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8"/>
  </p:notesMasterIdLst>
  <p:sldIdLst>
    <p:sldId id="256" r:id="rId2"/>
    <p:sldId id="974" r:id="rId3"/>
    <p:sldId id="973" r:id="rId4"/>
    <p:sldId id="972" r:id="rId5"/>
    <p:sldId id="975" r:id="rId6"/>
    <p:sldId id="821" r:id="rId7"/>
    <p:sldId id="841" r:id="rId8"/>
    <p:sldId id="922" r:id="rId9"/>
    <p:sldId id="388" r:id="rId10"/>
    <p:sldId id="923" r:id="rId11"/>
    <p:sldId id="928" r:id="rId12"/>
    <p:sldId id="924" r:id="rId13"/>
    <p:sldId id="926" r:id="rId14"/>
    <p:sldId id="927" r:id="rId15"/>
    <p:sldId id="884" r:id="rId16"/>
    <p:sldId id="915" r:id="rId17"/>
    <p:sldId id="867" r:id="rId18"/>
    <p:sldId id="955" r:id="rId19"/>
    <p:sldId id="962" r:id="rId20"/>
    <p:sldId id="986" r:id="rId21"/>
    <p:sldId id="374" r:id="rId22"/>
    <p:sldId id="966" r:id="rId23"/>
    <p:sldId id="942" r:id="rId24"/>
    <p:sldId id="938" r:id="rId25"/>
    <p:sldId id="976" r:id="rId26"/>
    <p:sldId id="987" r:id="rId27"/>
    <p:sldId id="971" r:id="rId28"/>
    <p:sldId id="945" r:id="rId29"/>
    <p:sldId id="968" r:id="rId30"/>
    <p:sldId id="969" r:id="rId31"/>
    <p:sldId id="403" r:id="rId32"/>
    <p:sldId id="967" r:id="rId33"/>
    <p:sldId id="970" r:id="rId34"/>
    <p:sldId id="401" r:id="rId35"/>
    <p:sldId id="977" r:id="rId36"/>
    <p:sldId id="979" r:id="rId37"/>
    <p:sldId id="978" r:id="rId38"/>
    <p:sldId id="980" r:id="rId39"/>
    <p:sldId id="983" r:id="rId40"/>
    <p:sldId id="984" r:id="rId41"/>
    <p:sldId id="883" r:id="rId42"/>
    <p:sldId id="943" r:id="rId43"/>
    <p:sldId id="259" r:id="rId44"/>
    <p:sldId id="852" r:id="rId45"/>
    <p:sldId id="981" r:id="rId46"/>
    <p:sldId id="957" r:id="rId47"/>
    <p:sldId id="936" r:id="rId48"/>
    <p:sldId id="939" r:id="rId49"/>
    <p:sldId id="940" r:id="rId50"/>
    <p:sldId id="958" r:id="rId51"/>
    <p:sldId id="846" r:id="rId52"/>
    <p:sldId id="932" r:id="rId53"/>
    <p:sldId id="316" r:id="rId54"/>
    <p:sldId id="954" r:id="rId55"/>
    <p:sldId id="911" r:id="rId56"/>
    <p:sldId id="313" r:id="rId5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FFF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974" autoAdjust="0"/>
  </p:normalViewPr>
  <p:slideViewPr>
    <p:cSldViewPr snapToGrid="0">
      <p:cViewPr varScale="1">
        <p:scale>
          <a:sx n="60" d="100"/>
          <a:sy n="60" d="100"/>
        </p:scale>
        <p:origin x="1550" y="3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EE0BBC-E1B8-834A-94A6-CA16212CFD54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E6526CD-2162-A148-8E0C-3D4AB50F175C}">
      <dgm:prSet phldrT="[Texte]"/>
      <dgm:spPr/>
      <dgm:t>
        <a:bodyPr/>
        <a:lstStyle/>
        <a:p>
          <a:pPr algn="ctr"/>
          <a:r>
            <a:rPr lang="en-GB"/>
            <a:t>ESS</a:t>
          </a:r>
          <a:r>
            <a:rPr lang="el-GR"/>
            <a:t>ν</a:t>
          </a:r>
          <a:r>
            <a:rPr lang="en-US"/>
            <a:t>SB</a:t>
          </a:r>
          <a:endParaRPr lang="en-GB"/>
        </a:p>
      </dgm:t>
    </dgm:pt>
    <dgm:pt modelId="{CC05197D-7BF2-6E40-8D69-56CB63E54471}" type="parTrans" cxnId="{85EF70A1-2BB3-6444-B231-FA69DA7BD970}">
      <dgm:prSet/>
      <dgm:spPr/>
      <dgm:t>
        <a:bodyPr/>
        <a:lstStyle/>
        <a:p>
          <a:pPr algn="ctr"/>
          <a:endParaRPr lang="en-GB"/>
        </a:p>
      </dgm:t>
    </dgm:pt>
    <dgm:pt modelId="{9D5CF0C5-98A7-034C-82C7-756048FADE0D}" type="sibTrans" cxnId="{85EF70A1-2BB3-6444-B231-FA69DA7BD970}">
      <dgm:prSet/>
      <dgm:spPr/>
      <dgm:t>
        <a:bodyPr/>
        <a:lstStyle/>
        <a:p>
          <a:pPr algn="ctr"/>
          <a:endParaRPr lang="en-GB"/>
        </a:p>
      </dgm:t>
    </dgm:pt>
    <dgm:pt modelId="{A2208E33-69E5-4D46-B57D-B27F81FA219E}">
      <dgm:prSet phldrT="[Texte]"/>
      <dgm:spPr/>
      <dgm:t>
        <a:bodyPr/>
        <a:lstStyle/>
        <a:p>
          <a:pPr algn="ctr"/>
          <a:r>
            <a:rPr lang="en-GB"/>
            <a:t>BENE (2004-2008)</a:t>
          </a:r>
        </a:p>
      </dgm:t>
    </dgm:pt>
    <dgm:pt modelId="{041A4BD4-C7F4-8D4E-B2D4-8FD7366666E7}" type="parTrans" cxnId="{96A3E0EC-0A74-2B40-9B87-C0BD594C7B46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ctr"/>
          <a:endParaRPr lang="en-GB"/>
        </a:p>
      </dgm:t>
    </dgm:pt>
    <dgm:pt modelId="{819ABFE1-1C51-AB44-A1D5-F9903EF492D3}" type="sibTrans" cxnId="{96A3E0EC-0A74-2B40-9B87-C0BD594C7B46}">
      <dgm:prSet/>
      <dgm:spPr/>
      <dgm:t>
        <a:bodyPr/>
        <a:lstStyle/>
        <a:p>
          <a:pPr algn="ctr"/>
          <a:endParaRPr lang="en-GB"/>
        </a:p>
      </dgm:t>
    </dgm:pt>
    <dgm:pt modelId="{AF6ABEDA-F788-384B-B98A-7F0E9CFA8E34}">
      <dgm:prSet phldrT="[Texte]"/>
      <dgm:spPr/>
      <dgm:t>
        <a:bodyPr/>
        <a:lstStyle/>
        <a:p>
          <a:pPr algn="ctr"/>
          <a:r>
            <a:rPr lang="en-GB"/>
            <a:t>ISS (2005-2007)</a:t>
          </a:r>
        </a:p>
      </dgm:t>
    </dgm:pt>
    <dgm:pt modelId="{1BA29D3B-0099-DA4D-A220-84C06D720003}" type="parTrans" cxnId="{DD5FCBC2-12EB-964B-8CDC-2C285E0F3D76}">
      <dgm:prSet/>
      <dgm:spPr/>
      <dgm:t>
        <a:bodyPr/>
        <a:lstStyle/>
        <a:p>
          <a:pPr algn="ctr"/>
          <a:endParaRPr lang="en-GB"/>
        </a:p>
      </dgm:t>
    </dgm:pt>
    <dgm:pt modelId="{6AFC15F6-BFB6-1A4E-B21B-87526B5D8D1B}" type="sibTrans" cxnId="{DD5FCBC2-12EB-964B-8CDC-2C285E0F3D76}">
      <dgm:prSet/>
      <dgm:spPr/>
      <dgm:t>
        <a:bodyPr/>
        <a:lstStyle/>
        <a:p>
          <a:pPr algn="ctr"/>
          <a:endParaRPr lang="en-GB"/>
        </a:p>
      </dgm:t>
    </dgm:pt>
    <dgm:pt modelId="{9DC4FDB9-4388-B746-A631-167054630DFA}">
      <dgm:prSet phldrT="[Texte]"/>
      <dgm:spPr/>
      <dgm:t>
        <a:bodyPr/>
        <a:lstStyle/>
        <a:p>
          <a:pPr algn="ctr"/>
          <a:r>
            <a:rPr lang="en-GB"/>
            <a:t>EURO</a:t>
          </a:r>
          <a:r>
            <a:rPr lang="el-GR"/>
            <a:t>ν</a:t>
          </a:r>
          <a:r>
            <a:rPr lang="en-US"/>
            <a:t> (2008-2012)</a:t>
          </a:r>
          <a:endParaRPr lang="en-GB"/>
        </a:p>
      </dgm:t>
    </dgm:pt>
    <dgm:pt modelId="{49285AD6-2A61-9449-9A23-24085139395A}" type="parTrans" cxnId="{CADFE806-E0FF-2E4C-A0C3-6D8B713E73B5}">
      <dgm:prSet/>
      <dgm:spPr/>
      <dgm:t>
        <a:bodyPr/>
        <a:lstStyle/>
        <a:p>
          <a:pPr algn="ctr"/>
          <a:endParaRPr lang="en-GB"/>
        </a:p>
      </dgm:t>
    </dgm:pt>
    <dgm:pt modelId="{B61FE2BC-DA96-C046-9BC1-07573F45EE3C}" type="sibTrans" cxnId="{CADFE806-E0FF-2E4C-A0C3-6D8B713E73B5}">
      <dgm:prSet/>
      <dgm:spPr/>
      <dgm:t>
        <a:bodyPr/>
        <a:lstStyle/>
        <a:p>
          <a:pPr algn="ctr"/>
          <a:endParaRPr lang="en-GB"/>
        </a:p>
      </dgm:t>
    </dgm:pt>
    <dgm:pt modelId="{0A38D851-A442-234A-A88B-07336473154C}">
      <dgm:prSet phldrT="[Texte]"/>
      <dgm:spPr/>
      <dgm:t>
        <a:bodyPr/>
        <a:lstStyle/>
        <a:p>
          <a:pPr algn="ctr"/>
          <a:r>
            <a:rPr lang="en-GB"/>
            <a:t>LAGUNA (2008-2010)</a:t>
          </a:r>
        </a:p>
      </dgm:t>
    </dgm:pt>
    <dgm:pt modelId="{4CCDDDAF-CE79-544E-A67D-21E583513FB6}" type="parTrans" cxnId="{B07B8298-A087-4147-98C7-CD9345DC6DA9}">
      <dgm:prSet/>
      <dgm:spPr/>
      <dgm:t>
        <a:bodyPr/>
        <a:lstStyle/>
        <a:p>
          <a:pPr algn="ctr"/>
          <a:endParaRPr lang="en-GB"/>
        </a:p>
      </dgm:t>
    </dgm:pt>
    <dgm:pt modelId="{E4D71C5F-8C79-CC42-B2C8-A5EE72321C2D}" type="sibTrans" cxnId="{B07B8298-A087-4147-98C7-CD9345DC6DA9}">
      <dgm:prSet/>
      <dgm:spPr/>
      <dgm:t>
        <a:bodyPr/>
        <a:lstStyle/>
        <a:p>
          <a:pPr algn="ctr"/>
          <a:endParaRPr lang="en-GB"/>
        </a:p>
      </dgm:t>
    </dgm:pt>
    <dgm:pt modelId="{512399D5-355B-834E-9A64-35F92D5FC982}">
      <dgm:prSet phldrT="[Texte]"/>
      <dgm:spPr/>
      <dgm:t>
        <a:bodyPr/>
        <a:lstStyle/>
        <a:p>
          <a:pPr algn="ctr"/>
          <a:r>
            <a:rPr lang="en-GB"/>
            <a:t>LAGUNA-LBNO (2010-2014)</a:t>
          </a:r>
        </a:p>
      </dgm:t>
    </dgm:pt>
    <dgm:pt modelId="{7EDF04CC-88E7-DC47-B451-CC376832A9D3}" type="parTrans" cxnId="{ACB33943-3C7F-A244-A456-16F02970442B}">
      <dgm:prSet/>
      <dgm:spPr/>
      <dgm:t>
        <a:bodyPr/>
        <a:lstStyle/>
        <a:p>
          <a:pPr algn="ctr"/>
          <a:endParaRPr lang="en-GB"/>
        </a:p>
      </dgm:t>
    </dgm:pt>
    <dgm:pt modelId="{F79B8331-D65E-6F41-9721-E2862A16E571}" type="sibTrans" cxnId="{ACB33943-3C7F-A244-A456-16F02970442B}">
      <dgm:prSet/>
      <dgm:spPr/>
      <dgm:t>
        <a:bodyPr/>
        <a:lstStyle/>
        <a:p>
          <a:pPr algn="ctr"/>
          <a:endParaRPr lang="en-GB"/>
        </a:p>
      </dgm:t>
    </dgm:pt>
    <dgm:pt modelId="{BD5D5EEA-25C1-1E47-A8EC-6A9867B1E094}">
      <dgm:prSet phldrT="[Texte]"/>
      <dgm:spPr/>
      <dgm:t>
        <a:bodyPr/>
        <a:lstStyle/>
        <a:p>
          <a:pPr algn="ctr"/>
          <a:r>
            <a:rPr lang="en-GB"/>
            <a:t>COST Action CA15139 (2015-2019)</a:t>
          </a:r>
        </a:p>
      </dgm:t>
    </dgm:pt>
    <dgm:pt modelId="{83EDABE2-C417-C449-A1FD-F1BF99B1BA76}" type="parTrans" cxnId="{565A2D9E-23FE-FF49-9AD9-60DC2BFC00E2}">
      <dgm:prSet/>
      <dgm:spPr/>
      <dgm:t>
        <a:bodyPr/>
        <a:lstStyle/>
        <a:p>
          <a:endParaRPr lang="en-GB"/>
        </a:p>
      </dgm:t>
    </dgm:pt>
    <dgm:pt modelId="{F95086E1-29D7-814A-B6F3-EA1FE623E5E9}" type="sibTrans" cxnId="{565A2D9E-23FE-FF49-9AD9-60DC2BFC00E2}">
      <dgm:prSet/>
      <dgm:spPr/>
      <dgm:t>
        <a:bodyPr/>
        <a:lstStyle/>
        <a:p>
          <a:endParaRPr lang="en-GB"/>
        </a:p>
      </dgm:t>
    </dgm:pt>
    <dgm:pt modelId="{37938472-9217-3B48-8E7A-27C3E7EFDB53}" type="pres">
      <dgm:prSet presAssocID="{7AEE0BBC-E1B8-834A-94A6-CA16212CFD5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DD1E28A-BDEB-604C-96B2-82F4413F0A32}" type="pres">
      <dgm:prSet presAssocID="{EE6526CD-2162-A148-8E0C-3D4AB50F175C}" presName="centerShape" presStyleLbl="node0" presStyleIdx="0" presStyleCnt="1"/>
      <dgm:spPr/>
    </dgm:pt>
    <dgm:pt modelId="{38DA1CFE-A892-9E4D-86B8-28C922BCB30C}" type="pres">
      <dgm:prSet presAssocID="{041A4BD4-C7F4-8D4E-B2D4-8FD7366666E7}" presName="parTrans" presStyleLbl="bgSibTrans2D1" presStyleIdx="0" presStyleCnt="6"/>
      <dgm:spPr/>
    </dgm:pt>
    <dgm:pt modelId="{020EAFF4-7335-834A-BF88-3A8A607E5FDF}" type="pres">
      <dgm:prSet presAssocID="{A2208E33-69E5-4D46-B57D-B27F81FA219E}" presName="node" presStyleLbl="node1" presStyleIdx="0" presStyleCnt="6">
        <dgm:presLayoutVars>
          <dgm:bulletEnabled val="1"/>
        </dgm:presLayoutVars>
      </dgm:prSet>
      <dgm:spPr/>
    </dgm:pt>
    <dgm:pt modelId="{31C304B1-DF0F-EC47-8644-1FD5D326718A}" type="pres">
      <dgm:prSet presAssocID="{1BA29D3B-0099-DA4D-A220-84C06D720003}" presName="parTrans" presStyleLbl="bgSibTrans2D1" presStyleIdx="1" presStyleCnt="6"/>
      <dgm:spPr/>
    </dgm:pt>
    <dgm:pt modelId="{19969AB2-CFF9-1D49-8E6E-685BFEC874D8}" type="pres">
      <dgm:prSet presAssocID="{AF6ABEDA-F788-384B-B98A-7F0E9CFA8E34}" presName="node" presStyleLbl="node1" presStyleIdx="1" presStyleCnt="6">
        <dgm:presLayoutVars>
          <dgm:bulletEnabled val="1"/>
        </dgm:presLayoutVars>
      </dgm:prSet>
      <dgm:spPr/>
    </dgm:pt>
    <dgm:pt modelId="{BDA2632F-375B-A949-825C-0334983C1FFD}" type="pres">
      <dgm:prSet presAssocID="{49285AD6-2A61-9449-9A23-24085139395A}" presName="parTrans" presStyleLbl="bgSibTrans2D1" presStyleIdx="2" presStyleCnt="6"/>
      <dgm:spPr/>
    </dgm:pt>
    <dgm:pt modelId="{7B0C551F-BCF5-6045-B043-95DB0E812057}" type="pres">
      <dgm:prSet presAssocID="{9DC4FDB9-4388-B746-A631-167054630DFA}" presName="node" presStyleLbl="node1" presStyleIdx="2" presStyleCnt="6">
        <dgm:presLayoutVars>
          <dgm:bulletEnabled val="1"/>
        </dgm:presLayoutVars>
      </dgm:prSet>
      <dgm:spPr/>
    </dgm:pt>
    <dgm:pt modelId="{B7CB2CDB-EB63-B745-ADB1-C6EBF2E6F6EF}" type="pres">
      <dgm:prSet presAssocID="{4CCDDDAF-CE79-544E-A67D-21E583513FB6}" presName="parTrans" presStyleLbl="bgSibTrans2D1" presStyleIdx="3" presStyleCnt="6"/>
      <dgm:spPr/>
    </dgm:pt>
    <dgm:pt modelId="{92F89FD8-B233-2C43-8428-8278B2E88C4C}" type="pres">
      <dgm:prSet presAssocID="{0A38D851-A442-234A-A88B-07336473154C}" presName="node" presStyleLbl="node1" presStyleIdx="3" presStyleCnt="6">
        <dgm:presLayoutVars>
          <dgm:bulletEnabled val="1"/>
        </dgm:presLayoutVars>
      </dgm:prSet>
      <dgm:spPr/>
    </dgm:pt>
    <dgm:pt modelId="{E61A4675-BF82-FB45-9A02-D181E233724D}" type="pres">
      <dgm:prSet presAssocID="{7EDF04CC-88E7-DC47-B451-CC376832A9D3}" presName="parTrans" presStyleLbl="bgSibTrans2D1" presStyleIdx="4" presStyleCnt="6"/>
      <dgm:spPr/>
    </dgm:pt>
    <dgm:pt modelId="{FCE4DEF1-F129-094A-B0AE-DEDDB750A355}" type="pres">
      <dgm:prSet presAssocID="{512399D5-355B-834E-9A64-35F92D5FC982}" presName="node" presStyleLbl="node1" presStyleIdx="4" presStyleCnt="6">
        <dgm:presLayoutVars>
          <dgm:bulletEnabled val="1"/>
        </dgm:presLayoutVars>
      </dgm:prSet>
      <dgm:spPr/>
    </dgm:pt>
    <dgm:pt modelId="{D88B08BD-CE16-454E-8DF6-85A3CE5F90D1}" type="pres">
      <dgm:prSet presAssocID="{83EDABE2-C417-C449-A1FD-F1BF99B1BA76}" presName="parTrans" presStyleLbl="bgSibTrans2D1" presStyleIdx="5" presStyleCnt="6"/>
      <dgm:spPr/>
    </dgm:pt>
    <dgm:pt modelId="{4D2087DC-CA1E-2F43-AFB9-132720C933A0}" type="pres">
      <dgm:prSet presAssocID="{BD5D5EEA-25C1-1E47-A8EC-6A9867B1E094}" presName="node" presStyleLbl="node1" presStyleIdx="5" presStyleCnt="6">
        <dgm:presLayoutVars>
          <dgm:bulletEnabled val="1"/>
        </dgm:presLayoutVars>
      </dgm:prSet>
      <dgm:spPr/>
    </dgm:pt>
  </dgm:ptLst>
  <dgm:cxnLst>
    <dgm:cxn modelId="{F8A74604-26E4-4475-A066-ED0F89F7C31A}" type="presOf" srcId="{0A38D851-A442-234A-A88B-07336473154C}" destId="{92F89FD8-B233-2C43-8428-8278B2E88C4C}" srcOrd="0" destOrd="0" presId="urn:microsoft.com/office/officeart/2005/8/layout/radial4"/>
    <dgm:cxn modelId="{CADFE806-E0FF-2E4C-A0C3-6D8B713E73B5}" srcId="{EE6526CD-2162-A148-8E0C-3D4AB50F175C}" destId="{9DC4FDB9-4388-B746-A631-167054630DFA}" srcOrd="2" destOrd="0" parTransId="{49285AD6-2A61-9449-9A23-24085139395A}" sibTransId="{B61FE2BC-DA96-C046-9BC1-07573F45EE3C}"/>
    <dgm:cxn modelId="{98E7130E-E2DD-4E94-81A7-141AEDC51A36}" type="presOf" srcId="{7EDF04CC-88E7-DC47-B451-CC376832A9D3}" destId="{E61A4675-BF82-FB45-9A02-D181E233724D}" srcOrd="0" destOrd="0" presId="urn:microsoft.com/office/officeart/2005/8/layout/radial4"/>
    <dgm:cxn modelId="{221ECD41-B459-4CE1-841E-A2BB70B5DA77}" type="presOf" srcId="{83EDABE2-C417-C449-A1FD-F1BF99B1BA76}" destId="{D88B08BD-CE16-454E-8DF6-85A3CE5F90D1}" srcOrd="0" destOrd="0" presId="urn:microsoft.com/office/officeart/2005/8/layout/radial4"/>
    <dgm:cxn modelId="{ACB33943-3C7F-A244-A456-16F02970442B}" srcId="{EE6526CD-2162-A148-8E0C-3D4AB50F175C}" destId="{512399D5-355B-834E-9A64-35F92D5FC982}" srcOrd="4" destOrd="0" parTransId="{7EDF04CC-88E7-DC47-B451-CC376832A9D3}" sibTransId="{F79B8331-D65E-6F41-9721-E2862A16E571}"/>
    <dgm:cxn modelId="{74C7E674-7CC3-42D4-8F5F-3070F72D8F9A}" type="presOf" srcId="{49285AD6-2A61-9449-9A23-24085139395A}" destId="{BDA2632F-375B-A949-825C-0334983C1FFD}" srcOrd="0" destOrd="0" presId="urn:microsoft.com/office/officeart/2005/8/layout/radial4"/>
    <dgm:cxn modelId="{2DDB2A55-3477-45FF-8E85-B899809435F5}" type="presOf" srcId="{BD5D5EEA-25C1-1E47-A8EC-6A9867B1E094}" destId="{4D2087DC-CA1E-2F43-AFB9-132720C933A0}" srcOrd="0" destOrd="0" presId="urn:microsoft.com/office/officeart/2005/8/layout/radial4"/>
    <dgm:cxn modelId="{F9FC2D76-D811-49F5-B10E-82114A8AC265}" type="presOf" srcId="{7AEE0BBC-E1B8-834A-94A6-CA16212CFD54}" destId="{37938472-9217-3B48-8E7A-27C3E7EFDB53}" srcOrd="0" destOrd="0" presId="urn:microsoft.com/office/officeart/2005/8/layout/radial4"/>
    <dgm:cxn modelId="{71F28D90-3E54-4E84-AC56-385045F56971}" type="presOf" srcId="{EE6526CD-2162-A148-8E0C-3D4AB50F175C}" destId="{3DD1E28A-BDEB-604C-96B2-82F4413F0A32}" srcOrd="0" destOrd="0" presId="urn:microsoft.com/office/officeart/2005/8/layout/radial4"/>
    <dgm:cxn modelId="{B07B8298-A087-4147-98C7-CD9345DC6DA9}" srcId="{EE6526CD-2162-A148-8E0C-3D4AB50F175C}" destId="{0A38D851-A442-234A-A88B-07336473154C}" srcOrd="3" destOrd="0" parTransId="{4CCDDDAF-CE79-544E-A67D-21E583513FB6}" sibTransId="{E4D71C5F-8C79-CC42-B2C8-A5EE72321C2D}"/>
    <dgm:cxn modelId="{565A2D9E-23FE-FF49-9AD9-60DC2BFC00E2}" srcId="{EE6526CD-2162-A148-8E0C-3D4AB50F175C}" destId="{BD5D5EEA-25C1-1E47-A8EC-6A9867B1E094}" srcOrd="5" destOrd="0" parTransId="{83EDABE2-C417-C449-A1FD-F1BF99B1BA76}" sibTransId="{F95086E1-29D7-814A-B6F3-EA1FE623E5E9}"/>
    <dgm:cxn modelId="{85EF70A1-2BB3-6444-B231-FA69DA7BD970}" srcId="{7AEE0BBC-E1B8-834A-94A6-CA16212CFD54}" destId="{EE6526CD-2162-A148-8E0C-3D4AB50F175C}" srcOrd="0" destOrd="0" parTransId="{CC05197D-7BF2-6E40-8D69-56CB63E54471}" sibTransId="{9D5CF0C5-98A7-034C-82C7-756048FADE0D}"/>
    <dgm:cxn modelId="{7CFD99AC-BFF9-4231-A74A-F1A608521294}" type="presOf" srcId="{1BA29D3B-0099-DA4D-A220-84C06D720003}" destId="{31C304B1-DF0F-EC47-8644-1FD5D326718A}" srcOrd="0" destOrd="0" presId="urn:microsoft.com/office/officeart/2005/8/layout/radial4"/>
    <dgm:cxn modelId="{0F61A7AE-BC6A-494E-8B5E-BC58C7C9A83F}" type="presOf" srcId="{512399D5-355B-834E-9A64-35F92D5FC982}" destId="{FCE4DEF1-F129-094A-B0AE-DEDDB750A355}" srcOrd="0" destOrd="0" presId="urn:microsoft.com/office/officeart/2005/8/layout/radial4"/>
    <dgm:cxn modelId="{20C3E6AF-F751-426C-BD40-14506DFABAA4}" type="presOf" srcId="{041A4BD4-C7F4-8D4E-B2D4-8FD7366666E7}" destId="{38DA1CFE-A892-9E4D-86B8-28C922BCB30C}" srcOrd="0" destOrd="0" presId="urn:microsoft.com/office/officeart/2005/8/layout/radial4"/>
    <dgm:cxn modelId="{0102ACB7-F65E-4A63-9B1E-94B27271FAAA}" type="presOf" srcId="{9DC4FDB9-4388-B746-A631-167054630DFA}" destId="{7B0C551F-BCF5-6045-B043-95DB0E812057}" srcOrd="0" destOrd="0" presId="urn:microsoft.com/office/officeart/2005/8/layout/radial4"/>
    <dgm:cxn modelId="{DD5FCBC2-12EB-964B-8CDC-2C285E0F3D76}" srcId="{EE6526CD-2162-A148-8E0C-3D4AB50F175C}" destId="{AF6ABEDA-F788-384B-B98A-7F0E9CFA8E34}" srcOrd="1" destOrd="0" parTransId="{1BA29D3B-0099-DA4D-A220-84C06D720003}" sibTransId="{6AFC15F6-BFB6-1A4E-B21B-87526B5D8D1B}"/>
    <dgm:cxn modelId="{4C6882C3-4D98-4E61-A0E2-80FC861A4CE4}" type="presOf" srcId="{AF6ABEDA-F788-384B-B98A-7F0E9CFA8E34}" destId="{19969AB2-CFF9-1D49-8E6E-685BFEC874D8}" srcOrd="0" destOrd="0" presId="urn:microsoft.com/office/officeart/2005/8/layout/radial4"/>
    <dgm:cxn modelId="{0685F1CB-1C03-42DC-AB87-8456DC2E3FDA}" type="presOf" srcId="{A2208E33-69E5-4D46-B57D-B27F81FA219E}" destId="{020EAFF4-7335-834A-BF88-3A8A607E5FDF}" srcOrd="0" destOrd="0" presId="urn:microsoft.com/office/officeart/2005/8/layout/radial4"/>
    <dgm:cxn modelId="{96A3E0EC-0A74-2B40-9B87-C0BD594C7B46}" srcId="{EE6526CD-2162-A148-8E0C-3D4AB50F175C}" destId="{A2208E33-69E5-4D46-B57D-B27F81FA219E}" srcOrd="0" destOrd="0" parTransId="{041A4BD4-C7F4-8D4E-B2D4-8FD7366666E7}" sibTransId="{819ABFE1-1C51-AB44-A1D5-F9903EF492D3}"/>
    <dgm:cxn modelId="{461AA3EE-E8F1-4D86-A82B-B40F1C0991CE}" type="presOf" srcId="{4CCDDDAF-CE79-544E-A67D-21E583513FB6}" destId="{B7CB2CDB-EB63-B745-ADB1-C6EBF2E6F6EF}" srcOrd="0" destOrd="0" presId="urn:microsoft.com/office/officeart/2005/8/layout/radial4"/>
    <dgm:cxn modelId="{FD923388-F15C-40E6-98F6-0F1C2AA2220F}" type="presParOf" srcId="{37938472-9217-3B48-8E7A-27C3E7EFDB53}" destId="{3DD1E28A-BDEB-604C-96B2-82F4413F0A32}" srcOrd="0" destOrd="0" presId="urn:microsoft.com/office/officeart/2005/8/layout/radial4"/>
    <dgm:cxn modelId="{41277719-5E26-4CBF-B5D1-C942668F7701}" type="presParOf" srcId="{37938472-9217-3B48-8E7A-27C3E7EFDB53}" destId="{38DA1CFE-A892-9E4D-86B8-28C922BCB30C}" srcOrd="1" destOrd="0" presId="urn:microsoft.com/office/officeart/2005/8/layout/radial4"/>
    <dgm:cxn modelId="{B8FEE238-8AAF-4A3B-B99E-6736D33A6474}" type="presParOf" srcId="{37938472-9217-3B48-8E7A-27C3E7EFDB53}" destId="{020EAFF4-7335-834A-BF88-3A8A607E5FDF}" srcOrd="2" destOrd="0" presId="urn:microsoft.com/office/officeart/2005/8/layout/radial4"/>
    <dgm:cxn modelId="{A5B380B7-C717-4966-8F3A-C6C6AE680ACF}" type="presParOf" srcId="{37938472-9217-3B48-8E7A-27C3E7EFDB53}" destId="{31C304B1-DF0F-EC47-8644-1FD5D326718A}" srcOrd="3" destOrd="0" presId="urn:microsoft.com/office/officeart/2005/8/layout/radial4"/>
    <dgm:cxn modelId="{30EF8990-0751-4245-AC53-AAA8532E8956}" type="presParOf" srcId="{37938472-9217-3B48-8E7A-27C3E7EFDB53}" destId="{19969AB2-CFF9-1D49-8E6E-685BFEC874D8}" srcOrd="4" destOrd="0" presId="urn:microsoft.com/office/officeart/2005/8/layout/radial4"/>
    <dgm:cxn modelId="{767F12BA-12B9-44AA-8E3A-67DDE4409A26}" type="presParOf" srcId="{37938472-9217-3B48-8E7A-27C3E7EFDB53}" destId="{BDA2632F-375B-A949-825C-0334983C1FFD}" srcOrd="5" destOrd="0" presId="urn:microsoft.com/office/officeart/2005/8/layout/radial4"/>
    <dgm:cxn modelId="{609CFCCB-656C-4E0D-BD6C-02BEEB71025A}" type="presParOf" srcId="{37938472-9217-3B48-8E7A-27C3E7EFDB53}" destId="{7B0C551F-BCF5-6045-B043-95DB0E812057}" srcOrd="6" destOrd="0" presId="urn:microsoft.com/office/officeart/2005/8/layout/radial4"/>
    <dgm:cxn modelId="{8B695078-63CA-4B1C-BEAE-8FC4E872DC84}" type="presParOf" srcId="{37938472-9217-3B48-8E7A-27C3E7EFDB53}" destId="{B7CB2CDB-EB63-B745-ADB1-C6EBF2E6F6EF}" srcOrd="7" destOrd="0" presId="urn:microsoft.com/office/officeart/2005/8/layout/radial4"/>
    <dgm:cxn modelId="{4A0F3CCB-276B-49E2-B244-8799A19E1C26}" type="presParOf" srcId="{37938472-9217-3B48-8E7A-27C3E7EFDB53}" destId="{92F89FD8-B233-2C43-8428-8278B2E88C4C}" srcOrd="8" destOrd="0" presId="urn:microsoft.com/office/officeart/2005/8/layout/radial4"/>
    <dgm:cxn modelId="{A31A1542-46DF-42F9-BF5B-CB99A80FF45A}" type="presParOf" srcId="{37938472-9217-3B48-8E7A-27C3E7EFDB53}" destId="{E61A4675-BF82-FB45-9A02-D181E233724D}" srcOrd="9" destOrd="0" presId="urn:microsoft.com/office/officeart/2005/8/layout/radial4"/>
    <dgm:cxn modelId="{090A5750-885C-4E63-80D6-B2FFEA7D54B4}" type="presParOf" srcId="{37938472-9217-3B48-8E7A-27C3E7EFDB53}" destId="{FCE4DEF1-F129-094A-B0AE-DEDDB750A355}" srcOrd="10" destOrd="0" presId="urn:microsoft.com/office/officeart/2005/8/layout/radial4"/>
    <dgm:cxn modelId="{EE652320-5DFF-486D-A55E-74A908558E45}" type="presParOf" srcId="{37938472-9217-3B48-8E7A-27C3E7EFDB53}" destId="{D88B08BD-CE16-454E-8DF6-85A3CE5F90D1}" srcOrd="11" destOrd="0" presId="urn:microsoft.com/office/officeart/2005/8/layout/radial4"/>
    <dgm:cxn modelId="{39813949-83FE-4060-BD59-8547B8C713CC}" type="presParOf" srcId="{37938472-9217-3B48-8E7A-27C3E7EFDB53}" destId="{4D2087DC-CA1E-2F43-AFB9-132720C933A0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D1E28A-BDEB-604C-96B2-82F4413F0A32}">
      <dsp:nvSpPr>
        <dsp:cNvPr id="0" name=""/>
        <dsp:cNvSpPr/>
      </dsp:nvSpPr>
      <dsp:spPr>
        <a:xfrm>
          <a:off x="1317323" y="1306389"/>
          <a:ext cx="964059" cy="9640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ESS</a:t>
          </a:r>
          <a:r>
            <a:rPr lang="el-GR" sz="1800" kern="1200"/>
            <a:t>ν</a:t>
          </a:r>
          <a:r>
            <a:rPr lang="en-US" sz="1800" kern="1200"/>
            <a:t>SB</a:t>
          </a:r>
          <a:endParaRPr lang="en-GB" sz="1800" kern="1200"/>
        </a:p>
      </dsp:txBody>
      <dsp:txXfrm>
        <a:off x="1458506" y="1447572"/>
        <a:ext cx="681693" cy="681693"/>
      </dsp:txXfrm>
    </dsp:sp>
    <dsp:sp modelId="{38DA1CFE-A892-9E4D-86B8-28C922BCB30C}">
      <dsp:nvSpPr>
        <dsp:cNvPr id="0" name=""/>
        <dsp:cNvSpPr/>
      </dsp:nvSpPr>
      <dsp:spPr>
        <a:xfrm rot="10800000">
          <a:off x="337784" y="1651040"/>
          <a:ext cx="925664" cy="274756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0EAFF4-7335-834A-BF88-3A8A607E5FDF}">
      <dsp:nvSpPr>
        <dsp:cNvPr id="0" name=""/>
        <dsp:cNvSpPr/>
      </dsp:nvSpPr>
      <dsp:spPr>
        <a:xfrm>
          <a:off x="363" y="1518482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BENE (2004-2008)</a:t>
          </a:r>
        </a:p>
      </dsp:txBody>
      <dsp:txXfrm>
        <a:off x="16175" y="1534294"/>
        <a:ext cx="643217" cy="508249"/>
      </dsp:txXfrm>
    </dsp:sp>
    <dsp:sp modelId="{31C304B1-DF0F-EC47-8644-1FD5D326718A}">
      <dsp:nvSpPr>
        <dsp:cNvPr id="0" name=""/>
        <dsp:cNvSpPr/>
      </dsp:nvSpPr>
      <dsp:spPr>
        <a:xfrm rot="12960000">
          <a:off x="528526" y="1063998"/>
          <a:ext cx="925664" cy="2747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969AB2-CFF9-1D49-8E6E-685BFEC874D8}">
      <dsp:nvSpPr>
        <dsp:cNvPr id="0" name=""/>
        <dsp:cNvSpPr/>
      </dsp:nvSpPr>
      <dsp:spPr>
        <a:xfrm>
          <a:off x="279498" y="659393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ISS (2005-2007)</a:t>
          </a:r>
        </a:p>
      </dsp:txBody>
      <dsp:txXfrm>
        <a:off x="295310" y="675205"/>
        <a:ext cx="643217" cy="508249"/>
      </dsp:txXfrm>
    </dsp:sp>
    <dsp:sp modelId="{BDA2632F-375B-A949-825C-0334983C1FFD}">
      <dsp:nvSpPr>
        <dsp:cNvPr id="0" name=""/>
        <dsp:cNvSpPr/>
      </dsp:nvSpPr>
      <dsp:spPr>
        <a:xfrm rot="15120000">
          <a:off x="1027894" y="701185"/>
          <a:ext cx="925664" cy="2747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0C551F-BCF5-6045-B043-95DB0E812057}">
      <dsp:nvSpPr>
        <dsp:cNvPr id="0" name=""/>
        <dsp:cNvSpPr/>
      </dsp:nvSpPr>
      <dsp:spPr>
        <a:xfrm>
          <a:off x="1010282" y="128448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EURO</a:t>
          </a:r>
          <a:r>
            <a:rPr lang="el-GR" sz="900" kern="1200"/>
            <a:t>ν</a:t>
          </a:r>
          <a:r>
            <a:rPr lang="en-US" sz="900" kern="1200"/>
            <a:t> (2008-2012)</a:t>
          </a:r>
          <a:endParaRPr lang="en-GB" sz="900" kern="1200"/>
        </a:p>
      </dsp:txBody>
      <dsp:txXfrm>
        <a:off x="1026094" y="144260"/>
        <a:ext cx="643217" cy="508249"/>
      </dsp:txXfrm>
    </dsp:sp>
    <dsp:sp modelId="{B7CB2CDB-EB63-B745-ADB1-C6EBF2E6F6EF}">
      <dsp:nvSpPr>
        <dsp:cNvPr id="0" name=""/>
        <dsp:cNvSpPr/>
      </dsp:nvSpPr>
      <dsp:spPr>
        <a:xfrm rot="17280000">
          <a:off x="1645147" y="701185"/>
          <a:ext cx="925664" cy="2747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2F89FD8-B233-2C43-8428-8278B2E88C4C}">
      <dsp:nvSpPr>
        <dsp:cNvPr id="0" name=""/>
        <dsp:cNvSpPr/>
      </dsp:nvSpPr>
      <dsp:spPr>
        <a:xfrm>
          <a:off x="1913581" y="128448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LAGUNA (2008-2010)</a:t>
          </a:r>
        </a:p>
      </dsp:txBody>
      <dsp:txXfrm>
        <a:off x="1929393" y="144260"/>
        <a:ext cx="643217" cy="508249"/>
      </dsp:txXfrm>
    </dsp:sp>
    <dsp:sp modelId="{E61A4675-BF82-FB45-9A02-D181E233724D}">
      <dsp:nvSpPr>
        <dsp:cNvPr id="0" name=""/>
        <dsp:cNvSpPr/>
      </dsp:nvSpPr>
      <dsp:spPr>
        <a:xfrm rot="19440000">
          <a:off x="2144515" y="1063998"/>
          <a:ext cx="925664" cy="2747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CE4DEF1-F129-094A-B0AE-DEDDB750A355}">
      <dsp:nvSpPr>
        <dsp:cNvPr id="0" name=""/>
        <dsp:cNvSpPr/>
      </dsp:nvSpPr>
      <dsp:spPr>
        <a:xfrm>
          <a:off x="2644365" y="659393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LAGUNA-LBNO (2010-2014)</a:t>
          </a:r>
        </a:p>
      </dsp:txBody>
      <dsp:txXfrm>
        <a:off x="2660177" y="675205"/>
        <a:ext cx="643217" cy="508249"/>
      </dsp:txXfrm>
    </dsp:sp>
    <dsp:sp modelId="{D88B08BD-CE16-454E-8DF6-85A3CE5F90D1}">
      <dsp:nvSpPr>
        <dsp:cNvPr id="0" name=""/>
        <dsp:cNvSpPr/>
      </dsp:nvSpPr>
      <dsp:spPr>
        <a:xfrm>
          <a:off x="2335257" y="1651040"/>
          <a:ext cx="925664" cy="2747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D2087DC-CA1E-2F43-AFB9-132720C933A0}">
      <dsp:nvSpPr>
        <dsp:cNvPr id="0" name=""/>
        <dsp:cNvSpPr/>
      </dsp:nvSpPr>
      <dsp:spPr>
        <a:xfrm>
          <a:off x="2923500" y="1518482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COST Action CA15139 (2015-2019)</a:t>
          </a:r>
        </a:p>
      </dsp:txBody>
      <dsp:txXfrm>
        <a:off x="2939312" y="1534294"/>
        <a:ext cx="643217" cy="5082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6AE3A-000B-4B48-A147-C6CF07584485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1FCDC-8056-4298-BD8C-C3D0748CE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605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B264F-AD4B-0742-99D8-E3EB645D81D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5855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DD04D2-1A1A-4971-FA46-5584D72278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>
            <a:extLst>
              <a:ext uri="{FF2B5EF4-FFF2-40B4-BE49-F238E27FC236}">
                <a16:creationId xmlns:a16="http://schemas.microsoft.com/office/drawing/2014/main" id="{203B58D8-1476-2903-D46C-AB67F721FE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7806292-F0D0-304C-908F-DFF24CAF79F6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41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8066" name="Rectangle 2">
            <a:extLst>
              <a:ext uri="{FF2B5EF4-FFF2-40B4-BE49-F238E27FC236}">
                <a16:creationId xmlns:a16="http://schemas.microsoft.com/office/drawing/2014/main" id="{8E2B60C0-B951-38C6-6E22-A70F5EB46A9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E5F51A8A-C875-0F45-D6B2-7C986766F4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9175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7806292-F0D0-304C-908F-DFF24CAF79F6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44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2948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8186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1446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9B90D-908C-4129-936B-B823A813ECD2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15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9B90D-908C-4129-936B-B823A813EC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189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209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392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9B90D-908C-4129-936B-B823A813ECD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288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9B90D-908C-4129-936B-B823A813ECD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36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9B90D-908C-4129-936B-B823A813ECD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783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9B90D-908C-4129-936B-B823A813ECD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5019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9B90D-908C-4129-936B-B823A813ECD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873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706DA-FBC4-4347-AA5B-C2DEC27F0D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052F33-9FC3-4C4B-ADAA-162E0ABF59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F9FA8-DACB-4BE8-A8FA-432F4B0834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B28D5-6EFE-43E9-9D8A-01840DE71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E4F26B-0848-4439-A90F-515F81F63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227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28F58-6557-46B0-9420-F540E6587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3AD2FF-165B-4E0D-BADB-B9966E1B7A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1FE31C-0C81-47C0-9F41-DC34EEEA21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E90AAA-35F5-415B-897E-CF8D38C6F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82502-0B19-4E3E-A24E-B04EAE1E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625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A25B76-BADE-4FCE-9440-2FF5890B5A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DFC7C4-2232-4161-9593-6088D6362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72127-C6CB-4F06-9283-3DBB6A9447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0B14A2-F292-46C3-B50E-EF03E22CD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67B22-37A9-4613-9612-A21216184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720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3E84B-EE0E-4E43-8678-E129CBBEB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456E7-F668-406B-B7F9-2DF4F15F6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F24DBF-6142-4623-8A46-63ADDAFF5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1891" y="6321327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B. Kliček, RBI. On behalf of ESSnuSB+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A2FA38-18F5-4519-BFF4-8E7129D56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4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F5E9D-6F06-42DB-9058-516433F27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2B348E-B888-4800-8FF9-98876B610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19752D-9029-4CDD-AA05-77486AF6E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183" y="6356350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B. Kliček, RBI. On behalf of ESSnuSB+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C0AA1-81F7-43E9-80E4-2061FAB55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45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C0822-F9F6-4A4D-B47D-2B1AA9BEB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F4576-3945-407B-9AD7-D237BE753E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290B46-5958-465E-80EA-009353B771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647DA0-AE9F-4961-B13E-FF9A54D2A7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5E2DF1-BA65-4457-A6D5-91425C782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708585-6239-412A-B48B-5793B128F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069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B99CC-3573-4C14-BB36-E7A8B2EC1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22FC01-7156-40DE-95AF-E68FBBCB41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982990-275E-49FE-99CB-36B368B841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357207-B5B0-4ABA-9FBA-D6F2966ADD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AD89D9-049F-4DA9-A5BD-F7FEB7E790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402F3F-1FAB-497C-8A48-DE835E6B11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6DBC07-A206-45DD-AE53-EF0B65DD4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74474A-3E97-4BE6-AC99-1BB2E2D09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307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A60C9-1382-4A7B-B321-74EC9A2E8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1E66A5-36EF-4AB6-8936-AD358D595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623" y="6356350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B. Kliček, RBI. On behalf of ESSnuSB+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B33097-0DB8-4552-A897-1FF8A4EF9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299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D42139-D586-47B0-A6BC-CC9C248FE4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AF3B09-A015-44AA-83AB-CB2E8E507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23AF29-1D59-4DF1-B147-7263FDA55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44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F2035-C8C8-49BF-BD19-B2E2ADBCF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9CB59-4C5E-4586-BA39-75FDAE0F32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A389FC-06EF-40C0-B60A-D2666BA0A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705511-8151-4080-809A-24B0CD205C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B89412-8ED3-4E02-B139-D6DDABD0F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C239C6-4773-4350-AB2B-77BD39DAB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77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A2FB9-979C-4876-BB96-65D7E20A0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036133-47FF-452D-B1BE-EE866E81E5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7A4A7C-DC15-419A-9A84-6C5AA9DC7D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AE8D51-F1FB-4C31-AD90-32D3670929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20E4AE-A083-491E-83A3-7579DE33C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FE81D8-CA1A-4896-8A97-D7360E7B5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606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843206-6985-471F-9A02-B159B5F1D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6FF33D-2308-43F7-95F0-E1FA7D0545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CD3056-4008-406B-85B0-071EF0EC3A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42" y="634802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B. Kliček, RBI. On behalf of ESSnuSB+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848A2-8FA6-4745-8B8C-CE3C2F049E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867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hyperlink" Target="https://link.springer.com/article/10.1140/epjs/s11734-022-00664-w" TargetMode="External"/><Relationship Id="rId4" Type="http://schemas.openxmlformats.org/officeDocument/2006/relationships/image" Target="../media/image3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40/epjs/s11734-022-00664-w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1.png"/><Relationship Id="rId5" Type="http://schemas.openxmlformats.org/officeDocument/2006/relationships/image" Target="../media/image340.png"/><Relationship Id="rId4" Type="http://schemas.openxmlformats.org/officeDocument/2006/relationships/hyperlink" Target="https://arxiv.org/abs/2203.08803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40/epjs/s11734-022-00664-w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203.08803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arxiv.org/abs/2203.08803" TargetMode="External"/><Relationship Id="rId4" Type="http://schemas.openxmlformats.org/officeDocument/2006/relationships/hyperlink" Target="https://doi.org/10.1140/epjs/s11734-022-00664-w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03.08803" TargetMode="External"/><Relationship Id="rId2" Type="http://schemas.openxmlformats.org/officeDocument/2006/relationships/hyperlink" Target="https://doi.org/10.1140/epjs/s11734-022-00664-w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png"/><Relationship Id="rId4" Type="http://schemas.openxmlformats.org/officeDocument/2006/relationships/image" Target="../media/image44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49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hyperlink" Target="https://arxiv.org/pdf/1809.08251" TargetMode="External"/><Relationship Id="rId4" Type="http://schemas.openxmlformats.org/officeDocument/2006/relationships/hyperlink" Target="https://arxiv.org/abs/1410.7573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g"/><Relationship Id="rId5" Type="http://schemas.openxmlformats.org/officeDocument/2006/relationships/image" Target="../media/image53.jpg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g"/><Relationship Id="rId3" Type="http://schemas.openxmlformats.org/officeDocument/2006/relationships/image" Target="../media/image56.png"/><Relationship Id="rId7" Type="http://schemas.openxmlformats.org/officeDocument/2006/relationships/image" Target="../media/image5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28.png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png"/><Relationship Id="rId7" Type="http://schemas.openxmlformats.org/officeDocument/2006/relationships/hyperlink" Target="http://www.nu-fit.org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xiv.org/abs/2410.05380" TargetMode="External"/><Relationship Id="rId5" Type="http://schemas.openxmlformats.org/officeDocument/2006/relationships/hyperlink" Target="http://dx.doi.org/10.1007/JHEP12(2024)216" TargetMode="External"/><Relationship Id="rId4" Type="http://schemas.openxmlformats.org/officeDocument/2006/relationships/image" Target="../media/image11.png"/><Relationship Id="rId9" Type="http://schemas.openxmlformats.org/officeDocument/2006/relationships/hyperlink" Target="https://pdg.lbl.gov/2026/html/authors_2026.html" TargetMode="Externa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g"/><Relationship Id="rId3" Type="http://schemas.openxmlformats.org/officeDocument/2006/relationships/image" Target="../media/image54.jp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image" Target="../media/image62.png"/><Relationship Id="rId5" Type="http://schemas.openxmlformats.org/officeDocument/2006/relationships/image" Target="../media/image57.png"/><Relationship Id="rId10" Type="http://schemas.openxmlformats.org/officeDocument/2006/relationships/image" Target="../media/image58.png"/><Relationship Id="rId4" Type="http://schemas.openxmlformats.org/officeDocument/2006/relationships/image" Target="../media/image59.png"/><Relationship Id="rId9" Type="http://schemas.openxmlformats.org/officeDocument/2006/relationships/image" Target="../media/image6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hyperlink" Target="https://euronunet.in2p3.fr/" TargetMode="External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watch?v=qAnvft0nAlg" TargetMode="External"/><Relationship Id="rId11" Type="http://schemas.openxmlformats.org/officeDocument/2006/relationships/image" Target="../media/image69.png"/><Relationship Id="rId5" Type="http://schemas.openxmlformats.org/officeDocument/2006/relationships/hyperlink" Target="https://essnusb.eu/" TargetMode="External"/><Relationship Id="rId10" Type="http://schemas.openxmlformats.org/officeDocument/2006/relationships/image" Target="../media/image68.jpeg"/><Relationship Id="rId4" Type="http://schemas.openxmlformats.org/officeDocument/2006/relationships/hyperlink" Target="https://www.youtube.com/watch?v=PwzNzLQh-Dw" TargetMode="External"/><Relationship Id="rId9" Type="http://schemas.openxmlformats.org/officeDocument/2006/relationships/image" Target="../media/image6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0.png"/><Relationship Id="rId2" Type="http://schemas.openxmlformats.org/officeDocument/2006/relationships/hyperlink" Target="https://arxiv.org/abs/1902.0608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hyperlink" Target="https://arxiv.org/pdf/1009.1093" TargetMode="External"/><Relationship Id="rId4" Type="http://schemas.openxmlformats.org/officeDocument/2006/relationships/image" Target="../media/image7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uclphysbps.2012.09.037" TargetMode="External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hyperlink" Target="https://arxiv.org/abs/2407.02572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1112.2853" TargetMode="External"/><Relationship Id="rId4" Type="http://schemas.openxmlformats.org/officeDocument/2006/relationships/image" Target="../media/image7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1906.03487" TargetMode="External"/><Relationship Id="rId5" Type="http://schemas.openxmlformats.org/officeDocument/2006/relationships/image" Target="../media/image78.png"/><Relationship Id="rId4" Type="http://schemas.openxmlformats.org/officeDocument/2006/relationships/hyperlink" Target="https://arxiv.org/abs/0711.0728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hyperlink" Target="http://arxiv.org/abs/2410.05380" TargetMode="External"/><Relationship Id="rId7" Type="http://schemas.openxmlformats.org/officeDocument/2006/relationships/hyperlink" Target="https://pdg.lbl.gov/2026/html/authors_2026.html" TargetMode="External"/><Relationship Id="rId2" Type="http://schemas.openxmlformats.org/officeDocument/2006/relationships/hyperlink" Target="http://dx.doi.org/10.1007/JHEP12(2024)216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://www.nu-fit.org/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arxiv.org/abs/2203.08803" TargetMode="External"/><Relationship Id="rId4" Type="http://schemas.openxmlformats.org/officeDocument/2006/relationships/hyperlink" Target="https://doi.org/10.1140/epjs/s11734-022-00664-w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7" Type="http://schemas.openxmlformats.org/officeDocument/2006/relationships/hyperlink" Target="https://indico.cern.ch/event/849674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9.tiff"/><Relationship Id="rId5" Type="http://schemas.openxmlformats.org/officeDocument/2006/relationships/image" Target="../media/image88.tiff"/><Relationship Id="rId4" Type="http://schemas.openxmlformats.org/officeDocument/2006/relationships/image" Target="../media/image87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arxiv.org/abs/2203.08803" TargetMode="External"/><Relationship Id="rId4" Type="http://schemas.openxmlformats.org/officeDocument/2006/relationships/hyperlink" Target="https://doi.org/10.1140/epjs/s11734-022-00664-w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arxiv.org/abs/2203.08803" TargetMode="External"/><Relationship Id="rId4" Type="http://schemas.openxmlformats.org/officeDocument/2006/relationships/hyperlink" Target="https://doi.org/10.1140/epjs/s11734-022-00664-w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arxiv.org/abs/2107.07585" TargetMode="External"/><Relationship Id="rId4" Type="http://schemas.openxmlformats.org/officeDocument/2006/relationships/hyperlink" Target="https://doi.org/10.1140/epjc/s10052-021-09845-8" TargetMode="Externa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00.emf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01.jpeg"/><Relationship Id="rId9" Type="http://schemas.microsoft.com/office/2007/relationships/diagramDrawing" Target="../diagrams/drawing1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102.png"/><Relationship Id="rId7" Type="http://schemas.openxmlformats.org/officeDocument/2006/relationships/image" Target="../media/image105.pn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g"/><Relationship Id="rId5" Type="http://schemas.openxmlformats.org/officeDocument/2006/relationships/image" Target="../media/image104.emf"/><Relationship Id="rId4" Type="http://schemas.openxmlformats.org/officeDocument/2006/relationships/image" Target="../media/image103.png"/><Relationship Id="rId9" Type="http://schemas.openxmlformats.org/officeDocument/2006/relationships/image" Target="../media/image107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7" Type="http://schemas.openxmlformats.org/officeDocument/2006/relationships/image" Target="../media/image115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5" Type="http://schemas.openxmlformats.org/officeDocument/2006/relationships/image" Target="../media/image19.png"/><Relationship Id="rId4" Type="http://schemas.openxmlformats.org/officeDocument/2006/relationships/image" Target="../media/image113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DE74A-7235-4E9F-99BE-CE5A6A2F79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13735"/>
            <a:ext cx="9144000" cy="1344588"/>
          </a:xfrm>
        </p:spPr>
        <p:txBody>
          <a:bodyPr>
            <a:normAutofit fontScale="90000"/>
          </a:bodyPr>
          <a:lstStyle/>
          <a:p>
            <a:r>
              <a:rPr lang="en-US" sz="4400" b="1" dirty="0"/>
              <a:t>Future Long-baseline accelerator neutrino experiments (including </a:t>
            </a:r>
            <a:r>
              <a:rPr lang="en-US" sz="4400" b="1" dirty="0" err="1"/>
              <a:t>ESSnuSB</a:t>
            </a:r>
            <a:r>
              <a:rPr lang="en-US" sz="4400" b="1" dirty="0"/>
              <a:t>) - Beyond DUNE, HK</a:t>
            </a: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444254-62EC-4BE9-89F3-0E83FFF465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90542"/>
            <a:ext cx="9144000" cy="1195304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</a:pPr>
            <a:r>
              <a:rPr lang="en-US" sz="3200" dirty="0"/>
              <a:t>Budimir </a:t>
            </a:r>
            <a:r>
              <a:rPr lang="en-US" sz="3200" dirty="0" err="1"/>
              <a:t>Kliček</a:t>
            </a:r>
            <a:endParaRPr lang="en-US" sz="3200" dirty="0"/>
          </a:p>
          <a:p>
            <a:pPr>
              <a:spcBef>
                <a:spcPts val="600"/>
              </a:spcBef>
            </a:pPr>
            <a:r>
              <a:rPr lang="en-US" dirty="0"/>
              <a:t>On behalf of the </a:t>
            </a:r>
            <a:r>
              <a:rPr lang="en-US" dirty="0" err="1"/>
              <a:t>ESSnuSB</a:t>
            </a:r>
            <a:r>
              <a:rPr lang="en-US" dirty="0"/>
              <a:t>+ project</a:t>
            </a:r>
          </a:p>
          <a:p>
            <a:pPr>
              <a:spcBef>
                <a:spcPts val="600"/>
              </a:spcBef>
            </a:pPr>
            <a:r>
              <a:rPr lang="en-US" dirty="0" err="1"/>
              <a:t>Ruđer</a:t>
            </a:r>
            <a:r>
              <a:rPr lang="en-US" dirty="0"/>
              <a:t> Bošković Institute, Zagreb, Croatia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Image 1">
            <a:extLst>
              <a:ext uri="{FF2B5EF4-FFF2-40B4-BE49-F238E27FC236}">
                <a16:creationId xmlns:a16="http://schemas.microsoft.com/office/drawing/2014/main" id="{269B345C-1E35-472F-9F29-23B39D1844AE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71438" y="102158"/>
            <a:ext cx="3449124" cy="741625"/>
          </a:xfrm>
          <a:prstGeom prst="rect">
            <a:avLst/>
          </a:prstGeom>
        </p:spPr>
      </p:pic>
      <p:pic>
        <p:nvPicPr>
          <p:cNvPr id="7" name="Picture 6" descr="IRB_logo.svg.png">
            <a:extLst>
              <a:ext uri="{FF2B5EF4-FFF2-40B4-BE49-F238E27FC236}">
                <a16:creationId xmlns:a16="http://schemas.microsoft.com/office/drawing/2014/main" id="{CF8CB17F-7F30-4C45-95B3-7CE820F0F9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21" y="100926"/>
            <a:ext cx="1047619" cy="7428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1D91C6-FD44-411D-B19B-11E18A7F25B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37533" y="7659"/>
            <a:ext cx="1753995" cy="9306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CC99DAF-6861-8AA0-2DE8-DBABC839725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585" y="4172966"/>
            <a:ext cx="5580185" cy="2680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065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105334C1-9346-495B-BB24-BBCEB4144C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667" y="259644"/>
            <a:ext cx="9337247" cy="65983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58741F-557B-440D-9959-C2CF065CB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991" y="259644"/>
            <a:ext cx="3874477" cy="850726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/>
              <a:t>Upgrades to ESS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4E488E-DDC5-27F7-EB72-0FA966341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2117C2-8252-4F98-B88F-A7EE17F19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9647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105334C1-9346-495B-BB24-BBCEB4144C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667" y="259644"/>
            <a:ext cx="9337247" cy="65983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58741F-557B-440D-9959-C2CF065CB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991" y="259644"/>
            <a:ext cx="3874477" cy="850726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/>
              <a:t>Upgrades to ESS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7EFF7A-50AD-07D3-5BEF-C49164571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2117C2-8252-4F98-B88F-A7EE17F19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11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FE34AEB-D4BD-4146-9A46-65EB3B3202D2}"/>
              </a:ext>
            </a:extLst>
          </p:cNvPr>
          <p:cNvSpPr/>
          <p:nvPr/>
        </p:nvSpPr>
        <p:spPr>
          <a:xfrm>
            <a:off x="3725929" y="2240671"/>
            <a:ext cx="6695440" cy="843280"/>
          </a:xfrm>
          <a:prstGeom prst="ellipse">
            <a:avLst/>
          </a:prstGeom>
          <a:solidFill>
            <a:srgbClr val="FFFF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45CBA1-7AFF-48C2-816D-346FB8BF17AE}"/>
              </a:ext>
            </a:extLst>
          </p:cNvPr>
          <p:cNvSpPr txBox="1"/>
          <p:nvPr/>
        </p:nvSpPr>
        <p:spPr>
          <a:xfrm>
            <a:off x="764260" y="1040342"/>
            <a:ext cx="4353884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/>
              <a:t>Upgrade of the accelerator</a:t>
            </a:r>
          </a:p>
          <a:p>
            <a:pPr>
              <a:buFontTx/>
              <a:buChar char="-"/>
            </a:pPr>
            <a:r>
              <a:rPr lang="hr-HR"/>
              <a:t> 14 Hz to 28 Hz</a:t>
            </a:r>
          </a:p>
          <a:p>
            <a:pPr>
              <a:buFontTx/>
              <a:buChar char="-"/>
            </a:pPr>
            <a:r>
              <a:rPr lang="hr-HR"/>
              <a:t> use H</a:t>
            </a:r>
            <a:r>
              <a:rPr lang="hr-HR" baseline="30000"/>
              <a:t>-</a:t>
            </a:r>
            <a:r>
              <a:rPr lang="hr-HR"/>
              <a:t> instead of protons </a:t>
            </a:r>
            <a:r>
              <a:rPr lang="hr-HR" err="1"/>
              <a:t>in</a:t>
            </a:r>
            <a:r>
              <a:rPr lang="hr-HR"/>
              <a:t> ESS</a:t>
            </a:r>
            <a:r>
              <a:rPr lang="en-US"/>
              <a:t>n</a:t>
            </a:r>
            <a:r>
              <a:rPr lang="hr-HR" err="1"/>
              <a:t>uSB</a:t>
            </a:r>
            <a:r>
              <a:rPr lang="hr-HR"/>
              <a:t> cycles</a:t>
            </a:r>
          </a:p>
          <a:p>
            <a:pPr>
              <a:buFontTx/>
              <a:buChar char="-"/>
            </a:pPr>
            <a:r>
              <a:rPr lang="hr-HR"/>
              <a:t> increase energy to 2.5 GeV kinetic</a:t>
            </a:r>
          </a:p>
        </p:txBody>
      </p:sp>
    </p:spTree>
    <p:extLst>
      <p:ext uri="{BB962C8B-B14F-4D97-AF65-F5344CB8AC3E}">
        <p14:creationId xmlns:p14="http://schemas.microsoft.com/office/powerpoint/2010/main" val="138462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105334C1-9346-495B-BB24-BBCEB4144C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667" y="259644"/>
            <a:ext cx="9337247" cy="65983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58741F-557B-440D-9959-C2CF065CB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991" y="259644"/>
            <a:ext cx="3874477" cy="850726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/>
              <a:t>Upgrades to ESS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BFC660-0612-1A32-7766-741A2BEA9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2117C2-8252-4F98-B88F-A7EE17F19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12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FE34AEB-D4BD-4146-9A46-65EB3B3202D2}"/>
              </a:ext>
            </a:extLst>
          </p:cNvPr>
          <p:cNvSpPr/>
          <p:nvPr/>
        </p:nvSpPr>
        <p:spPr>
          <a:xfrm>
            <a:off x="3725929" y="2240671"/>
            <a:ext cx="6695440" cy="843280"/>
          </a:xfrm>
          <a:prstGeom prst="ellipse">
            <a:avLst/>
          </a:prstGeom>
          <a:solidFill>
            <a:srgbClr val="FFFF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45CBA1-7AFF-48C2-816D-346FB8BF17AE}"/>
              </a:ext>
            </a:extLst>
          </p:cNvPr>
          <p:cNvSpPr txBox="1"/>
          <p:nvPr/>
        </p:nvSpPr>
        <p:spPr>
          <a:xfrm>
            <a:off x="764260" y="1040342"/>
            <a:ext cx="4353884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 dirty="0" err="1"/>
              <a:t>Upgrade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accelerator</a:t>
            </a:r>
            <a:endParaRPr lang="hr-HR" dirty="0"/>
          </a:p>
          <a:p>
            <a:pPr>
              <a:buFontTx/>
              <a:buChar char="-"/>
            </a:pPr>
            <a:r>
              <a:rPr lang="hr-HR" dirty="0"/>
              <a:t> 14 Hz to 28 Hz</a:t>
            </a:r>
          </a:p>
          <a:p>
            <a:pPr>
              <a:buFontTx/>
              <a:buChar char="-"/>
            </a:pPr>
            <a:r>
              <a:rPr lang="hr-HR" dirty="0"/>
              <a:t> use H</a:t>
            </a:r>
            <a:r>
              <a:rPr lang="hr-HR" baseline="30000" dirty="0"/>
              <a:t>-</a:t>
            </a:r>
            <a:r>
              <a:rPr lang="hr-HR" dirty="0"/>
              <a:t> </a:t>
            </a:r>
            <a:r>
              <a:rPr lang="hr-HR" dirty="0" err="1"/>
              <a:t>instead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protons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ESS</a:t>
            </a:r>
            <a:r>
              <a:rPr lang="en-US" dirty="0"/>
              <a:t>n</a:t>
            </a:r>
            <a:r>
              <a:rPr lang="hr-HR" dirty="0" err="1"/>
              <a:t>uSB</a:t>
            </a:r>
            <a:r>
              <a:rPr lang="hr-HR" dirty="0"/>
              <a:t> </a:t>
            </a:r>
            <a:r>
              <a:rPr lang="hr-HR" dirty="0" err="1"/>
              <a:t>cycles</a:t>
            </a:r>
            <a:endParaRPr lang="hr-HR" dirty="0"/>
          </a:p>
          <a:p>
            <a:pPr>
              <a:buFontTx/>
              <a:buChar char="-"/>
            </a:pPr>
            <a:r>
              <a:rPr lang="hr-HR" dirty="0"/>
              <a:t> </a:t>
            </a:r>
            <a:r>
              <a:rPr lang="hr-HR" dirty="0" err="1"/>
              <a:t>increase</a:t>
            </a:r>
            <a:r>
              <a:rPr lang="hr-HR" dirty="0"/>
              <a:t> </a:t>
            </a:r>
            <a:r>
              <a:rPr lang="hr-HR" dirty="0" err="1"/>
              <a:t>energy</a:t>
            </a:r>
            <a:r>
              <a:rPr lang="hr-HR" dirty="0"/>
              <a:t> to 2.5 </a:t>
            </a:r>
            <a:r>
              <a:rPr lang="hr-HR" dirty="0" err="1"/>
              <a:t>GeV</a:t>
            </a:r>
            <a:r>
              <a:rPr lang="hr-HR" dirty="0"/>
              <a:t> </a:t>
            </a:r>
            <a:r>
              <a:rPr lang="hr-HR" dirty="0" err="1"/>
              <a:t>kinetic</a:t>
            </a:r>
            <a:endParaRPr lang="hr-HR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A3082B6-851C-4250-9971-7F216FDE0AA9}"/>
              </a:ext>
            </a:extLst>
          </p:cNvPr>
          <p:cNvSpPr/>
          <p:nvPr/>
        </p:nvSpPr>
        <p:spPr>
          <a:xfrm>
            <a:off x="2913575" y="4303440"/>
            <a:ext cx="2030213" cy="2052910"/>
          </a:xfrm>
          <a:prstGeom prst="ellipse">
            <a:avLst/>
          </a:prstGeom>
          <a:solidFill>
            <a:srgbClr val="FF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4E9538-1D54-48D3-BD63-B89BC53C0605}"/>
              </a:ext>
            </a:extLst>
          </p:cNvPr>
          <p:cNvSpPr txBox="1"/>
          <p:nvPr/>
        </p:nvSpPr>
        <p:spPr>
          <a:xfrm>
            <a:off x="470781" y="3575367"/>
            <a:ext cx="437542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 dirty="0" err="1"/>
              <a:t>Build</a:t>
            </a:r>
            <a:r>
              <a:rPr lang="hr-HR" dirty="0"/>
              <a:t> </a:t>
            </a:r>
            <a:r>
              <a:rPr lang="hr-HR" dirty="0" err="1"/>
              <a:t>an</a:t>
            </a:r>
            <a:r>
              <a:rPr lang="hr-HR" dirty="0"/>
              <a:t> </a:t>
            </a:r>
            <a:r>
              <a:rPr lang="hr-HR" dirty="0" err="1"/>
              <a:t>accumulator</a:t>
            </a:r>
            <a:r>
              <a:rPr lang="hr-HR" dirty="0"/>
              <a:t> ring</a:t>
            </a:r>
          </a:p>
          <a:p>
            <a:pPr>
              <a:buFontTx/>
              <a:buChar char="-"/>
            </a:pPr>
            <a:r>
              <a:rPr lang="hr-HR" dirty="0"/>
              <a:t> </a:t>
            </a:r>
            <a:r>
              <a:rPr lang="en-US" dirty="0"/>
              <a:t>shorten</a:t>
            </a:r>
            <a:r>
              <a:rPr lang="hr-HR" dirty="0"/>
              <a:t> ESS </a:t>
            </a:r>
            <a:r>
              <a:rPr lang="hr-HR" dirty="0" err="1"/>
              <a:t>pulses</a:t>
            </a:r>
            <a:r>
              <a:rPr lang="hr-HR" dirty="0"/>
              <a:t> </a:t>
            </a:r>
            <a:r>
              <a:rPr lang="hr-HR" dirty="0" err="1"/>
              <a:t>from</a:t>
            </a:r>
            <a:r>
              <a:rPr lang="hr-HR" dirty="0"/>
              <a:t> 2.86 </a:t>
            </a:r>
            <a:r>
              <a:rPr lang="hr-HR" dirty="0" err="1"/>
              <a:t>ms</a:t>
            </a:r>
            <a:r>
              <a:rPr lang="hr-HR" dirty="0"/>
              <a:t> to ≈ 1</a:t>
            </a:r>
            <a:r>
              <a:rPr lang="en-US" dirty="0"/>
              <a:t>.2</a:t>
            </a:r>
            <a:r>
              <a:rPr lang="hr-HR" dirty="0"/>
              <a:t> </a:t>
            </a:r>
            <a:r>
              <a:rPr lang="el-GR" dirty="0">
                <a:latin typeface="Times New Roman"/>
                <a:cs typeface="Times New Roman"/>
              </a:rPr>
              <a:t>μ</a:t>
            </a:r>
            <a:r>
              <a:rPr lang="hr-HR" dirty="0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759406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105334C1-9346-495B-BB24-BBCEB4144C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667" y="259644"/>
            <a:ext cx="9337247" cy="65983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58741F-557B-440D-9959-C2CF065CB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991" y="259644"/>
            <a:ext cx="3874477" cy="850726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/>
              <a:t>Upgrades to ESS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2474A6-4624-CC67-89CB-551CA1C1F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2117C2-8252-4F98-B88F-A7EE17F19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13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FE34AEB-D4BD-4146-9A46-65EB3B3202D2}"/>
              </a:ext>
            </a:extLst>
          </p:cNvPr>
          <p:cNvSpPr/>
          <p:nvPr/>
        </p:nvSpPr>
        <p:spPr>
          <a:xfrm>
            <a:off x="3725929" y="2240671"/>
            <a:ext cx="6695440" cy="843280"/>
          </a:xfrm>
          <a:prstGeom prst="ellipse">
            <a:avLst/>
          </a:prstGeom>
          <a:solidFill>
            <a:srgbClr val="FFFF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45CBA1-7AFF-48C2-816D-346FB8BF17AE}"/>
              </a:ext>
            </a:extLst>
          </p:cNvPr>
          <p:cNvSpPr txBox="1"/>
          <p:nvPr/>
        </p:nvSpPr>
        <p:spPr>
          <a:xfrm>
            <a:off x="764260" y="1040342"/>
            <a:ext cx="4353884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 dirty="0" err="1"/>
              <a:t>Upgrade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accelerator</a:t>
            </a:r>
            <a:endParaRPr lang="hr-HR" dirty="0"/>
          </a:p>
          <a:p>
            <a:pPr>
              <a:buFontTx/>
              <a:buChar char="-"/>
            </a:pPr>
            <a:r>
              <a:rPr lang="hr-HR" dirty="0"/>
              <a:t> 14 Hz to 28 Hz</a:t>
            </a:r>
          </a:p>
          <a:p>
            <a:pPr>
              <a:buFontTx/>
              <a:buChar char="-"/>
            </a:pPr>
            <a:r>
              <a:rPr lang="hr-HR" dirty="0"/>
              <a:t> use H</a:t>
            </a:r>
            <a:r>
              <a:rPr lang="hr-HR" baseline="30000" dirty="0"/>
              <a:t>-</a:t>
            </a:r>
            <a:r>
              <a:rPr lang="hr-HR" dirty="0"/>
              <a:t> </a:t>
            </a:r>
            <a:r>
              <a:rPr lang="hr-HR" dirty="0" err="1"/>
              <a:t>instead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protons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ESS</a:t>
            </a:r>
            <a:r>
              <a:rPr lang="en-US" dirty="0"/>
              <a:t>n</a:t>
            </a:r>
            <a:r>
              <a:rPr lang="hr-HR" dirty="0" err="1"/>
              <a:t>uSB</a:t>
            </a:r>
            <a:r>
              <a:rPr lang="hr-HR" dirty="0"/>
              <a:t> </a:t>
            </a:r>
            <a:r>
              <a:rPr lang="hr-HR" dirty="0" err="1"/>
              <a:t>cycles</a:t>
            </a:r>
            <a:endParaRPr lang="hr-HR" dirty="0"/>
          </a:p>
          <a:p>
            <a:pPr>
              <a:buFontTx/>
              <a:buChar char="-"/>
            </a:pPr>
            <a:r>
              <a:rPr lang="hr-HR" dirty="0"/>
              <a:t> </a:t>
            </a:r>
            <a:r>
              <a:rPr lang="hr-HR" dirty="0" err="1"/>
              <a:t>increase</a:t>
            </a:r>
            <a:r>
              <a:rPr lang="hr-HR" dirty="0"/>
              <a:t> </a:t>
            </a:r>
            <a:r>
              <a:rPr lang="hr-HR" dirty="0" err="1"/>
              <a:t>energy</a:t>
            </a:r>
            <a:r>
              <a:rPr lang="hr-HR" dirty="0"/>
              <a:t> to 2.5 </a:t>
            </a:r>
            <a:r>
              <a:rPr lang="hr-HR" dirty="0" err="1"/>
              <a:t>GeV</a:t>
            </a:r>
            <a:r>
              <a:rPr lang="hr-HR" dirty="0"/>
              <a:t> </a:t>
            </a:r>
            <a:r>
              <a:rPr lang="hr-HR" dirty="0" err="1"/>
              <a:t>kinetic</a:t>
            </a:r>
            <a:endParaRPr lang="hr-HR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A3082B6-851C-4250-9971-7F216FDE0AA9}"/>
              </a:ext>
            </a:extLst>
          </p:cNvPr>
          <p:cNvSpPr/>
          <p:nvPr/>
        </p:nvSpPr>
        <p:spPr>
          <a:xfrm>
            <a:off x="2913575" y="4303440"/>
            <a:ext cx="2030213" cy="2052910"/>
          </a:xfrm>
          <a:prstGeom prst="ellipse">
            <a:avLst/>
          </a:prstGeom>
          <a:solidFill>
            <a:srgbClr val="FF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4E9538-1D54-48D3-BD63-B89BC53C0605}"/>
              </a:ext>
            </a:extLst>
          </p:cNvPr>
          <p:cNvSpPr txBox="1"/>
          <p:nvPr/>
        </p:nvSpPr>
        <p:spPr>
          <a:xfrm>
            <a:off x="470781" y="3575367"/>
            <a:ext cx="437542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 dirty="0" err="1"/>
              <a:t>Build</a:t>
            </a:r>
            <a:r>
              <a:rPr lang="hr-HR" dirty="0"/>
              <a:t> </a:t>
            </a:r>
            <a:r>
              <a:rPr lang="hr-HR" dirty="0" err="1"/>
              <a:t>an</a:t>
            </a:r>
            <a:r>
              <a:rPr lang="hr-HR" dirty="0"/>
              <a:t> </a:t>
            </a:r>
            <a:r>
              <a:rPr lang="hr-HR" dirty="0" err="1"/>
              <a:t>accumulator</a:t>
            </a:r>
            <a:r>
              <a:rPr lang="hr-HR" dirty="0"/>
              <a:t> ring</a:t>
            </a:r>
          </a:p>
          <a:p>
            <a:pPr>
              <a:buFontTx/>
              <a:buChar char="-"/>
            </a:pPr>
            <a:r>
              <a:rPr lang="hr-HR" dirty="0"/>
              <a:t> </a:t>
            </a:r>
            <a:r>
              <a:rPr lang="en-US" dirty="0"/>
              <a:t>shorten</a:t>
            </a:r>
            <a:r>
              <a:rPr lang="hr-HR" dirty="0"/>
              <a:t> ESS </a:t>
            </a:r>
            <a:r>
              <a:rPr lang="hr-HR" dirty="0" err="1"/>
              <a:t>pulses</a:t>
            </a:r>
            <a:r>
              <a:rPr lang="hr-HR" dirty="0"/>
              <a:t> </a:t>
            </a:r>
            <a:r>
              <a:rPr lang="hr-HR" dirty="0" err="1"/>
              <a:t>from</a:t>
            </a:r>
            <a:r>
              <a:rPr lang="hr-HR" dirty="0"/>
              <a:t> 2.86 </a:t>
            </a:r>
            <a:r>
              <a:rPr lang="hr-HR" dirty="0" err="1"/>
              <a:t>ms</a:t>
            </a:r>
            <a:r>
              <a:rPr lang="hr-HR" dirty="0"/>
              <a:t> to ≈ 1</a:t>
            </a:r>
            <a:r>
              <a:rPr lang="en-US" dirty="0"/>
              <a:t>.2</a:t>
            </a:r>
            <a:r>
              <a:rPr lang="hr-HR" dirty="0"/>
              <a:t> </a:t>
            </a:r>
            <a:r>
              <a:rPr lang="el-GR" dirty="0">
                <a:latin typeface="Times New Roman"/>
                <a:cs typeface="Times New Roman"/>
              </a:rPr>
              <a:t>μ</a:t>
            </a:r>
            <a:r>
              <a:rPr lang="hr-HR" dirty="0"/>
              <a:t>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6F3110C-3589-448F-BA88-0418D61BE03C}"/>
              </a:ext>
            </a:extLst>
          </p:cNvPr>
          <p:cNvSpPr/>
          <p:nvPr/>
        </p:nvSpPr>
        <p:spPr>
          <a:xfrm>
            <a:off x="4671483" y="3528955"/>
            <a:ext cx="1615284" cy="1536023"/>
          </a:xfrm>
          <a:prstGeom prst="ellipse">
            <a:avLst/>
          </a:prstGeom>
          <a:solidFill>
            <a:srgbClr val="FFC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44DB4D-CB2E-4D7F-9A8B-FCD6CA4E0510}"/>
              </a:ext>
            </a:extLst>
          </p:cNvPr>
          <p:cNvSpPr txBox="1"/>
          <p:nvPr/>
        </p:nvSpPr>
        <p:spPr>
          <a:xfrm>
            <a:off x="6471319" y="3898532"/>
            <a:ext cx="2997359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/>
              <a:t>Build a neutrino target station</a:t>
            </a:r>
          </a:p>
          <a:p>
            <a:pPr>
              <a:buFontTx/>
              <a:buChar char="-"/>
            </a:pPr>
            <a:r>
              <a:rPr lang="hr-HR"/>
              <a:t> 4 identical targets and horns</a:t>
            </a:r>
          </a:p>
          <a:p>
            <a:pPr>
              <a:buFontTx/>
              <a:buChar char="-"/>
            </a:pPr>
            <a:r>
              <a:rPr lang="hr-HR"/>
              <a:t> need switchyard</a:t>
            </a:r>
          </a:p>
        </p:txBody>
      </p:sp>
    </p:spTree>
    <p:extLst>
      <p:ext uri="{BB962C8B-B14F-4D97-AF65-F5344CB8AC3E}">
        <p14:creationId xmlns:p14="http://schemas.microsoft.com/office/powerpoint/2010/main" val="1669016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105334C1-9346-495B-BB24-BBCEB4144C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667" y="259644"/>
            <a:ext cx="9337247" cy="65983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58741F-557B-440D-9959-C2CF065CB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991" y="259644"/>
            <a:ext cx="3874477" cy="850726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/>
              <a:t>Upgrades to ESS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02A459-ACBF-EE21-AC55-B5C53E1DE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2117C2-8252-4F98-B88F-A7EE17F19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14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FE34AEB-D4BD-4146-9A46-65EB3B3202D2}"/>
              </a:ext>
            </a:extLst>
          </p:cNvPr>
          <p:cNvSpPr/>
          <p:nvPr/>
        </p:nvSpPr>
        <p:spPr>
          <a:xfrm>
            <a:off x="3725929" y="2240671"/>
            <a:ext cx="6695440" cy="843280"/>
          </a:xfrm>
          <a:prstGeom prst="ellipse">
            <a:avLst/>
          </a:prstGeom>
          <a:solidFill>
            <a:srgbClr val="FFFF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45CBA1-7AFF-48C2-816D-346FB8BF17AE}"/>
              </a:ext>
            </a:extLst>
          </p:cNvPr>
          <p:cNvSpPr txBox="1"/>
          <p:nvPr/>
        </p:nvSpPr>
        <p:spPr>
          <a:xfrm>
            <a:off x="764260" y="1040342"/>
            <a:ext cx="4353884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 dirty="0" err="1"/>
              <a:t>Upgrade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accelerator</a:t>
            </a:r>
            <a:endParaRPr lang="hr-HR" dirty="0"/>
          </a:p>
          <a:p>
            <a:pPr>
              <a:buFontTx/>
              <a:buChar char="-"/>
            </a:pPr>
            <a:r>
              <a:rPr lang="hr-HR" dirty="0"/>
              <a:t> 14 Hz to 28 Hz</a:t>
            </a:r>
          </a:p>
          <a:p>
            <a:pPr>
              <a:buFontTx/>
              <a:buChar char="-"/>
            </a:pPr>
            <a:r>
              <a:rPr lang="hr-HR" dirty="0"/>
              <a:t> use H</a:t>
            </a:r>
            <a:r>
              <a:rPr lang="hr-HR" baseline="30000" dirty="0"/>
              <a:t>-</a:t>
            </a:r>
            <a:r>
              <a:rPr lang="hr-HR" dirty="0"/>
              <a:t> </a:t>
            </a:r>
            <a:r>
              <a:rPr lang="hr-HR" dirty="0" err="1"/>
              <a:t>instead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protons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ESS</a:t>
            </a:r>
            <a:r>
              <a:rPr lang="en-US" dirty="0"/>
              <a:t>n</a:t>
            </a:r>
            <a:r>
              <a:rPr lang="hr-HR" dirty="0" err="1"/>
              <a:t>uSB</a:t>
            </a:r>
            <a:r>
              <a:rPr lang="hr-HR" dirty="0"/>
              <a:t> </a:t>
            </a:r>
            <a:r>
              <a:rPr lang="hr-HR" dirty="0" err="1"/>
              <a:t>cycles</a:t>
            </a:r>
            <a:endParaRPr lang="hr-HR" dirty="0"/>
          </a:p>
          <a:p>
            <a:pPr>
              <a:buFontTx/>
              <a:buChar char="-"/>
            </a:pPr>
            <a:r>
              <a:rPr lang="hr-HR" dirty="0"/>
              <a:t> </a:t>
            </a:r>
            <a:r>
              <a:rPr lang="hr-HR" dirty="0" err="1"/>
              <a:t>increase</a:t>
            </a:r>
            <a:r>
              <a:rPr lang="hr-HR" dirty="0"/>
              <a:t> </a:t>
            </a:r>
            <a:r>
              <a:rPr lang="hr-HR" dirty="0" err="1"/>
              <a:t>energy</a:t>
            </a:r>
            <a:r>
              <a:rPr lang="hr-HR" dirty="0"/>
              <a:t> to 2.5 </a:t>
            </a:r>
            <a:r>
              <a:rPr lang="hr-HR" dirty="0" err="1"/>
              <a:t>GeV</a:t>
            </a:r>
            <a:r>
              <a:rPr lang="hr-HR" dirty="0"/>
              <a:t> </a:t>
            </a:r>
            <a:r>
              <a:rPr lang="hr-HR" dirty="0" err="1"/>
              <a:t>kinetic</a:t>
            </a:r>
            <a:endParaRPr lang="hr-HR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A3082B6-851C-4250-9971-7F216FDE0AA9}"/>
              </a:ext>
            </a:extLst>
          </p:cNvPr>
          <p:cNvSpPr/>
          <p:nvPr/>
        </p:nvSpPr>
        <p:spPr>
          <a:xfrm>
            <a:off x="2913575" y="4303440"/>
            <a:ext cx="2030213" cy="2052910"/>
          </a:xfrm>
          <a:prstGeom prst="ellipse">
            <a:avLst/>
          </a:prstGeom>
          <a:solidFill>
            <a:srgbClr val="FF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4E9538-1D54-48D3-BD63-B89BC53C0605}"/>
              </a:ext>
            </a:extLst>
          </p:cNvPr>
          <p:cNvSpPr txBox="1"/>
          <p:nvPr/>
        </p:nvSpPr>
        <p:spPr>
          <a:xfrm>
            <a:off x="470781" y="3575367"/>
            <a:ext cx="437542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 dirty="0" err="1"/>
              <a:t>Build</a:t>
            </a:r>
            <a:r>
              <a:rPr lang="hr-HR" dirty="0"/>
              <a:t> </a:t>
            </a:r>
            <a:r>
              <a:rPr lang="hr-HR" dirty="0" err="1"/>
              <a:t>an</a:t>
            </a:r>
            <a:r>
              <a:rPr lang="hr-HR" dirty="0"/>
              <a:t> </a:t>
            </a:r>
            <a:r>
              <a:rPr lang="hr-HR" dirty="0" err="1"/>
              <a:t>accumulator</a:t>
            </a:r>
            <a:r>
              <a:rPr lang="hr-HR" dirty="0"/>
              <a:t> ring</a:t>
            </a:r>
          </a:p>
          <a:p>
            <a:pPr>
              <a:buFontTx/>
              <a:buChar char="-"/>
            </a:pPr>
            <a:r>
              <a:rPr lang="hr-HR" dirty="0"/>
              <a:t> </a:t>
            </a:r>
            <a:r>
              <a:rPr lang="en-US" dirty="0"/>
              <a:t>shorten</a:t>
            </a:r>
            <a:r>
              <a:rPr lang="hr-HR" dirty="0"/>
              <a:t> ESS </a:t>
            </a:r>
            <a:r>
              <a:rPr lang="hr-HR" dirty="0" err="1"/>
              <a:t>pulses</a:t>
            </a:r>
            <a:r>
              <a:rPr lang="hr-HR" dirty="0"/>
              <a:t> </a:t>
            </a:r>
            <a:r>
              <a:rPr lang="hr-HR" dirty="0" err="1"/>
              <a:t>from</a:t>
            </a:r>
            <a:r>
              <a:rPr lang="hr-HR" dirty="0"/>
              <a:t> 2.86 </a:t>
            </a:r>
            <a:r>
              <a:rPr lang="hr-HR" dirty="0" err="1"/>
              <a:t>ms</a:t>
            </a:r>
            <a:r>
              <a:rPr lang="hr-HR" dirty="0"/>
              <a:t> to ≈ 1</a:t>
            </a:r>
            <a:r>
              <a:rPr lang="en-US" dirty="0"/>
              <a:t>.2</a:t>
            </a:r>
            <a:r>
              <a:rPr lang="hr-HR" dirty="0"/>
              <a:t> </a:t>
            </a:r>
            <a:r>
              <a:rPr lang="el-GR" dirty="0">
                <a:latin typeface="Times New Roman"/>
                <a:cs typeface="Times New Roman"/>
              </a:rPr>
              <a:t>μ</a:t>
            </a:r>
            <a:r>
              <a:rPr lang="hr-HR" dirty="0"/>
              <a:t>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6F3110C-3589-448F-BA88-0418D61BE03C}"/>
              </a:ext>
            </a:extLst>
          </p:cNvPr>
          <p:cNvSpPr/>
          <p:nvPr/>
        </p:nvSpPr>
        <p:spPr>
          <a:xfrm>
            <a:off x="4671483" y="3528955"/>
            <a:ext cx="1615284" cy="1536023"/>
          </a:xfrm>
          <a:prstGeom prst="ellipse">
            <a:avLst/>
          </a:prstGeom>
          <a:solidFill>
            <a:srgbClr val="FFC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44DB4D-CB2E-4D7F-9A8B-FCD6CA4E0510}"/>
              </a:ext>
            </a:extLst>
          </p:cNvPr>
          <p:cNvSpPr txBox="1"/>
          <p:nvPr/>
        </p:nvSpPr>
        <p:spPr>
          <a:xfrm>
            <a:off x="6471319" y="3898532"/>
            <a:ext cx="2997359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/>
              <a:t>Build a neutrino target station</a:t>
            </a:r>
          </a:p>
          <a:p>
            <a:pPr>
              <a:buFontTx/>
              <a:buChar char="-"/>
            </a:pPr>
            <a:r>
              <a:rPr lang="hr-HR"/>
              <a:t> 4 identical targets and horns</a:t>
            </a:r>
          </a:p>
          <a:p>
            <a:pPr>
              <a:buFontTx/>
              <a:buChar char="-"/>
            </a:pPr>
            <a:r>
              <a:rPr lang="hr-HR"/>
              <a:t> need switchyard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CF41880-717C-4168-9C65-86B8B7438C48}"/>
              </a:ext>
            </a:extLst>
          </p:cNvPr>
          <p:cNvSpPr/>
          <p:nvPr/>
        </p:nvSpPr>
        <p:spPr>
          <a:xfrm>
            <a:off x="7351399" y="807377"/>
            <a:ext cx="1497176" cy="1361440"/>
          </a:xfrm>
          <a:prstGeom prst="ellipse">
            <a:avLst/>
          </a:prstGeom>
          <a:solidFill>
            <a:srgbClr val="FFC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0497B8-9B65-4910-AAE9-D23FDED819BE}"/>
              </a:ext>
            </a:extLst>
          </p:cNvPr>
          <p:cNvSpPr txBox="1"/>
          <p:nvPr/>
        </p:nvSpPr>
        <p:spPr>
          <a:xfrm>
            <a:off x="8986727" y="785434"/>
            <a:ext cx="2751779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hr-HR"/>
              <a:t>Build a near detector site</a:t>
            </a:r>
          </a:p>
          <a:p>
            <a:pPr>
              <a:buFontTx/>
              <a:buChar char="-"/>
            </a:pPr>
            <a:r>
              <a:rPr lang="hr-HR"/>
              <a:t> water Cherenkov detector</a:t>
            </a:r>
          </a:p>
          <a:p>
            <a:pPr>
              <a:buFontTx/>
              <a:buChar char="-"/>
            </a:pPr>
            <a:r>
              <a:rPr lang="hr-HR"/>
              <a:t> fine grained scintillator</a:t>
            </a:r>
          </a:p>
          <a:p>
            <a:pPr>
              <a:buFontTx/>
              <a:buChar char="-"/>
            </a:pPr>
            <a:r>
              <a:rPr lang="hr-HR"/>
              <a:t> emulsion detector</a:t>
            </a:r>
          </a:p>
        </p:txBody>
      </p:sp>
    </p:spTree>
    <p:extLst>
      <p:ext uri="{BB962C8B-B14F-4D97-AF65-F5344CB8AC3E}">
        <p14:creationId xmlns:p14="http://schemas.microsoft.com/office/powerpoint/2010/main" val="25482378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le 4">
                <a:extLst>
                  <a:ext uri="{FF2B5EF4-FFF2-40B4-BE49-F238E27FC236}">
                    <a16:creationId xmlns:a16="http://schemas.microsoft.com/office/drawing/2014/main" id="{89C87DB7-D2E7-419F-AA4B-F29DA95E889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88909043"/>
                  </p:ext>
                </p:extLst>
              </p:nvPr>
            </p:nvGraphicFramePr>
            <p:xfrm>
              <a:off x="3122361" y="4341139"/>
              <a:ext cx="6196519" cy="225907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8680">
                      <a:extLst>
                        <a:ext uri="{9D8B030D-6E8A-4147-A177-3AD203B41FA5}">
                          <a16:colId xmlns:a16="http://schemas.microsoft.com/office/drawing/2014/main" val="3530170648"/>
                        </a:ext>
                      </a:extLst>
                    </a:gridCol>
                    <a:gridCol w="1663430">
                      <a:extLst>
                        <a:ext uri="{9D8B030D-6E8A-4147-A177-3AD203B41FA5}">
                          <a16:colId xmlns:a16="http://schemas.microsoft.com/office/drawing/2014/main" val="3989366286"/>
                        </a:ext>
                      </a:extLst>
                    </a:gridCol>
                    <a:gridCol w="904673">
                      <a:extLst>
                        <a:ext uri="{9D8B030D-6E8A-4147-A177-3AD203B41FA5}">
                          <a16:colId xmlns:a16="http://schemas.microsoft.com/office/drawing/2014/main" val="2481865295"/>
                        </a:ext>
                      </a:extLst>
                    </a:gridCol>
                    <a:gridCol w="1645866">
                      <a:extLst>
                        <a:ext uri="{9D8B030D-6E8A-4147-A177-3AD203B41FA5}">
                          <a16:colId xmlns:a16="http://schemas.microsoft.com/office/drawing/2014/main" val="2581174531"/>
                        </a:ext>
                      </a:extLst>
                    </a:gridCol>
                    <a:gridCol w="863870">
                      <a:extLst>
                        <a:ext uri="{9D8B030D-6E8A-4147-A177-3AD203B41FA5}">
                          <a16:colId xmlns:a16="http://schemas.microsoft.com/office/drawing/2014/main" val="193168551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err="1"/>
                            <a:t>Flavour</a:t>
                          </a:r>
                          <a:endParaRPr lang="en-US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𝝂</m:t>
                              </m:r>
                            </m:oMath>
                          </a14:m>
                          <a:r>
                            <a:rPr lang="en-US"/>
                            <a:t> Mode 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</m:acc>
                            </m:oMath>
                          </a14:m>
                          <a:r>
                            <a:rPr lang="en-US"/>
                            <a:t> Mode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52751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/>
                            <a:t> (10</a:t>
                          </a:r>
                          <a:r>
                            <a:rPr lang="en-US" baseline="30000"/>
                            <a:t>5</a:t>
                          </a:r>
                          <a:r>
                            <a:rPr lang="en-US"/>
                            <a:t>/ cm</a:t>
                          </a:r>
                          <a:r>
                            <a:rPr lang="en-US" baseline="30000"/>
                            <a:t>2</a:t>
                          </a:r>
                          <a:r>
                            <a:rPr lang="en-US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/>
                            <a:t> (10</a:t>
                          </a:r>
                          <a:r>
                            <a:rPr lang="en-US" baseline="30000"/>
                            <a:t>5</a:t>
                          </a:r>
                          <a:r>
                            <a:rPr lang="en-US"/>
                            <a:t>/ cm</a:t>
                          </a:r>
                          <a:r>
                            <a:rPr lang="en-US" baseline="30000"/>
                            <a:t>2</a:t>
                          </a:r>
                          <a:r>
                            <a:rPr lang="en-US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922491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/>
                            <a:t>520.06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/>
                            <a:t>97.6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15.43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4.7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891998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/>
                            <a:t>3.67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/>
                            <a:t>0.67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0.10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0.03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1183867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9.10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1.7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/>
                            <a:t>305.55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/>
                            <a:t>94.8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08528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0.023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0.03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/>
                            <a:t>1.43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/>
                            <a:t>0.43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8077332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le 4">
                <a:extLst>
                  <a:ext uri="{FF2B5EF4-FFF2-40B4-BE49-F238E27FC236}">
                    <a16:creationId xmlns:a16="http://schemas.microsoft.com/office/drawing/2014/main" id="{89C87DB7-D2E7-419F-AA4B-F29DA95E889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88909043"/>
                  </p:ext>
                </p:extLst>
              </p:nvPr>
            </p:nvGraphicFramePr>
            <p:xfrm>
              <a:off x="3122361" y="4341139"/>
              <a:ext cx="6196519" cy="225907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8680">
                      <a:extLst>
                        <a:ext uri="{9D8B030D-6E8A-4147-A177-3AD203B41FA5}">
                          <a16:colId xmlns:a16="http://schemas.microsoft.com/office/drawing/2014/main" val="3530170648"/>
                        </a:ext>
                      </a:extLst>
                    </a:gridCol>
                    <a:gridCol w="1663430">
                      <a:extLst>
                        <a:ext uri="{9D8B030D-6E8A-4147-A177-3AD203B41FA5}">
                          <a16:colId xmlns:a16="http://schemas.microsoft.com/office/drawing/2014/main" val="3989366286"/>
                        </a:ext>
                      </a:extLst>
                    </a:gridCol>
                    <a:gridCol w="904673">
                      <a:extLst>
                        <a:ext uri="{9D8B030D-6E8A-4147-A177-3AD203B41FA5}">
                          <a16:colId xmlns:a16="http://schemas.microsoft.com/office/drawing/2014/main" val="2481865295"/>
                        </a:ext>
                      </a:extLst>
                    </a:gridCol>
                    <a:gridCol w="1645866">
                      <a:extLst>
                        <a:ext uri="{9D8B030D-6E8A-4147-A177-3AD203B41FA5}">
                          <a16:colId xmlns:a16="http://schemas.microsoft.com/office/drawing/2014/main" val="2581174531"/>
                        </a:ext>
                      </a:extLst>
                    </a:gridCol>
                    <a:gridCol w="863870">
                      <a:extLst>
                        <a:ext uri="{9D8B030D-6E8A-4147-A177-3AD203B41FA5}">
                          <a16:colId xmlns:a16="http://schemas.microsoft.com/office/drawing/2014/main" val="193168551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Flavour</a:t>
                          </a:r>
                          <a:endParaRPr lang="en-US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43943" t="-8197" r="-98812" b="-53278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47087" t="-8197" r="-971" b="-53278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52751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67766" t="-108197" r="-206593" b="-4327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24444" t="-108197" r="-54074" b="-4327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92249152"/>
                      </a:ext>
                    </a:extLst>
                  </a:tr>
                  <a:tr h="3878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43" t="-198438" r="-454891" b="-31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520.06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97.6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15.43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891998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43" t="-318333" r="-454891" b="-2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3.67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0.67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0.10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11838672"/>
                      </a:ext>
                    </a:extLst>
                  </a:tr>
                  <a:tr h="3878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43" t="-392188" r="-454891" b="-1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9.10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305.55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94.8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08528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43" t="-516393" r="-454891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0.023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1.43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0.43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8077332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34021"/>
            <a:ext cx="10515600" cy="13255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eaLnBrk="0" fontAlgn="base" hangingPunct="0">
              <a:spcAft>
                <a:spcPct val="0"/>
              </a:spcAft>
              <a:defRPr/>
            </a:pPr>
            <a:r>
              <a:rPr lang="en-GB" sz="3600" err="1">
                <a:solidFill>
                  <a:srgbClr val="0000FF"/>
                </a:solidFill>
              </a:rPr>
              <a:t>ESSνSB</a:t>
            </a:r>
            <a:r>
              <a:rPr lang="en-GB" sz="3600">
                <a:solidFill>
                  <a:srgbClr val="0000FF"/>
                </a:solidFill>
              </a:rPr>
              <a:t> ν energy distribution</a:t>
            </a:r>
            <a:br>
              <a:rPr lang="en-GB" sz="3600">
                <a:solidFill>
                  <a:srgbClr val="0000FF"/>
                </a:solidFill>
              </a:rPr>
            </a:br>
            <a:r>
              <a:rPr lang="en-GB" sz="2800">
                <a:solidFill>
                  <a:srgbClr val="0000FF"/>
                </a:solidFill>
              </a:rPr>
              <a:t>(</a:t>
            </a:r>
            <a:r>
              <a:rPr lang="hr-HR" sz="2800">
                <a:solidFill>
                  <a:srgbClr val="0000FF"/>
                </a:solidFill>
              </a:rPr>
              <a:t>after </a:t>
            </a:r>
            <a:r>
              <a:rPr lang="en-GB" sz="2800">
                <a:solidFill>
                  <a:srgbClr val="0000FF"/>
                </a:solidFill>
              </a:rPr>
              <a:t>optimisation)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858A73E-ECDD-D7F2-772D-B6A221B0C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5" name="ZoneTexte 14"/>
          <p:cNvSpPr txBox="1"/>
          <p:nvPr/>
        </p:nvSpPr>
        <p:spPr>
          <a:xfrm>
            <a:off x="9462255" y="4930931"/>
            <a:ext cx="15678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>
                <a:latin typeface="Times New Roman"/>
                <a:cs typeface="Times New Roman"/>
              </a:rPr>
              <a:t>at 360 km from the target and per year (in absence of oscillations)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206960" y="4326971"/>
            <a:ext cx="2418248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7325" indent="-187325">
              <a:spcBef>
                <a:spcPts val="600"/>
              </a:spcBef>
              <a:buFont typeface="Arial" charset="0"/>
              <a:buChar char="•"/>
            </a:pPr>
            <a:r>
              <a:rPr lang="en-GB">
                <a:latin typeface="Times New Roman"/>
                <a:cs typeface="Times New Roman"/>
              </a:rPr>
              <a:t>almost pure </a:t>
            </a:r>
            <a:r>
              <a:rPr lang="en-GB" err="1">
                <a:latin typeface="Times New Roman"/>
                <a:cs typeface="Times New Roman"/>
              </a:rPr>
              <a:t>ν</a:t>
            </a:r>
            <a:r>
              <a:rPr lang="en-GB" baseline="-25000" err="1">
                <a:latin typeface="Times New Roman"/>
                <a:cs typeface="Times New Roman"/>
              </a:rPr>
              <a:t>μ</a:t>
            </a:r>
            <a:r>
              <a:rPr lang="en-GB">
                <a:latin typeface="Times New Roman"/>
                <a:cs typeface="Times New Roman"/>
              </a:rPr>
              <a:t> beam</a:t>
            </a:r>
          </a:p>
          <a:p>
            <a:pPr marL="187325" indent="-187325">
              <a:spcBef>
                <a:spcPts val="600"/>
              </a:spcBef>
              <a:buFont typeface="Arial" charset="0"/>
              <a:buChar char="•"/>
            </a:pPr>
            <a:r>
              <a:rPr lang="en-GB">
                <a:latin typeface="Times New Roman"/>
                <a:cs typeface="Times New Roman"/>
              </a:rPr>
              <a:t>small </a:t>
            </a:r>
            <a:r>
              <a:rPr lang="en-GB" err="1">
                <a:latin typeface="Times New Roman"/>
                <a:cs typeface="Times New Roman"/>
              </a:rPr>
              <a:t>ν</a:t>
            </a:r>
            <a:r>
              <a:rPr lang="en-GB" baseline="-25000" err="1">
                <a:latin typeface="Times New Roman"/>
                <a:cs typeface="Times New Roman"/>
              </a:rPr>
              <a:t>e</a:t>
            </a:r>
            <a:r>
              <a:rPr lang="en-GB">
                <a:latin typeface="Times New Roman"/>
                <a:cs typeface="Times New Roman"/>
              </a:rPr>
              <a:t> contamination which will be used to measure </a:t>
            </a:r>
            <a:r>
              <a:rPr lang="en-GB" err="1">
                <a:latin typeface="Times New Roman"/>
                <a:cs typeface="Times New Roman"/>
              </a:rPr>
              <a:t>ν</a:t>
            </a:r>
            <a:r>
              <a:rPr lang="en-GB" baseline="-25000" err="1">
                <a:latin typeface="Times New Roman"/>
                <a:cs typeface="Times New Roman"/>
              </a:rPr>
              <a:t>e</a:t>
            </a:r>
            <a:r>
              <a:rPr lang="en-GB">
                <a:latin typeface="Times New Roman"/>
                <a:cs typeface="Times New Roman"/>
              </a:rPr>
              <a:t> cross-sections in a near detector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6431" y="1317016"/>
            <a:ext cx="4479659" cy="291058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76827" y="1307466"/>
            <a:ext cx="4478740" cy="290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361257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Table 4">
                <a:extLst>
                  <a:ext uri="{FF2B5EF4-FFF2-40B4-BE49-F238E27FC236}">
                    <a16:creationId xmlns:a16="http://schemas.microsoft.com/office/drawing/2014/main" id="{EF8502B0-1C33-477B-8F1F-63B70DB6A0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0614403"/>
                  </p:ext>
                </p:extLst>
              </p:nvPr>
            </p:nvGraphicFramePr>
            <p:xfrm>
              <a:off x="3122361" y="4341139"/>
              <a:ext cx="6196519" cy="225907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8680">
                      <a:extLst>
                        <a:ext uri="{9D8B030D-6E8A-4147-A177-3AD203B41FA5}">
                          <a16:colId xmlns:a16="http://schemas.microsoft.com/office/drawing/2014/main" val="3530170648"/>
                        </a:ext>
                      </a:extLst>
                    </a:gridCol>
                    <a:gridCol w="1663430">
                      <a:extLst>
                        <a:ext uri="{9D8B030D-6E8A-4147-A177-3AD203B41FA5}">
                          <a16:colId xmlns:a16="http://schemas.microsoft.com/office/drawing/2014/main" val="3989366286"/>
                        </a:ext>
                      </a:extLst>
                    </a:gridCol>
                    <a:gridCol w="904673">
                      <a:extLst>
                        <a:ext uri="{9D8B030D-6E8A-4147-A177-3AD203B41FA5}">
                          <a16:colId xmlns:a16="http://schemas.microsoft.com/office/drawing/2014/main" val="2481865295"/>
                        </a:ext>
                      </a:extLst>
                    </a:gridCol>
                    <a:gridCol w="1645866">
                      <a:extLst>
                        <a:ext uri="{9D8B030D-6E8A-4147-A177-3AD203B41FA5}">
                          <a16:colId xmlns:a16="http://schemas.microsoft.com/office/drawing/2014/main" val="2581174531"/>
                        </a:ext>
                      </a:extLst>
                    </a:gridCol>
                    <a:gridCol w="863870">
                      <a:extLst>
                        <a:ext uri="{9D8B030D-6E8A-4147-A177-3AD203B41FA5}">
                          <a16:colId xmlns:a16="http://schemas.microsoft.com/office/drawing/2014/main" val="193168551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err="1"/>
                            <a:t>Flavour</a:t>
                          </a:r>
                          <a:endParaRPr lang="en-US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𝝂</m:t>
                              </m:r>
                            </m:oMath>
                          </a14:m>
                          <a:r>
                            <a:rPr lang="en-US"/>
                            <a:t> Mode 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</m:acc>
                            </m:oMath>
                          </a14:m>
                          <a:r>
                            <a:rPr lang="en-US"/>
                            <a:t> Mode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52751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/>
                            <a:t> (10</a:t>
                          </a:r>
                          <a:r>
                            <a:rPr lang="en-US" baseline="30000"/>
                            <a:t>5</a:t>
                          </a:r>
                          <a:r>
                            <a:rPr lang="en-US"/>
                            <a:t>/ cm</a:t>
                          </a:r>
                          <a:r>
                            <a:rPr lang="en-US" baseline="30000"/>
                            <a:t>2</a:t>
                          </a:r>
                          <a:r>
                            <a:rPr lang="en-US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/>
                            <a:t> (10</a:t>
                          </a:r>
                          <a:r>
                            <a:rPr lang="en-US" baseline="30000"/>
                            <a:t>5</a:t>
                          </a:r>
                          <a:r>
                            <a:rPr lang="en-US"/>
                            <a:t>/ cm</a:t>
                          </a:r>
                          <a:r>
                            <a:rPr lang="en-US" baseline="30000"/>
                            <a:t>2</a:t>
                          </a:r>
                          <a:r>
                            <a:rPr lang="en-US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922491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/>
                            <a:t>520.06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/>
                            <a:t>97.6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15.43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4.7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891998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/>
                            <a:t>3.67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/>
                            <a:t>0.67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0.10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0.03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1183867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9.10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1.7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/>
                            <a:t>305.55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/>
                            <a:t>94.8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08528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0.023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0.03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/>
                            <a:t>1.43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/>
                            <a:t>0.43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8077332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Table 4">
                <a:extLst>
                  <a:ext uri="{FF2B5EF4-FFF2-40B4-BE49-F238E27FC236}">
                    <a16:creationId xmlns:a16="http://schemas.microsoft.com/office/drawing/2014/main" id="{EF8502B0-1C33-477B-8F1F-63B70DB6A0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0614403"/>
                  </p:ext>
                </p:extLst>
              </p:nvPr>
            </p:nvGraphicFramePr>
            <p:xfrm>
              <a:off x="3122361" y="4341139"/>
              <a:ext cx="6196519" cy="225907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8680">
                      <a:extLst>
                        <a:ext uri="{9D8B030D-6E8A-4147-A177-3AD203B41FA5}">
                          <a16:colId xmlns:a16="http://schemas.microsoft.com/office/drawing/2014/main" val="3530170648"/>
                        </a:ext>
                      </a:extLst>
                    </a:gridCol>
                    <a:gridCol w="1663430">
                      <a:extLst>
                        <a:ext uri="{9D8B030D-6E8A-4147-A177-3AD203B41FA5}">
                          <a16:colId xmlns:a16="http://schemas.microsoft.com/office/drawing/2014/main" val="3989366286"/>
                        </a:ext>
                      </a:extLst>
                    </a:gridCol>
                    <a:gridCol w="904673">
                      <a:extLst>
                        <a:ext uri="{9D8B030D-6E8A-4147-A177-3AD203B41FA5}">
                          <a16:colId xmlns:a16="http://schemas.microsoft.com/office/drawing/2014/main" val="2481865295"/>
                        </a:ext>
                      </a:extLst>
                    </a:gridCol>
                    <a:gridCol w="1645866">
                      <a:extLst>
                        <a:ext uri="{9D8B030D-6E8A-4147-A177-3AD203B41FA5}">
                          <a16:colId xmlns:a16="http://schemas.microsoft.com/office/drawing/2014/main" val="2581174531"/>
                        </a:ext>
                      </a:extLst>
                    </a:gridCol>
                    <a:gridCol w="863870">
                      <a:extLst>
                        <a:ext uri="{9D8B030D-6E8A-4147-A177-3AD203B41FA5}">
                          <a16:colId xmlns:a16="http://schemas.microsoft.com/office/drawing/2014/main" val="193168551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Flavour</a:t>
                          </a:r>
                          <a:endParaRPr lang="en-US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43943" t="-8197" r="-98812" b="-53278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47087" t="-8197" r="-971" b="-53278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52751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67766" t="-108197" r="-206593" b="-4327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24444" t="-108197" r="-54074" b="-4327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92249152"/>
                      </a:ext>
                    </a:extLst>
                  </a:tr>
                  <a:tr h="3878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43" t="-198438" r="-454891" b="-31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520.06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97.6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15.43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891998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43" t="-318333" r="-454891" b="-2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3.67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0.67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0.10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11838672"/>
                      </a:ext>
                    </a:extLst>
                  </a:tr>
                  <a:tr h="3878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43" t="-392188" r="-454891" b="-1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9.10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305.55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94.8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08528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43" t="-516393" r="-454891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0.023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1.43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0.43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8077332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34021"/>
            <a:ext cx="10515600" cy="13255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eaLnBrk="0" fontAlgn="base" hangingPunct="0">
              <a:spcAft>
                <a:spcPct val="0"/>
              </a:spcAft>
              <a:defRPr/>
            </a:pPr>
            <a:r>
              <a:rPr lang="en-GB" sz="3600" err="1">
                <a:solidFill>
                  <a:srgbClr val="0000FF"/>
                </a:solidFill>
              </a:rPr>
              <a:t>ESSνSB</a:t>
            </a:r>
            <a:r>
              <a:rPr lang="en-GB" sz="3600">
                <a:solidFill>
                  <a:srgbClr val="0000FF"/>
                </a:solidFill>
              </a:rPr>
              <a:t> ν energy distribution</a:t>
            </a:r>
            <a:br>
              <a:rPr lang="en-GB" sz="3600">
                <a:solidFill>
                  <a:srgbClr val="0000FF"/>
                </a:solidFill>
              </a:rPr>
            </a:br>
            <a:r>
              <a:rPr lang="en-GB" sz="2800">
                <a:solidFill>
                  <a:srgbClr val="0000FF"/>
                </a:solidFill>
              </a:rPr>
              <a:t>(</a:t>
            </a:r>
            <a:r>
              <a:rPr lang="hr-HR" sz="2800">
                <a:solidFill>
                  <a:srgbClr val="0000FF"/>
                </a:solidFill>
              </a:rPr>
              <a:t>after </a:t>
            </a:r>
            <a:r>
              <a:rPr lang="en-GB" sz="2800">
                <a:solidFill>
                  <a:srgbClr val="0000FF"/>
                </a:solidFill>
              </a:rPr>
              <a:t>optimisation)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FA5358D-F882-2869-048D-2D6398CF0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6431" y="1317016"/>
            <a:ext cx="4479659" cy="291058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76827" y="1307466"/>
            <a:ext cx="4478740" cy="2909984"/>
          </a:xfrm>
          <a:prstGeom prst="rect">
            <a:avLst/>
          </a:prstGeom>
        </p:spPr>
      </p:pic>
      <p:sp>
        <p:nvSpPr>
          <p:cNvPr id="10" name="ZoneTexte 14">
            <a:extLst>
              <a:ext uri="{FF2B5EF4-FFF2-40B4-BE49-F238E27FC236}">
                <a16:creationId xmlns:a16="http://schemas.microsoft.com/office/drawing/2014/main" id="{646714A2-10AC-4B63-8671-CC1310B09D15}"/>
              </a:ext>
            </a:extLst>
          </p:cNvPr>
          <p:cNvSpPr txBox="1"/>
          <p:nvPr/>
        </p:nvSpPr>
        <p:spPr>
          <a:xfrm>
            <a:off x="9462255" y="4930931"/>
            <a:ext cx="15678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>
                <a:latin typeface="Times New Roman"/>
                <a:cs typeface="Times New Roman"/>
              </a:rPr>
              <a:t>at 360 km from the target and per year (in absence of oscillations)</a:t>
            </a:r>
          </a:p>
        </p:txBody>
      </p:sp>
      <p:sp>
        <p:nvSpPr>
          <p:cNvPr id="11" name="ZoneTexte 11">
            <a:extLst>
              <a:ext uri="{FF2B5EF4-FFF2-40B4-BE49-F238E27FC236}">
                <a16:creationId xmlns:a16="http://schemas.microsoft.com/office/drawing/2014/main" id="{147CF024-171B-4F1E-B8D8-90F35B203B21}"/>
              </a:ext>
            </a:extLst>
          </p:cNvPr>
          <p:cNvSpPr txBox="1"/>
          <p:nvPr/>
        </p:nvSpPr>
        <p:spPr>
          <a:xfrm>
            <a:off x="206960" y="4326971"/>
            <a:ext cx="2418248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7325" indent="-187325">
              <a:spcBef>
                <a:spcPts val="600"/>
              </a:spcBef>
              <a:buFont typeface="Arial" charset="0"/>
              <a:buChar char="•"/>
            </a:pPr>
            <a:r>
              <a:rPr lang="en-GB">
                <a:latin typeface="Times New Roman"/>
                <a:cs typeface="Times New Roman"/>
              </a:rPr>
              <a:t>almost pure </a:t>
            </a:r>
            <a:r>
              <a:rPr lang="en-GB" err="1">
                <a:latin typeface="Times New Roman"/>
                <a:cs typeface="Times New Roman"/>
              </a:rPr>
              <a:t>ν</a:t>
            </a:r>
            <a:r>
              <a:rPr lang="en-GB" baseline="-25000" err="1">
                <a:latin typeface="Times New Roman"/>
                <a:cs typeface="Times New Roman"/>
              </a:rPr>
              <a:t>μ</a:t>
            </a:r>
            <a:r>
              <a:rPr lang="en-GB">
                <a:latin typeface="Times New Roman"/>
                <a:cs typeface="Times New Roman"/>
              </a:rPr>
              <a:t> beam</a:t>
            </a:r>
          </a:p>
          <a:p>
            <a:pPr marL="187325" indent="-187325">
              <a:spcBef>
                <a:spcPts val="600"/>
              </a:spcBef>
              <a:buFont typeface="Arial" charset="0"/>
              <a:buChar char="•"/>
            </a:pPr>
            <a:r>
              <a:rPr lang="en-GB">
                <a:latin typeface="Times New Roman"/>
                <a:cs typeface="Times New Roman"/>
              </a:rPr>
              <a:t>small </a:t>
            </a:r>
            <a:r>
              <a:rPr lang="en-GB" err="1">
                <a:latin typeface="Times New Roman"/>
                <a:cs typeface="Times New Roman"/>
              </a:rPr>
              <a:t>ν</a:t>
            </a:r>
            <a:r>
              <a:rPr lang="en-GB" baseline="-25000" err="1">
                <a:latin typeface="Times New Roman"/>
                <a:cs typeface="Times New Roman"/>
              </a:rPr>
              <a:t>e</a:t>
            </a:r>
            <a:r>
              <a:rPr lang="en-GB">
                <a:latin typeface="Times New Roman"/>
                <a:cs typeface="Times New Roman"/>
              </a:rPr>
              <a:t> contamination which will be used to measure </a:t>
            </a:r>
            <a:r>
              <a:rPr lang="en-GB" err="1">
                <a:latin typeface="Times New Roman"/>
                <a:cs typeface="Times New Roman"/>
              </a:rPr>
              <a:t>ν</a:t>
            </a:r>
            <a:r>
              <a:rPr lang="en-GB" baseline="-25000" err="1">
                <a:latin typeface="Times New Roman"/>
                <a:cs typeface="Times New Roman"/>
              </a:rPr>
              <a:t>e</a:t>
            </a:r>
            <a:r>
              <a:rPr lang="en-GB">
                <a:latin typeface="Times New Roman"/>
                <a:cs typeface="Times New Roman"/>
              </a:rPr>
              <a:t> cross-sections in a near detector</a:t>
            </a:r>
          </a:p>
        </p:txBody>
      </p:sp>
    </p:spTree>
    <p:extLst>
      <p:ext uri="{BB962C8B-B14F-4D97-AF65-F5344CB8AC3E}">
        <p14:creationId xmlns:p14="http://schemas.microsoft.com/office/powerpoint/2010/main" val="3430620019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0443" y="80484"/>
            <a:ext cx="6862522" cy="707886"/>
          </a:xfrm>
        </p:spPr>
        <p:txBody>
          <a:bodyPr/>
          <a:lstStyle/>
          <a:p>
            <a:r>
              <a:rPr lang="hr-HR" dirty="0" err="1"/>
              <a:t>Near</a:t>
            </a:r>
            <a:r>
              <a:rPr lang="hr-HR" dirty="0"/>
              <a:t> </a:t>
            </a:r>
            <a:r>
              <a:rPr lang="hr-HR" dirty="0" err="1"/>
              <a:t>detectors</a:t>
            </a:r>
            <a:endParaRPr lang="hr-H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CA4671-139C-523F-F63E-D23BC43C5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Picture 6" descr="ND_building_zoo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960" y="726535"/>
            <a:ext cx="8514080" cy="59326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837" y="225653"/>
            <a:ext cx="2979901" cy="1261884"/>
          </a:xfrm>
          <a:prstGeom prst="rect">
            <a:avLst/>
          </a:prstGeom>
          <a:solidFill>
            <a:srgbClr val="FFFF00">
              <a:alpha val="95000"/>
            </a:srgbClr>
          </a:solidFill>
        </p:spPr>
        <p:txBody>
          <a:bodyPr wrap="square" rtlCol="0">
            <a:spAutoFit/>
          </a:bodyPr>
          <a:lstStyle/>
          <a:p>
            <a:r>
              <a:rPr lang="hr-HR" dirty="0"/>
              <a:t>NINJA-</a:t>
            </a:r>
            <a:r>
              <a:rPr lang="hr-HR" dirty="0" err="1"/>
              <a:t>like</a:t>
            </a:r>
            <a:r>
              <a:rPr lang="hr-HR" dirty="0"/>
              <a:t> water-</a:t>
            </a:r>
            <a:r>
              <a:rPr lang="hr-HR" dirty="0" err="1"/>
              <a:t>emulsion</a:t>
            </a:r>
            <a:r>
              <a:rPr lang="hr-HR" dirty="0"/>
              <a:t> </a:t>
            </a:r>
            <a:r>
              <a:rPr lang="hr-HR" dirty="0" err="1"/>
              <a:t>detector</a:t>
            </a:r>
            <a:r>
              <a:rPr lang="hr-HR" dirty="0"/>
              <a:t> (1 t</a:t>
            </a:r>
            <a:r>
              <a:rPr lang="en-US" dirty="0"/>
              <a:t> fiducial</a:t>
            </a:r>
            <a:r>
              <a:rPr lang="hr-HR" dirty="0"/>
              <a:t>)</a:t>
            </a:r>
            <a:endParaRPr lang="en-US" dirty="0"/>
          </a:p>
          <a:p>
            <a:endParaRPr lang="en-US" dirty="0"/>
          </a:p>
          <a:p>
            <a:r>
              <a:rPr lang="en-US" sz="2200" dirty="0"/>
              <a:t>Code name: </a:t>
            </a:r>
            <a:r>
              <a:rPr lang="el-GR" sz="2200" b="1" dirty="0"/>
              <a:t>ν</a:t>
            </a:r>
            <a:r>
              <a:rPr lang="en-US" sz="2200" b="1" dirty="0"/>
              <a:t>IKING</a:t>
            </a:r>
            <a:endParaRPr lang="hr-HR" sz="2200" b="1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7182" y="1489382"/>
            <a:ext cx="2396807" cy="1451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>
            <a:stCxn id="9" idx="2"/>
          </p:cNvCxnSpPr>
          <p:nvPr/>
        </p:nvCxnSpPr>
        <p:spPr>
          <a:xfrm>
            <a:off x="2875586" y="2940551"/>
            <a:ext cx="934415" cy="13766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06050" y="944438"/>
            <a:ext cx="2979901" cy="1463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7585950" y="1267604"/>
            <a:ext cx="2611458" cy="646331"/>
          </a:xfrm>
          <a:prstGeom prst="rect">
            <a:avLst/>
          </a:prstGeom>
          <a:solidFill>
            <a:srgbClr val="FFFF00">
              <a:alpha val="52000"/>
            </a:srgbClr>
          </a:solidFill>
        </p:spPr>
        <p:txBody>
          <a:bodyPr wrap="square" rtlCol="0">
            <a:spAutoFit/>
          </a:bodyPr>
          <a:lstStyle/>
          <a:p>
            <a:r>
              <a:rPr lang="hr-HR"/>
              <a:t>Super-FGD like detector</a:t>
            </a:r>
          </a:p>
          <a:p>
            <a:r>
              <a:rPr lang="hr-HR"/>
              <a:t>(1 t</a:t>
            </a:r>
            <a:r>
              <a:rPr lang="en-US"/>
              <a:t> fiducial</a:t>
            </a:r>
            <a:r>
              <a:rPr lang="hr-HR"/>
              <a:t>)</a:t>
            </a:r>
          </a:p>
        </p:txBody>
      </p:sp>
      <p:cxnSp>
        <p:nvCxnSpPr>
          <p:cNvPr id="17" name="Straight Arrow Connector 16"/>
          <p:cNvCxnSpPr>
            <a:cxnSpLocks/>
          </p:cNvCxnSpPr>
          <p:nvPr/>
        </p:nvCxnSpPr>
        <p:spPr>
          <a:xfrm flipH="1">
            <a:off x="4288639" y="2407920"/>
            <a:ext cx="1553361" cy="204216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056542" y="4236721"/>
            <a:ext cx="2611458" cy="923330"/>
          </a:xfrm>
          <a:prstGeom prst="rect">
            <a:avLst/>
          </a:prstGeom>
          <a:solidFill>
            <a:srgbClr val="FFFF00">
              <a:alpha val="52000"/>
            </a:srgbClr>
          </a:solidFill>
        </p:spPr>
        <p:txBody>
          <a:bodyPr wrap="square" rtlCol="0">
            <a:spAutoFit/>
          </a:bodyPr>
          <a:lstStyle/>
          <a:p>
            <a:r>
              <a:rPr lang="hr-HR"/>
              <a:t>Near Water Cherenkov detector (0.</a:t>
            </a:r>
            <a:r>
              <a:rPr lang="en-US"/>
              <a:t>420</a:t>
            </a:r>
            <a:r>
              <a:rPr lang="hr-HR"/>
              <a:t> </a:t>
            </a:r>
            <a:r>
              <a:rPr lang="hr-HR" err="1"/>
              <a:t>kt</a:t>
            </a:r>
            <a:r>
              <a:rPr lang="en-US"/>
              <a:t> fiducial</a:t>
            </a:r>
            <a:r>
              <a:rPr lang="hr-HR"/>
              <a:t>)</a:t>
            </a:r>
          </a:p>
        </p:txBody>
      </p:sp>
      <p:cxnSp>
        <p:nvCxnSpPr>
          <p:cNvPr id="21" name="Straight Arrow Connector 20"/>
          <p:cNvCxnSpPr>
            <a:stCxn id="19" idx="1"/>
          </p:cNvCxnSpPr>
          <p:nvPr/>
        </p:nvCxnSpPr>
        <p:spPr>
          <a:xfrm flipH="1">
            <a:off x="6797040" y="4698386"/>
            <a:ext cx="1259502" cy="56494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Right Arrow 15"/>
          <p:cNvSpPr/>
          <p:nvPr/>
        </p:nvSpPr>
        <p:spPr>
          <a:xfrm>
            <a:off x="2255825" y="3596641"/>
            <a:ext cx="873957" cy="112482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TextBox 17"/>
          <p:cNvSpPr txBox="1"/>
          <p:nvPr/>
        </p:nvSpPr>
        <p:spPr>
          <a:xfrm>
            <a:off x="2215185" y="4001254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600"/>
              <a:t>ν beam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602D302-6802-41C1-A043-C8594460F790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2875586" y="2940551"/>
            <a:ext cx="934415" cy="1621994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4C578DE-5768-9509-1BC5-03CFC1B4F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214120"/>
            <a:ext cx="5334000" cy="54006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1F92EB-D781-75AB-98F2-65D005038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694" y="-103303"/>
            <a:ext cx="10515600" cy="1325563"/>
          </a:xfrm>
        </p:spPr>
        <p:txBody>
          <a:bodyPr/>
          <a:lstStyle/>
          <a:p>
            <a:r>
              <a:rPr lang="en-US" err="1"/>
              <a:t>ESSnuSB</a:t>
            </a:r>
            <a:r>
              <a:rPr lang="en-US"/>
              <a:t> neutrino baseline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96E345-240A-7388-6628-7B5DDB21A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19CCB4-D9AA-15FC-BE6A-DEDA95CA6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18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E2607AE-967A-90A9-A0C2-DD94DF4D23DD}"/>
              </a:ext>
            </a:extLst>
          </p:cNvPr>
          <p:cNvSpPr/>
          <p:nvPr/>
        </p:nvSpPr>
        <p:spPr>
          <a:xfrm>
            <a:off x="2836673" y="3111190"/>
            <a:ext cx="664810" cy="97713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6AE6977-31F9-D0B8-7475-81AEE80E98E5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3501483" y="3599756"/>
            <a:ext cx="3328872" cy="23407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C4DCA777-D55B-F871-5D5E-C3176B5FAE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62985" y="1371600"/>
            <a:ext cx="4250440" cy="5162412"/>
          </a:xfrm>
          <a:prstGeom prst="rect">
            <a:avLst/>
          </a:prstGeom>
        </p:spPr>
      </p:pic>
      <p:sp>
        <p:nvSpPr>
          <p:cNvPr id="17" name="ZoneTexte 15">
            <a:extLst>
              <a:ext uri="{FF2B5EF4-FFF2-40B4-BE49-F238E27FC236}">
                <a16:creationId xmlns:a16="http://schemas.microsoft.com/office/drawing/2014/main" id="{4992D34C-0BC0-BE2D-F69E-DF7ABA3018D1}"/>
              </a:ext>
            </a:extLst>
          </p:cNvPr>
          <p:cNvSpPr txBox="1"/>
          <p:nvPr/>
        </p:nvSpPr>
        <p:spPr>
          <a:xfrm>
            <a:off x="7331746" y="8945"/>
            <a:ext cx="50868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sz="2000" b="1" dirty="0">
              <a:latin typeface="Calibri" pitchFamily="34" charset="0"/>
              <a:cs typeface="Times New Roman"/>
            </a:endParaRPr>
          </a:p>
          <a:p>
            <a:r>
              <a:rPr lang="hr-HR" sz="2000" b="1" dirty="0" err="1">
                <a:latin typeface="Calibri" pitchFamily="34" charset="0"/>
                <a:cs typeface="Times New Roman"/>
              </a:rPr>
              <a:t>Zinkgruvan</a:t>
            </a:r>
            <a:r>
              <a:rPr lang="hr-HR" sz="2000" b="1" dirty="0">
                <a:latin typeface="Calibri" pitchFamily="34" charset="0"/>
                <a:cs typeface="Times New Roman"/>
              </a:rPr>
              <a:t> mine</a:t>
            </a:r>
            <a:r>
              <a:rPr lang="hr-HR" sz="2000" dirty="0">
                <a:latin typeface="Calibri" pitchFamily="34" charset="0"/>
                <a:cs typeface="Times New Roman"/>
              </a:rPr>
              <a:t>, 3</a:t>
            </a:r>
            <a:r>
              <a:rPr lang="en-US" sz="2000" dirty="0">
                <a:latin typeface="Calibri" pitchFamily="34" charset="0"/>
                <a:cs typeface="Times New Roman"/>
              </a:rPr>
              <a:t>6</a:t>
            </a:r>
            <a:r>
              <a:rPr lang="hr-HR" sz="2000" dirty="0">
                <a:latin typeface="Calibri" pitchFamily="34" charset="0"/>
                <a:cs typeface="Times New Roman"/>
              </a:rPr>
              <a:t>0 km </a:t>
            </a:r>
            <a:r>
              <a:rPr lang="hr-HR" sz="2000" dirty="0" err="1">
                <a:latin typeface="Calibri" pitchFamily="34" charset="0"/>
                <a:cs typeface="Times New Roman"/>
              </a:rPr>
              <a:t>from</a:t>
            </a:r>
            <a:r>
              <a:rPr lang="hr-HR" sz="2000" dirty="0">
                <a:latin typeface="Calibri" pitchFamily="34" charset="0"/>
                <a:cs typeface="Times New Roman"/>
              </a:rPr>
              <a:t> </a:t>
            </a:r>
            <a:r>
              <a:rPr lang="en-US" sz="2000" dirty="0">
                <a:latin typeface="Calibri" pitchFamily="34" charset="0"/>
                <a:cs typeface="Times New Roman"/>
              </a:rPr>
              <a:t>the </a:t>
            </a:r>
            <a:r>
              <a:rPr lang="hr-HR" sz="2000" dirty="0" err="1">
                <a:latin typeface="Calibri" pitchFamily="34" charset="0"/>
                <a:cs typeface="Times New Roman"/>
              </a:rPr>
              <a:t>source</a:t>
            </a:r>
            <a:r>
              <a:rPr lang="hr-HR" sz="2000" dirty="0">
                <a:latin typeface="Calibri" pitchFamily="34" charset="0"/>
                <a:cs typeface="Times New Roman"/>
              </a:rPr>
              <a:t>, </a:t>
            </a:r>
            <a:r>
              <a:rPr lang="hr-HR" sz="2000" dirty="0" err="1">
                <a:latin typeface="Calibri" pitchFamily="34" charset="0"/>
                <a:cs typeface="Times New Roman"/>
              </a:rPr>
              <a:t>partly</a:t>
            </a:r>
            <a:r>
              <a:rPr lang="hr-HR" sz="2000" dirty="0">
                <a:latin typeface="Calibri" pitchFamily="34" charset="0"/>
                <a:cs typeface="Times New Roman"/>
              </a:rPr>
              <a:t> </a:t>
            </a:r>
            <a:r>
              <a:rPr lang="hr-HR" sz="2000" dirty="0" err="1">
                <a:latin typeface="Calibri" pitchFamily="34" charset="0"/>
                <a:cs typeface="Times New Roman"/>
              </a:rPr>
              <a:t>coveri</a:t>
            </a:r>
            <a:r>
              <a:rPr lang="en-US" sz="2000" dirty="0">
                <a:latin typeface="Calibri" pitchFamily="34" charset="0"/>
                <a:cs typeface="Times New Roman"/>
              </a:rPr>
              <a:t>n</a:t>
            </a:r>
            <a:r>
              <a:rPr lang="hr-HR" sz="2000" dirty="0">
                <a:latin typeface="Calibri" pitchFamily="34" charset="0"/>
                <a:cs typeface="Times New Roman"/>
              </a:rPr>
              <a:t>g 1</a:t>
            </a:r>
            <a:r>
              <a:rPr lang="en-US" sz="2000" baseline="30000" dirty="0" err="1">
                <a:latin typeface="Calibri" pitchFamily="34" charset="0"/>
                <a:cs typeface="Times New Roman"/>
              </a:rPr>
              <a:t>st</a:t>
            </a:r>
            <a:r>
              <a:rPr lang="hr-HR" sz="2000" dirty="0">
                <a:latin typeface="Calibri" pitchFamily="34" charset="0"/>
                <a:cs typeface="Times New Roman"/>
              </a:rPr>
              <a:t> </a:t>
            </a:r>
            <a:r>
              <a:rPr lang="hr-HR" sz="2000" dirty="0" err="1">
                <a:latin typeface="Calibri" pitchFamily="34" charset="0"/>
                <a:cs typeface="Times New Roman"/>
              </a:rPr>
              <a:t>and</a:t>
            </a:r>
            <a:r>
              <a:rPr lang="hr-HR" sz="2000" dirty="0">
                <a:latin typeface="Calibri" pitchFamily="34" charset="0"/>
                <a:cs typeface="Times New Roman"/>
              </a:rPr>
              <a:t> 2</a:t>
            </a:r>
            <a:r>
              <a:rPr lang="en-US" sz="2000" baseline="30000" dirty="0" err="1">
                <a:latin typeface="Calibri" pitchFamily="34" charset="0"/>
                <a:cs typeface="Times New Roman"/>
              </a:rPr>
              <a:t>nd</a:t>
            </a:r>
            <a:r>
              <a:rPr lang="en-US" sz="2000" dirty="0">
                <a:latin typeface="Calibri" pitchFamily="34" charset="0"/>
                <a:cs typeface="Times New Roman"/>
              </a:rPr>
              <a:t> </a:t>
            </a:r>
            <a:r>
              <a:rPr lang="hr-HR" sz="2000" dirty="0" err="1">
                <a:latin typeface="Calibri" pitchFamily="34" charset="0"/>
                <a:cs typeface="Times New Roman"/>
              </a:rPr>
              <a:t>maximum</a:t>
            </a:r>
            <a:endParaRPr lang="en-US" sz="2000" dirty="0">
              <a:latin typeface="Calibri" pitchFamily="34" charset="0"/>
              <a:cs typeface="Times New Roman"/>
            </a:endParaRPr>
          </a:p>
          <a:p>
            <a:endParaRPr lang="en-US" sz="2000" dirty="0">
              <a:latin typeface="Calibri" pitchFamily="34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054018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3CAF0-5450-90FD-4435-531655557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Oscillation coverage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C03AE3-A1B1-AF94-DD3D-54F35A0FC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C0D3A3-3CFA-80ED-B14E-56AE70951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0BA367-6804-AC46-0175-E0AD20DAEF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6270" y="1622657"/>
            <a:ext cx="5919537" cy="43159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C3BEDCE-5FA5-6D7E-C7DF-FD05C24C470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66192" y="1690688"/>
            <a:ext cx="5919537" cy="431591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087C9E-E668-0E55-0323-A00F8C3AA137}"/>
              </a:ext>
            </a:extLst>
          </p:cNvPr>
          <p:cNvSpPr txBox="1"/>
          <p:nvPr/>
        </p:nvSpPr>
        <p:spPr>
          <a:xfrm>
            <a:off x="1934306" y="5884986"/>
            <a:ext cx="10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Neutrino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FBFB86-00FC-D327-8BB6-58EFFC4B9116}"/>
              </a:ext>
            </a:extLst>
          </p:cNvPr>
          <p:cNvSpPr txBox="1"/>
          <p:nvPr/>
        </p:nvSpPr>
        <p:spPr>
          <a:xfrm>
            <a:off x="8522675" y="5956238"/>
            <a:ext cx="1379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Antineutrino</a:t>
            </a:r>
          </a:p>
        </p:txBody>
      </p:sp>
    </p:spTree>
    <p:extLst>
      <p:ext uri="{BB962C8B-B14F-4D97-AF65-F5344CB8AC3E}">
        <p14:creationId xmlns:p14="http://schemas.microsoft.com/office/powerpoint/2010/main" val="2004489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4993049C-5049-A39A-B22A-A6057D5FC78C}"/>
              </a:ext>
            </a:extLst>
          </p:cNvPr>
          <p:cNvSpPr/>
          <p:nvPr/>
        </p:nvSpPr>
        <p:spPr>
          <a:xfrm>
            <a:off x="7557563" y="3429000"/>
            <a:ext cx="1355085" cy="468985"/>
          </a:xfrm>
          <a:prstGeom prst="rect">
            <a:avLst/>
          </a:prstGeom>
          <a:solidFill>
            <a:srgbClr val="4472C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06C1CA-1476-7950-CCF9-A8584260D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need for future LBL experiments?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4C248A-143F-7067-6E5B-BA846C91B5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Precise measurement of neutrino </a:t>
            </a:r>
            <a:r>
              <a:rPr lang="en-US" dirty="0" err="1"/>
              <a:t>osc</a:t>
            </a:r>
            <a:r>
              <a:rPr lang="en-US" dirty="0"/>
              <a:t>. parameters in laboratory conditions (PMNS matrix, delta-m-squares) in all </a:t>
            </a:r>
            <a:r>
              <a:rPr lang="en-US" dirty="0" err="1"/>
              <a:t>osc</a:t>
            </a:r>
            <a:r>
              <a:rPr lang="en-US" dirty="0"/>
              <a:t>. channels</a:t>
            </a:r>
          </a:p>
          <a:p>
            <a:pPr lvl="1"/>
            <a:r>
              <a:rPr lang="en-US" dirty="0"/>
              <a:t>strive towards the precision of the CKM matrix</a:t>
            </a:r>
          </a:p>
          <a:p>
            <a:r>
              <a:rPr lang="en-US" dirty="0"/>
              <a:t>Some of the things we can check:</a:t>
            </a:r>
          </a:p>
          <a:p>
            <a:pPr lvl="1"/>
            <a:r>
              <a:rPr lang="en-US" dirty="0"/>
              <a:t>Unitarity of PMNS</a:t>
            </a:r>
          </a:p>
          <a:p>
            <a:pPr lvl="1"/>
            <a:r>
              <a:rPr lang="en-US" dirty="0"/>
              <a:t>Mass ordering (recheck)</a:t>
            </a:r>
          </a:p>
          <a:p>
            <a:pPr lvl="1"/>
            <a:r>
              <a:rPr lang="en-US" dirty="0"/>
              <a:t>Consistency of oscillation channels</a:t>
            </a:r>
          </a:p>
          <a:p>
            <a:r>
              <a:rPr lang="en-US" dirty="0"/>
              <a:t>These could have far-reaching consequences</a:t>
            </a:r>
          </a:p>
          <a:p>
            <a:pPr lvl="1"/>
            <a:r>
              <a:rPr lang="en-US" dirty="0" err="1"/>
              <a:t>Leptogenesis</a:t>
            </a:r>
            <a:r>
              <a:rPr lang="en-US" dirty="0"/>
              <a:t> in the early Universe</a:t>
            </a:r>
          </a:p>
          <a:p>
            <a:pPr lvl="1"/>
            <a:r>
              <a:rPr lang="en-US" dirty="0"/>
              <a:t>Check CP, T, and CPT consistency</a:t>
            </a:r>
          </a:p>
          <a:p>
            <a:pPr lvl="1"/>
            <a:r>
              <a:rPr lang="en-US" dirty="0"/>
              <a:t>Extra neutrino </a:t>
            </a:r>
            <a:r>
              <a:rPr lang="en-US" dirty="0" err="1"/>
              <a:t>flavours</a:t>
            </a:r>
            <a:endParaRPr lang="en-US" dirty="0"/>
          </a:p>
          <a:p>
            <a:pPr lvl="1"/>
            <a:r>
              <a:rPr lang="en-US" dirty="0"/>
              <a:t>Unexpected new physics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F7B36D-5FC6-5147-5226-CBA3D95C8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C64165-3705-7BE5-F3D9-62B6F8C92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2</a:t>
            </a:fld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A9548CB-D578-32B4-F8C8-E0B576F3CC5D}"/>
              </a:ext>
            </a:extLst>
          </p:cNvPr>
          <p:cNvGrpSpPr/>
          <p:nvPr/>
        </p:nvGrpSpPr>
        <p:grpSpPr>
          <a:xfrm>
            <a:off x="7514492" y="3223846"/>
            <a:ext cx="4283562" cy="2778015"/>
            <a:chOff x="8610600" y="3405554"/>
            <a:chExt cx="2331670" cy="182258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80AA6494-E61A-BE5C-C464-04FEF2F72563}"/>
                    </a:ext>
                  </a:extLst>
                </p:cNvPr>
                <p:cNvSpPr txBox="1"/>
                <p:nvPr/>
              </p:nvSpPr>
              <p:spPr>
                <a:xfrm>
                  <a:off x="8610600" y="3534508"/>
                  <a:ext cx="810158" cy="89646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80AA6494-E61A-BE5C-C464-04FEF2F7256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10600" y="3534508"/>
                  <a:ext cx="810158" cy="896464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53903F46-9987-80FE-A995-3F8CBD1A0342}"/>
                    </a:ext>
                  </a:extLst>
                </p:cNvPr>
                <p:cNvSpPr txBox="1"/>
                <p:nvPr/>
              </p:nvSpPr>
              <p:spPr>
                <a:xfrm>
                  <a:off x="10078306" y="3540150"/>
                  <a:ext cx="810158" cy="8865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53903F46-9987-80FE-A995-3F8CBD1A03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78306" y="3540150"/>
                  <a:ext cx="810158" cy="88652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8498AFEE-933B-911B-DD25-A85434528EBA}"/>
                    </a:ext>
                  </a:extLst>
                </p:cNvPr>
                <p:cNvSpPr txBox="1"/>
                <p:nvPr/>
              </p:nvSpPr>
              <p:spPr>
                <a:xfrm>
                  <a:off x="8634045" y="4331674"/>
                  <a:ext cx="829138" cy="89646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bar>
                              <m:barPr>
                                <m:pos m:val="top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</m:ba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bar>
                              <m:barPr>
                                <m:pos m:val="top"/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</m:ba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8498AFEE-933B-911B-DD25-A85434528E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34045" y="4331674"/>
                  <a:ext cx="829138" cy="89646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03CAF312-E133-009D-516F-D8256DC6563D}"/>
                    </a:ext>
                  </a:extLst>
                </p:cNvPr>
                <p:cNvSpPr txBox="1"/>
                <p:nvPr/>
              </p:nvSpPr>
              <p:spPr>
                <a:xfrm>
                  <a:off x="10099429" y="4319952"/>
                  <a:ext cx="829138" cy="8865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bar>
                              <m:barPr>
                                <m:pos m:val="top"/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</m:ba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bar>
                              <m:barPr>
                                <m:pos m:val="top"/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</m:ba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03CAF312-E133-009D-516F-D8256DC656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99429" y="4319952"/>
                  <a:ext cx="829138" cy="88652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55EAB28-BCE2-5019-161D-D19B41EFBFCE}"/>
                </a:ext>
              </a:extLst>
            </p:cNvPr>
            <p:cNvSpPr txBox="1"/>
            <p:nvPr/>
          </p:nvSpPr>
          <p:spPr>
            <a:xfrm>
              <a:off x="9568690" y="3405554"/>
              <a:ext cx="2840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T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684B50B-F8DF-13C7-5488-946E212D53E6}"/>
                </a:ext>
              </a:extLst>
            </p:cNvPr>
            <p:cNvSpPr txBox="1"/>
            <p:nvPr/>
          </p:nvSpPr>
          <p:spPr>
            <a:xfrm>
              <a:off x="9580414" y="4437181"/>
              <a:ext cx="2840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F3C0F7E-4570-E6CB-8B08-05D6C963FC97}"/>
                </a:ext>
              </a:extLst>
            </p:cNvPr>
            <p:cNvSpPr txBox="1"/>
            <p:nvPr/>
          </p:nvSpPr>
          <p:spPr>
            <a:xfrm>
              <a:off x="10542802" y="3913470"/>
              <a:ext cx="3994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CP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E162C62-6BF9-22BF-C3A6-8122990B259F}"/>
                </a:ext>
              </a:extLst>
            </p:cNvPr>
            <p:cNvSpPr txBox="1"/>
            <p:nvPr/>
          </p:nvSpPr>
          <p:spPr>
            <a:xfrm>
              <a:off x="8678833" y="3925193"/>
              <a:ext cx="3994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CP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77F7DAE-FBBC-E107-5A38-277D91E88419}"/>
                </a:ext>
              </a:extLst>
            </p:cNvPr>
            <p:cNvSpPr txBox="1"/>
            <p:nvPr/>
          </p:nvSpPr>
          <p:spPr>
            <a:xfrm rot="1529668">
              <a:off x="9549600" y="3898089"/>
              <a:ext cx="4979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CPT</a:t>
              </a:r>
            </a:p>
          </p:txBody>
        </p:sp>
      </p:grp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7C6EB6B-A983-CE69-CE6D-63503692D953}"/>
              </a:ext>
            </a:extLst>
          </p:cNvPr>
          <p:cNvCxnSpPr/>
          <p:nvPr/>
        </p:nvCxnSpPr>
        <p:spPr>
          <a:xfrm>
            <a:off x="8282117" y="3914370"/>
            <a:ext cx="0" cy="7348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D9B8F83-6E5A-8D11-D9E2-443FA99787AF}"/>
              </a:ext>
            </a:extLst>
          </p:cNvPr>
          <p:cNvCxnSpPr/>
          <p:nvPr/>
        </p:nvCxnSpPr>
        <p:spPr>
          <a:xfrm>
            <a:off x="10872917" y="3927524"/>
            <a:ext cx="0" cy="7348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6380294-9F6D-0762-9D96-11DDE945FBE2}"/>
              </a:ext>
            </a:extLst>
          </p:cNvPr>
          <p:cNvCxnSpPr/>
          <p:nvPr/>
        </p:nvCxnSpPr>
        <p:spPr>
          <a:xfrm>
            <a:off x="8886092" y="3716215"/>
            <a:ext cx="13635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1C9833B-7E8C-D7A9-585F-B8AE368989AF}"/>
              </a:ext>
            </a:extLst>
          </p:cNvPr>
          <p:cNvCxnSpPr/>
          <p:nvPr/>
        </p:nvCxnSpPr>
        <p:spPr>
          <a:xfrm>
            <a:off x="8946675" y="4831439"/>
            <a:ext cx="13635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ED32DE7-FE3A-DE69-3640-CDC4366B68D7}"/>
              </a:ext>
            </a:extLst>
          </p:cNvPr>
          <p:cNvCxnSpPr>
            <a:cxnSpLocks/>
          </p:cNvCxnSpPr>
          <p:nvPr/>
        </p:nvCxnSpPr>
        <p:spPr>
          <a:xfrm>
            <a:off x="8825410" y="3914370"/>
            <a:ext cx="1484824" cy="7479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6362DF30-7EA4-7EF4-0927-181CD0390FE2}"/>
              </a:ext>
            </a:extLst>
          </p:cNvPr>
          <p:cNvSpPr/>
          <p:nvPr/>
        </p:nvSpPr>
        <p:spPr>
          <a:xfrm>
            <a:off x="10277317" y="3452447"/>
            <a:ext cx="1355085" cy="468985"/>
          </a:xfrm>
          <a:prstGeom prst="rect">
            <a:avLst/>
          </a:prstGeom>
          <a:solidFill>
            <a:srgbClr val="4472C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36476C6-7718-39ED-CB82-EC00EAA67AB6}"/>
              </a:ext>
            </a:extLst>
          </p:cNvPr>
          <p:cNvSpPr/>
          <p:nvPr/>
        </p:nvSpPr>
        <p:spPr>
          <a:xfrm>
            <a:off x="10347655" y="4648197"/>
            <a:ext cx="1355085" cy="468985"/>
          </a:xfrm>
          <a:prstGeom prst="rect">
            <a:avLst/>
          </a:prstGeom>
          <a:solidFill>
            <a:srgbClr val="4472C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B74BDA7-8179-2D21-AE0C-FDBD0A2A16F3}"/>
              </a:ext>
            </a:extLst>
          </p:cNvPr>
          <p:cNvSpPr/>
          <p:nvPr/>
        </p:nvSpPr>
        <p:spPr>
          <a:xfrm>
            <a:off x="7569284" y="4671644"/>
            <a:ext cx="1355085" cy="468985"/>
          </a:xfrm>
          <a:prstGeom prst="rect">
            <a:avLst/>
          </a:prstGeom>
          <a:solidFill>
            <a:srgbClr val="4472C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535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870D98-344F-BC8E-9F33-1442D48117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F9116-1B9E-3006-54E3-0F3DF3A6A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Oscillation coverage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7C5560-3CA0-9D3E-EF07-51B33BA7D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E7D1CB-E522-AD2E-7400-29101D09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B2CA59-F263-BA43-67B1-2CB96CA3AF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6270" y="1622657"/>
            <a:ext cx="5919537" cy="43159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581227-B410-1A44-E2E9-44F8DCED0A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66192" y="1690688"/>
            <a:ext cx="5919537" cy="43159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B0ECED-BA0F-A821-73FE-2D75EDE0F26C}"/>
              </a:ext>
            </a:extLst>
          </p:cNvPr>
          <p:cNvSpPr txBox="1"/>
          <p:nvPr/>
        </p:nvSpPr>
        <p:spPr>
          <a:xfrm>
            <a:off x="3022785" y="6296580"/>
            <a:ext cx="7050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Number of events at the 2</a:t>
            </a:r>
            <a:r>
              <a:rPr lang="en-US" b="1" baseline="30000" dirty="0"/>
              <a:t>nd</a:t>
            </a:r>
            <a:r>
              <a:rPr lang="en-US" b="1" dirty="0"/>
              <a:t> maximum stays the same at both locations.</a:t>
            </a:r>
            <a:endParaRPr lang="en-US" b="1" dirty="0">
              <a:highlight>
                <a:srgbClr val="FF00FF"/>
              </a:highligh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43DA01-1D70-742E-50FD-11DD8372542F}"/>
              </a:ext>
            </a:extLst>
          </p:cNvPr>
          <p:cNvSpPr txBox="1"/>
          <p:nvPr/>
        </p:nvSpPr>
        <p:spPr>
          <a:xfrm>
            <a:off x="1934306" y="5884986"/>
            <a:ext cx="10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Neutrino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AB98E2-1C90-1932-96F4-882F71621592}"/>
              </a:ext>
            </a:extLst>
          </p:cNvPr>
          <p:cNvSpPr txBox="1"/>
          <p:nvPr/>
        </p:nvSpPr>
        <p:spPr>
          <a:xfrm>
            <a:off x="8522675" y="5956238"/>
            <a:ext cx="1379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Antineutrino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3125A9-1729-3A35-FA6A-2A4736327301}"/>
              </a:ext>
            </a:extLst>
          </p:cNvPr>
          <p:cNvSpPr txBox="1"/>
          <p:nvPr/>
        </p:nvSpPr>
        <p:spPr>
          <a:xfrm>
            <a:off x="4352377" y="1253325"/>
            <a:ext cx="3746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Going from </a:t>
            </a:r>
            <a:r>
              <a:rPr lang="en-US" dirty="0" err="1"/>
              <a:t>Zinkgruvan</a:t>
            </a:r>
            <a:r>
              <a:rPr lang="en-US" dirty="0"/>
              <a:t> to </a:t>
            </a:r>
            <a:r>
              <a:rPr lang="en-US" dirty="0" err="1"/>
              <a:t>Garpenberg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4814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3753" t="1354" r="3211" b="-202"/>
          <a:stretch/>
        </p:blipFill>
        <p:spPr>
          <a:xfrm>
            <a:off x="95032" y="918198"/>
            <a:ext cx="4115709" cy="5314822"/>
          </a:xfrm>
          <a:prstGeom prst="rect">
            <a:avLst/>
          </a:prstGeom>
        </p:spPr>
      </p:pic>
      <p:sp>
        <p:nvSpPr>
          <p:cNvPr id="34" name="object 9"/>
          <p:cNvSpPr/>
          <p:nvPr/>
        </p:nvSpPr>
        <p:spPr>
          <a:xfrm>
            <a:off x="3273800" y="5256623"/>
            <a:ext cx="914400" cy="914400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0" y="457200"/>
                </a:moveTo>
                <a:lnTo>
                  <a:pt x="5983" y="383039"/>
                </a:lnTo>
                <a:lnTo>
                  <a:pt x="23308" y="312689"/>
                </a:lnTo>
                <a:lnTo>
                  <a:pt x="51031" y="247090"/>
                </a:lnTo>
                <a:lnTo>
                  <a:pt x="88213" y="187183"/>
                </a:lnTo>
                <a:lnTo>
                  <a:pt x="133910" y="133910"/>
                </a:lnTo>
                <a:lnTo>
                  <a:pt x="187183" y="88213"/>
                </a:lnTo>
                <a:lnTo>
                  <a:pt x="247090" y="51031"/>
                </a:lnTo>
                <a:lnTo>
                  <a:pt x="312689" y="23308"/>
                </a:lnTo>
                <a:lnTo>
                  <a:pt x="383039" y="5983"/>
                </a:lnTo>
                <a:lnTo>
                  <a:pt x="457200" y="0"/>
                </a:lnTo>
                <a:lnTo>
                  <a:pt x="494697" y="1515"/>
                </a:lnTo>
                <a:lnTo>
                  <a:pt x="567070" y="13287"/>
                </a:lnTo>
                <a:lnTo>
                  <a:pt x="635162" y="35929"/>
                </a:lnTo>
                <a:lnTo>
                  <a:pt x="698033" y="68499"/>
                </a:lnTo>
                <a:lnTo>
                  <a:pt x="754740" y="110056"/>
                </a:lnTo>
                <a:lnTo>
                  <a:pt x="804343" y="159659"/>
                </a:lnTo>
                <a:lnTo>
                  <a:pt x="845900" y="216366"/>
                </a:lnTo>
                <a:lnTo>
                  <a:pt x="878470" y="279237"/>
                </a:lnTo>
                <a:lnTo>
                  <a:pt x="901112" y="347329"/>
                </a:lnTo>
                <a:lnTo>
                  <a:pt x="912884" y="419702"/>
                </a:lnTo>
                <a:lnTo>
                  <a:pt x="914400" y="457200"/>
                </a:lnTo>
                <a:lnTo>
                  <a:pt x="912884" y="494697"/>
                </a:lnTo>
                <a:lnTo>
                  <a:pt x="901112" y="567070"/>
                </a:lnTo>
                <a:lnTo>
                  <a:pt x="878470" y="635162"/>
                </a:lnTo>
                <a:lnTo>
                  <a:pt x="845900" y="698033"/>
                </a:lnTo>
                <a:lnTo>
                  <a:pt x="804343" y="754740"/>
                </a:lnTo>
                <a:lnTo>
                  <a:pt x="754740" y="804343"/>
                </a:lnTo>
                <a:lnTo>
                  <a:pt x="698033" y="845900"/>
                </a:lnTo>
                <a:lnTo>
                  <a:pt x="635162" y="878470"/>
                </a:lnTo>
                <a:lnTo>
                  <a:pt x="567070" y="901112"/>
                </a:lnTo>
                <a:lnTo>
                  <a:pt x="494697" y="912884"/>
                </a:lnTo>
                <a:lnTo>
                  <a:pt x="457200" y="914400"/>
                </a:lnTo>
                <a:lnTo>
                  <a:pt x="419702" y="912884"/>
                </a:lnTo>
                <a:lnTo>
                  <a:pt x="347329" y="901112"/>
                </a:lnTo>
                <a:lnTo>
                  <a:pt x="279237" y="878470"/>
                </a:lnTo>
                <a:lnTo>
                  <a:pt x="216366" y="845900"/>
                </a:lnTo>
                <a:lnTo>
                  <a:pt x="159659" y="804343"/>
                </a:lnTo>
                <a:lnTo>
                  <a:pt x="110056" y="754740"/>
                </a:lnTo>
                <a:lnTo>
                  <a:pt x="68499" y="698033"/>
                </a:lnTo>
                <a:lnTo>
                  <a:pt x="35929" y="635162"/>
                </a:lnTo>
                <a:lnTo>
                  <a:pt x="13287" y="567070"/>
                </a:lnTo>
                <a:lnTo>
                  <a:pt x="1515" y="494697"/>
                </a:lnTo>
                <a:lnTo>
                  <a:pt x="0" y="457200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TextBox 18">
            <a:extLst>
              <a:ext uri="{FF2B5EF4-FFF2-40B4-BE49-F238E27FC236}">
                <a16:creationId xmlns:a16="http://schemas.microsoft.com/office/drawing/2014/main" id="{C725A688-F9A1-D347-818D-D19979A0DEF8}"/>
              </a:ext>
            </a:extLst>
          </p:cNvPr>
          <p:cNvSpPr txBox="1"/>
          <p:nvPr/>
        </p:nvSpPr>
        <p:spPr>
          <a:xfrm>
            <a:off x="588438" y="2629955"/>
            <a:ext cx="3128895" cy="23237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84150" indent="-184150">
              <a:spcAft>
                <a:spcPts val="600"/>
              </a:spcAft>
            </a:pPr>
            <a:r>
              <a:rPr lang="en-US" sz="2000" b="1" u="sng" dirty="0">
                <a:cs typeface="Times New Roman"/>
              </a:rPr>
              <a:t>Detector Design</a:t>
            </a:r>
            <a:endParaRPr lang="hr-HR" sz="2000" b="1" u="sng" dirty="0">
              <a:cs typeface="Times New Roman"/>
            </a:endParaRPr>
          </a:p>
          <a:p>
            <a:pPr marL="184150" indent="-184150">
              <a:lnSpc>
                <a:spcPct val="120000"/>
              </a:lnSpc>
              <a:buFont typeface="Arial"/>
              <a:buChar char="•"/>
            </a:pPr>
            <a:r>
              <a:rPr lang="en-US" sz="2000" dirty="0">
                <a:cs typeface="Times New Roman"/>
              </a:rPr>
              <a:t>Water Cherenkov detector</a:t>
            </a:r>
          </a:p>
          <a:p>
            <a:pPr marL="184150" indent="-184150">
              <a:lnSpc>
                <a:spcPct val="120000"/>
              </a:lnSpc>
              <a:buFont typeface="Arial"/>
              <a:buChar char="•"/>
            </a:pPr>
            <a:r>
              <a:rPr lang="hr-HR" sz="2000" dirty="0">
                <a:cs typeface="Times New Roman"/>
              </a:rPr>
              <a:t>2 x 270 </a:t>
            </a:r>
            <a:r>
              <a:rPr lang="en-GB" sz="2000" dirty="0" err="1">
                <a:cs typeface="Times New Roman"/>
              </a:rPr>
              <a:t>kt</a:t>
            </a:r>
            <a:r>
              <a:rPr lang="en-GB" sz="2000" dirty="0">
                <a:cs typeface="Times New Roman"/>
              </a:rPr>
              <a:t> fiducial volume (~20x </a:t>
            </a:r>
            <a:r>
              <a:rPr lang="en-GB" sz="2000" dirty="0" err="1">
                <a:cs typeface="Times New Roman"/>
              </a:rPr>
              <a:t>SuperK</a:t>
            </a:r>
            <a:r>
              <a:rPr lang="en-GB" sz="2000" dirty="0">
                <a:cs typeface="Times New Roman"/>
              </a:rPr>
              <a:t>)</a:t>
            </a:r>
          </a:p>
          <a:p>
            <a:pPr marL="184150" indent="-184150" fontAlgn="base">
              <a:lnSpc>
                <a:spcPct val="120000"/>
              </a:lnSpc>
              <a:buFont typeface="Arial"/>
              <a:buChar char="•"/>
              <a:defRPr/>
            </a:pPr>
            <a:r>
              <a:rPr lang="en-GB" sz="2000" dirty="0">
                <a:ea typeface="ＭＳ Ｐゴシック" charset="0"/>
                <a:cs typeface="ＭＳ Ｐゴシック" charset="0"/>
              </a:rPr>
              <a:t>Readout: </a:t>
            </a:r>
            <a:r>
              <a:rPr lang="hr-HR" sz="2000" dirty="0">
                <a:ea typeface="ＭＳ Ｐゴシック" charset="0"/>
                <a:cs typeface="ＭＳ Ｐゴシック" charset="0"/>
              </a:rPr>
              <a:t>2 x 38</a:t>
            </a:r>
            <a:r>
              <a:rPr lang="en-GB" sz="2000" dirty="0">
                <a:ea typeface="ＭＳ Ｐゴシック" charset="0"/>
                <a:cs typeface="ＭＳ Ｐゴシック" charset="0"/>
              </a:rPr>
              <a:t>k </a:t>
            </a:r>
            <a:r>
              <a:rPr lang="hr-HR" sz="2000" dirty="0">
                <a:ea typeface="ＭＳ Ｐゴシック" charset="0"/>
                <a:cs typeface="ＭＳ Ｐゴシック" charset="0"/>
              </a:rPr>
              <a:t>20</a:t>
            </a:r>
            <a:r>
              <a:rPr lang="en-GB" sz="2000" dirty="0">
                <a:ea typeface="ＭＳ Ｐゴシック" charset="0"/>
                <a:cs typeface="ＭＳ Ｐゴシック" charset="0"/>
              </a:rPr>
              <a:t>” PMTs</a:t>
            </a:r>
          </a:p>
          <a:p>
            <a:pPr marL="360363" indent="-195263" fontAlgn="base">
              <a:lnSpc>
                <a:spcPct val="120000"/>
              </a:lnSpc>
              <a:buFont typeface="Wingdings" panose="05000000000000000000" pitchFamily="2" charset="2"/>
              <a:buChar char="è"/>
              <a:defRPr/>
            </a:pPr>
            <a:r>
              <a:rPr lang="en-US" sz="2000" dirty="0">
                <a:ea typeface="ＭＳ Ｐゴシック" charset="0"/>
                <a:cs typeface="ＭＳ Ｐゴシック" charset="0"/>
              </a:rPr>
              <a:t> 3</a:t>
            </a:r>
            <a:r>
              <a:rPr lang="hr-HR" sz="2000" dirty="0">
                <a:ea typeface="ＭＳ Ｐゴシック" charset="0"/>
                <a:cs typeface="ＭＳ Ｐゴシック" charset="0"/>
              </a:rPr>
              <a:t>0</a:t>
            </a:r>
            <a:r>
              <a:rPr lang="en-GB" sz="2000" dirty="0">
                <a:ea typeface="ＭＳ Ｐゴシック" charset="0"/>
                <a:cs typeface="ＭＳ Ｐゴシック" charset="0"/>
              </a:rPr>
              <a:t>% optical coverage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4041" y="4414060"/>
            <a:ext cx="2622904" cy="2070347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>
            <a:off x="4188200" y="5602262"/>
            <a:ext cx="463187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574291" y="6412079"/>
            <a:ext cx="34521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CMR9"/>
                <a:hlinkClick r:id="rId5"/>
              </a:rPr>
              <a:t>Eur. Phys. J. Spec. Top. 231, (2022) 3779–3955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8695008" y="665132"/>
            <a:ext cx="3245528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err="1"/>
              <a:t>ESSnuSB</a:t>
            </a:r>
            <a:r>
              <a:rPr lang="en-US" sz="1600" dirty="0"/>
              <a:t> Particle selection efficiency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70A744-5996-4D0D-BA78-ABBE227E75DB}"/>
              </a:ext>
            </a:extLst>
          </p:cNvPr>
          <p:cNvSpPr txBox="1"/>
          <p:nvPr/>
        </p:nvSpPr>
        <p:spPr>
          <a:xfrm>
            <a:off x="0" y="89255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ESSnuSB</a:t>
            </a:r>
            <a:r>
              <a:rPr lang="en-US" sz="2800" dirty="0"/>
              <a:t> Far Detector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8153400" y="967812"/>
            <a:ext cx="3978357" cy="2739262"/>
            <a:chOff x="8153400" y="967812"/>
            <a:chExt cx="3978357" cy="273926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6"/>
            <a:srcRect r="52977"/>
            <a:stretch/>
          </p:blipFill>
          <p:spPr>
            <a:xfrm>
              <a:off x="8153400" y="967812"/>
              <a:ext cx="3978357" cy="2739262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8659670" y="1036026"/>
              <a:ext cx="1216718" cy="2428598"/>
            </a:xfrm>
            <a:prstGeom prst="rect">
              <a:avLst/>
            </a:prstGeom>
            <a:solidFill>
              <a:srgbClr val="5B9BD5">
                <a:alpha val="3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108919" y="3707074"/>
            <a:ext cx="4029233" cy="2731944"/>
            <a:chOff x="8108919" y="3707074"/>
            <a:chExt cx="4029233" cy="2731944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6"/>
            <a:srcRect l="52248"/>
            <a:stretch/>
          </p:blipFill>
          <p:spPr>
            <a:xfrm>
              <a:off x="8108919" y="3707074"/>
              <a:ext cx="4029233" cy="2731944"/>
            </a:xfrm>
            <a:prstGeom prst="rect">
              <a:avLst/>
            </a:prstGeom>
          </p:spPr>
        </p:pic>
        <p:sp>
          <p:nvSpPr>
            <p:cNvPr id="29" name="Rectangle 28"/>
            <p:cNvSpPr/>
            <p:nvPr/>
          </p:nvSpPr>
          <p:spPr>
            <a:xfrm>
              <a:off x="8659670" y="3771754"/>
              <a:ext cx="1216718" cy="2432132"/>
            </a:xfrm>
            <a:prstGeom prst="rect">
              <a:avLst/>
            </a:prstGeom>
            <a:solidFill>
              <a:srgbClr val="5B9BD5">
                <a:alpha val="3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8610600" y="1803722"/>
            <a:ext cx="23133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36" name="object 8"/>
          <p:cNvSpPr txBox="1"/>
          <p:nvPr/>
        </p:nvSpPr>
        <p:spPr>
          <a:xfrm>
            <a:off x="4291467" y="672725"/>
            <a:ext cx="4006310" cy="1831271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20000"/>
              </a:lnSpc>
              <a:spcAft>
                <a:spcPts val="600"/>
              </a:spcAft>
            </a:pPr>
            <a:r>
              <a:rPr lang="en-US" sz="1900" b="1" u="sng" spc="-15" dirty="0">
                <a:cs typeface="Calibri"/>
              </a:rPr>
              <a:t>Detector Specifications</a:t>
            </a:r>
          </a:p>
          <a:p>
            <a:pPr marL="180975" indent="-168275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sz="1900" spc="-15" dirty="0">
                <a:cs typeface="Calibri"/>
              </a:rPr>
              <a:t>B</a:t>
            </a:r>
            <a:r>
              <a:rPr sz="1900" spc="-10" dirty="0">
                <a:cs typeface="Calibri"/>
              </a:rPr>
              <a:t>a</a:t>
            </a:r>
            <a:r>
              <a:rPr sz="1900" dirty="0">
                <a:cs typeface="Calibri"/>
              </a:rPr>
              <a:t>s</a:t>
            </a:r>
            <a:r>
              <a:rPr sz="1900" spc="-10" dirty="0">
                <a:cs typeface="Calibri"/>
              </a:rPr>
              <a:t>e</a:t>
            </a:r>
            <a:r>
              <a:rPr sz="1900" spc="5" dirty="0">
                <a:cs typeface="Calibri"/>
              </a:rPr>
              <a:t>li</a:t>
            </a:r>
            <a:r>
              <a:rPr sz="1900" spc="-15" dirty="0">
                <a:cs typeface="Calibri"/>
              </a:rPr>
              <a:t>n</a:t>
            </a:r>
            <a:r>
              <a:rPr sz="1900" spc="-10" dirty="0">
                <a:cs typeface="Calibri"/>
              </a:rPr>
              <a:t>e</a:t>
            </a:r>
            <a:r>
              <a:rPr sz="1900" dirty="0">
                <a:cs typeface="Calibri"/>
              </a:rPr>
              <a:t> </a:t>
            </a:r>
            <a:r>
              <a:rPr sz="1900" spc="-10" dirty="0">
                <a:cs typeface="Calibri"/>
              </a:rPr>
              <a:t>36</a:t>
            </a:r>
            <a:r>
              <a:rPr lang="en-US" sz="1900" spc="-10" dirty="0">
                <a:cs typeface="Calibri"/>
              </a:rPr>
              <a:t>0 </a:t>
            </a:r>
            <a:r>
              <a:rPr sz="1900" spc="-5" dirty="0">
                <a:cs typeface="Calibri"/>
              </a:rPr>
              <a:t>k</a:t>
            </a:r>
            <a:r>
              <a:rPr sz="1900" spc="-15" dirty="0">
                <a:cs typeface="Calibri"/>
              </a:rPr>
              <a:t>m</a:t>
            </a:r>
            <a:r>
              <a:rPr lang="en-US" sz="1900" spc="-15" dirty="0">
                <a:cs typeface="Calibri"/>
              </a:rPr>
              <a:t> </a:t>
            </a:r>
          </a:p>
          <a:p>
            <a:pPr marL="180975" indent="-168275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900" dirty="0">
                <a:cs typeface="Calibri"/>
              </a:rPr>
              <a:t>D</a:t>
            </a:r>
            <a:r>
              <a:rPr lang="en-US" sz="1900" spc="-15" dirty="0">
                <a:cs typeface="Calibri"/>
              </a:rPr>
              <a:t>e</a:t>
            </a:r>
            <a:r>
              <a:rPr lang="en-US" sz="1900" spc="-25" dirty="0">
                <a:cs typeface="Calibri"/>
              </a:rPr>
              <a:t>t</a:t>
            </a:r>
            <a:r>
              <a:rPr lang="en-US" sz="1900" spc="-10" dirty="0">
                <a:cs typeface="Calibri"/>
              </a:rPr>
              <a:t>ec</a:t>
            </a:r>
            <a:r>
              <a:rPr lang="en-US" sz="1900" spc="-25" dirty="0">
                <a:cs typeface="Calibri"/>
              </a:rPr>
              <a:t>t</a:t>
            </a:r>
            <a:r>
              <a:rPr lang="en-US" sz="1900" spc="-5" dirty="0">
                <a:cs typeface="Calibri"/>
              </a:rPr>
              <a:t>o</a:t>
            </a:r>
            <a:r>
              <a:rPr lang="en-US" sz="1900" spc="-10" dirty="0">
                <a:cs typeface="Calibri"/>
              </a:rPr>
              <a:t>r</a:t>
            </a:r>
            <a:r>
              <a:rPr lang="en-US" sz="1900" dirty="0">
                <a:cs typeface="Calibri"/>
              </a:rPr>
              <a:t> </a:t>
            </a:r>
            <a:r>
              <a:rPr lang="en-US" sz="1900" spc="-15" dirty="0">
                <a:cs typeface="Calibri"/>
              </a:rPr>
              <a:t>diameter</a:t>
            </a:r>
            <a:r>
              <a:rPr lang="en-US" sz="1900" dirty="0">
                <a:cs typeface="Calibri"/>
              </a:rPr>
              <a:t> </a:t>
            </a:r>
            <a:r>
              <a:rPr lang="en-US" sz="1900" spc="-5" dirty="0">
                <a:cs typeface="Calibri"/>
              </a:rPr>
              <a:t> </a:t>
            </a:r>
            <a:r>
              <a:rPr lang="en-US" sz="1900" spc="-10" dirty="0">
                <a:cs typeface="Calibri"/>
              </a:rPr>
              <a:t>7</a:t>
            </a:r>
            <a:r>
              <a:rPr lang="en-US" sz="1900" spc="-5" dirty="0">
                <a:cs typeface="Calibri"/>
              </a:rPr>
              <a:t>4.0</a:t>
            </a:r>
            <a:r>
              <a:rPr lang="en-US" sz="1900" dirty="0">
                <a:cs typeface="Calibri"/>
              </a:rPr>
              <a:t> </a:t>
            </a:r>
            <a:r>
              <a:rPr lang="en-US" sz="1900" spc="-15" dirty="0">
                <a:cs typeface="Calibri"/>
              </a:rPr>
              <a:t>m</a:t>
            </a:r>
            <a:r>
              <a:rPr lang="en-US" sz="1900" dirty="0">
                <a:cs typeface="Calibri"/>
              </a:rPr>
              <a:t> </a:t>
            </a:r>
            <a:r>
              <a:rPr lang="en-US" sz="1900" spc="-5" dirty="0">
                <a:cs typeface="Calibri"/>
              </a:rPr>
              <a:t>(</a:t>
            </a:r>
            <a:r>
              <a:rPr lang="en-US" sz="1900" spc="-10" dirty="0">
                <a:cs typeface="Calibri"/>
              </a:rPr>
              <a:t>I</a:t>
            </a:r>
            <a:r>
              <a:rPr lang="en-US" sz="1900" spc="-15" dirty="0">
                <a:cs typeface="Calibri"/>
              </a:rPr>
              <a:t>n</a:t>
            </a:r>
            <a:r>
              <a:rPr lang="en-US" sz="1900" spc="-25" dirty="0">
                <a:cs typeface="Calibri"/>
              </a:rPr>
              <a:t>t</a:t>
            </a:r>
            <a:r>
              <a:rPr lang="en-US" sz="1900" spc="-10" dirty="0">
                <a:cs typeface="Calibri"/>
              </a:rPr>
              <a:t>er</a:t>
            </a:r>
            <a:r>
              <a:rPr lang="en-US" sz="1900" spc="-5" dirty="0">
                <a:cs typeface="Calibri"/>
              </a:rPr>
              <a:t>n</a:t>
            </a:r>
            <a:r>
              <a:rPr lang="en-US" sz="1900" spc="-10" dirty="0">
                <a:cs typeface="Calibri"/>
              </a:rPr>
              <a:t>a</a:t>
            </a:r>
            <a:r>
              <a:rPr lang="en-US" sz="1900" spc="5" dirty="0">
                <a:cs typeface="Calibri"/>
              </a:rPr>
              <a:t>l</a:t>
            </a:r>
            <a:r>
              <a:rPr lang="en-US" sz="1900" spc="-5" dirty="0">
                <a:cs typeface="Calibri"/>
              </a:rPr>
              <a:t>)</a:t>
            </a:r>
          </a:p>
          <a:p>
            <a:pPr marL="180975" marR="5080" indent="-168275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900" dirty="0">
                <a:cs typeface="Calibri"/>
              </a:rPr>
              <a:t>D</a:t>
            </a:r>
            <a:r>
              <a:rPr lang="en-US" sz="1900" spc="-15" dirty="0">
                <a:cs typeface="Calibri"/>
              </a:rPr>
              <a:t>e</a:t>
            </a:r>
            <a:r>
              <a:rPr lang="en-US" sz="1900" spc="-25" dirty="0">
                <a:cs typeface="Calibri"/>
              </a:rPr>
              <a:t>t</a:t>
            </a:r>
            <a:r>
              <a:rPr lang="en-US" sz="1900" spc="-10" dirty="0">
                <a:cs typeface="Calibri"/>
              </a:rPr>
              <a:t>ec</a:t>
            </a:r>
            <a:r>
              <a:rPr lang="en-US" sz="1900" spc="-25" dirty="0">
                <a:cs typeface="Calibri"/>
              </a:rPr>
              <a:t>t</a:t>
            </a:r>
            <a:r>
              <a:rPr lang="en-US" sz="1900" spc="-5" dirty="0">
                <a:cs typeface="Calibri"/>
              </a:rPr>
              <a:t>o</a:t>
            </a:r>
            <a:r>
              <a:rPr lang="en-US" sz="1900" spc="-10" dirty="0">
                <a:cs typeface="Calibri"/>
              </a:rPr>
              <a:t>r</a:t>
            </a:r>
            <a:r>
              <a:rPr lang="en-US" sz="1900" dirty="0">
                <a:cs typeface="Calibri"/>
              </a:rPr>
              <a:t> </a:t>
            </a:r>
            <a:r>
              <a:rPr lang="en-US" sz="1900" spc="-15" dirty="0">
                <a:cs typeface="Calibri"/>
              </a:rPr>
              <a:t>height      </a:t>
            </a:r>
            <a:r>
              <a:rPr lang="en-US" sz="1900" dirty="0">
                <a:cs typeface="Calibri"/>
              </a:rPr>
              <a:t> 74</a:t>
            </a:r>
            <a:r>
              <a:rPr lang="en-US" sz="1900" spc="-5" dirty="0">
                <a:cs typeface="Calibri"/>
              </a:rPr>
              <a:t>.</a:t>
            </a:r>
            <a:r>
              <a:rPr lang="en-US" sz="1900" spc="-10" dirty="0">
                <a:cs typeface="Calibri"/>
              </a:rPr>
              <a:t>0</a:t>
            </a:r>
            <a:r>
              <a:rPr lang="en-US" sz="1900" dirty="0">
                <a:cs typeface="Calibri"/>
              </a:rPr>
              <a:t> </a:t>
            </a:r>
            <a:r>
              <a:rPr lang="en-US" sz="1900" spc="-15" dirty="0">
                <a:cs typeface="Calibri"/>
              </a:rPr>
              <a:t>m</a:t>
            </a:r>
            <a:r>
              <a:rPr lang="en-US" sz="1900" spc="-5" dirty="0">
                <a:cs typeface="Calibri"/>
              </a:rPr>
              <a:t> (Internal</a:t>
            </a:r>
            <a:r>
              <a:rPr lang="en-US" sz="1900" dirty="0">
                <a:cs typeface="Calibri"/>
              </a:rPr>
              <a:t>)</a:t>
            </a:r>
          </a:p>
          <a:p>
            <a:pPr marL="180975" indent="-168275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sz="1900" dirty="0">
                <a:cs typeface="Calibri"/>
              </a:rPr>
              <a:t>D</a:t>
            </a:r>
            <a:r>
              <a:rPr sz="1900" spc="-10" dirty="0">
                <a:cs typeface="Calibri"/>
              </a:rPr>
              <a:t>ept</a:t>
            </a:r>
            <a:r>
              <a:rPr sz="1900" dirty="0">
                <a:cs typeface="Calibri"/>
              </a:rPr>
              <a:t>h</a:t>
            </a:r>
            <a:r>
              <a:rPr sz="1900" spc="-5" dirty="0">
                <a:cs typeface="Calibri"/>
              </a:rPr>
              <a:t> (</a:t>
            </a:r>
            <a:r>
              <a:rPr sz="1900" spc="-110" dirty="0">
                <a:cs typeface="Calibri"/>
              </a:rPr>
              <a:t>w</a:t>
            </a:r>
            <a:r>
              <a:rPr sz="1900" spc="-5" dirty="0">
                <a:cs typeface="Calibri"/>
              </a:rPr>
              <a:t>.</a:t>
            </a:r>
            <a:r>
              <a:rPr sz="1900" spc="-160" dirty="0">
                <a:cs typeface="Calibri"/>
              </a:rPr>
              <a:t>r</a:t>
            </a:r>
            <a:r>
              <a:rPr sz="1900" spc="-40" dirty="0">
                <a:cs typeface="Calibri"/>
              </a:rPr>
              <a:t>.</a:t>
            </a:r>
            <a:r>
              <a:rPr sz="1900" spc="-10" dirty="0">
                <a:cs typeface="Calibri"/>
              </a:rPr>
              <a:t>t</a:t>
            </a:r>
            <a:r>
              <a:rPr sz="1900" spc="-5" dirty="0">
                <a:cs typeface="Calibri"/>
              </a:rPr>
              <a:t>.</a:t>
            </a:r>
            <a:r>
              <a:rPr sz="1900" dirty="0">
                <a:cs typeface="Calibri"/>
              </a:rPr>
              <a:t>)</a:t>
            </a:r>
            <a:r>
              <a:rPr sz="1900" spc="-10" dirty="0">
                <a:cs typeface="Calibri"/>
              </a:rPr>
              <a:t> </a:t>
            </a:r>
            <a:r>
              <a:rPr sz="1900" spc="-20" dirty="0">
                <a:cs typeface="Calibri"/>
              </a:rPr>
              <a:t>g</a:t>
            </a:r>
            <a:r>
              <a:rPr sz="1900" spc="-35" dirty="0">
                <a:cs typeface="Calibri"/>
              </a:rPr>
              <a:t>r</a:t>
            </a:r>
            <a:r>
              <a:rPr sz="1900" spc="-5" dirty="0">
                <a:cs typeface="Calibri"/>
              </a:rPr>
              <a:t>oun</a:t>
            </a:r>
            <a:r>
              <a:rPr sz="1900" dirty="0">
                <a:cs typeface="Calibri"/>
              </a:rPr>
              <a:t>d</a:t>
            </a:r>
            <a:r>
              <a:rPr sz="1900" spc="-5" dirty="0">
                <a:cs typeface="Calibri"/>
              </a:rPr>
              <a:t> </a:t>
            </a:r>
            <a:r>
              <a:rPr sz="1900" spc="5" dirty="0">
                <a:cs typeface="Calibri"/>
              </a:rPr>
              <a:t>l</a:t>
            </a:r>
            <a:r>
              <a:rPr sz="1900" spc="-15" dirty="0">
                <a:cs typeface="Calibri"/>
              </a:rPr>
              <a:t>e</a:t>
            </a:r>
            <a:r>
              <a:rPr sz="1900" spc="-30" dirty="0">
                <a:cs typeface="Calibri"/>
              </a:rPr>
              <a:t>v</a:t>
            </a:r>
            <a:r>
              <a:rPr sz="1900" spc="-10" dirty="0">
                <a:cs typeface="Calibri"/>
              </a:rPr>
              <a:t>e</a:t>
            </a:r>
            <a:r>
              <a:rPr sz="1900" dirty="0">
                <a:cs typeface="Calibri"/>
              </a:rPr>
              <a:t>l </a:t>
            </a:r>
            <a:r>
              <a:rPr sz="1900" spc="-5" dirty="0">
                <a:cs typeface="Calibri"/>
              </a:rPr>
              <a:t>: </a:t>
            </a:r>
            <a:r>
              <a:rPr sz="1900" spc="-10" dirty="0">
                <a:cs typeface="Calibri"/>
              </a:rPr>
              <a:t>1000</a:t>
            </a:r>
            <a:r>
              <a:rPr sz="1900" dirty="0">
                <a:cs typeface="Calibri"/>
              </a:rPr>
              <a:t> </a:t>
            </a:r>
            <a:r>
              <a:rPr sz="1900" spc="-15" dirty="0">
                <a:cs typeface="Calibri"/>
              </a:rPr>
              <a:t>m</a:t>
            </a:r>
            <a:endParaRPr sz="1900" dirty="0">
              <a:cs typeface="Calibri"/>
            </a:endParaRPr>
          </a:p>
        </p:txBody>
      </p:sp>
      <p:sp>
        <p:nvSpPr>
          <p:cNvPr id="37" name="object 8"/>
          <p:cNvSpPr txBox="1"/>
          <p:nvPr/>
        </p:nvSpPr>
        <p:spPr>
          <a:xfrm>
            <a:off x="4291467" y="2571137"/>
            <a:ext cx="3331422" cy="1831271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20000"/>
              </a:lnSpc>
              <a:spcAft>
                <a:spcPts val="600"/>
              </a:spcAft>
            </a:pPr>
            <a:r>
              <a:rPr lang="en-US" sz="1900" b="1" u="sng" spc="-15" dirty="0">
                <a:cs typeface="Calibri"/>
              </a:rPr>
              <a:t>Detector Performance</a:t>
            </a:r>
          </a:p>
          <a:p>
            <a:pPr marL="177800" indent="-1778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Detector efficiency for correctly identifying neutrinos &gt; 85%.</a:t>
            </a:r>
          </a:p>
          <a:p>
            <a:pPr marL="177800" indent="-1778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900" dirty="0" err="1"/>
              <a:t>Flavour</a:t>
            </a:r>
            <a:r>
              <a:rPr lang="en-US" sz="1900" dirty="0"/>
              <a:t> misidentification probability &lt; 1%.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6972054" y="2517828"/>
            <a:ext cx="1325723" cy="55673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972054" y="3925898"/>
            <a:ext cx="1153054" cy="70721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1128659" y="963824"/>
            <a:ext cx="10310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CMR9"/>
              </a:rPr>
              <a:t>fiducial cut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12222" y="2244889"/>
            <a:ext cx="0" cy="3587836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177273" y="2237417"/>
            <a:ext cx="57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198243" y="5840681"/>
            <a:ext cx="57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6200000">
            <a:off x="-89981" y="3989856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74 m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588438" y="6053737"/>
            <a:ext cx="3104044" cy="0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588438" y="5713823"/>
            <a:ext cx="1" cy="432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3699260" y="5716477"/>
            <a:ext cx="1" cy="432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826019" y="5974425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74 m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40EE68-8C6B-2B84-2F70-CE82EE836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33B0D72-93C9-26CC-6BC7-1C9E31619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394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47AB9-8676-6240-0D56-E8F4CD0DA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4125"/>
            <a:ext cx="10515600" cy="1325563"/>
          </a:xfrm>
        </p:spPr>
        <p:txBody>
          <a:bodyPr/>
          <a:lstStyle/>
          <a:p>
            <a:r>
              <a:rPr lang="en-US"/>
              <a:t>Expected event spectra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656026E-8FF3-80BA-3261-5F004579F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91A894-34A5-BB00-FFFC-CC8107874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2BBAB0-5126-D667-C802-149B1E8F18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686" y="1302241"/>
            <a:ext cx="10690459" cy="54425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549B94-78B7-6285-8708-BF0B84177DE0}"/>
              </a:ext>
            </a:extLst>
          </p:cNvPr>
          <p:cNvSpPr txBox="1"/>
          <p:nvPr/>
        </p:nvSpPr>
        <p:spPr>
          <a:xfrm>
            <a:off x="838200" y="1045906"/>
            <a:ext cx="10622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From the </a:t>
            </a:r>
            <a:r>
              <a:rPr lang="en-US" err="1"/>
              <a:t>ESSnuSB</a:t>
            </a:r>
            <a:r>
              <a:rPr lang="en-US"/>
              <a:t> CDR: </a:t>
            </a:r>
            <a:r>
              <a:rPr lang="en-US">
                <a:hlinkClick r:id="rId3"/>
              </a:rPr>
              <a:t>https://doi.org/10.1140/epjs/s11734-022-00664-w</a:t>
            </a:r>
            <a:r>
              <a:rPr lang="en-US"/>
              <a:t> &amp; </a:t>
            </a:r>
            <a:r>
              <a:rPr lang="en-US">
                <a:hlinkClick r:id="rId4"/>
              </a:rPr>
              <a:t>https://arxiv.org/abs/2203.08803</a:t>
            </a:r>
            <a:r>
              <a:rPr lang="en-US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E6942FB-52E8-A300-8652-CE723F2C0255}"/>
                  </a:ext>
                </a:extLst>
              </p:cNvPr>
              <p:cNvSpPr txBox="1"/>
              <p:nvPr/>
            </p:nvSpPr>
            <p:spPr>
              <a:xfrm>
                <a:off x="4745814" y="3885019"/>
                <a:ext cx="8242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E6942FB-52E8-A300-8652-CE723F2C02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814" y="3885019"/>
                <a:ext cx="824265" cy="276999"/>
              </a:xfrm>
              <a:prstGeom prst="rect">
                <a:avLst/>
              </a:prstGeom>
              <a:blipFill>
                <a:blip r:embed="rId5"/>
                <a:stretch>
                  <a:fillRect l="-6667" r="-5926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DC2AC01-5A39-6DF4-06D2-766550C30CED}"/>
                  </a:ext>
                </a:extLst>
              </p:cNvPr>
              <p:cNvSpPr txBox="1"/>
              <p:nvPr/>
            </p:nvSpPr>
            <p:spPr>
              <a:xfrm>
                <a:off x="9982200" y="3778606"/>
                <a:ext cx="8242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DC2AC01-5A39-6DF4-06D2-766550C30C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2200" y="3778606"/>
                <a:ext cx="824265" cy="276999"/>
              </a:xfrm>
              <a:prstGeom prst="rect">
                <a:avLst/>
              </a:prstGeom>
              <a:blipFill>
                <a:blip r:embed="rId6"/>
                <a:stretch>
                  <a:fillRect l="-6667" r="-5926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6D22530E-4DBF-61BD-76B2-D55125E33D7A}"/>
              </a:ext>
            </a:extLst>
          </p:cNvPr>
          <p:cNvSpPr txBox="1"/>
          <p:nvPr/>
        </p:nvSpPr>
        <p:spPr>
          <a:xfrm>
            <a:off x="4571997" y="4157330"/>
            <a:ext cx="1552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 y data taking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2A5B9C-FBE8-49F6-4F70-EC5FCB1C218D}"/>
              </a:ext>
            </a:extLst>
          </p:cNvPr>
          <p:cNvSpPr txBox="1"/>
          <p:nvPr/>
        </p:nvSpPr>
        <p:spPr>
          <a:xfrm>
            <a:off x="9774888" y="4065175"/>
            <a:ext cx="1552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 y data taking</a:t>
            </a:r>
          </a:p>
        </p:txBody>
      </p:sp>
    </p:spTree>
    <p:extLst>
      <p:ext uri="{BB962C8B-B14F-4D97-AF65-F5344CB8AC3E}">
        <p14:creationId xmlns:p14="http://schemas.microsoft.com/office/powerpoint/2010/main" val="40059356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6C2EEE0-E133-495A-9FA0-8A9246AA7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922"/>
            <a:ext cx="10515600" cy="1325563"/>
          </a:xfrm>
        </p:spPr>
        <p:txBody>
          <a:bodyPr/>
          <a:lstStyle/>
          <a:p>
            <a:r>
              <a:rPr lang="en-US" err="1"/>
              <a:t>ESSnuSB</a:t>
            </a:r>
            <a:r>
              <a:rPr lang="en-US"/>
              <a:t> conceptual design report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5989E-10F4-4069-9914-FCAE261B4F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3324"/>
            <a:ext cx="4554682" cy="4351338"/>
          </a:xfrm>
        </p:spPr>
        <p:txBody>
          <a:bodyPr/>
          <a:lstStyle/>
          <a:p>
            <a:r>
              <a:rPr lang="en-US" dirty="0"/>
              <a:t>Most up to date evaluation of the CPV discovery potential</a:t>
            </a:r>
          </a:p>
          <a:p>
            <a:pPr lvl="1"/>
            <a:r>
              <a:rPr lang="en-US" dirty="0" err="1"/>
              <a:t>arXiv</a:t>
            </a:r>
            <a:r>
              <a:rPr lang="en-US" dirty="0"/>
              <a:t> version includes costing</a:t>
            </a:r>
          </a:p>
          <a:p>
            <a:pPr lvl="1"/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6DF6481-4C7F-45BC-4D40-32F78F5B4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73B3DA-5940-476F-ADC9-D922C3C34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14" descr="image003">
            <a:extLst>
              <a:ext uri="{FF2B5EF4-FFF2-40B4-BE49-F238E27FC236}">
                <a16:creationId xmlns:a16="http://schemas.microsoft.com/office/drawing/2014/main" id="{ADF848E4-6C43-4E03-B028-54DE9AC02C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773" y="1181796"/>
            <a:ext cx="6454197" cy="4372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48F4109-7C7A-504D-71F0-B06279E83E8F}"/>
              </a:ext>
            </a:extLst>
          </p:cNvPr>
          <p:cNvSpPr txBox="1"/>
          <p:nvPr/>
        </p:nvSpPr>
        <p:spPr>
          <a:xfrm>
            <a:off x="96523" y="5539385"/>
            <a:ext cx="118904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Alekou</a:t>
            </a:r>
            <a:r>
              <a:rPr lang="en-US" dirty="0"/>
              <a:t>, A., </a:t>
            </a:r>
            <a:r>
              <a:rPr lang="en-US" dirty="0" err="1"/>
              <a:t>Baussan</a:t>
            </a:r>
            <a:r>
              <a:rPr lang="en-US" dirty="0"/>
              <a:t>, E., Bhattacharyya, A.K. et al. “The European Spallation Source neutrino super-beam conceptual design report”. Eur. Phys. J. Spec. Top. (2022). </a:t>
            </a:r>
            <a:r>
              <a:rPr lang="en-US" dirty="0">
                <a:hlinkClick r:id="rId3"/>
              </a:rPr>
              <a:t>https://doi.org/10.1140/epjs/s11734-022-00664-w</a:t>
            </a:r>
            <a:endParaRPr lang="en-US" dirty="0"/>
          </a:p>
          <a:p>
            <a:r>
              <a:rPr lang="en-US" dirty="0" err="1"/>
              <a:t>arXiv</a:t>
            </a:r>
            <a:r>
              <a:rPr lang="en-US" dirty="0"/>
              <a:t>: </a:t>
            </a:r>
            <a:r>
              <a:rPr lang="en-US" dirty="0">
                <a:hlinkClick r:id="rId4"/>
              </a:rPr>
              <a:t>https://arxiv.org/abs/2203.08803</a:t>
            </a:r>
            <a:r>
              <a:rPr lang="en-US" dirty="0"/>
              <a:t> </a:t>
            </a:r>
            <a:r>
              <a:rPr lang="en-US" b="1" dirty="0"/>
              <a:t>(includes costing)</a:t>
            </a:r>
          </a:p>
        </p:txBody>
      </p:sp>
    </p:spTree>
    <p:extLst>
      <p:ext uri="{BB962C8B-B14F-4D97-AF65-F5344CB8AC3E}">
        <p14:creationId xmlns:p14="http://schemas.microsoft.com/office/powerpoint/2010/main" val="13361680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45FCD-4987-46AD-BC58-6472D0A23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CPV sensitivity and precision</a:t>
            </a:r>
          </a:p>
        </p:txBody>
      </p:sp>
      <p:pic>
        <p:nvPicPr>
          <p:cNvPr id="16" name="Content Placeholder 15" descr="Chart&#10;&#10;Description automatically generated">
            <a:extLst>
              <a:ext uri="{FF2B5EF4-FFF2-40B4-BE49-F238E27FC236}">
                <a16:creationId xmlns:a16="http://schemas.microsoft.com/office/drawing/2014/main" id="{644D44FB-0661-4C6C-A858-30909C053DB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29" y="1616580"/>
            <a:ext cx="5770418" cy="4327814"/>
          </a:xfrm>
        </p:spPr>
      </p:pic>
      <p:pic>
        <p:nvPicPr>
          <p:cNvPr id="18" name="Content Placeholder 17" descr="Chart, histogram&#10;&#10;Description automatically generated">
            <a:extLst>
              <a:ext uri="{FF2B5EF4-FFF2-40B4-BE49-F238E27FC236}">
                <a16:creationId xmlns:a16="http://schemas.microsoft.com/office/drawing/2014/main" id="{2C268C80-DD9A-4F6D-9BAE-3127F1DE450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20094"/>
            <a:ext cx="5181600" cy="3962400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EBA8DC-B469-EFD2-492C-3E86A5D4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DB61D3-F358-4AEE-9839-C2E7A88E7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24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9298DA-BC99-41D6-80EC-58917D6A3E9A}"/>
              </a:ext>
            </a:extLst>
          </p:cNvPr>
          <p:cNvSpPr txBox="1"/>
          <p:nvPr/>
        </p:nvSpPr>
        <p:spPr>
          <a:xfrm>
            <a:off x="8423223" y="1685374"/>
            <a:ext cx="1032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Precision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0FEE540-18D1-4FD1-99C5-3A9830BAC912}"/>
              </a:ext>
            </a:extLst>
          </p:cNvPr>
          <p:cNvSpPr txBox="1"/>
          <p:nvPr/>
        </p:nvSpPr>
        <p:spPr>
          <a:xfrm>
            <a:off x="2896631" y="1690688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Sensitivity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EF27A3-659C-6496-78C5-D89078361985}"/>
              </a:ext>
            </a:extLst>
          </p:cNvPr>
          <p:cNvSpPr txBox="1"/>
          <p:nvPr/>
        </p:nvSpPr>
        <p:spPr>
          <a:xfrm>
            <a:off x="838200" y="6063917"/>
            <a:ext cx="10622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From the </a:t>
            </a:r>
            <a:r>
              <a:rPr lang="en-US" err="1"/>
              <a:t>ESSnuSB</a:t>
            </a:r>
            <a:r>
              <a:rPr lang="en-US"/>
              <a:t> CDR: </a:t>
            </a:r>
            <a:r>
              <a:rPr lang="en-US">
                <a:hlinkClick r:id="rId4"/>
              </a:rPr>
              <a:t>https://doi.org/10.1140/epjs/s11734-022-00664-w</a:t>
            </a:r>
            <a:r>
              <a:rPr lang="en-US"/>
              <a:t> &amp; </a:t>
            </a:r>
            <a:r>
              <a:rPr lang="en-US">
                <a:hlinkClick r:id="rId5"/>
              </a:rPr>
              <a:t>https://arxiv.org/abs/2203.08803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769332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78A5AB-3EEE-5BCC-8A39-114AA8B24D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10F5C-BB50-DBEF-4B84-E25EEB87D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CPV sensitivity and precision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D8FEED-8550-7661-E48E-142675DBE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E81932-009E-9654-2408-31BBFEDB0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25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4020DA-F3B2-7A68-9207-46B587074136}"/>
              </a:ext>
            </a:extLst>
          </p:cNvPr>
          <p:cNvSpPr txBox="1"/>
          <p:nvPr/>
        </p:nvSpPr>
        <p:spPr>
          <a:xfrm>
            <a:off x="838200" y="6063917"/>
            <a:ext cx="10622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From the </a:t>
            </a:r>
            <a:r>
              <a:rPr lang="en-US" err="1"/>
              <a:t>ESSnuSB</a:t>
            </a:r>
            <a:r>
              <a:rPr lang="en-US"/>
              <a:t> CDR: </a:t>
            </a:r>
            <a:r>
              <a:rPr lang="en-US">
                <a:hlinkClick r:id="rId2"/>
              </a:rPr>
              <a:t>https://doi.org/10.1140/epjs/s11734-022-00664-w</a:t>
            </a:r>
            <a:r>
              <a:rPr lang="en-US"/>
              <a:t> &amp; </a:t>
            </a:r>
            <a:r>
              <a:rPr lang="en-US">
                <a:hlinkClick r:id="rId3"/>
              </a:rPr>
              <a:t>https://arxiv.org/abs/2203.08803</a:t>
            </a:r>
            <a:r>
              <a:rPr lang="en-US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8F680F-6E7B-3FEB-440E-4789680C41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467" y="1870040"/>
            <a:ext cx="3689195" cy="3689195"/>
          </a:xfrm>
          <a:prstGeom prst="rect">
            <a:avLst/>
          </a:prstGeom>
        </p:spPr>
      </p:pic>
      <p:pic>
        <p:nvPicPr>
          <p:cNvPr id="11" name="Content Placeholder 17" descr="Chart, histogram&#10;&#10;Description automatically generated">
            <a:extLst>
              <a:ext uri="{FF2B5EF4-FFF2-40B4-BE49-F238E27FC236}">
                <a16:creationId xmlns:a16="http://schemas.microsoft.com/office/drawing/2014/main" id="{9E328498-F1B4-23E8-D8ED-63D7C2327EB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20094"/>
            <a:ext cx="5181600" cy="3962400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381095D-D013-24D5-BFAC-A5A5578CA03D}"/>
              </a:ext>
            </a:extLst>
          </p:cNvPr>
          <p:cNvSpPr txBox="1"/>
          <p:nvPr/>
        </p:nvSpPr>
        <p:spPr>
          <a:xfrm>
            <a:off x="8423223" y="1685374"/>
            <a:ext cx="1032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Precision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15E8B25-BD8F-258C-AD29-DC17B91438A7}"/>
              </a:ext>
            </a:extLst>
          </p:cNvPr>
          <p:cNvCxnSpPr>
            <a:stCxn id="7" idx="3"/>
          </p:cNvCxnSpPr>
          <p:nvPr/>
        </p:nvCxnSpPr>
        <p:spPr>
          <a:xfrm>
            <a:off x="5311662" y="3714638"/>
            <a:ext cx="860538" cy="36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47234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0B982F-D462-F385-6DCF-8654C02B6D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CE9E4B4-7066-B3A7-5563-4E0CD7B20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precision on CPV?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26CD8A4-B88A-6544-DE0B-A4167FDD38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812323" cy="211660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Why not?</a:t>
            </a:r>
          </a:p>
          <a:p>
            <a:endParaRPr lang="en-US" dirty="0"/>
          </a:p>
          <a:p>
            <a:r>
              <a:rPr lang="en-US" dirty="0"/>
              <a:t>Discriminate between different </a:t>
            </a:r>
            <a:r>
              <a:rPr lang="en-US" dirty="0" err="1"/>
              <a:t>leptogenesis</a:t>
            </a:r>
            <a:r>
              <a:rPr lang="en-US" dirty="0"/>
              <a:t> and different </a:t>
            </a:r>
            <a:r>
              <a:rPr lang="en-US" dirty="0" err="1"/>
              <a:t>flavour</a:t>
            </a:r>
            <a:r>
              <a:rPr lang="en-US" dirty="0"/>
              <a:t> models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208636-A0BF-C4B5-CFBB-562A759DE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EA6F10-40E2-2A4E-C496-9466171C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26</a:t>
            </a:fld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3426B25-54F5-F667-367D-9106BA7F10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924" y="4351440"/>
            <a:ext cx="3179062" cy="399593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D860B122-91D1-E06A-CF85-0CC06C936C45}"/>
              </a:ext>
            </a:extLst>
          </p:cNvPr>
          <p:cNvSpPr/>
          <p:nvPr/>
        </p:nvSpPr>
        <p:spPr>
          <a:xfrm>
            <a:off x="632559" y="4801322"/>
            <a:ext cx="49331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(S.T. </a:t>
            </a:r>
            <a:r>
              <a:rPr lang="en-US" sz="1400" dirty="0" err="1">
                <a:solidFill>
                  <a:srgbClr val="0000FF"/>
                </a:solidFill>
              </a:rPr>
              <a:t>Petcov</a:t>
            </a:r>
            <a:r>
              <a:rPr lang="en-US" sz="1400" dirty="0">
                <a:solidFill>
                  <a:srgbClr val="0000FF"/>
                </a:solidFill>
              </a:rPr>
              <a:t>, NPB 2024, IAS, HKUST, Hong Kong 20/02/2024)</a:t>
            </a:r>
            <a:endParaRPr lang="en-US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41DF683-F901-76A9-E4F4-42C7795FBB25}"/>
              </a:ext>
            </a:extLst>
          </p:cNvPr>
          <p:cNvSpPr txBox="1"/>
          <p:nvPr/>
        </p:nvSpPr>
        <p:spPr>
          <a:xfrm>
            <a:off x="1818008" y="4077171"/>
            <a:ext cx="1804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Desired precision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F46FA18-6C43-D799-E5CA-A7F11D783E32}"/>
              </a:ext>
            </a:extLst>
          </p:cNvPr>
          <p:cNvGrpSpPr/>
          <p:nvPr/>
        </p:nvGrpSpPr>
        <p:grpSpPr>
          <a:xfrm>
            <a:off x="6646502" y="4229333"/>
            <a:ext cx="5521069" cy="2197160"/>
            <a:chOff x="6698473" y="1995837"/>
            <a:chExt cx="5197402" cy="2579831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1B147DD2-39AF-F474-1B56-C8B92692B7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079" r="11176" b="21638"/>
            <a:stretch/>
          </p:blipFill>
          <p:spPr>
            <a:xfrm>
              <a:off x="6698473" y="1995837"/>
              <a:ext cx="4189744" cy="2579831"/>
            </a:xfrm>
            <a:prstGeom prst="rect">
              <a:avLst/>
            </a:prstGeom>
          </p:spPr>
        </p:pic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E1E9FAC-E5C7-B558-9E68-F684867EFFFC}"/>
                </a:ext>
              </a:extLst>
            </p:cNvPr>
            <p:cNvGrpSpPr/>
            <p:nvPr/>
          </p:nvGrpSpPr>
          <p:grpSpPr>
            <a:xfrm>
              <a:off x="10837088" y="2044607"/>
              <a:ext cx="1058787" cy="1024918"/>
              <a:chOff x="10837088" y="2044607"/>
              <a:chExt cx="1058787" cy="1024918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D83B0462-7FA9-BC91-8C38-F5DF5BFF8888}"/>
                  </a:ext>
                </a:extLst>
              </p:cNvPr>
              <p:cNvSpPr/>
              <p:nvPr/>
            </p:nvSpPr>
            <p:spPr>
              <a:xfrm>
                <a:off x="10848626" y="2192673"/>
                <a:ext cx="946093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sv-SE" sz="1050" dirty="0"/>
                  <a:t>tri-bimaximal</a:t>
                </a:r>
                <a:endParaRPr lang="en-US" sz="1050" dirty="0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C879912A-FFB3-901A-0BDB-4CC5CF3508B9}"/>
                  </a:ext>
                </a:extLst>
              </p:cNvPr>
              <p:cNvSpPr/>
              <p:nvPr/>
            </p:nvSpPr>
            <p:spPr>
              <a:xfrm>
                <a:off x="10848626" y="2349483"/>
                <a:ext cx="1047249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sv-SE" sz="1000" dirty="0"/>
                  <a:t>golden ratio 1/A</a:t>
                </a:r>
                <a:endParaRPr lang="en-US" sz="1000" dirty="0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4B9E94D9-DF59-FEFD-C24B-CDAC01394293}"/>
                  </a:ext>
                </a:extLst>
              </p:cNvPr>
              <p:cNvSpPr/>
              <p:nvPr/>
            </p:nvSpPr>
            <p:spPr>
              <a:xfrm>
                <a:off x="10845015" y="2497549"/>
                <a:ext cx="930241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sv-SE" sz="1000" dirty="0"/>
                  <a:t>golden ratio 3</a:t>
                </a:r>
                <a:endParaRPr lang="en-US" sz="1000" dirty="0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26DDB223-D1B0-6C00-57C7-B1340BFCEA61}"/>
                  </a:ext>
                </a:extLst>
              </p:cNvPr>
              <p:cNvSpPr/>
              <p:nvPr/>
            </p:nvSpPr>
            <p:spPr>
              <a:xfrm>
                <a:off x="10850067" y="2654278"/>
                <a:ext cx="1045808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sv-SE" sz="1000" dirty="0"/>
                  <a:t>golden ratio 2/B</a:t>
                </a:r>
                <a:endParaRPr lang="en-US" sz="1000" dirty="0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0912C04A-44F1-DA5C-4C59-951912E9FDC2}"/>
                  </a:ext>
                </a:extLst>
              </p:cNvPr>
              <p:cNvSpPr/>
              <p:nvPr/>
            </p:nvSpPr>
            <p:spPr>
              <a:xfrm>
                <a:off x="10845736" y="2823304"/>
                <a:ext cx="930241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sv-SE" sz="1000" dirty="0"/>
                  <a:t>hexagonal</a:t>
                </a:r>
                <a:endParaRPr lang="en-US" sz="1000" dirty="0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81100AEA-016E-E495-6C7B-FF9732CEF7B8}"/>
                  </a:ext>
                </a:extLst>
              </p:cNvPr>
              <p:cNvSpPr/>
              <p:nvPr/>
            </p:nvSpPr>
            <p:spPr>
              <a:xfrm>
                <a:off x="10837088" y="2044607"/>
                <a:ext cx="747320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sv-SE" sz="1050" dirty="0"/>
                  <a:t>bimaximal</a:t>
                </a:r>
                <a:endParaRPr lang="en-US" sz="1050" dirty="0"/>
              </a:p>
            </p:txBody>
          </p:sp>
        </p:grp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1A96C47C-ED5E-EB49-02EB-C036A59B484C}"/>
              </a:ext>
            </a:extLst>
          </p:cNvPr>
          <p:cNvSpPr/>
          <p:nvPr/>
        </p:nvSpPr>
        <p:spPr>
          <a:xfrm>
            <a:off x="6919310" y="3768684"/>
            <a:ext cx="3635068" cy="5155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sz="1400" dirty="0" err="1"/>
              <a:t>Flavour</a:t>
            </a:r>
            <a:r>
              <a:rPr lang="en-US" sz="1400" dirty="0"/>
              <a:t> Theories</a:t>
            </a:r>
          </a:p>
          <a:p>
            <a:r>
              <a:rPr lang="en-US" sz="1100" dirty="0"/>
              <a:t>four different symmetry forms of the neutrino mixing matrix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5898AC4-8A45-D5AC-8842-47CC8E0DFA27}"/>
              </a:ext>
            </a:extLst>
          </p:cNvPr>
          <p:cNvSpPr/>
          <p:nvPr/>
        </p:nvSpPr>
        <p:spPr>
          <a:xfrm>
            <a:off x="6655171" y="486273"/>
            <a:ext cx="4976343" cy="7284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</a:pPr>
            <a:r>
              <a:rPr lang="en-US" sz="1400" dirty="0" err="1"/>
              <a:t>Leptogenesis</a:t>
            </a:r>
            <a:r>
              <a:rPr lang="en-US" sz="1400" dirty="0"/>
              <a:t> Theories</a:t>
            </a:r>
          </a:p>
          <a:p>
            <a:r>
              <a:rPr lang="en-US" sz="1200" b="1" dirty="0">
                <a:solidFill>
                  <a:srgbClr val="7030A0"/>
                </a:solidFill>
              </a:rPr>
              <a:t>Low mass flavor regime</a:t>
            </a:r>
            <a:r>
              <a:rPr lang="en-US" sz="1200" dirty="0"/>
              <a:t>                                   </a:t>
            </a:r>
            <a:r>
              <a:rPr lang="en-US" sz="1200" b="1" dirty="0">
                <a:solidFill>
                  <a:srgbClr val="7030A0"/>
                </a:solidFill>
              </a:rPr>
              <a:t>Intermediate mass flavor regime</a:t>
            </a:r>
          </a:p>
          <a:p>
            <a:r>
              <a:rPr lang="en-US" sz="1200" dirty="0"/>
              <a:t>     M</a:t>
            </a:r>
            <a:r>
              <a:rPr lang="en-US" sz="1200" baseline="-25000" dirty="0"/>
              <a:t>1</a:t>
            </a:r>
            <a:r>
              <a:rPr lang="en-US" sz="1200" dirty="0"/>
              <a:t> (GeV) &lt; 10</a:t>
            </a:r>
            <a:r>
              <a:rPr lang="en-US" sz="1200" baseline="30000" dirty="0"/>
              <a:t>9</a:t>
            </a:r>
            <a:r>
              <a:rPr lang="en-US" sz="1200" dirty="0"/>
              <a:t>		       10</a:t>
            </a:r>
            <a:r>
              <a:rPr lang="en-US" sz="1200" baseline="30000" dirty="0"/>
              <a:t>9</a:t>
            </a:r>
            <a:r>
              <a:rPr lang="en-US" sz="1200" dirty="0"/>
              <a:t> &lt; M</a:t>
            </a:r>
            <a:r>
              <a:rPr lang="en-US" sz="1200" baseline="-25000" dirty="0"/>
              <a:t>1</a:t>
            </a:r>
            <a:r>
              <a:rPr lang="en-US" sz="1200" dirty="0"/>
              <a:t> (GeV) &lt; 10</a:t>
            </a:r>
            <a:r>
              <a:rPr lang="en-US" sz="1200" baseline="30000" dirty="0"/>
              <a:t>12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A35D34D-7AB1-AF5B-0D7D-6E82C461B270}"/>
              </a:ext>
            </a:extLst>
          </p:cNvPr>
          <p:cNvSpPr/>
          <p:nvPr/>
        </p:nvSpPr>
        <p:spPr>
          <a:xfrm>
            <a:off x="8258504" y="3765971"/>
            <a:ext cx="23568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4"/>
              </a:rPr>
              <a:t>P. </a:t>
            </a:r>
            <a:r>
              <a:rPr lang="en-US" sz="1200" dirty="0" err="1">
                <a:hlinkClick r:id="rId4"/>
              </a:rPr>
              <a:t>Ballett</a:t>
            </a:r>
            <a:r>
              <a:rPr lang="en-US" sz="1200" dirty="0">
                <a:hlinkClick r:id="rId4"/>
              </a:rPr>
              <a:t> </a:t>
            </a:r>
            <a:r>
              <a:rPr lang="en-US" sz="1200" i="1" dirty="0">
                <a:hlinkClick r:id="rId4"/>
              </a:rPr>
              <a:t>et al</a:t>
            </a:r>
            <a:r>
              <a:rPr lang="en-US" sz="1200" dirty="0">
                <a:hlinkClick r:id="rId4"/>
              </a:rPr>
              <a:t>., JHEP12 (2014) 122 </a:t>
            </a:r>
            <a:endParaRPr lang="en-US" sz="120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E0B79E6-3415-09E0-930C-F855CD2CE8B2}"/>
              </a:ext>
            </a:extLst>
          </p:cNvPr>
          <p:cNvSpPr/>
          <p:nvPr/>
        </p:nvSpPr>
        <p:spPr>
          <a:xfrm>
            <a:off x="8360679" y="512277"/>
            <a:ext cx="27364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5"/>
              </a:rPr>
              <a:t>K. Moffat et al., arXiv:1809.08251 (2019)</a:t>
            </a:r>
            <a:endParaRPr lang="en-US" sz="1200" dirty="0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1999DBBC-C8A8-5998-3BD2-8A22363F6C4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503" t="1494"/>
          <a:stretch/>
        </p:blipFill>
        <p:spPr>
          <a:xfrm>
            <a:off x="9108232" y="1240685"/>
            <a:ext cx="2523282" cy="2502258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3AB1CF8C-45AE-015B-5BC3-5953738516B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645"/>
          <a:stretch/>
        </p:blipFill>
        <p:spPr>
          <a:xfrm>
            <a:off x="6418933" y="1240685"/>
            <a:ext cx="2530539" cy="2517676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65AD1B97-A550-9080-DB7F-41B41A98C21A}"/>
              </a:ext>
            </a:extLst>
          </p:cNvPr>
          <p:cNvSpPr/>
          <p:nvPr/>
        </p:nvSpPr>
        <p:spPr>
          <a:xfrm>
            <a:off x="10628340" y="2678986"/>
            <a:ext cx="789077" cy="2769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i="1" dirty="0" err="1"/>
              <a:t>δ</a:t>
            </a:r>
            <a:r>
              <a:rPr lang="en-US" sz="1200" i="1" baseline="-25000" dirty="0" err="1"/>
              <a:t>CP</a:t>
            </a:r>
            <a:r>
              <a:rPr lang="en-US" sz="1200" i="1" baseline="-25000" dirty="0"/>
              <a:t> </a:t>
            </a:r>
            <a:r>
              <a:rPr lang="en-US" sz="1200" dirty="0"/>
              <a:t>~ 260° 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E0A7B9D1-6F45-0BFA-99AF-A749734C2DAB}"/>
              </a:ext>
            </a:extLst>
          </p:cNvPr>
          <p:cNvCxnSpPr/>
          <p:nvPr/>
        </p:nvCxnSpPr>
        <p:spPr>
          <a:xfrm flipH="1">
            <a:off x="11024801" y="2974409"/>
            <a:ext cx="1" cy="55375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30A6023E-B73E-1425-0714-A67DD0F3E3B5}"/>
              </a:ext>
            </a:extLst>
          </p:cNvPr>
          <p:cNvSpPr/>
          <p:nvPr/>
        </p:nvSpPr>
        <p:spPr>
          <a:xfrm>
            <a:off x="8097181" y="2678985"/>
            <a:ext cx="796954" cy="2769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i="1" dirty="0" err="1"/>
              <a:t>δ</a:t>
            </a:r>
            <a:r>
              <a:rPr lang="en-US" sz="1200" i="1" baseline="-25000" dirty="0" err="1"/>
              <a:t>CP</a:t>
            </a:r>
            <a:r>
              <a:rPr lang="en-US" sz="1200" i="1" baseline="-25000" dirty="0"/>
              <a:t> </a:t>
            </a:r>
            <a:r>
              <a:rPr lang="en-US" sz="1200" dirty="0"/>
              <a:t>~ 340° 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C620EBB5-3A3D-0580-C54F-F29632237F49}"/>
              </a:ext>
            </a:extLst>
          </p:cNvPr>
          <p:cNvCxnSpPr/>
          <p:nvPr/>
        </p:nvCxnSpPr>
        <p:spPr>
          <a:xfrm>
            <a:off x="8775645" y="2973347"/>
            <a:ext cx="0" cy="54649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56084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6A131-2358-BE34-8D19-DA2A68796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So, we’re all good?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8D91967-FD44-0D29-3F18-C4D6BB3FA0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70" y="1853761"/>
            <a:ext cx="3317040" cy="186583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3A57A4-98FB-F192-30F2-7E4186C0E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89D867-2225-E6C6-2589-EA954D212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27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DDBBDF0-6A63-EA03-03CB-BD0CA1F375D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55507" y="1898652"/>
            <a:ext cx="2054345" cy="17760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FB02BEB-5723-FE3B-220B-818E04CF9B2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322" y="4356890"/>
            <a:ext cx="3304478" cy="173791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4D8A132-D0A5-7D1E-8E1E-A590B0AD7689}"/>
              </a:ext>
            </a:extLst>
          </p:cNvPr>
          <p:cNvSpPr txBox="1"/>
          <p:nvPr/>
        </p:nvSpPr>
        <p:spPr>
          <a:xfrm>
            <a:off x="838200" y="3824871"/>
            <a:ext cx="2120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Powerful proton gun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14FC12-CCB3-30E7-FE6B-9BDF516ECB61}"/>
              </a:ext>
            </a:extLst>
          </p:cNvPr>
          <p:cNvSpPr txBox="1"/>
          <p:nvPr/>
        </p:nvSpPr>
        <p:spPr>
          <a:xfrm>
            <a:off x="8042834" y="3759728"/>
            <a:ext cx="3079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Lots of neutrinos, good physics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D66557F-2E1C-2760-C656-F4DCB1585E02}"/>
              </a:ext>
            </a:extLst>
          </p:cNvPr>
          <p:cNvGrpSpPr/>
          <p:nvPr/>
        </p:nvGrpSpPr>
        <p:grpSpPr>
          <a:xfrm>
            <a:off x="4125705" y="1899563"/>
            <a:ext cx="3490577" cy="1918249"/>
            <a:chOff x="3982175" y="4892053"/>
            <a:chExt cx="2734982" cy="1514941"/>
          </a:xfrm>
        </p:grpSpPr>
        <p:pic>
          <p:nvPicPr>
            <p:cNvPr id="15" name="Image 5">
              <a:extLst>
                <a:ext uri="{FF2B5EF4-FFF2-40B4-BE49-F238E27FC236}">
                  <a16:creationId xmlns:a16="http://schemas.microsoft.com/office/drawing/2014/main" id="{F5E02B57-8770-D5E0-7654-E8C03EBB00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82175" y="4892053"/>
              <a:ext cx="2734982" cy="151494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6" name="Image 25">
              <a:extLst>
                <a:ext uri="{FF2B5EF4-FFF2-40B4-BE49-F238E27FC236}">
                  <a16:creationId xmlns:a16="http://schemas.microsoft.com/office/drawing/2014/main" id="{B94EDD25-7DB6-5467-4B78-B246FA18B0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642" t="20783" r="11408" b="33775"/>
            <a:stretch/>
          </p:blipFill>
          <p:spPr>
            <a:xfrm rot="20495057">
              <a:off x="4958166" y="5789682"/>
              <a:ext cx="127556" cy="98156"/>
            </a:xfrm>
            <a:prstGeom prst="rect">
              <a:avLst/>
            </a:prstGeom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06CDFABA-4012-764F-0337-AF44B5A0F2BE}"/>
              </a:ext>
            </a:extLst>
          </p:cNvPr>
          <p:cNvSpPr txBox="1"/>
          <p:nvPr/>
        </p:nvSpPr>
        <p:spPr>
          <a:xfrm>
            <a:off x="8323901" y="4335204"/>
            <a:ext cx="2715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Cross-section uncertainties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83DD9D-0701-60E8-24C4-8BBC444018DE}"/>
              </a:ext>
            </a:extLst>
          </p:cNvPr>
          <p:cNvSpPr txBox="1"/>
          <p:nvPr/>
        </p:nvSpPr>
        <p:spPr>
          <a:xfrm>
            <a:off x="9224843" y="6111025"/>
            <a:ext cx="1190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 so fast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252B58-9B64-B4C7-AFDB-FCAE71B8CDE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382393"/>
            <a:ext cx="3044282" cy="17124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F71CFEA-0EB2-295B-BAD7-FB692D422BD1}"/>
              </a:ext>
            </a:extLst>
          </p:cNvPr>
          <p:cNvSpPr txBox="1"/>
          <p:nvPr/>
        </p:nvSpPr>
        <p:spPr>
          <a:xfrm>
            <a:off x="4876615" y="3871154"/>
            <a:ext cx="1913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Cool target station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896092-200A-DB2D-1484-A821054F34DD}"/>
              </a:ext>
            </a:extLst>
          </p:cNvPr>
          <p:cNvSpPr txBox="1"/>
          <p:nvPr/>
        </p:nvSpPr>
        <p:spPr>
          <a:xfrm>
            <a:off x="3705724" y="391249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4A554C-967F-C62A-051A-AFC865B816DA}"/>
              </a:ext>
            </a:extLst>
          </p:cNvPr>
          <p:cNvSpPr txBox="1"/>
          <p:nvPr/>
        </p:nvSpPr>
        <p:spPr>
          <a:xfrm>
            <a:off x="7659529" y="378983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3118513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8" grpId="0"/>
      <p:bldP spid="3" grpId="0"/>
      <p:bldP spid="8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B6FA6BB-03C0-4BAE-922C-D651537B3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3609"/>
            <a:ext cx="10515600" cy="1325563"/>
          </a:xfrm>
        </p:spPr>
        <p:txBody>
          <a:bodyPr/>
          <a:lstStyle/>
          <a:p>
            <a:r>
              <a:rPr lang="en-US"/>
              <a:t>The </a:t>
            </a:r>
            <a:r>
              <a:rPr lang="en-US" err="1"/>
              <a:t>ESSnuSB</a:t>
            </a:r>
            <a:r>
              <a:rPr lang="en-US"/>
              <a:t>+ project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07CFBDB-AB21-41E1-9A7D-F6EDBFBFB3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0581"/>
            <a:ext cx="10515600" cy="394294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Start with the civil engineering and infrastructure development</a:t>
            </a:r>
          </a:p>
          <a:p>
            <a:r>
              <a:rPr lang="en-US" dirty="0"/>
              <a:t>Design prototyping facilities at ESS</a:t>
            </a:r>
          </a:p>
          <a:p>
            <a:r>
              <a:rPr lang="en-US" dirty="0"/>
              <a:t>Explore additional physics opportunities offered by </a:t>
            </a:r>
            <a:r>
              <a:rPr lang="en-US" dirty="0" err="1"/>
              <a:t>ESSnuSB</a:t>
            </a:r>
            <a:r>
              <a:rPr lang="en-US" dirty="0"/>
              <a:t> with addition of </a:t>
            </a:r>
            <a:r>
              <a:rPr lang="en-US" dirty="0" err="1"/>
              <a:t>LEnuSTORM</a:t>
            </a:r>
            <a:r>
              <a:rPr lang="en-US" dirty="0"/>
              <a:t> and LEMNB</a:t>
            </a:r>
          </a:p>
          <a:p>
            <a:r>
              <a:rPr lang="en-US" b="1" dirty="0"/>
              <a:t>Design facilities for precise neutrino cross-section measurement:</a:t>
            </a:r>
          </a:p>
          <a:p>
            <a:pPr lvl="1"/>
            <a:r>
              <a:rPr lang="en-US" dirty="0"/>
              <a:t>low energy </a:t>
            </a:r>
            <a:r>
              <a:rPr lang="en-US" dirty="0" err="1"/>
              <a:t>nuSTORM</a:t>
            </a:r>
            <a:r>
              <a:rPr lang="en-US" dirty="0"/>
              <a:t> (</a:t>
            </a:r>
            <a:r>
              <a:rPr lang="en-US" dirty="0" err="1"/>
              <a:t>LEnuSTORM</a:t>
            </a:r>
            <a:r>
              <a:rPr lang="en-US" dirty="0"/>
              <a:t>) and monitored beam (LEMNB)</a:t>
            </a:r>
          </a:p>
          <a:p>
            <a:r>
              <a:rPr lang="en-US" b="1" dirty="0"/>
              <a:t>Study non-beam physics with far detectors</a:t>
            </a:r>
          </a:p>
          <a:p>
            <a:pPr lvl="1"/>
            <a:r>
              <a:rPr lang="en-US" dirty="0"/>
              <a:t>Atmospheric neutrinos, supernova neutrinos, solar neutrinos, galactic neutrinos, geoneutrinos, proton decay ...</a:t>
            </a:r>
            <a:endParaRPr lang="en-US" dirty="0">
              <a:highlight>
                <a:srgbClr val="FF00FF"/>
              </a:highlight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56A0F4A-C32E-CB5E-C53D-17A72F70F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10119E6-CC65-1132-D929-5DF67793D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7927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82"/>
          <a:stretch/>
        </p:blipFill>
        <p:spPr>
          <a:xfrm>
            <a:off x="2132734" y="988152"/>
            <a:ext cx="7288619" cy="3845908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9770A744-5996-4D0D-BA78-ABBE227E75DB}"/>
              </a:ext>
            </a:extLst>
          </p:cNvPr>
          <p:cNvSpPr txBox="1"/>
          <p:nvPr/>
        </p:nvSpPr>
        <p:spPr>
          <a:xfrm>
            <a:off x="0" y="89255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ESS upgrades to host the </a:t>
            </a:r>
            <a:r>
              <a:rPr lang="en-US" sz="2800" dirty="0" err="1"/>
              <a:t>ESSnuSB</a:t>
            </a:r>
            <a:r>
              <a:rPr lang="en-US" sz="2800" dirty="0"/>
              <a:t>+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405422" y="1807906"/>
            <a:ext cx="15440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err="1">
                <a:solidFill>
                  <a:schemeClr val="bg1"/>
                </a:solidFill>
              </a:rPr>
              <a:t>ESSnuSB</a:t>
            </a:r>
            <a:r>
              <a:rPr lang="en-US" sz="1100" b="1" dirty="0">
                <a:solidFill>
                  <a:schemeClr val="bg1"/>
                </a:solidFill>
              </a:rPr>
              <a:t> Near Detector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4"/>
          <a:srcRect l="650" t="9988" r="409" b="9639"/>
          <a:stretch/>
        </p:blipFill>
        <p:spPr>
          <a:xfrm>
            <a:off x="1172000" y="828102"/>
            <a:ext cx="6165432" cy="748795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36" name="Straight Arrow Connector 35"/>
          <p:cNvCxnSpPr/>
          <p:nvPr/>
        </p:nvCxnSpPr>
        <p:spPr>
          <a:xfrm flipH="1" flipV="1">
            <a:off x="4786338" y="1576897"/>
            <a:ext cx="184804" cy="681228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/>
          <p:cNvGrpSpPr/>
          <p:nvPr/>
        </p:nvGrpSpPr>
        <p:grpSpPr>
          <a:xfrm>
            <a:off x="9540569" y="736829"/>
            <a:ext cx="2651431" cy="1813163"/>
            <a:chOff x="8855499" y="1024505"/>
            <a:chExt cx="2651431" cy="1813163"/>
          </a:xfrm>
        </p:grpSpPr>
        <p:pic>
          <p:nvPicPr>
            <p:cNvPr id="40" name="Picture 39" descr="ND_building_zoom.png">
              <a:extLst>
                <a:ext uri="{FF2B5EF4-FFF2-40B4-BE49-F238E27FC236}">
                  <a16:creationId xmlns:a16="http://schemas.microsoft.com/office/drawing/2014/main" id="{141D267A-5D23-CB4D-B85B-4D7E497FD92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55499" y="1051499"/>
              <a:ext cx="2563356" cy="1786169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8855499" y="1024505"/>
              <a:ext cx="26514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>
                  <a:solidFill>
                    <a:schemeClr val="bg1"/>
                  </a:solidFill>
                </a:rPr>
                <a:t>ESSnuSB</a:t>
              </a:r>
              <a:r>
                <a:rPr lang="en-US" sz="2000" b="1" dirty="0">
                  <a:solidFill>
                    <a:schemeClr val="bg1"/>
                  </a:solidFill>
                </a:rPr>
                <a:t> Near Detector</a:t>
              </a:r>
            </a:p>
          </p:txBody>
        </p:sp>
      </p:grpSp>
      <p:pic>
        <p:nvPicPr>
          <p:cNvPr id="44" name="Picture 4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911" y="4062025"/>
            <a:ext cx="2539157" cy="231299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5" name="Straight Arrow Connector 44"/>
          <p:cNvCxnSpPr/>
          <p:nvPr/>
        </p:nvCxnSpPr>
        <p:spPr>
          <a:xfrm flipH="1">
            <a:off x="2608068" y="4408158"/>
            <a:ext cx="259811" cy="18551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9217129" y="1629854"/>
            <a:ext cx="340775" cy="54105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9507" y="3656946"/>
            <a:ext cx="21226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Accumulator Ring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4257413" y="4767763"/>
            <a:ext cx="3032204" cy="1666350"/>
            <a:chOff x="3982175" y="4892053"/>
            <a:chExt cx="2734982" cy="1514941"/>
          </a:xfrm>
        </p:grpSpPr>
        <p:pic>
          <p:nvPicPr>
            <p:cNvPr id="55" name="Image 5">
              <a:extLst>
                <a:ext uri="{FF2B5EF4-FFF2-40B4-BE49-F238E27FC236}">
                  <a16:creationId xmlns:a16="http://schemas.microsoft.com/office/drawing/2014/main" id="{199E03EB-90FB-8148-B25A-4DDAF90368D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82175" y="4892053"/>
              <a:ext cx="2734982" cy="151494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6" name="Image 25">
              <a:extLst>
                <a:ext uri="{FF2B5EF4-FFF2-40B4-BE49-F238E27FC236}">
                  <a16:creationId xmlns:a16="http://schemas.microsoft.com/office/drawing/2014/main" id="{213698EF-FD09-0449-930F-B25429BD17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19642" t="20783" r="11408" b="33775"/>
            <a:stretch/>
          </p:blipFill>
          <p:spPr>
            <a:xfrm rot="20495057">
              <a:off x="4958166" y="5789682"/>
              <a:ext cx="127556" cy="98156"/>
            </a:xfrm>
            <a:prstGeom prst="rect">
              <a:avLst/>
            </a:prstGeom>
          </p:spPr>
        </p:pic>
      </p:grpSp>
      <p:sp>
        <p:nvSpPr>
          <p:cNvPr id="64" name="TextBox 63"/>
          <p:cNvSpPr txBox="1"/>
          <p:nvPr/>
        </p:nvSpPr>
        <p:spPr>
          <a:xfrm>
            <a:off x="4971142" y="4699542"/>
            <a:ext cx="1658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Target Station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104305" y="498163"/>
            <a:ext cx="11054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ESS </a:t>
            </a:r>
            <a:r>
              <a:rPr lang="en-US" sz="2000" b="1" dirty="0" err="1"/>
              <a:t>linac</a:t>
            </a:r>
            <a:endParaRPr lang="en-US" sz="2000" b="1" dirty="0"/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5021579" y="3869054"/>
            <a:ext cx="217803" cy="898709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age 25">
            <a:extLst>
              <a:ext uri="{FF2B5EF4-FFF2-40B4-BE49-F238E27FC236}">
                <a16:creationId xmlns:a16="http://schemas.microsoft.com/office/drawing/2014/main" id="{213698EF-FD09-0449-930F-B25429BD178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9676" r="7280" b="14673"/>
          <a:stretch/>
        </p:blipFill>
        <p:spPr>
          <a:xfrm>
            <a:off x="7337432" y="5533244"/>
            <a:ext cx="1834851" cy="1296714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9155313" y="5956174"/>
            <a:ext cx="21984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One horn-target system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5494320" y="5798482"/>
            <a:ext cx="1961026" cy="229309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71A2A29-7AAB-C0FA-C5F8-1E8FFECD3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7CD6D2-6013-5AA4-FD32-ECCD16E39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353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71776-77B2-409F-5084-56F1BB405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CKM vs. PMNS measured values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4A3B72-EDE3-8922-2565-082EF1329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B2483A-1D30-D924-BB71-1395241F5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FAF92E-D4D8-8C0C-F275-CC58D10CA3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57" y="3429000"/>
            <a:ext cx="5543550" cy="7334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8EB6077-5A7B-E313-C488-1F56B0F80B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85" y="1986913"/>
            <a:ext cx="5608362" cy="86472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F5C0604-680F-66E7-EC62-13A5043A6D87}"/>
              </a:ext>
            </a:extLst>
          </p:cNvPr>
          <p:cNvSpPr txBox="1"/>
          <p:nvPr/>
        </p:nvSpPr>
        <p:spPr>
          <a:xfrm>
            <a:off x="2634735" y="5005639"/>
            <a:ext cx="1751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CKM parameters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12DC07-A74E-7A0A-2F0E-238A0E6969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4520" y="1617486"/>
            <a:ext cx="4767020" cy="160579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E98BA17-D010-336E-69D5-CCB608867CEB}"/>
              </a:ext>
            </a:extLst>
          </p:cNvPr>
          <p:cNvSpPr txBox="1"/>
          <p:nvPr/>
        </p:nvSpPr>
        <p:spPr>
          <a:xfrm>
            <a:off x="7534416" y="6122055"/>
            <a:ext cx="31322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u="sng" dirty="0">
                <a:hlinkClick r:id="rId5"/>
              </a:rPr>
              <a:t>JHEP 12 (2024) 216</a:t>
            </a:r>
            <a:r>
              <a:rPr lang="en-US" sz="1400" dirty="0"/>
              <a:t> [</a:t>
            </a:r>
            <a:r>
              <a:rPr lang="en-US" sz="1400" u="sng" dirty="0">
                <a:hlinkClick r:id="rId6"/>
              </a:rPr>
              <a:t>arXiv:2410.05380</a:t>
            </a:r>
            <a:r>
              <a:rPr lang="en-US" sz="1400" dirty="0"/>
              <a:t>]</a:t>
            </a:r>
          </a:p>
          <a:p>
            <a:r>
              <a:rPr lang="en-US" sz="1400" dirty="0"/>
              <a:t>and </a:t>
            </a:r>
            <a:r>
              <a:rPr lang="en-US" sz="1400" u="sng" dirty="0" err="1">
                <a:hlinkClick r:id="rId7"/>
              </a:rPr>
              <a:t>NuFIT</a:t>
            </a:r>
            <a:r>
              <a:rPr lang="en-US" sz="1400" u="sng" dirty="0">
                <a:hlinkClick r:id="rId7"/>
              </a:rPr>
              <a:t> 6.1 (2025), www.nu-fit.org</a:t>
            </a:r>
            <a:r>
              <a:rPr lang="en-US" sz="1400" dirty="0"/>
              <a:t>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F33722B-72E9-1305-4B98-DBB30EA180E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809" y="3246219"/>
            <a:ext cx="5325731" cy="279575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6C6CE86-79C1-1F88-3414-064DAB5590E8}"/>
              </a:ext>
            </a:extLst>
          </p:cNvPr>
          <p:cNvSpPr txBox="1"/>
          <p:nvPr/>
        </p:nvSpPr>
        <p:spPr>
          <a:xfrm>
            <a:off x="924657" y="5639127"/>
            <a:ext cx="517134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9"/>
              </a:rPr>
              <a:t>F. Takahashi </a:t>
            </a:r>
            <a:r>
              <a:rPr lang="en-US" sz="1400" i="1" dirty="0">
                <a:hlinkClick r:id="rId9"/>
              </a:rPr>
              <a:t>et al.</a:t>
            </a:r>
            <a:r>
              <a:rPr lang="en-US" sz="1400" dirty="0">
                <a:hlinkClick r:id="rId9"/>
              </a:rPr>
              <a:t> (Particle Data Group), </a:t>
            </a:r>
            <a:r>
              <a:rPr lang="en-US" sz="1400" dirty="0"/>
              <a:t>to be published in Int. J. Mod. Phys. A </a:t>
            </a:r>
            <a:r>
              <a:rPr lang="en-US" sz="1400" b="1" dirty="0"/>
              <a:t>41</a:t>
            </a:r>
            <a:r>
              <a:rPr lang="en-US" sz="1400" dirty="0"/>
              <a:t>, 2630011 (2026)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EC4F560-492C-9D6A-0DFE-8D854C539C3C}"/>
              </a:ext>
            </a:extLst>
          </p:cNvPr>
          <p:cNvCxnSpPr/>
          <p:nvPr/>
        </p:nvCxnSpPr>
        <p:spPr>
          <a:xfrm>
            <a:off x="6201507" y="1336431"/>
            <a:ext cx="0" cy="530884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28841DF-0F74-09D1-D80F-21CACE33D4F4}"/>
              </a:ext>
            </a:extLst>
          </p:cNvPr>
          <p:cNvCxnSpPr>
            <a:cxnSpLocks/>
          </p:cNvCxnSpPr>
          <p:nvPr/>
        </p:nvCxnSpPr>
        <p:spPr>
          <a:xfrm>
            <a:off x="6189784" y="1690688"/>
            <a:ext cx="1074736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42E6218-23F9-5AA4-A36A-2981B42B516D}"/>
              </a:ext>
            </a:extLst>
          </p:cNvPr>
          <p:cNvCxnSpPr>
            <a:cxnSpLocks/>
          </p:cNvCxnSpPr>
          <p:nvPr/>
        </p:nvCxnSpPr>
        <p:spPr>
          <a:xfrm flipH="1">
            <a:off x="5295656" y="1692276"/>
            <a:ext cx="902676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24CA2E6-657A-F395-9741-19A70B3985E6}"/>
              </a:ext>
            </a:extLst>
          </p:cNvPr>
          <p:cNvSpPr txBox="1"/>
          <p:nvPr/>
        </p:nvSpPr>
        <p:spPr>
          <a:xfrm>
            <a:off x="5334000" y="1387475"/>
            <a:ext cx="844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Quarks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FE1DD52-BCC1-EE2A-DC31-22BF7F021F0F}"/>
              </a:ext>
            </a:extLst>
          </p:cNvPr>
          <p:cNvSpPr txBox="1"/>
          <p:nvPr/>
        </p:nvSpPr>
        <p:spPr>
          <a:xfrm>
            <a:off x="6175375" y="1390650"/>
            <a:ext cx="1158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Neutrinos</a:t>
            </a:r>
          </a:p>
        </p:txBody>
      </p:sp>
    </p:spTree>
    <p:extLst>
      <p:ext uri="{BB962C8B-B14F-4D97-AF65-F5344CB8AC3E}">
        <p14:creationId xmlns:p14="http://schemas.microsoft.com/office/powerpoint/2010/main" val="35854473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 25">
            <a:extLst>
              <a:ext uri="{FF2B5EF4-FFF2-40B4-BE49-F238E27FC236}">
                <a16:creationId xmlns:a16="http://schemas.microsoft.com/office/drawing/2014/main" id="{213698EF-FD09-0449-930F-B25429BD17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676" r="7280" b="14673"/>
          <a:stretch/>
        </p:blipFill>
        <p:spPr>
          <a:xfrm>
            <a:off x="7337432" y="5533244"/>
            <a:ext cx="1834851" cy="1296714"/>
          </a:xfrm>
          <a:prstGeom prst="rect">
            <a:avLst/>
          </a:prstGeom>
        </p:spPr>
      </p:pic>
      <p:pic>
        <p:nvPicPr>
          <p:cNvPr id="50" name="Picture 49"/>
          <p:cNvPicPr>
            <a:picLocks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90"/>
          <a:stretch/>
        </p:blipFill>
        <p:spPr>
          <a:xfrm>
            <a:off x="2132734" y="989742"/>
            <a:ext cx="7288619" cy="38520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5"/>
          <a:srcRect l="650" t="9988" r="409" b="9639"/>
          <a:stretch/>
        </p:blipFill>
        <p:spPr>
          <a:xfrm>
            <a:off x="1172000" y="828102"/>
            <a:ext cx="6165432" cy="748795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38" name="Straight Arrow Connector 37"/>
          <p:cNvCxnSpPr/>
          <p:nvPr/>
        </p:nvCxnSpPr>
        <p:spPr>
          <a:xfrm flipH="1" flipV="1">
            <a:off x="4786338" y="1576897"/>
            <a:ext cx="184806" cy="653896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9540569" y="736829"/>
            <a:ext cx="2651431" cy="1813163"/>
            <a:chOff x="8855499" y="1024505"/>
            <a:chExt cx="2651431" cy="1813163"/>
          </a:xfrm>
        </p:grpSpPr>
        <p:pic>
          <p:nvPicPr>
            <p:cNvPr id="43" name="Picture 42" descr="ND_building_zoom.png">
              <a:extLst>
                <a:ext uri="{FF2B5EF4-FFF2-40B4-BE49-F238E27FC236}">
                  <a16:creationId xmlns:a16="http://schemas.microsoft.com/office/drawing/2014/main" id="{141D267A-5D23-CB4D-B85B-4D7E497FD92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855499" y="1051499"/>
              <a:ext cx="2563356" cy="1786169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8855499" y="1024505"/>
              <a:ext cx="26514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>
                  <a:solidFill>
                    <a:schemeClr val="bg1"/>
                  </a:solidFill>
                </a:rPr>
                <a:t>ESSnuSB</a:t>
              </a:r>
              <a:r>
                <a:rPr lang="en-US" sz="2000" b="1" dirty="0">
                  <a:solidFill>
                    <a:schemeClr val="bg1"/>
                  </a:solidFill>
                </a:rPr>
                <a:t> Near Detector</a:t>
              </a:r>
            </a:p>
          </p:txBody>
        </p:sp>
      </p:grpSp>
      <p:pic>
        <p:nvPicPr>
          <p:cNvPr id="47" name="Picture 4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4" y="1711013"/>
            <a:ext cx="3381471" cy="960055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52" name="Straight Arrow Connector 51"/>
          <p:cNvCxnSpPr/>
          <p:nvPr/>
        </p:nvCxnSpPr>
        <p:spPr>
          <a:xfrm flipH="1" flipV="1">
            <a:off x="3422256" y="2504849"/>
            <a:ext cx="1015401" cy="427951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0784" y="1711013"/>
            <a:ext cx="878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LEMNB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-46192" y="2655801"/>
            <a:ext cx="278121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Low Energy Monitored neutrino Beam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5991635" y="3409375"/>
            <a:ext cx="2351064" cy="249153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4257413" y="4767763"/>
            <a:ext cx="3032204" cy="1666350"/>
            <a:chOff x="3982175" y="4892053"/>
            <a:chExt cx="2734982" cy="1514941"/>
          </a:xfrm>
        </p:grpSpPr>
        <p:pic>
          <p:nvPicPr>
            <p:cNvPr id="56" name="Image 5">
              <a:extLst>
                <a:ext uri="{FF2B5EF4-FFF2-40B4-BE49-F238E27FC236}">
                  <a16:creationId xmlns:a16="http://schemas.microsoft.com/office/drawing/2014/main" id="{199E03EB-90FB-8148-B25A-4DDAF90368D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82175" y="4892053"/>
              <a:ext cx="2734982" cy="151494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4" name="Image 25">
              <a:extLst>
                <a:ext uri="{FF2B5EF4-FFF2-40B4-BE49-F238E27FC236}">
                  <a16:creationId xmlns:a16="http://schemas.microsoft.com/office/drawing/2014/main" id="{213698EF-FD09-0449-930F-B25429BD17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9642" t="20783" r="11408" b="33775"/>
            <a:stretch/>
          </p:blipFill>
          <p:spPr>
            <a:xfrm rot="20495057">
              <a:off x="4958166" y="5789682"/>
              <a:ext cx="127556" cy="98156"/>
            </a:xfrm>
            <a:prstGeom prst="rect">
              <a:avLst/>
            </a:prstGeom>
          </p:spPr>
        </p:pic>
      </p:grpSp>
      <p:pic>
        <p:nvPicPr>
          <p:cNvPr id="39" name="Picture 38">
            <a:extLst>
              <a:ext uri="{FF2B5EF4-FFF2-40B4-BE49-F238E27FC236}">
                <a16:creationId xmlns:a16="http://schemas.microsoft.com/office/drawing/2014/main" id="{B62F01C5-9A15-4AE9-A6A3-E39F24899DE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699" y="2798391"/>
            <a:ext cx="3504586" cy="25442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0" name="TextBox 39"/>
          <p:cNvSpPr txBox="1"/>
          <p:nvPr/>
        </p:nvSpPr>
        <p:spPr>
          <a:xfrm>
            <a:off x="8536251" y="2961449"/>
            <a:ext cx="14753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LEnuSTORM</a:t>
            </a:r>
            <a:endParaRPr lang="en-US" sz="2000" b="1" dirty="0"/>
          </a:p>
        </p:txBody>
      </p:sp>
      <p:sp>
        <p:nvSpPr>
          <p:cNvPr id="41" name="Rectangle 40"/>
          <p:cNvSpPr/>
          <p:nvPr/>
        </p:nvSpPr>
        <p:spPr>
          <a:xfrm>
            <a:off x="8569162" y="3252643"/>
            <a:ext cx="32373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Low energy neutrino from </a:t>
            </a:r>
            <a:r>
              <a:rPr lang="en-US" sz="1400" dirty="0" err="1"/>
              <a:t>STORed</a:t>
            </a:r>
            <a:r>
              <a:rPr lang="en-US" sz="1400" dirty="0"/>
              <a:t> Muons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971142" y="4699542"/>
            <a:ext cx="1658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Target Station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770A744-5996-4D0D-BA78-ABBE227E75DB}"/>
              </a:ext>
            </a:extLst>
          </p:cNvPr>
          <p:cNvSpPr txBox="1"/>
          <p:nvPr/>
        </p:nvSpPr>
        <p:spPr>
          <a:xfrm>
            <a:off x="0" y="89255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ESS upgrades to host the </a:t>
            </a:r>
            <a:r>
              <a:rPr lang="en-US" sz="2800" dirty="0" err="1"/>
              <a:t>ESSnuSB</a:t>
            </a:r>
            <a:r>
              <a:rPr lang="en-US" sz="2800" dirty="0"/>
              <a:t>+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104305" y="498163"/>
            <a:ext cx="11054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ESS </a:t>
            </a:r>
            <a:r>
              <a:rPr lang="en-US" sz="2000" b="1" dirty="0" err="1"/>
              <a:t>linac</a:t>
            </a:r>
            <a:endParaRPr lang="en-US" sz="2000" b="1" dirty="0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911" y="4062025"/>
            <a:ext cx="2539157" cy="231299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66" name="Straight Arrow Connector 65"/>
          <p:cNvCxnSpPr/>
          <p:nvPr/>
        </p:nvCxnSpPr>
        <p:spPr>
          <a:xfrm flipH="1">
            <a:off x="2608068" y="4408158"/>
            <a:ext cx="259811" cy="18551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39507" y="3656946"/>
            <a:ext cx="21226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Accumulator Ring</a:t>
            </a:r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5494320" y="5798482"/>
            <a:ext cx="1961026" cy="229309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9155313" y="5956174"/>
            <a:ext cx="21984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One horn-target system</a:t>
            </a:r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5021579" y="3869054"/>
            <a:ext cx="217803" cy="898709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V="1">
            <a:off x="9217129" y="1629854"/>
            <a:ext cx="340775" cy="54105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911098" y="3869054"/>
            <a:ext cx="797391" cy="152573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6500394" y="2948189"/>
            <a:ext cx="511451" cy="126562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3752649" y="3094441"/>
            <a:ext cx="362575" cy="125462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7405422" y="1807906"/>
            <a:ext cx="15440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err="1">
                <a:solidFill>
                  <a:schemeClr val="bg1"/>
                </a:solidFill>
              </a:rPr>
              <a:t>ESSnuSB</a:t>
            </a:r>
            <a:r>
              <a:rPr lang="en-US" sz="1100" b="1" dirty="0">
                <a:solidFill>
                  <a:schemeClr val="bg1"/>
                </a:solidFill>
              </a:rPr>
              <a:t> Near Detector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9418845" y="5402439"/>
            <a:ext cx="2026517" cy="406648"/>
            <a:chOff x="9418845" y="5402439"/>
            <a:chExt cx="2026517" cy="406648"/>
          </a:xfrm>
        </p:grpSpPr>
        <p:sp>
          <p:nvSpPr>
            <p:cNvPr id="45" name="TextBox 44"/>
            <p:cNvSpPr txBox="1"/>
            <p:nvPr/>
          </p:nvSpPr>
          <p:spPr>
            <a:xfrm>
              <a:off x="9418845" y="5439755"/>
              <a:ext cx="20265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i="1" dirty="0"/>
                <a:t>μ</a:t>
              </a:r>
              <a:r>
                <a:rPr lang="en-US" i="1" baseline="30000" dirty="0"/>
                <a:t>+(-</a:t>
              </a:r>
              <a:r>
                <a:rPr lang="en-US" baseline="30000" dirty="0"/>
                <a:t>)</a:t>
              </a:r>
              <a:r>
                <a:rPr lang="en-US" dirty="0"/>
                <a:t> </a:t>
              </a:r>
              <a:r>
                <a:rPr lang="en-US" dirty="0">
                  <a:sym typeface="Wingdings" panose="05000000000000000000" pitchFamily="2" charset="2"/>
                </a:rPr>
                <a:t> e</a:t>
              </a:r>
              <a:r>
                <a:rPr lang="en-US" baseline="30000" dirty="0">
                  <a:sym typeface="Wingdings" panose="05000000000000000000" pitchFamily="2" charset="2"/>
                </a:rPr>
                <a:t>+(-)</a:t>
              </a:r>
              <a:r>
                <a:rPr lang="en-US" dirty="0">
                  <a:sym typeface="Wingdings" panose="05000000000000000000" pitchFamily="2" charset="2"/>
                </a:rPr>
                <a:t> +  </a:t>
              </a:r>
              <a:r>
                <a:rPr lang="el-GR" i="1" dirty="0">
                  <a:sym typeface="Wingdings" panose="05000000000000000000" pitchFamily="2" charset="2"/>
                </a:rPr>
                <a:t>ν</a:t>
              </a:r>
              <a:r>
                <a:rPr lang="el-GR" i="1" baseline="-25000" dirty="0">
                  <a:sym typeface="Wingdings" panose="05000000000000000000" pitchFamily="2" charset="2"/>
                </a:rPr>
                <a:t>μ</a:t>
              </a:r>
              <a:r>
                <a:rPr lang="en-US" dirty="0">
                  <a:sym typeface="Wingdings" panose="05000000000000000000" pitchFamily="2" charset="2"/>
                </a:rPr>
                <a:t>+ </a:t>
              </a:r>
              <a:r>
                <a:rPr lang="el-GR" i="1" dirty="0">
                  <a:sym typeface="Wingdings" panose="05000000000000000000" pitchFamily="2" charset="2"/>
                </a:rPr>
                <a:t>ν</a:t>
              </a:r>
              <a:r>
                <a:rPr lang="en-US" i="1" baseline="-25000" dirty="0">
                  <a:sym typeface="Wingdings" panose="05000000000000000000" pitchFamily="2" charset="2"/>
                </a:rPr>
                <a:t>e</a:t>
              </a:r>
              <a:endParaRPr lang="en-US" i="1" baseline="-25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985029" y="5402439"/>
              <a:ext cx="4168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(    )</a:t>
              </a:r>
              <a:endParaRPr lang="en-US" sz="1400" dirty="0"/>
            </a:p>
          </p:txBody>
        </p:sp>
        <p:cxnSp>
          <p:nvCxnSpPr>
            <p:cNvPr id="48" name="Straight Connector 47"/>
            <p:cNvCxnSpPr/>
            <p:nvPr/>
          </p:nvCxnSpPr>
          <p:spPr>
            <a:xfrm flipV="1">
              <a:off x="11130897" y="5535076"/>
              <a:ext cx="10400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295260" y="2873820"/>
            <a:ext cx="1662635" cy="406648"/>
            <a:chOff x="295260" y="2873820"/>
            <a:chExt cx="1662635" cy="406648"/>
          </a:xfrm>
        </p:grpSpPr>
        <p:sp>
          <p:nvSpPr>
            <p:cNvPr id="54" name="TextBox 53"/>
            <p:cNvSpPr txBox="1"/>
            <p:nvPr/>
          </p:nvSpPr>
          <p:spPr>
            <a:xfrm>
              <a:off x="295260" y="2911136"/>
              <a:ext cx="1662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i="1" dirty="0"/>
                <a:t>π</a:t>
              </a:r>
              <a:r>
                <a:rPr lang="en-US" i="1" baseline="30000" dirty="0"/>
                <a:t>+(-</a:t>
              </a:r>
              <a:r>
                <a:rPr lang="en-US" baseline="30000" dirty="0"/>
                <a:t>)</a:t>
              </a:r>
              <a:r>
                <a:rPr lang="en-US" dirty="0"/>
                <a:t> </a:t>
              </a:r>
              <a:r>
                <a:rPr lang="en-US" dirty="0">
                  <a:sym typeface="Wingdings" panose="05000000000000000000" pitchFamily="2" charset="2"/>
                </a:rPr>
                <a:t> </a:t>
              </a:r>
              <a:r>
                <a:rPr lang="el-GR" i="1" dirty="0">
                  <a:sym typeface="Wingdings" panose="05000000000000000000" pitchFamily="2" charset="2"/>
                </a:rPr>
                <a:t>μ</a:t>
              </a:r>
              <a:r>
                <a:rPr lang="en-US" baseline="30000" dirty="0">
                  <a:sym typeface="Wingdings" panose="05000000000000000000" pitchFamily="2" charset="2"/>
                </a:rPr>
                <a:t>+(-)</a:t>
              </a:r>
              <a:r>
                <a:rPr lang="en-US" dirty="0">
                  <a:sym typeface="Wingdings" panose="05000000000000000000" pitchFamily="2" charset="2"/>
                </a:rPr>
                <a:t> +  </a:t>
              </a:r>
              <a:r>
                <a:rPr lang="el-GR" i="1" dirty="0">
                  <a:sym typeface="Wingdings" panose="05000000000000000000" pitchFamily="2" charset="2"/>
                </a:rPr>
                <a:t>ν</a:t>
              </a:r>
              <a:r>
                <a:rPr lang="el-GR" i="1" baseline="-25000" dirty="0">
                  <a:sym typeface="Wingdings" panose="05000000000000000000" pitchFamily="2" charset="2"/>
                </a:rPr>
                <a:t>μ</a:t>
              </a:r>
              <a:endParaRPr lang="en-US" i="1" baseline="-25000" dirty="0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1536417" y="2873820"/>
              <a:ext cx="416815" cy="261610"/>
              <a:chOff x="1536417" y="2873820"/>
              <a:chExt cx="416815" cy="261610"/>
            </a:xfrm>
          </p:grpSpPr>
          <p:cxnSp>
            <p:nvCxnSpPr>
              <p:cNvPr id="59" name="Straight Connector 58"/>
              <p:cNvCxnSpPr/>
              <p:nvPr/>
            </p:nvCxnSpPr>
            <p:spPr>
              <a:xfrm flipV="1">
                <a:off x="1671548" y="3006457"/>
                <a:ext cx="10400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59"/>
              <p:cNvSpPr txBox="1"/>
              <p:nvPr/>
            </p:nvSpPr>
            <p:spPr>
              <a:xfrm>
                <a:off x="1536417" y="2873820"/>
                <a:ext cx="41681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/>
                  <a:t>(    )</a:t>
                </a:r>
                <a:endParaRPr lang="en-US" sz="1400" dirty="0"/>
              </a:p>
            </p:txBody>
          </p:sp>
        </p:grpSp>
      </p:grp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2E86996-C84E-CF28-E190-9FA344695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D89BFA1-3DB9-2E5D-8148-2FDDC423D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30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D1DDB2-02E6-0AFF-9837-6BEF0BBA37E4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23929" y="211563"/>
            <a:ext cx="1539929" cy="1418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5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:a16="http://schemas.microsoft.com/office/drawing/2014/main" id="{9770A744-5996-4D0D-BA78-ABBE227E75DB}"/>
              </a:ext>
            </a:extLst>
          </p:cNvPr>
          <p:cNvSpPr txBox="1"/>
          <p:nvPr/>
        </p:nvSpPr>
        <p:spPr>
          <a:xfrm>
            <a:off x="0" y="89255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ESS Upgrades to Host the </a:t>
            </a:r>
            <a:r>
              <a:rPr lang="en-US" sz="2800" b="1" dirty="0" err="1"/>
              <a:t>ESSnuSB</a:t>
            </a:r>
            <a:r>
              <a:rPr lang="en-US" sz="2800" b="1" dirty="0"/>
              <a:t>+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15630" y="881279"/>
            <a:ext cx="11760740" cy="5045992"/>
            <a:chOff x="317738" y="1008183"/>
            <a:chExt cx="11760740" cy="5045992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B4C20CC2-11B8-4C6F-8538-9C99DF2AC4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7738" y="1008183"/>
              <a:ext cx="11760740" cy="5045992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B7C17D5-390B-4E1C-82A6-4A475B59C5F2}"/>
                </a:ext>
              </a:extLst>
            </p:cNvPr>
            <p:cNvCxnSpPr/>
            <p:nvPr/>
          </p:nvCxnSpPr>
          <p:spPr>
            <a:xfrm flipV="1">
              <a:off x="2011680" y="2420983"/>
              <a:ext cx="505097" cy="53993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EE5F5FE-C624-4025-9245-9ACE3A4BBE86}"/>
                </a:ext>
              </a:extLst>
            </p:cNvPr>
            <p:cNvSpPr txBox="1"/>
            <p:nvPr/>
          </p:nvSpPr>
          <p:spPr>
            <a:xfrm>
              <a:off x="1637211" y="2926080"/>
              <a:ext cx="588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END</a:t>
              </a: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52996B83-7426-4B33-94C5-528B37973C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97717" y="1402080"/>
              <a:ext cx="287197" cy="37882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A5E81F1-96DC-43DD-8A5E-ED7C3436CB21}"/>
                </a:ext>
              </a:extLst>
            </p:cNvPr>
            <p:cNvSpPr txBox="1"/>
            <p:nvPr/>
          </p:nvSpPr>
          <p:spPr>
            <a:xfrm>
              <a:off x="4337054" y="1101635"/>
              <a:ext cx="9951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ESS </a:t>
              </a:r>
              <a:r>
                <a:rPr lang="en-US" dirty="0" err="1"/>
                <a:t>linac</a:t>
              </a:r>
              <a:endParaRPr lang="en-US" dirty="0"/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4C99F017-5D70-4FC7-83FC-E4C9E0B4D2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50288" y="1517859"/>
              <a:ext cx="287197" cy="37882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1B99BC9-3A9B-46E7-BE04-27CAAB9C78EC}"/>
                </a:ext>
              </a:extLst>
            </p:cNvPr>
            <p:cNvSpPr txBox="1"/>
            <p:nvPr/>
          </p:nvSpPr>
          <p:spPr>
            <a:xfrm>
              <a:off x="6727834" y="1182106"/>
              <a:ext cx="13226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LEnuSTORM</a:t>
              </a:r>
              <a:endParaRPr lang="en-US" dirty="0"/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26F08E3F-94B6-437C-8684-838B2CFAE2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94825" y="1702525"/>
              <a:ext cx="287197" cy="37882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FD40CB6-2C76-4C74-8A82-877565BD7C4C}"/>
                </a:ext>
              </a:extLst>
            </p:cNvPr>
            <p:cNvSpPr txBox="1"/>
            <p:nvPr/>
          </p:nvSpPr>
          <p:spPr>
            <a:xfrm>
              <a:off x="5535955" y="1373751"/>
              <a:ext cx="12330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LEMMOND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5FB6271C-2810-4EC2-A1B7-99669117CF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28318" y="1402080"/>
              <a:ext cx="287197" cy="37882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046D0F0-E854-413A-9787-4678D150B64A}"/>
                </a:ext>
              </a:extLst>
            </p:cNvPr>
            <p:cNvSpPr txBox="1"/>
            <p:nvPr/>
          </p:nvSpPr>
          <p:spPr>
            <a:xfrm>
              <a:off x="8050504" y="1042826"/>
              <a:ext cx="18960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MW target station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6E79E464-12EF-410A-994D-2AD9FABCD8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15789" y="1686241"/>
              <a:ext cx="287197" cy="37882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5D556B3-24F1-40C2-8A9B-3E4BC996FC30}"/>
                </a:ext>
              </a:extLst>
            </p:cNvPr>
            <p:cNvSpPr txBox="1"/>
            <p:nvPr/>
          </p:nvSpPr>
          <p:spPr>
            <a:xfrm>
              <a:off x="9437975" y="1326987"/>
              <a:ext cx="1796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Accumulator ring</a:t>
              </a: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37EFD6B6-A2D5-4070-996B-9D51FB5755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5299" y="2595571"/>
              <a:ext cx="287197" cy="37882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8774AA46-0937-4FF6-9D79-655EC0FAD53A}"/>
                </a:ext>
              </a:extLst>
            </p:cNvPr>
            <p:cNvSpPr txBox="1"/>
            <p:nvPr/>
          </p:nvSpPr>
          <p:spPr>
            <a:xfrm>
              <a:off x="7137485" y="2236317"/>
              <a:ext cx="865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LEMNB</a:t>
              </a: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AEBF2CF4-EE84-4A8D-B127-B4F03D9DB5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43406" y="3294335"/>
              <a:ext cx="505097" cy="67677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83CBFAF1-6D1C-44AF-BABA-0152D87056F1}"/>
                </a:ext>
              </a:extLst>
            </p:cNvPr>
            <p:cNvSpPr txBox="1"/>
            <p:nvPr/>
          </p:nvSpPr>
          <p:spPr>
            <a:xfrm>
              <a:off x="8328318" y="2925003"/>
              <a:ext cx="28353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ESS neutron target monolith</a:t>
              </a:r>
            </a:p>
          </p:txBody>
        </p:sp>
      </p:grp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89BAFF-1504-6D8F-3491-A0097ECC9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ED5CE0-942E-C23D-808F-55F3192D6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3038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B5886C-5656-E4C5-2D58-46E914257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0409EB5-4401-5DF4-47A7-93262B247428}"/>
              </a:ext>
            </a:extLst>
          </p:cNvPr>
          <p:cNvCxnSpPr/>
          <p:nvPr/>
        </p:nvCxnSpPr>
        <p:spPr>
          <a:xfrm>
            <a:off x="459287" y="920504"/>
            <a:ext cx="11273425" cy="0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291FC96-342B-4BB6-CFAB-93FAF225C277}"/>
              </a:ext>
            </a:extLst>
          </p:cNvPr>
          <p:cNvCxnSpPr>
            <a:cxnSpLocks/>
          </p:cNvCxnSpPr>
          <p:nvPr/>
        </p:nvCxnSpPr>
        <p:spPr>
          <a:xfrm>
            <a:off x="687573" y="731708"/>
            <a:ext cx="0" cy="1123721"/>
          </a:xfrm>
          <a:prstGeom prst="line">
            <a:avLst/>
          </a:prstGeom>
          <a:ln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A84EEDE-7041-698F-6D92-87C7D9013D87}"/>
              </a:ext>
            </a:extLst>
          </p:cNvPr>
          <p:cNvSpPr txBox="1"/>
          <p:nvPr/>
        </p:nvSpPr>
        <p:spPr>
          <a:xfrm rot="16200000">
            <a:off x="520593" y="1228255"/>
            <a:ext cx="10967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ESSnuSB</a:t>
            </a:r>
            <a:endParaRPr lang="en-US" dirty="0"/>
          </a:p>
          <a:p>
            <a:r>
              <a:rPr lang="en-US" sz="1200" dirty="0"/>
              <a:t>LBL</a:t>
            </a:r>
            <a:r>
              <a:rPr lang="el-GR" sz="1200" dirty="0"/>
              <a:t>ν </a:t>
            </a:r>
            <a:r>
              <a:rPr lang="en-US" sz="1200" dirty="0"/>
              <a:t>exp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C7756C-0F0F-69FC-83C9-C14D10474A4D}"/>
              </a:ext>
            </a:extLst>
          </p:cNvPr>
          <p:cNvSpPr txBox="1"/>
          <p:nvPr/>
        </p:nvSpPr>
        <p:spPr>
          <a:xfrm>
            <a:off x="589412" y="390274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2018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42B334F-980B-D095-2F70-1CA317B40262}"/>
              </a:ext>
            </a:extLst>
          </p:cNvPr>
          <p:cNvCxnSpPr>
            <a:cxnSpLocks/>
          </p:cNvCxnSpPr>
          <p:nvPr/>
        </p:nvCxnSpPr>
        <p:spPr>
          <a:xfrm>
            <a:off x="1363193" y="731707"/>
            <a:ext cx="0" cy="1506309"/>
          </a:xfrm>
          <a:prstGeom prst="line">
            <a:avLst/>
          </a:prstGeom>
          <a:ln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A32E2ED-AD49-ED11-1398-86D7A0F256AC}"/>
              </a:ext>
            </a:extLst>
          </p:cNvPr>
          <p:cNvSpPr txBox="1"/>
          <p:nvPr/>
        </p:nvSpPr>
        <p:spPr>
          <a:xfrm>
            <a:off x="1256960" y="390274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02D9BA-0643-E1F6-F820-4FAD6D696CBC}"/>
              </a:ext>
            </a:extLst>
          </p:cNvPr>
          <p:cNvSpPr txBox="1"/>
          <p:nvPr/>
        </p:nvSpPr>
        <p:spPr>
          <a:xfrm>
            <a:off x="1042329" y="2238016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CDR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08F6EE-3CC7-C37D-ECD7-FC376185B374}"/>
              </a:ext>
            </a:extLst>
          </p:cNvPr>
          <p:cNvCxnSpPr>
            <a:cxnSpLocks/>
          </p:cNvCxnSpPr>
          <p:nvPr/>
        </p:nvCxnSpPr>
        <p:spPr>
          <a:xfrm>
            <a:off x="2250472" y="727106"/>
            <a:ext cx="0" cy="1510910"/>
          </a:xfrm>
          <a:prstGeom prst="line">
            <a:avLst/>
          </a:prstGeom>
          <a:ln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9A9CDEF-C325-9BCF-A67D-687FF51286E5}"/>
              </a:ext>
            </a:extLst>
          </p:cNvPr>
          <p:cNvSpPr txBox="1"/>
          <p:nvPr/>
        </p:nvSpPr>
        <p:spPr>
          <a:xfrm>
            <a:off x="1985292" y="390274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2026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F10EDAF-55DC-E994-A30C-AC05268C15DB}"/>
              </a:ext>
            </a:extLst>
          </p:cNvPr>
          <p:cNvSpPr txBox="1"/>
          <p:nvPr/>
        </p:nvSpPr>
        <p:spPr>
          <a:xfrm>
            <a:off x="1907612" y="2236038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8DA87A-4E53-F9CB-F33B-50E8A714CB94}"/>
              </a:ext>
            </a:extLst>
          </p:cNvPr>
          <p:cNvSpPr txBox="1"/>
          <p:nvPr/>
        </p:nvSpPr>
        <p:spPr>
          <a:xfrm rot="16200000">
            <a:off x="1179232" y="1171389"/>
            <a:ext cx="12202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ESSnuSB</a:t>
            </a:r>
            <a:r>
              <a:rPr lang="en-US" dirty="0"/>
              <a:t>+</a:t>
            </a:r>
          </a:p>
          <a:p>
            <a:r>
              <a:rPr lang="en-US" sz="1200" dirty="0"/>
              <a:t>LEMNB</a:t>
            </a:r>
          </a:p>
          <a:p>
            <a:r>
              <a:rPr lang="en-US" sz="1200" dirty="0"/>
              <a:t>LE</a:t>
            </a:r>
            <a:r>
              <a:rPr lang="el-GR" sz="1200" dirty="0"/>
              <a:t>ν</a:t>
            </a:r>
            <a:r>
              <a:rPr lang="en-US" sz="1200" dirty="0"/>
              <a:t>STORM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79E2049-70C8-497D-6489-4C1F458D7055}"/>
              </a:ext>
            </a:extLst>
          </p:cNvPr>
          <p:cNvCxnSpPr>
            <a:cxnSpLocks/>
          </p:cNvCxnSpPr>
          <p:nvPr/>
        </p:nvCxnSpPr>
        <p:spPr>
          <a:xfrm>
            <a:off x="3166484" y="744963"/>
            <a:ext cx="0" cy="1605390"/>
          </a:xfrm>
          <a:prstGeom prst="line">
            <a:avLst/>
          </a:prstGeom>
          <a:ln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7ADF553-56D0-FD96-F76A-E77C38637505}"/>
              </a:ext>
            </a:extLst>
          </p:cNvPr>
          <p:cNvSpPr txBox="1"/>
          <p:nvPr/>
        </p:nvSpPr>
        <p:spPr>
          <a:xfrm>
            <a:off x="2881790" y="390274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2030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2231DC2-F784-EE52-9E4A-F10E41E848BD}"/>
              </a:ext>
            </a:extLst>
          </p:cNvPr>
          <p:cNvSpPr txBox="1"/>
          <p:nvPr/>
        </p:nvSpPr>
        <p:spPr>
          <a:xfrm>
            <a:off x="2786066" y="2348052"/>
            <a:ext cx="704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pTDR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B731087-D137-5482-F8E5-3182A79D9FDC}"/>
              </a:ext>
            </a:extLst>
          </p:cNvPr>
          <p:cNvSpPr txBox="1"/>
          <p:nvPr/>
        </p:nvSpPr>
        <p:spPr>
          <a:xfrm rot="16200000">
            <a:off x="2089997" y="1314749"/>
            <a:ext cx="133254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EC projects</a:t>
            </a:r>
          </a:p>
          <a:p>
            <a:r>
              <a:rPr lang="en-US" sz="1200" dirty="0"/>
              <a:t>Far Detector Eng</a:t>
            </a:r>
          </a:p>
          <a:p>
            <a:r>
              <a:rPr lang="en-US" sz="1200" dirty="0"/>
              <a:t>ESS site Eng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7379384-DB42-3693-3776-69B14E831FDC}"/>
              </a:ext>
            </a:extLst>
          </p:cNvPr>
          <p:cNvCxnSpPr>
            <a:cxnSpLocks/>
          </p:cNvCxnSpPr>
          <p:nvPr/>
        </p:nvCxnSpPr>
        <p:spPr>
          <a:xfrm>
            <a:off x="3835574" y="741720"/>
            <a:ext cx="0" cy="5188974"/>
          </a:xfrm>
          <a:prstGeom prst="line">
            <a:avLst/>
          </a:prstGeom>
          <a:ln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0FF8EAD-D709-16C5-6BE4-08AEF75DC4B9}"/>
              </a:ext>
            </a:extLst>
          </p:cNvPr>
          <p:cNvSpPr txBox="1"/>
          <p:nvPr/>
        </p:nvSpPr>
        <p:spPr>
          <a:xfrm rot="16200000">
            <a:off x="3465551" y="1660294"/>
            <a:ext cx="1064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Approval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AE8D5A9-1EC6-BBBD-3DFD-F56CFA724093}"/>
              </a:ext>
            </a:extLst>
          </p:cNvPr>
          <p:cNvSpPr txBox="1"/>
          <p:nvPr/>
        </p:nvSpPr>
        <p:spPr>
          <a:xfrm rot="16200000">
            <a:off x="2804020" y="1349281"/>
            <a:ext cx="136069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Discussion </a:t>
            </a:r>
          </a:p>
          <a:p>
            <a:r>
              <a:rPr lang="en-US" sz="1200" dirty="0"/>
              <a:t>Funding Agencies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B427E3-14BB-9886-B20C-C8DEEB764A3E}"/>
              </a:ext>
            </a:extLst>
          </p:cNvPr>
          <p:cNvSpPr txBox="1"/>
          <p:nvPr/>
        </p:nvSpPr>
        <p:spPr>
          <a:xfrm>
            <a:off x="3602142" y="390274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2033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167E8DA-46BC-EC8C-6B6D-9020709AC1F9}"/>
              </a:ext>
            </a:extLst>
          </p:cNvPr>
          <p:cNvSpPr/>
          <p:nvPr/>
        </p:nvSpPr>
        <p:spPr>
          <a:xfrm>
            <a:off x="3825660" y="2792686"/>
            <a:ext cx="1424526" cy="2648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546CB0-CC56-DA69-66DA-BF0F6C8DE986}"/>
              </a:ext>
            </a:extLst>
          </p:cNvPr>
          <p:cNvSpPr txBox="1"/>
          <p:nvPr/>
        </p:nvSpPr>
        <p:spPr>
          <a:xfrm>
            <a:off x="1034471" y="2664970"/>
            <a:ext cx="2526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Env. Study – Permission</a:t>
            </a:r>
          </a:p>
          <a:p>
            <a:r>
              <a:rPr lang="en-US" sz="1000" dirty="0"/>
              <a:t>Assumes initial permission for Stage I in 2y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2C3FCC6-1E71-81F9-2628-998E45CAC958}"/>
              </a:ext>
            </a:extLst>
          </p:cNvPr>
          <p:cNvSpPr txBox="1"/>
          <p:nvPr/>
        </p:nvSpPr>
        <p:spPr>
          <a:xfrm>
            <a:off x="4466892" y="2242022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2035</a:t>
            </a:r>
            <a:endParaRPr lang="en-US" sz="14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0631DDB-CD90-7837-A31F-AC3523B83E93}"/>
              </a:ext>
            </a:extLst>
          </p:cNvPr>
          <p:cNvSpPr/>
          <p:nvPr/>
        </p:nvSpPr>
        <p:spPr>
          <a:xfrm>
            <a:off x="3831444" y="3331217"/>
            <a:ext cx="1187915" cy="2648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D2C2601-7C07-C6C1-2612-DBF780DB4FFC}"/>
              </a:ext>
            </a:extLst>
          </p:cNvPr>
          <p:cNvSpPr txBox="1"/>
          <p:nvPr/>
        </p:nvSpPr>
        <p:spPr>
          <a:xfrm>
            <a:off x="2071304" y="3279895"/>
            <a:ext cx="166106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Tech. Design</a:t>
            </a:r>
          </a:p>
          <a:p>
            <a:r>
              <a:rPr lang="en-US" sz="1000" dirty="0"/>
              <a:t>ESS Linac Mods to 28MHz, LEMNB, LEMMOND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9E64EB6-3358-36F1-EF2E-C160614B0DCF}"/>
              </a:ext>
            </a:extLst>
          </p:cNvPr>
          <p:cNvSpPr txBox="1"/>
          <p:nvPr/>
        </p:nvSpPr>
        <p:spPr>
          <a:xfrm>
            <a:off x="5098209" y="2250276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2036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CE74E04-5042-5CF2-BFC7-14F92B79E946}"/>
              </a:ext>
            </a:extLst>
          </p:cNvPr>
          <p:cNvSpPr/>
          <p:nvPr/>
        </p:nvSpPr>
        <p:spPr>
          <a:xfrm>
            <a:off x="4814371" y="3639942"/>
            <a:ext cx="383606" cy="264842"/>
          </a:xfrm>
          <a:prstGeom prst="rect">
            <a:avLst/>
          </a:prstGeom>
          <a:solidFill>
            <a:srgbClr val="945200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AB316E0-32F4-3D04-EFD7-6C50D6B0A41F}"/>
              </a:ext>
            </a:extLst>
          </p:cNvPr>
          <p:cNvSpPr/>
          <p:nvPr/>
        </p:nvSpPr>
        <p:spPr>
          <a:xfrm>
            <a:off x="5199229" y="3639942"/>
            <a:ext cx="84188" cy="264842"/>
          </a:xfrm>
          <a:prstGeom prst="rect">
            <a:avLst/>
          </a:prstGeom>
          <a:pattFill prst="pct10">
            <a:fgClr>
              <a:srgbClr val="FF0000"/>
            </a:fgClr>
            <a:bgClr>
              <a:srgbClr val="FFFF00"/>
            </a:bgClr>
          </a:patt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29510C6-3A44-AFDA-F7AC-3BEE1ED72E09}"/>
              </a:ext>
            </a:extLst>
          </p:cNvPr>
          <p:cNvSpPr/>
          <p:nvPr/>
        </p:nvSpPr>
        <p:spPr>
          <a:xfrm>
            <a:off x="5280198" y="3639942"/>
            <a:ext cx="407997" cy="2648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Inst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8D819CD-C62F-2C1C-7FDE-35B6D0EDDA2A}"/>
              </a:ext>
            </a:extLst>
          </p:cNvPr>
          <p:cNvSpPr txBox="1"/>
          <p:nvPr/>
        </p:nvSpPr>
        <p:spPr>
          <a:xfrm>
            <a:off x="5237522" y="1112976"/>
            <a:ext cx="14856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Interference with ESS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A0364DF-3820-6798-AA93-6FDDF222752F}"/>
              </a:ext>
            </a:extLst>
          </p:cNvPr>
          <p:cNvSpPr/>
          <p:nvPr/>
        </p:nvSpPr>
        <p:spPr>
          <a:xfrm>
            <a:off x="5681541" y="3639942"/>
            <a:ext cx="84188" cy="264842"/>
          </a:xfrm>
          <a:prstGeom prst="rect">
            <a:avLst/>
          </a:prstGeom>
          <a:pattFill prst="pct10">
            <a:fgClr>
              <a:srgbClr val="FF0000"/>
            </a:fgClr>
            <a:bgClr>
              <a:srgbClr val="FFFF00"/>
            </a:bgClr>
          </a:patt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3006728-6DB0-DB1B-9A9A-22F93749B5BD}"/>
              </a:ext>
            </a:extLst>
          </p:cNvPr>
          <p:cNvSpPr txBox="1"/>
          <p:nvPr/>
        </p:nvSpPr>
        <p:spPr>
          <a:xfrm>
            <a:off x="5462317" y="3201483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2039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5704B40-8C11-756F-4D05-C967962D2C9A}"/>
              </a:ext>
            </a:extLst>
          </p:cNvPr>
          <p:cNvSpPr/>
          <p:nvPr/>
        </p:nvSpPr>
        <p:spPr>
          <a:xfrm>
            <a:off x="5861213" y="3639942"/>
            <a:ext cx="805068" cy="2648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Physics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BEA7D7F-0366-704F-1862-FAADB944726A}"/>
              </a:ext>
            </a:extLst>
          </p:cNvPr>
          <p:cNvSpPr txBox="1"/>
          <p:nvPr/>
        </p:nvSpPr>
        <p:spPr>
          <a:xfrm>
            <a:off x="6319766" y="3225637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2045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9C8C525-D3CF-84F8-4BF2-1808D6A460AF}"/>
              </a:ext>
            </a:extLst>
          </p:cNvPr>
          <p:cNvCxnSpPr>
            <a:cxnSpLocks/>
          </p:cNvCxnSpPr>
          <p:nvPr/>
        </p:nvCxnSpPr>
        <p:spPr>
          <a:xfrm flipV="1">
            <a:off x="381759" y="3225637"/>
            <a:ext cx="11218722" cy="589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76C1E21-4454-FA3D-067D-7BE835880204}"/>
              </a:ext>
            </a:extLst>
          </p:cNvPr>
          <p:cNvCxnSpPr>
            <a:cxnSpLocks/>
          </p:cNvCxnSpPr>
          <p:nvPr/>
        </p:nvCxnSpPr>
        <p:spPr>
          <a:xfrm>
            <a:off x="388850" y="4177102"/>
            <a:ext cx="11211631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B527E263-B142-B9B3-AB2D-2663A323C6B2}"/>
              </a:ext>
            </a:extLst>
          </p:cNvPr>
          <p:cNvSpPr txBox="1"/>
          <p:nvPr/>
        </p:nvSpPr>
        <p:spPr>
          <a:xfrm>
            <a:off x="1612160" y="4197041"/>
            <a:ext cx="210198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Tech. Design</a:t>
            </a:r>
          </a:p>
          <a:p>
            <a:r>
              <a:rPr lang="en-US" sz="1000" dirty="0"/>
              <a:t>ESS Linac Mods H-, RFQ, L2A, Acc,  L2T, TCC, T2R, </a:t>
            </a:r>
            <a:r>
              <a:rPr lang="en-US" sz="1000" dirty="0" err="1"/>
              <a:t>LEnuSTORM</a:t>
            </a:r>
            <a:r>
              <a:rPr lang="en-US" sz="1000" dirty="0"/>
              <a:t>, ND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5280305-039A-CF0A-9770-FA468AE41301}"/>
              </a:ext>
            </a:extLst>
          </p:cNvPr>
          <p:cNvSpPr/>
          <p:nvPr/>
        </p:nvSpPr>
        <p:spPr>
          <a:xfrm>
            <a:off x="3827859" y="4305097"/>
            <a:ext cx="1422327" cy="2648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5EE494A-9CC2-FEDF-19AE-D869573FCCBE}"/>
              </a:ext>
            </a:extLst>
          </p:cNvPr>
          <p:cNvSpPr/>
          <p:nvPr/>
        </p:nvSpPr>
        <p:spPr>
          <a:xfrm>
            <a:off x="4814370" y="4626048"/>
            <a:ext cx="759027" cy="264842"/>
          </a:xfrm>
          <a:prstGeom prst="rect">
            <a:avLst/>
          </a:prstGeom>
          <a:solidFill>
            <a:srgbClr val="945200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D56FE5-111A-479B-06BB-789F11B61C63}"/>
              </a:ext>
            </a:extLst>
          </p:cNvPr>
          <p:cNvSpPr txBox="1"/>
          <p:nvPr/>
        </p:nvSpPr>
        <p:spPr>
          <a:xfrm>
            <a:off x="5253761" y="4164504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2038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38C9CC0B-F51D-D708-92DE-07DA3C9B17E9}"/>
              </a:ext>
            </a:extLst>
          </p:cNvPr>
          <p:cNvSpPr/>
          <p:nvPr/>
        </p:nvSpPr>
        <p:spPr>
          <a:xfrm>
            <a:off x="5574821" y="4626048"/>
            <a:ext cx="817895" cy="2648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Inst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4D54C1C-2C0F-9911-A40E-C46103EF9057}"/>
              </a:ext>
            </a:extLst>
          </p:cNvPr>
          <p:cNvSpPr txBox="1"/>
          <p:nvPr/>
        </p:nvSpPr>
        <p:spPr>
          <a:xfrm>
            <a:off x="7320382" y="4155718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2052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3FB1308-0CA6-1DB8-B33E-C51FBFB64C63}"/>
              </a:ext>
            </a:extLst>
          </p:cNvPr>
          <p:cNvSpPr/>
          <p:nvPr/>
        </p:nvSpPr>
        <p:spPr>
          <a:xfrm>
            <a:off x="5153334" y="1089893"/>
            <a:ext cx="84188" cy="264842"/>
          </a:xfrm>
          <a:prstGeom prst="rect">
            <a:avLst/>
          </a:prstGeom>
          <a:pattFill prst="pct10">
            <a:fgClr>
              <a:srgbClr val="FF0000"/>
            </a:fgClr>
            <a:bgClr>
              <a:srgbClr val="FFFF00"/>
            </a:bgClr>
          </a:patt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545F5077-0679-023B-B84F-8C8BB463D053}"/>
              </a:ext>
            </a:extLst>
          </p:cNvPr>
          <p:cNvSpPr/>
          <p:nvPr/>
        </p:nvSpPr>
        <p:spPr>
          <a:xfrm>
            <a:off x="6847643" y="4626048"/>
            <a:ext cx="805068" cy="2648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Physics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08F4D59-F839-BB1D-7DB0-B998BC8460B2}"/>
              </a:ext>
            </a:extLst>
          </p:cNvPr>
          <p:cNvSpPr/>
          <p:nvPr/>
        </p:nvSpPr>
        <p:spPr>
          <a:xfrm>
            <a:off x="6674564" y="4626048"/>
            <a:ext cx="84188" cy="264842"/>
          </a:xfrm>
          <a:prstGeom prst="rect">
            <a:avLst/>
          </a:prstGeom>
          <a:pattFill prst="pct10">
            <a:fgClr>
              <a:srgbClr val="FF0000"/>
            </a:fgClr>
            <a:bgClr>
              <a:srgbClr val="FFFF00"/>
            </a:bgClr>
          </a:patt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2A658D3A-F3F7-828C-6E6B-801CB7BDE130}"/>
              </a:ext>
            </a:extLst>
          </p:cNvPr>
          <p:cNvCxnSpPr>
            <a:cxnSpLocks/>
          </p:cNvCxnSpPr>
          <p:nvPr/>
        </p:nvCxnSpPr>
        <p:spPr>
          <a:xfrm flipV="1">
            <a:off x="381759" y="5249672"/>
            <a:ext cx="11218722" cy="1289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C42EE189-CB2D-3F2A-CC63-95518B6E7433}"/>
              </a:ext>
            </a:extLst>
          </p:cNvPr>
          <p:cNvSpPr txBox="1"/>
          <p:nvPr/>
        </p:nvSpPr>
        <p:spPr>
          <a:xfrm>
            <a:off x="1715188" y="5344198"/>
            <a:ext cx="1962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Tech. Design</a:t>
            </a:r>
          </a:p>
          <a:p>
            <a:r>
              <a:rPr lang="en-US" sz="1000" dirty="0"/>
              <a:t>TCC, ND, FD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EEFA5EAA-504E-FBB5-09DF-68BE1FA81E07}"/>
              </a:ext>
            </a:extLst>
          </p:cNvPr>
          <p:cNvSpPr/>
          <p:nvPr/>
        </p:nvSpPr>
        <p:spPr>
          <a:xfrm>
            <a:off x="3835574" y="5417710"/>
            <a:ext cx="1422327" cy="2648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1255B961-1EEF-7847-D268-40009D98DBE7}"/>
              </a:ext>
            </a:extLst>
          </p:cNvPr>
          <p:cNvSpPr/>
          <p:nvPr/>
        </p:nvSpPr>
        <p:spPr>
          <a:xfrm>
            <a:off x="5257900" y="5691079"/>
            <a:ext cx="972409" cy="264842"/>
          </a:xfrm>
          <a:prstGeom prst="rect">
            <a:avLst/>
          </a:prstGeom>
          <a:solidFill>
            <a:srgbClr val="945200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CE-FD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BDEB3CB5-C740-F113-24B7-014E4BE0AF6B}"/>
              </a:ext>
            </a:extLst>
          </p:cNvPr>
          <p:cNvSpPr/>
          <p:nvPr/>
        </p:nvSpPr>
        <p:spPr>
          <a:xfrm>
            <a:off x="6217482" y="5955921"/>
            <a:ext cx="916984" cy="2648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Inst - FD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9826442-2F12-F528-D7F1-93C7B8E0C072}"/>
              </a:ext>
            </a:extLst>
          </p:cNvPr>
          <p:cNvSpPr txBox="1"/>
          <p:nvPr/>
        </p:nvSpPr>
        <p:spPr>
          <a:xfrm>
            <a:off x="5903099" y="5241708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2041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25B0163A-5964-AD83-59BE-BE64747B33DA}"/>
              </a:ext>
            </a:extLst>
          </p:cNvPr>
          <p:cNvSpPr txBox="1"/>
          <p:nvPr/>
        </p:nvSpPr>
        <p:spPr>
          <a:xfrm>
            <a:off x="6824817" y="5249672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2046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168C0CC5-FE05-BEB1-F9D2-39A29A4D1C15}"/>
              </a:ext>
            </a:extLst>
          </p:cNvPr>
          <p:cNvSpPr/>
          <p:nvPr/>
        </p:nvSpPr>
        <p:spPr>
          <a:xfrm>
            <a:off x="7144710" y="5955921"/>
            <a:ext cx="1229842" cy="264842"/>
          </a:xfrm>
          <a:prstGeom prst="rect">
            <a:avLst/>
          </a:prstGeom>
          <a:pattFill prst="pct75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Phys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C2280C48-BBA0-7574-1340-463AD575BD5A}"/>
              </a:ext>
            </a:extLst>
          </p:cNvPr>
          <p:cNvSpPr/>
          <p:nvPr/>
        </p:nvSpPr>
        <p:spPr>
          <a:xfrm>
            <a:off x="7652711" y="6268544"/>
            <a:ext cx="306910" cy="264842"/>
          </a:xfrm>
          <a:prstGeom prst="rect">
            <a:avLst/>
          </a:prstGeom>
          <a:pattFill prst="pct80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6798CE24-FB9E-F652-C24D-3364C9C10F1C}"/>
              </a:ext>
            </a:extLst>
          </p:cNvPr>
          <p:cNvSpPr txBox="1"/>
          <p:nvPr/>
        </p:nvSpPr>
        <p:spPr>
          <a:xfrm>
            <a:off x="7718776" y="5289002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2054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BE78A376-95A3-B1C9-47A5-731F308F70E4}"/>
              </a:ext>
            </a:extLst>
          </p:cNvPr>
          <p:cNvSpPr/>
          <p:nvPr/>
        </p:nvSpPr>
        <p:spPr>
          <a:xfrm>
            <a:off x="7969705" y="6268544"/>
            <a:ext cx="417451" cy="2648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Inst 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028F03CF-AE16-87DA-D1CF-E3431A20E221}"/>
              </a:ext>
            </a:extLst>
          </p:cNvPr>
          <p:cNvSpPr txBox="1"/>
          <p:nvPr/>
        </p:nvSpPr>
        <p:spPr>
          <a:xfrm>
            <a:off x="8243684" y="5304025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2055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4B27FFB6-4E83-2A01-8BAA-3A9F1E9B41D3}"/>
              </a:ext>
            </a:extLst>
          </p:cNvPr>
          <p:cNvSpPr/>
          <p:nvPr/>
        </p:nvSpPr>
        <p:spPr>
          <a:xfrm>
            <a:off x="8432307" y="6268544"/>
            <a:ext cx="1904595" cy="2648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Physics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B1043292-EED0-7F68-EEC9-EC3969482488}"/>
              </a:ext>
            </a:extLst>
          </p:cNvPr>
          <p:cNvSpPr txBox="1"/>
          <p:nvPr/>
        </p:nvSpPr>
        <p:spPr>
          <a:xfrm>
            <a:off x="10044863" y="5433795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2075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DFB18B16-34A9-1F8A-25AF-9027447581CC}"/>
              </a:ext>
            </a:extLst>
          </p:cNvPr>
          <p:cNvSpPr txBox="1"/>
          <p:nvPr/>
        </p:nvSpPr>
        <p:spPr>
          <a:xfrm>
            <a:off x="402847" y="3522484"/>
            <a:ext cx="850554" cy="369332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Stage I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D449DC7-97AB-B76C-882A-2046FCFCF06E}"/>
              </a:ext>
            </a:extLst>
          </p:cNvPr>
          <p:cNvSpPr txBox="1"/>
          <p:nvPr/>
        </p:nvSpPr>
        <p:spPr>
          <a:xfrm>
            <a:off x="461618" y="4556436"/>
            <a:ext cx="909864" cy="369332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Stage II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B0C82696-FDA4-CB58-B023-7263E3F8F82A}"/>
              </a:ext>
            </a:extLst>
          </p:cNvPr>
          <p:cNvSpPr txBox="1"/>
          <p:nvPr/>
        </p:nvSpPr>
        <p:spPr>
          <a:xfrm>
            <a:off x="466120" y="5561362"/>
            <a:ext cx="969176" cy="369332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Stage III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933F7E5-E61B-1AAA-E6B2-7C289652D1B0}"/>
              </a:ext>
            </a:extLst>
          </p:cNvPr>
          <p:cNvSpPr txBox="1"/>
          <p:nvPr/>
        </p:nvSpPr>
        <p:spPr>
          <a:xfrm>
            <a:off x="7735688" y="3328730"/>
            <a:ext cx="38647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CE</a:t>
            </a:r>
            <a:r>
              <a:rPr lang="en-US" sz="1000" dirty="0"/>
              <a:t>: extraction from ESS Linac, TL, LEMNB target, LEMMOND cavern</a:t>
            </a:r>
          </a:p>
          <a:p>
            <a:r>
              <a:rPr lang="en-US" sz="1000" b="1" dirty="0"/>
              <a:t>Inst</a:t>
            </a:r>
            <a:r>
              <a:rPr lang="en-US" sz="1000" dirty="0"/>
              <a:t> : includes ESS linac modifications to 28 Hz</a:t>
            </a:r>
          </a:p>
          <a:p>
            <a:r>
              <a:rPr lang="en-US" sz="1000" dirty="0"/>
              <a:t>Two interruptions to ESS: for CE and Linac modifications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244E445-6CA0-01ED-9073-2EC6241AF143}"/>
              </a:ext>
            </a:extLst>
          </p:cNvPr>
          <p:cNvSpPr txBox="1"/>
          <p:nvPr/>
        </p:nvSpPr>
        <p:spPr>
          <a:xfrm>
            <a:off x="7792418" y="4268697"/>
            <a:ext cx="38647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CE</a:t>
            </a:r>
            <a:r>
              <a:rPr lang="en-US" sz="1000" dirty="0"/>
              <a:t>: L2A, Accumulator, L2T, TCC, </a:t>
            </a:r>
            <a:r>
              <a:rPr lang="en-US" sz="1000" dirty="0" err="1"/>
              <a:t>LEnuSTORM</a:t>
            </a:r>
            <a:r>
              <a:rPr lang="en-US" sz="1000" dirty="0"/>
              <a:t>, ND</a:t>
            </a:r>
          </a:p>
          <a:p>
            <a:r>
              <a:rPr lang="en-US" sz="1000" b="1" dirty="0"/>
              <a:t>Inst</a:t>
            </a:r>
            <a:r>
              <a:rPr lang="en-US" sz="1000" dirty="0"/>
              <a:t> : includes ESS linac modifications to 28 Hz + H-</a:t>
            </a:r>
          </a:p>
          <a:p>
            <a:r>
              <a:rPr lang="en-US" sz="1000" dirty="0"/>
              <a:t>Note: installation can finish earlier but needs to wait for the completion of Stage I</a:t>
            </a:r>
          </a:p>
          <a:p>
            <a:r>
              <a:rPr lang="en-US" sz="1000" dirty="0"/>
              <a:t>Interruption to ESS to connect and commission the H- source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8EA68D6-42B2-9EC6-7A8B-DDDF7C28341D}"/>
              </a:ext>
            </a:extLst>
          </p:cNvPr>
          <p:cNvSpPr txBox="1"/>
          <p:nvPr/>
        </p:nvSpPr>
        <p:spPr>
          <a:xfrm>
            <a:off x="8884811" y="5280449"/>
            <a:ext cx="27865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Inst</a:t>
            </a:r>
            <a:r>
              <a:rPr lang="en-US" sz="1000" dirty="0"/>
              <a:t> : includes 2y to switch from previous stage 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3D73961-123A-5368-DEA1-9476B662FDC4}"/>
              </a:ext>
            </a:extLst>
          </p:cNvPr>
          <p:cNvCxnSpPr>
            <a:cxnSpLocks/>
          </p:cNvCxnSpPr>
          <p:nvPr/>
        </p:nvCxnSpPr>
        <p:spPr>
          <a:xfrm>
            <a:off x="4814371" y="2617460"/>
            <a:ext cx="0" cy="2513011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80E80A6-CB1B-4989-A0E4-D0CF8EA83113}"/>
              </a:ext>
            </a:extLst>
          </p:cNvPr>
          <p:cNvCxnSpPr>
            <a:cxnSpLocks/>
          </p:cNvCxnSpPr>
          <p:nvPr/>
        </p:nvCxnSpPr>
        <p:spPr>
          <a:xfrm>
            <a:off x="5260037" y="2638268"/>
            <a:ext cx="0" cy="3438501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2F31E3A-12C8-740C-DDB3-0CB381DA2C4C}"/>
              </a:ext>
            </a:extLst>
          </p:cNvPr>
          <p:cNvCxnSpPr>
            <a:cxnSpLocks/>
          </p:cNvCxnSpPr>
          <p:nvPr/>
        </p:nvCxnSpPr>
        <p:spPr>
          <a:xfrm>
            <a:off x="5772344" y="3530890"/>
            <a:ext cx="0" cy="554946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02D22B9B-2472-15EB-1916-6ED351E986B7}"/>
              </a:ext>
            </a:extLst>
          </p:cNvPr>
          <p:cNvCxnSpPr>
            <a:cxnSpLocks/>
          </p:cNvCxnSpPr>
          <p:nvPr/>
        </p:nvCxnSpPr>
        <p:spPr>
          <a:xfrm>
            <a:off x="5576232" y="4450093"/>
            <a:ext cx="0" cy="654740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1858B90-01EC-A109-ABEF-F48150352B32}"/>
              </a:ext>
            </a:extLst>
          </p:cNvPr>
          <p:cNvCxnSpPr>
            <a:cxnSpLocks/>
          </p:cNvCxnSpPr>
          <p:nvPr/>
        </p:nvCxnSpPr>
        <p:spPr>
          <a:xfrm>
            <a:off x="7652711" y="4450093"/>
            <a:ext cx="0" cy="2184615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21B366C9-E504-14F9-6047-2D1906C3F4E8}"/>
              </a:ext>
            </a:extLst>
          </p:cNvPr>
          <p:cNvCxnSpPr>
            <a:cxnSpLocks/>
          </p:cNvCxnSpPr>
          <p:nvPr/>
        </p:nvCxnSpPr>
        <p:spPr>
          <a:xfrm>
            <a:off x="6227726" y="5546836"/>
            <a:ext cx="0" cy="771789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38EAB97-52CA-DA98-ABD2-D0EE8DC9EADB}"/>
              </a:ext>
            </a:extLst>
          </p:cNvPr>
          <p:cNvCxnSpPr>
            <a:cxnSpLocks/>
          </p:cNvCxnSpPr>
          <p:nvPr/>
        </p:nvCxnSpPr>
        <p:spPr>
          <a:xfrm>
            <a:off x="7134466" y="5607196"/>
            <a:ext cx="0" cy="771789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768D7DA2-D886-32AC-0763-AD297F92EE2A}"/>
              </a:ext>
            </a:extLst>
          </p:cNvPr>
          <p:cNvCxnSpPr>
            <a:cxnSpLocks/>
          </p:cNvCxnSpPr>
          <p:nvPr/>
        </p:nvCxnSpPr>
        <p:spPr>
          <a:xfrm>
            <a:off x="7954580" y="5626484"/>
            <a:ext cx="10084" cy="1033399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D9363746-9FAE-2F49-07CE-AD6A06EA42DB}"/>
              </a:ext>
            </a:extLst>
          </p:cNvPr>
          <p:cNvCxnSpPr>
            <a:cxnSpLocks/>
          </p:cNvCxnSpPr>
          <p:nvPr/>
        </p:nvCxnSpPr>
        <p:spPr>
          <a:xfrm>
            <a:off x="8374551" y="5630891"/>
            <a:ext cx="22689" cy="1064438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7EDB21B6-639C-8FB1-17F8-97D37AA781A7}"/>
              </a:ext>
            </a:extLst>
          </p:cNvPr>
          <p:cNvCxnSpPr>
            <a:cxnSpLocks/>
          </p:cNvCxnSpPr>
          <p:nvPr/>
        </p:nvCxnSpPr>
        <p:spPr>
          <a:xfrm>
            <a:off x="10336902" y="5728785"/>
            <a:ext cx="10084" cy="943527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5" name="Rectangle 124">
            <a:extLst>
              <a:ext uri="{FF2B5EF4-FFF2-40B4-BE49-F238E27FC236}">
                <a16:creationId xmlns:a16="http://schemas.microsoft.com/office/drawing/2014/main" id="{A901336E-D4D8-C940-C76C-451AE3D1F637}"/>
              </a:ext>
            </a:extLst>
          </p:cNvPr>
          <p:cNvSpPr/>
          <p:nvPr/>
        </p:nvSpPr>
        <p:spPr>
          <a:xfrm>
            <a:off x="6382948" y="4626048"/>
            <a:ext cx="290205" cy="264842"/>
          </a:xfrm>
          <a:prstGeom prst="rect">
            <a:avLst/>
          </a:prstGeom>
          <a:pattFill prst="wdUp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F97D6D90-ACFB-56B3-9876-C650F5251FC7}"/>
              </a:ext>
            </a:extLst>
          </p:cNvPr>
          <p:cNvSpPr/>
          <p:nvPr/>
        </p:nvSpPr>
        <p:spPr>
          <a:xfrm>
            <a:off x="5152924" y="1504253"/>
            <a:ext cx="84188" cy="26484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371362FF-6678-FE9D-9F16-349D80E59391}"/>
              </a:ext>
            </a:extLst>
          </p:cNvPr>
          <p:cNvSpPr txBox="1"/>
          <p:nvPr/>
        </p:nvSpPr>
        <p:spPr>
          <a:xfrm>
            <a:off x="5237112" y="1528803"/>
            <a:ext cx="16493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Beam commissioning (1y)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BDF064D9-49B2-4160-CC6C-1DBD7808A311}"/>
              </a:ext>
            </a:extLst>
          </p:cNvPr>
          <p:cNvSpPr/>
          <p:nvPr/>
        </p:nvSpPr>
        <p:spPr>
          <a:xfrm>
            <a:off x="5779466" y="3639942"/>
            <a:ext cx="84188" cy="26484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91836D99-44A0-6463-F446-354AAC15FE3C}"/>
              </a:ext>
            </a:extLst>
          </p:cNvPr>
          <p:cNvSpPr/>
          <p:nvPr/>
        </p:nvSpPr>
        <p:spPr>
          <a:xfrm>
            <a:off x="6763745" y="4626048"/>
            <a:ext cx="84188" cy="26484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9C62EB87-D014-5A51-B95E-6AC7417B3FFF}"/>
              </a:ext>
            </a:extLst>
          </p:cNvPr>
          <p:cNvCxnSpPr>
            <a:cxnSpLocks/>
          </p:cNvCxnSpPr>
          <p:nvPr/>
        </p:nvCxnSpPr>
        <p:spPr>
          <a:xfrm>
            <a:off x="6847643" y="4457270"/>
            <a:ext cx="0" cy="654740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A6137068-2CD7-FBF6-836D-B98C6DF8B178}"/>
              </a:ext>
            </a:extLst>
          </p:cNvPr>
          <p:cNvSpPr txBox="1"/>
          <p:nvPr/>
        </p:nvSpPr>
        <p:spPr>
          <a:xfrm>
            <a:off x="6664324" y="4165200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2047</a:t>
            </a: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A778B0EF-7659-7198-39E1-A6706F7CD9F1}"/>
              </a:ext>
            </a:extLst>
          </p:cNvPr>
          <p:cNvSpPr/>
          <p:nvPr/>
        </p:nvSpPr>
        <p:spPr>
          <a:xfrm>
            <a:off x="8384635" y="6268544"/>
            <a:ext cx="45719" cy="26484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C5A87E0-EEFB-184B-9B45-9AA51AE0785D}"/>
              </a:ext>
            </a:extLst>
          </p:cNvPr>
          <p:cNvSpPr txBox="1"/>
          <p:nvPr/>
        </p:nvSpPr>
        <p:spPr>
          <a:xfrm>
            <a:off x="5529461" y="2931371"/>
            <a:ext cx="25522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Assumes initial permission for Stage I in 2y</a:t>
            </a:r>
          </a:p>
        </p:txBody>
      </p:sp>
      <p:graphicFrame>
        <p:nvGraphicFramePr>
          <p:cNvPr id="136" name="Table 135">
            <a:extLst>
              <a:ext uri="{FF2B5EF4-FFF2-40B4-BE49-F238E27FC236}">
                <a16:creationId xmlns:a16="http://schemas.microsoft.com/office/drawing/2014/main" id="{442F0B9A-CE00-EB81-FE15-83D56EFC74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496820"/>
              </p:ext>
            </p:extLst>
          </p:nvPr>
        </p:nvGraphicFramePr>
        <p:xfrm>
          <a:off x="6954480" y="1022748"/>
          <a:ext cx="4779661" cy="17627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9096">
                  <a:extLst>
                    <a:ext uri="{9D8B030D-6E8A-4147-A177-3AD203B41FA5}">
                      <a16:colId xmlns:a16="http://schemas.microsoft.com/office/drawing/2014/main" val="3835011008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2382064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137404712"/>
                    </a:ext>
                  </a:extLst>
                </a:gridCol>
                <a:gridCol w="1342165">
                  <a:extLst>
                    <a:ext uri="{9D8B030D-6E8A-4147-A177-3AD203B41FA5}">
                      <a16:colId xmlns:a16="http://schemas.microsoft.com/office/drawing/2014/main" val="1694027734"/>
                    </a:ext>
                  </a:extLst>
                </a:gridCol>
              </a:tblGrid>
              <a:tr h="279411">
                <a:tc>
                  <a:txBody>
                    <a:bodyPr/>
                    <a:lstStyle/>
                    <a:p>
                      <a:r>
                        <a:rPr lang="en-US" sz="900" dirty="0"/>
                        <a:t>Phase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Stage 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Stage 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Stage III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8029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900" dirty="0"/>
                        <a:t>Construction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2034-2036</a:t>
                      </a:r>
                    </a:p>
                    <a:p>
                      <a:pPr algn="ctr"/>
                      <a:r>
                        <a:rPr lang="en-US" sz="900" dirty="0"/>
                        <a:t>(2y)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2034-2038</a:t>
                      </a:r>
                    </a:p>
                    <a:p>
                      <a:pPr algn="ctr"/>
                      <a:r>
                        <a:rPr lang="en-US" sz="900" dirty="0"/>
                        <a:t>(4y)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2036-2041</a:t>
                      </a:r>
                    </a:p>
                    <a:p>
                      <a:pPr algn="ctr"/>
                      <a:r>
                        <a:rPr lang="en-US" sz="900" dirty="0"/>
                        <a:t>(5y)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2923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900" dirty="0"/>
                        <a:t>Installation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2036-2039</a:t>
                      </a:r>
                    </a:p>
                    <a:p>
                      <a:pPr algn="ctr"/>
                      <a:r>
                        <a:rPr lang="en-US" sz="900" dirty="0"/>
                        <a:t>(3y)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2038-2041(45)</a:t>
                      </a:r>
                    </a:p>
                    <a:p>
                      <a:pPr algn="ctr"/>
                      <a:r>
                        <a:rPr lang="en-US" sz="900" dirty="0"/>
                        <a:t>(3y-7y)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2041-2046</a:t>
                      </a:r>
                    </a:p>
                    <a:p>
                      <a:pPr algn="ctr"/>
                      <a:r>
                        <a:rPr lang="en-US" sz="900" dirty="0"/>
                        <a:t>(FD: 5y)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2502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900" dirty="0"/>
                        <a:t>Switch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2045-2046</a:t>
                      </a:r>
                    </a:p>
                    <a:p>
                      <a:pPr algn="ctr"/>
                      <a:r>
                        <a:rPr lang="en-US" sz="900" dirty="0"/>
                        <a:t>(2y)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2052-2055</a:t>
                      </a:r>
                    </a:p>
                    <a:p>
                      <a:pPr algn="ctr"/>
                      <a:r>
                        <a:rPr lang="en-US" sz="900" dirty="0"/>
                        <a:t>(1y cool-down + 2y)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7866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900" dirty="0"/>
                        <a:t>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2039-2045</a:t>
                      </a:r>
                    </a:p>
                    <a:p>
                      <a:pPr algn="ctr"/>
                      <a:r>
                        <a:rPr lang="en-US" sz="900" dirty="0"/>
                        <a:t>(1y comm + 5y)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2046-2052</a:t>
                      </a:r>
                    </a:p>
                    <a:p>
                      <a:pPr algn="ctr"/>
                      <a:r>
                        <a:rPr lang="en-US" sz="900" dirty="0"/>
                        <a:t>(2y comm + 5y)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2055-2075</a:t>
                      </a:r>
                    </a:p>
                    <a:p>
                      <a:pPr algn="ctr"/>
                      <a:r>
                        <a:rPr lang="en-US" sz="900" dirty="0"/>
                        <a:t>(0.5y comm + 20y)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406047"/>
                  </a:ext>
                </a:extLst>
              </a:tr>
            </a:tbl>
          </a:graphicData>
        </a:graphic>
      </p:graphicFrame>
      <p:pic>
        <p:nvPicPr>
          <p:cNvPr id="138" name="Picture 137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71CA8EFC-F61E-54BE-1C33-94AEB115E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8081" y="246102"/>
            <a:ext cx="1246532" cy="538243"/>
          </a:xfrm>
          <a:prstGeom prst="rect">
            <a:avLst/>
          </a:prstGeom>
        </p:spPr>
      </p:pic>
      <p:sp>
        <p:nvSpPr>
          <p:cNvPr id="141" name="TextBox 140">
            <a:extLst>
              <a:ext uri="{FF2B5EF4-FFF2-40B4-BE49-F238E27FC236}">
                <a16:creationId xmlns:a16="http://schemas.microsoft.com/office/drawing/2014/main" id="{732BF2AF-7239-031E-5C27-0F915A8A6303}"/>
              </a:ext>
            </a:extLst>
          </p:cNvPr>
          <p:cNvSpPr txBox="1"/>
          <p:nvPr/>
        </p:nvSpPr>
        <p:spPr>
          <a:xfrm>
            <a:off x="2996844" y="6079901"/>
            <a:ext cx="23906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Low-energy </a:t>
            </a:r>
            <a:r>
              <a:rPr lang="en-US" sz="1000" b="1" dirty="0" err="1">
                <a:solidFill>
                  <a:srgbClr val="FF0000"/>
                </a:solidFill>
              </a:rPr>
              <a:t>ν</a:t>
            </a:r>
            <a:r>
              <a:rPr lang="el-GR" sz="1000" b="1" baseline="-25000" dirty="0">
                <a:solidFill>
                  <a:srgbClr val="FF0000"/>
                </a:solidFill>
              </a:rPr>
              <a:t>μ</a:t>
            </a:r>
            <a:r>
              <a:rPr lang="en-US" sz="1000" b="1" dirty="0">
                <a:solidFill>
                  <a:srgbClr val="FF0000"/>
                </a:solidFill>
              </a:rPr>
              <a:t> </a:t>
            </a:r>
            <a:r>
              <a:rPr lang="el-GR" sz="1000" b="1" dirty="0">
                <a:solidFill>
                  <a:srgbClr val="FF0000"/>
                </a:solidFill>
              </a:rPr>
              <a:t>ν</a:t>
            </a:r>
            <a:r>
              <a:rPr lang="en-US" sz="1000" b="1" baseline="-25000" dirty="0">
                <a:solidFill>
                  <a:srgbClr val="FF0000"/>
                </a:solidFill>
              </a:rPr>
              <a:t>e</a:t>
            </a:r>
            <a:r>
              <a:rPr lang="en-US" sz="1000" dirty="0">
                <a:solidFill>
                  <a:srgbClr val="FF0000"/>
                </a:solidFill>
              </a:rPr>
              <a:t> cross-section results</a:t>
            </a:r>
          </a:p>
        </p:txBody>
      </p:sp>
      <p:sp>
        <p:nvSpPr>
          <p:cNvPr id="143" name="5-point Star 142">
            <a:extLst>
              <a:ext uri="{FF2B5EF4-FFF2-40B4-BE49-F238E27FC236}">
                <a16:creationId xmlns:a16="http://schemas.microsoft.com/office/drawing/2014/main" id="{32495626-B31F-ECD5-63A6-CB36C60B6E41}"/>
              </a:ext>
            </a:extLst>
          </p:cNvPr>
          <p:cNvSpPr/>
          <p:nvPr/>
        </p:nvSpPr>
        <p:spPr>
          <a:xfrm>
            <a:off x="9208234" y="6136926"/>
            <a:ext cx="167802" cy="152820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5-point Star 143">
            <a:extLst>
              <a:ext uri="{FF2B5EF4-FFF2-40B4-BE49-F238E27FC236}">
                <a16:creationId xmlns:a16="http://schemas.microsoft.com/office/drawing/2014/main" id="{4E5CF6C1-1688-538A-8DB8-CFD632F48510}"/>
              </a:ext>
            </a:extLst>
          </p:cNvPr>
          <p:cNvSpPr/>
          <p:nvPr/>
        </p:nvSpPr>
        <p:spPr>
          <a:xfrm>
            <a:off x="2793605" y="6407241"/>
            <a:ext cx="167802" cy="152820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B4A799D3-3DE3-BDF8-483C-2E8012BCBB60}"/>
              </a:ext>
            </a:extLst>
          </p:cNvPr>
          <p:cNvSpPr txBox="1"/>
          <p:nvPr/>
        </p:nvSpPr>
        <p:spPr>
          <a:xfrm>
            <a:off x="2994015" y="6349087"/>
            <a:ext cx="2390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CP-violation in leptonic sector precision measurements</a:t>
            </a:r>
          </a:p>
        </p:txBody>
      </p: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6D9D32E5-07F7-41E3-FD8B-4F70369A8137}"/>
              </a:ext>
            </a:extLst>
          </p:cNvPr>
          <p:cNvCxnSpPr>
            <a:cxnSpLocks/>
          </p:cNvCxnSpPr>
          <p:nvPr/>
        </p:nvCxnSpPr>
        <p:spPr>
          <a:xfrm>
            <a:off x="9277476" y="6020612"/>
            <a:ext cx="0" cy="640991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29B14EA5-8BE2-B7DE-41ED-616B56A120AA}"/>
              </a:ext>
            </a:extLst>
          </p:cNvPr>
          <p:cNvSpPr txBox="1"/>
          <p:nvPr/>
        </p:nvSpPr>
        <p:spPr>
          <a:xfrm>
            <a:off x="9001240" y="5685058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2065</a:t>
            </a:r>
          </a:p>
        </p:txBody>
      </p:sp>
      <p:sp>
        <p:nvSpPr>
          <p:cNvPr id="154" name="4-point Star 153">
            <a:extLst>
              <a:ext uri="{FF2B5EF4-FFF2-40B4-BE49-F238E27FC236}">
                <a16:creationId xmlns:a16="http://schemas.microsoft.com/office/drawing/2014/main" id="{E5318E45-4287-6A74-9528-76FA3E98D04B}"/>
              </a:ext>
            </a:extLst>
          </p:cNvPr>
          <p:cNvSpPr/>
          <p:nvPr/>
        </p:nvSpPr>
        <p:spPr>
          <a:xfrm>
            <a:off x="2805702" y="6075040"/>
            <a:ext cx="152547" cy="152820"/>
          </a:xfrm>
          <a:prstGeom prst="star4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4-point Star 155">
            <a:extLst>
              <a:ext uri="{FF2B5EF4-FFF2-40B4-BE49-F238E27FC236}">
                <a16:creationId xmlns:a16="http://schemas.microsoft.com/office/drawing/2014/main" id="{5AD4C31B-2E9E-A830-869F-1505047CB31B}"/>
              </a:ext>
            </a:extLst>
          </p:cNvPr>
          <p:cNvSpPr/>
          <p:nvPr/>
        </p:nvSpPr>
        <p:spPr>
          <a:xfrm>
            <a:off x="6596077" y="3672557"/>
            <a:ext cx="152547" cy="152820"/>
          </a:xfrm>
          <a:prstGeom prst="star4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4-point Star 156">
            <a:extLst>
              <a:ext uri="{FF2B5EF4-FFF2-40B4-BE49-F238E27FC236}">
                <a16:creationId xmlns:a16="http://schemas.microsoft.com/office/drawing/2014/main" id="{2C127B59-EE6F-C191-C11C-C8533FB8B3CD}"/>
              </a:ext>
            </a:extLst>
          </p:cNvPr>
          <p:cNvSpPr/>
          <p:nvPr/>
        </p:nvSpPr>
        <p:spPr>
          <a:xfrm>
            <a:off x="7582196" y="4685573"/>
            <a:ext cx="152547" cy="152820"/>
          </a:xfrm>
          <a:prstGeom prst="star4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C1B6E05-D707-4867-1EC9-44112E8D2181}"/>
              </a:ext>
            </a:extLst>
          </p:cNvPr>
          <p:cNvCxnSpPr>
            <a:cxnSpLocks/>
          </p:cNvCxnSpPr>
          <p:nvPr/>
        </p:nvCxnSpPr>
        <p:spPr>
          <a:xfrm flipH="1">
            <a:off x="6674564" y="3538067"/>
            <a:ext cx="1410" cy="1573943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CE54C98A-E2B7-5705-AB86-8660C0890C58}"/>
              </a:ext>
            </a:extLst>
          </p:cNvPr>
          <p:cNvSpPr txBox="1"/>
          <p:nvPr/>
        </p:nvSpPr>
        <p:spPr>
          <a:xfrm>
            <a:off x="4477258" y="73888"/>
            <a:ext cx="52117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Possible implementation scenario</a:t>
            </a:r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C14DCBF7-0BD9-E747-42E2-5D870EDAB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5635B6BF-09BF-AFBF-66DF-9010359DA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031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1F0852-46F6-E62C-E9C5-01CE7C5EBC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8CC98E3-493C-06E0-6672-0E074601F72B}"/>
              </a:ext>
            </a:extLst>
          </p:cNvPr>
          <p:cNvCxnSpPr/>
          <p:nvPr/>
        </p:nvCxnSpPr>
        <p:spPr>
          <a:xfrm>
            <a:off x="459287" y="920504"/>
            <a:ext cx="11273425" cy="0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EAE1792-ABA0-4844-C564-BA7D1DC52BD0}"/>
              </a:ext>
            </a:extLst>
          </p:cNvPr>
          <p:cNvCxnSpPr>
            <a:cxnSpLocks/>
          </p:cNvCxnSpPr>
          <p:nvPr/>
        </p:nvCxnSpPr>
        <p:spPr>
          <a:xfrm>
            <a:off x="687573" y="731708"/>
            <a:ext cx="0" cy="1123721"/>
          </a:xfrm>
          <a:prstGeom prst="line">
            <a:avLst/>
          </a:prstGeom>
          <a:ln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7ABF2B24-095F-676E-83FD-DD68680647A6}"/>
              </a:ext>
            </a:extLst>
          </p:cNvPr>
          <p:cNvSpPr txBox="1"/>
          <p:nvPr/>
        </p:nvSpPr>
        <p:spPr>
          <a:xfrm rot="16200000">
            <a:off x="520593" y="1228255"/>
            <a:ext cx="10967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ESSnuSB</a:t>
            </a:r>
            <a:endParaRPr lang="en-US" dirty="0"/>
          </a:p>
          <a:p>
            <a:r>
              <a:rPr lang="en-US" sz="1200" dirty="0"/>
              <a:t>LBL</a:t>
            </a:r>
            <a:r>
              <a:rPr lang="el-GR" sz="1200" dirty="0"/>
              <a:t>ν </a:t>
            </a:r>
            <a:r>
              <a:rPr lang="en-US" sz="1200" dirty="0"/>
              <a:t>exp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216FCD-ED5A-95C5-7554-A636A05E6348}"/>
              </a:ext>
            </a:extLst>
          </p:cNvPr>
          <p:cNvSpPr txBox="1"/>
          <p:nvPr/>
        </p:nvSpPr>
        <p:spPr>
          <a:xfrm>
            <a:off x="589412" y="390274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2018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AFF9014-828A-FB1C-76E3-6787FC6AB985}"/>
              </a:ext>
            </a:extLst>
          </p:cNvPr>
          <p:cNvCxnSpPr>
            <a:cxnSpLocks/>
          </p:cNvCxnSpPr>
          <p:nvPr/>
        </p:nvCxnSpPr>
        <p:spPr>
          <a:xfrm>
            <a:off x="1363193" y="731707"/>
            <a:ext cx="0" cy="1506309"/>
          </a:xfrm>
          <a:prstGeom prst="line">
            <a:avLst/>
          </a:prstGeom>
          <a:ln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1D4D5E-E9B2-E233-93FA-92F21E24CB96}"/>
              </a:ext>
            </a:extLst>
          </p:cNvPr>
          <p:cNvSpPr txBox="1"/>
          <p:nvPr/>
        </p:nvSpPr>
        <p:spPr>
          <a:xfrm>
            <a:off x="1256960" y="390274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0B0994-8FA5-18FD-AB22-C499778B3E27}"/>
              </a:ext>
            </a:extLst>
          </p:cNvPr>
          <p:cNvSpPr txBox="1"/>
          <p:nvPr/>
        </p:nvSpPr>
        <p:spPr>
          <a:xfrm>
            <a:off x="1042329" y="2238016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CDR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E8DFA45-6852-2BB6-E447-702D7B8DB43F}"/>
              </a:ext>
            </a:extLst>
          </p:cNvPr>
          <p:cNvCxnSpPr>
            <a:cxnSpLocks/>
          </p:cNvCxnSpPr>
          <p:nvPr/>
        </p:nvCxnSpPr>
        <p:spPr>
          <a:xfrm>
            <a:off x="2250472" y="727106"/>
            <a:ext cx="0" cy="1510910"/>
          </a:xfrm>
          <a:prstGeom prst="line">
            <a:avLst/>
          </a:prstGeom>
          <a:ln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4636F2F-417E-0BB3-CBAF-4E693F56716D}"/>
              </a:ext>
            </a:extLst>
          </p:cNvPr>
          <p:cNvSpPr txBox="1"/>
          <p:nvPr/>
        </p:nvSpPr>
        <p:spPr>
          <a:xfrm>
            <a:off x="1985292" y="390274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2026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BEFC92-8923-F520-C7CC-20413F9D5256}"/>
              </a:ext>
            </a:extLst>
          </p:cNvPr>
          <p:cNvSpPr txBox="1"/>
          <p:nvPr/>
        </p:nvSpPr>
        <p:spPr>
          <a:xfrm>
            <a:off x="1907612" y="2236038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F21582-8708-8B60-D963-624939315070}"/>
              </a:ext>
            </a:extLst>
          </p:cNvPr>
          <p:cNvSpPr txBox="1"/>
          <p:nvPr/>
        </p:nvSpPr>
        <p:spPr>
          <a:xfrm rot="16200000">
            <a:off x="1179232" y="1171389"/>
            <a:ext cx="12202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ESSnuSB</a:t>
            </a:r>
            <a:r>
              <a:rPr lang="en-US" dirty="0"/>
              <a:t>+</a:t>
            </a:r>
          </a:p>
          <a:p>
            <a:r>
              <a:rPr lang="en-US" sz="1200" dirty="0"/>
              <a:t>LEMNB</a:t>
            </a:r>
          </a:p>
          <a:p>
            <a:r>
              <a:rPr lang="en-US" sz="1200" dirty="0"/>
              <a:t>LE</a:t>
            </a:r>
            <a:r>
              <a:rPr lang="el-GR" sz="1200" dirty="0"/>
              <a:t>ν</a:t>
            </a:r>
            <a:r>
              <a:rPr lang="en-US" sz="1200" dirty="0"/>
              <a:t>STORM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A3A7742-F2BC-8993-3709-124FDB883F95}"/>
              </a:ext>
            </a:extLst>
          </p:cNvPr>
          <p:cNvCxnSpPr>
            <a:cxnSpLocks/>
          </p:cNvCxnSpPr>
          <p:nvPr/>
        </p:nvCxnSpPr>
        <p:spPr>
          <a:xfrm>
            <a:off x="3166484" y="744963"/>
            <a:ext cx="0" cy="1605390"/>
          </a:xfrm>
          <a:prstGeom prst="line">
            <a:avLst/>
          </a:prstGeom>
          <a:ln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A057443-E9D5-935B-4502-5AEE6934251F}"/>
              </a:ext>
            </a:extLst>
          </p:cNvPr>
          <p:cNvSpPr txBox="1"/>
          <p:nvPr/>
        </p:nvSpPr>
        <p:spPr>
          <a:xfrm>
            <a:off x="2881790" y="390274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2030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88BE96-87B6-5801-DBC0-B75368A8D01F}"/>
              </a:ext>
            </a:extLst>
          </p:cNvPr>
          <p:cNvSpPr txBox="1"/>
          <p:nvPr/>
        </p:nvSpPr>
        <p:spPr>
          <a:xfrm>
            <a:off x="2786066" y="2348052"/>
            <a:ext cx="704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pTDR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EEF37D-E49F-055D-748A-91FB45FE6EE0}"/>
              </a:ext>
            </a:extLst>
          </p:cNvPr>
          <p:cNvSpPr txBox="1"/>
          <p:nvPr/>
        </p:nvSpPr>
        <p:spPr>
          <a:xfrm rot="16200000">
            <a:off x="2089997" y="1314749"/>
            <a:ext cx="133254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EC projects</a:t>
            </a:r>
          </a:p>
          <a:p>
            <a:r>
              <a:rPr lang="en-US" sz="1200" dirty="0"/>
              <a:t>Far Detector Eng</a:t>
            </a:r>
          </a:p>
          <a:p>
            <a:r>
              <a:rPr lang="en-US" sz="1200" dirty="0"/>
              <a:t>ESS site Eng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4525751-8C6F-5889-3DB8-BF3FE5D2F957}"/>
              </a:ext>
            </a:extLst>
          </p:cNvPr>
          <p:cNvCxnSpPr>
            <a:cxnSpLocks/>
          </p:cNvCxnSpPr>
          <p:nvPr/>
        </p:nvCxnSpPr>
        <p:spPr>
          <a:xfrm>
            <a:off x="3835574" y="741720"/>
            <a:ext cx="0" cy="5188974"/>
          </a:xfrm>
          <a:prstGeom prst="line">
            <a:avLst/>
          </a:prstGeom>
          <a:ln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E9CB472-915B-56B6-1990-9D542E38C426}"/>
              </a:ext>
            </a:extLst>
          </p:cNvPr>
          <p:cNvSpPr txBox="1"/>
          <p:nvPr/>
        </p:nvSpPr>
        <p:spPr>
          <a:xfrm rot="16200000">
            <a:off x="3465551" y="1660294"/>
            <a:ext cx="1064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Approval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1B8D00-184E-F6DB-E551-C61A567412F1}"/>
              </a:ext>
            </a:extLst>
          </p:cNvPr>
          <p:cNvSpPr txBox="1"/>
          <p:nvPr/>
        </p:nvSpPr>
        <p:spPr>
          <a:xfrm rot="16200000">
            <a:off x="2804020" y="1349281"/>
            <a:ext cx="136069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Discussion </a:t>
            </a:r>
          </a:p>
          <a:p>
            <a:r>
              <a:rPr lang="en-US" sz="1200" dirty="0"/>
              <a:t>Funding Agencies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F9AC1-B777-7211-F84A-418504003D8C}"/>
              </a:ext>
            </a:extLst>
          </p:cNvPr>
          <p:cNvSpPr txBox="1"/>
          <p:nvPr/>
        </p:nvSpPr>
        <p:spPr>
          <a:xfrm>
            <a:off x="3602142" y="390274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2033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A6FACE6-35F1-7117-217A-A89A6C6B52E2}"/>
              </a:ext>
            </a:extLst>
          </p:cNvPr>
          <p:cNvSpPr/>
          <p:nvPr/>
        </p:nvSpPr>
        <p:spPr>
          <a:xfrm>
            <a:off x="3825660" y="2792686"/>
            <a:ext cx="1424526" cy="2648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45B549-A355-7033-2E39-C7D65384B72C}"/>
              </a:ext>
            </a:extLst>
          </p:cNvPr>
          <p:cNvSpPr txBox="1"/>
          <p:nvPr/>
        </p:nvSpPr>
        <p:spPr>
          <a:xfrm>
            <a:off x="1034471" y="2664970"/>
            <a:ext cx="2526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Env. Study – Permission</a:t>
            </a:r>
          </a:p>
          <a:p>
            <a:r>
              <a:rPr lang="en-US" sz="1000" dirty="0"/>
              <a:t>Assumes initial permission for Stage I in 2y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E7586B4-71FA-745D-F03B-2E424F8665A1}"/>
              </a:ext>
            </a:extLst>
          </p:cNvPr>
          <p:cNvSpPr txBox="1"/>
          <p:nvPr/>
        </p:nvSpPr>
        <p:spPr>
          <a:xfrm>
            <a:off x="4466892" y="2242022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2035</a:t>
            </a:r>
            <a:endParaRPr lang="en-US" sz="14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86C15E3-F4A7-A5A1-E443-3D52C574DB38}"/>
              </a:ext>
            </a:extLst>
          </p:cNvPr>
          <p:cNvSpPr/>
          <p:nvPr/>
        </p:nvSpPr>
        <p:spPr>
          <a:xfrm>
            <a:off x="3831444" y="3331217"/>
            <a:ext cx="1187915" cy="2648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4FA0C9-192B-A321-C5D4-E74E61C3CA81}"/>
              </a:ext>
            </a:extLst>
          </p:cNvPr>
          <p:cNvSpPr txBox="1"/>
          <p:nvPr/>
        </p:nvSpPr>
        <p:spPr>
          <a:xfrm>
            <a:off x="2071304" y="3279895"/>
            <a:ext cx="166106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Tech. Design</a:t>
            </a:r>
          </a:p>
          <a:p>
            <a:r>
              <a:rPr lang="en-US" sz="1000" dirty="0"/>
              <a:t>ESS Linac Mods to 28MHz, LEMNB, LEMMOND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4E14C61-499F-A1B6-4F04-AA684E0AB1D8}"/>
              </a:ext>
            </a:extLst>
          </p:cNvPr>
          <p:cNvSpPr txBox="1"/>
          <p:nvPr/>
        </p:nvSpPr>
        <p:spPr>
          <a:xfrm>
            <a:off x="5098209" y="2250276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2036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F2E4106-D277-39ED-EA03-228F65773C47}"/>
              </a:ext>
            </a:extLst>
          </p:cNvPr>
          <p:cNvSpPr/>
          <p:nvPr/>
        </p:nvSpPr>
        <p:spPr>
          <a:xfrm>
            <a:off x="4814371" y="3639942"/>
            <a:ext cx="383606" cy="264842"/>
          </a:xfrm>
          <a:prstGeom prst="rect">
            <a:avLst/>
          </a:prstGeom>
          <a:solidFill>
            <a:srgbClr val="945200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56199E4-D26E-2604-1B9C-2CDC31D37881}"/>
              </a:ext>
            </a:extLst>
          </p:cNvPr>
          <p:cNvSpPr/>
          <p:nvPr/>
        </p:nvSpPr>
        <p:spPr>
          <a:xfrm>
            <a:off x="5199229" y="3639942"/>
            <a:ext cx="84188" cy="264842"/>
          </a:xfrm>
          <a:prstGeom prst="rect">
            <a:avLst/>
          </a:prstGeom>
          <a:pattFill prst="pct10">
            <a:fgClr>
              <a:srgbClr val="FF0000"/>
            </a:fgClr>
            <a:bgClr>
              <a:srgbClr val="FFFF00"/>
            </a:bgClr>
          </a:patt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EDD15F8-7E14-5510-7EC9-926E847988B2}"/>
              </a:ext>
            </a:extLst>
          </p:cNvPr>
          <p:cNvSpPr/>
          <p:nvPr/>
        </p:nvSpPr>
        <p:spPr>
          <a:xfrm>
            <a:off x="5280198" y="3639942"/>
            <a:ext cx="407997" cy="2648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Inst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CB90471-E67D-C8C4-1BA7-32C36644BC15}"/>
              </a:ext>
            </a:extLst>
          </p:cNvPr>
          <p:cNvSpPr txBox="1"/>
          <p:nvPr/>
        </p:nvSpPr>
        <p:spPr>
          <a:xfrm>
            <a:off x="5237522" y="1112976"/>
            <a:ext cx="14856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Interference with ESS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4F07E8E-D04B-E4AA-6727-17B5908B261B}"/>
              </a:ext>
            </a:extLst>
          </p:cNvPr>
          <p:cNvSpPr/>
          <p:nvPr/>
        </p:nvSpPr>
        <p:spPr>
          <a:xfrm>
            <a:off x="5681541" y="3639942"/>
            <a:ext cx="84188" cy="264842"/>
          </a:xfrm>
          <a:prstGeom prst="rect">
            <a:avLst/>
          </a:prstGeom>
          <a:pattFill prst="pct10">
            <a:fgClr>
              <a:srgbClr val="FF0000"/>
            </a:fgClr>
            <a:bgClr>
              <a:srgbClr val="FFFF00"/>
            </a:bgClr>
          </a:patt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E7C1C90-6E3A-A15A-212F-2B07C0655397}"/>
              </a:ext>
            </a:extLst>
          </p:cNvPr>
          <p:cNvSpPr txBox="1"/>
          <p:nvPr/>
        </p:nvSpPr>
        <p:spPr>
          <a:xfrm>
            <a:off x="5462317" y="3201483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2039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5D57AA5-EA46-37CF-BE26-69064E7F58CA}"/>
              </a:ext>
            </a:extLst>
          </p:cNvPr>
          <p:cNvSpPr/>
          <p:nvPr/>
        </p:nvSpPr>
        <p:spPr>
          <a:xfrm>
            <a:off x="5861213" y="3639942"/>
            <a:ext cx="805068" cy="2648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Physics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4C523F1-BE9C-802C-4E3B-8F0FC67F0E15}"/>
              </a:ext>
            </a:extLst>
          </p:cNvPr>
          <p:cNvSpPr txBox="1"/>
          <p:nvPr/>
        </p:nvSpPr>
        <p:spPr>
          <a:xfrm>
            <a:off x="6319766" y="3225637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2045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74AB09D-C023-7A2F-6618-D7FF74ECE6E8}"/>
              </a:ext>
            </a:extLst>
          </p:cNvPr>
          <p:cNvCxnSpPr>
            <a:cxnSpLocks/>
          </p:cNvCxnSpPr>
          <p:nvPr/>
        </p:nvCxnSpPr>
        <p:spPr>
          <a:xfrm flipV="1">
            <a:off x="381759" y="3225637"/>
            <a:ext cx="11218722" cy="589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9E5BF71-4C90-6A53-6EA3-9D8D8D45E8DC}"/>
              </a:ext>
            </a:extLst>
          </p:cNvPr>
          <p:cNvCxnSpPr>
            <a:cxnSpLocks/>
          </p:cNvCxnSpPr>
          <p:nvPr/>
        </p:nvCxnSpPr>
        <p:spPr>
          <a:xfrm>
            <a:off x="388850" y="4177102"/>
            <a:ext cx="11211631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1B21DF89-E8E0-AA61-8F55-85AD2B09637F}"/>
              </a:ext>
            </a:extLst>
          </p:cNvPr>
          <p:cNvSpPr txBox="1"/>
          <p:nvPr/>
        </p:nvSpPr>
        <p:spPr>
          <a:xfrm>
            <a:off x="1612160" y="4197041"/>
            <a:ext cx="210198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Tech. Design</a:t>
            </a:r>
          </a:p>
          <a:p>
            <a:r>
              <a:rPr lang="en-US" sz="1000" dirty="0"/>
              <a:t>ESS Linac Mods H-, RFQ, L2A, Acc,  L2T, TCC, T2R, </a:t>
            </a:r>
            <a:r>
              <a:rPr lang="en-US" sz="1000" dirty="0" err="1"/>
              <a:t>LEnuSTORM</a:t>
            </a:r>
            <a:r>
              <a:rPr lang="en-US" sz="1000" dirty="0"/>
              <a:t>, ND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CF73FCC-5DCB-619A-70E6-F127D6751178}"/>
              </a:ext>
            </a:extLst>
          </p:cNvPr>
          <p:cNvSpPr/>
          <p:nvPr/>
        </p:nvSpPr>
        <p:spPr>
          <a:xfrm>
            <a:off x="3827859" y="4305097"/>
            <a:ext cx="1422327" cy="2648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692E01E-B081-261F-E0BD-32F2AB5918DC}"/>
              </a:ext>
            </a:extLst>
          </p:cNvPr>
          <p:cNvSpPr/>
          <p:nvPr/>
        </p:nvSpPr>
        <p:spPr>
          <a:xfrm>
            <a:off x="4814370" y="4626048"/>
            <a:ext cx="759027" cy="264842"/>
          </a:xfrm>
          <a:prstGeom prst="rect">
            <a:avLst/>
          </a:prstGeom>
          <a:solidFill>
            <a:srgbClr val="945200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9CD038C6-379B-260C-68C4-1113ABEB02D6}"/>
              </a:ext>
            </a:extLst>
          </p:cNvPr>
          <p:cNvSpPr txBox="1"/>
          <p:nvPr/>
        </p:nvSpPr>
        <p:spPr>
          <a:xfrm>
            <a:off x="5253761" y="4164504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2038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BAA47F7-73D9-74B2-F060-74B489FA6B8D}"/>
              </a:ext>
            </a:extLst>
          </p:cNvPr>
          <p:cNvSpPr/>
          <p:nvPr/>
        </p:nvSpPr>
        <p:spPr>
          <a:xfrm>
            <a:off x="5574821" y="4626048"/>
            <a:ext cx="817895" cy="2648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Inst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B13F39B-EA65-7794-F5DE-9384B457936B}"/>
              </a:ext>
            </a:extLst>
          </p:cNvPr>
          <p:cNvSpPr txBox="1"/>
          <p:nvPr/>
        </p:nvSpPr>
        <p:spPr>
          <a:xfrm>
            <a:off x="7320382" y="4155718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2052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AFBF6D00-E2EE-ACD5-7E90-3D287826521D}"/>
              </a:ext>
            </a:extLst>
          </p:cNvPr>
          <p:cNvSpPr/>
          <p:nvPr/>
        </p:nvSpPr>
        <p:spPr>
          <a:xfrm>
            <a:off x="5153334" y="1089893"/>
            <a:ext cx="84188" cy="264842"/>
          </a:xfrm>
          <a:prstGeom prst="rect">
            <a:avLst/>
          </a:prstGeom>
          <a:pattFill prst="pct10">
            <a:fgClr>
              <a:srgbClr val="FF0000"/>
            </a:fgClr>
            <a:bgClr>
              <a:srgbClr val="FFFF00"/>
            </a:bgClr>
          </a:patt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C6F011C4-B11D-4FC1-4546-581604D9CD57}"/>
              </a:ext>
            </a:extLst>
          </p:cNvPr>
          <p:cNvSpPr/>
          <p:nvPr/>
        </p:nvSpPr>
        <p:spPr>
          <a:xfrm>
            <a:off x="6847643" y="4626048"/>
            <a:ext cx="805068" cy="2648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Physics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C939E18F-5843-B135-75F1-23106C154B3E}"/>
              </a:ext>
            </a:extLst>
          </p:cNvPr>
          <p:cNvSpPr/>
          <p:nvPr/>
        </p:nvSpPr>
        <p:spPr>
          <a:xfrm>
            <a:off x="6674564" y="4626048"/>
            <a:ext cx="84188" cy="264842"/>
          </a:xfrm>
          <a:prstGeom prst="rect">
            <a:avLst/>
          </a:prstGeom>
          <a:pattFill prst="pct10">
            <a:fgClr>
              <a:srgbClr val="FF0000"/>
            </a:fgClr>
            <a:bgClr>
              <a:srgbClr val="FFFF00"/>
            </a:bgClr>
          </a:patt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7509F243-8C78-7FF3-84CE-37A5F4C843DB}"/>
              </a:ext>
            </a:extLst>
          </p:cNvPr>
          <p:cNvCxnSpPr>
            <a:cxnSpLocks/>
          </p:cNvCxnSpPr>
          <p:nvPr/>
        </p:nvCxnSpPr>
        <p:spPr>
          <a:xfrm flipV="1">
            <a:off x="381759" y="5249672"/>
            <a:ext cx="11218722" cy="1289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0A1DBC9E-C60E-8E74-EB55-926013276C8B}"/>
              </a:ext>
            </a:extLst>
          </p:cNvPr>
          <p:cNvSpPr txBox="1"/>
          <p:nvPr/>
        </p:nvSpPr>
        <p:spPr>
          <a:xfrm>
            <a:off x="1715188" y="5344198"/>
            <a:ext cx="1962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Tech. Design</a:t>
            </a:r>
          </a:p>
          <a:p>
            <a:r>
              <a:rPr lang="en-US" sz="1000" dirty="0"/>
              <a:t>TCC, ND, FD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67540396-A9E6-2A9E-CA4D-7FFC2D5532C2}"/>
              </a:ext>
            </a:extLst>
          </p:cNvPr>
          <p:cNvSpPr/>
          <p:nvPr/>
        </p:nvSpPr>
        <p:spPr>
          <a:xfrm>
            <a:off x="3835574" y="5417710"/>
            <a:ext cx="1422327" cy="2648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63C08396-190B-B794-7656-C637117D760B}"/>
              </a:ext>
            </a:extLst>
          </p:cNvPr>
          <p:cNvSpPr/>
          <p:nvPr/>
        </p:nvSpPr>
        <p:spPr>
          <a:xfrm>
            <a:off x="5257900" y="5691079"/>
            <a:ext cx="972409" cy="264842"/>
          </a:xfrm>
          <a:prstGeom prst="rect">
            <a:avLst/>
          </a:prstGeom>
          <a:solidFill>
            <a:srgbClr val="945200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CE-FD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280D47EF-4C48-2E2F-1117-B42FC651695B}"/>
              </a:ext>
            </a:extLst>
          </p:cNvPr>
          <p:cNvSpPr/>
          <p:nvPr/>
        </p:nvSpPr>
        <p:spPr>
          <a:xfrm>
            <a:off x="6217482" y="5955921"/>
            <a:ext cx="916984" cy="2648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Inst - FD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8BE8E6E-467D-E231-D561-F32DFBDEB0A7}"/>
              </a:ext>
            </a:extLst>
          </p:cNvPr>
          <p:cNvSpPr txBox="1"/>
          <p:nvPr/>
        </p:nvSpPr>
        <p:spPr>
          <a:xfrm>
            <a:off x="5903099" y="5241708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2041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1C1CE81-A215-5A1D-0D8A-DD948B1796C0}"/>
              </a:ext>
            </a:extLst>
          </p:cNvPr>
          <p:cNvSpPr txBox="1"/>
          <p:nvPr/>
        </p:nvSpPr>
        <p:spPr>
          <a:xfrm>
            <a:off x="6824817" y="5249672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2046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6D31E79D-6BB6-9AB5-B507-54C15CA05C00}"/>
              </a:ext>
            </a:extLst>
          </p:cNvPr>
          <p:cNvSpPr/>
          <p:nvPr/>
        </p:nvSpPr>
        <p:spPr>
          <a:xfrm>
            <a:off x="7144710" y="5955921"/>
            <a:ext cx="1229842" cy="264842"/>
          </a:xfrm>
          <a:prstGeom prst="rect">
            <a:avLst/>
          </a:prstGeom>
          <a:pattFill prst="pct75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Phys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29A74A0B-F9E9-5E61-9A9F-D5951D36DC5F}"/>
              </a:ext>
            </a:extLst>
          </p:cNvPr>
          <p:cNvSpPr/>
          <p:nvPr/>
        </p:nvSpPr>
        <p:spPr>
          <a:xfrm>
            <a:off x="7652711" y="6268544"/>
            <a:ext cx="306910" cy="264842"/>
          </a:xfrm>
          <a:prstGeom prst="rect">
            <a:avLst/>
          </a:prstGeom>
          <a:pattFill prst="pct80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7DF7231-F351-6EBA-E2D1-3BFC63A957CD}"/>
              </a:ext>
            </a:extLst>
          </p:cNvPr>
          <p:cNvSpPr txBox="1"/>
          <p:nvPr/>
        </p:nvSpPr>
        <p:spPr>
          <a:xfrm>
            <a:off x="7718776" y="5289002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2054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F9DABF5C-0B97-226A-94FB-2BE055A4EECA}"/>
              </a:ext>
            </a:extLst>
          </p:cNvPr>
          <p:cNvSpPr/>
          <p:nvPr/>
        </p:nvSpPr>
        <p:spPr>
          <a:xfrm>
            <a:off x="7969705" y="6268544"/>
            <a:ext cx="417451" cy="2648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Inst 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CB08C39-F0B5-DC0B-4432-7DFB0766B81E}"/>
              </a:ext>
            </a:extLst>
          </p:cNvPr>
          <p:cNvSpPr txBox="1"/>
          <p:nvPr/>
        </p:nvSpPr>
        <p:spPr>
          <a:xfrm>
            <a:off x="8243684" y="5304025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2055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CBD52F77-BFE4-DC6B-86C5-D4F01E51A7CD}"/>
              </a:ext>
            </a:extLst>
          </p:cNvPr>
          <p:cNvSpPr/>
          <p:nvPr/>
        </p:nvSpPr>
        <p:spPr>
          <a:xfrm>
            <a:off x="8432307" y="6268544"/>
            <a:ext cx="1904595" cy="2648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Physics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71B64CC-2D23-C427-B688-7A62240ABDAB}"/>
              </a:ext>
            </a:extLst>
          </p:cNvPr>
          <p:cNvSpPr txBox="1"/>
          <p:nvPr/>
        </p:nvSpPr>
        <p:spPr>
          <a:xfrm>
            <a:off x="10044863" y="5433795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2075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7867A6F3-EB6B-CA61-ABA6-6A0499454878}"/>
              </a:ext>
            </a:extLst>
          </p:cNvPr>
          <p:cNvSpPr txBox="1"/>
          <p:nvPr/>
        </p:nvSpPr>
        <p:spPr>
          <a:xfrm>
            <a:off x="402847" y="3522484"/>
            <a:ext cx="850554" cy="369332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Stage I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6D3F3EE4-56E5-591D-0759-781E06727B78}"/>
              </a:ext>
            </a:extLst>
          </p:cNvPr>
          <p:cNvSpPr txBox="1"/>
          <p:nvPr/>
        </p:nvSpPr>
        <p:spPr>
          <a:xfrm>
            <a:off x="461618" y="4556436"/>
            <a:ext cx="909864" cy="369332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Stage II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5128BA8C-68B7-5B56-92C3-2F4EB87D411E}"/>
              </a:ext>
            </a:extLst>
          </p:cNvPr>
          <p:cNvSpPr txBox="1"/>
          <p:nvPr/>
        </p:nvSpPr>
        <p:spPr>
          <a:xfrm>
            <a:off x="466120" y="5561362"/>
            <a:ext cx="969176" cy="369332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Stage III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55EA0A6-4F9F-C9AF-C968-515166C9BCBE}"/>
              </a:ext>
            </a:extLst>
          </p:cNvPr>
          <p:cNvSpPr txBox="1"/>
          <p:nvPr/>
        </p:nvSpPr>
        <p:spPr>
          <a:xfrm>
            <a:off x="7735688" y="3328730"/>
            <a:ext cx="38647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CE</a:t>
            </a:r>
            <a:r>
              <a:rPr lang="en-US" sz="1000" dirty="0"/>
              <a:t>: extraction from ESS Linac, TL, LEMNB target, LEMMOND cavern</a:t>
            </a:r>
          </a:p>
          <a:p>
            <a:r>
              <a:rPr lang="en-US" sz="1000" b="1" dirty="0"/>
              <a:t>Inst</a:t>
            </a:r>
            <a:r>
              <a:rPr lang="en-US" sz="1000" dirty="0"/>
              <a:t> : includes ESS linac modifications to 28 Hz</a:t>
            </a:r>
          </a:p>
          <a:p>
            <a:r>
              <a:rPr lang="en-US" sz="1000" dirty="0"/>
              <a:t>Two interruptions to ESS: for CE and Linac modifications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5EF369D-D309-706E-3281-1CB00A72BF2F}"/>
              </a:ext>
            </a:extLst>
          </p:cNvPr>
          <p:cNvSpPr txBox="1"/>
          <p:nvPr/>
        </p:nvSpPr>
        <p:spPr>
          <a:xfrm>
            <a:off x="7792418" y="4268697"/>
            <a:ext cx="38647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CE</a:t>
            </a:r>
            <a:r>
              <a:rPr lang="en-US" sz="1000" dirty="0"/>
              <a:t>: L2A, Accumulator, L2T, TCC, </a:t>
            </a:r>
            <a:r>
              <a:rPr lang="en-US" sz="1000" dirty="0" err="1"/>
              <a:t>LEnuSTORM</a:t>
            </a:r>
            <a:r>
              <a:rPr lang="en-US" sz="1000" dirty="0"/>
              <a:t>, ND</a:t>
            </a:r>
          </a:p>
          <a:p>
            <a:r>
              <a:rPr lang="en-US" sz="1000" b="1" dirty="0"/>
              <a:t>Inst</a:t>
            </a:r>
            <a:r>
              <a:rPr lang="en-US" sz="1000" dirty="0"/>
              <a:t> : includes ESS linac modifications to 28 Hz + H-</a:t>
            </a:r>
          </a:p>
          <a:p>
            <a:r>
              <a:rPr lang="en-US" sz="1000" dirty="0"/>
              <a:t>Note: installation can finish earlier but needs to wait for the completion of Stage I</a:t>
            </a:r>
          </a:p>
          <a:p>
            <a:r>
              <a:rPr lang="en-US" sz="1000" dirty="0"/>
              <a:t>Interruption to ESS to connect and commission the H- source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2B84A2CF-3935-924C-DC84-E27DD23EC94A}"/>
              </a:ext>
            </a:extLst>
          </p:cNvPr>
          <p:cNvSpPr txBox="1"/>
          <p:nvPr/>
        </p:nvSpPr>
        <p:spPr>
          <a:xfrm>
            <a:off x="8884811" y="5280449"/>
            <a:ext cx="27865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Inst</a:t>
            </a:r>
            <a:r>
              <a:rPr lang="en-US" sz="1000" dirty="0"/>
              <a:t> : includes 2y to switch from previous stage 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C48E87C-1B37-5803-F299-7DA20F144D59}"/>
              </a:ext>
            </a:extLst>
          </p:cNvPr>
          <p:cNvCxnSpPr>
            <a:cxnSpLocks/>
          </p:cNvCxnSpPr>
          <p:nvPr/>
        </p:nvCxnSpPr>
        <p:spPr>
          <a:xfrm>
            <a:off x="4814371" y="2617460"/>
            <a:ext cx="0" cy="2513011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A269999-E8B9-D72E-8A0D-9122F2ABDE3C}"/>
              </a:ext>
            </a:extLst>
          </p:cNvPr>
          <p:cNvCxnSpPr>
            <a:cxnSpLocks/>
          </p:cNvCxnSpPr>
          <p:nvPr/>
        </p:nvCxnSpPr>
        <p:spPr>
          <a:xfrm>
            <a:off x="5260037" y="2638268"/>
            <a:ext cx="0" cy="3438501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A3B2FEF-627C-17C9-8E08-345D564791AE}"/>
              </a:ext>
            </a:extLst>
          </p:cNvPr>
          <p:cNvCxnSpPr>
            <a:cxnSpLocks/>
          </p:cNvCxnSpPr>
          <p:nvPr/>
        </p:nvCxnSpPr>
        <p:spPr>
          <a:xfrm>
            <a:off x="5772344" y="3530890"/>
            <a:ext cx="0" cy="554946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237054E-3685-C395-865C-A3233653DAB6}"/>
              </a:ext>
            </a:extLst>
          </p:cNvPr>
          <p:cNvCxnSpPr>
            <a:cxnSpLocks/>
          </p:cNvCxnSpPr>
          <p:nvPr/>
        </p:nvCxnSpPr>
        <p:spPr>
          <a:xfrm>
            <a:off x="5576232" y="4450093"/>
            <a:ext cx="0" cy="654740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106D5BC6-5F9F-DBAA-537D-4549428F6092}"/>
              </a:ext>
            </a:extLst>
          </p:cNvPr>
          <p:cNvCxnSpPr>
            <a:cxnSpLocks/>
          </p:cNvCxnSpPr>
          <p:nvPr/>
        </p:nvCxnSpPr>
        <p:spPr>
          <a:xfrm>
            <a:off x="7652711" y="4450093"/>
            <a:ext cx="0" cy="2184615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2990C39B-EB91-E2EE-577B-F8240F2EC85D}"/>
              </a:ext>
            </a:extLst>
          </p:cNvPr>
          <p:cNvCxnSpPr>
            <a:cxnSpLocks/>
          </p:cNvCxnSpPr>
          <p:nvPr/>
        </p:nvCxnSpPr>
        <p:spPr>
          <a:xfrm>
            <a:off x="6227726" y="5546836"/>
            <a:ext cx="0" cy="771789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D3873ACE-1A83-0D25-1576-B3DB34E1A38B}"/>
              </a:ext>
            </a:extLst>
          </p:cNvPr>
          <p:cNvCxnSpPr>
            <a:cxnSpLocks/>
          </p:cNvCxnSpPr>
          <p:nvPr/>
        </p:nvCxnSpPr>
        <p:spPr>
          <a:xfrm>
            <a:off x="7134466" y="5607196"/>
            <a:ext cx="0" cy="771789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46C24E07-A31D-A0FB-F44F-6A624211D3FC}"/>
              </a:ext>
            </a:extLst>
          </p:cNvPr>
          <p:cNvCxnSpPr>
            <a:cxnSpLocks/>
          </p:cNvCxnSpPr>
          <p:nvPr/>
        </p:nvCxnSpPr>
        <p:spPr>
          <a:xfrm>
            <a:off x="7954580" y="5626484"/>
            <a:ext cx="10084" cy="1033399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423213AF-9119-3BF7-84B7-22357C7AFC84}"/>
              </a:ext>
            </a:extLst>
          </p:cNvPr>
          <p:cNvCxnSpPr>
            <a:cxnSpLocks/>
          </p:cNvCxnSpPr>
          <p:nvPr/>
        </p:nvCxnSpPr>
        <p:spPr>
          <a:xfrm>
            <a:off x="8374551" y="5630891"/>
            <a:ext cx="22689" cy="1064438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5DF31F6C-16BF-4AF9-F8A5-2F5761389917}"/>
              </a:ext>
            </a:extLst>
          </p:cNvPr>
          <p:cNvCxnSpPr>
            <a:cxnSpLocks/>
          </p:cNvCxnSpPr>
          <p:nvPr/>
        </p:nvCxnSpPr>
        <p:spPr>
          <a:xfrm>
            <a:off x="10336902" y="5728785"/>
            <a:ext cx="10084" cy="943527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5" name="Rectangle 124">
            <a:extLst>
              <a:ext uri="{FF2B5EF4-FFF2-40B4-BE49-F238E27FC236}">
                <a16:creationId xmlns:a16="http://schemas.microsoft.com/office/drawing/2014/main" id="{54989B77-56AF-B081-586E-2F7BBB5CD835}"/>
              </a:ext>
            </a:extLst>
          </p:cNvPr>
          <p:cNvSpPr/>
          <p:nvPr/>
        </p:nvSpPr>
        <p:spPr>
          <a:xfrm>
            <a:off x="6382948" y="4626048"/>
            <a:ext cx="290205" cy="264842"/>
          </a:xfrm>
          <a:prstGeom prst="rect">
            <a:avLst/>
          </a:prstGeom>
          <a:pattFill prst="wdUp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7961D368-866C-AD10-5C02-0F813E74BD50}"/>
              </a:ext>
            </a:extLst>
          </p:cNvPr>
          <p:cNvSpPr/>
          <p:nvPr/>
        </p:nvSpPr>
        <p:spPr>
          <a:xfrm>
            <a:off x="5152924" y="1504253"/>
            <a:ext cx="84188" cy="26484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B3B0B7ED-A5A2-F146-7E03-F4DF3C442F20}"/>
              </a:ext>
            </a:extLst>
          </p:cNvPr>
          <p:cNvSpPr txBox="1"/>
          <p:nvPr/>
        </p:nvSpPr>
        <p:spPr>
          <a:xfrm>
            <a:off x="5237112" y="1528803"/>
            <a:ext cx="16493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Beam commissioning (1y)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125AF410-1827-5C73-61E6-BC747F1B34B2}"/>
              </a:ext>
            </a:extLst>
          </p:cNvPr>
          <p:cNvSpPr/>
          <p:nvPr/>
        </p:nvSpPr>
        <p:spPr>
          <a:xfrm>
            <a:off x="5779466" y="3639942"/>
            <a:ext cx="84188" cy="26484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FCA73D0A-938A-DAFA-DF20-7F027A2E2DA9}"/>
              </a:ext>
            </a:extLst>
          </p:cNvPr>
          <p:cNvSpPr/>
          <p:nvPr/>
        </p:nvSpPr>
        <p:spPr>
          <a:xfrm>
            <a:off x="6763745" y="4626048"/>
            <a:ext cx="84188" cy="26484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B71B5C39-A0BD-B7F5-FCC0-07C6A66552D6}"/>
              </a:ext>
            </a:extLst>
          </p:cNvPr>
          <p:cNvCxnSpPr>
            <a:cxnSpLocks/>
          </p:cNvCxnSpPr>
          <p:nvPr/>
        </p:nvCxnSpPr>
        <p:spPr>
          <a:xfrm>
            <a:off x="6847643" y="4457270"/>
            <a:ext cx="0" cy="654740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C54E0162-6067-7C78-96F1-082CC490AFAC}"/>
              </a:ext>
            </a:extLst>
          </p:cNvPr>
          <p:cNvSpPr txBox="1"/>
          <p:nvPr/>
        </p:nvSpPr>
        <p:spPr>
          <a:xfrm>
            <a:off x="6664324" y="4165200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2047</a:t>
            </a: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DF14E044-E036-AACD-3042-3E838832322B}"/>
              </a:ext>
            </a:extLst>
          </p:cNvPr>
          <p:cNvSpPr/>
          <p:nvPr/>
        </p:nvSpPr>
        <p:spPr>
          <a:xfrm>
            <a:off x="8384635" y="6268544"/>
            <a:ext cx="45719" cy="26484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9EE00664-C9B7-3D74-B326-E09881D4FBA1}"/>
              </a:ext>
            </a:extLst>
          </p:cNvPr>
          <p:cNvSpPr txBox="1"/>
          <p:nvPr/>
        </p:nvSpPr>
        <p:spPr>
          <a:xfrm>
            <a:off x="5529461" y="2931371"/>
            <a:ext cx="25522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Assumes initial permission for Stage I in 2y</a:t>
            </a:r>
          </a:p>
        </p:txBody>
      </p:sp>
      <p:graphicFrame>
        <p:nvGraphicFramePr>
          <p:cNvPr id="136" name="Table 135">
            <a:extLst>
              <a:ext uri="{FF2B5EF4-FFF2-40B4-BE49-F238E27FC236}">
                <a16:creationId xmlns:a16="http://schemas.microsoft.com/office/drawing/2014/main" id="{64C13921-CB73-D7A4-E9BB-C4CF67B53CDE}"/>
              </a:ext>
            </a:extLst>
          </p:cNvPr>
          <p:cNvGraphicFramePr>
            <a:graphicFrameLocks noGrp="1"/>
          </p:cNvGraphicFramePr>
          <p:nvPr/>
        </p:nvGraphicFramePr>
        <p:xfrm>
          <a:off x="6954480" y="1022748"/>
          <a:ext cx="4779661" cy="17627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9096">
                  <a:extLst>
                    <a:ext uri="{9D8B030D-6E8A-4147-A177-3AD203B41FA5}">
                      <a16:colId xmlns:a16="http://schemas.microsoft.com/office/drawing/2014/main" val="3835011008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2382064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137404712"/>
                    </a:ext>
                  </a:extLst>
                </a:gridCol>
                <a:gridCol w="1342165">
                  <a:extLst>
                    <a:ext uri="{9D8B030D-6E8A-4147-A177-3AD203B41FA5}">
                      <a16:colId xmlns:a16="http://schemas.microsoft.com/office/drawing/2014/main" val="1694027734"/>
                    </a:ext>
                  </a:extLst>
                </a:gridCol>
              </a:tblGrid>
              <a:tr h="279411">
                <a:tc>
                  <a:txBody>
                    <a:bodyPr/>
                    <a:lstStyle/>
                    <a:p>
                      <a:r>
                        <a:rPr lang="en-US" sz="900" dirty="0"/>
                        <a:t>Phase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Stage 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Stage 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Stage III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8029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900" dirty="0"/>
                        <a:t>Construction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2034-2036</a:t>
                      </a:r>
                    </a:p>
                    <a:p>
                      <a:pPr algn="ctr"/>
                      <a:r>
                        <a:rPr lang="en-US" sz="900" dirty="0"/>
                        <a:t>(2y)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2034-2038</a:t>
                      </a:r>
                    </a:p>
                    <a:p>
                      <a:pPr algn="ctr"/>
                      <a:r>
                        <a:rPr lang="en-US" sz="900" dirty="0"/>
                        <a:t>(4y)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2036-2041</a:t>
                      </a:r>
                    </a:p>
                    <a:p>
                      <a:pPr algn="ctr"/>
                      <a:r>
                        <a:rPr lang="en-US" sz="900" dirty="0"/>
                        <a:t>(5y)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2923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900" dirty="0"/>
                        <a:t>Installation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2036-2039</a:t>
                      </a:r>
                    </a:p>
                    <a:p>
                      <a:pPr algn="ctr"/>
                      <a:r>
                        <a:rPr lang="en-US" sz="900" dirty="0"/>
                        <a:t>(3y)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2038-2041(45)</a:t>
                      </a:r>
                    </a:p>
                    <a:p>
                      <a:pPr algn="ctr"/>
                      <a:r>
                        <a:rPr lang="en-US" sz="900" dirty="0"/>
                        <a:t>(3y-7y)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2041-2046</a:t>
                      </a:r>
                    </a:p>
                    <a:p>
                      <a:pPr algn="ctr"/>
                      <a:r>
                        <a:rPr lang="en-US" sz="900" dirty="0"/>
                        <a:t>(FD: 5y)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2502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900" dirty="0"/>
                        <a:t>Switch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2045-2046</a:t>
                      </a:r>
                    </a:p>
                    <a:p>
                      <a:pPr algn="ctr"/>
                      <a:r>
                        <a:rPr lang="en-US" sz="900" dirty="0"/>
                        <a:t>(2y)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2052-2055</a:t>
                      </a:r>
                    </a:p>
                    <a:p>
                      <a:pPr algn="ctr"/>
                      <a:r>
                        <a:rPr lang="en-US" sz="900" dirty="0"/>
                        <a:t>(1y cool-down + 2y)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7866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900" dirty="0"/>
                        <a:t>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2039-2045</a:t>
                      </a:r>
                    </a:p>
                    <a:p>
                      <a:pPr algn="ctr"/>
                      <a:r>
                        <a:rPr lang="en-US" sz="900" dirty="0"/>
                        <a:t>(1y comm + 5y)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2046-2052</a:t>
                      </a:r>
                    </a:p>
                    <a:p>
                      <a:pPr algn="ctr"/>
                      <a:r>
                        <a:rPr lang="en-US" sz="900" dirty="0"/>
                        <a:t>(2y comm + 5y)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2055-2075</a:t>
                      </a:r>
                    </a:p>
                    <a:p>
                      <a:pPr algn="ctr"/>
                      <a:r>
                        <a:rPr lang="en-US" sz="900" dirty="0"/>
                        <a:t>(0.5y comm + 20y)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406047"/>
                  </a:ext>
                </a:extLst>
              </a:tr>
            </a:tbl>
          </a:graphicData>
        </a:graphic>
      </p:graphicFrame>
      <p:pic>
        <p:nvPicPr>
          <p:cNvPr id="138" name="Picture 137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408EFB7F-D2F3-C55D-69E0-CA47A01C5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8081" y="246102"/>
            <a:ext cx="1246532" cy="538243"/>
          </a:xfrm>
          <a:prstGeom prst="rect">
            <a:avLst/>
          </a:prstGeom>
        </p:spPr>
      </p:pic>
      <p:sp>
        <p:nvSpPr>
          <p:cNvPr id="141" name="TextBox 140">
            <a:extLst>
              <a:ext uri="{FF2B5EF4-FFF2-40B4-BE49-F238E27FC236}">
                <a16:creationId xmlns:a16="http://schemas.microsoft.com/office/drawing/2014/main" id="{D0FCE4F6-50D0-25DB-1E98-88AC9505D240}"/>
              </a:ext>
            </a:extLst>
          </p:cNvPr>
          <p:cNvSpPr txBox="1"/>
          <p:nvPr/>
        </p:nvSpPr>
        <p:spPr>
          <a:xfrm>
            <a:off x="2996844" y="6079901"/>
            <a:ext cx="23906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Low-energy </a:t>
            </a:r>
            <a:r>
              <a:rPr lang="en-US" sz="1000" b="1" dirty="0" err="1">
                <a:solidFill>
                  <a:srgbClr val="FF0000"/>
                </a:solidFill>
              </a:rPr>
              <a:t>ν</a:t>
            </a:r>
            <a:r>
              <a:rPr lang="el-GR" sz="1000" b="1" baseline="-25000" dirty="0">
                <a:solidFill>
                  <a:srgbClr val="FF0000"/>
                </a:solidFill>
              </a:rPr>
              <a:t>μ</a:t>
            </a:r>
            <a:r>
              <a:rPr lang="en-US" sz="1000" b="1" dirty="0">
                <a:solidFill>
                  <a:srgbClr val="FF0000"/>
                </a:solidFill>
              </a:rPr>
              <a:t> </a:t>
            </a:r>
            <a:r>
              <a:rPr lang="el-GR" sz="1000" b="1" dirty="0">
                <a:solidFill>
                  <a:srgbClr val="FF0000"/>
                </a:solidFill>
              </a:rPr>
              <a:t>ν</a:t>
            </a:r>
            <a:r>
              <a:rPr lang="en-US" sz="1000" b="1" baseline="-25000" dirty="0">
                <a:solidFill>
                  <a:srgbClr val="FF0000"/>
                </a:solidFill>
              </a:rPr>
              <a:t>e</a:t>
            </a:r>
            <a:r>
              <a:rPr lang="en-US" sz="1000" dirty="0">
                <a:solidFill>
                  <a:srgbClr val="FF0000"/>
                </a:solidFill>
              </a:rPr>
              <a:t> cross-section results</a:t>
            </a:r>
          </a:p>
        </p:txBody>
      </p:sp>
      <p:sp>
        <p:nvSpPr>
          <p:cNvPr id="143" name="5-point Star 142">
            <a:extLst>
              <a:ext uri="{FF2B5EF4-FFF2-40B4-BE49-F238E27FC236}">
                <a16:creationId xmlns:a16="http://schemas.microsoft.com/office/drawing/2014/main" id="{EEE67D43-EDEC-053D-A3A8-D6BE3FBE8181}"/>
              </a:ext>
            </a:extLst>
          </p:cNvPr>
          <p:cNvSpPr/>
          <p:nvPr/>
        </p:nvSpPr>
        <p:spPr>
          <a:xfrm>
            <a:off x="9208234" y="6136926"/>
            <a:ext cx="167802" cy="152820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5-point Star 143">
            <a:extLst>
              <a:ext uri="{FF2B5EF4-FFF2-40B4-BE49-F238E27FC236}">
                <a16:creationId xmlns:a16="http://schemas.microsoft.com/office/drawing/2014/main" id="{27B360AB-6AA2-46BB-193E-46A7F3DF945B}"/>
              </a:ext>
            </a:extLst>
          </p:cNvPr>
          <p:cNvSpPr/>
          <p:nvPr/>
        </p:nvSpPr>
        <p:spPr>
          <a:xfrm>
            <a:off x="2793605" y="6407241"/>
            <a:ext cx="167802" cy="152820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908E1915-966D-B087-BF08-0891D41B95F3}"/>
              </a:ext>
            </a:extLst>
          </p:cNvPr>
          <p:cNvSpPr txBox="1"/>
          <p:nvPr/>
        </p:nvSpPr>
        <p:spPr>
          <a:xfrm>
            <a:off x="2994015" y="6349087"/>
            <a:ext cx="2390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CP-violation in leptonic sector precision measurements</a:t>
            </a:r>
          </a:p>
        </p:txBody>
      </p: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F32C7141-3FDC-1E82-B57A-76A820CBEA6D}"/>
              </a:ext>
            </a:extLst>
          </p:cNvPr>
          <p:cNvCxnSpPr>
            <a:cxnSpLocks/>
          </p:cNvCxnSpPr>
          <p:nvPr/>
        </p:nvCxnSpPr>
        <p:spPr>
          <a:xfrm>
            <a:off x="9277476" y="6020612"/>
            <a:ext cx="0" cy="640991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73AA38BB-ECF3-CF0B-AFB2-168716CC3926}"/>
              </a:ext>
            </a:extLst>
          </p:cNvPr>
          <p:cNvSpPr txBox="1"/>
          <p:nvPr/>
        </p:nvSpPr>
        <p:spPr>
          <a:xfrm>
            <a:off x="9001240" y="5685058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2065</a:t>
            </a:r>
          </a:p>
        </p:txBody>
      </p:sp>
      <p:sp>
        <p:nvSpPr>
          <p:cNvPr id="154" name="4-point Star 153">
            <a:extLst>
              <a:ext uri="{FF2B5EF4-FFF2-40B4-BE49-F238E27FC236}">
                <a16:creationId xmlns:a16="http://schemas.microsoft.com/office/drawing/2014/main" id="{447D3B80-AD77-8B2D-B640-8414A876D3A3}"/>
              </a:ext>
            </a:extLst>
          </p:cNvPr>
          <p:cNvSpPr/>
          <p:nvPr/>
        </p:nvSpPr>
        <p:spPr>
          <a:xfrm>
            <a:off x="2805702" y="6075040"/>
            <a:ext cx="152547" cy="152820"/>
          </a:xfrm>
          <a:prstGeom prst="star4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4-point Star 155">
            <a:extLst>
              <a:ext uri="{FF2B5EF4-FFF2-40B4-BE49-F238E27FC236}">
                <a16:creationId xmlns:a16="http://schemas.microsoft.com/office/drawing/2014/main" id="{C61DF898-4197-D8CB-174D-BD665D84D243}"/>
              </a:ext>
            </a:extLst>
          </p:cNvPr>
          <p:cNvSpPr/>
          <p:nvPr/>
        </p:nvSpPr>
        <p:spPr>
          <a:xfrm>
            <a:off x="6596077" y="3672557"/>
            <a:ext cx="152547" cy="152820"/>
          </a:xfrm>
          <a:prstGeom prst="star4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4-point Star 156">
            <a:extLst>
              <a:ext uri="{FF2B5EF4-FFF2-40B4-BE49-F238E27FC236}">
                <a16:creationId xmlns:a16="http://schemas.microsoft.com/office/drawing/2014/main" id="{2A8B5803-4F6C-FA94-4C64-D17ADC63EDD9}"/>
              </a:ext>
            </a:extLst>
          </p:cNvPr>
          <p:cNvSpPr/>
          <p:nvPr/>
        </p:nvSpPr>
        <p:spPr>
          <a:xfrm>
            <a:off x="7582196" y="4685573"/>
            <a:ext cx="152547" cy="152820"/>
          </a:xfrm>
          <a:prstGeom prst="star4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CF8BAE1-61A9-77B0-F55F-766FE82B76F8}"/>
              </a:ext>
            </a:extLst>
          </p:cNvPr>
          <p:cNvCxnSpPr>
            <a:cxnSpLocks/>
          </p:cNvCxnSpPr>
          <p:nvPr/>
        </p:nvCxnSpPr>
        <p:spPr>
          <a:xfrm flipH="1">
            <a:off x="6674564" y="3538067"/>
            <a:ext cx="1410" cy="1573943"/>
          </a:xfrm>
          <a:prstGeom prst="line">
            <a:avLst/>
          </a:prstGeom>
          <a:ln w="12700"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DA34AD79-0094-D98F-0B97-F08A1A8DE001}"/>
              </a:ext>
            </a:extLst>
          </p:cNvPr>
          <p:cNvSpPr txBox="1"/>
          <p:nvPr/>
        </p:nvSpPr>
        <p:spPr>
          <a:xfrm>
            <a:off x="4477258" y="73888"/>
            <a:ext cx="52117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Possible implementation scenario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5BA3F27-DDCC-F53B-5D87-6545299F1E5E}"/>
              </a:ext>
            </a:extLst>
          </p:cNvPr>
          <p:cNvSpPr/>
          <p:nvPr/>
        </p:nvSpPr>
        <p:spPr>
          <a:xfrm>
            <a:off x="6472486" y="4305097"/>
            <a:ext cx="2280866" cy="2390232"/>
          </a:xfrm>
          <a:prstGeom prst="roundRect">
            <a:avLst/>
          </a:prstGeom>
          <a:solidFill>
            <a:srgbClr val="FFF2CC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5D6061-6029-DC57-95A8-833DEBD3F437}"/>
              </a:ext>
            </a:extLst>
          </p:cNvPr>
          <p:cNvSpPr txBox="1"/>
          <p:nvPr/>
        </p:nvSpPr>
        <p:spPr>
          <a:xfrm>
            <a:off x="9264312" y="4680284"/>
            <a:ext cx="1846596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Room to optimize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27F0F0F-74BB-0F7C-2F36-908B70B31B6F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8753352" y="5065547"/>
            <a:ext cx="546983" cy="43466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ooter Placeholder 48">
            <a:extLst>
              <a:ext uri="{FF2B5EF4-FFF2-40B4-BE49-F238E27FC236}">
                <a16:creationId xmlns:a16="http://schemas.microsoft.com/office/drawing/2014/main" id="{95CFF6CF-5A7E-D3D2-7DB4-88055D60B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50" name="Slide Number Placeholder 49">
            <a:extLst>
              <a:ext uri="{FF2B5EF4-FFF2-40B4-BE49-F238E27FC236}">
                <a16:creationId xmlns:a16="http://schemas.microsoft.com/office/drawing/2014/main" id="{F5843FD1-F306-5E5A-66B7-33F3638BB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33</a:t>
            </a:fld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5F4255D-A6E2-AFEA-01EF-369433147DAF}"/>
              </a:ext>
            </a:extLst>
          </p:cNvPr>
          <p:cNvCxnSpPr>
            <a:endCxn id="45" idx="2"/>
          </p:cNvCxnSpPr>
          <p:nvPr/>
        </p:nvCxnSpPr>
        <p:spPr>
          <a:xfrm flipH="1">
            <a:off x="5747011" y="2306627"/>
            <a:ext cx="348989" cy="1202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D04325D-F2C4-BFDB-2AA5-B64B10BE3FCF}"/>
              </a:ext>
            </a:extLst>
          </p:cNvPr>
          <p:cNvSpPr txBox="1"/>
          <p:nvPr/>
        </p:nvSpPr>
        <p:spPr>
          <a:xfrm>
            <a:off x="5567090" y="1994242"/>
            <a:ext cx="1015931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HK 10y run</a:t>
            </a:r>
          </a:p>
        </p:txBody>
      </p:sp>
    </p:spTree>
    <p:extLst>
      <p:ext uri="{BB962C8B-B14F-4D97-AF65-F5344CB8AC3E}">
        <p14:creationId xmlns:p14="http://schemas.microsoft.com/office/powerpoint/2010/main" val="8206918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9770A744-5996-4D0D-BA78-ABBE227E75DB}"/>
              </a:ext>
            </a:extLst>
          </p:cNvPr>
          <p:cNvSpPr txBox="1"/>
          <p:nvPr/>
        </p:nvSpPr>
        <p:spPr>
          <a:xfrm>
            <a:off x="0" y="89255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ESSnuSB</a:t>
            </a:r>
            <a:r>
              <a:rPr lang="en-US" sz="2800" dirty="0"/>
              <a:t> EU support </a:t>
            </a:r>
            <a:r>
              <a:rPr lang="en-US" sz="2800" dirty="0" err="1"/>
              <a:t>programmes</a:t>
            </a:r>
            <a:endParaRPr lang="en-US" sz="28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C08EAFE-BA89-D746-8E03-88D377168F1C}"/>
              </a:ext>
            </a:extLst>
          </p:cNvPr>
          <p:cNvSpPr txBox="1"/>
          <p:nvPr/>
        </p:nvSpPr>
        <p:spPr>
          <a:xfrm>
            <a:off x="160881" y="948637"/>
            <a:ext cx="6869283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/>
              <a:t>COST Action </a:t>
            </a:r>
            <a:r>
              <a:rPr lang="en-GB" sz="2000" b="1" dirty="0" err="1"/>
              <a:t>EuroNuNet</a:t>
            </a:r>
            <a:r>
              <a:rPr lang="en-GB" sz="2000" b="1" dirty="0"/>
              <a:t> (CA15139)</a:t>
            </a:r>
            <a:r>
              <a:rPr lang="en-GB" sz="2000" dirty="0"/>
              <a:t>: 2016 - 2020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000" dirty="0">
                <a:hlinkClick r:id="rId3"/>
              </a:rPr>
              <a:t>https://euronunet.in2p3.fr</a:t>
            </a:r>
            <a:endParaRPr lang="en-GB" sz="20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000" dirty="0"/>
              <a:t>video for scientists: </a:t>
            </a:r>
            <a:r>
              <a:rPr lang="en-GB" sz="2000" dirty="0">
                <a:hlinkClick r:id="rId4"/>
              </a:rPr>
              <a:t>https://www.youtube.com/watch?v=PwzNzLQh-Dw</a:t>
            </a:r>
            <a:endParaRPr lang="en-GB" sz="20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en-GB" sz="2000" dirty="0"/>
          </a:p>
          <a:p>
            <a:pPr lvl="1"/>
            <a:endParaRPr lang="en-GB" sz="20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/>
              <a:t>EU-H2020 Design Study </a:t>
            </a:r>
            <a:r>
              <a:rPr lang="en-GB" sz="2000" b="1" dirty="0" err="1"/>
              <a:t>ESSνSB</a:t>
            </a:r>
            <a:r>
              <a:rPr lang="en-GB" sz="2000" dirty="0"/>
              <a:t>: 2018 - 2023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000" dirty="0">
                <a:hlinkClick r:id="rId5"/>
              </a:rPr>
              <a:t>https://essnusb.eu</a:t>
            </a:r>
            <a:endParaRPr lang="en-GB" sz="20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000" dirty="0"/>
              <a:t>video for general public: </a:t>
            </a:r>
            <a:r>
              <a:rPr lang="en-GB" sz="2000" dirty="0">
                <a:hlinkClick r:id="rId6"/>
              </a:rPr>
              <a:t>https://www.youtube.com/watch?v=qAnvft0nAlg</a:t>
            </a:r>
            <a:endParaRPr lang="en-GB" sz="2000" dirty="0"/>
          </a:p>
          <a:p>
            <a:pPr lvl="1"/>
            <a:endParaRPr lang="en-GB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EU-Horizon Europe Design Study </a:t>
            </a:r>
            <a:r>
              <a:rPr lang="en-GB" sz="2000" b="1" dirty="0" err="1"/>
              <a:t>ESSνSB</a:t>
            </a:r>
            <a:r>
              <a:rPr lang="en-GB" sz="2000" b="1" dirty="0"/>
              <a:t>+</a:t>
            </a:r>
            <a:r>
              <a:rPr lang="en-GB" sz="2000" dirty="0"/>
              <a:t>: 2023-2026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000" b="1" dirty="0"/>
              <a:t>ongoing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0D833C1D-2072-C247-BF00-1397DAC1723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4669" y="3001466"/>
            <a:ext cx="2365287" cy="67123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5E606C96-FC42-EF4C-8543-32940357553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5179" y="878808"/>
            <a:ext cx="899141" cy="899141"/>
          </a:xfrm>
          <a:prstGeom prst="rect">
            <a:avLst/>
          </a:prstGeom>
        </p:spPr>
      </p:pic>
      <p:pic>
        <p:nvPicPr>
          <p:cNvPr id="47" name="Picture 46">
            <a:hlinkClick r:id="rId4"/>
            <a:extLst>
              <a:ext uri="{FF2B5EF4-FFF2-40B4-BE49-F238E27FC236}">
                <a16:creationId xmlns:a16="http://schemas.microsoft.com/office/drawing/2014/main" id="{91448E15-AAB3-044B-8D44-A7A72D3F8C4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8529" y="1777949"/>
            <a:ext cx="1909160" cy="1223517"/>
          </a:xfrm>
          <a:prstGeom prst="rect">
            <a:avLst/>
          </a:prstGeom>
        </p:spPr>
      </p:pic>
      <p:pic>
        <p:nvPicPr>
          <p:cNvPr id="48" name="Picture 47">
            <a:hlinkClick r:id="rId6"/>
            <a:extLst>
              <a:ext uri="{FF2B5EF4-FFF2-40B4-BE49-F238E27FC236}">
                <a16:creationId xmlns:a16="http://schemas.microsoft.com/office/drawing/2014/main" id="{C4F6A4A2-6FB1-9042-8AB7-54BF701E0CC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3968" y="3951852"/>
            <a:ext cx="1909160" cy="125103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9" t="8238" b="5697"/>
          <a:stretch/>
        </p:blipFill>
        <p:spPr bwMode="auto">
          <a:xfrm>
            <a:off x="9485179" y="5134320"/>
            <a:ext cx="1379669" cy="69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47082" y="3030915"/>
            <a:ext cx="1720775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Total 4.7 MEUR </a:t>
            </a:r>
          </a:p>
          <a:p>
            <a:pPr algn="ctr"/>
            <a:r>
              <a:rPr lang="en-US" sz="1600" b="1" dirty="0"/>
              <a:t>(3 M€ from EU)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72799" y="5247258"/>
            <a:ext cx="1720775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Total 5 MEUR </a:t>
            </a:r>
          </a:p>
          <a:p>
            <a:pPr algn="ctr"/>
            <a:r>
              <a:rPr lang="en-US" sz="1600" b="1" dirty="0"/>
              <a:t>(3 M€ from EU)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75160" y="878600"/>
            <a:ext cx="1720775" cy="338554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0.3 M€ from COST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A32BF0-CACE-67D0-D3D7-CC25DBFAC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48D571-0930-5BA5-92C7-6EB70E285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8917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228F7D-6AFA-440C-9489-32D3DAF5F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P2O (</a:t>
            </a:r>
            <a:r>
              <a:rPr lang="en-US" dirty="0" err="1"/>
              <a:t>Protvino</a:t>
            </a:r>
            <a:r>
              <a:rPr lang="en-US" dirty="0"/>
              <a:t> to Orca)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84FE5D2A-C8BB-8539-3E54-6A5EFE7AE2C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372100" cy="435133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Main purpose: mass hierarchy measurement</a:t>
                </a:r>
              </a:p>
              <a:p>
                <a:r>
                  <a:rPr lang="en-US" dirty="0"/>
                  <a:t>Parameters</a:t>
                </a:r>
              </a:p>
              <a:p>
                <a:pPr lvl="1"/>
                <a:r>
                  <a:rPr lang="en-US" dirty="0"/>
                  <a:t>Long baseline: 2695 km</a:t>
                </a:r>
              </a:p>
              <a:p>
                <a:pPr lvl="1"/>
                <a:r>
                  <a:rPr lang="en-US" dirty="0"/>
                  <a:t>about 8 Mt water Cherenkov detector</a:t>
                </a:r>
              </a:p>
              <a:p>
                <a:pPr lvl="1"/>
                <a:r>
                  <a:rPr lang="en-US" dirty="0"/>
                  <a:t>450 kW beam</a:t>
                </a:r>
              </a:p>
              <a:p>
                <a:r>
                  <a:rPr lang="en-US" dirty="0"/>
                  <a:t>Bi-magic baseline</a:t>
                </a:r>
              </a:p>
              <a:p>
                <a:pPr lvl="1"/>
                <a:r>
                  <a:rPr lang="en-US" dirty="0"/>
                  <a:t>hierarchy measurement independent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</m:oMath>
                </a14:m>
                <a:endParaRPr lang="en-US" dirty="0">
                  <a:highlight>
                    <a:srgbClr val="FF00FF"/>
                  </a:highlight>
                </a:endParaRPr>
              </a:p>
              <a:p>
                <a:r>
                  <a:rPr lang="en-US" dirty="0" err="1"/>
                  <a:t>LoI</a:t>
                </a:r>
                <a:r>
                  <a:rPr lang="en-US" dirty="0"/>
                  <a:t> from 2019 </a:t>
                </a:r>
                <a:r>
                  <a:rPr lang="en-US" dirty="0">
                    <a:hlinkClick r:id="rId2"/>
                  </a:rPr>
                  <a:t>https://arxiv.org/abs/1902.06083</a:t>
                </a:r>
                <a:endParaRPr lang="en-US" dirty="0"/>
              </a:p>
              <a:p>
                <a:pPr lvl="1"/>
                <a:r>
                  <a:rPr lang="en-US" dirty="0"/>
                  <a:t>now on indefinite hold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84FE5D2A-C8BB-8539-3E54-6A5EFE7AE2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372100" cy="4351338"/>
              </a:xfrm>
              <a:blipFill>
                <a:blip r:embed="rId3"/>
                <a:stretch>
                  <a:fillRect l="-1816" t="-2801" b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AC3E6D0-DE28-7D5E-56C1-F337C2C42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29C9DE-1EB9-D67B-B18A-E88BBC705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35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C45747-684B-8BB1-BF91-5C1A08B937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924" y="3336662"/>
            <a:ext cx="5580185" cy="315621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3988C15-6F3C-0FB0-E471-1B004636267E}"/>
              </a:ext>
            </a:extLst>
          </p:cNvPr>
          <p:cNvSpPr txBox="1"/>
          <p:nvPr/>
        </p:nvSpPr>
        <p:spPr>
          <a:xfrm>
            <a:off x="7397262" y="6488668"/>
            <a:ext cx="33436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https://arxiv.org/pdf/1009.1093</a:t>
            </a:r>
            <a:r>
              <a:rPr lang="en-US" dirty="0"/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9A2719C-0D91-1B82-5BC3-A4F02B1D062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218" y="136525"/>
            <a:ext cx="2875180" cy="315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5109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036EC-DA74-0802-A4C0-8D3745717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Beta beams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63B5250-7FE9-70BE-7F3B-3714890169F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35150"/>
                <a:ext cx="6535615" cy="4351338"/>
              </a:xfrm>
            </p:spPr>
            <p:txBody>
              <a:bodyPr/>
              <a:lstStyle/>
              <a:p>
                <a:r>
                  <a:rPr lang="en-US" dirty="0"/>
                  <a:t>Accelerate beta emitting nuclei</a:t>
                </a:r>
              </a:p>
              <a:p>
                <a:r>
                  <a:rPr lang="en-US" dirty="0"/>
                  <a:t>Pure and narrow spectrum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ba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Possible to observe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 and maybe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dirty="0"/>
                  <a:t> appearance</a:t>
                </a:r>
              </a:p>
              <a:p>
                <a:r>
                  <a:rPr lang="en-US" dirty="0"/>
                  <a:t>Main technical difficulty is intensity</a:t>
                </a:r>
              </a:p>
              <a:p>
                <a:pPr lvl="1"/>
                <a:r>
                  <a:rPr lang="en-US" dirty="0"/>
                  <a:t>Difficult to produce isotopes at a sufficient rate</a:t>
                </a:r>
              </a:p>
              <a:p>
                <a:pPr lvl="1"/>
                <a:r>
                  <a:rPr lang="en-US" dirty="0"/>
                  <a:t>On hold since early 2010’s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63B5250-7FE9-70BE-7F3B-3714890169F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35150"/>
                <a:ext cx="6535615" cy="4351338"/>
              </a:xfrm>
              <a:blipFill>
                <a:blip r:embed="rId2"/>
                <a:stretch>
                  <a:fillRect l="-1679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0E45E2-4C52-2658-16E3-DF73B4AC8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3CC6E5-10D9-E0A6-3B5C-020373B83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36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0F569D-E664-92B5-07C7-486352BB4EF4}"/>
              </a:ext>
            </a:extLst>
          </p:cNvPr>
          <p:cNvSpPr txBox="1"/>
          <p:nvPr/>
        </p:nvSpPr>
        <p:spPr>
          <a:xfrm>
            <a:off x="7893141" y="4284843"/>
            <a:ext cx="40386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3"/>
              </a:rPr>
              <a:t>https://doi.org/10.1016/j.nuclphysbps.2012.09.037</a:t>
            </a:r>
            <a:r>
              <a:rPr lang="en-US" sz="1400" dirty="0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D20BB84-184C-A615-BCD0-E5DE992D94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2488" y="1546310"/>
            <a:ext cx="4519809" cy="23169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C8DD616-EA13-102C-19F2-008D9E92FBDE}"/>
              </a:ext>
            </a:extLst>
          </p:cNvPr>
          <p:cNvSpPr txBox="1"/>
          <p:nvPr/>
        </p:nvSpPr>
        <p:spPr>
          <a:xfrm>
            <a:off x="8598877" y="3915511"/>
            <a:ext cx="2627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EURISOL scenario at CERN</a:t>
            </a:r>
          </a:p>
        </p:txBody>
      </p:sp>
    </p:spTree>
    <p:extLst>
      <p:ext uri="{BB962C8B-B14F-4D97-AF65-F5344CB8AC3E}">
        <p14:creationId xmlns:p14="http://schemas.microsoft.com/office/powerpoint/2010/main" val="24217798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992F4-1616-2D60-9758-839DFADB6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factory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2734D30-622E-32F3-1236-27602802476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39260" y="1453661"/>
                <a:ext cx="6079307" cy="4805363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2400" dirty="0"/>
                  <a:t>Accelerate muons and put them in a storage ring</a:t>
                </a:r>
              </a:p>
              <a:p>
                <a:pPr lvl="1"/>
                <a:r>
                  <a:rPr lang="en-US" sz="1800" dirty="0" err="1"/>
                  <a:t>nuSTORM</a:t>
                </a:r>
                <a:r>
                  <a:rPr lang="en-US" sz="1800" dirty="0"/>
                  <a:t> just stores the muons, SBL only</a:t>
                </a:r>
              </a:p>
              <a:p>
                <a:r>
                  <a:rPr lang="en-US" sz="2400" dirty="0"/>
                  <a:t>Controlled and intense source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/>
                  <a:t> and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bar>
                          <m:barPr>
                            <m:pos m:val="top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ba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/>
                  <a:t> (or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ba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/>
                  <a:t>)</a:t>
                </a:r>
              </a:p>
              <a:p>
                <a:r>
                  <a:rPr lang="en-US" sz="2400" dirty="0"/>
                  <a:t>Main technical difficulties</a:t>
                </a:r>
              </a:p>
              <a:p>
                <a:pPr lvl="1"/>
                <a:r>
                  <a:rPr lang="en-US" sz="1800" dirty="0"/>
                  <a:t>accelerating muons</a:t>
                </a:r>
              </a:p>
              <a:p>
                <a:pPr lvl="1"/>
                <a:r>
                  <a:rPr lang="en-US" sz="1800" dirty="0"/>
                  <a:t>magnetized far detector</a:t>
                </a:r>
              </a:p>
              <a:p>
                <a:r>
                  <a:rPr lang="en-US" sz="2400" dirty="0"/>
                  <a:t>Proposed sites: CERN, RAL, Fermilab, ..</a:t>
                </a:r>
              </a:p>
              <a:p>
                <a:r>
                  <a:rPr lang="en-US" sz="2400" dirty="0"/>
                  <a:t>Progress slowed down at the beginning of 2010s</a:t>
                </a:r>
                <a:r>
                  <a:rPr lang="en-US" sz="2400" dirty="0">
                    <a:highlight>
                      <a:srgbClr val="FF00FF"/>
                    </a:highlight>
                  </a:rPr>
                  <a:t> </a:t>
                </a:r>
              </a:p>
              <a:p>
                <a:pPr lvl="1"/>
                <a:r>
                  <a:rPr lang="en-US" sz="1800" dirty="0"/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US" sz="1800" dirty="0"/>
                  <a:t> made CPV (and other) measurements accessible to conventional beams</a:t>
                </a:r>
              </a:p>
              <a:p>
                <a:r>
                  <a:rPr lang="en-US" sz="2400" dirty="0"/>
                  <a:t>Interesting new possibilities:</a:t>
                </a:r>
              </a:p>
              <a:p>
                <a:pPr lvl="1"/>
                <a:r>
                  <a:rPr lang="en-US" sz="1800" dirty="0"/>
                  <a:t>nu factory at ESS (backup slide)</a:t>
                </a:r>
              </a:p>
              <a:p>
                <a:pPr lvl="2"/>
                <a:r>
                  <a:rPr lang="en-US" sz="1600" dirty="0"/>
                  <a:t>Low energy </a:t>
                </a:r>
                <a:r>
                  <a:rPr lang="en-US" sz="1600" dirty="0" err="1"/>
                  <a:t>nuSTORM</a:t>
                </a:r>
                <a:r>
                  <a:rPr lang="en-US" sz="1600" dirty="0"/>
                  <a:t> could be a step forward</a:t>
                </a:r>
              </a:p>
              <a:p>
                <a:pPr lvl="1"/>
                <a:r>
                  <a:rPr lang="en-US" sz="1800" dirty="0"/>
                  <a:t>nu factory at Fermilab with DUNE as far detectors</a:t>
                </a:r>
              </a:p>
              <a:p>
                <a:pPr lvl="2"/>
                <a:r>
                  <a:rPr lang="en-US" sz="1600" dirty="0">
                    <a:hlinkClick r:id="rId2"/>
                  </a:rPr>
                  <a:t>https://arxiv.org/abs/2407.02572</a:t>
                </a:r>
                <a:r>
                  <a:rPr lang="en-US" sz="1600" dirty="0"/>
                  <a:t> </a:t>
                </a:r>
              </a:p>
              <a:p>
                <a:pPr lvl="2"/>
                <a:endParaRPr lang="en-US" sz="1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2734D30-622E-32F3-1236-27602802476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260" y="1453661"/>
                <a:ext cx="6079307" cy="4805363"/>
              </a:xfrm>
              <a:blipFill>
                <a:blip r:embed="rId3"/>
                <a:stretch>
                  <a:fillRect l="-1102" t="-25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6FAF75-D4AA-65F5-71A0-5353EEBB7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9AE410-1078-D80F-B3F8-34DB5F50A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37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319A1F-3531-3BC0-1D06-1BA1EC8AF3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568" y="740623"/>
            <a:ext cx="4735232" cy="45933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CCA333B-3361-3AAD-411C-08FF8A8BE4EB}"/>
              </a:ext>
            </a:extLst>
          </p:cNvPr>
          <p:cNvSpPr txBox="1"/>
          <p:nvPr/>
        </p:nvSpPr>
        <p:spPr>
          <a:xfrm>
            <a:off x="7705427" y="5579055"/>
            <a:ext cx="26084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Generic nu fact design from 2011</a:t>
            </a:r>
          </a:p>
          <a:p>
            <a:r>
              <a:rPr lang="en-US" sz="1400" dirty="0">
                <a:hlinkClick r:id="rId5"/>
              </a:rPr>
              <a:t>https://arxiv.org/abs/1112.2853</a:t>
            </a:r>
            <a:r>
              <a:rPr lang="en-US" sz="1400" dirty="0"/>
              <a:t> 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232386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403A1-2448-0D2B-0609-629083528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Tau neutrino beams?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70898A-F28C-CEBE-9A0F-25B32B040D9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71470"/>
                <a:ext cx="10515600" cy="467693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000" dirty="0"/>
                  <a:t>Produced by shooting protons on thick target and sweep/stop anything other than D</a:t>
                </a:r>
                <a:r>
                  <a:rPr lang="en-US" sz="2000" baseline="-25000" dirty="0"/>
                  <a:t>S</a:t>
                </a:r>
                <a:endParaRPr lang="en-US" sz="2000" dirty="0"/>
              </a:p>
              <a:p>
                <a:pPr lvl="1"/>
                <a:r>
                  <a:rPr lang="en-US" sz="1800" dirty="0"/>
                  <a:t>about 3% neutrinos 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/>
                  <a:t>	</a:t>
                </a:r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pPr lvl="1"/>
                <a:endParaRPr lang="en-US" sz="1800" dirty="0"/>
              </a:p>
              <a:p>
                <a:pPr lvl="1"/>
                <a:r>
                  <a:rPr lang="en-US" sz="1800" dirty="0"/>
                  <a:t>currently only SBL (DONUT, </a:t>
                </a:r>
                <a:r>
                  <a:rPr lang="en-US" sz="1800" dirty="0" err="1"/>
                  <a:t>SHiP</a:t>
                </a:r>
                <a:r>
                  <a:rPr lang="en-US" sz="1800" dirty="0"/>
                  <a:t>)</a:t>
                </a:r>
              </a:p>
              <a:p>
                <a:r>
                  <a:rPr lang="en-US" sz="2000" dirty="0"/>
                  <a:t>DsTau (NA65): a running experiment at CERN to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sz="2000" dirty="0"/>
                  <a:t> production</a:t>
                </a:r>
              </a:p>
              <a:p>
                <a:pPr lvl="1"/>
                <a:r>
                  <a:rPr lang="en-US" sz="1600" dirty="0"/>
                  <a:t>To reduce systematics for past and future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sz="1600" dirty="0"/>
                  <a:t> experiments</a:t>
                </a:r>
              </a:p>
              <a:p>
                <a:r>
                  <a:rPr lang="en-US" sz="2000" dirty="0"/>
                  <a:t>Maybe LBL in future?</a:t>
                </a:r>
              </a:p>
              <a:p>
                <a:pPr lvl="1"/>
                <a:r>
                  <a:rPr lang="en-US" sz="1600" dirty="0"/>
                  <a:t>Perhaps via oscillations?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70898A-F28C-CEBE-9A0F-25B32B040D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71470"/>
                <a:ext cx="10515600" cy="4676930"/>
              </a:xfrm>
              <a:blipFill>
                <a:blip r:embed="rId2"/>
                <a:stretch>
                  <a:fillRect l="-464" t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FAE0BA-4D69-70C6-4716-148E7899B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709217-0637-099E-F71F-CD4DEC371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38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1DDB9B-4806-7364-692E-46CFCA2BD4F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12" y="2221945"/>
            <a:ext cx="6157163" cy="20993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ECCBC8-54B0-CFF8-E8EC-98A9149B4EF3}"/>
              </a:ext>
            </a:extLst>
          </p:cNvPr>
          <p:cNvSpPr txBox="1"/>
          <p:nvPr/>
        </p:nvSpPr>
        <p:spPr>
          <a:xfrm>
            <a:off x="1893110" y="4074080"/>
            <a:ext cx="50601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DONUT beamline </a:t>
            </a:r>
            <a:r>
              <a:rPr lang="en-US" dirty="0">
                <a:hlinkClick r:id="rId4"/>
              </a:rPr>
              <a:t>https://arxiv.org/abs/0711.0728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1D4165E-68BA-1D1F-C308-A178A57CE13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845" y="2438400"/>
            <a:ext cx="4209600" cy="119665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DEFF21E-4FDB-8781-868B-1A44433DF1F2}"/>
              </a:ext>
            </a:extLst>
          </p:cNvPr>
          <p:cNvSpPr txBox="1"/>
          <p:nvPr/>
        </p:nvSpPr>
        <p:spPr>
          <a:xfrm>
            <a:off x="7853362" y="4033575"/>
            <a:ext cx="33861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https://arxiv.org/abs/1906.03487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218804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85D6E-7D88-27B5-9E1E-931F12D06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4078"/>
            <a:ext cx="10515600" cy="1325563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8AAFB-E8D7-4796-D7AA-A94FB975BA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Long baseline neutrino experiments let us study neutrino oscillations in detail in laboratory conditions (we control both source and detector)</a:t>
            </a:r>
          </a:p>
          <a:p>
            <a:pPr lvl="1"/>
            <a:r>
              <a:rPr lang="en-US" dirty="0"/>
              <a:t>After next generation of neutrino experiments we expect to have a good estimation of all oscillation parameters</a:t>
            </a:r>
          </a:p>
          <a:p>
            <a:pPr lvl="1"/>
            <a:r>
              <a:rPr lang="en-US" dirty="0"/>
              <a:t>However, we need precise measurements and cross-checks using different </a:t>
            </a:r>
            <a:r>
              <a:rPr lang="en-US" dirty="0" err="1"/>
              <a:t>osc</a:t>
            </a:r>
            <a:r>
              <a:rPr lang="en-US" dirty="0"/>
              <a:t>. channels: </a:t>
            </a:r>
            <a:r>
              <a:rPr lang="en-US" b="1" dirty="0"/>
              <a:t>new physics can hide in the details!</a:t>
            </a:r>
          </a:p>
          <a:p>
            <a:r>
              <a:rPr lang="en-US" dirty="0"/>
              <a:t>Several proposed ideas for LBL experiments after </a:t>
            </a:r>
            <a:r>
              <a:rPr lang="en-US" dirty="0" err="1"/>
              <a:t>HyperK</a:t>
            </a:r>
            <a:r>
              <a:rPr lang="en-US" dirty="0"/>
              <a:t> and DUNE</a:t>
            </a:r>
          </a:p>
          <a:p>
            <a:pPr lvl="1"/>
            <a:r>
              <a:rPr lang="en-US" dirty="0" err="1"/>
              <a:t>ESSnuSB</a:t>
            </a:r>
            <a:r>
              <a:rPr lang="en-US" dirty="0"/>
              <a:t>, P2O, Beta beams, Neutrino factory</a:t>
            </a:r>
          </a:p>
          <a:p>
            <a:endParaRPr lang="en-US" dirty="0"/>
          </a:p>
          <a:p>
            <a:r>
              <a:rPr lang="en-US" dirty="0" err="1"/>
              <a:t>ESSnuSB</a:t>
            </a:r>
            <a:r>
              <a:rPr lang="en-US" dirty="0"/>
              <a:t> is currently the most active, practical and feasible</a:t>
            </a:r>
          </a:p>
          <a:p>
            <a:pPr lvl="1"/>
            <a:r>
              <a:rPr lang="en-US" dirty="0"/>
              <a:t>Allows very precise leptonic CP violation measurement at the second oscillation maximum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E38487-4EF0-83F9-EE31-841CEE624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C4953B-FFF5-CA2B-5FB9-1072865F1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39</a:t>
            </a:fld>
            <a:endParaRPr lang="en-US"/>
          </a:p>
        </p:txBody>
      </p:sp>
      <p:pic>
        <p:nvPicPr>
          <p:cNvPr id="8" name="Image 1">
            <a:extLst>
              <a:ext uri="{FF2B5EF4-FFF2-40B4-BE49-F238E27FC236}">
                <a16:creationId xmlns:a16="http://schemas.microsoft.com/office/drawing/2014/main" id="{CE09BCA6-2798-419A-AE24-B200D413AFBB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71438" y="102158"/>
            <a:ext cx="3449124" cy="741625"/>
          </a:xfrm>
          <a:prstGeom prst="rect">
            <a:avLst/>
          </a:prstGeom>
        </p:spPr>
      </p:pic>
      <p:pic>
        <p:nvPicPr>
          <p:cNvPr id="9" name="Picture 8" descr="IRB_logo.svg.png">
            <a:extLst>
              <a:ext uri="{FF2B5EF4-FFF2-40B4-BE49-F238E27FC236}">
                <a16:creationId xmlns:a16="http://schemas.microsoft.com/office/drawing/2014/main" id="{6388D7DA-F214-4789-A51A-80329AE945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21" y="100926"/>
            <a:ext cx="1047619" cy="742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3C7055-B598-AE40-87DE-79F41A1CD38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37533" y="7659"/>
            <a:ext cx="1753995" cy="93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991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D18286C-CE70-EE7E-2113-4BA24A472248}"/>
              </a:ext>
            </a:extLst>
          </p:cNvPr>
          <p:cNvSpPr txBox="1"/>
          <p:nvPr/>
        </p:nvSpPr>
        <p:spPr>
          <a:xfrm>
            <a:off x="6767447" y="4554319"/>
            <a:ext cx="542455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u="sng" dirty="0">
                <a:hlinkClick r:id="rId2"/>
              </a:rPr>
              <a:t>JHEP 12 (2024) 216</a:t>
            </a:r>
            <a:r>
              <a:rPr lang="en-US" sz="1050" dirty="0"/>
              <a:t> [</a:t>
            </a:r>
            <a:r>
              <a:rPr lang="en-US" sz="1050" u="sng" dirty="0">
                <a:hlinkClick r:id="rId3"/>
              </a:rPr>
              <a:t>arXiv:2410.05380</a:t>
            </a:r>
            <a:r>
              <a:rPr lang="en-US" sz="1050" dirty="0"/>
              <a:t>] and </a:t>
            </a:r>
            <a:r>
              <a:rPr lang="en-US" sz="1050" u="sng" dirty="0" err="1">
                <a:hlinkClick r:id="rId4"/>
              </a:rPr>
              <a:t>NuFIT</a:t>
            </a:r>
            <a:r>
              <a:rPr lang="en-US" sz="1050" u="sng" dirty="0">
                <a:hlinkClick r:id="rId4"/>
              </a:rPr>
              <a:t> 6.1 (2025), www.nu-fit.org</a:t>
            </a:r>
            <a:r>
              <a:rPr lang="en-US" sz="1050" dirty="0"/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CF8FC3-B0E9-4AFC-D292-69A16AAF0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Unitarity triangle CKM vs. PMNS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828B39-F897-FF06-007F-C2B637E2F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EA211-53F5-E7D5-0E9F-CD59E9D1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8629650-EF8E-B0FA-3E2B-87FDA9E4D16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41870" y="1847850"/>
            <a:ext cx="6552819" cy="26003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39D13BB-2224-5208-C8B2-71963F1BF59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598" y="1828800"/>
            <a:ext cx="4241332" cy="396056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600F127-7A03-6F84-36D3-D16309A5E4E7}"/>
              </a:ext>
            </a:extLst>
          </p:cNvPr>
          <p:cNvSpPr txBox="1"/>
          <p:nvPr/>
        </p:nvSpPr>
        <p:spPr>
          <a:xfrm>
            <a:off x="1992923" y="5955323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CKM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1AE1E1-8D7C-A36F-AABA-7607EDB05549}"/>
              </a:ext>
            </a:extLst>
          </p:cNvPr>
          <p:cNvSpPr txBox="1"/>
          <p:nvPr/>
        </p:nvSpPr>
        <p:spPr>
          <a:xfrm>
            <a:off x="8271415" y="4356916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PMNS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3930CE-4293-DEBB-73C9-BD68E026BF78}"/>
              </a:ext>
            </a:extLst>
          </p:cNvPr>
          <p:cNvSpPr txBox="1"/>
          <p:nvPr/>
        </p:nvSpPr>
        <p:spPr>
          <a:xfrm>
            <a:off x="-18717" y="5822126"/>
            <a:ext cx="51713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hlinkClick r:id="rId7"/>
              </a:rPr>
              <a:t>F. Takahashi </a:t>
            </a:r>
            <a:r>
              <a:rPr lang="en-US" sz="900" i="1" dirty="0">
                <a:hlinkClick r:id="rId7"/>
              </a:rPr>
              <a:t>et al.</a:t>
            </a:r>
            <a:r>
              <a:rPr lang="en-US" sz="900" dirty="0">
                <a:hlinkClick r:id="rId7"/>
              </a:rPr>
              <a:t> (Particle Data Group), </a:t>
            </a:r>
            <a:r>
              <a:rPr lang="en-US" sz="900" dirty="0"/>
              <a:t>to be published in Int. J. Mod. Phys. A </a:t>
            </a:r>
            <a:r>
              <a:rPr lang="en-US" sz="900" b="1" dirty="0"/>
              <a:t>41</a:t>
            </a:r>
            <a:r>
              <a:rPr lang="en-US" sz="900" dirty="0"/>
              <a:t>, 2630011 (2026)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7852453-1267-85EA-7213-D08F7DBDB232}"/>
              </a:ext>
            </a:extLst>
          </p:cNvPr>
          <p:cNvCxnSpPr/>
          <p:nvPr/>
        </p:nvCxnSpPr>
        <p:spPr>
          <a:xfrm>
            <a:off x="4810857" y="1336431"/>
            <a:ext cx="0" cy="530884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5BE0F37-7E52-93FE-AA87-99086DF36C17}"/>
              </a:ext>
            </a:extLst>
          </p:cNvPr>
          <p:cNvCxnSpPr>
            <a:cxnSpLocks/>
          </p:cNvCxnSpPr>
          <p:nvPr/>
        </p:nvCxnSpPr>
        <p:spPr>
          <a:xfrm>
            <a:off x="4799134" y="1690688"/>
            <a:ext cx="1074736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AAFA01C-C3F9-8E1D-C04D-407E0E078BF2}"/>
              </a:ext>
            </a:extLst>
          </p:cNvPr>
          <p:cNvCxnSpPr>
            <a:cxnSpLocks/>
          </p:cNvCxnSpPr>
          <p:nvPr/>
        </p:nvCxnSpPr>
        <p:spPr>
          <a:xfrm flipH="1">
            <a:off x="3905006" y="1692276"/>
            <a:ext cx="902676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75E14FC-2B34-C87F-E7A7-FE31B6BADBA4}"/>
              </a:ext>
            </a:extLst>
          </p:cNvPr>
          <p:cNvSpPr txBox="1"/>
          <p:nvPr/>
        </p:nvSpPr>
        <p:spPr>
          <a:xfrm>
            <a:off x="3943350" y="1387475"/>
            <a:ext cx="844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Quarks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4A22524-8607-93F7-4E02-DC247E931449}"/>
              </a:ext>
            </a:extLst>
          </p:cNvPr>
          <p:cNvSpPr txBox="1"/>
          <p:nvPr/>
        </p:nvSpPr>
        <p:spPr>
          <a:xfrm>
            <a:off x="4784725" y="1390650"/>
            <a:ext cx="1158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Neutrinos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CFCF90C-1B78-EE3A-DE33-688D7C9E09F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92165" y="408051"/>
            <a:ext cx="4241333" cy="635343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8A70E0F-A106-2B7D-093C-4C4F597AAC2E}"/>
              </a:ext>
            </a:extLst>
          </p:cNvPr>
          <p:cNvSpPr txBox="1"/>
          <p:nvPr/>
        </p:nvSpPr>
        <p:spPr>
          <a:xfrm>
            <a:off x="6306914" y="6387209"/>
            <a:ext cx="3432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We’ve got some measuring to do.</a:t>
            </a:r>
          </a:p>
        </p:txBody>
      </p:sp>
    </p:spTree>
    <p:extLst>
      <p:ext uri="{BB962C8B-B14F-4D97-AF65-F5344CB8AC3E}">
        <p14:creationId xmlns:p14="http://schemas.microsoft.com/office/powerpoint/2010/main" val="1965322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932404-2DEE-7F9F-444E-3000EB774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AB3C92-9FE4-81A1-E46B-411B92B75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40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A00B60-88C9-DC4C-A2A4-11E2C838A9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51"/>
          <a:stretch>
            <a:fillRect/>
          </a:stretch>
        </p:blipFill>
        <p:spPr>
          <a:xfrm>
            <a:off x="6681786" y="915741"/>
            <a:ext cx="4636845" cy="449153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370144-24E7-4130-C3D7-C9CA57910A28}"/>
              </a:ext>
            </a:extLst>
          </p:cNvPr>
          <p:cNvSpPr txBox="1"/>
          <p:nvPr/>
        </p:nvSpPr>
        <p:spPr>
          <a:xfrm>
            <a:off x="6492532" y="5468421"/>
            <a:ext cx="5165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Possible scenario of new physics hiding in the details.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727120-9CB7-8306-1B81-36B8B999853F}"/>
              </a:ext>
            </a:extLst>
          </p:cNvPr>
          <p:cNvSpPr txBox="1"/>
          <p:nvPr/>
        </p:nvSpPr>
        <p:spPr>
          <a:xfrm>
            <a:off x="556150" y="3105834"/>
            <a:ext cx="553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5423319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A1F895-0BEE-B682-8D29-822CA1E07E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2">
            <a:extLst>
              <a:ext uri="{FF2B5EF4-FFF2-40B4-BE49-F238E27FC236}">
                <a16:creationId xmlns:a16="http://schemas.microsoft.com/office/drawing/2014/main" id="{47903FD8-D00C-0B71-7A3A-60F495A6C9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30215" y="14398"/>
            <a:ext cx="9331570" cy="996213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Precision comparison with current projects</a:t>
            </a:r>
            <a:endParaRPr lang="en-GB" sz="1000" dirty="0">
              <a:solidFill>
                <a:srgbClr val="FF66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A1668FB1-C47C-4D37-7806-2F3DC601C4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659217"/>
            <a:ext cx="1854203" cy="198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Times New Roman"/>
                <a:ea typeface="+mn-ea"/>
                <a:cs typeface="Times New Roman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Mito, 26/05/2026</a:t>
            </a:r>
            <a:endParaRPr lang="en-GB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4AFE4FE2-84BA-0E03-BD2C-2F4999042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Dracos, IPHC-IN2P3/CNRS/UNISTRA</a:t>
            </a:r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5B14C54-0A04-53BC-DD09-24FE2B8CC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41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49D802-27DB-35FB-792B-918D1DDD474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0294" y="876765"/>
            <a:ext cx="7772400" cy="583233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2886AB-D649-58A5-84B2-ADD828868BFC}"/>
              </a:ext>
            </a:extLst>
          </p:cNvPr>
          <p:cNvSpPr txBox="1"/>
          <p:nvPr/>
        </p:nvSpPr>
        <p:spPr>
          <a:xfrm rot="16200000">
            <a:off x="848888" y="3185702"/>
            <a:ext cx="24527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4800" dirty="0"/>
              <a:t>precision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ABA185-6C9E-B8F3-0C15-C09E53FF2895}"/>
              </a:ext>
            </a:extLst>
          </p:cNvPr>
          <p:cNvSpPr txBox="1"/>
          <p:nvPr/>
        </p:nvSpPr>
        <p:spPr>
          <a:xfrm>
            <a:off x="4288639" y="4827593"/>
            <a:ext cx="841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/>
              <a:t>ESS</a:t>
            </a:r>
            <a:r>
              <a:rPr lang="el-GR" dirty="0"/>
              <a:t>ν</a:t>
            </a:r>
            <a:r>
              <a:rPr lang="fr-CH" dirty="0"/>
              <a:t>SB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2618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E070F-424B-43FF-8562-0D2B5AA43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Optimization for precision</a:t>
            </a:r>
            <a:br>
              <a:rPr lang="en-US"/>
            </a:br>
            <a:r>
              <a:rPr lang="en-US" sz="2700"/>
              <a:t>Supposing that value of </a:t>
            </a:r>
            <a:r>
              <a:rPr lang="el-GR" sz="2700"/>
              <a:t>δ</a:t>
            </a:r>
            <a:r>
              <a:rPr lang="en-US" sz="2700" baseline="-25000"/>
              <a:t>CP</a:t>
            </a:r>
            <a:r>
              <a:rPr lang="en-US" sz="2700"/>
              <a:t> is roughly known at </a:t>
            </a:r>
            <a:r>
              <a:rPr lang="en-US" sz="2700" err="1"/>
              <a:t>ESSnuSB</a:t>
            </a:r>
            <a:r>
              <a:rPr lang="en-US" sz="2700"/>
              <a:t> time</a:t>
            </a:r>
          </a:p>
        </p:txBody>
      </p:sp>
      <p:pic>
        <p:nvPicPr>
          <p:cNvPr id="7" name="Content Placeholder 6" descr="Chart, histogram&#10;&#10;Description automatically generated">
            <a:extLst>
              <a:ext uri="{FF2B5EF4-FFF2-40B4-BE49-F238E27FC236}">
                <a16:creationId xmlns:a16="http://schemas.microsoft.com/office/drawing/2014/main" id="{4A3774D9-5622-4DE8-A25B-BACE6F669A5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63" y="2113834"/>
            <a:ext cx="5181600" cy="3962400"/>
          </a:xfrm>
        </p:spPr>
      </p:pic>
      <p:pic>
        <p:nvPicPr>
          <p:cNvPr id="9" name="Content Placeholder 8" descr="Chart, line chart&#10;&#10;Description automatically generated">
            <a:extLst>
              <a:ext uri="{FF2B5EF4-FFF2-40B4-BE49-F238E27FC236}">
                <a16:creationId xmlns:a16="http://schemas.microsoft.com/office/drawing/2014/main" id="{4FC5BBC2-9AC9-49DD-B4E7-B57018A9EA2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20094"/>
            <a:ext cx="5181600" cy="39624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EB9F39-21DC-744D-26D1-8A5460DDC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7DAB1A-A3EB-4CC0-9A73-CF136B6F4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42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C66957-C8A7-45B3-B4DD-35FA39E031A8}"/>
              </a:ext>
            </a:extLst>
          </p:cNvPr>
          <p:cNvSpPr txBox="1"/>
          <p:nvPr/>
        </p:nvSpPr>
        <p:spPr>
          <a:xfrm>
            <a:off x="758539" y="1744502"/>
            <a:ext cx="5400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Precision for different neutrino (antineutrino) run times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574CEA-99D0-4102-9BD9-E49E99ED909D}"/>
              </a:ext>
            </a:extLst>
          </p:cNvPr>
          <p:cNvSpPr txBox="1"/>
          <p:nvPr/>
        </p:nvSpPr>
        <p:spPr>
          <a:xfrm>
            <a:off x="7486335" y="1739978"/>
            <a:ext cx="3234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Optimal precision for known </a:t>
            </a:r>
            <a:r>
              <a:rPr lang="el-GR" sz="1800"/>
              <a:t>δ</a:t>
            </a:r>
            <a:r>
              <a:rPr lang="en-US" sz="1800" baseline="-25000"/>
              <a:t>CP</a:t>
            </a:r>
            <a:r>
              <a:rPr lang="en-US" sz="1800"/>
              <a:t> </a:t>
            </a: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E8E650-0CF5-5790-BE80-2D6DCD0EC6B0}"/>
              </a:ext>
            </a:extLst>
          </p:cNvPr>
          <p:cNvSpPr txBox="1"/>
          <p:nvPr/>
        </p:nvSpPr>
        <p:spPr>
          <a:xfrm>
            <a:off x="838200" y="6063917"/>
            <a:ext cx="10622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From the </a:t>
            </a:r>
            <a:r>
              <a:rPr lang="en-US" err="1"/>
              <a:t>ESSnuSB</a:t>
            </a:r>
            <a:r>
              <a:rPr lang="en-US"/>
              <a:t> CDR: </a:t>
            </a:r>
            <a:r>
              <a:rPr lang="en-US">
                <a:hlinkClick r:id="rId4"/>
              </a:rPr>
              <a:t>https://doi.org/10.1140/epjs/s11734-022-00664-w</a:t>
            </a:r>
            <a:r>
              <a:rPr lang="en-US"/>
              <a:t> &amp; </a:t>
            </a:r>
            <a:r>
              <a:rPr lang="en-US">
                <a:hlinkClick r:id="rId5"/>
              </a:rPr>
              <a:t>https://arxiv.org/abs/2203.08803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3484838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8E97D-21FE-4EA6-99BC-F2E91F441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185243"/>
            <a:ext cx="10515600" cy="1325563"/>
          </a:xfrm>
        </p:spPr>
        <p:txBody>
          <a:bodyPr>
            <a:normAutofit/>
          </a:bodyPr>
          <a:lstStyle/>
          <a:p>
            <a:r>
              <a:rPr lang="sv-SE" sz="3200" err="1"/>
              <a:t>ESSnuSB</a:t>
            </a:r>
            <a:r>
              <a:rPr lang="sv-SE" sz="3200"/>
              <a:t> in the international </a:t>
            </a:r>
            <a:r>
              <a:rPr lang="sv-SE" sz="3200" err="1"/>
              <a:t>context</a:t>
            </a:r>
            <a:r>
              <a:rPr lang="sv-SE" sz="3200"/>
              <a:t> – CPV </a:t>
            </a:r>
            <a:r>
              <a:rPr lang="sv-SE" sz="3200" err="1"/>
              <a:t>discovery</a:t>
            </a:r>
            <a:endParaRPr lang="sv-SE" sz="32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42FC92-4768-4F4A-334D-6F6A25886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A7201-3BE6-1355-FEF5-1A82456CD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43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FE88AC-9EF4-4A16-A5AF-CA19E2B533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2004"/>
          <a:stretch/>
        </p:blipFill>
        <p:spPr>
          <a:xfrm>
            <a:off x="0" y="1079292"/>
            <a:ext cx="4465674" cy="42059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7DBCA7-1DC3-49FF-B4AD-9F878D3853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5674" y="2490893"/>
            <a:ext cx="3260654" cy="26421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06D34B-8305-418A-8EED-AB58A603AA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9100"/>
          <a:stretch/>
        </p:blipFill>
        <p:spPr>
          <a:xfrm>
            <a:off x="7974418" y="1708879"/>
            <a:ext cx="3827721" cy="331282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1FE49B9-73CB-497A-9365-D9D47B5B0BEE}"/>
              </a:ext>
            </a:extLst>
          </p:cNvPr>
          <p:cNvCxnSpPr/>
          <p:nvPr/>
        </p:nvCxnSpPr>
        <p:spPr>
          <a:xfrm>
            <a:off x="444768" y="4017364"/>
            <a:ext cx="11357371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76DF121-53EE-4FD3-8F0D-9399C8567286}"/>
              </a:ext>
            </a:extLst>
          </p:cNvPr>
          <p:cNvCxnSpPr/>
          <p:nvPr/>
        </p:nvCxnSpPr>
        <p:spPr>
          <a:xfrm>
            <a:off x="444768" y="4826833"/>
            <a:ext cx="111276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8A41010-9139-4E99-B5B1-73CC4DF1DE4A}"/>
              </a:ext>
            </a:extLst>
          </p:cNvPr>
          <p:cNvSpPr txBox="1"/>
          <p:nvPr/>
        </p:nvSpPr>
        <p:spPr>
          <a:xfrm>
            <a:off x="828643" y="5445308"/>
            <a:ext cx="3249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err="1"/>
              <a:t>ESSnuSB</a:t>
            </a:r>
            <a:r>
              <a:rPr lang="sv-SE"/>
              <a:t> </a:t>
            </a:r>
            <a:r>
              <a:rPr lang="sv-SE" err="1"/>
              <a:t>March</a:t>
            </a:r>
            <a:r>
              <a:rPr lang="sv-SE"/>
              <a:t> 2022 </a:t>
            </a:r>
            <a:r>
              <a:rPr lang="sv-SE" err="1"/>
              <a:t>with</a:t>
            </a:r>
            <a:r>
              <a:rPr lang="sv-SE"/>
              <a:t>  5% </a:t>
            </a:r>
            <a:r>
              <a:rPr lang="sv-SE" err="1"/>
              <a:t>normalization</a:t>
            </a:r>
            <a:r>
              <a:rPr lang="sv-SE"/>
              <a:t> </a:t>
            </a:r>
            <a:r>
              <a:rPr lang="sv-SE" err="1"/>
              <a:t>error</a:t>
            </a:r>
            <a:endParaRPr lang="sv-SE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22EDCF-72B7-4155-9082-C59EA9CEEAFF}"/>
              </a:ext>
            </a:extLst>
          </p:cNvPr>
          <p:cNvSpPr txBox="1"/>
          <p:nvPr/>
        </p:nvSpPr>
        <p:spPr>
          <a:xfrm>
            <a:off x="7922007" y="5356671"/>
            <a:ext cx="4269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/>
              <a:t>Hyper-Kamiokande Snowmass March 2022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5F22B6-4007-4150-9BF3-D34DCF5C2E0A}"/>
              </a:ext>
            </a:extLst>
          </p:cNvPr>
          <p:cNvSpPr txBox="1"/>
          <p:nvPr/>
        </p:nvSpPr>
        <p:spPr>
          <a:xfrm>
            <a:off x="4830892" y="5359170"/>
            <a:ext cx="3358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/>
              <a:t>DUNE Snowmass March 2022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1EACCF9A-5170-4582-8472-4EEB3F9AAC94}"/>
              </a:ext>
            </a:extLst>
          </p:cNvPr>
          <p:cNvSpPr/>
          <p:nvPr/>
        </p:nvSpPr>
        <p:spPr>
          <a:xfrm rot="3920494">
            <a:off x="1651039" y="2660812"/>
            <a:ext cx="336719" cy="5090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C5B5A85E-27BA-423A-B6BA-FAA65F89663E}"/>
              </a:ext>
            </a:extLst>
          </p:cNvPr>
          <p:cNvSpPr/>
          <p:nvPr/>
        </p:nvSpPr>
        <p:spPr>
          <a:xfrm rot="18232026">
            <a:off x="2647962" y="2660811"/>
            <a:ext cx="336719" cy="5090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3008940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>
          <a:xfrm>
            <a:off x="2821459" y="14398"/>
            <a:ext cx="6862522" cy="644630"/>
          </a:xfrm>
        </p:spPr>
        <p:txBody>
          <a:bodyPr>
            <a:normAutofit/>
          </a:bodyPr>
          <a:lstStyle/>
          <a:p>
            <a:r>
              <a:rPr lang="en-GB" sz="3600">
                <a:solidFill>
                  <a:srgbClr val="FF6600"/>
                </a:solidFill>
                <a:latin typeface="Times New Roman" charset="0"/>
                <a:cs typeface="Times New Roman" charset="0"/>
              </a:rPr>
              <a:t>ESSνSB and (R&amp;D) synergies</a:t>
            </a:r>
            <a:endParaRPr lang="en-GB" sz="700">
              <a:solidFill>
                <a:srgbClr val="FF66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240ABDD-F170-F741-7F87-AFFCE790F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44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3B0C87-2014-224D-8AF3-40871D832C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8070" y="4864612"/>
            <a:ext cx="7280188" cy="18200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32BA5A1-0C7E-454B-8084-E0254A909D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2503" y="1170423"/>
            <a:ext cx="4651289" cy="8926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43AFAE-237D-824A-A557-DB285CCB929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8070" y="2800865"/>
            <a:ext cx="6896720" cy="20731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138BBF2-DBCE-6A4D-9E41-A72B6020DB3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9831" y="675505"/>
            <a:ext cx="2967273" cy="214183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DAD2458-4FAF-3C4E-AE96-9C4687452157}"/>
              </a:ext>
            </a:extLst>
          </p:cNvPr>
          <p:cNvSpPr txBox="1"/>
          <p:nvPr/>
        </p:nvSpPr>
        <p:spPr>
          <a:xfrm rot="16200000">
            <a:off x="1572954" y="1546367"/>
            <a:ext cx="1444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>
                <a:solidFill>
                  <a:srgbClr val="00B050"/>
                </a:solidFill>
              </a:rPr>
              <a:t>Super Beam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B39312-E48B-8245-B32C-D51A248656BD}"/>
              </a:ext>
            </a:extLst>
          </p:cNvPr>
          <p:cNvSpPr txBox="1"/>
          <p:nvPr/>
        </p:nvSpPr>
        <p:spPr>
          <a:xfrm rot="16200000">
            <a:off x="1322919" y="3671729"/>
            <a:ext cx="1944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>
                <a:solidFill>
                  <a:srgbClr val="0432FF"/>
                </a:solidFill>
              </a:rPr>
              <a:t>Neutrino Factory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7FC7B7-2D2A-8646-933B-6E4F89CC4B50}"/>
              </a:ext>
            </a:extLst>
          </p:cNvPr>
          <p:cNvSpPr txBox="1"/>
          <p:nvPr/>
        </p:nvSpPr>
        <p:spPr>
          <a:xfrm rot="16200000">
            <a:off x="1461548" y="5541718"/>
            <a:ext cx="1667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>
                <a:solidFill>
                  <a:srgbClr val="FF0000"/>
                </a:solidFill>
              </a:rPr>
              <a:t>Muon Collider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430D1E-A4BD-3243-9307-8344B56A2381}"/>
              </a:ext>
            </a:extLst>
          </p:cNvPr>
          <p:cNvSpPr txBox="1"/>
          <p:nvPr/>
        </p:nvSpPr>
        <p:spPr>
          <a:xfrm>
            <a:off x="6587585" y="2074895"/>
            <a:ext cx="338849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/>
              <a:t>+Decay At Rest and Coherent scat.</a:t>
            </a:r>
          </a:p>
          <a:p>
            <a:pPr algn="ctr"/>
            <a:r>
              <a:rPr lang="en-GB"/>
              <a:t>(with short pulses)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684A9C-D1DA-0448-9C40-389BF917B28E}"/>
              </a:ext>
            </a:extLst>
          </p:cNvPr>
          <p:cNvSpPr txBox="1"/>
          <p:nvPr/>
        </p:nvSpPr>
        <p:spPr>
          <a:xfrm>
            <a:off x="7771808" y="1553519"/>
            <a:ext cx="1112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err="1">
                <a:solidFill>
                  <a:srgbClr val="0432FF"/>
                </a:solidFill>
              </a:rPr>
              <a:t>nuSTORM</a:t>
            </a:r>
            <a:endParaRPr lang="fr-FR">
              <a:solidFill>
                <a:srgbClr val="0432FF"/>
              </a:solidFill>
            </a:endParaRPr>
          </a:p>
        </p:txBody>
      </p:sp>
      <p:sp>
        <p:nvSpPr>
          <p:cNvPr id="20" name="Slide Number Placeholder 5"/>
          <p:cNvSpPr txBox="1">
            <a:spLocks/>
          </p:cNvSpPr>
          <p:nvPr/>
        </p:nvSpPr>
        <p:spPr bwMode="auto">
          <a:xfrm>
            <a:off x="12245203" y="1029849"/>
            <a:ext cx="3175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GB" altLang="en-US" sz="1200">
              <a:solidFill>
                <a:srgbClr val="898989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44080" y="647203"/>
            <a:ext cx="3409710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hr-HR" sz="1400"/>
              <a:t>Dedicated series of workshops is organized</a:t>
            </a:r>
          </a:p>
          <a:p>
            <a:r>
              <a:rPr lang="hr-HR" sz="1400">
                <a:hlinkClick r:id="rId7"/>
              </a:rPr>
              <a:t>https://indico.cern.ch/event/849674/</a:t>
            </a:r>
            <a:endParaRPr lang="hr-HR" sz="1400"/>
          </a:p>
        </p:txBody>
      </p:sp>
    </p:spTree>
    <p:extLst>
      <p:ext uri="{BB962C8B-B14F-4D97-AF65-F5344CB8AC3E}">
        <p14:creationId xmlns:p14="http://schemas.microsoft.com/office/powerpoint/2010/main" val="142397232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F30D5-502D-4FE5-C138-A4CE83A3D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Crazy ideas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689941-A8B3-6B38-A443-278B3C3FCB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Put a neutrino detector in a geostationary orbit (A.L.)</a:t>
            </a:r>
          </a:p>
          <a:p>
            <a:r>
              <a:rPr lang="en-US" dirty="0"/>
              <a:t>Long baseline tagged beam (L.M.)</a:t>
            </a:r>
          </a:p>
          <a:p>
            <a:r>
              <a:rPr lang="en-US" dirty="0"/>
              <a:t>Use LHC in FCC era to produce high-energy neutrino beam</a:t>
            </a:r>
          </a:p>
          <a:p>
            <a:r>
              <a:rPr lang="en-US" dirty="0"/>
              <a:t>Make a tau neutrino beam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AECA16-0D73-AA1C-C43E-96E6ACB02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61729C-513D-6CA1-80EB-7DEEF8A1A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449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2821459" y="14398"/>
            <a:ext cx="6862522" cy="92945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eaLnBrk="0" fontAlgn="base" hangingPunct="0">
              <a:spcAft>
                <a:spcPct val="0"/>
              </a:spcAft>
              <a:defRPr/>
            </a:pPr>
            <a:r>
              <a:rPr lang="en-US" sz="3200">
                <a:solidFill>
                  <a:srgbClr val="0000FF"/>
                </a:solidFill>
              </a:rPr>
              <a:t>ESS</a:t>
            </a:r>
            <a:r>
              <a:rPr lang="el-GR" sz="3200">
                <a:solidFill>
                  <a:srgbClr val="0000FF"/>
                </a:solidFill>
              </a:rPr>
              <a:t>ν</a:t>
            </a:r>
            <a:r>
              <a:rPr lang="en-US" sz="3200">
                <a:solidFill>
                  <a:srgbClr val="0000FF"/>
                </a:solidFill>
              </a:rPr>
              <a:t>SB+ at the European level</a:t>
            </a:r>
            <a:endParaRPr lang="en-US" sz="320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7320BB-5A0E-EB14-3445-35D53FA6B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4" name="ZoneTexte 3"/>
          <p:cNvSpPr txBox="1"/>
          <p:nvPr/>
        </p:nvSpPr>
        <p:spPr>
          <a:xfrm>
            <a:off x="1267478" y="108944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Arial"/>
              <a:buChar char="•"/>
            </a:pPr>
            <a:r>
              <a:rPr lang="en-GB">
                <a:solidFill>
                  <a:srgbClr val="000000"/>
                </a:solidFill>
                <a:latin typeface="Times New Roman"/>
                <a:cs typeface="Times New Roman"/>
              </a:rPr>
              <a:t>A </a:t>
            </a:r>
            <a:r>
              <a:rPr lang="en-GB" b="1">
                <a:solidFill>
                  <a:srgbClr val="000000"/>
                </a:solidFill>
                <a:latin typeface="Times New Roman"/>
                <a:cs typeface="Times New Roman"/>
              </a:rPr>
              <a:t>Horizon Europe</a:t>
            </a:r>
            <a:r>
              <a:rPr lang="en-GB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GB" b="1">
                <a:solidFill>
                  <a:srgbClr val="000000"/>
                </a:solidFill>
                <a:latin typeface="Times New Roman"/>
                <a:cs typeface="Times New Roman"/>
              </a:rPr>
              <a:t>Design Study </a:t>
            </a:r>
            <a:r>
              <a:rPr lang="en-GB">
                <a:solidFill>
                  <a:srgbClr val="000000"/>
                </a:solidFill>
                <a:latin typeface="Times New Roman"/>
                <a:cs typeface="Times New Roman"/>
              </a:rPr>
              <a:t>(Call HORIZON-INFRA-2022-DEV-01)</a:t>
            </a:r>
          </a:p>
        </p:txBody>
      </p:sp>
      <p:sp>
        <p:nvSpPr>
          <p:cNvPr id="10" name="Rectangle 9"/>
          <p:cNvSpPr/>
          <p:nvPr/>
        </p:nvSpPr>
        <p:spPr>
          <a:xfrm>
            <a:off x="1267478" y="1477007"/>
            <a:ext cx="876441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GB" b="1" dirty="0">
                <a:latin typeface="Times New Roman" charset="0"/>
                <a:ea typeface="Times New Roman" charset="0"/>
                <a:cs typeface="Times New Roman" charset="0"/>
              </a:rPr>
              <a:t>Title of Proposal</a:t>
            </a: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Study of the use of the ESS facility to accurately measure the neutrino cross-sections for </a:t>
            </a:r>
            <a:r>
              <a:rPr lang="en-US" dirty="0" err="1">
                <a:latin typeface="Times New Roman" charset="0"/>
                <a:ea typeface="Times New Roman" charset="0"/>
                <a:cs typeface="Times New Roman" charset="0"/>
              </a:rPr>
              <a:t>ESSnuSB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 leptonic CP violation measurements and to perform sterile neutrino searches and </a:t>
            </a:r>
            <a:r>
              <a:rPr lang="en-US" dirty="0" err="1">
                <a:latin typeface="Times New Roman" charset="0"/>
                <a:ea typeface="Times New Roman" charset="0"/>
                <a:cs typeface="Times New Roman" charset="0"/>
              </a:rPr>
              <a:t>astroparticle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 physics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Duration: 4 years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Total cost: 5 M€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Requested budget: 3 M€</a:t>
            </a:r>
            <a:endParaRPr lang="en-GB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GB" b="1" dirty="0">
                <a:latin typeface="Times New Roman" charset="0"/>
                <a:ea typeface="Times New Roman" charset="0"/>
                <a:cs typeface="Times New Roman" charset="0"/>
              </a:rPr>
              <a:t>20 participating institutes, </a:t>
            </a: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including CERN and ESS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6 Work Packages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GB" b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Approved August 2022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41C0341-5988-403D-8302-FE441B2730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8411" y="4914408"/>
            <a:ext cx="8364325" cy="175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188124"/>
      </p:ext>
    </p:extLst>
  </p:cSld>
  <p:clrMapOvr>
    <a:masterClrMapping/>
  </p:clrMapOvr>
  <p:transition spd="slow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4">
            <a:extLst>
              <a:ext uri="{FF2B5EF4-FFF2-40B4-BE49-F238E27FC236}">
                <a16:creationId xmlns:a16="http://schemas.microsoft.com/office/drawing/2014/main" id="{676A7E32-9A29-4B1B-9C8B-8C1C5E3A1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2194" y="2618088"/>
            <a:ext cx="5283719" cy="2926718"/>
          </a:xfrm>
          <a:prstGeom prst="rect">
            <a:avLst/>
          </a:prstGeom>
        </p:spPr>
      </p:pic>
      <p:sp>
        <p:nvSpPr>
          <p:cNvPr id="9" name="ZoneTexte 5">
            <a:extLst>
              <a:ext uri="{FF2B5EF4-FFF2-40B4-BE49-F238E27FC236}">
                <a16:creationId xmlns:a16="http://schemas.microsoft.com/office/drawing/2014/main" id="{9C41FDFD-437C-435C-A426-E4640FE5BDF6}"/>
              </a:ext>
            </a:extLst>
          </p:cNvPr>
          <p:cNvSpPr txBox="1"/>
          <p:nvPr/>
        </p:nvSpPr>
        <p:spPr>
          <a:xfrm>
            <a:off x="157549" y="1805831"/>
            <a:ext cx="466103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/>
              <a:t>Hot Cell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Able to manipulate/repair hadronic collector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Work under Radioactive Environment</a:t>
            </a:r>
          </a:p>
        </p:txBody>
      </p:sp>
      <p:sp>
        <p:nvSpPr>
          <p:cNvPr id="10" name="ZoneTexte 6">
            <a:extLst>
              <a:ext uri="{FF2B5EF4-FFF2-40B4-BE49-F238E27FC236}">
                <a16:creationId xmlns:a16="http://schemas.microsoft.com/office/drawing/2014/main" id="{4411FD8B-A0C3-4705-B471-39C35BFE2108}"/>
              </a:ext>
            </a:extLst>
          </p:cNvPr>
          <p:cNvSpPr txBox="1"/>
          <p:nvPr/>
        </p:nvSpPr>
        <p:spPr>
          <a:xfrm>
            <a:off x="67239" y="2646902"/>
            <a:ext cx="277960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/>
              <a:t>Power Supply Unit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16 modules  (350 kA, 1.3 </a:t>
            </a:r>
            <a:r>
              <a:rPr lang="en-GB" sz="1400" err="1">
                <a:latin typeface="Symbol" pitchFamily="2" charset="2"/>
              </a:rPr>
              <a:t>m</a:t>
            </a:r>
            <a:r>
              <a:rPr lang="en-GB" sz="1400" err="1"/>
              <a:t>s</a:t>
            </a:r>
            <a:r>
              <a:rPr lang="en-GB" sz="140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Located above the switchyard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Outside of radioactive part of Facility </a:t>
            </a:r>
          </a:p>
        </p:txBody>
      </p:sp>
      <p:sp>
        <p:nvSpPr>
          <p:cNvPr id="11" name="ZoneTexte 7">
            <a:extLst>
              <a:ext uri="{FF2B5EF4-FFF2-40B4-BE49-F238E27FC236}">
                <a16:creationId xmlns:a16="http://schemas.microsoft.com/office/drawing/2014/main" id="{C3250083-F803-4935-BC91-E555B93D43C6}"/>
              </a:ext>
            </a:extLst>
          </p:cNvPr>
          <p:cNvSpPr txBox="1"/>
          <p:nvPr/>
        </p:nvSpPr>
        <p:spPr>
          <a:xfrm>
            <a:off x="245451" y="5672313"/>
            <a:ext cx="165955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/>
              <a:t>Proton Beam </a:t>
            </a:r>
          </a:p>
          <a:p>
            <a:pPr algn="ctr"/>
            <a:r>
              <a:rPr lang="en-GB" sz="1400" u="sng"/>
              <a:t>(Ep=2.5 GeV, 14 Hz) </a:t>
            </a:r>
            <a:r>
              <a:rPr lang="en-GB" sz="1400"/>
              <a:t>4 x 1.25 MW</a:t>
            </a:r>
          </a:p>
        </p:txBody>
      </p:sp>
      <p:sp>
        <p:nvSpPr>
          <p:cNvPr id="12" name="ZoneTexte 8">
            <a:extLst>
              <a:ext uri="{FF2B5EF4-FFF2-40B4-BE49-F238E27FC236}">
                <a16:creationId xmlns:a16="http://schemas.microsoft.com/office/drawing/2014/main" id="{7C7CE136-1BE6-4C7C-9010-086C88EA01AE}"/>
              </a:ext>
            </a:extLst>
          </p:cNvPr>
          <p:cNvSpPr txBox="1"/>
          <p:nvPr/>
        </p:nvSpPr>
        <p:spPr>
          <a:xfrm>
            <a:off x="3969567" y="2021275"/>
            <a:ext cx="2482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/>
              <a:t>Morgue</a:t>
            </a:r>
          </a:p>
          <a:p>
            <a:pPr algn="ctr"/>
            <a:r>
              <a:rPr lang="en-GB" sz="1400"/>
              <a:t>To Store radioactive wastes</a:t>
            </a:r>
          </a:p>
        </p:txBody>
      </p:sp>
      <p:sp>
        <p:nvSpPr>
          <p:cNvPr id="13" name="ZoneTexte 9">
            <a:extLst>
              <a:ext uri="{FF2B5EF4-FFF2-40B4-BE49-F238E27FC236}">
                <a16:creationId xmlns:a16="http://schemas.microsoft.com/office/drawing/2014/main" id="{9C16A2D7-0580-4EE9-A7D8-1002132988C1}"/>
              </a:ext>
            </a:extLst>
          </p:cNvPr>
          <p:cNvSpPr txBox="1"/>
          <p:nvPr/>
        </p:nvSpPr>
        <p:spPr>
          <a:xfrm>
            <a:off x="6447734" y="2028096"/>
            <a:ext cx="1633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/>
              <a:t>Beam dump</a:t>
            </a:r>
          </a:p>
        </p:txBody>
      </p:sp>
      <p:cxnSp>
        <p:nvCxnSpPr>
          <p:cNvPr id="14" name="Connecteur droit avec flèche 11">
            <a:extLst>
              <a:ext uri="{FF2B5EF4-FFF2-40B4-BE49-F238E27FC236}">
                <a16:creationId xmlns:a16="http://schemas.microsoft.com/office/drawing/2014/main" id="{32304CB1-8ACC-4D81-813B-EF989D0DCC37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2488065" y="2606050"/>
            <a:ext cx="1057668" cy="875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6">
            <a:extLst>
              <a:ext uri="{FF2B5EF4-FFF2-40B4-BE49-F238E27FC236}">
                <a16:creationId xmlns:a16="http://schemas.microsoft.com/office/drawing/2014/main" id="{81E5BF03-37C1-4B0B-B781-BBDC3109580C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4012697" y="2606050"/>
            <a:ext cx="1198328" cy="10226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22">
            <a:extLst>
              <a:ext uri="{FF2B5EF4-FFF2-40B4-BE49-F238E27FC236}">
                <a16:creationId xmlns:a16="http://schemas.microsoft.com/office/drawing/2014/main" id="{8E96053F-8405-4319-96D4-B8389283D2AC}"/>
              </a:ext>
            </a:extLst>
          </p:cNvPr>
          <p:cNvCxnSpPr>
            <a:cxnSpLocks/>
          </p:cNvCxnSpPr>
          <p:nvPr/>
        </p:nvCxnSpPr>
        <p:spPr>
          <a:xfrm flipH="1">
            <a:off x="6999249" y="2343304"/>
            <a:ext cx="265437" cy="11974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lèche vers la droite 23">
            <a:extLst>
              <a:ext uri="{FF2B5EF4-FFF2-40B4-BE49-F238E27FC236}">
                <a16:creationId xmlns:a16="http://schemas.microsoft.com/office/drawing/2014/main" id="{8D7B9271-E58E-4EF1-A43A-47FF7DA1886F}"/>
              </a:ext>
            </a:extLst>
          </p:cNvPr>
          <p:cNvSpPr/>
          <p:nvPr/>
        </p:nvSpPr>
        <p:spPr>
          <a:xfrm rot="20332736">
            <a:off x="1326382" y="5303891"/>
            <a:ext cx="1265942" cy="1452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Image 26">
            <a:extLst>
              <a:ext uri="{FF2B5EF4-FFF2-40B4-BE49-F238E27FC236}">
                <a16:creationId xmlns:a16="http://schemas.microsoft.com/office/drawing/2014/main" id="{E767D14D-836A-4517-8984-84FBB32E29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438" t="56792" r="59829" b="30432"/>
          <a:stretch/>
        </p:blipFill>
        <p:spPr>
          <a:xfrm>
            <a:off x="6141127" y="4868953"/>
            <a:ext cx="1196802" cy="1299759"/>
          </a:xfrm>
          <a:prstGeom prst="rect">
            <a:avLst/>
          </a:prstGeom>
        </p:spPr>
      </p:pic>
      <p:sp>
        <p:nvSpPr>
          <p:cNvPr id="20" name="ZoneTexte 33">
            <a:extLst>
              <a:ext uri="{FF2B5EF4-FFF2-40B4-BE49-F238E27FC236}">
                <a16:creationId xmlns:a16="http://schemas.microsoft.com/office/drawing/2014/main" id="{7D6DDCFE-0554-45E5-A18E-B79A2DAE0DED}"/>
              </a:ext>
            </a:extLst>
          </p:cNvPr>
          <p:cNvSpPr txBox="1"/>
          <p:nvPr/>
        </p:nvSpPr>
        <p:spPr>
          <a:xfrm>
            <a:off x="5859025" y="6209385"/>
            <a:ext cx="1990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/>
              <a:t>Hadronic</a:t>
            </a:r>
            <a:r>
              <a:rPr lang="en-GB" sz="1600" b="1" u="sng"/>
              <a:t> Collector</a:t>
            </a:r>
          </a:p>
        </p:txBody>
      </p:sp>
      <p:sp>
        <p:nvSpPr>
          <p:cNvPr id="22" name="ZoneTexte 41">
            <a:extLst>
              <a:ext uri="{FF2B5EF4-FFF2-40B4-BE49-F238E27FC236}">
                <a16:creationId xmlns:a16="http://schemas.microsoft.com/office/drawing/2014/main" id="{B1EB1D66-3670-463E-9FA6-2568D2302793}"/>
              </a:ext>
            </a:extLst>
          </p:cNvPr>
          <p:cNvSpPr txBox="1"/>
          <p:nvPr/>
        </p:nvSpPr>
        <p:spPr>
          <a:xfrm rot="20514180">
            <a:off x="2870603" y="5258213"/>
            <a:ext cx="14373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Beam Switchyard</a:t>
            </a:r>
          </a:p>
          <a:p>
            <a:pPr algn="ctr"/>
            <a:r>
              <a:rPr lang="en-GB" sz="1400"/>
              <a:t> Tunnel</a:t>
            </a:r>
          </a:p>
        </p:txBody>
      </p:sp>
      <p:sp>
        <p:nvSpPr>
          <p:cNvPr id="23" name="ZoneTexte 42">
            <a:extLst>
              <a:ext uri="{FF2B5EF4-FFF2-40B4-BE49-F238E27FC236}">
                <a16:creationId xmlns:a16="http://schemas.microsoft.com/office/drawing/2014/main" id="{0C540B34-5D07-4914-ADED-2365264C179E}"/>
              </a:ext>
            </a:extLst>
          </p:cNvPr>
          <p:cNvSpPr txBox="1"/>
          <p:nvPr/>
        </p:nvSpPr>
        <p:spPr>
          <a:xfrm rot="20434663">
            <a:off x="5190518" y="4324890"/>
            <a:ext cx="1948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Decay tunnel</a:t>
            </a:r>
          </a:p>
        </p:txBody>
      </p:sp>
      <p:sp>
        <p:nvSpPr>
          <p:cNvPr id="24" name="Flèche vers la droite 43">
            <a:extLst>
              <a:ext uri="{FF2B5EF4-FFF2-40B4-BE49-F238E27FC236}">
                <a16:creationId xmlns:a16="http://schemas.microsoft.com/office/drawing/2014/main" id="{B2476169-9CE5-49C0-B785-A6D7C5E3B96F}"/>
              </a:ext>
            </a:extLst>
          </p:cNvPr>
          <p:cNvSpPr/>
          <p:nvPr/>
        </p:nvSpPr>
        <p:spPr>
          <a:xfrm rot="1800000">
            <a:off x="4479538" y="4993427"/>
            <a:ext cx="1595821" cy="308625"/>
          </a:xfrm>
          <a:prstGeom prst="rightArrow">
            <a:avLst>
              <a:gd name="adj1" fmla="val 13356"/>
              <a:gd name="adj2" fmla="val 761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ZoneTexte 7">
            <a:extLst>
              <a:ext uri="{FF2B5EF4-FFF2-40B4-BE49-F238E27FC236}">
                <a16:creationId xmlns:a16="http://schemas.microsoft.com/office/drawing/2014/main" id="{41D830E0-8F3A-4EE7-B86D-EEFA7A9E0D8F}"/>
              </a:ext>
            </a:extLst>
          </p:cNvPr>
          <p:cNvSpPr txBox="1"/>
          <p:nvPr/>
        </p:nvSpPr>
        <p:spPr>
          <a:xfrm>
            <a:off x="9040086" y="2277570"/>
            <a:ext cx="165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/>
              <a:t>Neutrino Beam </a:t>
            </a:r>
          </a:p>
        </p:txBody>
      </p:sp>
      <p:sp>
        <p:nvSpPr>
          <p:cNvPr id="36" name="Flèche vers la droite 23">
            <a:extLst>
              <a:ext uri="{FF2B5EF4-FFF2-40B4-BE49-F238E27FC236}">
                <a16:creationId xmlns:a16="http://schemas.microsoft.com/office/drawing/2014/main" id="{0CCBED8C-8130-4EE9-A6C4-E7A514974928}"/>
              </a:ext>
            </a:extLst>
          </p:cNvPr>
          <p:cNvSpPr/>
          <p:nvPr/>
        </p:nvSpPr>
        <p:spPr>
          <a:xfrm rot="20332736">
            <a:off x="7795924" y="2888262"/>
            <a:ext cx="1265942" cy="1452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71B129F-3312-4DD1-AA36-1091A30990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234" y="1099230"/>
            <a:ext cx="2197859" cy="40644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20850FE5-6A6B-4FB7-A2D3-95E0842402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5733" y="1209496"/>
            <a:ext cx="2226979" cy="32184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80506184-2B35-4670-98BA-09448138E0F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44625" y="2646902"/>
            <a:ext cx="2118690" cy="1376582"/>
          </a:xfrm>
          <a:prstGeom prst="rect">
            <a:avLst/>
          </a:prstGeom>
        </p:spPr>
      </p:pic>
      <p:sp>
        <p:nvSpPr>
          <p:cNvPr id="40" name="Title 1">
            <a:extLst>
              <a:ext uri="{FF2B5EF4-FFF2-40B4-BE49-F238E27FC236}">
                <a16:creationId xmlns:a16="http://schemas.microsoft.com/office/drawing/2014/main" id="{7F708AC0-786C-4552-B3C6-9A143F4F1756}"/>
              </a:ext>
            </a:extLst>
          </p:cNvPr>
          <p:cNvSpPr txBox="1">
            <a:spLocks/>
          </p:cNvSpPr>
          <p:nvPr/>
        </p:nvSpPr>
        <p:spPr>
          <a:xfrm>
            <a:off x="154810" y="164542"/>
            <a:ext cx="10515600" cy="70173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Neutrino beam production</a:t>
            </a:r>
          </a:p>
        </p:txBody>
      </p:sp>
      <p:sp>
        <p:nvSpPr>
          <p:cNvPr id="41" name="Flèche vers la droite 43">
            <a:extLst>
              <a:ext uri="{FF2B5EF4-FFF2-40B4-BE49-F238E27FC236}">
                <a16:creationId xmlns:a16="http://schemas.microsoft.com/office/drawing/2014/main" id="{95ABFB09-F250-44D3-BD01-E1FA97F074AC}"/>
              </a:ext>
            </a:extLst>
          </p:cNvPr>
          <p:cNvSpPr/>
          <p:nvPr/>
        </p:nvSpPr>
        <p:spPr>
          <a:xfrm rot="1037019">
            <a:off x="5837789" y="4215867"/>
            <a:ext cx="3108579" cy="308625"/>
          </a:xfrm>
          <a:prstGeom prst="rightArrow">
            <a:avLst>
              <a:gd name="adj1" fmla="val 13356"/>
              <a:gd name="adj2" fmla="val 761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9532D90-58E4-4270-B2D3-DF57A4479C9E}"/>
              </a:ext>
            </a:extLst>
          </p:cNvPr>
          <p:cNvSpPr txBox="1"/>
          <p:nvPr/>
        </p:nvSpPr>
        <p:spPr>
          <a:xfrm>
            <a:off x="8863443" y="4819318"/>
            <a:ext cx="2629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err="1"/>
              <a:t>Pions</a:t>
            </a:r>
            <a:r>
              <a:rPr lang="en-US"/>
              <a:t> decay in-flight here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D185D0E-A26F-F5ED-57DE-B67000C4C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7259CA-CBCA-6CDA-9890-20CF88467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13197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45FCD-4987-46AD-BC58-6472D0A23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Effect of energy calibration uncertainty on CPV measurements</a:t>
            </a:r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644D44FB-0661-4C6C-A858-30909C053DB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6029" y="1616580"/>
            <a:ext cx="5770418" cy="4327813"/>
          </a:xfrm>
        </p:spPr>
      </p:pic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2C268C80-DD9A-4F6D-9BAE-3127F1DE450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172200" y="2020094"/>
            <a:ext cx="5181600" cy="3962400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1C2A0E-D3AE-0CA4-F799-3E2418342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DB61D3-F358-4AEE-9839-C2E7A88E7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48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9298DA-BC99-41D6-80EC-58917D6A3E9A}"/>
              </a:ext>
            </a:extLst>
          </p:cNvPr>
          <p:cNvSpPr txBox="1"/>
          <p:nvPr/>
        </p:nvSpPr>
        <p:spPr>
          <a:xfrm>
            <a:off x="8423223" y="1685374"/>
            <a:ext cx="1032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Precision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0FEE540-18D1-4FD1-99C5-3A9830BAC912}"/>
              </a:ext>
            </a:extLst>
          </p:cNvPr>
          <p:cNvSpPr txBox="1"/>
          <p:nvPr/>
        </p:nvSpPr>
        <p:spPr>
          <a:xfrm>
            <a:off x="2896631" y="1690688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Sensitivity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0940F1-B063-A6FB-B9FE-315036AB3AFA}"/>
              </a:ext>
            </a:extLst>
          </p:cNvPr>
          <p:cNvSpPr txBox="1"/>
          <p:nvPr/>
        </p:nvSpPr>
        <p:spPr>
          <a:xfrm>
            <a:off x="838200" y="6063917"/>
            <a:ext cx="10622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From the </a:t>
            </a:r>
            <a:r>
              <a:rPr lang="en-US" err="1"/>
              <a:t>ESSnuSB</a:t>
            </a:r>
            <a:r>
              <a:rPr lang="en-US"/>
              <a:t> CDR: </a:t>
            </a:r>
            <a:r>
              <a:rPr lang="en-US">
                <a:hlinkClick r:id="rId4"/>
              </a:rPr>
              <a:t>https://doi.org/10.1140/epjs/s11734-022-00664-w</a:t>
            </a:r>
            <a:r>
              <a:rPr lang="en-US"/>
              <a:t> &amp; </a:t>
            </a:r>
            <a:r>
              <a:rPr lang="en-US">
                <a:hlinkClick r:id="rId5"/>
              </a:rPr>
              <a:t>https://arxiv.org/abs/2203.08803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117417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45FCD-4987-46AD-BC58-6472D0A23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Effect of bin-to-bin uncorrelated uncertainty on CPV measurements</a:t>
            </a:r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644D44FB-0661-4C6C-A858-30909C053DB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6029" y="1616580"/>
            <a:ext cx="5770417" cy="4327813"/>
          </a:xfrm>
        </p:spPr>
      </p:pic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2C268C80-DD9A-4F6D-9BAE-3127F1DE450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172200" y="2020094"/>
            <a:ext cx="5181600" cy="3962400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727D4A-7E6B-D0C8-A84A-074E022DD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DB61D3-F358-4AEE-9839-C2E7A88E7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49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9298DA-BC99-41D6-80EC-58917D6A3E9A}"/>
              </a:ext>
            </a:extLst>
          </p:cNvPr>
          <p:cNvSpPr txBox="1"/>
          <p:nvPr/>
        </p:nvSpPr>
        <p:spPr>
          <a:xfrm>
            <a:off x="8423223" y="1685374"/>
            <a:ext cx="1032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Precision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0FEE540-18D1-4FD1-99C5-3A9830BAC912}"/>
              </a:ext>
            </a:extLst>
          </p:cNvPr>
          <p:cNvSpPr txBox="1"/>
          <p:nvPr/>
        </p:nvSpPr>
        <p:spPr>
          <a:xfrm>
            <a:off x="2896631" y="1690688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Sensitivity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09DF6D-5E84-7203-1382-AF344AE3B0D5}"/>
              </a:ext>
            </a:extLst>
          </p:cNvPr>
          <p:cNvSpPr txBox="1"/>
          <p:nvPr/>
        </p:nvSpPr>
        <p:spPr>
          <a:xfrm>
            <a:off x="838200" y="6063917"/>
            <a:ext cx="10622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From the </a:t>
            </a:r>
            <a:r>
              <a:rPr lang="en-US" err="1"/>
              <a:t>ESSnuSB</a:t>
            </a:r>
            <a:r>
              <a:rPr lang="en-US"/>
              <a:t> CDR: </a:t>
            </a:r>
            <a:r>
              <a:rPr lang="en-US">
                <a:hlinkClick r:id="rId4"/>
              </a:rPr>
              <a:t>https://doi.org/10.1140/epjs/s11734-022-00664-w</a:t>
            </a:r>
            <a:r>
              <a:rPr lang="en-US"/>
              <a:t> &amp; </a:t>
            </a:r>
            <a:r>
              <a:rPr lang="en-US">
                <a:hlinkClick r:id="rId5"/>
              </a:rPr>
              <a:t>https://arxiv.org/abs/2203.08803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4357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9D72B-3BBF-D58D-FB16-E531F691C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Future Long-baseline accelerator neutrino experiments (including </a:t>
            </a:r>
            <a:r>
              <a:rPr lang="en-US" sz="3600" dirty="0" err="1"/>
              <a:t>ESSnuSB</a:t>
            </a:r>
            <a:r>
              <a:rPr lang="en-US" sz="3600" dirty="0"/>
              <a:t>) - Beyond DUNE, HK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246846-86C0-F2DC-4A1A-FDE8C056E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6877" y="2556620"/>
            <a:ext cx="5371123" cy="289877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What fits this description?</a:t>
            </a:r>
          </a:p>
          <a:p>
            <a:pPr lvl="1"/>
            <a:r>
              <a:rPr lang="en-US" dirty="0" err="1"/>
              <a:t>ESSnuSB</a:t>
            </a:r>
            <a:endParaRPr lang="en-US" dirty="0"/>
          </a:p>
          <a:p>
            <a:pPr lvl="1"/>
            <a:r>
              <a:rPr lang="en-US" dirty="0"/>
              <a:t>P2O</a:t>
            </a:r>
          </a:p>
          <a:p>
            <a:pPr lvl="1"/>
            <a:r>
              <a:rPr lang="en-US" dirty="0"/>
              <a:t>Beta beams</a:t>
            </a:r>
          </a:p>
          <a:p>
            <a:pPr lvl="1"/>
            <a:r>
              <a:rPr lang="en-US" dirty="0"/>
              <a:t>Neutrino factory</a:t>
            </a:r>
          </a:p>
          <a:p>
            <a:pPr lvl="1"/>
            <a:r>
              <a:rPr lang="en-US" dirty="0"/>
              <a:t>Tau beams</a:t>
            </a:r>
          </a:p>
          <a:p>
            <a:pPr lvl="1"/>
            <a:r>
              <a:rPr lang="en-US" dirty="0"/>
              <a:t>Other ideas?</a:t>
            </a:r>
          </a:p>
          <a:p>
            <a:pPr lvl="1"/>
            <a:endParaRPr lang="en-US" dirty="0"/>
          </a:p>
          <a:p>
            <a:pPr lvl="1"/>
            <a:r>
              <a:rPr lang="en-US" dirty="0" err="1"/>
              <a:t>HyperKK</a:t>
            </a:r>
            <a:r>
              <a:rPr lang="en-US" dirty="0"/>
              <a:t> (proposed parallel with HK)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583B2F-A6E7-286C-BA83-C738DAD61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DB45A1-C9AE-F941-9724-0C123C3D7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14550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5A739-1F5B-7E3D-9EAC-816BE0C12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615"/>
            <a:ext cx="10515600" cy="1325563"/>
          </a:xfrm>
        </p:spPr>
        <p:txBody>
          <a:bodyPr/>
          <a:lstStyle/>
          <a:p>
            <a:r>
              <a:rPr lang="en-US"/>
              <a:t>Hierarchy and octant determination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B028D5-466E-C4B5-9CBE-4BDD0BBA5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B4C87B-8D61-2A3B-1C63-3037B0245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50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195D08D-C410-55BC-70F1-754F619A50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4842403" cy="49265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023557-68F3-7279-C583-E7A101A446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5105" y="1764627"/>
            <a:ext cx="4842403" cy="459172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447ED9-B424-D902-0275-A3A7D69AC352}"/>
              </a:ext>
            </a:extLst>
          </p:cNvPr>
          <p:cNvSpPr txBox="1"/>
          <p:nvPr/>
        </p:nvSpPr>
        <p:spPr>
          <a:xfrm>
            <a:off x="10273734" y="3059668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DD6E48-0AB5-4FFD-1942-FEE4DA121EB5}"/>
              </a:ext>
            </a:extLst>
          </p:cNvPr>
          <p:cNvSpPr txBox="1"/>
          <p:nvPr/>
        </p:nvSpPr>
        <p:spPr>
          <a:xfrm>
            <a:off x="1481614" y="2336217"/>
            <a:ext cx="2187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NH, IH under analysis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643997-C9BF-64AE-6255-0BEB940F88CA}"/>
              </a:ext>
            </a:extLst>
          </p:cNvPr>
          <p:cNvSpPr txBox="1"/>
          <p:nvPr/>
        </p:nvSpPr>
        <p:spPr>
          <a:xfrm>
            <a:off x="915203" y="1010654"/>
            <a:ext cx="6268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From: </a:t>
            </a:r>
            <a:r>
              <a:rPr lang="en-US" sz="1800">
                <a:hlinkClick r:id="rId4"/>
              </a:rPr>
              <a:t>DOI:10.1140/</a:t>
            </a:r>
            <a:r>
              <a:rPr lang="en-US" sz="1800" err="1">
                <a:hlinkClick r:id="rId4"/>
              </a:rPr>
              <a:t>epjc</a:t>
            </a:r>
            <a:r>
              <a:rPr lang="en-US" sz="1800">
                <a:hlinkClick r:id="rId4"/>
              </a:rPr>
              <a:t>/s10052-021-09845-8</a:t>
            </a:r>
            <a:r>
              <a:rPr lang="en-US" sz="1800"/>
              <a:t>, </a:t>
            </a:r>
            <a:r>
              <a:rPr lang="en-US" sz="1800">
                <a:hlinkClick r:id="rId5"/>
              </a:rPr>
              <a:t>arXiv:2107.07585</a:t>
            </a:r>
            <a:r>
              <a:rPr lang="en-US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146158-6742-19E3-132A-C0AC6C2E47C5}"/>
              </a:ext>
            </a:extLst>
          </p:cNvPr>
          <p:cNvSpPr txBox="1"/>
          <p:nvPr/>
        </p:nvSpPr>
        <p:spPr>
          <a:xfrm>
            <a:off x="5514476" y="1470214"/>
            <a:ext cx="1914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y of data taking</a:t>
            </a:r>
          </a:p>
        </p:txBody>
      </p:sp>
    </p:spTree>
    <p:extLst>
      <p:ext uri="{BB962C8B-B14F-4D97-AF65-F5344CB8AC3E}">
        <p14:creationId xmlns:p14="http://schemas.microsoft.com/office/powerpoint/2010/main" val="152976626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3793" y="4701708"/>
            <a:ext cx="8815032" cy="1929003"/>
          </a:xfrm>
          <a:prstGeom prst="rect">
            <a:avLst/>
          </a:prstGeom>
        </p:spPr>
      </p:pic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2821459" y="14398"/>
            <a:ext cx="6862522" cy="92945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eaLnBrk="0" fontAlgn="base" hangingPunct="0">
              <a:spcAft>
                <a:spcPct val="0"/>
              </a:spcAft>
              <a:defRPr/>
            </a:pPr>
            <a:r>
              <a:rPr lang="en-US" sz="3200">
                <a:solidFill>
                  <a:srgbClr val="0000FF"/>
                </a:solidFill>
              </a:rPr>
              <a:t>ESS</a:t>
            </a:r>
            <a:r>
              <a:rPr lang="el-GR" sz="3200">
                <a:solidFill>
                  <a:srgbClr val="0000FF"/>
                </a:solidFill>
              </a:rPr>
              <a:t>ν</a:t>
            </a:r>
            <a:r>
              <a:rPr lang="en-US" sz="3200">
                <a:solidFill>
                  <a:srgbClr val="0000FF"/>
                </a:solidFill>
              </a:rPr>
              <a:t>SB at the European level</a:t>
            </a:r>
            <a:endParaRPr lang="en-US" sz="320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05656A3-1B0A-4537-B39F-8629E0DA3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4" name="ZoneTexte 3"/>
          <p:cNvSpPr txBox="1"/>
          <p:nvPr/>
        </p:nvSpPr>
        <p:spPr>
          <a:xfrm>
            <a:off x="1524000" y="97746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Arial"/>
              <a:buChar char="•"/>
            </a:pPr>
            <a:r>
              <a:rPr lang="en-GB">
                <a:solidFill>
                  <a:srgbClr val="000000"/>
                </a:solidFill>
                <a:latin typeface="Times New Roman"/>
                <a:cs typeface="Times New Roman"/>
              </a:rPr>
              <a:t>A </a:t>
            </a:r>
            <a:r>
              <a:rPr lang="en-GB" b="1">
                <a:solidFill>
                  <a:srgbClr val="000000"/>
                </a:solidFill>
                <a:latin typeface="Times New Roman"/>
                <a:cs typeface="Times New Roman"/>
              </a:rPr>
              <a:t>H2020</a:t>
            </a:r>
            <a:r>
              <a:rPr lang="en-GB">
                <a:solidFill>
                  <a:srgbClr val="000000"/>
                </a:solidFill>
                <a:latin typeface="Times New Roman"/>
                <a:cs typeface="Times New Roman"/>
              </a:rPr>
              <a:t> EU </a:t>
            </a:r>
            <a:r>
              <a:rPr lang="en-GB" b="1">
                <a:solidFill>
                  <a:srgbClr val="000000"/>
                </a:solidFill>
                <a:latin typeface="Times New Roman"/>
                <a:cs typeface="Times New Roman"/>
              </a:rPr>
              <a:t>Design Study </a:t>
            </a:r>
            <a:r>
              <a:rPr lang="en-GB">
                <a:solidFill>
                  <a:srgbClr val="000000"/>
                </a:solidFill>
                <a:latin typeface="Times New Roman"/>
                <a:cs typeface="Times New Roman"/>
              </a:rPr>
              <a:t>(Call INFRADEV-01-2017)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3565" y="576959"/>
            <a:ext cx="1455260" cy="99454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713793" y="1466121"/>
            <a:ext cx="8764414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b="1">
                <a:latin typeface="Times New Roman" charset="0"/>
                <a:ea typeface="Times New Roman" charset="0"/>
                <a:cs typeface="Times New Roman" charset="0"/>
              </a:rPr>
              <a:t>Title of Proposal</a:t>
            </a:r>
            <a:r>
              <a:rPr lang="en-GB">
                <a:latin typeface="Times New Roman" charset="0"/>
                <a:ea typeface="Times New Roman" charset="0"/>
                <a:cs typeface="Times New Roman" charset="0"/>
              </a:rPr>
              <a:t>: Discovery and measurement of leptonic CP violation using an intensive neutrino Super Beam generated with the exceptionally powerful ESS linear accelerator</a:t>
            </a:r>
            <a:r>
              <a:rPr lang="en-US"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1">
                <a:latin typeface="Times New Roman" charset="0"/>
                <a:ea typeface="Times New Roman" charset="0"/>
                <a:cs typeface="Times New Roman" charset="0"/>
              </a:rPr>
              <a:t>Duration: 4 years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1">
                <a:latin typeface="Times New Roman" charset="0"/>
                <a:ea typeface="Times New Roman" charset="0"/>
                <a:cs typeface="Times New Roman" charset="0"/>
              </a:rPr>
              <a:t>Total cost: 4.7 M€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1">
                <a:latin typeface="Times New Roman" charset="0"/>
                <a:ea typeface="Times New Roman" charset="0"/>
                <a:cs typeface="Times New Roman" charset="0"/>
              </a:rPr>
              <a:t>Requested budget: 3 M€</a:t>
            </a:r>
            <a:endParaRPr lang="en-GB"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b="1">
                <a:latin typeface="Times New Roman" charset="0"/>
                <a:ea typeface="Times New Roman" charset="0"/>
                <a:cs typeface="Times New Roman" charset="0"/>
              </a:rPr>
              <a:t>15 participating institutes from</a:t>
            </a:r>
            <a:br>
              <a:rPr lang="en-GB" b="1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GB" b="1">
                <a:latin typeface="Times New Roman" charset="0"/>
                <a:ea typeface="Times New Roman" charset="0"/>
                <a:cs typeface="Times New Roman" charset="0"/>
              </a:rPr>
              <a:t>11 European countries including CERN and ESS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>
                <a:latin typeface="Times New Roman" charset="0"/>
                <a:ea typeface="Times New Roman" charset="0"/>
                <a:cs typeface="Times New Roman" charset="0"/>
              </a:rPr>
              <a:t>6 Work Packages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b="1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Approved end of August 2017</a:t>
            </a:r>
          </a:p>
        </p:txBody>
      </p:sp>
      <p:graphicFrame>
        <p:nvGraphicFramePr>
          <p:cNvPr id="14" name="Diagramme 3"/>
          <p:cNvGraphicFramePr/>
          <p:nvPr/>
        </p:nvGraphicFramePr>
        <p:xfrm>
          <a:off x="6966276" y="2093770"/>
          <a:ext cx="3598706" cy="23988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025389689"/>
      </p:ext>
    </p:extLst>
  </p:cSld>
  <p:clrMapOvr>
    <a:masterClrMapping/>
  </p:clrMapOvr>
  <p:transition spd="slow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323213D8-D239-AB4B-B3F4-984647DE0BA5}"/>
              </a:ext>
            </a:extLst>
          </p:cNvPr>
          <p:cNvSpPr/>
          <p:nvPr/>
        </p:nvSpPr>
        <p:spPr>
          <a:xfrm>
            <a:off x="8559800" y="144926"/>
            <a:ext cx="3543300" cy="4173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8BDA50B-B921-9E4E-BC46-E55B114B62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2194" y="945145"/>
            <a:ext cx="5283719" cy="2926718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8F8044CE-E93D-E547-A5B9-E5552EF66E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123" r="15321" b="37927"/>
          <a:stretch/>
        </p:blipFill>
        <p:spPr>
          <a:xfrm>
            <a:off x="258517" y="3864077"/>
            <a:ext cx="5420801" cy="288436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6B842FA-0550-7E4D-AE0B-C2BB52E03E43}"/>
              </a:ext>
            </a:extLst>
          </p:cNvPr>
          <p:cNvSpPr txBox="1"/>
          <p:nvPr/>
        </p:nvSpPr>
        <p:spPr>
          <a:xfrm>
            <a:off x="157549" y="132888"/>
            <a:ext cx="466103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/>
              <a:t>Hot Cell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Able to manipulate/repair hadronic collector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Work under Radioactive Environment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35DD8B8-B13F-7547-B2D7-1DAF551A9707}"/>
              </a:ext>
            </a:extLst>
          </p:cNvPr>
          <p:cNvSpPr txBox="1"/>
          <p:nvPr/>
        </p:nvSpPr>
        <p:spPr>
          <a:xfrm>
            <a:off x="67239" y="973959"/>
            <a:ext cx="277960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/>
              <a:t>Power Supply Unit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16 modules (350 kA)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Located above the switchyard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Outside of radioactive part of Facility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78F3B9B-EB68-D34F-80DA-9F8EDAA8F61E}"/>
              </a:ext>
            </a:extLst>
          </p:cNvPr>
          <p:cNvSpPr txBox="1"/>
          <p:nvPr/>
        </p:nvSpPr>
        <p:spPr>
          <a:xfrm>
            <a:off x="245451" y="3999370"/>
            <a:ext cx="165955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/>
              <a:t>Proton Beam </a:t>
            </a:r>
          </a:p>
          <a:p>
            <a:pPr algn="ctr"/>
            <a:r>
              <a:rPr lang="en-GB" sz="1400" u="sng"/>
              <a:t>(Ep=2.5 GeV, 14 Hz) </a:t>
            </a:r>
            <a:r>
              <a:rPr lang="en-GB" sz="1400"/>
              <a:t>4 x 1.25 MW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00485EC-9BC9-8043-A6D2-85E00CFB3FAC}"/>
              </a:ext>
            </a:extLst>
          </p:cNvPr>
          <p:cNvSpPr txBox="1"/>
          <p:nvPr/>
        </p:nvSpPr>
        <p:spPr>
          <a:xfrm>
            <a:off x="3969567" y="348332"/>
            <a:ext cx="2482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/>
              <a:t>Morgue</a:t>
            </a:r>
          </a:p>
          <a:p>
            <a:pPr algn="ctr"/>
            <a:r>
              <a:rPr lang="en-GB" sz="1400"/>
              <a:t>To Store radioactive wastes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729C6F4-1814-6B4D-AA30-40BEFE5024A0}"/>
              </a:ext>
            </a:extLst>
          </p:cNvPr>
          <p:cNvSpPr txBox="1"/>
          <p:nvPr/>
        </p:nvSpPr>
        <p:spPr>
          <a:xfrm>
            <a:off x="6447734" y="355153"/>
            <a:ext cx="1633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/>
              <a:t>Beam dump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59961165-DD8F-664A-A6E6-C3B139D03A5B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2488065" y="933107"/>
            <a:ext cx="1057668" cy="875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BE938333-61BB-BE43-BAA3-C219789EAFB3}"/>
              </a:ext>
            </a:extLst>
          </p:cNvPr>
          <p:cNvCxnSpPr>
            <a:cxnSpLocks/>
            <a:stCxn id="54" idx="3"/>
          </p:cNvCxnSpPr>
          <p:nvPr/>
        </p:nvCxnSpPr>
        <p:spPr>
          <a:xfrm flipV="1">
            <a:off x="1833302" y="2700688"/>
            <a:ext cx="1000848" cy="2229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FF06CA08-11BE-8D4D-9590-CD440D0944F7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4012697" y="933107"/>
            <a:ext cx="1198328" cy="10226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48F3642D-0710-A345-94CA-B9D6C6531313}"/>
              </a:ext>
            </a:extLst>
          </p:cNvPr>
          <p:cNvCxnSpPr>
            <a:cxnSpLocks/>
          </p:cNvCxnSpPr>
          <p:nvPr/>
        </p:nvCxnSpPr>
        <p:spPr>
          <a:xfrm flipH="1">
            <a:off x="6999249" y="670361"/>
            <a:ext cx="265437" cy="11974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lèche vers la droite 23">
            <a:extLst>
              <a:ext uri="{FF2B5EF4-FFF2-40B4-BE49-F238E27FC236}">
                <a16:creationId xmlns:a16="http://schemas.microsoft.com/office/drawing/2014/main" id="{7CA3AB13-A2A6-DC48-9167-3A3FA6E93856}"/>
              </a:ext>
            </a:extLst>
          </p:cNvPr>
          <p:cNvSpPr/>
          <p:nvPr/>
        </p:nvSpPr>
        <p:spPr>
          <a:xfrm rot="20332736">
            <a:off x="1326382" y="3630948"/>
            <a:ext cx="1265942" cy="1452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FA145AFD-2699-1740-8C76-0075DAF513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438" t="56792" r="59829" b="30432"/>
          <a:stretch/>
        </p:blipFill>
        <p:spPr>
          <a:xfrm>
            <a:off x="6141127" y="3196010"/>
            <a:ext cx="1196802" cy="1299759"/>
          </a:xfrm>
          <a:prstGeom prst="rect">
            <a:avLst/>
          </a:prstGeom>
        </p:spPr>
      </p:pic>
      <p:sp>
        <p:nvSpPr>
          <p:cNvPr id="34" name="ZoneTexte 33">
            <a:extLst>
              <a:ext uri="{FF2B5EF4-FFF2-40B4-BE49-F238E27FC236}">
                <a16:creationId xmlns:a16="http://schemas.microsoft.com/office/drawing/2014/main" id="{EE53006C-3A83-7144-95BC-F41EA2231696}"/>
              </a:ext>
            </a:extLst>
          </p:cNvPr>
          <p:cNvSpPr txBox="1"/>
          <p:nvPr/>
        </p:nvSpPr>
        <p:spPr>
          <a:xfrm>
            <a:off x="5859025" y="4536442"/>
            <a:ext cx="1990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/>
              <a:t>Hadronic</a:t>
            </a:r>
            <a:r>
              <a:rPr lang="en-GB" sz="1600" b="1" u="sng"/>
              <a:t> Collector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7F5C5106-28AE-9D4D-A138-3DEE6203FF1B}"/>
              </a:ext>
            </a:extLst>
          </p:cNvPr>
          <p:cNvSpPr txBox="1"/>
          <p:nvPr/>
        </p:nvSpPr>
        <p:spPr>
          <a:xfrm>
            <a:off x="3056384" y="5948224"/>
            <a:ext cx="199369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/>
              <a:t>Beam Switchyard</a:t>
            </a:r>
          </a:p>
          <a:p>
            <a:pPr algn="ctr"/>
            <a:r>
              <a:rPr lang="en-GB" sz="1400"/>
              <a:t>Share the beam over </a:t>
            </a:r>
          </a:p>
          <a:p>
            <a:pPr algn="ctr"/>
            <a:r>
              <a:rPr lang="en-GB" sz="1400"/>
              <a:t>Four packed bed targets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27E37CAA-98C3-1045-BDFA-4BE4A3929CF2}"/>
              </a:ext>
            </a:extLst>
          </p:cNvPr>
          <p:cNvSpPr txBox="1"/>
          <p:nvPr/>
        </p:nvSpPr>
        <p:spPr>
          <a:xfrm rot="20514180">
            <a:off x="2870603" y="3585270"/>
            <a:ext cx="14373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Beam Switchyard</a:t>
            </a:r>
          </a:p>
          <a:p>
            <a:pPr algn="ctr"/>
            <a:r>
              <a:rPr lang="en-GB" sz="1400"/>
              <a:t> Tunnel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F2716C9A-A930-9841-8C15-3A533BA228A9}"/>
              </a:ext>
            </a:extLst>
          </p:cNvPr>
          <p:cNvSpPr txBox="1"/>
          <p:nvPr/>
        </p:nvSpPr>
        <p:spPr>
          <a:xfrm rot="20434663">
            <a:off x="5190518" y="2651947"/>
            <a:ext cx="1948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Decay tunnel</a:t>
            </a:r>
          </a:p>
        </p:txBody>
      </p:sp>
      <p:sp>
        <p:nvSpPr>
          <p:cNvPr id="44" name="Flèche vers la droite 43">
            <a:extLst>
              <a:ext uri="{FF2B5EF4-FFF2-40B4-BE49-F238E27FC236}">
                <a16:creationId xmlns:a16="http://schemas.microsoft.com/office/drawing/2014/main" id="{70F1D6A0-A451-F944-B337-C841AA57C14E}"/>
              </a:ext>
            </a:extLst>
          </p:cNvPr>
          <p:cNvSpPr/>
          <p:nvPr/>
        </p:nvSpPr>
        <p:spPr>
          <a:xfrm rot="1800000">
            <a:off x="4479538" y="3320484"/>
            <a:ext cx="1595821" cy="308625"/>
          </a:xfrm>
          <a:prstGeom prst="rightArrow">
            <a:avLst>
              <a:gd name="adj1" fmla="val 13356"/>
              <a:gd name="adj2" fmla="val 761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2" name="Image 51">
            <a:extLst>
              <a:ext uri="{FF2B5EF4-FFF2-40B4-BE49-F238E27FC236}">
                <a16:creationId xmlns:a16="http://schemas.microsoft.com/office/drawing/2014/main" id="{587B4393-AD83-D345-945C-1277E5CD39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5775" y="1069398"/>
            <a:ext cx="1575093" cy="1245625"/>
          </a:xfrm>
          <a:prstGeom prst="rect">
            <a:avLst/>
          </a:prstGeom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FFE6157D-69B5-E941-8E7C-D567AC2CD1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769" y="2206838"/>
            <a:ext cx="1643533" cy="1433603"/>
          </a:xfrm>
          <a:prstGeom prst="rect">
            <a:avLst/>
          </a:prstGeom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611C1DE3-4990-404C-8427-74DE053B3D3A}"/>
              </a:ext>
            </a:extLst>
          </p:cNvPr>
          <p:cNvSpPr txBox="1"/>
          <p:nvPr/>
        </p:nvSpPr>
        <p:spPr>
          <a:xfrm>
            <a:off x="8670866" y="144926"/>
            <a:ext cx="333499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>
                <a:solidFill>
                  <a:schemeClr val="bg1"/>
                </a:solidFill>
              </a:rPr>
              <a:t>Granular Target Concept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>
                <a:solidFill>
                  <a:schemeClr val="bg1"/>
                </a:solidFill>
              </a:rPr>
              <a:t>Target made of 3 mm titanium spheres cooled by transverse helium gas cooling</a:t>
            </a:r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C2821394-FD8A-7443-B1A6-1CB475ADEC5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9676" r="7280" b="14673"/>
          <a:stretch/>
        </p:blipFill>
        <p:spPr>
          <a:xfrm>
            <a:off x="5620535" y="4823764"/>
            <a:ext cx="2091498" cy="1478089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AE6B6191-6374-9E4D-8FCF-45F63F388BE5}"/>
              </a:ext>
            </a:extLst>
          </p:cNvPr>
          <p:cNvSpPr txBox="1"/>
          <p:nvPr/>
        </p:nvSpPr>
        <p:spPr>
          <a:xfrm>
            <a:off x="5229781" y="6204341"/>
            <a:ext cx="3116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err="1"/>
              <a:t>MiniBoone</a:t>
            </a:r>
            <a:r>
              <a:rPr lang="en-GB" b="1" u="sng"/>
              <a:t> Like Horn</a:t>
            </a:r>
          </a:p>
          <a:p>
            <a:pPr algn="ctr"/>
            <a:r>
              <a:rPr lang="en-GB" sz="1400"/>
              <a:t>Shape optimized with genetic algorithm </a:t>
            </a:r>
          </a:p>
        </p:txBody>
      </p:sp>
      <p:pic>
        <p:nvPicPr>
          <p:cNvPr id="70" name="Image 69">
            <a:extLst>
              <a:ext uri="{FF2B5EF4-FFF2-40B4-BE49-F238E27FC236}">
                <a16:creationId xmlns:a16="http://schemas.microsoft.com/office/drawing/2014/main" id="{6443CA4E-0A75-564B-9FF7-9DD15ED7F1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26843" y="1069398"/>
            <a:ext cx="1517857" cy="1214990"/>
          </a:xfrm>
          <a:prstGeom prst="rect">
            <a:avLst/>
          </a:prstGeom>
        </p:spPr>
      </p:pic>
      <p:pic>
        <p:nvPicPr>
          <p:cNvPr id="72" name="Image 71">
            <a:extLst>
              <a:ext uri="{FF2B5EF4-FFF2-40B4-BE49-F238E27FC236}">
                <a16:creationId xmlns:a16="http://schemas.microsoft.com/office/drawing/2014/main" id="{63A7906E-1510-1046-A57C-C14F445BA6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36644" y="4483379"/>
            <a:ext cx="3206914" cy="2051632"/>
          </a:xfrm>
          <a:prstGeom prst="rect">
            <a:avLst/>
          </a:prstGeom>
        </p:spPr>
      </p:pic>
      <p:sp>
        <p:nvSpPr>
          <p:cNvPr id="73" name="Flèche vers la droite 72">
            <a:extLst>
              <a:ext uri="{FF2B5EF4-FFF2-40B4-BE49-F238E27FC236}">
                <a16:creationId xmlns:a16="http://schemas.microsoft.com/office/drawing/2014/main" id="{B8DBCE5B-F3BC-0D4A-97B5-EEA3CD7CBE3B}"/>
              </a:ext>
            </a:extLst>
          </p:cNvPr>
          <p:cNvSpPr/>
          <p:nvPr/>
        </p:nvSpPr>
        <p:spPr>
          <a:xfrm rot="10800000">
            <a:off x="7693904" y="5434824"/>
            <a:ext cx="976961" cy="1279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7" name="Image 76">
            <a:extLst>
              <a:ext uri="{FF2B5EF4-FFF2-40B4-BE49-F238E27FC236}">
                <a16:creationId xmlns:a16="http://schemas.microsoft.com/office/drawing/2014/main" id="{5B80BBD4-F31C-DB44-B6DB-F058994502E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54603"/>
          <a:stretch/>
        </p:blipFill>
        <p:spPr>
          <a:xfrm>
            <a:off x="8706897" y="2448983"/>
            <a:ext cx="3249106" cy="1745651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473BCB5-4570-4FFA-A891-0050DD380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71C959-792D-2FEC-0B69-31B96978E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98950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34BF193-7CDB-4251-9C5F-A7BC137FA339}"/>
              </a:ext>
            </a:extLst>
          </p:cNvPr>
          <p:cNvSpPr txBox="1">
            <a:spLocks/>
          </p:cNvSpPr>
          <p:nvPr/>
        </p:nvSpPr>
        <p:spPr>
          <a:xfrm>
            <a:off x="1948463" y="284087"/>
            <a:ext cx="7886700" cy="79011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err="1">
                <a:latin typeface="Gill Sans MT" panose="020B0502020104020203" pitchFamily="34" charset="0"/>
              </a:rPr>
              <a:t>Zinkgruvan</a:t>
            </a:r>
            <a:r>
              <a:rPr lang="en-GB" sz="4000">
                <a:latin typeface="Gill Sans MT" panose="020B0502020104020203" pitchFamily="34" charset="0"/>
              </a:rPr>
              <a:t> mine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D0FB0A-65E6-4E9A-A70B-C0D81D1B8C25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299" y="1783290"/>
            <a:ext cx="4305670" cy="3339195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57C991-D155-4C8E-9F34-0BBFCC470900}"/>
              </a:ext>
            </a:extLst>
          </p:cNvPr>
          <p:cNvSpPr txBox="1"/>
          <p:nvPr/>
        </p:nvSpPr>
        <p:spPr>
          <a:xfrm>
            <a:off x="7733859" y="1263383"/>
            <a:ext cx="28985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>
                <a:solidFill>
                  <a:srgbClr val="FF0000"/>
                </a:solidFill>
                <a:latin typeface="Gill Sans MT" panose="020B0502020104020203" pitchFamily="34" charset="0"/>
              </a:rPr>
              <a:t>Potential location in Site 2</a:t>
            </a:r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D542260F-7BAC-4547-89EE-1999D8B41ECA}"/>
              </a:ext>
            </a:extLst>
          </p:cNvPr>
          <p:cNvSpPr txBox="1">
            <a:spLocks/>
          </p:cNvSpPr>
          <p:nvPr/>
        </p:nvSpPr>
        <p:spPr>
          <a:xfrm>
            <a:off x="589085" y="5293988"/>
            <a:ext cx="5885287" cy="9617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>
                <a:solidFill>
                  <a:srgbClr val="0000FF"/>
                </a:solidFill>
                <a:latin typeface="Gill Sans MT" panose="020B0502020104020203" pitchFamily="34" charset="0"/>
              </a:rPr>
              <a:t>Site 2 </a:t>
            </a:r>
            <a:r>
              <a:rPr lang="en-GB" sz="2000">
                <a:solidFill>
                  <a:srgbClr val="0000FF"/>
                </a:solidFill>
                <a:latin typeface="Gill Sans MT" panose="020B0502020104020203" pitchFamily="34" charset="0"/>
              </a:rPr>
              <a:t>is considered as best considering access to main transport infrastructure and located in an area less disturbed by mining activities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369" y="1284404"/>
            <a:ext cx="5291787" cy="385910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8F120F8-31FE-161A-D008-234C029B6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F844C8-1733-4671-9D02-F13D2F3FA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01625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2F85BCC-1A02-8B33-239C-47F14D8E0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CEC7E6-C80B-4592-9D61-E932B909F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50CC0-2D5F-6D4A-9D75-2980E64365EE}" type="slidenum">
              <a:rPr lang="en-GB" noProof="0" smtClean="0"/>
              <a:pPr>
                <a:defRPr/>
              </a:pPr>
              <a:t>54</a:t>
            </a:fld>
            <a:endParaRPr lang="en-GB" noProof="0"/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22636750-41E7-41B6-B408-52D93B274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6525"/>
            <a:ext cx="9607232" cy="644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10527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9F57B-D51F-409F-A4E2-EE4AB6B87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25" y="51406"/>
            <a:ext cx="7891186" cy="1325563"/>
          </a:xfrm>
        </p:spPr>
        <p:txBody>
          <a:bodyPr/>
          <a:lstStyle/>
          <a:p>
            <a:r>
              <a:rPr lang="en-US" dirty="0"/>
              <a:t>CP violation in </a:t>
            </a:r>
            <a:r>
              <a:rPr lang="en-US" dirty="0" err="1"/>
              <a:t>ESSnuSB</a:t>
            </a:r>
            <a:endParaRPr lang="en-US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9183D819-D8BB-7EE5-423C-7B7AF0805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39F734-4691-4066-843D-E88C14186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55</a:t>
            </a:fld>
            <a:endParaRPr lang="en-US"/>
          </a:p>
        </p:txBody>
      </p:sp>
      <p:pic>
        <p:nvPicPr>
          <p:cNvPr id="10" name="Picture 9" descr="20§latex§\begin{align*}&#10; \Delta m_{ij}^2 &amp; \equiv m_i^2 - m_j^2 \\&#10; A_{ij}^{\alpha \beta} &amp; \equiv U_{\alpha i}^* U_{\alpha j} U_{\beta i} U_{\beta j}^* &#10;\end{align}§png§600§FALSE§" title="TexMaths">
            <a:extLst>
              <a:ext uri="{FF2B5EF4-FFF2-40B4-BE49-F238E27FC236}">
                <a16:creationId xmlns:a16="http://schemas.microsoft.com/office/drawing/2014/main" id="{2365E819-4995-4721-921B-F7320D56479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8226885" y="888298"/>
            <a:ext cx="2246908" cy="694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20§latex§\begin{align*}&#10; s_{ij} \equiv \sin\theta_{ij} \\&#10; c_{ij} \equiv \cos\theta_{ij}&#10;\end{align*}§png§600§FALSE§" title="TexMaths">
            <a:extLst>
              <a:ext uri="{FF2B5EF4-FFF2-40B4-BE49-F238E27FC236}">
                <a16:creationId xmlns:a16="http://schemas.microsoft.com/office/drawing/2014/main" id="{A9A0D865-EADD-4D9D-B573-AB1B10176FE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488143" y="154852"/>
            <a:ext cx="1141090" cy="570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7F7B8A22-5CC9-43D9-94DE-EF820131DB5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75" y="1844577"/>
            <a:ext cx="8672159" cy="4985372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C7F4007-07FA-4918-887B-AA1BF634704A}"/>
              </a:ext>
            </a:extLst>
          </p:cNvPr>
          <p:cNvCxnSpPr/>
          <p:nvPr/>
        </p:nvCxnSpPr>
        <p:spPr>
          <a:xfrm flipV="1">
            <a:off x="2823882" y="4105835"/>
            <a:ext cx="0" cy="11205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1535AB2-B7E6-4598-A3A3-21B27CCA28D9}"/>
              </a:ext>
            </a:extLst>
          </p:cNvPr>
          <p:cNvSpPr txBox="1"/>
          <p:nvPr/>
        </p:nvSpPr>
        <p:spPr>
          <a:xfrm>
            <a:off x="2124636" y="3756213"/>
            <a:ext cx="1400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  <a:r>
              <a:rPr lang="en-US" baseline="30000"/>
              <a:t>st</a:t>
            </a:r>
            <a:r>
              <a:rPr lang="en-US"/>
              <a:t> maximum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586AA04-EDCA-47C5-B3F4-E9F8EE0BC2A4}"/>
              </a:ext>
            </a:extLst>
          </p:cNvPr>
          <p:cNvCxnSpPr/>
          <p:nvPr/>
        </p:nvCxnSpPr>
        <p:spPr>
          <a:xfrm flipV="1">
            <a:off x="5394542" y="2764892"/>
            <a:ext cx="0" cy="11205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33F798B-1CF2-4CCC-824B-C19771ED0295}"/>
              </a:ext>
            </a:extLst>
          </p:cNvPr>
          <p:cNvSpPr txBox="1"/>
          <p:nvPr/>
        </p:nvSpPr>
        <p:spPr>
          <a:xfrm>
            <a:off x="4695296" y="2415270"/>
            <a:ext cx="15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  <a:r>
              <a:rPr lang="en-US" baseline="30000"/>
              <a:t>nd</a:t>
            </a:r>
            <a:r>
              <a:rPr lang="en-US"/>
              <a:t> maximum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627D706-D29F-412C-8696-5488DA9EF2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6379" y="2818715"/>
            <a:ext cx="2384576" cy="50903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EFE9EC5-95F3-4565-8BC5-ED66CF3A93AB}"/>
              </a:ext>
            </a:extLst>
          </p:cNvPr>
          <p:cNvSpPr txBox="1"/>
          <p:nvPr/>
        </p:nvSpPr>
        <p:spPr>
          <a:xfrm>
            <a:off x="8956378" y="3383778"/>
            <a:ext cx="3361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Does not depend on </a:t>
            </a:r>
            <a:r>
              <a:rPr lang="en-US" i="1"/>
              <a:t>J</a:t>
            </a:r>
            <a:r>
              <a:rPr lang="en-US"/>
              <a:t>, i.e. PMNS matrix elements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Depends only on mass </a:t>
            </a:r>
            <a:r>
              <a:rPr lang="en-US" err="1"/>
              <a:t>splittings</a:t>
            </a:r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58CB9B0-E3F0-406A-9567-B1AB22BC0ECD}"/>
              </a:ext>
            </a:extLst>
          </p:cNvPr>
          <p:cNvSpPr/>
          <p:nvPr/>
        </p:nvSpPr>
        <p:spPr>
          <a:xfrm>
            <a:off x="8844187" y="2616612"/>
            <a:ext cx="3134147" cy="2049517"/>
          </a:xfrm>
          <a:prstGeom prst="rect">
            <a:avLst/>
          </a:prstGeom>
          <a:solidFill>
            <a:srgbClr val="4472C4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46339CA-6CF7-428C-BE65-EB13DF70DD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5004" y="1194404"/>
            <a:ext cx="7624421" cy="5617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5786F5-D4A2-D8D9-49ED-D580D00500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23844" y="1655006"/>
            <a:ext cx="3373152" cy="21426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8D9B006-28CD-4558-8FEE-00199CF05D17}"/>
              </a:ext>
            </a:extLst>
          </p:cNvPr>
          <p:cNvSpPr/>
          <p:nvPr/>
        </p:nvSpPr>
        <p:spPr>
          <a:xfrm>
            <a:off x="8164286" y="0"/>
            <a:ext cx="4027714" cy="204951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D7E63D-F5AC-0CDA-339B-5680E82CBE66}"/>
              </a:ext>
            </a:extLst>
          </p:cNvPr>
          <p:cNvSpPr txBox="1"/>
          <p:nvPr/>
        </p:nvSpPr>
        <p:spPr>
          <a:xfrm>
            <a:off x="8272687" y="4972050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</a:t>
            </a:r>
          </a:p>
        </p:txBody>
      </p:sp>
    </p:spTree>
    <p:extLst>
      <p:ext uri="{BB962C8B-B14F-4D97-AF65-F5344CB8AC3E}">
        <p14:creationId xmlns:p14="http://schemas.microsoft.com/office/powerpoint/2010/main" val="253004521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9770A744-5996-4D0D-BA78-ABBE227E75DB}"/>
              </a:ext>
            </a:extLst>
          </p:cNvPr>
          <p:cNvSpPr txBox="1"/>
          <p:nvPr/>
        </p:nvSpPr>
        <p:spPr>
          <a:xfrm>
            <a:off x="0" y="89460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ESSnuSB</a:t>
            </a:r>
            <a:r>
              <a:rPr lang="en-US" sz="2800" dirty="0"/>
              <a:t> Implementation Approach  </a:t>
            </a:r>
          </a:p>
        </p:txBody>
      </p:sp>
      <p:sp>
        <p:nvSpPr>
          <p:cNvPr id="29" name="Title 2">
            <a:extLst>
              <a:ext uri="{FF2B5EF4-FFF2-40B4-BE49-F238E27FC236}">
                <a16:creationId xmlns:a16="http://schemas.microsoft.com/office/drawing/2014/main" id="{6E33B2C9-3319-5561-96A8-BC73DD1ED629}"/>
              </a:ext>
            </a:extLst>
          </p:cNvPr>
          <p:cNvSpPr txBox="1">
            <a:spLocks/>
          </p:cNvSpPr>
          <p:nvPr/>
        </p:nvSpPr>
        <p:spPr>
          <a:xfrm>
            <a:off x="302220" y="897759"/>
            <a:ext cx="5611451" cy="67288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Staged Implementation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07359" y="1703471"/>
            <a:ext cx="11896521" cy="4640901"/>
            <a:chOff x="575722" y="1703471"/>
            <a:chExt cx="11896521" cy="46409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6807DF9-84CC-663E-FB99-D933C286BBC0}"/>
                </a:ext>
              </a:extLst>
            </p:cNvPr>
            <p:cNvGrpSpPr/>
            <p:nvPr/>
          </p:nvGrpSpPr>
          <p:grpSpPr>
            <a:xfrm>
              <a:off x="575722" y="1703471"/>
              <a:ext cx="11896521" cy="4640901"/>
              <a:chOff x="1784133" y="1618669"/>
              <a:chExt cx="10627204" cy="4577659"/>
            </a:xfrm>
          </p:grpSpPr>
          <p:sp>
            <p:nvSpPr>
              <p:cNvPr id="17" name="Bent Up Arrow 8">
                <a:extLst>
                  <a:ext uri="{FF2B5EF4-FFF2-40B4-BE49-F238E27FC236}">
                    <a16:creationId xmlns:a16="http://schemas.microsoft.com/office/drawing/2014/main" id="{C53F4EC6-9014-ACEC-E0B2-958CE35887F7}"/>
                  </a:ext>
                </a:extLst>
              </p:cNvPr>
              <p:cNvSpPr/>
              <p:nvPr/>
            </p:nvSpPr>
            <p:spPr>
              <a:xfrm rot="5400000">
                <a:off x="2099631" y="2938733"/>
                <a:ext cx="1190833" cy="1355720"/>
              </a:xfrm>
              <a:prstGeom prst="bentUpArrow">
                <a:avLst>
                  <a:gd name="adj1" fmla="val 32840"/>
                  <a:gd name="adj2" fmla="val 25000"/>
                  <a:gd name="adj3" fmla="val 3578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en-US" sz="1500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5137CBC8-A5F8-254F-1E7B-7D9316E76E07}"/>
                  </a:ext>
                </a:extLst>
              </p:cNvPr>
              <p:cNvSpPr/>
              <p:nvPr/>
            </p:nvSpPr>
            <p:spPr>
              <a:xfrm>
                <a:off x="1784133" y="1618669"/>
                <a:ext cx="2004660" cy="1403198"/>
              </a:xfrm>
              <a:custGeom>
                <a:avLst/>
                <a:gdLst>
                  <a:gd name="connsiteX0" fmla="*/ 0 w 2004660"/>
                  <a:gd name="connsiteY0" fmla="*/ 233913 h 1403197"/>
                  <a:gd name="connsiteX1" fmla="*/ 233913 w 2004660"/>
                  <a:gd name="connsiteY1" fmla="*/ 0 h 1403197"/>
                  <a:gd name="connsiteX2" fmla="*/ 1770747 w 2004660"/>
                  <a:gd name="connsiteY2" fmla="*/ 0 h 1403197"/>
                  <a:gd name="connsiteX3" fmla="*/ 2004660 w 2004660"/>
                  <a:gd name="connsiteY3" fmla="*/ 233913 h 1403197"/>
                  <a:gd name="connsiteX4" fmla="*/ 2004660 w 2004660"/>
                  <a:gd name="connsiteY4" fmla="*/ 1169284 h 1403197"/>
                  <a:gd name="connsiteX5" fmla="*/ 1770747 w 2004660"/>
                  <a:gd name="connsiteY5" fmla="*/ 1403197 h 1403197"/>
                  <a:gd name="connsiteX6" fmla="*/ 233913 w 2004660"/>
                  <a:gd name="connsiteY6" fmla="*/ 1403197 h 1403197"/>
                  <a:gd name="connsiteX7" fmla="*/ 0 w 2004660"/>
                  <a:gd name="connsiteY7" fmla="*/ 1169284 h 1403197"/>
                  <a:gd name="connsiteX8" fmla="*/ 0 w 2004660"/>
                  <a:gd name="connsiteY8" fmla="*/ 233913 h 1403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04660" h="1403197">
                    <a:moveTo>
                      <a:pt x="0" y="233913"/>
                    </a:moveTo>
                    <a:cubicBezTo>
                      <a:pt x="0" y="104726"/>
                      <a:pt x="104726" y="0"/>
                      <a:pt x="233913" y="0"/>
                    </a:cubicBezTo>
                    <a:lnTo>
                      <a:pt x="1770747" y="0"/>
                    </a:lnTo>
                    <a:cubicBezTo>
                      <a:pt x="1899934" y="0"/>
                      <a:pt x="2004660" y="104726"/>
                      <a:pt x="2004660" y="233913"/>
                    </a:cubicBezTo>
                    <a:lnTo>
                      <a:pt x="2004660" y="1169284"/>
                    </a:lnTo>
                    <a:cubicBezTo>
                      <a:pt x="2004660" y="1298471"/>
                      <a:pt x="1899934" y="1403197"/>
                      <a:pt x="1770747" y="1403197"/>
                    </a:cubicBezTo>
                    <a:lnTo>
                      <a:pt x="233913" y="1403197"/>
                    </a:lnTo>
                    <a:cubicBezTo>
                      <a:pt x="104726" y="1403197"/>
                      <a:pt x="0" y="1298471"/>
                      <a:pt x="0" y="1169284"/>
                    </a:cubicBezTo>
                    <a:lnTo>
                      <a:pt x="0" y="233913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48521" tIns="148521" rIns="148521" bIns="148521" numCol="1" spcCol="1270" anchor="ctr" anchorCtr="0">
                <a:noAutofit/>
              </a:bodyPr>
              <a:lstStyle/>
              <a:p>
                <a:pPr marL="0" lvl="0" indent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b="1" dirty="0"/>
                  <a:t>Stage</a:t>
                </a:r>
                <a:r>
                  <a:rPr lang="en-GB" b="1" kern="1200" dirty="0"/>
                  <a:t> 1</a:t>
                </a:r>
              </a:p>
              <a:p>
                <a:pPr marL="0" lvl="0" indent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b="1" kern="1200" dirty="0"/>
                  <a:t>LEMNB</a:t>
                </a:r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A6BBA553-F1A3-566E-B08E-233EB54DFCAA}"/>
                  </a:ext>
                </a:extLst>
              </p:cNvPr>
              <p:cNvSpPr/>
              <p:nvPr/>
            </p:nvSpPr>
            <p:spPr>
              <a:xfrm>
                <a:off x="3788793" y="1714786"/>
                <a:ext cx="8030240" cy="1134127"/>
              </a:xfrm>
              <a:custGeom>
                <a:avLst/>
                <a:gdLst>
                  <a:gd name="connsiteX0" fmla="*/ 0 w 7656201"/>
                  <a:gd name="connsiteY0" fmla="*/ 0 h 1134126"/>
                  <a:gd name="connsiteX1" fmla="*/ 7656201 w 7656201"/>
                  <a:gd name="connsiteY1" fmla="*/ 0 h 1134126"/>
                  <a:gd name="connsiteX2" fmla="*/ 7656201 w 7656201"/>
                  <a:gd name="connsiteY2" fmla="*/ 1134126 h 1134126"/>
                  <a:gd name="connsiteX3" fmla="*/ 0 w 7656201"/>
                  <a:gd name="connsiteY3" fmla="*/ 1134126 h 1134126"/>
                  <a:gd name="connsiteX4" fmla="*/ 0 w 7656201"/>
                  <a:gd name="connsiteY4" fmla="*/ 0 h 1134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6201" h="1134126">
                    <a:moveTo>
                      <a:pt x="0" y="0"/>
                    </a:moveTo>
                    <a:lnTo>
                      <a:pt x="7656201" y="0"/>
                    </a:lnTo>
                    <a:lnTo>
                      <a:pt x="7656201" y="1134126"/>
                    </a:lnTo>
                    <a:lnTo>
                      <a:pt x="0" y="1134126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8580" tIns="68580" rIns="68580" bIns="68580" numCol="1" spcCol="1270" anchor="ctr" anchorCtr="0">
                <a:noAutofit/>
              </a:bodyPr>
              <a:lstStyle/>
              <a:p>
                <a:pPr marL="177800" lvl="1" indent="-177800" algn="l" defTabSz="622300">
                  <a:lnSpc>
                    <a:spcPct val="12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GB" kern="1200" dirty="0"/>
                  <a:t>Proton beam from ESS </a:t>
                </a:r>
                <a:r>
                  <a:rPr lang="en-GB" kern="1200" dirty="0" err="1"/>
                  <a:t>linac</a:t>
                </a:r>
                <a:r>
                  <a:rPr lang="en-GB" kern="1200" dirty="0"/>
                  <a:t>, up to 2.86 </a:t>
                </a:r>
                <a:r>
                  <a:rPr lang="en-GB" kern="1200" dirty="0" err="1"/>
                  <a:t>ms</a:t>
                </a:r>
                <a:r>
                  <a:rPr lang="en-GB" kern="1200" dirty="0"/>
                  <a:t> pulses, long-pulses up to 10</a:t>
                </a:r>
                <a:r>
                  <a:rPr lang="en-GB" kern="1200" baseline="30000" dirty="0"/>
                  <a:t>14</a:t>
                </a:r>
                <a:r>
                  <a:rPr lang="en-GB" kern="1200" dirty="0"/>
                  <a:t> protons/pulse,</a:t>
                </a:r>
              </a:p>
              <a:p>
                <a:pPr marL="177800" lvl="1" indent="-177800" algn="l" defTabSz="622300">
                  <a:lnSpc>
                    <a:spcPct val="12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GB" kern="1200" dirty="0"/>
                  <a:t>~300kW target station, pion capture using conventional magnets, instrumented decay tunnel</a:t>
                </a:r>
              </a:p>
              <a:p>
                <a:pPr marL="177800" lvl="1" indent="-177800" algn="l" defTabSz="622300">
                  <a:lnSpc>
                    <a:spcPct val="12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GB" kern="1200" dirty="0"/>
                  <a:t>Beam to near detector LEMMOND at ~40-50 m from the target</a:t>
                </a:r>
              </a:p>
            </p:txBody>
          </p:sp>
          <p:sp>
            <p:nvSpPr>
              <p:cNvPr id="24" name="Bent Up Arrow 11">
                <a:extLst>
                  <a:ext uri="{FF2B5EF4-FFF2-40B4-BE49-F238E27FC236}">
                    <a16:creationId xmlns:a16="http://schemas.microsoft.com/office/drawing/2014/main" id="{30650F15-561D-78BD-4168-AA3D639265BF}"/>
                  </a:ext>
                </a:extLst>
              </p:cNvPr>
              <p:cNvSpPr/>
              <p:nvPr/>
            </p:nvSpPr>
            <p:spPr>
              <a:xfrm rot="5400000">
                <a:off x="3779821" y="4514986"/>
                <a:ext cx="1190833" cy="1355720"/>
              </a:xfrm>
              <a:prstGeom prst="bentUpArrow">
                <a:avLst>
                  <a:gd name="adj1" fmla="val 32840"/>
                  <a:gd name="adj2" fmla="val 25000"/>
                  <a:gd name="adj3" fmla="val 3578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en-US" sz="1500"/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52B1981D-9DA0-76E3-12D6-BF7924BDE084}"/>
                  </a:ext>
                </a:extLst>
              </p:cNvPr>
              <p:cNvSpPr/>
              <p:nvPr/>
            </p:nvSpPr>
            <p:spPr>
              <a:xfrm>
                <a:off x="3372908" y="3194231"/>
                <a:ext cx="2004660" cy="1403198"/>
              </a:xfrm>
              <a:custGeom>
                <a:avLst/>
                <a:gdLst>
                  <a:gd name="connsiteX0" fmla="*/ 0 w 2004660"/>
                  <a:gd name="connsiteY0" fmla="*/ 233913 h 1403197"/>
                  <a:gd name="connsiteX1" fmla="*/ 233913 w 2004660"/>
                  <a:gd name="connsiteY1" fmla="*/ 0 h 1403197"/>
                  <a:gd name="connsiteX2" fmla="*/ 1770747 w 2004660"/>
                  <a:gd name="connsiteY2" fmla="*/ 0 h 1403197"/>
                  <a:gd name="connsiteX3" fmla="*/ 2004660 w 2004660"/>
                  <a:gd name="connsiteY3" fmla="*/ 233913 h 1403197"/>
                  <a:gd name="connsiteX4" fmla="*/ 2004660 w 2004660"/>
                  <a:gd name="connsiteY4" fmla="*/ 1169284 h 1403197"/>
                  <a:gd name="connsiteX5" fmla="*/ 1770747 w 2004660"/>
                  <a:gd name="connsiteY5" fmla="*/ 1403197 h 1403197"/>
                  <a:gd name="connsiteX6" fmla="*/ 233913 w 2004660"/>
                  <a:gd name="connsiteY6" fmla="*/ 1403197 h 1403197"/>
                  <a:gd name="connsiteX7" fmla="*/ 0 w 2004660"/>
                  <a:gd name="connsiteY7" fmla="*/ 1169284 h 1403197"/>
                  <a:gd name="connsiteX8" fmla="*/ 0 w 2004660"/>
                  <a:gd name="connsiteY8" fmla="*/ 233913 h 1403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04660" h="1403197">
                    <a:moveTo>
                      <a:pt x="0" y="233913"/>
                    </a:moveTo>
                    <a:cubicBezTo>
                      <a:pt x="0" y="104726"/>
                      <a:pt x="104726" y="0"/>
                      <a:pt x="233913" y="0"/>
                    </a:cubicBezTo>
                    <a:lnTo>
                      <a:pt x="1770747" y="0"/>
                    </a:lnTo>
                    <a:cubicBezTo>
                      <a:pt x="1899934" y="0"/>
                      <a:pt x="2004660" y="104726"/>
                      <a:pt x="2004660" y="233913"/>
                    </a:cubicBezTo>
                    <a:lnTo>
                      <a:pt x="2004660" y="1169284"/>
                    </a:lnTo>
                    <a:cubicBezTo>
                      <a:pt x="2004660" y="1298471"/>
                      <a:pt x="1899934" y="1403197"/>
                      <a:pt x="1770747" y="1403197"/>
                    </a:cubicBezTo>
                    <a:lnTo>
                      <a:pt x="233913" y="1403197"/>
                    </a:lnTo>
                    <a:cubicBezTo>
                      <a:pt x="104726" y="1403197"/>
                      <a:pt x="0" y="1298471"/>
                      <a:pt x="0" y="1169284"/>
                    </a:cubicBezTo>
                    <a:lnTo>
                      <a:pt x="0" y="233913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48521" tIns="148521" rIns="148521" bIns="148521" numCol="1" spcCol="1270" anchor="ctr" anchorCtr="0">
                <a:noAutofit/>
              </a:bodyPr>
              <a:lstStyle/>
              <a:p>
                <a:pPr marL="0" lvl="0" indent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b="1" dirty="0"/>
                  <a:t>Stag</a:t>
                </a:r>
                <a:r>
                  <a:rPr lang="en-GB" b="1" kern="1200" dirty="0"/>
                  <a:t>e 2</a:t>
                </a:r>
              </a:p>
              <a:p>
                <a:pPr marL="0" lvl="0" indent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b="1" kern="1200" dirty="0"/>
                  <a:t>LENUSTORM</a:t>
                </a:r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BFEB7B76-4310-1F18-2EF5-85929C2D8B09}"/>
                  </a:ext>
                </a:extLst>
              </p:cNvPr>
              <p:cNvSpPr/>
              <p:nvPr/>
            </p:nvSpPr>
            <p:spPr>
              <a:xfrm>
                <a:off x="5377569" y="3091129"/>
                <a:ext cx="7033768" cy="1489230"/>
              </a:xfrm>
              <a:custGeom>
                <a:avLst/>
                <a:gdLst>
                  <a:gd name="connsiteX0" fmla="*/ 0 w 3467952"/>
                  <a:gd name="connsiteY0" fmla="*/ 0 h 1134126"/>
                  <a:gd name="connsiteX1" fmla="*/ 3467952 w 3467952"/>
                  <a:gd name="connsiteY1" fmla="*/ 0 h 1134126"/>
                  <a:gd name="connsiteX2" fmla="*/ 3467952 w 3467952"/>
                  <a:gd name="connsiteY2" fmla="*/ 1134126 h 1134126"/>
                  <a:gd name="connsiteX3" fmla="*/ 0 w 3467952"/>
                  <a:gd name="connsiteY3" fmla="*/ 1134126 h 1134126"/>
                  <a:gd name="connsiteX4" fmla="*/ 0 w 3467952"/>
                  <a:gd name="connsiteY4" fmla="*/ 0 h 1134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7952" h="1134126">
                    <a:moveTo>
                      <a:pt x="0" y="0"/>
                    </a:moveTo>
                    <a:lnTo>
                      <a:pt x="3467952" y="0"/>
                    </a:lnTo>
                    <a:lnTo>
                      <a:pt x="3467952" y="1134126"/>
                    </a:lnTo>
                    <a:lnTo>
                      <a:pt x="0" y="1134126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8580" tIns="68580" rIns="68580" bIns="68580" numCol="1" spcCol="1270" anchor="ctr" anchorCtr="0">
                <a:noAutofit/>
              </a:bodyPr>
              <a:lstStyle/>
              <a:p>
                <a:pPr marL="177800" lvl="1" indent="-177800" algn="l" defTabSz="622300">
                  <a:lnSpc>
                    <a:spcPct val="12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GB" kern="1200" dirty="0"/>
                  <a:t>H</a:t>
                </a:r>
                <a:r>
                  <a:rPr lang="en-GB" kern="1200" baseline="30000" dirty="0"/>
                  <a:t>- </a:t>
                </a:r>
                <a:r>
                  <a:rPr lang="en-GB" kern="1200" dirty="0"/>
                  <a:t>source, and transfer line to accumulator</a:t>
                </a:r>
              </a:p>
              <a:p>
                <a:pPr marL="177800" lvl="1" indent="-177800" algn="l" defTabSz="622300">
                  <a:lnSpc>
                    <a:spcPct val="12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GB" kern="1200" dirty="0"/>
                  <a:t>Accumulator ring, 1.25 MW target station, horn for pion capture, transfer line and injection to </a:t>
                </a:r>
                <a:r>
                  <a:rPr lang="en-GB" kern="1200" dirty="0" err="1"/>
                  <a:t>LEnuSTORM</a:t>
                </a:r>
                <a:r>
                  <a:rPr lang="en-GB" kern="1200" dirty="0"/>
                  <a:t> ring</a:t>
                </a:r>
              </a:p>
              <a:p>
                <a:pPr marL="177800" lvl="1" indent="-177800" algn="l" defTabSz="622300">
                  <a:lnSpc>
                    <a:spcPct val="12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GB" dirty="0"/>
                  <a:t>LENUSTORM ring, beam to near detector LEMMOND at ~10-15 m from ring, and to END at 290 m from target </a:t>
                </a:r>
                <a:endParaRPr lang="en-GB" kern="1200" dirty="0"/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059AC708-CB00-2AF0-B52C-3CA0D8EA6D3D}"/>
                  </a:ext>
                </a:extLst>
              </p:cNvPr>
              <p:cNvSpPr/>
              <p:nvPr/>
            </p:nvSpPr>
            <p:spPr>
              <a:xfrm>
                <a:off x="5053098" y="4793130"/>
                <a:ext cx="2004660" cy="1403198"/>
              </a:xfrm>
              <a:custGeom>
                <a:avLst/>
                <a:gdLst>
                  <a:gd name="connsiteX0" fmla="*/ 0 w 2004660"/>
                  <a:gd name="connsiteY0" fmla="*/ 233913 h 1403197"/>
                  <a:gd name="connsiteX1" fmla="*/ 233913 w 2004660"/>
                  <a:gd name="connsiteY1" fmla="*/ 0 h 1403197"/>
                  <a:gd name="connsiteX2" fmla="*/ 1770747 w 2004660"/>
                  <a:gd name="connsiteY2" fmla="*/ 0 h 1403197"/>
                  <a:gd name="connsiteX3" fmla="*/ 2004660 w 2004660"/>
                  <a:gd name="connsiteY3" fmla="*/ 233913 h 1403197"/>
                  <a:gd name="connsiteX4" fmla="*/ 2004660 w 2004660"/>
                  <a:gd name="connsiteY4" fmla="*/ 1169284 h 1403197"/>
                  <a:gd name="connsiteX5" fmla="*/ 1770747 w 2004660"/>
                  <a:gd name="connsiteY5" fmla="*/ 1403197 h 1403197"/>
                  <a:gd name="connsiteX6" fmla="*/ 233913 w 2004660"/>
                  <a:gd name="connsiteY6" fmla="*/ 1403197 h 1403197"/>
                  <a:gd name="connsiteX7" fmla="*/ 0 w 2004660"/>
                  <a:gd name="connsiteY7" fmla="*/ 1169284 h 1403197"/>
                  <a:gd name="connsiteX8" fmla="*/ 0 w 2004660"/>
                  <a:gd name="connsiteY8" fmla="*/ 233913 h 1403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04660" h="1403197">
                    <a:moveTo>
                      <a:pt x="0" y="233913"/>
                    </a:moveTo>
                    <a:cubicBezTo>
                      <a:pt x="0" y="104726"/>
                      <a:pt x="104726" y="0"/>
                      <a:pt x="233913" y="0"/>
                    </a:cubicBezTo>
                    <a:lnTo>
                      <a:pt x="1770747" y="0"/>
                    </a:lnTo>
                    <a:cubicBezTo>
                      <a:pt x="1899934" y="0"/>
                      <a:pt x="2004660" y="104726"/>
                      <a:pt x="2004660" y="233913"/>
                    </a:cubicBezTo>
                    <a:lnTo>
                      <a:pt x="2004660" y="1169284"/>
                    </a:lnTo>
                    <a:cubicBezTo>
                      <a:pt x="2004660" y="1298471"/>
                      <a:pt x="1899934" y="1403197"/>
                      <a:pt x="1770747" y="1403197"/>
                    </a:cubicBezTo>
                    <a:lnTo>
                      <a:pt x="233913" y="1403197"/>
                    </a:lnTo>
                    <a:cubicBezTo>
                      <a:pt x="104726" y="1403197"/>
                      <a:pt x="0" y="1298471"/>
                      <a:pt x="0" y="1169284"/>
                    </a:cubicBezTo>
                    <a:lnTo>
                      <a:pt x="0" y="233913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48521" tIns="148521" rIns="148521" bIns="148521" numCol="1" spcCol="1270" anchor="ctr" anchorCtr="0">
                <a:noAutofit/>
              </a:bodyPr>
              <a:lstStyle/>
              <a:p>
                <a:pPr marL="0" lvl="0" indent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b="1" dirty="0"/>
                  <a:t>Stage</a:t>
                </a:r>
                <a:r>
                  <a:rPr lang="en-GB" b="1" kern="1200" dirty="0"/>
                  <a:t> 3</a:t>
                </a:r>
              </a:p>
              <a:p>
                <a:pPr marL="0" lvl="0" indent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b="1" kern="1200" dirty="0" err="1"/>
                  <a:t>ESSnuSB</a:t>
                </a:r>
                <a:r>
                  <a:rPr lang="en-GB" b="1" kern="1200" dirty="0"/>
                  <a:t> CPV LBL</a:t>
                </a:r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7A60497C-2B64-1992-A06B-937F3856FF49}"/>
                  </a:ext>
                </a:extLst>
              </p:cNvPr>
              <p:cNvSpPr/>
              <p:nvPr/>
            </p:nvSpPr>
            <p:spPr>
              <a:xfrm>
                <a:off x="10044307" y="4905000"/>
                <a:ext cx="1457999" cy="1134126"/>
              </a:xfrm>
              <a:custGeom>
                <a:avLst/>
                <a:gdLst>
                  <a:gd name="connsiteX0" fmla="*/ 0 w 1457999"/>
                  <a:gd name="connsiteY0" fmla="*/ 0 h 1134126"/>
                  <a:gd name="connsiteX1" fmla="*/ 1457999 w 1457999"/>
                  <a:gd name="connsiteY1" fmla="*/ 0 h 1134126"/>
                  <a:gd name="connsiteX2" fmla="*/ 1457999 w 1457999"/>
                  <a:gd name="connsiteY2" fmla="*/ 1134126 h 1134126"/>
                  <a:gd name="connsiteX3" fmla="*/ 0 w 1457999"/>
                  <a:gd name="connsiteY3" fmla="*/ 1134126 h 1134126"/>
                  <a:gd name="connsiteX4" fmla="*/ 0 w 1457999"/>
                  <a:gd name="connsiteY4" fmla="*/ 0 h 1134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7999" h="1134126">
                    <a:moveTo>
                      <a:pt x="0" y="0"/>
                    </a:moveTo>
                    <a:lnTo>
                      <a:pt x="1457999" y="0"/>
                    </a:lnTo>
                    <a:lnTo>
                      <a:pt x="1457999" y="1134126"/>
                    </a:lnTo>
                    <a:lnTo>
                      <a:pt x="0" y="1134126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37160" tIns="137160" rIns="137160" bIns="137160" numCol="1" spcCol="1270" anchor="ctr" anchorCtr="0">
                <a:noAutofit/>
              </a:bodyPr>
              <a:lstStyle/>
              <a:p>
                <a:pPr marL="285750" lvl="1" indent="-28575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"/>
                </a:pPr>
                <a:endParaRPr lang="en-GB" sz="1500" kern="1200"/>
              </a:p>
            </p:txBody>
          </p:sp>
        </p:grp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D4C6A896-7804-C93C-FECA-AF969FC8BA9A}"/>
                </a:ext>
              </a:extLst>
            </p:cNvPr>
            <p:cNvSpPr/>
            <p:nvPr/>
          </p:nvSpPr>
          <p:spPr>
            <a:xfrm>
              <a:off x="6479230" y="5058183"/>
              <a:ext cx="5993013" cy="1149794"/>
            </a:xfrm>
            <a:custGeom>
              <a:avLst/>
              <a:gdLst>
                <a:gd name="connsiteX0" fmla="*/ 0 w 3467952"/>
                <a:gd name="connsiteY0" fmla="*/ 0 h 1134126"/>
                <a:gd name="connsiteX1" fmla="*/ 3467952 w 3467952"/>
                <a:gd name="connsiteY1" fmla="*/ 0 h 1134126"/>
                <a:gd name="connsiteX2" fmla="*/ 3467952 w 3467952"/>
                <a:gd name="connsiteY2" fmla="*/ 1134126 h 1134126"/>
                <a:gd name="connsiteX3" fmla="*/ 0 w 3467952"/>
                <a:gd name="connsiteY3" fmla="*/ 1134126 h 1134126"/>
                <a:gd name="connsiteX4" fmla="*/ 0 w 3467952"/>
                <a:gd name="connsiteY4" fmla="*/ 0 h 1134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7952" h="1134126">
                  <a:moveTo>
                    <a:pt x="0" y="0"/>
                  </a:moveTo>
                  <a:lnTo>
                    <a:pt x="3467952" y="0"/>
                  </a:lnTo>
                  <a:lnTo>
                    <a:pt x="3467952" y="1134126"/>
                  </a:lnTo>
                  <a:lnTo>
                    <a:pt x="0" y="113412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177800" lvl="1" indent="-177800" algn="l" defTabSz="622300">
                <a:lnSpc>
                  <a:spcPct val="12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GB" kern="1200" dirty="0"/>
                <a:t>H</a:t>
              </a:r>
              <a:r>
                <a:rPr lang="en-GB" kern="1200" baseline="30000" dirty="0"/>
                <a:t>-</a:t>
              </a:r>
              <a:r>
                <a:rPr lang="en-GB" kern="1200" dirty="0"/>
                <a:t> source, and transfer line to accumulator</a:t>
              </a:r>
            </a:p>
            <a:p>
              <a:pPr marL="177800" lvl="1" indent="-177800" algn="l" defTabSz="622300">
                <a:lnSpc>
                  <a:spcPct val="12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GB" kern="1200" dirty="0"/>
                <a:t>Accumulator ring, 5MW target station, horn for pion capture</a:t>
              </a:r>
            </a:p>
            <a:p>
              <a:pPr marL="177800" lvl="1" indent="-177800" algn="l" defTabSz="622300">
                <a:lnSpc>
                  <a:spcPct val="12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GB" dirty="0"/>
                <a:t>Decay tunnel, beam to END at 290 m from target and FD</a:t>
              </a:r>
              <a:endParaRPr lang="en-GB" kern="1200" dirty="0"/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46E546C-C984-83EE-AD39-A2124C89F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E9FAB6-54F5-B74B-D4C1-1E582183E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266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1459" y="334484"/>
            <a:ext cx="6862522" cy="707886"/>
          </a:xfrm>
          <a:effectLst/>
        </p:spPr>
        <p:txBody>
          <a:bodyPr>
            <a:noAutofit/>
          </a:bodyPr>
          <a:lstStyle/>
          <a:p>
            <a:r>
              <a:rPr lang="hr-HR" sz="5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ESSnuS</a:t>
            </a: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0A266B-2598-E5E0-F666-00332C094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301743" y="2551515"/>
            <a:ext cx="9588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dirty="0"/>
              <a:t>A design </a:t>
            </a:r>
            <a:r>
              <a:rPr lang="hr-HR" sz="3200" dirty="0" err="1"/>
              <a:t>stud</a:t>
            </a:r>
            <a:r>
              <a:rPr lang="en-US" sz="3200" dirty="0"/>
              <a:t>y</a:t>
            </a:r>
            <a:r>
              <a:rPr lang="hr-HR" sz="3200" dirty="0"/>
              <a:t> for a</a:t>
            </a:r>
            <a:r>
              <a:rPr lang="en-US" sz="3200" dirty="0"/>
              <a:t> next-to-next generation</a:t>
            </a:r>
            <a:r>
              <a:rPr lang="hr-HR" sz="3200" dirty="0"/>
              <a:t> </a:t>
            </a:r>
            <a:r>
              <a:rPr lang="hr-HR" sz="3200" dirty="0" err="1"/>
              <a:t>experiment</a:t>
            </a:r>
            <a:r>
              <a:rPr lang="hr-HR" sz="3200" dirty="0"/>
              <a:t>  to </a:t>
            </a:r>
            <a:r>
              <a:rPr lang="en-US" sz="3200" dirty="0"/>
              <a:t>precisely </a:t>
            </a:r>
            <a:r>
              <a:rPr lang="hr-HR" sz="3200" dirty="0" err="1"/>
              <a:t>measure</a:t>
            </a:r>
            <a:r>
              <a:rPr lang="hr-HR" sz="3200" dirty="0"/>
              <a:t> CP </a:t>
            </a:r>
            <a:r>
              <a:rPr lang="hr-HR" sz="3200" dirty="0" err="1"/>
              <a:t>violation</a:t>
            </a:r>
            <a:r>
              <a:rPr lang="hr-HR" sz="3200" dirty="0"/>
              <a:t> </a:t>
            </a:r>
            <a:r>
              <a:rPr lang="en-US" sz="3200" dirty="0"/>
              <a:t>amplitude using</a:t>
            </a:r>
            <a:r>
              <a:rPr lang="hr-HR" sz="3200" dirty="0"/>
              <a:t> </a:t>
            </a:r>
            <a:r>
              <a:rPr lang="en-US" sz="3200" dirty="0"/>
              <a:t>the 2</a:t>
            </a:r>
            <a:r>
              <a:rPr lang="en-US" sz="3200" baseline="30000" dirty="0"/>
              <a:t>nd</a:t>
            </a:r>
            <a:r>
              <a:rPr lang="en-US" sz="3200" dirty="0"/>
              <a:t> </a:t>
            </a:r>
            <a:r>
              <a:rPr lang="hr-HR" sz="3200" dirty="0" err="1"/>
              <a:t>neutrino</a:t>
            </a:r>
            <a:r>
              <a:rPr lang="hr-HR" sz="3200" dirty="0"/>
              <a:t> </a:t>
            </a:r>
            <a:r>
              <a:rPr lang="hr-HR" sz="3200" dirty="0" err="1"/>
              <a:t>oscillation</a:t>
            </a:r>
            <a:r>
              <a:rPr lang="hr-HR" sz="3200" dirty="0"/>
              <a:t> </a:t>
            </a:r>
            <a:r>
              <a:rPr lang="hr-HR" sz="3200" dirty="0" err="1"/>
              <a:t>maximum</a:t>
            </a:r>
            <a:r>
              <a:rPr lang="hr-HR" sz="3200" dirty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84853615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1459" y="334484"/>
            <a:ext cx="6862522" cy="707886"/>
          </a:xfrm>
        </p:spPr>
        <p:txBody>
          <a:bodyPr>
            <a:normAutofit fontScale="90000"/>
          </a:bodyPr>
          <a:lstStyle/>
          <a:p>
            <a:r>
              <a:rPr lang="hr-H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 </a:t>
            </a:r>
            <a:r>
              <a:rPr lang="hr-HR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violation</a:t>
            </a:r>
            <a:r>
              <a:rPr lang="hr-H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</a:t>
            </a:r>
            <a:r>
              <a:rPr lang="hr-H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ESSnuSB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(and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HyperK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DUNE)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ECA5D4-7A99-87EC-6AE0-84F3926E6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52400" y="3621386"/>
            <a:ext cx="8898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err="1"/>
              <a:t>We</a:t>
            </a:r>
            <a:r>
              <a:rPr lang="hr-HR" sz="2000" dirty="0"/>
              <a:t> </a:t>
            </a:r>
            <a:r>
              <a:rPr lang="hr-HR" sz="2000" dirty="0" err="1"/>
              <a:t>will</a:t>
            </a:r>
            <a:r>
              <a:rPr lang="hr-HR" sz="2000" dirty="0"/>
              <a:t> </a:t>
            </a:r>
            <a:r>
              <a:rPr lang="hr-HR" sz="2000" dirty="0" err="1"/>
              <a:t>study</a:t>
            </a:r>
            <a:r>
              <a:rPr lang="hr-HR" sz="2000" dirty="0"/>
              <a:t> </a:t>
            </a:r>
            <a:r>
              <a:rPr lang="hr-HR" sz="2000" dirty="0" err="1">
                <a:latin typeface="Times New Roman"/>
                <a:cs typeface="Times New Roman"/>
                <a:sym typeface="Euclid Symbol"/>
              </a:rPr>
              <a:t>ν</a:t>
            </a:r>
            <a:r>
              <a:rPr lang="hr-HR" sz="2000" baseline="-25000" dirty="0" err="1">
                <a:latin typeface="Arial Narrow"/>
                <a:sym typeface="Euclid Symbol"/>
              </a:rPr>
              <a:t>e</a:t>
            </a:r>
            <a:r>
              <a:rPr lang="hr-HR" sz="2000" dirty="0">
                <a:latin typeface="Arial Narrow"/>
                <a:sym typeface="Euclid Symbol"/>
              </a:rPr>
              <a:t> </a:t>
            </a:r>
            <a:r>
              <a:rPr lang="hr-HR" sz="2000" dirty="0" err="1">
                <a:latin typeface="Arial Narrow"/>
                <a:sym typeface="Euclid Symbol"/>
              </a:rPr>
              <a:t>and</a:t>
            </a:r>
            <a:r>
              <a:rPr lang="hr-HR" sz="2000" dirty="0">
                <a:latin typeface="Arial Narrow"/>
                <a:sym typeface="Euclid Symbol"/>
              </a:rPr>
              <a:t> </a:t>
            </a:r>
            <a:r>
              <a:rPr lang="el-GR" sz="2000" dirty="0">
                <a:latin typeface="Times New Roman"/>
                <a:cs typeface="Times New Roman"/>
                <a:sym typeface="Euclid Symbol"/>
              </a:rPr>
              <a:t>ν</a:t>
            </a:r>
            <a:r>
              <a:rPr lang="hr-HR" sz="2000" baseline="-25000" dirty="0">
                <a:latin typeface="Arial Narrow"/>
                <a:sym typeface="Euclid Symbol"/>
              </a:rPr>
              <a:t>e </a:t>
            </a:r>
            <a:r>
              <a:rPr lang="hr-HR" sz="2000" dirty="0" err="1"/>
              <a:t>appearance</a:t>
            </a:r>
            <a:r>
              <a:rPr lang="hr-HR" sz="2000" dirty="0"/>
              <a:t> </a:t>
            </a:r>
            <a:r>
              <a:rPr lang="hr-HR" sz="2000" dirty="0" err="1"/>
              <a:t>in</a:t>
            </a:r>
            <a:r>
              <a:rPr lang="hr-HR" sz="2000" dirty="0"/>
              <a:t> </a:t>
            </a:r>
            <a:r>
              <a:rPr lang="hr-HR" sz="2000" dirty="0">
                <a:latin typeface="Times New Roman"/>
                <a:cs typeface="Times New Roman"/>
                <a:sym typeface="Euclid Symbol"/>
              </a:rPr>
              <a:t>ν</a:t>
            </a:r>
            <a:r>
              <a:rPr lang="el-GR" sz="2000" baseline="-25000" dirty="0">
                <a:latin typeface="Arial Narrow"/>
                <a:sym typeface="Euclid Symbol"/>
              </a:rPr>
              <a:t>μ</a:t>
            </a:r>
            <a:r>
              <a:rPr lang="hr-HR" sz="2000" dirty="0"/>
              <a:t> </a:t>
            </a:r>
            <a:r>
              <a:rPr lang="hr-HR" sz="2000" dirty="0" err="1"/>
              <a:t>and</a:t>
            </a:r>
            <a:r>
              <a:rPr lang="hr-HR" sz="2000" dirty="0"/>
              <a:t> </a:t>
            </a:r>
            <a:r>
              <a:rPr lang="hr-HR" sz="2000" dirty="0">
                <a:latin typeface="Times New Roman"/>
                <a:cs typeface="Times New Roman"/>
                <a:sym typeface="Euclid Symbol"/>
              </a:rPr>
              <a:t>ν</a:t>
            </a:r>
            <a:r>
              <a:rPr lang="el-GR" sz="2000" baseline="-25000" dirty="0">
                <a:latin typeface="Arial Narrow"/>
                <a:sym typeface="Euclid Symbol"/>
              </a:rPr>
              <a:t>μ</a:t>
            </a:r>
            <a:r>
              <a:rPr lang="hr-HR" sz="2000" dirty="0"/>
              <a:t> </a:t>
            </a:r>
            <a:r>
              <a:rPr lang="hr-HR" sz="2000" dirty="0" err="1"/>
              <a:t>beam</a:t>
            </a:r>
            <a:r>
              <a:rPr lang="hr-HR" sz="2000" dirty="0"/>
              <a:t>, </a:t>
            </a:r>
            <a:r>
              <a:rPr lang="hr-HR" sz="2000" dirty="0" err="1"/>
              <a:t>respectively</a:t>
            </a:r>
            <a:endParaRPr lang="hr-HR" sz="2000" dirty="0"/>
          </a:p>
          <a:p>
            <a:endParaRPr lang="hr-HR" sz="2000" dirty="0"/>
          </a:p>
          <a:p>
            <a:r>
              <a:rPr lang="hr-HR" sz="2000" dirty="0" err="1"/>
              <a:t>The</a:t>
            </a:r>
            <a:r>
              <a:rPr lang="hr-HR" sz="2000" dirty="0"/>
              <a:t> plan:</a:t>
            </a:r>
          </a:p>
          <a:p>
            <a:pPr marL="342900" indent="-342900">
              <a:buAutoNum type="arabicPeriod"/>
            </a:pPr>
            <a:r>
              <a:rPr lang="hr-HR" sz="2000" dirty="0" err="1"/>
              <a:t>Run</a:t>
            </a:r>
            <a:r>
              <a:rPr lang="hr-HR" sz="2000" dirty="0"/>
              <a:t> </a:t>
            </a:r>
            <a:r>
              <a:rPr lang="hr-HR" sz="2000" dirty="0" err="1"/>
              <a:t>with</a:t>
            </a:r>
            <a:r>
              <a:rPr lang="hr-HR" sz="2000" dirty="0"/>
              <a:t> </a:t>
            </a:r>
            <a:r>
              <a:rPr lang="hr-HR" sz="2000" dirty="0">
                <a:latin typeface="Times New Roman"/>
                <a:cs typeface="Times New Roman"/>
                <a:sym typeface="Euclid Symbol"/>
              </a:rPr>
              <a:t>ν</a:t>
            </a:r>
            <a:r>
              <a:rPr lang="el-GR" sz="2000" baseline="-25000" dirty="0">
                <a:latin typeface="Arial Narrow"/>
                <a:sym typeface="Euclid Symbol"/>
              </a:rPr>
              <a:t>μ</a:t>
            </a:r>
            <a:r>
              <a:rPr lang="hr-HR" sz="2000" dirty="0"/>
              <a:t> </a:t>
            </a:r>
            <a:r>
              <a:rPr lang="hr-HR" sz="2000" dirty="0" err="1"/>
              <a:t>and</a:t>
            </a:r>
            <a:r>
              <a:rPr lang="hr-HR" sz="2000" dirty="0"/>
              <a:t> </a:t>
            </a:r>
            <a:r>
              <a:rPr lang="hr-HR" sz="2000" dirty="0" err="1"/>
              <a:t>look</a:t>
            </a:r>
            <a:r>
              <a:rPr lang="hr-HR" sz="2000" dirty="0"/>
              <a:t> at </a:t>
            </a:r>
            <a:r>
              <a:rPr lang="hr-HR" sz="2000" dirty="0" err="1">
                <a:latin typeface="Times New Roman"/>
                <a:cs typeface="Times New Roman"/>
                <a:sym typeface="Euclid Symbol"/>
              </a:rPr>
              <a:t>ν</a:t>
            </a:r>
            <a:r>
              <a:rPr lang="hr-HR" sz="2000" baseline="-25000" dirty="0" err="1">
                <a:latin typeface="Arial Narrow"/>
                <a:sym typeface="Euclid Symbol"/>
              </a:rPr>
              <a:t>e</a:t>
            </a:r>
            <a:r>
              <a:rPr lang="hr-HR" sz="2000" dirty="0"/>
              <a:t> </a:t>
            </a:r>
            <a:r>
              <a:rPr lang="hr-HR" sz="2000" dirty="0" err="1"/>
              <a:t>appearance</a:t>
            </a:r>
            <a:r>
              <a:rPr lang="hr-HR" sz="2000" dirty="0"/>
              <a:t>, </a:t>
            </a:r>
            <a:r>
              <a:rPr lang="hr-HR" sz="2000" dirty="0" err="1"/>
              <a:t>then</a:t>
            </a:r>
            <a:endParaRPr lang="hr-HR" sz="2000" dirty="0"/>
          </a:p>
          <a:p>
            <a:pPr marL="342900" indent="-342900">
              <a:buAutoNum type="arabicPeriod"/>
            </a:pPr>
            <a:r>
              <a:rPr lang="hr-HR" sz="2000" dirty="0" err="1"/>
              <a:t>Run</a:t>
            </a:r>
            <a:r>
              <a:rPr lang="hr-HR" sz="2000" dirty="0"/>
              <a:t> </a:t>
            </a:r>
            <a:r>
              <a:rPr lang="hr-HR" sz="2000" dirty="0" err="1"/>
              <a:t>with</a:t>
            </a:r>
            <a:r>
              <a:rPr lang="hr-HR" sz="2000" dirty="0"/>
              <a:t> </a:t>
            </a:r>
            <a:r>
              <a:rPr lang="hr-HR" sz="2000" dirty="0">
                <a:latin typeface="Times New Roman"/>
                <a:cs typeface="Times New Roman"/>
                <a:sym typeface="Euclid Symbol"/>
              </a:rPr>
              <a:t>ν</a:t>
            </a:r>
            <a:r>
              <a:rPr lang="el-GR" sz="2000" baseline="-25000" dirty="0">
                <a:latin typeface="Arial Narrow"/>
                <a:sym typeface="Euclid Symbol"/>
              </a:rPr>
              <a:t>μ</a:t>
            </a:r>
            <a:r>
              <a:rPr lang="hr-HR" sz="2000" dirty="0"/>
              <a:t> </a:t>
            </a:r>
            <a:r>
              <a:rPr lang="hr-HR" sz="2000" dirty="0" err="1"/>
              <a:t>and</a:t>
            </a:r>
            <a:r>
              <a:rPr lang="hr-HR" sz="2000" dirty="0"/>
              <a:t> </a:t>
            </a:r>
            <a:r>
              <a:rPr lang="hr-HR" sz="2000" dirty="0" err="1"/>
              <a:t>look</a:t>
            </a:r>
            <a:r>
              <a:rPr lang="hr-HR" sz="2000" dirty="0"/>
              <a:t> at </a:t>
            </a:r>
            <a:r>
              <a:rPr lang="hr-HR" sz="2000" dirty="0" err="1">
                <a:latin typeface="Times New Roman"/>
                <a:cs typeface="Times New Roman"/>
                <a:sym typeface="Euclid Symbol"/>
              </a:rPr>
              <a:t>ν</a:t>
            </a:r>
            <a:r>
              <a:rPr lang="hr-HR" sz="2000" baseline="-25000" dirty="0" err="1">
                <a:latin typeface="Arial Narrow"/>
                <a:sym typeface="Euclid Symbol"/>
              </a:rPr>
              <a:t>e</a:t>
            </a:r>
            <a:r>
              <a:rPr lang="hr-HR" sz="2000" dirty="0"/>
              <a:t> </a:t>
            </a:r>
            <a:r>
              <a:rPr lang="hr-HR" sz="2000" dirty="0" err="1"/>
              <a:t>appearance</a:t>
            </a:r>
            <a:endParaRPr lang="en-US" sz="20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427217" y="3735686"/>
            <a:ext cx="115721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872282" y="3735686"/>
            <a:ext cx="115721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658552" y="4969195"/>
            <a:ext cx="115721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13017" y="4964432"/>
            <a:ext cx="115721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DDB157A2-837B-49AB-BE68-D1015147C7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358" y="2104471"/>
            <a:ext cx="5450257" cy="773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081413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1216A77-0150-4ECB-89D9-C1DAF64CEE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443755" y="1825625"/>
            <a:ext cx="8319758" cy="4351338"/>
          </a:xfr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7EF874C-E754-BBA2-90AB-1D0A919A66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5670" y="2293450"/>
            <a:ext cx="2397579" cy="2398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860B68-8A78-47B9-AAA2-961747B16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Oscillation pattern at 1</a:t>
            </a:r>
            <a:r>
              <a:rPr lang="en-US" baseline="30000" dirty="0"/>
              <a:t>st</a:t>
            </a:r>
            <a:r>
              <a:rPr lang="en-US" dirty="0"/>
              <a:t> and 2</a:t>
            </a:r>
            <a:r>
              <a:rPr lang="en-US" baseline="30000" dirty="0"/>
              <a:t>nd</a:t>
            </a:r>
            <a:r>
              <a:rPr lang="en-US" dirty="0"/>
              <a:t> maximum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7A0CCC-CE72-A716-6E2E-1A7F5B799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9A7B5C-1A65-49F1-AA31-F26DA1F30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8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D679205-22BA-4D81-ADF0-B58313DD5629}"/>
              </a:ext>
            </a:extLst>
          </p:cNvPr>
          <p:cNvSpPr/>
          <p:nvPr/>
        </p:nvSpPr>
        <p:spPr>
          <a:xfrm>
            <a:off x="2485060" y="2860431"/>
            <a:ext cx="582528" cy="3165231"/>
          </a:xfrm>
          <a:prstGeom prst="ellipse">
            <a:avLst/>
          </a:prstGeom>
          <a:solidFill>
            <a:srgbClr val="FF0000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156466-A128-4FA9-9815-C6F262D98761}"/>
              </a:ext>
            </a:extLst>
          </p:cNvPr>
          <p:cNvSpPr txBox="1"/>
          <p:nvPr/>
        </p:nvSpPr>
        <p:spPr>
          <a:xfrm>
            <a:off x="58690" y="1251399"/>
            <a:ext cx="2426370" cy="923330"/>
          </a:xfrm>
          <a:prstGeom prst="rect">
            <a:avLst/>
          </a:prstGeom>
          <a:solidFill>
            <a:srgbClr val="FFC000">
              <a:alpha val="1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hr-HR" dirty="0"/>
              <a:t>2nd </a:t>
            </a:r>
            <a:r>
              <a:rPr lang="hr-HR" dirty="0" err="1"/>
              <a:t>maximum</a:t>
            </a:r>
            <a:endParaRPr lang="hr-HR" dirty="0"/>
          </a:p>
          <a:p>
            <a:pPr>
              <a:buFontTx/>
              <a:buChar char="-"/>
            </a:pPr>
            <a:r>
              <a:rPr lang="hr-HR" dirty="0"/>
              <a:t> </a:t>
            </a:r>
            <a:r>
              <a:rPr lang="hr-HR" dirty="0" err="1"/>
              <a:t>larger</a:t>
            </a:r>
            <a:r>
              <a:rPr lang="hr-HR" dirty="0"/>
              <a:t> </a:t>
            </a:r>
            <a:r>
              <a:rPr lang="hr-HR" dirty="0" err="1"/>
              <a:t>sensitivity</a:t>
            </a:r>
            <a:r>
              <a:rPr lang="hr-HR" dirty="0"/>
              <a:t> to </a:t>
            </a:r>
            <a:r>
              <a:rPr lang="el-GR" dirty="0"/>
              <a:t>δ</a:t>
            </a:r>
            <a:r>
              <a:rPr lang="hr-HR" baseline="-25000" dirty="0"/>
              <a:t>CP</a:t>
            </a:r>
          </a:p>
          <a:p>
            <a:pPr>
              <a:buFontTx/>
              <a:buChar char="-"/>
            </a:pPr>
            <a:r>
              <a:rPr lang="hr-HR" dirty="0"/>
              <a:t> </a:t>
            </a:r>
            <a:r>
              <a:rPr lang="hr-HR" dirty="0" err="1"/>
              <a:t>matter</a:t>
            </a:r>
            <a:r>
              <a:rPr lang="hr-HR" dirty="0"/>
              <a:t> </a:t>
            </a:r>
            <a:r>
              <a:rPr lang="hr-HR" dirty="0" err="1"/>
              <a:t>doesn’t</a:t>
            </a:r>
            <a:r>
              <a:rPr lang="hr-HR" dirty="0"/>
              <a:t> </a:t>
            </a:r>
            <a:r>
              <a:rPr lang="hr-HR" dirty="0" err="1"/>
              <a:t>matter</a:t>
            </a:r>
            <a:endParaRPr lang="hr-HR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2BE466C-5253-485A-930B-536730904D1E}"/>
              </a:ext>
            </a:extLst>
          </p:cNvPr>
          <p:cNvSpPr/>
          <p:nvPr/>
        </p:nvSpPr>
        <p:spPr>
          <a:xfrm>
            <a:off x="3270742" y="3422566"/>
            <a:ext cx="2497444" cy="2470781"/>
          </a:xfrm>
          <a:prstGeom prst="ellipse">
            <a:avLst/>
          </a:prstGeom>
          <a:solidFill>
            <a:srgbClr val="FF0000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077B3D-E10F-47CA-819C-C32AD6F4D58B}"/>
              </a:ext>
            </a:extLst>
          </p:cNvPr>
          <p:cNvSpPr txBox="1"/>
          <p:nvPr/>
        </p:nvSpPr>
        <p:spPr>
          <a:xfrm>
            <a:off x="2992664" y="2174729"/>
            <a:ext cx="3097066" cy="923330"/>
          </a:xfrm>
          <a:prstGeom prst="rect">
            <a:avLst/>
          </a:prstGeom>
          <a:solidFill>
            <a:srgbClr val="FFC000">
              <a:alpha val="10000"/>
            </a:srgbClr>
          </a:solidFill>
          <a:ln w="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hr-HR" dirty="0"/>
              <a:t>1st </a:t>
            </a:r>
            <a:r>
              <a:rPr lang="hr-HR" dirty="0" err="1"/>
              <a:t>maximum</a:t>
            </a:r>
            <a:endParaRPr lang="hr-HR" dirty="0"/>
          </a:p>
          <a:p>
            <a:pPr>
              <a:buFontTx/>
              <a:buChar char="-"/>
            </a:pPr>
            <a:r>
              <a:rPr lang="hr-HR" dirty="0"/>
              <a:t> </a:t>
            </a:r>
            <a:r>
              <a:rPr lang="hr-HR" dirty="0" err="1"/>
              <a:t>smaller</a:t>
            </a:r>
            <a:r>
              <a:rPr lang="hr-HR" dirty="0"/>
              <a:t> </a:t>
            </a:r>
            <a:r>
              <a:rPr lang="hr-HR" dirty="0" err="1"/>
              <a:t>sensitivity</a:t>
            </a:r>
            <a:r>
              <a:rPr lang="hr-HR" dirty="0"/>
              <a:t> to </a:t>
            </a:r>
            <a:r>
              <a:rPr lang="el-GR" dirty="0"/>
              <a:t>δ</a:t>
            </a:r>
            <a:r>
              <a:rPr lang="hr-HR" baseline="-25000" dirty="0"/>
              <a:t>CP</a:t>
            </a:r>
            <a:endParaRPr lang="hr-HR" dirty="0"/>
          </a:p>
          <a:p>
            <a:pPr>
              <a:buFontTx/>
              <a:buChar char="-"/>
            </a:pPr>
            <a:r>
              <a:rPr lang="hr-HR" dirty="0"/>
              <a:t> </a:t>
            </a:r>
            <a:r>
              <a:rPr lang="hr-HR" dirty="0" err="1"/>
              <a:t>matter</a:t>
            </a:r>
            <a:r>
              <a:rPr lang="hr-HR" dirty="0"/>
              <a:t> </a:t>
            </a:r>
            <a:r>
              <a:rPr lang="hr-HR" dirty="0" err="1"/>
              <a:t>can</a:t>
            </a:r>
            <a:r>
              <a:rPr lang="hr-HR" dirty="0"/>
              <a:t> </a:t>
            </a:r>
            <a:r>
              <a:rPr lang="hr-HR" dirty="0" err="1"/>
              <a:t>mimic</a:t>
            </a:r>
            <a:r>
              <a:rPr lang="hr-HR" dirty="0"/>
              <a:t> CP </a:t>
            </a:r>
            <a:r>
              <a:rPr lang="hr-HR" dirty="0" err="1"/>
              <a:t>violation</a:t>
            </a:r>
            <a:endParaRPr lang="hr-HR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7AB4948-8048-4F11-9F30-88953F2D6D33}"/>
              </a:ext>
            </a:extLst>
          </p:cNvPr>
          <p:cNvCxnSpPr>
            <a:cxnSpLocks/>
            <a:stCxn id="8" idx="2"/>
            <a:endCxn id="7" idx="0"/>
          </p:cNvCxnSpPr>
          <p:nvPr/>
        </p:nvCxnSpPr>
        <p:spPr>
          <a:xfrm>
            <a:off x="1271875" y="2174729"/>
            <a:ext cx="1504449" cy="6857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3E05D10-80E5-43D0-A1F6-C85DDC8AE18E}"/>
              </a:ext>
            </a:extLst>
          </p:cNvPr>
          <p:cNvCxnSpPr>
            <a:cxnSpLocks/>
            <a:stCxn id="10" idx="2"/>
            <a:endCxn id="9" idx="0"/>
          </p:cNvCxnSpPr>
          <p:nvPr/>
        </p:nvCxnSpPr>
        <p:spPr>
          <a:xfrm flipH="1">
            <a:off x="4519464" y="3098059"/>
            <a:ext cx="21733" cy="3245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C4FC04EB-B3CA-0772-7E20-2DF3D1BD60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2225" y="2623015"/>
            <a:ext cx="2384576" cy="50903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75EA62A-1FCB-6B21-0939-CECEA023EF79}"/>
              </a:ext>
            </a:extLst>
          </p:cNvPr>
          <p:cNvSpPr txBox="1"/>
          <p:nvPr/>
        </p:nvSpPr>
        <p:spPr>
          <a:xfrm>
            <a:off x="9132224" y="3188078"/>
            <a:ext cx="3361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Does not depend on PMNS matrix elements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Depends only on mass </a:t>
            </a:r>
            <a:r>
              <a:rPr lang="en-US" dirty="0" err="1"/>
              <a:t>splittings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5D67132-84F3-B709-7D91-CB772FA5E5E3}"/>
              </a:ext>
            </a:extLst>
          </p:cNvPr>
          <p:cNvSpPr/>
          <p:nvPr/>
        </p:nvSpPr>
        <p:spPr>
          <a:xfrm>
            <a:off x="9057853" y="2087293"/>
            <a:ext cx="3075457" cy="2470781"/>
          </a:xfrm>
          <a:prstGeom prst="rect">
            <a:avLst/>
          </a:prstGeom>
          <a:solidFill>
            <a:srgbClr val="4472C4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368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231" y="1479587"/>
            <a:ext cx="6931769" cy="499392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350BFD1-86B9-D9BD-6EEB-7505D1373B7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9732" y="5694109"/>
            <a:ext cx="2053993" cy="603062"/>
          </a:xfrm>
          <a:prstGeom prst="rect">
            <a:avLst/>
          </a:prstGeom>
        </p:spPr>
      </p:pic>
      <p:sp>
        <p:nvSpPr>
          <p:cNvPr id="28" name="TextBox 30">
            <a:extLst>
              <a:ext uri="{FF2B5EF4-FFF2-40B4-BE49-F238E27FC236}">
                <a16:creationId xmlns:a16="http://schemas.microsoft.com/office/drawing/2014/main" id="{D6195AD0-4A1E-8A40-BD3A-42FA4F5E16A4}"/>
              </a:ext>
            </a:extLst>
          </p:cNvPr>
          <p:cNvSpPr txBox="1"/>
          <p:nvPr/>
        </p:nvSpPr>
        <p:spPr>
          <a:xfrm>
            <a:off x="9309116" y="2752404"/>
            <a:ext cx="1256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>
                <a:solidFill>
                  <a:schemeClr val="bg1"/>
                </a:solidFill>
              </a:rPr>
              <a:t>Central Utility</a:t>
            </a:r>
          </a:p>
          <a:p>
            <a:pPr algn="ctr"/>
            <a:r>
              <a:rPr lang="en-GB" sz="1400">
                <a:solidFill>
                  <a:schemeClr val="bg1"/>
                </a:solidFill>
              </a:rPr>
              <a:t>Building</a:t>
            </a:r>
          </a:p>
        </p:txBody>
      </p:sp>
      <p:sp>
        <p:nvSpPr>
          <p:cNvPr id="31" name="TextBox 36">
            <a:extLst>
              <a:ext uri="{FF2B5EF4-FFF2-40B4-BE49-F238E27FC236}">
                <a16:creationId xmlns:a16="http://schemas.microsoft.com/office/drawing/2014/main" id="{F138DFD6-C1D9-2447-B2AB-E5C5A5C7C3F9}"/>
              </a:ext>
            </a:extLst>
          </p:cNvPr>
          <p:cNvSpPr txBox="1"/>
          <p:nvPr/>
        </p:nvSpPr>
        <p:spPr>
          <a:xfrm>
            <a:off x="7446204" y="2231608"/>
            <a:ext cx="916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Target</a:t>
            </a:r>
          </a:p>
          <a:p>
            <a:pPr algn="ctr"/>
            <a:r>
              <a:rPr lang="en-GB" sz="1400" dirty="0">
                <a:solidFill>
                  <a:schemeClr val="bg1"/>
                </a:solidFill>
              </a:rPr>
              <a:t>Monolith</a:t>
            </a:r>
          </a:p>
        </p:txBody>
      </p:sp>
      <p:sp>
        <p:nvSpPr>
          <p:cNvPr id="32" name="TextBox 38">
            <a:extLst>
              <a:ext uri="{FF2B5EF4-FFF2-40B4-BE49-F238E27FC236}">
                <a16:creationId xmlns:a16="http://schemas.microsoft.com/office/drawing/2014/main" id="{FFFDB3E4-648C-5C4A-8345-B292E16BF6F6}"/>
              </a:ext>
            </a:extLst>
          </p:cNvPr>
          <p:cNvSpPr txBox="1"/>
          <p:nvPr/>
        </p:nvSpPr>
        <p:spPr>
          <a:xfrm>
            <a:off x="8504441" y="2401832"/>
            <a:ext cx="8723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Exp. Hall</a:t>
            </a:r>
          </a:p>
          <a:p>
            <a:pPr algn="ctr"/>
            <a:r>
              <a:rPr lang="en-GB" sz="1400" dirty="0">
                <a:solidFill>
                  <a:schemeClr val="bg1"/>
                </a:solidFill>
              </a:rPr>
              <a:t>E01</a:t>
            </a:r>
          </a:p>
        </p:txBody>
      </p:sp>
      <p:cxnSp>
        <p:nvCxnSpPr>
          <p:cNvPr id="33" name="Straight Arrow Connector 29">
            <a:extLst>
              <a:ext uri="{FF2B5EF4-FFF2-40B4-BE49-F238E27FC236}">
                <a16:creationId xmlns:a16="http://schemas.microsoft.com/office/drawing/2014/main" id="{30A694E5-FC65-DD4E-B82F-65EFB0C6B62E}"/>
              </a:ext>
            </a:extLst>
          </p:cNvPr>
          <p:cNvCxnSpPr>
            <a:cxnSpLocks/>
          </p:cNvCxnSpPr>
          <p:nvPr/>
        </p:nvCxnSpPr>
        <p:spPr>
          <a:xfrm flipH="1">
            <a:off x="9175082" y="3241303"/>
            <a:ext cx="573237" cy="5112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29">
            <a:extLst>
              <a:ext uri="{FF2B5EF4-FFF2-40B4-BE49-F238E27FC236}">
                <a16:creationId xmlns:a16="http://schemas.microsoft.com/office/drawing/2014/main" id="{66EA7C18-6A02-4649-8B60-29FF62BD48F6}"/>
              </a:ext>
            </a:extLst>
          </p:cNvPr>
          <p:cNvCxnSpPr>
            <a:cxnSpLocks/>
          </p:cNvCxnSpPr>
          <p:nvPr/>
        </p:nvCxnSpPr>
        <p:spPr>
          <a:xfrm flipH="1">
            <a:off x="7603725" y="2705951"/>
            <a:ext cx="191386" cy="82398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24746D8-18FC-1C4F-A2E5-E07D04EC080C}"/>
              </a:ext>
            </a:extLst>
          </p:cNvPr>
          <p:cNvCxnSpPr>
            <a:cxnSpLocks/>
          </p:cNvCxnSpPr>
          <p:nvPr/>
        </p:nvCxnSpPr>
        <p:spPr>
          <a:xfrm flipH="1">
            <a:off x="8335873" y="2887407"/>
            <a:ext cx="453657" cy="52254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599947" y="1588132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Lund</a:t>
            </a: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78628" y="74147"/>
            <a:ext cx="12192000" cy="523220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 defTabSz="457200"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2800" dirty="0">
                <a:ea typeface="+mj-ea"/>
                <a:cs typeface="Times New Roman"/>
              </a:rPr>
              <a:t>The European Spallation Source (ESS)</a:t>
            </a:r>
            <a:endParaRPr lang="hr-HR" sz="2800" dirty="0">
              <a:ea typeface="+mj-ea"/>
              <a:cs typeface="Times New Roman"/>
            </a:endParaRPr>
          </a:p>
        </p:txBody>
      </p:sp>
      <p:pic>
        <p:nvPicPr>
          <p:cNvPr id="38" name="Bildobjekt 7" descr="ESS-vit-logga.png">
            <a:extLst>
              <a:ext uri="{FF2B5EF4-FFF2-40B4-BE49-F238E27FC236}">
                <a16:creationId xmlns:a16="http://schemas.microsoft.com/office/drawing/2014/main" id="{FB875DF9-4485-4AF3-84C9-52B8F1A6FA0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7377" y="1491088"/>
            <a:ext cx="1332146" cy="710134"/>
          </a:xfrm>
          <a:prstGeom prst="rect">
            <a:avLst/>
          </a:prstGeom>
        </p:spPr>
      </p:pic>
      <p:sp>
        <p:nvSpPr>
          <p:cNvPr id="39" name="TextBox 28">
            <a:extLst>
              <a:ext uri="{FF2B5EF4-FFF2-40B4-BE49-F238E27FC236}">
                <a16:creationId xmlns:a16="http://schemas.microsoft.com/office/drawing/2014/main" id="{3B72345B-256A-0F4F-9FB6-B7736D761129}"/>
              </a:ext>
            </a:extLst>
          </p:cNvPr>
          <p:cNvSpPr txBox="1"/>
          <p:nvPr/>
        </p:nvSpPr>
        <p:spPr>
          <a:xfrm>
            <a:off x="9912263" y="3503909"/>
            <a:ext cx="6252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bg1"/>
                </a:solidFill>
              </a:rPr>
              <a:t>Linac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40" name="Straight Arrow Connector 29">
            <a:extLst>
              <a:ext uri="{FF2B5EF4-FFF2-40B4-BE49-F238E27FC236}">
                <a16:creationId xmlns:a16="http://schemas.microsoft.com/office/drawing/2014/main" id="{8DE11B46-9D67-C54A-85C9-71793FB139FC}"/>
              </a:ext>
            </a:extLst>
          </p:cNvPr>
          <p:cNvCxnSpPr>
            <a:cxnSpLocks/>
          </p:cNvCxnSpPr>
          <p:nvPr/>
        </p:nvCxnSpPr>
        <p:spPr>
          <a:xfrm flipH="1">
            <a:off x="8955820" y="3752507"/>
            <a:ext cx="1011759" cy="74786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A6138E5-7601-D9C1-3885-D809B72BAB21}"/>
              </a:ext>
            </a:extLst>
          </p:cNvPr>
          <p:cNvSpPr txBox="1"/>
          <p:nvPr/>
        </p:nvSpPr>
        <p:spPr>
          <a:xfrm>
            <a:off x="1336946" y="5464136"/>
            <a:ext cx="2519023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hr-HR" b="1" dirty="0">
                <a:ea typeface="ＭＳ Ｐゴシック" charset="0"/>
                <a:cs typeface="Times New Roman"/>
              </a:rPr>
              <a:t>450 mg </a:t>
            </a:r>
            <a:r>
              <a:rPr lang="hr-HR" b="1" dirty="0" err="1">
                <a:ea typeface="ＭＳ Ｐゴシック" charset="0"/>
                <a:cs typeface="Times New Roman"/>
              </a:rPr>
              <a:t>of</a:t>
            </a:r>
            <a:r>
              <a:rPr lang="hr-HR" b="1" dirty="0">
                <a:ea typeface="ＭＳ Ｐゴシック" charset="0"/>
                <a:cs typeface="Times New Roman"/>
              </a:rPr>
              <a:t> </a:t>
            </a:r>
            <a:r>
              <a:rPr lang="hr-HR" b="1" dirty="0" err="1">
                <a:ea typeface="ＭＳ Ｐゴシック" charset="0"/>
                <a:cs typeface="Times New Roman"/>
              </a:rPr>
              <a:t>protons</a:t>
            </a:r>
            <a:r>
              <a:rPr lang="hr-HR" b="1" dirty="0">
                <a:ea typeface="ＭＳ Ｐゴシック" charset="0"/>
                <a:cs typeface="Times New Roman"/>
              </a:rPr>
              <a:t>/</a:t>
            </a:r>
            <a:r>
              <a:rPr lang="hr-HR" b="1" dirty="0" err="1">
                <a:ea typeface="ＭＳ Ｐゴシック" charset="0"/>
                <a:cs typeface="Times New Roman"/>
              </a:rPr>
              <a:t>year</a:t>
            </a:r>
            <a:endParaRPr lang="hr-HR" b="1" dirty="0">
              <a:ea typeface="ＭＳ Ｐゴシック" charset="0"/>
              <a:cs typeface="Times New Roman"/>
            </a:endParaRPr>
          </a:p>
          <a:p>
            <a:r>
              <a:rPr lang="hr-HR" b="1" dirty="0">
                <a:ea typeface="ＭＳ Ｐゴシック" charset="0"/>
                <a:cs typeface="Times New Roman"/>
              </a:rPr>
              <a:t>at 95% </a:t>
            </a:r>
            <a:r>
              <a:rPr lang="hr-HR" b="1" dirty="0" err="1">
                <a:ea typeface="ＭＳ Ｐゴシック" charset="0"/>
                <a:cs typeface="Times New Roman"/>
              </a:rPr>
              <a:t>speed</a:t>
            </a:r>
            <a:r>
              <a:rPr lang="hr-HR" b="1" dirty="0">
                <a:ea typeface="ＭＳ Ｐゴシック" charset="0"/>
                <a:cs typeface="Times New Roman"/>
              </a:rPr>
              <a:t> </a:t>
            </a:r>
            <a:r>
              <a:rPr lang="hr-HR" b="1" dirty="0" err="1">
                <a:ea typeface="ＭＳ Ｐゴシック" charset="0"/>
                <a:cs typeface="Times New Roman"/>
              </a:rPr>
              <a:t>of</a:t>
            </a:r>
            <a:r>
              <a:rPr lang="hr-HR" b="1" dirty="0">
                <a:ea typeface="ＭＳ Ｐゴシック" charset="0"/>
                <a:cs typeface="Times New Roman"/>
              </a:rPr>
              <a:t> </a:t>
            </a:r>
            <a:r>
              <a:rPr lang="hr-HR" b="1" dirty="0" err="1">
                <a:ea typeface="ＭＳ Ｐゴシック" charset="0"/>
                <a:cs typeface="Times New Roman"/>
              </a:rPr>
              <a:t>light</a:t>
            </a:r>
            <a:r>
              <a:rPr lang="hr-HR" b="1" dirty="0">
                <a:ea typeface="ＭＳ Ｐゴシック" charset="0"/>
                <a:cs typeface="Times New Roman"/>
              </a:rPr>
              <a:t>!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3A480AB-815B-5C9A-F386-3981CEA53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Kliček, RBI. On behalf of ESSnuSB+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00555EC-4A27-BA8B-ED64-3F9604E3F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9</a:t>
            </a:fld>
            <a:endParaRPr lang="en-US"/>
          </a:p>
        </p:txBody>
      </p:sp>
      <p:sp>
        <p:nvSpPr>
          <p:cNvPr id="13" name="TextBox 8">
            <a:extLst>
              <a:ext uri="{FF2B5EF4-FFF2-40B4-BE49-F238E27FC236}">
                <a16:creationId xmlns:a16="http://schemas.microsoft.com/office/drawing/2014/main" id="{BE727C9C-B7BD-8093-E31D-AC31580F94CD}"/>
              </a:ext>
            </a:extLst>
          </p:cNvPr>
          <p:cNvSpPr txBox="1"/>
          <p:nvPr/>
        </p:nvSpPr>
        <p:spPr>
          <a:xfrm>
            <a:off x="152209" y="1070698"/>
            <a:ext cx="4615271" cy="3708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The ESS will be a copious source of spallation neutrons.</a:t>
            </a:r>
            <a:endParaRPr lang="en-GB" sz="2000" b="1" dirty="0">
              <a:solidFill>
                <a:srgbClr val="FF0000"/>
              </a:solidFill>
              <a:ea typeface="ＭＳ Ｐゴシック" charset="0"/>
              <a:cs typeface="Times New Roman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b="1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5 MW average beam power.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125 MW peak power.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14 Hz repetition rate (2.86 </a:t>
            </a:r>
            <a:r>
              <a:rPr lang="en-GB" sz="2000" dirty="0" err="1">
                <a:solidFill>
                  <a:srgbClr val="000000"/>
                </a:solidFill>
                <a:ea typeface="ＭＳ Ｐゴシック" charset="0"/>
                <a:cs typeface="Times New Roman"/>
              </a:rPr>
              <a:t>ms</a:t>
            </a: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 pulse duration, 10</a:t>
            </a:r>
            <a:r>
              <a:rPr lang="en-GB" sz="2000" baseline="30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15</a:t>
            </a: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 protons).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Duty cycle 4%.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2.0 GeV </a:t>
            </a:r>
            <a:r>
              <a:rPr lang="hr-HR" sz="2000" dirty="0" err="1">
                <a:solidFill>
                  <a:srgbClr val="000000"/>
                </a:solidFill>
                <a:ea typeface="ＭＳ Ｐゴシック" charset="0"/>
                <a:cs typeface="Times New Roman"/>
              </a:rPr>
              <a:t>kinetic</a:t>
            </a:r>
            <a:r>
              <a:rPr lang="hr-HR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 </a:t>
            </a:r>
            <a:r>
              <a:rPr lang="hr-HR" sz="2000" dirty="0" err="1">
                <a:solidFill>
                  <a:srgbClr val="000000"/>
                </a:solidFill>
                <a:ea typeface="ＭＳ Ｐゴシック" charset="0"/>
                <a:cs typeface="Times New Roman"/>
              </a:rPr>
              <a:t>energy</a:t>
            </a:r>
            <a:r>
              <a:rPr lang="hr-HR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 </a:t>
            </a: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protons</a:t>
            </a:r>
          </a:p>
          <a:p>
            <a:pPr marL="800100" lvl="1" indent="-342900" fontAlgn="base">
              <a:spcBef>
                <a:spcPct val="0"/>
              </a:spcBef>
              <a:spcAft>
                <a:spcPts val="600"/>
              </a:spcAft>
              <a:buFont typeface="Courier New" charset="0"/>
              <a:buChar char="o"/>
              <a:defRPr/>
            </a:pP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up to 3.5 GeV with linac upgrades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b="1" dirty="0">
                <a:solidFill>
                  <a:srgbClr val="FF0000"/>
                </a:solidFill>
                <a:ea typeface="ＭＳ Ｐゴシック" charset="0"/>
                <a:cs typeface="Times New Roman"/>
              </a:rPr>
              <a:t>&gt;2.7x10</a:t>
            </a:r>
            <a:r>
              <a:rPr lang="en-GB" sz="2000" b="1" baseline="30000" dirty="0">
                <a:solidFill>
                  <a:srgbClr val="FF0000"/>
                </a:solidFill>
                <a:ea typeface="ＭＳ Ｐゴシック" charset="0"/>
                <a:cs typeface="Times New Roman"/>
              </a:rPr>
              <a:t>23</a:t>
            </a:r>
            <a:r>
              <a:rPr lang="en-GB" sz="2000" b="1" dirty="0">
                <a:solidFill>
                  <a:srgbClr val="FF0000"/>
                </a:solidFill>
                <a:ea typeface="ＭＳ Ｐゴシック" charset="0"/>
                <a:cs typeface="Times New Roman"/>
              </a:rPr>
              <a:t> p.o.t/year.</a:t>
            </a:r>
            <a:r>
              <a:rPr lang="hr-HR" sz="2000" b="1" dirty="0">
                <a:solidFill>
                  <a:srgbClr val="FF0000"/>
                </a:solidFill>
                <a:ea typeface="ＭＳ Ｐゴシック" charset="0"/>
                <a:cs typeface="Times New Roman"/>
              </a:rPr>
              <a:t> </a:t>
            </a:r>
            <a:endParaRPr lang="en-GB" sz="2000" b="1" dirty="0">
              <a:solidFill>
                <a:srgbClr val="FF0000"/>
              </a:solidFill>
              <a:ea typeface="ＭＳ Ｐゴシック" charset="0"/>
              <a:cs typeface="Times New Roman"/>
            </a:endParaRPr>
          </a:p>
        </p:txBody>
      </p:sp>
      <p:sp>
        <p:nvSpPr>
          <p:cNvPr id="14" name="ZoneTexte 3">
            <a:extLst>
              <a:ext uri="{FF2B5EF4-FFF2-40B4-BE49-F238E27FC236}">
                <a16:creationId xmlns:a16="http://schemas.microsoft.com/office/drawing/2014/main" id="{4D1A8136-053C-2B72-FC67-BC04DF6D9CF8}"/>
              </a:ext>
            </a:extLst>
          </p:cNvPr>
          <p:cNvSpPr txBox="1"/>
          <p:nvPr/>
        </p:nvSpPr>
        <p:spPr>
          <a:xfrm>
            <a:off x="315251" y="4749212"/>
            <a:ext cx="3217932" cy="400110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cs typeface="Times New Roman"/>
              </a:rPr>
              <a:t>First beam on dump in 2025.</a:t>
            </a:r>
          </a:p>
        </p:txBody>
      </p:sp>
    </p:spTree>
    <p:extLst>
      <p:ext uri="{BB962C8B-B14F-4D97-AF65-F5344CB8AC3E}">
        <p14:creationId xmlns:p14="http://schemas.microsoft.com/office/powerpoint/2010/main" val="3027728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9388</TotalTime>
  <Words>4293</Words>
  <Application>Microsoft Office PowerPoint</Application>
  <PresentationFormat>Widescreen</PresentationFormat>
  <Paragraphs>848</Paragraphs>
  <Slides>56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9" baseType="lpstr">
      <vt:lpstr>ＭＳ Ｐゴシック</vt:lpstr>
      <vt:lpstr>Arial</vt:lpstr>
      <vt:lpstr>Arial Narrow</vt:lpstr>
      <vt:lpstr>Calibri</vt:lpstr>
      <vt:lpstr>Calibri Light</vt:lpstr>
      <vt:lpstr>Cambria Math</vt:lpstr>
      <vt:lpstr>CMR9</vt:lpstr>
      <vt:lpstr>Courier New</vt:lpstr>
      <vt:lpstr>Gill Sans MT</vt:lpstr>
      <vt:lpstr>Symbol</vt:lpstr>
      <vt:lpstr>Times New Roman</vt:lpstr>
      <vt:lpstr>Wingdings</vt:lpstr>
      <vt:lpstr>Office Theme</vt:lpstr>
      <vt:lpstr>Future Long-baseline accelerator neutrino experiments (including ESSnuSB) - Beyond DUNE, HK</vt:lpstr>
      <vt:lpstr>Why need for future LBL experiments?</vt:lpstr>
      <vt:lpstr>CKM vs. PMNS measured values</vt:lpstr>
      <vt:lpstr>Unitarity triangle CKM vs. PMNS</vt:lpstr>
      <vt:lpstr>Future Long-baseline accelerator neutrino experiments (including ESSnuSB) - Beyond DUNE, HK</vt:lpstr>
      <vt:lpstr>ESSnuSB</vt:lpstr>
      <vt:lpstr>CP violation in ESSnuSB (and HyperK and DUNE)</vt:lpstr>
      <vt:lpstr>Oscillation pattern at 1st and 2nd maximum</vt:lpstr>
      <vt:lpstr>PowerPoint Presentation</vt:lpstr>
      <vt:lpstr>Upgrades to ESS</vt:lpstr>
      <vt:lpstr>Upgrades to ESS</vt:lpstr>
      <vt:lpstr>Upgrades to ESS</vt:lpstr>
      <vt:lpstr>Upgrades to ESS</vt:lpstr>
      <vt:lpstr>Upgrades to ESS</vt:lpstr>
      <vt:lpstr>ESSνSB ν energy distribution (after optimisation)</vt:lpstr>
      <vt:lpstr>ESSνSB ν energy distribution (after optimisation)</vt:lpstr>
      <vt:lpstr>Near detectors</vt:lpstr>
      <vt:lpstr>ESSnuSB neutrino baseline</vt:lpstr>
      <vt:lpstr>Oscillation coverage</vt:lpstr>
      <vt:lpstr>Oscillation coverage </vt:lpstr>
      <vt:lpstr>PowerPoint Presentation</vt:lpstr>
      <vt:lpstr>Expected event spectra</vt:lpstr>
      <vt:lpstr>ESSnuSB conceptual design report</vt:lpstr>
      <vt:lpstr>CPV sensitivity and precision</vt:lpstr>
      <vt:lpstr>CPV sensitivity and precision</vt:lpstr>
      <vt:lpstr>Why precision on CPV?</vt:lpstr>
      <vt:lpstr>So, we’re all good?</vt:lpstr>
      <vt:lpstr>The ESSnuSB+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P2O (Protvino to Orca)</vt:lpstr>
      <vt:lpstr>Beta beams</vt:lpstr>
      <vt:lpstr>Neutrino factory</vt:lpstr>
      <vt:lpstr>Tau neutrino beams?</vt:lpstr>
      <vt:lpstr>Conclusions</vt:lpstr>
      <vt:lpstr>PowerPoint Presentation</vt:lpstr>
      <vt:lpstr>Precision comparison with current projects</vt:lpstr>
      <vt:lpstr>Optimization for precision Supposing that value of δCP is roughly known at ESSnuSB time</vt:lpstr>
      <vt:lpstr>ESSnuSB in the international context – CPV discovery</vt:lpstr>
      <vt:lpstr>ESSνSB and (R&amp;D) synergies</vt:lpstr>
      <vt:lpstr>Crazy ideas</vt:lpstr>
      <vt:lpstr>ESSνSB+ at the European level</vt:lpstr>
      <vt:lpstr>PowerPoint Presentation</vt:lpstr>
      <vt:lpstr>Effect of energy calibration uncertainty on CPV measurements</vt:lpstr>
      <vt:lpstr>Effect of bin-to-bin uncorrelated uncertainty on CPV measurements</vt:lpstr>
      <vt:lpstr>Hierarchy and octant determination</vt:lpstr>
      <vt:lpstr>ESSνSB at the European level</vt:lpstr>
      <vt:lpstr>PowerPoint Presentation</vt:lpstr>
      <vt:lpstr>PowerPoint Presentation</vt:lpstr>
      <vt:lpstr>PowerPoint Presentation</vt:lpstr>
      <vt:lpstr>CP violation in ESSnuSB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Bubach Bubach</dc:creator>
  <cp:lastModifiedBy>Budimir Klicek</cp:lastModifiedBy>
  <cp:revision>305</cp:revision>
  <dcterms:created xsi:type="dcterms:W3CDTF">2021-12-14T14:14:03Z</dcterms:created>
  <dcterms:modified xsi:type="dcterms:W3CDTF">2026-06-23T15:11:15Z</dcterms:modified>
</cp:coreProperties>
</file>