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438912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5"/>
    <a:srgbClr val="68B3F8"/>
    <a:srgbClr val="70B7F8"/>
    <a:srgbClr val="E6E109"/>
    <a:srgbClr val="C8C808"/>
    <a:srgbClr val="44A1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9971" autoAdjust="0"/>
    <p:restoredTop sz="94660"/>
  </p:normalViewPr>
  <p:slideViewPr>
    <p:cSldViewPr snapToGrid="0">
      <p:cViewPr>
        <p:scale>
          <a:sx n="20" d="100"/>
          <a:sy n="20" d="100"/>
        </p:scale>
        <p:origin x="546" y="-6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aheed perez" userId="2ca9d874fcb056dd" providerId="LiveId" clId="{8DB86A53-2A25-4C68-8643-06CAC051ABD5}"/>
    <pc:docChg chg="modSld">
      <pc:chgData name="shaheed perez" userId="2ca9d874fcb056dd" providerId="LiveId" clId="{8DB86A53-2A25-4C68-8643-06CAC051ABD5}" dt="2026-06-16T03:07:07.446" v="59" actId="14100"/>
      <pc:docMkLst>
        <pc:docMk/>
      </pc:docMkLst>
      <pc:sldChg chg="modSp mod">
        <pc:chgData name="shaheed perez" userId="2ca9d874fcb056dd" providerId="LiveId" clId="{8DB86A53-2A25-4C68-8643-06CAC051ABD5}" dt="2026-06-16T03:07:07.446" v="59" actId="14100"/>
        <pc:sldMkLst>
          <pc:docMk/>
          <pc:sldMk cId="3217822866" sldId="256"/>
        </pc:sldMkLst>
        <pc:spChg chg="mod">
          <ac:chgData name="shaheed perez" userId="2ca9d874fcb056dd" providerId="LiveId" clId="{8DB86A53-2A25-4C68-8643-06CAC051ABD5}" dt="2026-06-16T03:04:05.338" v="57" actId="20577"/>
          <ac:spMkLst>
            <pc:docMk/>
            <pc:sldMk cId="3217822866" sldId="256"/>
            <ac:spMk id="10" creationId="{03D79907-FA13-59ED-D424-7663C0043646}"/>
          </ac:spMkLst>
        </pc:spChg>
        <pc:spChg chg="mod">
          <ac:chgData name="shaheed perez" userId="2ca9d874fcb056dd" providerId="LiveId" clId="{8DB86A53-2A25-4C68-8643-06CAC051ABD5}" dt="2026-06-16T03:03:19.635" v="38" actId="20577"/>
          <ac:spMkLst>
            <pc:docMk/>
            <pc:sldMk cId="3217822866" sldId="256"/>
            <ac:spMk id="28" creationId="{48358FB2-75D3-87DD-F0B6-16C9CBB9E654}"/>
          </ac:spMkLst>
        </pc:spChg>
        <pc:spChg chg="mod">
          <ac:chgData name="shaheed perez" userId="2ca9d874fcb056dd" providerId="LiveId" clId="{8DB86A53-2A25-4C68-8643-06CAC051ABD5}" dt="2026-06-16T03:07:07.446" v="59" actId="14100"/>
          <ac:spMkLst>
            <pc:docMk/>
            <pc:sldMk cId="3217822866" sldId="256"/>
            <ac:spMk id="45" creationId="{13D452EB-1FC3-E33A-B74B-7AB22FA62C99}"/>
          </ac:spMkLst>
        </pc:spChg>
        <pc:spChg chg="mod">
          <ac:chgData name="shaheed perez" userId="2ca9d874fcb056dd" providerId="LiveId" clId="{8DB86A53-2A25-4C68-8643-06CAC051ABD5}" dt="2026-06-16T02:58:25.171" v="28" actId="14100"/>
          <ac:spMkLst>
            <pc:docMk/>
            <pc:sldMk cId="3217822866" sldId="256"/>
            <ac:spMk id="46" creationId="{644345A3-61CE-B642-CD1C-E8E1CC5BEF77}"/>
          </ac:spMkLst>
        </pc:spChg>
        <pc:spChg chg="mod">
          <ac:chgData name="shaheed perez" userId="2ca9d874fcb056dd" providerId="LiveId" clId="{8DB86A53-2A25-4C68-8643-06CAC051ABD5}" dt="2026-06-16T02:58:01.968" v="26" actId="14100"/>
          <ac:spMkLst>
            <pc:docMk/>
            <pc:sldMk cId="3217822866" sldId="256"/>
            <ac:spMk id="48" creationId="{2F5D474E-FDBA-D818-9B8D-D8C7E156D60C}"/>
          </ac:spMkLst>
        </pc:spChg>
        <pc:spChg chg="mod">
          <ac:chgData name="shaheed perez" userId="2ca9d874fcb056dd" providerId="LiveId" clId="{8DB86A53-2A25-4C68-8643-06CAC051ABD5}" dt="2026-06-16T02:58:11.846" v="27" actId="14100"/>
          <ac:spMkLst>
            <pc:docMk/>
            <pc:sldMk cId="3217822866" sldId="256"/>
            <ac:spMk id="49" creationId="{44FF6108-0A38-E7BE-EAAD-F4BF56472A1A}"/>
          </ac:spMkLst>
        </pc:spChg>
        <pc:spChg chg="mod">
          <ac:chgData name="shaheed perez" userId="2ca9d874fcb056dd" providerId="LiveId" clId="{8DB86A53-2A25-4C68-8643-06CAC051ABD5}" dt="2026-06-16T03:06:59.590" v="58" actId="14100"/>
          <ac:spMkLst>
            <pc:docMk/>
            <pc:sldMk cId="3217822866" sldId="256"/>
            <ac:spMk id="50" creationId="{176247F4-0118-FF00-24DF-EB5B8C10242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15CB9-6838-43CC-A220-5DD642527A44}" type="datetimeFigureOut">
              <a:rPr lang="en-US" smtClean="0"/>
              <a:t>6/15/2026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34E6C-B988-48BE-8E40-75730FC08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17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15CB9-6838-43CC-A220-5DD642527A44}" type="datetimeFigureOut">
              <a:rPr lang="en-US" smtClean="0"/>
              <a:t>6/15/2026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34E6C-B988-48BE-8E40-75730FC08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344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15CB9-6838-43CC-A220-5DD642527A44}" type="datetimeFigureOut">
              <a:rPr lang="en-US" smtClean="0"/>
              <a:t>6/15/2026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34E6C-B988-48BE-8E40-75730FC08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30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15CB9-6838-43CC-A220-5DD642527A44}" type="datetimeFigureOut">
              <a:rPr lang="en-US" smtClean="0"/>
              <a:t>6/15/2026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34E6C-B988-48BE-8E40-75730FC08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666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>
                    <a:tint val="82000"/>
                  </a:schemeClr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82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82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82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82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82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82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82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15CB9-6838-43CC-A220-5DD642527A44}" type="datetimeFigureOut">
              <a:rPr lang="en-US" smtClean="0"/>
              <a:t>6/15/2026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34E6C-B988-48BE-8E40-75730FC08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276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15CB9-6838-43CC-A220-5DD642527A44}" type="datetimeFigureOut">
              <a:rPr lang="en-US" smtClean="0"/>
              <a:t>6/15/2026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34E6C-B988-48BE-8E40-75730FC08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747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15CB9-6838-43CC-A220-5DD642527A44}" type="datetimeFigureOut">
              <a:rPr lang="en-US" smtClean="0"/>
              <a:t>6/15/2026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34E6C-B988-48BE-8E40-75730FC08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92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15CB9-6838-43CC-A220-5DD642527A44}" type="datetimeFigureOut">
              <a:rPr lang="en-US" smtClean="0"/>
              <a:t>6/15/2026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34E6C-B988-48BE-8E40-75730FC08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94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15CB9-6838-43CC-A220-5DD642527A44}" type="datetimeFigureOut">
              <a:rPr lang="en-US" smtClean="0"/>
              <a:t>6/15/2026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34E6C-B988-48BE-8E40-75730FC08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827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15CB9-6838-43CC-A220-5DD642527A44}" type="datetimeFigureOut">
              <a:rPr lang="en-US" smtClean="0"/>
              <a:t>6/15/2026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34E6C-B988-48BE-8E40-75730FC08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980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15CB9-6838-43CC-A220-5DD642527A44}" type="datetimeFigureOut">
              <a:rPr lang="en-US" smtClean="0"/>
              <a:t>6/15/2026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34E6C-B988-48BE-8E40-75730FC08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560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C15CB9-6838-43CC-A220-5DD642527A44}" type="datetimeFigureOut">
              <a:rPr lang="en-US" smtClean="0"/>
              <a:t>6/15/2026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234E6C-B988-48BE-8E40-75730FC08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594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7E0D7DF6-89A9-FBE7-83F1-6C7DD5EDFA48}"/>
              </a:ext>
            </a:extLst>
          </p:cNvPr>
          <p:cNvSpPr/>
          <p:nvPr/>
        </p:nvSpPr>
        <p:spPr>
          <a:xfrm>
            <a:off x="29923654" y="25931339"/>
            <a:ext cx="12744976" cy="827920"/>
          </a:xfrm>
          <a:prstGeom prst="rect">
            <a:avLst/>
          </a:prstGeom>
          <a:solidFill>
            <a:srgbClr val="E6E10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F5D474E-FDBA-D818-9B8D-D8C7E156D60C}"/>
              </a:ext>
            </a:extLst>
          </p:cNvPr>
          <p:cNvSpPr/>
          <p:nvPr/>
        </p:nvSpPr>
        <p:spPr>
          <a:xfrm>
            <a:off x="29841976" y="22582146"/>
            <a:ext cx="12826654" cy="827919"/>
          </a:xfrm>
          <a:prstGeom prst="rect">
            <a:avLst/>
          </a:prstGeom>
          <a:solidFill>
            <a:srgbClr val="E6E10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4FF6108-0A38-E7BE-EAAD-F4BF56472A1A}"/>
              </a:ext>
            </a:extLst>
          </p:cNvPr>
          <p:cNvSpPr/>
          <p:nvPr/>
        </p:nvSpPr>
        <p:spPr>
          <a:xfrm>
            <a:off x="29841976" y="18586770"/>
            <a:ext cx="12826654" cy="827919"/>
          </a:xfrm>
          <a:prstGeom prst="rect">
            <a:avLst/>
          </a:prstGeom>
          <a:solidFill>
            <a:srgbClr val="E6E10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76247F4-0118-FF00-24DF-EB5B8C102424}"/>
              </a:ext>
            </a:extLst>
          </p:cNvPr>
          <p:cNvSpPr/>
          <p:nvPr/>
        </p:nvSpPr>
        <p:spPr>
          <a:xfrm>
            <a:off x="15611174" y="18506325"/>
            <a:ext cx="13065493" cy="790093"/>
          </a:xfrm>
          <a:prstGeom prst="rect">
            <a:avLst/>
          </a:prstGeom>
          <a:solidFill>
            <a:srgbClr val="E6E10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DB5EF90-6EEC-BEF8-4E7D-88971E6CCAF2}"/>
              </a:ext>
            </a:extLst>
          </p:cNvPr>
          <p:cNvSpPr/>
          <p:nvPr/>
        </p:nvSpPr>
        <p:spPr>
          <a:xfrm>
            <a:off x="2248930" y="16737642"/>
            <a:ext cx="12084908" cy="827919"/>
          </a:xfrm>
          <a:prstGeom prst="rect">
            <a:avLst/>
          </a:prstGeom>
          <a:solidFill>
            <a:srgbClr val="E6E10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44345A3-61CE-B642-CD1C-E8E1CC5BEF77}"/>
              </a:ext>
            </a:extLst>
          </p:cNvPr>
          <p:cNvSpPr/>
          <p:nvPr/>
        </p:nvSpPr>
        <p:spPr>
          <a:xfrm>
            <a:off x="29841975" y="6717674"/>
            <a:ext cx="12826653" cy="880013"/>
          </a:xfrm>
          <a:prstGeom prst="rect">
            <a:avLst/>
          </a:prstGeom>
          <a:solidFill>
            <a:srgbClr val="E6E10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D452EB-1FC3-E33A-B74B-7AB22FA62C99}"/>
              </a:ext>
            </a:extLst>
          </p:cNvPr>
          <p:cNvSpPr/>
          <p:nvPr/>
        </p:nvSpPr>
        <p:spPr>
          <a:xfrm>
            <a:off x="15371744" y="6729785"/>
            <a:ext cx="13304923" cy="844679"/>
          </a:xfrm>
          <a:prstGeom prst="rect">
            <a:avLst/>
          </a:prstGeom>
          <a:solidFill>
            <a:srgbClr val="E6E10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60E7678-A891-76D4-28CA-C9E1979A3DAF}"/>
              </a:ext>
            </a:extLst>
          </p:cNvPr>
          <p:cNvSpPr/>
          <p:nvPr/>
        </p:nvSpPr>
        <p:spPr>
          <a:xfrm>
            <a:off x="2085061" y="6769768"/>
            <a:ext cx="12084908" cy="827919"/>
          </a:xfrm>
          <a:prstGeom prst="rect">
            <a:avLst/>
          </a:prstGeom>
          <a:solidFill>
            <a:srgbClr val="E6E10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BE8E4F3D-C962-8A84-81CE-6DC53474F6AF}"/>
              </a:ext>
            </a:extLst>
          </p:cNvPr>
          <p:cNvSpPr/>
          <p:nvPr/>
        </p:nvSpPr>
        <p:spPr>
          <a:xfrm>
            <a:off x="15412853" y="15254375"/>
            <a:ext cx="12498994" cy="2825078"/>
          </a:xfrm>
          <a:prstGeom prst="roundRect">
            <a:avLst/>
          </a:prstGeom>
          <a:solidFill>
            <a:srgbClr val="E6E10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A82733D-3AD4-94A8-44F5-46125FFD1D19}"/>
              </a:ext>
            </a:extLst>
          </p:cNvPr>
          <p:cNvSpPr/>
          <p:nvPr/>
        </p:nvSpPr>
        <p:spPr>
          <a:xfrm>
            <a:off x="0" y="1"/>
            <a:ext cx="43891200" cy="6462724"/>
          </a:xfrm>
          <a:prstGeom prst="rect">
            <a:avLst/>
          </a:prstGeom>
          <a:solidFill>
            <a:srgbClr val="68B3F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E15A8E-5A9D-B7B4-BD7C-F532ADA2D3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91839" y="-419013"/>
            <a:ext cx="37307520" cy="4918194"/>
          </a:xfrm>
        </p:spPr>
        <p:txBody>
          <a:bodyPr>
            <a:normAutofit/>
          </a:bodyPr>
          <a:lstStyle/>
          <a:p>
            <a:r>
              <a:rPr lang="en-US" sz="10000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Scale-independent Relations between Neutrino Mass Parameters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77917F-CA51-750D-5C5C-F1C754FF9D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86400" y="4892362"/>
            <a:ext cx="32918400" cy="4151870"/>
          </a:xfrm>
        </p:spPr>
        <p:txBody>
          <a:bodyPr>
            <a:normAutofit/>
          </a:bodyPr>
          <a:lstStyle/>
          <a:p>
            <a:pPr>
              <a:lnSpc>
                <a:spcPts val="2500"/>
              </a:lnSpc>
            </a:pPr>
            <a:r>
              <a:rPr lang="en-US" sz="60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Advisors: Mu-Chun Chen, Michael Ratz; Presenter: Shaheed Perez</a:t>
            </a:r>
          </a:p>
          <a:p>
            <a:pPr>
              <a:lnSpc>
                <a:spcPts val="2500"/>
              </a:lnSpc>
            </a:pPr>
            <a:r>
              <a:rPr lang="en-US" sz="60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Department of Physics and Astronomy, University of California, Irvine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E26DE4-0355-1CFA-CBD8-E6E887833E8F}"/>
              </a:ext>
            </a:extLst>
          </p:cNvPr>
          <p:cNvSpPr txBox="1"/>
          <p:nvPr/>
        </p:nvSpPr>
        <p:spPr>
          <a:xfrm>
            <a:off x="2085061" y="6968297"/>
            <a:ext cx="12686270" cy="9202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Introduction</a:t>
            </a:r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The neutrino flavor sector is still considered one of the most promising paths to discover physics beyond the Standard Model (BSM) [1].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The origins of neutrino masses and mixing is still not fully understood in the Standard Model (SM) [1].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Neutrino flavor model building seeks to answer these questions and gain a better understanding of the mass hierarchy and flavor mixing in the quark and lepton sectors [1].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Models built from modular flavor symmetries have shown much promise and provide the context for where the invariants (in this discussion) were defined [2].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Interestingly, the ingredients for these invariants were first discovered in top-down models [3].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91B87B-42F3-F0EA-7B58-DE6E1AC4A798}"/>
              </a:ext>
            </a:extLst>
          </p:cNvPr>
          <p:cNvSpPr txBox="1"/>
          <p:nvPr/>
        </p:nvSpPr>
        <p:spPr>
          <a:xfrm>
            <a:off x="15616882" y="15579882"/>
            <a:ext cx="120849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Research Question: How sensitive are these invariants to the flavor scale, specifically, what do their quantum corrections look like at the scale of our experiments?</a:t>
            </a:r>
            <a:endParaRPr lang="en-US" sz="2400" b="1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endParaRPr lang="en-US" sz="3200" b="1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68FE0B-2A6D-5668-57F9-CFD3D8520082}"/>
              </a:ext>
            </a:extLst>
          </p:cNvPr>
          <p:cNvSpPr txBox="1"/>
          <p:nvPr/>
        </p:nvSpPr>
        <p:spPr>
          <a:xfrm>
            <a:off x="2248930" y="16921785"/>
            <a:ext cx="12084908" cy="13142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Neutrino Mass Model </a:t>
            </a:r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The model considered proposes that neutrino masses are described by the Weinberg operator. </a:t>
            </a: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Lepton masses in the SM amended by Weinberg operator [4]:</a:t>
            </a: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Lepton doublets: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Right-handed charged lepton: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SM Higgs: 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Charged lepton Yukawa couplings: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Effective neutrino mass (Weinberg) operator:  </a:t>
            </a: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r>
              <a:rPr lang="en-US" sz="3200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Specific to the neutrino flavor sector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Neutrino mass matrix:   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9 flavor parameters: 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D79907-FA13-59ED-D424-7663C0043646}"/>
              </a:ext>
            </a:extLst>
          </p:cNvPr>
          <p:cNvSpPr txBox="1"/>
          <p:nvPr/>
        </p:nvSpPr>
        <p:spPr>
          <a:xfrm>
            <a:off x="15616881" y="18626870"/>
            <a:ext cx="13367953" cy="8710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Renormalization Group Equations</a:t>
            </a:r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Since the Weinberg operator is symmetric, one possible form of writing its renormalization group equation would be [4] </a:t>
            </a: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In similar fashion, we can write the loop expansion of the invariants as [4]</a:t>
            </a: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and then expressing the renormalized invariants up to two loop [5], we find the expression on the bottom right.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B0DB03-8782-A7F6-8E29-01CCEACDB632}"/>
              </a:ext>
            </a:extLst>
          </p:cNvPr>
          <p:cNvSpPr txBox="1"/>
          <p:nvPr/>
        </p:nvSpPr>
        <p:spPr>
          <a:xfrm>
            <a:off x="29846811" y="6952957"/>
            <a:ext cx="12744977" cy="10187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Results and Benchmark Values</a:t>
            </a:r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(To the left) The results show the following [4]: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If the invariants vanish at some scale, it will stay zero at all scales (applies to both the real and imaginary parts).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Corrections to I</a:t>
            </a:r>
            <a:r>
              <a:rPr lang="en-US" sz="3200" baseline="-250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12</a:t>
            </a: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are more suppressed than I</a:t>
            </a:r>
            <a:r>
              <a:rPr lang="en-US" sz="3200" baseline="-250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13 </a:t>
            </a: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and I</a:t>
            </a:r>
            <a:r>
              <a:rPr lang="en-US" sz="3200" baseline="-250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23 </a:t>
            </a: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Generally, y</a:t>
            </a:r>
            <a:r>
              <a:rPr lang="el-GR" sz="3200" baseline="-25000" dirty="0">
                <a:latin typeface="Amasis MT Pro" panose="02040504050005020304" pitchFamily="18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τ</a:t>
            </a:r>
            <a:r>
              <a:rPr lang="en-US" sz="3200" baseline="-25000" dirty="0">
                <a:latin typeface="Amasis MT Pro" panose="02040504050005020304" pitchFamily="18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en-US" sz="3200" dirty="0">
                <a:latin typeface="Amasis MT Pro" panose="02040504050005020304" pitchFamily="18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~ </a:t>
            </a: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10</a:t>
            </a:r>
            <a:r>
              <a:rPr lang="en-US" sz="3200" baseline="300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-2</a:t>
            </a: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, so for practical purposes, the invariants are also invariant under the renormalization group or similarly insensitive to the flavor scale.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(To the right) We estimate benchmark values to the quantum corrections choosing 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y</a:t>
            </a:r>
            <a:r>
              <a:rPr lang="en-US" sz="3200" baseline="-250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e </a:t>
            </a: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= 2 x 10</a:t>
            </a:r>
            <a:r>
              <a:rPr lang="en-US" sz="3200" baseline="300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-6 </a:t>
            </a: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, y</a:t>
            </a:r>
            <a:r>
              <a:rPr lang="el-GR" sz="3200" baseline="-25000" dirty="0">
                <a:latin typeface="Amasis MT Pro" panose="02040504050005020304" pitchFamily="18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μ</a:t>
            </a:r>
            <a:r>
              <a:rPr lang="en-US" sz="3200" baseline="-25000" dirty="0">
                <a:latin typeface="Amasis MT Pro" panose="02040504050005020304" pitchFamily="18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= 5 x 10</a:t>
            </a:r>
            <a:r>
              <a:rPr lang="en-US" sz="3200" baseline="300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-4 </a:t>
            </a: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, y</a:t>
            </a:r>
            <a:r>
              <a:rPr lang="el-GR" sz="3200" baseline="-25000" dirty="0">
                <a:latin typeface="Amasis MT Pro" panose="02040504050005020304" pitchFamily="18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τ</a:t>
            </a:r>
            <a:r>
              <a:rPr lang="en-US" sz="3200" baseline="-25000" dirty="0">
                <a:latin typeface="Amasis MT Pro" panose="02040504050005020304" pitchFamily="18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= 7 x 10</a:t>
            </a:r>
            <a:r>
              <a:rPr lang="en-US" sz="3200" baseline="300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-3</a:t>
            </a:r>
            <a:r>
              <a:rPr lang="en-US" sz="3200" baseline="-25000" dirty="0">
                <a:latin typeface="Amasis MT Pro" panose="02040504050005020304" pitchFamily="18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and </a:t>
            </a:r>
            <a:r>
              <a:rPr lang="el-GR" sz="3200" dirty="0">
                <a:latin typeface="Amasis MT Pro" panose="02040504050005020304" pitchFamily="18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μ</a:t>
            </a:r>
            <a:r>
              <a:rPr lang="en-US" sz="3200" dirty="0">
                <a:latin typeface="Amasis MT Pro" panose="02040504050005020304" pitchFamily="18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= 10</a:t>
            </a:r>
            <a:r>
              <a:rPr lang="en-US" sz="3200" baseline="300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3 </a:t>
            </a: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GeV – 10</a:t>
            </a:r>
            <a:r>
              <a:rPr lang="en-US" sz="3200" baseline="300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6 </a:t>
            </a: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GeV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(for the real part) I</a:t>
            </a:r>
            <a:r>
              <a:rPr lang="en-US" sz="3200" baseline="-250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12 </a:t>
            </a: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= -35, I</a:t>
            </a:r>
            <a:r>
              <a:rPr lang="en-US" sz="3200" baseline="-250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13 </a:t>
            </a: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= -10,  and I</a:t>
            </a:r>
            <a:r>
              <a:rPr lang="en-US" sz="3200" baseline="-250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23 </a:t>
            </a: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= 2 [6]</a:t>
            </a: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4D5DE2-3E35-87C1-5F93-3E2363B7DB2E}"/>
              </a:ext>
            </a:extLst>
          </p:cNvPr>
          <p:cNvSpPr txBox="1"/>
          <p:nvPr/>
        </p:nvSpPr>
        <p:spPr>
          <a:xfrm>
            <a:off x="29841976" y="18755898"/>
            <a:ext cx="120849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Conclusion</a:t>
            </a:r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We have studied the stability of the invariants (from modular flavor symmetries) under the renormalization group symmetries. We further show that up to two-loop, the quantum corrections at the flavor scale are at most on the order 10</a:t>
            </a:r>
            <a:r>
              <a:rPr lang="en-US" sz="3200" baseline="300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-10 </a:t>
            </a: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[4], and thus, the invariants can be considered RG invariant.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DD91EB-DAC5-0093-4323-BDA43E0E0E54}"/>
              </a:ext>
            </a:extLst>
          </p:cNvPr>
          <p:cNvSpPr txBox="1"/>
          <p:nvPr/>
        </p:nvSpPr>
        <p:spPr>
          <a:xfrm>
            <a:off x="29841976" y="22776833"/>
            <a:ext cx="1208490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Acknowledgements</a:t>
            </a:r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We acknowledge Michael Schmidt for help with the REAP package, and Shaheed Perez acknowledges support from the APS Bridge Program and the GAANN fellowship from the U.S. Department of Education. 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1AB114D-9DAA-BE05-B5A6-E28EB406A781}"/>
              </a:ext>
            </a:extLst>
          </p:cNvPr>
          <p:cNvSpPr txBox="1"/>
          <p:nvPr/>
        </p:nvSpPr>
        <p:spPr>
          <a:xfrm>
            <a:off x="29841976" y="26086891"/>
            <a:ext cx="1313482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References</a:t>
            </a:r>
          </a:p>
          <a:p>
            <a:r>
              <a:rPr lang="en-US" sz="24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[1] Y. Almumin, M.-C. Chen, M. Cheng, V. Knapp-Perez, Y. Li, A. Mondol, S. Ramos-Sánchez, M. Ratz, and S. Shukla, “Neutrino Flavor Model Building and the Origins of Flavor and 𝐶𝑃 Violation: A Snowmass White Paper,” in Snowmass 2021. 4, 2022. arXiv:2204.08668 [hep-</a:t>
            </a:r>
            <a:r>
              <a:rPr lang="en-US" sz="2400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ph</a:t>
            </a:r>
            <a:r>
              <a:rPr lang="en-US" sz="24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]</a:t>
            </a:r>
          </a:p>
          <a:p>
            <a:r>
              <a:rPr lang="en-US" sz="24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[2] M.-C. Chen, X. Li, X.-G. Liu, O. Medina, and M. Ratz, “Modular invariant holomorphic observables,” Phys. Lett. B 852 (2024) 138600, arXiv:2401.04738 [hep-</a:t>
            </a:r>
            <a:r>
              <a:rPr lang="en-US" sz="2400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ph</a:t>
            </a:r>
            <a:r>
              <a:rPr lang="en-US" sz="24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]</a:t>
            </a:r>
          </a:p>
          <a:p>
            <a:r>
              <a:rPr lang="en-US" sz="24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[3] F. </a:t>
            </a:r>
            <a:r>
              <a:rPr lang="en-US" sz="2400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Feruglio</a:t>
            </a:r>
            <a:r>
              <a:rPr lang="en-US" sz="24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, Are neutrino masses modular forms?, pp. 227–266. 2019. arXiv:1706.08749 [hep-</a:t>
            </a:r>
            <a:r>
              <a:rPr lang="en-US" sz="2400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ph</a:t>
            </a:r>
            <a:r>
              <a:rPr lang="en-US" sz="24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]</a:t>
            </a:r>
          </a:p>
          <a:p>
            <a:r>
              <a:rPr lang="en-US" sz="24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[4] M.-C. Chen, S. Perez, and M. Ratz, “Scale-independent relations between neutrino mass parameters,”2026. https://arxiv.org/abs/2511.03974</a:t>
            </a:r>
          </a:p>
          <a:p>
            <a:r>
              <a:rPr lang="en-US" sz="24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[5] A. Ibarra, N. Leister, and D. Zhang, “Complete two-loop renormalization group equation of the Weinberg operator,” JHEP 03 (2025) 214, arXiv:2411.08011 [hep-</a:t>
            </a:r>
            <a:r>
              <a:rPr lang="en-US" sz="2400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ph</a:t>
            </a:r>
            <a:r>
              <a:rPr lang="en-US" sz="24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]</a:t>
            </a:r>
          </a:p>
          <a:p>
            <a:r>
              <a:rPr lang="en-US" sz="24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[6] S. </a:t>
            </a:r>
            <a:r>
              <a:rPr lang="en-US" sz="2400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Antusch</a:t>
            </a:r>
            <a:r>
              <a:rPr lang="en-US" sz="24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, J. Kersten, M. Lindner, M. Ratz, and M. A. Schmidt, “Running neutrino mass parameters in see-saw scenarios,” JHEP 03 (2005) 024, </a:t>
            </a:r>
            <a:r>
              <a:rPr lang="en-US" sz="2400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arXiv:hep-ph</a:t>
            </a:r>
            <a:r>
              <a:rPr lang="en-US" sz="24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/0501272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F991269-93E8-E8D2-53AF-B20F400A9D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4251" y="20777238"/>
            <a:ext cx="982822" cy="90419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A5E07A0-90A1-48FB-B521-88C8997282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6204" y="21853557"/>
            <a:ext cx="982822" cy="68797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B5C1A7D-9E7B-4805-131F-37AFD6E714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7641" y="22714529"/>
            <a:ext cx="496885" cy="84470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CF4A745-168C-2551-9E2B-BBDCCCBFEA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6856" y="24489752"/>
            <a:ext cx="10303443" cy="86849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742AEB3-C82B-F1F4-049A-F706613E58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6826" y="28954917"/>
            <a:ext cx="8257196" cy="1036949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8358FB2-75D3-87DD-F0B6-16C9CBB9E654}"/>
              </a:ext>
            </a:extLst>
          </p:cNvPr>
          <p:cNvSpPr txBox="1"/>
          <p:nvPr/>
        </p:nvSpPr>
        <p:spPr>
          <a:xfrm>
            <a:off x="15412853" y="6913343"/>
            <a:ext cx="12084908" cy="9202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Invariants</a:t>
            </a:r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In the basis chosen for the Yukawa couplings, the invariants are defined to be [2]</a:t>
            </a: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r>
              <a:rPr lang="en-US" sz="3200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Significance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The invariants can be entirely expressed in terms of the flavor parameters.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They are also complex, which implies that unless there are degeneracies, 6 independent linear combinations out of the 9 flavor parameters are described by them.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In the framework of modular flavor symmetries, they have important properties. For example, in the </a:t>
            </a:r>
            <a:r>
              <a:rPr lang="en-US" sz="3200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Feruglio</a:t>
            </a: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model [3], I</a:t>
            </a:r>
            <a:r>
              <a:rPr lang="en-US" sz="3200" baseline="-250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12 </a:t>
            </a: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= -2 and I</a:t>
            </a:r>
            <a:r>
              <a:rPr lang="en-US" sz="3200" baseline="-250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13</a:t>
            </a: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I</a:t>
            </a:r>
            <a:r>
              <a:rPr lang="en-US" sz="3200" baseline="-250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23 </a:t>
            </a:r>
            <a:r>
              <a:rPr lang="en-US" sz="32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= -32. </a:t>
            </a: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endParaRPr lang="en-US" sz="32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BA8706BC-18F4-2A06-252E-E4C7D49829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160998" y="8866178"/>
            <a:ext cx="6436939" cy="14629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A22958F-1077-7665-D0E8-2289802369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412853" y="20291327"/>
            <a:ext cx="13065493" cy="181588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0DB4CA3-ED88-CC11-BB43-1830E1A6554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015753" y="22064101"/>
            <a:ext cx="2098420" cy="142871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AA2C32D-7C0D-2EF2-C473-DA81918EC79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855090" y="22432716"/>
            <a:ext cx="2798538" cy="73923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18098A0-8332-66C9-6DA3-323EEB88707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738344" y="24709779"/>
            <a:ext cx="4751657" cy="1350469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4FD4E9F0-3468-40D6-FB01-0BACD46A06AA}"/>
              </a:ext>
            </a:extLst>
          </p:cNvPr>
          <p:cNvGrpSpPr/>
          <p:nvPr/>
        </p:nvGrpSpPr>
        <p:grpSpPr>
          <a:xfrm>
            <a:off x="15371745" y="27391211"/>
            <a:ext cx="7703135" cy="2931250"/>
            <a:chOff x="15668024" y="25001715"/>
            <a:chExt cx="6902659" cy="2549890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221A0A5-DD7C-6637-9A90-023C64D6A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5668024" y="25001715"/>
              <a:ext cx="6902659" cy="1529331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DA51588F-7408-2F07-055C-09562C5D726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6332718" y="26531046"/>
              <a:ext cx="4422425" cy="1020559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EDAAE10-1078-9BB8-AF78-72A97A57D597}"/>
              </a:ext>
            </a:extLst>
          </p:cNvPr>
          <p:cNvGrpSpPr/>
          <p:nvPr/>
        </p:nvGrpSpPr>
        <p:grpSpPr>
          <a:xfrm>
            <a:off x="23312189" y="27456746"/>
            <a:ext cx="5166157" cy="3063958"/>
            <a:chOff x="23789843" y="27790722"/>
            <a:chExt cx="4688503" cy="2691147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5D4DC627-0BF0-3065-3962-5859760680A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3789843" y="27790722"/>
              <a:ext cx="4688503" cy="961746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77A941AB-D8D0-0869-B7B1-DCAB54B8F6F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23962940" y="28752468"/>
              <a:ext cx="4323500" cy="172940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4A264B63-F2EF-65B3-CC81-C42E20ABC90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0402139" y="14008165"/>
            <a:ext cx="3959039" cy="4512451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EE5D08BC-5119-51CD-7AD7-7FC747B03D8D}"/>
              </a:ext>
            </a:extLst>
          </p:cNvPr>
          <p:cNvGrpSpPr/>
          <p:nvPr/>
        </p:nvGrpSpPr>
        <p:grpSpPr>
          <a:xfrm>
            <a:off x="36219299" y="13992036"/>
            <a:ext cx="4724424" cy="3887546"/>
            <a:chOff x="35889266" y="11033690"/>
            <a:chExt cx="4215003" cy="360692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13C469B-4B95-FF1D-B856-8B5B6E52F0BD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35889266" y="11033690"/>
              <a:ext cx="4215003" cy="1319481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E572013E-59D2-8823-4DBC-DB75D0A8226D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35957823" y="12353171"/>
              <a:ext cx="3959039" cy="2287443"/>
            </a:xfrm>
            <a:prstGeom prst="rect">
              <a:avLst/>
            </a:prstGeom>
          </p:spPr>
        </p:pic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08FFCECF-B4C3-7682-910C-E787B804E19B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126296" y="19704562"/>
            <a:ext cx="12510001" cy="113383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EC60D1ED-18C3-DABC-F7D1-D7C13A8831E7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138405" y="27264392"/>
            <a:ext cx="2540621" cy="725892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12984D29-4AE6-1983-B5BE-77A8B3A8BDFE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1514022" y="25358242"/>
            <a:ext cx="465049" cy="611907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7B738261-58A7-7990-9677-8415882A3503}"/>
              </a:ext>
            </a:extLst>
          </p:cNvPr>
          <p:cNvSpPr/>
          <p:nvPr/>
        </p:nvSpPr>
        <p:spPr>
          <a:xfrm>
            <a:off x="2248930" y="19704562"/>
            <a:ext cx="12441413" cy="1184362"/>
          </a:xfrm>
          <a:prstGeom prst="rect">
            <a:avLst/>
          </a:prstGeom>
          <a:noFill/>
          <a:ln w="5715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2316CEB-C081-08C2-FDF1-4A8EC083A98F}"/>
              </a:ext>
            </a:extLst>
          </p:cNvPr>
          <p:cNvSpPr/>
          <p:nvPr/>
        </p:nvSpPr>
        <p:spPr>
          <a:xfrm>
            <a:off x="23704085" y="28600074"/>
            <a:ext cx="4562804" cy="1920630"/>
          </a:xfrm>
          <a:prstGeom prst="rect">
            <a:avLst/>
          </a:prstGeom>
          <a:noFill/>
          <a:ln w="5715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9748703-8A37-5391-2979-7418D668A33D}"/>
              </a:ext>
            </a:extLst>
          </p:cNvPr>
          <p:cNvSpPr/>
          <p:nvPr/>
        </p:nvSpPr>
        <p:spPr>
          <a:xfrm>
            <a:off x="17167331" y="8657032"/>
            <a:ext cx="6837774" cy="1819094"/>
          </a:xfrm>
          <a:prstGeom prst="rect">
            <a:avLst/>
          </a:prstGeom>
          <a:noFill/>
          <a:ln w="5715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F4E9BF8-7B66-0D41-3380-DD32041F003A}"/>
              </a:ext>
            </a:extLst>
          </p:cNvPr>
          <p:cNvSpPr/>
          <p:nvPr/>
        </p:nvSpPr>
        <p:spPr>
          <a:xfrm>
            <a:off x="35995971" y="15563840"/>
            <a:ext cx="5440787" cy="2559848"/>
          </a:xfrm>
          <a:prstGeom prst="rect">
            <a:avLst/>
          </a:prstGeom>
          <a:noFill/>
          <a:ln w="5715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B3A4A2A-A749-305B-3DFD-011B79C25378}"/>
              </a:ext>
            </a:extLst>
          </p:cNvPr>
          <p:cNvSpPr/>
          <p:nvPr/>
        </p:nvSpPr>
        <p:spPr>
          <a:xfrm>
            <a:off x="15555160" y="20408158"/>
            <a:ext cx="13065493" cy="1368284"/>
          </a:xfrm>
          <a:prstGeom prst="rect">
            <a:avLst/>
          </a:prstGeom>
          <a:noFill/>
          <a:ln w="5715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8228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608</TotalTime>
  <Words>920</Words>
  <Application>Microsoft Office PowerPoint</Application>
  <PresentationFormat>Custom</PresentationFormat>
  <Paragraphs>88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Amasis MT Pro</vt:lpstr>
      <vt:lpstr>Aptos</vt:lpstr>
      <vt:lpstr>Aptos Display</vt:lpstr>
      <vt:lpstr>Arial</vt:lpstr>
      <vt:lpstr>Courier New</vt:lpstr>
      <vt:lpstr>Sans Serif Collection</vt:lpstr>
      <vt:lpstr>Wingdings</vt:lpstr>
      <vt:lpstr>Office Theme</vt:lpstr>
      <vt:lpstr>Scale-independent Relations between Neutrino Mass Parameters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shaheed perez</dc:creator>
  <cp:lastModifiedBy>shaheed perez</cp:lastModifiedBy>
  <cp:revision>5</cp:revision>
  <dcterms:created xsi:type="dcterms:W3CDTF">2026-06-11T13:41:47Z</dcterms:created>
  <dcterms:modified xsi:type="dcterms:W3CDTF">2026-06-16T03:07:08Z</dcterms:modified>
</cp:coreProperties>
</file>