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Lst>
  <p:sldSz cy="32918400" cx="43891200"/>
  <p:notesSz cx="6858000" cy="9144000"/>
  <p:embeddedFontLst>
    <p:embeddedFont>
      <p:font typeface="Roboto"/>
      <p:regular r:id="rId7"/>
      <p:bold r:id="rId8"/>
      <p:italic r:id="rId9"/>
      <p:boldItalic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1" roundtripDataSignature="AMtx7mhpHa3ZDPEMd7a6kwZQspto/tcDu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80F30C6-A6B3-4C11-A0E8-4D50338506A3}">
  <a:tblStyle styleId="{380F30C6-A6B3-4C11-A0E8-4D50338506A3}"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11" Type="http://customschemas.google.com/relationships/presentationmetadata" Target="metadata"/><Relationship Id="rId10" Type="http://schemas.openxmlformats.org/officeDocument/2006/relationships/font" Target="fonts/Roboto-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Roboto-regular.fntdata"/><Relationship Id="rId8" Type="http://schemas.openxmlformats.org/officeDocument/2006/relationships/font" Target="fonts/Robo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777240" y="4777560"/>
            <a:ext cx="6217560" cy="452592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5" name="Google Shape;5;n"/>
          <p:cNvSpPr txBox="1"/>
          <p:nvPr>
            <p:ph idx="3" type="hdr"/>
          </p:nvPr>
        </p:nvSpPr>
        <p:spPr>
          <a:xfrm>
            <a:off x="0" y="0"/>
            <a:ext cx="3372840" cy="50256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6" name="Google Shape;6;n"/>
          <p:cNvSpPr txBox="1"/>
          <p:nvPr>
            <p:ph idx="10" type="dt"/>
          </p:nvPr>
        </p:nvSpPr>
        <p:spPr>
          <a:xfrm>
            <a:off x="4399200" y="0"/>
            <a:ext cx="3372840" cy="502560"/>
          </a:xfrm>
          <a:prstGeom prst="rect">
            <a:avLst/>
          </a:prstGeom>
          <a:noFill/>
          <a:ln>
            <a:noFill/>
          </a:ln>
        </p:spPr>
        <p:txBody>
          <a:bodyPr anchorCtr="0" anchor="t" bIns="0" lIns="0" spcFirstLastPara="1" rIns="0" wrap="square" tIns="0">
            <a:noAutofit/>
          </a:bodyPr>
          <a:lstStyle>
            <a:lvl1pPr lvl="0" marR="0" rtl="0" algn="r">
              <a:spcBef>
                <a:spcPts val="0"/>
              </a:spcBef>
              <a:spcAft>
                <a:spcPts val="0"/>
              </a:spcAft>
              <a:buClr>
                <a:srgbClr val="000000"/>
              </a:buClr>
              <a:buSzPts val="1400"/>
              <a:buFont typeface="Times New Roman"/>
              <a:buNone/>
              <a:defRPr b="0" i="0" sz="1400" u="none" cap="none" strike="noStrike">
                <a:solidFill>
                  <a:srgbClr val="000000"/>
                </a:solidFill>
                <a:latin typeface="Times New Roman"/>
                <a:ea typeface="Times New Roman"/>
                <a:cs typeface="Times New Roman"/>
                <a:sym typeface="Times New Roman"/>
              </a:defRPr>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n"/>
          <p:cNvSpPr txBox="1"/>
          <p:nvPr>
            <p:ph idx="11" type="ftr"/>
          </p:nvPr>
        </p:nvSpPr>
        <p:spPr>
          <a:xfrm>
            <a:off x="0" y="9555480"/>
            <a:ext cx="3372840" cy="502560"/>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Clr>
                <a:srgbClr val="000000"/>
              </a:buClr>
              <a:buSzPts val="1400"/>
              <a:buFont typeface="Times New Roman"/>
              <a:buNone/>
              <a:defRPr b="0" i="0" sz="1400" u="none" cap="none" strike="noStrike">
                <a:solidFill>
                  <a:srgbClr val="000000"/>
                </a:solidFill>
                <a:latin typeface="Times New Roman"/>
                <a:ea typeface="Times New Roman"/>
                <a:cs typeface="Times New Roman"/>
                <a:sym typeface="Times New Roman"/>
              </a:defRPr>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8" name="Google Shape;8;n"/>
          <p:cNvSpPr txBox="1"/>
          <p:nvPr>
            <p:ph idx="12" type="sldNum"/>
          </p:nvPr>
        </p:nvSpPr>
        <p:spPr>
          <a:xfrm>
            <a:off x="4399200" y="9555480"/>
            <a:ext cx="3372840" cy="502560"/>
          </a:xfrm>
          <a:prstGeom prst="rect">
            <a:avLst/>
          </a:prstGeom>
          <a:noFill/>
          <a:ln>
            <a:noFill/>
          </a:ln>
        </p:spPr>
        <p:txBody>
          <a:bodyPr anchorCtr="0" anchor="b" bIns="0" lIns="0" spcFirstLastPara="1" rIns="0" wrap="square" tIns="0">
            <a:noAutofit/>
          </a:bodyPr>
          <a:lstStyle/>
          <a:p>
            <a:pPr indent="0" lvl="0" marL="0" marR="0" rtl="0" algn="r">
              <a:spcBef>
                <a:spcPts val="0"/>
              </a:spcBef>
              <a:spcAft>
                <a:spcPts val="0"/>
              </a:spcAft>
              <a:buClr>
                <a:srgbClr val="000000"/>
              </a:buClr>
              <a:buSzPts val="1400"/>
              <a:buFont typeface="Times New Roman"/>
              <a:buNone/>
            </a:pPr>
            <a:fld id="{00000000-1234-1234-1234-123412341234}" type="slidenum">
              <a:rPr b="0" i="0" lang="en-US" sz="1400" u="none" cap="none" strike="noStrike">
                <a:solidFill>
                  <a:srgbClr val="000000"/>
                </a:solidFill>
                <a:latin typeface="Times New Roman"/>
                <a:ea typeface="Times New Roman"/>
                <a:cs typeface="Times New Roman"/>
                <a:sym typeface="Times New Roman"/>
              </a:rPr>
              <a:t>‹#›</a:t>
            </a:fld>
            <a:endParaRPr b="0" i="0" sz="1400" u="none" cap="none" strike="noStrike">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 name="Shape 21"/>
        <p:cNvGrpSpPr/>
        <p:nvPr/>
      </p:nvGrpSpPr>
      <p:grpSpPr>
        <a:xfrm>
          <a:off x="0" y="0"/>
          <a:ext cx="0" cy="0"/>
          <a:chOff x="0" y="0"/>
          <a:chExt cx="0" cy="0"/>
        </a:xfrm>
      </p:grpSpPr>
      <p:sp>
        <p:nvSpPr>
          <p:cNvPr id="22" name="Google Shape;22;p1:notes"/>
          <p:cNvSpPr/>
          <p:nvPr>
            <p:ph idx="2" type="sldImg"/>
          </p:nvPr>
        </p:nvSpPr>
        <p:spPr>
          <a:xfrm>
            <a:off x="1371600" y="1143000"/>
            <a:ext cx="4113720" cy="30852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 name="Google Shape;23;p1:notes"/>
          <p:cNvSpPr txBox="1"/>
          <p:nvPr>
            <p:ph idx="1" type="body"/>
          </p:nvPr>
        </p:nvSpPr>
        <p:spPr>
          <a:xfrm>
            <a:off x="685800" y="4400640"/>
            <a:ext cx="5485320" cy="359928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800"/>
              <a:buNone/>
            </a:pPr>
            <a:r>
              <a:t/>
            </a:r>
            <a:endParaRPr b="0" sz="1800" u="none" strike="noStrike">
              <a:solidFill>
                <a:srgbClr val="000000"/>
              </a:solidFill>
              <a:latin typeface="Arial"/>
              <a:ea typeface="Arial"/>
              <a:cs typeface="Arial"/>
              <a:sym typeface="Arial"/>
            </a:endParaRPr>
          </a:p>
        </p:txBody>
      </p:sp>
      <p:sp>
        <p:nvSpPr>
          <p:cNvPr id="24" name="Google Shape;24;p1:notes"/>
          <p:cNvSpPr txBox="1"/>
          <p:nvPr>
            <p:ph idx="12" type="sldNum"/>
          </p:nvPr>
        </p:nvSpPr>
        <p:spPr>
          <a:xfrm>
            <a:off x="3884760" y="8685360"/>
            <a:ext cx="2970720" cy="45756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Times New Roman"/>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Times New Roman"/>
              <a:ea typeface="Times New Roman"/>
              <a:cs typeface="Times New Roman"/>
              <a:sym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10" name="Shape 10"/>
        <p:cNvGrpSpPr/>
        <p:nvPr/>
      </p:nvGrpSpPr>
      <p:grpSpPr>
        <a:xfrm>
          <a:off x="0" y="0"/>
          <a:ext cx="0" cy="0"/>
          <a:chOff x="0" y="0"/>
          <a:chExt cx="0" cy="0"/>
        </a:xfrm>
      </p:grpSpPr>
      <p:sp>
        <p:nvSpPr>
          <p:cNvPr id="11" name="Google Shape;11;p3"/>
          <p:cNvSpPr/>
          <p:nvPr/>
        </p:nvSpPr>
        <p:spPr>
          <a:xfrm>
            <a:off x="0" y="0"/>
            <a:ext cx="43890120" cy="5536080"/>
          </a:xfrm>
          <a:prstGeom prst="rect">
            <a:avLst/>
          </a:prstGeom>
          <a:solidFill>
            <a:schemeClr val="accent1"/>
          </a:solidFill>
          <a:ln>
            <a:noFill/>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2" name="Google Shape;12;p3"/>
          <p:cNvSpPr/>
          <p:nvPr/>
        </p:nvSpPr>
        <p:spPr>
          <a:xfrm>
            <a:off x="0" y="31632480"/>
            <a:ext cx="43890120" cy="1284840"/>
          </a:xfrm>
          <a:prstGeom prst="rect">
            <a:avLst/>
          </a:prstGeom>
          <a:solidFill>
            <a:schemeClr val="dk1"/>
          </a:solidFill>
          <a:ln>
            <a:noFill/>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400" u="none" cap="none" strike="noStrike">
              <a:solidFill>
                <a:srgbClr val="FFFFFF"/>
              </a:solidFill>
              <a:latin typeface="Arial"/>
              <a:ea typeface="Arial"/>
              <a:cs typeface="Arial"/>
              <a:sym typeface="Arial"/>
            </a:endParaRPr>
          </a:p>
        </p:txBody>
      </p:sp>
      <p:sp>
        <p:nvSpPr>
          <p:cNvPr id="13" name="Google Shape;13;p3"/>
          <p:cNvSpPr txBox="1"/>
          <p:nvPr>
            <p:ph idx="1" type="body"/>
          </p:nvPr>
        </p:nvSpPr>
        <p:spPr>
          <a:xfrm>
            <a:off x="1693440" y="2847960"/>
            <a:ext cx="38725920" cy="1049760"/>
          </a:xfrm>
          <a:prstGeom prst="rect">
            <a:avLst/>
          </a:prstGeom>
          <a:noFill/>
          <a:ln>
            <a:noFill/>
          </a:ln>
        </p:spPr>
        <p:txBody>
          <a:bodyPr anchorCtr="0" anchor="t" bIns="45000" lIns="90000" spcFirstLastPara="1" rIns="90000" wrap="square" tIns="4500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14" name="Google Shape;14;p3"/>
          <p:cNvSpPr txBox="1"/>
          <p:nvPr>
            <p:ph idx="2" type="body"/>
          </p:nvPr>
        </p:nvSpPr>
        <p:spPr>
          <a:xfrm>
            <a:off x="1693440" y="4217400"/>
            <a:ext cx="38725920" cy="719280"/>
          </a:xfrm>
          <a:prstGeom prst="rect">
            <a:avLst/>
          </a:prstGeom>
          <a:noFill/>
          <a:ln>
            <a:noFill/>
          </a:ln>
        </p:spPr>
        <p:txBody>
          <a:bodyPr anchorCtr="0" anchor="t" bIns="45000" lIns="90000" spcFirstLastPara="1" rIns="90000" wrap="square" tIns="4500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15" name="Google Shape;15;p3"/>
          <p:cNvSpPr txBox="1"/>
          <p:nvPr>
            <p:ph idx="3" type="body"/>
          </p:nvPr>
        </p:nvSpPr>
        <p:spPr>
          <a:xfrm>
            <a:off x="12870000" y="31426200"/>
            <a:ext cx="22096800" cy="1049760"/>
          </a:xfrm>
          <a:prstGeom prst="rect">
            <a:avLst/>
          </a:prstGeom>
          <a:noFill/>
          <a:ln>
            <a:noFill/>
          </a:ln>
        </p:spPr>
        <p:txBody>
          <a:bodyPr anchorCtr="0" anchor="t" bIns="45000" lIns="90000" spcFirstLastPara="1" rIns="90000" wrap="square" tIns="4500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16" name="Google Shape;16;p3"/>
          <p:cNvSpPr txBox="1"/>
          <p:nvPr>
            <p:ph type="title"/>
          </p:nvPr>
        </p:nvSpPr>
        <p:spPr>
          <a:xfrm>
            <a:off x="1693440" y="1437480"/>
            <a:ext cx="38725920" cy="1409400"/>
          </a:xfrm>
          <a:prstGeom prst="rect">
            <a:avLst/>
          </a:prstGeom>
          <a:noFill/>
          <a:ln>
            <a:noFill/>
          </a:ln>
        </p:spPr>
        <p:txBody>
          <a:bodyPr anchorCtr="0" anchor="t" bIns="45000" lIns="90000" spcFirstLastPara="1" rIns="90000" wrap="square" tIns="4500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7" name="Google Shape;17;p3"/>
          <p:cNvSpPr txBox="1"/>
          <p:nvPr>
            <p:ph idx="4" type="body"/>
          </p:nvPr>
        </p:nvSpPr>
        <p:spPr>
          <a:xfrm>
            <a:off x="1658520" y="23142240"/>
            <a:ext cx="10871280" cy="5128560"/>
          </a:xfrm>
          <a:prstGeom prst="rect">
            <a:avLst/>
          </a:prstGeom>
          <a:solidFill>
            <a:srgbClr val="E3E3E3"/>
          </a:solidFill>
          <a:ln>
            <a:noFill/>
          </a:ln>
        </p:spPr>
        <p:txBody>
          <a:bodyPr anchorCtr="0" anchor="ctr" bIns="45000" lIns="90000" spcFirstLastPara="1" rIns="90000" wrap="square" tIns="4500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8" name="Shape 18"/>
        <p:cNvGrpSpPr/>
        <p:nvPr/>
      </p:nvGrpSpPr>
      <p:grpSpPr>
        <a:xfrm>
          <a:off x="0" y="0"/>
          <a:ext cx="0" cy="0"/>
          <a:chOff x="0" y="0"/>
          <a:chExt cx="0" cy="0"/>
        </a:xfrm>
      </p:grpSpPr>
      <p:sp>
        <p:nvSpPr>
          <p:cNvPr id="19" name="Google Shape;19;p4"/>
          <p:cNvSpPr/>
          <p:nvPr/>
        </p:nvSpPr>
        <p:spPr>
          <a:xfrm>
            <a:off x="0" y="0"/>
            <a:ext cx="43890120" cy="5536080"/>
          </a:xfrm>
          <a:prstGeom prst="rect">
            <a:avLst/>
          </a:prstGeom>
          <a:solidFill>
            <a:schemeClr val="accent1"/>
          </a:solidFill>
          <a:ln>
            <a:noFill/>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 name="Google Shape;20;p4"/>
          <p:cNvSpPr/>
          <p:nvPr/>
        </p:nvSpPr>
        <p:spPr>
          <a:xfrm>
            <a:off x="0" y="31632480"/>
            <a:ext cx="43890120" cy="1284840"/>
          </a:xfrm>
          <a:prstGeom prst="rect">
            <a:avLst/>
          </a:prstGeom>
          <a:solidFill>
            <a:schemeClr val="dk1"/>
          </a:solidFill>
          <a:ln>
            <a:noFill/>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t/>
            </a:r>
            <a:endParaRPr b="0" i="0" sz="1400" u="none" cap="none" strike="noStrike">
              <a:solidFill>
                <a:srgbClr val="FFFFFF"/>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4.png"/><Relationship Id="rId10" Type="http://schemas.openxmlformats.org/officeDocument/2006/relationships/image" Target="../media/image9.png"/><Relationship Id="rId13" Type="http://schemas.openxmlformats.org/officeDocument/2006/relationships/image" Target="../media/image11.png"/><Relationship Id="rId12"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 Id="rId4" Type="http://schemas.openxmlformats.org/officeDocument/2006/relationships/image" Target="../media/image2.png"/><Relationship Id="rId9" Type="http://schemas.openxmlformats.org/officeDocument/2006/relationships/image" Target="../media/image6.png"/><Relationship Id="rId15" Type="http://schemas.openxmlformats.org/officeDocument/2006/relationships/image" Target="../media/image3.png"/><Relationship Id="rId14" Type="http://schemas.openxmlformats.org/officeDocument/2006/relationships/image" Target="../media/image8.png"/><Relationship Id="rId17" Type="http://schemas.openxmlformats.org/officeDocument/2006/relationships/image" Target="../media/image5.png"/><Relationship Id="rId16" Type="http://schemas.openxmlformats.org/officeDocument/2006/relationships/image" Target="../media/image7.png"/><Relationship Id="rId5" Type="http://schemas.openxmlformats.org/officeDocument/2006/relationships/image" Target="../media/image10.png"/><Relationship Id="rId6" Type="http://schemas.openxmlformats.org/officeDocument/2006/relationships/image" Target="../media/image1.png"/><Relationship Id="rId7" Type="http://schemas.openxmlformats.org/officeDocument/2006/relationships/image" Target="../media/image12.png"/><Relationship Id="rId8"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 name="Shape 25"/>
        <p:cNvGrpSpPr/>
        <p:nvPr/>
      </p:nvGrpSpPr>
      <p:grpSpPr>
        <a:xfrm>
          <a:off x="0" y="0"/>
          <a:ext cx="0" cy="0"/>
          <a:chOff x="0" y="0"/>
          <a:chExt cx="0" cy="0"/>
        </a:xfrm>
      </p:grpSpPr>
      <p:pic>
        <p:nvPicPr>
          <p:cNvPr id="26" name="Google Shape;26;p1"/>
          <p:cNvPicPr preferRelativeResize="0"/>
          <p:nvPr/>
        </p:nvPicPr>
        <p:blipFill rotWithShape="1">
          <a:blip r:embed="rId3">
            <a:alphaModFix/>
          </a:blip>
          <a:srcRect b="0" l="0" r="0" t="0"/>
          <a:stretch/>
        </p:blipFill>
        <p:spPr>
          <a:xfrm>
            <a:off x="13996080" y="8420040"/>
            <a:ext cx="7122960" cy="5347800"/>
          </a:xfrm>
          <a:prstGeom prst="rect">
            <a:avLst/>
          </a:prstGeom>
          <a:noFill/>
          <a:ln>
            <a:noFill/>
          </a:ln>
        </p:spPr>
      </p:pic>
      <p:sp>
        <p:nvSpPr>
          <p:cNvPr id="27" name="Google Shape;27;p1"/>
          <p:cNvSpPr/>
          <p:nvPr/>
        </p:nvSpPr>
        <p:spPr>
          <a:xfrm>
            <a:off x="1594800" y="6111360"/>
            <a:ext cx="11921040" cy="83606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en-US" sz="5400" u="none" cap="none" strike="noStrike">
                <a:solidFill>
                  <a:schemeClr val="dk1"/>
                </a:solidFill>
                <a:latin typeface="Arial"/>
                <a:ea typeface="Arial"/>
                <a:cs typeface="Arial"/>
                <a:sym typeface="Arial"/>
              </a:rPr>
              <a:t>The NuMI Off-Axis ν</a:t>
            </a:r>
            <a:r>
              <a:rPr b="1" baseline="-25000" i="0" lang="en-US" sz="5400" u="none" cap="none" strike="noStrike">
                <a:solidFill>
                  <a:schemeClr val="dk1"/>
                </a:solidFill>
                <a:latin typeface="Arial"/>
                <a:ea typeface="Arial"/>
                <a:cs typeface="Arial"/>
                <a:sym typeface="Arial"/>
              </a:rPr>
              <a:t>e </a:t>
            </a:r>
            <a:r>
              <a:rPr b="1" i="0" lang="en-US" sz="5400" u="none" cap="none" strike="noStrike">
                <a:solidFill>
                  <a:schemeClr val="dk1"/>
                </a:solidFill>
                <a:latin typeface="Arial"/>
                <a:ea typeface="Arial"/>
                <a:cs typeface="Arial"/>
                <a:sym typeface="Arial"/>
              </a:rPr>
              <a:t>Appearance (NOvA) Experiment</a:t>
            </a:r>
            <a:endParaRPr b="0" i="0" sz="5400" u="none" cap="none" strike="noStrike">
              <a:solidFill>
                <a:srgbClr val="000000"/>
              </a:solidFill>
              <a:latin typeface="Arial"/>
              <a:ea typeface="Arial"/>
              <a:cs typeface="Arial"/>
              <a:sym typeface="Arial"/>
            </a:endParaRPr>
          </a:p>
          <a:p>
            <a:pPr indent="0" lvl="0" marL="0" marR="0" rtl="0" algn="l">
              <a:lnSpc>
                <a:spcPct val="130000"/>
              </a:lnSpc>
              <a:spcBef>
                <a:spcPts val="1800"/>
              </a:spcBef>
              <a:spcAft>
                <a:spcPts val="0"/>
              </a:spcAft>
              <a:buNone/>
            </a:pPr>
            <a:r>
              <a:t/>
            </a:r>
            <a:endParaRPr b="0" i="0" sz="5400" u="none" cap="none" strike="noStrike">
              <a:solidFill>
                <a:srgbClr val="000000"/>
              </a:solidFill>
              <a:latin typeface="Arial"/>
              <a:ea typeface="Arial"/>
              <a:cs typeface="Arial"/>
              <a:sym typeface="Arial"/>
            </a:endParaRPr>
          </a:p>
        </p:txBody>
      </p:sp>
      <p:cxnSp>
        <p:nvCxnSpPr>
          <p:cNvPr id="28" name="Google Shape;28;p1"/>
          <p:cNvCxnSpPr/>
          <p:nvPr/>
        </p:nvCxnSpPr>
        <p:spPr>
          <a:xfrm>
            <a:off x="1650960" y="15041160"/>
            <a:ext cx="2269440" cy="1080"/>
          </a:xfrm>
          <a:prstGeom prst="straightConnector1">
            <a:avLst/>
          </a:prstGeom>
          <a:noFill/>
          <a:ln cap="flat" cmpd="sng" w="254000">
            <a:solidFill>
              <a:srgbClr val="FFCD00"/>
            </a:solidFill>
            <a:prstDash val="solid"/>
            <a:round/>
            <a:headEnd len="sm" w="sm" type="none"/>
            <a:tailEnd len="sm" w="sm" type="none"/>
          </a:ln>
        </p:spPr>
      </p:cxnSp>
      <p:sp>
        <p:nvSpPr>
          <p:cNvPr id="29" name="Google Shape;29;p1"/>
          <p:cNvSpPr/>
          <p:nvPr/>
        </p:nvSpPr>
        <p:spPr>
          <a:xfrm>
            <a:off x="1622520" y="15135120"/>
            <a:ext cx="12037320" cy="1911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en-US" sz="5400" u="none" cap="none" strike="noStrike">
                <a:solidFill>
                  <a:schemeClr val="dk1"/>
                </a:solidFill>
                <a:latin typeface="Arial"/>
                <a:ea typeface="Arial"/>
                <a:cs typeface="Arial"/>
                <a:sym typeface="Arial"/>
              </a:rPr>
              <a:t>Neutrino Magnetic Moment (nuMM)</a:t>
            </a:r>
            <a:endParaRPr b="0" i="0" sz="5400" u="none" cap="none" strike="noStrike">
              <a:solidFill>
                <a:srgbClr val="000000"/>
              </a:solidFill>
              <a:latin typeface="Arial"/>
              <a:ea typeface="Arial"/>
              <a:cs typeface="Arial"/>
              <a:sym typeface="Arial"/>
            </a:endParaRPr>
          </a:p>
          <a:p>
            <a:pPr indent="0" lvl="0" marL="0" marR="0" rtl="0" algn="l">
              <a:lnSpc>
                <a:spcPct val="120000"/>
              </a:lnSpc>
              <a:spcBef>
                <a:spcPts val="1800"/>
              </a:spcBef>
              <a:spcAft>
                <a:spcPts val="0"/>
              </a:spcAft>
              <a:buNone/>
            </a:pPr>
            <a:r>
              <a:rPr b="0" i="0" lang="en-US" sz="2800" u="none" cap="none" strike="noStrike">
                <a:solidFill>
                  <a:schemeClr val="dk1"/>
                </a:solidFill>
                <a:latin typeface="Roboto"/>
                <a:ea typeface="Roboto"/>
                <a:cs typeface="Roboto"/>
                <a:sym typeface="Roboto"/>
              </a:rPr>
              <a:t> </a:t>
            </a:r>
            <a:endParaRPr b="0" i="0" sz="2800" u="none" cap="none" strike="noStrike">
              <a:solidFill>
                <a:srgbClr val="000000"/>
              </a:solidFill>
              <a:latin typeface="Arial"/>
              <a:ea typeface="Arial"/>
              <a:cs typeface="Arial"/>
              <a:sym typeface="Arial"/>
            </a:endParaRPr>
          </a:p>
        </p:txBody>
      </p:sp>
      <p:cxnSp>
        <p:nvCxnSpPr>
          <p:cNvPr id="30" name="Google Shape;30;p1"/>
          <p:cNvCxnSpPr/>
          <p:nvPr/>
        </p:nvCxnSpPr>
        <p:spPr>
          <a:xfrm>
            <a:off x="1594800" y="25701480"/>
            <a:ext cx="2269440" cy="1080"/>
          </a:xfrm>
          <a:prstGeom prst="straightConnector1">
            <a:avLst/>
          </a:prstGeom>
          <a:noFill/>
          <a:ln cap="flat" cmpd="sng" w="254000">
            <a:solidFill>
              <a:srgbClr val="FFCD00"/>
            </a:solidFill>
            <a:prstDash val="solid"/>
            <a:round/>
            <a:headEnd len="sm" w="sm" type="none"/>
            <a:tailEnd len="sm" w="sm" type="none"/>
          </a:ln>
        </p:spPr>
      </p:cxnSp>
      <p:sp>
        <p:nvSpPr>
          <p:cNvPr id="31" name="Google Shape;31;p1"/>
          <p:cNvSpPr/>
          <p:nvPr/>
        </p:nvSpPr>
        <p:spPr>
          <a:xfrm>
            <a:off x="13715280" y="6111360"/>
            <a:ext cx="15414840" cy="10692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en-US" sz="5400" u="none" cap="none" strike="noStrike">
                <a:solidFill>
                  <a:schemeClr val="dk1"/>
                </a:solidFill>
                <a:latin typeface="Arial"/>
                <a:ea typeface="Arial"/>
                <a:cs typeface="Arial"/>
                <a:sym typeface="Arial"/>
              </a:rPr>
              <a:t>Analysis Process:</a:t>
            </a:r>
            <a:r>
              <a:rPr b="0" i="0" lang="en-US" sz="2800" u="none" cap="none" strike="noStrike">
                <a:solidFill>
                  <a:schemeClr val="dk1"/>
                </a:solidFill>
                <a:latin typeface="Arial"/>
                <a:ea typeface="Arial"/>
                <a:cs typeface="Arial"/>
                <a:sym typeface="Arial"/>
              </a:rPr>
              <a:t> </a:t>
            </a:r>
            <a:r>
              <a:rPr b="1" i="0" lang="en-US" sz="5400" u="none" cap="none" strike="noStrike">
                <a:solidFill>
                  <a:schemeClr val="dk1"/>
                </a:solidFill>
                <a:latin typeface="Arial"/>
                <a:ea typeface="Arial"/>
                <a:cs typeface="Arial"/>
                <a:sym typeface="Arial"/>
              </a:rPr>
              <a:t>ν-on-e Scattering</a:t>
            </a:r>
            <a:endParaRPr b="0" i="0" sz="5400" u="none" cap="none" strike="noStrike">
              <a:solidFill>
                <a:srgbClr val="000000"/>
              </a:solidFill>
              <a:latin typeface="Arial"/>
              <a:ea typeface="Arial"/>
              <a:cs typeface="Arial"/>
              <a:sym typeface="Arial"/>
            </a:endParaRPr>
          </a:p>
          <a:p>
            <a:pPr indent="0" lvl="0" marL="457200" marR="0" rtl="0" algn="l">
              <a:lnSpc>
                <a:spcPct val="130000"/>
              </a:lnSpc>
              <a:spcBef>
                <a:spcPts val="1800"/>
              </a:spcBef>
              <a:spcAft>
                <a:spcPts val="0"/>
              </a:spcAft>
              <a:buNone/>
            </a:pPr>
            <a:r>
              <a:t/>
            </a:r>
            <a:endParaRPr b="0" i="0" sz="2800" u="none" cap="none" strike="noStrike">
              <a:solidFill>
                <a:srgbClr val="000000"/>
              </a:solidFill>
              <a:latin typeface="Arial"/>
              <a:ea typeface="Arial"/>
              <a:cs typeface="Arial"/>
              <a:sym typeface="Arial"/>
            </a:endParaRPr>
          </a:p>
          <a:p>
            <a:pPr indent="0" lvl="0" marL="457200" marR="0" rtl="0" algn="l">
              <a:lnSpc>
                <a:spcPct val="120000"/>
              </a:lnSpc>
              <a:spcBef>
                <a:spcPts val="1199"/>
              </a:spcBef>
              <a:spcAft>
                <a:spcPts val="0"/>
              </a:spcAft>
              <a:buNone/>
            </a:pPr>
            <a:r>
              <a:t/>
            </a:r>
            <a:endParaRPr b="0" i="0" sz="2800" u="none" cap="none" strike="noStrike">
              <a:solidFill>
                <a:srgbClr val="000000"/>
              </a:solidFill>
              <a:latin typeface="Arial"/>
              <a:ea typeface="Arial"/>
              <a:cs typeface="Arial"/>
              <a:sym typeface="Arial"/>
            </a:endParaRPr>
          </a:p>
        </p:txBody>
      </p:sp>
      <p:cxnSp>
        <p:nvCxnSpPr>
          <p:cNvPr id="32" name="Google Shape;32;p1"/>
          <p:cNvCxnSpPr/>
          <p:nvPr/>
        </p:nvCxnSpPr>
        <p:spPr>
          <a:xfrm>
            <a:off x="14045760" y="15768360"/>
            <a:ext cx="2269440" cy="1080"/>
          </a:xfrm>
          <a:prstGeom prst="straightConnector1">
            <a:avLst/>
          </a:prstGeom>
          <a:noFill/>
          <a:ln cap="flat" cmpd="sng" w="254000">
            <a:solidFill>
              <a:srgbClr val="FFCD00"/>
            </a:solidFill>
            <a:prstDash val="solid"/>
            <a:round/>
            <a:headEnd len="sm" w="sm" type="none"/>
            <a:tailEnd len="sm" w="sm" type="none"/>
          </a:ln>
        </p:spPr>
      </p:cxnSp>
      <p:sp>
        <p:nvSpPr>
          <p:cNvPr id="33" name="Google Shape;33;p1"/>
          <p:cNvSpPr/>
          <p:nvPr/>
        </p:nvSpPr>
        <p:spPr>
          <a:xfrm>
            <a:off x="31274640" y="6111360"/>
            <a:ext cx="11053800" cy="840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en-US" sz="5400" u="none" cap="none" strike="noStrike">
                <a:solidFill>
                  <a:schemeClr val="dk1"/>
                </a:solidFill>
                <a:latin typeface="Arial"/>
                <a:ea typeface="Arial"/>
                <a:cs typeface="Arial"/>
                <a:sym typeface="Arial"/>
              </a:rPr>
              <a:t>90% CL Sensitivity Predictions</a:t>
            </a:r>
            <a:endParaRPr b="0" i="0" sz="5400" u="none" cap="none" strike="noStrike">
              <a:solidFill>
                <a:srgbClr val="000000"/>
              </a:solidFill>
              <a:latin typeface="Arial"/>
              <a:ea typeface="Arial"/>
              <a:cs typeface="Arial"/>
              <a:sym typeface="Arial"/>
            </a:endParaRPr>
          </a:p>
        </p:txBody>
      </p:sp>
      <p:cxnSp>
        <p:nvCxnSpPr>
          <p:cNvPr id="34" name="Google Shape;34;p1"/>
          <p:cNvCxnSpPr/>
          <p:nvPr/>
        </p:nvCxnSpPr>
        <p:spPr>
          <a:xfrm>
            <a:off x="31195800" y="23891040"/>
            <a:ext cx="2269440" cy="1080"/>
          </a:xfrm>
          <a:prstGeom prst="straightConnector1">
            <a:avLst/>
          </a:prstGeom>
          <a:noFill/>
          <a:ln cap="flat" cmpd="sng" w="254000">
            <a:solidFill>
              <a:srgbClr val="FFCD00"/>
            </a:solidFill>
            <a:prstDash val="solid"/>
            <a:round/>
            <a:headEnd len="sm" w="sm" type="none"/>
            <a:tailEnd len="sm" w="sm" type="none"/>
          </a:ln>
        </p:spPr>
      </p:cxnSp>
      <p:cxnSp>
        <p:nvCxnSpPr>
          <p:cNvPr id="35" name="Google Shape;35;p1"/>
          <p:cNvCxnSpPr/>
          <p:nvPr/>
        </p:nvCxnSpPr>
        <p:spPr>
          <a:xfrm>
            <a:off x="31274640" y="27583560"/>
            <a:ext cx="2269440" cy="1080"/>
          </a:xfrm>
          <a:prstGeom prst="straightConnector1">
            <a:avLst/>
          </a:prstGeom>
          <a:noFill/>
          <a:ln cap="flat" cmpd="sng" w="254000">
            <a:solidFill>
              <a:srgbClr val="FFCD00"/>
            </a:solidFill>
            <a:prstDash val="solid"/>
            <a:round/>
            <a:headEnd len="sm" w="sm" type="none"/>
            <a:tailEnd len="sm" w="sm" type="none"/>
          </a:ln>
        </p:spPr>
      </p:cxnSp>
      <p:sp>
        <p:nvSpPr>
          <p:cNvPr id="36" name="Google Shape;36;p1"/>
          <p:cNvSpPr/>
          <p:nvPr/>
        </p:nvSpPr>
        <p:spPr>
          <a:xfrm>
            <a:off x="1545120" y="25539120"/>
            <a:ext cx="12066120" cy="53236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t/>
            </a:r>
            <a:endParaRPr b="0" i="0" sz="5400" u="none" cap="none" strike="noStrike">
              <a:solidFill>
                <a:srgbClr val="000000"/>
              </a:solidFill>
              <a:latin typeface="Arial"/>
              <a:ea typeface="Arial"/>
              <a:cs typeface="Arial"/>
              <a:sym typeface="Arial"/>
            </a:endParaRPr>
          </a:p>
          <a:p>
            <a:pPr indent="-514440" lvl="0" marL="514440" marR="0" rtl="0" algn="l">
              <a:lnSpc>
                <a:spcPct val="130000"/>
              </a:lnSpc>
              <a:spcBef>
                <a:spcPts val="1800"/>
              </a:spcBef>
              <a:spcAft>
                <a:spcPts val="0"/>
              </a:spcAft>
              <a:buClr>
                <a:srgbClr val="62666A"/>
              </a:buClr>
              <a:buSzPts val="2400"/>
              <a:buFont typeface="Roboto"/>
              <a:buAutoNum type="arabicPeriod"/>
            </a:pPr>
            <a:r>
              <a:rPr b="0" i="0" lang="en-US" sz="2400" u="none" cap="none" strike="noStrike">
                <a:solidFill>
                  <a:schemeClr val="dk1"/>
                </a:solidFill>
                <a:latin typeface="Arial"/>
                <a:ea typeface="Arial"/>
                <a:cs typeface="Arial"/>
                <a:sym typeface="Arial"/>
              </a:rPr>
              <a:t>D. S. Ayres et al. The NovA Technical Design Report. 10 2007. </a:t>
            </a:r>
            <a:endParaRPr b="0" i="0" sz="2400" u="none" cap="none" strike="noStrike">
              <a:solidFill>
                <a:srgbClr val="000000"/>
              </a:solidFill>
              <a:latin typeface="Arial"/>
              <a:ea typeface="Arial"/>
              <a:cs typeface="Arial"/>
              <a:sym typeface="Arial"/>
            </a:endParaRPr>
          </a:p>
          <a:p>
            <a:pPr indent="-514440" lvl="0" marL="514440" marR="0" rtl="0" algn="l">
              <a:lnSpc>
                <a:spcPct val="130000"/>
              </a:lnSpc>
              <a:spcBef>
                <a:spcPts val="0"/>
              </a:spcBef>
              <a:spcAft>
                <a:spcPts val="0"/>
              </a:spcAft>
              <a:buClr>
                <a:srgbClr val="62666A"/>
              </a:buClr>
              <a:buSzPts val="2400"/>
              <a:buFont typeface="Roboto"/>
              <a:buAutoNum type="arabicPeriod"/>
            </a:pPr>
            <a:r>
              <a:rPr b="0" i="0" lang="en-US" sz="2400" u="none" cap="none" strike="noStrike">
                <a:solidFill>
                  <a:schemeClr val="dk1"/>
                </a:solidFill>
                <a:latin typeface="Arial"/>
                <a:ea typeface="Arial"/>
                <a:cs typeface="Arial"/>
                <a:sym typeface="Arial"/>
              </a:rPr>
              <a:t>Carlo Giunti and Alexander Studenikin. Neutrino electromagnetic interactions: a window to new physics. Rev. Mod. Phys. 87,531 2015</a:t>
            </a:r>
            <a:endParaRPr b="0" i="0" sz="2400" u="none" cap="none" strike="noStrike">
              <a:solidFill>
                <a:srgbClr val="000000"/>
              </a:solidFill>
              <a:latin typeface="Arial"/>
              <a:ea typeface="Arial"/>
              <a:cs typeface="Arial"/>
              <a:sym typeface="Arial"/>
            </a:endParaRPr>
          </a:p>
          <a:p>
            <a:pPr indent="-514440" lvl="0" marL="514440" marR="0" rtl="0" algn="l">
              <a:lnSpc>
                <a:spcPct val="130000"/>
              </a:lnSpc>
              <a:spcBef>
                <a:spcPts val="0"/>
              </a:spcBef>
              <a:spcAft>
                <a:spcPts val="0"/>
              </a:spcAft>
              <a:buClr>
                <a:srgbClr val="62666A"/>
              </a:buClr>
              <a:buSzPts val="2400"/>
              <a:buFont typeface="Roboto"/>
              <a:buAutoNum type="arabicPeriod"/>
            </a:pPr>
            <a:r>
              <a:rPr b="0" i="0" lang="en-US" sz="2400" u="none" cap="none" strike="noStrike">
                <a:solidFill>
                  <a:schemeClr val="dk1"/>
                </a:solidFill>
                <a:latin typeface="Arial"/>
                <a:ea typeface="Arial"/>
                <a:cs typeface="Arial"/>
                <a:sym typeface="Arial"/>
              </a:rPr>
              <a:t>Robert E. Shrock.  Electromagnetic Properties and Decays of Dirac and Majorana Neutrinos in a General Class of Gauge Theories. Nuclear Physics C, 206(3):359-379, 1982.</a:t>
            </a:r>
            <a:endParaRPr b="0" i="0" sz="2400" u="none" cap="none" strike="noStrike">
              <a:solidFill>
                <a:srgbClr val="000000"/>
              </a:solidFill>
              <a:latin typeface="Arial"/>
              <a:ea typeface="Arial"/>
              <a:cs typeface="Arial"/>
              <a:sym typeface="Arial"/>
            </a:endParaRPr>
          </a:p>
          <a:p>
            <a:pPr indent="-514440" lvl="0" marL="514440" marR="0" rtl="0" algn="l">
              <a:lnSpc>
                <a:spcPct val="130000"/>
              </a:lnSpc>
              <a:spcBef>
                <a:spcPts val="0"/>
              </a:spcBef>
              <a:spcAft>
                <a:spcPts val="0"/>
              </a:spcAft>
              <a:buClr>
                <a:srgbClr val="62666A"/>
              </a:buClr>
              <a:buSzPts val="2400"/>
              <a:buFont typeface="Roboto"/>
              <a:buAutoNum type="arabicPeriod"/>
            </a:pPr>
            <a:r>
              <a:rPr b="0" i="0" lang="en-US" sz="2400" u="none" cap="none" strike="noStrike">
                <a:solidFill>
                  <a:schemeClr val="dk1"/>
                </a:solidFill>
                <a:latin typeface="Arial"/>
                <a:ea typeface="Arial"/>
                <a:cs typeface="Arial"/>
                <a:sym typeface="Arial"/>
              </a:rPr>
              <a:t>Oleksandr Tomalak and Richard J. Hill. Theory of elastic neutrino-electron scattering.  Physical Review D, 101(3), feb 2020.</a:t>
            </a:r>
            <a:endParaRPr b="0" i="0" sz="2400" u="none" cap="none" strike="noStrike">
              <a:solidFill>
                <a:srgbClr val="000000"/>
              </a:solidFill>
              <a:latin typeface="Arial"/>
              <a:ea typeface="Arial"/>
              <a:cs typeface="Arial"/>
              <a:sym typeface="Arial"/>
            </a:endParaRPr>
          </a:p>
          <a:p>
            <a:pPr indent="-514440" lvl="0" marL="514440" marR="0" rtl="0" algn="l">
              <a:lnSpc>
                <a:spcPct val="130000"/>
              </a:lnSpc>
              <a:spcBef>
                <a:spcPts val="0"/>
              </a:spcBef>
              <a:spcAft>
                <a:spcPts val="0"/>
              </a:spcAft>
              <a:buClr>
                <a:srgbClr val="62666A"/>
              </a:buClr>
              <a:buSzPts val="2400"/>
              <a:buFont typeface="Roboto"/>
              <a:buAutoNum type="arabicPeriod"/>
            </a:pPr>
            <a:r>
              <a:rPr b="0" i="0" lang="en-US" sz="2400" u="none" cap="none" strike="noStrike">
                <a:solidFill>
                  <a:schemeClr val="dk1"/>
                </a:solidFill>
                <a:latin typeface="Arial"/>
                <a:ea typeface="Arial"/>
                <a:cs typeface="Arial"/>
                <a:sym typeface="Arial"/>
              </a:rPr>
              <a:t>Wenjie Wu and Yiwen Xiao. Neutron-Electron Elastic Scattering in the NOvA Near Detector - Technote. Nova technical note, NOvA Document 56383, October 2023. </a:t>
            </a:r>
            <a:endParaRPr b="0" i="0" sz="2400" u="none" cap="none" strike="noStrike">
              <a:solidFill>
                <a:srgbClr val="000000"/>
              </a:solidFill>
              <a:latin typeface="Arial"/>
              <a:ea typeface="Arial"/>
              <a:cs typeface="Arial"/>
              <a:sym typeface="Arial"/>
            </a:endParaRPr>
          </a:p>
        </p:txBody>
      </p:sp>
      <p:sp>
        <p:nvSpPr>
          <p:cNvPr id="37" name="Google Shape;37;p1"/>
          <p:cNvSpPr txBox="1"/>
          <p:nvPr>
            <p:ph type="title"/>
          </p:nvPr>
        </p:nvSpPr>
        <p:spPr>
          <a:xfrm>
            <a:off x="1469520" y="856440"/>
            <a:ext cx="41260320" cy="1410120"/>
          </a:xfrm>
          <a:prstGeom prst="rect">
            <a:avLst/>
          </a:prstGeom>
          <a:noFill/>
          <a:ln>
            <a:noFill/>
          </a:ln>
        </p:spPr>
        <p:txBody>
          <a:bodyPr anchorCtr="0" anchor="t" bIns="45000" lIns="90000" spcFirstLastPara="1" rIns="90000" wrap="square" tIns="45000">
            <a:noAutofit/>
          </a:bodyPr>
          <a:lstStyle/>
          <a:p>
            <a:pPr indent="0" lvl="0" marL="0" marR="0" rtl="0" algn="l">
              <a:lnSpc>
                <a:spcPct val="90000"/>
              </a:lnSpc>
              <a:spcBef>
                <a:spcPts val="0"/>
              </a:spcBef>
              <a:spcAft>
                <a:spcPts val="0"/>
              </a:spcAft>
              <a:buClr>
                <a:schemeClr val="dk1"/>
              </a:buClr>
              <a:buSzPts val="9600"/>
              <a:buFont typeface="Arial"/>
              <a:buNone/>
            </a:pPr>
            <a:r>
              <a:rPr b="1" i="0" lang="en-US" sz="9600" u="none" cap="none" strike="noStrike">
                <a:solidFill>
                  <a:schemeClr val="dk1"/>
                </a:solidFill>
                <a:latin typeface="Arial"/>
                <a:ea typeface="Arial"/>
                <a:cs typeface="Arial"/>
                <a:sym typeface="Arial"/>
              </a:rPr>
              <a:t>Study of the Neutrino Magnetic Moment with the NOvA Near Detector</a:t>
            </a:r>
            <a:br>
              <a:rPr b="0" i="0" lang="en-US" sz="9600" u="none" cap="none" strike="noStrike"/>
            </a:br>
            <a:endParaRPr b="0" i="0" sz="9600" u="none" cap="none" strike="noStrike">
              <a:solidFill>
                <a:srgbClr val="000000"/>
              </a:solidFill>
              <a:latin typeface="Arial"/>
              <a:ea typeface="Arial"/>
              <a:cs typeface="Arial"/>
              <a:sym typeface="Arial"/>
            </a:endParaRPr>
          </a:p>
        </p:txBody>
      </p:sp>
      <p:sp>
        <p:nvSpPr>
          <p:cNvPr id="38" name="Google Shape;38;p1"/>
          <p:cNvSpPr txBox="1"/>
          <p:nvPr>
            <p:ph idx="1" type="body"/>
          </p:nvPr>
        </p:nvSpPr>
        <p:spPr>
          <a:xfrm>
            <a:off x="1469520" y="3042360"/>
            <a:ext cx="40164120" cy="1049760"/>
          </a:xfrm>
          <a:prstGeom prst="rect">
            <a:avLst/>
          </a:prstGeom>
          <a:noFill/>
          <a:ln>
            <a:noFill/>
          </a:ln>
        </p:spPr>
        <p:txBody>
          <a:bodyPr anchorCtr="0" anchor="t" bIns="45000" lIns="90000" spcFirstLastPara="1" rIns="90000" wrap="square" tIns="45000">
            <a:noAutofit/>
          </a:bodyPr>
          <a:lstStyle/>
          <a:p>
            <a:pPr indent="0" lvl="0" marL="0" rtl="0" algn="l">
              <a:lnSpc>
                <a:spcPct val="100000"/>
              </a:lnSpc>
              <a:spcBef>
                <a:spcPts val="0"/>
              </a:spcBef>
              <a:spcAft>
                <a:spcPts val="0"/>
              </a:spcAft>
              <a:buClr>
                <a:schemeClr val="dk1"/>
              </a:buClr>
              <a:buSzPts val="6000"/>
              <a:buFont typeface="Arial"/>
              <a:buNone/>
            </a:pPr>
            <a:r>
              <a:rPr b="0" lang="en-US" sz="6000" u="none" strike="noStrike">
                <a:solidFill>
                  <a:schemeClr val="dk1"/>
                </a:solidFill>
                <a:latin typeface="Arial"/>
                <a:ea typeface="Arial"/>
                <a:cs typeface="Arial"/>
                <a:sym typeface="Arial"/>
              </a:rPr>
              <a:t>Jane Nachtman (Speaker), Sarah Choate                                                                     FERMILAB-POSTER-26-0127-V</a:t>
            </a:r>
            <a:endParaRPr b="0" sz="6000" u="none" strike="noStrike">
              <a:solidFill>
                <a:srgbClr val="000000"/>
              </a:solidFill>
              <a:latin typeface="Arial"/>
              <a:ea typeface="Arial"/>
              <a:cs typeface="Arial"/>
              <a:sym typeface="Arial"/>
            </a:endParaRPr>
          </a:p>
        </p:txBody>
      </p:sp>
      <p:sp>
        <p:nvSpPr>
          <p:cNvPr id="39" name="Google Shape;39;p1"/>
          <p:cNvSpPr txBox="1"/>
          <p:nvPr>
            <p:ph idx="1" type="body"/>
          </p:nvPr>
        </p:nvSpPr>
        <p:spPr>
          <a:xfrm>
            <a:off x="1469520" y="4218120"/>
            <a:ext cx="38725920" cy="718200"/>
          </a:xfrm>
          <a:prstGeom prst="rect">
            <a:avLst/>
          </a:prstGeom>
          <a:noFill/>
          <a:ln>
            <a:noFill/>
          </a:ln>
        </p:spPr>
        <p:txBody>
          <a:bodyPr anchorCtr="0" anchor="t" bIns="45000" lIns="90000" spcFirstLastPara="1" rIns="90000" wrap="square" tIns="45000">
            <a:noAutofit/>
          </a:bodyPr>
          <a:lstStyle/>
          <a:p>
            <a:pPr indent="0" lvl="0" marL="0" rtl="0" algn="l">
              <a:lnSpc>
                <a:spcPct val="100000"/>
              </a:lnSpc>
              <a:spcBef>
                <a:spcPts val="0"/>
              </a:spcBef>
              <a:spcAft>
                <a:spcPts val="0"/>
              </a:spcAft>
              <a:buClr>
                <a:schemeClr val="dk1"/>
              </a:buClr>
              <a:buSzPts val="4000"/>
              <a:buFont typeface="Arial"/>
              <a:buNone/>
            </a:pPr>
            <a:r>
              <a:rPr b="0" lang="en-US" sz="4000" u="none" strike="noStrike">
                <a:solidFill>
                  <a:schemeClr val="dk1"/>
                </a:solidFill>
                <a:latin typeface="Arial"/>
                <a:ea typeface="Arial"/>
                <a:cs typeface="Arial"/>
                <a:sym typeface="Arial"/>
              </a:rPr>
              <a:t>University of Iowa</a:t>
            </a:r>
            <a:endParaRPr b="0" sz="4000" u="none" strike="noStrike">
              <a:solidFill>
                <a:srgbClr val="000000"/>
              </a:solidFill>
              <a:latin typeface="Arial"/>
              <a:ea typeface="Arial"/>
              <a:cs typeface="Arial"/>
              <a:sym typeface="Arial"/>
            </a:endParaRPr>
          </a:p>
        </p:txBody>
      </p:sp>
      <p:pic>
        <p:nvPicPr>
          <p:cNvPr descr="The University of Iowa" id="40" name="Google Shape;40;p1"/>
          <p:cNvPicPr preferRelativeResize="0"/>
          <p:nvPr/>
        </p:nvPicPr>
        <p:blipFill rotWithShape="1">
          <a:blip r:embed="rId4">
            <a:alphaModFix/>
          </a:blip>
          <a:srcRect b="0" l="0" r="0" t="0"/>
          <a:stretch/>
        </p:blipFill>
        <p:spPr>
          <a:xfrm>
            <a:off x="36072720" y="30276360"/>
            <a:ext cx="5560920" cy="2640960"/>
          </a:xfrm>
          <a:prstGeom prst="rect">
            <a:avLst/>
          </a:prstGeom>
          <a:noFill/>
          <a:ln>
            <a:noFill/>
          </a:ln>
        </p:spPr>
      </p:pic>
      <p:pic>
        <p:nvPicPr>
          <p:cNvPr id="41" name="Google Shape;41;p1"/>
          <p:cNvPicPr preferRelativeResize="0"/>
          <p:nvPr/>
        </p:nvPicPr>
        <p:blipFill rotWithShape="1">
          <a:blip r:embed="rId5">
            <a:alphaModFix/>
          </a:blip>
          <a:srcRect b="0" l="0" r="0" t="0"/>
          <a:stretch/>
        </p:blipFill>
        <p:spPr>
          <a:xfrm>
            <a:off x="1594800" y="12765600"/>
            <a:ext cx="6302880" cy="1979280"/>
          </a:xfrm>
          <a:prstGeom prst="rect">
            <a:avLst/>
          </a:prstGeom>
          <a:noFill/>
          <a:ln>
            <a:noFill/>
          </a:ln>
        </p:spPr>
      </p:pic>
      <p:sp>
        <p:nvSpPr>
          <p:cNvPr id="42" name="Google Shape;42;p1"/>
          <p:cNvSpPr/>
          <p:nvPr/>
        </p:nvSpPr>
        <p:spPr>
          <a:xfrm>
            <a:off x="1594800" y="8171640"/>
            <a:ext cx="7320600" cy="280116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The main science goal of NOvA is to observe the oscillation of ν</a:t>
            </a:r>
            <a:r>
              <a:rPr b="0" baseline="-25000" i="0" lang="en-US" sz="2400" u="none" cap="none" strike="noStrike">
                <a:solidFill>
                  <a:schemeClr val="dk1"/>
                </a:solidFill>
                <a:latin typeface="Arial"/>
                <a:ea typeface="Arial"/>
                <a:cs typeface="Arial"/>
                <a:sym typeface="Arial"/>
              </a:rPr>
              <a:t>μ </a:t>
            </a:r>
            <a:r>
              <a:rPr b="0" i="0" lang="en-US" sz="2400" u="none" cap="none" strike="noStrike">
                <a:solidFill>
                  <a:schemeClr val="dk1"/>
                </a:solidFill>
                <a:latin typeface="Arial"/>
                <a:ea typeface="Arial"/>
                <a:cs typeface="Arial"/>
                <a:sym typeface="Arial"/>
              </a:rPr>
              <a:t>to ν</a:t>
            </a:r>
            <a:r>
              <a:rPr b="0" baseline="-25000" i="0" lang="en-US" sz="2400" u="none" cap="none" strike="noStrike">
                <a:solidFill>
                  <a:schemeClr val="dk1"/>
                </a:solidFill>
                <a:latin typeface="Arial"/>
                <a:ea typeface="Arial"/>
                <a:cs typeface="Arial"/>
                <a:sym typeface="Arial"/>
              </a:rPr>
              <a:t>e </a:t>
            </a:r>
            <a:r>
              <a:rPr b="0" i="0" lang="en-US" sz="2400" u="none" cap="none" strike="noStrike">
                <a:solidFill>
                  <a:schemeClr val="dk1"/>
                </a:solidFill>
                <a:latin typeface="Arial"/>
                <a:ea typeface="Arial"/>
                <a:cs typeface="Arial"/>
                <a:sym typeface="Arial"/>
              </a:rPr>
              <a:t>which leads to goals such as:</a:t>
            </a:r>
            <a:endParaRPr b="0" i="0" sz="2400" u="none" cap="none" strike="noStrike">
              <a:solidFill>
                <a:srgbClr val="000000"/>
              </a:solidFill>
              <a:latin typeface="Arial"/>
              <a:ea typeface="Arial"/>
              <a:cs typeface="Arial"/>
              <a:sym typeface="Arial"/>
            </a:endParaRPr>
          </a:p>
          <a:p>
            <a:pPr indent="-349920" lvl="0" marL="349920" marR="0" rtl="0" algn="l">
              <a:lnSpc>
                <a:spcPct val="100000"/>
              </a:lnSpc>
              <a:spcBef>
                <a:spcPts val="0"/>
              </a:spcBef>
              <a:spcAft>
                <a:spcPts val="0"/>
              </a:spcAft>
              <a:buClr>
                <a:srgbClr val="000000"/>
              </a:buClr>
              <a:buSzPts val="2400"/>
              <a:buFont typeface="Noto Sans Symbols"/>
              <a:buAutoNum type="arabicPeriod"/>
            </a:pPr>
            <a:r>
              <a:rPr b="0" i="0" lang="en-US" sz="2400" u="none" cap="none" strike="noStrike">
                <a:solidFill>
                  <a:schemeClr val="dk1"/>
                </a:solidFill>
                <a:latin typeface="Arial"/>
                <a:ea typeface="Arial"/>
                <a:cs typeface="Arial"/>
                <a:sym typeface="Arial"/>
              </a:rPr>
              <a:t>Precision measurements for θ</a:t>
            </a:r>
            <a:r>
              <a:rPr b="0" baseline="-25000" i="0" lang="en-US" sz="2400" u="none" cap="none" strike="noStrike">
                <a:solidFill>
                  <a:schemeClr val="dk1"/>
                </a:solidFill>
                <a:latin typeface="Arial"/>
                <a:ea typeface="Arial"/>
                <a:cs typeface="Arial"/>
                <a:sym typeface="Arial"/>
              </a:rPr>
              <a:t>23 </a:t>
            </a:r>
            <a:r>
              <a:rPr b="0" i="0" lang="en-US" sz="2400" u="none" cap="none" strike="noStrike">
                <a:solidFill>
                  <a:schemeClr val="dk1"/>
                </a:solidFill>
                <a:latin typeface="Arial"/>
                <a:ea typeface="Arial"/>
                <a:cs typeface="Arial"/>
                <a:sym typeface="Arial"/>
              </a:rPr>
              <a:t>and Δm</a:t>
            </a:r>
            <a:r>
              <a:rPr b="0" baseline="30000" i="0" lang="en-US" sz="2400" u="none" cap="none" strike="noStrike">
                <a:solidFill>
                  <a:schemeClr val="dk1"/>
                </a:solidFill>
                <a:latin typeface="Arial"/>
                <a:ea typeface="Arial"/>
                <a:cs typeface="Arial"/>
                <a:sym typeface="Arial"/>
              </a:rPr>
              <a:t>2</a:t>
            </a:r>
            <a:r>
              <a:rPr b="0" baseline="-25000" i="0" lang="en-US" sz="2400" u="none" cap="none" strike="noStrike">
                <a:solidFill>
                  <a:schemeClr val="dk1"/>
                </a:solidFill>
                <a:latin typeface="Arial"/>
                <a:ea typeface="Arial"/>
                <a:cs typeface="Arial"/>
                <a:sym typeface="Arial"/>
              </a:rPr>
              <a:t>32</a:t>
            </a:r>
            <a:endParaRPr b="0" i="0" sz="2400" u="none" cap="none" strike="noStrike">
              <a:solidFill>
                <a:srgbClr val="000000"/>
              </a:solidFill>
              <a:latin typeface="Arial"/>
              <a:ea typeface="Arial"/>
              <a:cs typeface="Arial"/>
              <a:sym typeface="Arial"/>
            </a:endParaRPr>
          </a:p>
          <a:p>
            <a:pPr indent="-349920" lvl="0" marL="349920" marR="0" rtl="0" algn="l">
              <a:lnSpc>
                <a:spcPct val="100000"/>
              </a:lnSpc>
              <a:spcBef>
                <a:spcPts val="0"/>
              </a:spcBef>
              <a:spcAft>
                <a:spcPts val="0"/>
              </a:spcAft>
              <a:buClr>
                <a:srgbClr val="000000"/>
              </a:buClr>
              <a:buSzPts val="2400"/>
              <a:buFont typeface="Noto Sans Symbols"/>
              <a:buAutoNum type="arabicPeriod"/>
            </a:pPr>
            <a:r>
              <a:rPr b="0" i="0" lang="en-US" sz="2400" u="none" cap="none" strike="noStrike">
                <a:solidFill>
                  <a:schemeClr val="dk1"/>
                </a:solidFill>
                <a:latin typeface="Arial"/>
                <a:ea typeface="Arial"/>
                <a:cs typeface="Arial"/>
                <a:sym typeface="Arial"/>
              </a:rPr>
              <a:t>Place constraints on δ</a:t>
            </a:r>
            <a:r>
              <a:rPr b="0" baseline="-25000" i="0" lang="en-US" sz="2400" u="none" cap="none" strike="noStrike">
                <a:solidFill>
                  <a:schemeClr val="dk1"/>
                </a:solidFill>
                <a:latin typeface="Arial"/>
                <a:ea typeface="Arial"/>
                <a:cs typeface="Arial"/>
                <a:sym typeface="Arial"/>
              </a:rPr>
              <a:t>CP</a:t>
            </a:r>
            <a:endParaRPr b="0" i="0" sz="2400" u="none" cap="none" strike="noStrike">
              <a:solidFill>
                <a:srgbClr val="000000"/>
              </a:solidFill>
              <a:latin typeface="Arial"/>
              <a:ea typeface="Arial"/>
              <a:cs typeface="Arial"/>
              <a:sym typeface="Arial"/>
            </a:endParaRPr>
          </a:p>
          <a:p>
            <a:pPr indent="-349920" lvl="0" marL="349920" marR="0" rtl="0" algn="l">
              <a:lnSpc>
                <a:spcPct val="100000"/>
              </a:lnSpc>
              <a:spcBef>
                <a:spcPts val="0"/>
              </a:spcBef>
              <a:spcAft>
                <a:spcPts val="0"/>
              </a:spcAft>
              <a:buClr>
                <a:srgbClr val="000000"/>
              </a:buClr>
              <a:buSzPts val="2400"/>
              <a:buFont typeface="Noto Sans Symbols"/>
              <a:buAutoNum type="arabicPeriod"/>
            </a:pPr>
            <a:r>
              <a:rPr b="0" i="0" lang="en-US" sz="2400" u="none" cap="none" strike="noStrike">
                <a:solidFill>
                  <a:schemeClr val="dk1"/>
                </a:solidFill>
                <a:latin typeface="Arial"/>
                <a:ea typeface="Arial"/>
                <a:cs typeface="Arial"/>
                <a:sym typeface="Arial"/>
              </a:rPr>
              <a:t>Place constraints on neutrino mass ordering</a:t>
            </a:r>
            <a:endParaRPr b="0" i="0" sz="2400" u="none" cap="none" strike="noStrike">
              <a:solidFill>
                <a:srgbClr val="000000"/>
              </a:solidFill>
              <a:latin typeface="Arial"/>
              <a:ea typeface="Arial"/>
              <a:cs typeface="Arial"/>
              <a:sym typeface="Arial"/>
            </a:endParaRPr>
          </a:p>
          <a:p>
            <a:pPr indent="-349920" lvl="0" marL="349920" marR="0" rtl="0" algn="l">
              <a:lnSpc>
                <a:spcPct val="100000"/>
              </a:lnSpc>
              <a:spcBef>
                <a:spcPts val="0"/>
              </a:spcBef>
              <a:spcAft>
                <a:spcPts val="0"/>
              </a:spcAft>
              <a:buClr>
                <a:srgbClr val="000000"/>
              </a:buClr>
              <a:buSzPts val="2400"/>
              <a:buFont typeface="Noto Sans Symbols"/>
              <a:buAutoNum type="arabicPeriod"/>
            </a:pPr>
            <a:r>
              <a:rPr b="1" i="0" lang="en-US" sz="2400" u="none" cap="none" strike="noStrike">
                <a:solidFill>
                  <a:schemeClr val="dk1"/>
                </a:solidFill>
                <a:latin typeface="Arial"/>
                <a:ea typeface="Arial"/>
                <a:cs typeface="Arial"/>
                <a:sym typeface="Arial"/>
              </a:rPr>
              <a:t>Study other exotic processes</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[1]</a:t>
            </a:r>
            <a:endParaRPr b="0" i="0" sz="2400" u="none" cap="none" strike="noStrike">
              <a:solidFill>
                <a:srgbClr val="000000"/>
              </a:solidFill>
              <a:latin typeface="Arial"/>
              <a:ea typeface="Arial"/>
              <a:cs typeface="Arial"/>
              <a:sym typeface="Arial"/>
            </a:endParaRPr>
          </a:p>
        </p:txBody>
      </p:sp>
      <p:sp>
        <p:nvSpPr>
          <p:cNvPr id="43" name="Google Shape;43;p1"/>
          <p:cNvSpPr/>
          <p:nvPr/>
        </p:nvSpPr>
        <p:spPr>
          <a:xfrm>
            <a:off x="1594800" y="11068920"/>
            <a:ext cx="6177600" cy="15534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NOvA is a long baseline experiment with a Near Detector (ND) and Far Detector (FD). This work exclusively uses the ND located 1 km downstream from the NuMI target.</a:t>
            </a:r>
            <a:endParaRPr b="0" i="0" sz="2400" u="none" cap="none" strike="noStrike">
              <a:solidFill>
                <a:srgbClr val="000000"/>
              </a:solidFill>
              <a:latin typeface="Arial"/>
              <a:ea typeface="Arial"/>
              <a:cs typeface="Arial"/>
              <a:sym typeface="Arial"/>
            </a:endParaRPr>
          </a:p>
        </p:txBody>
      </p:sp>
      <p:sp>
        <p:nvSpPr>
          <p:cNvPr id="44" name="Google Shape;44;p1"/>
          <p:cNvSpPr/>
          <p:nvPr/>
        </p:nvSpPr>
        <p:spPr>
          <a:xfrm>
            <a:off x="8160120" y="13347000"/>
            <a:ext cx="5098680" cy="16560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2: Top-down view of the ND in relation to the NuMI beamline and MINOS hall. The ND is about 1 km from the NuMI target and receives a nearly pure ν</a:t>
            </a:r>
            <a:r>
              <a:rPr b="0" baseline="-25000" i="0" lang="en-US" sz="2000" u="none" cap="none" strike="noStrike">
                <a:solidFill>
                  <a:schemeClr val="dk1"/>
                </a:solidFill>
                <a:latin typeface="Arial"/>
                <a:ea typeface="Arial"/>
                <a:cs typeface="Arial"/>
                <a:sym typeface="Arial"/>
              </a:rPr>
              <a:t>μ</a:t>
            </a:r>
            <a:r>
              <a:rPr b="0" i="0" lang="en-US" sz="2000" u="none" cap="none" strike="noStrike">
                <a:solidFill>
                  <a:schemeClr val="dk1"/>
                </a:solidFill>
                <a:latin typeface="Arial"/>
                <a:ea typeface="Arial"/>
                <a:cs typeface="Arial"/>
                <a:sym typeface="Arial"/>
              </a:rPr>
              <a:t> beam [1]. </a:t>
            </a:r>
            <a:endParaRPr b="0" i="0" sz="2000" u="none" cap="none" strike="noStrike">
              <a:solidFill>
                <a:srgbClr val="000000"/>
              </a:solidFill>
              <a:latin typeface="Arial"/>
              <a:ea typeface="Arial"/>
              <a:cs typeface="Arial"/>
              <a:sym typeface="Arial"/>
            </a:endParaRPr>
          </a:p>
        </p:txBody>
      </p:sp>
      <p:sp>
        <p:nvSpPr>
          <p:cNvPr id="45" name="Google Shape;45;p1"/>
          <p:cNvSpPr/>
          <p:nvPr/>
        </p:nvSpPr>
        <p:spPr>
          <a:xfrm>
            <a:off x="1473120" y="16084080"/>
            <a:ext cx="6572520" cy="4479840"/>
          </a:xfrm>
          <a:prstGeom prst="rect">
            <a:avLst/>
          </a:prstGeom>
          <a:noFill/>
          <a:ln>
            <a:noFill/>
          </a:ln>
        </p:spPr>
        <p:txBody>
          <a:bodyPr anchorCtr="0" anchor="t" bIns="45000" lIns="90000" spcFirstLastPara="1" rIns="90000" wrap="square" tIns="45000">
            <a:spAutoFit/>
          </a:bodyPr>
          <a:lstStyle/>
          <a:p>
            <a:pPr indent="-349920" lvl="0" marL="34992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dk1"/>
                </a:solidFill>
                <a:latin typeface="Arial"/>
                <a:ea typeface="Arial"/>
                <a:cs typeface="Arial"/>
                <a:sym typeface="Arial"/>
              </a:rPr>
              <a:t>Neutrinos are observed to be electrically neutral which aligns with Standard Model (SM) predictions</a:t>
            </a:r>
            <a:endParaRPr b="0" i="0" sz="2400" u="none" cap="none" strike="noStrike">
              <a:solidFill>
                <a:srgbClr val="000000"/>
              </a:solidFill>
              <a:latin typeface="Arial"/>
              <a:ea typeface="Arial"/>
              <a:cs typeface="Arial"/>
              <a:sym typeface="Arial"/>
            </a:endParaRPr>
          </a:p>
          <a:p>
            <a:pPr indent="-349920" lvl="0" marL="34992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dk1"/>
                </a:solidFill>
                <a:latin typeface="Arial"/>
                <a:ea typeface="Arial"/>
                <a:cs typeface="Arial"/>
                <a:sym typeface="Arial"/>
              </a:rPr>
              <a:t>It is known that some extension to the SM is required by the existence of neutrino masses</a:t>
            </a:r>
            <a:endParaRPr b="0" i="0" sz="2400" u="none" cap="none" strike="noStrike">
              <a:solidFill>
                <a:srgbClr val="000000"/>
              </a:solidFill>
              <a:latin typeface="Arial"/>
              <a:ea typeface="Arial"/>
              <a:cs typeface="Arial"/>
              <a:sym typeface="Arial"/>
            </a:endParaRPr>
          </a:p>
          <a:p>
            <a:pPr indent="-349920" lvl="0" marL="34992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dk1"/>
                </a:solidFill>
                <a:latin typeface="Arial"/>
                <a:ea typeface="Arial"/>
                <a:cs typeface="Arial"/>
                <a:sym typeface="Arial"/>
              </a:rPr>
              <a:t>Application of higher order perturbative effects to a minimal extension on the SM allows neutrinos to acquire non-zero electromagnetic properties</a:t>
            </a:r>
            <a:endParaRPr b="0" i="0" sz="2400" u="none" cap="none" strike="noStrike">
              <a:solidFill>
                <a:srgbClr val="000000"/>
              </a:solidFill>
              <a:latin typeface="Arial"/>
              <a:ea typeface="Arial"/>
              <a:cs typeface="Arial"/>
              <a:sym typeface="Arial"/>
            </a:endParaRPr>
          </a:p>
          <a:p>
            <a:pPr indent="-349920" lvl="1" marL="74988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dk1"/>
                </a:solidFill>
                <a:latin typeface="Arial"/>
                <a:ea typeface="Arial"/>
                <a:cs typeface="Arial"/>
                <a:sym typeface="Arial"/>
              </a:rPr>
              <a:t>Occurs through effective coupling with a photon</a:t>
            </a:r>
            <a:endParaRPr b="0" i="0" sz="2400" u="none" cap="none" strike="noStrike">
              <a:solidFill>
                <a:srgbClr val="000000"/>
              </a:solidFill>
              <a:latin typeface="Arial"/>
              <a:ea typeface="Arial"/>
              <a:cs typeface="Arial"/>
              <a:sym typeface="Arial"/>
            </a:endParaRPr>
          </a:p>
        </p:txBody>
      </p:sp>
      <p:pic>
        <p:nvPicPr>
          <p:cNvPr id="46" name="Google Shape;46;p1"/>
          <p:cNvPicPr preferRelativeResize="0"/>
          <p:nvPr/>
        </p:nvPicPr>
        <p:blipFill rotWithShape="1">
          <a:blip r:embed="rId6">
            <a:alphaModFix/>
          </a:blip>
          <a:srcRect b="0" l="0" r="0" t="0"/>
          <a:stretch/>
        </p:blipFill>
        <p:spPr>
          <a:xfrm>
            <a:off x="8222040" y="16166520"/>
            <a:ext cx="4941000" cy="3142800"/>
          </a:xfrm>
          <a:prstGeom prst="rect">
            <a:avLst/>
          </a:prstGeom>
          <a:noFill/>
          <a:ln>
            <a:noFill/>
          </a:ln>
        </p:spPr>
      </p:pic>
      <p:sp>
        <p:nvSpPr>
          <p:cNvPr id="47" name="Google Shape;47;p1"/>
          <p:cNvSpPr/>
          <p:nvPr/>
        </p:nvSpPr>
        <p:spPr>
          <a:xfrm>
            <a:off x="7988040" y="19217160"/>
            <a:ext cx="5198760" cy="222408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3: Diagram for first order coupling of a fermion directly with a photon (left) compared to higher order effective coupling to one loop between a neutrino and photon (right). Λ represents the vertex function which contains the interaction information for the blob [2].</a:t>
            </a:r>
            <a:endParaRPr b="0" i="0" sz="2000" u="none" cap="none" strike="noStrike">
              <a:solidFill>
                <a:srgbClr val="000000"/>
              </a:solidFill>
              <a:latin typeface="Arial"/>
              <a:ea typeface="Arial"/>
              <a:cs typeface="Arial"/>
              <a:sym typeface="Arial"/>
            </a:endParaRPr>
          </a:p>
        </p:txBody>
      </p:sp>
      <p:sp>
        <p:nvSpPr>
          <p:cNvPr id="48" name="Google Shape;48;p1"/>
          <p:cNvSpPr/>
          <p:nvPr/>
        </p:nvSpPr>
        <p:spPr>
          <a:xfrm>
            <a:off x="13761360" y="7235640"/>
            <a:ext cx="9305280" cy="118764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ν-on-e scattering is the most sensitive and widely used process for studying the neutrino magnetic moment because of the differential cross section dependencies and it is purely leptonic [2]</a:t>
            </a:r>
            <a:endParaRPr b="0" i="0" sz="2400" u="none" cap="none" strike="noStrike">
              <a:solidFill>
                <a:srgbClr val="000000"/>
              </a:solidFill>
              <a:latin typeface="Arial"/>
              <a:ea typeface="Arial"/>
              <a:cs typeface="Arial"/>
              <a:sym typeface="Arial"/>
            </a:endParaRPr>
          </a:p>
        </p:txBody>
      </p:sp>
      <p:pic>
        <p:nvPicPr>
          <p:cNvPr id="49" name="Google Shape;49;p1"/>
          <p:cNvPicPr preferRelativeResize="0"/>
          <p:nvPr/>
        </p:nvPicPr>
        <p:blipFill rotWithShape="1">
          <a:blip r:embed="rId7">
            <a:alphaModFix/>
          </a:blip>
          <a:srcRect b="0" l="0" r="0" t="0"/>
          <a:stretch/>
        </p:blipFill>
        <p:spPr>
          <a:xfrm>
            <a:off x="23012640" y="7188840"/>
            <a:ext cx="7605720" cy="1463040"/>
          </a:xfrm>
          <a:prstGeom prst="rect">
            <a:avLst/>
          </a:prstGeom>
          <a:noFill/>
          <a:ln>
            <a:noFill/>
          </a:ln>
        </p:spPr>
      </p:pic>
      <p:sp>
        <p:nvSpPr>
          <p:cNvPr id="50" name="Google Shape;50;p1"/>
          <p:cNvSpPr/>
          <p:nvPr/>
        </p:nvSpPr>
        <p:spPr>
          <a:xfrm>
            <a:off x="22860000" y="8584200"/>
            <a:ext cx="8011800" cy="104688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Equation 1: Components for the differential cross section for ν-on-e scattering to one loop corrections.</a:t>
            </a:r>
            <a:r>
              <a:rPr b="0" i="1" lang="en-US" sz="2000" u="none" cap="none" strike="noStrike">
                <a:solidFill>
                  <a:schemeClr val="dk1"/>
                </a:solidFill>
                <a:latin typeface="Arial"/>
                <a:ea typeface="Arial"/>
                <a:cs typeface="Arial"/>
                <a:sym typeface="Arial"/>
              </a:rPr>
              <a:t>T</a:t>
            </a:r>
            <a:r>
              <a:rPr b="0" baseline="-25000" i="1" lang="en-US" sz="2000" u="none" cap="none" strike="noStrike">
                <a:solidFill>
                  <a:schemeClr val="dk1"/>
                </a:solidFill>
                <a:latin typeface="Arial"/>
                <a:ea typeface="Arial"/>
                <a:cs typeface="Arial"/>
                <a:sym typeface="Arial"/>
              </a:rPr>
              <a:t>e </a:t>
            </a:r>
            <a:r>
              <a:rPr b="0" i="0" lang="en-US" sz="2000" u="none" cap="none" strike="noStrike">
                <a:solidFill>
                  <a:schemeClr val="dk1"/>
                </a:solidFill>
                <a:latin typeface="Arial"/>
                <a:ea typeface="Arial"/>
                <a:cs typeface="Arial"/>
                <a:sym typeface="Arial"/>
              </a:rPr>
              <a:t>is the recoil kinetic energy of the scattered electron [2].</a:t>
            </a:r>
            <a:endParaRPr b="0" i="0" sz="2000" u="none" cap="none" strike="noStrike">
              <a:solidFill>
                <a:srgbClr val="000000"/>
              </a:solidFill>
              <a:latin typeface="Arial"/>
              <a:ea typeface="Arial"/>
              <a:cs typeface="Arial"/>
              <a:sym typeface="Arial"/>
            </a:endParaRPr>
          </a:p>
        </p:txBody>
      </p:sp>
      <p:pic>
        <p:nvPicPr>
          <p:cNvPr id="51" name="Google Shape;51;p1"/>
          <p:cNvPicPr preferRelativeResize="0"/>
          <p:nvPr/>
        </p:nvPicPr>
        <p:blipFill rotWithShape="1">
          <a:blip r:embed="rId8">
            <a:alphaModFix/>
          </a:blip>
          <a:srcRect b="0" l="0" r="0" t="0"/>
          <a:stretch/>
        </p:blipFill>
        <p:spPr>
          <a:xfrm>
            <a:off x="1845000" y="20907000"/>
            <a:ext cx="4555800" cy="3044520"/>
          </a:xfrm>
          <a:prstGeom prst="rect">
            <a:avLst/>
          </a:prstGeom>
          <a:noFill/>
          <a:ln>
            <a:noFill/>
          </a:ln>
        </p:spPr>
      </p:pic>
      <p:sp>
        <p:nvSpPr>
          <p:cNvPr id="52" name="Google Shape;52;p1"/>
          <p:cNvSpPr/>
          <p:nvPr/>
        </p:nvSpPr>
        <p:spPr>
          <a:xfrm>
            <a:off x="1483560" y="24112800"/>
            <a:ext cx="5374440" cy="10051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4: Example lowest order Feynman diagrams for SM ν-on-e scattering. ℓ’ in this process would be the electron [4].</a:t>
            </a:r>
            <a:endParaRPr b="0" i="0" sz="2000" u="none" cap="none" strike="noStrike">
              <a:solidFill>
                <a:srgbClr val="000000"/>
              </a:solidFill>
              <a:latin typeface="Arial"/>
              <a:ea typeface="Arial"/>
              <a:cs typeface="Arial"/>
              <a:sym typeface="Arial"/>
            </a:endParaRPr>
          </a:p>
        </p:txBody>
      </p:sp>
      <p:sp>
        <p:nvSpPr>
          <p:cNvPr id="53" name="Google Shape;53;p1"/>
          <p:cNvSpPr/>
          <p:nvPr/>
        </p:nvSpPr>
        <p:spPr>
          <a:xfrm>
            <a:off x="13921920" y="13912560"/>
            <a:ext cx="7458480" cy="139356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6: Differential cross section for ν-on-e scattering with respect to </a:t>
            </a:r>
            <a:r>
              <a:rPr b="0" i="1" lang="en-US" sz="2000" u="none" cap="none" strike="noStrike">
                <a:solidFill>
                  <a:schemeClr val="dk1"/>
                </a:solidFill>
                <a:latin typeface="Arial"/>
                <a:ea typeface="Arial"/>
                <a:cs typeface="Arial"/>
                <a:sym typeface="Arial"/>
              </a:rPr>
              <a:t>T</a:t>
            </a:r>
            <a:r>
              <a:rPr b="0" baseline="-25000" i="1" lang="en-US" sz="2000" u="none" cap="none" strike="noStrike">
                <a:solidFill>
                  <a:schemeClr val="dk1"/>
                </a:solidFill>
                <a:latin typeface="Arial"/>
                <a:ea typeface="Arial"/>
                <a:cs typeface="Arial"/>
                <a:sym typeface="Arial"/>
              </a:rPr>
              <a:t>e  </a:t>
            </a:r>
            <a:r>
              <a:rPr b="0" i="0" lang="en-US" sz="2000" u="none" cap="none" strike="noStrike">
                <a:solidFill>
                  <a:schemeClr val="dk1"/>
                </a:solidFill>
                <a:latin typeface="Arial"/>
                <a:ea typeface="Arial"/>
                <a:cs typeface="Arial"/>
                <a:sym typeface="Arial"/>
              </a:rPr>
              <a:t>and for different values for the neutrino magnetic moment. The red, flat like represents the SM contribution only and the other lines include SM + MAG contributions. </a:t>
            </a:r>
            <a:r>
              <a:rPr b="0" baseline="-25000" i="1" lang="en-US" sz="2000" u="none" cap="none" strike="noStrike">
                <a:solidFill>
                  <a:schemeClr val="dk1"/>
                </a:solidFill>
                <a:latin typeface="Arial"/>
                <a:ea typeface="Arial"/>
                <a:cs typeface="Arial"/>
                <a:sym typeface="Arial"/>
              </a:rPr>
              <a:t> </a:t>
            </a:r>
            <a:endParaRPr b="0" i="0" sz="2000" u="none" cap="none" strike="noStrike">
              <a:solidFill>
                <a:srgbClr val="000000"/>
              </a:solidFill>
              <a:latin typeface="Arial"/>
              <a:ea typeface="Arial"/>
              <a:cs typeface="Arial"/>
              <a:sym typeface="Arial"/>
            </a:endParaRPr>
          </a:p>
        </p:txBody>
      </p:sp>
      <p:sp>
        <p:nvSpPr>
          <p:cNvPr id="54" name="Google Shape;54;p1"/>
          <p:cNvSpPr/>
          <p:nvPr/>
        </p:nvSpPr>
        <p:spPr>
          <a:xfrm>
            <a:off x="20527200" y="15004800"/>
            <a:ext cx="10245300" cy="8835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1" i="0" lang="en-US" sz="2700" u="none" cap="none" strike="noStrike">
                <a:solidFill>
                  <a:schemeClr val="dk1"/>
                </a:solidFill>
                <a:latin typeface="Arial"/>
                <a:ea typeface="Arial"/>
                <a:cs typeface="Arial"/>
                <a:sym typeface="Arial"/>
              </a:rPr>
              <a:t>Signal is observed as an excess of events (particularly at low recoil electron energy) which deviates from SM predictions</a:t>
            </a:r>
            <a:r>
              <a:rPr b="1" i="1" lang="en-US" sz="2700" u="none" cap="none" strike="noStrike">
                <a:solidFill>
                  <a:schemeClr val="dk1"/>
                </a:solidFill>
                <a:latin typeface="Arial"/>
                <a:ea typeface="Arial"/>
                <a:cs typeface="Arial"/>
                <a:sym typeface="Arial"/>
              </a:rPr>
              <a:t> </a:t>
            </a:r>
            <a:r>
              <a:rPr b="1" i="0" lang="en-US" sz="2700" u="none" cap="none" strike="noStrike">
                <a:solidFill>
                  <a:schemeClr val="dk1"/>
                </a:solidFill>
                <a:latin typeface="Arial"/>
                <a:ea typeface="Arial"/>
                <a:cs typeface="Arial"/>
                <a:sym typeface="Arial"/>
              </a:rPr>
              <a:t> </a:t>
            </a:r>
            <a:endParaRPr b="0" i="0" sz="2700" u="none" cap="none" strike="noStrike">
              <a:solidFill>
                <a:srgbClr val="000000"/>
              </a:solidFill>
              <a:latin typeface="Arial"/>
              <a:ea typeface="Arial"/>
              <a:cs typeface="Arial"/>
              <a:sym typeface="Arial"/>
            </a:endParaRPr>
          </a:p>
        </p:txBody>
      </p:sp>
      <p:sp>
        <p:nvSpPr>
          <p:cNvPr id="55" name="Google Shape;55;p1"/>
          <p:cNvSpPr/>
          <p:nvPr/>
        </p:nvSpPr>
        <p:spPr>
          <a:xfrm>
            <a:off x="13984560" y="15944760"/>
            <a:ext cx="13563360" cy="91368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1" i="0" lang="en-US" sz="5400" u="none" cap="none" strike="noStrike">
                <a:solidFill>
                  <a:schemeClr val="dk1"/>
                </a:solidFill>
                <a:latin typeface="Arial"/>
                <a:ea typeface="Arial"/>
                <a:cs typeface="Arial"/>
                <a:sym typeface="Arial"/>
              </a:rPr>
              <a:t>Event Selection Method</a:t>
            </a:r>
            <a:endParaRPr b="0" i="0" sz="5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9">
            <a:alphaModFix/>
          </a:blip>
          <a:srcRect b="0" l="0" r="0" t="0"/>
          <a:stretch/>
        </p:blipFill>
        <p:spPr>
          <a:xfrm>
            <a:off x="24184800" y="16206480"/>
            <a:ext cx="6154560" cy="5967720"/>
          </a:xfrm>
          <a:prstGeom prst="rect">
            <a:avLst/>
          </a:prstGeom>
          <a:noFill/>
          <a:ln>
            <a:noFill/>
          </a:ln>
        </p:spPr>
      </p:pic>
      <p:sp>
        <p:nvSpPr>
          <p:cNvPr id="57" name="Google Shape;57;p1"/>
          <p:cNvSpPr/>
          <p:nvPr/>
        </p:nvSpPr>
        <p:spPr>
          <a:xfrm>
            <a:off x="24498000" y="22132800"/>
            <a:ext cx="6026400" cy="10051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8: Simulation-based efficiency study to determine an appropriate lower bound energy value to validate down to.</a:t>
            </a:r>
            <a:endParaRPr b="0" i="0" sz="2000" u="none" cap="none" strike="noStrike">
              <a:solidFill>
                <a:srgbClr val="000000"/>
              </a:solidFill>
              <a:latin typeface="Arial"/>
              <a:ea typeface="Arial"/>
              <a:cs typeface="Arial"/>
              <a:sym typeface="Arial"/>
            </a:endParaRPr>
          </a:p>
        </p:txBody>
      </p:sp>
      <p:pic>
        <p:nvPicPr>
          <p:cNvPr id="58" name="Google Shape;58;p1"/>
          <p:cNvPicPr preferRelativeResize="0"/>
          <p:nvPr/>
        </p:nvPicPr>
        <p:blipFill rotWithShape="1">
          <a:blip r:embed="rId10">
            <a:alphaModFix/>
          </a:blip>
          <a:srcRect b="0" l="0" r="0" t="0"/>
          <a:stretch/>
        </p:blipFill>
        <p:spPr>
          <a:xfrm>
            <a:off x="31546800" y="28245600"/>
            <a:ext cx="2615400" cy="2615400"/>
          </a:xfrm>
          <a:prstGeom prst="rect">
            <a:avLst/>
          </a:prstGeom>
          <a:noFill/>
          <a:ln>
            <a:noFill/>
          </a:ln>
        </p:spPr>
      </p:pic>
      <p:sp>
        <p:nvSpPr>
          <p:cNvPr id="59" name="Google Shape;59;p1"/>
          <p:cNvSpPr/>
          <p:nvPr/>
        </p:nvSpPr>
        <p:spPr>
          <a:xfrm>
            <a:off x="34747200" y="27889920"/>
            <a:ext cx="8057880" cy="26532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This work is supported by DOE Grant No. DE-SC0010113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1191"/>
              </a:spcBef>
              <a:spcAft>
                <a:spcPts val="0"/>
              </a:spcAft>
              <a:buNone/>
            </a:pPr>
            <a:r>
              <a:rPr b="0" i="0" lang="en-US" sz="2000" u="none" cap="none" strike="noStrike">
                <a:solidFill>
                  <a:schemeClr val="dk1"/>
                </a:solidFill>
                <a:latin typeface="Arial"/>
                <a:ea typeface="Arial"/>
                <a:cs typeface="Arial"/>
                <a:sym typeface="Arial"/>
              </a:rPr>
              <a:t>This document was prepared by NOvA using the resources of the Fermi National Accelerator Laboratory (Fermilab), a U.S. Department of Energy, Office of Science, Office of High Energy Physics HEP User Facility. Fermilab is managed by Fermi Forward Discovery Group, LLC, acting under Contract No. 89243024CSC000002.</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2183"/>
              </a:spcBef>
              <a:spcAft>
                <a:spcPts val="0"/>
              </a:spcAft>
              <a:buNone/>
            </a:pPr>
            <a:r>
              <a:t/>
            </a:r>
            <a:endParaRPr b="0" i="0" sz="2000" u="none" cap="none" strike="noStrike">
              <a:solidFill>
                <a:srgbClr val="000000"/>
              </a:solidFill>
              <a:latin typeface="Arial"/>
              <a:ea typeface="Arial"/>
              <a:cs typeface="Arial"/>
              <a:sym typeface="Arial"/>
            </a:endParaRPr>
          </a:p>
        </p:txBody>
      </p:sp>
      <p:sp>
        <p:nvSpPr>
          <p:cNvPr id="60" name="Google Shape;60;p1"/>
          <p:cNvSpPr/>
          <p:nvPr/>
        </p:nvSpPr>
        <p:spPr>
          <a:xfrm>
            <a:off x="31305600" y="9557280"/>
            <a:ext cx="11220120" cy="15534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To predict NOvA sensitivity</a:t>
            </a:r>
            <a:r>
              <a:rPr lang="en-US" sz="2400">
                <a:solidFill>
                  <a:schemeClr val="dk1"/>
                </a:solidFill>
              </a:rPr>
              <a:t> for analysis of 2.42E21 POT of FHC data:</a:t>
            </a:r>
            <a:endParaRPr b="0" i="0" sz="2400" u="none" cap="none" strike="noStrike">
              <a:solidFill>
                <a:srgbClr val="000000"/>
              </a:solidFill>
              <a:latin typeface="Arial"/>
              <a:ea typeface="Arial"/>
              <a:cs typeface="Arial"/>
              <a:sym typeface="Arial"/>
            </a:endParaRPr>
          </a:p>
          <a:p>
            <a:pPr indent="-349920" lvl="0" marL="34992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dk1"/>
                </a:solidFill>
                <a:latin typeface="Arial"/>
                <a:ea typeface="Arial"/>
                <a:cs typeface="Arial"/>
                <a:sym typeface="Arial"/>
              </a:rPr>
              <a:t>Utilize an Asimov</a:t>
            </a:r>
            <a:endParaRPr b="0" i="0" sz="2400" u="none" cap="none" strike="noStrike">
              <a:solidFill>
                <a:srgbClr val="000000"/>
              </a:solidFill>
              <a:latin typeface="Arial"/>
              <a:ea typeface="Arial"/>
              <a:cs typeface="Arial"/>
              <a:sym typeface="Arial"/>
            </a:endParaRPr>
          </a:p>
          <a:p>
            <a:pPr indent="-349920" lvl="0" marL="34992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dk1"/>
                </a:solidFill>
                <a:latin typeface="Arial"/>
                <a:ea typeface="Arial"/>
                <a:cs typeface="Arial"/>
                <a:sym typeface="Arial"/>
              </a:rPr>
              <a:t>Approximate spectra as Gaussian and assume no signal events observed</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2400" u="none" cap="none" strike="noStrike">
              <a:solidFill>
                <a:srgbClr val="000000"/>
              </a:solidFill>
              <a:latin typeface="Arial"/>
              <a:ea typeface="Arial"/>
              <a:cs typeface="Arial"/>
              <a:sym typeface="Arial"/>
            </a:endParaRPr>
          </a:p>
        </p:txBody>
      </p:sp>
      <p:sp>
        <p:nvSpPr>
          <p:cNvPr id="61" name="Google Shape;61;p1"/>
          <p:cNvSpPr/>
          <p:nvPr/>
        </p:nvSpPr>
        <p:spPr>
          <a:xfrm>
            <a:off x="38055600" y="7590600"/>
            <a:ext cx="4800600" cy="118908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300" u="none" cap="none" strike="noStrike">
                <a:solidFill>
                  <a:schemeClr val="dk1"/>
                </a:solidFill>
                <a:latin typeface="Arial"/>
                <a:ea typeface="Arial"/>
                <a:cs typeface="Arial"/>
                <a:sym typeface="Arial"/>
              </a:rPr>
              <a:t>Table 2: Prior direct measurements for the nuMM. μ</a:t>
            </a:r>
            <a:r>
              <a:rPr b="0" baseline="-25000" i="0" lang="en-US" sz="2300" u="none" cap="none" strike="noStrike">
                <a:solidFill>
                  <a:schemeClr val="dk1"/>
                </a:solidFill>
                <a:latin typeface="Arial"/>
                <a:ea typeface="Arial"/>
                <a:cs typeface="Arial"/>
                <a:sym typeface="Arial"/>
              </a:rPr>
              <a:t>B</a:t>
            </a:r>
            <a:r>
              <a:rPr b="0" i="0" lang="en-US" sz="2300" u="none" cap="none" strike="noStrike">
                <a:solidFill>
                  <a:schemeClr val="dk1"/>
                </a:solidFill>
                <a:latin typeface="Arial"/>
                <a:ea typeface="Arial"/>
                <a:cs typeface="Arial"/>
                <a:sym typeface="Arial"/>
              </a:rPr>
              <a:t> = </a:t>
            </a:r>
            <a:r>
              <a:rPr b="0" i="1" lang="en-US" sz="2300" u="none" cap="none" strike="noStrike">
                <a:solidFill>
                  <a:schemeClr val="dk1"/>
                </a:solidFill>
                <a:latin typeface="Arial"/>
                <a:ea typeface="Arial"/>
                <a:cs typeface="Arial"/>
                <a:sym typeface="Arial"/>
              </a:rPr>
              <a:t>eℏ / 2m</a:t>
            </a:r>
            <a:r>
              <a:rPr b="0" baseline="-25000" i="1" lang="en-US" sz="2300" u="none" cap="none" strike="noStrike">
                <a:solidFill>
                  <a:schemeClr val="dk1"/>
                </a:solidFill>
                <a:latin typeface="Arial"/>
                <a:ea typeface="Arial"/>
                <a:cs typeface="Arial"/>
                <a:sym typeface="Arial"/>
              </a:rPr>
              <a:t>e</a:t>
            </a:r>
            <a:r>
              <a:rPr b="0" i="0" lang="en-US" sz="2300" u="none" cap="none" strike="noStrike">
                <a:solidFill>
                  <a:schemeClr val="dk1"/>
                </a:solidFill>
                <a:latin typeface="Arial"/>
                <a:ea typeface="Arial"/>
                <a:cs typeface="Arial"/>
                <a:sym typeface="Arial"/>
              </a:rPr>
              <a:t> is the Bohr magneton.</a:t>
            </a:r>
            <a:endParaRPr b="0" i="0" sz="2300" u="none" cap="none" strike="noStrike">
              <a:solidFill>
                <a:srgbClr val="000000"/>
              </a:solidFill>
              <a:latin typeface="Arial"/>
              <a:ea typeface="Arial"/>
              <a:cs typeface="Arial"/>
              <a:sym typeface="Arial"/>
            </a:endParaRPr>
          </a:p>
        </p:txBody>
      </p:sp>
      <p:sp>
        <p:nvSpPr>
          <p:cNvPr id="62" name="Google Shape;62;p1"/>
          <p:cNvSpPr/>
          <p:nvPr/>
        </p:nvSpPr>
        <p:spPr>
          <a:xfrm>
            <a:off x="38440800" y="11525400"/>
            <a:ext cx="4176000" cy="26485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11: Sensitivity predictions for full range of electron energy (0.3 to 5 GeV). The </a:t>
            </a:r>
            <a:r>
              <a:rPr b="0" i="1" lang="en-US" sz="2000" u="none" cap="none" strike="noStrike">
                <a:solidFill>
                  <a:schemeClr val="dk1"/>
                </a:solidFill>
                <a:latin typeface="Arial"/>
                <a:ea typeface="Arial"/>
                <a:cs typeface="Arial"/>
                <a:sym typeface="Arial"/>
              </a:rPr>
              <a:t>p</a:t>
            </a:r>
            <a:r>
              <a:rPr b="0" i="0" lang="en-US" sz="2000" u="none" cap="none" strike="noStrike">
                <a:solidFill>
                  <a:schemeClr val="dk1"/>
                </a:solidFill>
                <a:latin typeface="Arial"/>
                <a:ea typeface="Arial"/>
                <a:cs typeface="Arial"/>
                <a:sym typeface="Arial"/>
              </a:rPr>
              <a:t>-value at 0.1 correlates to the nuMM value prediction at 90% confidence level (CL).</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 </a:t>
            </a:r>
            <a:endParaRPr b="0" i="0" sz="2400" u="none" cap="none" strike="noStrike">
              <a:solidFill>
                <a:srgbClr val="000000"/>
              </a:solidFill>
              <a:latin typeface="Arial"/>
              <a:ea typeface="Arial"/>
              <a:cs typeface="Arial"/>
              <a:sym typeface="Arial"/>
            </a:endParaRPr>
          </a:p>
        </p:txBody>
      </p:sp>
      <p:sp>
        <p:nvSpPr>
          <p:cNvPr id="63" name="Google Shape;63;p1"/>
          <p:cNvSpPr/>
          <p:nvPr/>
        </p:nvSpPr>
        <p:spPr>
          <a:xfrm>
            <a:off x="31381920" y="16364160"/>
            <a:ext cx="11846880" cy="123804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Next we split the electron spectrum into a signal and sideband region, optimizing the shower energy using the expected 90% CL sensitivity. The new signal region requires 0.3 GeV &lt; E</a:t>
            </a:r>
            <a:r>
              <a:rPr b="0" baseline="-25000" i="0" lang="en-US" sz="2400" u="none" cap="none" strike="noStrike">
                <a:solidFill>
                  <a:schemeClr val="dk1"/>
                </a:solidFill>
                <a:latin typeface="Arial"/>
                <a:ea typeface="Arial"/>
                <a:cs typeface="Arial"/>
                <a:sym typeface="Arial"/>
              </a:rPr>
              <a:t>shower</a:t>
            </a:r>
            <a:r>
              <a:rPr b="0" i="0" lang="en-US" sz="2400" u="none" cap="none" strike="noStrike">
                <a:solidFill>
                  <a:schemeClr val="dk1"/>
                </a:solidFill>
                <a:latin typeface="Arial"/>
                <a:ea typeface="Arial"/>
                <a:cs typeface="Arial"/>
                <a:sym typeface="Arial"/>
              </a:rPr>
              <a:t> &lt; 1.43 GeV, with a sideband at 1.43 GeV &lt; E</a:t>
            </a:r>
            <a:r>
              <a:rPr b="0" baseline="-25000" i="0" lang="en-US" sz="2400" u="none" cap="none" strike="noStrike">
                <a:solidFill>
                  <a:schemeClr val="dk1"/>
                </a:solidFill>
                <a:latin typeface="Arial"/>
                <a:ea typeface="Arial"/>
                <a:cs typeface="Arial"/>
                <a:sym typeface="Arial"/>
              </a:rPr>
              <a:t>shower</a:t>
            </a:r>
            <a:r>
              <a:rPr b="0" i="0" lang="en-US" sz="2400" u="none" cap="none" strike="noStrike">
                <a:solidFill>
                  <a:schemeClr val="dk1"/>
                </a:solidFill>
                <a:latin typeface="Arial"/>
                <a:ea typeface="Arial"/>
                <a:cs typeface="Arial"/>
                <a:sym typeface="Arial"/>
              </a:rPr>
              <a:t> &lt; 5.0 GeV</a:t>
            </a:r>
            <a:endParaRPr b="0" i="0" sz="2400" u="none" cap="none" strike="noStrike">
              <a:solidFill>
                <a:srgbClr val="000000"/>
              </a:solidFill>
              <a:latin typeface="Arial"/>
              <a:ea typeface="Arial"/>
              <a:cs typeface="Arial"/>
              <a:sym typeface="Arial"/>
            </a:endParaRPr>
          </a:p>
        </p:txBody>
      </p:sp>
      <p:sp>
        <p:nvSpPr>
          <p:cNvPr id="64" name="Google Shape;64;p1"/>
          <p:cNvSpPr/>
          <p:nvPr/>
        </p:nvSpPr>
        <p:spPr>
          <a:xfrm>
            <a:off x="38476800" y="18599400"/>
            <a:ext cx="4572360" cy="26946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12: Sensitivity predictions applying the update signal region energy requirement (0.3 to 1.43 GeV). The </a:t>
            </a:r>
            <a:r>
              <a:rPr b="0" i="1" lang="en-US" sz="2000" u="none" cap="none" strike="noStrike">
                <a:solidFill>
                  <a:schemeClr val="dk1"/>
                </a:solidFill>
                <a:latin typeface="Arial"/>
                <a:ea typeface="Arial"/>
                <a:cs typeface="Arial"/>
                <a:sym typeface="Arial"/>
              </a:rPr>
              <a:t>p</a:t>
            </a:r>
            <a:r>
              <a:rPr b="0" i="0" lang="en-US" sz="2000" u="none" cap="none" strike="noStrike">
                <a:solidFill>
                  <a:schemeClr val="dk1"/>
                </a:solidFill>
                <a:latin typeface="Arial"/>
                <a:ea typeface="Arial"/>
                <a:cs typeface="Arial"/>
                <a:sym typeface="Arial"/>
              </a:rPr>
              <a:t>-value at 0.1 correlates to the nuMM value prediction at 90% confidence level (CL).</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2700" u="none" cap="none" strike="noStrike">
              <a:solidFill>
                <a:srgbClr val="000000"/>
              </a:solidFill>
              <a:latin typeface="Arial"/>
              <a:ea typeface="Arial"/>
              <a:cs typeface="Arial"/>
              <a:sym typeface="Arial"/>
            </a:endParaRPr>
          </a:p>
        </p:txBody>
      </p:sp>
      <p:sp>
        <p:nvSpPr>
          <p:cNvPr id="65" name="Google Shape;65;p1"/>
          <p:cNvSpPr/>
          <p:nvPr/>
        </p:nvSpPr>
        <p:spPr>
          <a:xfrm>
            <a:off x="13993200" y="30205080"/>
            <a:ext cx="6123600" cy="10051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9: Predicted electron energy for signal + background and background only spectra from NOvA simulations</a:t>
            </a:r>
            <a:endParaRPr b="0" i="0" sz="2000" u="none" cap="none" strike="noStrike">
              <a:solidFill>
                <a:srgbClr val="000000"/>
              </a:solidFill>
              <a:latin typeface="Arial"/>
              <a:ea typeface="Arial"/>
              <a:cs typeface="Arial"/>
              <a:sym typeface="Arial"/>
            </a:endParaRPr>
          </a:p>
        </p:txBody>
      </p:sp>
      <p:sp>
        <p:nvSpPr>
          <p:cNvPr id="66" name="Google Shape;66;p1"/>
          <p:cNvSpPr/>
          <p:nvPr/>
        </p:nvSpPr>
        <p:spPr>
          <a:xfrm>
            <a:off x="21140640" y="30097080"/>
            <a:ext cx="5726160" cy="10051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10: Predicted signal + background and background only spectra with respect to Eθ</a:t>
            </a:r>
            <a:r>
              <a:rPr b="0" baseline="30000" i="0" lang="en-US" sz="2000" u="none" cap="none" strike="noStrike">
                <a:solidFill>
                  <a:schemeClr val="dk1"/>
                </a:solidFill>
                <a:latin typeface="Arial"/>
                <a:ea typeface="Arial"/>
                <a:cs typeface="Arial"/>
                <a:sym typeface="Arial"/>
              </a:rPr>
              <a:t>2</a:t>
            </a:r>
            <a:r>
              <a:rPr b="0" i="0" lang="en-US" sz="2000" u="none" cap="none" strike="noStrike">
                <a:solidFill>
                  <a:schemeClr val="dk1"/>
                </a:solidFill>
                <a:latin typeface="Arial"/>
                <a:ea typeface="Arial"/>
                <a:cs typeface="Arial"/>
                <a:sym typeface="Arial"/>
              </a:rPr>
              <a:t> using NOvA simulations</a:t>
            </a:r>
            <a:endParaRPr b="0" i="0" sz="2000" u="none" cap="none" strike="noStrike">
              <a:solidFill>
                <a:srgbClr val="000000"/>
              </a:solidFill>
              <a:latin typeface="Arial"/>
              <a:ea typeface="Arial"/>
              <a:cs typeface="Arial"/>
              <a:sym typeface="Arial"/>
            </a:endParaRPr>
          </a:p>
        </p:txBody>
      </p:sp>
      <p:sp>
        <p:nvSpPr>
          <p:cNvPr id="67" name="Google Shape;67;p1"/>
          <p:cNvSpPr/>
          <p:nvPr/>
        </p:nvSpPr>
        <p:spPr>
          <a:xfrm>
            <a:off x="31164120" y="24194880"/>
            <a:ext cx="6463440" cy="91368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1" i="0" lang="en-US" sz="5400" u="none" cap="none" strike="noStrike">
                <a:solidFill>
                  <a:schemeClr val="dk1"/>
                </a:solidFill>
                <a:latin typeface="Arial"/>
                <a:ea typeface="Arial"/>
                <a:cs typeface="Arial"/>
                <a:sym typeface="Arial"/>
              </a:rPr>
              <a:t>Continuing Work</a:t>
            </a:r>
            <a:endParaRPr b="0" i="0" sz="5400" u="none" cap="none" strike="noStrike">
              <a:solidFill>
                <a:srgbClr val="000000"/>
              </a:solidFill>
              <a:latin typeface="Arial"/>
              <a:ea typeface="Arial"/>
              <a:cs typeface="Arial"/>
              <a:sym typeface="Arial"/>
            </a:endParaRPr>
          </a:p>
        </p:txBody>
      </p:sp>
      <p:sp>
        <p:nvSpPr>
          <p:cNvPr id="68" name="Google Shape;68;p1"/>
          <p:cNvSpPr/>
          <p:nvPr/>
        </p:nvSpPr>
        <p:spPr>
          <a:xfrm>
            <a:off x="31263120" y="25182720"/>
            <a:ext cx="11220120" cy="1919160"/>
          </a:xfrm>
          <a:prstGeom prst="rect">
            <a:avLst/>
          </a:prstGeom>
          <a:noFill/>
          <a:ln>
            <a:noFill/>
          </a:ln>
        </p:spPr>
        <p:txBody>
          <a:bodyPr anchorCtr="0" anchor="t" bIns="45000" lIns="90000" spcFirstLastPara="1" rIns="90000" wrap="square" tIns="45000">
            <a:spAutoFit/>
          </a:bodyPr>
          <a:lstStyle/>
          <a:p>
            <a:pPr indent="-349920" lvl="0" marL="34992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dk1"/>
                </a:solidFill>
                <a:latin typeface="Arial"/>
                <a:ea typeface="Arial"/>
                <a:cs typeface="Arial"/>
                <a:sym typeface="Arial"/>
              </a:rPr>
              <a:t>Signal region validation studies have been performed with 10% of the available data, reviewed by collaboration</a:t>
            </a:r>
            <a:endParaRPr b="0" i="0" sz="2400" u="none" cap="none" strike="noStrike">
              <a:solidFill>
                <a:srgbClr val="000000"/>
              </a:solidFill>
              <a:latin typeface="Arial"/>
              <a:ea typeface="Arial"/>
              <a:cs typeface="Arial"/>
              <a:sym typeface="Arial"/>
            </a:endParaRPr>
          </a:p>
          <a:p>
            <a:pPr indent="-349920" lvl="0" marL="34992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dk1"/>
                </a:solidFill>
                <a:latin typeface="Arial"/>
                <a:ea typeface="Arial"/>
                <a:cs typeface="Arial"/>
                <a:sym typeface="Arial"/>
              </a:rPr>
              <a:t>Analysis of full dataset</a:t>
            </a:r>
            <a:r>
              <a:rPr lang="en-US" sz="2400">
                <a:solidFill>
                  <a:schemeClr val="dk1"/>
                </a:solidFill>
              </a:rPr>
              <a:t> </a:t>
            </a:r>
            <a:r>
              <a:rPr b="0" i="0" lang="en-US" sz="2400" u="none" cap="none" strike="noStrike">
                <a:solidFill>
                  <a:schemeClr val="dk1"/>
                </a:solidFill>
                <a:latin typeface="Arial"/>
                <a:ea typeface="Arial"/>
                <a:cs typeface="Arial"/>
                <a:sym typeface="Arial"/>
              </a:rPr>
              <a:t>coming soon!</a:t>
            </a:r>
            <a:endParaRPr b="0" i="0" sz="2400" u="none" cap="none" strike="noStrike">
              <a:solidFill>
                <a:srgbClr val="000000"/>
              </a:solidFill>
              <a:latin typeface="Arial"/>
              <a:ea typeface="Arial"/>
              <a:cs typeface="Arial"/>
              <a:sym typeface="Arial"/>
            </a:endParaRPr>
          </a:p>
          <a:p>
            <a:pPr indent="-349920" lvl="0" marL="34992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dk1"/>
                </a:solidFill>
                <a:latin typeface="Arial"/>
                <a:ea typeface="Arial"/>
                <a:cs typeface="Arial"/>
                <a:sym typeface="Arial"/>
              </a:rPr>
              <a:t>Future work focuses on improving low energy reconstruction to try to improve efficiency in the region where this signal is most accessible</a:t>
            </a:r>
            <a:endParaRPr b="0" i="0" sz="2400" u="none" cap="none" strike="noStrike">
              <a:solidFill>
                <a:srgbClr val="000000"/>
              </a:solidFill>
              <a:latin typeface="Arial"/>
              <a:ea typeface="Arial"/>
              <a:cs typeface="Arial"/>
              <a:sym typeface="Arial"/>
            </a:endParaRPr>
          </a:p>
        </p:txBody>
      </p:sp>
      <p:pic>
        <p:nvPicPr>
          <p:cNvPr id="69" name="Google Shape;69;p1"/>
          <p:cNvPicPr preferRelativeResize="0"/>
          <p:nvPr/>
        </p:nvPicPr>
        <p:blipFill rotWithShape="1">
          <a:blip r:embed="rId11">
            <a:alphaModFix/>
          </a:blip>
          <a:srcRect b="0" l="0" r="0" t="0"/>
          <a:stretch/>
        </p:blipFill>
        <p:spPr>
          <a:xfrm>
            <a:off x="13780080" y="25144200"/>
            <a:ext cx="6421320" cy="4930560"/>
          </a:xfrm>
          <a:prstGeom prst="rect">
            <a:avLst/>
          </a:prstGeom>
          <a:noFill/>
          <a:ln>
            <a:noFill/>
          </a:ln>
        </p:spPr>
      </p:pic>
      <p:pic>
        <p:nvPicPr>
          <p:cNvPr id="70" name="Google Shape;70;p1"/>
          <p:cNvPicPr preferRelativeResize="0"/>
          <p:nvPr/>
        </p:nvPicPr>
        <p:blipFill rotWithShape="1">
          <a:blip r:embed="rId12">
            <a:alphaModFix/>
          </a:blip>
          <a:srcRect b="0" l="0" r="0" t="0"/>
          <a:stretch/>
        </p:blipFill>
        <p:spPr>
          <a:xfrm>
            <a:off x="20527200" y="25188840"/>
            <a:ext cx="6400800" cy="4766400"/>
          </a:xfrm>
          <a:prstGeom prst="rect">
            <a:avLst/>
          </a:prstGeom>
          <a:noFill/>
          <a:ln>
            <a:noFill/>
          </a:ln>
        </p:spPr>
      </p:pic>
      <p:pic>
        <p:nvPicPr>
          <p:cNvPr id="71" name="Google Shape;71;p1"/>
          <p:cNvPicPr preferRelativeResize="0"/>
          <p:nvPr/>
        </p:nvPicPr>
        <p:blipFill rotWithShape="1">
          <a:blip r:embed="rId13">
            <a:alphaModFix/>
          </a:blip>
          <a:srcRect b="0" l="0" r="0" t="0"/>
          <a:stretch/>
        </p:blipFill>
        <p:spPr>
          <a:xfrm>
            <a:off x="31305240" y="17962200"/>
            <a:ext cx="7063560" cy="5299200"/>
          </a:xfrm>
          <a:prstGeom prst="rect">
            <a:avLst/>
          </a:prstGeom>
          <a:noFill/>
          <a:ln>
            <a:noFill/>
          </a:ln>
        </p:spPr>
      </p:pic>
      <p:pic>
        <p:nvPicPr>
          <p:cNvPr id="72" name="Google Shape;72;p1"/>
          <p:cNvPicPr preferRelativeResize="0"/>
          <p:nvPr/>
        </p:nvPicPr>
        <p:blipFill rotWithShape="1">
          <a:blip r:embed="rId14">
            <a:alphaModFix/>
          </a:blip>
          <a:srcRect b="0" l="0" r="0" t="0"/>
          <a:stretch/>
        </p:blipFill>
        <p:spPr>
          <a:xfrm>
            <a:off x="31282200" y="10821960"/>
            <a:ext cx="6998760" cy="5250960"/>
          </a:xfrm>
          <a:prstGeom prst="rect">
            <a:avLst/>
          </a:prstGeom>
          <a:noFill/>
          <a:ln>
            <a:noFill/>
          </a:ln>
        </p:spPr>
      </p:pic>
      <p:sp>
        <p:nvSpPr>
          <p:cNvPr id="73" name="Google Shape;73;p1"/>
          <p:cNvSpPr/>
          <p:nvPr/>
        </p:nvSpPr>
        <p:spPr>
          <a:xfrm rot="5400000">
            <a:off x="29224800" y="17620200"/>
            <a:ext cx="2513880" cy="36468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1800" u="none" cap="none" strike="noStrike">
                <a:solidFill>
                  <a:srgbClr val="000000"/>
                </a:solidFill>
                <a:latin typeface="Arial"/>
                <a:ea typeface="Arial"/>
                <a:cs typeface="Arial"/>
                <a:sym typeface="Arial"/>
              </a:rPr>
              <a:t>NOvA Simulation</a:t>
            </a:r>
            <a:endParaRPr b="0" i="0" sz="1800" u="none" cap="none" strike="noStrike">
              <a:solidFill>
                <a:srgbClr val="000000"/>
              </a:solidFill>
              <a:latin typeface="Arial"/>
              <a:ea typeface="Arial"/>
              <a:cs typeface="Arial"/>
              <a:sym typeface="Arial"/>
            </a:endParaRPr>
          </a:p>
        </p:txBody>
      </p:sp>
      <p:sp>
        <p:nvSpPr>
          <p:cNvPr id="74" name="Google Shape;74;p1"/>
          <p:cNvSpPr/>
          <p:nvPr/>
        </p:nvSpPr>
        <p:spPr>
          <a:xfrm>
            <a:off x="13595760" y="16798680"/>
            <a:ext cx="6622560" cy="5615280"/>
          </a:xfrm>
          <a:prstGeom prst="rect">
            <a:avLst/>
          </a:prstGeom>
          <a:noFill/>
          <a:ln>
            <a:noFill/>
          </a:ln>
        </p:spPr>
        <p:txBody>
          <a:bodyPr anchorCtr="0" anchor="t" bIns="91425" lIns="90000" spcFirstLastPara="1" rIns="90000" wrap="square" tIns="91425">
            <a:noAutofit/>
          </a:bodyPr>
          <a:lstStyle/>
          <a:p>
            <a:pPr indent="-380880" lvl="0" marL="457200" marR="0" rtl="0" algn="l">
              <a:lnSpc>
                <a:spcPct val="100000"/>
              </a:lnSpc>
              <a:spcBef>
                <a:spcPts val="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Our signal is an enhancement over the SM prediction for </a:t>
            </a:r>
            <a:r>
              <a:rPr b="0" i="0" lang="en-US" sz="2400" u="none" cap="none" strike="noStrike">
                <a:solidFill>
                  <a:schemeClr val="dk1"/>
                </a:solidFill>
                <a:latin typeface="Arial"/>
                <a:ea typeface="Arial"/>
                <a:cs typeface="Arial"/>
                <a:sym typeface="Arial"/>
              </a:rPr>
              <a:t>ν-on-e scattering</a:t>
            </a:r>
            <a:r>
              <a:rPr b="0" i="0" lang="en-US" sz="2400" u="none" cap="none" strike="noStrike">
                <a:solidFill>
                  <a:srgbClr val="000000"/>
                </a:solidFill>
                <a:latin typeface="Arial"/>
                <a:ea typeface="Arial"/>
                <a:cs typeface="Arial"/>
                <a:sym typeface="Arial"/>
              </a:rPr>
              <a:t> </a:t>
            </a:r>
            <a:endParaRPr b="0" i="0" sz="2400" u="none" cap="none" strike="noStrike">
              <a:solidFill>
                <a:srgbClr val="000000"/>
              </a:solidFill>
              <a:latin typeface="Arial"/>
              <a:ea typeface="Arial"/>
              <a:cs typeface="Arial"/>
              <a:sym typeface="Arial"/>
            </a:endParaRPr>
          </a:p>
          <a:p>
            <a:pPr indent="-380880" lvl="0" marL="457200" marR="0" rtl="0" algn="l">
              <a:lnSpc>
                <a:spcPct val="100000"/>
              </a:lnSpc>
              <a:spcBef>
                <a:spcPts val="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Nominal signal is single electron energy 0.5 to 5 GeV </a:t>
            </a:r>
            <a:endParaRPr b="0" i="0" sz="2400" u="none" cap="none" strike="noStrike">
              <a:solidFill>
                <a:srgbClr val="000000"/>
              </a:solidFill>
              <a:latin typeface="Arial"/>
              <a:ea typeface="Arial"/>
              <a:cs typeface="Arial"/>
              <a:sym typeface="Arial"/>
            </a:endParaRPr>
          </a:p>
          <a:p>
            <a:pPr indent="-380880" lvl="1" marL="914400" marR="0" rtl="0" algn="l">
              <a:lnSpc>
                <a:spcPct val="100000"/>
              </a:lnSpc>
              <a:spcBef>
                <a:spcPts val="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Select well-contained and well -reconstructed showers </a:t>
            </a:r>
            <a:endParaRPr b="0" i="0" sz="2400" u="none" cap="none" strike="noStrike">
              <a:solidFill>
                <a:srgbClr val="000000"/>
              </a:solidFill>
              <a:latin typeface="Arial"/>
              <a:ea typeface="Arial"/>
              <a:cs typeface="Arial"/>
              <a:sym typeface="Arial"/>
            </a:endParaRPr>
          </a:p>
          <a:p>
            <a:pPr indent="-380880" lvl="1" marL="914400" marR="0" rtl="0" algn="l">
              <a:lnSpc>
                <a:spcPct val="100000"/>
              </a:lnSpc>
              <a:spcBef>
                <a:spcPts val="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Nothing else in event</a:t>
            </a:r>
            <a:endParaRPr b="0" i="0" sz="2400" u="none" cap="none" strike="noStrike">
              <a:solidFill>
                <a:srgbClr val="000000"/>
              </a:solidFill>
              <a:latin typeface="Arial"/>
              <a:ea typeface="Arial"/>
              <a:cs typeface="Arial"/>
              <a:sym typeface="Arial"/>
            </a:endParaRPr>
          </a:p>
          <a:p>
            <a:pPr indent="-380880" lvl="1" marL="914400" marR="0" rtl="0" algn="l">
              <a:lnSpc>
                <a:spcPct val="100000"/>
              </a:lnSpc>
              <a:spcBef>
                <a:spcPts val="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Focus on low energy where most magnetic moment enhancement appears</a:t>
            </a:r>
            <a:endParaRPr b="0" i="0" sz="2400" u="none" cap="none" strike="noStrike">
              <a:solidFill>
                <a:srgbClr val="000000"/>
              </a:solidFill>
              <a:latin typeface="Arial"/>
              <a:ea typeface="Arial"/>
              <a:cs typeface="Arial"/>
              <a:sym typeface="Arial"/>
            </a:endParaRPr>
          </a:p>
          <a:p>
            <a:pPr indent="-380880" lvl="2" marL="1371600" marR="0" rtl="0" algn="l">
              <a:lnSpc>
                <a:spcPct val="100000"/>
              </a:lnSpc>
              <a:spcBef>
                <a:spcPts val="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Reduced lower bound on electron energy from 0.5 to 0.3 GeV</a:t>
            </a:r>
            <a:endParaRPr b="0" i="0" sz="2400" u="none" cap="none" strike="noStrike">
              <a:solidFill>
                <a:srgbClr val="000000"/>
              </a:solidFill>
              <a:latin typeface="Arial"/>
              <a:ea typeface="Arial"/>
              <a:cs typeface="Arial"/>
              <a:sym typeface="Arial"/>
            </a:endParaRPr>
          </a:p>
          <a:p>
            <a:pPr indent="-380880" lvl="0" marL="457200" marR="0" rtl="0" algn="l">
              <a:lnSpc>
                <a:spcPct val="100000"/>
              </a:lnSpc>
              <a:spcBef>
                <a:spcPts val="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Main (irreducible) background is from SM </a:t>
            </a:r>
            <a:r>
              <a:rPr b="0" i="0" lang="en-US" sz="2400" u="none" cap="none" strike="noStrike">
                <a:solidFill>
                  <a:srgbClr val="000000"/>
                </a:solidFill>
                <a:latin typeface="Verdana"/>
                <a:ea typeface="Verdana"/>
                <a:cs typeface="Verdana"/>
                <a:sym typeface="Verdana"/>
              </a:rPr>
              <a:t>ν</a:t>
            </a:r>
            <a:r>
              <a:rPr b="0" i="0" lang="en-US" sz="2400" u="none" cap="none" strike="noStrike">
                <a:solidFill>
                  <a:srgbClr val="000000"/>
                </a:solidFill>
                <a:latin typeface="Arial"/>
                <a:ea typeface="Arial"/>
                <a:cs typeface="Arial"/>
                <a:sym typeface="Arial"/>
              </a:rPr>
              <a:t>-on-e scattering </a:t>
            </a:r>
            <a:endParaRPr b="0" i="0" sz="2400" u="none" cap="none" strike="noStrike">
              <a:solidFill>
                <a:srgbClr val="000000"/>
              </a:solidFill>
              <a:latin typeface="Arial"/>
              <a:ea typeface="Arial"/>
              <a:cs typeface="Arial"/>
              <a:sym typeface="Arial"/>
            </a:endParaRPr>
          </a:p>
          <a:p>
            <a:pPr indent="-380880" lvl="1" marL="914400" marR="0" rtl="0" algn="l">
              <a:lnSpc>
                <a:spcPct val="100000"/>
              </a:lnSpc>
              <a:spcBef>
                <a:spcPts val="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Consider additional backgrounds from 2p2h and </a:t>
            </a:r>
            <a:r>
              <a:rPr b="0" i="0" lang="en-US" sz="2400" u="none" cap="none" strike="noStrike">
                <a:solidFill>
                  <a:schemeClr val="dk1"/>
                </a:solidFill>
                <a:latin typeface="Arial"/>
                <a:ea typeface="Arial"/>
                <a:cs typeface="Arial"/>
                <a:sym typeface="Arial"/>
              </a:rPr>
              <a:t>ν</a:t>
            </a:r>
            <a:r>
              <a:rPr b="0" baseline="-25000" i="0" lang="en-US" sz="2400" u="none" cap="none" strike="noStrike">
                <a:solidFill>
                  <a:schemeClr val="dk1"/>
                </a:solidFill>
                <a:latin typeface="Arial"/>
                <a:ea typeface="Arial"/>
                <a:cs typeface="Arial"/>
                <a:sym typeface="Arial"/>
              </a:rPr>
              <a:t>e</a:t>
            </a:r>
            <a:r>
              <a:rPr b="0" i="0" lang="en-US" sz="2400" u="none" cap="none" strike="noStrike">
                <a:solidFill>
                  <a:schemeClr val="dk1"/>
                </a:solidFill>
                <a:latin typeface="Arial"/>
                <a:ea typeface="Arial"/>
                <a:cs typeface="Arial"/>
                <a:sym typeface="Arial"/>
              </a:rPr>
              <a:t>CC QE events (small compared to SM ν-on-e )</a:t>
            </a:r>
            <a:endParaRPr b="0" i="0" sz="2400" u="none" cap="none" strike="noStrike">
              <a:solidFill>
                <a:srgbClr val="000000"/>
              </a:solidFill>
              <a:latin typeface="Arial"/>
              <a:ea typeface="Arial"/>
              <a:cs typeface="Arial"/>
              <a:sym typeface="Arial"/>
            </a:endParaRPr>
          </a:p>
        </p:txBody>
      </p:sp>
      <p:pic>
        <p:nvPicPr>
          <p:cNvPr id="75" name="Google Shape;75;p1"/>
          <p:cNvPicPr preferRelativeResize="0"/>
          <p:nvPr/>
        </p:nvPicPr>
        <p:blipFill rotWithShape="1">
          <a:blip r:embed="rId15">
            <a:alphaModFix/>
          </a:blip>
          <a:srcRect b="0" l="0" r="0" t="0"/>
          <a:stretch/>
        </p:blipFill>
        <p:spPr>
          <a:xfrm>
            <a:off x="21438375" y="9587753"/>
            <a:ext cx="8952476" cy="4452596"/>
          </a:xfrm>
          <a:prstGeom prst="rect">
            <a:avLst/>
          </a:prstGeom>
          <a:noFill/>
          <a:ln>
            <a:noFill/>
          </a:ln>
        </p:spPr>
      </p:pic>
      <p:sp>
        <p:nvSpPr>
          <p:cNvPr id="76" name="Google Shape;76;p1"/>
          <p:cNvSpPr/>
          <p:nvPr/>
        </p:nvSpPr>
        <p:spPr>
          <a:xfrm>
            <a:off x="22080418" y="14383810"/>
            <a:ext cx="8501700" cy="4371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7: Sample simulation event display for a </a:t>
            </a:r>
            <a:r>
              <a:rPr b="0" i="0" lang="en-US" sz="2000" u="none" cap="none" strike="noStrike">
                <a:solidFill>
                  <a:schemeClr val="dk1"/>
                </a:solidFill>
                <a:latin typeface="Verdana"/>
                <a:ea typeface="Verdana"/>
                <a:cs typeface="Verdana"/>
                <a:sym typeface="Verdana"/>
              </a:rPr>
              <a:t>ν</a:t>
            </a:r>
            <a:r>
              <a:rPr b="0" i="0" lang="en-US" sz="2000" u="none" cap="none" strike="noStrike">
                <a:solidFill>
                  <a:schemeClr val="dk1"/>
                </a:solidFill>
                <a:latin typeface="Arial"/>
                <a:ea typeface="Arial"/>
                <a:cs typeface="Arial"/>
                <a:sym typeface="Arial"/>
              </a:rPr>
              <a:t>-on-e scattering event.</a:t>
            </a:r>
            <a:r>
              <a:rPr b="0" baseline="-25000" i="1" lang="en-US" sz="2000" u="none" cap="none" strike="noStrike">
                <a:solidFill>
                  <a:schemeClr val="dk1"/>
                </a:solidFill>
                <a:latin typeface="Arial"/>
                <a:ea typeface="Arial"/>
                <a:cs typeface="Arial"/>
                <a:sym typeface="Arial"/>
              </a:rPr>
              <a:t> </a:t>
            </a:r>
            <a:endParaRPr b="0" i="0" sz="2000" u="none" cap="none" strike="noStrike">
              <a:solidFill>
                <a:srgbClr val="000000"/>
              </a:solidFill>
              <a:latin typeface="Arial"/>
              <a:ea typeface="Arial"/>
              <a:cs typeface="Arial"/>
              <a:sym typeface="Arial"/>
            </a:endParaRPr>
          </a:p>
        </p:txBody>
      </p:sp>
      <p:pic>
        <p:nvPicPr>
          <p:cNvPr id="77" name="Google Shape;77;p1"/>
          <p:cNvPicPr preferRelativeResize="0"/>
          <p:nvPr/>
        </p:nvPicPr>
        <p:blipFill rotWithShape="1">
          <a:blip r:embed="rId16">
            <a:alphaModFix/>
          </a:blip>
          <a:srcRect b="0" l="0" r="0" t="0"/>
          <a:stretch/>
        </p:blipFill>
        <p:spPr>
          <a:xfrm>
            <a:off x="9144000" y="7628400"/>
            <a:ext cx="3200400" cy="4196160"/>
          </a:xfrm>
          <a:prstGeom prst="rect">
            <a:avLst/>
          </a:prstGeom>
          <a:noFill/>
          <a:ln>
            <a:noFill/>
          </a:ln>
        </p:spPr>
      </p:pic>
      <p:sp>
        <p:nvSpPr>
          <p:cNvPr id="78" name="Google Shape;78;p1"/>
          <p:cNvSpPr/>
          <p:nvPr/>
        </p:nvSpPr>
        <p:spPr>
          <a:xfrm>
            <a:off x="8592480" y="11943000"/>
            <a:ext cx="4653720" cy="10044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1: Beam-eye view of the NOvA Near Detector (Image credit: Fermilab Visual Media Services) </a:t>
            </a:r>
            <a:endParaRPr b="0" i="0" sz="2000" u="none" cap="none" strike="noStrike">
              <a:solidFill>
                <a:srgbClr val="000000"/>
              </a:solidFill>
              <a:latin typeface="Arial"/>
              <a:ea typeface="Arial"/>
              <a:cs typeface="Arial"/>
              <a:sym typeface="Arial"/>
            </a:endParaRPr>
          </a:p>
        </p:txBody>
      </p:sp>
      <p:cxnSp>
        <p:nvCxnSpPr>
          <p:cNvPr id="79" name="Google Shape;79;p1"/>
          <p:cNvCxnSpPr/>
          <p:nvPr/>
        </p:nvCxnSpPr>
        <p:spPr>
          <a:xfrm flipH="1">
            <a:off x="13523400" y="5967360"/>
            <a:ext cx="28440" cy="25435440"/>
          </a:xfrm>
          <a:prstGeom prst="straightConnector1">
            <a:avLst/>
          </a:prstGeom>
          <a:noFill/>
          <a:ln cap="flat" cmpd="sng" w="18350">
            <a:solidFill>
              <a:srgbClr val="000000"/>
            </a:solidFill>
            <a:prstDash val="solid"/>
            <a:round/>
            <a:headEnd len="sm" w="sm" type="none"/>
            <a:tailEnd len="sm" w="sm" type="none"/>
          </a:ln>
        </p:spPr>
      </p:cxnSp>
      <p:cxnSp>
        <p:nvCxnSpPr>
          <p:cNvPr id="80" name="Google Shape;80;p1"/>
          <p:cNvCxnSpPr/>
          <p:nvPr/>
        </p:nvCxnSpPr>
        <p:spPr>
          <a:xfrm flipH="1">
            <a:off x="31019760" y="6111360"/>
            <a:ext cx="28440" cy="25435440"/>
          </a:xfrm>
          <a:prstGeom prst="straightConnector1">
            <a:avLst/>
          </a:prstGeom>
          <a:noFill/>
          <a:ln cap="flat" cmpd="sng" w="18350">
            <a:solidFill>
              <a:srgbClr val="000000"/>
            </a:solidFill>
            <a:prstDash val="solid"/>
            <a:round/>
            <a:headEnd len="sm" w="sm" type="none"/>
            <a:tailEnd len="sm" w="sm" type="none"/>
          </a:ln>
        </p:spPr>
      </p:cxnSp>
      <p:sp>
        <p:nvSpPr>
          <p:cNvPr id="81" name="Google Shape;81;p1"/>
          <p:cNvSpPr/>
          <p:nvPr/>
        </p:nvSpPr>
        <p:spPr>
          <a:xfrm rot="5400000">
            <a:off x="29255400" y="11123640"/>
            <a:ext cx="2706840" cy="36396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1800" u="none" cap="none" strike="noStrike">
                <a:solidFill>
                  <a:srgbClr val="000000"/>
                </a:solidFill>
                <a:latin typeface="Arial"/>
                <a:ea typeface="Arial"/>
                <a:cs typeface="Arial"/>
                <a:sym typeface="Arial"/>
              </a:rPr>
              <a:t>NOvA Simulation</a:t>
            </a:r>
            <a:endParaRPr b="0" i="0" sz="1800" u="none" cap="none" strike="noStrike">
              <a:solidFill>
                <a:srgbClr val="000000"/>
              </a:solidFill>
              <a:latin typeface="Arial"/>
              <a:ea typeface="Arial"/>
              <a:cs typeface="Arial"/>
              <a:sym typeface="Arial"/>
            </a:endParaRPr>
          </a:p>
        </p:txBody>
      </p:sp>
      <p:pic>
        <p:nvPicPr>
          <p:cNvPr id="82" name="Google Shape;82;p1"/>
          <p:cNvPicPr preferRelativeResize="0"/>
          <p:nvPr/>
        </p:nvPicPr>
        <p:blipFill rotWithShape="1">
          <a:blip r:embed="rId17">
            <a:alphaModFix/>
          </a:blip>
          <a:srcRect b="0" l="0" r="0" t="0"/>
          <a:stretch/>
        </p:blipFill>
        <p:spPr>
          <a:xfrm>
            <a:off x="6912720" y="21596400"/>
            <a:ext cx="6406200" cy="2863800"/>
          </a:xfrm>
          <a:prstGeom prst="rect">
            <a:avLst/>
          </a:prstGeom>
          <a:noFill/>
          <a:ln>
            <a:noFill/>
          </a:ln>
        </p:spPr>
      </p:pic>
      <p:sp>
        <p:nvSpPr>
          <p:cNvPr id="83" name="Google Shape;83;p1"/>
          <p:cNvSpPr/>
          <p:nvPr/>
        </p:nvSpPr>
        <p:spPr>
          <a:xfrm>
            <a:off x="1622880" y="25827120"/>
            <a:ext cx="12037320" cy="9802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en-US" sz="5400" u="none" cap="none" strike="noStrike">
                <a:solidFill>
                  <a:schemeClr val="dk1"/>
                </a:solidFill>
                <a:latin typeface="Arial"/>
                <a:ea typeface="Arial"/>
                <a:cs typeface="Arial"/>
                <a:sym typeface="Arial"/>
              </a:rPr>
              <a:t>References</a:t>
            </a:r>
            <a:endParaRPr b="0" i="0" sz="5400" u="none" cap="none" strike="noStrike">
              <a:solidFill>
                <a:srgbClr val="000000"/>
              </a:solidFill>
              <a:latin typeface="Arial"/>
              <a:ea typeface="Arial"/>
              <a:cs typeface="Arial"/>
              <a:sym typeface="Arial"/>
            </a:endParaRPr>
          </a:p>
          <a:p>
            <a:pPr indent="0" lvl="0" marL="0" marR="0" rtl="0" algn="l">
              <a:lnSpc>
                <a:spcPct val="120000"/>
              </a:lnSpc>
              <a:spcBef>
                <a:spcPts val="1800"/>
              </a:spcBef>
              <a:spcAft>
                <a:spcPts val="0"/>
              </a:spcAft>
              <a:buNone/>
            </a:pPr>
            <a:r>
              <a:rPr b="0" i="0" lang="en-US" sz="2800" u="none" cap="none" strike="noStrike">
                <a:solidFill>
                  <a:schemeClr val="dk1"/>
                </a:solidFill>
                <a:latin typeface="Roboto"/>
                <a:ea typeface="Roboto"/>
                <a:cs typeface="Roboto"/>
                <a:sym typeface="Roboto"/>
              </a:rPr>
              <a:t> </a:t>
            </a:r>
            <a:endParaRPr b="0" i="0" sz="2800" u="none" cap="none" strike="noStrike">
              <a:solidFill>
                <a:srgbClr val="000000"/>
              </a:solidFill>
              <a:latin typeface="Arial"/>
              <a:ea typeface="Arial"/>
              <a:cs typeface="Arial"/>
              <a:sym typeface="Arial"/>
            </a:endParaRPr>
          </a:p>
        </p:txBody>
      </p:sp>
      <p:sp>
        <p:nvSpPr>
          <p:cNvPr id="84" name="Google Shape;84;p1"/>
          <p:cNvSpPr/>
          <p:nvPr/>
        </p:nvSpPr>
        <p:spPr>
          <a:xfrm>
            <a:off x="6883920" y="24508800"/>
            <a:ext cx="6446880" cy="13093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Figure 5: Example Feynman diagrams for higher order ν-on-e scattering resulting in a nuMM. The process can vary depending on the theoretical framework utilized, these were used in [3].</a:t>
            </a:r>
            <a:endParaRPr b="0" i="0" sz="2000" u="none" cap="none" strike="noStrike">
              <a:solidFill>
                <a:srgbClr val="000000"/>
              </a:solidFill>
              <a:latin typeface="Arial"/>
              <a:ea typeface="Arial"/>
              <a:cs typeface="Arial"/>
              <a:sym typeface="Arial"/>
            </a:endParaRPr>
          </a:p>
        </p:txBody>
      </p:sp>
      <p:graphicFrame>
        <p:nvGraphicFramePr>
          <p:cNvPr id="85" name="Google Shape;85;p1"/>
          <p:cNvGraphicFramePr/>
          <p:nvPr/>
        </p:nvGraphicFramePr>
        <p:xfrm>
          <a:off x="13860000" y="23509800"/>
          <a:ext cx="3000000" cy="3000000"/>
        </p:xfrm>
        <a:graphic>
          <a:graphicData uri="http://schemas.openxmlformats.org/drawingml/2006/table">
            <a:tbl>
              <a:tblPr>
                <a:noFill/>
                <a:tableStyleId>{380F30C6-A6B3-4C11-A0E8-4D50338506A3}</a:tableStyleId>
              </a:tblPr>
              <a:tblGrid>
                <a:gridCol w="3332875"/>
                <a:gridCol w="5619600"/>
              </a:tblGrid>
              <a:tr h="358200">
                <a:tc>
                  <a:txBody>
                    <a:bodyPr/>
                    <a:lstStyle/>
                    <a:p>
                      <a:pPr indent="0" lvl="0" marL="0" marR="0" rtl="0" algn="l">
                        <a:spcBef>
                          <a:spcPts val="0"/>
                        </a:spcBef>
                        <a:spcAft>
                          <a:spcPts val="0"/>
                        </a:spcAft>
                        <a:buNone/>
                      </a:pPr>
                      <a:r>
                        <a:rPr b="0" lang="en-US" sz="2000" u="none" cap="none" strike="noStrike">
                          <a:solidFill>
                            <a:srgbClr val="000000"/>
                          </a:solidFill>
                          <a:latin typeface="Arial"/>
                          <a:ea typeface="Arial"/>
                          <a:cs typeface="Arial"/>
                          <a:sym typeface="Arial"/>
                        </a:rPr>
                        <a:t>Detector Uncertainty</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spcBef>
                          <a:spcPts val="0"/>
                        </a:spcBef>
                        <a:spcAft>
                          <a:spcPts val="0"/>
                        </a:spcAft>
                        <a:buNone/>
                      </a:pPr>
                      <a:r>
                        <a:rPr b="0" lang="en-US" sz="2000" u="none" strike="noStrike">
                          <a:solidFill>
                            <a:srgbClr val="000000"/>
                          </a:solidFill>
                          <a:latin typeface="Arial"/>
                          <a:ea typeface="Arial"/>
                          <a:cs typeface="Arial"/>
                          <a:sym typeface="Arial"/>
                        </a:rPr>
                        <a:t>+8.2% / -10.3%</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58200">
                <a:tc>
                  <a:txBody>
                    <a:bodyPr/>
                    <a:lstStyle/>
                    <a:p>
                      <a:pPr indent="0" lvl="0" marL="0" marR="0" rtl="0" algn="l">
                        <a:spcBef>
                          <a:spcPts val="0"/>
                        </a:spcBef>
                        <a:spcAft>
                          <a:spcPts val="0"/>
                        </a:spcAft>
                        <a:buNone/>
                      </a:pPr>
                      <a:r>
                        <a:rPr b="0" lang="en-US" sz="2000" u="none" strike="noStrike">
                          <a:solidFill>
                            <a:srgbClr val="000000"/>
                          </a:solidFill>
                          <a:latin typeface="Arial"/>
                          <a:ea typeface="Arial"/>
                          <a:cs typeface="Arial"/>
                          <a:sym typeface="Arial"/>
                        </a:rPr>
                        <a:t>Flux Uncertainty</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spcBef>
                          <a:spcPts val="0"/>
                        </a:spcBef>
                        <a:spcAft>
                          <a:spcPts val="0"/>
                        </a:spcAft>
                        <a:buNone/>
                      </a:pPr>
                      <a:r>
                        <a:rPr b="0" lang="en-US" sz="2000" u="none" strike="noStrike">
                          <a:solidFill>
                            <a:srgbClr val="000000"/>
                          </a:solidFill>
                          <a:latin typeface="Arial"/>
                          <a:ea typeface="Arial"/>
                          <a:cs typeface="Arial"/>
                          <a:sym typeface="Arial"/>
                        </a:rPr>
                        <a:t>+/- 8.1%</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58200">
                <a:tc>
                  <a:txBody>
                    <a:bodyPr/>
                    <a:lstStyle/>
                    <a:p>
                      <a:pPr indent="0" lvl="0" marL="0" marR="0" rtl="0" algn="l">
                        <a:spcBef>
                          <a:spcPts val="0"/>
                        </a:spcBef>
                        <a:spcAft>
                          <a:spcPts val="0"/>
                        </a:spcAft>
                        <a:buNone/>
                      </a:pPr>
                      <a:r>
                        <a:rPr b="0" lang="en-US" sz="2000" u="none" strike="noStrike">
                          <a:solidFill>
                            <a:srgbClr val="000000"/>
                          </a:solidFill>
                          <a:latin typeface="Arial"/>
                          <a:ea typeface="Arial"/>
                          <a:cs typeface="Arial"/>
                          <a:sym typeface="Arial"/>
                        </a:rPr>
                        <a:t>Statistical Uncertainty</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spcBef>
                          <a:spcPts val="0"/>
                        </a:spcBef>
                        <a:spcAft>
                          <a:spcPts val="0"/>
                        </a:spcAft>
                        <a:buNone/>
                      </a:pPr>
                      <a:r>
                        <a:rPr b="0" lang="en-US" sz="2000" u="none" strike="noStrike">
                          <a:solidFill>
                            <a:srgbClr val="000000"/>
                          </a:solidFill>
                          <a:latin typeface="Arial"/>
                          <a:ea typeface="Arial"/>
                          <a:cs typeface="Arial"/>
                          <a:sym typeface="Arial"/>
                        </a:rPr>
                        <a:t>+/- 2.6%</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58200">
                <a:tc>
                  <a:txBody>
                    <a:bodyPr/>
                    <a:lstStyle/>
                    <a:p>
                      <a:pPr indent="0" lvl="0" marL="0" marR="0" rtl="0" algn="l">
                        <a:spcBef>
                          <a:spcPts val="0"/>
                        </a:spcBef>
                        <a:spcAft>
                          <a:spcPts val="0"/>
                        </a:spcAft>
                        <a:buNone/>
                      </a:pPr>
                      <a:r>
                        <a:rPr b="0" lang="en-US" sz="2000" u="none" strike="noStrike">
                          <a:solidFill>
                            <a:srgbClr val="000000"/>
                          </a:solidFill>
                          <a:latin typeface="Arial"/>
                          <a:ea typeface="Arial"/>
                          <a:cs typeface="Arial"/>
                          <a:sym typeface="Arial"/>
                        </a:rPr>
                        <a:t>Total Background Prediction</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lang="en-US" sz="2000" u="none" strike="noStrike">
                          <a:solidFill>
                            <a:srgbClr val="000000"/>
                          </a:solidFill>
                          <a:latin typeface="Arial"/>
                          <a:ea typeface="Arial"/>
                          <a:cs typeface="Arial"/>
                          <a:sym typeface="Arial"/>
                        </a:rPr>
                        <a:t>1432 +/- 38 (stat) +118/-147 (det) +/- 116 (flux) </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86" name="Google Shape;86;p1"/>
          <p:cNvSpPr/>
          <p:nvPr/>
        </p:nvSpPr>
        <p:spPr>
          <a:xfrm>
            <a:off x="23002200" y="23605920"/>
            <a:ext cx="7086600" cy="131004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000" u="none" cap="none" strike="noStrike">
                <a:solidFill>
                  <a:schemeClr val="dk1"/>
                </a:solidFill>
                <a:latin typeface="Arial"/>
                <a:ea typeface="Arial"/>
                <a:cs typeface="Arial"/>
                <a:sym typeface="Arial"/>
              </a:rPr>
              <a:t>Table 1: Uncertainties affecting the background prediction and the total background prediction with the associated uncertainties. Only the shift up in uncertainty matters for the nuMM prediction, as we are looking for an observed excess. </a:t>
            </a:r>
            <a:endParaRPr b="0" i="0" sz="2000" u="none" cap="none" strike="noStrike">
              <a:solidFill>
                <a:srgbClr val="000000"/>
              </a:solidFill>
              <a:latin typeface="Arial"/>
              <a:ea typeface="Arial"/>
              <a:cs typeface="Arial"/>
              <a:sym typeface="Arial"/>
            </a:endParaRPr>
          </a:p>
        </p:txBody>
      </p:sp>
      <p:sp>
        <p:nvSpPr>
          <p:cNvPr id="87" name="Google Shape;87;p1"/>
          <p:cNvSpPr/>
          <p:nvPr/>
        </p:nvSpPr>
        <p:spPr>
          <a:xfrm>
            <a:off x="20817000" y="16786080"/>
            <a:ext cx="2885400" cy="48636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1" i="0" lang="en-US" sz="2600" u="none" cap="none" strike="noStrike">
                <a:solidFill>
                  <a:schemeClr val="dk1"/>
                </a:solidFill>
                <a:latin typeface="Arial"/>
                <a:ea typeface="Arial"/>
                <a:cs typeface="Arial"/>
                <a:sym typeface="Arial"/>
              </a:rPr>
              <a:t>Cutflow Method: </a:t>
            </a:r>
            <a:endParaRPr b="0" i="0" sz="2600" u="none" cap="none" strike="noStrike">
              <a:solidFill>
                <a:srgbClr val="000000"/>
              </a:solidFill>
              <a:latin typeface="Arial"/>
              <a:ea typeface="Arial"/>
              <a:cs typeface="Arial"/>
              <a:sym typeface="Arial"/>
            </a:endParaRPr>
          </a:p>
        </p:txBody>
      </p:sp>
      <p:cxnSp>
        <p:nvCxnSpPr>
          <p:cNvPr id="88" name="Google Shape;88;p1"/>
          <p:cNvCxnSpPr/>
          <p:nvPr/>
        </p:nvCxnSpPr>
        <p:spPr>
          <a:xfrm>
            <a:off x="20345400" y="16916400"/>
            <a:ext cx="0" cy="5943600"/>
          </a:xfrm>
          <a:prstGeom prst="straightConnector1">
            <a:avLst/>
          </a:prstGeom>
          <a:noFill/>
          <a:ln cap="flat" cmpd="sng" w="9525">
            <a:solidFill>
              <a:srgbClr val="000000"/>
            </a:solidFill>
            <a:prstDash val="solid"/>
            <a:round/>
            <a:headEnd len="sm" w="sm" type="none"/>
            <a:tailEnd len="sm" w="sm" type="none"/>
          </a:ln>
        </p:spPr>
      </p:cxnSp>
      <p:cxnSp>
        <p:nvCxnSpPr>
          <p:cNvPr id="89" name="Google Shape;89;p1"/>
          <p:cNvCxnSpPr/>
          <p:nvPr/>
        </p:nvCxnSpPr>
        <p:spPr>
          <a:xfrm rot="10800000">
            <a:off x="13860295" y="24612838"/>
            <a:ext cx="8952000" cy="36000"/>
          </a:xfrm>
          <a:prstGeom prst="straightConnector1">
            <a:avLst/>
          </a:prstGeom>
          <a:noFill/>
          <a:ln cap="flat" cmpd="sng" w="9525">
            <a:solidFill>
              <a:srgbClr val="000000"/>
            </a:solidFill>
            <a:prstDash val="solid"/>
            <a:round/>
            <a:headEnd len="sm" w="sm" type="none"/>
            <a:tailEnd len="sm" w="sm" type="none"/>
          </a:ln>
        </p:spPr>
      </p:cxnSp>
      <p:sp>
        <p:nvSpPr>
          <p:cNvPr id="90" name="Google Shape;90;p1"/>
          <p:cNvSpPr/>
          <p:nvPr/>
        </p:nvSpPr>
        <p:spPr>
          <a:xfrm>
            <a:off x="21117600" y="17230680"/>
            <a:ext cx="1971000" cy="4561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Preselection </a:t>
            </a:r>
            <a:endParaRPr b="0" i="0" sz="2400" u="none" cap="none" strike="noStrike">
              <a:solidFill>
                <a:srgbClr val="000000"/>
              </a:solidFill>
              <a:latin typeface="Arial"/>
              <a:ea typeface="Arial"/>
              <a:cs typeface="Arial"/>
              <a:sym typeface="Arial"/>
            </a:endParaRPr>
          </a:p>
        </p:txBody>
      </p:sp>
      <p:cxnSp>
        <p:nvCxnSpPr>
          <p:cNvPr id="91" name="Google Shape;91;p1"/>
          <p:cNvCxnSpPr/>
          <p:nvPr/>
        </p:nvCxnSpPr>
        <p:spPr>
          <a:xfrm>
            <a:off x="21945600" y="17735400"/>
            <a:ext cx="0" cy="457200"/>
          </a:xfrm>
          <a:prstGeom prst="straightConnector1">
            <a:avLst/>
          </a:prstGeom>
          <a:noFill/>
          <a:ln cap="flat" cmpd="sng" w="9525">
            <a:solidFill>
              <a:srgbClr val="000000"/>
            </a:solidFill>
            <a:prstDash val="solid"/>
            <a:round/>
            <a:headEnd len="sm" w="sm" type="none"/>
            <a:tailEnd len="med" w="med" type="triangle"/>
          </a:ln>
        </p:spPr>
      </p:cxnSp>
      <p:sp>
        <p:nvSpPr>
          <p:cNvPr id="92" name="Google Shape;92;p1"/>
          <p:cNvSpPr/>
          <p:nvPr/>
        </p:nvSpPr>
        <p:spPr>
          <a:xfrm>
            <a:off x="20743200" y="18167040"/>
            <a:ext cx="2971800" cy="4561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Volume Constraint </a:t>
            </a:r>
            <a:endParaRPr b="0" i="0" sz="2400" u="none" cap="none" strike="noStrike">
              <a:solidFill>
                <a:srgbClr val="000000"/>
              </a:solidFill>
              <a:latin typeface="Arial"/>
              <a:ea typeface="Arial"/>
              <a:cs typeface="Arial"/>
              <a:sym typeface="Arial"/>
            </a:endParaRPr>
          </a:p>
        </p:txBody>
      </p:sp>
      <p:sp>
        <p:nvSpPr>
          <p:cNvPr id="93" name="Google Shape;93;p1"/>
          <p:cNvSpPr/>
          <p:nvPr/>
        </p:nvSpPr>
        <p:spPr>
          <a:xfrm>
            <a:off x="20973960" y="19175040"/>
            <a:ext cx="2199240" cy="4561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Single Particle </a:t>
            </a:r>
            <a:endParaRPr b="0" i="0" sz="2400" u="none" cap="none" strike="noStrike">
              <a:solidFill>
                <a:srgbClr val="000000"/>
              </a:solidFill>
              <a:latin typeface="Arial"/>
              <a:ea typeface="Arial"/>
              <a:cs typeface="Arial"/>
              <a:sym typeface="Arial"/>
            </a:endParaRPr>
          </a:p>
        </p:txBody>
      </p:sp>
      <p:cxnSp>
        <p:nvCxnSpPr>
          <p:cNvPr id="94" name="Google Shape;94;p1"/>
          <p:cNvCxnSpPr/>
          <p:nvPr/>
        </p:nvCxnSpPr>
        <p:spPr>
          <a:xfrm>
            <a:off x="21945600" y="18707400"/>
            <a:ext cx="0" cy="457200"/>
          </a:xfrm>
          <a:prstGeom prst="straightConnector1">
            <a:avLst/>
          </a:prstGeom>
          <a:noFill/>
          <a:ln cap="flat" cmpd="sng" w="9525">
            <a:solidFill>
              <a:srgbClr val="000000"/>
            </a:solidFill>
            <a:prstDash val="solid"/>
            <a:round/>
            <a:headEnd len="sm" w="sm" type="none"/>
            <a:tailEnd len="med" w="med" type="triangle"/>
          </a:ln>
        </p:spPr>
      </p:cxnSp>
      <p:cxnSp>
        <p:nvCxnSpPr>
          <p:cNvPr id="95" name="Google Shape;95;p1"/>
          <p:cNvCxnSpPr/>
          <p:nvPr/>
        </p:nvCxnSpPr>
        <p:spPr>
          <a:xfrm>
            <a:off x="21945600" y="19715400"/>
            <a:ext cx="0" cy="457200"/>
          </a:xfrm>
          <a:prstGeom prst="straightConnector1">
            <a:avLst/>
          </a:prstGeom>
          <a:noFill/>
          <a:ln cap="flat" cmpd="sng" w="9525">
            <a:solidFill>
              <a:srgbClr val="000000"/>
            </a:solidFill>
            <a:prstDash val="solid"/>
            <a:round/>
            <a:headEnd len="sm" w="sm" type="none"/>
            <a:tailEnd len="med" w="med" type="triangle"/>
          </a:ln>
        </p:spPr>
      </p:cxnSp>
      <p:sp>
        <p:nvSpPr>
          <p:cNvPr id="96" name="Google Shape;96;p1"/>
          <p:cNvSpPr/>
          <p:nvPr/>
        </p:nvSpPr>
        <p:spPr>
          <a:xfrm>
            <a:off x="21154320" y="20183400"/>
            <a:ext cx="1934280" cy="4561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Limit Energy</a:t>
            </a:r>
            <a:endParaRPr b="0" i="0" sz="2400" u="none" cap="none" strike="noStrike">
              <a:solidFill>
                <a:srgbClr val="000000"/>
              </a:solidFill>
              <a:latin typeface="Arial"/>
              <a:ea typeface="Arial"/>
              <a:cs typeface="Arial"/>
              <a:sym typeface="Arial"/>
            </a:endParaRPr>
          </a:p>
        </p:txBody>
      </p:sp>
      <p:cxnSp>
        <p:nvCxnSpPr>
          <p:cNvPr id="97" name="Google Shape;97;p1"/>
          <p:cNvCxnSpPr/>
          <p:nvPr/>
        </p:nvCxnSpPr>
        <p:spPr>
          <a:xfrm>
            <a:off x="21945600" y="20759400"/>
            <a:ext cx="0" cy="457200"/>
          </a:xfrm>
          <a:prstGeom prst="straightConnector1">
            <a:avLst/>
          </a:prstGeom>
          <a:noFill/>
          <a:ln cap="flat" cmpd="sng" w="9525">
            <a:solidFill>
              <a:srgbClr val="000000"/>
            </a:solidFill>
            <a:prstDash val="solid"/>
            <a:round/>
            <a:headEnd len="sm" w="sm" type="none"/>
            <a:tailEnd len="med" w="med" type="triangle"/>
          </a:ln>
        </p:spPr>
      </p:cxnSp>
      <p:sp>
        <p:nvSpPr>
          <p:cNvPr id="98" name="Google Shape;98;p1"/>
          <p:cNvSpPr/>
          <p:nvPr/>
        </p:nvSpPr>
        <p:spPr>
          <a:xfrm>
            <a:off x="20434680" y="21227760"/>
            <a:ext cx="3305520" cy="4561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Apply Neural Network</a:t>
            </a:r>
            <a:endParaRPr b="0" i="0" sz="2400" u="none" cap="none" strike="noStrike">
              <a:solidFill>
                <a:srgbClr val="000000"/>
              </a:solidFill>
              <a:latin typeface="Arial"/>
              <a:ea typeface="Arial"/>
              <a:cs typeface="Arial"/>
              <a:sym typeface="Arial"/>
            </a:endParaRPr>
          </a:p>
        </p:txBody>
      </p:sp>
      <p:cxnSp>
        <p:nvCxnSpPr>
          <p:cNvPr id="99" name="Google Shape;99;p1"/>
          <p:cNvCxnSpPr/>
          <p:nvPr/>
        </p:nvCxnSpPr>
        <p:spPr>
          <a:xfrm>
            <a:off x="21945600" y="21803400"/>
            <a:ext cx="0" cy="457200"/>
          </a:xfrm>
          <a:prstGeom prst="straightConnector1">
            <a:avLst/>
          </a:prstGeom>
          <a:noFill/>
          <a:ln cap="flat" cmpd="sng" w="9525">
            <a:solidFill>
              <a:srgbClr val="000000"/>
            </a:solidFill>
            <a:prstDash val="solid"/>
            <a:round/>
            <a:headEnd len="sm" w="sm" type="none"/>
            <a:tailEnd len="med" w="med" type="triangle"/>
          </a:ln>
        </p:spPr>
      </p:cxnSp>
      <p:sp>
        <p:nvSpPr>
          <p:cNvPr id="100" name="Google Shape;100;p1"/>
          <p:cNvSpPr/>
          <p:nvPr/>
        </p:nvSpPr>
        <p:spPr>
          <a:xfrm>
            <a:off x="20902680" y="22199760"/>
            <a:ext cx="2391120" cy="45612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0" i="0" lang="en-US" sz="2400" u="none" cap="none" strike="noStrike">
                <a:solidFill>
                  <a:schemeClr val="dk1"/>
                </a:solidFill>
                <a:latin typeface="Arial"/>
                <a:ea typeface="Arial"/>
                <a:cs typeface="Arial"/>
                <a:sym typeface="Arial"/>
              </a:rPr>
              <a:t>Forward Going</a:t>
            </a:r>
            <a:endParaRPr b="0" i="0" sz="2400" u="none" cap="none" strike="noStrike">
              <a:solidFill>
                <a:srgbClr val="000000"/>
              </a:solidFill>
              <a:latin typeface="Arial"/>
              <a:ea typeface="Arial"/>
              <a:cs typeface="Arial"/>
              <a:sym typeface="Arial"/>
            </a:endParaRPr>
          </a:p>
        </p:txBody>
      </p:sp>
      <p:sp>
        <p:nvSpPr>
          <p:cNvPr id="101" name="Google Shape;101;p1"/>
          <p:cNvSpPr/>
          <p:nvPr/>
        </p:nvSpPr>
        <p:spPr>
          <a:xfrm>
            <a:off x="26928000" y="25622650"/>
            <a:ext cx="3640800" cy="44787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i="0" lang="en-US" sz="2400" u="none" cap="none" strike="noStrike">
                <a:solidFill>
                  <a:schemeClr val="dk1"/>
                </a:solidFill>
              </a:rPr>
              <a:t>Note: Eθ</a:t>
            </a:r>
            <a:r>
              <a:rPr baseline="30000" i="0" lang="en-US" sz="2400" u="none" cap="none" strike="noStrike">
                <a:solidFill>
                  <a:schemeClr val="dk1"/>
                </a:solidFill>
              </a:rPr>
              <a:t>2 </a:t>
            </a:r>
            <a:r>
              <a:rPr i="0" lang="en-US" sz="2400" u="none" cap="none" strike="noStrike">
                <a:solidFill>
                  <a:schemeClr val="dk1"/>
                </a:solidFill>
              </a:rPr>
              <a:t> </a:t>
            </a:r>
            <a:r>
              <a:rPr lang="en-US" sz="2400">
                <a:solidFill>
                  <a:schemeClr val="dk1"/>
                </a:solidFill>
              </a:rPr>
              <a:t>is defined by the reconstructed electron energy and the angle of the electron with respect to the beam -- it describes the</a:t>
            </a:r>
            <a:r>
              <a:rPr i="0" lang="en-US" sz="2400" u="none" cap="none" strike="noStrike">
                <a:solidFill>
                  <a:schemeClr val="dk1"/>
                </a:solidFill>
              </a:rPr>
              <a:t> forward</a:t>
            </a:r>
            <a:r>
              <a:rPr lang="en-US" sz="2400">
                <a:solidFill>
                  <a:schemeClr val="dk1"/>
                </a:solidFill>
              </a:rPr>
              <a:t>-</a:t>
            </a:r>
            <a:r>
              <a:rPr i="0" lang="en-US" sz="2400" u="none" cap="none" strike="noStrike">
                <a:solidFill>
                  <a:schemeClr val="dk1"/>
                </a:solidFill>
              </a:rPr>
              <a:t>going </a:t>
            </a:r>
            <a:r>
              <a:rPr lang="en-US" sz="2400">
                <a:solidFill>
                  <a:schemeClr val="dk1"/>
                </a:solidFill>
              </a:rPr>
              <a:t>nature of the signal.</a:t>
            </a:r>
            <a:endParaRPr i="0" sz="2400" u="none" cap="none" strike="noStrike">
              <a:solidFill>
                <a:srgbClr val="000000"/>
              </a:solidFill>
            </a:endParaRPr>
          </a:p>
        </p:txBody>
      </p:sp>
      <p:sp>
        <p:nvSpPr>
          <p:cNvPr id="102" name="Google Shape;102;p1"/>
          <p:cNvSpPr txBox="1"/>
          <p:nvPr/>
        </p:nvSpPr>
        <p:spPr>
          <a:xfrm>
            <a:off x="38176200" y="14196600"/>
            <a:ext cx="4800600" cy="18756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1" i="0" lang="en-US" sz="2700" u="none" cap="none" strike="noStrike">
                <a:solidFill>
                  <a:schemeClr val="dk1"/>
                </a:solidFill>
                <a:latin typeface="Arial"/>
                <a:ea typeface="Arial"/>
                <a:cs typeface="Arial"/>
                <a:sym typeface="Arial"/>
              </a:rPr>
              <a:t>The prediction for the upper bound on NOvA’s sensitivity is &lt;1.38 x 10</a:t>
            </a:r>
            <a:r>
              <a:rPr b="1" baseline="30000" i="0" lang="en-US" sz="2700" u="none" cap="none" strike="noStrike">
                <a:solidFill>
                  <a:schemeClr val="dk1"/>
                </a:solidFill>
                <a:latin typeface="Arial"/>
                <a:ea typeface="Arial"/>
                <a:cs typeface="Arial"/>
                <a:sym typeface="Arial"/>
              </a:rPr>
              <a:t>-9 </a:t>
            </a:r>
            <a:r>
              <a:rPr b="1" i="0" lang="en-US" sz="2700" u="none" cap="none" strike="noStrike">
                <a:solidFill>
                  <a:schemeClr val="dk1"/>
                </a:solidFill>
                <a:latin typeface="Arial"/>
                <a:ea typeface="Arial"/>
                <a:cs typeface="Arial"/>
                <a:sym typeface="Arial"/>
              </a:rPr>
              <a:t>μ</a:t>
            </a:r>
            <a:r>
              <a:rPr b="1" baseline="-25000" i="0" lang="en-US" sz="2700" u="none" cap="none" strike="noStrike">
                <a:solidFill>
                  <a:schemeClr val="dk1"/>
                </a:solidFill>
                <a:latin typeface="Arial"/>
                <a:ea typeface="Arial"/>
                <a:cs typeface="Arial"/>
                <a:sym typeface="Arial"/>
              </a:rPr>
              <a:t>B</a:t>
            </a:r>
            <a:r>
              <a:rPr b="1" i="0" lang="en-US" sz="2700" u="none" cap="none" strike="noStrike">
                <a:solidFill>
                  <a:schemeClr val="dk1"/>
                </a:solidFill>
                <a:latin typeface="Arial"/>
                <a:ea typeface="Arial"/>
                <a:cs typeface="Arial"/>
                <a:sym typeface="Arial"/>
              </a:rPr>
              <a:t>.</a:t>
            </a:r>
            <a:endParaRPr b="0" i="0" sz="2700" u="none" cap="none" strike="noStrike">
              <a:solidFill>
                <a:srgbClr val="000000"/>
              </a:solidFill>
              <a:latin typeface="Arial"/>
              <a:ea typeface="Arial"/>
              <a:cs typeface="Arial"/>
              <a:sym typeface="Arial"/>
            </a:endParaRPr>
          </a:p>
        </p:txBody>
      </p:sp>
      <p:sp>
        <p:nvSpPr>
          <p:cNvPr id="103" name="Google Shape;103;p1"/>
          <p:cNvSpPr txBox="1"/>
          <p:nvPr/>
        </p:nvSpPr>
        <p:spPr>
          <a:xfrm>
            <a:off x="38368800" y="21234600"/>
            <a:ext cx="5029200" cy="15426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None/>
            </a:pPr>
            <a:r>
              <a:rPr b="1" i="0" lang="en-US" sz="2700" u="none" cap="none" strike="noStrike">
                <a:solidFill>
                  <a:schemeClr val="dk1"/>
                </a:solidFill>
                <a:latin typeface="Arial"/>
                <a:ea typeface="Arial"/>
                <a:cs typeface="Arial"/>
                <a:sym typeface="Arial"/>
              </a:rPr>
              <a:t>The prediction for the upper bound on NOvA’s sensitivity is now &lt;1.25 x 10</a:t>
            </a:r>
            <a:r>
              <a:rPr b="1" baseline="30000" i="0" lang="en-US" sz="2700" u="none" cap="none" strike="noStrike">
                <a:solidFill>
                  <a:schemeClr val="dk1"/>
                </a:solidFill>
                <a:latin typeface="Arial"/>
                <a:ea typeface="Arial"/>
                <a:cs typeface="Arial"/>
                <a:sym typeface="Arial"/>
              </a:rPr>
              <a:t>-9 </a:t>
            </a:r>
            <a:r>
              <a:rPr b="1" i="0" lang="en-US" sz="2700" u="none" cap="none" strike="noStrike">
                <a:solidFill>
                  <a:schemeClr val="dk1"/>
                </a:solidFill>
                <a:latin typeface="Arial"/>
                <a:ea typeface="Arial"/>
                <a:cs typeface="Arial"/>
                <a:sym typeface="Arial"/>
              </a:rPr>
              <a:t>μ</a:t>
            </a:r>
            <a:r>
              <a:rPr b="1" baseline="-25000" i="0" lang="en-US" sz="2700" u="none" cap="none" strike="noStrike">
                <a:solidFill>
                  <a:schemeClr val="dk1"/>
                </a:solidFill>
                <a:latin typeface="Arial"/>
                <a:ea typeface="Arial"/>
                <a:cs typeface="Arial"/>
                <a:sym typeface="Arial"/>
              </a:rPr>
              <a:t>B</a:t>
            </a:r>
            <a:r>
              <a:rPr b="1" i="0" lang="en-US" sz="2700" u="none" cap="none" strike="noStrike">
                <a:solidFill>
                  <a:schemeClr val="dk1"/>
                </a:solidFill>
                <a:latin typeface="Arial"/>
                <a:ea typeface="Arial"/>
                <a:cs typeface="Arial"/>
                <a:sym typeface="Arial"/>
              </a:rPr>
              <a:t>.</a:t>
            </a:r>
            <a:endParaRPr b="0" i="0" sz="2700" u="none" cap="none" strike="noStrike">
              <a:solidFill>
                <a:srgbClr val="000000"/>
              </a:solidFill>
              <a:latin typeface="Arial"/>
              <a:ea typeface="Arial"/>
              <a:cs typeface="Arial"/>
              <a:sym typeface="Arial"/>
            </a:endParaRPr>
          </a:p>
        </p:txBody>
      </p:sp>
      <p:graphicFrame>
        <p:nvGraphicFramePr>
          <p:cNvPr id="104" name="Google Shape;104;p1"/>
          <p:cNvGraphicFramePr/>
          <p:nvPr/>
        </p:nvGraphicFramePr>
        <p:xfrm>
          <a:off x="31408920" y="7184160"/>
          <a:ext cx="3000000" cy="3000000"/>
        </p:xfrm>
        <a:graphic>
          <a:graphicData uri="http://schemas.openxmlformats.org/drawingml/2006/table">
            <a:tbl>
              <a:tblPr>
                <a:noFill/>
                <a:tableStyleId>{380F30C6-A6B3-4C11-A0E8-4D50338506A3}</a:tableStyleId>
              </a:tblPr>
              <a:tblGrid>
                <a:gridCol w="2325950"/>
                <a:gridCol w="1185475"/>
                <a:gridCol w="2961350"/>
              </a:tblGrid>
              <a:tr h="493200">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Experiment</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Year</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90% CL Result (x 10</a:t>
                      </a:r>
                      <a:r>
                        <a:rPr b="0" baseline="30000" lang="en-US" sz="2000" u="none" strike="noStrike">
                          <a:solidFill>
                            <a:srgbClr val="000000"/>
                          </a:solidFill>
                          <a:latin typeface="Arial"/>
                          <a:ea typeface="Arial"/>
                          <a:cs typeface="Arial"/>
                          <a:sym typeface="Arial"/>
                        </a:rPr>
                        <a:t>-9 </a:t>
                      </a:r>
                      <a:r>
                        <a:rPr b="0" lang="en-US" sz="2000" u="none" strike="noStrike">
                          <a:solidFill>
                            <a:srgbClr val="000000"/>
                          </a:solidFill>
                          <a:latin typeface="Verdana"/>
                          <a:ea typeface="Verdana"/>
                          <a:cs typeface="Verdana"/>
                          <a:sym typeface="Verdana"/>
                        </a:rPr>
                        <a:t>μ</a:t>
                      </a:r>
                      <a:r>
                        <a:rPr b="0" baseline="-25000" lang="en-US" sz="2000" u="none" strike="noStrike">
                          <a:solidFill>
                            <a:srgbClr val="000000"/>
                          </a:solidFill>
                          <a:latin typeface="Arial"/>
                          <a:ea typeface="Arial"/>
                          <a:cs typeface="Arial"/>
                          <a:sym typeface="Arial"/>
                        </a:rPr>
                        <a:t>B</a:t>
                      </a:r>
                      <a:r>
                        <a:rPr b="0" lang="en-US" sz="2000" u="none" strike="noStrike">
                          <a:solidFill>
                            <a:srgbClr val="000000"/>
                          </a:solidFill>
                          <a:latin typeface="Arial"/>
                          <a:ea typeface="Arial"/>
                          <a:cs typeface="Arial"/>
                          <a:sym typeface="Arial"/>
                        </a:rPr>
                        <a:t>)</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33450">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MiniBooNE</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2008</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&lt; 1.27</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33450">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CHARM II</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1995</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&lt; 3.0</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33450">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LSND</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1993</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&lt; 0.68</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35250">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BNL-E-0734</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1990</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None/>
                      </a:pPr>
                      <a:r>
                        <a:rPr b="0" lang="en-US" sz="2000" u="none" strike="noStrike">
                          <a:solidFill>
                            <a:srgbClr val="000000"/>
                          </a:solidFill>
                          <a:latin typeface="Arial"/>
                          <a:ea typeface="Arial"/>
                          <a:cs typeface="Arial"/>
                          <a:sym typeface="Arial"/>
                        </a:rPr>
                        <a:t>&lt; 0.85</a:t>
                      </a:r>
                      <a:endParaRPr b="0" sz="2000" u="none" strike="noStrike">
                        <a:solidFill>
                          <a:srgbClr val="000000"/>
                        </a:solidFill>
                        <a:latin typeface="Arial"/>
                        <a:ea typeface="Arial"/>
                        <a:cs typeface="Arial"/>
                        <a:sym typeface="Arial"/>
                      </a:endParaRPr>
                    </a:p>
                  </a:txBody>
                  <a:tcPr marT="36000" marB="36000" marR="36000" marL="36000">
                    <a:lnL cap="flat" cmpd="sng" w="9525">
                      <a:solidFill>
                        <a:srgbClr val="000000">
                          <a:alpha val="0"/>
                        </a:srgbClr>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cxnSp>
        <p:nvCxnSpPr>
          <p:cNvPr id="105" name="Google Shape;105;p1"/>
          <p:cNvCxnSpPr/>
          <p:nvPr/>
        </p:nvCxnSpPr>
        <p:spPr>
          <a:xfrm>
            <a:off x="31426200" y="7615800"/>
            <a:ext cx="6383160" cy="0"/>
          </a:xfrm>
          <a:prstGeom prst="straightConnector1">
            <a:avLst/>
          </a:prstGeom>
          <a:noFill/>
          <a:ln cap="flat" cmpd="sng" w="9525">
            <a:solidFill>
              <a:srgbClr val="000000"/>
            </a:solidFill>
            <a:prstDash val="solid"/>
            <a:round/>
            <a:headEnd len="sm" w="sm" type="none"/>
            <a:tailEnd len="sm" w="sm" type="none"/>
          </a:ln>
        </p:spPr>
      </p:cxnSp>
      <p:cxnSp>
        <p:nvCxnSpPr>
          <p:cNvPr id="106" name="Google Shape;106;p1"/>
          <p:cNvCxnSpPr/>
          <p:nvPr/>
        </p:nvCxnSpPr>
        <p:spPr>
          <a:xfrm>
            <a:off x="23909400" y="16916400"/>
            <a:ext cx="0" cy="5943600"/>
          </a:xfrm>
          <a:prstGeom prst="straightConnector1">
            <a:avLst/>
          </a:prstGeom>
          <a:noFill/>
          <a:ln cap="flat" cmpd="sng" w="9525">
            <a:solidFill>
              <a:srgbClr val="000000"/>
            </a:solidFill>
            <a:prstDash val="solid"/>
            <a:round/>
            <a:headEnd len="sm" w="sm" type="none"/>
            <a:tailEnd len="sm" w="sm" type="none"/>
          </a:ln>
        </p:spPr>
      </p:cxn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UIOWA BRAND 2021">
      <a:dk1>
        <a:srgbClr val="000000"/>
      </a:dk1>
      <a:lt1>
        <a:srgbClr val="FFFFFF"/>
      </a:lt1>
      <a:dk2>
        <a:srgbClr val="62666A"/>
      </a:dk2>
      <a:lt2>
        <a:srgbClr val="BBBCBC"/>
      </a:lt2>
      <a:accent1>
        <a:srgbClr val="FFCD00"/>
      </a:accent1>
      <a:accent2>
        <a:srgbClr val="000000"/>
      </a:accent2>
      <a:accent3>
        <a:srgbClr val="BBBCBC"/>
      </a:accent3>
      <a:accent4>
        <a:srgbClr val="00A9E0"/>
      </a:accent4>
      <a:accent5>
        <a:srgbClr val="00AF66"/>
      </a:accent5>
      <a:accent6>
        <a:srgbClr val="FF8200"/>
      </a:accent6>
      <a:hlink>
        <a:srgbClr val="00558C"/>
      </a:hlink>
      <a:folHlink>
        <a:srgbClr val="63666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2020-01-21T18:13:39Z</dcterms:created>
  <dc:creator>ryan-potter@uiowa.edu</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0x010100579CCDD9754E9B40B13882595ECD5F7A</vt:lpwstr>
  </property>
  <property fmtid="{D5CDD505-2E9C-101B-9397-08002B2CF9AE}" pid="3" name="MMClips">
    <vt:i4>2</vt:i4>
  </property>
  <property fmtid="{D5CDD505-2E9C-101B-9397-08002B2CF9AE}" pid="4" name="Notes">
    <vt:i4>1</vt:i4>
  </property>
  <property fmtid="{D5CDD505-2E9C-101B-9397-08002B2CF9AE}" pid="5" name="PresentationFormat">
    <vt:lpwstr>On-screen Show (4:3)</vt:lpwstr>
  </property>
  <property fmtid="{D5CDD505-2E9C-101B-9397-08002B2CF9AE}" pid="6" name="Slides">
    <vt:i4>1</vt:i4>
  </property>
</Properties>
</file>