
<file path=[Content_Types].xml><?xml version="1.0" encoding="utf-8"?>
<Types xmlns="http://schemas.openxmlformats.org/package/2006/content-types">
  <Default Extension="jpeg" ContentType="image/jpeg"/>
  <Default Extension="jpg" ContentType="image/jp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ppt/media/image3.jpg" ContentType="image/jpeg"/>
  <Override PartName="/ppt/media/image28.jpg" ContentType="image/jpeg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42803763" cy="30275213"/>
  <p:notesSz cx="14198600" cy="20104100"/>
  <p:defaultTextStyle>
    <a:defPPr>
      <a:defRPr lang="zh-CN"/>
    </a:defPPr>
    <a:lvl1pPr marL="0" algn="l" defTabSz="1947642" rtl="0" eaLnBrk="1" latinLnBrk="0" hangingPunct="1">
      <a:defRPr sz="3835" kern="1200">
        <a:solidFill>
          <a:schemeClr val="tx1"/>
        </a:solidFill>
        <a:latin typeface="+mn-lt"/>
        <a:ea typeface="+mn-ea"/>
        <a:cs typeface="+mn-cs"/>
      </a:defRPr>
    </a:lvl1pPr>
    <a:lvl2pPr marL="973821" algn="l" defTabSz="1947642" rtl="0" eaLnBrk="1" latinLnBrk="0" hangingPunct="1">
      <a:defRPr sz="3835" kern="1200">
        <a:solidFill>
          <a:schemeClr val="tx1"/>
        </a:solidFill>
        <a:latin typeface="+mn-lt"/>
        <a:ea typeface="+mn-ea"/>
        <a:cs typeface="+mn-cs"/>
      </a:defRPr>
    </a:lvl2pPr>
    <a:lvl3pPr marL="1947642" algn="l" defTabSz="1947642" rtl="0" eaLnBrk="1" latinLnBrk="0" hangingPunct="1">
      <a:defRPr sz="3835" kern="1200">
        <a:solidFill>
          <a:schemeClr val="tx1"/>
        </a:solidFill>
        <a:latin typeface="+mn-lt"/>
        <a:ea typeface="+mn-ea"/>
        <a:cs typeface="+mn-cs"/>
      </a:defRPr>
    </a:lvl3pPr>
    <a:lvl4pPr marL="2921462" algn="l" defTabSz="1947642" rtl="0" eaLnBrk="1" latinLnBrk="0" hangingPunct="1">
      <a:defRPr sz="3835" kern="1200">
        <a:solidFill>
          <a:schemeClr val="tx1"/>
        </a:solidFill>
        <a:latin typeface="+mn-lt"/>
        <a:ea typeface="+mn-ea"/>
        <a:cs typeface="+mn-cs"/>
      </a:defRPr>
    </a:lvl4pPr>
    <a:lvl5pPr marL="3895283" algn="l" defTabSz="1947642" rtl="0" eaLnBrk="1" latinLnBrk="0" hangingPunct="1">
      <a:defRPr sz="3835" kern="1200">
        <a:solidFill>
          <a:schemeClr val="tx1"/>
        </a:solidFill>
        <a:latin typeface="+mn-lt"/>
        <a:ea typeface="+mn-ea"/>
        <a:cs typeface="+mn-cs"/>
      </a:defRPr>
    </a:lvl5pPr>
    <a:lvl6pPr marL="4869104" algn="l" defTabSz="1947642" rtl="0" eaLnBrk="1" latinLnBrk="0" hangingPunct="1">
      <a:defRPr sz="3835" kern="1200">
        <a:solidFill>
          <a:schemeClr val="tx1"/>
        </a:solidFill>
        <a:latin typeface="+mn-lt"/>
        <a:ea typeface="+mn-ea"/>
        <a:cs typeface="+mn-cs"/>
      </a:defRPr>
    </a:lvl6pPr>
    <a:lvl7pPr marL="5842925" algn="l" defTabSz="1947642" rtl="0" eaLnBrk="1" latinLnBrk="0" hangingPunct="1">
      <a:defRPr sz="3835" kern="1200">
        <a:solidFill>
          <a:schemeClr val="tx1"/>
        </a:solidFill>
        <a:latin typeface="+mn-lt"/>
        <a:ea typeface="+mn-ea"/>
        <a:cs typeface="+mn-cs"/>
      </a:defRPr>
    </a:lvl7pPr>
    <a:lvl8pPr marL="6816745" algn="l" defTabSz="1947642" rtl="0" eaLnBrk="1" latinLnBrk="0" hangingPunct="1">
      <a:defRPr sz="3835" kern="1200">
        <a:solidFill>
          <a:schemeClr val="tx1"/>
        </a:solidFill>
        <a:latin typeface="+mn-lt"/>
        <a:ea typeface="+mn-ea"/>
        <a:cs typeface="+mn-cs"/>
      </a:defRPr>
    </a:lvl8pPr>
    <a:lvl9pPr marL="7790566" algn="l" defTabSz="1947642" rtl="0" eaLnBrk="1" latinLnBrk="0" hangingPunct="1">
      <a:defRPr sz="3835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337" userDrawn="1">
          <p15:clr>
            <a:srgbClr val="A4A3A4"/>
          </p15:clr>
        </p15:guide>
        <p15:guide id="2" pos="651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20" d="100"/>
          <a:sy n="20" d="100"/>
        </p:scale>
        <p:origin x="1161" y="42"/>
      </p:cViewPr>
      <p:guideLst>
        <p:guide orient="horz" pos="4337"/>
        <p:guide pos="651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6153150" cy="10080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8042275" y="0"/>
            <a:ext cx="6153150" cy="10080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343E5BD-431D-4D75-A46A-EE1656B10EF2}" type="datetimeFigureOut">
              <a:rPr lang="zh-CN" altLang="en-US" smtClean="0"/>
              <a:t>2026/6/24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2303463" y="2513013"/>
            <a:ext cx="9591675" cy="67849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1419225" y="9675813"/>
            <a:ext cx="11360150" cy="79152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19096038"/>
            <a:ext cx="6153150" cy="100806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8042275" y="19096038"/>
            <a:ext cx="6153150" cy="100806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B857613-7D15-42AD-98A1-0DA2D07774C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999697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B857613-7D15-42AD-98A1-0DA2D07774C9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140395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3211719" y="9385321"/>
            <a:ext cx="36399472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6423441" y="16954124"/>
            <a:ext cx="29976034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6/24/2026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6/24/2026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2141152" y="6963304"/>
            <a:ext cx="18627963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22053804" y="6963304"/>
            <a:ext cx="18627963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6/24/2026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6/24/2026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6/24/2026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6" y="0"/>
            <a:ext cx="42809506" cy="30277126"/>
          </a:xfrm>
          <a:custGeom>
            <a:avLst/>
            <a:gdLst/>
            <a:ahLst/>
            <a:cxnLst/>
            <a:rect l="l" t="t" r="r" b="b"/>
            <a:pathLst>
              <a:path w="14200505" h="20105370">
                <a:moveTo>
                  <a:pt x="0" y="20104859"/>
                </a:moveTo>
                <a:lnTo>
                  <a:pt x="14200097" y="20104859"/>
                </a:lnTo>
                <a:lnTo>
                  <a:pt x="14200097" y="0"/>
                </a:lnTo>
                <a:lnTo>
                  <a:pt x="0" y="0"/>
                </a:lnTo>
                <a:lnTo>
                  <a:pt x="0" y="20104859"/>
                </a:lnTo>
                <a:close/>
              </a:path>
            </a:pathLst>
          </a:custGeom>
          <a:solidFill>
            <a:srgbClr val="C5D9F0">
              <a:alpha val="10195"/>
            </a:srgbClr>
          </a:solidFill>
        </p:spPr>
        <p:txBody>
          <a:bodyPr wrap="square" lIns="0" tIns="0" rIns="0" bIns="0" rtlCol="0"/>
          <a:lstStyle/>
          <a:p>
            <a:endParaRPr sz="5775"/>
          </a:p>
        </p:txBody>
      </p:sp>
      <p:sp>
        <p:nvSpPr>
          <p:cNvPr id="17" name="bk object 17"/>
          <p:cNvSpPr/>
          <p:nvPr/>
        </p:nvSpPr>
        <p:spPr>
          <a:xfrm>
            <a:off x="7999859" y="24858057"/>
            <a:ext cx="13196592" cy="5182377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5775"/>
          </a:p>
        </p:txBody>
      </p:sp>
      <p:sp>
        <p:nvSpPr>
          <p:cNvPr id="18" name="bk object 18"/>
          <p:cNvSpPr/>
          <p:nvPr/>
        </p:nvSpPr>
        <p:spPr>
          <a:xfrm>
            <a:off x="658901" y="170666"/>
            <a:ext cx="41376590" cy="4653740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5775"/>
          </a:p>
        </p:txBody>
      </p:sp>
      <p:sp>
        <p:nvSpPr>
          <p:cNvPr id="19" name="bk object 19"/>
          <p:cNvSpPr/>
          <p:nvPr/>
        </p:nvSpPr>
        <p:spPr>
          <a:xfrm>
            <a:off x="761650" y="197591"/>
            <a:ext cx="41172779" cy="4552757"/>
          </a:xfrm>
          <a:custGeom>
            <a:avLst/>
            <a:gdLst/>
            <a:ahLst/>
            <a:cxnLst/>
            <a:rect l="l" t="t" r="r" b="b"/>
            <a:pathLst>
              <a:path w="13657580" h="3023235">
                <a:moveTo>
                  <a:pt x="0" y="542032"/>
                </a:moveTo>
                <a:lnTo>
                  <a:pt x="1989" y="495264"/>
                </a:lnTo>
                <a:lnTo>
                  <a:pt x="7849" y="449601"/>
                </a:lnTo>
                <a:lnTo>
                  <a:pt x="17417" y="405205"/>
                </a:lnTo>
                <a:lnTo>
                  <a:pt x="30530" y="362239"/>
                </a:lnTo>
                <a:lnTo>
                  <a:pt x="47026" y="320866"/>
                </a:lnTo>
                <a:lnTo>
                  <a:pt x="66741" y="281249"/>
                </a:lnTo>
                <a:lnTo>
                  <a:pt x="89513" y="243549"/>
                </a:lnTo>
                <a:lnTo>
                  <a:pt x="115180" y="207930"/>
                </a:lnTo>
                <a:lnTo>
                  <a:pt x="143579" y="174555"/>
                </a:lnTo>
                <a:lnTo>
                  <a:pt x="174546" y="143586"/>
                </a:lnTo>
                <a:lnTo>
                  <a:pt x="207920" y="115187"/>
                </a:lnTo>
                <a:lnTo>
                  <a:pt x="243537" y="89518"/>
                </a:lnTo>
                <a:lnTo>
                  <a:pt x="281236" y="66745"/>
                </a:lnTo>
                <a:lnTo>
                  <a:pt x="320852" y="47028"/>
                </a:lnTo>
                <a:lnTo>
                  <a:pt x="362225" y="30532"/>
                </a:lnTo>
                <a:lnTo>
                  <a:pt x="405190" y="17418"/>
                </a:lnTo>
                <a:lnTo>
                  <a:pt x="449585" y="7850"/>
                </a:lnTo>
                <a:lnTo>
                  <a:pt x="495247" y="1989"/>
                </a:lnTo>
                <a:lnTo>
                  <a:pt x="542015" y="0"/>
                </a:lnTo>
                <a:lnTo>
                  <a:pt x="13115341" y="0"/>
                </a:lnTo>
                <a:lnTo>
                  <a:pt x="13162108" y="1989"/>
                </a:lnTo>
                <a:lnTo>
                  <a:pt x="13207769" y="7850"/>
                </a:lnTo>
                <a:lnTo>
                  <a:pt x="13252162" y="17418"/>
                </a:lnTo>
                <a:lnTo>
                  <a:pt x="13295124" y="30532"/>
                </a:lnTo>
                <a:lnTo>
                  <a:pt x="13336492" y="47028"/>
                </a:lnTo>
                <a:lnTo>
                  <a:pt x="13376105" y="66745"/>
                </a:lnTo>
                <a:lnTo>
                  <a:pt x="13413798" y="89518"/>
                </a:lnTo>
                <a:lnTo>
                  <a:pt x="13449411" y="115187"/>
                </a:lnTo>
                <a:lnTo>
                  <a:pt x="13482779" y="143586"/>
                </a:lnTo>
                <a:lnTo>
                  <a:pt x="13513741" y="174555"/>
                </a:lnTo>
                <a:lnTo>
                  <a:pt x="13542135" y="207930"/>
                </a:lnTo>
                <a:lnTo>
                  <a:pt x="13567796" y="243549"/>
                </a:lnTo>
                <a:lnTo>
                  <a:pt x="13590564" y="281249"/>
                </a:lnTo>
                <a:lnTo>
                  <a:pt x="13610275" y="320866"/>
                </a:lnTo>
                <a:lnTo>
                  <a:pt x="13626767" y="362239"/>
                </a:lnTo>
                <a:lnTo>
                  <a:pt x="13639876" y="405205"/>
                </a:lnTo>
                <a:lnTo>
                  <a:pt x="13649442" y="449601"/>
                </a:lnTo>
                <a:lnTo>
                  <a:pt x="13655300" y="495264"/>
                </a:lnTo>
                <a:lnTo>
                  <a:pt x="13657289" y="542032"/>
                </a:lnTo>
                <a:lnTo>
                  <a:pt x="13657289" y="2480969"/>
                </a:lnTo>
                <a:lnTo>
                  <a:pt x="13655300" y="2527737"/>
                </a:lnTo>
                <a:lnTo>
                  <a:pt x="13649442" y="2573400"/>
                </a:lnTo>
                <a:lnTo>
                  <a:pt x="13639876" y="2617796"/>
                </a:lnTo>
                <a:lnTo>
                  <a:pt x="13626767" y="2660761"/>
                </a:lnTo>
                <a:lnTo>
                  <a:pt x="13610275" y="2702134"/>
                </a:lnTo>
                <a:lnTo>
                  <a:pt x="13590564" y="2741752"/>
                </a:lnTo>
                <a:lnTo>
                  <a:pt x="13567796" y="2779452"/>
                </a:lnTo>
                <a:lnTo>
                  <a:pt x="13542135" y="2815071"/>
                </a:lnTo>
                <a:lnTo>
                  <a:pt x="13513741" y="2848446"/>
                </a:lnTo>
                <a:lnTo>
                  <a:pt x="13482779" y="2879414"/>
                </a:lnTo>
                <a:lnTo>
                  <a:pt x="13449411" y="2907814"/>
                </a:lnTo>
                <a:lnTo>
                  <a:pt x="13413798" y="2933482"/>
                </a:lnTo>
                <a:lnTo>
                  <a:pt x="13376105" y="2956256"/>
                </a:lnTo>
                <a:lnTo>
                  <a:pt x="13336492" y="2975972"/>
                </a:lnTo>
                <a:lnTo>
                  <a:pt x="13295124" y="2992469"/>
                </a:lnTo>
                <a:lnTo>
                  <a:pt x="13252162" y="3005583"/>
                </a:lnTo>
                <a:lnTo>
                  <a:pt x="13207769" y="3015151"/>
                </a:lnTo>
                <a:lnTo>
                  <a:pt x="13162108" y="3021012"/>
                </a:lnTo>
                <a:lnTo>
                  <a:pt x="13115341" y="3023001"/>
                </a:lnTo>
                <a:lnTo>
                  <a:pt x="542015" y="3023001"/>
                </a:lnTo>
                <a:lnTo>
                  <a:pt x="495247" y="3021012"/>
                </a:lnTo>
                <a:lnTo>
                  <a:pt x="449585" y="3015151"/>
                </a:lnTo>
                <a:lnTo>
                  <a:pt x="405190" y="3005583"/>
                </a:lnTo>
                <a:lnTo>
                  <a:pt x="362225" y="2992469"/>
                </a:lnTo>
                <a:lnTo>
                  <a:pt x="320852" y="2975972"/>
                </a:lnTo>
                <a:lnTo>
                  <a:pt x="281236" y="2956256"/>
                </a:lnTo>
                <a:lnTo>
                  <a:pt x="243537" y="2933482"/>
                </a:lnTo>
                <a:lnTo>
                  <a:pt x="207920" y="2907814"/>
                </a:lnTo>
                <a:lnTo>
                  <a:pt x="174546" y="2879414"/>
                </a:lnTo>
                <a:lnTo>
                  <a:pt x="143579" y="2848446"/>
                </a:lnTo>
                <a:lnTo>
                  <a:pt x="115180" y="2815071"/>
                </a:lnTo>
                <a:lnTo>
                  <a:pt x="89513" y="2779452"/>
                </a:lnTo>
                <a:lnTo>
                  <a:pt x="66741" y="2741752"/>
                </a:lnTo>
                <a:lnTo>
                  <a:pt x="47026" y="2702134"/>
                </a:lnTo>
                <a:lnTo>
                  <a:pt x="30530" y="2660761"/>
                </a:lnTo>
                <a:lnTo>
                  <a:pt x="17417" y="2617796"/>
                </a:lnTo>
                <a:lnTo>
                  <a:pt x="7849" y="2573400"/>
                </a:lnTo>
                <a:lnTo>
                  <a:pt x="1989" y="2527737"/>
                </a:lnTo>
                <a:lnTo>
                  <a:pt x="0" y="2480969"/>
                </a:lnTo>
                <a:lnTo>
                  <a:pt x="0" y="542032"/>
                </a:lnTo>
                <a:close/>
              </a:path>
            </a:pathLst>
          </a:custGeom>
          <a:ln w="6324">
            <a:solidFill>
              <a:srgbClr val="497DBA"/>
            </a:solidFill>
          </a:ln>
        </p:spPr>
        <p:txBody>
          <a:bodyPr wrap="square" lIns="0" tIns="0" rIns="0" bIns="0" rtlCol="0"/>
          <a:lstStyle/>
          <a:p>
            <a:endParaRPr sz="5775"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141144" y="1211012"/>
            <a:ext cx="38540616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2141144" y="6963304"/>
            <a:ext cx="38540616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14559790" y="28155950"/>
            <a:ext cx="13703330" cy="59016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2141144" y="28155950"/>
            <a:ext cx="9849267" cy="59016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6/24/2026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30832492" y="28155950"/>
            <a:ext cx="9849267" cy="59016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688477">
        <a:defRPr>
          <a:latin typeface="+mn-lt"/>
          <a:ea typeface="+mn-ea"/>
          <a:cs typeface="+mn-cs"/>
        </a:defRPr>
      </a:lvl2pPr>
      <a:lvl3pPr marL="1376953">
        <a:defRPr>
          <a:latin typeface="+mn-lt"/>
          <a:ea typeface="+mn-ea"/>
          <a:cs typeface="+mn-cs"/>
        </a:defRPr>
      </a:lvl3pPr>
      <a:lvl4pPr marL="2065431">
        <a:defRPr>
          <a:latin typeface="+mn-lt"/>
          <a:ea typeface="+mn-ea"/>
          <a:cs typeface="+mn-cs"/>
        </a:defRPr>
      </a:lvl4pPr>
      <a:lvl5pPr marL="2753907">
        <a:defRPr>
          <a:latin typeface="+mn-lt"/>
          <a:ea typeface="+mn-ea"/>
          <a:cs typeface="+mn-cs"/>
        </a:defRPr>
      </a:lvl5pPr>
      <a:lvl6pPr marL="3442384">
        <a:defRPr>
          <a:latin typeface="+mn-lt"/>
          <a:ea typeface="+mn-ea"/>
          <a:cs typeface="+mn-cs"/>
        </a:defRPr>
      </a:lvl6pPr>
      <a:lvl7pPr marL="4130860">
        <a:defRPr>
          <a:latin typeface="+mn-lt"/>
          <a:ea typeface="+mn-ea"/>
          <a:cs typeface="+mn-cs"/>
        </a:defRPr>
      </a:lvl7pPr>
      <a:lvl8pPr marL="4819336">
        <a:defRPr>
          <a:latin typeface="+mn-lt"/>
          <a:ea typeface="+mn-ea"/>
          <a:cs typeface="+mn-cs"/>
        </a:defRPr>
      </a:lvl8pPr>
      <a:lvl9pPr marL="5507813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688477">
        <a:defRPr>
          <a:latin typeface="+mn-lt"/>
          <a:ea typeface="+mn-ea"/>
          <a:cs typeface="+mn-cs"/>
        </a:defRPr>
      </a:lvl2pPr>
      <a:lvl3pPr marL="1376953">
        <a:defRPr>
          <a:latin typeface="+mn-lt"/>
          <a:ea typeface="+mn-ea"/>
          <a:cs typeface="+mn-cs"/>
        </a:defRPr>
      </a:lvl3pPr>
      <a:lvl4pPr marL="2065431">
        <a:defRPr>
          <a:latin typeface="+mn-lt"/>
          <a:ea typeface="+mn-ea"/>
          <a:cs typeface="+mn-cs"/>
        </a:defRPr>
      </a:lvl4pPr>
      <a:lvl5pPr marL="2753907">
        <a:defRPr>
          <a:latin typeface="+mn-lt"/>
          <a:ea typeface="+mn-ea"/>
          <a:cs typeface="+mn-cs"/>
        </a:defRPr>
      </a:lvl5pPr>
      <a:lvl6pPr marL="3442384">
        <a:defRPr>
          <a:latin typeface="+mn-lt"/>
          <a:ea typeface="+mn-ea"/>
          <a:cs typeface="+mn-cs"/>
        </a:defRPr>
      </a:lvl6pPr>
      <a:lvl7pPr marL="4130860">
        <a:defRPr>
          <a:latin typeface="+mn-lt"/>
          <a:ea typeface="+mn-ea"/>
          <a:cs typeface="+mn-cs"/>
        </a:defRPr>
      </a:lvl7pPr>
      <a:lvl8pPr marL="4819336">
        <a:defRPr>
          <a:latin typeface="+mn-lt"/>
          <a:ea typeface="+mn-ea"/>
          <a:cs typeface="+mn-cs"/>
        </a:defRPr>
      </a:lvl8pPr>
      <a:lvl9pPr marL="5507813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jpeg"/><Relationship Id="rId18" Type="http://schemas.openxmlformats.org/officeDocument/2006/relationships/image" Target="../media/image17.png"/><Relationship Id="rId26" Type="http://schemas.openxmlformats.org/officeDocument/2006/relationships/image" Target="../media/image25.png"/><Relationship Id="rId3" Type="http://schemas.openxmlformats.org/officeDocument/2006/relationships/notesSlide" Target="../notesSlides/notesSlide1.xml"/><Relationship Id="rId21" Type="http://schemas.openxmlformats.org/officeDocument/2006/relationships/image" Target="../media/image20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17" Type="http://schemas.openxmlformats.org/officeDocument/2006/relationships/image" Target="../media/image16.png"/><Relationship Id="rId25" Type="http://schemas.openxmlformats.org/officeDocument/2006/relationships/image" Target="../media/image24.png"/><Relationship Id="rId2" Type="http://schemas.openxmlformats.org/officeDocument/2006/relationships/slideLayout" Target="../slideLayouts/slideLayout5.xml"/><Relationship Id="rId16" Type="http://schemas.openxmlformats.org/officeDocument/2006/relationships/image" Target="../media/image15.png"/><Relationship Id="rId20" Type="http://schemas.openxmlformats.org/officeDocument/2006/relationships/image" Target="../media/image19.png"/><Relationship Id="rId29" Type="http://schemas.openxmlformats.org/officeDocument/2006/relationships/image" Target="../media/image28.jpg"/><Relationship Id="rId1" Type="http://schemas.openxmlformats.org/officeDocument/2006/relationships/tags" Target="../tags/tag1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24" Type="http://schemas.openxmlformats.org/officeDocument/2006/relationships/image" Target="../media/image23.png"/><Relationship Id="rId5" Type="http://schemas.openxmlformats.org/officeDocument/2006/relationships/image" Target="../media/image4.png"/><Relationship Id="rId15" Type="http://schemas.openxmlformats.org/officeDocument/2006/relationships/image" Target="../media/image14.png"/><Relationship Id="rId23" Type="http://schemas.openxmlformats.org/officeDocument/2006/relationships/image" Target="../media/image22.png"/><Relationship Id="rId28" Type="http://schemas.openxmlformats.org/officeDocument/2006/relationships/image" Target="../media/image27.png"/><Relationship Id="rId10" Type="http://schemas.openxmlformats.org/officeDocument/2006/relationships/image" Target="../media/image9.jpeg"/><Relationship Id="rId19" Type="http://schemas.openxmlformats.org/officeDocument/2006/relationships/image" Target="../media/image18.png"/><Relationship Id="rId4" Type="http://schemas.openxmlformats.org/officeDocument/2006/relationships/image" Target="../media/image3.jpg"/><Relationship Id="rId9" Type="http://schemas.openxmlformats.org/officeDocument/2006/relationships/image" Target="../media/image8.jpeg"/><Relationship Id="rId14" Type="http://schemas.openxmlformats.org/officeDocument/2006/relationships/image" Target="../media/image13.png"/><Relationship Id="rId22" Type="http://schemas.openxmlformats.org/officeDocument/2006/relationships/image" Target="../media/image21.png"/><Relationship Id="rId27" Type="http://schemas.openxmlformats.org/officeDocument/2006/relationships/image" Target="../media/image26.png"/><Relationship Id="rId30" Type="http://schemas.openxmlformats.org/officeDocument/2006/relationships/image" Target="../media/image2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2">
            <a:alpha val="1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>
            <a:extLst>
              <a:ext uri="{FF2B5EF4-FFF2-40B4-BE49-F238E27FC236}">
                <a16:creationId xmlns:a16="http://schemas.microsoft.com/office/drawing/2014/main" id="{22528919-8285-41B4-8687-82AC8C2A1C6F}"/>
              </a:ext>
            </a:extLst>
          </p:cNvPr>
          <p:cNvGrpSpPr/>
          <p:nvPr/>
        </p:nvGrpSpPr>
        <p:grpSpPr>
          <a:xfrm>
            <a:off x="1158000" y="6489791"/>
            <a:ext cx="40309800" cy="4801433"/>
            <a:chOff x="1246135" y="6046248"/>
            <a:chExt cx="40309800" cy="5103822"/>
          </a:xfrm>
        </p:grpSpPr>
        <p:sp>
          <p:nvSpPr>
            <p:cNvPr id="6" name="object 6"/>
            <p:cNvSpPr/>
            <p:nvPr/>
          </p:nvSpPr>
          <p:spPr>
            <a:xfrm>
              <a:off x="1246135" y="6046248"/>
              <a:ext cx="40309800" cy="5103822"/>
            </a:xfrm>
            <a:custGeom>
              <a:avLst/>
              <a:gdLst/>
              <a:ahLst/>
              <a:cxnLst/>
              <a:rect l="l" t="t" r="r" b="b"/>
              <a:pathLst>
                <a:path w="13695044" h="4432934">
                  <a:moveTo>
                    <a:pt x="0" y="191330"/>
                  </a:moveTo>
                  <a:lnTo>
                    <a:pt x="5052" y="147437"/>
                  </a:lnTo>
                  <a:lnTo>
                    <a:pt x="19445" y="107156"/>
                  </a:lnTo>
                  <a:lnTo>
                    <a:pt x="42030" y="71632"/>
                  </a:lnTo>
                  <a:lnTo>
                    <a:pt x="71659" y="42010"/>
                  </a:lnTo>
                  <a:lnTo>
                    <a:pt x="107182" y="19434"/>
                  </a:lnTo>
                  <a:lnTo>
                    <a:pt x="147452" y="5049"/>
                  </a:lnTo>
                  <a:lnTo>
                    <a:pt x="191321" y="0"/>
                  </a:lnTo>
                  <a:lnTo>
                    <a:pt x="13503247" y="0"/>
                  </a:lnTo>
                  <a:lnTo>
                    <a:pt x="13547140" y="5049"/>
                  </a:lnTo>
                  <a:lnTo>
                    <a:pt x="13587421" y="19434"/>
                  </a:lnTo>
                  <a:lnTo>
                    <a:pt x="13622945" y="42010"/>
                  </a:lnTo>
                  <a:lnTo>
                    <a:pt x="13652567" y="71632"/>
                  </a:lnTo>
                  <a:lnTo>
                    <a:pt x="13675143" y="107156"/>
                  </a:lnTo>
                  <a:lnTo>
                    <a:pt x="13689528" y="147437"/>
                  </a:lnTo>
                  <a:lnTo>
                    <a:pt x="13694577" y="191330"/>
                  </a:lnTo>
                  <a:lnTo>
                    <a:pt x="13694577" y="4241562"/>
                  </a:lnTo>
                  <a:lnTo>
                    <a:pt x="13689528" y="4285429"/>
                  </a:lnTo>
                  <a:lnTo>
                    <a:pt x="13675143" y="4325699"/>
                  </a:lnTo>
                  <a:lnTo>
                    <a:pt x="13652567" y="4361225"/>
                  </a:lnTo>
                  <a:lnTo>
                    <a:pt x="13622945" y="4390856"/>
                  </a:lnTo>
                  <a:lnTo>
                    <a:pt x="13587421" y="4413443"/>
                  </a:lnTo>
                  <a:lnTo>
                    <a:pt x="13547140" y="4427839"/>
                  </a:lnTo>
                  <a:lnTo>
                    <a:pt x="13503247" y="4432892"/>
                  </a:lnTo>
                  <a:lnTo>
                    <a:pt x="191321" y="4432892"/>
                  </a:lnTo>
                  <a:lnTo>
                    <a:pt x="147452" y="4427839"/>
                  </a:lnTo>
                  <a:lnTo>
                    <a:pt x="107182" y="4413443"/>
                  </a:lnTo>
                  <a:lnTo>
                    <a:pt x="71659" y="4390856"/>
                  </a:lnTo>
                  <a:lnTo>
                    <a:pt x="42030" y="4361225"/>
                  </a:lnTo>
                  <a:lnTo>
                    <a:pt x="19445" y="4325699"/>
                  </a:lnTo>
                  <a:lnTo>
                    <a:pt x="5052" y="4285429"/>
                  </a:lnTo>
                  <a:lnTo>
                    <a:pt x="0" y="4241562"/>
                  </a:lnTo>
                  <a:lnTo>
                    <a:pt x="0" y="191330"/>
                  </a:lnTo>
                  <a:close/>
                </a:path>
              </a:pathLst>
            </a:custGeom>
            <a:ln w="6324">
              <a:solidFill>
                <a:srgbClr val="497DBA"/>
              </a:solidFill>
            </a:ln>
          </p:spPr>
          <p:txBody>
            <a:bodyPr wrap="square" lIns="0" tIns="0" rIns="0" bIns="0" rtlCol="0"/>
            <a:lstStyle/>
            <a:p>
              <a:endParaRPr sz="5775"/>
            </a:p>
          </p:txBody>
        </p:sp>
        <p:sp>
          <p:nvSpPr>
            <p:cNvPr id="7" name="object 7"/>
            <p:cNvSpPr txBox="1"/>
            <p:nvPr/>
          </p:nvSpPr>
          <p:spPr>
            <a:xfrm>
              <a:off x="1781950" y="6200786"/>
              <a:ext cx="37719000" cy="4576937"/>
            </a:xfrm>
            <a:prstGeom prst="rect">
              <a:avLst/>
            </a:prstGeom>
          </p:spPr>
          <p:txBody>
            <a:bodyPr vert="horz" wrap="square" lIns="0" tIns="24863" rIns="0" bIns="0" rtlCol="0">
              <a:spAutoFit/>
            </a:bodyPr>
            <a:lstStyle/>
            <a:p>
              <a:pPr marR="91797" algn="ctr">
                <a:spcBef>
                  <a:spcPts val="919"/>
                </a:spcBef>
              </a:pPr>
              <a:r>
                <a:rPr lang="en-US" sz="4400" b="1" spc="-8" dirty="0">
                  <a:solidFill>
                    <a:srgbClr val="1F487C"/>
                  </a:solidFill>
                  <a:latin typeface="Calibri"/>
                  <a:cs typeface="Calibri"/>
                </a:rPr>
                <a:t>1 – Introduction</a:t>
              </a:r>
            </a:p>
            <a:p>
              <a:pPr marL="509301" marR="91797" lvl="1" indent="-387589" defTabSz="334593">
                <a:spcBef>
                  <a:spcPts val="919"/>
                </a:spcBef>
                <a:spcAft>
                  <a:spcPts val="1061"/>
                </a:spcAft>
                <a:buClr>
                  <a:srgbClr val="0F6FC6"/>
                </a:buClr>
                <a:buFont typeface="Wingdings" panose="05000000000000000000" pitchFamily="2" charset="2"/>
                <a:buChar char="§"/>
                <a:defRPr/>
              </a:pPr>
              <a:r>
                <a:rPr lang="en-US" altLang="zh-CN" sz="3200" dirty="0">
                  <a:solidFill>
                    <a:srgbClr val="505050"/>
                  </a:solidFill>
                  <a:latin typeface="Noto Sans SC"/>
                  <a:ea typeface="Noto Sans SC"/>
                </a:rPr>
                <a:t>BAIKAL-HUNT: A next-generation deep-water neutrino telescope for Galactic and extragalactic high-energy neutrino detection</a:t>
              </a:r>
            </a:p>
            <a:p>
              <a:pPr marL="509301" marR="91797" lvl="1" indent="-387589" defTabSz="334593">
                <a:spcBef>
                  <a:spcPts val="919"/>
                </a:spcBef>
                <a:spcAft>
                  <a:spcPts val="1061"/>
                </a:spcAft>
                <a:buClr>
                  <a:srgbClr val="0F6FC6"/>
                </a:buClr>
                <a:buFont typeface="Wingdings" panose="05000000000000000000" pitchFamily="2" charset="2"/>
                <a:buChar char="§"/>
                <a:defRPr/>
              </a:pPr>
              <a:r>
                <a:rPr lang="en-US" sz="3200" dirty="0">
                  <a:solidFill>
                    <a:srgbClr val="505050"/>
                  </a:solidFill>
                  <a:latin typeface="Noto Sans SC"/>
                  <a:ea typeface="Noto Sans SC"/>
                </a:rPr>
                <a:t>Primary Goals: Identifying hadronic </a:t>
              </a:r>
              <a:r>
                <a:rPr lang="en-US" sz="3200" dirty="0" err="1">
                  <a:solidFill>
                    <a:srgbClr val="505050"/>
                  </a:solidFill>
                  <a:latin typeface="Noto Sans SC"/>
                  <a:ea typeface="Noto Sans SC"/>
                </a:rPr>
                <a:t>PeVatrons</a:t>
              </a:r>
              <a:r>
                <a:rPr lang="en-US" sz="3200" dirty="0">
                  <a:solidFill>
                    <a:srgbClr val="505050"/>
                  </a:solidFill>
                  <a:latin typeface="Noto Sans SC"/>
                  <a:ea typeface="Noto Sans SC"/>
                </a:rPr>
                <a:t> ；Resolving neutrino </a:t>
              </a:r>
              <a:r>
                <a:rPr lang="en-US" sz="3200" dirty="0" err="1">
                  <a:solidFill>
                    <a:srgbClr val="505050"/>
                  </a:solidFill>
                  <a:latin typeface="Noto Sans SC"/>
                  <a:ea typeface="Noto Sans SC"/>
                </a:rPr>
                <a:t>sky；Understanding</a:t>
              </a:r>
              <a:r>
                <a:rPr lang="en-US" sz="3200" dirty="0">
                  <a:solidFill>
                    <a:srgbClr val="505050"/>
                  </a:solidFill>
                  <a:latin typeface="Noto Sans SC"/>
                  <a:ea typeface="Noto Sans SC"/>
                </a:rPr>
                <a:t> propagation of cosmic-rays , new physics</a:t>
              </a:r>
            </a:p>
            <a:p>
              <a:pPr marL="509301" marR="91797" lvl="1" indent="-387589" defTabSz="334593">
                <a:spcBef>
                  <a:spcPts val="919"/>
                </a:spcBef>
                <a:spcAft>
                  <a:spcPts val="1061"/>
                </a:spcAft>
                <a:buClr>
                  <a:srgbClr val="0F6FC6"/>
                </a:buClr>
                <a:buFont typeface="Wingdings" panose="05000000000000000000" pitchFamily="2" charset="2"/>
                <a:buChar char="§"/>
                <a:defRPr/>
              </a:pPr>
              <a:r>
                <a:rPr lang="en-US" sz="3200" dirty="0">
                  <a:solidFill>
                    <a:srgbClr val="505050"/>
                  </a:solidFill>
                  <a:latin typeface="Noto Sans SC"/>
                  <a:ea typeface="Noto Sans SC"/>
                </a:rPr>
                <a:t>Location: The candidate site is Lake Baikal,  which has a water depth of 1365 m</a:t>
              </a:r>
            </a:p>
            <a:p>
              <a:pPr marL="509301" marR="91797" lvl="1" indent="-387589" defTabSz="334593">
                <a:spcBef>
                  <a:spcPts val="919"/>
                </a:spcBef>
                <a:spcAft>
                  <a:spcPts val="1061"/>
                </a:spcAft>
                <a:buClr>
                  <a:srgbClr val="0F6FC6"/>
                </a:buClr>
                <a:buFont typeface="Wingdings" panose="05000000000000000000" pitchFamily="2" charset="2"/>
                <a:buChar char="§"/>
                <a:defRPr/>
              </a:pPr>
              <a:r>
                <a:rPr lang="en-US" sz="3200" dirty="0">
                  <a:solidFill>
                    <a:srgbClr val="505050"/>
                  </a:solidFill>
                  <a:latin typeface="Noto Sans SC"/>
                  <a:ea typeface="Noto Sans SC"/>
                </a:rPr>
                <a:t>Detector Volume: 30 km</a:t>
              </a:r>
              <a:r>
                <a:rPr lang="en-US" sz="3200" baseline="30000" dirty="0">
                  <a:solidFill>
                    <a:srgbClr val="505050"/>
                  </a:solidFill>
                  <a:latin typeface="Noto Sans SC"/>
                  <a:ea typeface="Noto Sans SC"/>
                </a:rPr>
                <a:t>3</a:t>
              </a:r>
              <a:r>
                <a:rPr lang="en-US" sz="3200" dirty="0">
                  <a:solidFill>
                    <a:srgbClr val="505050"/>
                  </a:solidFill>
                  <a:latin typeface="Noto Sans SC"/>
                  <a:ea typeface="Noto Sans SC"/>
                </a:rPr>
                <a:t> of 20-inch PMT array,  (may be divided into 4 or 6 clusters)</a:t>
              </a:r>
            </a:p>
            <a:p>
              <a:pPr marL="509301" marR="91797" lvl="1" indent="-387589" defTabSz="334593">
                <a:spcBef>
                  <a:spcPts val="919"/>
                </a:spcBef>
                <a:spcAft>
                  <a:spcPts val="1061"/>
                </a:spcAft>
                <a:buClr>
                  <a:srgbClr val="0F6FC6"/>
                </a:buClr>
                <a:buFont typeface="Wingdings" panose="05000000000000000000" pitchFamily="2" charset="2"/>
                <a:buChar char="§"/>
                <a:defRPr/>
              </a:pPr>
              <a:r>
                <a:rPr lang="en-US" sz="3200" dirty="0">
                  <a:solidFill>
                    <a:srgbClr val="505050"/>
                  </a:solidFill>
                  <a:latin typeface="Noto Sans SC"/>
                  <a:ea typeface="Noto Sans SC"/>
                </a:rPr>
                <a:t>PMT distance in one volume: Vertical distance  30m and horizontal distance at most 130m</a:t>
              </a:r>
            </a:p>
          </p:txBody>
        </p:sp>
      </p:grpSp>
      <p:grpSp>
        <p:nvGrpSpPr>
          <p:cNvPr id="5" name="组合 4">
            <a:extLst>
              <a:ext uri="{FF2B5EF4-FFF2-40B4-BE49-F238E27FC236}">
                <a16:creationId xmlns:a16="http://schemas.microsoft.com/office/drawing/2014/main" id="{273E2AD2-8102-492D-9278-B76D2EA0991F}"/>
              </a:ext>
            </a:extLst>
          </p:cNvPr>
          <p:cNvGrpSpPr/>
          <p:nvPr/>
        </p:nvGrpSpPr>
        <p:grpSpPr>
          <a:xfrm>
            <a:off x="387131" y="11817292"/>
            <a:ext cx="14052401" cy="8584855"/>
            <a:chOff x="643880" y="11817292"/>
            <a:chExt cx="14052401" cy="8584855"/>
          </a:xfrm>
        </p:grpSpPr>
        <p:sp>
          <p:nvSpPr>
            <p:cNvPr id="113" name="object 113"/>
            <p:cNvSpPr/>
            <p:nvPr/>
          </p:nvSpPr>
          <p:spPr>
            <a:xfrm>
              <a:off x="1121304" y="11817292"/>
              <a:ext cx="13574977" cy="8584855"/>
            </a:xfrm>
            <a:custGeom>
              <a:avLst/>
              <a:gdLst/>
              <a:ahLst/>
              <a:cxnLst/>
              <a:rect l="l" t="t" r="r" b="b"/>
              <a:pathLst>
                <a:path w="6701155" h="7140575">
                  <a:moveTo>
                    <a:pt x="0" y="289145"/>
                  </a:moveTo>
                  <a:lnTo>
                    <a:pt x="3786" y="242240"/>
                  </a:lnTo>
                  <a:lnTo>
                    <a:pt x="14747" y="197746"/>
                  </a:lnTo>
                  <a:lnTo>
                    <a:pt x="32288" y="156258"/>
                  </a:lnTo>
                  <a:lnTo>
                    <a:pt x="55812" y="118372"/>
                  </a:lnTo>
                  <a:lnTo>
                    <a:pt x="84724" y="84681"/>
                  </a:lnTo>
                  <a:lnTo>
                    <a:pt x="118426" y="55783"/>
                  </a:lnTo>
                  <a:lnTo>
                    <a:pt x="156324" y="32270"/>
                  </a:lnTo>
                  <a:lnTo>
                    <a:pt x="197821" y="14739"/>
                  </a:lnTo>
                  <a:lnTo>
                    <a:pt x="242322" y="3783"/>
                  </a:lnTo>
                  <a:lnTo>
                    <a:pt x="289230" y="0"/>
                  </a:lnTo>
                  <a:lnTo>
                    <a:pt x="6411630" y="0"/>
                  </a:lnTo>
                  <a:lnTo>
                    <a:pt x="6458536" y="3783"/>
                  </a:lnTo>
                  <a:lnTo>
                    <a:pt x="6503030" y="14739"/>
                  </a:lnTo>
                  <a:lnTo>
                    <a:pt x="6544517" y="32270"/>
                  </a:lnTo>
                  <a:lnTo>
                    <a:pt x="6582404" y="55783"/>
                  </a:lnTo>
                  <a:lnTo>
                    <a:pt x="6616094" y="84681"/>
                  </a:lnTo>
                  <a:lnTo>
                    <a:pt x="6644993" y="118372"/>
                  </a:lnTo>
                  <a:lnTo>
                    <a:pt x="6668506" y="156258"/>
                  </a:lnTo>
                  <a:lnTo>
                    <a:pt x="6686037" y="197746"/>
                  </a:lnTo>
                  <a:lnTo>
                    <a:pt x="6696992" y="242240"/>
                  </a:lnTo>
                  <a:lnTo>
                    <a:pt x="6700776" y="289145"/>
                  </a:lnTo>
                  <a:lnTo>
                    <a:pt x="6700776" y="6851294"/>
                  </a:lnTo>
                  <a:lnTo>
                    <a:pt x="6696992" y="6898222"/>
                  </a:lnTo>
                  <a:lnTo>
                    <a:pt x="6686037" y="6942734"/>
                  </a:lnTo>
                  <a:lnTo>
                    <a:pt x="6668506" y="6984236"/>
                  </a:lnTo>
                  <a:lnTo>
                    <a:pt x="6644993" y="7022133"/>
                  </a:lnTo>
                  <a:lnTo>
                    <a:pt x="6616094" y="7055831"/>
                  </a:lnTo>
                  <a:lnTo>
                    <a:pt x="6582404" y="7084735"/>
                  </a:lnTo>
                  <a:lnTo>
                    <a:pt x="6544517" y="7108251"/>
                  </a:lnTo>
                  <a:lnTo>
                    <a:pt x="6503030" y="7125784"/>
                  </a:lnTo>
                  <a:lnTo>
                    <a:pt x="6458536" y="7136740"/>
                  </a:lnTo>
                  <a:lnTo>
                    <a:pt x="6411630" y="7140524"/>
                  </a:lnTo>
                  <a:lnTo>
                    <a:pt x="289230" y="7140524"/>
                  </a:lnTo>
                  <a:lnTo>
                    <a:pt x="242322" y="7136740"/>
                  </a:lnTo>
                  <a:lnTo>
                    <a:pt x="197821" y="7125784"/>
                  </a:lnTo>
                  <a:lnTo>
                    <a:pt x="156324" y="7108251"/>
                  </a:lnTo>
                  <a:lnTo>
                    <a:pt x="118426" y="7084735"/>
                  </a:lnTo>
                  <a:lnTo>
                    <a:pt x="84724" y="7055831"/>
                  </a:lnTo>
                  <a:lnTo>
                    <a:pt x="55812" y="7022133"/>
                  </a:lnTo>
                  <a:lnTo>
                    <a:pt x="32288" y="6984236"/>
                  </a:lnTo>
                  <a:lnTo>
                    <a:pt x="14747" y="6942734"/>
                  </a:lnTo>
                  <a:lnTo>
                    <a:pt x="3786" y="6898222"/>
                  </a:lnTo>
                  <a:lnTo>
                    <a:pt x="0" y="6851294"/>
                  </a:lnTo>
                  <a:lnTo>
                    <a:pt x="0" y="289145"/>
                  </a:lnTo>
                  <a:close/>
                </a:path>
              </a:pathLst>
            </a:custGeom>
            <a:ln w="6324">
              <a:solidFill>
                <a:srgbClr val="497DBA"/>
              </a:solidFill>
            </a:ln>
          </p:spPr>
          <p:txBody>
            <a:bodyPr wrap="square" lIns="0" tIns="0" rIns="0" bIns="0" rtlCol="0"/>
            <a:lstStyle/>
            <a:p>
              <a:endParaRPr sz="5775"/>
            </a:p>
          </p:txBody>
        </p:sp>
        <p:sp>
          <p:nvSpPr>
            <p:cNvPr id="114" name="object 114"/>
            <p:cNvSpPr txBox="1"/>
            <p:nvPr/>
          </p:nvSpPr>
          <p:spPr>
            <a:xfrm>
              <a:off x="643880" y="11833398"/>
              <a:ext cx="13317704" cy="796403"/>
            </a:xfrm>
            <a:prstGeom prst="rect">
              <a:avLst/>
            </a:prstGeom>
          </p:spPr>
          <p:txBody>
            <a:bodyPr vert="horz" wrap="square" lIns="0" tIns="116664" rIns="0" bIns="0" rtlCol="0">
              <a:spAutoFit/>
            </a:bodyPr>
            <a:lstStyle/>
            <a:p>
              <a:pPr marR="91797" algn="ctr">
                <a:spcBef>
                  <a:spcPts val="919"/>
                </a:spcBef>
              </a:pPr>
              <a:r>
                <a:rPr lang="en-US" sz="4400" b="1" spc="-8" dirty="0">
                  <a:solidFill>
                    <a:srgbClr val="1F487C"/>
                  </a:solidFill>
                  <a:latin typeface="Calibri"/>
                  <a:cs typeface="Calibri"/>
                </a:rPr>
                <a:t>2</a:t>
              </a:r>
              <a:r>
                <a:rPr sz="4400" b="1" spc="-8" dirty="0">
                  <a:solidFill>
                    <a:srgbClr val="1F487C"/>
                  </a:solidFill>
                  <a:latin typeface="Calibri"/>
                  <a:cs typeface="Calibri"/>
                </a:rPr>
                <a:t> – </a:t>
              </a:r>
              <a:r>
                <a:rPr lang="en-US" altLang="zh-CN" sz="4400" b="1" spc="-8" dirty="0">
                  <a:solidFill>
                    <a:srgbClr val="1F487C"/>
                  </a:solidFill>
                  <a:latin typeface="Calibri"/>
                  <a:cs typeface="Calibri"/>
                </a:rPr>
                <a:t>Experimental Progress</a:t>
              </a:r>
              <a:endParaRPr sz="4400" b="1" dirty="0">
                <a:latin typeface="Calibri"/>
                <a:cs typeface="Calibri"/>
              </a:endParaRPr>
            </a:p>
          </p:txBody>
        </p:sp>
      </p:grpSp>
      <p:sp>
        <p:nvSpPr>
          <p:cNvPr id="179" name="文本框 178">
            <a:extLst>
              <a:ext uri="{FF2B5EF4-FFF2-40B4-BE49-F238E27FC236}">
                <a16:creationId xmlns:a16="http://schemas.microsoft.com/office/drawing/2014/main" id="{13B91929-5C0A-4482-87F8-69B73355FB16}"/>
              </a:ext>
            </a:extLst>
          </p:cNvPr>
          <p:cNvSpPr txBox="1"/>
          <p:nvPr/>
        </p:nvSpPr>
        <p:spPr>
          <a:xfrm>
            <a:off x="1634906" y="20968503"/>
            <a:ext cx="12365391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91797" algn="ctr">
              <a:spcBef>
                <a:spcPts val="919"/>
              </a:spcBef>
            </a:pPr>
            <a:r>
              <a:rPr lang="en-US" altLang="zh-CN" sz="4400" b="1" spc="-8" dirty="0">
                <a:solidFill>
                  <a:srgbClr val="1F487C"/>
                </a:solidFill>
                <a:latin typeface="Calibri"/>
                <a:cs typeface="Calibri"/>
              </a:rPr>
              <a:t>5 – Simulation details</a:t>
            </a:r>
          </a:p>
        </p:txBody>
      </p:sp>
      <p:grpSp>
        <p:nvGrpSpPr>
          <p:cNvPr id="203" name="组合 202">
            <a:extLst>
              <a:ext uri="{FF2B5EF4-FFF2-40B4-BE49-F238E27FC236}">
                <a16:creationId xmlns:a16="http://schemas.microsoft.com/office/drawing/2014/main" id="{AFFCEF55-73B2-4510-8D2D-6550839D81A5}"/>
              </a:ext>
            </a:extLst>
          </p:cNvPr>
          <p:cNvGrpSpPr/>
          <p:nvPr/>
        </p:nvGrpSpPr>
        <p:grpSpPr>
          <a:xfrm>
            <a:off x="14904799" y="20986280"/>
            <a:ext cx="13157318" cy="7582331"/>
            <a:chOff x="15615925" y="32546725"/>
            <a:chExt cx="14168254" cy="9665916"/>
          </a:xfrm>
        </p:grpSpPr>
        <p:sp>
          <p:nvSpPr>
            <p:cNvPr id="190" name="文本框 189">
              <a:extLst>
                <a:ext uri="{FF2B5EF4-FFF2-40B4-BE49-F238E27FC236}">
                  <a16:creationId xmlns:a16="http://schemas.microsoft.com/office/drawing/2014/main" id="{2C955F63-829D-4D28-B0D1-FA02DD62BDD4}"/>
                </a:ext>
              </a:extLst>
            </p:cNvPr>
            <p:cNvSpPr txBox="1"/>
            <p:nvPr/>
          </p:nvSpPr>
          <p:spPr>
            <a:xfrm>
              <a:off x="15615925" y="32546725"/>
              <a:ext cx="14168254" cy="98087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R="91797" algn="ctr">
                <a:spcBef>
                  <a:spcPts val="919"/>
                </a:spcBef>
              </a:pPr>
              <a:r>
                <a:rPr lang="en-US" altLang="zh-CN" sz="4400" b="1" spc="-8" dirty="0">
                  <a:solidFill>
                    <a:srgbClr val="1F487C"/>
                  </a:solidFill>
                  <a:latin typeface="Calibri"/>
                  <a:cs typeface="Calibri"/>
                </a:rPr>
                <a:t>6 – Geant4 speed up </a:t>
              </a:r>
            </a:p>
          </p:txBody>
        </p:sp>
        <p:grpSp>
          <p:nvGrpSpPr>
            <p:cNvPr id="200" name="组合 199">
              <a:extLst>
                <a:ext uri="{FF2B5EF4-FFF2-40B4-BE49-F238E27FC236}">
                  <a16:creationId xmlns:a16="http://schemas.microsoft.com/office/drawing/2014/main" id="{82708FDE-2D08-4650-AD47-EC5F75A4CB5C}"/>
                </a:ext>
              </a:extLst>
            </p:cNvPr>
            <p:cNvGrpSpPr/>
            <p:nvPr/>
          </p:nvGrpSpPr>
          <p:grpSpPr>
            <a:xfrm>
              <a:off x="20531705" y="40638633"/>
              <a:ext cx="8943308" cy="1574008"/>
              <a:chOff x="20481998" y="41244347"/>
              <a:chExt cx="8943308" cy="1574008"/>
            </a:xfrm>
          </p:grpSpPr>
          <p:sp>
            <p:nvSpPr>
              <p:cNvPr id="197" name="矩形 196">
                <a:extLst>
                  <a:ext uri="{FF2B5EF4-FFF2-40B4-BE49-F238E27FC236}">
                    <a16:creationId xmlns:a16="http://schemas.microsoft.com/office/drawing/2014/main" id="{5EA6F326-958C-4D52-87E3-71422C6F6EC4}"/>
                  </a:ext>
                </a:extLst>
              </p:cNvPr>
              <p:cNvSpPr/>
              <p:nvPr/>
            </p:nvSpPr>
            <p:spPr>
              <a:xfrm>
                <a:off x="20481998" y="41244347"/>
                <a:ext cx="3398472" cy="117541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712"/>
              </a:p>
            </p:txBody>
          </p:sp>
          <p:sp>
            <p:nvSpPr>
              <p:cNvPr id="198" name="矩形 197">
                <a:extLst>
                  <a:ext uri="{FF2B5EF4-FFF2-40B4-BE49-F238E27FC236}">
                    <a16:creationId xmlns:a16="http://schemas.microsoft.com/office/drawing/2014/main" id="{C749CD7E-CCA7-42B5-8D47-9D7096BA53DB}"/>
                  </a:ext>
                </a:extLst>
              </p:cNvPr>
              <p:cNvSpPr/>
              <p:nvPr/>
            </p:nvSpPr>
            <p:spPr>
              <a:xfrm>
                <a:off x="23304410" y="41512710"/>
                <a:ext cx="3076462" cy="3810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712"/>
              </a:p>
            </p:txBody>
          </p:sp>
          <p:sp>
            <p:nvSpPr>
              <p:cNvPr id="199" name="矩形 198">
                <a:extLst>
                  <a:ext uri="{FF2B5EF4-FFF2-40B4-BE49-F238E27FC236}">
                    <a16:creationId xmlns:a16="http://schemas.microsoft.com/office/drawing/2014/main" id="{34529059-BCBE-40DE-A67F-19C18B054F2A}"/>
                  </a:ext>
                </a:extLst>
              </p:cNvPr>
              <p:cNvSpPr/>
              <p:nvPr/>
            </p:nvSpPr>
            <p:spPr>
              <a:xfrm>
                <a:off x="26380872" y="42023943"/>
                <a:ext cx="3044434" cy="79441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712"/>
              </a:p>
            </p:txBody>
          </p:sp>
        </p:grpSp>
      </p:grpSp>
      <p:grpSp>
        <p:nvGrpSpPr>
          <p:cNvPr id="14" name="组合 13">
            <a:extLst>
              <a:ext uri="{FF2B5EF4-FFF2-40B4-BE49-F238E27FC236}">
                <a16:creationId xmlns:a16="http://schemas.microsoft.com/office/drawing/2014/main" id="{035F39A4-223B-40E0-82DA-C5CBF939686A}"/>
              </a:ext>
            </a:extLst>
          </p:cNvPr>
          <p:cNvGrpSpPr/>
          <p:nvPr/>
        </p:nvGrpSpPr>
        <p:grpSpPr>
          <a:xfrm>
            <a:off x="1099074" y="444503"/>
            <a:ext cx="40313978" cy="5645699"/>
            <a:chOff x="1158000" y="737384"/>
            <a:chExt cx="40313978" cy="5645699"/>
          </a:xfrm>
        </p:grpSpPr>
        <p:sp>
          <p:nvSpPr>
            <p:cNvPr id="2" name="object 2"/>
            <p:cNvSpPr txBox="1"/>
            <p:nvPr/>
          </p:nvSpPr>
          <p:spPr>
            <a:xfrm>
              <a:off x="1158000" y="2206831"/>
              <a:ext cx="40309800" cy="4176252"/>
            </a:xfrm>
            <a:prstGeom prst="rect">
              <a:avLst/>
            </a:prstGeom>
          </p:spPr>
          <p:txBody>
            <a:bodyPr vert="horz" wrap="square" lIns="0" tIns="140570" rIns="0" bIns="0" rtlCol="0">
              <a:spAutoFit/>
            </a:bodyPr>
            <a:lstStyle/>
            <a:p>
              <a:pPr marL="835734" marR="456116" indent="-371969" algn="ctr">
                <a:lnSpc>
                  <a:spcPts val="4804"/>
                </a:lnSpc>
                <a:spcBef>
                  <a:spcPts val="1107"/>
                </a:spcBef>
              </a:pPr>
              <a:r>
                <a:rPr lang="en-US" altLang="zh-CN" sz="12000" b="1" dirty="0">
                  <a:solidFill>
                    <a:srgbClr val="37352F"/>
                  </a:solidFill>
                  <a:latin typeface="Times New Roman" panose="02020603050405020304" pitchFamily="18" charset="0"/>
                  <a:sym typeface="Noto Sans SC"/>
                </a:rPr>
                <a:t>Geometry Optimization and Simulation of BAIKAL-HUNT</a:t>
              </a:r>
              <a:endParaRPr lang="en-US" altLang="zh-CN" sz="12000" b="1" dirty="0">
                <a:solidFill>
                  <a:srgbClr val="37352F"/>
                </a:solidFill>
                <a:latin typeface="Times New Roman" panose="02020603050405020304" pitchFamily="18" charset="0"/>
              </a:endParaRPr>
            </a:p>
            <a:p>
              <a:pPr marL="835734" marR="456116" indent="-371969" algn="ctr">
                <a:lnSpc>
                  <a:spcPts val="4804"/>
                </a:lnSpc>
                <a:spcBef>
                  <a:spcPts val="1107"/>
                </a:spcBef>
              </a:pPr>
              <a:r>
                <a:rPr lang="en-US" altLang="zh-CN" sz="4400" spc="-8" dirty="0">
                  <a:latin typeface="Bahnschrift Light" panose="020B0502040204020203" pitchFamily="34" charset="0"/>
                  <a:cs typeface="Calibri"/>
                </a:rPr>
                <a:t>Xiurong Li  </a:t>
              </a:r>
            </a:p>
            <a:p>
              <a:pPr marL="835734" marR="456116" indent="-371969" algn="ctr">
                <a:lnSpc>
                  <a:spcPts val="4804"/>
                </a:lnSpc>
                <a:spcBef>
                  <a:spcPts val="1107"/>
                </a:spcBef>
              </a:pPr>
              <a:r>
                <a:rPr lang="en-US" sz="4400" spc="-8" dirty="0">
                  <a:latin typeface="Bahnschrift Light" panose="020B0502040204020203" pitchFamily="34" charset="0"/>
                  <a:cs typeface="Calibri"/>
                </a:rPr>
                <a:t>(on behalf of the </a:t>
              </a:r>
              <a:r>
                <a:rPr lang="en-US" altLang="zh-CN" sz="4400" spc="-8" dirty="0">
                  <a:latin typeface="Bahnschrift Light" panose="020B0502040204020203" pitchFamily="34" charset="0"/>
                  <a:cs typeface="Calibri"/>
                </a:rPr>
                <a:t>BAIKAL-HUNT</a:t>
              </a:r>
              <a:r>
                <a:rPr lang="en-US" sz="4400" spc="-8" dirty="0">
                  <a:latin typeface="Bahnschrift Light" panose="020B0502040204020203" pitchFamily="34" charset="0"/>
                  <a:cs typeface="Calibri"/>
                </a:rPr>
                <a:t> Collaboration)</a:t>
              </a:r>
            </a:p>
            <a:p>
              <a:pPr marL="19125" algn="ctr">
                <a:spcBef>
                  <a:spcPts val="1047"/>
                </a:spcBef>
              </a:pPr>
              <a:r>
                <a:rPr lang="en-US" altLang="zh-CN" sz="4400" spc="-37" dirty="0">
                  <a:solidFill>
                    <a:prstClr val="black"/>
                  </a:solidFill>
                  <a:latin typeface="Bahnschrift Light" panose="020B0502040204020203" pitchFamily="34" charset="0"/>
                  <a:cs typeface="Calibri"/>
                </a:rPr>
                <a:t>Institute of  High Energy Physics, Chinese Academy of Science</a:t>
              </a:r>
              <a:endParaRPr lang="en-US" altLang="zh-CN" sz="4400" spc="-75" dirty="0">
                <a:solidFill>
                  <a:prstClr val="black"/>
                </a:solidFill>
                <a:latin typeface="Bahnschrift Light" panose="020B0502040204020203" pitchFamily="34" charset="0"/>
                <a:cs typeface="Calibri"/>
              </a:endParaRPr>
            </a:p>
            <a:p>
              <a:pPr marL="19125" algn="ctr">
                <a:spcBef>
                  <a:spcPts val="1047"/>
                </a:spcBef>
              </a:pPr>
              <a:endParaRPr lang="it-IT" sz="3600" spc="-8" dirty="0">
                <a:latin typeface="Calibri"/>
                <a:cs typeface="Calibri"/>
              </a:endParaRPr>
            </a:p>
            <a:p>
              <a:pPr marL="19125" algn="ctr">
                <a:spcBef>
                  <a:spcPts val="1047"/>
                </a:spcBef>
              </a:pPr>
              <a:endParaRPr lang="it-IT" sz="2824" baseline="24444" dirty="0">
                <a:latin typeface="Calibri"/>
                <a:cs typeface="Calibri"/>
              </a:endParaRPr>
            </a:p>
          </p:txBody>
        </p:sp>
        <p:sp>
          <p:nvSpPr>
            <p:cNvPr id="192" name="object 15">
              <a:extLst>
                <a:ext uri="{FF2B5EF4-FFF2-40B4-BE49-F238E27FC236}">
                  <a16:creationId xmlns:a16="http://schemas.microsoft.com/office/drawing/2014/main" id="{4F75E4EE-F1DC-49C2-B24C-2EBE0E3650F8}"/>
                </a:ext>
              </a:extLst>
            </p:cNvPr>
            <p:cNvSpPr/>
            <p:nvPr/>
          </p:nvSpPr>
          <p:spPr>
            <a:xfrm>
              <a:off x="1162178" y="737384"/>
              <a:ext cx="40309800" cy="5103822"/>
            </a:xfrm>
            <a:custGeom>
              <a:avLst/>
              <a:gdLst/>
              <a:ahLst/>
              <a:cxnLst/>
              <a:rect l="l" t="t" r="r" b="b"/>
              <a:pathLst>
                <a:path w="6837044" h="2586355">
                  <a:moveTo>
                    <a:pt x="0" y="111644"/>
                  </a:moveTo>
                  <a:lnTo>
                    <a:pt x="8776" y="68195"/>
                  </a:lnTo>
                  <a:lnTo>
                    <a:pt x="32707" y="32707"/>
                  </a:lnTo>
                  <a:lnTo>
                    <a:pt x="68195" y="8776"/>
                  </a:lnTo>
                  <a:lnTo>
                    <a:pt x="111644" y="0"/>
                  </a:lnTo>
                  <a:lnTo>
                    <a:pt x="6725314" y="0"/>
                  </a:lnTo>
                  <a:lnTo>
                    <a:pt x="6768763" y="8776"/>
                  </a:lnTo>
                  <a:lnTo>
                    <a:pt x="6804252" y="32707"/>
                  </a:lnTo>
                  <a:lnTo>
                    <a:pt x="6828182" y="68195"/>
                  </a:lnTo>
                  <a:lnTo>
                    <a:pt x="6836959" y="111644"/>
                  </a:lnTo>
                  <a:lnTo>
                    <a:pt x="6836959" y="2474308"/>
                  </a:lnTo>
                  <a:lnTo>
                    <a:pt x="6828182" y="2517757"/>
                  </a:lnTo>
                  <a:lnTo>
                    <a:pt x="6804252" y="2553245"/>
                  </a:lnTo>
                  <a:lnTo>
                    <a:pt x="6768763" y="2577176"/>
                  </a:lnTo>
                  <a:lnTo>
                    <a:pt x="6725314" y="2585952"/>
                  </a:lnTo>
                  <a:lnTo>
                    <a:pt x="111644" y="2585952"/>
                  </a:lnTo>
                  <a:lnTo>
                    <a:pt x="68195" y="2577176"/>
                  </a:lnTo>
                  <a:lnTo>
                    <a:pt x="32707" y="2553245"/>
                  </a:lnTo>
                  <a:lnTo>
                    <a:pt x="8776" y="2517757"/>
                  </a:lnTo>
                  <a:lnTo>
                    <a:pt x="0" y="2474308"/>
                  </a:lnTo>
                  <a:lnTo>
                    <a:pt x="0" y="111644"/>
                  </a:lnTo>
                  <a:close/>
                </a:path>
              </a:pathLst>
            </a:custGeom>
            <a:ln w="6324">
              <a:solidFill>
                <a:srgbClr val="497DBA"/>
              </a:solidFill>
            </a:ln>
          </p:spPr>
          <p:txBody>
            <a:bodyPr wrap="square" lIns="0" tIns="0" rIns="0" bIns="0" rtlCol="0"/>
            <a:lstStyle/>
            <a:p>
              <a:endParaRPr sz="2712"/>
            </a:p>
          </p:txBody>
        </p:sp>
        <p:pic>
          <p:nvPicPr>
            <p:cNvPr id="4" name="图片 3">
              <a:extLst>
                <a:ext uri="{FF2B5EF4-FFF2-40B4-BE49-F238E27FC236}">
                  <a16:creationId xmlns:a16="http://schemas.microsoft.com/office/drawing/2014/main" id="{A2FB9D45-7583-4D7E-AF89-0410F80B8AA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5786407" y="3591675"/>
              <a:ext cx="2697046" cy="1762071"/>
            </a:xfrm>
            <a:prstGeom prst="rect">
              <a:avLst/>
            </a:prstGeom>
          </p:spPr>
        </p:pic>
      </p:grpSp>
      <p:sp>
        <p:nvSpPr>
          <p:cNvPr id="205" name="文本框 204">
            <a:extLst>
              <a:ext uri="{FF2B5EF4-FFF2-40B4-BE49-F238E27FC236}">
                <a16:creationId xmlns:a16="http://schemas.microsoft.com/office/drawing/2014/main" id="{C6BFD546-23A9-4074-9628-A959BD345F14}"/>
              </a:ext>
            </a:extLst>
          </p:cNvPr>
          <p:cNvSpPr txBox="1"/>
          <p:nvPr/>
        </p:nvSpPr>
        <p:spPr>
          <a:xfrm>
            <a:off x="15818551" y="11817292"/>
            <a:ext cx="11743737" cy="7748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91797" algn="ctr">
              <a:spcBef>
                <a:spcPts val="919"/>
              </a:spcBef>
            </a:pPr>
            <a:r>
              <a:rPr lang="en-US" altLang="zh-CN" sz="4400" b="1" spc="-8" dirty="0">
                <a:solidFill>
                  <a:srgbClr val="1F487C"/>
                </a:solidFill>
                <a:latin typeface="Calibri"/>
                <a:cs typeface="Calibri"/>
              </a:rPr>
              <a:t>3 – Prototype analysis </a:t>
            </a:r>
          </a:p>
        </p:txBody>
      </p:sp>
      <p:sp>
        <p:nvSpPr>
          <p:cNvPr id="75" name="文本框 74">
            <a:extLst>
              <a:ext uri="{FF2B5EF4-FFF2-40B4-BE49-F238E27FC236}">
                <a16:creationId xmlns:a16="http://schemas.microsoft.com/office/drawing/2014/main" id="{9761EA60-F5B0-44D5-9258-581DCD6D82D4}"/>
              </a:ext>
            </a:extLst>
          </p:cNvPr>
          <p:cNvSpPr txBox="1"/>
          <p:nvPr/>
        </p:nvSpPr>
        <p:spPr>
          <a:xfrm>
            <a:off x="29752953" y="11843835"/>
            <a:ext cx="10705538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91797" algn="ctr">
              <a:spcBef>
                <a:spcPts val="919"/>
              </a:spcBef>
            </a:pPr>
            <a:r>
              <a:rPr lang="en-US" altLang="zh-CN" sz="4400" b="1" spc="-8" dirty="0">
                <a:solidFill>
                  <a:srgbClr val="1F487C"/>
                </a:solidFill>
                <a:latin typeface="Calibri"/>
                <a:cs typeface="Calibri"/>
              </a:rPr>
              <a:t>4 – Simulation framework</a:t>
            </a:r>
          </a:p>
        </p:txBody>
      </p:sp>
      <p:sp>
        <p:nvSpPr>
          <p:cNvPr id="242" name="文本框 241">
            <a:extLst>
              <a:ext uri="{FF2B5EF4-FFF2-40B4-BE49-F238E27FC236}">
                <a16:creationId xmlns:a16="http://schemas.microsoft.com/office/drawing/2014/main" id="{EE0397B5-E727-4F50-BF63-F4F2546AFF68}"/>
              </a:ext>
            </a:extLst>
          </p:cNvPr>
          <p:cNvSpPr txBox="1"/>
          <p:nvPr/>
        </p:nvSpPr>
        <p:spPr>
          <a:xfrm>
            <a:off x="30164881" y="20968502"/>
            <a:ext cx="10939193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91797" algn="ctr">
              <a:spcBef>
                <a:spcPts val="919"/>
              </a:spcBef>
            </a:pPr>
            <a:r>
              <a:rPr lang="en-US" altLang="zh-CN" sz="4400" b="1" spc="-8" dirty="0">
                <a:solidFill>
                  <a:srgbClr val="1F487C"/>
                </a:solidFill>
                <a:latin typeface="Calibri"/>
                <a:cs typeface="Calibri"/>
              </a:rPr>
              <a:t>7 – Performance and preliminary sensitivity</a:t>
            </a:r>
          </a:p>
        </p:txBody>
      </p:sp>
      <p:sp>
        <p:nvSpPr>
          <p:cNvPr id="244" name="object 126">
            <a:extLst>
              <a:ext uri="{FF2B5EF4-FFF2-40B4-BE49-F238E27FC236}">
                <a16:creationId xmlns:a16="http://schemas.microsoft.com/office/drawing/2014/main" id="{D7210093-0AE8-49F4-963F-C80102145270}"/>
              </a:ext>
            </a:extLst>
          </p:cNvPr>
          <p:cNvSpPr txBox="1"/>
          <p:nvPr/>
        </p:nvSpPr>
        <p:spPr>
          <a:xfrm>
            <a:off x="1054870" y="21669682"/>
            <a:ext cx="13256671" cy="2173213"/>
          </a:xfrm>
          <a:prstGeom prst="rect">
            <a:avLst/>
          </a:prstGeom>
        </p:spPr>
        <p:txBody>
          <a:bodyPr vert="horz" wrap="square" lIns="0" tIns="158739" rIns="0" bIns="0" rtlCol="0">
            <a:spAutoFit/>
          </a:bodyPr>
          <a:lstStyle/>
          <a:p>
            <a:pPr marL="285750" indent="-285750">
              <a:lnSpc>
                <a:spcPct val="120000"/>
              </a:lnSpc>
              <a:buFont typeface="Arial" panose="020B0604020202090204" pitchFamily="34" charset="0"/>
              <a:buChar char="•"/>
            </a:pPr>
            <a:r>
              <a:rPr lang="en-US" altLang="zh-CN" sz="2800" b="1" kern="0" dirty="0" err="1">
                <a:solidFill>
                  <a:srgbClr val="DBEFF9">
                    <a:lumMod val="10000"/>
                  </a:srgbClr>
                </a:solidFill>
                <a:latin typeface="Bahnschrift Light" panose="020B0502040204020203" pitchFamily="34" charset="0"/>
                <a:cs typeface="Cordia New" panose="020B0502040204020203" pitchFamily="34" charset="-34"/>
                <a:sym typeface="+mn-lt"/>
              </a:rPr>
              <a:t>gSeagen</a:t>
            </a:r>
            <a:r>
              <a:rPr lang="zh-CN" altLang="en-US" sz="2800" kern="0" dirty="0">
                <a:solidFill>
                  <a:srgbClr val="DBEFF9">
                    <a:lumMod val="10000"/>
                  </a:srgbClr>
                </a:solidFill>
                <a:latin typeface="Bahnschrift Light" panose="020B0502040204020203" pitchFamily="34" charset="0"/>
                <a:cs typeface="Cordia New" panose="020B0502040204020203" pitchFamily="34" charset="-34"/>
                <a:sym typeface="+mn-lt"/>
              </a:rPr>
              <a:t>：</a:t>
            </a:r>
            <a:r>
              <a:rPr lang="en-US" altLang="zh-CN" sz="2800" kern="0" dirty="0">
                <a:solidFill>
                  <a:srgbClr val="DBEFF9">
                    <a:lumMod val="10000"/>
                  </a:srgbClr>
                </a:solidFill>
                <a:latin typeface="Bahnschrift Light" panose="020B0502040204020203" pitchFamily="34" charset="0"/>
                <a:cs typeface="Cordia New" panose="020B0502040204020203" pitchFamily="34" charset="-34"/>
                <a:sym typeface="+mn-lt"/>
              </a:rPr>
              <a:t>simulate the neutrino events with  given flux and random angles</a:t>
            </a:r>
          </a:p>
          <a:p>
            <a:pPr marL="285750" indent="-285750">
              <a:lnSpc>
                <a:spcPct val="120000"/>
              </a:lnSpc>
              <a:buFont typeface="Arial" panose="020B0604020202090204" pitchFamily="34" charset="0"/>
              <a:buChar char="•"/>
            </a:pPr>
            <a:r>
              <a:rPr lang="en-US" altLang="zh-CN" sz="2800" b="1" kern="0" dirty="0">
                <a:solidFill>
                  <a:srgbClr val="DBEFF9">
                    <a:lumMod val="10000"/>
                  </a:srgbClr>
                </a:solidFill>
                <a:latin typeface="Bahnschrift Light" panose="020B0502040204020203" pitchFamily="34" charset="0"/>
                <a:cs typeface="Cordia New" panose="020B0502040204020203" pitchFamily="34" charset="-34"/>
                <a:sym typeface="+mn-lt"/>
              </a:rPr>
              <a:t>Proposa</a:t>
            </a:r>
            <a:r>
              <a:rPr lang="en-US" altLang="zh-CN" sz="2800" kern="0" dirty="0">
                <a:solidFill>
                  <a:srgbClr val="DBEFF9">
                    <a:lumMod val="10000"/>
                  </a:srgbClr>
                </a:solidFill>
                <a:latin typeface="Bahnschrift Light" panose="020B0502040204020203" pitchFamily="34" charset="0"/>
                <a:cs typeface="Cordia New" panose="020B0502040204020203" pitchFamily="34" charset="-34"/>
                <a:sym typeface="+mn-lt"/>
              </a:rPr>
              <a:t>l</a:t>
            </a:r>
            <a:r>
              <a:rPr lang="zh-CN" altLang="en-US" sz="2800" kern="0" dirty="0">
                <a:solidFill>
                  <a:srgbClr val="DBEFF9">
                    <a:lumMod val="10000"/>
                  </a:srgbClr>
                </a:solidFill>
                <a:latin typeface="Bahnschrift Light" panose="020B0502040204020203" pitchFamily="34" charset="0"/>
                <a:cs typeface="Cordia New" panose="020B0502040204020203" pitchFamily="34" charset="-34"/>
                <a:sym typeface="+mn-lt"/>
              </a:rPr>
              <a:t>： </a:t>
            </a:r>
            <a:r>
              <a:rPr lang="en-US" altLang="zh-CN" sz="2800" kern="0" dirty="0">
                <a:solidFill>
                  <a:srgbClr val="DBEFF9">
                    <a:lumMod val="10000"/>
                  </a:srgbClr>
                </a:solidFill>
                <a:latin typeface="Bahnschrift Light" panose="020B0502040204020203" pitchFamily="34" charset="0"/>
                <a:cs typeface="Cordia New" panose="020B0502040204020203" pitchFamily="34" charset="-34"/>
                <a:sym typeface="+mn-lt"/>
              </a:rPr>
              <a:t>simulate </a:t>
            </a:r>
            <a:r>
              <a:rPr lang="en-US" altLang="zh-CN" sz="2800" kern="0" dirty="0">
                <a:solidFill>
                  <a:srgbClr val="DBEFF9">
                    <a:lumMod val="10000"/>
                  </a:srgbClr>
                </a:solidFill>
                <a:latin typeface="Bahnschrift Light" panose="020B0502040204020203" pitchFamily="34" charset="0"/>
                <a:cs typeface="+mn-ea"/>
                <a:sym typeface="+mn-lt"/>
              </a:rPr>
              <a:t>a</a:t>
            </a:r>
            <a:r>
              <a:rPr lang="en-US" altLang="zh-CN" sz="2800" dirty="0">
                <a:cs typeface="+mn-ea"/>
              </a:rPr>
              <a:t>tmospheric  </a:t>
            </a:r>
            <a:r>
              <a:rPr lang="en-US" altLang="zh-CN" sz="2800" kern="0" dirty="0">
                <a:solidFill>
                  <a:srgbClr val="DBEFF9">
                    <a:lumMod val="10000"/>
                  </a:srgbClr>
                </a:solidFill>
                <a:latin typeface="Bahnschrift Light" panose="020B0502040204020203" pitchFamily="34" charset="0"/>
                <a:cs typeface="Cordia New" panose="020B0502040204020203" pitchFamily="34" charset="-34"/>
                <a:sym typeface="+mn-lt"/>
              </a:rPr>
              <a:t>muon </a:t>
            </a:r>
            <a:r>
              <a:rPr lang="en-US" altLang="zh-CN" sz="2800" kern="0" dirty="0" err="1">
                <a:solidFill>
                  <a:srgbClr val="DBEFF9">
                    <a:lumMod val="10000"/>
                  </a:srgbClr>
                </a:solidFill>
                <a:latin typeface="Bahnschrift Light" panose="020B0502040204020203" pitchFamily="34" charset="0"/>
                <a:cs typeface="Cordia New" panose="020B0502040204020203" pitchFamily="34" charset="-34"/>
                <a:sym typeface="+mn-lt"/>
              </a:rPr>
              <a:t>backgrouds</a:t>
            </a:r>
            <a:endParaRPr lang="en-US" altLang="zh-CN" sz="2800" kern="0" dirty="0">
              <a:solidFill>
                <a:srgbClr val="DBEFF9">
                  <a:lumMod val="10000"/>
                </a:srgbClr>
              </a:solidFill>
              <a:latin typeface="Bahnschrift Light" panose="020B0502040204020203" pitchFamily="34" charset="0"/>
              <a:cs typeface="Cordia New" panose="020B0502040204020203" pitchFamily="34" charset="-34"/>
              <a:sym typeface="+mn-lt"/>
            </a:endParaRPr>
          </a:p>
          <a:p>
            <a:pPr marL="285750" indent="-285750">
              <a:lnSpc>
                <a:spcPct val="120000"/>
              </a:lnSpc>
              <a:buFont typeface="Arial" panose="020B0604020202090204" pitchFamily="34" charset="0"/>
              <a:buChar char="•"/>
            </a:pPr>
            <a:r>
              <a:rPr lang="en-US" altLang="zh-CN" sz="2800" b="1" kern="0" dirty="0">
                <a:solidFill>
                  <a:srgbClr val="DBEFF9">
                    <a:lumMod val="10000"/>
                  </a:srgbClr>
                </a:solidFill>
                <a:latin typeface="Bahnschrift Light" panose="020B0502040204020203" pitchFamily="34" charset="0"/>
                <a:cs typeface="Cordia New" panose="020B0502040204020203" pitchFamily="34" charset="-34"/>
                <a:sym typeface="+mn-lt"/>
              </a:rPr>
              <a:t>Geant4</a:t>
            </a:r>
            <a:r>
              <a:rPr lang="en-US" altLang="zh-CN" sz="2800" kern="0" dirty="0">
                <a:solidFill>
                  <a:srgbClr val="DBEFF9">
                    <a:lumMod val="10000"/>
                  </a:srgbClr>
                </a:solidFill>
                <a:latin typeface="Bahnschrift Light" panose="020B0502040204020203" pitchFamily="34" charset="0"/>
                <a:cs typeface="Cordia New" panose="020B0502040204020203" pitchFamily="34" charset="-34"/>
                <a:sym typeface="+mn-lt"/>
              </a:rPr>
              <a:t>: simulating particle interactions inside the array</a:t>
            </a:r>
          </a:p>
          <a:p>
            <a:pPr marL="285750" indent="-285750">
              <a:lnSpc>
                <a:spcPct val="120000"/>
              </a:lnSpc>
              <a:buFont typeface="Arial" panose="020B0604020202090204" pitchFamily="34" charset="0"/>
              <a:buChar char="•"/>
            </a:pPr>
            <a:r>
              <a:rPr lang="en-US" altLang="zh-CN" sz="2800" b="1" kern="0" dirty="0">
                <a:solidFill>
                  <a:srgbClr val="DBEFF9">
                    <a:lumMod val="10000"/>
                  </a:srgbClr>
                </a:solidFill>
                <a:latin typeface="Bahnschrift Light" panose="020B0502040204020203" pitchFamily="34" charset="0"/>
                <a:cs typeface="Cordia New" panose="020B0502040204020203" pitchFamily="34" charset="-34"/>
                <a:sym typeface="+mn-lt"/>
              </a:rPr>
              <a:t>CRMC</a:t>
            </a:r>
            <a:r>
              <a:rPr lang="en-US" altLang="zh-CN" sz="2800" kern="0" dirty="0">
                <a:solidFill>
                  <a:srgbClr val="DBEFF9">
                    <a:lumMod val="10000"/>
                  </a:srgbClr>
                </a:solidFill>
                <a:latin typeface="Bahnschrift Light" panose="020B0502040204020203" pitchFamily="34" charset="0"/>
                <a:cs typeface="Cordia New" panose="020B0502040204020203" pitchFamily="34" charset="-34"/>
                <a:sym typeface="+mn-lt"/>
              </a:rPr>
              <a:t>: hadronic interactions above 100 TeV</a:t>
            </a:r>
          </a:p>
        </p:txBody>
      </p:sp>
      <p:sp>
        <p:nvSpPr>
          <p:cNvPr id="137" name="文本框 136">
            <a:extLst>
              <a:ext uri="{FF2B5EF4-FFF2-40B4-BE49-F238E27FC236}">
                <a16:creationId xmlns:a16="http://schemas.microsoft.com/office/drawing/2014/main" id="{50E61438-A44B-476E-B79B-CCDA931E3D29}"/>
              </a:ext>
            </a:extLst>
          </p:cNvPr>
          <p:cNvSpPr txBox="1"/>
          <p:nvPr/>
        </p:nvSpPr>
        <p:spPr>
          <a:xfrm>
            <a:off x="5960173" y="28361264"/>
            <a:ext cx="7744662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zh-CN" sz="2400" kern="0" dirty="0">
                <a:solidFill>
                  <a:srgbClr val="DBEFF9">
                    <a:lumMod val="10000"/>
                  </a:srgbClr>
                </a:solidFill>
                <a:latin typeface="Bahnschrift Light" panose="020B0502040204020203" pitchFamily="34" charset="0"/>
                <a:cs typeface="Cordia New" panose="020B0502040204020203" pitchFamily="34" charset="-34"/>
              </a:rPr>
              <a:t>Left is the Geant4 simulation, right</a:t>
            </a:r>
          </a:p>
          <a:p>
            <a:pPr algn="ctr"/>
            <a:r>
              <a:rPr lang="en-US" altLang="zh-CN" sz="2400" kern="0" dirty="0">
                <a:solidFill>
                  <a:srgbClr val="DBEFF9">
                    <a:lumMod val="10000"/>
                  </a:srgbClr>
                </a:solidFill>
                <a:latin typeface="Bahnschrift Light" panose="020B0502040204020203" pitchFamily="34" charset="0"/>
                <a:cs typeface="Cordia New" panose="020B0502040204020203" pitchFamily="34" charset="-34"/>
              </a:rPr>
              <a:t> is one event of GVD real data</a:t>
            </a:r>
            <a:endParaRPr lang="zh-CN" altLang="en-US" sz="2400" kern="0" dirty="0">
              <a:solidFill>
                <a:srgbClr val="DBEFF9">
                  <a:lumMod val="10000"/>
                </a:srgbClr>
              </a:solidFill>
              <a:latin typeface="Bahnschrift Light" panose="020B0502040204020203" pitchFamily="34" charset="0"/>
              <a:cs typeface="Cordia New" panose="020B0502040204020203" pitchFamily="34" charset="-34"/>
            </a:endParaRPr>
          </a:p>
        </p:txBody>
      </p:sp>
      <p:sp>
        <p:nvSpPr>
          <p:cNvPr id="151" name="矩形 150">
            <a:extLst>
              <a:ext uri="{FF2B5EF4-FFF2-40B4-BE49-F238E27FC236}">
                <a16:creationId xmlns:a16="http://schemas.microsoft.com/office/drawing/2014/main" id="{D7CDBE14-6C2E-4357-80B0-A70DF83FA072}"/>
              </a:ext>
            </a:extLst>
          </p:cNvPr>
          <p:cNvSpPr/>
          <p:nvPr/>
        </p:nvSpPr>
        <p:spPr>
          <a:xfrm>
            <a:off x="15589638" y="12572852"/>
            <a:ext cx="11743737" cy="152605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509301" lvl="1" indent="-387589" defTabSz="334593">
              <a:spcAft>
                <a:spcPts val="1061"/>
              </a:spcAft>
              <a:buClr>
                <a:srgbClr val="0F6FC6"/>
              </a:buClr>
              <a:buFont typeface="Wingdings" panose="05000000000000000000" pitchFamily="2" charset="2"/>
              <a:buChar char="§"/>
              <a:defRPr/>
            </a:pPr>
            <a:r>
              <a:rPr lang="en-US" altLang="zh-CN" sz="2800" kern="0" dirty="0">
                <a:solidFill>
                  <a:srgbClr val="DBEFF9">
                    <a:lumMod val="10000"/>
                  </a:srgbClr>
                </a:solidFill>
                <a:latin typeface="Bahnschrift Light" panose="020B0502040204020203" pitchFamily="34" charset="0"/>
                <a:cs typeface="Cordia New" panose="020B0502040204020203" pitchFamily="34" charset="-34"/>
              </a:rPr>
              <a:t>The SPE</a:t>
            </a:r>
            <a:r>
              <a:rPr lang="zh-CN" altLang="en-US" sz="2800" kern="0" dirty="0">
                <a:solidFill>
                  <a:srgbClr val="DBEFF9">
                    <a:lumMod val="10000"/>
                  </a:srgbClr>
                </a:solidFill>
                <a:latin typeface="Bahnschrift Light" panose="020B0502040204020203" pitchFamily="34" charset="0"/>
                <a:cs typeface="Cordia New" panose="020B0502040204020203" pitchFamily="34" charset="-34"/>
              </a:rPr>
              <a:t>、</a:t>
            </a:r>
            <a:r>
              <a:rPr lang="en-US" altLang="zh-CN" sz="2800" kern="0" dirty="0">
                <a:solidFill>
                  <a:srgbClr val="DBEFF9">
                    <a:lumMod val="10000"/>
                  </a:srgbClr>
                </a:solidFill>
                <a:latin typeface="Bahnschrift Light" panose="020B0502040204020203" pitchFamily="34" charset="0"/>
                <a:cs typeface="Cordia New" panose="020B0502040204020203" pitchFamily="34" charset="-34"/>
              </a:rPr>
              <a:t>beta</a:t>
            </a:r>
            <a:r>
              <a:rPr lang="zh-CN" altLang="en-US" sz="2800" kern="0" dirty="0">
                <a:solidFill>
                  <a:srgbClr val="DBEFF9">
                    <a:lumMod val="10000"/>
                  </a:srgbClr>
                </a:solidFill>
                <a:latin typeface="Bahnschrift Light" panose="020B0502040204020203" pitchFamily="34" charset="0"/>
                <a:cs typeface="Cordia New" panose="020B0502040204020203" pitchFamily="34" charset="-34"/>
              </a:rPr>
              <a:t>、</a:t>
            </a:r>
            <a:r>
              <a:rPr lang="en-US" altLang="zh-CN" sz="2800" kern="0" dirty="0">
                <a:solidFill>
                  <a:srgbClr val="DBEFF9">
                    <a:lumMod val="10000"/>
                  </a:srgbClr>
                </a:solidFill>
                <a:latin typeface="Bahnschrift Light" panose="020B0502040204020203" pitchFamily="34" charset="0"/>
                <a:cs typeface="Cordia New" panose="020B0502040204020203" pitchFamily="34" charset="-34"/>
              </a:rPr>
              <a:t>stability</a:t>
            </a:r>
            <a:r>
              <a:rPr lang="zh-CN" altLang="en-US" sz="2800" kern="0" dirty="0">
                <a:solidFill>
                  <a:srgbClr val="DBEFF9">
                    <a:lumMod val="10000"/>
                  </a:srgbClr>
                </a:solidFill>
                <a:latin typeface="Bahnschrift Light" panose="020B0502040204020203" pitchFamily="34" charset="0"/>
                <a:cs typeface="Cordia New" panose="020B0502040204020203" pitchFamily="34" charset="-34"/>
              </a:rPr>
              <a:t>、 </a:t>
            </a:r>
            <a:r>
              <a:rPr lang="en-US" altLang="zh-CN" sz="2800" kern="0" dirty="0">
                <a:solidFill>
                  <a:srgbClr val="DBEFF9">
                    <a:lumMod val="10000"/>
                  </a:srgbClr>
                </a:solidFill>
                <a:latin typeface="Bahnschrift Light" panose="020B0502040204020203" pitchFamily="34" charset="0"/>
                <a:cs typeface="Cordia New" panose="020B0502040204020203" pitchFamily="34" charset="-34"/>
              </a:rPr>
              <a:t>LED signals and muon signals of PMT prototype are analyzed</a:t>
            </a:r>
            <a:r>
              <a:rPr lang="zh-CN" altLang="en-US" sz="2800" kern="0" dirty="0">
                <a:solidFill>
                  <a:srgbClr val="DBEFF9">
                    <a:lumMod val="10000"/>
                  </a:srgbClr>
                </a:solidFill>
                <a:latin typeface="Bahnschrift Light" panose="020B0502040204020203" pitchFamily="34" charset="0"/>
                <a:cs typeface="Cordia New" panose="020B0502040204020203" pitchFamily="34" charset="-34"/>
              </a:rPr>
              <a:t>， </a:t>
            </a:r>
            <a:r>
              <a:rPr lang="en-US" altLang="zh-CN" sz="2800" kern="0" dirty="0">
                <a:solidFill>
                  <a:srgbClr val="DBEFF9">
                    <a:lumMod val="10000"/>
                  </a:srgbClr>
                </a:solidFill>
                <a:latin typeface="Bahnschrift Light" panose="020B0502040204020203" pitchFamily="34" charset="0"/>
                <a:cs typeface="Cordia New" panose="020B0502040204020203" pitchFamily="34" charset="-34"/>
              </a:rPr>
              <a:t>with good performance</a:t>
            </a:r>
          </a:p>
          <a:p>
            <a:pPr marL="509301" lvl="1" indent="-387589" defTabSz="334593">
              <a:spcAft>
                <a:spcPts val="1061"/>
              </a:spcAft>
              <a:buClr>
                <a:srgbClr val="0F6FC6"/>
              </a:buClr>
              <a:buFont typeface="Wingdings" panose="05000000000000000000" pitchFamily="2" charset="2"/>
              <a:buChar char="§"/>
              <a:defRPr/>
            </a:pPr>
            <a:r>
              <a:rPr lang="en-US" altLang="zh-CN" sz="2800" kern="0" dirty="0">
                <a:solidFill>
                  <a:srgbClr val="DBEFF9">
                    <a:lumMod val="10000"/>
                  </a:srgbClr>
                </a:solidFill>
                <a:latin typeface="Bahnschrift Light" panose="020B0502040204020203" pitchFamily="34" charset="0"/>
                <a:cs typeface="Cordia New" panose="020B0502040204020203" pitchFamily="34" charset="-34"/>
              </a:rPr>
              <a:t> Realized the joint analysis between HUNT prototypes and GVD array</a:t>
            </a:r>
          </a:p>
        </p:txBody>
      </p:sp>
      <p:sp>
        <p:nvSpPr>
          <p:cNvPr id="152" name="矩形 151">
            <a:extLst>
              <a:ext uri="{FF2B5EF4-FFF2-40B4-BE49-F238E27FC236}">
                <a16:creationId xmlns:a16="http://schemas.microsoft.com/office/drawing/2014/main" id="{4EFCC273-E43B-46BC-8C32-8B2A04FCA218}"/>
              </a:ext>
            </a:extLst>
          </p:cNvPr>
          <p:cNvSpPr/>
          <p:nvPr/>
        </p:nvSpPr>
        <p:spPr>
          <a:xfrm>
            <a:off x="29149619" y="12666389"/>
            <a:ext cx="12248563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509301" lvl="1" indent="-387589" defTabSz="334593">
              <a:spcAft>
                <a:spcPts val="1061"/>
              </a:spcAft>
              <a:buClr>
                <a:srgbClr val="0F6FC6"/>
              </a:buClr>
              <a:buFont typeface="Wingdings" panose="05000000000000000000" pitchFamily="2" charset="2"/>
              <a:buChar char="§"/>
              <a:defRPr/>
            </a:pPr>
            <a:r>
              <a:rPr lang="en-US" altLang="zh-CN" sz="2800" kern="0" dirty="0">
                <a:solidFill>
                  <a:srgbClr val="DBEFF9">
                    <a:lumMod val="10000"/>
                  </a:srgbClr>
                </a:solidFill>
                <a:latin typeface="Bahnschrift Light" panose="020B0502040204020203" pitchFamily="34" charset="0"/>
                <a:cs typeface="Cordia New" panose="020B0502040204020203" pitchFamily="34" charset="-34"/>
              </a:rPr>
              <a:t>The total simulation and analysis framework of</a:t>
            </a:r>
            <a:r>
              <a:rPr lang="zh-CN" altLang="en-US" sz="2800" kern="0" dirty="0">
                <a:solidFill>
                  <a:srgbClr val="DBEFF9">
                    <a:lumMod val="10000"/>
                  </a:srgbClr>
                </a:solidFill>
                <a:latin typeface="Bahnschrift Light" panose="020B0502040204020203" pitchFamily="34" charset="0"/>
                <a:cs typeface="Cordia New" panose="020B0502040204020203" pitchFamily="34" charset="-34"/>
              </a:rPr>
              <a:t> </a:t>
            </a:r>
            <a:r>
              <a:rPr lang="en-US" altLang="zh-CN" sz="2800" kern="0" dirty="0">
                <a:solidFill>
                  <a:srgbClr val="DBEFF9">
                    <a:lumMod val="10000"/>
                  </a:srgbClr>
                </a:solidFill>
                <a:latin typeface="Bahnschrift Light" panose="020B0502040204020203" pitchFamily="34" charset="0"/>
                <a:cs typeface="Cordia New" panose="020B0502040204020203" pitchFamily="34" charset="-34"/>
              </a:rPr>
              <a:t>BAIKAL-HUNT is below:.</a:t>
            </a:r>
          </a:p>
        </p:txBody>
      </p:sp>
      <p:sp>
        <p:nvSpPr>
          <p:cNvPr id="142" name="object 113">
            <a:extLst>
              <a:ext uri="{FF2B5EF4-FFF2-40B4-BE49-F238E27FC236}">
                <a16:creationId xmlns:a16="http://schemas.microsoft.com/office/drawing/2014/main" id="{065617A3-9E10-41D9-A8B0-29C4E5BE73F8}"/>
              </a:ext>
            </a:extLst>
          </p:cNvPr>
          <p:cNvSpPr/>
          <p:nvPr/>
        </p:nvSpPr>
        <p:spPr>
          <a:xfrm>
            <a:off x="841980" y="20937345"/>
            <a:ext cx="13574977" cy="8584855"/>
          </a:xfrm>
          <a:custGeom>
            <a:avLst/>
            <a:gdLst/>
            <a:ahLst/>
            <a:cxnLst/>
            <a:rect l="l" t="t" r="r" b="b"/>
            <a:pathLst>
              <a:path w="6701155" h="7140575">
                <a:moveTo>
                  <a:pt x="0" y="289145"/>
                </a:moveTo>
                <a:lnTo>
                  <a:pt x="3786" y="242240"/>
                </a:lnTo>
                <a:lnTo>
                  <a:pt x="14747" y="197746"/>
                </a:lnTo>
                <a:lnTo>
                  <a:pt x="32288" y="156258"/>
                </a:lnTo>
                <a:lnTo>
                  <a:pt x="55812" y="118372"/>
                </a:lnTo>
                <a:lnTo>
                  <a:pt x="84724" y="84681"/>
                </a:lnTo>
                <a:lnTo>
                  <a:pt x="118426" y="55783"/>
                </a:lnTo>
                <a:lnTo>
                  <a:pt x="156324" y="32270"/>
                </a:lnTo>
                <a:lnTo>
                  <a:pt x="197821" y="14739"/>
                </a:lnTo>
                <a:lnTo>
                  <a:pt x="242322" y="3783"/>
                </a:lnTo>
                <a:lnTo>
                  <a:pt x="289230" y="0"/>
                </a:lnTo>
                <a:lnTo>
                  <a:pt x="6411630" y="0"/>
                </a:lnTo>
                <a:lnTo>
                  <a:pt x="6458536" y="3783"/>
                </a:lnTo>
                <a:lnTo>
                  <a:pt x="6503030" y="14739"/>
                </a:lnTo>
                <a:lnTo>
                  <a:pt x="6544517" y="32270"/>
                </a:lnTo>
                <a:lnTo>
                  <a:pt x="6582404" y="55783"/>
                </a:lnTo>
                <a:lnTo>
                  <a:pt x="6616094" y="84681"/>
                </a:lnTo>
                <a:lnTo>
                  <a:pt x="6644993" y="118372"/>
                </a:lnTo>
                <a:lnTo>
                  <a:pt x="6668506" y="156258"/>
                </a:lnTo>
                <a:lnTo>
                  <a:pt x="6686037" y="197746"/>
                </a:lnTo>
                <a:lnTo>
                  <a:pt x="6696992" y="242240"/>
                </a:lnTo>
                <a:lnTo>
                  <a:pt x="6700776" y="289145"/>
                </a:lnTo>
                <a:lnTo>
                  <a:pt x="6700776" y="6851294"/>
                </a:lnTo>
                <a:lnTo>
                  <a:pt x="6696992" y="6898222"/>
                </a:lnTo>
                <a:lnTo>
                  <a:pt x="6686037" y="6942734"/>
                </a:lnTo>
                <a:lnTo>
                  <a:pt x="6668506" y="6984236"/>
                </a:lnTo>
                <a:lnTo>
                  <a:pt x="6644993" y="7022133"/>
                </a:lnTo>
                <a:lnTo>
                  <a:pt x="6616094" y="7055831"/>
                </a:lnTo>
                <a:lnTo>
                  <a:pt x="6582404" y="7084735"/>
                </a:lnTo>
                <a:lnTo>
                  <a:pt x="6544517" y="7108251"/>
                </a:lnTo>
                <a:lnTo>
                  <a:pt x="6503030" y="7125784"/>
                </a:lnTo>
                <a:lnTo>
                  <a:pt x="6458536" y="7136740"/>
                </a:lnTo>
                <a:lnTo>
                  <a:pt x="6411630" y="7140524"/>
                </a:lnTo>
                <a:lnTo>
                  <a:pt x="289230" y="7140524"/>
                </a:lnTo>
                <a:lnTo>
                  <a:pt x="242322" y="7136740"/>
                </a:lnTo>
                <a:lnTo>
                  <a:pt x="197821" y="7125784"/>
                </a:lnTo>
                <a:lnTo>
                  <a:pt x="156324" y="7108251"/>
                </a:lnTo>
                <a:lnTo>
                  <a:pt x="118426" y="7084735"/>
                </a:lnTo>
                <a:lnTo>
                  <a:pt x="84724" y="7055831"/>
                </a:lnTo>
                <a:lnTo>
                  <a:pt x="55812" y="7022133"/>
                </a:lnTo>
                <a:lnTo>
                  <a:pt x="32288" y="6984236"/>
                </a:lnTo>
                <a:lnTo>
                  <a:pt x="14747" y="6942734"/>
                </a:lnTo>
                <a:lnTo>
                  <a:pt x="3786" y="6898222"/>
                </a:lnTo>
                <a:lnTo>
                  <a:pt x="0" y="6851294"/>
                </a:lnTo>
                <a:lnTo>
                  <a:pt x="0" y="289145"/>
                </a:lnTo>
                <a:close/>
              </a:path>
            </a:pathLst>
          </a:custGeom>
          <a:ln w="6324">
            <a:solidFill>
              <a:srgbClr val="497DBA"/>
            </a:solidFill>
          </a:ln>
        </p:spPr>
        <p:txBody>
          <a:bodyPr wrap="square" lIns="0" tIns="0" rIns="0" bIns="0" rtlCol="0"/>
          <a:lstStyle/>
          <a:p>
            <a:endParaRPr sz="5775"/>
          </a:p>
        </p:txBody>
      </p:sp>
      <p:sp>
        <p:nvSpPr>
          <p:cNvPr id="146" name="object 113">
            <a:extLst>
              <a:ext uri="{FF2B5EF4-FFF2-40B4-BE49-F238E27FC236}">
                <a16:creationId xmlns:a16="http://schemas.microsoft.com/office/drawing/2014/main" id="{18A070A0-0CC9-43BB-8A50-3E39EA2B8F55}"/>
              </a:ext>
            </a:extLst>
          </p:cNvPr>
          <p:cNvSpPr/>
          <p:nvPr/>
        </p:nvSpPr>
        <p:spPr>
          <a:xfrm>
            <a:off x="14621429" y="20954551"/>
            <a:ext cx="13574977" cy="8584855"/>
          </a:xfrm>
          <a:custGeom>
            <a:avLst/>
            <a:gdLst/>
            <a:ahLst/>
            <a:cxnLst/>
            <a:rect l="l" t="t" r="r" b="b"/>
            <a:pathLst>
              <a:path w="6701155" h="7140575">
                <a:moveTo>
                  <a:pt x="0" y="289145"/>
                </a:moveTo>
                <a:lnTo>
                  <a:pt x="3786" y="242240"/>
                </a:lnTo>
                <a:lnTo>
                  <a:pt x="14747" y="197746"/>
                </a:lnTo>
                <a:lnTo>
                  <a:pt x="32288" y="156258"/>
                </a:lnTo>
                <a:lnTo>
                  <a:pt x="55812" y="118372"/>
                </a:lnTo>
                <a:lnTo>
                  <a:pt x="84724" y="84681"/>
                </a:lnTo>
                <a:lnTo>
                  <a:pt x="118426" y="55783"/>
                </a:lnTo>
                <a:lnTo>
                  <a:pt x="156324" y="32270"/>
                </a:lnTo>
                <a:lnTo>
                  <a:pt x="197821" y="14739"/>
                </a:lnTo>
                <a:lnTo>
                  <a:pt x="242322" y="3783"/>
                </a:lnTo>
                <a:lnTo>
                  <a:pt x="289230" y="0"/>
                </a:lnTo>
                <a:lnTo>
                  <a:pt x="6411630" y="0"/>
                </a:lnTo>
                <a:lnTo>
                  <a:pt x="6458536" y="3783"/>
                </a:lnTo>
                <a:lnTo>
                  <a:pt x="6503030" y="14739"/>
                </a:lnTo>
                <a:lnTo>
                  <a:pt x="6544517" y="32270"/>
                </a:lnTo>
                <a:lnTo>
                  <a:pt x="6582404" y="55783"/>
                </a:lnTo>
                <a:lnTo>
                  <a:pt x="6616094" y="84681"/>
                </a:lnTo>
                <a:lnTo>
                  <a:pt x="6644993" y="118372"/>
                </a:lnTo>
                <a:lnTo>
                  <a:pt x="6668506" y="156258"/>
                </a:lnTo>
                <a:lnTo>
                  <a:pt x="6686037" y="197746"/>
                </a:lnTo>
                <a:lnTo>
                  <a:pt x="6696992" y="242240"/>
                </a:lnTo>
                <a:lnTo>
                  <a:pt x="6700776" y="289145"/>
                </a:lnTo>
                <a:lnTo>
                  <a:pt x="6700776" y="6851294"/>
                </a:lnTo>
                <a:lnTo>
                  <a:pt x="6696992" y="6898222"/>
                </a:lnTo>
                <a:lnTo>
                  <a:pt x="6686037" y="6942734"/>
                </a:lnTo>
                <a:lnTo>
                  <a:pt x="6668506" y="6984236"/>
                </a:lnTo>
                <a:lnTo>
                  <a:pt x="6644993" y="7022133"/>
                </a:lnTo>
                <a:lnTo>
                  <a:pt x="6616094" y="7055831"/>
                </a:lnTo>
                <a:lnTo>
                  <a:pt x="6582404" y="7084735"/>
                </a:lnTo>
                <a:lnTo>
                  <a:pt x="6544517" y="7108251"/>
                </a:lnTo>
                <a:lnTo>
                  <a:pt x="6503030" y="7125784"/>
                </a:lnTo>
                <a:lnTo>
                  <a:pt x="6458536" y="7136740"/>
                </a:lnTo>
                <a:lnTo>
                  <a:pt x="6411630" y="7140524"/>
                </a:lnTo>
                <a:lnTo>
                  <a:pt x="289230" y="7140524"/>
                </a:lnTo>
                <a:lnTo>
                  <a:pt x="242322" y="7136740"/>
                </a:lnTo>
                <a:lnTo>
                  <a:pt x="197821" y="7125784"/>
                </a:lnTo>
                <a:lnTo>
                  <a:pt x="156324" y="7108251"/>
                </a:lnTo>
                <a:lnTo>
                  <a:pt x="118426" y="7084735"/>
                </a:lnTo>
                <a:lnTo>
                  <a:pt x="84724" y="7055831"/>
                </a:lnTo>
                <a:lnTo>
                  <a:pt x="55812" y="7022133"/>
                </a:lnTo>
                <a:lnTo>
                  <a:pt x="32288" y="6984236"/>
                </a:lnTo>
                <a:lnTo>
                  <a:pt x="14747" y="6942734"/>
                </a:lnTo>
                <a:lnTo>
                  <a:pt x="3786" y="6898222"/>
                </a:lnTo>
                <a:lnTo>
                  <a:pt x="0" y="6851294"/>
                </a:lnTo>
                <a:lnTo>
                  <a:pt x="0" y="289145"/>
                </a:lnTo>
                <a:close/>
              </a:path>
            </a:pathLst>
          </a:custGeom>
          <a:ln w="6324">
            <a:solidFill>
              <a:srgbClr val="497DBA"/>
            </a:solidFill>
          </a:ln>
        </p:spPr>
        <p:txBody>
          <a:bodyPr wrap="square" lIns="0" tIns="0" rIns="0" bIns="0" rtlCol="0"/>
          <a:lstStyle/>
          <a:p>
            <a:endParaRPr sz="5775"/>
          </a:p>
        </p:txBody>
      </p:sp>
      <p:sp>
        <p:nvSpPr>
          <p:cNvPr id="147" name="object 113">
            <a:extLst>
              <a:ext uri="{FF2B5EF4-FFF2-40B4-BE49-F238E27FC236}">
                <a16:creationId xmlns:a16="http://schemas.microsoft.com/office/drawing/2014/main" id="{23B64387-37C0-4D79-8AC6-36DB4A59C379}"/>
              </a:ext>
            </a:extLst>
          </p:cNvPr>
          <p:cNvSpPr/>
          <p:nvPr/>
        </p:nvSpPr>
        <p:spPr>
          <a:xfrm>
            <a:off x="28412669" y="20954551"/>
            <a:ext cx="13574977" cy="8584855"/>
          </a:xfrm>
          <a:custGeom>
            <a:avLst/>
            <a:gdLst/>
            <a:ahLst/>
            <a:cxnLst/>
            <a:rect l="l" t="t" r="r" b="b"/>
            <a:pathLst>
              <a:path w="6701155" h="7140575">
                <a:moveTo>
                  <a:pt x="0" y="289145"/>
                </a:moveTo>
                <a:lnTo>
                  <a:pt x="3786" y="242240"/>
                </a:lnTo>
                <a:lnTo>
                  <a:pt x="14747" y="197746"/>
                </a:lnTo>
                <a:lnTo>
                  <a:pt x="32288" y="156258"/>
                </a:lnTo>
                <a:lnTo>
                  <a:pt x="55812" y="118372"/>
                </a:lnTo>
                <a:lnTo>
                  <a:pt x="84724" y="84681"/>
                </a:lnTo>
                <a:lnTo>
                  <a:pt x="118426" y="55783"/>
                </a:lnTo>
                <a:lnTo>
                  <a:pt x="156324" y="32270"/>
                </a:lnTo>
                <a:lnTo>
                  <a:pt x="197821" y="14739"/>
                </a:lnTo>
                <a:lnTo>
                  <a:pt x="242322" y="3783"/>
                </a:lnTo>
                <a:lnTo>
                  <a:pt x="289230" y="0"/>
                </a:lnTo>
                <a:lnTo>
                  <a:pt x="6411630" y="0"/>
                </a:lnTo>
                <a:lnTo>
                  <a:pt x="6458536" y="3783"/>
                </a:lnTo>
                <a:lnTo>
                  <a:pt x="6503030" y="14739"/>
                </a:lnTo>
                <a:lnTo>
                  <a:pt x="6544517" y="32270"/>
                </a:lnTo>
                <a:lnTo>
                  <a:pt x="6582404" y="55783"/>
                </a:lnTo>
                <a:lnTo>
                  <a:pt x="6616094" y="84681"/>
                </a:lnTo>
                <a:lnTo>
                  <a:pt x="6644993" y="118372"/>
                </a:lnTo>
                <a:lnTo>
                  <a:pt x="6668506" y="156258"/>
                </a:lnTo>
                <a:lnTo>
                  <a:pt x="6686037" y="197746"/>
                </a:lnTo>
                <a:lnTo>
                  <a:pt x="6696992" y="242240"/>
                </a:lnTo>
                <a:lnTo>
                  <a:pt x="6700776" y="289145"/>
                </a:lnTo>
                <a:lnTo>
                  <a:pt x="6700776" y="6851294"/>
                </a:lnTo>
                <a:lnTo>
                  <a:pt x="6696992" y="6898222"/>
                </a:lnTo>
                <a:lnTo>
                  <a:pt x="6686037" y="6942734"/>
                </a:lnTo>
                <a:lnTo>
                  <a:pt x="6668506" y="6984236"/>
                </a:lnTo>
                <a:lnTo>
                  <a:pt x="6644993" y="7022133"/>
                </a:lnTo>
                <a:lnTo>
                  <a:pt x="6616094" y="7055831"/>
                </a:lnTo>
                <a:lnTo>
                  <a:pt x="6582404" y="7084735"/>
                </a:lnTo>
                <a:lnTo>
                  <a:pt x="6544517" y="7108251"/>
                </a:lnTo>
                <a:lnTo>
                  <a:pt x="6503030" y="7125784"/>
                </a:lnTo>
                <a:lnTo>
                  <a:pt x="6458536" y="7136740"/>
                </a:lnTo>
                <a:lnTo>
                  <a:pt x="6411630" y="7140524"/>
                </a:lnTo>
                <a:lnTo>
                  <a:pt x="289230" y="7140524"/>
                </a:lnTo>
                <a:lnTo>
                  <a:pt x="242322" y="7136740"/>
                </a:lnTo>
                <a:lnTo>
                  <a:pt x="197821" y="7125784"/>
                </a:lnTo>
                <a:lnTo>
                  <a:pt x="156324" y="7108251"/>
                </a:lnTo>
                <a:lnTo>
                  <a:pt x="118426" y="7084735"/>
                </a:lnTo>
                <a:lnTo>
                  <a:pt x="84724" y="7055831"/>
                </a:lnTo>
                <a:lnTo>
                  <a:pt x="55812" y="7022133"/>
                </a:lnTo>
                <a:lnTo>
                  <a:pt x="32288" y="6984236"/>
                </a:lnTo>
                <a:lnTo>
                  <a:pt x="14747" y="6942734"/>
                </a:lnTo>
                <a:lnTo>
                  <a:pt x="3786" y="6898222"/>
                </a:lnTo>
                <a:lnTo>
                  <a:pt x="0" y="6851294"/>
                </a:lnTo>
                <a:lnTo>
                  <a:pt x="0" y="289145"/>
                </a:lnTo>
                <a:close/>
              </a:path>
            </a:pathLst>
          </a:custGeom>
          <a:ln w="6324">
            <a:solidFill>
              <a:srgbClr val="497DBA"/>
            </a:solidFill>
          </a:ln>
        </p:spPr>
        <p:txBody>
          <a:bodyPr wrap="square" lIns="0" tIns="0" rIns="0" bIns="0" rtlCol="0"/>
          <a:lstStyle/>
          <a:p>
            <a:endParaRPr sz="5775"/>
          </a:p>
        </p:txBody>
      </p:sp>
      <p:sp>
        <p:nvSpPr>
          <p:cNvPr id="150" name="object 113">
            <a:extLst>
              <a:ext uri="{FF2B5EF4-FFF2-40B4-BE49-F238E27FC236}">
                <a16:creationId xmlns:a16="http://schemas.microsoft.com/office/drawing/2014/main" id="{9D30BD98-5DAC-41A2-8BD0-53DE0FE52DDF}"/>
              </a:ext>
            </a:extLst>
          </p:cNvPr>
          <p:cNvSpPr/>
          <p:nvPr/>
        </p:nvSpPr>
        <p:spPr>
          <a:xfrm>
            <a:off x="14610625" y="11849778"/>
            <a:ext cx="13574977" cy="8584855"/>
          </a:xfrm>
          <a:custGeom>
            <a:avLst/>
            <a:gdLst/>
            <a:ahLst/>
            <a:cxnLst/>
            <a:rect l="l" t="t" r="r" b="b"/>
            <a:pathLst>
              <a:path w="6701155" h="7140575">
                <a:moveTo>
                  <a:pt x="0" y="289145"/>
                </a:moveTo>
                <a:lnTo>
                  <a:pt x="3786" y="242240"/>
                </a:lnTo>
                <a:lnTo>
                  <a:pt x="14747" y="197746"/>
                </a:lnTo>
                <a:lnTo>
                  <a:pt x="32288" y="156258"/>
                </a:lnTo>
                <a:lnTo>
                  <a:pt x="55812" y="118372"/>
                </a:lnTo>
                <a:lnTo>
                  <a:pt x="84724" y="84681"/>
                </a:lnTo>
                <a:lnTo>
                  <a:pt x="118426" y="55783"/>
                </a:lnTo>
                <a:lnTo>
                  <a:pt x="156324" y="32270"/>
                </a:lnTo>
                <a:lnTo>
                  <a:pt x="197821" y="14739"/>
                </a:lnTo>
                <a:lnTo>
                  <a:pt x="242322" y="3783"/>
                </a:lnTo>
                <a:lnTo>
                  <a:pt x="289230" y="0"/>
                </a:lnTo>
                <a:lnTo>
                  <a:pt x="6411630" y="0"/>
                </a:lnTo>
                <a:lnTo>
                  <a:pt x="6458536" y="3783"/>
                </a:lnTo>
                <a:lnTo>
                  <a:pt x="6503030" y="14739"/>
                </a:lnTo>
                <a:lnTo>
                  <a:pt x="6544517" y="32270"/>
                </a:lnTo>
                <a:lnTo>
                  <a:pt x="6582404" y="55783"/>
                </a:lnTo>
                <a:lnTo>
                  <a:pt x="6616094" y="84681"/>
                </a:lnTo>
                <a:lnTo>
                  <a:pt x="6644993" y="118372"/>
                </a:lnTo>
                <a:lnTo>
                  <a:pt x="6668506" y="156258"/>
                </a:lnTo>
                <a:lnTo>
                  <a:pt x="6686037" y="197746"/>
                </a:lnTo>
                <a:lnTo>
                  <a:pt x="6696992" y="242240"/>
                </a:lnTo>
                <a:lnTo>
                  <a:pt x="6700776" y="289145"/>
                </a:lnTo>
                <a:lnTo>
                  <a:pt x="6700776" y="6851294"/>
                </a:lnTo>
                <a:lnTo>
                  <a:pt x="6696992" y="6898222"/>
                </a:lnTo>
                <a:lnTo>
                  <a:pt x="6686037" y="6942734"/>
                </a:lnTo>
                <a:lnTo>
                  <a:pt x="6668506" y="6984236"/>
                </a:lnTo>
                <a:lnTo>
                  <a:pt x="6644993" y="7022133"/>
                </a:lnTo>
                <a:lnTo>
                  <a:pt x="6616094" y="7055831"/>
                </a:lnTo>
                <a:lnTo>
                  <a:pt x="6582404" y="7084735"/>
                </a:lnTo>
                <a:lnTo>
                  <a:pt x="6544517" y="7108251"/>
                </a:lnTo>
                <a:lnTo>
                  <a:pt x="6503030" y="7125784"/>
                </a:lnTo>
                <a:lnTo>
                  <a:pt x="6458536" y="7136740"/>
                </a:lnTo>
                <a:lnTo>
                  <a:pt x="6411630" y="7140524"/>
                </a:lnTo>
                <a:lnTo>
                  <a:pt x="289230" y="7140524"/>
                </a:lnTo>
                <a:lnTo>
                  <a:pt x="242322" y="7136740"/>
                </a:lnTo>
                <a:lnTo>
                  <a:pt x="197821" y="7125784"/>
                </a:lnTo>
                <a:lnTo>
                  <a:pt x="156324" y="7108251"/>
                </a:lnTo>
                <a:lnTo>
                  <a:pt x="118426" y="7084735"/>
                </a:lnTo>
                <a:lnTo>
                  <a:pt x="84724" y="7055831"/>
                </a:lnTo>
                <a:lnTo>
                  <a:pt x="55812" y="7022133"/>
                </a:lnTo>
                <a:lnTo>
                  <a:pt x="32288" y="6984236"/>
                </a:lnTo>
                <a:lnTo>
                  <a:pt x="14747" y="6942734"/>
                </a:lnTo>
                <a:lnTo>
                  <a:pt x="3786" y="6898222"/>
                </a:lnTo>
                <a:lnTo>
                  <a:pt x="0" y="6851294"/>
                </a:lnTo>
                <a:lnTo>
                  <a:pt x="0" y="289145"/>
                </a:lnTo>
                <a:close/>
              </a:path>
            </a:pathLst>
          </a:custGeom>
          <a:ln w="6324">
            <a:solidFill>
              <a:srgbClr val="497DBA"/>
            </a:solidFill>
          </a:ln>
        </p:spPr>
        <p:txBody>
          <a:bodyPr wrap="square" lIns="0" tIns="0" rIns="0" bIns="0" rtlCol="0"/>
          <a:lstStyle/>
          <a:p>
            <a:endParaRPr sz="5775"/>
          </a:p>
        </p:txBody>
      </p:sp>
      <p:sp>
        <p:nvSpPr>
          <p:cNvPr id="154" name="object 113">
            <a:extLst>
              <a:ext uri="{FF2B5EF4-FFF2-40B4-BE49-F238E27FC236}">
                <a16:creationId xmlns:a16="http://schemas.microsoft.com/office/drawing/2014/main" id="{B39CE6AA-8985-4D62-8534-6377A22493C1}"/>
              </a:ext>
            </a:extLst>
          </p:cNvPr>
          <p:cNvSpPr/>
          <p:nvPr/>
        </p:nvSpPr>
        <p:spPr>
          <a:xfrm>
            <a:off x="28400904" y="11897408"/>
            <a:ext cx="13574977" cy="8584855"/>
          </a:xfrm>
          <a:custGeom>
            <a:avLst/>
            <a:gdLst/>
            <a:ahLst/>
            <a:cxnLst/>
            <a:rect l="l" t="t" r="r" b="b"/>
            <a:pathLst>
              <a:path w="6701155" h="7140575">
                <a:moveTo>
                  <a:pt x="0" y="289145"/>
                </a:moveTo>
                <a:lnTo>
                  <a:pt x="3786" y="242240"/>
                </a:lnTo>
                <a:lnTo>
                  <a:pt x="14747" y="197746"/>
                </a:lnTo>
                <a:lnTo>
                  <a:pt x="32288" y="156258"/>
                </a:lnTo>
                <a:lnTo>
                  <a:pt x="55812" y="118372"/>
                </a:lnTo>
                <a:lnTo>
                  <a:pt x="84724" y="84681"/>
                </a:lnTo>
                <a:lnTo>
                  <a:pt x="118426" y="55783"/>
                </a:lnTo>
                <a:lnTo>
                  <a:pt x="156324" y="32270"/>
                </a:lnTo>
                <a:lnTo>
                  <a:pt x="197821" y="14739"/>
                </a:lnTo>
                <a:lnTo>
                  <a:pt x="242322" y="3783"/>
                </a:lnTo>
                <a:lnTo>
                  <a:pt x="289230" y="0"/>
                </a:lnTo>
                <a:lnTo>
                  <a:pt x="6411630" y="0"/>
                </a:lnTo>
                <a:lnTo>
                  <a:pt x="6458536" y="3783"/>
                </a:lnTo>
                <a:lnTo>
                  <a:pt x="6503030" y="14739"/>
                </a:lnTo>
                <a:lnTo>
                  <a:pt x="6544517" y="32270"/>
                </a:lnTo>
                <a:lnTo>
                  <a:pt x="6582404" y="55783"/>
                </a:lnTo>
                <a:lnTo>
                  <a:pt x="6616094" y="84681"/>
                </a:lnTo>
                <a:lnTo>
                  <a:pt x="6644993" y="118372"/>
                </a:lnTo>
                <a:lnTo>
                  <a:pt x="6668506" y="156258"/>
                </a:lnTo>
                <a:lnTo>
                  <a:pt x="6686037" y="197746"/>
                </a:lnTo>
                <a:lnTo>
                  <a:pt x="6696992" y="242240"/>
                </a:lnTo>
                <a:lnTo>
                  <a:pt x="6700776" y="289145"/>
                </a:lnTo>
                <a:lnTo>
                  <a:pt x="6700776" y="6851294"/>
                </a:lnTo>
                <a:lnTo>
                  <a:pt x="6696992" y="6898222"/>
                </a:lnTo>
                <a:lnTo>
                  <a:pt x="6686037" y="6942734"/>
                </a:lnTo>
                <a:lnTo>
                  <a:pt x="6668506" y="6984236"/>
                </a:lnTo>
                <a:lnTo>
                  <a:pt x="6644993" y="7022133"/>
                </a:lnTo>
                <a:lnTo>
                  <a:pt x="6616094" y="7055831"/>
                </a:lnTo>
                <a:lnTo>
                  <a:pt x="6582404" y="7084735"/>
                </a:lnTo>
                <a:lnTo>
                  <a:pt x="6544517" y="7108251"/>
                </a:lnTo>
                <a:lnTo>
                  <a:pt x="6503030" y="7125784"/>
                </a:lnTo>
                <a:lnTo>
                  <a:pt x="6458536" y="7136740"/>
                </a:lnTo>
                <a:lnTo>
                  <a:pt x="6411630" y="7140524"/>
                </a:lnTo>
                <a:lnTo>
                  <a:pt x="289230" y="7140524"/>
                </a:lnTo>
                <a:lnTo>
                  <a:pt x="242322" y="7136740"/>
                </a:lnTo>
                <a:lnTo>
                  <a:pt x="197821" y="7125784"/>
                </a:lnTo>
                <a:lnTo>
                  <a:pt x="156324" y="7108251"/>
                </a:lnTo>
                <a:lnTo>
                  <a:pt x="118426" y="7084735"/>
                </a:lnTo>
                <a:lnTo>
                  <a:pt x="84724" y="7055831"/>
                </a:lnTo>
                <a:lnTo>
                  <a:pt x="55812" y="7022133"/>
                </a:lnTo>
                <a:lnTo>
                  <a:pt x="32288" y="6984236"/>
                </a:lnTo>
                <a:lnTo>
                  <a:pt x="14747" y="6942734"/>
                </a:lnTo>
                <a:lnTo>
                  <a:pt x="3786" y="6898222"/>
                </a:lnTo>
                <a:lnTo>
                  <a:pt x="0" y="6851294"/>
                </a:lnTo>
                <a:lnTo>
                  <a:pt x="0" y="289145"/>
                </a:lnTo>
                <a:close/>
              </a:path>
            </a:pathLst>
          </a:custGeom>
          <a:ln w="6324">
            <a:solidFill>
              <a:srgbClr val="497DBA"/>
            </a:solidFill>
          </a:ln>
        </p:spPr>
        <p:txBody>
          <a:bodyPr wrap="square" lIns="0" tIns="0" rIns="0" bIns="0" rtlCol="0"/>
          <a:lstStyle/>
          <a:p>
            <a:endParaRPr sz="5775"/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7A0F4A89-3460-6282-B711-36A75EE691A2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726371" y="3041541"/>
            <a:ext cx="2318032" cy="2318032"/>
          </a:xfrm>
          <a:prstGeom prst="rect">
            <a:avLst/>
          </a:prstGeom>
        </p:spPr>
      </p:pic>
      <p:pic>
        <p:nvPicPr>
          <p:cNvPr id="23" name="图片 22">
            <a:extLst>
              <a:ext uri="{FF2B5EF4-FFF2-40B4-BE49-F238E27FC236}">
                <a16:creationId xmlns:a16="http://schemas.microsoft.com/office/drawing/2014/main" id="{F2B44461-692F-7AE4-6EB0-BE0774B05B0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5305882" y="14118220"/>
            <a:ext cx="2754158" cy="2138762"/>
          </a:xfrm>
          <a:prstGeom prst="rect">
            <a:avLst/>
          </a:prstGeom>
        </p:spPr>
      </p:pic>
      <p:pic>
        <p:nvPicPr>
          <p:cNvPr id="25" name="图片 24">
            <a:extLst>
              <a:ext uri="{FF2B5EF4-FFF2-40B4-BE49-F238E27FC236}">
                <a16:creationId xmlns:a16="http://schemas.microsoft.com/office/drawing/2014/main" id="{5E54C3E3-79DA-7B32-4E2F-99C2C407440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4924841" y="16356806"/>
            <a:ext cx="3581440" cy="4025582"/>
          </a:xfrm>
          <a:prstGeom prst="rect">
            <a:avLst/>
          </a:prstGeom>
        </p:spPr>
      </p:pic>
      <p:pic>
        <p:nvPicPr>
          <p:cNvPr id="26" name="图片 25">
            <a:extLst>
              <a:ext uri="{FF2B5EF4-FFF2-40B4-BE49-F238E27FC236}">
                <a16:creationId xmlns:a16="http://schemas.microsoft.com/office/drawing/2014/main" id="{E999782F-20A8-2D97-7745-EF2CD4ADA555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8806423" y="14339491"/>
            <a:ext cx="3905431" cy="2712615"/>
          </a:xfrm>
          <a:prstGeom prst="rect">
            <a:avLst/>
          </a:prstGeom>
        </p:spPr>
      </p:pic>
      <p:pic>
        <p:nvPicPr>
          <p:cNvPr id="27" name="图片 26">
            <a:extLst>
              <a:ext uri="{FF2B5EF4-FFF2-40B4-BE49-F238E27FC236}">
                <a16:creationId xmlns:a16="http://schemas.microsoft.com/office/drawing/2014/main" id="{313EE96D-0A99-7CD1-DFC1-B96063EEEBD6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3216008" y="14451806"/>
            <a:ext cx="4465439" cy="2600300"/>
          </a:xfrm>
          <a:prstGeom prst="rect">
            <a:avLst/>
          </a:prstGeom>
        </p:spPr>
      </p:pic>
      <p:pic>
        <p:nvPicPr>
          <p:cNvPr id="28" name="图片 27">
            <a:extLst>
              <a:ext uri="{FF2B5EF4-FFF2-40B4-BE49-F238E27FC236}">
                <a16:creationId xmlns:a16="http://schemas.microsoft.com/office/drawing/2014/main" id="{BA1225DD-2929-D8B0-0842-AFB892962939}"/>
              </a:ext>
            </a:extLst>
          </p:cNvPr>
          <p:cNvPicPr>
            <a:picLocks noChangeAspect="1"/>
          </p:cNvPicPr>
          <p:nvPr/>
        </p:nvPicPr>
        <p:blipFill>
          <a:blip r:embed="rId10"/>
          <a:srcRect b="5390"/>
          <a:stretch>
            <a:fillRect/>
          </a:stretch>
        </p:blipFill>
        <p:spPr>
          <a:xfrm>
            <a:off x="18972016" y="17642791"/>
            <a:ext cx="4155518" cy="2298111"/>
          </a:xfrm>
          <a:prstGeom prst="rect">
            <a:avLst/>
          </a:prstGeom>
        </p:spPr>
      </p:pic>
      <p:pic>
        <p:nvPicPr>
          <p:cNvPr id="32" name="图片 31">
            <a:extLst>
              <a:ext uri="{FF2B5EF4-FFF2-40B4-BE49-F238E27FC236}">
                <a16:creationId xmlns:a16="http://schemas.microsoft.com/office/drawing/2014/main" id="{9CBB5B18-E960-8CAE-ED22-1918D704E207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977841" y="23986061"/>
            <a:ext cx="2354972" cy="2766520"/>
          </a:xfrm>
          <a:prstGeom prst="rect">
            <a:avLst/>
          </a:prstGeom>
        </p:spPr>
      </p:pic>
      <p:grpSp>
        <p:nvGrpSpPr>
          <p:cNvPr id="33" name="组合 12">
            <a:extLst>
              <a:ext uri="{FF2B5EF4-FFF2-40B4-BE49-F238E27FC236}">
                <a16:creationId xmlns:a16="http://schemas.microsoft.com/office/drawing/2014/main" id="{9ACBA261-42B0-632C-125B-F9B73AD76F69}"/>
              </a:ext>
            </a:extLst>
          </p:cNvPr>
          <p:cNvGrpSpPr/>
          <p:nvPr/>
        </p:nvGrpSpPr>
        <p:grpSpPr>
          <a:xfrm>
            <a:off x="983784" y="27382589"/>
            <a:ext cx="4339897" cy="1276094"/>
            <a:chOff x="1985103" y="2120324"/>
            <a:chExt cx="9896905" cy="2574053"/>
          </a:xfrm>
        </p:grpSpPr>
        <p:pic>
          <p:nvPicPr>
            <p:cNvPr id="34" name="图片 4">
              <a:extLst>
                <a:ext uri="{FF2B5EF4-FFF2-40B4-BE49-F238E27FC236}">
                  <a16:creationId xmlns:a16="http://schemas.microsoft.com/office/drawing/2014/main" id="{27CEAB0D-608E-A504-0B10-4941D449CEF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2"/>
            <a:srcRect l="43343" t="-285" r="37684"/>
            <a:stretch>
              <a:fillRect/>
            </a:stretch>
          </p:blipFill>
          <p:spPr>
            <a:xfrm>
              <a:off x="1985103" y="2120324"/>
              <a:ext cx="1540703" cy="2574053"/>
            </a:xfrm>
            <a:prstGeom prst="rect">
              <a:avLst/>
            </a:prstGeom>
          </p:spPr>
        </p:pic>
        <p:pic>
          <p:nvPicPr>
            <p:cNvPr id="35" name="图片 4">
              <a:extLst>
                <a:ext uri="{FF2B5EF4-FFF2-40B4-BE49-F238E27FC236}">
                  <a16:creationId xmlns:a16="http://schemas.microsoft.com/office/drawing/2014/main" id="{BC124A09-63F6-DFC0-0C5E-FEBFC7774BCE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/>
            <a:stretch>
              <a:fillRect/>
            </a:stretch>
          </p:blipFill>
          <p:spPr>
            <a:xfrm>
              <a:off x="3623995" y="2128781"/>
              <a:ext cx="8258013" cy="2565594"/>
            </a:xfrm>
            <a:prstGeom prst="rect">
              <a:avLst/>
            </a:prstGeom>
          </p:spPr>
        </p:pic>
      </p:grpSp>
      <p:pic>
        <p:nvPicPr>
          <p:cNvPr id="36" name="图片 35" descr="图片包含 绿色, 游戏机&#10;&#10;AI 生成的内容可能不正确。">
            <a:extLst>
              <a:ext uri="{FF2B5EF4-FFF2-40B4-BE49-F238E27FC236}">
                <a16:creationId xmlns:a16="http://schemas.microsoft.com/office/drawing/2014/main" id="{3FE3D34B-D207-176A-52D8-51E3455C3B99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3796668" y="24468456"/>
            <a:ext cx="1605516" cy="1836820"/>
          </a:xfrm>
          <a:prstGeom prst="rect">
            <a:avLst/>
          </a:prstGeom>
        </p:spPr>
      </p:pic>
      <p:pic>
        <p:nvPicPr>
          <p:cNvPr id="39" name="图片 38">
            <a:extLst>
              <a:ext uri="{FF2B5EF4-FFF2-40B4-BE49-F238E27FC236}">
                <a16:creationId xmlns:a16="http://schemas.microsoft.com/office/drawing/2014/main" id="{F3C2C299-27DE-2CCD-5B71-8F3E85949AB4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5665973" y="23785422"/>
            <a:ext cx="8457764" cy="4535602"/>
          </a:xfrm>
          <a:prstGeom prst="rect">
            <a:avLst/>
          </a:prstGeom>
        </p:spPr>
      </p:pic>
      <p:pic>
        <p:nvPicPr>
          <p:cNvPr id="45" name="图片 44">
            <a:extLst>
              <a:ext uri="{FF2B5EF4-FFF2-40B4-BE49-F238E27FC236}">
                <a16:creationId xmlns:a16="http://schemas.microsoft.com/office/drawing/2014/main" id="{09AD8C5B-3B87-5446-4888-B7D3C25C476A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38065203" y="6999829"/>
            <a:ext cx="2824958" cy="4078353"/>
          </a:xfrm>
          <a:prstGeom prst="rect">
            <a:avLst/>
          </a:prstGeom>
        </p:spPr>
      </p:pic>
      <p:pic>
        <p:nvPicPr>
          <p:cNvPr id="48" name="图片 47">
            <a:extLst>
              <a:ext uri="{FF2B5EF4-FFF2-40B4-BE49-F238E27FC236}">
                <a16:creationId xmlns:a16="http://schemas.microsoft.com/office/drawing/2014/main" id="{8FBE164E-CEDF-6494-35B0-815FD9A5E86D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14658314" y="23364614"/>
            <a:ext cx="13220567" cy="3155734"/>
          </a:xfrm>
          <a:prstGeom prst="rect">
            <a:avLst/>
          </a:prstGeom>
        </p:spPr>
      </p:pic>
      <p:pic>
        <p:nvPicPr>
          <p:cNvPr id="49" name="图片 48">
            <a:extLst>
              <a:ext uri="{FF2B5EF4-FFF2-40B4-BE49-F238E27FC236}">
                <a16:creationId xmlns:a16="http://schemas.microsoft.com/office/drawing/2014/main" id="{2B4117E9-B608-A64C-E1F2-C03E5D8E64DE}"/>
              </a:ext>
            </a:extLst>
          </p:cNvPr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15029906" y="26491406"/>
            <a:ext cx="4085975" cy="3014872"/>
          </a:xfrm>
          <a:prstGeom prst="rect">
            <a:avLst/>
          </a:prstGeom>
        </p:spPr>
      </p:pic>
      <p:pic>
        <p:nvPicPr>
          <p:cNvPr id="51" name="图片 50">
            <a:extLst>
              <a:ext uri="{FF2B5EF4-FFF2-40B4-BE49-F238E27FC236}">
                <a16:creationId xmlns:a16="http://schemas.microsoft.com/office/drawing/2014/main" id="{68516558-2F41-2C1C-BA33-50AC9238CC58}"/>
              </a:ext>
            </a:extLst>
          </p:cNvPr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19268281" y="26575880"/>
            <a:ext cx="4366641" cy="2887326"/>
          </a:xfrm>
          <a:prstGeom prst="rect">
            <a:avLst/>
          </a:prstGeom>
        </p:spPr>
      </p:pic>
      <p:pic>
        <p:nvPicPr>
          <p:cNvPr id="53" name="图片 52">
            <a:extLst>
              <a:ext uri="{FF2B5EF4-FFF2-40B4-BE49-F238E27FC236}">
                <a16:creationId xmlns:a16="http://schemas.microsoft.com/office/drawing/2014/main" id="{ADA5D527-4F15-72AC-93BD-760E2265BB34}"/>
              </a:ext>
            </a:extLst>
          </p:cNvPr>
          <p:cNvPicPr>
            <a:picLocks noChangeAspect="1"/>
          </p:cNvPicPr>
          <p:nvPr/>
        </p:nvPicPr>
        <p:blipFill>
          <a:blip r:embed="rId20"/>
          <a:stretch>
            <a:fillRect/>
          </a:stretch>
        </p:blipFill>
        <p:spPr>
          <a:xfrm>
            <a:off x="23845895" y="26657228"/>
            <a:ext cx="4261586" cy="2777440"/>
          </a:xfrm>
          <a:prstGeom prst="rect">
            <a:avLst/>
          </a:prstGeom>
        </p:spPr>
      </p:pic>
      <p:pic>
        <p:nvPicPr>
          <p:cNvPr id="54" name="图片 53">
            <a:extLst>
              <a:ext uri="{FF2B5EF4-FFF2-40B4-BE49-F238E27FC236}">
                <a16:creationId xmlns:a16="http://schemas.microsoft.com/office/drawing/2014/main" id="{A0E58BEA-CFF5-D1BC-42C7-5E901BF09B8A}"/>
              </a:ext>
            </a:extLst>
          </p:cNvPr>
          <p:cNvPicPr/>
          <p:nvPr/>
        </p:nvPicPr>
        <p:blipFill>
          <a:blip r:embed="rId21"/>
          <a:srcRect l="3293" t="6456" r="7112"/>
          <a:stretch>
            <a:fillRect/>
          </a:stretch>
        </p:blipFill>
        <p:spPr>
          <a:xfrm>
            <a:off x="29021881" y="23595807"/>
            <a:ext cx="3557489" cy="2514599"/>
          </a:xfrm>
          <a:prstGeom prst="rect">
            <a:avLst/>
          </a:prstGeom>
        </p:spPr>
      </p:pic>
      <p:pic>
        <p:nvPicPr>
          <p:cNvPr id="55" name="图片 54">
            <a:extLst>
              <a:ext uri="{FF2B5EF4-FFF2-40B4-BE49-F238E27FC236}">
                <a16:creationId xmlns:a16="http://schemas.microsoft.com/office/drawing/2014/main" id="{D17AF733-0846-283D-F834-46228CB2554C}"/>
              </a:ext>
            </a:extLst>
          </p:cNvPr>
          <p:cNvPicPr/>
          <p:nvPr/>
        </p:nvPicPr>
        <p:blipFill>
          <a:blip r:embed="rId22"/>
          <a:srcRect l="11434" r="15819" b="31044"/>
          <a:stretch>
            <a:fillRect/>
          </a:stretch>
        </p:blipFill>
        <p:spPr>
          <a:xfrm>
            <a:off x="33188582" y="23650502"/>
            <a:ext cx="4291499" cy="2612304"/>
          </a:xfrm>
          <a:prstGeom prst="rect">
            <a:avLst/>
          </a:prstGeom>
        </p:spPr>
      </p:pic>
      <p:pic>
        <p:nvPicPr>
          <p:cNvPr id="56" name="图片 55">
            <a:extLst>
              <a:ext uri="{FF2B5EF4-FFF2-40B4-BE49-F238E27FC236}">
                <a16:creationId xmlns:a16="http://schemas.microsoft.com/office/drawing/2014/main" id="{AD24DC85-639E-DECF-19AC-24C4D21A9827}"/>
              </a:ext>
            </a:extLst>
          </p:cNvPr>
          <p:cNvPicPr>
            <a:picLocks noChangeAspect="1"/>
          </p:cNvPicPr>
          <p:nvPr/>
        </p:nvPicPr>
        <p:blipFill>
          <a:blip r:embed="rId23"/>
          <a:stretch>
            <a:fillRect/>
          </a:stretch>
        </p:blipFill>
        <p:spPr>
          <a:xfrm>
            <a:off x="33419922" y="26544818"/>
            <a:ext cx="4064232" cy="2765988"/>
          </a:xfrm>
          <a:prstGeom prst="rect">
            <a:avLst/>
          </a:prstGeom>
        </p:spPr>
      </p:pic>
      <p:pic>
        <p:nvPicPr>
          <p:cNvPr id="57" name="图片 56">
            <a:extLst>
              <a:ext uri="{FF2B5EF4-FFF2-40B4-BE49-F238E27FC236}">
                <a16:creationId xmlns:a16="http://schemas.microsoft.com/office/drawing/2014/main" id="{24A31AA7-1C41-86D5-67EB-EC297F162733}"/>
              </a:ext>
            </a:extLst>
          </p:cNvPr>
          <p:cNvPicPr>
            <a:picLocks noChangeAspect="1"/>
          </p:cNvPicPr>
          <p:nvPr/>
        </p:nvPicPr>
        <p:blipFill>
          <a:blip r:embed="rId24"/>
          <a:stretch>
            <a:fillRect/>
          </a:stretch>
        </p:blipFill>
        <p:spPr>
          <a:xfrm>
            <a:off x="37843406" y="26468618"/>
            <a:ext cx="3757712" cy="2765988"/>
          </a:xfrm>
          <a:prstGeom prst="rect">
            <a:avLst/>
          </a:prstGeom>
        </p:spPr>
      </p:pic>
      <p:pic>
        <p:nvPicPr>
          <p:cNvPr id="58" name="图片 57">
            <a:extLst>
              <a:ext uri="{FF2B5EF4-FFF2-40B4-BE49-F238E27FC236}">
                <a16:creationId xmlns:a16="http://schemas.microsoft.com/office/drawing/2014/main" id="{4D8B36C8-4FD0-44D7-A5F5-D1AE8831BB95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5"/>
          <a:stretch>
            <a:fillRect/>
          </a:stretch>
        </p:blipFill>
        <p:spPr>
          <a:xfrm>
            <a:off x="37981580" y="23437369"/>
            <a:ext cx="3659770" cy="2825437"/>
          </a:xfrm>
          <a:prstGeom prst="rect">
            <a:avLst/>
          </a:prstGeom>
        </p:spPr>
      </p:pic>
      <p:sp>
        <p:nvSpPr>
          <p:cNvPr id="60" name="object 126">
            <a:extLst>
              <a:ext uri="{FF2B5EF4-FFF2-40B4-BE49-F238E27FC236}">
                <a16:creationId xmlns:a16="http://schemas.microsoft.com/office/drawing/2014/main" id="{F598BE7E-336D-AA56-C4C9-606EAE4CCB36}"/>
              </a:ext>
            </a:extLst>
          </p:cNvPr>
          <p:cNvSpPr txBox="1"/>
          <p:nvPr/>
        </p:nvSpPr>
        <p:spPr>
          <a:xfrm>
            <a:off x="15104467" y="21538406"/>
            <a:ext cx="13256671" cy="1669998"/>
          </a:xfrm>
          <a:prstGeom prst="rect">
            <a:avLst/>
          </a:prstGeom>
        </p:spPr>
        <p:txBody>
          <a:bodyPr vert="horz" wrap="square" lIns="0" tIns="158739" rIns="0" bIns="0" rtlCol="0">
            <a:spAutoFit/>
          </a:bodyPr>
          <a:lstStyle/>
          <a:p>
            <a:pPr marL="285750" indent="-285750">
              <a:lnSpc>
                <a:spcPct val="120000"/>
              </a:lnSpc>
              <a:buFont typeface="Arial" panose="020B0604020202090204" pitchFamily="34" charset="0"/>
              <a:buChar char="•"/>
            </a:pPr>
            <a:r>
              <a:rPr lang="en-US" altLang="zh-CN" sz="2800" b="1" kern="0" dirty="0">
                <a:solidFill>
                  <a:srgbClr val="DBEFF9">
                    <a:lumMod val="10000"/>
                  </a:srgbClr>
                </a:solidFill>
                <a:latin typeface="Bahnschrift Light" panose="020B0502040204020203" pitchFamily="34" charset="0"/>
                <a:cs typeface="Cordia New" panose="020B0502040204020203" pitchFamily="34" charset="-34"/>
                <a:sym typeface="+mn-lt"/>
              </a:rPr>
              <a:t>G4ART and G4DMT</a:t>
            </a:r>
            <a:r>
              <a:rPr lang="en-US" altLang="zh-CN" sz="2800" dirty="0">
                <a:cs typeface="+mn-ea"/>
                <a:sym typeface="+mn-lt"/>
              </a:rPr>
              <a:t>, are developed to accelerate the Geant4  simulation </a:t>
            </a:r>
            <a:endParaRPr lang="en-US" altLang="zh-CN" sz="2800" kern="0" dirty="0">
              <a:solidFill>
                <a:srgbClr val="DBEFF9">
                  <a:lumMod val="10000"/>
                </a:srgbClr>
              </a:solidFill>
              <a:latin typeface="Bahnschrift Light" panose="020B0502040204020203" pitchFamily="34" charset="0"/>
              <a:cs typeface="Cordia New" panose="020B0502040204020203" pitchFamily="34" charset="-34"/>
              <a:sym typeface="+mn-lt"/>
            </a:endParaRPr>
          </a:p>
          <a:p>
            <a:pPr marL="285750" indent="-285750">
              <a:lnSpc>
                <a:spcPct val="120000"/>
              </a:lnSpc>
              <a:buFont typeface="Arial" panose="020B0604020202090204" pitchFamily="34" charset="0"/>
              <a:buChar char="•"/>
            </a:pPr>
            <a:r>
              <a:rPr lang="en-US" altLang="zh-CN" sz="2800" dirty="0">
                <a:cs typeface="+mn-ea"/>
              </a:rPr>
              <a:t>G4DMT</a:t>
            </a:r>
            <a:r>
              <a:rPr lang="zh-CN" altLang="en-US" sz="2800" dirty="0">
                <a:cs typeface="+mn-ea"/>
              </a:rPr>
              <a:t>：</a:t>
            </a:r>
            <a:r>
              <a:rPr lang="en-US" altLang="zh-CN" sz="2800" dirty="0">
                <a:cs typeface="+mn-ea"/>
              </a:rPr>
              <a:t>Geant4 Distributed Multiple Threads</a:t>
            </a:r>
            <a:r>
              <a:rPr lang="zh-CN" altLang="en-US" sz="2800" dirty="0">
                <a:cs typeface="+mn-ea"/>
              </a:rPr>
              <a:t>，</a:t>
            </a:r>
            <a:r>
              <a:rPr lang="en-US" altLang="zh-CN" sz="2800" dirty="0">
                <a:cs typeface="+mn-ea"/>
              </a:rPr>
              <a:t>with </a:t>
            </a:r>
            <a:r>
              <a:rPr lang="en-US" altLang="zh-CN" sz="2800" dirty="0" err="1">
                <a:cs typeface="+mn-ea"/>
              </a:rPr>
              <a:t>cpu</a:t>
            </a:r>
            <a:r>
              <a:rPr lang="en-US" altLang="zh-CN" sz="2800" dirty="0">
                <a:cs typeface="+mn-ea"/>
              </a:rPr>
              <a:t> </a:t>
            </a:r>
            <a:r>
              <a:rPr lang="zh-CN" altLang="zh-CN" sz="2800" dirty="0">
                <a:cs typeface="+mn-ea"/>
              </a:rPr>
              <a:t>parallelization</a:t>
            </a:r>
            <a:endParaRPr lang="en-US" altLang="zh-CN" sz="2800" kern="0" dirty="0">
              <a:solidFill>
                <a:srgbClr val="DBEFF9">
                  <a:lumMod val="10000"/>
                </a:srgbClr>
              </a:solidFill>
              <a:latin typeface="Bahnschrift Light" panose="020B0502040204020203" pitchFamily="34" charset="0"/>
              <a:cs typeface="Cordia New" panose="020B0502040204020203" pitchFamily="34" charset="-34"/>
              <a:sym typeface="+mn-lt"/>
            </a:endParaRPr>
          </a:p>
          <a:p>
            <a:pPr marL="285750" indent="-285750">
              <a:lnSpc>
                <a:spcPct val="120000"/>
              </a:lnSpc>
              <a:buFont typeface="Arial" panose="020B0604020202090204" pitchFamily="34" charset="0"/>
              <a:buChar char="•"/>
            </a:pPr>
            <a:r>
              <a:rPr lang="en-US" altLang="zh-CN" sz="2800" dirty="0">
                <a:cs typeface="+mn-ea"/>
              </a:rPr>
              <a:t>G4ART</a:t>
            </a:r>
            <a:r>
              <a:rPr lang="zh-CN" altLang="en-US" sz="2800" dirty="0">
                <a:cs typeface="+mn-ea"/>
              </a:rPr>
              <a:t>：</a:t>
            </a:r>
            <a:r>
              <a:rPr lang="en-US" altLang="zh-CN" sz="2800" dirty="0">
                <a:cs typeface="+mn-ea"/>
              </a:rPr>
              <a:t>Geant4 Accelerated Ray Tracing</a:t>
            </a:r>
            <a:r>
              <a:rPr lang="zh-CN" altLang="en-US" sz="2800" dirty="0">
                <a:cs typeface="+mn-ea"/>
              </a:rPr>
              <a:t>， </a:t>
            </a:r>
            <a:r>
              <a:rPr lang="en-US" altLang="zh-CN" sz="2800" dirty="0">
                <a:cs typeface="+mn-ea"/>
              </a:rPr>
              <a:t>with GPU or DCU </a:t>
            </a:r>
            <a:r>
              <a:rPr lang="zh-CN" altLang="zh-CN" sz="2800" dirty="0">
                <a:cs typeface="+mn-ea"/>
              </a:rPr>
              <a:t>parallelization</a:t>
            </a:r>
            <a:r>
              <a:rPr lang="en-US" altLang="zh-CN" sz="2800" dirty="0">
                <a:cs typeface="+mn-ea"/>
              </a:rPr>
              <a:t> </a:t>
            </a:r>
          </a:p>
        </p:txBody>
      </p:sp>
      <p:sp>
        <p:nvSpPr>
          <p:cNvPr id="62" name="文本框 61">
            <a:extLst>
              <a:ext uri="{FF2B5EF4-FFF2-40B4-BE49-F238E27FC236}">
                <a16:creationId xmlns:a16="http://schemas.microsoft.com/office/drawing/2014/main" id="{4918BF5F-40DE-73CD-C7C9-73ABABEC3D8B}"/>
              </a:ext>
            </a:extLst>
          </p:cNvPr>
          <p:cNvSpPr txBox="1"/>
          <p:nvPr/>
        </p:nvSpPr>
        <p:spPr>
          <a:xfrm>
            <a:off x="28577401" y="21591364"/>
            <a:ext cx="13063949" cy="18158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lang="en-US" altLang="zh-CN" sz="2800" dirty="0">
                <a:cs typeface="+mn-ea"/>
              </a:rPr>
              <a:t>The trigger efficiency</a:t>
            </a:r>
            <a:r>
              <a:rPr lang="zh-CN" altLang="en-US" sz="2800" dirty="0">
                <a:cs typeface="+mn-ea"/>
              </a:rPr>
              <a:t> </a:t>
            </a:r>
            <a:r>
              <a:rPr lang="en-US" altLang="zh-CN" sz="2800" dirty="0">
                <a:cs typeface="+mn-ea"/>
              </a:rPr>
              <a:t>of neutrino events are estimated</a:t>
            </a:r>
          </a:p>
          <a:p>
            <a:pPr marL="285750" lvl="0" indent="-285750" defTabSz="914400">
              <a:buFont typeface="Arial" panose="020B0604020202020204" pitchFamily="34" charset="0"/>
              <a:buChar char="•"/>
              <a:defRPr/>
            </a:pPr>
            <a:r>
              <a:rPr lang="en-US" altLang="zh-CN" sz="2800" dirty="0">
                <a:cs typeface="+mn-ea"/>
              </a:rPr>
              <a:t>Track-like and cascade-like </a:t>
            </a:r>
            <a:r>
              <a:rPr lang="el-GR" altLang="zh-CN" sz="2800" dirty="0">
                <a:cs typeface="+mn-ea"/>
              </a:rPr>
              <a:t>ν </a:t>
            </a:r>
            <a:r>
              <a:rPr lang="en-US" altLang="zh-CN" sz="2800" dirty="0">
                <a:cs typeface="+mn-ea"/>
              </a:rPr>
              <a:t>events are reconstructed.</a:t>
            </a:r>
            <a:r>
              <a:rPr lang="zh-CN" altLang="en-US" sz="2800" dirty="0">
                <a:cs typeface="+mn-ea"/>
              </a:rPr>
              <a:t> </a:t>
            </a:r>
            <a:endParaRPr lang="en-US" altLang="zh-CN" sz="2800" dirty="0">
              <a:cs typeface="+mn-ea"/>
            </a:endParaRPr>
          </a:p>
          <a:p>
            <a:pPr marL="285750" lvl="0" indent="-285750" defTabSz="914400">
              <a:buFont typeface="Arial" panose="020B0604020202020204" pitchFamily="34" charset="0"/>
              <a:buChar char="•"/>
              <a:defRPr/>
            </a:pPr>
            <a:r>
              <a:rPr lang="en-US" altLang="zh-CN" sz="2800" dirty="0">
                <a:cs typeface="+mn-ea"/>
              </a:rPr>
              <a:t>The sensitivity of neutrino sources are estimated (</a:t>
            </a:r>
            <a:r>
              <a:rPr lang="el-GR" altLang="zh-CN" sz="2800" dirty="0">
                <a:cs typeface="+mn-ea"/>
              </a:rPr>
              <a:t>ν </a:t>
            </a:r>
            <a:r>
              <a:rPr lang="en-US" altLang="zh-CN" sz="2800" dirty="0">
                <a:cs typeface="+mn-ea"/>
              </a:rPr>
              <a:t>only; no atmospheric </a:t>
            </a:r>
            <a:r>
              <a:rPr lang="el-GR" altLang="zh-CN" sz="2800" dirty="0">
                <a:cs typeface="+mn-ea"/>
              </a:rPr>
              <a:t>μ, </a:t>
            </a:r>
            <a:r>
              <a:rPr lang="en-US" altLang="zh-CN" sz="2800" dirty="0">
                <a:cs typeface="+mn-ea"/>
              </a:rPr>
              <a:t>bioluminescence, radioactive background, dark noise,</a:t>
            </a:r>
            <a:r>
              <a:rPr lang="zh-CN" altLang="en-US" sz="2800" dirty="0">
                <a:cs typeface="+mn-ea"/>
              </a:rPr>
              <a:t> </a:t>
            </a:r>
            <a:r>
              <a:rPr lang="en-US" altLang="zh-CN" sz="2800" dirty="0">
                <a:cs typeface="+mn-ea"/>
              </a:rPr>
              <a:t>etc.)</a:t>
            </a:r>
          </a:p>
        </p:txBody>
      </p:sp>
      <p:sp>
        <p:nvSpPr>
          <p:cNvPr id="63" name="矩形 62">
            <a:extLst>
              <a:ext uri="{FF2B5EF4-FFF2-40B4-BE49-F238E27FC236}">
                <a16:creationId xmlns:a16="http://schemas.microsoft.com/office/drawing/2014/main" id="{DC6CD26A-ED45-92F4-3C1B-3B9288820E92}"/>
              </a:ext>
            </a:extLst>
          </p:cNvPr>
          <p:cNvSpPr/>
          <p:nvPr/>
        </p:nvSpPr>
        <p:spPr>
          <a:xfrm>
            <a:off x="1695525" y="12623006"/>
            <a:ext cx="12109379" cy="166712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509301" lvl="1" indent="-387589" defTabSz="334593">
              <a:spcAft>
                <a:spcPts val="1061"/>
              </a:spcAft>
              <a:buClr>
                <a:srgbClr val="0F6FC6"/>
              </a:buClr>
              <a:buFont typeface="Wingdings" panose="05000000000000000000" pitchFamily="2" charset="2"/>
              <a:buChar char="§"/>
              <a:defRPr/>
            </a:pPr>
            <a:r>
              <a:rPr lang="en-US" altLang="zh-CN" sz="2800" kern="0" dirty="0">
                <a:solidFill>
                  <a:srgbClr val="DBEFF9">
                    <a:lumMod val="10000"/>
                  </a:srgbClr>
                </a:solidFill>
                <a:latin typeface="Bahnschrift Light" panose="020B0502040204020203" pitchFamily="34" charset="0"/>
                <a:cs typeface="Cordia New" panose="020B0502040204020203" pitchFamily="34" charset="-34"/>
              </a:rPr>
              <a:t>Three strings of PMT prototypes were installed in Lake-</a:t>
            </a:r>
            <a:r>
              <a:rPr lang="en-US" altLang="zh-CN" sz="2800" kern="0" dirty="0" err="1">
                <a:solidFill>
                  <a:srgbClr val="DBEFF9">
                    <a:lumMod val="10000"/>
                  </a:srgbClr>
                </a:solidFill>
                <a:latin typeface="Bahnschrift Light" panose="020B0502040204020203" pitchFamily="34" charset="0"/>
                <a:cs typeface="Cordia New" panose="020B0502040204020203" pitchFamily="34" charset="-34"/>
              </a:rPr>
              <a:t>Bakail</a:t>
            </a:r>
            <a:endParaRPr lang="en-US" altLang="zh-CN" sz="2800" kern="0" dirty="0">
              <a:solidFill>
                <a:srgbClr val="DBEFF9">
                  <a:lumMod val="10000"/>
                </a:srgbClr>
              </a:solidFill>
              <a:latin typeface="Bahnschrift Light" panose="020B0502040204020203" pitchFamily="34" charset="0"/>
              <a:cs typeface="Cordia New" panose="020B0502040204020203" pitchFamily="34" charset="-34"/>
            </a:endParaRPr>
          </a:p>
          <a:p>
            <a:pPr marL="509301" lvl="1" indent="-387589" defTabSz="334593">
              <a:spcAft>
                <a:spcPts val="1061"/>
              </a:spcAft>
              <a:buClr>
                <a:srgbClr val="0F6FC6"/>
              </a:buClr>
              <a:buFont typeface="Wingdings" panose="05000000000000000000" pitchFamily="2" charset="2"/>
              <a:buChar char="§"/>
              <a:defRPr/>
            </a:pPr>
            <a:r>
              <a:rPr lang="en-US" altLang="zh-CN" sz="2800" kern="0" dirty="0">
                <a:solidFill>
                  <a:srgbClr val="DBEFF9">
                    <a:lumMod val="10000"/>
                  </a:srgbClr>
                </a:solidFill>
                <a:latin typeface="Bahnschrift Light" panose="020B0502040204020203" pitchFamily="34" charset="0"/>
                <a:cs typeface="Cordia New" panose="020B0502040204020203" pitchFamily="34" charset="-34"/>
              </a:rPr>
              <a:t>Twice of prototype tests were done in South China Sea </a:t>
            </a:r>
          </a:p>
          <a:p>
            <a:pPr marL="509301" lvl="1" indent="-387589" defTabSz="334593">
              <a:spcAft>
                <a:spcPts val="1061"/>
              </a:spcAft>
              <a:buClr>
                <a:srgbClr val="0F6FC6"/>
              </a:buClr>
              <a:buFont typeface="Wingdings" panose="05000000000000000000" pitchFamily="2" charset="2"/>
              <a:buChar char="§"/>
              <a:defRPr/>
            </a:pPr>
            <a:r>
              <a:rPr lang="en-US" altLang="zh-CN" sz="2800" kern="0" dirty="0">
                <a:solidFill>
                  <a:srgbClr val="DBEFF9">
                    <a:lumMod val="10000"/>
                  </a:srgbClr>
                </a:solidFill>
                <a:latin typeface="Bahnschrift Light" panose="020B0502040204020203" pitchFamily="34" charset="0"/>
                <a:cs typeface="Cordia New" panose="020B0502040204020203" pitchFamily="34" charset="-34"/>
              </a:rPr>
              <a:t>Seven prototype strings</a:t>
            </a:r>
            <a:r>
              <a:rPr lang="zh-CN" altLang="en-US" sz="2800" kern="0" dirty="0">
                <a:solidFill>
                  <a:srgbClr val="DBEFF9">
                    <a:lumMod val="10000"/>
                  </a:srgbClr>
                </a:solidFill>
                <a:latin typeface="Bahnschrift Light" panose="020B0502040204020203" pitchFamily="34" charset="0"/>
                <a:cs typeface="Cordia New" panose="020B0502040204020203" pitchFamily="34" charset="-34"/>
              </a:rPr>
              <a:t> </a:t>
            </a:r>
            <a:r>
              <a:rPr lang="en-US" altLang="zh-CN" sz="2800" kern="0" dirty="0">
                <a:solidFill>
                  <a:srgbClr val="DBEFF9">
                    <a:lumMod val="10000"/>
                  </a:srgbClr>
                </a:solidFill>
                <a:latin typeface="Bahnschrift Light" panose="020B0502040204020203" pitchFamily="34" charset="0"/>
                <a:cs typeface="Cordia New" panose="020B0502040204020203" pitchFamily="34" charset="-34"/>
              </a:rPr>
              <a:t>will be installed in South China Sea this year</a:t>
            </a:r>
          </a:p>
        </p:txBody>
      </p:sp>
      <p:pic>
        <p:nvPicPr>
          <p:cNvPr id="65" name="图片 64">
            <a:extLst>
              <a:ext uri="{FF2B5EF4-FFF2-40B4-BE49-F238E27FC236}">
                <a16:creationId xmlns:a16="http://schemas.microsoft.com/office/drawing/2014/main" id="{DFFF9A62-F5F6-F61D-D8FD-C75DFD9F07E3}"/>
              </a:ext>
            </a:extLst>
          </p:cNvPr>
          <p:cNvPicPr>
            <a:picLocks noChangeAspect="1"/>
          </p:cNvPicPr>
          <p:nvPr/>
        </p:nvPicPr>
        <p:blipFill>
          <a:blip r:embed="rId26"/>
          <a:stretch>
            <a:fillRect/>
          </a:stretch>
        </p:blipFill>
        <p:spPr>
          <a:xfrm>
            <a:off x="23893332" y="17115396"/>
            <a:ext cx="3668956" cy="3127603"/>
          </a:xfrm>
          <a:prstGeom prst="rect">
            <a:avLst/>
          </a:prstGeom>
        </p:spPr>
      </p:pic>
      <p:pic>
        <p:nvPicPr>
          <p:cNvPr id="71" name="图片 70">
            <a:extLst>
              <a:ext uri="{FF2B5EF4-FFF2-40B4-BE49-F238E27FC236}">
                <a16:creationId xmlns:a16="http://schemas.microsoft.com/office/drawing/2014/main" id="{F480CC38-6EF7-B1B1-DE51-ECFF813AF646}"/>
              </a:ext>
            </a:extLst>
          </p:cNvPr>
          <p:cNvPicPr>
            <a:picLocks noChangeAspect="1"/>
          </p:cNvPicPr>
          <p:nvPr/>
        </p:nvPicPr>
        <p:blipFill>
          <a:blip r:embed="rId27"/>
          <a:stretch>
            <a:fillRect/>
          </a:stretch>
        </p:blipFill>
        <p:spPr>
          <a:xfrm>
            <a:off x="1645533" y="14459829"/>
            <a:ext cx="12109379" cy="5859377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:a16="http://schemas.microsoft.com/office/drawing/2014/main" id="{DAE610BC-93C6-9595-3FA9-E256CD73F055}"/>
              </a:ext>
            </a:extLst>
          </p:cNvPr>
          <p:cNvPicPr>
            <a:picLocks noChangeAspect="1"/>
          </p:cNvPicPr>
          <p:nvPr/>
        </p:nvPicPr>
        <p:blipFill>
          <a:blip r:embed="rId28"/>
          <a:stretch>
            <a:fillRect/>
          </a:stretch>
        </p:blipFill>
        <p:spPr>
          <a:xfrm>
            <a:off x="28107481" y="6566573"/>
            <a:ext cx="9440828" cy="4684833"/>
          </a:xfrm>
          <a:prstGeom prst="rect">
            <a:avLst/>
          </a:prstGeom>
        </p:spPr>
      </p:pic>
      <p:sp>
        <p:nvSpPr>
          <p:cNvPr id="17" name="文本框 16">
            <a:extLst>
              <a:ext uri="{FF2B5EF4-FFF2-40B4-BE49-F238E27FC236}">
                <a16:creationId xmlns:a16="http://schemas.microsoft.com/office/drawing/2014/main" id="{A9EEEF6C-5867-E5FC-CDD0-BEBC432592CE}"/>
              </a:ext>
            </a:extLst>
          </p:cNvPr>
          <p:cNvSpPr txBox="1"/>
          <p:nvPr/>
        </p:nvSpPr>
        <p:spPr>
          <a:xfrm>
            <a:off x="23567567" y="14142541"/>
            <a:ext cx="3531287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zh-CN" sz="2400" kern="0" dirty="0">
                <a:solidFill>
                  <a:srgbClr val="DBEFF9">
                    <a:lumMod val="10000"/>
                  </a:srgbClr>
                </a:solidFill>
                <a:latin typeface="Bahnschrift Light" panose="020B0502040204020203" pitchFamily="34" charset="0"/>
                <a:cs typeface="Cordia New" panose="020B0502040204020203" pitchFamily="34" charset="-34"/>
              </a:rPr>
              <a:t>Fluctuation of SPE peak</a:t>
            </a:r>
          </a:p>
        </p:txBody>
      </p:sp>
      <p:sp>
        <p:nvSpPr>
          <p:cNvPr id="18" name="文本框 17">
            <a:extLst>
              <a:ext uri="{FF2B5EF4-FFF2-40B4-BE49-F238E27FC236}">
                <a16:creationId xmlns:a16="http://schemas.microsoft.com/office/drawing/2014/main" id="{6B0FACAF-BABC-1D0C-6759-38F1D12E99BA}"/>
              </a:ext>
            </a:extLst>
          </p:cNvPr>
          <p:cNvSpPr txBox="1"/>
          <p:nvPr/>
        </p:nvSpPr>
        <p:spPr>
          <a:xfrm>
            <a:off x="19690860" y="14070806"/>
            <a:ext cx="243840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zh-CN" sz="2400" kern="0" dirty="0">
                <a:solidFill>
                  <a:srgbClr val="DBEFF9">
                    <a:lumMod val="10000"/>
                  </a:srgbClr>
                </a:solidFill>
                <a:latin typeface="Bahnschrift Light" panose="020B0502040204020203" pitchFamily="34" charset="0"/>
                <a:cs typeface="Cordia New" panose="020B0502040204020203" pitchFamily="34" charset="-34"/>
              </a:rPr>
              <a:t>Charge of SPE</a:t>
            </a:r>
          </a:p>
        </p:txBody>
      </p:sp>
      <p:sp>
        <p:nvSpPr>
          <p:cNvPr id="22" name="文本框 21">
            <a:extLst>
              <a:ext uri="{FF2B5EF4-FFF2-40B4-BE49-F238E27FC236}">
                <a16:creationId xmlns:a16="http://schemas.microsoft.com/office/drawing/2014/main" id="{01D509FD-2EF9-52A3-F70C-66C5A9DDB8A0}"/>
              </a:ext>
            </a:extLst>
          </p:cNvPr>
          <p:cNvSpPr txBox="1"/>
          <p:nvPr/>
        </p:nvSpPr>
        <p:spPr>
          <a:xfrm>
            <a:off x="21312900" y="19935229"/>
            <a:ext cx="243840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zh-CN" sz="1200" kern="0" dirty="0">
                <a:solidFill>
                  <a:srgbClr val="DBEFF9">
                    <a:lumMod val="10000"/>
                  </a:srgbClr>
                </a:solidFill>
                <a:latin typeface="Bahnschrift Light" panose="020B0502040204020203" pitchFamily="34" charset="0"/>
                <a:cs typeface="Cordia New" panose="020B0502040204020203" pitchFamily="34" charset="-34"/>
              </a:rPr>
              <a:t>Time (us)</a:t>
            </a:r>
          </a:p>
        </p:txBody>
      </p:sp>
      <p:sp>
        <p:nvSpPr>
          <p:cNvPr id="24" name="文本框 23">
            <a:extLst>
              <a:ext uri="{FF2B5EF4-FFF2-40B4-BE49-F238E27FC236}">
                <a16:creationId xmlns:a16="http://schemas.microsoft.com/office/drawing/2014/main" id="{5E05A065-832A-9482-7AF0-269C51CD6DA3}"/>
              </a:ext>
            </a:extLst>
          </p:cNvPr>
          <p:cNvSpPr txBox="1"/>
          <p:nvPr/>
        </p:nvSpPr>
        <p:spPr>
          <a:xfrm>
            <a:off x="19898870" y="17255748"/>
            <a:ext cx="2812983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zh-CN" sz="2400" kern="0" dirty="0">
                <a:solidFill>
                  <a:srgbClr val="DBEFF9">
                    <a:lumMod val="10000"/>
                  </a:srgbClr>
                </a:solidFill>
                <a:latin typeface="Bahnschrift Light" panose="020B0502040204020203" pitchFamily="34" charset="0"/>
                <a:cs typeface="Cordia New" panose="020B0502040204020203" pitchFamily="34" charset="-34"/>
              </a:rPr>
              <a:t>LED signal vs time</a:t>
            </a:r>
          </a:p>
        </p:txBody>
      </p:sp>
      <p:sp>
        <p:nvSpPr>
          <p:cNvPr id="29" name="文本框 28">
            <a:extLst>
              <a:ext uri="{FF2B5EF4-FFF2-40B4-BE49-F238E27FC236}">
                <a16:creationId xmlns:a16="http://schemas.microsoft.com/office/drawing/2014/main" id="{F6BFB005-002D-8FB1-FB3E-B495E6B50C53}"/>
              </a:ext>
            </a:extLst>
          </p:cNvPr>
          <p:cNvSpPr txBox="1"/>
          <p:nvPr/>
        </p:nvSpPr>
        <p:spPr>
          <a:xfrm>
            <a:off x="25235352" y="16941954"/>
            <a:ext cx="2667000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400" kern="0" dirty="0">
                <a:solidFill>
                  <a:srgbClr val="DBEFF9">
                    <a:lumMod val="10000"/>
                  </a:srgbClr>
                </a:solidFill>
                <a:latin typeface="Bahnschrift Light" panose="020B0502040204020203" pitchFamily="34" charset="0"/>
                <a:cs typeface="Cordia New" panose="020B0502040204020203" pitchFamily="34" charset="-34"/>
              </a:rPr>
              <a:t>Red: HUNT string;</a:t>
            </a:r>
          </a:p>
          <a:p>
            <a:r>
              <a:rPr lang="en-US" altLang="zh-CN" sz="2400" kern="0" dirty="0">
                <a:solidFill>
                  <a:srgbClr val="DBEFF9">
                    <a:lumMod val="10000"/>
                  </a:srgbClr>
                </a:solidFill>
                <a:latin typeface="Bahnschrift Light" panose="020B0502040204020203" pitchFamily="34" charset="0"/>
                <a:cs typeface="Cordia New" panose="020B0502040204020203" pitchFamily="34" charset="-34"/>
              </a:rPr>
              <a:t>Green: GVD array</a:t>
            </a:r>
          </a:p>
        </p:txBody>
      </p:sp>
      <p:sp>
        <p:nvSpPr>
          <p:cNvPr id="38" name="文本框 37">
            <a:extLst>
              <a:ext uri="{FF2B5EF4-FFF2-40B4-BE49-F238E27FC236}">
                <a16:creationId xmlns:a16="http://schemas.microsoft.com/office/drawing/2014/main" id="{1DF8BAE9-7D4D-2578-D2A2-287ECF8626C8}"/>
              </a:ext>
            </a:extLst>
          </p:cNvPr>
          <p:cNvSpPr txBox="1"/>
          <p:nvPr/>
        </p:nvSpPr>
        <p:spPr>
          <a:xfrm>
            <a:off x="28336081" y="23223060"/>
            <a:ext cx="505321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zh-CN" sz="2400" kern="0" dirty="0">
                <a:solidFill>
                  <a:srgbClr val="DBEFF9">
                    <a:lumMod val="10000"/>
                  </a:srgbClr>
                </a:solidFill>
                <a:latin typeface="Bahnschrift Light" panose="020B0502040204020203" pitchFamily="34" charset="0"/>
                <a:cs typeface="Cordia New" panose="020B0502040204020203" pitchFamily="34" charset="-34"/>
              </a:rPr>
              <a:t>Trigger efficiency of </a:t>
            </a:r>
            <a:r>
              <a:rPr lang="en-US" altLang="zh-CN" sz="2400" kern="0" dirty="0">
                <a:solidFill>
                  <a:srgbClr val="DBEFF9">
                    <a:lumMod val="10000"/>
                  </a:srgbClr>
                </a:solidFill>
                <a:latin typeface="Bahnschrift Light" panose="020B0502040204020203" pitchFamily="34" charset="0"/>
                <a:cs typeface="Cordia New" panose="020B0502040204020203" pitchFamily="34" charset="-34"/>
                <a:sym typeface="Symbol" panose="05050102010706020507" pitchFamily="18" charset="2"/>
              </a:rPr>
              <a:t></a:t>
            </a:r>
            <a:r>
              <a:rPr lang="en-US" altLang="zh-CN" sz="2400" kern="0" baseline="-25000" dirty="0">
                <a:solidFill>
                  <a:srgbClr val="DBEFF9">
                    <a:lumMod val="10000"/>
                  </a:srgbClr>
                </a:solidFill>
                <a:latin typeface="Bahnschrift Light" panose="020B0502040204020203" pitchFamily="34" charset="0"/>
                <a:cs typeface="Cordia New" panose="020B0502040204020203" pitchFamily="34" charset="-34"/>
                <a:sym typeface="Symbol" panose="05050102010706020507" pitchFamily="18" charset="2"/>
              </a:rPr>
              <a:t>u </a:t>
            </a:r>
            <a:r>
              <a:rPr lang="en-US" altLang="zh-CN" sz="2400" kern="0" dirty="0">
                <a:solidFill>
                  <a:srgbClr val="DBEFF9">
                    <a:lumMod val="10000"/>
                  </a:srgbClr>
                </a:solidFill>
                <a:latin typeface="Bahnschrift Light" panose="020B0502040204020203" pitchFamily="34" charset="0"/>
                <a:cs typeface="Cordia New" panose="020B0502040204020203" pitchFamily="34" charset="-34"/>
                <a:sym typeface="Symbol" panose="05050102010706020507" pitchFamily="18" charset="2"/>
              </a:rPr>
              <a:t>CC </a:t>
            </a:r>
            <a:r>
              <a:rPr lang="en-US" altLang="zh-CN" sz="2400" kern="0" dirty="0" err="1">
                <a:solidFill>
                  <a:srgbClr val="DBEFF9">
                    <a:lumMod val="10000"/>
                  </a:srgbClr>
                </a:solidFill>
                <a:latin typeface="Bahnschrift Light" panose="020B0502040204020203" pitchFamily="34" charset="0"/>
                <a:cs typeface="Cordia New" panose="020B0502040204020203" pitchFamily="34" charset="-34"/>
                <a:sym typeface="Symbol" panose="05050102010706020507" pitchFamily="18" charset="2"/>
              </a:rPr>
              <a:t>Evts</a:t>
            </a:r>
            <a:endParaRPr lang="en-US" altLang="zh-CN" sz="2400" kern="0" dirty="0">
              <a:solidFill>
                <a:srgbClr val="DBEFF9">
                  <a:lumMod val="10000"/>
                </a:srgbClr>
              </a:solidFill>
              <a:latin typeface="Bahnschrift Light" panose="020B0502040204020203" pitchFamily="34" charset="0"/>
              <a:cs typeface="Cordia New" panose="020B0502040204020203" pitchFamily="34" charset="-34"/>
            </a:endParaRPr>
          </a:p>
        </p:txBody>
      </p:sp>
      <p:sp>
        <p:nvSpPr>
          <p:cNvPr id="41" name="文本框 40">
            <a:extLst>
              <a:ext uri="{FF2B5EF4-FFF2-40B4-BE49-F238E27FC236}">
                <a16:creationId xmlns:a16="http://schemas.microsoft.com/office/drawing/2014/main" id="{7C17A540-06CB-F799-620E-437FF74BF9A7}"/>
              </a:ext>
            </a:extLst>
          </p:cNvPr>
          <p:cNvSpPr txBox="1"/>
          <p:nvPr/>
        </p:nvSpPr>
        <p:spPr>
          <a:xfrm>
            <a:off x="33419921" y="23210341"/>
            <a:ext cx="420765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zh-CN" sz="2400" kern="0" dirty="0">
                <a:solidFill>
                  <a:srgbClr val="DBEFF9">
                    <a:lumMod val="10000"/>
                  </a:srgbClr>
                </a:solidFill>
                <a:latin typeface="Bahnschrift Light" panose="020B0502040204020203" pitchFamily="34" charset="0"/>
                <a:cs typeface="Cordia New" panose="020B0502040204020203" pitchFamily="34" charset="-34"/>
              </a:rPr>
              <a:t>Angle resolution of </a:t>
            </a:r>
            <a:r>
              <a:rPr lang="en-US" altLang="zh-CN" sz="2400" kern="0" dirty="0">
                <a:solidFill>
                  <a:srgbClr val="DBEFF9">
                    <a:lumMod val="10000"/>
                  </a:srgbClr>
                </a:solidFill>
                <a:latin typeface="Bahnschrift Light" panose="020B0502040204020203" pitchFamily="34" charset="0"/>
                <a:cs typeface="Cordia New" panose="020B0502040204020203" pitchFamily="34" charset="-34"/>
                <a:sym typeface="Symbol" panose="05050102010706020507" pitchFamily="18" charset="2"/>
              </a:rPr>
              <a:t></a:t>
            </a:r>
            <a:r>
              <a:rPr lang="en-US" altLang="zh-CN" sz="2400" kern="0" baseline="-25000" dirty="0">
                <a:solidFill>
                  <a:srgbClr val="DBEFF9">
                    <a:lumMod val="10000"/>
                  </a:srgbClr>
                </a:solidFill>
                <a:latin typeface="Bahnschrift Light" panose="020B0502040204020203" pitchFamily="34" charset="0"/>
                <a:cs typeface="Cordia New" panose="020B0502040204020203" pitchFamily="34" charset="-34"/>
                <a:sym typeface="Symbol" panose="05050102010706020507" pitchFamily="18" charset="2"/>
              </a:rPr>
              <a:t>u </a:t>
            </a:r>
            <a:r>
              <a:rPr lang="en-US" altLang="zh-CN" sz="2400" kern="0" dirty="0">
                <a:solidFill>
                  <a:srgbClr val="DBEFF9">
                    <a:lumMod val="10000"/>
                  </a:srgbClr>
                </a:solidFill>
                <a:latin typeface="Bahnschrift Light" panose="020B0502040204020203" pitchFamily="34" charset="0"/>
                <a:cs typeface="Cordia New" panose="020B0502040204020203" pitchFamily="34" charset="-34"/>
                <a:sym typeface="Symbol" panose="05050102010706020507" pitchFamily="18" charset="2"/>
              </a:rPr>
              <a:t>CC</a:t>
            </a:r>
            <a:endParaRPr lang="en-US" altLang="zh-CN" sz="2400" kern="0" dirty="0">
              <a:solidFill>
                <a:srgbClr val="DBEFF9">
                  <a:lumMod val="10000"/>
                </a:srgbClr>
              </a:solidFill>
              <a:latin typeface="Bahnschrift Light" panose="020B0502040204020203" pitchFamily="34" charset="0"/>
              <a:cs typeface="Cordia New" panose="020B0502040204020203" pitchFamily="34" charset="-34"/>
            </a:endParaRPr>
          </a:p>
        </p:txBody>
      </p:sp>
      <p:sp>
        <p:nvSpPr>
          <p:cNvPr id="42" name="文本框 41">
            <a:extLst>
              <a:ext uri="{FF2B5EF4-FFF2-40B4-BE49-F238E27FC236}">
                <a16:creationId xmlns:a16="http://schemas.microsoft.com/office/drawing/2014/main" id="{AEE959F9-B72F-EB04-E7F3-83E20C28FE78}"/>
              </a:ext>
            </a:extLst>
          </p:cNvPr>
          <p:cNvSpPr txBox="1"/>
          <p:nvPr/>
        </p:nvSpPr>
        <p:spPr>
          <a:xfrm>
            <a:off x="37336760" y="23138606"/>
            <a:ext cx="4815617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zh-CN" sz="2400" kern="0" dirty="0">
                <a:solidFill>
                  <a:srgbClr val="DBEFF9">
                    <a:lumMod val="10000"/>
                  </a:srgbClr>
                </a:solidFill>
                <a:latin typeface="Bahnschrift Light" panose="020B0502040204020203" pitchFamily="34" charset="0"/>
                <a:cs typeface="Cordia New" panose="020B0502040204020203" pitchFamily="34" charset="-34"/>
              </a:rPr>
              <a:t>Energy resolution of </a:t>
            </a:r>
            <a:r>
              <a:rPr lang="en-US" altLang="zh-CN" sz="2400" kern="0" dirty="0">
                <a:solidFill>
                  <a:srgbClr val="DBEFF9">
                    <a:lumMod val="10000"/>
                  </a:srgbClr>
                </a:solidFill>
                <a:latin typeface="Bahnschrift Light" panose="020B0502040204020203" pitchFamily="34" charset="0"/>
                <a:cs typeface="Cordia New" panose="020B0502040204020203" pitchFamily="34" charset="-34"/>
                <a:sym typeface="Symbol" panose="05050102010706020507" pitchFamily="18" charset="2"/>
              </a:rPr>
              <a:t></a:t>
            </a:r>
            <a:r>
              <a:rPr lang="en-US" altLang="zh-CN" sz="2400" kern="0" baseline="-25000" dirty="0">
                <a:solidFill>
                  <a:srgbClr val="DBEFF9">
                    <a:lumMod val="10000"/>
                  </a:srgbClr>
                </a:solidFill>
                <a:latin typeface="Bahnschrift Light" panose="020B0502040204020203" pitchFamily="34" charset="0"/>
                <a:cs typeface="Cordia New" panose="020B0502040204020203" pitchFamily="34" charset="-34"/>
                <a:sym typeface="Symbol" panose="05050102010706020507" pitchFamily="18" charset="2"/>
              </a:rPr>
              <a:t>u </a:t>
            </a:r>
            <a:r>
              <a:rPr lang="en-US" altLang="zh-CN" sz="2400" kern="0" dirty="0">
                <a:solidFill>
                  <a:srgbClr val="DBEFF9">
                    <a:lumMod val="10000"/>
                  </a:srgbClr>
                </a:solidFill>
                <a:latin typeface="Bahnschrift Light" panose="020B0502040204020203" pitchFamily="34" charset="0"/>
                <a:cs typeface="Cordia New" panose="020B0502040204020203" pitchFamily="34" charset="-34"/>
                <a:sym typeface="Symbol" panose="05050102010706020507" pitchFamily="18" charset="2"/>
              </a:rPr>
              <a:t>CC</a:t>
            </a:r>
            <a:endParaRPr lang="en-US" altLang="zh-CN" sz="2400" kern="0" dirty="0">
              <a:solidFill>
                <a:srgbClr val="DBEFF9">
                  <a:lumMod val="10000"/>
                </a:srgbClr>
              </a:solidFill>
              <a:latin typeface="Bahnschrift Light" panose="020B0502040204020203" pitchFamily="34" charset="0"/>
              <a:cs typeface="Cordia New" panose="020B0502040204020203" pitchFamily="34" charset="-34"/>
            </a:endParaRPr>
          </a:p>
        </p:txBody>
      </p:sp>
      <p:sp>
        <p:nvSpPr>
          <p:cNvPr id="44" name="文本框 43">
            <a:extLst>
              <a:ext uri="{FF2B5EF4-FFF2-40B4-BE49-F238E27FC236}">
                <a16:creationId xmlns:a16="http://schemas.microsoft.com/office/drawing/2014/main" id="{05C36514-5A93-2DE9-F1FF-D3741F74B207}"/>
              </a:ext>
            </a:extLst>
          </p:cNvPr>
          <p:cNvSpPr txBox="1"/>
          <p:nvPr/>
        </p:nvSpPr>
        <p:spPr>
          <a:xfrm>
            <a:off x="34196450" y="26745586"/>
            <a:ext cx="2276058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zh-CN" sz="2400" kern="0" dirty="0">
                <a:solidFill>
                  <a:srgbClr val="DBEFF9">
                    <a:lumMod val="10000"/>
                  </a:srgbClr>
                </a:solidFill>
                <a:latin typeface="Bahnschrift Light" panose="020B0502040204020203" pitchFamily="34" charset="0"/>
                <a:cs typeface="Cordia New" panose="020B0502040204020203" pitchFamily="34" charset="-34"/>
              </a:rPr>
              <a:t>NGC 1068</a:t>
            </a:r>
          </a:p>
          <a:p>
            <a:pPr algn="ctr"/>
            <a:r>
              <a:rPr lang="en-US" altLang="zh-CN" sz="2400" kern="0" dirty="0">
                <a:solidFill>
                  <a:srgbClr val="DBEFF9">
                    <a:lumMod val="10000"/>
                  </a:srgbClr>
                </a:solidFill>
                <a:latin typeface="Bahnschrift Light" panose="020B0502040204020203" pitchFamily="34" charset="0"/>
                <a:cs typeface="Cordia New" panose="020B0502040204020203" pitchFamily="34" charset="-34"/>
              </a:rPr>
              <a:t>Track events</a:t>
            </a:r>
          </a:p>
        </p:txBody>
      </p:sp>
      <p:sp>
        <p:nvSpPr>
          <p:cNvPr id="46" name="文本框 45">
            <a:extLst>
              <a:ext uri="{FF2B5EF4-FFF2-40B4-BE49-F238E27FC236}">
                <a16:creationId xmlns:a16="http://schemas.microsoft.com/office/drawing/2014/main" id="{C21F9AF2-98EE-3513-F4C6-E64C25894985}"/>
              </a:ext>
            </a:extLst>
          </p:cNvPr>
          <p:cNvSpPr txBox="1"/>
          <p:nvPr/>
        </p:nvSpPr>
        <p:spPr>
          <a:xfrm>
            <a:off x="37981580" y="26643806"/>
            <a:ext cx="2750625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zh-CN" sz="2400" kern="0" dirty="0">
                <a:solidFill>
                  <a:srgbClr val="DBEFF9">
                    <a:lumMod val="10000"/>
                  </a:srgbClr>
                </a:solidFill>
                <a:latin typeface="Bahnschrift Light" panose="020B0502040204020203" pitchFamily="34" charset="0"/>
                <a:cs typeface="Cordia New" panose="020B0502040204020203" pitchFamily="34" charset="-34"/>
              </a:rPr>
              <a:t>different arrays</a:t>
            </a:r>
          </a:p>
        </p:txBody>
      </p:sp>
      <p:pic>
        <p:nvPicPr>
          <p:cNvPr id="9" name="图片 8">
            <a:extLst>
              <a:ext uri="{FF2B5EF4-FFF2-40B4-BE49-F238E27FC236}">
                <a16:creationId xmlns:a16="http://schemas.microsoft.com/office/drawing/2014/main" id="{A65677E0-C95D-DB46-44A4-D6444FD7741C}"/>
              </a:ext>
            </a:extLst>
          </p:cNvPr>
          <p:cNvPicPr>
            <a:picLocks noChangeAspect="1"/>
          </p:cNvPicPr>
          <p:nvPr/>
        </p:nvPicPr>
        <p:blipFill>
          <a:blip r:embed="rId2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72966" y="26263244"/>
            <a:ext cx="3811315" cy="3047562"/>
          </a:xfrm>
          <a:prstGeom prst="rect">
            <a:avLst/>
          </a:prstGeom>
        </p:spPr>
      </p:pic>
      <p:pic>
        <p:nvPicPr>
          <p:cNvPr id="12" name="图片 11">
            <a:extLst>
              <a:ext uri="{FF2B5EF4-FFF2-40B4-BE49-F238E27FC236}">
                <a16:creationId xmlns:a16="http://schemas.microsoft.com/office/drawing/2014/main" id="{743B5D07-526F-9467-5193-E27E80174F8E}"/>
              </a:ext>
            </a:extLst>
          </p:cNvPr>
          <p:cNvPicPr>
            <a:picLocks noChangeAspect="1"/>
          </p:cNvPicPr>
          <p:nvPr/>
        </p:nvPicPr>
        <p:blipFill>
          <a:blip r:embed="rId30"/>
          <a:stretch>
            <a:fillRect/>
          </a:stretch>
        </p:blipFill>
        <p:spPr>
          <a:xfrm>
            <a:off x="28600824" y="13203560"/>
            <a:ext cx="13146457" cy="7115646"/>
          </a:xfrm>
          <a:prstGeom prst="rect">
            <a:avLst/>
          </a:prstGeom>
        </p:spPr>
      </p:pic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439.14582677165356,&quot;left&quot;:20.787401574803155,&quot;top&quot;:70.3,&quot;width&quot;:908.2770866141731}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3707</TotalTime>
  <Words>386</Words>
  <Application>Microsoft Office PowerPoint</Application>
  <PresentationFormat>自定义</PresentationFormat>
  <Paragraphs>47</Paragraphs>
  <Slides>1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9" baseType="lpstr">
      <vt:lpstr>Noto Sans SC</vt:lpstr>
      <vt:lpstr>等线</vt:lpstr>
      <vt:lpstr>Arial</vt:lpstr>
      <vt:lpstr>Bahnschrift Light</vt:lpstr>
      <vt:lpstr>Calibri</vt:lpstr>
      <vt:lpstr>Times New Roman</vt:lpstr>
      <vt:lpstr>Wingdings</vt:lpstr>
      <vt:lpstr>Office Theme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Sabrina</dc:creator>
  <cp:lastModifiedBy>lixr</cp:lastModifiedBy>
  <cp:revision>126</cp:revision>
  <dcterms:created xsi:type="dcterms:W3CDTF">2024-06-06T09:26:42Z</dcterms:created>
  <dcterms:modified xsi:type="dcterms:W3CDTF">2026-06-24T06:38:25Z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2024-05-23T00:00:00Z</vt:filetime>
  </property>
  <property fmtid="{D5CDD505-2E9C-101B-9397-08002B2CF9AE}" pid="3" name="Creator">
    <vt:lpwstr>Microsoft® PowerPoint® 2010</vt:lpwstr>
  </property>
  <property fmtid="{D5CDD505-2E9C-101B-9397-08002B2CF9AE}" pid="4" name="LastSaved">
    <vt:filetime>2024-06-06T00:00:00Z</vt:filetime>
  </property>
</Properties>
</file>