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ags/tag2.xml" ContentType="application/vnd.openxmlformats-officedocument.presentationml.tags+xml"/>
  <Override PartName="/ppt/ink/ink1.xml" ContentType="application/inkml+xml"/>
  <Override PartName="/ppt/ink/ink2.xml" ContentType="application/inkml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tags/tag5.xml" ContentType="application/vnd.openxmlformats-officedocument.presentationml.tags+xml"/>
  <Override PartName="/ppt/ink/ink9.xml" ContentType="application/inkml+xml"/>
  <Override PartName="/ppt/ink/ink10.xml" ContentType="application/inkml+xml"/>
  <Override PartName="/ppt/tags/tag6.xml" ContentType="application/vnd.openxmlformats-officedocument.presentationml.tags+xml"/>
  <Override PartName="/ppt/ink/ink11.xml" ContentType="application/inkml+xml"/>
  <Override PartName="/ppt/ink/ink12.xml" ContentType="application/inkml+xml"/>
  <Override PartName="/ppt/tags/tag7.xml" ContentType="application/vnd.openxmlformats-officedocument.presentationml.tags+xml"/>
  <Override PartName="/ppt/ink/ink13.xml" ContentType="application/inkml+xml"/>
  <Override PartName="/ppt/ink/ink14.xml" ContentType="application/inkml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ink/ink15.xml" ContentType="application/inkml+xml"/>
  <Override PartName="/ppt/ink/ink16.xml" ContentType="application/inkml+xml"/>
  <Override PartName="/ppt/tags/tag10.xml" ContentType="application/vnd.openxmlformats-officedocument.presentationml.tags+xml"/>
  <Override PartName="/ppt/ink/ink17.xml" ContentType="application/inkml+xml"/>
  <Override PartName="/ppt/ink/ink18.xml" ContentType="application/inkml+xml"/>
  <Override PartName="/ppt/tags/tag11.xml" ContentType="application/vnd.openxmlformats-officedocument.presentationml.tags+xml"/>
  <Override PartName="/ppt/ink/ink19.xml" ContentType="application/inkml+xml"/>
  <Override PartName="/ppt/ink/ink20.xml" ContentType="application/inkml+xml"/>
  <Override PartName="/ppt/tags/tag12.xml" ContentType="application/vnd.openxmlformats-officedocument.presentationml.tags+xml"/>
  <Override PartName="/ppt/ink/ink21.xml" ContentType="application/inkml+xml"/>
  <Override PartName="/ppt/ink/ink22.xml" ContentType="application/inkml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ink/ink23.xml" ContentType="application/inkml+xml"/>
  <Override PartName="/ppt/ink/ink24.xml" ContentType="application/inkml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ink/ink25.xml" ContentType="application/inkml+xml"/>
  <Override PartName="/ppt/ink/ink26.xml" ContentType="application/inkml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ink/ink27.xml" ContentType="application/inkml+xml"/>
  <Override PartName="/ppt/ink/ink28.xml" ContentType="application/inkml+xml"/>
  <Override PartName="/ppt/tags/tag19.xml" ContentType="application/vnd.openxmlformats-officedocument.presentationml.tags+xml"/>
  <Override PartName="/ppt/ink/ink29.xml" ContentType="application/inkml+xml"/>
  <Override PartName="/ppt/ink/ink30.xml" ContentType="application/inkml+xml"/>
  <Override PartName="/ppt/tags/tag20.xml" ContentType="application/vnd.openxmlformats-officedocument.presentationml.tags+xml"/>
  <Override PartName="/ppt/ink/ink31.xml" ContentType="application/inkml+xml"/>
  <Override PartName="/ppt/ink/ink32.xml" ContentType="application/inkml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ink/ink33.xml" ContentType="application/inkml+xml"/>
  <Override PartName="/ppt/ink/ink34.xml" ContentType="application/inkml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ink/ink35.xml" ContentType="application/inkml+xml"/>
  <Override PartName="/ppt/ink/ink36.xml" ContentType="application/inkml+xml"/>
  <Override PartName="/ppt/tags/tag26.xml" ContentType="application/vnd.openxmlformats-officedocument.presentationml.tags+xml"/>
  <Override PartName="/ppt/ink/ink37.xml" ContentType="application/inkml+xml"/>
  <Override PartName="/ppt/ink/ink38.xml" ContentType="application/inkml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ink/ink43.xml" ContentType="application/inkml+xml"/>
  <Override PartName="/ppt/ink/ink44.xml" ContentType="application/inkml+xml"/>
  <Override PartName="/ppt/tags/tag31.xml" ContentType="application/vnd.openxmlformats-officedocument.presentationml.tags+xml"/>
  <Override PartName="/ppt/ink/ink45.xml" ContentType="application/inkml+xml"/>
  <Override PartName="/ppt/ink/ink46.xml" ContentType="application/inkml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ink/ink47.xml" ContentType="application/inkml+xml"/>
  <Override PartName="/ppt/ink/ink48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84" r:id="rId2"/>
    <p:sldMasterId id="2147483672" r:id="rId3"/>
    <p:sldMasterId id="2147483660" r:id="rId4"/>
  </p:sldMasterIdLst>
  <p:notesMasterIdLst>
    <p:notesMasterId r:id="rId31"/>
  </p:notesMasterIdLst>
  <p:sldIdLst>
    <p:sldId id="324" r:id="rId5"/>
    <p:sldId id="489" r:id="rId6"/>
    <p:sldId id="482" r:id="rId7"/>
    <p:sldId id="491" r:id="rId8"/>
    <p:sldId id="490" r:id="rId9"/>
    <p:sldId id="451" r:id="rId10"/>
    <p:sldId id="492" r:id="rId11"/>
    <p:sldId id="485" r:id="rId12"/>
    <p:sldId id="458" r:id="rId13"/>
    <p:sldId id="473" r:id="rId14"/>
    <p:sldId id="472" r:id="rId15"/>
    <p:sldId id="476" r:id="rId16"/>
    <p:sldId id="488" r:id="rId17"/>
    <p:sldId id="487" r:id="rId18"/>
    <p:sldId id="459" r:id="rId19"/>
    <p:sldId id="460" r:id="rId20"/>
    <p:sldId id="468" r:id="rId21"/>
    <p:sldId id="467" r:id="rId22"/>
    <p:sldId id="454" r:id="rId23"/>
    <p:sldId id="466" r:id="rId24"/>
    <p:sldId id="471" r:id="rId25"/>
    <p:sldId id="462" r:id="rId26"/>
    <p:sldId id="380" r:id="rId27"/>
    <p:sldId id="477" r:id="rId28"/>
    <p:sldId id="479" r:id="rId29"/>
    <p:sldId id="452" r:id="rId30"/>
  </p:sldIdLst>
  <p:sldSz cx="9144000" cy="6858000" type="screen4x3"/>
  <p:notesSz cx="6797675" cy="9928225"/>
  <p:custDataLst>
    <p:tags r:id="rId32"/>
  </p:custDataLst>
  <p:defaultTextStyle>
    <a:defPPr>
      <a:defRPr lang="en-US"/>
    </a:defPPr>
    <a:lvl1pPr algn="ctr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4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7107"/>
    <a:srgbClr val="1FCC00"/>
    <a:srgbClr val="58B000"/>
    <a:srgbClr val="3366FF"/>
    <a:srgbClr val="179D00"/>
    <a:srgbClr val="968E85"/>
    <a:srgbClr val="CFDAD1"/>
    <a:srgbClr val="9FA162"/>
    <a:srgbClr val="A4B17F"/>
    <a:srgbClr val="FF00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52A1ED-685D-475D-AB74-F0471E9DDDF5}" v="46" dt="2026-05-18T18:11:12.1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25" autoAdjust="0"/>
    <p:restoredTop sz="92459" autoAdjust="0"/>
  </p:normalViewPr>
  <p:slideViewPr>
    <p:cSldViewPr snapToObjects="1">
      <p:cViewPr varScale="1">
        <p:scale>
          <a:sx n="58" d="100"/>
          <a:sy n="58" d="100"/>
        </p:scale>
        <p:origin x="1592" y="56"/>
      </p:cViewPr>
      <p:guideLst>
        <p:guide orient="horz" pos="2160"/>
        <p:guide pos="4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-1164" y="-78"/>
      </p:cViewPr>
      <p:guideLst>
        <p:guide orient="horz" pos="3127"/>
        <p:guide pos="2141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gs" Target="tags/tag1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7.75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9T14:40:56.61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24575,'5'0'0,"2"0"-8191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id="{4CDBC7AC-18C0-BE03-4059-68320F622D3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016" cy="496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7" tIns="47784" rIns="95567" bIns="47784" numCol="1" anchor="t" anchorCtr="0" compatLnSpc="1">
            <a:prstTxWarp prst="textNoShape">
              <a:avLst/>
            </a:prstTxWarp>
          </a:bodyPr>
          <a:lstStyle>
            <a:lvl1pPr algn="l" defTabSz="955080">
              <a:spcBef>
                <a:spcPct val="0"/>
              </a:spcBef>
              <a:buFontTx/>
              <a:buNone/>
              <a:defRPr sz="1300"/>
            </a:lvl1pPr>
          </a:lstStyle>
          <a:p>
            <a:endParaRPr lang="en-US" altLang="en-US"/>
          </a:p>
        </p:txBody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4353B3AF-CB2E-9E89-FD27-1FB8300E8C9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1659" y="0"/>
            <a:ext cx="2946016" cy="496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7" tIns="47784" rIns="95567" bIns="47784" numCol="1" anchor="t" anchorCtr="0" compatLnSpc="1">
            <a:prstTxWarp prst="textNoShape">
              <a:avLst/>
            </a:prstTxWarp>
          </a:bodyPr>
          <a:lstStyle>
            <a:lvl1pPr algn="r" defTabSz="955080">
              <a:spcBef>
                <a:spcPct val="0"/>
              </a:spcBef>
              <a:buFontTx/>
              <a:buNone/>
              <a:defRPr sz="1300"/>
            </a:lvl1pPr>
          </a:lstStyle>
          <a:p>
            <a:endParaRPr lang="en-US" altLang="en-US"/>
          </a:p>
        </p:txBody>
      </p:sp>
      <p:sp>
        <p:nvSpPr>
          <p:cNvPr id="61444" name="Rectangle 4">
            <a:extLst>
              <a:ext uri="{FF2B5EF4-FFF2-40B4-BE49-F238E27FC236}">
                <a16:creationId xmlns:a16="http://schemas.microsoft.com/office/drawing/2014/main" id="{DC4193EF-0201-577E-3AD6-4B26D21E85B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45" name="Rectangle 5">
            <a:extLst>
              <a:ext uri="{FF2B5EF4-FFF2-40B4-BE49-F238E27FC236}">
                <a16:creationId xmlns:a16="http://schemas.microsoft.com/office/drawing/2014/main" id="{1EEA3A96-FDD8-0261-0B97-CDBCC38589A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645" y="4715289"/>
            <a:ext cx="4986386" cy="4468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7" tIns="47784" rIns="95567" bIns="477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1446" name="Rectangle 6">
            <a:extLst>
              <a:ext uri="{FF2B5EF4-FFF2-40B4-BE49-F238E27FC236}">
                <a16:creationId xmlns:a16="http://schemas.microsoft.com/office/drawing/2014/main" id="{9F1A6C26-E372-D79E-A5E4-55E12C4AE2F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124"/>
            <a:ext cx="2946016" cy="496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7" tIns="47784" rIns="95567" bIns="47784" numCol="1" anchor="b" anchorCtr="0" compatLnSpc="1">
            <a:prstTxWarp prst="textNoShape">
              <a:avLst/>
            </a:prstTxWarp>
          </a:bodyPr>
          <a:lstStyle>
            <a:lvl1pPr algn="l" defTabSz="955080">
              <a:spcBef>
                <a:spcPct val="0"/>
              </a:spcBef>
              <a:buFontTx/>
              <a:buNone/>
              <a:defRPr sz="1300"/>
            </a:lvl1pPr>
          </a:lstStyle>
          <a:p>
            <a:endParaRPr lang="en-US" altLang="en-US"/>
          </a:p>
        </p:txBody>
      </p:sp>
      <p:sp>
        <p:nvSpPr>
          <p:cNvPr id="61447" name="Rectangle 7">
            <a:extLst>
              <a:ext uri="{FF2B5EF4-FFF2-40B4-BE49-F238E27FC236}">
                <a16:creationId xmlns:a16="http://schemas.microsoft.com/office/drawing/2014/main" id="{0066EDB1-DB1E-D631-CF28-6E85F3A09D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659" y="9432124"/>
            <a:ext cx="2946016" cy="496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7" tIns="47784" rIns="95567" bIns="47784" numCol="1" anchor="b" anchorCtr="0" compatLnSpc="1">
            <a:prstTxWarp prst="textNoShape">
              <a:avLst/>
            </a:prstTxWarp>
          </a:bodyPr>
          <a:lstStyle>
            <a:lvl1pPr algn="r" defTabSz="955080">
              <a:spcBef>
                <a:spcPct val="0"/>
              </a:spcBef>
              <a:buFontTx/>
              <a:buNone/>
              <a:defRPr sz="1300"/>
            </a:lvl1pPr>
          </a:lstStyle>
          <a:p>
            <a:fld id="{E1B2EA16-943A-4C3F-B977-47467CA5AFC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B3068-B5F9-B5FB-883A-9132E2E823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7A1F04-FA41-1BD1-7137-EBBB1C1908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8B1872-F277-6DCB-A832-BA4BBCC245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600"/>
            </a:lvl1pPr>
          </a:lstStyle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8713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62B17-7FE0-0254-99B0-2CF9C2BC8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DAF31D-0710-3CBA-8213-BEAD036A79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07FD61-B784-2DF7-68A3-95EABDE5E6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955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FE0FD5-E1D3-F16D-39C0-74CB0B2411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0"/>
            <a:ext cx="1971675" cy="61769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4AB457-5B31-62F6-3CBC-E868E7D81C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0"/>
            <a:ext cx="5762625" cy="6176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27426B-E039-8AE0-EFC6-CBD76CD071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2417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BF45C-BD42-1C58-2EDD-BF6E298E0A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A91FD0-6A37-42C7-FEF9-22510B5A3C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644996-AA15-7BAF-EFD9-50329D71D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BD4F4-A801-F364-718F-682A7A9CB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9732E2-78F7-7973-F981-AE417358F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095CC-D116-4886-BAD9-0BDA1D3C9B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9264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5550C-0441-9FB7-65AB-2ED362B54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790CC-2F16-AF1F-C74F-0B52263998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1950F2-8B13-B638-0311-1D3B7496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AF7C8A-E9FC-C9C1-85AA-9F2AE63C2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671744-63F7-820E-26B4-600319DC6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095CC-D116-4886-BAD9-0BDA1D3C9B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55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6FB7E-8086-8F60-4CE9-17E7A4AB6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FF87C6-B999-BEAC-5A0F-AE2F12053C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F83297-C223-5071-256F-783A27EAD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80C834-1925-2E32-BE06-EE2826844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5C291-80E3-CAA4-DAA5-B31F753D2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095CC-D116-4886-BAD9-0BDA1D3C9B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45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1E11D-C660-D95B-E211-6766A9AFD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F09DE-70D6-8A92-ACC6-5BCD7F9AE5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F5C1F6-2E73-D4AC-DE39-CDC280C7E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F68F4C-BB80-2E85-25FB-A9696AD79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DD6C2F-A100-C7C3-DDB9-32C4C2E4B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FD5F1D-D7F8-9C90-2141-5904BD5FC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095CC-D116-4886-BAD9-0BDA1D3C9B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574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DCC55-DF3F-6E0D-28B1-0E982C1C3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27851C-5185-00AD-D06A-C0459D2EE1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63E6D0-8F1B-6C44-CC6D-B556782AB1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2AB560-6A32-DC5F-C47D-70AF9DBC6A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B9F0F4-D3C6-CB33-5C26-8BB262F1EA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E73793-2280-EDEA-3817-BEC87369B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8C8828-E8B4-1620-448E-C393F265E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62C8C1-3A85-ABC5-F26E-F492BAF30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095CC-D116-4886-BAD9-0BDA1D3C9B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7760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BA10E-CDB0-697D-AF44-37AEB1E6B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8D95B-A9DA-B065-9B43-BD9D18F73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CE434C-ECDC-2450-D56A-597AC23B8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0C2E78-329D-279C-BE73-0D8BB25FC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095CC-D116-4886-BAD9-0BDA1D3C9B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3077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814E72-39BA-160C-711E-95B802BA5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40ED38-595C-848A-F7F2-496C3B42D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5618F3-7F19-3BC4-6780-B5FCF28EF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095CC-D116-4886-BAD9-0BDA1D3C9B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3863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3E677-A202-29C0-65DC-88014E094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DECA1C-5BDB-0A48-B19A-DED22180B7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1C3122-5553-FAE7-8705-8BC2E8D618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6B7CC8-7E85-B7A5-BA62-4DB3303C6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0075A7-F233-E7F0-CA6B-8A70D778F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6A655F-0B23-C79F-45A9-E92BA1D39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095CC-D116-4886-BAD9-0BDA1D3C9B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010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62BC7-A11A-493E-C5AC-E896E20AF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4ABE6D-FC87-0F4D-0B8E-2D0E870AB6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4F43DB-7087-EDF2-8F9E-39A63A3221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5504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D2FFC-7F15-CA99-1D3D-E0307C028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2D12F9-86A4-5252-3BB0-107FD7B379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B51878-39E0-9B1B-36B9-034A2907BE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DBBFEC-8E2D-376D-688B-4DC60112A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DF4571-657A-E2FE-3D48-ECCDC8C80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13FEFF-B56D-D3C7-B16A-12290FE2E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095CC-D116-4886-BAD9-0BDA1D3C9B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8709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D24DF-5C5C-84C2-218A-CC8D1F58D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79A43A-BD5A-064E-9DF9-C99DD828A4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71DC9-50C2-1E15-8111-9450D6EE9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F05A27-5098-94FC-7839-84143A920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1A025D-F381-F313-7D49-6F6D22041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095CC-D116-4886-BAD9-0BDA1D3C9B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0888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847869-385A-D76F-8A26-70B9B150F4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8B9E17-DA6D-20DA-EBA3-46A5C67AEA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5D27F6-02D9-EA90-2A50-207D7D276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4414E0-EB49-20BB-B55A-3445C2286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F6865-5363-B09E-6CDD-E1F616746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095CC-D116-4886-BAD9-0BDA1D3C9B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397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9B158-989D-B448-AB86-855D2F36EC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9F3ED1-6D27-1FB8-C6A8-F0F09648B5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24076-948C-CB78-E3E6-B622C43E0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A2F61E-A1C7-4196-DF2A-4622DC6C2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8A9919-DB98-CB53-7125-814727360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6C61-CABA-412B-A9ED-DE9CF91A4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008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B10D1-C74A-5486-1575-8078BABAA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178BF2-432E-2DA9-0BFB-9C4DC5069F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25F15-1409-8D8C-A6A5-C6F4010BD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494333-12DA-614A-AAFB-EE145AFCB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20AD0D-0A56-A84E-CC62-8E01E9E6A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6C61-CABA-412B-A9ED-DE9CF91A4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531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FEC62-B7E2-0580-DCBC-7F9B28CD9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62D270-78E5-51F1-2BDF-11E257D2D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9CB59C-2982-BF8F-4A79-CC3207C98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E8E278-2B5D-A8C4-D9E1-B41EF5CFE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032F5-5233-D594-E497-C8EB0AA2D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6C61-CABA-412B-A9ED-DE9CF91A4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4750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AECA0-419D-C9BC-09E5-F8A5A5816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7CD9D-9C5C-D514-7328-7441D2BDE3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0D1FEB-C867-E562-78A4-7146444176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61ED4B-5FA6-D865-B2CE-B6489665A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683D8C-0D39-3ECE-E70A-062CE2D9F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1BD785-3757-CE5B-A49E-70C82307A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6C61-CABA-412B-A9ED-DE9CF91A4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5430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59FC5-31A1-E0E2-EF3D-3D2A3260A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3EC8EE-5E13-91A9-CE71-6A8BE245B1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50203A-A3BD-B847-A41A-A9D6BDEBF3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25E6F8-1A01-7BE9-D731-B57A150A77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E80E83-17FF-B687-C098-BD9C6EA47A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F9F57A-81D3-58D9-727C-4BBDC3D9B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78081E-1305-13D8-EF8F-3DC2FAAEA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ADE2E2-09F1-D364-4B4B-9955A0D4D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6C61-CABA-412B-A9ED-DE9CF91A4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4043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184CD-82BA-1E27-E695-B2275AE9E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5517D2-2900-ED6C-FB0B-5DCFA3CBF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4FAA07-3091-5D57-BD69-86EE75658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6E3123-E1D7-D1F2-EC9A-639A790B6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6C61-CABA-412B-A9ED-DE9CF91A4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3706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E77654-F385-AAA2-D3B1-205E30DB3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DC8C79-29DC-48CA-27FD-E55B96FF0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F741E4-55D8-1FEC-8896-9E5995D54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6C61-CABA-412B-A9ED-DE9CF91A4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81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0130C-050A-8843-3711-9B675ABFD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87F93-6886-0A8B-D6E8-3637FD8953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61130B-AE94-4D57-DB8E-02CE9080163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3956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55CEB-D617-643E-CE8F-598E2ACAA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E80483-ED27-E9C4-A427-B933159B50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B30D75-544C-260C-DC70-720B8BACE1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738EE-BD13-4A97-DD5E-83622A05F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A34DDC-9B06-F13E-0E68-6496B32DE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D851DF-FD0D-DD0B-FD66-392BEB303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6C61-CABA-412B-A9ED-DE9CF91A4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5982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2813A-EB38-431D-05BC-D60D130D4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AFD010-1086-4541-B1DD-05F11635D7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622521-E53F-0949-227C-61F9FBE7B7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07C4D2-E842-2F82-E306-225B451DC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23A6AE-196D-5556-7532-14D4327DB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1C0D48-3094-8472-BB5E-8BB6854B3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6C61-CABA-412B-A9ED-DE9CF91A4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8810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11979-41A7-974C-6D74-1F4A60719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159100-F3D8-F7BE-0891-D7166A5E47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0D6C7-0584-6248-4D64-0E2BD6E88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5D3E5-33BF-0C97-8F03-B79A9C6D4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1ECBD-1155-7321-19C6-009E02EB3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6C61-CABA-412B-A9ED-DE9CF91A4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589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7B6F7F-9F37-6E94-B0BC-84824788AA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BD6312-5D7F-AD3E-D77A-5EC1C7F278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F297A-529C-7B1E-583A-A32615D82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7DDCDD-420D-A943-1D7E-0D285AFB0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6DC511-8306-54F8-209B-C9B4B6D6C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6C61-CABA-412B-A9ED-DE9CF91A4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3516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10A39-DB9C-BB21-88FC-112D60FC3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D17C6C-3C38-0307-5B09-9CAAFCB4A9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C7D23D-F78C-4B31-5DEE-A54FD5F7E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91891-029D-9791-6377-1FC9BA67A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EB81A3-DFC0-2A26-DE40-657380589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35C-E9BD-4334-8FC8-43FFF3141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9984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EE077-CF40-D4D9-FDAD-C77282246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12140-AEAF-6410-F8AD-A43E50FDE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AC072-189A-2D2E-8515-D2BE78CEC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390AA-8A6E-8DDF-0416-AFB6E17EA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E0862-56B1-2C39-8D91-A3E91E852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35C-E9BD-4334-8FC8-43FFF3141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0971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3D27D-037C-707D-46A0-EBB36DFA1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DD384-DED0-F6B5-7417-F0A9B8C216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630644-4180-0097-D09E-7029D55B0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DCFA47-2243-1258-FB0E-89C798ACA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77DBED-D6FA-E8F3-AF68-1282007AE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35C-E9BD-4334-8FC8-43FFF3141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3336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EF0A9-E884-ADF2-F906-EF1FAB810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2972AC-291F-213A-1278-BDCB494370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3CDAD7-3EEA-BFE7-DED7-8B761BF0F8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A29166-ABBD-996F-E73F-19F201D96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F1FF54-4A56-A4E4-7287-48E0CBA50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C30D27-A4D8-5A6D-ABD3-8A442E6B5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35C-E9BD-4334-8FC8-43FFF3141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18221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D6C33-51E8-2D61-0AD1-1E92CE8D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2C6D3B-9183-DFBD-1248-79AD787B40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0C22B5-1809-A08D-4A1F-28391ABBEA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4528A8-21F6-FFD3-5210-05F38BC24D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6739E5-5F92-4F05-18C8-E716BB9FB7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869C90-27F3-304C-FF33-D285A5EA7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692996C-5FEA-2EFF-3DA1-E65FF9A8E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CBF518-D470-52FD-7CB8-4451666EC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35C-E9BD-4334-8FC8-43FFF3141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7551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E6D44-6B4C-6243-A4A8-B464D9C76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7685B4-82A2-42C6-D115-4963206DC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49CFC7-BAB8-7805-6621-2F265824D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4D898E-33E2-D018-36D5-1A0FA0487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35C-E9BD-4334-8FC8-43FFF3141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626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9B63E-6890-F7C1-D1E0-A67FE8B09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CCD1C-8436-8C47-F746-1D07256C99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55FBA5-754B-0135-A661-DA25A13C2C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C3B2CD-BBC4-9B00-57B3-D3630DF0FC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791229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56AD84-FD5F-C490-C9E5-4ADED7638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0E8154-E9E6-8D6F-E3D8-EE8B04B3E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F080D2-3255-3EE5-F5F4-CAD775DBB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35C-E9BD-4334-8FC8-43FFF3141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2268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AAAD8-7053-C2D5-B945-9C3A2F193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11F021-E783-FB4F-E265-3E5895D89F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BDB48A-0EE0-AC2C-8409-86EFCBB590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9C3473-0E9E-4ED8-52CF-DB40DF7AA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2223B8-B37E-263B-4871-DEC295EED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CFDD5E-DBCC-48EF-4F8A-19D3C133E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35C-E9BD-4334-8FC8-43FFF3141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63986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8EC71-98FF-19F4-6047-5DA31C05F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C4EE5E-D9E6-1908-BE8A-5590CB0429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1A406B-5F6C-6151-EB50-639D8ECDAE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830721-CF23-9CAB-4D33-DD38EA8E7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84A2CE-C618-7558-0894-DA783C2C0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1A944F-9BD4-47B0-693E-890580623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35C-E9BD-4334-8FC8-43FFF3141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29034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39949-F506-44B1-6315-51F194DF9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A34945-E04C-1F98-B647-822005999E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1EE982-8217-24EF-FB5D-62269145D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9289C9-16A5-DECB-5C49-6A902E15F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2478CD-7B07-065A-8CCA-CD4ABB4EB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35C-E9BD-4334-8FC8-43FFF3141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0346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3ADF04-74B0-3FAF-9066-64384130F0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7604DF-A711-3CFB-7D02-ECE0FE322A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B910A1-DBBD-B399-3817-58944FB0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46833-3219-B9F1-5365-65F908ED0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49642-933B-7231-02A5-0CBE7E93F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35C-E9BD-4334-8FC8-43FFF3141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656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DFC27-77CA-9D31-7115-FB5B5515E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F80956-F8F8-EBF6-B442-658A9B05DD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16ED47-84E7-13D9-F99C-5BD1079E13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656740-737F-3F3F-9AE4-27274547BA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C79BA2-7C14-5368-96A1-033C90DD13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CE848C-5115-778B-4F7D-DD709311D8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8843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3EE46-8E3E-DB20-B2F2-9155D32BF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FF0F31-D1E0-1122-5DA7-748537724C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7265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9E224D-B2A1-57D2-7DC6-B5B7AF304F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2186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C5D2A-07BF-7EEC-6B15-7800EF284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FFDB3-CB74-1213-C142-934F9CECF7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1488D8-4FAE-2A20-21C3-1B2991C95D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AA941D-3D24-49E7-74E9-5287B1A759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9715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3FD50-2E3F-60A3-1E97-EAF021425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542E4D-F93A-337B-D6F8-71E0F84499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5226F8-F762-101C-BF0A-F8D504805B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9DCBA4-B914-0FF7-0B50-52B7F637EF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594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60AF34B0-CF8D-3E94-0D7B-9CB6BB2E98E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6098330"/>
            <a:ext cx="1619204" cy="70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8">
            <a:extLst>
              <a:ext uri="{FF2B5EF4-FFF2-40B4-BE49-F238E27FC236}">
                <a16:creationId xmlns:a16="http://schemas.microsoft.com/office/drawing/2014/main" id="{A1F9841B-001B-0519-9BCE-3D835AEEAA3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350" y="11683"/>
            <a:ext cx="9144000" cy="593725"/>
          </a:xfrm>
          <a:prstGeom prst="rect">
            <a:avLst/>
          </a:prstGeom>
          <a:solidFill>
            <a:srgbClr val="9FA16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6" name="Line 12">
            <a:extLst>
              <a:ext uri="{FF2B5EF4-FFF2-40B4-BE49-F238E27FC236}">
                <a16:creationId xmlns:a16="http://schemas.microsoft.com/office/drawing/2014/main" id="{23987084-5BF0-A649-607A-41C144F4B82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5994285"/>
            <a:ext cx="9144000" cy="0"/>
          </a:xfrm>
          <a:prstGeom prst="line">
            <a:avLst/>
          </a:prstGeom>
          <a:noFill/>
          <a:ln w="19050">
            <a:solidFill>
              <a:srgbClr val="CFDAD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7" name="Line 13">
            <a:extLst>
              <a:ext uri="{FF2B5EF4-FFF2-40B4-BE49-F238E27FC236}">
                <a16:creationId xmlns:a16="http://schemas.microsoft.com/office/drawing/2014/main" id="{F55C8AA4-3904-C44A-B9B2-697D01179ED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350" y="6829425"/>
            <a:ext cx="9144000" cy="0"/>
          </a:xfrm>
          <a:prstGeom prst="line">
            <a:avLst/>
          </a:prstGeom>
          <a:noFill/>
          <a:ln w="19050">
            <a:solidFill>
              <a:srgbClr val="CFDAD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E2965399-7070-356B-5FD2-9E0DFEEC61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0"/>
            <a:ext cx="7046912" cy="59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5E229E-96F6-3177-2439-FC883C0C1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F0D3EF-BE4B-E321-7E2D-1D910ACD6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7BEDDC-D048-6F97-C584-ED9DB1D021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017944-8F8C-C404-BA58-49F285D93F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AE09D-4C6A-0153-2A60-B601A1197A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16805" y="6444335"/>
            <a:ext cx="351038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None/>
              <a:defRPr sz="1600">
                <a:solidFill>
                  <a:srgbClr val="00B0F0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56BAC8-CB1C-C923-B905-618508625D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095CC-D116-4886-BAD9-0BDA1D3C9B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723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23E2E3-A990-C1D0-772C-1247DE37C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6B9B0B-332E-48A0-F162-E9FA519232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7B09A9-EA8D-17BB-6B90-FC97C0555D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AF4B43-EC94-EF37-60FF-4C51D5B785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95596B-7B87-4E47-4D9A-E279A818E5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06C61-CABA-412B-A9ED-DE9CF91A4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68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32C08D-98F0-0518-1561-5DACB03608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A367D4-2A0A-BD97-A86A-235F3758D9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5A4D66-E26F-6238-50BB-ACD0AE3062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BEBFB-B9B8-69FE-CC15-C461AD23CD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None/>
              <a:defRPr sz="1200">
                <a:solidFill>
                  <a:srgbClr val="00B0F0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EFD00F-120A-654C-CA04-F4EA309D7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6B35C-E9BD-4334-8FC8-43FFF31412F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0178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17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Relationship Id="rId6" Type="http://schemas.openxmlformats.org/officeDocument/2006/relationships/customXml" Target="../ink/ink18.xml"/><Relationship Id="rId5" Type="http://schemas.openxmlformats.org/officeDocument/2006/relationships/image" Target="../media/image3.png"/><Relationship Id="rId9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19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Relationship Id="rId6" Type="http://schemas.openxmlformats.org/officeDocument/2006/relationships/customXml" Target="../ink/ink20.xml"/><Relationship Id="rId5" Type="http://schemas.openxmlformats.org/officeDocument/2006/relationships/image" Target="../media/image3.png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ustomXml" Target="../ink/ink21.xml"/><Relationship Id="rId7" Type="http://schemas.openxmlformats.org/officeDocument/2006/relationships/customXml" Target="../ink/ink2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Relationship Id="rId6" Type="http://schemas.openxmlformats.org/officeDocument/2006/relationships/image" Target="../media/image3.png"/><Relationship Id="rId9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6.xml"/><Relationship Id="rId7" Type="http://schemas.openxmlformats.org/officeDocument/2006/relationships/customXml" Target="../ink/ink24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3.png"/><Relationship Id="rId10" Type="http://schemas.openxmlformats.org/officeDocument/2006/relationships/image" Target="../media/image14.png"/><Relationship Id="rId4" Type="http://schemas.openxmlformats.org/officeDocument/2006/relationships/customXml" Target="../ink/ink23.xml"/><Relationship Id="rId9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6.xml"/><Relationship Id="rId7" Type="http://schemas.openxmlformats.org/officeDocument/2006/relationships/customXml" Target="../ink/ink26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3.png"/><Relationship Id="rId10" Type="http://schemas.openxmlformats.org/officeDocument/2006/relationships/image" Target="../media/image15.png"/><Relationship Id="rId4" Type="http://schemas.openxmlformats.org/officeDocument/2006/relationships/customXml" Target="../ink/ink25.xml"/><Relationship Id="rId9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6.xml"/><Relationship Id="rId7" Type="http://schemas.openxmlformats.org/officeDocument/2006/relationships/customXml" Target="../ink/ink28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3.png"/><Relationship Id="rId10" Type="http://schemas.openxmlformats.org/officeDocument/2006/relationships/image" Target="../media/image16.png"/><Relationship Id="rId4" Type="http://schemas.openxmlformats.org/officeDocument/2006/relationships/customXml" Target="../ink/ink27.xml"/><Relationship Id="rId9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ustomXml" Target="../ink/ink29.xml"/><Relationship Id="rId7" Type="http://schemas.openxmlformats.org/officeDocument/2006/relationships/customXml" Target="../ink/ink3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9.xml"/><Relationship Id="rId6" Type="http://schemas.openxmlformats.org/officeDocument/2006/relationships/image" Target="../media/image3.png"/><Relationship Id="rId10" Type="http://schemas.openxmlformats.org/officeDocument/2006/relationships/image" Target="../media/image18.png"/><Relationship Id="rId9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ustomXml" Target="../ink/ink31.xml"/><Relationship Id="rId7" Type="http://schemas.openxmlformats.org/officeDocument/2006/relationships/customXml" Target="../ink/ink3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0.xml"/><Relationship Id="rId6" Type="http://schemas.openxmlformats.org/officeDocument/2006/relationships/image" Target="../media/image3.png"/><Relationship Id="rId9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6.xml"/><Relationship Id="rId7" Type="http://schemas.openxmlformats.org/officeDocument/2006/relationships/customXml" Target="../ink/ink34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3.png"/><Relationship Id="rId10" Type="http://schemas.openxmlformats.org/officeDocument/2006/relationships/image" Target="../media/image21.png"/><Relationship Id="rId4" Type="http://schemas.openxmlformats.org/officeDocument/2006/relationships/customXml" Target="../ink/ink33.xml"/><Relationship Id="rId9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25.xml"/><Relationship Id="rId7" Type="http://schemas.openxmlformats.org/officeDocument/2006/relationships/customXml" Target="../ink/ink36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3.png"/><Relationship Id="rId11" Type="http://schemas.openxmlformats.org/officeDocument/2006/relationships/image" Target="../media/image22.png"/><Relationship Id="rId5" Type="http://schemas.openxmlformats.org/officeDocument/2006/relationships/customXml" Target="../ink/ink35.xml"/><Relationship Id="rId10" Type="http://schemas.openxmlformats.org/officeDocument/2006/relationships/image" Target="../media/image21.pn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customXml" Target="../ink/ink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customXml" Target="../ink/ink2.xml"/><Relationship Id="rId5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customXml" Target="../ink/ink37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6.xml"/><Relationship Id="rId6" Type="http://schemas.openxmlformats.org/officeDocument/2006/relationships/customXml" Target="../ink/ink38.xml"/><Relationship Id="rId5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.pn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customXml" Target="../ink/ink40.xml"/><Relationship Id="rId5" Type="http://schemas.openxmlformats.org/officeDocument/2006/relationships/image" Target="../media/image3.png"/><Relationship Id="rId4" Type="http://schemas.openxmlformats.org/officeDocument/2006/relationships/customXml" Target="../ink/ink39.xml"/><Relationship Id="rId9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7" Type="http://schemas.openxmlformats.org/officeDocument/2006/relationships/image" Target="../media/image4.png"/><Relationship Id="rId2" Type="http://schemas.openxmlformats.org/officeDocument/2006/relationships/customXml" Target="../ink/ink41.xml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42.xml"/><Relationship Id="rId5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9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ustomXml" Target="../ink/ink43.xml"/><Relationship Id="rId7" Type="http://schemas.openxmlformats.org/officeDocument/2006/relationships/customXml" Target="../ink/ink4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0.xml"/><Relationship Id="rId6" Type="http://schemas.openxmlformats.org/officeDocument/2006/relationships/image" Target="../media/image3.png"/><Relationship Id="rId9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45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1.xml"/><Relationship Id="rId6" Type="http://schemas.openxmlformats.org/officeDocument/2006/relationships/customXml" Target="../ink/ink46.xml"/><Relationship Id="rId5" Type="http://schemas.openxmlformats.org/officeDocument/2006/relationships/image" Target="../media/image3.png"/><Relationship Id="rId9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.pn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customXml" Target="../ink/ink48.xml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customXml" Target="../ink/ink47.xml"/><Relationship Id="rId9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customXml" Target="../ink/ink4.xml"/><Relationship Id="rId5" Type="http://schemas.openxmlformats.org/officeDocument/2006/relationships/image" Target="../media/image3.png"/><Relationship Id="rId4" Type="http://schemas.openxmlformats.org/officeDocument/2006/relationships/customXml" Target="../ink/ink3.xml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7" Type="http://schemas.openxmlformats.org/officeDocument/2006/relationships/image" Target="../media/image4.png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6.xml"/><Relationship Id="rId5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7" Type="http://schemas.openxmlformats.org/officeDocument/2006/relationships/image" Target="../media/image4.png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8.xml"/><Relationship Id="rId5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9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6" Type="http://schemas.openxmlformats.org/officeDocument/2006/relationships/customXml" Target="../ink/ink10.xml"/><Relationship Id="rId5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1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6" Type="http://schemas.openxmlformats.org/officeDocument/2006/relationships/customXml" Target="../ink/ink12.xml"/><Relationship Id="rId5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ustomXml" Target="../ink/ink13.xml"/><Relationship Id="rId7" Type="http://schemas.openxmlformats.org/officeDocument/2006/relationships/customXml" Target="../ink/ink1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6" Type="http://schemas.openxmlformats.org/officeDocument/2006/relationships/image" Target="../media/image3.png"/><Relationship Id="rId10" Type="http://schemas.openxmlformats.org/officeDocument/2006/relationships/image" Target="../media/image9.png"/><Relationship Id="rId9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6.xml"/><Relationship Id="rId7" Type="http://schemas.openxmlformats.org/officeDocument/2006/relationships/customXml" Target="../ink/ink16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3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4" Type="http://schemas.openxmlformats.org/officeDocument/2006/relationships/customXml" Target="../ink/ink15.xml"/><Relationship Id="rId9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8" name="Text Box 4">
            <a:extLst>
              <a:ext uri="{FF2B5EF4-FFF2-40B4-BE49-F238E27FC236}">
                <a16:creationId xmlns:a16="http://schemas.microsoft.com/office/drawing/2014/main" id="{F1935013-C265-3FD8-E6F9-6EE36EDCFF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505" y="1403775"/>
            <a:ext cx="892675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695575" indent="-2695575"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046413"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3225800"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3405188"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3584575"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041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4498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4956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54133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>
              <a:buNone/>
            </a:pPr>
            <a:r>
              <a:rPr lang="en-GB" sz="2400" b="1" i="0" dirty="0">
                <a:solidFill>
                  <a:srgbClr val="003366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2400" b="1" dirty="0"/>
              <a:t>Multipole blackbody radiation shift </a:t>
            </a:r>
          </a:p>
          <a:p>
            <a:pPr marL="0" indent="0" algn="ctr">
              <a:buNone/>
            </a:pPr>
            <a:r>
              <a:rPr lang="en-GB" sz="2400" b="1" dirty="0"/>
              <a:t>in Rydberg states of hydrogen</a:t>
            </a:r>
            <a:endParaRPr lang="en-GB" sz="2400" b="1" i="0" dirty="0"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6309" name="Text Box 5">
            <a:extLst>
              <a:ext uri="{FF2B5EF4-FFF2-40B4-BE49-F238E27FC236}">
                <a16:creationId xmlns:a16="http://schemas.microsoft.com/office/drawing/2014/main" id="{90FA12A0-9456-7DD8-7C42-1866751998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2627" y="2798930"/>
            <a:ext cx="6558746" cy="886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20000"/>
              </a:spcBef>
              <a:spcAft>
                <a:spcPts val="1200"/>
              </a:spcAft>
              <a:buFontTx/>
              <a:buNone/>
            </a:pPr>
            <a:r>
              <a:rPr lang="en-GB" altLang="en-US" sz="2000" dirty="0">
                <a:solidFill>
                  <a:srgbClr val="002060"/>
                </a:solidFill>
              </a:rPr>
              <a:t>Robert </a:t>
            </a:r>
            <a:r>
              <a:rPr lang="en-GB" altLang="en-US" sz="2000" dirty="0" err="1">
                <a:solidFill>
                  <a:srgbClr val="002060"/>
                </a:solidFill>
              </a:rPr>
              <a:t>Potvliege</a:t>
            </a:r>
            <a:endParaRPr lang="en-GB" altLang="en-US" sz="2000" dirty="0">
              <a:solidFill>
                <a:srgbClr val="002060"/>
              </a:solidFill>
            </a:endParaRPr>
          </a:p>
          <a:p>
            <a:pPr algn="ctr">
              <a:spcBef>
                <a:spcPct val="20000"/>
              </a:spcBef>
              <a:buFontTx/>
              <a:buNone/>
            </a:pPr>
            <a:r>
              <a:rPr lang="en-GB" altLang="en-US" sz="1800" dirty="0"/>
              <a:t>Physics Department, Durham University, UK</a:t>
            </a:r>
            <a:endParaRPr lang="en-US" altLang="en-US" sz="1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A28D10-F118-D6F8-0BB4-362A7CFC35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1</a:t>
            </a:fld>
            <a:endParaRPr lang="en-GB" dirty="0"/>
          </a:p>
        </p:txBody>
      </p:sp>
      <p:sp>
        <p:nvSpPr>
          <p:cNvPr id="2" name="Text Box 5">
            <a:extLst>
              <a:ext uri="{FF2B5EF4-FFF2-40B4-BE49-F238E27FC236}">
                <a16:creationId xmlns:a16="http://schemas.microsoft.com/office/drawing/2014/main" id="{78F9C72C-916F-B9BD-5004-5C8EF21F81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6604" y="4902257"/>
            <a:ext cx="655874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20000"/>
              </a:spcBef>
              <a:buFontTx/>
              <a:buNone/>
            </a:pPr>
            <a:r>
              <a:rPr lang="en-GB" altLang="en-US" sz="1600" dirty="0" err="1"/>
              <a:t>arXiv</a:t>
            </a:r>
            <a:r>
              <a:rPr lang="en-GB" altLang="en-US" sz="1600" dirty="0"/>
              <a:t> preprint 2605.16100</a:t>
            </a:r>
            <a:endParaRPr lang="en-US" altLang="en-US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7ACACC-599F-9BE6-BBD7-323DE10D02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40C66-5CBB-C395-A330-18533DA4B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Farley and Wing (1981)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4BC900-F8B8-F7AF-CC65-BBDD521528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10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FF4EE238-C422-2DB7-D889-7A0104D6E8B4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27D36E6B-2FBD-4AEC-FE45-E7B9F9D373C7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548DF53D-0184-7AE9-517A-EE70442371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12158" y="1154307"/>
            <a:ext cx="6108571" cy="1261431"/>
          </a:xfrm>
          <a:prstGeom prst="rect">
            <a:avLst/>
          </a:prstGeom>
        </p:spPr>
      </p:pic>
      <p:pic>
        <p:nvPicPr>
          <p:cNvPr id="5" name="Picture 4" descr="\documentclass{article}&#10;\usepackage{amsmath}&#10;\pagestyle{empty}&#10;\begin{document}&#10;&#10;\noindent Retardation can be expected to become important at temperatures such that the BBR field starts to vary significantly on the length scale of the state considered.&#10;&#10;\mbox{}\\[-0.5cm]&#10;&#10;&#10; &#10;&#10;\end{document}" title="IguanaTex Picture Display">
            <a:extLst>
              <a:ext uri="{FF2B5EF4-FFF2-40B4-BE49-F238E27FC236}">
                <a16:creationId xmlns:a16="http://schemas.microsoft.com/office/drawing/2014/main" id="{617697CE-4F0F-C60F-915E-B41B28A41C8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470" y="2933940"/>
            <a:ext cx="6435368" cy="39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825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47C274-C149-CFAD-8BAC-B98D10B979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E69CE-D711-B161-6757-A461A4FD3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Farley and Wing (1981)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5BAE68-F43E-1BCC-1ABA-C2DC82A83A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11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2E293249-5D8B-467A-9B6A-51A90027A6B2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E70947D4-AED4-E086-6954-75032D26A5F1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E073C988-B95D-0FB3-D31C-E4A708F555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12158" y="1154307"/>
            <a:ext cx="6108571" cy="1261431"/>
          </a:xfrm>
          <a:prstGeom prst="rect">
            <a:avLst/>
          </a:prstGeom>
        </p:spPr>
      </p:pic>
      <p:pic>
        <p:nvPicPr>
          <p:cNvPr id="14" name="Picture 13" descr="\documentclass{article}&#10;\usepackage{amsmath}&#10;\pagestyle{empty}&#10;\begin{document}&#10;&#10;\noindent Retardation can be expected to become important at temperatures such that the BBR field starts to vary significantly on the length scale of the state considered.&#10;&#10;\mbox{}\\[-0.5cm]&#10;&#10;\noindent I.e., retardation can be expected to become important when $T$ approaches the characteristic temperature $T_a$,\\[-0.2cm] &#10;\begin{displaymath}&#10;T_a = \frac{c}{3 k_{\rm B}}\, \frac{1}{n_a^2}.&#10;\end{displaymath}&#10;\mbox{}\\[-0.8cm]&#10;\begin{align}&#10;T_a &amp;= 5770~{\rm K} \qquad \mbox{for $n_a = 50$} \nonumber\\&#10;T_a &amp;= \;\;300~{\rm K} \qquad \mbox{for $n_a \approx 219$}&#10;\nonumber &#10;\end{align}&#10; &#10;&#10;\end{document}" title="IguanaTex Picture Display">
            <a:extLst>
              <a:ext uri="{FF2B5EF4-FFF2-40B4-BE49-F238E27FC236}">
                <a16:creationId xmlns:a16="http://schemas.microsoft.com/office/drawing/2014/main" id="{B376B56C-8154-4F49-0E25-998204DA4BA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470" y="2933940"/>
            <a:ext cx="6436494" cy="2222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0751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C4A8CB-9555-DBC4-621A-11FBF1BEE1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D204B-0C8E-23F1-AA01-C67897B1E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of electric multipole shifts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E1DA81-6477-08E9-793C-706FD727A9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12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00C0A02B-10DB-3E3B-1995-95781B464CEA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A8BBE81E-C39C-E727-A974-A7F925A19469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7" descr="IguanaTex Picture Display&#10;&#10;\documentclass{article}&#10;\usepackage{amsmath}&#10;\usepackage{color}&#10;\definecolor{darkgreen}{rgb}{0.00,0.50,0.00}&#10;%\definecolor{durhamblue}{cmyk}{1,0,0.085,0.47}&#10;&#10;\definecolor{durhamblue}{rgb}{0.00,0.336,0.586}&#10;\pagestyle{empty}&#10;\begin{document}&#10;&#10;\begin{displaymath}&#10;\delta E_{a}^{({\rm E}K)} = \left(\frac{k_{\rm B}T}{c}\right)^{2K+1}&#10;\sum_{p} \frac{|\langle a \Vert Q_K \Vert p\rangle|^2}{2j_a+1}\,&#10;%\nonumber\\ &amp;\qquad\qquad \qquad\qquad\quad\times &#10;F_K\left(\frac{E_{a} - E_{p}}{k_{\rm B}T}\right)&#10;\end{displaymath}&#10;\hfill {\color{durhamblue}[Porsev and Derevianko, PRA {\bf 74} 020502(R) (2006)]} &#10;&#10;&#10;\end{document}">
            <a:extLst>
              <a:ext uri="{FF2B5EF4-FFF2-40B4-BE49-F238E27FC236}">
                <a16:creationId xmlns:a16="http://schemas.microsoft.com/office/drawing/2014/main" id="{911D7932-FDBE-5591-5743-E4521895A62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745" y="1718810"/>
            <a:ext cx="5511363" cy="890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6069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1BD5A7-1FCA-7650-53C4-4230E2D8B9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455F6-C197-59E4-1953-F305CEEF2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of electric multipole shifts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9DEE64-6970-732A-1962-5CCFF39D80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13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39B3640F-7A37-852F-6784-548DBF6D273A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CF5F7DA7-8DC3-CDF1-CDF1-59F0C6459D78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7" descr="IguanaTex Picture Display&#10;&#10;\documentclass{article}&#10;\usepackage{amsmath}&#10;\usepackage{color}&#10;\definecolor{darkgreen}{rgb}{0.00,0.50,0.00}&#10;%\definecolor{durhamblue}{cmyk}{1,0,0.085,0.47}&#10;&#10;\definecolor{durhamblue}{rgb}{0.00,0.336,0.586}&#10;\pagestyle{empty}&#10;\begin{document}&#10;&#10;\begin{displaymath}&#10;\delta E_{a}^{({\rm E}K)} = \left(\frac{k_{\rm B}T}{c}\right)^{2K+1}&#10;\sum_{p} \frac{|\langle a \Vert Q_K \Vert p\rangle|^2}{2j_a+1}\,&#10;%\nonumber\\ &amp;\qquad\qquad \qquad\qquad\quad\times &#10;F_K\left(\frac{E_{a} - E_{p}}{k_{\rm B}T}\right)&#10;\end{displaymath}&#10;\hfill {\color{durhamblue}[Porsev and Derevianko, PRA {\bf 74} 020502(R) (2006)]} &#10;&#10;&#10;\end{document}">
            <a:extLst>
              <a:ext uri="{FF2B5EF4-FFF2-40B4-BE49-F238E27FC236}">
                <a16:creationId xmlns:a16="http://schemas.microsoft.com/office/drawing/2014/main" id="{E4541ED2-FE0B-1506-6877-7A354C61EA3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745" y="1718810"/>
            <a:ext cx="5511363" cy="890238"/>
          </a:xfrm>
          <a:prstGeom prst="rect">
            <a:avLst/>
          </a:prstGeom>
        </p:spPr>
      </p:pic>
      <p:pic>
        <p:nvPicPr>
          <p:cNvPr id="6" name="Picture 5" descr="\documentclass{article}&#10;\usepackage{amsmath}&#10;\usepackage{color}&#10;\definecolor{darkgreen}{rgb}{0.00,0.50,0.00}&#10;%\definecolor{durhamblue}{cmyk}{1,0,0.085,0.47}&#10;&#10;\definecolor{durhamblue}{rgb}{0.00,0.336,0.586}&#10;\pagestyle{empty}&#10;\begin{document}&#10;&#10;\begin{itemize}&#10;\item We calculate $\delta E^{({\rm E}1)}$ and $\delta E^{({\rm E}2)}$ using a basis of radial Sturmian functions and spherical harmonics spanning the whole spectrum (we use the Breit-Pauli Hamiltonian when estimating relativistic corrections). &#10;&#10;%\item For Rydberg states, the sum over intermediate states is quickly saturated by the contribution of states close in energy to the target state, particularly for higher multipoles.&#10;&#10;%\item Replacing the $F_K$ function by its small argument form is an excellent approximation for high Rydberg states.&#10;&#10;\end{itemize}&#10;&#10;&#10;\end{document}" title="IguanaTex Picture Display">
            <a:extLst>
              <a:ext uri="{FF2B5EF4-FFF2-40B4-BE49-F238E27FC236}">
                <a16:creationId xmlns:a16="http://schemas.microsoft.com/office/drawing/2014/main" id="{1A038B57-534D-6871-0044-D080F8F51DC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570" y="3260994"/>
            <a:ext cx="6149497" cy="66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3802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9C0859-1914-E382-AC83-47B63480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C9AAE-ADC0-4CD8-E22B-2A422C1D2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of electric multipole shifts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BAD41D-A371-5B4C-B91B-D08B2457A6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14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76A61E84-7E28-DBB5-2E08-DB2CD5C5631A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2003D980-BB5B-F3C1-7854-88C96967E682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7" descr="IguanaTex Picture Display&#10;&#10;\documentclass{article}&#10;\usepackage{amsmath}&#10;\usepackage{color}&#10;\definecolor{darkgreen}{rgb}{0.00,0.50,0.00}&#10;%\definecolor{durhamblue}{cmyk}{1,0,0.085,0.47}&#10;&#10;\definecolor{durhamblue}{rgb}{0.00,0.336,0.586}&#10;\pagestyle{empty}&#10;\begin{document}&#10;&#10;\begin{displaymath}&#10;\delta E_{a}^{({\rm E}K)} = \left(\frac{k_{\rm B}T}{c}\right)^{2K+1}&#10;\sum_{p} \frac{|\langle a \Vert Q_K \Vert p\rangle|^2}{2j_a+1}\,&#10;%\nonumber\\ &amp;\qquad\qquad \qquad\qquad\quad\times &#10;F_K\left(\frac{E_{a} - E_{p}}{k_{\rm B}T}\right)&#10;\end{displaymath}&#10;\hfill {\color{durhamblue}[Porsev and Derevianko, PRA {\bf 74} 020502(R) (2006)]} &#10;&#10;&#10;\end{document}">
            <a:extLst>
              <a:ext uri="{FF2B5EF4-FFF2-40B4-BE49-F238E27FC236}">
                <a16:creationId xmlns:a16="http://schemas.microsoft.com/office/drawing/2014/main" id="{867E13F8-A7BF-C407-C7D2-7E7ADC48E28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745" y="1718810"/>
            <a:ext cx="5511363" cy="890238"/>
          </a:xfrm>
          <a:prstGeom prst="rect">
            <a:avLst/>
          </a:prstGeom>
        </p:spPr>
      </p:pic>
      <p:pic>
        <p:nvPicPr>
          <p:cNvPr id="5" name="Picture 4" descr="\documentclass{article}&#10;\usepackage{amsmath}&#10;\usepackage{color}&#10;\definecolor{darkgreen}{rgb}{0.00,0.50,0.00}&#10;%\definecolor{durhamblue}{cmyk}{1,0,0.085,0.47}&#10;&#10;\definecolor{durhamblue}{rgb}{0.00,0.336,0.586}&#10;\pagestyle{empty}&#10;\begin{document}&#10;&#10;\begin{itemize}&#10;\item We calculate $\delta E^{({\rm E}1)}$ and $\delta E^{({\rm E}2)}$ using a basis of radial Sturmian functions and spherical harmonics spanning the whole spectrum (we use the Breit-Pauli Hamiltonian when estimating relativistic corrections). &#10;&#10;\item For Rydberg states, the sum over intermediate states is quickly saturated by the contribution of states close in energy to the target state, particularly for higher multipoles.&#10;&#10;%\item Replacing the $F_K$ function by its small argument form is an excellent approximation for high Rydberg states.&#10;&#10;\end{itemize}&#10;&#10;&#10;\end{document}" title="IguanaTex Picture Display">
            <a:extLst>
              <a:ext uri="{FF2B5EF4-FFF2-40B4-BE49-F238E27FC236}">
                <a16:creationId xmlns:a16="http://schemas.microsoft.com/office/drawing/2014/main" id="{7CAE15EF-3A38-C7D1-08C1-CC38E02CE56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570" y="3260995"/>
            <a:ext cx="6151748" cy="1474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364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BDA4E2-A9ED-D822-B6B2-5F39087385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790C9-BDA3-E103-B041-865410596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of electric multipole shifts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9B00411-CAC1-28EF-24DE-349108BBB0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15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255C8521-4047-34A0-4583-7FEB06624904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5041D803-04B6-40CF-A46F-7084C52E267F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7" descr="IguanaTex Picture Display&#10;&#10;\documentclass{article}&#10;\usepackage{amsmath}&#10;\usepackage{color}&#10;\definecolor{darkgreen}{rgb}{0.00,0.50,0.00}&#10;%\definecolor{durhamblue}{cmyk}{1,0,0.085,0.47}&#10;&#10;\definecolor{durhamblue}{rgb}{0.00,0.336,0.586}&#10;\pagestyle{empty}&#10;\begin{document}&#10;&#10;\begin{displaymath}&#10;\delta E_{a}^{({\rm E}K)} = \left(\frac{k_{\rm B}T}{c}\right)^{2K+1}&#10;\sum_{p} \frac{|\langle a \Vert Q_K \Vert p\rangle|^2}{2j_a+1}\,&#10;%\nonumber\\ &amp;\qquad\qquad \qquad\qquad\quad\times &#10;F_K\left(\frac{E_{a} - E_{p}}{k_{\rm B}T}\right)&#10;\end{displaymath}&#10;\hfill {\color{durhamblue}[Porsev and Derevianko, PRA {\bf 74} 020502(R) (2006)]} &#10;&#10;&#10;\end{document}">
            <a:extLst>
              <a:ext uri="{FF2B5EF4-FFF2-40B4-BE49-F238E27FC236}">
                <a16:creationId xmlns:a16="http://schemas.microsoft.com/office/drawing/2014/main" id="{5CFBC4E6-C829-77D6-CFB2-EF621D361AD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745" y="1718810"/>
            <a:ext cx="5511363" cy="890238"/>
          </a:xfrm>
          <a:prstGeom prst="rect">
            <a:avLst/>
          </a:prstGeom>
        </p:spPr>
      </p:pic>
      <p:pic>
        <p:nvPicPr>
          <p:cNvPr id="7" name="Picture 6" descr="\documentclass{article}&#10;\usepackage{amsmath}&#10;\usepackage{color}&#10;\definecolor{darkgreen}{rgb}{0.00,0.50,0.00}&#10;%\definecolor{durhamblue}{cmyk}{1,0,0.085,0.47}&#10;&#10;\definecolor{durhamblue}{rgb}{0.00,0.336,0.586}&#10;\pagestyle{empty}&#10;\begin{document}&#10;&#10;\begin{itemize}&#10;\item We calculate $\delta E^{({\rm E}1)}$ and $\delta E^{({\rm E}2)}$ using a basis of radial Sturmian functions and spherical harmonics spanning the whole spectrum (we use the Breit-Pauli Hamiltonian when estimating relativistic corrections). &#10;&#10;\item For Rydberg states, the sum over intermediate states is quickly saturated by the contribution of states close in energy to the target state, particularly for higher multipoles.&#10;&#10;\item Replacing the $F_K$ function by its small argument limit is an excellent approximation for high Rydberg states, all the more so when $T$ increases.&#10;&#10;\end{itemize}&#10;&#10;&#10;\end{document}" title="IguanaTex Picture Display">
            <a:extLst>
              <a:ext uri="{FF2B5EF4-FFF2-40B4-BE49-F238E27FC236}">
                <a16:creationId xmlns:a16="http://schemas.microsoft.com/office/drawing/2014/main" id="{1A7C9613-8A4F-DF51-E575-77FD3761234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570" y="3260993"/>
            <a:ext cx="6151748" cy="207197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768D1A0-59E6-6F89-0450-592373F8ECD5}"/>
              </a:ext>
            </a:extLst>
          </p:cNvPr>
          <p:cNvSpPr/>
          <p:nvPr/>
        </p:nvSpPr>
        <p:spPr bwMode="auto">
          <a:xfrm>
            <a:off x="1331640" y="4824155"/>
            <a:ext cx="6456468" cy="593725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8699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3FC399-9E53-2DAD-034B-8B5DAE43B8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DB6CE-8DDF-393E-332E-6CEBC38DC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Large </a:t>
            </a:r>
            <a:r>
              <a:rPr lang="en-GB" i="1" dirty="0"/>
              <a:t>n</a:t>
            </a:r>
            <a:r>
              <a:rPr lang="en-GB" dirty="0"/>
              <a:t> approximation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BDFF39-8606-C1BD-FF22-B7CE43EEA0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16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0F145F8E-96AA-2711-7396-B812B675CCFA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C40B022D-CF44-4B71-1E01-790A71AD05FD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 descr="\documentclass{article}&#10;\usepackage{amsmath}&#10;\pagestyle{empty}&#10;\begin{document}&#10;&#10;\begin{align}&#10;\delta E_{a}^{({\rm E}K)}&amp;: \quad\mbox{shift calculated with the exact}\;  &#10;%F_K\left(\frac{E_{a} - E_{p}}{k_{\rm B}T}\right)\;&#10;F_K&#10;\mbox{function} \nonumber \\&#10;\delta E_{a}^{({\rm E}K)'}&amp;: \quad\mbox{shift calculated in the small}\; &#10;\frac{E_{a} - E_{p}}{k_{\rm B}T} \;\mbox{approximation} \nonumber&#10;\end{align}&#10;&#10;&#10;\end{document}" title="IguanaTex Picture Display">
            <a:extLst>
              <a:ext uri="{FF2B5EF4-FFF2-40B4-BE49-F238E27FC236}">
                <a16:creationId xmlns:a16="http://schemas.microsoft.com/office/drawing/2014/main" id="{746ABB00-C40C-4CFC-7F23-3AC4119BD4A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923" y="1588803"/>
            <a:ext cx="5266014" cy="72817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AC8C283-CE36-E00B-A6C8-6DD1E62C2AE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674" y="2753925"/>
            <a:ext cx="5848651" cy="292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7341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6E84C7-BECB-6F43-5B68-C97BD895D0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F18EC-1E90-017A-57D5-363D2F58B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Calculations in the Power-</a:t>
            </a:r>
            <a:r>
              <a:rPr lang="en-GB" dirty="0" err="1"/>
              <a:t>Zienau</a:t>
            </a:r>
            <a:r>
              <a:rPr lang="en-GB" dirty="0"/>
              <a:t>-Woolley gauge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97E558-B07F-3093-6860-F5C31C2111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17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15994649-08EC-0A2F-DCFD-DEF7358F6AEB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E662D72E-CAF9-4ED7-D3D3-F3730FC031F4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16" name="Picture 15" descr="\documentclass{article}&#10;\usepackage{amsmath}&#10;\usepackage{bm}&#10;\pagestyle{empty}&#10;\begin{document}&#10;&#10;\begin{align}&#10;{\bf E}_{{\bf k}}({\bf r},t) &amp;= \frac{{\cal E}}{2}&#10;\left(\bm{\hat \epsilon}_{}\,e^{i({\bf k}\cdot{\bf r}-\omega t) } + \mbox{c.c.}\right), \qquad&#10;{\bf B}_{{\bf k}}({\bf r},t) &amp;= \frac{{\cal E}}{2ck}&#10;\left({\bf k} {\bm \times}\bm{\hat \epsilon}_{}\,e^{i({\bf k}\cdot{\bf r}-\omega t) } + \mbox{c.c.}\right)\nonumber&#10;\end{align}&#10;&#10;\begin{align}&#10;H &amp;= \frac{1}{2}\left[-i\nabla -\int_0^1 {\bf r}{\bm \times} {\bf B}_{{\bf k}}(\lambda {\bf r},t)\,\lambda\, {\rm d}\lambda \right]^2 -\frac{1}{r} + \int_0^1 {\bf r}\cdot{\bf E}_{{\bf k}}(\lambda {\bf r},t)\,{\rm d}\lambda. \nonumber&#10;\end{align}&#10;\end{document}" title="IguanaTex Picture Display">
            <a:extLst>
              <a:ext uri="{FF2B5EF4-FFF2-40B4-BE49-F238E27FC236}">
                <a16:creationId xmlns:a16="http://schemas.microsoft.com/office/drawing/2014/main" id="{3BDBB4A1-33A3-DA5D-1E6D-4BA809EAB06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147" y="1223762"/>
            <a:ext cx="6353208" cy="138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5957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6E44D7-C620-7C15-1AE7-6AE0A7DA17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C5FA5-115F-BD2F-AADF-7B68E5A69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Calculations in the Power-</a:t>
            </a:r>
            <a:r>
              <a:rPr lang="en-GB" dirty="0" err="1"/>
              <a:t>Zienau</a:t>
            </a:r>
            <a:r>
              <a:rPr lang="en-GB" dirty="0"/>
              <a:t>-Woolley gauge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D7209C-D91B-EF79-55B1-3C61FA3642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18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A9B18365-9493-58E7-8578-10B7415E66DD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9E5BD44C-2FEB-80C1-E490-18A42E65767E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7" name="Picture 6" descr="\documentclass{article}&#10;\usepackage{amsmath}&#10;\usepackage{bm}&#10;\usepackage{color}&#10;\pagestyle{empty}&#10;\definecolor{grey}{rgb}{0.50,0.50,0.50}&#10;\begin{document}&#10;{\color{grey}&#10;\begin{align}&#10;{\bf E}_{{\bf k}}({\bf r},t) &amp;= \frac{{\cal E}}{2}&#10;\left(\bm{\hat \epsilon}_{}\,e^{i({\bf k}\cdot{\bf r}-\omega t) } + \mbox{c.c.}\right), \qquad&#10;{\bf B}_{{\bf k}}({\bf r},t) &amp;= \frac{{\cal E}}{2ck}&#10;\left({\bf k} {\bm \times}\bm{\hat \epsilon}_{}\,e^{i({\bf k}\cdot{\bf r}-\omega t) } + \mbox{c.c.}\right)\nonumber&#10;\end{align}&#10;&#10;\begin{align}&#10;H &amp;= \frac{1}{2}\left[-i\nabla -\int_0^1 {\bf r}{\bm \times} {\bf B}_{{\bf k}}(\lambda {\bf r},t)\,\lambda\, {\rm d}\lambda \right]^2 -\frac{1}{r} + \int_0^1 {\bf r}\cdot{\bf E}_{{\bf k}}(\lambda {\bf r},t)\,{\rm d}\lambda. \nonumber&#10;\end{align}&#10;}&#10;\end{document}" title="IguanaTex Picture Display">
            <a:extLst>
              <a:ext uri="{FF2B5EF4-FFF2-40B4-BE49-F238E27FC236}">
                <a16:creationId xmlns:a16="http://schemas.microsoft.com/office/drawing/2014/main" id="{0EBD2A07-1D6B-85AC-BDA8-C7CDBC11C41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148" y="1223764"/>
            <a:ext cx="6353206" cy="1380941"/>
          </a:xfrm>
          <a:prstGeom prst="rect">
            <a:avLst/>
          </a:prstGeom>
        </p:spPr>
      </p:pic>
      <p:pic>
        <p:nvPicPr>
          <p:cNvPr id="26" name="Picture 25" descr="\documentclass{article}&#10;\usepackage{amsmath}&#10;\usepackage{bm}&#10;\pagestyle{empty}&#10;\begin{document}&#10;\begin{align}&#10;\label{eq:deltaEa}&#10;\mbox{Corresponding ac Stark shift:} \quad&#10;&amp;\delta E_a({\cal E},{\bf k},\bm{\hat \epsilon}_{}) = &#10;\delta E_a^{({\rm E})}({\cal E},{\bf k},\bm{\hat \epsilon}_{}) +\delta E_a^{({\rm P})}({\cal E},{\bf k},\bm{\hat \epsilon}_{}) +&#10;\delta E_a^{({\rm D})}({\cal E},{\bf k},\bm{\hat \epsilon}_{}) \nonumber&#10;\end{align}&#10;\end{document}" title="IguanaTex Picture Display">
            <a:extLst>
              <a:ext uri="{FF2B5EF4-FFF2-40B4-BE49-F238E27FC236}">
                <a16:creationId xmlns:a16="http://schemas.microsoft.com/office/drawing/2014/main" id="{81B1E27C-9A5D-BEF3-9726-5244A754552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80" y="3234742"/>
            <a:ext cx="7555200" cy="22284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37A9710E-77EA-D8E5-459C-612B8606022F}"/>
              </a:ext>
            </a:extLst>
          </p:cNvPr>
          <p:cNvSpPr txBox="1"/>
          <p:nvPr/>
        </p:nvSpPr>
        <p:spPr>
          <a:xfrm>
            <a:off x="4193461" y="3900084"/>
            <a:ext cx="12442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 shift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4ADE60C-9E67-54DE-19F7-B61D1936E31B}"/>
              </a:ext>
            </a:extLst>
          </p:cNvPr>
          <p:cNvSpPr txBox="1"/>
          <p:nvPr/>
        </p:nvSpPr>
        <p:spPr>
          <a:xfrm>
            <a:off x="5498916" y="3891198"/>
            <a:ext cx="1723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Paramagnetic shift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A6BFF59-4E3A-1CA5-6565-7BE8AF4EB8CB}"/>
              </a:ext>
            </a:extLst>
          </p:cNvPr>
          <p:cNvSpPr txBox="1"/>
          <p:nvPr/>
        </p:nvSpPr>
        <p:spPr>
          <a:xfrm>
            <a:off x="7262590" y="3884809"/>
            <a:ext cx="16546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Diamagnetic shift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BB69055-EEAE-2007-FDB4-8197BED3B3BE}"/>
              </a:ext>
            </a:extLst>
          </p:cNvPr>
          <p:cNvCxnSpPr>
            <a:stCxn id="35" idx="0"/>
          </p:cNvCxnSpPr>
          <p:nvPr/>
        </p:nvCxnSpPr>
        <p:spPr bwMode="auto">
          <a:xfrm flipV="1">
            <a:off x="4815586" y="3521571"/>
            <a:ext cx="0" cy="3785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F9D5883-A257-2278-0FF6-D66F306AB1AC}"/>
              </a:ext>
            </a:extLst>
          </p:cNvPr>
          <p:cNvCxnSpPr/>
          <p:nvPr/>
        </p:nvCxnSpPr>
        <p:spPr bwMode="auto">
          <a:xfrm flipV="1">
            <a:off x="6147175" y="3506296"/>
            <a:ext cx="0" cy="3785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5CBEC49C-6CBF-472C-7054-96AD7262C8D8}"/>
              </a:ext>
            </a:extLst>
          </p:cNvPr>
          <p:cNvCxnSpPr/>
          <p:nvPr/>
        </p:nvCxnSpPr>
        <p:spPr bwMode="auto">
          <a:xfrm flipV="1">
            <a:off x="7486650" y="3500537"/>
            <a:ext cx="0" cy="3785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3093793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479771-FC67-BBB9-C13B-D8637FDBE2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612EA-C4D3-0DC0-4657-17EB9D6D9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Calculations in the Power-</a:t>
            </a:r>
            <a:r>
              <a:rPr lang="en-GB" dirty="0" err="1"/>
              <a:t>Zienau</a:t>
            </a:r>
            <a:r>
              <a:rPr lang="en-GB" dirty="0"/>
              <a:t>-Woolley gauge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1A37CC-D0A6-E81F-D5BD-7C1EC92325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19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7C8AE615-3922-5BB8-4FC4-C19AD8F84F0D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B366388A-18CC-78D0-9D12-A332D8CDFBC3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 descr="\documentclass{article}&#10;\usepackage{amsmath}&#10;\usepackage{bm}&#10;\usepackage{color}&#10;\pagestyle{empty}&#10;\definecolor{grey}{rgb}{0.50,0.50,0.50}&#10;\begin{document}&#10;&#10;{\color{grey}&#10;\begin{align}&#10;{\bf E}_{{\bf k}}({\bf r},t) &amp;= \frac{{\cal E}}{2}&#10;\left(\bm{\hat \epsilon}_{}\,e^{i({\bf k}\cdot{\bf r}-\omega t) } + \mbox{c.c.}\right), \qquad&#10;{\bf B}_{{\bf k}}({\bf r},t) &amp;= \frac{{\cal E}}{2ck}&#10;\left({\bf k} {\bm \times}\bm{\hat \epsilon}_{}\,e^{i({\bf k}\cdot{\bf r}-\omega t) } + \mbox{c.c.}\right)\nonumber&#10;\end{align}&#10;&#10;\begin{align}&#10;H &amp;= \frac{1}{2}\left[-i\nabla -\int_0^1 {\bf r}{\bm \times} {\bf B}_{{\bf k}}(\lambda {\bf r},t)\,\lambda\, {\rm d}\lambda \right]^2 -\frac{1}{r} + \int_0^1 {\bf r}\cdot{\bf E}_{{\bf k}}(\lambda {\bf r},t)\,{\rm d}\lambda. \nonumber&#10;\end{align}&#10;}&#10;\end{document}" title="IguanaTex Picture Display">
            <a:extLst>
              <a:ext uri="{FF2B5EF4-FFF2-40B4-BE49-F238E27FC236}">
                <a16:creationId xmlns:a16="http://schemas.microsoft.com/office/drawing/2014/main" id="{7E294BC4-3DE7-7DFC-E94E-A9D0EC9FB1A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148" y="1223763"/>
            <a:ext cx="6353207" cy="1380941"/>
          </a:xfrm>
          <a:prstGeom prst="rect">
            <a:avLst/>
          </a:prstGeom>
        </p:spPr>
      </p:pic>
      <p:pic>
        <p:nvPicPr>
          <p:cNvPr id="26" name="Picture 25" descr="\documentclass{article}&#10;\usepackage{amsmath}&#10;\usepackage{bm}&#10;\pagestyle{empty}&#10;\begin{document}&#10;\begin{align}&#10;\label{eq:deltaEa}&#10;\mbox{Corresponding ac Stark shift:} \quad&#10;&amp;\delta E_a({\cal E},{\bf k},\bm{\hat \epsilon}_{}) = &#10;\delta E_a^{({\rm E})}({\cal E},{\bf k},\bm{\hat \epsilon}_{}) +\delta E_a^{({\rm P})}({\cal E},{\bf k},\bm{\hat \epsilon}_{}) +&#10;\delta E_a^{({\rm D})}({\cal E},{\bf k},\bm{\hat \epsilon}_{}) \nonumber&#10;\end{align}&#10;\end{document}" title="IguanaTex Picture Display">
            <a:extLst>
              <a:ext uri="{FF2B5EF4-FFF2-40B4-BE49-F238E27FC236}">
                <a16:creationId xmlns:a16="http://schemas.microsoft.com/office/drawing/2014/main" id="{5C373D23-6EF7-E026-1871-950D53D75C6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80" y="3234742"/>
            <a:ext cx="7555200" cy="222841"/>
          </a:xfrm>
          <a:prstGeom prst="rect">
            <a:avLst/>
          </a:prstGeom>
        </p:spPr>
      </p:pic>
      <p:pic>
        <p:nvPicPr>
          <p:cNvPr id="34" name="Picture 33" descr="\documentclass{article}&#10;\usepackage{amsmath}&#10;\usepackage{bm}&#10;\pagestyle{empty}&#10;\begin{document}&#10;&#10;&#10;&#10;\centerline{Averaging over the spectral distribution, polarization and direction yields the BBR shift,}&#10;\mbox{}\\&#10;\centerline{$&#10;   \delta E_a = \delta E_a^{({\rm E})} + \delta E_a^{({\rm P})} + \delta E_a^{({\rm D})}.&#10;$}&#10;\end{document}" title="IguanaTex Picture Display">
            <a:extLst>
              <a:ext uri="{FF2B5EF4-FFF2-40B4-BE49-F238E27FC236}">
                <a16:creationId xmlns:a16="http://schemas.microsoft.com/office/drawing/2014/main" id="{72FD4060-C253-3C6B-662B-756D41286C0B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54" y="4681140"/>
            <a:ext cx="7261453" cy="611125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9CB23A08-9CD4-6719-F32B-D0E7507C8EFE}"/>
              </a:ext>
            </a:extLst>
          </p:cNvPr>
          <p:cNvSpPr txBox="1"/>
          <p:nvPr/>
        </p:nvSpPr>
        <p:spPr>
          <a:xfrm>
            <a:off x="4193461" y="3900084"/>
            <a:ext cx="12442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 shift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D174F1F-4458-02F5-079B-2F68103CE6F9}"/>
              </a:ext>
            </a:extLst>
          </p:cNvPr>
          <p:cNvSpPr txBox="1"/>
          <p:nvPr/>
        </p:nvSpPr>
        <p:spPr>
          <a:xfrm>
            <a:off x="5498916" y="3891198"/>
            <a:ext cx="1723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Paramagnetic shift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9D24068-B1CC-59C2-5686-727CCFBD0729}"/>
              </a:ext>
            </a:extLst>
          </p:cNvPr>
          <p:cNvSpPr txBox="1"/>
          <p:nvPr/>
        </p:nvSpPr>
        <p:spPr>
          <a:xfrm>
            <a:off x="7262590" y="3884809"/>
            <a:ext cx="16546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Diamagnetic shift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591DEDE-5AB3-2A04-77F6-5511958158EF}"/>
              </a:ext>
            </a:extLst>
          </p:cNvPr>
          <p:cNvCxnSpPr>
            <a:stCxn id="35" idx="0"/>
          </p:cNvCxnSpPr>
          <p:nvPr/>
        </p:nvCxnSpPr>
        <p:spPr bwMode="auto">
          <a:xfrm flipV="1">
            <a:off x="4815586" y="3521571"/>
            <a:ext cx="0" cy="3785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A206BD2B-B1AB-E40B-711D-AA5C51C35C3D}"/>
              </a:ext>
            </a:extLst>
          </p:cNvPr>
          <p:cNvCxnSpPr/>
          <p:nvPr/>
        </p:nvCxnSpPr>
        <p:spPr bwMode="auto">
          <a:xfrm flipV="1">
            <a:off x="6147175" y="3506296"/>
            <a:ext cx="0" cy="3785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EC03E92-28EE-0F55-FE47-87015FE1A0A8}"/>
              </a:ext>
            </a:extLst>
          </p:cNvPr>
          <p:cNvCxnSpPr/>
          <p:nvPr/>
        </p:nvCxnSpPr>
        <p:spPr bwMode="auto">
          <a:xfrm flipV="1">
            <a:off x="7486650" y="3500537"/>
            <a:ext cx="0" cy="3785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95495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EAD6E7-35DC-1C6C-FE4A-0EA5F11521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F6638-5A5D-C767-FEE5-8AF4A01A5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BBR shift beyond the electric dipole approximation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EE62C4-6298-2461-C438-49BB235C89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2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F80F67C3-39C8-9906-237F-D571589DC7A7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642F3D14-2156-4748-B28D-7256D275DE8D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 descr="\documentclass{article}&#10;\usepackage{amsmath}&#10;\usepackage{color}&#10;\definecolor{darkgreen}{rgb}{0.00,0.50,0.00}&#10;%\definecolor{durhamblue}{cmyk}{1,0,0.085,0.47}&#10;&#10;\definecolor{durhamblue}{rgb}{0.00,0.336,0.586}&#10;\pagestyle{empty}&#10;\begin{document}&#10;&#10;&#10;&#10;\centerline{\underline{\large Diamagnetic (or Zeeman) shift}}&#10;&#10;\mbox{}\\[-0.0cm]&#10;\begin{displaymath}&#10;\mbox{In atomc units,}\quad&#10;\delta E_{a}^{({\rm D})} = \frac{\pi^3}{45}\,\frac{(k_{\rm B}T)^4}{c^5}\,&#10;\langle a | r^2 | a \rangle \quad (\approx 1~\mbox{Hz @ 300 K for the 50s state})&#10;\end{displaymath}&#10;\mbox{}\\&#10;{\color{durhamblue}&#10;\centerline{[Beloy et al, PRA {\bf 111} 062819 (2025); Lopez-Rodriguez et al, PRA {\bf 112} 052807 (2025)]}&#10;}&#10;&#10;\end{document}" title="IguanaTex Picture Display">
            <a:extLst>
              <a:ext uri="{FF2B5EF4-FFF2-40B4-BE49-F238E27FC236}">
                <a16:creationId xmlns:a16="http://schemas.microsoft.com/office/drawing/2014/main" id="{64DD7841-F5D6-EBA4-AF97-A479255987A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990" y="1689254"/>
            <a:ext cx="7072373" cy="1520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2937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70BDEA-E722-DC91-2B4F-5DA84E1CF2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95683-7559-2C29-AA91-7281FD004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574702-C201-E083-E615-563217B44D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20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016447BD-AA53-0FED-0550-15DCBA2090E2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A5C707E0-A4E2-1227-2217-F2DA359413E0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7" name="Picture 6" descr="\documentclass{article}&#10;\usepackage{amsmath}&#10;\pagestyle{empty}&#10;\begin{document}&#10;&#10;&#10;&#10;\begin{align}&#10;\delta E_a^{({\rm E})} &amp;\approx  \sum_{n=1}^\infty c_{n}^{({\rm E})} \frac{(k_{\rm B}T)^{2n}}{c^{2n+1}}\,&#10;\langle n_a l_a | r^{2n-2} | n_a l_a\rangle \nonumber \\&#10;\delta E_a^{({\rm D})} &amp;\approx   \sum_{n=2}^\infty c_{n}^{({\rm D})} \frac{(k_{\rm B}T)^{2n}}{c^{2n+1}}\,&#10;\langle n_a l_a | r^{2n-2} | n_a l_a\rangle \nonumber \\&#10;\delta E_a^{({\rm P})} &amp;\approx   \sum_{n=2}^\infty C_{n}^{({\rm P})}(n_a,l_a) \frac{(k_{\rm B}T)^{2n}}{c^{2n+3}} \nonumber&#10;\end{align}&#10;\end{document}" title="IguanaTex Picture Display">
            <a:extLst>
              <a:ext uri="{FF2B5EF4-FFF2-40B4-BE49-F238E27FC236}">
                <a16:creationId xmlns:a16="http://schemas.microsoft.com/office/drawing/2014/main" id="{E05F4E1C-661C-55CD-1E8C-EE8FBE92924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102" y="1472797"/>
            <a:ext cx="3478790" cy="1751214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8589D32-AF42-7151-D60E-B13CF73C0603}"/>
              </a:ext>
            </a:extLst>
          </p:cNvPr>
          <p:cNvCxnSpPr/>
          <p:nvPr/>
        </p:nvCxnSpPr>
        <p:spPr bwMode="auto">
          <a:xfrm flipH="1" flipV="1">
            <a:off x="5382090" y="3075010"/>
            <a:ext cx="262832" cy="36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CF1BBEFF-7060-D84D-9329-04EB0CD8DF35}"/>
              </a:ext>
            </a:extLst>
          </p:cNvPr>
          <p:cNvSpPr/>
          <p:nvPr/>
        </p:nvSpPr>
        <p:spPr bwMode="auto">
          <a:xfrm>
            <a:off x="2051720" y="1223755"/>
            <a:ext cx="4995555" cy="2295255"/>
          </a:xfrm>
          <a:prstGeom prst="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1803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9ED07B-4862-D732-9049-8949C6D7DF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44584-E8B8-0B9A-7BEC-DEBDD4D12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482718-C00A-B017-1FD5-49CEA14FFF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21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DC416260-A723-AC83-7634-7B658EA21633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82D31B2B-AE7B-D996-EDA0-4485AF0A2FD0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7" name="Picture 6" descr="\documentclass{article}&#10;\usepackage{amsmath}&#10;\pagestyle{empty}&#10;\begin{document}&#10;&#10;&#10;&#10;\begin{align}&#10;\delta E_a^{({\rm E})} &amp;\approx  \sum_{n=1}^\infty c_{n}^{({\rm E})} \frac{(k_{\rm B}T)^{2n}}{c^{2n+1}}\,&#10;\langle n_a l_a | r^{2n-2} | n_a l_a\rangle \nonumber \\&#10;\delta E_a^{({\rm D})} &amp;\approx   \sum_{n=2}^\infty c_{n}^{({\rm D})} \frac{(k_{\rm B}T)^{2n}}{c^{2n+1}}\,&#10;\langle n_a l_a | r^{2n-2} | n_a l_a\rangle \nonumber \\&#10;\delta E_a^{({\rm P})} &amp;\approx   \sum_{n=2}^\infty C_{n}^{({\rm P})}(n_a,l_a) \frac{(k_{\rm B}T)^{2n}}{c^{2n+3}} \nonumber&#10;\end{align}&#10;\end{document}" title="IguanaTex Picture Display">
            <a:extLst>
              <a:ext uri="{FF2B5EF4-FFF2-40B4-BE49-F238E27FC236}">
                <a16:creationId xmlns:a16="http://schemas.microsoft.com/office/drawing/2014/main" id="{B554C60A-51F6-271F-83D0-123F21BA04C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102" y="1472797"/>
            <a:ext cx="3478790" cy="1751214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00B9F4C-3AE2-2DDE-08B8-600B435B6BA0}"/>
              </a:ext>
            </a:extLst>
          </p:cNvPr>
          <p:cNvCxnSpPr/>
          <p:nvPr/>
        </p:nvCxnSpPr>
        <p:spPr bwMode="auto">
          <a:xfrm flipH="1" flipV="1">
            <a:off x="5382090" y="3075010"/>
            <a:ext cx="262832" cy="36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ADB541D1-8B84-36CD-CD86-5907B1DE12B9}"/>
              </a:ext>
            </a:extLst>
          </p:cNvPr>
          <p:cNvSpPr/>
          <p:nvPr/>
        </p:nvSpPr>
        <p:spPr bwMode="auto">
          <a:xfrm>
            <a:off x="2051720" y="1223755"/>
            <a:ext cx="4995555" cy="2295255"/>
          </a:xfrm>
          <a:prstGeom prst="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Picture 7" descr="IguanaTex Picture Display&#10;&#10;\documentclass{article}&#10;\usepackage{amsmath}&#10;\pagestyle{empty}&#10;\begin{document}&#10;&#10;&#10;&#10;\begin{align}&#10; \delta E_{a} &amp;\approx &#10; \left(\delta E_{a}^{({\rm E}1)} +&#10; \frac{8\pi^3}{135}\,\frac{(k_{\rm B}T)^4}{c^5}\,&#10;\langle a | r^2 | a \rangle -\frac{44\pi^5}{42525}\,\frac{(k_{\rm B}T)^6}{c^7}\,&#10;\langle a | r^4 | a \rangle + \cdots\right)\left[1 + {\cal O}\left(\frac{1}{c^2}\right)\right] \nonumber&#10;\end{align}&#10;\end{document}">
            <a:extLst>
              <a:ext uri="{FF2B5EF4-FFF2-40B4-BE49-F238E27FC236}">
                <a16:creationId xmlns:a16="http://schemas.microsoft.com/office/drawing/2014/main" id="{46DA4FF3-2CE6-813B-C79F-2371537C12E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469" y="4275908"/>
            <a:ext cx="6933949" cy="46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0843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E3C0D2-3D35-5230-C8BE-56EA778047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B3B3A-EC91-1C1E-C5A0-C7177BC82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B1B8DF-6EE8-070E-3B8A-B1B121EF62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22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CC57ABDB-808D-ABEA-21B7-52B176C7A126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66DFB8B8-B26E-6E4B-0783-21306B62C31C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27" name="Picture 26">
            <a:extLst>
              <a:ext uri="{FF2B5EF4-FFF2-40B4-BE49-F238E27FC236}">
                <a16:creationId xmlns:a16="http://schemas.microsoft.com/office/drawing/2014/main" id="{90387671-07A0-1A21-3002-599DC704843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675" y="1600106"/>
            <a:ext cx="5848651" cy="365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1566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CCFAA-2AF1-D9C5-600B-7AD2F3738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8EB05D-3C27-D474-7267-61262705DC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23</a:t>
            </a:fld>
            <a:endParaRPr lang="en-GB" dirty="0"/>
          </a:p>
        </p:txBody>
      </p:sp>
      <p:pic>
        <p:nvPicPr>
          <p:cNvPr id="23" name="Picture 22" descr="\documentclass{article}&#10;\usepackage{amsmath}&#10;\pagestyle{empty}&#10;\addtolength{\textwidth}{2cm}&#10;\begin{document}&#10;&#10;&#10;&#10;\begin{enumerate}&#10;\item&#10;For Rydberg states,&#10;\begin{align}&#10; \delta E_{a} &amp;\approx &#10; \left(\delta E_{a}^{({\rm E}1)} +&#10; \frac{8\pi^3}{135}\,\frac{(k_{\rm B}T)^4}{c^5}\,&#10;\langle a | r^2 | a \rangle -\frac{44\pi^5}{42525}\,\frac{(k_{\rm B}T)^6}{c^7}\,&#10;\langle a | r^4 | a \rangle + \cdots\right)\left[1 + {\cal O}\left(\frac{1}{c^2}\right)\right] \nonumber&#10;\end{align}&#10;\mbox{}\\&#10;\item The nondipole BBR shift starts to exceed the dipole BBR shift when $T \sim 2.5\;T_a$, where&#10;\begin{displaymath}&#10;T_a = \frac{c}{3 k_{\rm B} n_a^3}&#10;\end{displaymath}&#10;\end{enumerate} &#10;&#10;\end{document}" title="IguanaTex Picture Display">
            <a:extLst>
              <a:ext uri="{FF2B5EF4-FFF2-40B4-BE49-F238E27FC236}">
                <a16:creationId xmlns:a16="http://schemas.microsoft.com/office/drawing/2014/main" id="{E98F5CF2-1757-C6F1-E11B-90CF7F0F079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61" y="2123858"/>
            <a:ext cx="7265966" cy="2282427"/>
          </a:xfrm>
          <a:prstGeom prst="rect">
            <a:avLst/>
          </a:prstGeom>
        </p:spPr>
      </p:pic>
      <p:sp>
        <p:nvSpPr>
          <p:cNvPr id="5" name="Text Box 5">
            <a:extLst>
              <a:ext uri="{FF2B5EF4-FFF2-40B4-BE49-F238E27FC236}">
                <a16:creationId xmlns:a16="http://schemas.microsoft.com/office/drawing/2014/main" id="{FB31B323-EFCC-751B-DE24-DDCFF9D047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720" y="5364215"/>
            <a:ext cx="655874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20000"/>
              </a:spcBef>
              <a:buFontTx/>
              <a:buNone/>
            </a:pPr>
            <a:r>
              <a:rPr lang="en-GB" altLang="en-US" sz="1600" dirty="0" err="1"/>
              <a:t>arXiv</a:t>
            </a:r>
            <a:r>
              <a:rPr lang="en-GB" altLang="en-US" sz="1600" dirty="0"/>
              <a:t> preprint 2605.16100</a:t>
            </a:r>
            <a:endParaRPr lang="en-US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2226736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FB73E-2413-2081-9B50-0239E6F026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BDAE6-BB53-54AE-CA2B-5DEE560CA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Relativistic corrections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898976-7525-07EE-3FC0-75200EF32C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24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6161616A-2A48-9D09-5A11-77EB740EF1A7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49292880-6F7B-5CA1-66C3-2A45BE53528C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 descr="\documentclass{article}&#10;\usepackage{amsmath}&#10;\usepackage{bm}&#10;\pagestyle{empty}&#10;\begin{document}&#10;&#10;\noindent The relativistic corrections are estimated by replacing the non-relativistic Hamiltonian $\hat{H}_{\rm nr}$ by the Breit-Pauli Hamiltonian,&#10;\begin{displaymath}&#10;    \hat{H} = \hat{H}_{\rm nr} - \frac{\hat{\bf p}^4}{8c^2}+\frac{1}{2c^2}\frac{\hat{\bf L}\cdot\hat{\bf S}}{r^3} +&#10;    \frac{\pi}{2c^2}\delta({\bf r}).&#10;\end{displaymath}&#10;\end{document}" title="IguanaTex Picture Display">
            <a:extLst>
              <a:ext uri="{FF2B5EF4-FFF2-40B4-BE49-F238E27FC236}">
                <a16:creationId xmlns:a16="http://schemas.microsoft.com/office/drawing/2014/main" id="{117E24EF-9ED4-0039-090D-5700F72CDC7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147" y="1223762"/>
            <a:ext cx="6433116" cy="10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6955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2E54B6-2FA2-53C1-B40D-6E72B60D6B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11236-16FE-F8C8-AE27-0E932FFB4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Farley and Wing (1981)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E1585F-68AD-E3B2-20A8-121EB5631C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25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2C414DB2-A184-4430-967B-83D424375CD2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BBF48C42-02F1-2E7F-6905-13ACA1AB7868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196A2B6A-EF5D-9BE4-F3DC-F0581C884F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12158" y="1154307"/>
            <a:ext cx="6108571" cy="1261431"/>
          </a:xfrm>
          <a:prstGeom prst="rect">
            <a:avLst/>
          </a:prstGeom>
        </p:spPr>
      </p:pic>
      <p:pic>
        <p:nvPicPr>
          <p:cNvPr id="16" name="Picture 15" descr="\documentclass{article}&#10;\usepackage{amsmath}&#10;\pagestyle{empty}&#10;\begin{document}&#10;&#10;\noindent For the ground or low excited states / low temperatures:&#10;\begin{displaymath}&#10;F(y) \sim \frac{2\pi^4}{15}\,\frac{1}{y} + \frac{16\pi^6}{63}\,\frac{1}{y^3} + \cdots \quad \mbox{for $|y| \gg 1$, i.e., for $|E_a-E_p| \gg k_{\rm B}T$}.&#10;\end{displaymath}&#10;&#10;\end{document}" title="IguanaTex Picture Display">
            <a:extLst>
              <a:ext uri="{FF2B5EF4-FFF2-40B4-BE49-F238E27FC236}">
                <a16:creationId xmlns:a16="http://schemas.microsoft.com/office/drawing/2014/main" id="{2C78CF6D-B59C-1CD3-D6E3-1E488049968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844" y="3025977"/>
            <a:ext cx="6114610" cy="83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7388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0CBAAB-B90F-35D1-4F28-38AFF3E94C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46736-B738-B89F-ABFA-6900A21EE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Farley and Wing (1981)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1D6C3E-E551-DB1A-5A37-EB6E79A748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26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5370F3EF-1E99-0A04-CF75-0027371A42A0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B3ED4C52-863C-8D52-0B6B-6552741B5266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B3A8EF49-6FA9-E32C-EC12-82EA4685D3C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12158" y="1154307"/>
            <a:ext cx="6108571" cy="1261431"/>
          </a:xfrm>
          <a:prstGeom prst="rect">
            <a:avLst/>
          </a:prstGeom>
        </p:spPr>
      </p:pic>
      <p:pic>
        <p:nvPicPr>
          <p:cNvPr id="20" name="Picture 19" descr="\documentclass{article}&#10;\usepackage{amsmath}&#10;\pagestyle{empty}&#10;\usepackage{color}&#10;\definecolor{grey}{rgb}{0.50,0.50,0.50}&#10;\begin{document}&#10;&#10;{\color{grey}&#10;\noindent For the ground or low excited states / low temperatures:&#10;\begin{displaymath}&#10;F(y) \sim \frac{2\pi^4}{15}\,\frac{1}{y} + \frac{16\pi^6}{63}\,\frac{1}{y^3} + \cdots \quad \mbox{for $|y| \gg 1$, i.e., for $|E_a-E_p| \gg k_{\rm B}T$}.&#10;\end{displaymath}&#10;}&#10;\end{document}" title="IguanaTex Picture Display">
            <a:extLst>
              <a:ext uri="{FF2B5EF4-FFF2-40B4-BE49-F238E27FC236}">
                <a16:creationId xmlns:a16="http://schemas.microsoft.com/office/drawing/2014/main" id="{0FEC82CD-0C40-A1C9-1D88-094DEB57C19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844" y="3025977"/>
            <a:ext cx="6114610" cy="837342"/>
          </a:xfrm>
          <a:prstGeom prst="rect">
            <a:avLst/>
          </a:prstGeom>
        </p:spPr>
      </p:pic>
      <p:pic>
        <p:nvPicPr>
          <p:cNvPr id="8" name="Picture 7" descr="\documentclass{article}&#10;\usepackage{amsmath}&#10;\usepackage{color}&#10;\definecolor{darkgreen}{rgb}{0.00,0.50,0.00}&#10;%\definecolor{durhamblue}{cmyk}{1,0,0.085,0.47}&#10;\definecolor{durhamred}{rgb}{0.67,0.17,0.29}&#10;&#10;\definecolor{durhamblue}{rgb}{0.00,0.336,0.586}&#10;\pagestyle{empty}&#10;\begin{document}&#10;&#10;{\color{black}&#10;\noindent For Rydberg states / high enough temperatures:&#10;%{\color{black}&#10;\begin{displaymath}&#10;F(y) \sim -\frac{\pi^2}{3}\,{y} \quad \mbox{for $|y| \ll 1$, i.e., for $|E_a-E_p| \ll k_{\rm B}T$}.&#10;\end{displaymath}&#10;}&#10;\end{document}" title="IguanaTex Picture Display">
            <a:extLst>
              <a:ext uri="{FF2B5EF4-FFF2-40B4-BE49-F238E27FC236}">
                <a16:creationId xmlns:a16="http://schemas.microsoft.com/office/drawing/2014/main" id="{696153CE-3DA1-748A-B284-2296EB0CCA0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846" y="4316948"/>
            <a:ext cx="5421325" cy="803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507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596245-A5BA-B3FA-5B4E-A161AC34C6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84313-F5DB-F98A-A0C6-3F5E3E7A9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BBR shift beyond the electric dipole approximation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AEF765-C1D3-FA77-D7EB-07EDA6A937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3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1AA4BA55-1DB0-BE21-006B-999CC9DD1154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F6F2F4F7-8F61-70DC-1B15-05F8B6FC9654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 descr="\documentclass{article}&#10;\usepackage{amsmath}&#10;\usepackage{color}&#10;\definecolor{darkgreen}{rgb}{0.00,0.50,0.00}&#10;%\definecolor{durhamblue}{cmyk}{1,0,0.085,0.47}&#10;&#10;\definecolor{durhamblue}{rgb}{0.00,0.336,0.586}&#10;\pagestyle{empty}&#10;\begin{document}&#10;&#10;&#10;&#10;\centerline{\underline{\large Diamagnetic (or Zeeman) shift}}&#10;&#10;\mbox{}\\[-0.0cm]&#10;\begin{displaymath}&#10;\mbox{In atomc units,}\quad&#10;\delta E_{a}^{({\rm D})} = \frac{\pi^3}{45}\,\frac{(k_{\rm B}T)^4}{c^5}\,&#10;\langle a | r^2 | a \rangle \quad (\approx 1~\mbox{Hz @ 300 K for the 50s state})&#10;\end{displaymath}&#10;\mbox{}\\&#10;{\color{durhamblue}&#10;\centerline{[Beloy et al, PRA {\bf 111} 062819 (2025); Lopez-Rodriguez et al, PRA {\bf 112} 052807 (2025)]}&#10;}&#10;&#10;\end{document}" title="IguanaTex Picture Display">
            <a:extLst>
              <a:ext uri="{FF2B5EF4-FFF2-40B4-BE49-F238E27FC236}">
                <a16:creationId xmlns:a16="http://schemas.microsoft.com/office/drawing/2014/main" id="{473B4B02-FD24-0933-0E58-CC992024CD5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990" y="1689254"/>
            <a:ext cx="7072373" cy="1520492"/>
          </a:xfrm>
          <a:prstGeom prst="rect">
            <a:avLst/>
          </a:prstGeom>
        </p:spPr>
      </p:pic>
      <p:pic>
        <p:nvPicPr>
          <p:cNvPr id="15" name="Picture 14" descr="\documentclass{article}&#10;\usepackage{amsmath}&#10;\usepackage{color}&#10;\definecolor{darkgreen}{rgb}{0.00,0.50,0.00}&#10;%\definecolor{durhamblue}{cmyk}{1,0,0.085,0.47}&#10;&#10;\definecolor{durhamblue}{rgb}{0.00,0.336,0.586}&#10;\pagestyle{empty}&#10;\begin{document}&#10;&#10;&#10;&#10;\centerline{{\large BBR shift at high temperatures? BBR shift of high Rydberg states?}}&#10;&#10;&#10;\end{document}" title="IguanaTex Picture Display">
            <a:extLst>
              <a:ext uri="{FF2B5EF4-FFF2-40B4-BE49-F238E27FC236}">
                <a16:creationId xmlns:a16="http://schemas.microsoft.com/office/drawing/2014/main" id="{FFB87EF2-C801-5C87-4047-920AB4C8037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171" y="4030187"/>
            <a:ext cx="6568168" cy="20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572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A351E4-D568-D1AD-6AD4-8C1297AFB5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54B20-99C0-5641-AA12-417FB4802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Farley and Wing (1981)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381E1A-D5AD-D138-FE7C-FF2C8248AB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4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7D6EF6F8-4B92-138B-4FC0-E58383F38838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0CE622D7-E575-D39A-5B44-0A024A5A9E66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E31BDC98-ACC0-8508-B282-B39B84060E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12158" y="1154307"/>
            <a:ext cx="6108571" cy="12614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B75D294-679B-BF03-BB92-A0F922782B7C}"/>
              </a:ext>
            </a:extLst>
          </p:cNvPr>
          <p:cNvSpPr txBox="1"/>
          <p:nvPr/>
        </p:nvSpPr>
        <p:spPr>
          <a:xfrm>
            <a:off x="1241630" y="2637878"/>
            <a:ext cx="6665216" cy="2382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Jentschura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Haas (2008)  “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Reexamining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blackbody shifts for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hydrogenlike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ions”</a:t>
            </a:r>
          </a:p>
          <a:p>
            <a:pPr lvl="1" algn="l">
              <a:buNone/>
            </a:pP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Phys. Rev. A </a:t>
            </a:r>
            <a:r>
              <a:rPr lang="en-GB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78</a:t>
            </a: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042504</a:t>
            </a:r>
          </a:p>
          <a:p>
            <a:pPr lvl="1" algn="l">
              <a:buNone/>
            </a:pPr>
            <a:endParaRPr lang="en-GB" sz="1800" dirty="0"/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Amit et al (2026) “Control of the blackbody radiation shift in hydrogen and hydrogen-like optical computable clocks using a magic temperature”</a:t>
            </a:r>
          </a:p>
          <a:p>
            <a:pPr lvl="1" algn="l">
              <a:buNone/>
            </a:pPr>
            <a:r>
              <a:rPr lang="en-GB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Metrologia</a:t>
            </a: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63</a:t>
            </a: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025009</a:t>
            </a:r>
          </a:p>
          <a:p>
            <a:pPr lvl="1" algn="l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937776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719047-1230-6796-2548-222AB82B28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49475-FA4B-5506-9E01-3D36AEFD6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Farley and Wing (1981)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1666C8-3851-95CA-CE98-4A8BA62E6C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5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A1656AD3-1528-6549-4A96-02DB67F03727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88D2A701-B868-DB24-7EE9-1B504C670559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CAF53305-4DDF-FF37-3FA1-04B1958CC9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12158" y="1154307"/>
            <a:ext cx="6108571" cy="126143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01E699-C83A-293A-FA29-8A057BD1ABD6}"/>
              </a:ext>
            </a:extLst>
          </p:cNvPr>
          <p:cNvSpPr txBox="1"/>
          <p:nvPr/>
        </p:nvSpPr>
        <p:spPr>
          <a:xfrm>
            <a:off x="1234302" y="5019417"/>
            <a:ext cx="6665216" cy="1545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Zalialiutdinov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Anikin and Soloviev (2022)  “Thermally induced Stark shifts of highly excited states of hydrogen atom”</a:t>
            </a:r>
          </a:p>
          <a:p>
            <a:pPr lvl="1" algn="l">
              <a:buNone/>
            </a:pP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JETP </a:t>
            </a:r>
            <a:r>
              <a:rPr lang="en-GB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135</a:t>
            </a: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605</a:t>
            </a:r>
          </a:p>
          <a:p>
            <a:pPr lvl="1" algn="l">
              <a:buNone/>
            </a:pPr>
            <a:endParaRPr lang="en-GB" sz="1800" dirty="0"/>
          </a:p>
          <a:p>
            <a:pPr lvl="1" algn="l">
              <a:buNone/>
            </a:pPr>
            <a:endParaRPr lang="en-GB" sz="1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64D18D-A554-6566-1C9B-10AC9B224B80}"/>
              </a:ext>
            </a:extLst>
          </p:cNvPr>
          <p:cNvSpPr txBox="1"/>
          <p:nvPr/>
        </p:nvSpPr>
        <p:spPr>
          <a:xfrm>
            <a:off x="1241630" y="2637878"/>
            <a:ext cx="6665216" cy="2382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Jentschura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Haas (2008)  “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Reexamining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blackbody shifts for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hydrogenlike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ions”</a:t>
            </a:r>
          </a:p>
          <a:p>
            <a:pPr lvl="1" algn="l">
              <a:buNone/>
            </a:pP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Phys. Rev. A </a:t>
            </a:r>
            <a:r>
              <a:rPr lang="en-GB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78</a:t>
            </a: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042504</a:t>
            </a:r>
          </a:p>
          <a:p>
            <a:pPr lvl="1" algn="l">
              <a:buNone/>
            </a:pPr>
            <a:endParaRPr lang="en-GB" sz="1800" dirty="0"/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Amit et al (2026) “Control of the blackbody radiation shift in hydrogen and hydrogen-like optical computable clocks using a magic temperature”</a:t>
            </a:r>
          </a:p>
          <a:p>
            <a:pPr lvl="1" algn="l">
              <a:buNone/>
            </a:pPr>
            <a:r>
              <a:rPr lang="en-GB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Metrologia</a:t>
            </a: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63</a:t>
            </a: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025009</a:t>
            </a:r>
          </a:p>
          <a:p>
            <a:pPr lvl="1" algn="l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709482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07582A-85E0-AEB6-84E8-D4A70AB66D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4E31F-5FA0-9E2D-9270-ACD4B005A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Farley and Wing (1981)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7A5238-F77C-F6F4-3351-F83B73B57A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6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04EA9C83-2BBF-AB46-F272-CDE2E0C32EEF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D6C4675D-A224-3D22-6A11-6A5FAC3B6CA6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67D4AD51-E282-9DAF-4567-8D9334BF303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12158" y="1154307"/>
            <a:ext cx="6108571" cy="1261431"/>
          </a:xfrm>
          <a:prstGeom prst="rect">
            <a:avLst/>
          </a:prstGeom>
        </p:spPr>
      </p:pic>
      <p:pic>
        <p:nvPicPr>
          <p:cNvPr id="7" name="Picture 6" descr="\documentclass{article}&#10;\usepackage{amsmath}&#10;\pagestyle{empty}&#10;\begin{document}&#10;\noindent {In the electrid-dipole approximation:}&#10;\begin{displaymath}&#10;\delta E_{a}^{({\rm E}1)} = \frac{2}{3\pi}\,\left(\frac{k_{\rm B}T}{c}\right)^{3}&#10;\sum_{p} \frac{|\langle a \Vert D \Vert p\rangle|^2}{2j_a+1}\,&#10;%\nonumber\\ &amp;\qquad\qquad \qquad\qquad\quad\times &#10;F\left(\frac{E_{a} - E_{p}}{k_{\rm B}T}\right)&#10;\end{displaymath}&#10;&#10;\begin{displaymath}&#10;F(y) = {\rm P.V.}\int_0^\infty\left(\frac{1}{y+x} + \frac{1}{y-x}\right)\frac{x^3}{\exp(x)-1}\,{\rm d}x&#10;\end{displaymath}&#10;&#10;\end{document}" title="IguanaTex Picture Display">
            <a:extLst>
              <a:ext uri="{FF2B5EF4-FFF2-40B4-BE49-F238E27FC236}">
                <a16:creationId xmlns:a16="http://schemas.microsoft.com/office/drawing/2014/main" id="{29EE6705-7094-D0E0-CB74-29E4E49CCCE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508" y="2976320"/>
            <a:ext cx="5335792" cy="1619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977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BCD148-FB9B-F680-9A9A-3C80727480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27079-3ABF-D6C3-FB02-5E3277B0B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Farley and Wing (1981)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7C6421-0450-9BD2-77E7-FCFE0AB5A1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7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28728E62-B8D2-B47C-AFA1-A8ED95229407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5F7C3E8-61F4-E7EE-EE1D-E2FD2FAE9A62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DEC62547-4313-3006-F6A4-76C0131AE6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12158" y="1154307"/>
            <a:ext cx="6108571" cy="1261431"/>
          </a:xfrm>
          <a:prstGeom prst="rect">
            <a:avLst/>
          </a:prstGeom>
        </p:spPr>
      </p:pic>
      <p:pic>
        <p:nvPicPr>
          <p:cNvPr id="8" name="Picture 7" descr="\documentclass{article}&#10;\usepackage{amsmath}&#10;\usepackage{color}&#10;\definecolor{darkgreen}{rgb}{0.00,0.50,0.00}&#10;%\definecolor{durhamblue}{cmyk}{1,0,0.085,0.47}&#10;\definecolor{durhamred}{rgb}{0.67,0.17,0.29}&#10;&#10;\definecolor{durhamblue}{rgb}{0.00,0.336,0.586}&#10;\pagestyle{empty}&#10;\begin{document}&#10;&#10;{\color{black}&#10;\noindent For Rydberg states / high enough temperatures:&#10;%{\color{black}&#10;\begin{displaymath}&#10;F(y) \sim -\frac{\pi^2}{3}\,{y} \quad \mbox{for $|y| \ll 1$, i.e., for $|E_a-E_p| \ll k_{\rm B}T$}.&#10;\end{displaymath}&#10;}&#10;\end{document}" title="IguanaTex Picture Display">
            <a:extLst>
              <a:ext uri="{FF2B5EF4-FFF2-40B4-BE49-F238E27FC236}">
                <a16:creationId xmlns:a16="http://schemas.microsoft.com/office/drawing/2014/main" id="{565F4BD4-DF81-F178-2697-631C7043431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980" y="3203975"/>
            <a:ext cx="5421325" cy="803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501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1AE504-9AFF-8B1C-5682-E68F70EEF2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AC046-4DBC-FFB5-9FCC-F28FA4035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Farley and Wing (1981)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C3C88E-858C-A674-D94D-8568456329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8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A191AF2A-8031-B9B9-1D27-645B47DB7560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6DD6CC79-582C-7C2C-E7A9-46F33925115F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670E0428-90E6-C7A8-7AC8-7ECB475C2D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12158" y="1154307"/>
            <a:ext cx="6108571" cy="1261431"/>
          </a:xfrm>
          <a:prstGeom prst="rect">
            <a:avLst/>
          </a:prstGeom>
        </p:spPr>
      </p:pic>
      <p:pic>
        <p:nvPicPr>
          <p:cNvPr id="21" name="Picture 20" descr="\documentclass{article}&#10;\usepackage{amsmath}&#10;\pagestyle{empty}&#10;\begin{document}&#10;&#10;&#10;\begin{displaymath}&#10; \delta E_{a}^{({\rm E}1)} \sim \frac{\pi}{3}\,\frac{(k_{\rm B}T)^2}{c^3} \quad \mbox{for $n_a \rightarrow \infty$}\quad (\approx 2.4~\mbox{kHz @ 300 K})&#10;\end{displaymath}&#10;&#10;\end{document}" title="IguanaTex Picture Display">
            <a:extLst>
              <a:ext uri="{FF2B5EF4-FFF2-40B4-BE49-F238E27FC236}">
                <a16:creationId xmlns:a16="http://schemas.microsoft.com/office/drawing/2014/main" id="{BCAA684E-85F1-F721-3FC2-CB21DF07D37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825" y="3061813"/>
            <a:ext cx="4635759" cy="41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165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A84EBD-3B01-A70D-DA2E-9F410969A4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14B01-4C33-FA81-0B74-DCA204CCE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Farley and Wing (1981)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73246B-18D1-19EE-F981-D949B52AA4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FontTx/>
              <a:buNone/>
            </a:pPr>
            <a:fld id="{99AA3EC4-0AFA-46B9-B61D-C56995669F29}" type="slidenum">
              <a:rPr lang="en-GB" smtClean="0"/>
              <a:pPr>
                <a:buFontTx/>
                <a:buNone/>
              </a:pPr>
              <a:t>9</a:t>
            </a:fld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C8CCE845-1B32-FDAF-EF35-A0E276585C6B}"/>
                  </a:ext>
                </a:extLst>
              </p14:cNvPr>
              <p14:cNvContentPartPr/>
              <p14:nvPr/>
            </p14:nvContentPartPr>
            <p14:xfrm>
              <a:off x="6049967" y="2519824"/>
              <a:ext cx="432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1868D-9A4A-2264-2D1F-6C8D665AF77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43847" y="2513704"/>
                <a:ext cx="165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B68F430C-AAD3-09EE-C527-BB1270EE1E55}"/>
                  </a:ext>
                </a:extLst>
              </p14:cNvPr>
              <p14:cNvContentPartPr/>
              <p14:nvPr/>
            </p14:nvContentPartPr>
            <p14:xfrm>
              <a:off x="10015727" y="3646984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457FD74-28AF-07BF-C363-79571DBB2B6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009607" y="3640864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1E44AD86-ECC5-021A-D6DC-9AA496945EF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12158" y="1154307"/>
            <a:ext cx="6108571" cy="1261431"/>
          </a:xfrm>
          <a:prstGeom prst="rect">
            <a:avLst/>
          </a:prstGeom>
        </p:spPr>
      </p:pic>
      <p:pic>
        <p:nvPicPr>
          <p:cNvPr id="21" name="Picture 20" descr="\documentclass{article}&#10;\usepackage{amsmath}&#10;\pagestyle{empty}&#10;\begin{document}&#10;&#10;&#10;\begin{displaymath}&#10; \delta E_{a}^{({\rm E}1)} \sim \frac{\pi}{3}\,\frac{(k_{\rm B}T)^2}{c^3} \quad \mbox{for $n_a \rightarrow \infty$}\quad (\approx 2.4~\mbox{kHz @ 300 K})&#10;\end{displaymath}&#10;&#10;\end{document}" title="IguanaTex Picture Display">
            <a:extLst>
              <a:ext uri="{FF2B5EF4-FFF2-40B4-BE49-F238E27FC236}">
                <a16:creationId xmlns:a16="http://schemas.microsoft.com/office/drawing/2014/main" id="{EA2014DD-097C-BB4E-7E13-8576E32F6C7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825" y="3061813"/>
            <a:ext cx="4635759" cy="414169"/>
          </a:xfrm>
          <a:prstGeom prst="rect">
            <a:avLst/>
          </a:prstGeom>
        </p:spPr>
      </p:pic>
      <p:pic>
        <p:nvPicPr>
          <p:cNvPr id="14" name="Picture 13" descr="\documentclass{article}&#10;\usepackage{amsmath}&#10;\usepackage{color}&#10;\definecolor{darkgreen}{rgb}{0.00,0.50,0.00}&#10;%\definecolor{durhamblue}{cmyk}{1,0,0.085,0.47}&#10;&#10;\definecolor{durhamblue}{rgb}{0.00,0.336,0.586}&#10;\pagestyle{empty}&#10;\begin{document}&#10;&#10;&#10;&#10;\begin{displaymath}&#10;\left.&#10;\begin{aligned}&#10;\mbox{Diamagnetic shift:} &amp;\approx 1\;\mbox{Hz} \nonumber\\&#10;\mbox{Relativistic correction to $\delta E_a^{({\rm E}1}$:} &amp;\approx 2\;\mbox{mHz} \nonumber&#10;\end{aligned} \quad&#10;\right\}\; \mbox{@ 300 K for the 50s state}&#10;\end{displaymath}&#10;&#10;&#10;\end{document}" title="IguanaTex Picture Display">
            <a:extLst>
              <a:ext uri="{FF2B5EF4-FFF2-40B4-BE49-F238E27FC236}">
                <a16:creationId xmlns:a16="http://schemas.microsoft.com/office/drawing/2014/main" id="{2E2EA2A9-E9F5-0C31-092E-73CEE653E87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191" y="4224247"/>
            <a:ext cx="5886139" cy="560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4748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AMBLE" val="\documentclass{article}&#10;\pagestyle{empty}&#10;\usepackage{xspace,amssymb,amsfonts,amsmath}&#10;\usepackage{color}&#10;\usepackage{TeX4PPT}&#10;"/>
  <p:tag name="MAGPC" val="200"/>
  <p:tag name="FONTSIZE" val="1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60.9674"/>
  <p:tag name="ORIGINALWIDTH" val=" 4287.964"/>
  <p:tag name="OUTPUTTYPE" val="PNG"/>
  <p:tag name="IGUANATEXVERSION" val="162"/>
  <p:tag name="LATEXADDIN" val="\documentclass{article}&#10;\usepackage{amsmath}&#10;\pagestyle{empty}&#10;\begin{document}&#10;&#10;\noindent Retardation can be expected to become important at temperatures such that the BBR field starts to vary significantly on the length scale of the state considered.&#10;&#10;\mbox{}\\[-0.5cm]&#10;&#10;&#10; &#10;&#10;\end{document}"/>
  <p:tag name="IGUANATEXSIZE" val="20"/>
  <p:tag name="IGUANATEXCURSOR" val="273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481.065"/>
  <p:tag name="ORIGINALWIDTH" val=" 4288.714"/>
  <p:tag name="OUTPUTTYPE" val="PNG"/>
  <p:tag name="IGUANATEXVERSION" val="162"/>
  <p:tag name="LATEXADDIN" val="\documentclass{article}&#10;\usepackage{amsmath}&#10;\pagestyle{empty}&#10;\begin{document}&#10;&#10;\noindent Retardation can be expected to become important at temperatures such that the BBR field starts to vary significantly on the length scale of the state considered.&#10;&#10;\mbox{}\\[-0.5cm]&#10;&#10;\noindent I.e., retardation can be expected to become important when $T$ approaches the characteristic temperature $T_a$,\\[-0.2cm] &#10;\begin{displaymath}&#10;T_a = \frac{c}{3 k_{\rm B}}\, \frac{1}{n_a^2}.&#10;\end{displaymath}&#10;\mbox{}\\[-0.8cm]&#10;\begin{align}&#10;T_a &amp;= 5770~{\rm K} \qquad \mbox{for $n_a = 50$} \nonumber\\&#10;T_a &amp;= \;\;300~{\rm K} \qquad \mbox{for $n_a \approx 219$}&#10;\nonumber &#10;\end{align}&#10; &#10;&#10;\end{document}"/>
  <p:tag name="IGUANATEXSIZE" val="20"/>
  <p:tag name="IGUANATEXCURSOR" val="642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93.1758"/>
  <p:tag name="ORIGINALWIDTH" val=" 3672.291"/>
  <p:tag name="OUTPUTTYPE" val="PNG"/>
  <p:tag name="IGUANATEXVERSION" val="162"/>
  <p:tag name="LATEXADDIN" val="\documentclass{article}&#10;\usepackage{amsmath}&#10;\usepackage{color}&#10;\definecolor{darkgreen}{rgb}{0.00,0.50,0.00}&#10;%\definecolor{durhamblue}{cmyk}{1,0,0.085,0.47}&#10;&#10;\definecolor{durhamblue}{rgb}{0.00,0.336,0.586}&#10;\pagestyle{empty}&#10;\begin{document}&#10;&#10;\begin{displaymath}&#10;\delta E_{a}^{({\rm E}K)} = \left(\frac{k_{\rm B}T}{c}\right)^{2K+1}&#10;\sum_{p} \frac{|\langle a \Vert Q_K \Vert p\rangle|^2}{2j_a+1}\,&#10;%\nonumber\\ &amp;\qquad\qquad \qquad\qquad\quad\times &#10;F_K\left(\frac{E_{a} - E_{p}}{k_{\rm B}T}\right)&#10;\end{displaymath}&#10;\hfill {\color{durhamblue}[Porsev and Derevianko, PRA {\bf 74} 020502(R) (2006)]} &#10;&#10;&#10;\end{document}"/>
  <p:tag name="IGUANATEXSIZE" val="20"/>
  <p:tag name="IGUANATEXCURSOR" val="241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93.1758"/>
  <p:tag name="ORIGINALWIDTH" val=" 3672.291"/>
  <p:tag name="OUTPUTTYPE" val="PNG"/>
  <p:tag name="IGUANATEXVERSION" val="162"/>
  <p:tag name="LATEXADDIN" val="\documentclass{article}&#10;\usepackage{amsmath}&#10;\usepackage{color}&#10;\definecolor{darkgreen}{rgb}{0.00,0.50,0.00}&#10;%\definecolor{durhamblue}{cmyk}{1,0,0.085,0.47}&#10;&#10;\definecolor{durhamblue}{rgb}{0.00,0.336,0.586}&#10;\pagestyle{empty}&#10;\begin{document}&#10;&#10;\begin{displaymath}&#10;\delta E_{a}^{({\rm E}K)} = \left(\frac{k_{\rm B}T}{c}\right)^{2K+1}&#10;\sum_{p} \frac{|\langle a \Vert Q_K \Vert p\rangle|^2}{2j_a+1}\,&#10;%\nonumber\\ &amp;\qquad\qquad \qquad\qquad\quad\times &#10;F_K\left(\frac{E_{a} - E_{p}}{k_{\rm B}T}\right)&#10;\end{displaymath}&#10;\hfill {\color{durhamblue}[Porsev and Derevianko, PRA {\bf 74} 020502(R) (2006)]} &#10;&#10;&#10;\end{document}"/>
  <p:tag name="IGUANATEXSIZE" val="20"/>
  <p:tag name="IGUANATEXCURSOR" val="241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440.1949"/>
  <p:tag name="ORIGINALWIDTH" val=" 4097.488"/>
  <p:tag name="OUTPUTTYPE" val="PNG"/>
  <p:tag name="IGUANATEXVERSION" val="162"/>
  <p:tag name="LATEXADDIN" val="\documentclass{article}&#10;\usepackage{amsmath}&#10;\usepackage{color}&#10;\definecolor{darkgreen}{rgb}{0.00,0.50,0.00}&#10;%\definecolor{durhamblue}{cmyk}{1,0,0.085,0.47}&#10;&#10;\definecolor{durhamblue}{rgb}{0.00,0.336,0.586}&#10;\pagestyle{empty}&#10;\begin{document}&#10;&#10;\begin{itemize}&#10;\item We calculate $\delta E^{({\rm E}1)}$ and $\delta E^{({\rm E}2)}$ using a basis of radial Sturmian functions and spherical harmonics spanning the whole spectrum (we use the Breit-Pauli Hamiltonian when estimating relativistic corrections). &#10;&#10;%\item For Rydberg states, the sum over intermediate states is quickly saturated by the contribution of states close in energy to the target state, particularly for higher multipoles.&#10;&#10;%\item Replacing the $F_K$ function by its small argument form is an excellent approximation for high Rydberg states.&#10;&#10;\end{itemize}&#10;&#10;&#10;\end{document}"/>
  <p:tag name="IGUANATEXSIZE" val="20"/>
  <p:tag name="IGUANATEXCURSOR" val="447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93.1758"/>
  <p:tag name="ORIGINALWIDTH" val=" 3672.291"/>
  <p:tag name="OUTPUTTYPE" val="PNG"/>
  <p:tag name="IGUANATEXVERSION" val="162"/>
  <p:tag name="LATEXADDIN" val="\documentclass{article}&#10;\usepackage{amsmath}&#10;\usepackage{color}&#10;\definecolor{darkgreen}{rgb}{0.00,0.50,0.00}&#10;%\definecolor{durhamblue}{cmyk}{1,0,0.085,0.47}&#10;&#10;\definecolor{durhamblue}{rgb}{0.00,0.336,0.586}&#10;\pagestyle{empty}&#10;\begin{document}&#10;&#10;\begin{displaymath}&#10;\delta E_{a}^{({\rm E}K)} = \left(\frac{k_{\rm B}T}{c}\right)^{2K+1}&#10;\sum_{p} \frac{|\langle a \Vert Q_K \Vert p\rangle|^2}{2j_a+1}\,&#10;%\nonumber\\ &amp;\qquad\qquad \qquad\qquad\quad\times &#10;F_K\left(\frac{E_{a} - E_{p}}{k_{\rm B}T}\right)&#10;\end{displaymath}&#10;\hfill {\color{durhamblue}[Porsev and Derevianko, PRA {\bf 74} 020502(R) (2006)]} &#10;&#10;&#10;\end{document}"/>
  <p:tag name="IGUANATEXSIZE" val="20"/>
  <p:tag name="IGUANATEXCURSOR" val="241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982.3771"/>
  <p:tag name="ORIGINALWIDTH" val=" 4098.988"/>
  <p:tag name="OUTPUTTYPE" val="PNG"/>
  <p:tag name="IGUANATEXVERSION" val="162"/>
  <p:tag name="LATEXADDIN" val="\documentclass{article}&#10;\usepackage{amsmath}&#10;\usepackage{color}&#10;\definecolor{darkgreen}{rgb}{0.00,0.50,0.00}&#10;%\definecolor{durhamblue}{cmyk}{1,0,0.085,0.47}&#10;&#10;\definecolor{durhamblue}{rgb}{0.00,0.336,0.586}&#10;\pagestyle{empty}&#10;\begin{document}&#10;&#10;\begin{itemize}&#10;\item We calculate $\delta E^{({\rm E}1)}$ and $\delta E^{({\rm E}2)}$ using a basis of radial Sturmian functions and spherical harmonics spanning the whole spectrum (we use the Breit-Pauli Hamiltonian when estimating relativistic corrections). &#10;&#10;\item For Rydberg states, the sum over intermediate states is quickly saturated by the contribution of states close in energy to the target state, particularly for higher multipoles.&#10;&#10;%\item Replacing the $F_K$ function by its small argument form is an excellent approximation for high Rydberg states.&#10;&#10;\end{itemize}&#10;&#10;&#10;\end{document}"/>
  <p:tag name="IGUANATEXSIZE" val="20"/>
  <p:tag name="IGUANATEXCURSOR" val="447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93.1758"/>
  <p:tag name="ORIGINALWIDTH" val=" 3672.291"/>
  <p:tag name="OUTPUTTYPE" val="PNG"/>
  <p:tag name="IGUANATEXVERSION" val="162"/>
  <p:tag name="LATEXADDIN" val="\documentclass{article}&#10;\usepackage{amsmath}&#10;\usepackage{color}&#10;\definecolor{darkgreen}{rgb}{0.00,0.50,0.00}&#10;%\definecolor{durhamblue}{cmyk}{1,0,0.085,0.47}&#10;&#10;\definecolor{durhamblue}{rgb}{0.00,0.336,0.586}&#10;\pagestyle{empty}&#10;\begin{document}&#10;&#10;\begin{displaymath}&#10;\delta E_{a}^{({\rm E}K)} = \left(\frac{k_{\rm B}T}{c}\right)^{2K+1}&#10;\sum_{p} \frac{|\langle a \Vert Q_K \Vert p\rangle|^2}{2j_a+1}\,&#10;%\nonumber\\ &amp;\qquad\qquad \qquad\qquad\quad\times &#10;F_K\left(\frac{E_{a} - E_{p}}{k_{\rm B}T}\right)&#10;\end{displaymath}&#10;\hfill {\color{durhamblue}[Porsev and Derevianko, PRA {\bf 74} 020502(R) (2006)]} &#10;&#10;&#10;\end{document}"/>
  <p:tag name="IGUANATEXSIZE" val="20"/>
  <p:tag name="IGUANATEXCURSOR" val="241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80.577"/>
  <p:tag name="ORIGINALWIDTH" val=" 4098.988"/>
  <p:tag name="OUTPUTTYPE" val="PNG"/>
  <p:tag name="IGUANATEXVERSION" val="162"/>
  <p:tag name="LATEXADDIN" val="\documentclass{article}&#10;\usepackage{amsmath}&#10;\usepackage{color}&#10;\definecolor{darkgreen}{rgb}{0.00,0.50,0.00}&#10;%\definecolor{durhamblue}{cmyk}{1,0,0.085,0.47}&#10;&#10;\definecolor{durhamblue}{rgb}{0.00,0.336,0.586}&#10;\pagestyle{empty}&#10;\begin{document}&#10;&#10;\begin{itemize}&#10;\item We calculate $\delta E^{({\rm E}1)}$ and $\delta E^{({\rm E}2)}$ using a basis of radial Sturmian functions and spherical harmonics spanning the whole spectrum (we use the Breit-Pauli Hamiltonian when estimating relativistic corrections). &#10;&#10;\item For Rydberg states, the sum over intermediate states is quickly saturated by the contribution of states close in energy to the target state, particularly for higher multipoles.&#10;&#10;\item Replacing the $F_K$ function by its small argument limit is an excellent approximation for high Rydberg states, all the more so when $T$ increases.&#10;&#10;\end{itemize}&#10;&#10;&#10;\end{document}"/>
  <p:tag name="IGUANATEXSIZE" val="20"/>
  <p:tag name="IGUANATEXCURSOR" val="842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485.1894"/>
  <p:tag name="ORIGINALWIDTH" val=" 3508.811"/>
  <p:tag name="OUTPUTTYPE" val="PNG"/>
  <p:tag name="IGUANATEXVERSION" val="162"/>
  <p:tag name="LATEXADDIN" val="\documentclass{article}&#10;\usepackage{amsmath}&#10;\pagestyle{empty}&#10;\begin{document}&#10;&#10;\begin{align}&#10;\delta E_{a}^{({\rm E}K)}&amp;: \quad\mbox{shift calculated with the exact}\;  &#10;%F_K\left(\frac{E_{a} - E_{p}}{k_{\rm B}T}\right)\;&#10;F_K&#10;\mbox{function} \nonumber \\&#10;\delta E_{a}^{({\rm E}K)'}&amp;: \quad\mbox{shift calculated in the small}\; &#10;\frac{E_{a} - E_{p}}{k_{\rm B}T} \;\mbox{approximation} \nonumber&#10;\end{align}&#10;&#10;&#10;\end{document}"/>
  <p:tag name="IGUANATEXSIZE" val="20"/>
  <p:tag name="IGUANATEXCURSOR" val="171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13.123"/>
  <p:tag name="ORIGINALWIDTH" val=" 4712.411"/>
  <p:tag name="OUTPUTTYPE" val="PNG"/>
  <p:tag name="IGUANATEXVERSION" val="162"/>
  <p:tag name="LATEXADDIN" val="\documentclass{article}&#10;\usepackage{amsmath}&#10;\usepackage{color}&#10;\definecolor{darkgreen}{rgb}{0.00,0.50,0.00}&#10;%\definecolor{durhamblue}{cmyk}{1,0,0.085,0.47}&#10;&#10;\definecolor{durhamblue}{rgb}{0.00,0.336,0.586}&#10;\pagestyle{empty}&#10;\begin{document}&#10;&#10;&#10;&#10;\centerline{\underline{\large Diamagnetic (or Zeeman) shift}}&#10;&#10;\mbox{}\\[-0.0cm]&#10;\begin{displaymath}&#10;\mbox{In atomc units,}\quad&#10;\delta E_{a}^{({\rm D})} = \frac{\pi^3}{45}\,\frac{(k_{\rm B}T)^4}{c^5}\,&#10;\langle a | r^2 | a \rangle \quad (\approx 1~\mbox{Hz @ 300 K for the 50s state})&#10;\end{displaymath}&#10;\mbox{}\\&#10;{\color{durhamblue}&#10;\centerline{[Beloy et al, PRA {\bf 111} 062819 (2025); Lopez-Rodriguez et al, PRA {\bf 112} 052807 (2025)]}&#10;}&#10;&#10;\end{document}"/>
  <p:tag name="IGUANATEXSIZE" val="20"/>
  <p:tag name="IGUANATEXCURSOR" val="298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920.1349"/>
  <p:tag name="ORIGINALWIDTH" val=" 4233.221"/>
  <p:tag name="OUTPUTTYPE" val="PNG"/>
  <p:tag name="IGUANATEXVERSION" val="162"/>
  <p:tag name="LATEXADDIN" val="\documentclass{article}&#10;\usepackage{amsmath}&#10;\usepackage{bm}&#10;\pagestyle{empty}&#10;\begin{document}&#10;&#10;\begin{align}&#10;{\bf E}_{{\bf k}}({\bf r},t) &amp;= \frac{{\cal E}}{2}&#10;\left(\bm{\hat \epsilon}_{}\,e^{i({\bf k}\cdot{\bf r}-\omega t) } + \mbox{c.c.}\right), \qquad&#10;{\bf B}_{{\bf k}}({\bf r},t) &amp;= \frac{{\cal E}}{2ck}&#10;\left({\bf k} {\bm \times}\bm{\hat \epsilon}_{}\,e^{i({\bf k}\cdot{\bf r}-\omega t) } + \mbox{c.c.}\right)\nonumber&#10;\end{align}&#10;&#10;\begin{align}&#10;H &amp;= \frac{1}{2}\left[-i\nabla -\int_0^1 {\bf r}{\bm \times} {\bf B}_{{\bf k}}(\lambda {\bf r},t)\,\lambda\, {\rm d}\lambda \right]^2 -\frac{1}{r} + \int_0^1 {\bf r}\cdot{\bf E}_{{\bf k}}(\lambda {\bf r},t)\,{\rm d}\lambda. \nonumber&#10;\end{align}&#10;\end{document}"/>
  <p:tag name="IGUANATEXSIZE" val="20"/>
  <p:tag name="IGUANATEXCURSOR" val="256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920.1349"/>
  <p:tag name="ORIGINALWIDTH" val=" 4233.221"/>
  <p:tag name="OUTPUTTYPE" val="PNG"/>
  <p:tag name="IGUANATEXVERSION" val="162"/>
  <p:tag name="LATEXADDIN" val="\documentclass{article}&#10;\usepackage{amsmath}&#10;\usepackage{bm}&#10;\usepackage{color}&#10;\pagestyle{empty}&#10;\definecolor{grey}{rgb}{0.50,0.50,0.50}&#10;\begin{document}&#10;{\color{grey}&#10;\begin{align}&#10;{\bf E}_{{\bf k}}({\bf r},t) &amp;= \frac{{\cal E}}{2}&#10;\left(\bm{\hat \epsilon}_{}\,e^{i({\bf k}\cdot{\bf r}-\omega t) } + \mbox{c.c.}\right), \qquad&#10;{\bf B}_{{\bf k}}({\bf r},t) &amp;= \frac{{\cal E}}{2ck}&#10;\left({\bf k} {\bm \times}\bm{\hat \epsilon}_{}\,e^{i({\bf k}\cdot{\bf r}-\omega t) } + \mbox{c.c.}\right)\nonumber&#10;\end{align}&#10;&#10;\begin{align}&#10;H &amp;= \frac{1}{2}\left[-i\nabla -\int_0^1 {\bf r}{\bm \times} {\bf B}_{{\bf k}}(\lambda {\bf r},t)\,\lambda\, {\rm d}\lambda \right]^2 -\frac{1}{r} + \int_0^1 {\bf r}\cdot{\bf E}_{{\bf k}}(\lambda {\bf r},t)\,{\rm d}\lambda. \nonumber&#10;\end{align}&#10;}&#10;\end{document}"/>
  <p:tag name="IGUANATEXSIZE" val="20"/>
  <p:tag name="IGUANATEXCURSOR" val="772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48.4814"/>
  <p:tag name="ORIGINALWIDTH" val=" 5034.121"/>
  <p:tag name="OUTPUTTYPE" val="PNG"/>
  <p:tag name="IGUANATEXVERSION" val="162"/>
  <p:tag name="LATEXADDIN" val="\documentclass{article}&#10;\usepackage{amsmath}&#10;\usepackage{bm}&#10;\pagestyle{empty}&#10;\begin{document}&#10;\begin{align}&#10;\label{eq:deltaEa}&#10;\mbox{Corresponding ac Stark shift:} \quad&#10;&amp;\delta E_a({\cal E},{\bf k},\bm{\hat \epsilon}_{}) = &#10;\delta E_a^{({\rm E})}({\cal E},{\bf k},\bm{\hat \epsilon}_{}) +\delta E_a^{({\rm P})}({\cal E},{\bf k},\bm{\hat \epsilon}_{}) +&#10;\delta E_a^{({\rm D})}({\cal E},{\bf k},\bm{\hat \epsilon}_{}) \nonumber&#10;\end{align}&#10;\end{document}"/>
  <p:tag name="IGUANATEXSIZE" val="20"/>
  <p:tag name="IGUANATEXCURSOR" val="171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920.1349"/>
  <p:tag name="ORIGINALWIDTH" val=" 4233.221"/>
  <p:tag name="OUTPUTTYPE" val="PNG"/>
  <p:tag name="IGUANATEXVERSION" val="162"/>
  <p:tag name="LATEXADDIN" val="\documentclass{article}&#10;\usepackage{amsmath}&#10;\usepackage{bm}&#10;\usepackage{color}&#10;\pagestyle{empty}&#10;\definecolor{grey}{rgb}{0.50,0.50,0.50}&#10;\begin{document}&#10;&#10;{\color{grey}&#10;\begin{align}&#10;{\bf E}_{{\bf k}}({\bf r},t) &amp;= \frac{{\cal E}}{2}&#10;\left(\bm{\hat \epsilon}_{}\,e^{i({\bf k}\cdot{\bf r}-\omega t) } + \mbox{c.c.}\right), \qquad&#10;{\bf B}_{{\bf k}}({\bf r},t) &amp;= \frac{{\cal E}}{2ck}&#10;\left({\bf k} {\bm \times}\bm{\hat \epsilon}_{}\,e^{i({\bf k}\cdot{\bf r}-\omega t) } + \mbox{c.c.}\right)\nonumber&#10;\end{align}&#10;&#10;\begin{align}&#10;H &amp;= \frac{1}{2}\left[-i\nabla -\int_0^1 {\bf r}{\bm \times} {\bf B}_{{\bf k}}(\lambda {\bf r},t)\,\lambda\, {\rm d}\lambda \right]^2 -\frac{1}{r} + \int_0^1 {\bf r}\cdot{\bf E}_{{\bf k}}(\lambda {\bf r},t)\,{\rm d}\lambda. \nonumber&#10;\end{align}&#10;}&#10;\end{document}"/>
  <p:tag name="IGUANATEXSIZE" val="20"/>
  <p:tag name="IGUANATEXCURSOR" val="773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48.4814"/>
  <p:tag name="ORIGINALWIDTH" val=" 5034.121"/>
  <p:tag name="OUTPUTTYPE" val="PNG"/>
  <p:tag name="IGUANATEXVERSION" val="162"/>
  <p:tag name="LATEXADDIN" val="\documentclass{article}&#10;\usepackage{amsmath}&#10;\usepackage{bm}&#10;\pagestyle{empty}&#10;\begin{document}&#10;\begin{align}&#10;\label{eq:deltaEa}&#10;\mbox{Corresponding ac Stark shift:} \quad&#10;&amp;\delta E_a({\cal E},{\bf k},\bm{\hat \epsilon}_{}) = &#10;\delta E_a^{({\rm E})}({\cal E},{\bf k},\bm{\hat \epsilon}_{}) +\delta E_a^{({\rm P})}({\cal E},{\bf k},\bm{\hat \epsilon}_{}) +&#10;\delta E_a^{({\rm D})}({\cal E},{\bf k},\bm{\hat \epsilon}_{}) \nonumber&#10;\end{align}&#10;\end{document}"/>
  <p:tag name="IGUANATEXSIZE" val="20"/>
  <p:tag name="IGUANATEXCURSOR" val="171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407.1991"/>
  <p:tag name="ORIGINALWIDTH" val=" 4838.395"/>
  <p:tag name="OUTPUTTYPE" val="PNG"/>
  <p:tag name="IGUANATEXVERSION" val="162"/>
  <p:tag name="LATEXADDIN" val="\documentclass{article}&#10;\usepackage{amsmath}&#10;\usepackage{bm}&#10;\pagestyle{empty}&#10;\begin{document}&#10;&#10;&#10;&#10;\centerline{Averaging over the spectral distribution, polarization and direction yields the BBR shift,}&#10;\mbox{}\\&#10;\centerline{$&#10;   \delta E_a = \delta E_a^{({\rm E})} + \delta E_a^{({\rm P})} + \delta E_a^{({\rm D})}.&#10;$}&#10;\end{document}"/>
  <p:tag name="IGUANATEXSIZE" val="20"/>
  <p:tag name="IGUANATEXCURSOR" val="212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66.854"/>
  <p:tag name="ORIGINALWIDTH" val=" 2317.96"/>
  <p:tag name="OUTPUTTYPE" val="PNG"/>
  <p:tag name="IGUANATEXVERSION" val="162"/>
  <p:tag name="LATEXADDIN" val="\documentclass{article}&#10;\usepackage{amsmath}&#10;\pagestyle{empty}&#10;\begin{document}&#10;&#10;&#10;&#10;\begin{align}&#10;\delta E_a^{({\rm E})} &amp;\approx  \sum_{n=1}^\infty c_{n}^{({\rm E})} \frac{(k_{\rm B}T)^{2n}}{c^{2n+1}}\,&#10;\langle n_a l_a | r^{2n-2} | n_a l_a\rangle \nonumber \\&#10;\delta E_a^{({\rm D})} &amp;\approx   \sum_{n=2}^\infty c_{n}^{({\rm D})} \frac{(k_{\rm B}T)^{2n}}{c^{2n+1}}\,&#10;\langle n_a l_a | r^{2n-2} | n_a l_a\rangle \nonumber \\&#10;\delta E_a^{({\rm P})} &amp;\approx   \sum_{n=2}^\infty C_{n}^{({\rm P})}(n_a,l_a) \frac{(k_{\rm B}T)^{2n}}{c^{2n+3}} \nonumber&#10;\end{align}&#10;\end{document}"/>
  <p:tag name="IGUANATEXSIZE" val="20"/>
  <p:tag name="IGUANATEXCURSOR" val="448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66.854"/>
  <p:tag name="ORIGINALWIDTH" val=" 2317.96"/>
  <p:tag name="OUTPUTTYPE" val="PNG"/>
  <p:tag name="IGUANATEXVERSION" val="162"/>
  <p:tag name="LATEXADDIN" val="\documentclass{article}&#10;\usepackage{amsmath}&#10;\pagestyle{empty}&#10;\begin{document}&#10;&#10;&#10;&#10;\begin{align}&#10;\delta E_a^{({\rm E})} &amp;\approx  \sum_{n=1}^\infty c_{n}^{({\rm E})} \frac{(k_{\rm B}T)^{2n}}{c^{2n+1}}\,&#10;\langle n_a l_a | r^{2n-2} | n_a l_a\rangle \nonumber \\&#10;\delta E_a^{({\rm D})} &amp;\approx   \sum_{n=2}^\infty c_{n}^{({\rm D})} \frac{(k_{\rm B}T)^{2n}}{c^{2n+1}}\,&#10;\langle n_a l_a | r^{2n-2} | n_a l_a\rangle \nonumber \\&#10;\delta E_a^{({\rm P})} &amp;\approx   \sum_{n=2}^\infty C_{n}^{({\rm P})}(n_a,l_a) \frac{(k_{\rm B}T)^{2n}}{c^{2n+3}} \nonumber&#10;\end{align}&#10;\end{document}"/>
  <p:tag name="IGUANATEXSIZE" val="20"/>
  <p:tag name="IGUANATEXCURSOR" val="448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06.7116"/>
  <p:tag name="ORIGINALWIDTH" val=" 4620.172"/>
  <p:tag name="OUTPUTTYPE" val="PNG"/>
  <p:tag name="IGUANATEXVERSION" val="162"/>
  <p:tag name="LATEXADDIN" val="\documentclass{article}&#10;\usepackage{amsmath}&#10;\pagestyle{empty}&#10;\begin{document}&#10;&#10;&#10;&#10;\begin{align}&#10; \delta E_{a} &amp;\approx &#10; \left(\delta E_{a}^{({\rm E}1)} +&#10; \frac{8\pi^3}{135}\,\frac{(k_{\rm B}T)^4}{c^5}\,&#10;\langle a | r^2 | a \rangle -\frac{44\pi^5}{42525}\,\frac{(k_{\rm B}T)^6}{c^7}\,&#10;\langle a | r^4 | a \rangle + \cdots\right)\left[1 + {\cal O}\left(\frac{1}{c^2}\right)\right] \nonumber&#10;\end{align}&#10;\end{document}"/>
  <p:tag name="IGUANATEXSIZE" val="20"/>
  <p:tag name="IGUANATEXCURSOR" val="381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520.81"/>
  <p:tag name="ORIGINALWIDTH" val=" 4841.395"/>
  <p:tag name="OUTPUTTYPE" val="PNG"/>
  <p:tag name="IGUANATEXVERSION" val="162"/>
  <p:tag name="LATEXADDIN" val="\documentclass{article}&#10;\usepackage{amsmath}&#10;\pagestyle{empty}&#10;\addtolength{\textwidth}{2cm}&#10;\begin{document}&#10;&#10;&#10;&#10;\begin{enumerate}&#10;\item&#10;For Rydberg states,&#10;\begin{align}&#10; \delta E_{a} &amp;\approx &#10; \left(\delta E_{a}^{({\rm E}1)} +&#10; \frac{8\pi^3}{135}\,\frac{(k_{\rm B}T)^4}{c^5}\,&#10;\langle a | r^2 | a \rangle -\frac{44\pi^5}{42525}\,\frac{(k_{\rm B}T)^6}{c^7}\,&#10;\langle a | r^4 | a \rangle + \cdots\right)\left[1 + {\cal O}\left(\frac{1}{c^2}\right)\right] \nonumber&#10;\end{align}&#10;\mbox{}\\&#10;\item The nondipole BBR shift starts to exceed the dipole BBR shift when $T \sim 2.5\;T_a$, where&#10;\begin{displaymath}&#10;T_a = \frac{c}{3 k_{\rm B} n_a^3}&#10;\end{displaymath}&#10;\end{enumerate} &#10;&#10;\end{document}"/>
  <p:tag name="IGUANATEXSIZE" val="20"/>
  <p:tag name="IGUANATEXCURSOR" val="483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13.123"/>
  <p:tag name="ORIGINALWIDTH" val=" 4712.411"/>
  <p:tag name="OUTPUTTYPE" val="PNG"/>
  <p:tag name="IGUANATEXVERSION" val="162"/>
  <p:tag name="LATEXADDIN" val="\documentclass{article}&#10;\usepackage{amsmath}&#10;\usepackage{color}&#10;\definecolor{darkgreen}{rgb}{0.00,0.50,0.00}&#10;%\definecolor{durhamblue}{cmyk}{1,0,0.085,0.47}&#10;&#10;\definecolor{durhamblue}{rgb}{0.00,0.336,0.586}&#10;\pagestyle{empty}&#10;\begin{document}&#10;&#10;&#10;&#10;\centerline{\underline{\large Diamagnetic (or Zeeman) shift}}&#10;&#10;\mbox{}\\[-0.0cm]&#10;\begin{displaymath}&#10;\mbox{In atomc units,}\quad&#10;\delta E_{a}^{({\rm D})} = \frac{\pi^3}{45}\,\frac{(k_{\rm B}T)^4}{c^5}\,&#10;\langle a | r^2 | a \rangle \quad (\approx 1~\mbox{Hz @ 300 K for the 50s state})&#10;\end{displaymath}&#10;\mbox{}\\&#10;{\color{durhamblue}&#10;\centerline{[Beloy et al, PRA {\bf 111} 062819 (2025); Lopez-Rodriguez et al, PRA {\bf 112} 052807 (2025)]}&#10;}&#10;&#10;\end{document}"/>
  <p:tag name="IGUANATEXSIZE" val="20"/>
  <p:tag name="IGUANATEXCURSOR" val="297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687.664"/>
  <p:tag name="ORIGINALWIDTH" val=" 4286.464"/>
  <p:tag name="OUTPUTTYPE" val="PNG"/>
  <p:tag name="IGUANATEXVERSION" val="162"/>
  <p:tag name="LATEXADDIN" val="\documentclass{article}&#10;\usepackage{amsmath}&#10;\usepackage{bm}&#10;\pagestyle{empty}&#10;\begin{document}&#10;&#10;\noindent The relativistic corrections are estimated by replacing the non-relativistic Hamiltonian $\hat{H}_{\rm nr}$ by the Breit-Pauli Hamiltonian,&#10;\begin{displaymath}&#10;    \hat{H} = \hat{H}_{\rm nr} - \frac{\hat{\bf p}^4}{8c^2}+\frac{1}{2c^2}\frac{\hat{\bf L}\cdot\hat{\bf S}}{r^3} +&#10;    \frac{\pi}{2c^2}\delta({\bf r}).&#10;\end{displaymath}&#10;\end{document}"/>
  <p:tag name="IGUANATEXSIZE" val="20"/>
  <p:tag name="IGUANATEXCURSOR" val="170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57.9302"/>
  <p:tag name="ORIGINALWIDTH" val=" 4074.241"/>
  <p:tag name="OUTPUTTYPE" val="PNG"/>
  <p:tag name="IGUANATEXVERSION" val="162"/>
  <p:tag name="LATEXADDIN" val="\documentclass{article}&#10;\usepackage{amsmath}&#10;\pagestyle{empty}&#10;\begin{document}&#10;&#10;\noindent For the ground or low excited states / low temperatures:&#10;\begin{displaymath}&#10;F(y) \sim \frac{2\pi^4}{15}\,\frac{1}{y} + \frac{16\pi^6}{63}\,\frac{1}{y^3} + \cdots \quad \mbox{for $|y| \gg 1$, i.e., for $|E_a-E_p| \gg k_{\rm B}T$}.&#10;\end{displaymath}&#10;&#10;\end{document}"/>
  <p:tag name="IGUANATEXSIZE" val="20"/>
  <p:tag name="IGUANATEXCURSOR" val="129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57.9302"/>
  <p:tag name="ORIGINALWIDTH" val=" 4074.241"/>
  <p:tag name="OUTPUTTYPE" val="PNG"/>
  <p:tag name="IGUANATEXVERSION" val="162"/>
  <p:tag name="LATEXADDIN" val="\documentclass{article}&#10;\usepackage{amsmath}&#10;\pagestyle{empty}&#10;\usepackage{color}&#10;\definecolor{grey}{rgb}{0.50,0.50,0.50}&#10;\begin{document}&#10;&#10;{\color{grey}&#10;\noindent For the ground or low excited states / low temperatures:&#10;\begin{displaymath}&#10;F(y) \sim \frac{2\pi^4}{15}\,\frac{1}{y} + \frac{16\pi^6}{63}\,\frac{1}{y^3} + \cdots \quad \mbox{for $|y| \gg 1$, i.e., for $|E_a-E_p| \gg k_{\rm B}T$}.&#10;\end{displaymath}&#10;}&#10;\end{document}"/>
  <p:tag name="IGUANATEXSIZE" val="20"/>
  <p:tag name="IGUANATEXCURSOR" val="119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35.433"/>
  <p:tag name="ORIGINALWIDTH" val=" 3612.299"/>
  <p:tag name="OUTPUTTYPE" val="PNG"/>
  <p:tag name="IGUANATEXVERSION" val="162"/>
  <p:tag name="LATEXADDIN" val="\documentclass{article}&#10;\usepackage{amsmath}&#10;\usepackage{color}&#10;\definecolor{darkgreen}{rgb}{0.00,0.50,0.00}&#10;%\definecolor{durhamblue}{cmyk}{1,0,0.085,0.47}&#10;\definecolor{durhamred}{rgb}{0.67,0.17,0.29}&#10;&#10;\definecolor{durhamblue}{rgb}{0.00,0.336,0.586}&#10;\pagestyle{empty}&#10;\begin{document}&#10;&#10;{\color{black}&#10;\noindent For Rydberg states / high enough temperatures:&#10;%{\color{black}&#10;\begin{displaymath}&#10;F(y) \sim -\frac{\pi^2}{3}\,{y} \quad \mbox{for $|y| \ll 1$, i.e., for $|E_a-E_p| \ll k_{\rm B}T$}.&#10;\end{displaymath}&#10;}&#10;\end{document}"/>
  <p:tag name="IGUANATEXSIZE" val="20"/>
  <p:tag name="IGUANATEXCURSOR" val="264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5.7331"/>
  <p:tag name="ORIGINALWIDTH" val=" 4376.453"/>
  <p:tag name="OUTPUTTYPE" val="PNG"/>
  <p:tag name="IGUANATEXVERSION" val="162"/>
  <p:tag name="LATEXADDIN" val="\documentclass{article}&#10;\usepackage{amsmath}&#10;\usepackage{color}&#10;\definecolor{darkgreen}{rgb}{0.00,0.50,0.00}&#10;%\definecolor{durhamblue}{cmyk}{1,0,0.085,0.47}&#10;&#10;\definecolor{durhamblue}{rgb}{0.00,0.336,0.586}&#10;\pagestyle{empty}&#10;\begin{document}&#10;&#10;&#10;&#10;\centerline{{\large BBR shift at high temperatures? BBR shift of high Rydberg states?}}&#10;&#10;&#10;\end{document}"/>
  <p:tag name="IGUANATEXSIZE" val="20"/>
  <p:tag name="IGUANATEXCURSOR" val="332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79.115"/>
  <p:tag name="ORIGINALWIDTH" val=" 3555.305"/>
  <p:tag name="OUTPUTTYPE" val="PNG"/>
  <p:tag name="IGUANATEXVERSION" val="162"/>
  <p:tag name="LATEXADDIN" val="\documentclass{article}&#10;\usepackage{amsmath}&#10;\pagestyle{empty}&#10;\begin{document}&#10;\noindent {In the electrid-dipole approximation:}&#10;\begin{displaymath}&#10;\delta E_{a}^{({\rm E}1)} = \frac{2}{3\pi}\,\left(\frac{k_{\rm B}T}{c}\right)^{3}&#10;\sum_{p} \frac{|\langle a \Vert D \Vert p\rangle|^2}{2j_a+1}\,&#10;%\nonumber\\ &amp;\qquad\qquad \qquad\qquad\quad\times &#10;F\left(\frac{E_{a} - E_{p}}{k_{\rm B}T}\right)&#10;\end{displaymath}&#10;&#10;\begin{displaymath}&#10;F(y) = {\rm P.V.}\int_0^\infty\left(\frac{1}{y+x} + \frac{1}{y-x}\right)\frac{x^3}{\exp(x)-1}\,{\rm d}x&#10;\end{displaymath}&#10;&#10;\end{document}"/>
  <p:tag name="IGUANATEXSIZE" val="20"/>
  <p:tag name="IGUANATEXCURSOR" val="90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35.433"/>
  <p:tag name="ORIGINALWIDTH" val=" 3612.299"/>
  <p:tag name="OUTPUTTYPE" val="PNG"/>
  <p:tag name="IGUANATEXVERSION" val="162"/>
  <p:tag name="LATEXADDIN" val="\documentclass{article}&#10;\usepackage{amsmath}&#10;\usepackage{color}&#10;\definecolor{darkgreen}{rgb}{0.00,0.50,0.00}&#10;%\definecolor{durhamblue}{cmyk}{1,0,0.085,0.47}&#10;\definecolor{durhamred}{rgb}{0.67,0.17,0.29}&#10;&#10;\definecolor{durhamblue}{rgb}{0.00,0.336,0.586}&#10;\pagestyle{empty}&#10;\begin{document}&#10;&#10;{\color{black}&#10;\noindent For Rydberg states / high enough temperatures:&#10;%{\color{black}&#10;\begin{displaymath}&#10;F(y) \sim -\frac{\pi^2}{3}\,{y} \quad \mbox{for $|y| \ll 1$, i.e., for $|E_a-E_p| \ll k_{\rm B}T$}.&#10;\end{displaymath}&#10;}&#10;\end{document}"/>
  <p:tag name="IGUANATEXSIZE" val="20"/>
  <p:tag name="IGUANATEXCURSOR" val="264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5.9655"/>
  <p:tag name="ORIGINALWIDTH" val=" 3088.864"/>
  <p:tag name="OUTPUTTYPE" val="PNG"/>
  <p:tag name="IGUANATEXVERSION" val="162"/>
  <p:tag name="LATEXADDIN" val="\documentclass{article}&#10;\usepackage{amsmath}&#10;\pagestyle{empty}&#10;\begin{document}&#10;&#10;&#10;\begin{displaymath}&#10; \delta E_{a}^{({\rm E}1)} \sim \frac{\pi}{3}\,\frac{(k_{\rm B}T)^2}{c^3} \quad \mbox{for $n_a \rightarrow \infty$}\quad (\approx 2.4~\mbox{kHz @ 300 K})&#10;\end{displaymath}&#10;&#10;\end{document}"/>
  <p:tag name="IGUANATEXSIZE" val="20"/>
  <p:tag name="IGUANATEXCURSOR" val="82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5.9655"/>
  <p:tag name="ORIGINALWIDTH" val=" 3088.864"/>
  <p:tag name="OUTPUTTYPE" val="PNG"/>
  <p:tag name="IGUANATEXVERSION" val="162"/>
  <p:tag name="LATEXADDIN" val="\documentclass{article}&#10;\usepackage{amsmath}&#10;\pagestyle{empty}&#10;\begin{document}&#10;&#10;&#10;\begin{displaymath}&#10; \delta E_{a}^{({\rm E}1)} \sim \frac{\pi}{3}\,\frac{(k_{\rm B}T)^2}{c^3} \quad \mbox{for $n_a \rightarrow \infty$}\quad (\approx 2.4~\mbox{kHz @ 300 K})&#10;\end{displaymath}&#10;&#10;\end{document}"/>
  <p:tag name="IGUANATEXSIZE" val="20"/>
  <p:tag name="IGUANATEXCURSOR" val="82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73.4533"/>
  <p:tag name="ORIGINALWIDTH" val=" 3922.01"/>
  <p:tag name="OUTPUTTYPE" val="PNG"/>
  <p:tag name="IGUANATEXVERSION" val="162"/>
  <p:tag name="LATEXADDIN" val="\documentclass{article}&#10;\usepackage{amsmath}&#10;\usepackage{color}&#10;\definecolor{darkgreen}{rgb}{0.00,0.50,0.00}&#10;%\definecolor{durhamblue}{cmyk}{1,0,0.085,0.47}&#10;&#10;\definecolor{durhamblue}{rgb}{0.00,0.336,0.586}&#10;\pagestyle{empty}&#10;\begin{document}&#10;&#10;&#10;&#10;\begin{displaymath}&#10;\left.&#10;\begin{aligned}&#10;\mbox{Diamagnetic shift:} &amp;\approx 1\;\mbox{Hz} \nonumber\\&#10;\mbox{Relativistic correction to $\delta E_a^{({\rm E}1}$:} &amp;\approx 2\;\mbox{mHz} \nonumber&#10;\end{aligned} \quad&#10;\right\}\; \mbox{@ 300 K for the 50s state}&#10;\end{displaymath}&#10;&#10;&#10;\end{document}"/>
  <p:tag name="IGUANATEXSIZE" val="20"/>
  <p:tag name="IGUANATEXCURSOR" val="470"/>
  <p:tag name="TRANSPARENCY" val="True"/>
  <p:tag name="CHOOSECOLOR" val="False"/>
  <p:tag name="COLORHEX" val="000000"/>
  <p:tag name="LATEXENGINEID" val="0"/>
  <p:tag name="TEMPFOLDER" val="c:\Temp\"/>
  <p:tag name="LATEXFORMHEIGHT" val=" 320"/>
  <p:tag name="LATEXFORMWIDTH" val=" 385"/>
  <p:tag name="LATEXFORMWRAP" val="True"/>
  <p:tag name="BITMAPVECTOR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525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83D41FA0-8A4C-4C35-A586-571DC940833E}">
  <we:reference id="4b785c87-866c-4bad-85d8-5d1ae467ac9a" version="3.14.0.0" store="EXCatalog" storeType="EXCatalog"/>
  <we:alternateReferences>
    <we:reference id="WA104381909" version="3.14.0.0" store="en-GB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15956</TotalTime>
  <Words>303</Words>
  <Application>Microsoft Office PowerPoint</Application>
  <PresentationFormat>On-screen Show (4:3)</PresentationFormat>
  <Paragraphs>75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Wingdings</vt:lpstr>
      <vt:lpstr>Calibri</vt:lpstr>
      <vt:lpstr>arial</vt:lpstr>
      <vt:lpstr>arial</vt:lpstr>
      <vt:lpstr>Calibri Light</vt:lpstr>
      <vt:lpstr>Times New Roman</vt:lpstr>
      <vt:lpstr>Default Design</vt:lpstr>
      <vt:lpstr>2_Custom Design</vt:lpstr>
      <vt:lpstr>1_Custom Design</vt:lpstr>
      <vt:lpstr>Custom Design</vt:lpstr>
      <vt:lpstr>PowerPoint Presentation</vt:lpstr>
      <vt:lpstr>BBR shift beyond the electric dipole approximation</vt:lpstr>
      <vt:lpstr>BBR shift beyond the electric dipole approximation</vt:lpstr>
      <vt:lpstr>Farley and Wing (1981)</vt:lpstr>
      <vt:lpstr>Farley and Wing (1981)</vt:lpstr>
      <vt:lpstr>Farley and Wing (1981)</vt:lpstr>
      <vt:lpstr>Farley and Wing (1981)</vt:lpstr>
      <vt:lpstr>Farley and Wing (1981)</vt:lpstr>
      <vt:lpstr>Farley and Wing (1981)</vt:lpstr>
      <vt:lpstr>Farley and Wing (1981)</vt:lpstr>
      <vt:lpstr>Farley and Wing (1981)</vt:lpstr>
      <vt:lpstr>Calculation of electric multipole shifts</vt:lpstr>
      <vt:lpstr>Calculation of electric multipole shifts</vt:lpstr>
      <vt:lpstr>Calculation of electric multipole shifts</vt:lpstr>
      <vt:lpstr>Calculation of electric multipole shifts</vt:lpstr>
      <vt:lpstr>Large n approximation</vt:lpstr>
      <vt:lpstr>Calculations in the Power-Zienau-Woolley gauge</vt:lpstr>
      <vt:lpstr>Calculations in the Power-Zienau-Woolley gauge</vt:lpstr>
      <vt:lpstr>Calculations in the Power-Zienau-Woolley gauge</vt:lpstr>
      <vt:lpstr>Results</vt:lpstr>
      <vt:lpstr>Results</vt:lpstr>
      <vt:lpstr>Results</vt:lpstr>
      <vt:lpstr>Conclusions</vt:lpstr>
      <vt:lpstr>Relativistic corrections</vt:lpstr>
      <vt:lpstr>Farley and Wing (1981)</vt:lpstr>
      <vt:lpstr>Farley and Wing (1981)</vt:lpstr>
    </vt:vector>
  </TitlesOfParts>
  <Company>University of Durham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 Cornish</dc:creator>
  <cp:lastModifiedBy>POTVLIEGE, ROBERT M.</cp:lastModifiedBy>
  <cp:revision>273</cp:revision>
  <cp:lastPrinted>2026-05-08T09:00:10Z</cp:lastPrinted>
  <dcterms:created xsi:type="dcterms:W3CDTF">2005-05-24T13:37:34Z</dcterms:created>
  <dcterms:modified xsi:type="dcterms:W3CDTF">2026-05-18T18:38:50Z</dcterms:modified>
</cp:coreProperties>
</file>