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70" r:id="rId3"/>
    <p:sldId id="264" r:id="rId4"/>
    <p:sldId id="277" r:id="rId5"/>
    <p:sldId id="267" r:id="rId6"/>
    <p:sldId id="265" r:id="rId7"/>
    <p:sldId id="278" r:id="rId8"/>
    <p:sldId id="268" r:id="rId9"/>
    <p:sldId id="273" r:id="rId10"/>
    <p:sldId id="259" r:id="rId11"/>
    <p:sldId id="258" r:id="rId12"/>
    <p:sldId id="271" r:id="rId13"/>
    <p:sldId id="266" r:id="rId14"/>
    <p:sldId id="274" r:id="rId15"/>
    <p:sldId id="275" r:id="rId16"/>
    <p:sldId id="279" r:id="rId17"/>
    <p:sldId id="28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萌翌 喻" initials="萌翌" lastIdx="1" clrIdx="0">
    <p:extLst>
      <p:ext uri="{19B8F6BF-5375-455C-9EA6-DF929625EA0E}">
        <p15:presenceInfo xmlns:p15="http://schemas.microsoft.com/office/powerpoint/2012/main" userId="c8b002e122046f1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FF6600"/>
    <a:srgbClr val="FF0000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7" autoAdjust="0"/>
    <p:restoredTop sz="92000" autoAdjust="0"/>
  </p:normalViewPr>
  <p:slideViewPr>
    <p:cSldViewPr snapToGrid="0">
      <p:cViewPr varScale="1">
        <p:scale>
          <a:sx n="86" d="100"/>
          <a:sy n="86" d="100"/>
        </p:scale>
        <p:origin x="393" y="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43623-991D-4D7B-9021-D28EEC30D3DD}" type="datetimeFigureOut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8F076-E123-4925-ACB9-F5FC6D2850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840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8F076-E123-4925-ACB9-F5FC6D28502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454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(297</a:t>
                </a:r>
                <a14:m>
                  <m:oMath xmlns:m="http://schemas.openxmlformats.org/officeDocument/2006/math">
                    <m:r>
                      <a:rPr lang="en-US" altLang="zh-CN" sz="1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𝑚𝑊</m:t>
                    </m:r>
                  </m:oMath>
                </a14:m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laser &amp; 0.5mm diameter</a:t>
                </a:r>
                <a:r>
                  <a:rPr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(297</a:t>
                </a:r>
                <a:r>
                  <a:rPr lang="en-US" altLang="zh-CN" sz="1200" b="0" i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𝑚𝑊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laser &amp; 0.5mm diameter</a:t>
                </a:r>
                <a:r>
                  <a:rPr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8F076-E123-4925-ACB9-F5FC6D28502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783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3C1A-902F-41D2-9AF1-10E75BA30F05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2240" y="6356349"/>
            <a:ext cx="2743200" cy="365125"/>
          </a:xfrm>
        </p:spPr>
        <p:txBody>
          <a:bodyPr/>
          <a:lstStyle>
            <a:lvl1pPr>
              <a:defRPr sz="2400"/>
            </a:lvl1pPr>
          </a:lstStyle>
          <a:p>
            <a:fld id="{AF2737CD-E44A-46B9-833B-730E0233546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8851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6C92-E7B4-49E3-AD92-B52FFBBDC446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31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1DD0-A560-417A-BC06-2E6B5E54EEAC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0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820C-909E-4FB3-B112-9AD618B90087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59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154B-B6D9-43C1-87C9-AE6CB00E73B3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61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5BC0-0A05-48FB-89B4-917D02FA5874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83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5D62-F8E3-4B5D-ABAC-78F63D11EDC9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54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7DDA8-AB5B-4016-80A0-AA19D86B607B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246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E50C-2D42-47D6-8BA0-3381C71D29D2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69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AAA5-8B13-472C-90EE-1900683A099D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296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E9B4-B147-4987-ADA1-CC315F1ADC2C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039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86D49-75D6-429E-9CF9-5A5B12B06437}" type="datetime1">
              <a:rPr lang="zh-CN" altLang="en-US" smtClean="0"/>
              <a:t>2026/5/21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737CD-E44A-46B9-833B-730E0233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83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13" Type="http://schemas.openxmlformats.org/officeDocument/2006/relationships/hyperlink" Target="mailto:myyu@mail.ustc.edu.cn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51.png"/><Relationship Id="rId12" Type="http://schemas.openxmlformats.org/officeDocument/2006/relationships/hyperlink" Target="mailto:cfcheng@ustc.edu.c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11" Type="http://schemas.openxmlformats.org/officeDocument/2006/relationships/hyperlink" Target="mailto:smhu@ustc.edu.cn" TargetMode="External"/><Relationship Id="rId5" Type="http://schemas.openxmlformats.org/officeDocument/2006/relationships/image" Target="../media/image47.jpeg"/><Relationship Id="rId10" Type="http://schemas.openxmlformats.org/officeDocument/2006/relationships/hyperlink" Target="mailto:h.l.bethlem@vu.nl" TargetMode="External"/><Relationship Id="rId4" Type="http://schemas.openxmlformats.org/officeDocument/2006/relationships/image" Target="../media/image3.png"/><Relationship Id="rId9" Type="http://schemas.openxmlformats.org/officeDocument/2006/relationships/hyperlink" Target="mailto:w.m.g.ubachs@vu.n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3" Type="http://schemas.openxmlformats.org/officeDocument/2006/relationships/image" Target="../media/image17.png"/><Relationship Id="rId7" Type="http://schemas.openxmlformats.org/officeDocument/2006/relationships/image" Target="../media/image56.png"/><Relationship Id="rId12" Type="http://schemas.openxmlformats.org/officeDocument/2006/relationships/image" Target="../media/image6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11" Type="http://schemas.openxmlformats.org/officeDocument/2006/relationships/image" Target="../media/image59.png"/><Relationship Id="rId5" Type="http://schemas.openxmlformats.org/officeDocument/2006/relationships/image" Target="../media/image19.png"/><Relationship Id="rId10" Type="http://schemas.openxmlformats.org/officeDocument/2006/relationships/image" Target="../media/image58.png"/><Relationship Id="rId4" Type="http://schemas.openxmlformats.org/officeDocument/2006/relationships/image" Target="../media/image18.png"/><Relationship Id="rId9" Type="http://schemas.openxmlformats.org/officeDocument/2006/relationships/image" Target="../media/image57.png"/><Relationship Id="rId14" Type="http://schemas.openxmlformats.org/officeDocument/2006/relationships/image" Target="../media/image6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jpg"/><Relationship Id="rId4" Type="http://schemas.openxmlformats.org/officeDocument/2006/relationships/image" Target="../media/image6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13" Type="http://schemas.openxmlformats.org/officeDocument/2006/relationships/image" Target="../media/image79.png"/><Relationship Id="rId12" Type="http://schemas.openxmlformats.org/officeDocument/2006/relationships/image" Target="../media/image310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140.png"/><Relationship Id="rId15" Type="http://schemas.openxmlformats.org/officeDocument/2006/relationships/image" Target="../media/image74.png"/><Relationship Id="rId10" Type="http://schemas.openxmlformats.org/officeDocument/2006/relationships/image" Target="../media/image78.png"/><Relationship Id="rId9" Type="http://schemas.openxmlformats.org/officeDocument/2006/relationships/image" Target="../media/image340.png"/><Relationship Id="rId1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26.emf"/><Relationship Id="rId3" Type="http://schemas.openxmlformats.org/officeDocument/2006/relationships/image" Target="../media/image23.png"/><Relationship Id="rId12" Type="http://schemas.openxmlformats.org/officeDocument/2006/relationships/image" Target="../media/image25.emf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24.png"/><Relationship Id="rId10" Type="http://schemas.openxmlformats.org/officeDocument/2006/relationships/image" Target="../media/image22.emf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3.png"/><Relationship Id="rId3" Type="http://schemas.openxmlformats.org/officeDocument/2006/relationships/image" Target="../media/image27.jpg"/><Relationship Id="rId7" Type="http://schemas.openxmlformats.org/officeDocument/2006/relationships/image" Target="../media/image3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0.png"/><Relationship Id="rId11" Type="http://schemas.openxmlformats.org/officeDocument/2006/relationships/image" Target="../media/image311.png"/><Relationship Id="rId5" Type="http://schemas.openxmlformats.org/officeDocument/2006/relationships/image" Target="../media/image301.png"/><Relationship Id="rId10" Type="http://schemas.openxmlformats.org/officeDocument/2006/relationships/image" Target="../media/image40.png"/><Relationship Id="rId4" Type="http://schemas.openxmlformats.org/officeDocument/2006/relationships/image" Target="../media/image30.png"/><Relationship Id="rId9" Type="http://schemas.openxmlformats.org/officeDocument/2006/relationships/image" Target="../media/image39.png"/><Relationship Id="rId1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53.pn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7EECDE-3240-49C6-BEF5-B8E712DA1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2156310"/>
            <a:ext cx="7772400" cy="1206150"/>
          </a:xfrm>
        </p:spPr>
        <p:txBody>
          <a:bodyPr>
            <a:normAutofit/>
          </a:bodyPr>
          <a:lstStyle/>
          <a:p>
            <a:r>
              <a:rPr lang="en-US" altLang="zh-CN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Molecular deceleration via vibrational coherent </a:t>
            </a:r>
            <a:r>
              <a:rPr lang="en-US" altLang="zh-CN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bichromatic</a:t>
            </a:r>
            <a:r>
              <a:rPr lang="en-US" altLang="zh-CN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force</a:t>
            </a:r>
            <a:endParaRPr lang="zh-CN" altLang="en-US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6D26602-15D4-4D21-BD0E-D1C05AC5A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57449" y="3495541"/>
            <a:ext cx="8458200" cy="1655762"/>
          </a:xfrm>
        </p:spPr>
        <p:txBody>
          <a:bodyPr>
            <a:normAutofit/>
          </a:bodyPr>
          <a:lstStyle/>
          <a:p>
            <a:r>
              <a:rPr lang="en-US" altLang="zh-CN" sz="23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Meng-Yi Yu, </a:t>
            </a:r>
            <a:r>
              <a:rPr lang="en-US" altLang="zh-CN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Cun</a:t>
            </a: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-Feng Cheng, Shui-Ming Hu</a:t>
            </a:r>
            <a:endParaRPr lang="en-US" altLang="zh-CN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00"/>
              </a:spcBef>
            </a:pPr>
            <a:r>
              <a:rPr lang="en-US" altLang="zh-CN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Hefei National Research Center for Physical Sciences at the Microscale</a:t>
            </a:r>
          </a:p>
          <a:p>
            <a:pPr>
              <a:spcBef>
                <a:spcPts val="300"/>
              </a:spcBef>
            </a:pPr>
            <a:r>
              <a:rPr lang="en-US" altLang="zh-CN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Science and Technology of China </a:t>
            </a:r>
          </a:p>
          <a:p>
            <a:pPr>
              <a:spcBef>
                <a:spcPts val="300"/>
              </a:spcBef>
            </a:pPr>
            <a:r>
              <a:rPr lang="en-US" altLang="zh-CN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Hefei 230026, China</a:t>
            </a:r>
            <a:endParaRPr lang="zh-CN" alt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1FE5179-D0E8-476C-8312-CF6E73A21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37" y="97172"/>
            <a:ext cx="3314080" cy="918167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635B7C10-1677-444B-9C62-A707CCEC89AB}"/>
              </a:ext>
            </a:extLst>
          </p:cNvPr>
          <p:cNvGrpSpPr/>
          <p:nvPr/>
        </p:nvGrpSpPr>
        <p:grpSpPr>
          <a:xfrm>
            <a:off x="6531099" y="31039"/>
            <a:ext cx="5660901" cy="984300"/>
            <a:chOff x="5662221" y="70448"/>
            <a:chExt cx="6449456" cy="1127608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DF0CB6CA-E983-4079-AF25-88D99F748A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707" b="16880"/>
            <a:stretch/>
          </p:blipFill>
          <p:spPr>
            <a:xfrm>
              <a:off x="5662221" y="70448"/>
              <a:ext cx="6449456" cy="1127608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07C92185-FE24-44D9-B478-CCEBB9AA9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99060" y="1104405"/>
              <a:ext cx="1112617" cy="93651"/>
            </a:xfrm>
            <a:prstGeom prst="rect">
              <a:avLst/>
            </a:prstGeom>
          </p:spPr>
        </p:pic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5DA68EC0-D629-4A02-9746-F7F95E0AAB54}"/>
              </a:ext>
            </a:extLst>
          </p:cNvPr>
          <p:cNvSpPr txBox="1"/>
          <p:nvPr/>
        </p:nvSpPr>
        <p:spPr>
          <a:xfrm>
            <a:off x="5568431" y="4966637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2026.05.21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203E8C-EFFF-5644-3EFC-82646B6B5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858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 Advantages of VBCF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B9816AD4-D69A-496A-8669-FFB67B5BE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762" y="5147303"/>
            <a:ext cx="4674238" cy="1647197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5F9866F1-7147-4FD6-AEAA-D97FD53C8E74}"/>
              </a:ext>
            </a:extLst>
          </p:cNvPr>
          <p:cNvGrpSpPr/>
          <p:nvPr/>
        </p:nvGrpSpPr>
        <p:grpSpPr>
          <a:xfrm>
            <a:off x="1411062" y="2575092"/>
            <a:ext cx="7342793" cy="1701671"/>
            <a:chOff x="804245" y="1226471"/>
            <a:chExt cx="8060676" cy="198295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73BD7C2B-1AF0-4BB0-AD47-87EAF0070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4245" y="1534248"/>
              <a:ext cx="8060676" cy="1675173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04C1F4AB-17C5-47E0-9CB1-E8A4335CFA9B}"/>
                </a:ext>
              </a:extLst>
            </p:cNvPr>
            <p:cNvSpPr txBox="1"/>
            <p:nvPr/>
          </p:nvSpPr>
          <p:spPr>
            <a:xfrm>
              <a:off x="804245" y="1226471"/>
              <a:ext cx="7728176" cy="3227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TABLE I. Calculated VBCF amplitude and acceleration of molecules and the laser power needed. </a:t>
              </a:r>
              <a:endParaRPr lang="zh-CN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5AF45AAD-4B76-4E95-AF3E-FA911A674782}"/>
              </a:ext>
            </a:extLst>
          </p:cNvPr>
          <p:cNvSpPr txBox="1"/>
          <p:nvPr/>
        </p:nvSpPr>
        <p:spPr>
          <a:xfrm>
            <a:off x="952686" y="971287"/>
            <a:ext cx="6112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Comic Sans MS" panose="030F0702030302020204" pitchFamily="66" charset="0"/>
              </a:rPr>
              <a:t>(A). Break the limitations of FCFs</a:t>
            </a:r>
            <a:endParaRPr lang="zh-CN" altLang="en-US" dirty="0">
              <a:latin typeface="Comic Sans MS" panose="030F0702030302020204" pitchFamily="66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5116E91-4557-4F45-9625-6B425F6375C5}"/>
              </a:ext>
            </a:extLst>
          </p:cNvPr>
          <p:cNvSpPr txBox="1"/>
          <p:nvPr/>
        </p:nvSpPr>
        <p:spPr>
          <a:xfrm>
            <a:off x="952686" y="2166226"/>
            <a:ext cx="6112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Comic Sans MS" panose="030F0702030302020204" pitchFamily="66" charset="0"/>
              </a:rPr>
              <a:t>(B). Applicable to various molecular species</a:t>
            </a:r>
            <a:endParaRPr lang="zh-CN" altLang="en-US" dirty="0">
              <a:latin typeface="Comic Sans MS" panose="030F0702030302020204" pitchFamily="66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EAC33FC-C9F1-4012-B7B1-1977F767B5CC}"/>
              </a:ext>
            </a:extLst>
          </p:cNvPr>
          <p:cNvSpPr txBox="1"/>
          <p:nvPr/>
        </p:nvSpPr>
        <p:spPr>
          <a:xfrm>
            <a:off x="952686" y="4800972"/>
            <a:ext cx="7918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Comic Sans MS" panose="030F0702030302020204" pitchFamily="66" charset="0"/>
              </a:rPr>
              <a:t>(C). Possible to combine with other cold molecule technologies</a:t>
            </a:r>
            <a:endParaRPr lang="zh-CN" altLang="en-US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C97A1071-D78C-4486-9547-AAC4456D395F}"/>
                  </a:ext>
                </a:extLst>
              </p:cNvPr>
              <p:cNvSpPr txBox="1"/>
              <p:nvPr/>
            </p:nvSpPr>
            <p:spPr>
              <a:xfrm>
                <a:off x="1411062" y="1351019"/>
                <a:ext cx="9010711" cy="3539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spontaneous emission rate (∼10</a:t>
                </a:r>
                <a14:m>
                  <m:oMath xmlns:m="http://schemas.openxmlformats.org/officeDocument/2006/math">
                    <m:r>
                      <a:rPr lang="en-US" altLang="zh-CN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17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</a:t>
                </a:r>
                <a:r>
                  <a:rPr lang="en-US" altLang="zh-CN" sz="17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−1</a:t>
                </a:r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</a:t>
                </a:r>
                <a14:m>
                  <m:oMath xmlns:m="http://schemas.openxmlformats.org/officeDocument/2006/math">
                    <m:r>
                      <a:rPr lang="en-US" altLang="zh-CN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altLang="zh-CN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VBCF cycling rate (∼10</a:t>
                </a:r>
                <a:r>
                  <a:rPr lang="en-US" altLang="zh-CN" sz="17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17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s</a:t>
                </a:r>
                <a:r>
                  <a:rPr lang="en-US" altLang="zh-CN" sz="17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−1</a:t>
                </a:r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</a:t>
                </a:r>
                <a:endParaRPr lang="zh-CN" altLang="en-US" sz="1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C97A1071-D78C-4486-9547-AAC4456D39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1062" y="1351019"/>
                <a:ext cx="9010711" cy="353943"/>
              </a:xfrm>
              <a:prstGeom prst="rect">
                <a:avLst/>
              </a:prstGeom>
              <a:blipFill>
                <a:blip r:embed="rId4"/>
                <a:stretch>
                  <a:fillRect l="-406" t="-6897" b="-241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文本框 22">
            <a:extLst>
              <a:ext uri="{FF2B5EF4-FFF2-40B4-BE49-F238E27FC236}">
                <a16:creationId xmlns:a16="http://schemas.microsoft.com/office/drawing/2014/main" id="{056917FD-A87B-40FB-95FF-D0F9D4FB01DE}"/>
              </a:ext>
            </a:extLst>
          </p:cNvPr>
          <p:cNvSpPr txBox="1"/>
          <p:nvPr/>
        </p:nvSpPr>
        <p:spPr>
          <a:xfrm>
            <a:off x="1421762" y="1687696"/>
            <a:ext cx="6012191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Negligible  population leakage over ∼10000 cycles</a:t>
            </a:r>
            <a:endParaRPr lang="zh-CN" altLang="en-US" sz="17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801C34BB-42F0-4092-A08D-C960A86D5001}"/>
              </a:ext>
            </a:extLst>
          </p:cNvPr>
          <p:cNvSpPr txBox="1"/>
          <p:nvPr/>
        </p:nvSpPr>
        <p:spPr>
          <a:xfrm>
            <a:off x="1411062" y="4256524"/>
            <a:ext cx="88604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a.</a:t>
            </a:r>
            <a:r>
              <a:rPr lang="zh-CN" altLang="en-US" sz="1400" dirty="0"/>
              <a:t> The laser power refers to the power of each beam</a:t>
            </a:r>
            <a:r>
              <a:rPr lang="en-US" altLang="zh-CN" sz="1400" dirty="0"/>
              <a:t>,</a:t>
            </a:r>
            <a:r>
              <a:rPr lang="zh-CN" altLang="en-US" sz="1400" dirty="0"/>
              <a:t> and the focusing diameter is set to 0.5 mm.</a:t>
            </a:r>
            <a:endParaRPr lang="en-US" altLang="zh-CN" sz="1400" dirty="0"/>
          </a:p>
          <a:p>
            <a:r>
              <a:rPr lang="zh-CN" altLang="en-US" sz="1400" dirty="0"/>
              <a:t>b</a:t>
            </a:r>
            <a:r>
              <a:rPr lang="en-US" altLang="zh-CN" sz="1400" dirty="0"/>
              <a:t>.</a:t>
            </a:r>
            <a:r>
              <a:rPr lang="zh-CN" altLang="en-US" sz="1400" dirty="0"/>
              <a:t> Estimated with the classical formulas.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730F399-620B-DCC5-4415-61F6A428F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E5568A9F-E576-B93D-0A32-2313509041C1}"/>
              </a:ext>
            </a:extLst>
          </p:cNvPr>
          <p:cNvSpPr/>
          <p:nvPr/>
        </p:nvSpPr>
        <p:spPr>
          <a:xfrm>
            <a:off x="7247455" y="5499420"/>
            <a:ext cx="3569569" cy="94296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altLang="zh-CN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altLang="zh-C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https://arxiv.org/abs/2605.19626</a:t>
            </a:r>
            <a:endParaRPr lang="zh-CN" alt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169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1FE5179-D0E8-476C-8312-CF6E73A21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5093" y="923093"/>
            <a:ext cx="2366213" cy="65556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635B7C10-1677-444B-9C62-A707CCEC89AB}"/>
              </a:ext>
            </a:extLst>
          </p:cNvPr>
          <p:cNvGrpSpPr/>
          <p:nvPr/>
        </p:nvGrpSpPr>
        <p:grpSpPr>
          <a:xfrm>
            <a:off x="8066940" y="3194550"/>
            <a:ext cx="3597581" cy="655560"/>
            <a:chOff x="5662221" y="70448"/>
            <a:chExt cx="6449456" cy="1127608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DF0CB6CA-E983-4079-AF25-88D99F748A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707" b="16880"/>
            <a:stretch/>
          </p:blipFill>
          <p:spPr>
            <a:xfrm>
              <a:off x="5662221" y="70448"/>
              <a:ext cx="6449456" cy="1127608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07C92185-FE24-44D9-B478-CCEBB9AA9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99060" y="1104405"/>
              <a:ext cx="1112617" cy="93651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id="{1FB6B32C-194D-4F7E-93C4-2218B37DA5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2112" y="1374773"/>
            <a:ext cx="7633494" cy="4295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0DBEE1D1-C09E-4D67-80D1-11F014C50731}"/>
              </a:ext>
            </a:extLst>
          </p:cNvPr>
          <p:cNvSpPr txBox="1"/>
          <p:nvPr/>
        </p:nvSpPr>
        <p:spPr>
          <a:xfrm>
            <a:off x="1928307" y="5813905"/>
            <a:ext cx="497719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100" dirty="0"/>
              <a:t>https://atta.ustc.edu.cn/zh-cn/index.html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705C17F-CBB6-4AC8-8D6E-65019CFD13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98125" y="5017513"/>
            <a:ext cx="1207833" cy="112940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1A3967A-DB25-404C-B90A-0839E8417C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5703" y="4987370"/>
            <a:ext cx="1299141" cy="1189690"/>
          </a:xfrm>
          <a:prstGeom prst="rect">
            <a:avLst/>
          </a:prstGeom>
        </p:spPr>
      </p:pic>
      <p:sp>
        <p:nvSpPr>
          <p:cNvPr id="17" name="Rectangle 2">
            <a:extLst>
              <a:ext uri="{FF2B5EF4-FFF2-40B4-BE49-F238E27FC236}">
                <a16:creationId xmlns:a16="http://schemas.microsoft.com/office/drawing/2014/main" id="{51E1198D-39C9-434B-B948-6723921F6236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Thanks for your attention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214730A8-21A1-473E-ABF2-5EE75BB6F148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7067" y="1519281"/>
            <a:ext cx="2221907" cy="559641"/>
          </a:xfrm>
          <a:prstGeom prst="rect">
            <a:avLst/>
          </a:prstGeom>
        </p:spPr>
      </p:pic>
      <p:sp>
        <p:nvSpPr>
          <p:cNvPr id="20" name="TextBox 22">
            <a:extLst>
              <a:ext uri="{FF2B5EF4-FFF2-40B4-BE49-F238E27FC236}">
                <a16:creationId xmlns:a16="http://schemas.microsoft.com/office/drawing/2014/main" id="{44424816-0837-48B2-9B9C-11DF721D2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9512" y="2174035"/>
            <a:ext cx="3770376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sz="3200">
                <a:solidFill>
                  <a:schemeClr val="tx1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sz="2800">
                <a:solidFill>
                  <a:schemeClr val="tx1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sz="2400">
                <a:solidFill>
                  <a:schemeClr val="tx1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Collaboration: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VU (Amsterdam, NL)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Wim </a:t>
            </a:r>
            <a:r>
              <a:rPr kumimoji="0" lang="en-US" altLang="zh-CN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Ubachs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700" b="0" i="0" dirty="0">
                <a:solidFill>
                  <a:srgbClr val="5B5B5B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altLang="zh-CN" sz="1700" b="0" i="0" u="none" strike="noStrike" dirty="0">
                <a:solidFill>
                  <a:srgbClr val="1889CF"/>
                </a:solidFill>
                <a:effectLst/>
                <a:latin typeface="Arial" panose="020B0604020202020204" pitchFamily="34" charset="0"/>
                <a:hlinkClick r:id="rId9"/>
              </a:rPr>
              <a:t>w.m.g.ubachs@vu.nl</a:t>
            </a:r>
            <a:endParaRPr kumimoji="0" lang="en-US" altLang="zh-CN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Rick </a:t>
            </a:r>
            <a:r>
              <a:rPr kumimoji="0" lang="en-US" altLang="zh-CN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Bethlem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10"/>
              </a:rPr>
              <a:t>h.l.bethlem@vu.nl</a:t>
            </a:r>
            <a:endParaRPr kumimoji="0" lang="en-US" altLang="zh-CN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D8823B30-8C77-4DAB-8F49-9B67CA5AC09F}"/>
              </a:ext>
            </a:extLst>
          </p:cNvPr>
          <p:cNvSpPr txBox="1"/>
          <p:nvPr/>
        </p:nvSpPr>
        <p:spPr>
          <a:xfrm>
            <a:off x="-147295" y="1056589"/>
            <a:ext cx="8734362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n-US" altLang="zh-CN" sz="2250" b="1" i="0" u="none" strike="noStrike" dirty="0">
                <a:solidFill>
                  <a:srgbClr val="47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herit"/>
              </a:rPr>
              <a:t>Laser </a:t>
            </a:r>
            <a:r>
              <a:rPr lang="en-US" altLang="zh-CN" sz="2250" b="0" i="0" u="none" strike="noStrike" dirty="0">
                <a:solidFill>
                  <a:srgbClr val="47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herit"/>
              </a:rPr>
              <a:t>Laboratory for</a:t>
            </a:r>
            <a:r>
              <a:rPr lang="en-US" altLang="zh-CN" sz="2250" b="1" i="0" u="none" strike="noStrike" dirty="0">
                <a:solidFill>
                  <a:srgbClr val="47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herit"/>
              </a:rPr>
              <a:t> Trace </a:t>
            </a:r>
            <a:r>
              <a:rPr lang="en-US" altLang="zh-CN" sz="2250" b="0" i="0" u="none" strike="noStrike" dirty="0">
                <a:solidFill>
                  <a:srgbClr val="47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herit"/>
              </a:rPr>
              <a:t>Analysis</a:t>
            </a:r>
            <a:r>
              <a:rPr lang="en-US" altLang="zh-CN" sz="2250" b="1" i="0" u="none" strike="noStrike" dirty="0">
                <a:solidFill>
                  <a:srgbClr val="47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herit"/>
              </a:rPr>
              <a:t> </a:t>
            </a:r>
            <a:r>
              <a:rPr lang="en-US" altLang="zh-CN" sz="2250" b="0" i="0" u="none" strike="noStrike" dirty="0">
                <a:solidFill>
                  <a:srgbClr val="47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herit"/>
              </a:rPr>
              <a:t>and</a:t>
            </a:r>
            <a:r>
              <a:rPr lang="en-US" altLang="zh-CN" sz="2250" b="1" i="0" u="none" strike="noStrike" dirty="0">
                <a:solidFill>
                  <a:srgbClr val="47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herit"/>
              </a:rPr>
              <a:t> Precision </a:t>
            </a:r>
            <a:r>
              <a:rPr lang="en-US" altLang="zh-CN" sz="2250" b="0" i="0" u="none" strike="noStrike" dirty="0">
                <a:solidFill>
                  <a:srgbClr val="47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herit"/>
              </a:rPr>
              <a:t>Measurements</a:t>
            </a:r>
            <a:endParaRPr lang="en-US" altLang="zh-CN" sz="2250" b="1" i="0" dirty="0">
              <a:solidFill>
                <a:srgbClr val="4747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Sans Pro" panose="020B0503030403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37872BF-A817-4F62-AF35-FA33EC2F3A07}"/>
              </a:ext>
            </a:extLst>
          </p:cNvPr>
          <p:cNvSpPr txBox="1"/>
          <p:nvPr/>
        </p:nvSpPr>
        <p:spPr>
          <a:xfrm>
            <a:off x="7779872" y="3853571"/>
            <a:ext cx="431074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USTC (Hefei, China)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Shui-Ming Hu  </a:t>
            </a:r>
            <a:r>
              <a:rPr lang="en-US" altLang="zh-CN" sz="1700" b="0" i="0" u="none" strike="noStrike" dirty="0">
                <a:solidFill>
                  <a:srgbClr val="37C0FB"/>
                </a:solidFill>
                <a:effectLst/>
                <a:latin typeface="Source Sans Pro" panose="020B0503030403020204" pitchFamily="34" charset="0"/>
                <a:hlinkClick r:id="rId11"/>
              </a:rPr>
              <a:t>smhu@ustc.edu.cn</a:t>
            </a:r>
            <a:endParaRPr lang="en-US" altLang="zh-CN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Cun</a:t>
            </a:r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-Feng Cheng  </a:t>
            </a:r>
            <a:r>
              <a:rPr lang="en-US" altLang="zh-CN" sz="1700" b="0" i="0" u="none" strike="noStrike" dirty="0">
                <a:solidFill>
                  <a:srgbClr val="37C0FB"/>
                </a:solidFill>
                <a:effectLst/>
                <a:latin typeface="Source Sans Pro" panose="020B0503030403020204" pitchFamily="34" charset="0"/>
                <a:hlinkClick r:id="rId12"/>
              </a:rPr>
              <a:t>cfcheng@ustc.edu.cn</a:t>
            </a:r>
            <a:endParaRPr lang="en-US" altLang="zh-CN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Meng-Yi Yu  </a:t>
            </a:r>
            <a:r>
              <a:rPr lang="en-US" altLang="zh-CN" sz="1700" b="0" i="0" u="none" strike="noStrike" dirty="0">
                <a:solidFill>
                  <a:srgbClr val="37C0FB"/>
                </a:solidFill>
                <a:effectLst/>
                <a:latin typeface="Source Sans Pro" panose="020B0503030403020204" pitchFamily="34" charset="0"/>
                <a:hlinkClick r:id="rId13"/>
              </a:rPr>
              <a:t>myyu@mail.ustc.edu.cn</a:t>
            </a:r>
            <a:endParaRPr lang="en-US" altLang="zh-CN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A8DA0254-2EAF-4A33-9DE2-C0082C8C5FA6}"/>
              </a:ext>
            </a:extLst>
          </p:cNvPr>
          <p:cNvSpPr txBox="1"/>
          <p:nvPr/>
        </p:nvSpPr>
        <p:spPr>
          <a:xfrm>
            <a:off x="8335703" y="6155876"/>
            <a:ext cx="318352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500" dirty="0"/>
              <a:t>THE CHINESE ACADEMY OF SCIENCES</a:t>
            </a:r>
            <a:endParaRPr lang="zh-CN" altLang="en-US" sz="1500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8D3ACC5-FB9F-4302-911B-50A1F7B6E648}"/>
              </a:ext>
            </a:extLst>
          </p:cNvPr>
          <p:cNvSpPr txBox="1"/>
          <p:nvPr/>
        </p:nvSpPr>
        <p:spPr>
          <a:xfrm>
            <a:off x="7751433" y="6388812"/>
            <a:ext cx="443164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500" dirty="0"/>
              <a:t>NATIONAL NATURAL SCIENCE FOUNDATION OF CHINA</a:t>
            </a:r>
            <a:endParaRPr lang="zh-CN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261131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A24F217-FD12-FB0F-235D-41280B338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574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id="{691549F4-6A09-4D57-9C72-3933228E2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447" y="4063675"/>
            <a:ext cx="2760112" cy="2163547"/>
          </a:xfrm>
          <a:prstGeom prst="rect">
            <a:avLst/>
          </a:prstGeom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Numerical Calculation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19740A07-D173-423B-A1D8-21A134813B9B}"/>
              </a:ext>
            </a:extLst>
          </p:cNvPr>
          <p:cNvGrpSpPr/>
          <p:nvPr/>
        </p:nvGrpSpPr>
        <p:grpSpPr>
          <a:xfrm>
            <a:off x="555625" y="1025036"/>
            <a:ext cx="5041036" cy="1693685"/>
            <a:chOff x="5818102" y="1366645"/>
            <a:chExt cx="5528771" cy="2005948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AA958AD4-ADDA-4231-8DF1-5692E21404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38" t="3315" b="45312"/>
            <a:stretch/>
          </p:blipFill>
          <p:spPr>
            <a:xfrm>
              <a:off x="5907974" y="1442852"/>
              <a:ext cx="5438899" cy="1929741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E2D9B69B-AC01-4393-8359-AF0C454D86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18102" y="1366645"/>
              <a:ext cx="365792" cy="212772"/>
            </a:xfrm>
            <a:prstGeom prst="rect">
              <a:avLst/>
            </a:prstGeom>
          </p:spPr>
        </p:pic>
      </p:grpSp>
      <p:pic>
        <p:nvPicPr>
          <p:cNvPr id="160" name="图片 159">
            <a:extLst>
              <a:ext uri="{FF2B5EF4-FFF2-40B4-BE49-F238E27FC236}">
                <a16:creationId xmlns:a16="http://schemas.microsoft.com/office/drawing/2014/main" id="{80B166BC-FE1B-481E-BA92-4DDB1DF74C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1296"/>
          <a:stretch/>
        </p:blipFill>
        <p:spPr>
          <a:xfrm>
            <a:off x="6095010" y="1259021"/>
            <a:ext cx="2760113" cy="2109015"/>
          </a:xfrm>
          <a:prstGeom prst="rect">
            <a:avLst/>
          </a:prstGeom>
        </p:spPr>
      </p:pic>
      <p:pic>
        <p:nvPicPr>
          <p:cNvPr id="162" name="图片 161">
            <a:extLst>
              <a:ext uri="{FF2B5EF4-FFF2-40B4-BE49-F238E27FC236}">
                <a16:creationId xmlns:a16="http://schemas.microsoft.com/office/drawing/2014/main" id="{0D19B02F-2215-4C17-8D0B-7EFE29DE47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7487" y="5512176"/>
            <a:ext cx="3258572" cy="1151038"/>
          </a:xfrm>
          <a:prstGeom prst="rect">
            <a:avLst/>
          </a:prstGeom>
        </p:spPr>
      </p:pic>
      <p:sp>
        <p:nvSpPr>
          <p:cNvPr id="163" name="文本框 162">
            <a:extLst>
              <a:ext uri="{FF2B5EF4-FFF2-40B4-BE49-F238E27FC236}">
                <a16:creationId xmlns:a16="http://schemas.microsoft.com/office/drawing/2014/main" id="{F5EC7F46-D90E-4F93-AA63-C220799A586E}"/>
              </a:ext>
            </a:extLst>
          </p:cNvPr>
          <p:cNvSpPr txBox="1"/>
          <p:nvPr/>
        </p:nvSpPr>
        <p:spPr>
          <a:xfrm>
            <a:off x="596597" y="4039950"/>
            <a:ext cx="3977958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Optical Bloch Equations (OBEs)</a:t>
            </a:r>
          </a:p>
        </p:txBody>
      </p:sp>
      <p:sp>
        <p:nvSpPr>
          <p:cNvPr id="164" name="文本框 163">
            <a:extLst>
              <a:ext uri="{FF2B5EF4-FFF2-40B4-BE49-F238E27FC236}">
                <a16:creationId xmlns:a16="http://schemas.microsoft.com/office/drawing/2014/main" id="{A121DF8B-DF45-4D04-A558-274C61BA818D}"/>
              </a:ext>
            </a:extLst>
          </p:cNvPr>
          <p:cNvSpPr txBox="1"/>
          <p:nvPr/>
        </p:nvSpPr>
        <p:spPr>
          <a:xfrm>
            <a:off x="6025538" y="898376"/>
            <a:ext cx="4631181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Vibrational </a:t>
            </a:r>
            <a:r>
              <a:rPr lang="en-US" altLang="zh-CN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Bichromatic</a:t>
            </a:r>
            <a:r>
              <a:rPr lang="en-US" altLang="zh-CN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Force (VBCF)</a:t>
            </a:r>
          </a:p>
        </p:txBody>
      </p:sp>
      <p:pic>
        <p:nvPicPr>
          <p:cNvPr id="186" name="图片 185">
            <a:extLst>
              <a:ext uri="{FF2B5EF4-FFF2-40B4-BE49-F238E27FC236}">
                <a16:creationId xmlns:a16="http://schemas.microsoft.com/office/drawing/2014/main" id="{410CFC4D-F5F8-4C74-A243-108AD409CD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597" y="2736033"/>
            <a:ext cx="4959093" cy="7954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文本框 193">
                <a:extLst>
                  <a:ext uri="{FF2B5EF4-FFF2-40B4-BE49-F238E27FC236}">
                    <a16:creationId xmlns:a16="http://schemas.microsoft.com/office/drawing/2014/main" id="{51EB5332-B8FB-4A98-BBAB-1D515D130C88}"/>
                  </a:ext>
                </a:extLst>
              </p:cNvPr>
              <p:cNvSpPr txBox="1"/>
              <p:nvPr/>
            </p:nvSpPr>
            <p:spPr>
              <a:xfrm>
                <a:off x="1094228" y="3421454"/>
                <a:ext cx="4585359" cy="390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latin typeface="Comic Sans MS" panose="030F0702030302020204" pitchFamily="66" charset="0"/>
                  </a:rPr>
                  <a:t>Key Factors :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3/2</m:t>
                        </m:r>
                      </m:e>
                    </m:rad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;</m:t>
                    </m:r>
                    <m:r>
                      <a:rPr lang="en-US" altLang="zh-CN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zh-CN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altLang="zh-CN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/2</m:t>
                    </m:r>
                    <m:r>
                      <a:rPr lang="en-US" altLang="zh-CN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zh-CN" altLang="en-US" sz="16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94" name="文本框 193">
                <a:extLst>
                  <a:ext uri="{FF2B5EF4-FFF2-40B4-BE49-F238E27FC236}">
                    <a16:creationId xmlns:a16="http://schemas.microsoft.com/office/drawing/2014/main" id="{51EB5332-B8FB-4A98-BBAB-1D515D130C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228" y="3421454"/>
                <a:ext cx="4585359" cy="390492"/>
              </a:xfrm>
              <a:prstGeom prst="rect">
                <a:avLst/>
              </a:prstGeom>
              <a:blipFill>
                <a:blip r:embed="rId8"/>
                <a:stretch>
                  <a:fillRect l="-664" b="-171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组合 2">
            <a:extLst>
              <a:ext uri="{FF2B5EF4-FFF2-40B4-BE49-F238E27FC236}">
                <a16:creationId xmlns:a16="http://schemas.microsoft.com/office/drawing/2014/main" id="{8E713ACA-DCED-4A4B-B04F-7A110F973098}"/>
              </a:ext>
            </a:extLst>
          </p:cNvPr>
          <p:cNvGrpSpPr/>
          <p:nvPr/>
        </p:nvGrpSpPr>
        <p:grpSpPr>
          <a:xfrm>
            <a:off x="8939784" y="1734278"/>
            <a:ext cx="2655619" cy="1353029"/>
            <a:chOff x="3369919" y="4764861"/>
            <a:chExt cx="2655619" cy="1353029"/>
          </a:xfrm>
        </p:grpSpPr>
        <p:sp>
          <p:nvSpPr>
            <p:cNvPr id="166" name="文本框 165">
              <a:extLst>
                <a:ext uri="{FF2B5EF4-FFF2-40B4-BE49-F238E27FC236}">
                  <a16:creationId xmlns:a16="http://schemas.microsoft.com/office/drawing/2014/main" id="{CD80D782-AE28-4333-BD55-6C3427B6921C}"/>
                </a:ext>
              </a:extLst>
            </p:cNvPr>
            <p:cNvSpPr txBox="1"/>
            <p:nvPr/>
          </p:nvSpPr>
          <p:spPr>
            <a:xfrm>
              <a:off x="3386908" y="5122526"/>
              <a:ext cx="203523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5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R(0) (00011)–(00001) </a:t>
              </a:r>
            </a:p>
          </p:txBody>
        </p:sp>
        <p:grpSp>
          <p:nvGrpSpPr>
            <p:cNvPr id="183" name="组合 182">
              <a:extLst>
                <a:ext uri="{FF2B5EF4-FFF2-40B4-BE49-F238E27FC236}">
                  <a16:creationId xmlns:a16="http://schemas.microsoft.com/office/drawing/2014/main" id="{CB4CBD02-9701-4863-8C9E-09D2F419CC7E}"/>
                </a:ext>
              </a:extLst>
            </p:cNvPr>
            <p:cNvGrpSpPr/>
            <p:nvPr/>
          </p:nvGrpSpPr>
          <p:grpSpPr>
            <a:xfrm>
              <a:off x="3386908" y="5473683"/>
              <a:ext cx="2638630" cy="644207"/>
              <a:chOff x="1454402" y="6089681"/>
              <a:chExt cx="2638630" cy="644207"/>
            </a:xfrm>
          </p:grpSpPr>
          <p:sp>
            <p:nvSpPr>
              <p:cNvPr id="184" name="文本框 183">
                <a:extLst>
                  <a:ext uri="{FF2B5EF4-FFF2-40B4-BE49-F238E27FC236}">
                    <a16:creationId xmlns:a16="http://schemas.microsoft.com/office/drawing/2014/main" id="{FA3F01F3-D1B3-4BEB-804B-0BC308F7BDF3}"/>
                  </a:ext>
                </a:extLst>
              </p:cNvPr>
              <p:cNvSpPr txBox="1"/>
              <p:nvPr/>
            </p:nvSpPr>
            <p:spPr>
              <a:xfrm>
                <a:off x="1485504" y="6403028"/>
                <a:ext cx="2607528" cy="330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k: 2284.261644 cm</a:t>
                </a:r>
                <a:r>
                  <a:rPr lang="en-US" altLang="zh-CN" sz="155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15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185" name="文本框 184">
                <a:extLst>
                  <a:ext uri="{FF2B5EF4-FFF2-40B4-BE49-F238E27FC236}">
                    <a16:creationId xmlns:a16="http://schemas.microsoft.com/office/drawing/2014/main" id="{892E7734-66D4-4679-98CF-C9E5F97A103E}"/>
                  </a:ext>
                </a:extLst>
              </p:cNvPr>
              <p:cNvSpPr txBox="1"/>
              <p:nvPr/>
            </p:nvSpPr>
            <p:spPr>
              <a:xfrm>
                <a:off x="1454402" y="6089681"/>
                <a:ext cx="1668937" cy="330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A:</a:t>
                </a:r>
                <a:r>
                  <a:rPr lang="zh-CN" altLang="en-US" sz="15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5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125.7 s</a:t>
                </a:r>
                <a:r>
                  <a:rPr lang="en-US" altLang="zh-CN" sz="155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zh-CN" altLang="en-US" sz="155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96" name="文本框 195">
              <a:extLst>
                <a:ext uri="{FF2B5EF4-FFF2-40B4-BE49-F238E27FC236}">
                  <a16:creationId xmlns:a16="http://schemas.microsoft.com/office/drawing/2014/main" id="{CE26EAD0-4031-474C-AE4D-98F3B7F995D3}"/>
                </a:ext>
              </a:extLst>
            </p:cNvPr>
            <p:cNvSpPr txBox="1"/>
            <p:nvPr/>
          </p:nvSpPr>
          <p:spPr>
            <a:xfrm>
              <a:off x="3369919" y="4764861"/>
              <a:ext cx="265561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Demonstration: </a:t>
              </a:r>
              <a:r>
                <a:rPr lang="en-US" altLang="zh-CN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</a:t>
              </a:r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</a:t>
              </a:r>
              <a:r>
                <a:rPr lang="en-US" altLang="zh-CN" sz="1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id="{EAD6B772-2615-48C9-9091-59BAF5F0C8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81222" y="4488366"/>
            <a:ext cx="1794892" cy="970032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92A9845C-EC54-4E42-8BEB-9543DC8833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4880" y="4578001"/>
            <a:ext cx="1667560" cy="821696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77A37FAF-4A0E-4EF9-A8F8-03EC65B23C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05054" y="5583805"/>
            <a:ext cx="2399502" cy="5750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BB3DC884-2FAC-4DAD-8D42-9B81C7414CBE}"/>
                  </a:ext>
                </a:extLst>
              </p:cNvPr>
              <p:cNvSpPr txBox="1"/>
              <p:nvPr/>
            </p:nvSpPr>
            <p:spPr>
              <a:xfrm>
                <a:off x="6592378" y="4489686"/>
                <a:ext cx="4290732" cy="5588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sz="14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d>
                        <m:dPr>
                          <m:ctrlPr>
                            <a:rPr lang="en-US" altLang="zh-CN" sz="14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altLang="zh-CN" sz="145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</m:d>
                      <m:r>
                        <a:rPr lang="en-US" altLang="zh-CN" sz="145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altLang="zh-CN" sz="14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14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14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altLang="zh-CN" sz="14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  <m:r>
                            <a:rPr lang="zh-CN" altLang="en-US" sz="14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sub>
                        <m:sup>
                          <m:r>
                            <a:rPr lang="en-US" altLang="zh-CN" sz="14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14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altLang="zh-CN" sz="14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  <m:r>
                            <a:rPr lang="zh-CN" altLang="en-US" sz="14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sup>
                        <m:e>
                          <m:r>
                            <a:rPr lang="en-US" altLang="zh-CN" sz="14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altLang="zh-CN" sz="14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altLang="zh-CN" sz="145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45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altLang="zh-CN" sz="145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145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altLang="zh-CN" sz="14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1450" b="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en-US" altLang="zh-CN" sz="145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n-US" altLang="zh-CN" sz="145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en-US" altLang="zh-CN" sz="145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zh-CN" altLang="en-US" sz="145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nary>
                    </m:oMath>
                  </m:oMathPara>
                </a14:m>
                <a:endParaRPr lang="zh-CN" altLang="en-US" sz="1450" dirty="0">
                  <a:latin typeface="黑体" panose="02010609060101010101" pitchFamily="49" charset="-122"/>
                  <a:ea typeface="黑体" panose="02010609060101010101" pitchFamily="49" charset="-122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BB3DC884-2FAC-4DAD-8D42-9B81C7414C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2378" y="4489686"/>
                <a:ext cx="4290732" cy="55880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4C4A245E-BCD8-45D7-9E72-D5076C4D74F4}"/>
                  </a:ext>
                </a:extLst>
              </p:cNvPr>
              <p:cNvSpPr txBox="1"/>
              <p:nvPr/>
            </p:nvSpPr>
            <p:spPr>
              <a:xfrm>
                <a:off x="1126070" y="6108870"/>
                <a:ext cx="1285179" cy="4681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𝐵𝐶𝐹</m:t>
                          </m:r>
                        </m:sub>
                      </m:sSub>
                      <m:r>
                        <a:rPr lang="en-US" altLang="zh-CN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a:rPr lang="en-US" altLang="zh-CN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num>
                        <m:den>
                          <m:r>
                            <a:rPr lang="zh-CN" alt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4C4A245E-BCD8-45D7-9E72-D5076C4D7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070" y="6108870"/>
                <a:ext cx="1285179" cy="46814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524F4346-B33E-4EE6-A39D-51C7AFAD89EF}"/>
                  </a:ext>
                </a:extLst>
              </p:cNvPr>
              <p:cNvSpPr txBox="1"/>
              <p:nvPr/>
            </p:nvSpPr>
            <p:spPr>
              <a:xfrm>
                <a:off x="7316405" y="4119034"/>
                <a:ext cx="203523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180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altLang="zh-CN" sz="1800" dirty="0">
                    <a:latin typeface="Comic Sans MS" panose="030F0702030302020204" pitchFamily="66" charset="0"/>
                  </a:rPr>
                  <a:t> Pulse: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524F4346-B33E-4EE6-A39D-51C7AFAD89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6405" y="4119034"/>
                <a:ext cx="2035234" cy="369332"/>
              </a:xfrm>
              <a:prstGeom prst="rect">
                <a:avLst/>
              </a:prstGeom>
              <a:blipFill>
                <a:blip r:embed="rId1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文本框 34">
            <a:extLst>
              <a:ext uri="{FF2B5EF4-FFF2-40B4-BE49-F238E27FC236}">
                <a16:creationId xmlns:a16="http://schemas.microsoft.com/office/drawing/2014/main" id="{5B6EBFA8-E6D6-443A-BC13-111985628FA5}"/>
              </a:ext>
            </a:extLst>
          </p:cNvPr>
          <p:cNvSpPr txBox="1"/>
          <p:nvPr/>
        </p:nvSpPr>
        <p:spPr>
          <a:xfrm>
            <a:off x="7316405" y="5164983"/>
            <a:ext cx="3496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Comic Sans MS" panose="030F0702030302020204" pitchFamily="66" charset="0"/>
              </a:rPr>
              <a:t>Numerical solution with OBEs: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D825AC-9BAD-6A85-9887-62B706FCB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487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sz="3200" dirty="0">
                <a:latin typeface="Comic Sans MS" panose="030F0702030302020204" pitchFamily="66" charset="0"/>
              </a:rPr>
              <a:t>One-dimensional simulation</a:t>
            </a:r>
            <a:endParaRPr lang="zh-CN" altLang="en-US" sz="3200" dirty="0">
              <a:latin typeface="Comic Sans MS" panose="030F0702030302020204" pitchFamily="66" charset="0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8EC7A1E-B093-4E99-BD9D-DFBD221D5D7F}"/>
                  </a:ext>
                </a:extLst>
              </p:cNvPr>
              <p:cNvSpPr txBox="1"/>
              <p:nvPr/>
            </p:nvSpPr>
            <p:spPr>
              <a:xfrm>
                <a:off x="1415829" y="1479467"/>
                <a:ext cx="272527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nteraction region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8.6mm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8EC7A1E-B093-4E99-BD9D-DFBD221D5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829" y="1479467"/>
                <a:ext cx="2725274" cy="338554"/>
              </a:xfrm>
              <a:prstGeom prst="rect">
                <a:avLst/>
              </a:prstGeom>
              <a:blipFill>
                <a:blip r:embed="rId2"/>
                <a:stretch>
                  <a:fillRect l="-1119" t="-5455" b="-23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文本框 21">
            <a:extLst>
              <a:ext uri="{FF2B5EF4-FFF2-40B4-BE49-F238E27FC236}">
                <a16:creationId xmlns:a16="http://schemas.microsoft.com/office/drawing/2014/main" id="{570C6BC2-F429-4472-B608-12F0D2A1E709}"/>
              </a:ext>
            </a:extLst>
          </p:cNvPr>
          <p:cNvSpPr txBox="1"/>
          <p:nvPr/>
        </p:nvSpPr>
        <p:spPr>
          <a:xfrm>
            <a:off x="1110230" y="888737"/>
            <a:ext cx="27252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Parameters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C186B43-E3F1-4BE9-B444-7CB48FE231CC}"/>
                  </a:ext>
                </a:extLst>
              </p:cNvPr>
              <p:cNvSpPr txBox="1"/>
              <p:nvPr/>
            </p:nvSpPr>
            <p:spPr>
              <a:xfrm>
                <a:off x="1415829" y="1215528"/>
                <a:ext cx="396293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Molecular number: 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5 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𝑚𝑖𝑙𝑙𝑖𝑜𝑛</m:t>
                    </m:r>
                  </m:oMath>
                </a14:m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C186B43-E3F1-4BE9-B444-7CB48FE231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829" y="1215528"/>
                <a:ext cx="3962936" cy="338554"/>
              </a:xfrm>
              <a:prstGeom prst="rect">
                <a:avLst/>
              </a:prstGeom>
              <a:blipFill>
                <a:blip r:embed="rId3"/>
                <a:stretch>
                  <a:fillRect l="-769" t="-5357" b="-2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文本框 23">
            <a:extLst>
              <a:ext uri="{FF2B5EF4-FFF2-40B4-BE49-F238E27FC236}">
                <a16:creationId xmlns:a16="http://schemas.microsoft.com/office/drawing/2014/main" id="{19657CFF-9FA3-4A40-B687-3D03870929AC}"/>
              </a:ext>
            </a:extLst>
          </p:cNvPr>
          <p:cNvSpPr txBox="1"/>
          <p:nvPr/>
        </p:nvSpPr>
        <p:spPr>
          <a:xfrm>
            <a:off x="1110230" y="2136136"/>
            <a:ext cx="48230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OBEs result input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54A9870-F783-49CE-AD1A-068141655B78}"/>
              </a:ext>
            </a:extLst>
          </p:cNvPr>
          <p:cNvSpPr txBox="1"/>
          <p:nvPr/>
        </p:nvSpPr>
        <p:spPr>
          <a:xfrm>
            <a:off x="1415829" y="1749932"/>
            <a:ext cx="29901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velocities range: ±75 m/s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55710B5B-9D76-4998-9575-07E8E399C533}"/>
              </a:ext>
            </a:extLst>
          </p:cNvPr>
          <p:cNvSpPr txBox="1"/>
          <p:nvPr/>
        </p:nvSpPr>
        <p:spPr>
          <a:xfrm>
            <a:off x="1112632" y="5166847"/>
            <a:ext cx="4079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Iteration: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 vs Velocity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9E79EFE6-5495-41C1-B78E-E21AF241DCE7}"/>
              </a:ext>
            </a:extLst>
          </p:cNvPr>
          <p:cNvSpPr txBox="1"/>
          <p:nvPr/>
        </p:nvSpPr>
        <p:spPr>
          <a:xfrm>
            <a:off x="1373481" y="5574820"/>
            <a:ext cx="3776684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domain subintervals: ∆t = 20 π/δ</a:t>
            </a:r>
            <a:endParaRPr lang="zh-CN" alt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76EA906-A998-A216-A4D9-531E7A2637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292" y="822569"/>
            <a:ext cx="4404046" cy="578143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B9CD5E1-BC65-A45E-C20F-8665F2D507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98" y="2544109"/>
            <a:ext cx="3580302" cy="2639060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3398ACE-2263-268E-4CCA-CBFA20671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944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154380" y="57547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Continuous-Wave Optical Parametric Oscillator (CW-OPO) 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文本框 123">
            <a:extLst>
              <a:ext uri="{FF2B5EF4-FFF2-40B4-BE49-F238E27FC236}">
                <a16:creationId xmlns:a16="http://schemas.microsoft.com/office/drawing/2014/main" id="{6A0321E2-1E11-45A0-83CE-C7998A9EE3F9}"/>
              </a:ext>
            </a:extLst>
          </p:cNvPr>
          <p:cNvSpPr txBox="1"/>
          <p:nvPr/>
        </p:nvSpPr>
        <p:spPr>
          <a:xfrm>
            <a:off x="1296339" y="3740455"/>
            <a:ext cx="39779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Homemade CW-OPO</a:t>
            </a:r>
          </a:p>
        </p:txBody>
      </p:sp>
      <p:grpSp>
        <p:nvGrpSpPr>
          <p:cNvPr id="170" name="组合 169">
            <a:extLst>
              <a:ext uri="{FF2B5EF4-FFF2-40B4-BE49-F238E27FC236}">
                <a16:creationId xmlns:a16="http://schemas.microsoft.com/office/drawing/2014/main" id="{E2225B67-2D5A-4503-9CCF-EE1D88BAB235}"/>
              </a:ext>
            </a:extLst>
          </p:cNvPr>
          <p:cNvGrpSpPr/>
          <p:nvPr/>
        </p:nvGrpSpPr>
        <p:grpSpPr>
          <a:xfrm>
            <a:off x="1640332" y="4202917"/>
            <a:ext cx="4051980" cy="2345374"/>
            <a:chOff x="917852" y="1331634"/>
            <a:chExt cx="3892623" cy="2021893"/>
          </a:xfrm>
        </p:grpSpPr>
        <p:grpSp>
          <p:nvGrpSpPr>
            <p:cNvPr id="169" name="组合 168">
              <a:extLst>
                <a:ext uri="{FF2B5EF4-FFF2-40B4-BE49-F238E27FC236}">
                  <a16:creationId xmlns:a16="http://schemas.microsoft.com/office/drawing/2014/main" id="{1FD4E1DB-BC2C-4EF5-9CA3-8F106D3033E6}"/>
                </a:ext>
              </a:extLst>
            </p:cNvPr>
            <p:cNvGrpSpPr/>
            <p:nvPr/>
          </p:nvGrpSpPr>
          <p:grpSpPr>
            <a:xfrm>
              <a:off x="917852" y="1331634"/>
              <a:ext cx="3892623" cy="2021893"/>
              <a:chOff x="917852" y="1331634"/>
              <a:chExt cx="3892623" cy="2021893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7B83BC8E-6F90-4DC1-ABB2-66D03F0227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77" t="2160" r="2142"/>
              <a:stretch/>
            </p:blipFill>
            <p:spPr>
              <a:xfrm>
                <a:off x="917852" y="1331634"/>
                <a:ext cx="3639788" cy="2021893"/>
              </a:xfrm>
              <a:prstGeom prst="rect">
                <a:avLst/>
              </a:prstGeom>
            </p:spPr>
          </p:pic>
          <p:cxnSp>
            <p:nvCxnSpPr>
              <p:cNvPr id="128" name="直接箭头连接符 127">
                <a:extLst>
                  <a:ext uri="{FF2B5EF4-FFF2-40B4-BE49-F238E27FC236}">
                    <a16:creationId xmlns:a16="http://schemas.microsoft.com/office/drawing/2014/main" id="{D48FFFD4-8022-42BE-85BD-B6D86DBFCB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09455" y="2784764"/>
                <a:ext cx="1901020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箭头连接符 128">
                <a:extLst>
                  <a:ext uri="{FF2B5EF4-FFF2-40B4-BE49-F238E27FC236}">
                    <a16:creationId xmlns:a16="http://schemas.microsoft.com/office/drawing/2014/main" id="{1737E4EF-D15F-4A41-A989-B2B549632B1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99470" y="1951512"/>
                <a:ext cx="3152899" cy="0"/>
              </a:xfrm>
              <a:prstGeom prst="straightConnector1">
                <a:avLst/>
              </a:prstGeom>
              <a:ln w="28575">
                <a:solidFill>
                  <a:schemeClr val="accent5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箭头连接符 132">
                <a:extLst>
                  <a:ext uri="{FF2B5EF4-FFF2-40B4-BE49-F238E27FC236}">
                    <a16:creationId xmlns:a16="http://schemas.microsoft.com/office/drawing/2014/main" id="{6889A95A-34D1-44BC-AE7C-3C19AE8ECA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5928" y="1984057"/>
                <a:ext cx="0" cy="755314"/>
              </a:xfrm>
              <a:prstGeom prst="straightConnector1">
                <a:avLst/>
              </a:prstGeom>
              <a:ln w="28575">
                <a:solidFill>
                  <a:schemeClr val="accent5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箭头连接符 135">
                <a:extLst>
                  <a:ext uri="{FF2B5EF4-FFF2-40B4-BE49-F238E27FC236}">
                    <a16:creationId xmlns:a16="http://schemas.microsoft.com/office/drawing/2014/main" id="{850A6F92-0F15-479C-BE4A-5291692A27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5928" y="2784764"/>
                <a:ext cx="1353527" cy="0"/>
              </a:xfrm>
              <a:prstGeom prst="straightConnector1">
                <a:avLst/>
              </a:prstGeom>
              <a:ln w="28575">
                <a:solidFill>
                  <a:schemeClr val="accent5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接箭头连接符 143">
                <a:extLst>
                  <a:ext uri="{FF2B5EF4-FFF2-40B4-BE49-F238E27FC236}">
                    <a16:creationId xmlns:a16="http://schemas.microsoft.com/office/drawing/2014/main" id="{3ECC22C4-0296-43CD-B037-D17BA95CFF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99697" y="2747417"/>
                <a:ext cx="1050600" cy="0"/>
              </a:xfrm>
              <a:prstGeom prst="straightConnector1">
                <a:avLst/>
              </a:prstGeom>
              <a:ln w="28575">
                <a:solidFill>
                  <a:srgbClr val="70AD47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箭头连接符 156">
                <a:extLst>
                  <a:ext uri="{FF2B5EF4-FFF2-40B4-BE49-F238E27FC236}">
                    <a16:creationId xmlns:a16="http://schemas.microsoft.com/office/drawing/2014/main" id="{7554F2CF-DF9F-47F1-8B1E-ECE7DFAF40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9153" y="2499886"/>
                <a:ext cx="1491322" cy="4089"/>
              </a:xfrm>
              <a:prstGeom prst="straightConnector1">
                <a:avLst/>
              </a:prstGeom>
              <a:ln w="28575">
                <a:solidFill>
                  <a:srgbClr val="70AD47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>
                <a:extLst>
                  <a:ext uri="{FF2B5EF4-FFF2-40B4-BE49-F238E27FC236}">
                    <a16:creationId xmlns:a16="http://schemas.microsoft.com/office/drawing/2014/main" id="{76CA607A-72E6-475F-BE9D-BC2BADD044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47712" y="2508313"/>
                <a:ext cx="871441" cy="0"/>
              </a:xfrm>
              <a:prstGeom prst="line">
                <a:avLst/>
              </a:prstGeom>
              <a:ln w="28575">
                <a:solidFill>
                  <a:srgbClr val="70AD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1" name="直接连接符 160">
              <a:extLst>
                <a:ext uri="{FF2B5EF4-FFF2-40B4-BE49-F238E27FC236}">
                  <a16:creationId xmlns:a16="http://schemas.microsoft.com/office/drawing/2014/main" id="{A39C83F5-94FE-4370-B88D-9D7B262400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81003" y="2547080"/>
              <a:ext cx="938150" cy="196040"/>
            </a:xfrm>
            <a:prstGeom prst="line">
              <a:avLst/>
            </a:prstGeom>
            <a:ln w="28575">
              <a:solidFill>
                <a:srgbClr val="70AD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>
              <a:extLst>
                <a:ext uri="{FF2B5EF4-FFF2-40B4-BE49-F238E27FC236}">
                  <a16:creationId xmlns:a16="http://schemas.microsoft.com/office/drawing/2014/main" id="{5A82CF3D-90CC-49FD-A197-F91F4D605037}"/>
                </a:ext>
              </a:extLst>
            </p:cNvPr>
            <p:cNvCxnSpPr>
              <a:cxnSpLocks/>
            </p:cNvCxnSpPr>
            <p:nvPr/>
          </p:nvCxnSpPr>
          <p:spPr>
            <a:xfrm>
              <a:off x="2433092" y="2527171"/>
              <a:ext cx="1005992" cy="212200"/>
            </a:xfrm>
            <a:prstGeom prst="line">
              <a:avLst/>
            </a:prstGeom>
            <a:ln w="28575">
              <a:solidFill>
                <a:srgbClr val="70AD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630BBC62-7DEC-4F97-AAAD-91BEAD55712D}"/>
              </a:ext>
            </a:extLst>
          </p:cNvPr>
          <p:cNvSpPr txBox="1"/>
          <p:nvPr/>
        </p:nvSpPr>
        <p:spPr>
          <a:xfrm>
            <a:off x="1130618" y="1061752"/>
            <a:ext cx="3977958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diagram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D7652531-1D4D-4996-9A16-15C5660D1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429" y="1560754"/>
            <a:ext cx="3808868" cy="16950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430AF11F-1628-4D28-BBF7-2DA53F4C9CC0}"/>
                  </a:ext>
                </a:extLst>
              </p:cNvPr>
              <p:cNvSpPr txBox="1"/>
              <p:nvPr/>
            </p:nvSpPr>
            <p:spPr>
              <a:xfrm>
                <a:off x="3597446" y="3248518"/>
                <a:ext cx="1932004" cy="4188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zh-CN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altLang="zh-CN" sz="1700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zh-CN" sz="17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zh-CN" sz="17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7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sz="17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acc>
                      <m:r>
                        <a:rPr lang="en-US" altLang="zh-CN" sz="1700" i="1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zh-CN" sz="17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zh-CN" sz="1700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700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sz="1700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  <m:r>
                        <a:rPr lang="en-US" altLang="zh-CN" sz="1700" i="1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zh-CN" sz="17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zh-CN" sz="17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7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sz="17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zh-CN" altLang="en-US" sz="17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430AF11F-1628-4D28-BBF7-2DA53F4C9C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446" y="3248518"/>
                <a:ext cx="1932004" cy="418897"/>
              </a:xfrm>
              <a:prstGeom prst="rect">
                <a:avLst/>
              </a:prstGeom>
              <a:blipFill>
                <a:blip r:embed="rId4"/>
                <a:stretch>
                  <a:fillRect b="-14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02ECFAE4-A239-44DC-AF6E-6F1C9D6DA74B}"/>
                  </a:ext>
                </a:extLst>
              </p:cNvPr>
              <p:cNvSpPr txBox="1"/>
              <p:nvPr/>
            </p:nvSpPr>
            <p:spPr>
              <a:xfrm>
                <a:off x="1465429" y="3270042"/>
                <a:ext cx="2050351" cy="377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700" i="1">
                          <a:latin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altLang="zh-CN" sz="17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7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7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altLang="zh-CN" sz="17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1700" i="1">
                          <a:latin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altLang="zh-CN" sz="17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7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sz="17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17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1700" i="1">
                          <a:latin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altLang="zh-CN" sz="17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7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7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oMath>
                  </m:oMathPara>
                </a14:m>
                <a:endParaRPr lang="zh-CN" altLang="en-US" sz="17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02ECFAE4-A239-44DC-AF6E-6F1C9D6DA7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5429" y="3270042"/>
                <a:ext cx="2050351" cy="377283"/>
              </a:xfrm>
              <a:prstGeom prst="rect">
                <a:avLst/>
              </a:prstGeom>
              <a:blipFill>
                <a:blip r:embed="rId5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文本框 34">
            <a:extLst>
              <a:ext uri="{FF2B5EF4-FFF2-40B4-BE49-F238E27FC236}">
                <a16:creationId xmlns:a16="http://schemas.microsoft.com/office/drawing/2014/main" id="{B4325734-34B5-4C4B-A3B4-BE477ED64810}"/>
              </a:ext>
            </a:extLst>
          </p:cNvPr>
          <p:cNvSpPr txBox="1"/>
          <p:nvPr/>
        </p:nvSpPr>
        <p:spPr>
          <a:xfrm>
            <a:off x="7526815" y="5703486"/>
            <a:ext cx="343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Frequency Drift: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0.23 Hz/s</a:t>
            </a:r>
            <a:endParaRPr lang="en-US" altLang="zh-CN" b="1" dirty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D6250434-1B38-4D6E-9E3B-4D13DB0A7B8E}"/>
              </a:ext>
            </a:extLst>
          </p:cNvPr>
          <p:cNvSpPr txBox="1"/>
          <p:nvPr/>
        </p:nvSpPr>
        <p:spPr>
          <a:xfrm>
            <a:off x="5880324" y="1072255"/>
            <a:ext cx="5181058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FWHM and Frequency Stability Test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89AD1FD-950D-4F0A-9AE4-1EFF2207CB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0324" y="1764604"/>
            <a:ext cx="6057030" cy="3597710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7C5FF83-2DC3-152D-0D61-325766B5E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182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154380" y="57547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Buffer Gas Simulation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AC98F052-FD3D-45B0-9313-97D3EF7676E0}"/>
              </a:ext>
            </a:extLst>
          </p:cNvPr>
          <p:cNvGrpSpPr/>
          <p:nvPr/>
        </p:nvGrpSpPr>
        <p:grpSpPr>
          <a:xfrm>
            <a:off x="2871334" y="5283472"/>
            <a:ext cx="6575106" cy="968737"/>
            <a:chOff x="2772775" y="4893871"/>
            <a:chExt cx="6575106" cy="9687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9429A6BA-7359-4053-A63B-67353D2BC2A7}"/>
                    </a:ext>
                  </a:extLst>
                </p:cNvPr>
                <p:cNvSpPr txBox="1"/>
                <p:nvPr/>
              </p:nvSpPr>
              <p:spPr>
                <a:xfrm>
                  <a:off x="5924515" y="5524054"/>
                  <a:ext cx="3423366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Chamber size: </a:t>
                  </a:r>
                  <a14:m>
                    <m:oMath xmlns:m="http://schemas.openxmlformats.org/officeDocument/2006/math">
                      <m:r>
                        <a:rPr lang="en-US" altLang="zh-CN" sz="1600" i="1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3</m:t>
                      </m:r>
                    </m:oMath>
                  </a14:m>
                  <a:r>
                    <a:rPr lang="en-US" altLang="zh-CN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14:m>
                    <m:oMath xmlns:m="http://schemas.openxmlformats.org/officeDocument/2006/math">
                      <m:r>
                        <a:rPr lang="en-US" altLang="zh-CN" sz="16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16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altLang="zh-CN" sz="16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0×</m:t>
                      </m:r>
                      <m:r>
                        <a:rPr lang="en-US" altLang="zh-CN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3</m:t>
                      </m:r>
                    </m:oMath>
                  </a14:m>
                  <a:r>
                    <a:rPr lang="en-US" altLang="zh-CN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 mm</a:t>
                  </a:r>
                  <a:r>
                    <a:rPr lang="zh-CN" alt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9429A6BA-7359-4053-A63B-67353D2BC2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4515" y="5524054"/>
                  <a:ext cx="3423366" cy="338554"/>
                </a:xfrm>
                <a:prstGeom prst="rect">
                  <a:avLst/>
                </a:prstGeom>
                <a:blipFill>
                  <a:blip r:embed="rId2"/>
                  <a:stretch>
                    <a:fillRect l="-890" t="-5357" b="-2142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5DEAC32C-B850-429D-A017-8A602944F95D}"/>
                </a:ext>
              </a:extLst>
            </p:cNvPr>
            <p:cNvSpPr txBox="1"/>
            <p:nvPr/>
          </p:nvSpPr>
          <p:spPr>
            <a:xfrm>
              <a:off x="2772775" y="4893871"/>
              <a:ext cx="272527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Simulation Conditions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AA152848-99D3-45D5-BA76-B01900E25D0E}"/>
                </a:ext>
              </a:extLst>
            </p:cNvPr>
            <p:cNvSpPr txBox="1"/>
            <p:nvPr/>
          </p:nvSpPr>
          <p:spPr>
            <a:xfrm>
              <a:off x="3078374" y="5220662"/>
              <a:ext cx="39629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Gas flow: 30 SCCM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CF285808-5D8C-4B0D-9279-F20DA1C3BB8B}"/>
                </a:ext>
              </a:extLst>
            </p:cNvPr>
            <p:cNvSpPr txBox="1"/>
            <p:nvPr/>
          </p:nvSpPr>
          <p:spPr>
            <a:xfrm>
              <a:off x="3078374" y="5524054"/>
              <a:ext cx="299018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Ne + CO</a:t>
              </a:r>
              <a:r>
                <a:rPr lang="en-US" altLang="zh-CN" sz="1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5% CO</a:t>
              </a:r>
              <a:r>
                <a:rPr lang="en-US" altLang="zh-CN" sz="1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30A51954-5D49-4952-B072-1D62AF90D1C4}"/>
                </a:ext>
              </a:extLst>
            </p:cNvPr>
            <p:cNvSpPr txBox="1"/>
            <p:nvPr/>
          </p:nvSpPr>
          <p:spPr>
            <a:xfrm>
              <a:off x="5924515" y="5220662"/>
              <a:ext cx="342336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Nozzle diameter: 3 mm</a:t>
              </a:r>
              <a:r>
                <a: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25339CE6-DC30-405E-AE82-ACAEEF4EAC53}"/>
              </a:ext>
            </a:extLst>
          </p:cNvPr>
          <p:cNvGrpSpPr/>
          <p:nvPr/>
        </p:nvGrpSpPr>
        <p:grpSpPr>
          <a:xfrm>
            <a:off x="2871334" y="1581443"/>
            <a:ext cx="6177706" cy="3383829"/>
            <a:chOff x="2835662" y="1276597"/>
            <a:chExt cx="6177706" cy="3383829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88DC7FAD-4D6D-48CA-9724-9B79863B1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5662" y="1594797"/>
              <a:ext cx="6177706" cy="3065629"/>
            </a:xfrm>
            <a:prstGeom prst="rect">
              <a:avLst/>
            </a:prstGeom>
          </p:spPr>
        </p:pic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id="{899FBE00-2C3F-4F8B-8116-12AD58D66106}"/>
                </a:ext>
              </a:extLst>
            </p:cNvPr>
            <p:cNvCxnSpPr/>
            <p:nvPr/>
          </p:nvCxnSpPr>
          <p:spPr>
            <a:xfrm flipV="1">
              <a:off x="6281867" y="1276597"/>
              <a:ext cx="0" cy="150222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B0EAEA15-084F-4C3E-81DE-8CC8FB968782}"/>
                  </a:ext>
                </a:extLst>
              </p:cNvPr>
              <p:cNvSpPr txBox="1"/>
              <p:nvPr/>
            </p:nvSpPr>
            <p:spPr>
              <a:xfrm>
                <a:off x="4233971" y="1153850"/>
                <a:ext cx="5107818" cy="3539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Density:</a:t>
                </a:r>
                <a:r>
                  <a:rPr lang="zh-CN" altLang="en-US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7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</m:t>
                    </m:r>
                    <m:r>
                      <a:rPr lang="en-US" altLang="zh-CN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sup>
                    </m:sSup>
                    <m:sSup>
                      <m:sSupPr>
                        <m:ctrlPr>
                          <a:rPr lang="en-US" altLang="zh-CN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altLang="zh-CN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zh-CN" altLang="en-US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10mm after the nozzle</a:t>
                </a:r>
                <a:r>
                  <a:rPr lang="zh-CN" altLang="en-US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B0EAEA15-084F-4C3E-81DE-8CC8FB968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3971" y="1153850"/>
                <a:ext cx="5107818" cy="353943"/>
              </a:xfrm>
              <a:prstGeom prst="rect">
                <a:avLst/>
              </a:prstGeom>
              <a:blipFill>
                <a:blip r:embed="rId4"/>
                <a:stretch>
                  <a:fillRect l="-836" t="-5172" b="-224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910ADCF-650E-781A-6247-841A05BDB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743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154380" y="57547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Dipole force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B87FF72-C3D9-497C-AD83-B538BCCD68A3}"/>
              </a:ext>
            </a:extLst>
          </p:cNvPr>
          <p:cNvSpPr txBox="1"/>
          <p:nvPr/>
        </p:nvSpPr>
        <p:spPr>
          <a:xfrm>
            <a:off x="1620922" y="1042830"/>
            <a:ext cx="4560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5468">
              <a:defRPr/>
            </a:pPr>
            <a:r>
              <a:rPr lang="pt-BR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 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Fundamental vibrational transition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01A5283F-F58F-4F2F-B3B4-8608BF78FD60}"/>
              </a:ext>
            </a:extLst>
          </p:cNvPr>
          <p:cNvGrpSpPr/>
          <p:nvPr/>
        </p:nvGrpSpPr>
        <p:grpSpPr>
          <a:xfrm>
            <a:off x="2338491" y="1477044"/>
            <a:ext cx="2940187" cy="1825284"/>
            <a:chOff x="8492639" y="1846589"/>
            <a:chExt cx="3210251" cy="1772734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F84BE91A-B3F4-44C1-8FE7-3FBDE8759453}"/>
                </a:ext>
              </a:extLst>
            </p:cNvPr>
            <p:cNvGrpSpPr/>
            <p:nvPr/>
          </p:nvGrpSpPr>
          <p:grpSpPr>
            <a:xfrm>
              <a:off x="8492639" y="1846589"/>
              <a:ext cx="3210251" cy="1772734"/>
              <a:chOff x="963727" y="2673582"/>
              <a:chExt cx="3249871" cy="1705365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DB1CF075-B49D-41C4-8620-972A9735E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6886" y="4201297"/>
                <a:ext cx="1783492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C69A2CB7-0CF9-4226-9B6F-F6741D1C1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6886" y="2870886"/>
                <a:ext cx="1783492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箭头连接符 21">
                <a:extLst>
                  <a:ext uri="{FF2B5EF4-FFF2-40B4-BE49-F238E27FC236}">
                    <a16:creationId xmlns:a16="http://schemas.microsoft.com/office/drawing/2014/main" id="{7F8DCAF8-0E3D-46DA-9387-E898B9459F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24216" y="3113904"/>
                <a:ext cx="0" cy="1087393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2358FC7B-7077-4448-B926-C4ACDCD300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34529" y="3064475"/>
                <a:ext cx="1795849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文本框 23">
                    <a:extLst>
                      <a:ext uri="{FF2B5EF4-FFF2-40B4-BE49-F238E27FC236}">
                        <a16:creationId xmlns:a16="http://schemas.microsoft.com/office/drawing/2014/main" id="{B850A7C9-6AC4-4009-8A49-0CF0F5698C9E}"/>
                      </a:ext>
                    </a:extLst>
                  </p:cNvPr>
                  <p:cNvSpPr txBox="1"/>
                  <p:nvPr/>
                </p:nvSpPr>
                <p:spPr>
                  <a:xfrm>
                    <a:off x="2250639" y="3544087"/>
                    <a:ext cx="42835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US" altLang="zh-CN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20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4" name="文本框 13">
                    <a:extLst>
                      <a:ext uri="{FF2B5EF4-FFF2-40B4-BE49-F238E27FC236}">
                        <a16:creationId xmlns:a16="http://schemas.microsoft.com/office/drawing/2014/main" id="{EAD85C55-5C37-4AF3-B7B9-5B4EEF8F1C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50639" y="3544087"/>
                    <a:ext cx="428359" cy="40011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53968" b="-13793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文本框 24">
                    <a:extLst>
                      <a:ext uri="{FF2B5EF4-FFF2-40B4-BE49-F238E27FC236}">
                        <a16:creationId xmlns:a16="http://schemas.microsoft.com/office/drawing/2014/main" id="{A717F62C-A4CF-4334-AB31-6613A300430F}"/>
                      </a:ext>
                    </a:extLst>
                  </p:cNvPr>
                  <p:cNvSpPr txBox="1"/>
                  <p:nvPr/>
                </p:nvSpPr>
                <p:spPr>
                  <a:xfrm>
                    <a:off x="2553931" y="4009615"/>
                    <a:ext cx="164756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⟩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</m:d>
                        </m:oMath>
                      </m:oMathPara>
                    </a14:m>
                    <a:endParaRPr lang="zh-CN" altLang="en-US" dirty="0"/>
                  </a:p>
                </p:txBody>
              </p:sp>
            </mc:Choice>
            <mc:Fallback xmlns="">
              <p:sp>
                <p:nvSpPr>
                  <p:cNvPr id="30" name="文本框 29">
                    <a:extLst>
                      <a:ext uri="{FF2B5EF4-FFF2-40B4-BE49-F238E27FC236}">
                        <a16:creationId xmlns:a16="http://schemas.microsoft.com/office/drawing/2014/main" id="{EBD674FD-D4F5-4610-9306-9344D69FB93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53931" y="4009615"/>
                    <a:ext cx="1647569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t="-105882" b="-155882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文本框 25">
                    <a:extLst>
                      <a:ext uri="{FF2B5EF4-FFF2-40B4-BE49-F238E27FC236}">
                        <a16:creationId xmlns:a16="http://schemas.microsoft.com/office/drawing/2014/main" id="{916860C5-4E15-4F37-B4C2-1E8F74D7E986}"/>
                      </a:ext>
                    </a:extLst>
                  </p:cNvPr>
                  <p:cNvSpPr txBox="1"/>
                  <p:nvPr/>
                </p:nvSpPr>
                <p:spPr>
                  <a:xfrm>
                    <a:off x="2566029" y="2673582"/>
                    <a:ext cx="164756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⟩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d>
                            </m:e>
                          </m:d>
                        </m:oMath>
                      </m:oMathPara>
                    </a14:m>
                    <a:endParaRPr lang="zh-CN" altLang="en-US" dirty="0"/>
                  </a:p>
                </p:txBody>
              </p:sp>
            </mc:Choice>
            <mc:Fallback xmlns="">
              <p:sp>
                <p:nvSpPr>
                  <p:cNvPr id="26" name="文本框 25">
                    <a:extLst>
                      <a:ext uri="{FF2B5EF4-FFF2-40B4-BE49-F238E27FC236}">
                        <a16:creationId xmlns:a16="http://schemas.microsoft.com/office/drawing/2014/main" id="{916860C5-4E15-4F37-B4C2-1E8F74D7E98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66029" y="2673582"/>
                    <a:ext cx="1647569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112308" b="-166154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E7DCC98B-84CD-460A-942B-C8359B9DF0F8}"/>
                      </a:ext>
                    </a:extLst>
                  </p:cNvPr>
                  <p:cNvSpPr txBox="1"/>
                  <p:nvPr/>
                </p:nvSpPr>
                <p:spPr>
                  <a:xfrm>
                    <a:off x="963727" y="2840258"/>
                    <a:ext cx="356737" cy="27364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d>
                        </m:oMath>
                      </m:oMathPara>
                    </a14:m>
                    <a:endParaRPr lang="zh-CN" altLang="en-US" dirty="0"/>
                  </a:p>
                </p:txBody>
              </p:sp>
            </mc:Choice>
            <mc:Fallback xmlns="">
              <p:sp>
                <p:nvSpPr>
                  <p:cNvPr id="37" name="文本框 36">
                    <a:extLst>
                      <a:ext uri="{FF2B5EF4-FFF2-40B4-BE49-F238E27FC236}">
                        <a16:creationId xmlns:a16="http://schemas.microsoft.com/office/drawing/2014/main" id="{CD32CAAF-73BE-49AE-A254-1726BD755DD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63727" y="2840258"/>
                    <a:ext cx="356737" cy="273646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4" name="连接符: 曲线 13">
              <a:extLst>
                <a:ext uri="{FF2B5EF4-FFF2-40B4-BE49-F238E27FC236}">
                  <a16:creationId xmlns:a16="http://schemas.microsoft.com/office/drawing/2014/main" id="{86276F7E-0F51-4637-85A0-2540E40ABD4E}"/>
                </a:ext>
              </a:extLst>
            </p:cNvPr>
            <p:cNvCxnSpPr>
              <a:cxnSpLocks/>
            </p:cNvCxnSpPr>
            <p:nvPr/>
          </p:nvCxnSpPr>
          <p:spPr>
            <a:xfrm>
              <a:off x="9951731" y="2075303"/>
              <a:ext cx="681144" cy="314973"/>
            </a:xfrm>
            <a:prstGeom prst="curvedConnector3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D61F072C-F8C3-479C-AF58-F9B447B6610A}"/>
                    </a:ext>
                  </a:extLst>
                </p:cNvPr>
                <p:cNvSpPr txBox="1"/>
                <p:nvPr/>
              </p:nvSpPr>
              <p:spPr>
                <a:xfrm>
                  <a:off x="10545250" y="2195857"/>
                  <a:ext cx="423137" cy="415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altLang="zh-CN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zh-CN" altLang="en-US" sz="20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0F65AECB-A6FD-4F23-9281-30B38B2C3F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45250" y="2195857"/>
                  <a:ext cx="423137" cy="415916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3A6ECBAE-25A6-42BE-BCBD-FE0E14370882}"/>
              </a:ext>
            </a:extLst>
          </p:cNvPr>
          <p:cNvSpPr txBox="1"/>
          <p:nvPr/>
        </p:nvSpPr>
        <p:spPr>
          <a:xfrm>
            <a:off x="2496252" y="3268447"/>
            <a:ext cx="209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Wingdings" panose="05000000000000000000" pitchFamily="2" charset="2"/>
              </a:rPr>
              <a:t>13</a:t>
            </a:r>
            <a:r>
              <a:rPr lang="en-U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Wingdings" panose="05000000000000000000" pitchFamily="2" charset="2"/>
              </a:rPr>
              <a:t>CO</a:t>
            </a:r>
            <a:r>
              <a:rPr lang="en-US" altLang="zh-CN" sz="1600" baseline="-25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Wingdings" panose="05000000000000000000" pitchFamily="2" charset="2"/>
              </a:rPr>
              <a:t>  R(0): 4377nm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表格 64">
                <a:extLst>
                  <a:ext uri="{FF2B5EF4-FFF2-40B4-BE49-F238E27FC236}">
                    <a16:creationId xmlns:a16="http://schemas.microsoft.com/office/drawing/2014/main" id="{6F6FB98A-6C75-48DD-996C-05FC898A458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4045418"/>
                  </p:ext>
                </p:extLst>
              </p:nvPr>
            </p:nvGraphicFramePr>
            <p:xfrm>
              <a:off x="4579154" y="5409797"/>
              <a:ext cx="4988297" cy="76066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300866">
                      <a:extLst>
                        <a:ext uri="{9D8B030D-6E8A-4147-A177-3AD203B41FA5}">
                          <a16:colId xmlns:a16="http://schemas.microsoft.com/office/drawing/2014/main" val="1281226012"/>
                        </a:ext>
                      </a:extLst>
                    </a:gridCol>
                    <a:gridCol w="1763486">
                      <a:extLst>
                        <a:ext uri="{9D8B030D-6E8A-4147-A177-3AD203B41FA5}">
                          <a16:colId xmlns:a16="http://schemas.microsoft.com/office/drawing/2014/main" val="2064294946"/>
                        </a:ext>
                      </a:extLst>
                    </a:gridCol>
                    <a:gridCol w="1923945">
                      <a:extLst>
                        <a:ext uri="{9D8B030D-6E8A-4147-A177-3AD203B41FA5}">
                          <a16:colId xmlns:a16="http://schemas.microsoft.com/office/drawing/2014/main" val="1217180702"/>
                        </a:ext>
                      </a:extLst>
                    </a:gridCol>
                  </a:tblGrid>
                  <a:tr h="380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/>
                            <a:t>Trap Depth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/>
                            <a:t>Capture Velocity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/>
                            <a:t>Scattering Rate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3354781"/>
                      </a:ext>
                    </a:extLst>
                  </a:tr>
                  <a:tr h="380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3.9 </a:t>
                          </a:r>
                          <a:r>
                            <a:rPr lang="en-US" altLang="zh-CN" sz="15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mK</a:t>
                          </a:r>
                          <a:endParaRPr lang="zh-CN" altLang="en-US" sz="15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 m/s</a:t>
                          </a:r>
                          <a:endParaRPr lang="zh-CN" altLang="en-US" sz="15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500" i="1" smtClean="0">
                                        <a:latin typeface="Cambria Math" panose="02040503050406030204" pitchFamily="18" charset="0"/>
                                      </a:rPr>
                                      <m:t>5.14</m:t>
                                    </m:r>
                                    <m:r>
                                      <a:rPr lang="en-US" altLang="zh-CN" sz="15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×10</m:t>
                                    </m:r>
                                  </m:e>
                                  <m:sup>
                                    <m:r>
                                      <a:rPr lang="en-US" altLang="zh-CN" sz="150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zh-CN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5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altLang="zh-CN" sz="15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n-US" altLang="zh-CN" sz="150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5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59795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表格 64">
                <a:extLst>
                  <a:ext uri="{FF2B5EF4-FFF2-40B4-BE49-F238E27FC236}">
                    <a16:creationId xmlns:a16="http://schemas.microsoft.com/office/drawing/2014/main" id="{6F6FB98A-6C75-48DD-996C-05FC898A458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4045418"/>
                  </p:ext>
                </p:extLst>
              </p:nvPr>
            </p:nvGraphicFramePr>
            <p:xfrm>
              <a:off x="4579154" y="5409797"/>
              <a:ext cx="4988297" cy="76066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300866">
                      <a:extLst>
                        <a:ext uri="{9D8B030D-6E8A-4147-A177-3AD203B41FA5}">
                          <a16:colId xmlns:a16="http://schemas.microsoft.com/office/drawing/2014/main" val="1281226012"/>
                        </a:ext>
                      </a:extLst>
                    </a:gridCol>
                    <a:gridCol w="1763486">
                      <a:extLst>
                        <a:ext uri="{9D8B030D-6E8A-4147-A177-3AD203B41FA5}">
                          <a16:colId xmlns:a16="http://schemas.microsoft.com/office/drawing/2014/main" val="2064294946"/>
                        </a:ext>
                      </a:extLst>
                    </a:gridCol>
                    <a:gridCol w="1923945">
                      <a:extLst>
                        <a:ext uri="{9D8B030D-6E8A-4147-A177-3AD203B41FA5}">
                          <a16:colId xmlns:a16="http://schemas.microsoft.com/office/drawing/2014/main" val="1217180702"/>
                        </a:ext>
                      </a:extLst>
                    </a:gridCol>
                  </a:tblGrid>
                  <a:tr h="380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/>
                            <a:t>Trap Depth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/>
                            <a:t>Capture Velocity</a:t>
                          </a:r>
                          <a:endParaRPr lang="zh-CN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/>
                            <a:t>Scattering Rate</a:t>
                          </a:r>
                          <a:endParaRPr lang="zh-CN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3354781"/>
                      </a:ext>
                    </a:extLst>
                  </a:tr>
                  <a:tr h="380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3.9 </a:t>
                          </a:r>
                          <a:r>
                            <a:rPr lang="en-US" altLang="zh-CN" sz="15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mK</a:t>
                          </a:r>
                          <a:endParaRPr lang="zh-CN" altLang="en-US" sz="15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5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 m/s</a:t>
                          </a:r>
                          <a:endParaRPr lang="zh-CN" altLang="en-US" sz="15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13"/>
                          <a:stretch>
                            <a:fillRect l="-159494" t="-104762" r="-1266" b="-31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3597954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4" name="文本框 33">
            <a:extLst>
              <a:ext uri="{FF2B5EF4-FFF2-40B4-BE49-F238E27FC236}">
                <a16:creationId xmlns:a16="http://schemas.microsoft.com/office/drawing/2014/main" id="{776B537F-A3E4-48F6-B4D2-49D03AB003BA}"/>
              </a:ext>
            </a:extLst>
          </p:cNvPr>
          <p:cNvSpPr txBox="1"/>
          <p:nvPr/>
        </p:nvSpPr>
        <p:spPr>
          <a:xfrm>
            <a:off x="4557560" y="4065477"/>
            <a:ext cx="3246974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2000" indent="-720000">
              <a:lnSpc>
                <a:spcPct val="110000"/>
              </a:lnSpc>
            </a:pPr>
            <a:r>
              <a:rPr lang="en-US" altLang="zh-CN" sz="1600" b="1" i="0" dirty="0">
                <a:solidFill>
                  <a:srgbClr val="0F1115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Calculation parameters</a:t>
            </a:r>
          </a:p>
          <a:p>
            <a:pPr marL="252000" indent="-720000">
              <a:lnSpc>
                <a:spcPct val="110000"/>
              </a:lnSpc>
            </a:pPr>
            <a:r>
              <a:rPr lang="en-US" altLang="zh-CN" sz="1600" dirty="0">
                <a:solidFill>
                  <a:srgbClr val="0F111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Detuning: 2</a:t>
            </a:r>
            <a:r>
              <a:rPr lang="en-US" altLang="zh-CN" sz="1600" i="0" dirty="0">
                <a:solidFill>
                  <a:srgbClr val="0F1115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00MHz</a:t>
            </a:r>
          </a:p>
          <a:p>
            <a:pPr marL="252000" indent="-720000">
              <a:lnSpc>
                <a:spcPct val="110000"/>
              </a:lnSpc>
            </a:pPr>
            <a:r>
              <a:rPr lang="en-US" altLang="zh-CN" sz="1600" dirty="0">
                <a:solidFill>
                  <a:srgbClr val="0F111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Laser power:10W </a:t>
            </a:r>
          </a:p>
          <a:p>
            <a:pPr marL="252000" indent="-720000">
              <a:lnSpc>
                <a:spcPct val="110000"/>
              </a:lnSpc>
            </a:pPr>
            <a:r>
              <a:rPr lang="en-US" altLang="zh-CN" sz="1600" dirty="0">
                <a:solidFill>
                  <a:srgbClr val="0F111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Laser beam diameter: </a:t>
            </a:r>
            <a:r>
              <a:rPr lang="zh-CN" altLang="en-US" sz="1600" dirty="0">
                <a:solidFill>
                  <a:srgbClr val="0F111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solidFill>
                  <a:srgbClr val="0F111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0.5mm</a:t>
            </a:r>
            <a:endParaRPr lang="en-US" altLang="zh-CN" sz="1600" i="0" dirty="0">
              <a:solidFill>
                <a:srgbClr val="0F1115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28B87DDD-8D3E-48A4-98D9-78F9D0010EBA}"/>
              </a:ext>
            </a:extLst>
          </p:cNvPr>
          <p:cNvSpPr txBox="1"/>
          <p:nvPr/>
        </p:nvSpPr>
        <p:spPr>
          <a:xfrm>
            <a:off x="1620922" y="3733768"/>
            <a:ext cx="4560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5468">
              <a:defRPr/>
            </a:pPr>
            <a:r>
              <a:rPr lang="pt-BR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 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Dipole force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E846464D-9AC5-42B8-9F8A-D9F889445D97}"/>
              </a:ext>
            </a:extLst>
          </p:cNvPr>
          <p:cNvGrpSpPr/>
          <p:nvPr/>
        </p:nvGrpSpPr>
        <p:grpSpPr>
          <a:xfrm>
            <a:off x="1702749" y="4310302"/>
            <a:ext cx="2278688" cy="1384100"/>
            <a:chOff x="7079564" y="959994"/>
            <a:chExt cx="2278688" cy="1384100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73CD11B6-516D-4427-BE53-C9AB6DB03D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b="56558"/>
            <a:stretch/>
          </p:blipFill>
          <p:spPr>
            <a:xfrm>
              <a:off x="7079564" y="959994"/>
              <a:ext cx="2278688" cy="550234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id="{9E33459C-A9D8-45BA-85F5-2E3483E401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t="50000"/>
            <a:stretch/>
          </p:blipFill>
          <p:spPr>
            <a:xfrm>
              <a:off x="7183467" y="1739681"/>
              <a:ext cx="2174785" cy="604413"/>
            </a:xfrm>
            <a:prstGeom prst="rect">
              <a:avLst/>
            </a:prstGeom>
          </p:spPr>
        </p:pic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AA3B9C8C-73FE-427A-862C-FF989EF2E213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50000" b="67502"/>
          <a:stretch/>
        </p:blipFill>
        <p:spPr>
          <a:xfrm>
            <a:off x="5907764" y="1507365"/>
            <a:ext cx="4677746" cy="1693689"/>
          </a:xfrm>
          <a:prstGeom prst="rect">
            <a:avLst/>
          </a:prstGeom>
        </p:spPr>
      </p:pic>
      <p:sp>
        <p:nvSpPr>
          <p:cNvPr id="39" name="文本框 38">
            <a:extLst>
              <a:ext uri="{FF2B5EF4-FFF2-40B4-BE49-F238E27FC236}">
                <a16:creationId xmlns:a16="http://schemas.microsoft.com/office/drawing/2014/main" id="{493D09B4-78B4-4437-A433-CF2F381546F7}"/>
              </a:ext>
            </a:extLst>
          </p:cNvPr>
          <p:cNvSpPr txBox="1"/>
          <p:nvPr/>
        </p:nvSpPr>
        <p:spPr>
          <a:xfrm>
            <a:off x="6617196" y="1541481"/>
            <a:ext cx="363859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700" dirty="0">
                <a:latin typeface="Comic Sans MS" panose="030F0702030302020204" pitchFamily="66" charset="0"/>
              </a:rPr>
              <a:t>High Finesse Optical Cavity</a:t>
            </a:r>
            <a:endParaRPr lang="zh-CN" altLang="en-US" sz="1700" dirty="0">
              <a:latin typeface="Comic Sans MS" panose="030F0702030302020204" pitchFamily="66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A4D4992D-DE86-4F93-8FB8-583D6E0F2C4F}"/>
              </a:ext>
            </a:extLst>
          </p:cNvPr>
          <p:cNvSpPr txBox="1"/>
          <p:nvPr/>
        </p:nvSpPr>
        <p:spPr>
          <a:xfrm>
            <a:off x="6884820" y="3113532"/>
            <a:ext cx="2810928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700" dirty="0">
                <a:latin typeface="Comic Sans MS" panose="030F0702030302020204" pitchFamily="66" charset="0"/>
              </a:rPr>
              <a:t>High intra-cavity power</a:t>
            </a:r>
            <a:endParaRPr lang="zh-CN" altLang="en-US" sz="1700" dirty="0">
              <a:latin typeface="Comic Sans MS" panose="030F0702030302020204" pitchFamily="66" charset="0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16B917B-FCF6-710F-B5FB-730D1A207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22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修改这张示意图：&#10;1.  将背景改为纯白色，去除右下角水印，提升整体清晰度。&#10;2.  保持上下两部分的结构不变：上半部分为高温状态，下半部分为低温状态，中间用虚线分隔。&#10;3.  上半部分：标题改为“↑ High Temperature”，图例改为“Molecules | Fast motion”，删除所有中文，保留红色分子和快速运动箭头。&#10;4.  下半部分：标题改为“↓ Low Temperature”，图例改为“Molecules | Slow motion”，删除所有中文，保留蓝色分子和慢速运动箭头。&#10;5.  其余所有视觉元素（圆圈大小、箭头样式、颜色、布局）保持不变。&#10;">
            <a:extLst>
              <a:ext uri="{FF2B5EF4-FFF2-40B4-BE49-F238E27FC236}">
                <a16:creationId xmlns:a16="http://schemas.microsoft.com/office/drawing/2014/main" id="{A43DF01B-B2F2-4434-B43E-9E39A4503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921" y="2629945"/>
            <a:ext cx="2465168" cy="239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C7DB3B4-5340-478F-994A-0795E7EE9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870" y="4305518"/>
            <a:ext cx="1859633" cy="2074869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D2F23879-F8F5-49A4-8568-F63B6D02D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2982" y="1652081"/>
            <a:ext cx="2862008" cy="180570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71689075-C222-45FB-B777-E48F7902A6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62" t="7323" r="-1262"/>
          <a:stretch/>
        </p:blipFill>
        <p:spPr>
          <a:xfrm>
            <a:off x="7638214" y="1447659"/>
            <a:ext cx="2597883" cy="167465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F793645-A02E-4CC1-9982-E65D1FD5F1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11245" y="4572839"/>
            <a:ext cx="2822174" cy="1747718"/>
          </a:xfrm>
          <a:prstGeom prst="rect">
            <a:avLst/>
          </a:prstGeom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 generation of Cold molecules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07FD8246-1F02-4A6B-A729-A3E568DA9940}"/>
              </a:ext>
            </a:extLst>
          </p:cNvPr>
          <p:cNvGrpSpPr/>
          <p:nvPr/>
        </p:nvGrpSpPr>
        <p:grpSpPr>
          <a:xfrm>
            <a:off x="725115" y="989828"/>
            <a:ext cx="4167220" cy="2736345"/>
            <a:chOff x="118753" y="838200"/>
            <a:chExt cx="4276171" cy="3093125"/>
          </a:xfrm>
        </p:grpSpPr>
        <p:pic>
          <p:nvPicPr>
            <p:cNvPr id="10" name="Picture 10">
              <a:extLst>
                <a:ext uri="{FF2B5EF4-FFF2-40B4-BE49-F238E27FC236}">
                  <a16:creationId xmlns:a16="http://schemas.microsoft.com/office/drawing/2014/main" id="{95EEAAE7-927C-46F1-9E6B-2DFB041B9D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26"/>
            <a:stretch/>
          </p:blipFill>
          <p:spPr bwMode="auto">
            <a:xfrm>
              <a:off x="410474" y="1308768"/>
              <a:ext cx="2067827" cy="1210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FAA78E46-6E38-4394-8441-FB8435EDD54D}"/>
                </a:ext>
              </a:extLst>
            </p:cNvPr>
            <p:cNvSpPr txBox="1"/>
            <p:nvPr/>
          </p:nvSpPr>
          <p:spPr>
            <a:xfrm>
              <a:off x="307857" y="917264"/>
              <a:ext cx="2283031" cy="4261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Stark deceleration</a:t>
              </a:r>
              <a:endParaRPr lang="zh-CN" altLang="en-US" sz="18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id="{04570511-3E3C-44BF-8948-4A4D5507DAB2}"/>
                </a:ext>
              </a:extLst>
            </p:cNvPr>
            <p:cNvSpPr/>
            <p:nvPr/>
          </p:nvSpPr>
          <p:spPr>
            <a:xfrm>
              <a:off x="118753" y="838200"/>
              <a:ext cx="4276171" cy="3093125"/>
            </a:xfrm>
            <a:custGeom>
              <a:avLst/>
              <a:gdLst>
                <a:gd name="connsiteX0" fmla="*/ 0 w 4276171"/>
                <a:gd name="connsiteY0" fmla="*/ 515531 h 3093125"/>
                <a:gd name="connsiteX1" fmla="*/ 515531 w 4276171"/>
                <a:gd name="connsiteY1" fmla="*/ 0 h 3093125"/>
                <a:gd name="connsiteX2" fmla="*/ 1023931 w 4276171"/>
                <a:gd name="connsiteY2" fmla="*/ 0 h 3093125"/>
                <a:gd name="connsiteX3" fmla="*/ 1564783 w 4276171"/>
                <a:gd name="connsiteY3" fmla="*/ 0 h 3093125"/>
                <a:gd name="connsiteX4" fmla="*/ 2073183 w 4276171"/>
                <a:gd name="connsiteY4" fmla="*/ 0 h 3093125"/>
                <a:gd name="connsiteX5" fmla="*/ 2678937 w 4276171"/>
                <a:gd name="connsiteY5" fmla="*/ 0 h 3093125"/>
                <a:gd name="connsiteX6" fmla="*/ 3187337 w 4276171"/>
                <a:gd name="connsiteY6" fmla="*/ 0 h 3093125"/>
                <a:gd name="connsiteX7" fmla="*/ 3760640 w 4276171"/>
                <a:gd name="connsiteY7" fmla="*/ 0 h 3093125"/>
                <a:gd name="connsiteX8" fmla="*/ 4276171 w 4276171"/>
                <a:gd name="connsiteY8" fmla="*/ 515531 h 3093125"/>
                <a:gd name="connsiteX9" fmla="*/ 4276171 w 4276171"/>
                <a:gd name="connsiteY9" fmla="*/ 989805 h 3093125"/>
                <a:gd name="connsiteX10" fmla="*/ 4276171 w 4276171"/>
                <a:gd name="connsiteY10" fmla="*/ 1443459 h 3093125"/>
                <a:gd name="connsiteX11" fmla="*/ 4276171 w 4276171"/>
                <a:gd name="connsiteY11" fmla="*/ 2000216 h 3093125"/>
                <a:gd name="connsiteX12" fmla="*/ 4276171 w 4276171"/>
                <a:gd name="connsiteY12" fmla="*/ 2577594 h 3093125"/>
                <a:gd name="connsiteX13" fmla="*/ 3760640 w 4276171"/>
                <a:gd name="connsiteY13" fmla="*/ 3093125 h 3093125"/>
                <a:gd name="connsiteX14" fmla="*/ 3317142 w 4276171"/>
                <a:gd name="connsiteY14" fmla="*/ 3093125 h 3093125"/>
                <a:gd name="connsiteX15" fmla="*/ 2776290 w 4276171"/>
                <a:gd name="connsiteY15" fmla="*/ 3093125 h 3093125"/>
                <a:gd name="connsiteX16" fmla="*/ 2235439 w 4276171"/>
                <a:gd name="connsiteY16" fmla="*/ 3093125 h 3093125"/>
                <a:gd name="connsiteX17" fmla="*/ 1727038 w 4276171"/>
                <a:gd name="connsiteY17" fmla="*/ 3093125 h 3093125"/>
                <a:gd name="connsiteX18" fmla="*/ 1153736 w 4276171"/>
                <a:gd name="connsiteY18" fmla="*/ 3093125 h 3093125"/>
                <a:gd name="connsiteX19" fmla="*/ 515531 w 4276171"/>
                <a:gd name="connsiteY19" fmla="*/ 3093125 h 3093125"/>
                <a:gd name="connsiteX20" fmla="*/ 0 w 4276171"/>
                <a:gd name="connsiteY20" fmla="*/ 2577594 h 3093125"/>
                <a:gd name="connsiteX21" fmla="*/ 0 w 4276171"/>
                <a:gd name="connsiteY21" fmla="*/ 2082699 h 3093125"/>
                <a:gd name="connsiteX22" fmla="*/ 0 w 4276171"/>
                <a:gd name="connsiteY22" fmla="*/ 1567183 h 3093125"/>
                <a:gd name="connsiteX23" fmla="*/ 0 w 4276171"/>
                <a:gd name="connsiteY23" fmla="*/ 1113529 h 3093125"/>
                <a:gd name="connsiteX24" fmla="*/ 0 w 4276171"/>
                <a:gd name="connsiteY24" fmla="*/ 515531 h 309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76171" h="3093125" extrusionOk="0">
                  <a:moveTo>
                    <a:pt x="0" y="515531"/>
                  </a:moveTo>
                  <a:cubicBezTo>
                    <a:pt x="-42487" y="253547"/>
                    <a:pt x="245320" y="-27754"/>
                    <a:pt x="515531" y="0"/>
                  </a:cubicBezTo>
                  <a:cubicBezTo>
                    <a:pt x="633500" y="-25539"/>
                    <a:pt x="871012" y="54603"/>
                    <a:pt x="1023931" y="0"/>
                  </a:cubicBezTo>
                  <a:cubicBezTo>
                    <a:pt x="1176850" y="-54603"/>
                    <a:pt x="1424607" y="11463"/>
                    <a:pt x="1564783" y="0"/>
                  </a:cubicBezTo>
                  <a:cubicBezTo>
                    <a:pt x="1704959" y="-11463"/>
                    <a:pt x="1917743" y="28047"/>
                    <a:pt x="2073183" y="0"/>
                  </a:cubicBezTo>
                  <a:cubicBezTo>
                    <a:pt x="2228623" y="-28047"/>
                    <a:pt x="2546281" y="31598"/>
                    <a:pt x="2678937" y="0"/>
                  </a:cubicBezTo>
                  <a:cubicBezTo>
                    <a:pt x="2811593" y="-31598"/>
                    <a:pt x="3074851" y="33602"/>
                    <a:pt x="3187337" y="0"/>
                  </a:cubicBezTo>
                  <a:cubicBezTo>
                    <a:pt x="3299823" y="-33602"/>
                    <a:pt x="3570841" y="28207"/>
                    <a:pt x="3760640" y="0"/>
                  </a:cubicBezTo>
                  <a:cubicBezTo>
                    <a:pt x="4065579" y="33452"/>
                    <a:pt x="4255754" y="257642"/>
                    <a:pt x="4276171" y="515531"/>
                  </a:cubicBezTo>
                  <a:cubicBezTo>
                    <a:pt x="4322149" y="741494"/>
                    <a:pt x="4230523" y="832048"/>
                    <a:pt x="4276171" y="989805"/>
                  </a:cubicBezTo>
                  <a:cubicBezTo>
                    <a:pt x="4321819" y="1147562"/>
                    <a:pt x="4222518" y="1321909"/>
                    <a:pt x="4276171" y="1443459"/>
                  </a:cubicBezTo>
                  <a:cubicBezTo>
                    <a:pt x="4329824" y="1565009"/>
                    <a:pt x="4267673" y="1792111"/>
                    <a:pt x="4276171" y="2000216"/>
                  </a:cubicBezTo>
                  <a:cubicBezTo>
                    <a:pt x="4284669" y="2208321"/>
                    <a:pt x="4233687" y="2298337"/>
                    <a:pt x="4276171" y="2577594"/>
                  </a:cubicBezTo>
                  <a:cubicBezTo>
                    <a:pt x="4261000" y="2809059"/>
                    <a:pt x="4017191" y="3113212"/>
                    <a:pt x="3760640" y="3093125"/>
                  </a:cubicBezTo>
                  <a:cubicBezTo>
                    <a:pt x="3645703" y="3112908"/>
                    <a:pt x="3464447" y="3079783"/>
                    <a:pt x="3317142" y="3093125"/>
                  </a:cubicBezTo>
                  <a:cubicBezTo>
                    <a:pt x="3169837" y="3106467"/>
                    <a:pt x="2956567" y="3077337"/>
                    <a:pt x="2776290" y="3093125"/>
                  </a:cubicBezTo>
                  <a:cubicBezTo>
                    <a:pt x="2596013" y="3108913"/>
                    <a:pt x="2432982" y="3044532"/>
                    <a:pt x="2235439" y="3093125"/>
                  </a:cubicBezTo>
                  <a:cubicBezTo>
                    <a:pt x="2037896" y="3141718"/>
                    <a:pt x="1954733" y="3089184"/>
                    <a:pt x="1727038" y="3093125"/>
                  </a:cubicBezTo>
                  <a:cubicBezTo>
                    <a:pt x="1499343" y="3097066"/>
                    <a:pt x="1270111" y="3049602"/>
                    <a:pt x="1153736" y="3093125"/>
                  </a:cubicBezTo>
                  <a:cubicBezTo>
                    <a:pt x="1037361" y="3136648"/>
                    <a:pt x="800476" y="3021628"/>
                    <a:pt x="515531" y="3093125"/>
                  </a:cubicBezTo>
                  <a:cubicBezTo>
                    <a:pt x="243538" y="3127030"/>
                    <a:pt x="21633" y="2926519"/>
                    <a:pt x="0" y="2577594"/>
                  </a:cubicBezTo>
                  <a:cubicBezTo>
                    <a:pt x="-43384" y="2469101"/>
                    <a:pt x="9419" y="2232291"/>
                    <a:pt x="0" y="2082699"/>
                  </a:cubicBezTo>
                  <a:cubicBezTo>
                    <a:pt x="-9419" y="1933108"/>
                    <a:pt x="46232" y="1732444"/>
                    <a:pt x="0" y="1567183"/>
                  </a:cubicBezTo>
                  <a:cubicBezTo>
                    <a:pt x="-46232" y="1401922"/>
                    <a:pt x="31406" y="1207215"/>
                    <a:pt x="0" y="1113529"/>
                  </a:cubicBezTo>
                  <a:cubicBezTo>
                    <a:pt x="-31406" y="1019843"/>
                    <a:pt x="43267" y="775589"/>
                    <a:pt x="0" y="515531"/>
                  </a:cubicBezTo>
                  <a:close/>
                </a:path>
              </a:pathLst>
            </a:custGeom>
            <a:noFill/>
            <a:ln w="28575" cap="rnd" cmpd="thickThin">
              <a:solidFill>
                <a:schemeClr val="tx1"/>
              </a:solidFill>
              <a:prstDash val="dash"/>
              <a:extLst>
                <a:ext uri="{C807C97D-BFC1-408E-A445-0C87EB9F89A2}">
                  <ask:lineSketchStyleProps xmlns:ask="http://schemas.microsoft.com/office/drawing/2018/sketchyshapes" sd="1509695631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1F464FC9-7B0D-45FC-A762-BCF4D66A059F}"/>
              </a:ext>
            </a:extLst>
          </p:cNvPr>
          <p:cNvGrpSpPr/>
          <p:nvPr/>
        </p:nvGrpSpPr>
        <p:grpSpPr>
          <a:xfrm>
            <a:off x="7299667" y="989828"/>
            <a:ext cx="4090588" cy="2736345"/>
            <a:chOff x="7079115" y="1045650"/>
            <a:chExt cx="4090588" cy="2736345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C5E1CEEE-0C45-46F5-80E8-21A0BF1E4A30}"/>
                </a:ext>
              </a:extLst>
            </p:cNvPr>
            <p:cNvSpPr txBox="1"/>
            <p:nvPr/>
          </p:nvSpPr>
          <p:spPr>
            <a:xfrm>
              <a:off x="7304493" y="1120866"/>
              <a:ext cx="3141738" cy="3847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Zeeman deceleration</a:t>
              </a:r>
              <a:endParaRPr lang="zh-CN" altLang="en-US" sz="18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id="{670FB25D-7A33-4AF2-BDFA-304901E4DAAF}"/>
                </a:ext>
              </a:extLst>
            </p:cNvPr>
            <p:cNvSpPr/>
            <p:nvPr/>
          </p:nvSpPr>
          <p:spPr>
            <a:xfrm>
              <a:off x="7079115" y="1045650"/>
              <a:ext cx="4090588" cy="2736345"/>
            </a:xfrm>
            <a:custGeom>
              <a:avLst/>
              <a:gdLst>
                <a:gd name="connsiteX0" fmla="*/ 0 w 4090588"/>
                <a:gd name="connsiteY0" fmla="*/ 456067 h 2736345"/>
                <a:gd name="connsiteX1" fmla="*/ 456067 w 4090588"/>
                <a:gd name="connsiteY1" fmla="*/ 0 h 2736345"/>
                <a:gd name="connsiteX2" fmla="*/ 954025 w 4090588"/>
                <a:gd name="connsiteY2" fmla="*/ 0 h 2736345"/>
                <a:gd name="connsiteX3" fmla="*/ 1483767 w 4090588"/>
                <a:gd name="connsiteY3" fmla="*/ 0 h 2736345"/>
                <a:gd name="connsiteX4" fmla="*/ 1981725 w 4090588"/>
                <a:gd name="connsiteY4" fmla="*/ 0 h 2736345"/>
                <a:gd name="connsiteX5" fmla="*/ 2575036 w 4090588"/>
                <a:gd name="connsiteY5" fmla="*/ 0 h 2736345"/>
                <a:gd name="connsiteX6" fmla="*/ 3072994 w 4090588"/>
                <a:gd name="connsiteY6" fmla="*/ 0 h 2736345"/>
                <a:gd name="connsiteX7" fmla="*/ 3634521 w 4090588"/>
                <a:gd name="connsiteY7" fmla="*/ 0 h 2736345"/>
                <a:gd name="connsiteX8" fmla="*/ 4090588 w 4090588"/>
                <a:gd name="connsiteY8" fmla="*/ 456067 h 2736345"/>
                <a:gd name="connsiteX9" fmla="*/ 4090588 w 4090588"/>
                <a:gd name="connsiteY9" fmla="*/ 875636 h 2736345"/>
                <a:gd name="connsiteX10" fmla="*/ 4090588 w 4090588"/>
                <a:gd name="connsiteY10" fmla="*/ 1276962 h 2736345"/>
                <a:gd name="connsiteX11" fmla="*/ 4090588 w 4090588"/>
                <a:gd name="connsiteY11" fmla="*/ 1769499 h 2736345"/>
                <a:gd name="connsiteX12" fmla="*/ 4090588 w 4090588"/>
                <a:gd name="connsiteY12" fmla="*/ 2280278 h 2736345"/>
                <a:gd name="connsiteX13" fmla="*/ 3634521 w 4090588"/>
                <a:gd name="connsiteY13" fmla="*/ 2736345 h 2736345"/>
                <a:gd name="connsiteX14" fmla="*/ 3200132 w 4090588"/>
                <a:gd name="connsiteY14" fmla="*/ 2736345 h 2736345"/>
                <a:gd name="connsiteX15" fmla="*/ 2670390 w 4090588"/>
                <a:gd name="connsiteY15" fmla="*/ 2736345 h 2736345"/>
                <a:gd name="connsiteX16" fmla="*/ 2140648 w 4090588"/>
                <a:gd name="connsiteY16" fmla="*/ 2736345 h 2736345"/>
                <a:gd name="connsiteX17" fmla="*/ 1642690 w 4090588"/>
                <a:gd name="connsiteY17" fmla="*/ 2736345 h 2736345"/>
                <a:gd name="connsiteX18" fmla="*/ 1081163 w 4090588"/>
                <a:gd name="connsiteY18" fmla="*/ 2736345 h 2736345"/>
                <a:gd name="connsiteX19" fmla="*/ 456067 w 4090588"/>
                <a:gd name="connsiteY19" fmla="*/ 2736345 h 2736345"/>
                <a:gd name="connsiteX20" fmla="*/ 0 w 4090588"/>
                <a:gd name="connsiteY20" fmla="*/ 2280278 h 2736345"/>
                <a:gd name="connsiteX21" fmla="*/ 0 w 4090588"/>
                <a:gd name="connsiteY21" fmla="*/ 1842467 h 2736345"/>
                <a:gd name="connsiteX22" fmla="*/ 0 w 4090588"/>
                <a:gd name="connsiteY22" fmla="*/ 1386415 h 2736345"/>
                <a:gd name="connsiteX23" fmla="*/ 0 w 4090588"/>
                <a:gd name="connsiteY23" fmla="*/ 985088 h 2736345"/>
                <a:gd name="connsiteX24" fmla="*/ 0 w 4090588"/>
                <a:gd name="connsiteY24" fmla="*/ 456067 h 273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90588" h="2736345" extrusionOk="0">
                  <a:moveTo>
                    <a:pt x="0" y="456067"/>
                  </a:moveTo>
                  <a:cubicBezTo>
                    <a:pt x="-49942" y="230914"/>
                    <a:pt x="238154" y="-64970"/>
                    <a:pt x="456067" y="0"/>
                  </a:cubicBezTo>
                  <a:cubicBezTo>
                    <a:pt x="609418" y="-23100"/>
                    <a:pt x="756817" y="17536"/>
                    <a:pt x="954025" y="0"/>
                  </a:cubicBezTo>
                  <a:cubicBezTo>
                    <a:pt x="1151233" y="-17536"/>
                    <a:pt x="1260783" y="5903"/>
                    <a:pt x="1483767" y="0"/>
                  </a:cubicBezTo>
                  <a:cubicBezTo>
                    <a:pt x="1706751" y="-5903"/>
                    <a:pt x="1760638" y="31647"/>
                    <a:pt x="1981725" y="0"/>
                  </a:cubicBezTo>
                  <a:cubicBezTo>
                    <a:pt x="2202812" y="-31647"/>
                    <a:pt x="2422684" y="64232"/>
                    <a:pt x="2575036" y="0"/>
                  </a:cubicBezTo>
                  <a:cubicBezTo>
                    <a:pt x="2727388" y="-64232"/>
                    <a:pt x="2887010" y="6619"/>
                    <a:pt x="3072994" y="0"/>
                  </a:cubicBezTo>
                  <a:cubicBezTo>
                    <a:pt x="3258978" y="-6619"/>
                    <a:pt x="3474103" y="66366"/>
                    <a:pt x="3634521" y="0"/>
                  </a:cubicBezTo>
                  <a:cubicBezTo>
                    <a:pt x="3893339" y="11481"/>
                    <a:pt x="4070108" y="231102"/>
                    <a:pt x="4090588" y="456067"/>
                  </a:cubicBezTo>
                  <a:cubicBezTo>
                    <a:pt x="4140362" y="551989"/>
                    <a:pt x="4047169" y="782857"/>
                    <a:pt x="4090588" y="875636"/>
                  </a:cubicBezTo>
                  <a:cubicBezTo>
                    <a:pt x="4134007" y="968415"/>
                    <a:pt x="4050781" y="1099981"/>
                    <a:pt x="4090588" y="1276962"/>
                  </a:cubicBezTo>
                  <a:cubicBezTo>
                    <a:pt x="4130395" y="1453943"/>
                    <a:pt x="4075298" y="1640000"/>
                    <a:pt x="4090588" y="1769499"/>
                  </a:cubicBezTo>
                  <a:cubicBezTo>
                    <a:pt x="4105878" y="1898998"/>
                    <a:pt x="4039295" y="2063651"/>
                    <a:pt x="4090588" y="2280278"/>
                  </a:cubicBezTo>
                  <a:cubicBezTo>
                    <a:pt x="4074280" y="2474911"/>
                    <a:pt x="3868129" y="2749374"/>
                    <a:pt x="3634521" y="2736345"/>
                  </a:cubicBezTo>
                  <a:cubicBezTo>
                    <a:pt x="3529768" y="2785518"/>
                    <a:pt x="3299012" y="2711069"/>
                    <a:pt x="3200132" y="2736345"/>
                  </a:cubicBezTo>
                  <a:cubicBezTo>
                    <a:pt x="3101252" y="2761621"/>
                    <a:pt x="2813297" y="2682946"/>
                    <a:pt x="2670390" y="2736345"/>
                  </a:cubicBezTo>
                  <a:cubicBezTo>
                    <a:pt x="2527483" y="2789744"/>
                    <a:pt x="2260036" y="2684337"/>
                    <a:pt x="2140648" y="2736345"/>
                  </a:cubicBezTo>
                  <a:cubicBezTo>
                    <a:pt x="2021260" y="2788353"/>
                    <a:pt x="1839775" y="2733840"/>
                    <a:pt x="1642690" y="2736345"/>
                  </a:cubicBezTo>
                  <a:cubicBezTo>
                    <a:pt x="1445605" y="2738850"/>
                    <a:pt x="1359666" y="2672774"/>
                    <a:pt x="1081163" y="2736345"/>
                  </a:cubicBezTo>
                  <a:cubicBezTo>
                    <a:pt x="802660" y="2799916"/>
                    <a:pt x="726965" y="2712889"/>
                    <a:pt x="456067" y="2736345"/>
                  </a:cubicBezTo>
                  <a:cubicBezTo>
                    <a:pt x="209919" y="2751612"/>
                    <a:pt x="10806" y="2564228"/>
                    <a:pt x="0" y="2280278"/>
                  </a:cubicBezTo>
                  <a:cubicBezTo>
                    <a:pt x="-5984" y="2130970"/>
                    <a:pt x="45524" y="1973248"/>
                    <a:pt x="0" y="1842467"/>
                  </a:cubicBezTo>
                  <a:cubicBezTo>
                    <a:pt x="-45524" y="1711686"/>
                    <a:pt x="12741" y="1567868"/>
                    <a:pt x="0" y="1386415"/>
                  </a:cubicBezTo>
                  <a:cubicBezTo>
                    <a:pt x="-12741" y="1204962"/>
                    <a:pt x="40410" y="1130599"/>
                    <a:pt x="0" y="985088"/>
                  </a:cubicBezTo>
                  <a:cubicBezTo>
                    <a:pt x="-40410" y="839577"/>
                    <a:pt x="13395" y="701207"/>
                    <a:pt x="0" y="456067"/>
                  </a:cubicBezTo>
                  <a:close/>
                </a:path>
              </a:pathLst>
            </a:custGeom>
            <a:noFill/>
            <a:ln w="28575" cap="rnd" cmpd="thickThin">
              <a:solidFill>
                <a:schemeClr val="tx1"/>
              </a:solidFill>
              <a:prstDash val="dash"/>
              <a:extLst>
                <a:ext uri="{C807C97D-BFC1-408E-A445-0C87EB9F89A2}">
                  <ask:lineSketchStyleProps xmlns:ask="http://schemas.microsoft.com/office/drawing/2018/sketchyshapes" sd="1509695631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3ED1206E-CA5F-46E0-A779-43100FEA80FE}"/>
              </a:ext>
            </a:extLst>
          </p:cNvPr>
          <p:cNvGrpSpPr/>
          <p:nvPr/>
        </p:nvGrpSpPr>
        <p:grpSpPr>
          <a:xfrm>
            <a:off x="720323" y="4063283"/>
            <a:ext cx="4167220" cy="2576945"/>
            <a:chOff x="1028946" y="4141776"/>
            <a:chExt cx="4167220" cy="2576945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6B801D21-E031-4894-B21D-B2A5278D609B}"/>
                </a:ext>
              </a:extLst>
            </p:cNvPr>
            <p:cNvSpPr txBox="1"/>
            <p:nvPr/>
          </p:nvSpPr>
          <p:spPr>
            <a:xfrm>
              <a:off x="1206583" y="4253531"/>
              <a:ext cx="3118262" cy="3847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5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Feshbach</a:t>
              </a:r>
              <a:r>
                <a:rPr lang="en-US" altLang="zh-CN" sz="18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Resonances</a:t>
              </a:r>
              <a:endParaRPr lang="zh-CN" altLang="en-US" sz="18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id="{F49AF27D-486E-40A7-8BF1-6B6E2A27D2C4}"/>
                </a:ext>
              </a:extLst>
            </p:cNvPr>
            <p:cNvSpPr/>
            <p:nvPr/>
          </p:nvSpPr>
          <p:spPr>
            <a:xfrm>
              <a:off x="1028946" y="4141776"/>
              <a:ext cx="4167220" cy="2576945"/>
            </a:xfrm>
            <a:custGeom>
              <a:avLst/>
              <a:gdLst>
                <a:gd name="connsiteX0" fmla="*/ 0 w 4167220"/>
                <a:gd name="connsiteY0" fmla="*/ 429499 h 2576945"/>
                <a:gd name="connsiteX1" fmla="*/ 429499 w 4167220"/>
                <a:gd name="connsiteY1" fmla="*/ 0 h 2576945"/>
                <a:gd name="connsiteX2" fmla="*/ 947787 w 4167220"/>
                <a:gd name="connsiteY2" fmla="*/ 0 h 2576945"/>
                <a:gd name="connsiteX3" fmla="*/ 1499157 w 4167220"/>
                <a:gd name="connsiteY3" fmla="*/ 0 h 2576945"/>
                <a:gd name="connsiteX4" fmla="*/ 2017446 w 4167220"/>
                <a:gd name="connsiteY4" fmla="*/ 0 h 2576945"/>
                <a:gd name="connsiteX5" fmla="*/ 2634980 w 4167220"/>
                <a:gd name="connsiteY5" fmla="*/ 0 h 2576945"/>
                <a:gd name="connsiteX6" fmla="*/ 3153268 w 4167220"/>
                <a:gd name="connsiteY6" fmla="*/ 0 h 2576945"/>
                <a:gd name="connsiteX7" fmla="*/ 3737721 w 4167220"/>
                <a:gd name="connsiteY7" fmla="*/ 0 h 2576945"/>
                <a:gd name="connsiteX8" fmla="*/ 4167220 w 4167220"/>
                <a:gd name="connsiteY8" fmla="*/ 429499 h 2576945"/>
                <a:gd name="connsiteX9" fmla="*/ 4167220 w 4167220"/>
                <a:gd name="connsiteY9" fmla="*/ 967789 h 2576945"/>
                <a:gd name="connsiteX10" fmla="*/ 4167220 w 4167220"/>
                <a:gd name="connsiteY10" fmla="*/ 1488900 h 2576945"/>
                <a:gd name="connsiteX11" fmla="*/ 4167220 w 4167220"/>
                <a:gd name="connsiteY11" fmla="*/ 2147446 h 2576945"/>
                <a:gd name="connsiteX12" fmla="*/ 3737721 w 4167220"/>
                <a:gd name="connsiteY12" fmla="*/ 2576945 h 2576945"/>
                <a:gd name="connsiteX13" fmla="*/ 3285597 w 4167220"/>
                <a:gd name="connsiteY13" fmla="*/ 2576945 h 2576945"/>
                <a:gd name="connsiteX14" fmla="*/ 2833474 w 4167220"/>
                <a:gd name="connsiteY14" fmla="*/ 2576945 h 2576945"/>
                <a:gd name="connsiteX15" fmla="*/ 2282103 w 4167220"/>
                <a:gd name="connsiteY15" fmla="*/ 2576945 h 2576945"/>
                <a:gd name="connsiteX16" fmla="*/ 1730733 w 4167220"/>
                <a:gd name="connsiteY16" fmla="*/ 2576945 h 2576945"/>
                <a:gd name="connsiteX17" fmla="*/ 1212445 w 4167220"/>
                <a:gd name="connsiteY17" fmla="*/ 2576945 h 2576945"/>
                <a:gd name="connsiteX18" fmla="*/ 429499 w 4167220"/>
                <a:gd name="connsiteY18" fmla="*/ 2576945 h 2576945"/>
                <a:gd name="connsiteX19" fmla="*/ 0 w 4167220"/>
                <a:gd name="connsiteY19" fmla="*/ 2147446 h 2576945"/>
                <a:gd name="connsiteX20" fmla="*/ 0 w 4167220"/>
                <a:gd name="connsiteY20" fmla="*/ 1591976 h 2576945"/>
                <a:gd name="connsiteX21" fmla="*/ 0 w 4167220"/>
                <a:gd name="connsiteY21" fmla="*/ 1070866 h 2576945"/>
                <a:gd name="connsiteX22" fmla="*/ 0 w 4167220"/>
                <a:gd name="connsiteY22" fmla="*/ 429499 h 257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167220" h="2576945" extrusionOk="0">
                  <a:moveTo>
                    <a:pt x="0" y="429499"/>
                  </a:moveTo>
                  <a:cubicBezTo>
                    <a:pt x="-22771" y="204479"/>
                    <a:pt x="221149" y="-55196"/>
                    <a:pt x="429499" y="0"/>
                  </a:cubicBezTo>
                  <a:cubicBezTo>
                    <a:pt x="548199" y="-43729"/>
                    <a:pt x="832062" y="54150"/>
                    <a:pt x="947787" y="0"/>
                  </a:cubicBezTo>
                  <a:cubicBezTo>
                    <a:pt x="1063512" y="-54150"/>
                    <a:pt x="1240873" y="33908"/>
                    <a:pt x="1499157" y="0"/>
                  </a:cubicBezTo>
                  <a:cubicBezTo>
                    <a:pt x="1757441" y="-33908"/>
                    <a:pt x="1857823" y="30316"/>
                    <a:pt x="2017446" y="0"/>
                  </a:cubicBezTo>
                  <a:cubicBezTo>
                    <a:pt x="2177069" y="-30316"/>
                    <a:pt x="2489211" y="13603"/>
                    <a:pt x="2634980" y="0"/>
                  </a:cubicBezTo>
                  <a:cubicBezTo>
                    <a:pt x="2780749" y="-13603"/>
                    <a:pt x="2988028" y="5461"/>
                    <a:pt x="3153268" y="0"/>
                  </a:cubicBezTo>
                  <a:cubicBezTo>
                    <a:pt x="3318508" y="-5461"/>
                    <a:pt x="3559323" y="33762"/>
                    <a:pt x="3737721" y="0"/>
                  </a:cubicBezTo>
                  <a:cubicBezTo>
                    <a:pt x="4008264" y="55156"/>
                    <a:pt x="4163235" y="197530"/>
                    <a:pt x="4167220" y="429499"/>
                  </a:cubicBezTo>
                  <a:cubicBezTo>
                    <a:pt x="4185056" y="572094"/>
                    <a:pt x="4130268" y="749621"/>
                    <a:pt x="4167220" y="967789"/>
                  </a:cubicBezTo>
                  <a:cubicBezTo>
                    <a:pt x="4204172" y="1185957"/>
                    <a:pt x="4155883" y="1348416"/>
                    <a:pt x="4167220" y="1488900"/>
                  </a:cubicBezTo>
                  <a:cubicBezTo>
                    <a:pt x="4178557" y="1629384"/>
                    <a:pt x="4156710" y="1914959"/>
                    <a:pt x="4167220" y="2147446"/>
                  </a:cubicBezTo>
                  <a:cubicBezTo>
                    <a:pt x="4109554" y="2423750"/>
                    <a:pt x="4026463" y="2608735"/>
                    <a:pt x="3737721" y="2576945"/>
                  </a:cubicBezTo>
                  <a:cubicBezTo>
                    <a:pt x="3545365" y="2583730"/>
                    <a:pt x="3415208" y="2543003"/>
                    <a:pt x="3285597" y="2576945"/>
                  </a:cubicBezTo>
                  <a:cubicBezTo>
                    <a:pt x="3155986" y="2610887"/>
                    <a:pt x="3057994" y="2570214"/>
                    <a:pt x="2833474" y="2576945"/>
                  </a:cubicBezTo>
                  <a:cubicBezTo>
                    <a:pt x="2608954" y="2583676"/>
                    <a:pt x="2543632" y="2525170"/>
                    <a:pt x="2282103" y="2576945"/>
                  </a:cubicBezTo>
                  <a:cubicBezTo>
                    <a:pt x="2020574" y="2628720"/>
                    <a:pt x="1899585" y="2546873"/>
                    <a:pt x="1730733" y="2576945"/>
                  </a:cubicBezTo>
                  <a:cubicBezTo>
                    <a:pt x="1561881" y="2607017"/>
                    <a:pt x="1374006" y="2545053"/>
                    <a:pt x="1212445" y="2576945"/>
                  </a:cubicBezTo>
                  <a:cubicBezTo>
                    <a:pt x="1050884" y="2608837"/>
                    <a:pt x="755905" y="2518364"/>
                    <a:pt x="429499" y="2576945"/>
                  </a:cubicBezTo>
                  <a:cubicBezTo>
                    <a:pt x="186595" y="2587977"/>
                    <a:pt x="-47027" y="2372450"/>
                    <a:pt x="0" y="2147446"/>
                  </a:cubicBezTo>
                  <a:cubicBezTo>
                    <a:pt x="-2050" y="1903324"/>
                    <a:pt x="5995" y="1752991"/>
                    <a:pt x="0" y="1591976"/>
                  </a:cubicBezTo>
                  <a:cubicBezTo>
                    <a:pt x="-5995" y="1430961"/>
                    <a:pt x="51301" y="1226727"/>
                    <a:pt x="0" y="1070866"/>
                  </a:cubicBezTo>
                  <a:cubicBezTo>
                    <a:pt x="-51301" y="915005"/>
                    <a:pt x="36568" y="635274"/>
                    <a:pt x="0" y="429499"/>
                  </a:cubicBezTo>
                  <a:close/>
                </a:path>
              </a:pathLst>
            </a:custGeom>
            <a:noFill/>
            <a:ln w="28575" cap="rnd" cmpd="thickThin">
              <a:solidFill>
                <a:schemeClr val="tx1"/>
              </a:solidFill>
              <a:prstDash val="dash"/>
              <a:extLst>
                <a:ext uri="{C807C97D-BFC1-408E-A445-0C87EB9F89A2}">
                  <ask:lineSketchStyleProps xmlns:ask="http://schemas.microsoft.com/office/drawing/2018/sketchyshapes" sd="1509695631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1F868B49-6B9F-408C-B197-FF2A631F25EC}"/>
              </a:ext>
            </a:extLst>
          </p:cNvPr>
          <p:cNvGrpSpPr/>
          <p:nvPr/>
        </p:nvGrpSpPr>
        <p:grpSpPr>
          <a:xfrm>
            <a:off x="7353165" y="4063283"/>
            <a:ext cx="4027285" cy="2576945"/>
            <a:chOff x="7079115" y="4141776"/>
            <a:chExt cx="4017373" cy="2576945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AA9D6798-85AF-449E-83DA-F0A474134085}"/>
                </a:ext>
              </a:extLst>
            </p:cNvPr>
            <p:cNvSpPr txBox="1"/>
            <p:nvPr/>
          </p:nvSpPr>
          <p:spPr>
            <a:xfrm>
              <a:off x="7249880" y="4247320"/>
              <a:ext cx="3118262" cy="3847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Direct Laser Cooling</a:t>
              </a:r>
              <a:endParaRPr lang="zh-CN" altLang="en-US" sz="18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矩形: 圆角 23">
              <a:extLst>
                <a:ext uri="{FF2B5EF4-FFF2-40B4-BE49-F238E27FC236}">
                  <a16:creationId xmlns:a16="http://schemas.microsoft.com/office/drawing/2014/main" id="{272892FE-454D-4952-85AC-3D4045425279}"/>
                </a:ext>
              </a:extLst>
            </p:cNvPr>
            <p:cNvSpPr/>
            <p:nvPr/>
          </p:nvSpPr>
          <p:spPr>
            <a:xfrm>
              <a:off x="7079115" y="4141776"/>
              <a:ext cx="4017373" cy="2576945"/>
            </a:xfrm>
            <a:custGeom>
              <a:avLst/>
              <a:gdLst>
                <a:gd name="connsiteX0" fmla="*/ 0 w 4017373"/>
                <a:gd name="connsiteY0" fmla="*/ 429499 h 2576945"/>
                <a:gd name="connsiteX1" fmla="*/ 429499 w 4017373"/>
                <a:gd name="connsiteY1" fmla="*/ 0 h 2576945"/>
                <a:gd name="connsiteX2" fmla="*/ 924311 w 4017373"/>
                <a:gd name="connsiteY2" fmla="*/ 0 h 2576945"/>
                <a:gd name="connsiteX3" fmla="*/ 1450707 w 4017373"/>
                <a:gd name="connsiteY3" fmla="*/ 0 h 2576945"/>
                <a:gd name="connsiteX4" fmla="*/ 1945519 w 4017373"/>
                <a:gd name="connsiteY4" fmla="*/ 0 h 2576945"/>
                <a:gd name="connsiteX5" fmla="*/ 2535082 w 4017373"/>
                <a:gd name="connsiteY5" fmla="*/ 0 h 2576945"/>
                <a:gd name="connsiteX6" fmla="*/ 3029894 w 4017373"/>
                <a:gd name="connsiteY6" fmla="*/ 0 h 2576945"/>
                <a:gd name="connsiteX7" fmla="*/ 3587874 w 4017373"/>
                <a:gd name="connsiteY7" fmla="*/ 0 h 2576945"/>
                <a:gd name="connsiteX8" fmla="*/ 4017373 w 4017373"/>
                <a:gd name="connsiteY8" fmla="*/ 429499 h 2576945"/>
                <a:gd name="connsiteX9" fmla="*/ 4017373 w 4017373"/>
                <a:gd name="connsiteY9" fmla="*/ 967789 h 2576945"/>
                <a:gd name="connsiteX10" fmla="*/ 4017373 w 4017373"/>
                <a:gd name="connsiteY10" fmla="*/ 1488900 h 2576945"/>
                <a:gd name="connsiteX11" fmla="*/ 4017373 w 4017373"/>
                <a:gd name="connsiteY11" fmla="*/ 2147446 h 2576945"/>
                <a:gd name="connsiteX12" fmla="*/ 3587874 w 4017373"/>
                <a:gd name="connsiteY12" fmla="*/ 2576945 h 2576945"/>
                <a:gd name="connsiteX13" fmla="*/ 3156229 w 4017373"/>
                <a:gd name="connsiteY13" fmla="*/ 2576945 h 2576945"/>
                <a:gd name="connsiteX14" fmla="*/ 2724585 w 4017373"/>
                <a:gd name="connsiteY14" fmla="*/ 2576945 h 2576945"/>
                <a:gd name="connsiteX15" fmla="*/ 2198189 w 4017373"/>
                <a:gd name="connsiteY15" fmla="*/ 2576945 h 2576945"/>
                <a:gd name="connsiteX16" fmla="*/ 1671793 w 4017373"/>
                <a:gd name="connsiteY16" fmla="*/ 2576945 h 2576945"/>
                <a:gd name="connsiteX17" fmla="*/ 1176981 w 4017373"/>
                <a:gd name="connsiteY17" fmla="*/ 2576945 h 2576945"/>
                <a:gd name="connsiteX18" fmla="*/ 429499 w 4017373"/>
                <a:gd name="connsiteY18" fmla="*/ 2576945 h 2576945"/>
                <a:gd name="connsiteX19" fmla="*/ 0 w 4017373"/>
                <a:gd name="connsiteY19" fmla="*/ 2147446 h 2576945"/>
                <a:gd name="connsiteX20" fmla="*/ 0 w 4017373"/>
                <a:gd name="connsiteY20" fmla="*/ 1591976 h 2576945"/>
                <a:gd name="connsiteX21" fmla="*/ 0 w 4017373"/>
                <a:gd name="connsiteY21" fmla="*/ 1070866 h 2576945"/>
                <a:gd name="connsiteX22" fmla="*/ 0 w 4017373"/>
                <a:gd name="connsiteY22" fmla="*/ 429499 h 257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17373" h="2576945" extrusionOk="0">
                  <a:moveTo>
                    <a:pt x="0" y="429499"/>
                  </a:moveTo>
                  <a:cubicBezTo>
                    <a:pt x="-22771" y="204479"/>
                    <a:pt x="221149" y="-55196"/>
                    <a:pt x="429499" y="0"/>
                  </a:cubicBezTo>
                  <a:cubicBezTo>
                    <a:pt x="672254" y="-11673"/>
                    <a:pt x="796513" y="47942"/>
                    <a:pt x="924311" y="0"/>
                  </a:cubicBezTo>
                  <a:cubicBezTo>
                    <a:pt x="1052109" y="-47942"/>
                    <a:pt x="1224061" y="61769"/>
                    <a:pt x="1450707" y="0"/>
                  </a:cubicBezTo>
                  <a:cubicBezTo>
                    <a:pt x="1677353" y="-61769"/>
                    <a:pt x="1812181" y="54527"/>
                    <a:pt x="1945519" y="0"/>
                  </a:cubicBezTo>
                  <a:cubicBezTo>
                    <a:pt x="2078857" y="-54527"/>
                    <a:pt x="2333578" y="17932"/>
                    <a:pt x="2535082" y="0"/>
                  </a:cubicBezTo>
                  <a:cubicBezTo>
                    <a:pt x="2736586" y="-17932"/>
                    <a:pt x="2802847" y="45861"/>
                    <a:pt x="3029894" y="0"/>
                  </a:cubicBezTo>
                  <a:cubicBezTo>
                    <a:pt x="3256941" y="-45861"/>
                    <a:pt x="3317777" y="61646"/>
                    <a:pt x="3587874" y="0"/>
                  </a:cubicBezTo>
                  <a:cubicBezTo>
                    <a:pt x="3858417" y="55156"/>
                    <a:pt x="4013388" y="197530"/>
                    <a:pt x="4017373" y="429499"/>
                  </a:cubicBezTo>
                  <a:cubicBezTo>
                    <a:pt x="4035209" y="572094"/>
                    <a:pt x="3980421" y="749621"/>
                    <a:pt x="4017373" y="967789"/>
                  </a:cubicBezTo>
                  <a:cubicBezTo>
                    <a:pt x="4054325" y="1185957"/>
                    <a:pt x="4006036" y="1348416"/>
                    <a:pt x="4017373" y="1488900"/>
                  </a:cubicBezTo>
                  <a:cubicBezTo>
                    <a:pt x="4028710" y="1629384"/>
                    <a:pt x="4006863" y="1914959"/>
                    <a:pt x="4017373" y="2147446"/>
                  </a:cubicBezTo>
                  <a:cubicBezTo>
                    <a:pt x="3959707" y="2423750"/>
                    <a:pt x="3876616" y="2608735"/>
                    <a:pt x="3587874" y="2576945"/>
                  </a:cubicBezTo>
                  <a:cubicBezTo>
                    <a:pt x="3442354" y="2608217"/>
                    <a:pt x="3243984" y="2544196"/>
                    <a:pt x="3156229" y="2576945"/>
                  </a:cubicBezTo>
                  <a:cubicBezTo>
                    <a:pt x="3068475" y="2609694"/>
                    <a:pt x="2811409" y="2526693"/>
                    <a:pt x="2724585" y="2576945"/>
                  </a:cubicBezTo>
                  <a:cubicBezTo>
                    <a:pt x="2637761" y="2627197"/>
                    <a:pt x="2412667" y="2535492"/>
                    <a:pt x="2198189" y="2576945"/>
                  </a:cubicBezTo>
                  <a:cubicBezTo>
                    <a:pt x="1983711" y="2618398"/>
                    <a:pt x="1790300" y="2573804"/>
                    <a:pt x="1671793" y="2576945"/>
                  </a:cubicBezTo>
                  <a:cubicBezTo>
                    <a:pt x="1553286" y="2580086"/>
                    <a:pt x="1315039" y="2525057"/>
                    <a:pt x="1176981" y="2576945"/>
                  </a:cubicBezTo>
                  <a:cubicBezTo>
                    <a:pt x="1038923" y="2628833"/>
                    <a:pt x="741907" y="2541718"/>
                    <a:pt x="429499" y="2576945"/>
                  </a:cubicBezTo>
                  <a:cubicBezTo>
                    <a:pt x="186595" y="2587977"/>
                    <a:pt x="-47027" y="2372450"/>
                    <a:pt x="0" y="2147446"/>
                  </a:cubicBezTo>
                  <a:cubicBezTo>
                    <a:pt x="-2050" y="1903324"/>
                    <a:pt x="5995" y="1752991"/>
                    <a:pt x="0" y="1591976"/>
                  </a:cubicBezTo>
                  <a:cubicBezTo>
                    <a:pt x="-5995" y="1430961"/>
                    <a:pt x="51301" y="1226727"/>
                    <a:pt x="0" y="1070866"/>
                  </a:cubicBezTo>
                  <a:cubicBezTo>
                    <a:pt x="-51301" y="915005"/>
                    <a:pt x="36568" y="635274"/>
                    <a:pt x="0" y="429499"/>
                  </a:cubicBezTo>
                  <a:close/>
                </a:path>
              </a:pathLst>
            </a:custGeom>
            <a:noFill/>
            <a:ln w="28575" cap="rnd" cmpd="thickThin">
              <a:solidFill>
                <a:schemeClr val="tx1"/>
              </a:solidFill>
              <a:prstDash val="dash"/>
              <a:extLst>
                <a:ext uri="{C807C97D-BFC1-408E-A445-0C87EB9F89A2}">
                  <ask:lineSketchStyleProps xmlns:ask="http://schemas.microsoft.com/office/drawing/2018/sketchyshapes" sd="1509695631">
                    <a:custGeom>
                      <a:avLst/>
                      <a:gdLst>
                        <a:gd name="connsiteX0" fmla="*/ 0 w 4027285"/>
                        <a:gd name="connsiteY0" fmla="*/ 429499 h 2576945"/>
                        <a:gd name="connsiteX1" fmla="*/ 429499 w 4027285"/>
                        <a:gd name="connsiteY1" fmla="*/ 0 h 2576945"/>
                        <a:gd name="connsiteX2" fmla="*/ 925864 w 4027285"/>
                        <a:gd name="connsiteY2" fmla="*/ 0 h 2576945"/>
                        <a:gd name="connsiteX3" fmla="*/ 1453912 w 4027285"/>
                        <a:gd name="connsiteY3" fmla="*/ 0 h 2576945"/>
                        <a:gd name="connsiteX4" fmla="*/ 1950277 w 4027285"/>
                        <a:gd name="connsiteY4" fmla="*/ 0 h 2576945"/>
                        <a:gd name="connsiteX5" fmla="*/ 2541690 w 4027285"/>
                        <a:gd name="connsiteY5" fmla="*/ 0 h 2576945"/>
                        <a:gd name="connsiteX6" fmla="*/ 3038055 w 4027285"/>
                        <a:gd name="connsiteY6" fmla="*/ 0 h 2576945"/>
                        <a:gd name="connsiteX7" fmla="*/ 3597786 w 4027285"/>
                        <a:gd name="connsiteY7" fmla="*/ 0 h 2576945"/>
                        <a:gd name="connsiteX8" fmla="*/ 4027285 w 4027285"/>
                        <a:gd name="connsiteY8" fmla="*/ 429499 h 2576945"/>
                        <a:gd name="connsiteX9" fmla="*/ 4027285 w 4027285"/>
                        <a:gd name="connsiteY9" fmla="*/ 967789 h 2576945"/>
                        <a:gd name="connsiteX10" fmla="*/ 4027285 w 4027285"/>
                        <a:gd name="connsiteY10" fmla="*/ 1488900 h 2576945"/>
                        <a:gd name="connsiteX11" fmla="*/ 4027285 w 4027285"/>
                        <a:gd name="connsiteY11" fmla="*/ 2147446 h 2576945"/>
                        <a:gd name="connsiteX12" fmla="*/ 3597786 w 4027285"/>
                        <a:gd name="connsiteY12" fmla="*/ 2576945 h 2576945"/>
                        <a:gd name="connsiteX13" fmla="*/ 3164787 w 4027285"/>
                        <a:gd name="connsiteY13" fmla="*/ 2576945 h 2576945"/>
                        <a:gd name="connsiteX14" fmla="*/ 2731788 w 4027285"/>
                        <a:gd name="connsiteY14" fmla="*/ 2576945 h 2576945"/>
                        <a:gd name="connsiteX15" fmla="*/ 2203740 w 4027285"/>
                        <a:gd name="connsiteY15" fmla="*/ 2576945 h 2576945"/>
                        <a:gd name="connsiteX16" fmla="*/ 1675692 w 4027285"/>
                        <a:gd name="connsiteY16" fmla="*/ 2576945 h 2576945"/>
                        <a:gd name="connsiteX17" fmla="*/ 1179327 w 4027285"/>
                        <a:gd name="connsiteY17" fmla="*/ 2576945 h 2576945"/>
                        <a:gd name="connsiteX18" fmla="*/ 429499 w 4027285"/>
                        <a:gd name="connsiteY18" fmla="*/ 2576945 h 2576945"/>
                        <a:gd name="connsiteX19" fmla="*/ 0 w 4027285"/>
                        <a:gd name="connsiteY19" fmla="*/ 2147446 h 2576945"/>
                        <a:gd name="connsiteX20" fmla="*/ 0 w 4027285"/>
                        <a:gd name="connsiteY20" fmla="*/ 1591976 h 2576945"/>
                        <a:gd name="connsiteX21" fmla="*/ 0 w 4027285"/>
                        <a:gd name="connsiteY21" fmla="*/ 1070866 h 2576945"/>
                        <a:gd name="connsiteX22" fmla="*/ 0 w 4027285"/>
                        <a:gd name="connsiteY22" fmla="*/ 429499 h 25769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27285" h="2576945" extrusionOk="0">
                          <a:moveTo>
                            <a:pt x="0" y="429499"/>
                          </a:moveTo>
                          <a:cubicBezTo>
                            <a:pt x="-22771" y="204479"/>
                            <a:pt x="221149" y="-55196"/>
                            <a:pt x="429499" y="0"/>
                          </a:cubicBezTo>
                          <a:cubicBezTo>
                            <a:pt x="672187" y="-7439"/>
                            <a:pt x="680281" y="58519"/>
                            <a:pt x="925864" y="0"/>
                          </a:cubicBezTo>
                          <a:cubicBezTo>
                            <a:pt x="1171447" y="-58519"/>
                            <a:pt x="1238323" y="21831"/>
                            <a:pt x="1453912" y="0"/>
                          </a:cubicBezTo>
                          <a:cubicBezTo>
                            <a:pt x="1669501" y="-21831"/>
                            <a:pt x="1840433" y="13943"/>
                            <a:pt x="1950277" y="0"/>
                          </a:cubicBezTo>
                          <a:cubicBezTo>
                            <a:pt x="2060121" y="-13943"/>
                            <a:pt x="2319344" y="26848"/>
                            <a:pt x="2541690" y="0"/>
                          </a:cubicBezTo>
                          <a:cubicBezTo>
                            <a:pt x="2764036" y="-26848"/>
                            <a:pt x="2859883" y="2886"/>
                            <a:pt x="3038055" y="0"/>
                          </a:cubicBezTo>
                          <a:cubicBezTo>
                            <a:pt x="3216228" y="-2886"/>
                            <a:pt x="3476138" y="6346"/>
                            <a:pt x="3597786" y="0"/>
                          </a:cubicBezTo>
                          <a:cubicBezTo>
                            <a:pt x="3868329" y="55156"/>
                            <a:pt x="4023300" y="197530"/>
                            <a:pt x="4027285" y="429499"/>
                          </a:cubicBezTo>
                          <a:cubicBezTo>
                            <a:pt x="4045121" y="572094"/>
                            <a:pt x="3990333" y="749621"/>
                            <a:pt x="4027285" y="967789"/>
                          </a:cubicBezTo>
                          <a:cubicBezTo>
                            <a:pt x="4064237" y="1185957"/>
                            <a:pt x="4015948" y="1348416"/>
                            <a:pt x="4027285" y="1488900"/>
                          </a:cubicBezTo>
                          <a:cubicBezTo>
                            <a:pt x="4038622" y="1629384"/>
                            <a:pt x="4016775" y="1914959"/>
                            <a:pt x="4027285" y="2147446"/>
                          </a:cubicBezTo>
                          <a:cubicBezTo>
                            <a:pt x="3969619" y="2423750"/>
                            <a:pt x="3886528" y="2608735"/>
                            <a:pt x="3597786" y="2576945"/>
                          </a:cubicBezTo>
                          <a:cubicBezTo>
                            <a:pt x="3403469" y="2584151"/>
                            <a:pt x="3353956" y="2556210"/>
                            <a:pt x="3164787" y="2576945"/>
                          </a:cubicBezTo>
                          <a:cubicBezTo>
                            <a:pt x="2975618" y="2597680"/>
                            <a:pt x="2921712" y="2565279"/>
                            <a:pt x="2731788" y="2576945"/>
                          </a:cubicBezTo>
                          <a:cubicBezTo>
                            <a:pt x="2541864" y="2588611"/>
                            <a:pt x="2459859" y="2537989"/>
                            <a:pt x="2203740" y="2576945"/>
                          </a:cubicBezTo>
                          <a:cubicBezTo>
                            <a:pt x="1947621" y="2615901"/>
                            <a:pt x="1851957" y="2542541"/>
                            <a:pt x="1675692" y="2576945"/>
                          </a:cubicBezTo>
                          <a:cubicBezTo>
                            <a:pt x="1499427" y="2611349"/>
                            <a:pt x="1298019" y="2573537"/>
                            <a:pt x="1179327" y="2576945"/>
                          </a:cubicBezTo>
                          <a:cubicBezTo>
                            <a:pt x="1060636" y="2580353"/>
                            <a:pt x="597618" y="2507768"/>
                            <a:pt x="429499" y="2576945"/>
                          </a:cubicBezTo>
                          <a:cubicBezTo>
                            <a:pt x="186595" y="2587977"/>
                            <a:pt x="-47027" y="2372450"/>
                            <a:pt x="0" y="2147446"/>
                          </a:cubicBezTo>
                          <a:cubicBezTo>
                            <a:pt x="-2050" y="1903324"/>
                            <a:pt x="5995" y="1752991"/>
                            <a:pt x="0" y="1591976"/>
                          </a:cubicBezTo>
                          <a:cubicBezTo>
                            <a:pt x="-5995" y="1430961"/>
                            <a:pt x="51301" y="1226727"/>
                            <a:pt x="0" y="1070866"/>
                          </a:cubicBezTo>
                          <a:cubicBezTo>
                            <a:pt x="-51301" y="915005"/>
                            <a:pt x="36568" y="635274"/>
                            <a:pt x="0" y="429499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id="{D56E23E2-7A67-42EE-A409-FF0411D82FA2}"/>
              </a:ext>
            </a:extLst>
          </p:cNvPr>
          <p:cNvSpPr txBox="1"/>
          <p:nvPr/>
        </p:nvSpPr>
        <p:spPr>
          <a:xfrm>
            <a:off x="8191992" y="6257822"/>
            <a:ext cx="29056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350" i="1" dirty="0"/>
              <a:t>Science</a:t>
            </a:r>
            <a:r>
              <a:rPr lang="en-US" altLang="zh-CN" sz="1350" dirty="0"/>
              <a:t> </a:t>
            </a:r>
            <a:r>
              <a:rPr lang="en-US" altLang="zh-CN" sz="1350" b="1" dirty="0"/>
              <a:t>369</a:t>
            </a:r>
            <a:r>
              <a:rPr lang="en-US" altLang="zh-CN" sz="1350" dirty="0"/>
              <a:t>.6509: 1366-1369(2020)</a:t>
            </a:r>
            <a:endParaRPr lang="zh-CN" altLang="en-US" sz="1350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1609863A-D2EF-44A5-B4EB-B675157DBC3E}"/>
              </a:ext>
            </a:extLst>
          </p:cNvPr>
          <p:cNvSpPr txBox="1"/>
          <p:nvPr/>
        </p:nvSpPr>
        <p:spPr>
          <a:xfrm>
            <a:off x="925728" y="6039387"/>
            <a:ext cx="2632197" cy="284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50" i="1" dirty="0"/>
              <a:t>Science</a:t>
            </a:r>
            <a:r>
              <a:rPr lang="en-US" altLang="zh-CN" sz="1250" dirty="0"/>
              <a:t> </a:t>
            </a:r>
            <a:r>
              <a:rPr lang="en-US" altLang="zh-CN" sz="1250" b="1" dirty="0"/>
              <a:t>322.</a:t>
            </a:r>
            <a:r>
              <a:rPr lang="en-US" altLang="zh-CN" sz="1250" dirty="0"/>
              <a:t>5899:231-235 (2008)</a:t>
            </a:r>
            <a:endParaRPr lang="zh-CN" altLang="en-US" sz="1250" dirty="0"/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7AB791B3-5C51-4C77-9DEA-99088CA69C9E}"/>
              </a:ext>
            </a:extLst>
          </p:cNvPr>
          <p:cNvGrpSpPr/>
          <p:nvPr/>
        </p:nvGrpSpPr>
        <p:grpSpPr>
          <a:xfrm>
            <a:off x="9453078" y="2124926"/>
            <a:ext cx="1927372" cy="1299318"/>
            <a:chOff x="7770263" y="1433642"/>
            <a:chExt cx="1872994" cy="1218576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98144475-6916-44AD-84AE-10D51BE5E5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3817"/>
            <a:stretch/>
          </p:blipFill>
          <p:spPr>
            <a:xfrm>
              <a:off x="7841839" y="1496807"/>
              <a:ext cx="1801418" cy="1121306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65A31535-E7F6-4015-BE0E-31C9ABA5C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770263" y="2515046"/>
              <a:ext cx="281964" cy="137172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AED2D6BE-62BA-4D99-A4FE-AB6958887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770263" y="1433642"/>
              <a:ext cx="281964" cy="137172"/>
            </a:xfrm>
            <a:prstGeom prst="rect">
              <a:avLst/>
            </a:prstGeom>
          </p:spPr>
        </p:pic>
      </p:grpSp>
      <p:sp>
        <p:nvSpPr>
          <p:cNvPr id="39" name="文本框 38">
            <a:extLst>
              <a:ext uri="{FF2B5EF4-FFF2-40B4-BE49-F238E27FC236}">
                <a16:creationId xmlns:a16="http://schemas.microsoft.com/office/drawing/2014/main" id="{0EEBDF76-4A09-4C48-9F13-D378921FA34B}"/>
              </a:ext>
            </a:extLst>
          </p:cNvPr>
          <p:cNvSpPr txBox="1"/>
          <p:nvPr/>
        </p:nvSpPr>
        <p:spPr>
          <a:xfrm>
            <a:off x="7893886" y="3307746"/>
            <a:ext cx="2764671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350" i="1" dirty="0"/>
              <a:t>Phys. Rev. Lett. </a:t>
            </a:r>
            <a:r>
              <a:rPr lang="en-US" altLang="zh-CN" sz="1350" b="1" dirty="0"/>
              <a:t>101</a:t>
            </a:r>
            <a:r>
              <a:rPr lang="en-US" altLang="zh-CN" sz="1350" dirty="0"/>
              <a:t>, 143001 (2008)</a:t>
            </a:r>
            <a:endParaRPr lang="zh-CN" altLang="en-US" sz="1350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FAA462D7-B61D-4A3B-8DD0-36F4DF712D77}"/>
              </a:ext>
            </a:extLst>
          </p:cNvPr>
          <p:cNvSpPr txBox="1"/>
          <p:nvPr/>
        </p:nvSpPr>
        <p:spPr>
          <a:xfrm>
            <a:off x="1377419" y="3401445"/>
            <a:ext cx="291093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350" i="1" dirty="0"/>
              <a:t>Phys. Rev. Lett.</a:t>
            </a:r>
            <a:r>
              <a:rPr lang="en-US" altLang="zh-CN" sz="1350" b="1" i="1" dirty="0"/>
              <a:t> </a:t>
            </a:r>
            <a:r>
              <a:rPr lang="en-US" altLang="zh-CN" sz="1350" b="1" dirty="0"/>
              <a:t>83, </a:t>
            </a:r>
            <a:r>
              <a:rPr lang="en-US" altLang="zh-CN" sz="1350" dirty="0"/>
              <a:t>1558-1561 (1999)</a:t>
            </a:r>
            <a:endParaRPr lang="zh-CN" altLang="en-US" sz="1350" dirty="0"/>
          </a:p>
        </p:txBody>
      </p:sp>
      <p:pic>
        <p:nvPicPr>
          <p:cNvPr id="42" name="图片 41">
            <a:extLst>
              <a:ext uri="{FF2B5EF4-FFF2-40B4-BE49-F238E27FC236}">
                <a16:creationId xmlns:a16="http://schemas.microsoft.com/office/drawing/2014/main" id="{06D89557-6EB9-4001-93A3-54E0E5EE9A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7256" y="4573149"/>
            <a:ext cx="1882766" cy="1357273"/>
          </a:xfrm>
          <a:prstGeom prst="rect">
            <a:avLst/>
          </a:prstGeom>
        </p:spPr>
      </p:pic>
      <p:sp>
        <p:nvSpPr>
          <p:cNvPr id="49" name="文本框 48">
            <a:extLst>
              <a:ext uri="{FF2B5EF4-FFF2-40B4-BE49-F238E27FC236}">
                <a16:creationId xmlns:a16="http://schemas.microsoft.com/office/drawing/2014/main" id="{31D68417-EEE1-48E7-845C-A2359C5C0546}"/>
              </a:ext>
            </a:extLst>
          </p:cNvPr>
          <p:cNvSpPr txBox="1"/>
          <p:nvPr/>
        </p:nvSpPr>
        <p:spPr>
          <a:xfrm>
            <a:off x="880994" y="6315471"/>
            <a:ext cx="4107397" cy="284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50" i="1" dirty="0"/>
              <a:t> Reviews of Modern Physics</a:t>
            </a:r>
            <a:r>
              <a:rPr lang="en-US" altLang="zh-CN" sz="1250" dirty="0"/>
              <a:t>, 82(2), 1225-1286(2010)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1CC8D63-7640-8675-077B-C1794140A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062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The FCFs Limitation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6C4D0E7-B666-4DD7-8898-09159E656D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69" y="1538394"/>
            <a:ext cx="4005234" cy="49514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7FABB305-4A6B-4C7D-B78F-C4788A996BAB}"/>
              </a:ext>
            </a:extLst>
          </p:cNvPr>
          <p:cNvSpPr txBox="1"/>
          <p:nvPr/>
        </p:nvSpPr>
        <p:spPr>
          <a:xfrm>
            <a:off x="5919464" y="6111355"/>
            <a:ext cx="54232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>
                <a:latin typeface="Comic Sans MS" panose="030F0702030302020204" pitchFamily="66" charset="0"/>
              </a:rPr>
              <a:t>How to break this Intrinsic Limitation ?</a:t>
            </a:r>
            <a:endParaRPr lang="zh-CN" altLang="en-US" sz="2200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B5A765E2-88AD-4F8F-AD1B-E170D953C646}"/>
                  </a:ext>
                </a:extLst>
              </p:cNvPr>
              <p:cNvSpPr txBox="1"/>
              <p:nvPr/>
            </p:nvSpPr>
            <p:spPr>
              <a:xfrm>
                <a:off x="5269501" y="2270248"/>
                <a:ext cx="6422955" cy="7008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900" dirty="0"/>
                  <a:t>The equilibrium internuclear distance needs to coincide nearly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9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US" altLang="zh-CN" sz="19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CN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en-US" altLang="zh-CN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US" altLang="zh-CN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′′</m:t>
                        </m:r>
                      </m:sup>
                    </m:sSubSup>
                  </m:oMath>
                </a14:m>
                <a:endParaRPr lang="zh-CN" altLang="en-US" sz="1900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B5A765E2-88AD-4F8F-AD1B-E170D953C6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9501" y="2270248"/>
                <a:ext cx="6422955" cy="700898"/>
              </a:xfrm>
              <a:prstGeom prst="rect">
                <a:avLst/>
              </a:prstGeom>
              <a:blipFill>
                <a:blip r:embed="rId3"/>
                <a:stretch>
                  <a:fillRect t="-4348" r="-5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文本框 16">
            <a:extLst>
              <a:ext uri="{FF2B5EF4-FFF2-40B4-BE49-F238E27FC236}">
                <a16:creationId xmlns:a16="http://schemas.microsoft.com/office/drawing/2014/main" id="{23782405-AA59-4040-BFC7-3F29134E7CF3}"/>
              </a:ext>
            </a:extLst>
          </p:cNvPr>
          <p:cNvSpPr txBox="1"/>
          <p:nvPr/>
        </p:nvSpPr>
        <p:spPr>
          <a:xfrm>
            <a:off x="5269501" y="1520099"/>
            <a:ext cx="6660462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900" dirty="0"/>
              <a:t>The core requirement: </a:t>
            </a:r>
            <a:r>
              <a:rPr lang="en-US" altLang="zh-CN" sz="1900" dirty="0">
                <a:solidFill>
                  <a:srgbClr val="FF0000"/>
                </a:solidFill>
              </a:rPr>
              <a:t>Quasi-closed optical cycling transition</a:t>
            </a:r>
            <a:endParaRPr lang="zh-CN" altLang="en-US" sz="1900" dirty="0">
              <a:solidFill>
                <a:srgbClr val="FF0000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1BF2CDA2-EAFD-41D5-8B3B-26E16D8030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774" y="1032808"/>
            <a:ext cx="3044977" cy="389157"/>
          </a:xfrm>
          <a:prstGeom prst="rect">
            <a:avLst/>
          </a:prstGeom>
        </p:spPr>
      </p:pic>
      <p:sp>
        <p:nvSpPr>
          <p:cNvPr id="19" name="箭头: 虚尾 18">
            <a:extLst>
              <a:ext uri="{FF2B5EF4-FFF2-40B4-BE49-F238E27FC236}">
                <a16:creationId xmlns:a16="http://schemas.microsoft.com/office/drawing/2014/main" id="{D8C3ED32-7069-4C42-A2E6-1475EBDBACD1}"/>
              </a:ext>
            </a:extLst>
          </p:cNvPr>
          <p:cNvSpPr/>
          <p:nvPr/>
        </p:nvSpPr>
        <p:spPr>
          <a:xfrm rot="5400000">
            <a:off x="8251463" y="1932845"/>
            <a:ext cx="384723" cy="374559"/>
          </a:xfrm>
          <a:prstGeom prst="strip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27EB3EC0-DD84-4192-A4A3-6C369E81BD17}"/>
              </a:ext>
            </a:extLst>
          </p:cNvPr>
          <p:cNvGrpSpPr/>
          <p:nvPr/>
        </p:nvGrpSpPr>
        <p:grpSpPr>
          <a:xfrm>
            <a:off x="5649618" y="2873913"/>
            <a:ext cx="6186887" cy="2939859"/>
            <a:chOff x="6896851" y="1514296"/>
            <a:chExt cx="5528401" cy="2481654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B77CFA3C-8DA8-4070-86BC-6F40E6FAB16A}"/>
                </a:ext>
              </a:extLst>
            </p:cNvPr>
            <p:cNvSpPr txBox="1"/>
            <p:nvPr/>
          </p:nvSpPr>
          <p:spPr>
            <a:xfrm>
              <a:off x="9747991" y="1514296"/>
              <a:ext cx="2677261" cy="285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Number of the Repump  Lasers</a:t>
              </a:r>
              <a:endParaRPr lang="zh-CN" altLang="en-US" sz="1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408F6846-E85E-42E5-B70B-863F126B3765}"/>
                </a:ext>
              </a:extLst>
            </p:cNvPr>
            <p:cNvGrpSpPr/>
            <p:nvPr/>
          </p:nvGrpSpPr>
          <p:grpSpPr>
            <a:xfrm>
              <a:off x="6896851" y="1784294"/>
              <a:ext cx="4919342" cy="2211656"/>
              <a:chOff x="1149245" y="4120557"/>
              <a:chExt cx="5926114" cy="2537046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id="{EF285692-2104-42FA-9D8E-B30F714E9012}"/>
                  </a:ext>
                </a:extLst>
              </p:cNvPr>
              <p:cNvGrpSpPr/>
              <p:nvPr/>
            </p:nvGrpSpPr>
            <p:grpSpPr>
              <a:xfrm>
                <a:off x="1149245" y="4120557"/>
                <a:ext cx="5926114" cy="2537046"/>
                <a:chOff x="4789703" y="1358848"/>
                <a:chExt cx="6433729" cy="2681753"/>
              </a:xfrm>
            </p:grpSpPr>
            <p:grpSp>
              <p:nvGrpSpPr>
                <p:cNvPr id="27" name="组合 26">
                  <a:extLst>
                    <a:ext uri="{FF2B5EF4-FFF2-40B4-BE49-F238E27FC236}">
                      <a16:creationId xmlns:a16="http://schemas.microsoft.com/office/drawing/2014/main" id="{13BCEF02-FB0E-494E-86AE-D934F8285C2D}"/>
                    </a:ext>
                  </a:extLst>
                </p:cNvPr>
                <p:cNvGrpSpPr/>
                <p:nvPr/>
              </p:nvGrpSpPr>
              <p:grpSpPr>
                <a:xfrm>
                  <a:off x="4789703" y="1374159"/>
                  <a:ext cx="6433729" cy="2666442"/>
                  <a:chOff x="4751497" y="1055299"/>
                  <a:chExt cx="6682232" cy="2729969"/>
                </a:xfrm>
              </p:grpSpPr>
              <p:pic>
                <p:nvPicPr>
                  <p:cNvPr id="30" name="图片 29">
                    <a:extLst>
                      <a:ext uri="{FF2B5EF4-FFF2-40B4-BE49-F238E27FC236}">
                        <a16:creationId xmlns:a16="http://schemas.microsoft.com/office/drawing/2014/main" id="{69ADF713-C9E4-4628-9342-B5DC724ABD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4751497" y="1055299"/>
                    <a:ext cx="6682232" cy="2729969"/>
                  </a:xfrm>
                  <a:prstGeom prst="rect">
                    <a:avLst/>
                  </a:prstGeom>
                </p:spPr>
              </p:pic>
              <p:sp>
                <p:nvSpPr>
                  <p:cNvPr id="31" name="矩形 30">
                    <a:extLst>
                      <a:ext uri="{FF2B5EF4-FFF2-40B4-BE49-F238E27FC236}">
                        <a16:creationId xmlns:a16="http://schemas.microsoft.com/office/drawing/2014/main" id="{F6D4C603-A160-423D-BEDD-EEC5E2493244}"/>
                      </a:ext>
                    </a:extLst>
                  </p:cNvPr>
                  <p:cNvSpPr/>
                  <p:nvPr/>
                </p:nvSpPr>
                <p:spPr>
                  <a:xfrm>
                    <a:off x="8567964" y="1345268"/>
                    <a:ext cx="327103" cy="229021"/>
                  </a:xfrm>
                  <a:prstGeom prst="rect">
                    <a:avLst/>
                  </a:prstGeom>
                  <a:noFill/>
                  <a:ln w="28575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8" name="矩形 27">
                  <a:extLst>
                    <a:ext uri="{FF2B5EF4-FFF2-40B4-BE49-F238E27FC236}">
                      <a16:creationId xmlns:a16="http://schemas.microsoft.com/office/drawing/2014/main" id="{26FD4B9A-8EFA-4321-9F6C-605CAA5A6A9C}"/>
                    </a:ext>
                  </a:extLst>
                </p:cNvPr>
                <p:cNvSpPr/>
                <p:nvPr/>
              </p:nvSpPr>
              <p:spPr>
                <a:xfrm>
                  <a:off x="8932126" y="1643520"/>
                  <a:ext cx="374850" cy="253296"/>
                </a:xfrm>
                <a:prstGeom prst="rect">
                  <a:avLst/>
                </a:prstGeom>
                <a:noFill/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9" name="直接箭头连接符 28">
                  <a:extLst>
                    <a:ext uri="{FF2B5EF4-FFF2-40B4-BE49-F238E27FC236}">
                      <a16:creationId xmlns:a16="http://schemas.microsoft.com/office/drawing/2014/main" id="{EF6973B6-1FE4-4A67-A646-D449B1E7DD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60652" y="1358848"/>
                  <a:ext cx="408584" cy="214205"/>
                </a:xfrm>
                <a:prstGeom prst="straightConnector1">
                  <a:avLst/>
                </a:prstGeom>
                <a:ln w="28575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CA899212-42A6-4DA9-9DD6-1526F774338E}"/>
                  </a:ext>
                </a:extLst>
              </p:cNvPr>
              <p:cNvSpPr/>
              <p:nvPr/>
            </p:nvSpPr>
            <p:spPr>
              <a:xfrm>
                <a:off x="3383841" y="4400708"/>
                <a:ext cx="454455" cy="369712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id="{E1186A79-B76F-4BE0-A617-D61057628580}"/>
              </a:ext>
            </a:extLst>
          </p:cNvPr>
          <p:cNvSpPr txBox="1"/>
          <p:nvPr/>
        </p:nvSpPr>
        <p:spPr>
          <a:xfrm>
            <a:off x="6021465" y="5803578"/>
            <a:ext cx="51565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i="1" dirty="0"/>
              <a:t>Advances in Atomic, Molecular, and Optical Physics, </a:t>
            </a:r>
            <a:r>
              <a:rPr lang="en-US" altLang="zh-CN" sz="1400" b="1" dirty="0"/>
              <a:t>71</a:t>
            </a:r>
            <a:r>
              <a:rPr lang="en-US" altLang="zh-CN" sz="1400" dirty="0"/>
              <a:t>, 1–86(2021).</a:t>
            </a:r>
            <a:endParaRPr lang="zh-CN" altLang="en-US" sz="1400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F4512CC-C9F9-52D5-3029-9D6E16414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780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Momentum Transfer in Non-Dissipative Systems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19740A07-D173-423B-A1D8-21A134813B9B}"/>
              </a:ext>
            </a:extLst>
          </p:cNvPr>
          <p:cNvGrpSpPr/>
          <p:nvPr/>
        </p:nvGrpSpPr>
        <p:grpSpPr>
          <a:xfrm>
            <a:off x="6278625" y="1433800"/>
            <a:ext cx="5328717" cy="1932352"/>
            <a:chOff x="5818101" y="1588708"/>
            <a:chExt cx="5621796" cy="1990013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AA958AD4-ADDA-4231-8DF1-5692E21404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38" t="3315" b="45312"/>
            <a:stretch/>
          </p:blipFill>
          <p:spPr>
            <a:xfrm>
              <a:off x="6000998" y="1648980"/>
              <a:ext cx="5438899" cy="1929741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E2D9B69B-AC01-4393-8359-AF0C454D86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18101" y="1588708"/>
              <a:ext cx="365792" cy="212772"/>
            </a:xfrm>
            <a:prstGeom prst="rect">
              <a:avLst/>
            </a:prstGeom>
          </p:spPr>
        </p:pic>
      </p:grpSp>
      <p:pic>
        <p:nvPicPr>
          <p:cNvPr id="160" name="图片 159">
            <a:extLst>
              <a:ext uri="{FF2B5EF4-FFF2-40B4-BE49-F238E27FC236}">
                <a16:creationId xmlns:a16="http://schemas.microsoft.com/office/drawing/2014/main" id="{80B166BC-FE1B-481E-BA92-4DDB1DF74C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1296"/>
          <a:stretch/>
        </p:blipFill>
        <p:spPr>
          <a:xfrm>
            <a:off x="4041264" y="4367497"/>
            <a:ext cx="2896661" cy="2037329"/>
          </a:xfrm>
          <a:prstGeom prst="rect">
            <a:avLst/>
          </a:prstGeom>
        </p:spPr>
      </p:pic>
      <p:sp>
        <p:nvSpPr>
          <p:cNvPr id="164" name="文本框 163">
            <a:extLst>
              <a:ext uri="{FF2B5EF4-FFF2-40B4-BE49-F238E27FC236}">
                <a16:creationId xmlns:a16="http://schemas.microsoft.com/office/drawing/2014/main" id="{A121DF8B-DF45-4D04-A558-274C61BA818D}"/>
              </a:ext>
            </a:extLst>
          </p:cNvPr>
          <p:cNvSpPr txBox="1"/>
          <p:nvPr/>
        </p:nvSpPr>
        <p:spPr>
          <a:xfrm>
            <a:off x="910440" y="4125226"/>
            <a:ext cx="42220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Vibrational Transition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文本框 193">
                <a:extLst>
                  <a:ext uri="{FF2B5EF4-FFF2-40B4-BE49-F238E27FC236}">
                    <a16:creationId xmlns:a16="http://schemas.microsoft.com/office/drawing/2014/main" id="{51EB5332-B8FB-4A98-BBAB-1D515D130C88}"/>
                  </a:ext>
                </a:extLst>
              </p:cNvPr>
              <p:cNvSpPr txBox="1"/>
              <p:nvPr/>
            </p:nvSpPr>
            <p:spPr>
              <a:xfrm>
                <a:off x="7520140" y="3457756"/>
                <a:ext cx="3290037" cy="4297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latin typeface="Comic Sans MS" panose="030F0702030302020204" pitchFamily="66" charset="0"/>
                  </a:rPr>
                  <a:t>Key Factors: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zh-CN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3/2</m:t>
                        </m:r>
                      </m:e>
                    </m:rad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endParaRPr lang="zh-CN" altLang="en-US" sz="16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94" name="文本框 193">
                <a:extLst>
                  <a:ext uri="{FF2B5EF4-FFF2-40B4-BE49-F238E27FC236}">
                    <a16:creationId xmlns:a16="http://schemas.microsoft.com/office/drawing/2014/main" id="{51EB5332-B8FB-4A98-BBAB-1D515D130C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0140" y="3457756"/>
                <a:ext cx="3290037" cy="429733"/>
              </a:xfrm>
              <a:prstGeom prst="rect">
                <a:avLst/>
              </a:prstGeom>
              <a:blipFill>
                <a:blip r:embed="rId6"/>
                <a:stretch>
                  <a:fillRect l="-1113" b="-56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组合 5">
            <a:extLst>
              <a:ext uri="{FF2B5EF4-FFF2-40B4-BE49-F238E27FC236}">
                <a16:creationId xmlns:a16="http://schemas.microsoft.com/office/drawing/2014/main" id="{95495F03-7EA1-4FCD-AE9A-F16756786E94}"/>
              </a:ext>
            </a:extLst>
          </p:cNvPr>
          <p:cNvGrpSpPr/>
          <p:nvPr/>
        </p:nvGrpSpPr>
        <p:grpSpPr>
          <a:xfrm>
            <a:off x="1323663" y="4796259"/>
            <a:ext cx="2987986" cy="1394314"/>
            <a:chOff x="1521079" y="3532761"/>
            <a:chExt cx="3081602" cy="1394314"/>
          </a:xfrm>
        </p:grpSpPr>
        <p:sp>
          <p:nvSpPr>
            <p:cNvPr id="166" name="文本框 165">
              <a:extLst>
                <a:ext uri="{FF2B5EF4-FFF2-40B4-BE49-F238E27FC236}">
                  <a16:creationId xmlns:a16="http://schemas.microsoft.com/office/drawing/2014/main" id="{CD80D782-AE28-4333-BD55-6C3427B6921C}"/>
                </a:ext>
              </a:extLst>
            </p:cNvPr>
            <p:cNvSpPr txBox="1"/>
            <p:nvPr/>
          </p:nvSpPr>
          <p:spPr>
            <a:xfrm>
              <a:off x="1521079" y="3876262"/>
              <a:ext cx="203523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5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R(0) (00011)–(00001) </a:t>
              </a:r>
            </a:p>
          </p:txBody>
        </p:sp>
        <p:grpSp>
          <p:nvGrpSpPr>
            <p:cNvPr id="183" name="组合 182">
              <a:extLst>
                <a:ext uri="{FF2B5EF4-FFF2-40B4-BE49-F238E27FC236}">
                  <a16:creationId xmlns:a16="http://schemas.microsoft.com/office/drawing/2014/main" id="{CB4CBD02-9701-4863-8C9E-09D2F419CC7E}"/>
                </a:ext>
              </a:extLst>
            </p:cNvPr>
            <p:cNvGrpSpPr/>
            <p:nvPr/>
          </p:nvGrpSpPr>
          <p:grpSpPr>
            <a:xfrm>
              <a:off x="1550326" y="4214816"/>
              <a:ext cx="3052355" cy="712259"/>
              <a:chOff x="-410660" y="7653367"/>
              <a:chExt cx="3052355" cy="712259"/>
            </a:xfrm>
          </p:grpSpPr>
          <p:sp>
            <p:nvSpPr>
              <p:cNvPr id="184" name="文本框 183">
                <a:extLst>
                  <a:ext uri="{FF2B5EF4-FFF2-40B4-BE49-F238E27FC236}">
                    <a16:creationId xmlns:a16="http://schemas.microsoft.com/office/drawing/2014/main" id="{FA3F01F3-D1B3-4BEB-804B-0BC308F7BDF3}"/>
                  </a:ext>
                </a:extLst>
              </p:cNvPr>
              <p:cNvSpPr txBox="1"/>
              <p:nvPr/>
            </p:nvSpPr>
            <p:spPr>
              <a:xfrm>
                <a:off x="-410660" y="8034766"/>
                <a:ext cx="3052355" cy="330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k: 2284.261644 cm</a:t>
                </a:r>
                <a:r>
                  <a:rPr lang="en-US" altLang="zh-CN" sz="155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15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(4377nm)</a:t>
                </a:r>
              </a:p>
            </p:txBody>
          </p:sp>
          <p:sp>
            <p:nvSpPr>
              <p:cNvPr id="185" name="文本框 184">
                <a:extLst>
                  <a:ext uri="{FF2B5EF4-FFF2-40B4-BE49-F238E27FC236}">
                    <a16:creationId xmlns:a16="http://schemas.microsoft.com/office/drawing/2014/main" id="{892E7734-66D4-4679-98CF-C9E5F97A103E}"/>
                  </a:ext>
                </a:extLst>
              </p:cNvPr>
              <p:cNvSpPr txBox="1"/>
              <p:nvPr/>
            </p:nvSpPr>
            <p:spPr>
              <a:xfrm>
                <a:off x="-410660" y="7653367"/>
                <a:ext cx="1668937" cy="330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A:</a:t>
                </a:r>
                <a:r>
                  <a:rPr lang="zh-CN" altLang="en-US" sz="15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5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125.7 s</a:t>
                </a:r>
                <a:r>
                  <a:rPr lang="en-US" altLang="zh-CN" sz="155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zh-CN" altLang="en-US" sz="155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96" name="文本框 195">
              <a:extLst>
                <a:ext uri="{FF2B5EF4-FFF2-40B4-BE49-F238E27FC236}">
                  <a16:creationId xmlns:a16="http://schemas.microsoft.com/office/drawing/2014/main" id="{CE26EAD0-4031-474C-AE4D-98F3B7F995D3}"/>
                </a:ext>
              </a:extLst>
            </p:cNvPr>
            <p:cNvSpPr txBox="1"/>
            <p:nvPr/>
          </p:nvSpPr>
          <p:spPr>
            <a:xfrm>
              <a:off x="1521079" y="3532761"/>
              <a:ext cx="265561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Demonstration: </a:t>
              </a:r>
              <a:r>
                <a:rPr lang="en-US" altLang="zh-CN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</a:t>
              </a:r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</a:t>
              </a:r>
              <a:r>
                <a:rPr lang="en-US" altLang="zh-CN" sz="1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21DBF147-7274-4ACC-AE78-20B51D6386A4}"/>
              </a:ext>
            </a:extLst>
          </p:cNvPr>
          <p:cNvSpPr txBox="1"/>
          <p:nvPr/>
        </p:nvSpPr>
        <p:spPr>
          <a:xfrm>
            <a:off x="759674" y="952173"/>
            <a:ext cx="6760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Bichromatic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Force (BCF)</a:t>
            </a:r>
          </a:p>
        </p:txBody>
      </p:sp>
      <p:pic>
        <p:nvPicPr>
          <p:cNvPr id="1026" name="Picture 2" descr="修改这张激光冷却原理学术示意图，严格保持原图的整体布局、纯白色背景、原子轨道结构、速度箭头v的样式、所有元素的相对位置完全不变，仅执行以下指定修改：&#10;1.  左侧Absorption（吸收）部分：所有原本橘色/橙色的元素，包括标题文字、原子轮廓、光子波浪箭头、动量公式Δp = -ħk，全部统一改为柔和的浅蓝色，其余内容完全不变。&#10;2.  右侧部分修改：&#10;    a.  标题文字从红色的“Spontaneous Emission”改为“Stimulated Emission”；颜色改为低饱和度红色；&#10;    b.  删除原本朝向各个方向的红色波浪箭头，替换为**单个向左的波浪箭头**，箭头的样式、方向和左侧吸收部分的光子箭头完全一致，颜色改为低饱和度红色；&#10;    c.  原本红色的原子轮廓、原子核，以及图案全部改为低饱和度的红色；&#10;    d.  底部的动量公式从Δp = 0，修改为和左侧完全一致的Δp = -ħk，公式内容左侧完全统一，颜色改为低饱和度红色。&#10;3.  整体要求：线条清晰锐利，无多余装饰，无水印，保持严谨的学术示意图风格，所有未提及修改的内容，必须和原图完全保持一致。">
            <a:extLst>
              <a:ext uri="{FF2B5EF4-FFF2-40B4-BE49-F238E27FC236}">
                <a16:creationId xmlns:a16="http://schemas.microsoft.com/office/drawing/2014/main" id="{9C4D0E5C-986A-47F7-A93D-3F5AF204D2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4" b="11124"/>
          <a:stretch/>
        </p:blipFill>
        <p:spPr bwMode="auto">
          <a:xfrm>
            <a:off x="759674" y="1626474"/>
            <a:ext cx="5518951" cy="167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BE726AFB-BCB4-48B5-992C-60E8C734A2C9}"/>
                  </a:ext>
                </a:extLst>
              </p:cNvPr>
              <p:cNvSpPr txBox="1"/>
              <p:nvPr/>
            </p:nvSpPr>
            <p:spPr>
              <a:xfrm>
                <a:off x="7375735" y="4406839"/>
                <a:ext cx="2896662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VBCF 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l-GR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BE726AFB-BCB4-48B5-992C-60E8C734A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735" y="4406839"/>
                <a:ext cx="2896662" cy="427746"/>
              </a:xfrm>
              <a:prstGeom prst="rect">
                <a:avLst/>
              </a:prstGeom>
              <a:blipFill>
                <a:blip r:embed="rId9"/>
                <a:stretch>
                  <a:fillRect l="-1895" b="-2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箭头: 虚尾 24">
            <a:extLst>
              <a:ext uri="{FF2B5EF4-FFF2-40B4-BE49-F238E27FC236}">
                <a16:creationId xmlns:a16="http://schemas.microsoft.com/office/drawing/2014/main" id="{37AFBB7E-4185-44F8-96F8-1F5CB039A3F3}"/>
              </a:ext>
            </a:extLst>
          </p:cNvPr>
          <p:cNvSpPr/>
          <p:nvPr/>
        </p:nvSpPr>
        <p:spPr>
          <a:xfrm rot="5400000">
            <a:off x="8527667" y="5320142"/>
            <a:ext cx="350058" cy="351953"/>
          </a:xfrm>
          <a:prstGeom prst="strip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D16C087A-1677-4E66-BA49-19042618FEC7}"/>
              </a:ext>
            </a:extLst>
          </p:cNvPr>
          <p:cNvSpPr txBox="1"/>
          <p:nvPr/>
        </p:nvSpPr>
        <p:spPr>
          <a:xfrm>
            <a:off x="7407291" y="5740539"/>
            <a:ext cx="2996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Comic Sans MS" panose="030F0702030302020204" pitchFamily="66" charset="0"/>
              </a:rPr>
              <a:t>Non-Dissipative Process</a:t>
            </a:r>
            <a:endParaRPr lang="zh-CN" altLang="en-US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AA03BD27-A94C-4738-8CDE-802A9EF2A7E5}"/>
                  </a:ext>
                </a:extLst>
              </p:cNvPr>
              <p:cNvSpPr txBox="1"/>
              <p:nvPr/>
            </p:nvSpPr>
            <p:spPr>
              <a:xfrm>
                <a:off x="7156830" y="4834585"/>
                <a:ext cx="3334472" cy="3847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Decoherence rate: ∼10</a:t>
                </a:r>
                <a14:m>
                  <m:oMath xmlns:m="http://schemas.openxmlformats.org/officeDocument/2006/math">
                    <m:r>
                      <a:rPr lang="en-US" altLang="zh-CN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19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</a:t>
                </a:r>
                <a:r>
                  <a:rPr lang="en-US" altLang="zh-CN" sz="19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−1</a:t>
                </a:r>
                <a:r>
                  <a:rPr lang="en-US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zh-CN" altLang="en-US" sz="1900" dirty="0"/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AA03BD27-A94C-4738-8CDE-802A9EF2A7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6830" y="4834585"/>
                <a:ext cx="3334472" cy="384721"/>
              </a:xfrm>
              <a:prstGeom prst="rect">
                <a:avLst/>
              </a:prstGeom>
              <a:blipFill>
                <a:blip r:embed="rId10"/>
                <a:stretch>
                  <a:fillRect t="-11111" b="-253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文本框 28">
            <a:extLst>
              <a:ext uri="{FF2B5EF4-FFF2-40B4-BE49-F238E27FC236}">
                <a16:creationId xmlns:a16="http://schemas.microsoft.com/office/drawing/2014/main" id="{AE60EDFD-80B4-4A41-9CCE-B1C6CC6EA4AD}"/>
              </a:ext>
            </a:extLst>
          </p:cNvPr>
          <p:cNvSpPr txBox="1"/>
          <p:nvPr/>
        </p:nvSpPr>
        <p:spPr>
          <a:xfrm>
            <a:off x="1836610" y="3461144"/>
            <a:ext cx="3821981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50" dirty="0">
                <a:latin typeface="Comic Sans MS" panose="030F0702030302020204" pitchFamily="66" charset="0"/>
              </a:rPr>
              <a:t>Controllable momentum transfer </a:t>
            </a:r>
            <a:endParaRPr lang="zh-CN" altLang="en-US" sz="1650" dirty="0">
              <a:latin typeface="Comic Sans MS" panose="030F0702030302020204" pitchFamily="66" charset="0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7973C90-4575-A9B4-5852-2AD907D9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220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Action of the VBCF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14BB407-6F51-4311-8EC0-5C578C1C9607}"/>
              </a:ext>
            </a:extLst>
          </p:cNvPr>
          <p:cNvSpPr txBox="1"/>
          <p:nvPr/>
        </p:nvSpPr>
        <p:spPr>
          <a:xfrm>
            <a:off x="5860168" y="878678"/>
            <a:ext cx="3977958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VBCF Profile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32C93A3-623E-441C-BC1A-13D5F05355CD}"/>
              </a:ext>
            </a:extLst>
          </p:cNvPr>
          <p:cNvSpPr txBox="1"/>
          <p:nvPr/>
        </p:nvSpPr>
        <p:spPr>
          <a:xfrm>
            <a:off x="1226868" y="910449"/>
            <a:ext cx="3977958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Optical Bloch Evolution of VBCF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1F41446-798F-49AF-B744-3A420FBAE743}"/>
              </a:ext>
            </a:extLst>
          </p:cNvPr>
          <p:cNvSpPr txBox="1"/>
          <p:nvPr/>
        </p:nvSpPr>
        <p:spPr>
          <a:xfrm>
            <a:off x="8290334" y="5271913"/>
            <a:ext cx="40806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Comic Sans MS" panose="030F0702030302020204" pitchFamily="66" charset="0"/>
              </a:rPr>
              <a:t>How to maintain the robustness ?</a:t>
            </a:r>
            <a:endParaRPr lang="zh-CN" altLang="en-US" dirty="0">
              <a:latin typeface="Comic Sans MS" panose="030F0702030302020204" pitchFamily="66" charset="0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53FA1134-7D3D-432A-BCE0-39003869ED43}"/>
              </a:ext>
            </a:extLst>
          </p:cNvPr>
          <p:cNvGrpSpPr/>
          <p:nvPr/>
        </p:nvGrpSpPr>
        <p:grpSpPr>
          <a:xfrm>
            <a:off x="6434713" y="1249232"/>
            <a:ext cx="3998127" cy="2626134"/>
            <a:chOff x="6434713" y="1249232"/>
            <a:chExt cx="3998127" cy="2626134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21C6F5AA-5E1E-4567-8536-05F6074236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4713" y="1261804"/>
              <a:ext cx="3998127" cy="2613562"/>
            </a:xfrm>
            <a:prstGeom prst="rect">
              <a:avLst/>
            </a:prstGeom>
          </p:spPr>
        </p:pic>
        <p:cxnSp>
          <p:nvCxnSpPr>
            <p:cNvPr id="33" name="连接符: 曲线 32">
              <a:extLst>
                <a:ext uri="{FF2B5EF4-FFF2-40B4-BE49-F238E27FC236}">
                  <a16:creationId xmlns:a16="http://schemas.microsoft.com/office/drawing/2014/main" id="{94A542F1-032E-424D-9D21-20477B92DE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33776" y="1523377"/>
              <a:ext cx="398362" cy="277376"/>
            </a:xfrm>
            <a:prstGeom prst="curvedConnector3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右大括号 34">
              <a:extLst>
                <a:ext uri="{FF2B5EF4-FFF2-40B4-BE49-F238E27FC236}">
                  <a16:creationId xmlns:a16="http://schemas.microsoft.com/office/drawing/2014/main" id="{708BAAD1-FEED-4134-BAC4-D2F0B3DED301}"/>
                </a:ext>
              </a:extLst>
            </p:cNvPr>
            <p:cNvSpPr/>
            <p:nvPr/>
          </p:nvSpPr>
          <p:spPr>
            <a:xfrm rot="5400000">
              <a:off x="8432841" y="2396160"/>
              <a:ext cx="77854" cy="975238"/>
            </a:xfrm>
            <a:prstGeom prst="righ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D7648F75-2AEA-48A2-A61F-1BE617A4E173}"/>
                    </a:ext>
                  </a:extLst>
                </p:cNvPr>
                <p:cNvSpPr txBox="1"/>
                <p:nvPr/>
              </p:nvSpPr>
              <p:spPr>
                <a:xfrm>
                  <a:off x="8765026" y="1249232"/>
                  <a:ext cx="1151276" cy="5164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𝐵𝐶𝐹</m:t>
                            </m:r>
                          </m:sub>
                        </m:s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ℏ</m:t>
                            </m:r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zh-CN" altLang="en-US" sz="14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num>
                          <m:den>
                            <m:r>
                              <a:rPr lang="zh-CN" altLang="en-US" sz="14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D7648F75-2AEA-48A2-A61F-1BE617A4E1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65026" y="1249232"/>
                  <a:ext cx="1151276" cy="51648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DD9E9436-7834-43B1-9B9C-8FB4944F4D29}"/>
                    </a:ext>
                  </a:extLst>
                </p:cNvPr>
                <p:cNvSpPr txBox="1"/>
                <p:nvPr/>
              </p:nvSpPr>
              <p:spPr>
                <a:xfrm>
                  <a:off x="7982031" y="3021802"/>
                  <a:ext cx="1023194" cy="2855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5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altLang="zh-CN" sz="15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zh-CN" sz="15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5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15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zh-CN" altLang="en-US" sz="15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altLang="zh-CN" sz="15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15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oMath>
                    </m:oMathPara>
                  </a14:m>
                  <a:endParaRPr lang="zh-CN" altLang="en-US" sz="1500" dirty="0"/>
                </a:p>
              </p:txBody>
            </p:sp>
          </mc:Choice>
          <mc:Fallback xmlns="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DD9E9436-7834-43B1-9B9C-8FB4944F4D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82031" y="3021802"/>
                  <a:ext cx="1023194" cy="285569"/>
                </a:xfrm>
                <a:prstGeom prst="rect">
                  <a:avLst/>
                </a:prstGeom>
                <a:blipFill>
                  <a:blip r:embed="rId4"/>
                  <a:stretch>
                    <a:fillRect b="-2340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BCB75DA3-135F-429C-AE82-74F25BFC0487}"/>
              </a:ext>
            </a:extLst>
          </p:cNvPr>
          <p:cNvGrpSpPr/>
          <p:nvPr/>
        </p:nvGrpSpPr>
        <p:grpSpPr>
          <a:xfrm>
            <a:off x="5867022" y="3857081"/>
            <a:ext cx="5967891" cy="341376"/>
            <a:chOff x="7326984" y="4003469"/>
            <a:chExt cx="6064666" cy="3413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35359E71-E14E-40F2-B3F4-ABF707775498}"/>
                    </a:ext>
                  </a:extLst>
                </p:cNvPr>
                <p:cNvSpPr txBox="1"/>
                <p:nvPr/>
              </p:nvSpPr>
              <p:spPr>
                <a:xfrm>
                  <a:off x="7326984" y="4003469"/>
                  <a:ext cx="3671377" cy="34137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5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Peak Acceleration: </a:t>
                  </a:r>
                  <a14:m>
                    <m:oMath xmlns:m="http://schemas.openxmlformats.org/officeDocument/2006/math">
                      <m:r>
                        <a:rPr lang="en-US" altLang="zh-CN" sz="15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r>
                        <a:rPr lang="en-US" altLang="zh-CN" sz="15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1.45</m:t>
                      </m:r>
                      <m:r>
                        <a:rPr lang="en-US" altLang="zh-CN" sz="15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zh-CN" sz="155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CN" sz="155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sz="155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altLang="zh-CN" sz="15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sz="155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CN" sz="155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  <m:r>
                            <a:rPr lang="en-US" altLang="zh-CN" sz="155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altLang="zh-CN" sz="155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altLang="zh-CN" sz="155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endParaRPr lang="zh-CN" altLang="en-US" sz="15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35359E71-E14E-40F2-B3F4-ABF7077754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6984" y="4003469"/>
                  <a:ext cx="3671377" cy="341376"/>
                </a:xfrm>
                <a:prstGeom prst="rect">
                  <a:avLst/>
                </a:prstGeom>
                <a:blipFill>
                  <a:blip r:embed="rId8"/>
                  <a:stretch>
                    <a:fillRect t="-1786" b="-1785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65243748-65B6-406D-8A35-E0C2F4B57702}"/>
                    </a:ext>
                  </a:extLst>
                </p:cNvPr>
                <p:cNvSpPr txBox="1"/>
                <p:nvPr/>
              </p:nvSpPr>
              <p:spPr>
                <a:xfrm>
                  <a:off x="10721909" y="4003469"/>
                  <a:ext cx="2669741" cy="33086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5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Capture Range: </a:t>
                  </a:r>
                  <a:r>
                    <a:rPr lang="en-US" altLang="zh-CN" sz="155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-65 to 65</a:t>
                  </a:r>
                  <a:r>
                    <a:rPr lang="en-US" altLang="zh-CN" sz="1550" b="0" dirty="0">
                      <a:solidFill>
                        <a:srgbClr val="FF0000"/>
                      </a:solidFill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zh-CN" sz="15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altLang="zh-CN" sz="15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altLang="zh-CN" sz="15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</m:oMath>
                  </a14:m>
                  <a:endParaRPr lang="zh-CN" altLang="en-US" sz="15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65243748-65B6-406D-8A35-E0C2F4B577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21909" y="4003469"/>
                  <a:ext cx="2669741" cy="330860"/>
                </a:xfrm>
                <a:prstGeom prst="rect">
                  <a:avLst/>
                </a:prstGeom>
                <a:blipFill>
                  <a:blip r:embed="rId9"/>
                  <a:stretch>
                    <a:fillRect l="-928" t="-5455" b="-1636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4FF35B7F-24B0-4B17-9128-7D10C2772A54}"/>
              </a:ext>
            </a:extLst>
          </p:cNvPr>
          <p:cNvSpPr txBox="1"/>
          <p:nvPr/>
        </p:nvSpPr>
        <p:spPr>
          <a:xfrm>
            <a:off x="1744270" y="3828545"/>
            <a:ext cx="353530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Periodic momentum accumulation</a:t>
            </a:r>
            <a:endParaRPr lang="zh-CN" alt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16DB7318-4B32-4E64-8082-529BE161DBC1}"/>
              </a:ext>
            </a:extLst>
          </p:cNvPr>
          <p:cNvGrpSpPr/>
          <p:nvPr/>
        </p:nvGrpSpPr>
        <p:grpSpPr>
          <a:xfrm>
            <a:off x="1509648" y="1238366"/>
            <a:ext cx="3615308" cy="2697482"/>
            <a:chOff x="1561874" y="1307337"/>
            <a:chExt cx="3467028" cy="2603787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1BE766F5-5AD3-45EC-836D-E171EC48D8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638221" y="1307337"/>
              <a:ext cx="3390681" cy="2603787"/>
            </a:xfrm>
            <a:prstGeom prst="rect">
              <a:avLst/>
            </a:prstGeom>
          </p:spPr>
        </p:pic>
        <p:pic>
          <p:nvPicPr>
            <p:cNvPr id="49" name="图片 48">
              <a:extLst>
                <a:ext uri="{FF2B5EF4-FFF2-40B4-BE49-F238E27FC236}">
                  <a16:creationId xmlns:a16="http://schemas.microsoft.com/office/drawing/2014/main" id="{C1506501-C885-4777-AC06-DDF70C508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561874" y="1329961"/>
              <a:ext cx="929721" cy="312447"/>
            </a:xfrm>
            <a:prstGeom prst="rect">
              <a:avLst/>
            </a:prstGeom>
          </p:spPr>
        </p:pic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61D7AFEE-4AF7-45E4-890F-A087328913C2}"/>
              </a:ext>
            </a:extLst>
          </p:cNvPr>
          <p:cNvGrpSpPr/>
          <p:nvPr/>
        </p:nvGrpSpPr>
        <p:grpSpPr>
          <a:xfrm>
            <a:off x="1816596" y="4480974"/>
            <a:ext cx="6369461" cy="2214907"/>
            <a:chOff x="1210279" y="4243899"/>
            <a:chExt cx="7019447" cy="2537398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D25620BC-CC4F-4E2A-B095-6B33271986EE}"/>
                </a:ext>
              </a:extLst>
            </p:cNvPr>
            <p:cNvSpPr txBox="1"/>
            <p:nvPr/>
          </p:nvSpPr>
          <p:spPr>
            <a:xfrm>
              <a:off x="1414078" y="4279647"/>
              <a:ext cx="4706598" cy="3954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28800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en-US" altLang="zh-CN" sz="1500" b="1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  <a:sym typeface="Wingdings" panose="05000000000000000000" pitchFamily="2" charset="2"/>
                </a:rPr>
                <a:t>Unexpected  VBCF Profiles </a:t>
              </a: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AB61EF0A-1902-4C6E-8E57-325DCAD45E19}"/>
                </a:ext>
              </a:extLst>
            </p:cNvPr>
            <p:cNvGrpSpPr/>
            <p:nvPr/>
          </p:nvGrpSpPr>
          <p:grpSpPr>
            <a:xfrm>
              <a:off x="1210279" y="4243899"/>
              <a:ext cx="7019447" cy="2537398"/>
              <a:chOff x="1298935" y="4197519"/>
              <a:chExt cx="7019447" cy="2537398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1DB8DD6E-90FA-4A22-928E-96E17C083BF6}"/>
                  </a:ext>
                </a:extLst>
              </p:cNvPr>
              <p:cNvSpPr/>
              <p:nvPr/>
            </p:nvSpPr>
            <p:spPr>
              <a:xfrm>
                <a:off x="1298935" y="4197519"/>
                <a:ext cx="7019447" cy="2537398"/>
              </a:xfrm>
              <a:prstGeom prst="roundRect">
                <a:avLst/>
              </a:prstGeom>
              <a:noFill/>
              <a:ln w="28575">
                <a:solidFill>
                  <a:schemeClr val="accent5">
                    <a:lumMod val="75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id="{7352DAA1-0445-477B-9A96-53F13BCEFD10}"/>
                  </a:ext>
                </a:extLst>
              </p:cNvPr>
              <p:cNvGrpSpPr/>
              <p:nvPr/>
            </p:nvGrpSpPr>
            <p:grpSpPr>
              <a:xfrm>
                <a:off x="1617653" y="4375556"/>
                <a:ext cx="6574733" cy="2332385"/>
                <a:chOff x="1581802" y="4548859"/>
                <a:chExt cx="6613701" cy="2227628"/>
              </a:xfrm>
            </p:grpSpPr>
            <p:pic>
              <p:nvPicPr>
                <p:cNvPr id="22" name="图片 21">
                  <a:extLst>
                    <a:ext uri="{FF2B5EF4-FFF2-40B4-BE49-F238E27FC236}">
                      <a16:creationId xmlns:a16="http://schemas.microsoft.com/office/drawing/2014/main" id="{8679C254-B25D-4A41-852D-7C016B03FC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850215" y="4548859"/>
                  <a:ext cx="3345288" cy="2200410"/>
                </a:xfrm>
                <a:prstGeom prst="rect">
                  <a:avLst/>
                </a:prstGeom>
              </p:spPr>
            </p:pic>
            <p:pic>
              <p:nvPicPr>
                <p:cNvPr id="24" name="图片 23">
                  <a:extLst>
                    <a:ext uri="{FF2B5EF4-FFF2-40B4-BE49-F238E27FC236}">
                      <a16:creationId xmlns:a16="http://schemas.microsoft.com/office/drawing/2014/main" id="{3962F59E-87AA-400B-B483-1E9221134A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581802" y="4576077"/>
                  <a:ext cx="3268413" cy="220041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B637175-E304-F0D8-F8B9-AE485976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318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id="{930924C2-2C39-4AED-B84A-E5A694AEA4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8" r="50972"/>
          <a:stretch/>
        </p:blipFill>
        <p:spPr>
          <a:xfrm>
            <a:off x="1675790" y="4134388"/>
            <a:ext cx="3700819" cy="2409641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374E232F-29C5-4A60-8DC2-D2C5FF8A0A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2" t="50008"/>
          <a:stretch/>
        </p:blipFill>
        <p:spPr>
          <a:xfrm>
            <a:off x="6284858" y="4206732"/>
            <a:ext cx="3662911" cy="2337297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851BFA7B-A69A-4587-8D48-E237EADFE5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t="865" r="50099" b="50000"/>
          <a:stretch/>
        </p:blipFill>
        <p:spPr>
          <a:xfrm>
            <a:off x="1616699" y="1241942"/>
            <a:ext cx="3843809" cy="2420509"/>
          </a:xfrm>
          <a:prstGeom prst="rect">
            <a:avLst/>
          </a:prstGeom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Robustness of the VBCF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C3A8A35-4958-4277-8080-45CD4493F1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2" b="50009"/>
          <a:stretch/>
        </p:blipFill>
        <p:spPr>
          <a:xfrm>
            <a:off x="6227440" y="1229047"/>
            <a:ext cx="3677362" cy="23465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DB976EB-54ED-4207-A011-AF631EA12AFF}"/>
                  </a:ext>
                </a:extLst>
              </p:cNvPr>
              <p:cNvSpPr txBox="1"/>
              <p:nvPr/>
            </p:nvSpPr>
            <p:spPr>
              <a:xfrm>
                <a:off x="2973046" y="4246168"/>
                <a:ext cx="187976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5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15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=302.8 </m:t>
                      </m:r>
                      <m:r>
                        <a:rPr lang="en-US" altLang="zh-CN" sz="15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en-US" altLang="zh-CN" sz="15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altLang="zh-CN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DB976EB-54ED-4207-A011-AF631EA12A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046" y="4246168"/>
                <a:ext cx="1879769" cy="369332"/>
              </a:xfrm>
              <a:prstGeom prst="rect">
                <a:avLst/>
              </a:prstGeom>
              <a:blipFill>
                <a:blip r:embed="rId4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D20AC702-9999-46C4-9615-52F2743822D0}"/>
                  </a:ext>
                </a:extLst>
              </p:cNvPr>
              <p:cNvSpPr txBox="1"/>
              <p:nvPr/>
            </p:nvSpPr>
            <p:spPr>
              <a:xfrm>
                <a:off x="2128863" y="6407021"/>
                <a:ext cx="3612877" cy="362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Deviation control range: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5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altLang="zh-CN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  <m:r>
                          <a:rPr lang="en-US" altLang="zh-CN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altLang="zh-CN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1%</m:t>
                    </m:r>
                  </m:oMath>
                </a14:m>
                <a:r>
                  <a: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D20AC702-9999-46C4-9615-52F2743822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8863" y="6407021"/>
                <a:ext cx="3612877" cy="362022"/>
              </a:xfrm>
              <a:prstGeom prst="rect">
                <a:avLst/>
              </a:prstGeom>
              <a:blipFill>
                <a:blip r:embed="rId5"/>
                <a:stretch>
                  <a:fillRect l="-843" b="-220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EA302697-F3A3-4A6D-B3DF-BED7E8394B55}"/>
                  </a:ext>
                </a:extLst>
              </p:cNvPr>
              <p:cNvSpPr txBox="1"/>
              <p:nvPr/>
            </p:nvSpPr>
            <p:spPr>
              <a:xfrm>
                <a:off x="6974914" y="3452232"/>
                <a:ext cx="3762509" cy="362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Deviation control range: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sz="1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zh-CN" altLang="el-GR" sz="1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𝜙</m:t>
                    </m:r>
                    <m:r>
                      <a:rPr lang="en-US" altLang="zh-CN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altLang="zh-CN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0.4</m:t>
                    </m:r>
                    <m:r>
                      <a:rPr lang="en-US" altLang="zh-CN" sz="1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EA302697-F3A3-4A6D-B3DF-BED7E8394B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4914" y="3452232"/>
                <a:ext cx="3762509" cy="362022"/>
              </a:xfrm>
              <a:prstGeom prst="rect">
                <a:avLst/>
              </a:prstGeom>
              <a:blipFill>
                <a:blip r:embed="rId6"/>
                <a:stretch>
                  <a:fillRect l="-810" b="-2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74B5C2A8-D700-4E52-AC77-A3844C0A57CA}"/>
                  </a:ext>
                </a:extLst>
              </p:cNvPr>
              <p:cNvSpPr txBox="1"/>
              <p:nvPr/>
            </p:nvSpPr>
            <p:spPr>
              <a:xfrm>
                <a:off x="6887531" y="3684704"/>
                <a:ext cx="3458908" cy="362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Equivalent path deviation: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sz="1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n-US" altLang="zh-CN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US" altLang="zh-CN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altLang="zh-CN" sz="1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altLang="zh-CN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altLang="zh-CN" sz="1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mm</m:t>
                    </m:r>
                  </m:oMath>
                </a14:m>
                <a:r>
                  <a: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74B5C2A8-D700-4E52-AC77-A3844C0A5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531" y="3684704"/>
                <a:ext cx="3458908" cy="362022"/>
              </a:xfrm>
              <a:prstGeom prst="rect">
                <a:avLst/>
              </a:prstGeom>
              <a:blipFill>
                <a:blip r:embed="rId7"/>
                <a:stretch>
                  <a:fillRect l="-1058" b="-2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2B0DF567-E66F-4381-91F1-0CCF93A05374}"/>
                  </a:ext>
                </a:extLst>
              </p:cNvPr>
              <p:cNvSpPr txBox="1"/>
              <p:nvPr/>
            </p:nvSpPr>
            <p:spPr>
              <a:xfrm>
                <a:off x="2318083" y="3619269"/>
                <a:ext cx="3431856" cy="362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Deviation control range: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sz="1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zh-CN" altLang="el-GR" sz="1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𝛿</m:t>
                    </m:r>
                    <m:r>
                      <a:rPr lang="en-US" altLang="zh-CN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altLang="zh-CN" sz="1500" b="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altLang="zh-CN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.3 </m:t>
                    </m:r>
                    <m:r>
                      <a:rPr lang="en-US" altLang="zh-CN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𝑘𝐻𝑧</m:t>
                    </m:r>
                  </m:oMath>
                </a14:m>
                <a:r>
                  <a:rPr lang="zh-CN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2B0DF567-E66F-4381-91F1-0CCF93A053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8083" y="3619269"/>
                <a:ext cx="3431856" cy="362022"/>
              </a:xfrm>
              <a:prstGeom prst="rect">
                <a:avLst/>
              </a:prstGeom>
              <a:blipFill>
                <a:blip r:embed="rId8"/>
                <a:stretch>
                  <a:fillRect l="-888" b="-220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A22CE2D0-B0E1-47B0-87A1-70731CBC0F8F}"/>
                  </a:ext>
                </a:extLst>
              </p:cNvPr>
              <p:cNvSpPr txBox="1"/>
              <p:nvPr/>
            </p:nvSpPr>
            <p:spPr>
              <a:xfrm>
                <a:off x="2886985" y="2597262"/>
                <a:ext cx="2051892" cy="3877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55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zh-CN" altLang="en-US" sz="155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altLang="zh-CN" sz="155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155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</m:t>
                      </m:r>
                      <m:r>
                        <a:rPr lang="zh-CN" altLang="en-US" sz="155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altLang="zh-CN" sz="15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sz="155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36 </m:t>
                      </m:r>
                      <m:r>
                        <a:rPr lang="en-US" altLang="zh-CN" sz="155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𝑀𝐻𝑧</m:t>
                      </m:r>
                    </m:oMath>
                  </m:oMathPara>
                </a14:m>
                <a:endParaRPr lang="en-US" altLang="zh-CN" sz="15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A22CE2D0-B0E1-47B0-87A1-70731CBC0F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985" y="2597262"/>
                <a:ext cx="2051892" cy="38779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文本框 23">
            <a:extLst>
              <a:ext uri="{FF2B5EF4-FFF2-40B4-BE49-F238E27FC236}">
                <a16:creationId xmlns:a16="http://schemas.microsoft.com/office/drawing/2014/main" id="{558BF147-1936-45A2-860D-0B09383E02B8}"/>
              </a:ext>
            </a:extLst>
          </p:cNvPr>
          <p:cNvSpPr txBox="1"/>
          <p:nvPr/>
        </p:nvSpPr>
        <p:spPr>
          <a:xfrm>
            <a:off x="7670625" y="5680310"/>
            <a:ext cx="1880845" cy="362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proportion</a:t>
            </a:r>
            <a:endParaRPr lang="zh-CN" altLang="en-US" sz="15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0CAC88B1-398B-4B8F-B4F4-F82BE1BB6873}"/>
              </a:ext>
            </a:extLst>
          </p:cNvPr>
          <p:cNvSpPr txBox="1"/>
          <p:nvPr/>
        </p:nvSpPr>
        <p:spPr>
          <a:xfrm>
            <a:off x="6649989" y="6430489"/>
            <a:ext cx="42527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Equivalent contribution: 2/3  population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89366F5C-DA5A-4732-831F-4F67488906E1}"/>
              </a:ext>
            </a:extLst>
          </p:cNvPr>
          <p:cNvCxnSpPr>
            <a:cxnSpLocks/>
          </p:cNvCxnSpPr>
          <p:nvPr/>
        </p:nvCxnSpPr>
        <p:spPr>
          <a:xfrm>
            <a:off x="7860399" y="5102385"/>
            <a:ext cx="108251" cy="613387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6C3582E4-757D-4CBE-8688-E447C7E64C09}"/>
                  </a:ext>
                </a:extLst>
              </p:cNvPr>
              <p:cNvSpPr txBox="1"/>
              <p:nvPr/>
            </p:nvSpPr>
            <p:spPr>
              <a:xfrm>
                <a:off x="2633340" y="881594"/>
                <a:ext cx="7188200" cy="3070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7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altLang="zh-CN" sz="17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altLang="zh-CN" sz="17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altLang="zh-CN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  <m:sSubSup>
                        <m:sSubSupPr>
                          <m:ctrlPr>
                            <a:rPr lang="en-US" altLang="zh-CN" sz="17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altLang="zh-CN" sz="17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altLang="zh-CN" sz="17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>
                          <m:r>
                            <a:rPr lang="en-US" altLang="zh-CN" sz="17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altLang="zh-CN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unc>
                        <m:funcPr>
                          <m:ctrlPr>
                            <a:rPr lang="en-US" altLang="zh-CN" sz="17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17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sz="17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7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𝑘𝑧</m:t>
                              </m:r>
                            </m:e>
                          </m:d>
                        </m:e>
                      </m:func>
                      <m:func>
                        <m:funcPr>
                          <m:ctrlPr>
                            <a:rPr lang="en-US" altLang="zh-CN" sz="17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17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sz="17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7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altLang="zh-CN" sz="17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zh-CN" sz="17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zh-CN" altLang="en-US" sz="1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func>
                      <m:func>
                        <m:funcPr>
                          <m:ctrlPr>
                            <a:rPr lang="en-US" altLang="zh-CN" sz="17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17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sz="17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7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altLang="zh-CN" sz="1700" i="1">
                                  <a:latin typeface="Cambria Math" panose="02040503050406030204" pitchFamily="18" charset="0"/>
                                </a:rPr>
                                <m:t>/4</m:t>
                              </m:r>
                            </m:e>
                          </m:d>
                        </m:e>
                      </m:func>
                      <m:r>
                        <a:rPr lang="en-US" altLang="zh-CN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𝑖𝑠𝑖𝑛</m:t>
                      </m:r>
                      <m:d>
                        <m:dPr>
                          <m:ctrlPr>
                            <a:rPr lang="en-US" altLang="zh-CN" sz="17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7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𝑘𝑧</m:t>
                          </m:r>
                        </m:e>
                      </m:d>
                      <m:func>
                        <m:funcPr>
                          <m:ctrlPr>
                            <a:rPr lang="en-US" altLang="zh-CN" sz="17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17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sz="17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7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altLang="zh-CN" sz="17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zh-CN" sz="17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zh-CN" altLang="en-US" sz="17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func>
                      <m:r>
                        <m:rPr>
                          <m:sty m:val="p"/>
                        </m:rPr>
                        <a:rPr lang="en-US" altLang="zh-CN" sz="17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altLang="zh-CN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  <m:d>
                        <m:dPr>
                          <m:ctrlPr>
                            <a:rPr lang="en-US" altLang="zh-CN" sz="17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7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altLang="zh-CN" sz="17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/4</m:t>
                          </m:r>
                        </m:e>
                      </m:d>
                    </m:oMath>
                  </m:oMathPara>
                </a14:m>
                <a:endParaRPr lang="zh-CN" altLang="en-US" sz="17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6C3582E4-757D-4CBE-8688-E447C7E64C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340" y="881594"/>
                <a:ext cx="7188200" cy="307007"/>
              </a:xfrm>
              <a:prstGeom prst="rect">
                <a:avLst/>
              </a:prstGeom>
              <a:blipFill>
                <a:blip r:embed="rId10"/>
                <a:stretch>
                  <a:fillRect b="-2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951D39FE-7317-4328-9B2C-FF048464581B}"/>
                  </a:ext>
                </a:extLst>
              </p:cNvPr>
              <p:cNvSpPr txBox="1"/>
              <p:nvPr/>
            </p:nvSpPr>
            <p:spPr>
              <a:xfrm>
                <a:off x="475659" y="4463697"/>
                <a:ext cx="1492014" cy="5197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100" b="0" i="1" smtClean="0">
                              <a:solidFill>
                                <a:schemeClr val="accent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altLang="zh-CN" sz="2100" b="0" i="1" smtClean="0">
                              <a:solidFill>
                                <a:schemeClr val="accent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altLang="zh-CN" sz="2100" b="0" i="1" smtClean="0">
                              <a:solidFill>
                                <a:schemeClr val="accent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>
                          <m:r>
                            <a:rPr lang="en-US" altLang="zh-CN" sz="2100" b="0" i="1" smtClean="0">
                              <a:solidFill>
                                <a:schemeClr val="accent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altLang="zh-CN" sz="2100" b="0" i="1" smtClean="0"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en-US" altLang="zh-CN" sz="2100" b="0" i="1" smtClean="0">
                              <a:solidFill>
                                <a:schemeClr val="accent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altLang="zh-CN" sz="2100" b="0" i="1" smtClean="0">
                                  <a:solidFill>
                                    <a:schemeClr val="accent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100" b="0" i="1" smtClean="0">
                                  <a:solidFill>
                                    <a:schemeClr val="accent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zh-CN" sz="2100" b="0" i="1" smtClean="0">
                                  <a:solidFill>
                                    <a:schemeClr val="accent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zh-CN" altLang="en-US" sz="21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951D39FE-7317-4328-9B2C-FF04846458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659" y="4463697"/>
                <a:ext cx="1492014" cy="519758"/>
              </a:xfrm>
              <a:prstGeom prst="rect">
                <a:avLst/>
              </a:prstGeom>
              <a:blipFill>
                <a:blip r:embed="rId11"/>
                <a:stretch>
                  <a:fillRect b="-117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12C79BC3-FDA7-4017-8FE2-C3D4095C9A1E}"/>
                  </a:ext>
                </a:extLst>
              </p:cNvPr>
              <p:cNvSpPr txBox="1"/>
              <p:nvPr/>
            </p:nvSpPr>
            <p:spPr>
              <a:xfrm>
                <a:off x="1152565" y="1400618"/>
                <a:ext cx="349405" cy="5078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700" b="0" i="1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zh-CN" altLang="en-US" sz="27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12C79BC3-FDA7-4017-8FE2-C3D4095C9A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565" y="1400618"/>
                <a:ext cx="349405" cy="50783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D55644B7-0667-4F2A-9F3F-01446612805F}"/>
                  </a:ext>
                </a:extLst>
              </p:cNvPr>
              <p:cNvSpPr txBox="1"/>
              <p:nvPr/>
            </p:nvSpPr>
            <p:spPr>
              <a:xfrm>
                <a:off x="9939698" y="1398233"/>
                <a:ext cx="713678" cy="5078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700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zh-CN" altLang="en-US" sz="27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D55644B7-0667-4F2A-9F3F-0144661280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9698" y="1398233"/>
                <a:ext cx="713678" cy="50783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421CDB16-B015-40C6-B6E5-8143A6D86869}"/>
                  </a:ext>
                </a:extLst>
              </p:cNvPr>
              <p:cNvSpPr txBox="1"/>
              <p:nvPr/>
            </p:nvSpPr>
            <p:spPr>
              <a:xfrm>
                <a:off x="9985757" y="4469660"/>
                <a:ext cx="713678" cy="5078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700" i="1" smtClean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zh-CN" altLang="en-US" sz="2700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421CDB16-B015-40C6-B6E5-8143A6D86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5757" y="4469660"/>
                <a:ext cx="713678" cy="50783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C3C826CA-4447-BF41-37C7-B611900C593D}"/>
              </a:ext>
            </a:extLst>
          </p:cNvPr>
          <p:cNvSpPr txBox="1"/>
          <p:nvPr/>
        </p:nvSpPr>
        <p:spPr>
          <a:xfrm>
            <a:off x="2573231" y="5511225"/>
            <a:ext cx="26793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550" dirty="0"/>
              <a:t>297</a:t>
            </a:r>
            <a:r>
              <a:rPr lang="zh-CN" altLang="en-US" sz="1550" dirty="0"/>
              <a:t>𝑚𝑊 </a:t>
            </a:r>
            <a:r>
              <a:rPr lang="en-US" altLang="zh-CN" sz="1550" dirty="0"/>
              <a:t>laser  </a:t>
            </a:r>
          </a:p>
          <a:p>
            <a:pPr algn="ctr"/>
            <a:r>
              <a:rPr lang="en-US" altLang="zh-CN" sz="1550" dirty="0"/>
              <a:t>Focus to 0.5mm diameter</a:t>
            </a:r>
            <a:endParaRPr lang="zh-CN" altLang="en-US" sz="1550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CE02B63-8FA4-E6CB-48AA-5EFCC528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779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Effectiveness of VBCF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4C8BDD2-96BA-42A0-BFD8-F9FDCC491E9C}"/>
              </a:ext>
            </a:extLst>
          </p:cNvPr>
          <p:cNvSpPr txBox="1"/>
          <p:nvPr/>
        </p:nvSpPr>
        <p:spPr>
          <a:xfrm>
            <a:off x="1395971" y="1064743"/>
            <a:ext cx="2980253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900" dirty="0">
                <a:latin typeface="Comic Sans MS" panose="030F0702030302020204" pitchFamily="66" charset="0"/>
              </a:rPr>
              <a:t>Averaged VBCF Profile</a:t>
            </a:r>
            <a:endParaRPr lang="zh-CN" altLang="en-US" sz="1900" dirty="0">
              <a:latin typeface="Comic Sans MS" panose="030F0702030302020204" pitchFamily="66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09141017-73F9-4171-91EB-4D69E3E531F6}"/>
              </a:ext>
            </a:extLst>
          </p:cNvPr>
          <p:cNvGrpSpPr/>
          <p:nvPr/>
        </p:nvGrpSpPr>
        <p:grpSpPr>
          <a:xfrm>
            <a:off x="4759973" y="1063550"/>
            <a:ext cx="6036056" cy="5416322"/>
            <a:chOff x="4759973" y="1063550"/>
            <a:chExt cx="6036056" cy="5416322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FCA25126-F528-4693-A7A6-7DA3DEC08BC6}"/>
                </a:ext>
              </a:extLst>
            </p:cNvPr>
            <p:cNvGrpSpPr/>
            <p:nvPr/>
          </p:nvGrpSpPr>
          <p:grpSpPr>
            <a:xfrm>
              <a:off x="4759973" y="1063550"/>
              <a:ext cx="6036056" cy="5416322"/>
              <a:chOff x="4265851" y="985330"/>
              <a:chExt cx="5698383" cy="5220704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id="{0357CF05-3E68-4161-BE90-752A49DE3D49}"/>
                  </a:ext>
                </a:extLst>
              </p:cNvPr>
              <p:cNvGrpSpPr/>
              <p:nvPr/>
            </p:nvGrpSpPr>
            <p:grpSpPr>
              <a:xfrm>
                <a:off x="4265851" y="985330"/>
                <a:ext cx="5698383" cy="5220704"/>
                <a:chOff x="4234101" y="985329"/>
                <a:chExt cx="5698383" cy="5220704"/>
              </a:xfrm>
            </p:grpSpPr>
            <p:pic>
              <p:nvPicPr>
                <p:cNvPr id="3" name="图片 2">
                  <a:extLst>
                    <a:ext uri="{FF2B5EF4-FFF2-40B4-BE49-F238E27FC236}">
                      <a16:creationId xmlns:a16="http://schemas.microsoft.com/office/drawing/2014/main" id="{3C2FC130-5AAA-402C-8133-8EDC51C075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34101" y="1369431"/>
                  <a:ext cx="5451890" cy="4836602"/>
                </a:xfrm>
                <a:prstGeom prst="rect">
                  <a:avLst/>
                </a:prstGeom>
              </p:spPr>
            </p:pic>
            <p:sp>
              <p:nvSpPr>
                <p:cNvPr id="12" name="文本框 11">
                  <a:extLst>
                    <a:ext uri="{FF2B5EF4-FFF2-40B4-BE49-F238E27FC236}">
                      <a16:creationId xmlns:a16="http://schemas.microsoft.com/office/drawing/2014/main" id="{05EE9052-CA4D-41FA-8947-7B077A1CCD48}"/>
                    </a:ext>
                  </a:extLst>
                </p:cNvPr>
                <p:cNvSpPr txBox="1"/>
                <p:nvPr/>
              </p:nvSpPr>
              <p:spPr>
                <a:xfrm>
                  <a:off x="5247958" y="2221025"/>
                  <a:ext cx="1061407" cy="53399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zh-CN" sz="1500" b="1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Velocity Bunching</a:t>
                  </a:r>
                  <a:endParaRPr lang="zh-CN" altLang="en-US" sz="1500" b="1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F41313CF-31A3-4EAF-8224-3DD399FA6119}"/>
                    </a:ext>
                  </a:extLst>
                </p:cNvPr>
                <p:cNvSpPr txBox="1"/>
                <p:nvPr/>
              </p:nvSpPr>
              <p:spPr>
                <a:xfrm>
                  <a:off x="5268450" y="985329"/>
                  <a:ext cx="4664034" cy="3847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900" dirty="0">
                      <a:latin typeface="Comic Sans MS" panose="030F0702030302020204" pitchFamily="66" charset="0"/>
                    </a:rPr>
                    <a:t>Longitudinal direction </a:t>
                  </a:r>
                  <a:r>
                    <a:rPr lang="en-US" altLang="zh-CN" sz="1900" dirty="0" err="1">
                      <a:latin typeface="Comic Sans MS" panose="030F0702030302020204" pitchFamily="66" charset="0"/>
                    </a:rPr>
                    <a:t>v</a:t>
                  </a:r>
                  <a:r>
                    <a:rPr lang="en-US" altLang="zh-CN" sz="1200" dirty="0" err="1">
                      <a:latin typeface="Comic Sans MS" panose="030F0702030302020204" pitchFamily="66" charset="0"/>
                    </a:rPr>
                    <a:t>z</a:t>
                  </a:r>
                  <a:r>
                    <a:rPr lang="en-US" altLang="zh-CN" sz="1900" dirty="0">
                      <a:latin typeface="Comic Sans MS" panose="030F0702030302020204" pitchFamily="66" charset="0"/>
                    </a:rPr>
                    <a:t> simulation</a:t>
                  </a:r>
                  <a:endParaRPr lang="zh-CN" altLang="en-US" sz="1900" dirty="0">
                    <a:latin typeface="Comic Sans MS" panose="030F0702030302020204" pitchFamily="66" charset="0"/>
                  </a:endParaRPr>
                </a:p>
              </p:txBody>
            </p:sp>
          </p:grpSp>
          <p:cxnSp>
            <p:nvCxnSpPr>
              <p:cNvPr id="25" name="直接箭头连接符 24">
                <a:extLst>
                  <a:ext uri="{FF2B5EF4-FFF2-40B4-BE49-F238E27FC236}">
                    <a16:creationId xmlns:a16="http://schemas.microsoft.com/office/drawing/2014/main" id="{BE1C9F3F-9C80-475C-AA8B-63E1532F5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84472" y="1755775"/>
                <a:ext cx="0" cy="18097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98675CF2-008E-469A-9887-ECCD5A0F690A}"/>
                  </a:ext>
                </a:extLst>
              </p:cNvPr>
              <p:cNvSpPr txBox="1"/>
              <p:nvPr/>
            </p:nvSpPr>
            <p:spPr>
              <a:xfrm>
                <a:off x="7382859" y="1529490"/>
                <a:ext cx="699230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300" dirty="0"/>
                  <a:t>150m/s</a:t>
                </a:r>
                <a:endParaRPr lang="zh-CN" altLang="en-US" sz="1300" dirty="0"/>
              </a:p>
            </p:txBody>
          </p:sp>
          <p:cxnSp>
            <p:nvCxnSpPr>
              <p:cNvPr id="30" name="直接箭头连接符 29">
                <a:extLst>
                  <a:ext uri="{FF2B5EF4-FFF2-40B4-BE49-F238E27FC236}">
                    <a16:creationId xmlns:a16="http://schemas.microsoft.com/office/drawing/2014/main" id="{44508C9D-B72E-4BD8-A6B8-948CB778C8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2816" y="1799799"/>
                <a:ext cx="0" cy="18097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02934691-4696-4E76-AD75-C115D344112C}"/>
                  </a:ext>
                </a:extLst>
              </p:cNvPr>
              <p:cNvSpPr txBox="1"/>
              <p:nvPr/>
            </p:nvSpPr>
            <p:spPr>
              <a:xfrm>
                <a:off x="6222863" y="1529490"/>
                <a:ext cx="579907" cy="281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300" dirty="0"/>
                  <a:t>77m/s</a:t>
                </a:r>
                <a:endParaRPr lang="zh-CN" altLang="en-US" sz="1300" dirty="0"/>
              </a:p>
            </p:txBody>
          </p:sp>
          <p:cxnSp>
            <p:nvCxnSpPr>
              <p:cNvPr id="32" name="直接箭头连接符 31">
                <a:extLst>
                  <a:ext uri="{FF2B5EF4-FFF2-40B4-BE49-F238E27FC236}">
                    <a16:creationId xmlns:a16="http://schemas.microsoft.com/office/drawing/2014/main" id="{215D3886-7F08-4FC0-ACE9-D3A5E6D431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27309" y="3976450"/>
                <a:ext cx="0" cy="18097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A99D40C1-6D3C-483E-93DF-82C825B08F30}"/>
                  </a:ext>
                </a:extLst>
              </p:cNvPr>
              <p:cNvSpPr txBox="1"/>
              <p:nvPr/>
            </p:nvSpPr>
            <p:spPr>
              <a:xfrm>
                <a:off x="6577694" y="3649311"/>
                <a:ext cx="699230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300" dirty="0"/>
                  <a:t>100m/s</a:t>
                </a:r>
                <a:endParaRPr lang="zh-CN" altLang="en-US" sz="1300" dirty="0"/>
              </a:p>
            </p:txBody>
          </p:sp>
          <p:cxnSp>
            <p:nvCxnSpPr>
              <p:cNvPr id="34" name="直接箭头连接符 33">
                <a:extLst>
                  <a:ext uri="{FF2B5EF4-FFF2-40B4-BE49-F238E27FC236}">
                    <a16:creationId xmlns:a16="http://schemas.microsoft.com/office/drawing/2014/main" id="{07D2D59A-65E6-46F6-9A12-5B8E6B1095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46427" y="3884779"/>
                <a:ext cx="150691" cy="78374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6C33D7B1-71D0-4018-9E86-6E5CCC60E927}"/>
                  </a:ext>
                </a:extLst>
              </p:cNvPr>
              <p:cNvSpPr txBox="1"/>
              <p:nvPr/>
            </p:nvSpPr>
            <p:spPr>
              <a:xfrm>
                <a:off x="5364759" y="3647128"/>
                <a:ext cx="619253" cy="281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300" dirty="0"/>
                  <a:t>5.7m/s</a:t>
                </a:r>
                <a:endParaRPr lang="zh-CN" altLang="en-US" sz="1300" dirty="0"/>
              </a:p>
            </p:txBody>
          </p:sp>
        </p:grp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B307AACE-D49C-4768-B392-3E7E5096CA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10295" y="2637934"/>
              <a:ext cx="398516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AD5D6624-D707-4620-A335-02FCAC1A66DB}"/>
              </a:ext>
            </a:extLst>
          </p:cNvPr>
          <p:cNvGrpSpPr/>
          <p:nvPr/>
        </p:nvGrpSpPr>
        <p:grpSpPr>
          <a:xfrm>
            <a:off x="828901" y="1547090"/>
            <a:ext cx="3685514" cy="4901826"/>
            <a:chOff x="829399" y="1501417"/>
            <a:chExt cx="3685514" cy="4901826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7BC0E359-6701-451A-98A5-662F6087A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399" y="1501417"/>
              <a:ext cx="3685514" cy="4901826"/>
            </a:xfrm>
            <a:prstGeom prst="rect">
              <a:avLst/>
            </a:prstGeom>
          </p:spPr>
        </p:pic>
        <p:grpSp>
          <p:nvGrpSpPr>
            <p:cNvPr id="62" name="组合 61">
              <a:extLst>
                <a:ext uri="{FF2B5EF4-FFF2-40B4-BE49-F238E27FC236}">
                  <a16:creationId xmlns:a16="http://schemas.microsoft.com/office/drawing/2014/main" id="{34D91D9B-F992-4F02-8FFC-04E5DC8E1262}"/>
                </a:ext>
              </a:extLst>
            </p:cNvPr>
            <p:cNvGrpSpPr/>
            <p:nvPr/>
          </p:nvGrpSpPr>
          <p:grpSpPr>
            <a:xfrm>
              <a:off x="2196602" y="2050620"/>
              <a:ext cx="1524118" cy="3871582"/>
              <a:chOff x="2196602" y="2050620"/>
              <a:chExt cx="1524118" cy="3871582"/>
            </a:xfrm>
          </p:grpSpPr>
          <p:cxnSp>
            <p:nvCxnSpPr>
              <p:cNvPr id="46" name="直接连接符 45">
                <a:extLst>
                  <a:ext uri="{FF2B5EF4-FFF2-40B4-BE49-F238E27FC236}">
                    <a16:creationId xmlns:a16="http://schemas.microsoft.com/office/drawing/2014/main" id="{F5DCE61A-2A3C-4D9D-AAEC-00F1F5631A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96602" y="4260624"/>
                <a:ext cx="0" cy="166157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:a16="http://schemas.microsoft.com/office/drawing/2014/main" id="{A5C20C8A-AD90-4DFE-A0A9-283C4E155D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9310" y="4260624"/>
                <a:ext cx="0" cy="166157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>
                <a:extLst>
                  <a:ext uri="{FF2B5EF4-FFF2-40B4-BE49-F238E27FC236}">
                    <a16:creationId xmlns:a16="http://schemas.microsoft.com/office/drawing/2014/main" id="{ACD35D51-0929-4C52-B314-8FC359A3CE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20571" y="2050621"/>
                <a:ext cx="0" cy="171126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:a16="http://schemas.microsoft.com/office/drawing/2014/main" id="{22A9A2DF-1337-4573-B83C-CC2B847D96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20720" y="2050620"/>
                <a:ext cx="0" cy="1711266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箭头连接符 59">
                <a:extLst>
                  <a:ext uri="{FF2B5EF4-FFF2-40B4-BE49-F238E27FC236}">
                    <a16:creationId xmlns:a16="http://schemas.microsoft.com/office/drawing/2014/main" id="{466062D5-DD23-4DAB-8BF2-3BDA0AE35A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0571" y="3162953"/>
                <a:ext cx="1200149" cy="0"/>
              </a:xfrm>
              <a:prstGeom prst="straightConnector1">
                <a:avLst/>
              </a:prstGeom>
              <a:ln w="127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箭头连接符 60">
                <a:extLst>
                  <a:ext uri="{FF2B5EF4-FFF2-40B4-BE49-F238E27FC236}">
                    <a16:creationId xmlns:a16="http://schemas.microsoft.com/office/drawing/2014/main" id="{9A2E806F-182D-4710-9A01-9788D72347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1386" y="5310188"/>
                <a:ext cx="1177924" cy="0"/>
              </a:xfrm>
              <a:prstGeom prst="straightConnector1">
                <a:avLst/>
              </a:prstGeom>
              <a:ln w="127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ABD6B800-6273-4794-B312-7982101E0787}"/>
              </a:ext>
            </a:extLst>
          </p:cNvPr>
          <p:cNvSpPr txBox="1"/>
          <p:nvPr/>
        </p:nvSpPr>
        <p:spPr>
          <a:xfrm>
            <a:off x="1764312" y="5385690"/>
            <a:ext cx="2071077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 to 195</a:t>
            </a:r>
            <a:r>
              <a:rPr lang="en-US" altLang="zh-CN" sz="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</a:t>
            </a:r>
            <a:endParaRPr lang="zh-CN" altLang="en-US" sz="13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17B1ECEC-EC28-40D8-9E6B-CBCA463C3CEE}"/>
              </a:ext>
            </a:extLst>
          </p:cNvPr>
          <p:cNvSpPr txBox="1"/>
          <p:nvPr/>
        </p:nvSpPr>
        <p:spPr>
          <a:xfrm>
            <a:off x="2084608" y="3223399"/>
            <a:ext cx="2071077" cy="284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5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 m/s to 245 m/s</a:t>
            </a:r>
            <a:endParaRPr lang="zh-CN" altLang="en-US" sz="125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018B75C9-8B4F-4EAD-9B6A-2C246657CB5F}"/>
              </a:ext>
            </a:extLst>
          </p:cNvPr>
          <p:cNvSpPr txBox="1"/>
          <p:nvPr/>
        </p:nvSpPr>
        <p:spPr>
          <a:xfrm>
            <a:off x="10598620" y="1862863"/>
            <a:ext cx="154983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Deceleration</a:t>
            </a:r>
          </a:p>
          <a:p>
            <a:r>
              <a:rPr lang="en-US" altLang="zh-CN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Distance:</a:t>
            </a:r>
            <a:r>
              <a:rPr lang="zh-CN" altLang="en-US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28mm</a:t>
            </a:r>
            <a:endParaRPr lang="zh-CN" altLang="en-US" sz="15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285A330-9B34-F627-FF18-0D6A375D8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352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Experimental Concept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D4205EE-AD67-4E7D-91CD-42F8132575F3}"/>
              </a:ext>
            </a:extLst>
          </p:cNvPr>
          <p:cNvSpPr txBox="1"/>
          <p:nvPr/>
        </p:nvSpPr>
        <p:spPr>
          <a:xfrm>
            <a:off x="1257956" y="3727795"/>
            <a:ext cx="39779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apparatus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02D34DF-CE84-458E-B415-9B4BD243060F}"/>
              </a:ext>
            </a:extLst>
          </p:cNvPr>
          <p:cNvSpPr txBox="1"/>
          <p:nvPr/>
        </p:nvSpPr>
        <p:spPr>
          <a:xfrm>
            <a:off x="5555861" y="3733863"/>
            <a:ext cx="49274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stabilization system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2795318-8832-4743-9D19-B69B42677E32}"/>
              </a:ext>
            </a:extLst>
          </p:cNvPr>
          <p:cNvSpPr txBox="1"/>
          <p:nvPr/>
        </p:nvSpPr>
        <p:spPr>
          <a:xfrm>
            <a:off x="6952075" y="6324557"/>
            <a:ext cx="4478481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laser beams locked simultaneously</a:t>
            </a:r>
            <a:endParaRPr lang="zh-CN" alt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2A278A1-7560-4FAA-B986-9FE8A296E9F0}"/>
              </a:ext>
            </a:extLst>
          </p:cNvPr>
          <p:cNvSpPr txBox="1"/>
          <p:nvPr/>
        </p:nvSpPr>
        <p:spPr>
          <a:xfrm>
            <a:off x="1257956" y="850901"/>
            <a:ext cx="64717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schematic of the VBCF deceleration 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E54AE9-C821-4D8D-B552-76C4EEEBE610}"/>
              </a:ext>
            </a:extLst>
          </p:cNvPr>
          <p:cNvGrpSpPr/>
          <p:nvPr/>
        </p:nvGrpSpPr>
        <p:grpSpPr>
          <a:xfrm>
            <a:off x="5975642" y="4245404"/>
            <a:ext cx="5343074" cy="1939330"/>
            <a:chOff x="6377871" y="4183740"/>
            <a:chExt cx="5236197" cy="1877456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72CBF2B4-8E8B-48EE-9983-AA4ABC28894E}"/>
                </a:ext>
              </a:extLst>
            </p:cNvPr>
            <p:cNvGrpSpPr/>
            <p:nvPr/>
          </p:nvGrpSpPr>
          <p:grpSpPr>
            <a:xfrm>
              <a:off x="6377871" y="4183740"/>
              <a:ext cx="5236197" cy="1877456"/>
              <a:chOff x="6377871" y="4183740"/>
              <a:chExt cx="5236197" cy="1877456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id="{E748BB7A-D04E-49DA-ADE1-0FF2572834EE}"/>
                  </a:ext>
                </a:extLst>
              </p:cNvPr>
              <p:cNvGrpSpPr/>
              <p:nvPr/>
            </p:nvGrpSpPr>
            <p:grpSpPr>
              <a:xfrm>
                <a:off x="6428509" y="4183740"/>
                <a:ext cx="5185559" cy="1877456"/>
                <a:chOff x="6268192" y="4060292"/>
                <a:chExt cx="5545982" cy="2032907"/>
              </a:xfrm>
            </p:grpSpPr>
            <p:pic>
              <p:nvPicPr>
                <p:cNvPr id="8" name="图片 7">
                  <a:extLst>
                    <a:ext uri="{FF2B5EF4-FFF2-40B4-BE49-F238E27FC236}">
                      <a16:creationId xmlns:a16="http://schemas.microsoft.com/office/drawing/2014/main" id="{52E9E092-6600-4F18-95F4-2D73DA0682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931"/>
                <a:stretch/>
              </p:blipFill>
              <p:spPr>
                <a:xfrm>
                  <a:off x="8994568" y="4060292"/>
                  <a:ext cx="2819606" cy="2032907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88900" cap="sq">
                  <a:solidFill>
                    <a:srgbClr val="FFFFFF"/>
                  </a:solidFill>
                  <a:miter lim="800000"/>
                </a:ln>
                <a:effectLst>
                  <a:outerShdw blurRad="55000" dist="18000" dir="5400000" algn="tl" rotWithShape="0">
                    <a:srgbClr val="000000">
                      <a:alpha val="40000"/>
                    </a:srgbClr>
                  </a:outerShdw>
                </a:effectLst>
                <a:scene3d>
                  <a:camera prst="orthographicFront"/>
                  <a:lightRig rig="twoPt" dir="t">
                    <a:rot lat="0" lon="0" rev="7200000"/>
                  </a:lightRig>
                </a:scene3d>
                <a:sp3d>
                  <a:bevelT w="25400" h="19050"/>
                  <a:contourClr>
                    <a:srgbClr val="FFFFFF"/>
                  </a:contourClr>
                </a:sp3d>
              </p:spPr>
            </p:pic>
            <p:pic>
              <p:nvPicPr>
                <p:cNvPr id="4" name="图片 3">
                  <a:extLst>
                    <a:ext uri="{FF2B5EF4-FFF2-40B4-BE49-F238E27FC236}">
                      <a16:creationId xmlns:a16="http://schemas.microsoft.com/office/drawing/2014/main" id="{9A21A741-83E4-46F3-8957-45B69BCB73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r="2688"/>
                <a:stretch/>
              </p:blipFill>
              <p:spPr>
                <a:xfrm>
                  <a:off x="6268192" y="4060292"/>
                  <a:ext cx="2511873" cy="2032907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88900" cap="sq">
                  <a:solidFill>
                    <a:srgbClr val="FFFFFF"/>
                  </a:solidFill>
                  <a:miter lim="800000"/>
                </a:ln>
                <a:effectLst>
                  <a:outerShdw blurRad="55000" dist="18000" dir="5400000" algn="tl" rotWithShape="0">
                    <a:srgbClr val="000000">
                      <a:alpha val="40000"/>
                    </a:srgbClr>
                  </a:outerShdw>
                </a:effectLst>
                <a:scene3d>
                  <a:camera prst="orthographicFront"/>
                  <a:lightRig rig="twoPt" dir="t">
                    <a:rot lat="0" lon="0" rev="7200000"/>
                  </a:lightRig>
                </a:scene3d>
                <a:sp3d>
                  <a:bevelT w="25400" h="19050"/>
                  <a:contourClr>
                    <a:srgbClr val="FFFFFF"/>
                  </a:contourClr>
                </a:sp3d>
              </p:spPr>
            </p:pic>
          </p:grpSp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32734A3F-917B-4841-9A0A-C4E77BDCEB7A}"/>
                  </a:ext>
                </a:extLst>
              </p:cNvPr>
              <p:cNvSpPr/>
              <p:nvPr/>
            </p:nvSpPr>
            <p:spPr>
              <a:xfrm>
                <a:off x="6459836" y="4214517"/>
                <a:ext cx="953685" cy="27907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26E7A4B-7376-4029-A8B5-CA5D8593A30B}"/>
                  </a:ext>
                </a:extLst>
              </p:cNvPr>
              <p:cNvSpPr txBox="1"/>
              <p:nvPr/>
            </p:nvSpPr>
            <p:spPr>
              <a:xfrm>
                <a:off x="6377871" y="4192469"/>
                <a:ext cx="111761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5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ULE Cavity</a:t>
                </a:r>
                <a:endParaRPr lang="zh-CN" altLang="en-US" sz="15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7D344580-BC3A-4666-AC27-CEFE35753DEE}"/>
                </a:ext>
              </a:extLst>
            </p:cNvPr>
            <p:cNvSpPr/>
            <p:nvPr/>
          </p:nvSpPr>
          <p:spPr>
            <a:xfrm>
              <a:off x="9028864" y="4214517"/>
              <a:ext cx="953685" cy="27907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A1B5B6CE-13E7-4F8C-931A-70C2D9903705}"/>
                </a:ext>
              </a:extLst>
            </p:cNvPr>
            <p:cNvSpPr txBox="1"/>
            <p:nvPr/>
          </p:nvSpPr>
          <p:spPr>
            <a:xfrm>
              <a:off x="8998996" y="4204547"/>
              <a:ext cx="101341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5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PDH Lock</a:t>
              </a:r>
              <a:endParaRPr lang="zh-CN" altLang="en-US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:a16="http://schemas.microsoft.com/office/drawing/2014/main" id="{593C7D99-E909-43C4-A5B3-041487655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3906" y="4178867"/>
            <a:ext cx="2400767" cy="2044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id="{2F08A5E7-3622-44F1-B270-55E93D5D1498}"/>
              </a:ext>
            </a:extLst>
          </p:cNvPr>
          <p:cNvGrpSpPr/>
          <p:nvPr/>
        </p:nvGrpSpPr>
        <p:grpSpPr>
          <a:xfrm>
            <a:off x="2197757" y="1422811"/>
            <a:ext cx="6903937" cy="2275155"/>
            <a:chOff x="2749959" y="1410969"/>
            <a:chExt cx="6903937" cy="227515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1E08C3B1-B0F9-4BF5-88FB-BA417D6320B6}"/>
                </a:ext>
              </a:extLst>
            </p:cNvPr>
            <p:cNvGrpSpPr/>
            <p:nvPr/>
          </p:nvGrpSpPr>
          <p:grpSpPr>
            <a:xfrm>
              <a:off x="2749959" y="1410969"/>
              <a:ext cx="6903937" cy="1895131"/>
              <a:chOff x="2749959" y="1404700"/>
              <a:chExt cx="6903937" cy="1895131"/>
            </a:xfrm>
          </p:grpSpPr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id="{56463D86-3A79-43A6-B978-9BB65FF377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49959" y="1404700"/>
                <a:ext cx="6690101" cy="1895131"/>
              </a:xfrm>
              <a:prstGeom prst="rect">
                <a:avLst/>
              </a:prstGeom>
            </p:spPr>
          </p:pic>
          <p:sp>
            <p:nvSpPr>
              <p:cNvPr id="2" name="弧形 1">
                <a:extLst>
                  <a:ext uri="{FF2B5EF4-FFF2-40B4-BE49-F238E27FC236}">
                    <a16:creationId xmlns:a16="http://schemas.microsoft.com/office/drawing/2014/main" id="{3327A9EE-F087-4D23-95B1-1C9A700435DB}"/>
                  </a:ext>
                </a:extLst>
              </p:cNvPr>
              <p:cNvSpPr/>
              <p:nvPr/>
            </p:nvSpPr>
            <p:spPr>
              <a:xfrm rot="2822013">
                <a:off x="8847003" y="2061761"/>
                <a:ext cx="391886" cy="441941"/>
              </a:xfrm>
              <a:prstGeom prst="arc">
                <a:avLst/>
              </a:prstGeom>
              <a:ln w="190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FFE76AD3-F053-4C67-870E-C653C1E42ED7}"/>
                  </a:ext>
                </a:extLst>
              </p:cNvPr>
              <p:cNvSpPr txBox="1"/>
              <p:nvPr/>
            </p:nvSpPr>
            <p:spPr>
              <a:xfrm>
                <a:off x="9241503" y="2083800"/>
                <a:ext cx="412393" cy="3539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1°</a:t>
                </a:r>
                <a:endParaRPr lang="zh-CN" altLang="en-US" sz="1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4" name="右大括号 23">
              <a:extLst>
                <a:ext uri="{FF2B5EF4-FFF2-40B4-BE49-F238E27FC236}">
                  <a16:creationId xmlns:a16="http://schemas.microsoft.com/office/drawing/2014/main" id="{DC28472F-A2B9-4824-9068-7F0E204138D7}"/>
                </a:ext>
              </a:extLst>
            </p:cNvPr>
            <p:cNvSpPr/>
            <p:nvPr/>
          </p:nvSpPr>
          <p:spPr>
            <a:xfrm rot="5400000">
              <a:off x="4410359" y="2089581"/>
              <a:ext cx="166945" cy="2182161"/>
            </a:xfrm>
            <a:prstGeom prst="righ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右大括号 24">
              <a:extLst>
                <a:ext uri="{FF2B5EF4-FFF2-40B4-BE49-F238E27FC236}">
                  <a16:creationId xmlns:a16="http://schemas.microsoft.com/office/drawing/2014/main" id="{C94A3088-1D57-418B-B6E1-0C45A6202A5F}"/>
                </a:ext>
              </a:extLst>
            </p:cNvPr>
            <p:cNvSpPr/>
            <p:nvPr/>
          </p:nvSpPr>
          <p:spPr>
            <a:xfrm rot="5400000">
              <a:off x="7700083" y="1812796"/>
              <a:ext cx="166945" cy="2804014"/>
            </a:xfrm>
            <a:prstGeom prst="righ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9F49744F-5EF1-4CCA-84FA-F6632C6CFA07}"/>
                </a:ext>
              </a:extLst>
            </p:cNvPr>
            <p:cNvSpPr txBox="1"/>
            <p:nvPr/>
          </p:nvSpPr>
          <p:spPr>
            <a:xfrm>
              <a:off x="3956508" y="3305900"/>
              <a:ext cx="168778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Source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67DFA74C-815C-4A6E-BE55-10D2E09FBD08}"/>
                </a:ext>
              </a:extLst>
            </p:cNvPr>
            <p:cNvSpPr txBox="1"/>
            <p:nvPr/>
          </p:nvSpPr>
          <p:spPr>
            <a:xfrm>
              <a:off x="6849847" y="3347570"/>
              <a:ext cx="226535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Deceleration Region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18D75A35-40FF-42BD-A06D-2FA6B9AE1A8A}"/>
              </a:ext>
            </a:extLst>
          </p:cNvPr>
          <p:cNvSpPr txBox="1"/>
          <p:nvPr/>
        </p:nvSpPr>
        <p:spPr>
          <a:xfrm>
            <a:off x="2099410" y="6324557"/>
            <a:ext cx="1969758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source inside</a:t>
            </a:r>
            <a:endParaRPr lang="zh-CN" alt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9BFE771E-EA03-4BEC-AD36-682AD561FF09}"/>
              </a:ext>
            </a:extLst>
          </p:cNvPr>
          <p:cNvSpPr txBox="1"/>
          <p:nvPr/>
        </p:nvSpPr>
        <p:spPr>
          <a:xfrm>
            <a:off x="8983576" y="2425555"/>
            <a:ext cx="26186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Deceleration Distance: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28mm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灯片编号占位符 30">
            <a:extLst>
              <a:ext uri="{FF2B5EF4-FFF2-40B4-BE49-F238E27FC236}">
                <a16:creationId xmlns:a16="http://schemas.microsoft.com/office/drawing/2014/main" id="{1AA212C5-6E06-47DB-9781-0DB91C21A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994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82552E8-C3CC-43A5-9D40-CDC2125970EB}"/>
              </a:ext>
            </a:extLst>
          </p:cNvPr>
          <p:cNvSpPr txBox="1">
            <a:spLocks noChangeArrowheads="1"/>
          </p:cNvSpPr>
          <p:nvPr/>
        </p:nvSpPr>
        <p:spPr>
          <a:xfrm>
            <a:off x="41564" y="63500"/>
            <a:ext cx="12106893" cy="60960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 eaLnBrk="1" hangingPunct="1">
              <a:lnSpc>
                <a:spcPct val="120000"/>
              </a:lnSpc>
              <a:defRPr sz="3200" spc="-1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High-performance Light Source: CW-OPO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11DCA838-B4CB-41C1-BCAC-2391AA3224FF}"/>
              </a:ext>
            </a:extLst>
          </p:cNvPr>
          <p:cNvCxnSpPr/>
          <p:nvPr/>
        </p:nvCxnSpPr>
        <p:spPr bwMode="auto">
          <a:xfrm>
            <a:off x="0" y="762000"/>
            <a:ext cx="12192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F9A39488-1425-4A73-9CFB-B60A66A55BDD}"/>
              </a:ext>
            </a:extLst>
          </p:cNvPr>
          <p:cNvSpPr/>
          <p:nvPr userDrawn="1"/>
        </p:nvSpPr>
        <p:spPr bwMode="auto">
          <a:xfrm>
            <a:off x="228600" y="228600"/>
            <a:ext cx="327025" cy="336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noProof="1">
              <a:solidFill>
                <a:srgbClr val="0070C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0D982FB-5260-4CC1-A892-E3D540370E95}"/>
              </a:ext>
            </a:extLst>
          </p:cNvPr>
          <p:cNvSpPr/>
          <p:nvPr/>
        </p:nvSpPr>
        <p:spPr>
          <a:xfrm>
            <a:off x="392112" y="396875"/>
            <a:ext cx="272906" cy="276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C746627A-94D8-4F6E-AE9E-D778D13AB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832" y="1576393"/>
            <a:ext cx="4841943" cy="3812517"/>
          </a:xfrm>
          <a:prstGeom prst="rect">
            <a:avLst/>
          </a:prstGeom>
        </p:spPr>
      </p:pic>
      <p:pic>
        <p:nvPicPr>
          <p:cNvPr id="121" name="图片 120">
            <a:extLst>
              <a:ext uri="{FF2B5EF4-FFF2-40B4-BE49-F238E27FC236}">
                <a16:creationId xmlns:a16="http://schemas.microsoft.com/office/drawing/2014/main" id="{44462A8F-DBCC-4E74-8D3E-11BB4CA599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00" y="1708478"/>
            <a:ext cx="5248201" cy="3728469"/>
          </a:xfrm>
          <a:prstGeom prst="rect">
            <a:avLst/>
          </a:prstGeom>
        </p:spPr>
      </p:pic>
      <p:sp>
        <p:nvSpPr>
          <p:cNvPr id="124" name="文本框 123">
            <a:extLst>
              <a:ext uri="{FF2B5EF4-FFF2-40B4-BE49-F238E27FC236}">
                <a16:creationId xmlns:a16="http://schemas.microsoft.com/office/drawing/2014/main" id="{6A0321E2-1E11-45A0-83CE-C7998A9EE3F9}"/>
              </a:ext>
            </a:extLst>
          </p:cNvPr>
          <p:cNvSpPr txBox="1"/>
          <p:nvPr/>
        </p:nvSpPr>
        <p:spPr>
          <a:xfrm>
            <a:off x="555625" y="1062902"/>
            <a:ext cx="524820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Homemade Continuous-Wave Optical Parametric Oscillator (CW-OPO) </a:t>
            </a:r>
          </a:p>
        </p:txBody>
      </p:sp>
      <p:sp>
        <p:nvSpPr>
          <p:cNvPr id="126" name="文本框 125">
            <a:extLst>
              <a:ext uri="{FF2B5EF4-FFF2-40B4-BE49-F238E27FC236}">
                <a16:creationId xmlns:a16="http://schemas.microsoft.com/office/drawing/2014/main" id="{1235D0CF-C2DE-4A96-8090-9A9091E9DD07}"/>
              </a:ext>
            </a:extLst>
          </p:cNvPr>
          <p:cNvSpPr txBox="1"/>
          <p:nvPr/>
        </p:nvSpPr>
        <p:spPr>
          <a:xfrm>
            <a:off x="5925502" y="1081398"/>
            <a:ext cx="3977958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Optical design for VBCF beat note</a:t>
            </a:r>
          </a:p>
        </p:txBody>
      </p:sp>
      <p:grpSp>
        <p:nvGrpSpPr>
          <p:cNvPr id="177" name="组合 176">
            <a:extLst>
              <a:ext uri="{FF2B5EF4-FFF2-40B4-BE49-F238E27FC236}">
                <a16:creationId xmlns:a16="http://schemas.microsoft.com/office/drawing/2014/main" id="{A61FA01F-1473-4402-A91E-C19DA880ACBE}"/>
              </a:ext>
            </a:extLst>
          </p:cNvPr>
          <p:cNvGrpSpPr/>
          <p:nvPr/>
        </p:nvGrpSpPr>
        <p:grpSpPr>
          <a:xfrm>
            <a:off x="5683830" y="5686007"/>
            <a:ext cx="6289988" cy="716301"/>
            <a:chOff x="5594764" y="5615489"/>
            <a:chExt cx="6289988" cy="716301"/>
          </a:xfrm>
        </p:grpSpPr>
        <p:sp>
          <p:nvSpPr>
            <p:cNvPr id="141" name="文本框 140">
              <a:extLst>
                <a:ext uri="{FF2B5EF4-FFF2-40B4-BE49-F238E27FC236}">
                  <a16:creationId xmlns:a16="http://schemas.microsoft.com/office/drawing/2014/main" id="{55C40366-FC0B-46F6-8F11-58112DE738F3}"/>
                </a:ext>
              </a:extLst>
            </p:cNvPr>
            <p:cNvSpPr txBox="1"/>
            <p:nvPr/>
          </p:nvSpPr>
          <p:spPr>
            <a:xfrm>
              <a:off x="5598458" y="5993236"/>
              <a:ext cx="504998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Intra-cavity Electro-optic (EO) crystal: ~5 MHz  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14C61BEF-3094-46E1-827B-126AE71ABE04}"/>
                </a:ext>
              </a:extLst>
            </p:cNvPr>
            <p:cNvSpPr txBox="1"/>
            <p:nvPr/>
          </p:nvSpPr>
          <p:spPr>
            <a:xfrm>
              <a:off x="5594764" y="5615489"/>
              <a:ext cx="484216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iezoelec</a:t>
              </a:r>
              <a:r>
                <a:rPr lang="en-US" altLang="zh-CN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tric</a:t>
              </a:r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transducer (PZT): ~10 kHz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2" name="文本框 171">
              <a:extLst>
                <a:ext uri="{FF2B5EF4-FFF2-40B4-BE49-F238E27FC236}">
                  <a16:creationId xmlns:a16="http://schemas.microsoft.com/office/drawing/2014/main" id="{88CD43B5-C972-4718-9034-D00E7C255320}"/>
                </a:ext>
              </a:extLst>
            </p:cNvPr>
            <p:cNvSpPr txBox="1"/>
            <p:nvPr/>
          </p:nvSpPr>
          <p:spPr>
            <a:xfrm>
              <a:off x="9968774" y="5993236"/>
              <a:ext cx="185524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Phase corrections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文本框 173">
              <a:extLst>
                <a:ext uri="{FF2B5EF4-FFF2-40B4-BE49-F238E27FC236}">
                  <a16:creationId xmlns:a16="http://schemas.microsoft.com/office/drawing/2014/main" id="{E0E6E958-4B73-4AF3-883D-07EF21B5A3D0}"/>
                </a:ext>
              </a:extLst>
            </p:cNvPr>
            <p:cNvSpPr txBox="1"/>
            <p:nvPr/>
          </p:nvSpPr>
          <p:spPr>
            <a:xfrm>
              <a:off x="9431696" y="5615489"/>
              <a:ext cx="245305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ong-term </a:t>
              </a:r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stabilization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5" name="箭头: 虚尾 174">
              <a:extLst>
                <a:ext uri="{FF2B5EF4-FFF2-40B4-BE49-F238E27FC236}">
                  <a16:creationId xmlns:a16="http://schemas.microsoft.com/office/drawing/2014/main" id="{4084AFFC-CEE8-4544-960E-33DF61CCCEE4}"/>
                </a:ext>
              </a:extLst>
            </p:cNvPr>
            <p:cNvSpPr/>
            <p:nvPr/>
          </p:nvSpPr>
          <p:spPr>
            <a:xfrm>
              <a:off x="9134813" y="5670086"/>
              <a:ext cx="296883" cy="229359"/>
            </a:xfrm>
            <a:prstGeom prst="striped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箭头: 虚尾 175">
              <a:extLst>
                <a:ext uri="{FF2B5EF4-FFF2-40B4-BE49-F238E27FC236}">
                  <a16:creationId xmlns:a16="http://schemas.microsoft.com/office/drawing/2014/main" id="{0899F712-AB90-4E5D-A7C4-05D59B0140A2}"/>
                </a:ext>
              </a:extLst>
            </p:cNvPr>
            <p:cNvSpPr/>
            <p:nvPr/>
          </p:nvSpPr>
          <p:spPr>
            <a:xfrm>
              <a:off x="9671891" y="6056296"/>
              <a:ext cx="296883" cy="229359"/>
            </a:xfrm>
            <a:prstGeom prst="striped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D10BE94B-F5E3-4769-BE4A-BA9672231243}"/>
              </a:ext>
            </a:extLst>
          </p:cNvPr>
          <p:cNvSpPr txBox="1"/>
          <p:nvPr/>
        </p:nvSpPr>
        <p:spPr>
          <a:xfrm>
            <a:off x="1124903" y="5436947"/>
            <a:ext cx="23130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Comic Sans MS" panose="030F0702030302020204" pitchFamily="66" charset="0"/>
                <a:cs typeface="Times New Roman" panose="02020603050405020304" pitchFamily="18" charset="0"/>
              </a:rPr>
              <a:t>Performance Test</a:t>
            </a:r>
            <a:endParaRPr lang="zh-CN" altLang="en-US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F4E84A7-EC9F-4E9C-BB71-ED02B49CC25D}"/>
              </a:ext>
            </a:extLst>
          </p:cNvPr>
          <p:cNvSpPr txBox="1"/>
          <p:nvPr/>
        </p:nvSpPr>
        <p:spPr>
          <a:xfrm>
            <a:off x="9967569" y="2637345"/>
            <a:ext cx="166765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50" dirty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High-precision Phase Lock</a:t>
            </a:r>
            <a:endParaRPr lang="zh-CN" altLang="en-US" sz="1650" dirty="0">
              <a:solidFill>
                <a:srgbClr val="FF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AC672046-E655-4E99-A003-719EF9571236}"/>
                  </a:ext>
                </a:extLst>
              </p:cNvPr>
              <p:cNvSpPr txBox="1"/>
              <p:nvPr/>
            </p:nvSpPr>
            <p:spPr>
              <a:xfrm>
                <a:off x="1124903" y="5740604"/>
                <a:ext cx="367272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Wavelength coverage: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2.6−4.4 </m:t>
                    </m:r>
                    <m:r>
                      <a:rPr lang="zh-CN" alt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AC672046-E655-4E99-A003-719EF9571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4903" y="5740604"/>
                <a:ext cx="3672728" cy="338554"/>
              </a:xfrm>
              <a:prstGeom prst="rect">
                <a:avLst/>
              </a:prstGeom>
              <a:blipFill>
                <a:blip r:embed="rId4"/>
                <a:stretch>
                  <a:fillRect l="-997" t="-5455" b="-23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96460E18-00A0-4B04-9885-4BA2C8A46B28}"/>
                  </a:ext>
                </a:extLst>
              </p:cNvPr>
              <p:cNvSpPr txBox="1"/>
              <p:nvPr/>
            </p:nvSpPr>
            <p:spPr>
              <a:xfrm>
                <a:off x="1124903" y="6063754"/>
                <a:ext cx="367272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Output power: 0.1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−2 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𝑊</m:t>
                    </m:r>
                  </m:oMath>
                </a14:m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96460E18-00A0-4B04-9885-4BA2C8A46B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4903" y="6063754"/>
                <a:ext cx="3672728" cy="338554"/>
              </a:xfrm>
              <a:prstGeom prst="rect">
                <a:avLst/>
              </a:prstGeom>
              <a:blipFill>
                <a:blip r:embed="rId5"/>
                <a:stretch>
                  <a:fillRect l="-997" t="-5455" b="-23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46EBD2F2-DABF-424C-9C77-6C199E095AF8}"/>
                  </a:ext>
                </a:extLst>
              </p:cNvPr>
              <p:cNvSpPr txBox="1"/>
              <p:nvPr/>
            </p:nvSpPr>
            <p:spPr>
              <a:xfrm>
                <a:off x="1124903" y="6402308"/>
                <a:ext cx="367272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Linewidth: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&lt;10 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𝑘𝐻𝑧</m:t>
                    </m:r>
                  </m:oMath>
                </a14:m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46EBD2F2-DABF-424C-9C77-6C199E095A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4903" y="6402308"/>
                <a:ext cx="3672728" cy="338554"/>
              </a:xfrm>
              <a:prstGeom prst="rect">
                <a:avLst/>
              </a:prstGeom>
              <a:blipFill>
                <a:blip r:embed="rId6"/>
                <a:stretch>
                  <a:fillRect l="-997" t="-5357" b="-2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4F1213F-125D-0093-EB2B-F403F3A12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37CD-E44A-46B9-833B-730E0233546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202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27838</TotalTime>
  <Words>1010</Words>
  <Application>Microsoft Office PowerPoint</Application>
  <PresentationFormat>宽屏</PresentationFormat>
  <Paragraphs>194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inherit</vt:lpstr>
      <vt:lpstr>等线</vt:lpstr>
      <vt:lpstr>黑体</vt:lpstr>
      <vt:lpstr>Arial</vt:lpstr>
      <vt:lpstr>Calibri</vt:lpstr>
      <vt:lpstr>Calibri Light</vt:lpstr>
      <vt:lpstr>Cambria Math</vt:lpstr>
      <vt:lpstr>Comic Sans MS</vt:lpstr>
      <vt:lpstr>Source Sans Pro</vt:lpstr>
      <vt:lpstr>Times New Roman</vt:lpstr>
      <vt:lpstr>Wingdings</vt:lpstr>
      <vt:lpstr>Office 主题​​</vt:lpstr>
      <vt:lpstr>Molecular deceleration via vibrational coherent bichromatic force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Molecular deceleration via vibrational coherent bichromatic force</dc:title>
  <dc:creator>萌翌 喻</dc:creator>
  <cp:lastModifiedBy>萌翌 喻</cp:lastModifiedBy>
  <cp:revision>381</cp:revision>
  <dcterms:created xsi:type="dcterms:W3CDTF">2026-04-23T02:48:14Z</dcterms:created>
  <dcterms:modified xsi:type="dcterms:W3CDTF">2026-05-20T22:47:08Z</dcterms:modified>
</cp:coreProperties>
</file>