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71" r:id="rId2"/>
    <p:sldId id="285" r:id="rId3"/>
    <p:sldId id="472" r:id="rId4"/>
    <p:sldId id="483" r:id="rId5"/>
    <p:sldId id="484" r:id="rId6"/>
    <p:sldId id="544" r:id="rId7"/>
    <p:sldId id="535" r:id="rId8"/>
    <p:sldId id="534" r:id="rId9"/>
    <p:sldId id="533" r:id="rId10"/>
    <p:sldId id="492" r:id="rId11"/>
    <p:sldId id="291" r:id="rId12"/>
    <p:sldId id="491" r:id="rId1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4603"/>
    <a:srgbClr val="FFF6D5"/>
    <a:srgbClr val="FF0000"/>
    <a:srgbClr val="0000FF"/>
    <a:srgbClr val="00B050"/>
    <a:srgbClr val="FF8000"/>
    <a:srgbClr val="1FC48A"/>
    <a:srgbClr val="7CDB4A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03" autoAdjust="0"/>
    <p:restoredTop sz="94656" autoAdjust="0"/>
  </p:normalViewPr>
  <p:slideViewPr>
    <p:cSldViewPr snapToGrid="0">
      <p:cViewPr varScale="1">
        <p:scale>
          <a:sx n="60" d="100"/>
          <a:sy n="60" d="100"/>
        </p:scale>
        <p:origin x="364" y="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E94DC-2948-4B78-ACF7-3AF0786A8104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CDCCF-D758-4A6B-957C-03A267CC220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672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DCCF-D758-4A6B-957C-03A267CC220A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17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B499D-6D5B-4ADA-B04C-0373ADE55359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5613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B499D-6D5B-4ADA-B04C-0373ADE55359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5959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1B6C6-8839-A235-4E50-65473CBF3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ADF73C3D-B7D3-15FF-767A-23021C248F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BA32F603-6C1E-3BD3-39A2-2647B1C657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72837BB-5344-F3D9-8299-13CF4F6EE7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B499D-6D5B-4ADA-B04C-0373ADE55359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2987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BC2E9F-3B17-52AE-7104-9F7721354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DCCF51E1-03B0-4034-925B-D5A79F6C8F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27C345FE-5D84-131B-8CF7-E2A4387820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62725C9-05CA-E02E-6B6C-3A7966EA77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B499D-6D5B-4ADA-B04C-0373ADE55359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2656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3ABB0-0A7B-0473-27AC-7DCDB691A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B3571CD8-21FE-1605-C2A5-E6C5E76EF1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C1D9B8C6-BA90-44AF-FE0E-29FC5B2300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1F2A28D-04DF-0E24-FBA3-9C42ACB6A2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B499D-6D5B-4ADA-B04C-0373ADE55359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0194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B0B76C-E6BF-2808-A396-723FA1B14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D0111A01-4574-A555-0473-1AB7B2D0D1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194695C3-79FD-736C-3E29-9740EDA1E2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3C5DAB4-C72F-0ABD-8819-8412F34E54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B499D-6D5B-4ADA-B04C-0373ADE55359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573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B499D-6D5B-4ADA-B04C-0373ADE55359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9805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B499D-6D5B-4ADA-B04C-0373ADE55359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1806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647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3394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3996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450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466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8109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558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465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601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341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5527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FFA27-D911-494A-A368-062D75B26BE1}" type="datetimeFigureOut">
              <a:rPr lang="pl-PL" smtClean="0"/>
              <a:t>19.05.2026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66C0A-5F6C-4506-A1F3-87A504A295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269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1.png"/><Relationship Id="rId18" Type="http://schemas.openxmlformats.org/officeDocument/2006/relationships/image" Target="../media/image56.png"/><Relationship Id="rId26" Type="http://schemas.openxmlformats.org/officeDocument/2006/relationships/image" Target="../media/image62.png"/><Relationship Id="rId39" Type="http://schemas.openxmlformats.org/officeDocument/2006/relationships/image" Target="../media/image75.png"/><Relationship Id="rId21" Type="http://schemas.openxmlformats.org/officeDocument/2006/relationships/image" Target="../media/image59.png"/><Relationship Id="rId34" Type="http://schemas.openxmlformats.org/officeDocument/2006/relationships/image" Target="../media/image70.jpeg"/><Relationship Id="rId7" Type="http://schemas.openxmlformats.org/officeDocument/2006/relationships/image" Target="../media/image46.pn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5" Type="http://schemas.openxmlformats.org/officeDocument/2006/relationships/image" Target="../media/image61.jpg"/><Relationship Id="rId33" Type="http://schemas.openxmlformats.org/officeDocument/2006/relationships/image" Target="../media/image69.jpeg"/><Relationship Id="rId38" Type="http://schemas.openxmlformats.org/officeDocument/2006/relationships/image" Target="../media/image74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4.png"/><Relationship Id="rId20" Type="http://schemas.openxmlformats.org/officeDocument/2006/relationships/image" Target="../media/image58.png"/><Relationship Id="rId29" Type="http://schemas.openxmlformats.org/officeDocument/2006/relationships/image" Target="../media/image6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49.png"/><Relationship Id="rId24" Type="http://schemas.openxmlformats.org/officeDocument/2006/relationships/image" Target="../media/image60.jpeg"/><Relationship Id="rId32" Type="http://schemas.openxmlformats.org/officeDocument/2006/relationships/image" Target="../media/image68.jpeg"/><Relationship Id="rId37" Type="http://schemas.openxmlformats.org/officeDocument/2006/relationships/image" Target="../media/image73.jpeg"/><Relationship Id="rId40" Type="http://schemas.openxmlformats.org/officeDocument/2006/relationships/image" Target="../media/image76.png"/><Relationship Id="rId5" Type="http://schemas.openxmlformats.org/officeDocument/2006/relationships/image" Target="../media/image44.png"/><Relationship Id="rId15" Type="http://schemas.openxmlformats.org/officeDocument/2006/relationships/image" Target="../media/image53.jpeg"/><Relationship Id="rId23" Type="http://schemas.openxmlformats.org/officeDocument/2006/relationships/image" Target="../media/image11.png"/><Relationship Id="rId28" Type="http://schemas.openxmlformats.org/officeDocument/2006/relationships/image" Target="../media/image64.png"/><Relationship Id="rId36" Type="http://schemas.openxmlformats.org/officeDocument/2006/relationships/image" Target="../media/image72.png"/><Relationship Id="rId10" Type="http://schemas.openxmlformats.org/officeDocument/2006/relationships/image" Target="../media/image48.png"/><Relationship Id="rId19" Type="http://schemas.openxmlformats.org/officeDocument/2006/relationships/image" Target="../media/image57.png"/><Relationship Id="rId31" Type="http://schemas.openxmlformats.org/officeDocument/2006/relationships/image" Target="../media/image67.jpeg"/><Relationship Id="rId4" Type="http://schemas.openxmlformats.org/officeDocument/2006/relationships/image" Target="../media/image43.jpeg"/><Relationship Id="rId9" Type="http://schemas.openxmlformats.org/officeDocument/2006/relationships/image" Target="../media/image47.wmf"/><Relationship Id="rId14" Type="http://schemas.openxmlformats.org/officeDocument/2006/relationships/image" Target="../media/image52.png"/><Relationship Id="rId22" Type="http://schemas.openxmlformats.org/officeDocument/2006/relationships/image" Target="../media/image10.png"/><Relationship Id="rId27" Type="http://schemas.openxmlformats.org/officeDocument/2006/relationships/image" Target="../media/image63.jpeg"/><Relationship Id="rId30" Type="http://schemas.openxmlformats.org/officeDocument/2006/relationships/image" Target="../media/image66.jpeg"/><Relationship Id="rId35" Type="http://schemas.openxmlformats.org/officeDocument/2006/relationships/image" Target="../media/image71.png"/><Relationship Id="rId8" Type="http://schemas.openxmlformats.org/officeDocument/2006/relationships/oleObject" Target="../embeddings/oleObject1.bin"/><Relationship Id="rId3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656078" y="2917796"/>
            <a:ext cx="11007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Towards optical trapping of hydrogen molecules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907850" y="5896285"/>
            <a:ext cx="1037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International Conference on Precision Physics of Simple Atomic Systems (PSAS 2026), </a:t>
            </a:r>
          </a:p>
          <a:p>
            <a:pPr algn="ctr"/>
            <a:r>
              <a:rPr lang="en-US" b="1" dirty="0"/>
              <a:t>Vienna, May 20, 2026</a:t>
            </a:r>
          </a:p>
        </p:txBody>
      </p:sp>
      <p:sp>
        <p:nvSpPr>
          <p:cNvPr id="11" name="pole tekstowe 10"/>
          <p:cNvSpPr txBox="1">
            <a:spLocks noChangeArrowheads="1"/>
          </p:cNvSpPr>
          <p:nvPr/>
        </p:nvSpPr>
        <p:spPr bwMode="auto">
          <a:xfrm>
            <a:off x="5080434" y="4382550"/>
            <a:ext cx="21587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pl-PL" altLang="pl-PL" sz="2800" b="1" dirty="0"/>
              <a:t>Piotr Wcisło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37" y="435140"/>
            <a:ext cx="1284477" cy="1373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0888" y="748576"/>
            <a:ext cx="1074734" cy="6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pole tekstowe 16"/>
          <p:cNvSpPr txBox="1"/>
          <p:nvPr/>
        </p:nvSpPr>
        <p:spPr>
          <a:xfrm>
            <a:off x="1603107" y="638549"/>
            <a:ext cx="32958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b="1" dirty="0" err="1"/>
              <a:t>Institute</a:t>
            </a:r>
            <a:r>
              <a:rPr lang="pl-PL" b="1" dirty="0"/>
              <a:t> of Physics, </a:t>
            </a:r>
            <a:endParaRPr lang="en-US" b="1" dirty="0"/>
          </a:p>
          <a:p>
            <a:pPr algn="ctr">
              <a:defRPr/>
            </a:pPr>
            <a:r>
              <a:rPr lang="pl-PL" b="1" dirty="0"/>
              <a:t>Nicolaus Copernicus University, </a:t>
            </a:r>
            <a:endParaRPr lang="en-US" b="1" dirty="0"/>
          </a:p>
          <a:p>
            <a:pPr algn="ctr">
              <a:defRPr/>
            </a:pPr>
            <a:r>
              <a:rPr lang="pl-PL" b="1" dirty="0" err="1"/>
              <a:t>Torun</a:t>
            </a:r>
            <a:r>
              <a:rPr lang="pl-PL" b="1" dirty="0"/>
              <a:t>, Poland</a:t>
            </a:r>
          </a:p>
        </p:txBody>
      </p:sp>
      <p:sp>
        <p:nvSpPr>
          <p:cNvPr id="18" name="pole tekstowe 16">
            <a:extLst>
              <a:ext uri="{FF2B5EF4-FFF2-40B4-BE49-F238E27FC236}">
                <a16:creationId xmlns:a16="http://schemas.microsoft.com/office/drawing/2014/main" id="{70EB6AEE-1DC6-439D-8F68-E7D1246D81ED}"/>
              </a:ext>
            </a:extLst>
          </p:cNvPr>
          <p:cNvSpPr txBox="1"/>
          <p:nvPr/>
        </p:nvSpPr>
        <p:spPr>
          <a:xfrm>
            <a:off x="6957836" y="638549"/>
            <a:ext cx="37245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/>
              <a:t>KL FAMO</a:t>
            </a:r>
          </a:p>
          <a:p>
            <a:pPr algn="ctr">
              <a:defRPr/>
            </a:pPr>
            <a:r>
              <a:rPr lang="en-US" b="1" dirty="0"/>
              <a:t>National Laboratory for AMO physics</a:t>
            </a:r>
          </a:p>
          <a:p>
            <a:pPr algn="ctr">
              <a:defRPr/>
            </a:pPr>
            <a:r>
              <a:rPr lang="pl-PL" b="1" dirty="0" err="1"/>
              <a:t>Torun</a:t>
            </a:r>
            <a:r>
              <a:rPr lang="pl-PL" b="1" dirty="0"/>
              <a:t>, Poland</a:t>
            </a:r>
          </a:p>
        </p:txBody>
      </p:sp>
    </p:spTree>
    <p:extLst>
      <p:ext uri="{BB962C8B-B14F-4D97-AF65-F5344CB8AC3E}">
        <p14:creationId xmlns:p14="http://schemas.microsoft.com/office/powerpoint/2010/main" val="2111141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3C6BFA-9A5D-4E3A-9C2E-1AFC19DDCB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827" y="1490661"/>
            <a:ext cx="6325667" cy="47291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4675C3-3DBA-4555-896F-D9152BE71F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7572" y="1264310"/>
            <a:ext cx="3695053" cy="49555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B1092BC-7DF1-4FDA-9B45-2DF8EFEF24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5674" y="1044055"/>
            <a:ext cx="7113382" cy="53960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C5214F-DCBF-27AF-BC23-9D523EDC94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9375" y="1414531"/>
            <a:ext cx="8537944" cy="478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7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E40000-1AEA-4D26-9050-B8266515F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4789" y="190953"/>
            <a:ext cx="4870902" cy="8159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9BAEA6-C218-4CD7-BFB3-325E09820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46" y="92690"/>
            <a:ext cx="5012257" cy="3068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FAD4CA-884C-48D7-B640-87E0498CBC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781" y="4182003"/>
            <a:ext cx="3840482" cy="21015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4E7FDA-1204-4B67-8CAC-835E97F6E0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03" y="4663786"/>
            <a:ext cx="2722092" cy="21015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99361F1-975D-4958-BE51-76F245B17F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661" y="3266680"/>
            <a:ext cx="3860371" cy="134296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B793D1-ABAD-0D3A-1AB4-497BC90468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1356" y="3583554"/>
            <a:ext cx="2966868" cy="27481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0FF797-5429-B95E-32A0-4E8FC9CD5A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15643" y="1296020"/>
            <a:ext cx="3150756" cy="18649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492F3D-12D7-7959-E4CB-189E8C571C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46183" y="1462728"/>
            <a:ext cx="1919782" cy="184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87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4" descr="Wydział Fizyki, Astronomii i Informatyki Stosowanej">
            <a:extLst>
              <a:ext uri="{FF2B5EF4-FFF2-40B4-BE49-F238E27FC236}">
                <a16:creationId xmlns:a16="http://schemas.microsoft.com/office/drawing/2014/main" id="{211B807C-D650-4354-AFA3-850157B9E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039" y="18175"/>
            <a:ext cx="2065104" cy="93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usosapps.umk.pl/res/up/200x250/227291-m-c6142d6986273d7ae8af0846f2128ee7ac2a9ec2.jpg">
            <a:extLst>
              <a:ext uri="{FF2B5EF4-FFF2-40B4-BE49-F238E27FC236}">
                <a16:creationId xmlns:a16="http://schemas.microsoft.com/office/drawing/2014/main" id="{0577D182-A870-4F45-A52E-F96AC26EC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131" y="4043876"/>
            <a:ext cx="882196" cy="110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pole tekstowe 23">
            <a:extLst>
              <a:ext uri="{FF2B5EF4-FFF2-40B4-BE49-F238E27FC236}">
                <a16:creationId xmlns:a16="http://schemas.microsoft.com/office/drawing/2014/main" id="{67FC3DBB-C348-4C60-A131-818464861381}"/>
              </a:ext>
            </a:extLst>
          </p:cNvPr>
          <p:cNvSpPr txBox="1"/>
          <p:nvPr/>
        </p:nvSpPr>
        <p:spPr>
          <a:xfrm>
            <a:off x="2168788" y="5180591"/>
            <a:ext cx="10773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M</a:t>
            </a:r>
            <a:r>
              <a:rPr lang="en-US" sz="1100" dirty="0"/>
              <a:t>.</a:t>
            </a:r>
            <a:r>
              <a:rPr lang="pl-PL" sz="1100" dirty="0"/>
              <a:t> Gancewski</a:t>
            </a:r>
          </a:p>
        </p:txBody>
      </p:sp>
      <p:sp>
        <p:nvSpPr>
          <p:cNvPr id="20" name="pole tekstowe 25">
            <a:extLst>
              <a:ext uri="{FF2B5EF4-FFF2-40B4-BE49-F238E27FC236}">
                <a16:creationId xmlns:a16="http://schemas.microsoft.com/office/drawing/2014/main" id="{36112D18-6B87-48FA-AD44-CFC7A0BED214}"/>
              </a:ext>
            </a:extLst>
          </p:cNvPr>
          <p:cNvSpPr txBox="1"/>
          <p:nvPr/>
        </p:nvSpPr>
        <p:spPr>
          <a:xfrm>
            <a:off x="10055503" y="5697323"/>
            <a:ext cx="9046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H</a:t>
            </a:r>
            <a:r>
              <a:rPr lang="en-US" sz="1100" dirty="0"/>
              <a:t>. </a:t>
            </a:r>
            <a:r>
              <a:rPr lang="pl-PL" sz="1100" dirty="0"/>
              <a:t>Jóźwiak</a:t>
            </a:r>
          </a:p>
        </p:txBody>
      </p:sp>
      <p:pic>
        <p:nvPicPr>
          <p:cNvPr id="22" name="Obraz 6">
            <a:extLst>
              <a:ext uri="{FF2B5EF4-FFF2-40B4-BE49-F238E27FC236}">
                <a16:creationId xmlns:a16="http://schemas.microsoft.com/office/drawing/2014/main" id="{66D7F08E-BAF1-4641-844D-32231B3196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6065" y="2495858"/>
            <a:ext cx="883735" cy="1101697"/>
          </a:xfrm>
          <a:prstGeom prst="rect">
            <a:avLst/>
          </a:prstGeom>
        </p:spPr>
      </p:pic>
      <p:sp>
        <p:nvSpPr>
          <p:cNvPr id="23" name="pole tekstowe 47">
            <a:extLst>
              <a:ext uri="{FF2B5EF4-FFF2-40B4-BE49-F238E27FC236}">
                <a16:creationId xmlns:a16="http://schemas.microsoft.com/office/drawing/2014/main" id="{093AD594-93C8-492D-B2BF-70C155B258E1}"/>
              </a:ext>
            </a:extLst>
          </p:cNvPr>
          <p:cNvSpPr txBox="1"/>
          <p:nvPr/>
        </p:nvSpPr>
        <p:spPr>
          <a:xfrm>
            <a:off x="3386630" y="3597555"/>
            <a:ext cx="1178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K</a:t>
            </a:r>
            <a:r>
              <a:rPr lang="en-US" sz="1100" dirty="0"/>
              <a:t>. </a:t>
            </a:r>
            <a:r>
              <a:rPr lang="pl-PL" sz="1100" dirty="0"/>
              <a:t>Stankiewicz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3446981-EA07-4DF2-816C-858FF0692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9584" y="4087679"/>
            <a:ext cx="859888" cy="1049569"/>
          </a:xfrm>
          <a:prstGeom prst="rect">
            <a:avLst/>
          </a:prstGeom>
        </p:spPr>
      </p:pic>
      <p:sp>
        <p:nvSpPr>
          <p:cNvPr id="25" name="pole tekstowe 42">
            <a:extLst>
              <a:ext uri="{FF2B5EF4-FFF2-40B4-BE49-F238E27FC236}">
                <a16:creationId xmlns:a16="http://schemas.microsoft.com/office/drawing/2014/main" id="{32F796D0-33C1-445F-A8CC-44670C11CAB2}"/>
              </a:ext>
            </a:extLst>
          </p:cNvPr>
          <p:cNvSpPr txBox="1"/>
          <p:nvPr/>
        </p:nvSpPr>
        <p:spPr>
          <a:xfrm>
            <a:off x="3205383" y="5186034"/>
            <a:ext cx="9291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A. Olejnik</a:t>
            </a:r>
            <a:endParaRPr lang="pl-PL" sz="11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5FD7453-3BDD-40F2-B7A3-367D68C770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2337" y="2446929"/>
            <a:ext cx="802944" cy="1182248"/>
          </a:xfrm>
          <a:prstGeom prst="rect">
            <a:avLst/>
          </a:prstGeom>
        </p:spPr>
      </p:pic>
      <p:sp>
        <p:nvSpPr>
          <p:cNvPr id="27" name="pole tekstowe 27">
            <a:extLst>
              <a:ext uri="{FF2B5EF4-FFF2-40B4-BE49-F238E27FC236}">
                <a16:creationId xmlns:a16="http://schemas.microsoft.com/office/drawing/2014/main" id="{546EA31F-638C-4163-A9C2-0F08D1AF2583}"/>
              </a:ext>
            </a:extLst>
          </p:cNvPr>
          <p:cNvSpPr txBox="1"/>
          <p:nvPr/>
        </p:nvSpPr>
        <p:spPr>
          <a:xfrm>
            <a:off x="2306838" y="3645899"/>
            <a:ext cx="10439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M</a:t>
            </a:r>
            <a:r>
              <a:rPr lang="en-US" sz="1100" dirty="0"/>
              <a:t>.</a:t>
            </a:r>
            <a:r>
              <a:rPr lang="pl-PL" sz="1100" dirty="0"/>
              <a:t> Makowski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815E7DF-B94E-4C6F-AE1C-0EFDEADD4743}"/>
              </a:ext>
            </a:extLst>
          </p:cNvPr>
          <p:cNvSpPr/>
          <p:nvPr/>
        </p:nvSpPr>
        <p:spPr>
          <a:xfrm>
            <a:off x="75882" y="2377361"/>
            <a:ext cx="7360193" cy="31812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27F80-056A-45F3-A734-54E1F1BBCE15}"/>
              </a:ext>
            </a:extLst>
          </p:cNvPr>
          <p:cNvSpPr txBox="1"/>
          <p:nvPr/>
        </p:nvSpPr>
        <p:spPr>
          <a:xfrm>
            <a:off x="5786043" y="244831"/>
            <a:ext cx="1138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Engineer </a:t>
            </a:r>
            <a:endParaRPr lang="pl-PL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D09F8D-C0F0-45B8-AA8B-26146014E3C9}"/>
              </a:ext>
            </a:extLst>
          </p:cNvPr>
          <p:cNvSpPr txBox="1"/>
          <p:nvPr/>
        </p:nvSpPr>
        <p:spPr>
          <a:xfrm>
            <a:off x="9261847" y="810432"/>
            <a:ext cx="298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Peers involved in the projects</a:t>
            </a:r>
            <a:endParaRPr lang="pl-PL" dirty="0"/>
          </a:p>
        </p:txBody>
      </p: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9662BB56-F0EE-44EE-B289-E977CB255A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877440"/>
              </p:ext>
            </p:extLst>
          </p:nvPr>
        </p:nvGraphicFramePr>
        <p:xfrm>
          <a:off x="8756881" y="1235423"/>
          <a:ext cx="832058" cy="1097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289080" imgH="380880" progId="PBrush">
                  <p:embed/>
                </p:oleObj>
              </mc:Choice>
              <mc:Fallback>
                <p:oleObj name="Bitmap Image" r:id="rId8" imgW="289080" imgH="380880" progId="PBrush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9662BB56-F0EE-44EE-B289-E977CB255A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756881" y="1235423"/>
                        <a:ext cx="832058" cy="10972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40980596-BB8F-4471-A8E9-4DF4EF7BFD24}"/>
              </a:ext>
            </a:extLst>
          </p:cNvPr>
          <p:cNvSpPr/>
          <p:nvPr/>
        </p:nvSpPr>
        <p:spPr>
          <a:xfrm>
            <a:off x="8727835" y="1214659"/>
            <a:ext cx="3430901" cy="13456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64B5793-E24C-4ECB-8BF6-5B7149B42F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14607" y="1236030"/>
            <a:ext cx="820665" cy="110454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155DDC0-A18A-46E9-8F13-BFEBE78FC0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3421" y="1245072"/>
            <a:ext cx="788542" cy="1094882"/>
          </a:xfrm>
          <a:prstGeom prst="rect">
            <a:avLst/>
          </a:prstGeom>
        </p:spPr>
      </p:pic>
      <p:sp>
        <p:nvSpPr>
          <p:cNvPr id="36" name="pole tekstowe 27">
            <a:extLst>
              <a:ext uri="{FF2B5EF4-FFF2-40B4-BE49-F238E27FC236}">
                <a16:creationId xmlns:a16="http://schemas.microsoft.com/office/drawing/2014/main" id="{95FB96EF-6FAF-4145-BFAF-E7FDD45511E4}"/>
              </a:ext>
            </a:extLst>
          </p:cNvPr>
          <p:cNvSpPr txBox="1"/>
          <p:nvPr/>
        </p:nvSpPr>
        <p:spPr>
          <a:xfrm>
            <a:off x="8708084" y="2338945"/>
            <a:ext cx="885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M</a:t>
            </a:r>
            <a:r>
              <a:rPr lang="en-US" sz="1100" dirty="0"/>
              <a:t>.</a:t>
            </a:r>
            <a:r>
              <a:rPr lang="pl-PL" sz="1100" dirty="0"/>
              <a:t> </a:t>
            </a:r>
            <a:r>
              <a:rPr lang="en-US" sz="1100" dirty="0"/>
              <a:t>Pi</a:t>
            </a:r>
            <a:r>
              <a:rPr lang="pl-PL" sz="1100" dirty="0"/>
              <a:t>wiński</a:t>
            </a:r>
          </a:p>
        </p:txBody>
      </p:sp>
      <p:sp>
        <p:nvSpPr>
          <p:cNvPr id="37" name="pole tekstowe 27">
            <a:extLst>
              <a:ext uri="{FF2B5EF4-FFF2-40B4-BE49-F238E27FC236}">
                <a16:creationId xmlns:a16="http://schemas.microsoft.com/office/drawing/2014/main" id="{D0E386EB-8F7A-4811-8DFD-095F1CEF7A02}"/>
              </a:ext>
            </a:extLst>
          </p:cNvPr>
          <p:cNvSpPr txBox="1"/>
          <p:nvPr/>
        </p:nvSpPr>
        <p:spPr>
          <a:xfrm>
            <a:off x="9536288" y="2320916"/>
            <a:ext cx="885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D.</a:t>
            </a:r>
            <a:r>
              <a:rPr lang="pl-PL" sz="1100" dirty="0"/>
              <a:t> </a:t>
            </a:r>
            <a:r>
              <a:rPr lang="en-US" sz="1100" dirty="0"/>
              <a:t>Lisak</a:t>
            </a:r>
            <a:endParaRPr lang="pl-PL" sz="1100" dirty="0"/>
          </a:p>
        </p:txBody>
      </p:sp>
      <p:sp>
        <p:nvSpPr>
          <p:cNvPr id="38" name="pole tekstowe 27">
            <a:extLst>
              <a:ext uri="{FF2B5EF4-FFF2-40B4-BE49-F238E27FC236}">
                <a16:creationId xmlns:a16="http://schemas.microsoft.com/office/drawing/2014/main" id="{D6AB75F1-346A-43C8-A8BB-2C5B7355CB27}"/>
              </a:ext>
            </a:extLst>
          </p:cNvPr>
          <p:cNvSpPr txBox="1"/>
          <p:nvPr/>
        </p:nvSpPr>
        <p:spPr>
          <a:xfrm>
            <a:off x="10408221" y="2338945"/>
            <a:ext cx="885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S.Wójtewicz</a:t>
            </a:r>
            <a:endParaRPr lang="pl-PL" sz="1100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106153A-653F-41A9-81BD-9195382C6F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91414" y="4551484"/>
            <a:ext cx="864825" cy="110274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9703D0E-FE31-435A-BD1C-50A56DFC8C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106681" y="3092205"/>
            <a:ext cx="881311" cy="1102746"/>
          </a:xfrm>
          <a:prstGeom prst="rect">
            <a:avLst/>
          </a:prstGeom>
        </p:spPr>
      </p:pic>
      <p:sp>
        <p:nvSpPr>
          <p:cNvPr id="42" name="pole tekstowe 42">
            <a:extLst>
              <a:ext uri="{FF2B5EF4-FFF2-40B4-BE49-F238E27FC236}">
                <a16:creationId xmlns:a16="http://schemas.microsoft.com/office/drawing/2014/main" id="{88B69F9E-D557-4E3D-90BF-7DBCF0495BFD}"/>
              </a:ext>
            </a:extLst>
          </p:cNvPr>
          <p:cNvSpPr txBox="1"/>
          <p:nvPr/>
        </p:nvSpPr>
        <p:spPr>
          <a:xfrm>
            <a:off x="4238108" y="5178039"/>
            <a:ext cx="9291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B. Bednarski</a:t>
            </a:r>
            <a:endParaRPr lang="pl-PL" sz="1100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86F3879-3D9C-49D4-828D-A094141C5FB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88694" y="3888616"/>
            <a:ext cx="1036166" cy="1237326"/>
          </a:xfrm>
          <a:prstGeom prst="rect">
            <a:avLst/>
          </a:prstGeom>
        </p:spPr>
      </p:pic>
      <p:pic>
        <p:nvPicPr>
          <p:cNvPr id="44" name="Picture 39" descr="https://usosapps.umk.pl/res/up/200x250/277799-m-56e16fdba3c43b246c1201efc74e04b0c0ef59fbe9bc5e2e9419599fbf6d0cca.jpg">
            <a:extLst>
              <a:ext uri="{FF2B5EF4-FFF2-40B4-BE49-F238E27FC236}">
                <a16:creationId xmlns:a16="http://schemas.microsoft.com/office/drawing/2014/main" id="{C57EDDC3-7E45-4C39-BED4-28A7E3DF9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04" y="2541232"/>
            <a:ext cx="883734" cy="110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pole tekstowe 47">
            <a:extLst>
              <a:ext uri="{FF2B5EF4-FFF2-40B4-BE49-F238E27FC236}">
                <a16:creationId xmlns:a16="http://schemas.microsoft.com/office/drawing/2014/main" id="{DCE5D600-E56B-4109-B9FD-D91C55204F8E}"/>
              </a:ext>
            </a:extLst>
          </p:cNvPr>
          <p:cNvSpPr txBox="1"/>
          <p:nvPr/>
        </p:nvSpPr>
        <p:spPr>
          <a:xfrm>
            <a:off x="4650712" y="3644250"/>
            <a:ext cx="1178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J. Behrendt</a:t>
            </a:r>
            <a:endParaRPr lang="pl-PL" sz="1100" dirty="0"/>
          </a:p>
        </p:txBody>
      </p:sp>
      <p:pic>
        <p:nvPicPr>
          <p:cNvPr id="52" name="Obraz 7">
            <a:extLst>
              <a:ext uri="{FF2B5EF4-FFF2-40B4-BE49-F238E27FC236}">
                <a16:creationId xmlns:a16="http://schemas.microsoft.com/office/drawing/2014/main" id="{68DC2338-91B4-4728-A8EF-5855B21AE35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43369" y="685396"/>
            <a:ext cx="923968" cy="1097474"/>
          </a:xfrm>
          <a:prstGeom prst="rect">
            <a:avLst/>
          </a:prstGeom>
        </p:spPr>
      </p:pic>
      <p:sp>
        <p:nvSpPr>
          <p:cNvPr id="53" name="pole tekstowe 46">
            <a:extLst>
              <a:ext uri="{FF2B5EF4-FFF2-40B4-BE49-F238E27FC236}">
                <a16:creationId xmlns:a16="http://schemas.microsoft.com/office/drawing/2014/main" id="{4084205D-377D-4F9B-A6F8-D424510CF230}"/>
              </a:ext>
            </a:extLst>
          </p:cNvPr>
          <p:cNvSpPr txBox="1"/>
          <p:nvPr/>
        </p:nvSpPr>
        <p:spPr>
          <a:xfrm>
            <a:off x="5929221" y="1782870"/>
            <a:ext cx="1178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K</a:t>
            </a:r>
            <a:r>
              <a:rPr lang="en-US" sz="1100" dirty="0"/>
              <a:t>.</a:t>
            </a:r>
            <a:r>
              <a:rPr lang="pl-PL" sz="1100" dirty="0"/>
              <a:t> Sołtys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9E53332-A7F7-4C5A-B706-89B19B0270C1}"/>
              </a:ext>
            </a:extLst>
          </p:cNvPr>
          <p:cNvSpPr/>
          <p:nvPr/>
        </p:nvSpPr>
        <p:spPr>
          <a:xfrm>
            <a:off x="5885033" y="568223"/>
            <a:ext cx="1024535" cy="152688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2C992C9-BBFF-4FB2-B36D-0CFA2EE8A448}"/>
              </a:ext>
            </a:extLst>
          </p:cNvPr>
          <p:cNvSpPr txBox="1"/>
          <p:nvPr/>
        </p:nvSpPr>
        <p:spPr>
          <a:xfrm>
            <a:off x="124169" y="1941781"/>
            <a:ext cx="293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Students / PhD Students</a:t>
            </a:r>
            <a:endParaRPr lang="pl-PL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CE48E44-3724-4D41-AD06-B1E721AA662D}"/>
              </a:ext>
            </a:extLst>
          </p:cNvPr>
          <p:cNvSpPr txBox="1"/>
          <p:nvPr/>
        </p:nvSpPr>
        <p:spPr>
          <a:xfrm>
            <a:off x="7079346" y="225996"/>
            <a:ext cx="162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Technician </a:t>
            </a:r>
            <a:endParaRPr lang="pl-PL" dirty="0"/>
          </a:p>
        </p:txBody>
      </p:sp>
      <p:sp>
        <p:nvSpPr>
          <p:cNvPr id="59" name="pole tekstowe 46">
            <a:extLst>
              <a:ext uri="{FF2B5EF4-FFF2-40B4-BE49-F238E27FC236}">
                <a16:creationId xmlns:a16="http://schemas.microsoft.com/office/drawing/2014/main" id="{E3C515B5-10F5-4F3C-9C34-8C6F3EE3F021}"/>
              </a:ext>
            </a:extLst>
          </p:cNvPr>
          <p:cNvSpPr txBox="1"/>
          <p:nvPr/>
        </p:nvSpPr>
        <p:spPr>
          <a:xfrm>
            <a:off x="7412111" y="1834939"/>
            <a:ext cx="67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T.</a:t>
            </a:r>
            <a:r>
              <a:rPr lang="pl-PL" sz="1100" dirty="0"/>
              <a:t> </a:t>
            </a:r>
            <a:r>
              <a:rPr lang="en-US" sz="1100" dirty="0" err="1"/>
              <a:t>Cisek</a:t>
            </a:r>
            <a:endParaRPr lang="pl-PL" sz="11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47A4D13-A9E3-4869-9C3F-E9872750F09B}"/>
              </a:ext>
            </a:extLst>
          </p:cNvPr>
          <p:cNvSpPr/>
          <p:nvPr/>
        </p:nvSpPr>
        <p:spPr>
          <a:xfrm>
            <a:off x="7166086" y="575630"/>
            <a:ext cx="1212858" cy="152688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D55F57-7D60-45A2-AA89-D6FF54BEC38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61967" y="666886"/>
            <a:ext cx="1029647" cy="1156372"/>
          </a:xfrm>
          <a:prstGeom prst="rect">
            <a:avLst/>
          </a:prstGeom>
        </p:spPr>
      </p:pic>
      <p:pic>
        <p:nvPicPr>
          <p:cNvPr id="82" name="Obraz 14">
            <a:extLst>
              <a:ext uri="{FF2B5EF4-FFF2-40B4-BE49-F238E27FC236}">
                <a16:creationId xmlns:a16="http://schemas.microsoft.com/office/drawing/2014/main" id="{62CDF8B0-EEA5-4C47-86AC-530921E61E2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43037" y="6329942"/>
            <a:ext cx="2457714" cy="337008"/>
          </a:xfrm>
          <a:prstGeom prst="rect">
            <a:avLst/>
          </a:prstGeom>
        </p:spPr>
      </p:pic>
      <p:pic>
        <p:nvPicPr>
          <p:cNvPr id="83" name="Picture 2" descr="Znalezione obrazy dla zapytania national science centre poland">
            <a:extLst>
              <a:ext uri="{FF2B5EF4-FFF2-40B4-BE49-F238E27FC236}">
                <a16:creationId xmlns:a16="http://schemas.microsoft.com/office/drawing/2014/main" id="{F0698AAE-B7C4-4430-A746-970954B67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494" y="6366992"/>
            <a:ext cx="3389544" cy="29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Obraz 5">
            <a:extLst>
              <a:ext uri="{FF2B5EF4-FFF2-40B4-BE49-F238E27FC236}">
                <a16:creationId xmlns:a16="http://schemas.microsoft.com/office/drawing/2014/main" id="{4AC2D039-C903-4745-95A8-B819C377BF7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718603" y="6285209"/>
            <a:ext cx="1913866" cy="487547"/>
          </a:xfrm>
          <a:prstGeom prst="rect">
            <a:avLst/>
          </a:prstGeom>
        </p:spPr>
      </p:pic>
      <p:pic>
        <p:nvPicPr>
          <p:cNvPr id="86" name="Picture 2" descr="PLGrid_1.png">
            <a:extLst>
              <a:ext uri="{FF2B5EF4-FFF2-40B4-BE49-F238E27FC236}">
                <a16:creationId xmlns:a16="http://schemas.microsoft.com/office/drawing/2014/main" id="{19D0901D-D8AA-4B33-898E-5C4E1379C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509" y="6186062"/>
            <a:ext cx="599849" cy="58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395330B5-5414-4A1E-B4EF-D34EDF43B3A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609682" y="6186063"/>
            <a:ext cx="1475882" cy="544671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64DD938C-0F07-430F-8894-06FAEB0188F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845996" y="6107493"/>
            <a:ext cx="718960" cy="723022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E5231EE1-E0E9-4F6A-85D1-F30BACCAD81D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1" y="5595858"/>
            <a:ext cx="6170661" cy="677583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25FDAC3A-4395-45F4-B455-3FA8545A70D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449" y="5611797"/>
            <a:ext cx="1115356" cy="590972"/>
          </a:xfrm>
          <a:prstGeom prst="rect">
            <a:avLst/>
          </a:prstGeom>
        </p:spPr>
      </p:pic>
      <p:sp>
        <p:nvSpPr>
          <p:cNvPr id="62" name="pole tekstowe 46">
            <a:extLst>
              <a:ext uri="{FF2B5EF4-FFF2-40B4-BE49-F238E27FC236}">
                <a16:creationId xmlns:a16="http://schemas.microsoft.com/office/drawing/2014/main" id="{EEDD3686-6CA1-4E99-BE71-3255A2AAC25C}"/>
              </a:ext>
            </a:extLst>
          </p:cNvPr>
          <p:cNvSpPr txBox="1"/>
          <p:nvPr/>
        </p:nvSpPr>
        <p:spPr>
          <a:xfrm>
            <a:off x="1260063" y="3628959"/>
            <a:ext cx="755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D.</a:t>
            </a:r>
            <a:r>
              <a:rPr lang="pl-PL" sz="1100" dirty="0"/>
              <a:t> </a:t>
            </a:r>
            <a:r>
              <a:rPr lang="en-US" sz="1100" dirty="0" err="1"/>
              <a:t>Kierski</a:t>
            </a:r>
            <a:endParaRPr lang="pl-PL" sz="1100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2EA30952-B813-4322-B146-8547386EF22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9042242" y="4452828"/>
            <a:ext cx="915795" cy="1279420"/>
          </a:xfrm>
          <a:prstGeom prst="rect">
            <a:avLst/>
          </a:prstGeom>
        </p:spPr>
      </p:pic>
      <p:sp>
        <p:nvSpPr>
          <p:cNvPr id="61" name="pole tekstowe 27">
            <a:extLst>
              <a:ext uri="{FF2B5EF4-FFF2-40B4-BE49-F238E27FC236}">
                <a16:creationId xmlns:a16="http://schemas.microsoft.com/office/drawing/2014/main" id="{F3AD3490-0B73-465A-83D3-1EFC6CA7A645}"/>
              </a:ext>
            </a:extLst>
          </p:cNvPr>
          <p:cNvSpPr txBox="1"/>
          <p:nvPr/>
        </p:nvSpPr>
        <p:spPr>
          <a:xfrm>
            <a:off x="9073269" y="5681127"/>
            <a:ext cx="963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M</a:t>
            </a:r>
            <a:r>
              <a:rPr lang="en-US" sz="1100" dirty="0"/>
              <a:t>.</a:t>
            </a:r>
            <a:r>
              <a:rPr lang="pl-PL" sz="1100" dirty="0"/>
              <a:t> Słowiński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BEA43D-7013-4877-9227-4DF89A401047}"/>
              </a:ext>
            </a:extLst>
          </p:cNvPr>
          <p:cNvSpPr txBox="1"/>
          <p:nvPr/>
        </p:nvSpPr>
        <p:spPr>
          <a:xfrm>
            <a:off x="9105922" y="2643756"/>
            <a:ext cx="1089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Postdocs</a:t>
            </a:r>
            <a:endParaRPr lang="pl-PL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5CD261D-73E9-4FBE-8585-5D1A181FA2AB}"/>
              </a:ext>
            </a:extLst>
          </p:cNvPr>
          <p:cNvSpPr/>
          <p:nvPr/>
        </p:nvSpPr>
        <p:spPr>
          <a:xfrm>
            <a:off x="7892057" y="3019668"/>
            <a:ext cx="4224061" cy="291318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7" name="Picture 4" descr="https://ipr.univ-rennes.fr/sites/ipr.univ-rennes.fr/files/styles/focal_point_scale_and_crop_200x200/public/interlocutors/mich.jpg?h=577a3d69&amp;itok=hQ8euus-">
            <a:extLst>
              <a:ext uri="{FF2B5EF4-FFF2-40B4-BE49-F238E27FC236}">
                <a16:creationId xmlns:a16="http://schemas.microsoft.com/office/drawing/2014/main" id="{759B8550-34C0-4B8A-975A-0CA40D4AA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370" y="4612464"/>
            <a:ext cx="1004252" cy="100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pole tekstowe 27">
            <a:extLst>
              <a:ext uri="{FF2B5EF4-FFF2-40B4-BE49-F238E27FC236}">
                <a16:creationId xmlns:a16="http://schemas.microsoft.com/office/drawing/2014/main" id="{DAB21CB8-001D-44C9-812C-15DA8C751592}"/>
              </a:ext>
            </a:extLst>
          </p:cNvPr>
          <p:cNvSpPr txBox="1"/>
          <p:nvPr/>
        </p:nvSpPr>
        <p:spPr>
          <a:xfrm>
            <a:off x="11155572" y="5662842"/>
            <a:ext cx="963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M</a:t>
            </a:r>
            <a:r>
              <a:rPr lang="en-US" sz="1100" dirty="0"/>
              <a:t>.</a:t>
            </a:r>
            <a:r>
              <a:rPr lang="pl-PL" sz="1100" dirty="0"/>
              <a:t> Żółtowski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55B1B0F2-6BC4-4903-BC27-5F316EF10B05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114305" y="3074318"/>
            <a:ext cx="862639" cy="1104724"/>
          </a:xfrm>
          <a:prstGeom prst="rect">
            <a:avLst/>
          </a:prstGeom>
        </p:spPr>
      </p:pic>
      <p:sp>
        <p:nvSpPr>
          <p:cNvPr id="71" name="pole tekstowe 27">
            <a:extLst>
              <a:ext uri="{FF2B5EF4-FFF2-40B4-BE49-F238E27FC236}">
                <a16:creationId xmlns:a16="http://schemas.microsoft.com/office/drawing/2014/main" id="{99462D67-8586-4BAF-B654-D02C660FDDD8}"/>
              </a:ext>
            </a:extLst>
          </p:cNvPr>
          <p:cNvSpPr txBox="1"/>
          <p:nvPr/>
        </p:nvSpPr>
        <p:spPr>
          <a:xfrm>
            <a:off x="9067601" y="4158409"/>
            <a:ext cx="963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M</a:t>
            </a:r>
            <a:r>
              <a:rPr lang="en-US" sz="1100" dirty="0"/>
              <a:t>.</a:t>
            </a:r>
            <a:r>
              <a:rPr lang="pl-PL" sz="1100" dirty="0"/>
              <a:t> Narożnik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10BED4A-E410-4924-A9BF-0FAC89FED9E7}"/>
              </a:ext>
            </a:extLst>
          </p:cNvPr>
          <p:cNvGrpSpPr/>
          <p:nvPr/>
        </p:nvGrpSpPr>
        <p:grpSpPr>
          <a:xfrm>
            <a:off x="199539" y="110038"/>
            <a:ext cx="5418578" cy="1630782"/>
            <a:chOff x="3798713" y="638744"/>
            <a:chExt cx="7690040" cy="246097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C199592-00A6-41EB-8431-F1CB866FDD50}"/>
                </a:ext>
              </a:extLst>
            </p:cNvPr>
            <p:cNvSpPr txBox="1"/>
            <p:nvPr/>
          </p:nvSpPr>
          <p:spPr>
            <a:xfrm>
              <a:off x="3798713" y="677959"/>
              <a:ext cx="7690040" cy="2421763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pl-PL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CEAA56A-AFD4-4D0D-A3B6-99A4FE2488C6}"/>
                </a:ext>
              </a:extLst>
            </p:cNvPr>
            <p:cNvSpPr txBox="1"/>
            <p:nvPr/>
          </p:nvSpPr>
          <p:spPr>
            <a:xfrm>
              <a:off x="5526481" y="638744"/>
              <a:ext cx="5564590" cy="798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</a:rPr>
                <a:t>Open positions!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FF384BA-C4F3-49E2-9A54-00D9EF1A22FA}"/>
                </a:ext>
              </a:extLst>
            </p:cNvPr>
            <p:cNvSpPr txBox="1"/>
            <p:nvPr/>
          </p:nvSpPr>
          <p:spPr>
            <a:xfrm>
              <a:off x="4037034" y="1443430"/>
              <a:ext cx="7302790" cy="147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F0000"/>
                  </a:solidFill>
                </a:rPr>
                <a:t>Looking for </a:t>
              </a:r>
              <a:r>
                <a:rPr lang="en-US" sz="3200" b="1" dirty="0" err="1">
                  <a:solidFill>
                    <a:srgbClr val="FF0000"/>
                  </a:solidFill>
                </a:rPr>
                <a:t>mo</a:t>
              </a:r>
              <a:r>
                <a:rPr lang="pl-PL" sz="3200" b="1" dirty="0" err="1">
                  <a:solidFill>
                    <a:srgbClr val="FF0000"/>
                  </a:solidFill>
                </a:rPr>
                <a:t>tivated</a:t>
              </a:r>
              <a:r>
                <a:rPr lang="pl-PL" sz="3200" b="1" dirty="0">
                  <a:solidFill>
                    <a:srgbClr val="FF0000"/>
                  </a:solidFill>
                </a:rPr>
                <a:t> </a:t>
              </a:r>
            </a:p>
            <a:p>
              <a:pPr algn="ctr"/>
              <a:r>
                <a:rPr lang="en-US" sz="3200" b="1" dirty="0">
                  <a:solidFill>
                    <a:srgbClr val="FF0000"/>
                  </a:solidFill>
                </a:rPr>
                <a:t>Students, PhDs, </a:t>
              </a:r>
              <a:r>
                <a:rPr lang="en-US" sz="3200" b="1" dirty="0" err="1">
                  <a:solidFill>
                    <a:srgbClr val="FF0000"/>
                  </a:solidFill>
                </a:rPr>
                <a:t>PostDocs</a:t>
              </a:r>
              <a:endParaRPr lang="pl-PL" sz="3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pole tekstowe 46">
            <a:extLst>
              <a:ext uri="{FF2B5EF4-FFF2-40B4-BE49-F238E27FC236}">
                <a16:creationId xmlns:a16="http://schemas.microsoft.com/office/drawing/2014/main" id="{B9EAA932-A278-E984-4BBF-3A7017DF82D0}"/>
              </a:ext>
            </a:extLst>
          </p:cNvPr>
          <p:cNvSpPr txBox="1"/>
          <p:nvPr/>
        </p:nvSpPr>
        <p:spPr>
          <a:xfrm>
            <a:off x="1197379" y="5175193"/>
            <a:ext cx="1016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P. Olejarczyk</a:t>
            </a:r>
            <a:endParaRPr lang="pl-PL" sz="1100" dirty="0"/>
          </a:p>
        </p:txBody>
      </p:sp>
      <p:sp>
        <p:nvSpPr>
          <p:cNvPr id="5" name="pole tekstowe 42">
            <a:extLst>
              <a:ext uri="{FF2B5EF4-FFF2-40B4-BE49-F238E27FC236}">
                <a16:creationId xmlns:a16="http://schemas.microsoft.com/office/drawing/2014/main" id="{D6F038DE-3C23-BC8F-1772-C075F284C7AB}"/>
              </a:ext>
            </a:extLst>
          </p:cNvPr>
          <p:cNvSpPr txBox="1"/>
          <p:nvPr/>
        </p:nvSpPr>
        <p:spPr>
          <a:xfrm>
            <a:off x="5386789" y="5176169"/>
            <a:ext cx="9291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E</a:t>
            </a:r>
            <a:r>
              <a:rPr lang="en-US" sz="1100" dirty="0"/>
              <a:t>.</a:t>
            </a:r>
            <a:r>
              <a:rPr lang="pl-PL" sz="1100" dirty="0"/>
              <a:t> Alhadi</a:t>
            </a:r>
          </a:p>
        </p:txBody>
      </p:sp>
      <p:sp>
        <p:nvSpPr>
          <p:cNvPr id="8" name="pole tekstowe 47">
            <a:extLst>
              <a:ext uri="{FF2B5EF4-FFF2-40B4-BE49-F238E27FC236}">
                <a16:creationId xmlns:a16="http://schemas.microsoft.com/office/drawing/2014/main" id="{66013AF2-9F95-F83D-A133-8D875B5CD67B}"/>
              </a:ext>
            </a:extLst>
          </p:cNvPr>
          <p:cNvSpPr txBox="1"/>
          <p:nvPr/>
        </p:nvSpPr>
        <p:spPr>
          <a:xfrm>
            <a:off x="5515993" y="3661432"/>
            <a:ext cx="1178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Ł. Veith</a:t>
            </a:r>
            <a:endParaRPr lang="pl-PL" sz="11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CDFE090-6ECF-B430-30C4-78F49BD17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056" y="2456360"/>
            <a:ext cx="929124" cy="116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5603EB1-8388-071B-91EA-5B6E955BDB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562" y="2501561"/>
            <a:ext cx="923319" cy="115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01CEE2F-D693-3C99-D2A4-D696D005F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710" y="2469789"/>
            <a:ext cx="989862" cy="123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ole tekstowe 47">
            <a:extLst>
              <a:ext uri="{FF2B5EF4-FFF2-40B4-BE49-F238E27FC236}">
                <a16:creationId xmlns:a16="http://schemas.microsoft.com/office/drawing/2014/main" id="{A9C9DC22-E64B-4B7C-6944-9B5DFC1951E1}"/>
              </a:ext>
            </a:extLst>
          </p:cNvPr>
          <p:cNvSpPr txBox="1"/>
          <p:nvPr/>
        </p:nvSpPr>
        <p:spPr>
          <a:xfrm>
            <a:off x="6362039" y="3665547"/>
            <a:ext cx="1178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M. </a:t>
            </a:r>
            <a:r>
              <a:rPr lang="en-US" sz="1100" dirty="0" err="1"/>
              <a:t>Milczarek</a:t>
            </a:r>
            <a:endParaRPr lang="pl-PL" sz="1100" dirty="0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B258F000-7258-C219-CCC4-961EB32E4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739" y="4038171"/>
            <a:ext cx="881540" cy="110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ole tekstowe 42">
            <a:extLst>
              <a:ext uri="{FF2B5EF4-FFF2-40B4-BE49-F238E27FC236}">
                <a16:creationId xmlns:a16="http://schemas.microsoft.com/office/drawing/2014/main" id="{63582DB1-CEB4-B7DA-39A3-400011BC6450}"/>
              </a:ext>
            </a:extLst>
          </p:cNvPr>
          <p:cNvSpPr txBox="1"/>
          <p:nvPr/>
        </p:nvSpPr>
        <p:spPr>
          <a:xfrm>
            <a:off x="6444687" y="5166768"/>
            <a:ext cx="1016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F.</a:t>
            </a:r>
            <a:r>
              <a:rPr lang="pl-PL" sz="1100" dirty="0"/>
              <a:t> Więckowski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354D2A2B-E41D-AD2E-E892-A2D0CDA9B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133" y="4053972"/>
            <a:ext cx="866621" cy="108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8A3D4B12-E97D-FF8C-3A1E-1AADD359C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714" y="3932904"/>
            <a:ext cx="970975" cy="121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BBCFC6-3A31-CD6C-419D-033403ECA8AE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1325476" y="1235423"/>
            <a:ext cx="789749" cy="1105109"/>
          </a:xfrm>
          <a:prstGeom prst="rect">
            <a:avLst/>
          </a:prstGeom>
        </p:spPr>
      </p:pic>
      <p:sp>
        <p:nvSpPr>
          <p:cNvPr id="28" name="pole tekstowe 27">
            <a:extLst>
              <a:ext uri="{FF2B5EF4-FFF2-40B4-BE49-F238E27FC236}">
                <a16:creationId xmlns:a16="http://schemas.microsoft.com/office/drawing/2014/main" id="{440D8B6E-085E-81D7-5DAF-17FCD9D867E7}"/>
              </a:ext>
            </a:extLst>
          </p:cNvPr>
          <p:cNvSpPr txBox="1"/>
          <p:nvPr/>
        </p:nvSpPr>
        <p:spPr>
          <a:xfrm>
            <a:off x="11238220" y="2361154"/>
            <a:ext cx="885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A. Cygan</a:t>
            </a:r>
            <a:endParaRPr lang="pl-PL" sz="11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FC9E65-ADFF-9579-C48B-98378C6D7248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1125189" y="3097992"/>
            <a:ext cx="823275" cy="1096959"/>
          </a:xfrm>
          <a:prstGeom prst="rect">
            <a:avLst/>
          </a:prstGeom>
        </p:spPr>
      </p:pic>
      <p:sp>
        <p:nvSpPr>
          <p:cNvPr id="7" name="pole tekstowe 27">
            <a:extLst>
              <a:ext uri="{FF2B5EF4-FFF2-40B4-BE49-F238E27FC236}">
                <a16:creationId xmlns:a16="http://schemas.microsoft.com/office/drawing/2014/main" id="{C1820A22-98C7-03E9-1EA3-034147EA4757}"/>
              </a:ext>
            </a:extLst>
          </p:cNvPr>
          <p:cNvSpPr txBox="1"/>
          <p:nvPr/>
        </p:nvSpPr>
        <p:spPr>
          <a:xfrm>
            <a:off x="11038751" y="4168961"/>
            <a:ext cx="963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L. Shirkov</a:t>
            </a:r>
            <a:endParaRPr lang="pl-PL" sz="1100" dirty="0"/>
          </a:p>
        </p:txBody>
      </p:sp>
      <p:sp>
        <p:nvSpPr>
          <p:cNvPr id="9" name="pole tekstowe 27">
            <a:extLst>
              <a:ext uri="{FF2B5EF4-FFF2-40B4-BE49-F238E27FC236}">
                <a16:creationId xmlns:a16="http://schemas.microsoft.com/office/drawing/2014/main" id="{1194F0AB-A0C7-D703-2DA0-B5A950C3565F}"/>
              </a:ext>
            </a:extLst>
          </p:cNvPr>
          <p:cNvSpPr txBox="1"/>
          <p:nvPr/>
        </p:nvSpPr>
        <p:spPr>
          <a:xfrm>
            <a:off x="10031835" y="4143633"/>
            <a:ext cx="963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N. Stolarczyk</a:t>
            </a:r>
            <a:endParaRPr lang="pl-PL" sz="1100" dirty="0"/>
          </a:p>
        </p:txBody>
      </p:sp>
      <p:sp>
        <p:nvSpPr>
          <p:cNvPr id="3" name="pole tekstowe 47">
            <a:extLst>
              <a:ext uri="{FF2B5EF4-FFF2-40B4-BE49-F238E27FC236}">
                <a16:creationId xmlns:a16="http://schemas.microsoft.com/office/drawing/2014/main" id="{1EE34C28-5606-93D2-B0DB-8052DBAF5EBE}"/>
              </a:ext>
            </a:extLst>
          </p:cNvPr>
          <p:cNvSpPr txBox="1"/>
          <p:nvPr/>
        </p:nvSpPr>
        <p:spPr>
          <a:xfrm>
            <a:off x="89417" y="5156094"/>
            <a:ext cx="1178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K. </a:t>
            </a:r>
            <a:r>
              <a:rPr lang="en-US" sz="1100" dirty="0" err="1"/>
              <a:t>Chętnik</a:t>
            </a:r>
            <a:endParaRPr lang="pl-PL" sz="1100" dirty="0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4313EAC4-7848-758D-04D2-4201EB595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39" y="3936081"/>
            <a:ext cx="977290" cy="122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ole tekstowe 46">
            <a:extLst>
              <a:ext uri="{FF2B5EF4-FFF2-40B4-BE49-F238E27FC236}">
                <a16:creationId xmlns:a16="http://schemas.microsoft.com/office/drawing/2014/main" id="{0008F868-B42E-1E66-425C-0C16E4B892A3}"/>
              </a:ext>
            </a:extLst>
          </p:cNvPr>
          <p:cNvSpPr txBox="1"/>
          <p:nvPr/>
        </p:nvSpPr>
        <p:spPr>
          <a:xfrm>
            <a:off x="206794" y="3669073"/>
            <a:ext cx="884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M. Rachko</a:t>
            </a:r>
            <a:endParaRPr lang="pl-PL" sz="11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B45EC97-7F97-7985-1AC7-8F34D1D6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94" y="2469496"/>
            <a:ext cx="902447" cy="112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E64BC0-5711-45D0-F9D8-982407260680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984232" y="4450206"/>
            <a:ext cx="936923" cy="1232569"/>
          </a:xfrm>
          <a:prstGeom prst="rect">
            <a:avLst/>
          </a:prstGeom>
        </p:spPr>
      </p:pic>
      <p:sp>
        <p:nvSpPr>
          <p:cNvPr id="16" name="pole tekstowe 27">
            <a:extLst>
              <a:ext uri="{FF2B5EF4-FFF2-40B4-BE49-F238E27FC236}">
                <a16:creationId xmlns:a16="http://schemas.microsoft.com/office/drawing/2014/main" id="{B20FB082-901A-DDD5-C9F6-9502B9AE9B3D}"/>
              </a:ext>
            </a:extLst>
          </p:cNvPr>
          <p:cNvSpPr txBox="1"/>
          <p:nvPr/>
        </p:nvSpPr>
        <p:spPr>
          <a:xfrm>
            <a:off x="7952643" y="5662842"/>
            <a:ext cx="1071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M</a:t>
            </a:r>
            <a:r>
              <a:rPr lang="en-US" sz="1100" dirty="0"/>
              <a:t>.</a:t>
            </a:r>
            <a:r>
              <a:rPr lang="pl-PL" sz="1100" dirty="0"/>
              <a:t> S</a:t>
            </a:r>
            <a:r>
              <a:rPr lang="en-US" sz="1100" dirty="0" err="1"/>
              <a:t>tachowiak</a:t>
            </a:r>
            <a:endParaRPr lang="pl-PL" sz="11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4DED728-F0C1-1E05-2E42-1562C94B90D9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023544" y="3074318"/>
            <a:ext cx="862639" cy="1143767"/>
          </a:xfrm>
          <a:prstGeom prst="rect">
            <a:avLst/>
          </a:prstGeom>
        </p:spPr>
      </p:pic>
      <p:sp>
        <p:nvSpPr>
          <p:cNvPr id="41" name="pole tekstowe 27">
            <a:extLst>
              <a:ext uri="{FF2B5EF4-FFF2-40B4-BE49-F238E27FC236}">
                <a16:creationId xmlns:a16="http://schemas.microsoft.com/office/drawing/2014/main" id="{07561984-6CF4-ACF9-F109-F02405F58498}"/>
              </a:ext>
            </a:extLst>
          </p:cNvPr>
          <p:cNvSpPr txBox="1"/>
          <p:nvPr/>
        </p:nvSpPr>
        <p:spPr>
          <a:xfrm>
            <a:off x="7939475" y="4158409"/>
            <a:ext cx="963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S. Korutla</a:t>
            </a:r>
            <a:endParaRPr lang="pl-PL" sz="1100" dirty="0"/>
          </a:p>
        </p:txBody>
      </p:sp>
    </p:spTree>
    <p:extLst>
      <p:ext uri="{BB962C8B-B14F-4D97-AF65-F5344CB8AC3E}">
        <p14:creationId xmlns:p14="http://schemas.microsoft.com/office/powerpoint/2010/main" val="3681650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38F6F83-E643-4CE9-85EF-09CBDC1C5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55" y="1578120"/>
            <a:ext cx="6182185" cy="466362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053C2E-E115-403E-AE58-77E4892FC926}"/>
              </a:ext>
            </a:extLst>
          </p:cNvPr>
          <p:cNvCxnSpPr/>
          <p:nvPr/>
        </p:nvCxnSpPr>
        <p:spPr>
          <a:xfrm>
            <a:off x="1129553" y="5662435"/>
            <a:ext cx="1006818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5D108D9-2A23-44A9-BE82-548BF5094B96}"/>
              </a:ext>
            </a:extLst>
          </p:cNvPr>
          <p:cNvSpPr txBox="1"/>
          <p:nvPr/>
        </p:nvSpPr>
        <p:spPr>
          <a:xfrm>
            <a:off x="2385233" y="1242942"/>
            <a:ext cx="3971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History of H</a:t>
            </a:r>
            <a:r>
              <a:rPr lang="en-US" baseline="-25000" dirty="0"/>
              <a:t>2 </a:t>
            </a:r>
            <a:r>
              <a:rPr lang="en-US" dirty="0"/>
              <a:t>measurements accuracy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803F39-F337-4BB2-AE97-F93F94A14CD0}"/>
              </a:ext>
            </a:extLst>
          </p:cNvPr>
          <p:cNvSpPr txBox="1"/>
          <p:nvPr/>
        </p:nvSpPr>
        <p:spPr>
          <a:xfrm rot="16200000">
            <a:off x="-1596766" y="3037922"/>
            <a:ext cx="414855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Relative accuracy of rovibrational transition energy determination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806EE4-8180-4034-9033-B9E37FAA80DB}"/>
              </a:ext>
            </a:extLst>
          </p:cNvPr>
          <p:cNvSpPr txBox="1"/>
          <p:nvPr/>
        </p:nvSpPr>
        <p:spPr>
          <a:xfrm>
            <a:off x="6096792" y="905806"/>
            <a:ext cx="1033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Theory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2AB6E0-5981-4C5D-94F8-F67C35E9DB18}"/>
              </a:ext>
            </a:extLst>
          </p:cNvPr>
          <p:cNvSpPr txBox="1"/>
          <p:nvPr/>
        </p:nvSpPr>
        <p:spPr>
          <a:xfrm>
            <a:off x="7257099" y="5662435"/>
            <a:ext cx="2974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8000"/>
                </a:solidFill>
              </a:rPr>
              <a:t>Theory </a:t>
            </a:r>
          </a:p>
          <a:p>
            <a:r>
              <a:rPr lang="en-US" b="1" dirty="0">
                <a:solidFill>
                  <a:srgbClr val="FF8000"/>
                </a:solidFill>
              </a:rPr>
              <a:t>(accuracy of the dominant nonrelativistic contribution)</a:t>
            </a:r>
            <a:endParaRPr lang="pl-PL" b="1" dirty="0">
              <a:solidFill>
                <a:srgbClr val="FF8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117E2D-5EBB-41E3-B44D-F663A1968E2A}"/>
              </a:ext>
            </a:extLst>
          </p:cNvPr>
          <p:cNvSpPr txBox="1"/>
          <p:nvPr/>
        </p:nvSpPr>
        <p:spPr>
          <a:xfrm>
            <a:off x="4480997" y="615234"/>
            <a:ext cx="1416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Experiments</a:t>
            </a:r>
            <a:endParaRPr lang="pl-PL" b="1" dirty="0">
              <a:solidFill>
                <a:srgbClr val="0000FF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41A77F2-D0D6-43F7-B4D1-6940A24FD3DC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5189199" y="984566"/>
            <a:ext cx="501758" cy="1325312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F85CDE-B1C1-499B-9FCC-D480E5776899}"/>
              </a:ext>
            </a:extLst>
          </p:cNvPr>
          <p:cNvCxnSpPr>
            <a:cxnSpLocks/>
          </p:cNvCxnSpPr>
          <p:nvPr/>
        </p:nvCxnSpPr>
        <p:spPr>
          <a:xfrm flipH="1">
            <a:off x="5897401" y="1264920"/>
            <a:ext cx="501758" cy="11419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749395-8CE7-4737-B433-B0D4569D61D9}"/>
              </a:ext>
            </a:extLst>
          </p:cNvPr>
          <p:cNvCxnSpPr>
            <a:cxnSpLocks/>
          </p:cNvCxnSpPr>
          <p:nvPr/>
        </p:nvCxnSpPr>
        <p:spPr>
          <a:xfrm flipH="1" flipV="1">
            <a:off x="6269678" y="3549932"/>
            <a:ext cx="1103274" cy="2146657"/>
          </a:xfrm>
          <a:prstGeom prst="straightConnector1">
            <a:avLst/>
          </a:prstGeom>
          <a:ln w="38100">
            <a:solidFill>
              <a:srgbClr val="FF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38782A9-F925-45E5-9C01-726B1842685D}"/>
              </a:ext>
            </a:extLst>
          </p:cNvPr>
          <p:cNvCxnSpPr>
            <a:cxnSpLocks/>
          </p:cNvCxnSpPr>
          <p:nvPr/>
        </p:nvCxnSpPr>
        <p:spPr>
          <a:xfrm flipH="1">
            <a:off x="6735690" y="2711249"/>
            <a:ext cx="559483" cy="304915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8C0A993E-6020-0A4A-8984-C02A6CF74475}"/>
              </a:ext>
            </a:extLst>
          </p:cNvPr>
          <p:cNvSpPr/>
          <p:nvPr/>
        </p:nvSpPr>
        <p:spPr>
          <a:xfrm>
            <a:off x="6632896" y="2967682"/>
            <a:ext cx="118082" cy="118082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C6CB8F5-9204-3DA7-C339-A6B394388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223" y="1881365"/>
            <a:ext cx="3368748" cy="12933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80CC954-6E6E-E4B6-93F0-CD548ED93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4475" y="430067"/>
            <a:ext cx="3613691" cy="12331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17A016D9-3762-D8AC-CF13-8232F37E097A}"/>
              </a:ext>
            </a:extLst>
          </p:cNvPr>
          <p:cNvSpPr/>
          <p:nvPr/>
        </p:nvSpPr>
        <p:spPr>
          <a:xfrm>
            <a:off x="6635550" y="2757096"/>
            <a:ext cx="118082" cy="11808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01B6EDA-74E8-DDBB-5B63-C3D281920703}"/>
              </a:ext>
            </a:extLst>
          </p:cNvPr>
          <p:cNvCxnSpPr>
            <a:cxnSpLocks/>
          </p:cNvCxnSpPr>
          <p:nvPr/>
        </p:nvCxnSpPr>
        <p:spPr>
          <a:xfrm flipH="1">
            <a:off x="6716166" y="1683008"/>
            <a:ext cx="599782" cy="10895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B2FFC3F3-61FD-2CC3-64F4-BAB28BEE19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2223" y="3327751"/>
            <a:ext cx="2052859" cy="164649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0AE9264-5555-3C09-49B6-6F0EEA92A8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8044" y="3327752"/>
            <a:ext cx="2177502" cy="164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3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38F6F83-E643-4CE9-85EF-09CBDC1C5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55" y="1578120"/>
            <a:ext cx="6182185" cy="466362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053C2E-E115-403E-AE58-77E4892FC926}"/>
              </a:ext>
            </a:extLst>
          </p:cNvPr>
          <p:cNvCxnSpPr/>
          <p:nvPr/>
        </p:nvCxnSpPr>
        <p:spPr>
          <a:xfrm>
            <a:off x="1129553" y="5662435"/>
            <a:ext cx="1006818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D65E4-BABD-4942-929D-3E167C6937D6}"/>
              </a:ext>
            </a:extLst>
          </p:cNvPr>
          <p:cNvCxnSpPr>
            <a:cxnSpLocks/>
          </p:cNvCxnSpPr>
          <p:nvPr/>
        </p:nvCxnSpPr>
        <p:spPr>
          <a:xfrm>
            <a:off x="6620386" y="3194620"/>
            <a:ext cx="3046344" cy="263426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606CBE0-8A96-4D9A-B49D-94A701590CD5}"/>
              </a:ext>
            </a:extLst>
          </p:cNvPr>
          <p:cNvSpPr txBox="1"/>
          <p:nvPr/>
        </p:nvSpPr>
        <p:spPr>
          <a:xfrm>
            <a:off x="6858976" y="2792051"/>
            <a:ext cx="1920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Open a way to</a:t>
            </a:r>
          </a:p>
          <a:p>
            <a:pPr algn="ctr"/>
            <a:r>
              <a:rPr lang="en-US" dirty="0"/>
              <a:t>maintain the</a:t>
            </a:r>
          </a:p>
          <a:p>
            <a:pPr algn="ctr"/>
            <a:r>
              <a:rPr lang="en-US" b="1" dirty="0"/>
              <a:t>high progress </a:t>
            </a:r>
            <a:endParaRPr lang="pl-PL" b="1" dirty="0"/>
          </a:p>
          <a:p>
            <a:pPr algn="ctr"/>
            <a:r>
              <a:rPr lang="en-US" b="1" dirty="0"/>
              <a:t>trend</a:t>
            </a:r>
            <a:endParaRPr lang="pl-PL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7759B0-73D0-4871-A6F7-64736993D136}"/>
              </a:ext>
            </a:extLst>
          </p:cNvPr>
          <p:cNvSpPr txBox="1"/>
          <p:nvPr/>
        </p:nvSpPr>
        <p:spPr>
          <a:xfrm>
            <a:off x="6858976" y="1455158"/>
            <a:ext cx="1920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Long-term perspective</a:t>
            </a:r>
            <a:endParaRPr lang="pl-PL" dirty="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D7CD7EEE-4664-4218-9879-472EA101756E}"/>
              </a:ext>
            </a:extLst>
          </p:cNvPr>
          <p:cNvSpPr/>
          <p:nvPr/>
        </p:nvSpPr>
        <p:spPr>
          <a:xfrm rot="5400000">
            <a:off x="7511608" y="2363726"/>
            <a:ext cx="614740" cy="24151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7788D3-D112-4707-91E7-C7336EB6AF50}"/>
              </a:ext>
            </a:extLst>
          </p:cNvPr>
          <p:cNvSpPr txBox="1"/>
          <p:nvPr/>
        </p:nvSpPr>
        <p:spPr>
          <a:xfrm rot="2436422">
            <a:off x="6282236" y="4280920"/>
            <a:ext cx="3214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Fundamental constants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50FF7C-0C8F-463B-A086-7D2EC8E05657}"/>
              </a:ext>
            </a:extLst>
          </p:cNvPr>
          <p:cNvSpPr txBox="1"/>
          <p:nvPr/>
        </p:nvSpPr>
        <p:spPr>
          <a:xfrm rot="2436422">
            <a:off x="6390054" y="4650388"/>
            <a:ext cx="2704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QED for molecules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318794-2555-4353-B664-65C10CB49391}"/>
              </a:ext>
            </a:extLst>
          </p:cNvPr>
          <p:cNvSpPr txBox="1"/>
          <p:nvPr/>
        </p:nvSpPr>
        <p:spPr>
          <a:xfrm rot="2436422">
            <a:off x="6391019" y="5025772"/>
            <a:ext cx="2457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0000FF"/>
                </a:solidFill>
              </a:rPr>
              <a:t>New Physics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D108D9-2A23-44A9-BE82-548BF5094B96}"/>
              </a:ext>
            </a:extLst>
          </p:cNvPr>
          <p:cNvSpPr txBox="1"/>
          <p:nvPr/>
        </p:nvSpPr>
        <p:spPr>
          <a:xfrm>
            <a:off x="2385233" y="1242942"/>
            <a:ext cx="3971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History of H</a:t>
            </a:r>
            <a:r>
              <a:rPr lang="en-US" baseline="-25000" dirty="0"/>
              <a:t>2 </a:t>
            </a:r>
            <a:r>
              <a:rPr lang="en-US" dirty="0"/>
              <a:t>measurements accuracy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803F39-F337-4BB2-AE97-F93F94A14CD0}"/>
              </a:ext>
            </a:extLst>
          </p:cNvPr>
          <p:cNvSpPr txBox="1"/>
          <p:nvPr/>
        </p:nvSpPr>
        <p:spPr>
          <a:xfrm rot="16200000">
            <a:off x="-1596766" y="3037922"/>
            <a:ext cx="414855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Relative accuracy of rovibrational transition energy determination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CD61CA2-3F50-38AB-008B-2AA3E855D5DC}"/>
              </a:ext>
            </a:extLst>
          </p:cNvPr>
          <p:cNvSpPr/>
          <p:nvPr/>
        </p:nvSpPr>
        <p:spPr>
          <a:xfrm>
            <a:off x="6632896" y="2967682"/>
            <a:ext cx="118082" cy="118082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BC2572A-965C-F96F-3195-40ABDB5C1665}"/>
              </a:ext>
            </a:extLst>
          </p:cNvPr>
          <p:cNvSpPr/>
          <p:nvPr/>
        </p:nvSpPr>
        <p:spPr>
          <a:xfrm>
            <a:off x="6635550" y="2757096"/>
            <a:ext cx="118082" cy="11808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39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156FA3-96BC-41FC-AB7E-C02FDF031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286" y="665632"/>
            <a:ext cx="6138713" cy="38175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293CC4-7906-420E-9C4A-C0FB0CBA3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24" y="665632"/>
            <a:ext cx="5837924" cy="47944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CE5ADB6-E723-B770-ECFD-9CD8420993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9682" y="6186063"/>
            <a:ext cx="1475882" cy="5446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12AA60A-5A84-4250-3097-34A40E105E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5996" y="6107493"/>
            <a:ext cx="718960" cy="72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20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156FA3-96BC-41FC-AB7E-C02FDF031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286" y="665632"/>
            <a:ext cx="6138713" cy="381754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ADFD0881-3F22-8431-669F-E0DD4893D0E4}"/>
              </a:ext>
            </a:extLst>
          </p:cNvPr>
          <p:cNvGrpSpPr/>
          <p:nvPr/>
        </p:nvGrpSpPr>
        <p:grpSpPr>
          <a:xfrm>
            <a:off x="6223591" y="732179"/>
            <a:ext cx="5962243" cy="4478440"/>
            <a:chOff x="6223591" y="732179"/>
            <a:chExt cx="5962243" cy="447844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56E893E-EB59-B639-BD32-7ABD66C3891D}"/>
                </a:ext>
              </a:extLst>
            </p:cNvPr>
            <p:cNvGrpSpPr/>
            <p:nvPr/>
          </p:nvGrpSpPr>
          <p:grpSpPr>
            <a:xfrm>
              <a:off x="6223591" y="732179"/>
              <a:ext cx="5962243" cy="4478440"/>
              <a:chOff x="6223591" y="732179"/>
              <a:chExt cx="5962243" cy="447844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14976E7-93FC-25C0-624B-1DA56D421F3A}"/>
                  </a:ext>
                </a:extLst>
              </p:cNvPr>
              <p:cNvGrpSpPr/>
              <p:nvPr/>
            </p:nvGrpSpPr>
            <p:grpSpPr>
              <a:xfrm>
                <a:off x="6223591" y="732179"/>
                <a:ext cx="5962243" cy="4424611"/>
                <a:chOff x="6223591" y="732179"/>
                <a:chExt cx="5962243" cy="4424611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74F8037D-5093-CD0F-4BD6-31139DBB0A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223591" y="732179"/>
                  <a:ext cx="5962243" cy="4424611"/>
                </a:xfrm>
                <a:prstGeom prst="rect">
                  <a:avLst/>
                </a:prstGeom>
              </p:spPr>
            </p:pic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E075C37-E814-91CE-E1EE-842C0D2DAA7C}"/>
                    </a:ext>
                  </a:extLst>
                </p:cNvPr>
                <p:cNvSpPr/>
                <p:nvPr/>
              </p:nvSpPr>
              <p:spPr>
                <a:xfrm>
                  <a:off x="7987886" y="2009552"/>
                  <a:ext cx="410728" cy="2254817"/>
                </a:xfrm>
                <a:prstGeom prst="rect">
                  <a:avLst/>
                </a:prstGeom>
                <a:solidFill>
                  <a:srgbClr val="FFF6D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69EF77-CE01-E74F-54E4-63ACD982B20C}"/>
                  </a:ext>
                </a:extLst>
              </p:cNvPr>
              <p:cNvSpPr txBox="1"/>
              <p:nvPr/>
            </p:nvSpPr>
            <p:spPr>
              <a:xfrm>
                <a:off x="10296322" y="4841287"/>
                <a:ext cx="12475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= 1 mm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C91AFDE-F1F5-926C-8E20-DC2E33613109}"/>
                  </a:ext>
                </a:extLst>
              </p:cNvPr>
              <p:cNvSpPr txBox="1"/>
              <p:nvPr/>
            </p:nvSpPr>
            <p:spPr>
              <a:xfrm rot="16200000">
                <a:off x="8049159" y="2220632"/>
                <a:ext cx="124755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/>
                  <a:t>d</a:t>
                </a:r>
                <a:r>
                  <a:rPr lang="en-US" dirty="0"/>
                  <a:t> = 1 mm</a:t>
                </a:r>
              </a:p>
            </p:txBody>
          </p: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6438D18-2E6D-DD3A-1E81-ECE66F0F5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99749" y="2485946"/>
              <a:ext cx="1910572" cy="45853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CF9C474-E9D5-8697-A184-5ABAB983D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1302061">
              <a:off x="9073178" y="3300545"/>
              <a:ext cx="1920903" cy="458538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EB755A2-85E1-42B0-B511-1DBF2C361D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24" y="892254"/>
            <a:ext cx="6005362" cy="372746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ED2D069-80F6-F58F-E5B7-C5985E6EB7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09682" y="6186063"/>
            <a:ext cx="1475882" cy="5446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568614-A36B-8E9B-6638-42F6B1BDBC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45996" y="6107493"/>
            <a:ext cx="718960" cy="72302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11C425-145B-4D27-75BB-E871F7B52A85}"/>
              </a:ext>
            </a:extLst>
          </p:cNvPr>
          <p:cNvSpPr/>
          <p:nvPr/>
        </p:nvSpPr>
        <p:spPr>
          <a:xfrm>
            <a:off x="7846871" y="734313"/>
            <a:ext cx="410728" cy="4422478"/>
          </a:xfrm>
          <a:prstGeom prst="rect">
            <a:avLst/>
          </a:prstGeom>
          <a:solidFill>
            <a:srgbClr val="AB460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D533D7E-95D3-71D4-7491-BAB60BA381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9344" y="2931460"/>
            <a:ext cx="7151061" cy="37770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889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20F94-FFAA-0EA6-2419-FDC8B9B32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8D2C76-6FB0-B899-76F9-445DB41A1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267" y="1269710"/>
            <a:ext cx="4728583" cy="3540642"/>
          </a:xfrm>
          <a:prstGeom prst="rect">
            <a:avLst/>
          </a:prstGeom>
        </p:spPr>
      </p:pic>
      <p:sp>
        <p:nvSpPr>
          <p:cNvPr id="2" name="pole tekstowe 4">
            <a:extLst>
              <a:ext uri="{FF2B5EF4-FFF2-40B4-BE49-F238E27FC236}">
                <a16:creationId xmlns:a16="http://schemas.microsoft.com/office/drawing/2014/main" id="{20062100-7F14-B649-536E-E0039CD1BF88}"/>
              </a:ext>
            </a:extLst>
          </p:cNvPr>
          <p:cNvSpPr txBox="1"/>
          <p:nvPr/>
        </p:nvSpPr>
        <p:spPr>
          <a:xfrm>
            <a:off x="6464595" y="4988126"/>
            <a:ext cx="48203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/>
              <a:t>Fast cryogenic valve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1CF0F0-B5E8-9CB0-E10A-4A64E7393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798" y="1564541"/>
            <a:ext cx="6182832" cy="27923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99377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C38BC-5F6A-65AF-8731-8F6885D80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4">
            <a:extLst>
              <a:ext uri="{FF2B5EF4-FFF2-40B4-BE49-F238E27FC236}">
                <a16:creationId xmlns:a16="http://schemas.microsoft.com/office/drawing/2014/main" id="{D4AB5163-CD3D-7368-87D3-2A26B76312A5}"/>
              </a:ext>
            </a:extLst>
          </p:cNvPr>
          <p:cNvSpPr txBox="1"/>
          <p:nvPr/>
        </p:nvSpPr>
        <p:spPr>
          <a:xfrm>
            <a:off x="-208222" y="23364"/>
            <a:ext cx="71663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/>
              <a:t>High-power cryogenic optical cavity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9AA0C7-5EC5-C96D-CE29-9D63C0075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22" y="703084"/>
            <a:ext cx="6775092" cy="3410486"/>
          </a:xfrm>
          <a:prstGeom prst="rect">
            <a:avLst/>
          </a:prstGeom>
        </p:spPr>
      </p:pic>
      <p:pic>
        <p:nvPicPr>
          <p:cNvPr id="9" name="Picture 8" descr="A close up of a copper object&#10;&#10;AI-generated content may be incorrect.">
            <a:extLst>
              <a:ext uri="{FF2B5EF4-FFF2-40B4-BE49-F238E27FC236}">
                <a16:creationId xmlns:a16="http://schemas.microsoft.com/office/drawing/2014/main" id="{D3D27A6C-58E3-38F5-B553-570C4A38E0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435" y="3891884"/>
            <a:ext cx="3835467" cy="2876600"/>
          </a:xfrm>
          <a:prstGeom prst="rect">
            <a:avLst/>
          </a:prstGeom>
        </p:spPr>
      </p:pic>
      <p:sp>
        <p:nvSpPr>
          <p:cNvPr id="10" name="pole tekstowe 4">
            <a:extLst>
              <a:ext uri="{FF2B5EF4-FFF2-40B4-BE49-F238E27FC236}">
                <a16:creationId xmlns:a16="http://schemas.microsoft.com/office/drawing/2014/main" id="{F31494F1-7A91-49CE-B494-B10E199E0327}"/>
              </a:ext>
            </a:extLst>
          </p:cNvPr>
          <p:cNvSpPr txBox="1"/>
          <p:nvPr/>
        </p:nvSpPr>
        <p:spPr>
          <a:xfrm>
            <a:off x="187522" y="4306186"/>
            <a:ext cx="57132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We aim at:  	- P &gt; 100 kW</a:t>
            </a:r>
          </a:p>
          <a:p>
            <a:r>
              <a:rPr lang="en-US" sz="2400" b="1" dirty="0"/>
              <a:t>		- T = 4 K</a:t>
            </a:r>
          </a:p>
          <a:p>
            <a:r>
              <a:rPr lang="en-US" sz="2400" b="1" dirty="0"/>
              <a:t>		- t</a:t>
            </a:r>
            <a:r>
              <a:rPr lang="en-US" sz="2400" b="1" baseline="-25000" dirty="0"/>
              <a:t>on</a:t>
            </a:r>
            <a:r>
              <a:rPr lang="en-US" sz="2400" b="1" dirty="0"/>
              <a:t> = 0.2 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08F497-3FBD-474E-8B3B-15ED54306C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5881" y="30291"/>
            <a:ext cx="4106573" cy="38384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19D887-07ED-444C-ADEE-28823398A2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546" y="637402"/>
            <a:ext cx="11870279" cy="32429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3D83B4-B455-06BD-AD6E-9FA21E86BD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0837" y="4418517"/>
            <a:ext cx="4075044" cy="217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45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10D04-F87C-FCA1-4270-C901BDA7A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358E980-4307-2B80-5592-EE8BD9E82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6170" y="1967022"/>
            <a:ext cx="3738375" cy="3849969"/>
          </a:xfrm>
          <a:prstGeom prst="rect">
            <a:avLst/>
          </a:prstGeom>
        </p:spPr>
      </p:pic>
      <p:sp>
        <p:nvSpPr>
          <p:cNvPr id="2" name="pole tekstowe 4">
            <a:extLst>
              <a:ext uri="{FF2B5EF4-FFF2-40B4-BE49-F238E27FC236}">
                <a16:creationId xmlns:a16="http://schemas.microsoft.com/office/drawing/2014/main" id="{962F3BE8-C9DB-2CAE-D167-CF0912BFC5E7}"/>
              </a:ext>
            </a:extLst>
          </p:cNvPr>
          <p:cNvSpPr txBox="1"/>
          <p:nvPr/>
        </p:nvSpPr>
        <p:spPr>
          <a:xfrm>
            <a:off x="5146158" y="6104545"/>
            <a:ext cx="48203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/>
              <a:t>H</a:t>
            </a:r>
            <a:r>
              <a:rPr lang="en-US" sz="3300" b="1" baseline="-25000" dirty="0"/>
              <a:t>2</a:t>
            </a:r>
            <a:r>
              <a:rPr lang="en-US" sz="3300" b="1" baseline="30000" dirty="0"/>
              <a:t>+</a:t>
            </a:r>
            <a:r>
              <a:rPr lang="en-US" sz="3300" b="1" dirty="0"/>
              <a:t> ion detection system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3D96A3-4965-75B0-8AC8-67A510DF8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636" y="974451"/>
            <a:ext cx="3850126" cy="30749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B33A9F-1CC4-482A-6741-CDE18A3729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27" y="1329287"/>
            <a:ext cx="4058536" cy="3277615"/>
          </a:xfrm>
          <a:prstGeom prst="rect">
            <a:avLst/>
          </a:prstGeom>
        </p:spPr>
      </p:pic>
      <p:sp>
        <p:nvSpPr>
          <p:cNvPr id="12" name="pole tekstowe 4">
            <a:extLst>
              <a:ext uri="{FF2B5EF4-FFF2-40B4-BE49-F238E27FC236}">
                <a16:creationId xmlns:a16="http://schemas.microsoft.com/office/drawing/2014/main" id="{09B49407-BE16-E769-43E3-6892FA274C1C}"/>
              </a:ext>
            </a:extLst>
          </p:cNvPr>
          <p:cNvSpPr txBox="1"/>
          <p:nvPr/>
        </p:nvSpPr>
        <p:spPr>
          <a:xfrm>
            <a:off x="237461" y="580049"/>
            <a:ext cx="34307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/>
              <a:t>REMPI laser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145E21-C31C-26AB-EEBD-284418E1E3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432" y="3235394"/>
            <a:ext cx="7359095" cy="258585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9960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6D080-E50C-F2FE-6529-AADFAC0286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BA8350B-F292-76B3-73A5-85B28609B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46" y="1459594"/>
            <a:ext cx="4851083" cy="37598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47C3DE-0593-8455-2501-3B23039CB0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671" y="665632"/>
            <a:ext cx="4590901" cy="610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0393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24351</TotalTime>
  <Words>265</Words>
  <Application>Microsoft Office PowerPoint</Application>
  <PresentationFormat>Widescreen</PresentationFormat>
  <Paragraphs>80</Paragraphs>
  <Slides>12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Motyw pakietu Office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</dc:creator>
  <cp:lastModifiedBy>Piotr Wcisło</cp:lastModifiedBy>
  <cp:revision>824</cp:revision>
  <dcterms:created xsi:type="dcterms:W3CDTF">2018-02-22T03:10:45Z</dcterms:created>
  <dcterms:modified xsi:type="dcterms:W3CDTF">2026-05-19T15:10:02Z</dcterms:modified>
</cp:coreProperties>
</file>