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72" r:id="rId2"/>
    <p:sldId id="257" r:id="rId3"/>
    <p:sldId id="276" r:id="rId4"/>
    <p:sldId id="306" r:id="rId5"/>
    <p:sldId id="273" r:id="rId6"/>
    <p:sldId id="274" r:id="rId7"/>
    <p:sldId id="292" r:id="rId8"/>
    <p:sldId id="277" r:id="rId9"/>
    <p:sldId id="303" r:id="rId10"/>
    <p:sldId id="280" r:id="rId11"/>
    <p:sldId id="278" r:id="rId12"/>
    <p:sldId id="279" r:id="rId13"/>
    <p:sldId id="302" r:id="rId14"/>
    <p:sldId id="293" r:id="rId15"/>
    <p:sldId id="299" r:id="rId16"/>
    <p:sldId id="291" r:id="rId17"/>
    <p:sldId id="281" r:id="rId18"/>
    <p:sldId id="288" r:id="rId19"/>
    <p:sldId id="282" r:id="rId20"/>
    <p:sldId id="294" r:id="rId21"/>
    <p:sldId id="275" r:id="rId22"/>
    <p:sldId id="295" r:id="rId23"/>
    <p:sldId id="296" r:id="rId24"/>
    <p:sldId id="285" r:id="rId25"/>
    <p:sldId id="301" r:id="rId26"/>
    <p:sldId id="305" r:id="rId27"/>
    <p:sldId id="304" r:id="rId28"/>
    <p:sldId id="287" r:id="rId29"/>
    <p:sldId id="289" r:id="rId30"/>
  </p:sldIdLst>
  <p:sldSz cx="12192000" cy="6858000"/>
  <p:notesSz cx="6858000" cy="9144000"/>
  <p:embeddedFontLst>
    <p:embeddedFont>
      <p:font typeface="Cambria Math" panose="02040503050406030204" pitchFamily="18" charset="0"/>
      <p:regular r:id="rId33"/>
    </p:embeddedFont>
    <p:embeddedFont>
      <p:font typeface="Crimson Pro" panose="020B0604020202020204" charset="0"/>
      <p:regular r:id="rId34"/>
      <p:bold r:id="rId35"/>
      <p:italic r:id="rId36"/>
      <p:boldItalic r:id="rId37"/>
    </p:embeddedFont>
    <p:embeddedFont>
      <p:font typeface="Lato" panose="020F0502020204030203" pitchFamily="34" charset="0"/>
      <p:regular r:id="rId38"/>
      <p:bold r:id="rId39"/>
      <p:italic r:id="rId40"/>
      <p:boldItalic r:id="rId4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2121"/>
    <a:srgbClr val="D05822"/>
    <a:srgbClr val="BF95DF"/>
    <a:srgbClr val="0047BB"/>
    <a:srgbClr val="FFC000"/>
    <a:srgbClr val="7030A0"/>
    <a:srgbClr val="FFFF00"/>
    <a:srgbClr val="D7DCD8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333" autoAdjust="0"/>
  </p:normalViewPr>
  <p:slideViewPr>
    <p:cSldViewPr snapToGrid="0">
      <p:cViewPr varScale="1">
        <p:scale>
          <a:sx n="103" d="100"/>
          <a:sy n="103" d="100"/>
        </p:scale>
        <p:origin x="75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704B58E-9E79-0A36-8164-DB2DFF5D4D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>
              <a:latin typeface="Crimson Pro" pitchFamily="2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6AEC253-1346-8B7D-47DB-1AFE799153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C7CDD-4B75-4156-B607-BB76A05B3AC2}" type="datetimeFigureOut">
              <a:rPr lang="de-AT" smtClean="0">
                <a:latin typeface="Crimson Pro" pitchFamily="2" charset="0"/>
              </a:rPr>
              <a:t>07.05.2026</a:t>
            </a:fld>
            <a:endParaRPr lang="de-AT">
              <a:latin typeface="Crimson Pro" pitchFamily="2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BCD580-3A12-0A16-8C80-6C24E36B20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>
              <a:latin typeface="Crimson Pro" pitchFamily="2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5B4D916-1B7E-CF28-B090-6C55D93C58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68DBC-489F-48CA-BD22-2A7603D91B67}" type="slidenum">
              <a:rPr lang="de-AT" smtClean="0">
                <a:latin typeface="Crimson Pro" pitchFamily="2" charset="0"/>
              </a:rPr>
              <a:t>‹#›</a:t>
            </a:fld>
            <a:endParaRPr lang="de-AT">
              <a:latin typeface="Crimson Pr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59541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rimson Pro" pitchFamily="2" charset="0"/>
              </a:defRPr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rimson Pro" pitchFamily="2" charset="0"/>
              </a:defRPr>
            </a:lvl1pPr>
          </a:lstStyle>
          <a:p>
            <a:fld id="{C8E44CFD-8E9A-4408-9CC4-4E9183825D1E}" type="datetimeFigureOut">
              <a:rPr lang="de-AT" smtClean="0"/>
              <a:pPr/>
              <a:t>07.05.2026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rimson Pro" pitchFamily="2" charset="0"/>
              </a:defRPr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rimson Pro" pitchFamily="2" charset="0"/>
              </a:defRPr>
            </a:lvl1pPr>
          </a:lstStyle>
          <a:p>
            <a:fld id="{960DE576-E6EB-48CA-AE26-7E752F48463C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64913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More logos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6177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/>
              <a:t>Used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direct</a:t>
            </a:r>
            <a:r>
              <a:rPr lang="de-AT" dirty="0"/>
              <a:t> </a:t>
            </a:r>
            <a:r>
              <a:rPr lang="de-AT" dirty="0" err="1"/>
              <a:t>injection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9425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0216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7936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/>
              <a:t>Used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direct</a:t>
            </a:r>
            <a:r>
              <a:rPr lang="de-AT" dirty="0"/>
              <a:t> </a:t>
            </a:r>
            <a:r>
              <a:rPr lang="de-AT" dirty="0" err="1"/>
              <a:t>injection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1145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FI </a:t>
            </a:r>
            <a:r>
              <a:rPr lang="de-AT" dirty="0" err="1"/>
              <a:t>diagram</a:t>
            </a:r>
            <a:r>
              <a:rPr lang="de-AT" dirty="0"/>
              <a:t> and </a:t>
            </a:r>
            <a:r>
              <a:rPr lang="de-AT" dirty="0" err="1"/>
              <a:t>waveform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8558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FI </a:t>
            </a:r>
            <a:r>
              <a:rPr lang="de-AT" dirty="0" err="1"/>
              <a:t>diagram</a:t>
            </a:r>
            <a:r>
              <a:rPr lang="de-AT" dirty="0"/>
              <a:t> and </a:t>
            </a:r>
            <a:r>
              <a:rPr lang="de-AT" dirty="0" err="1"/>
              <a:t>waveform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0983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Mention fast </a:t>
            </a:r>
            <a:r>
              <a:rPr lang="de-AT" dirty="0" err="1"/>
              <a:t>scint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7757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Numbers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size</a:t>
            </a:r>
            <a:r>
              <a:rPr lang="de-AT" dirty="0"/>
              <a:t>, </a:t>
            </a:r>
            <a:r>
              <a:rPr lang="de-AT" dirty="0" err="1"/>
              <a:t>fractional</a:t>
            </a:r>
            <a:r>
              <a:rPr lang="de-AT" dirty="0"/>
              <a:t> SA 2.1x10^-4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6760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1000" dirty="0" err="1"/>
              <a:t>Highest</a:t>
            </a:r>
            <a:r>
              <a:rPr lang="de-AT" sz="1000" dirty="0"/>
              <a:t> </a:t>
            </a:r>
            <a:r>
              <a:rPr lang="de-AT" sz="1000" dirty="0" err="1"/>
              <a:t>production</a:t>
            </a:r>
            <a:r>
              <a:rPr lang="de-AT" sz="1000" dirty="0"/>
              <a:t> due </a:t>
            </a:r>
            <a:r>
              <a:rPr lang="de-AT" sz="1000" dirty="0" err="1"/>
              <a:t>to</a:t>
            </a:r>
            <a:r>
              <a:rPr lang="de-AT" sz="1000" dirty="0"/>
              <a:t> </a:t>
            </a:r>
            <a:r>
              <a:rPr lang="de-AT" sz="1000" dirty="0" err="1"/>
              <a:t>more</a:t>
            </a:r>
            <a:r>
              <a:rPr lang="de-AT" sz="1000" dirty="0"/>
              <a:t> </a:t>
            </a:r>
            <a:r>
              <a:rPr lang="de-AT" sz="1000" dirty="0" err="1"/>
              <a:t>pbar</a:t>
            </a:r>
            <a:r>
              <a:rPr lang="de-AT" sz="1000" dirty="0"/>
              <a:t> </a:t>
            </a:r>
            <a:r>
              <a:rPr lang="de-AT" sz="1000" dirty="0" err="1"/>
              <a:t>entering</a:t>
            </a:r>
            <a:r>
              <a:rPr lang="de-AT" sz="1000" dirty="0"/>
              <a:t> e+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988919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9965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56534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92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83512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3888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215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562161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03800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68638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13621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29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3394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9783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8042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71686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42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45869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/>
              <a:t>Hbar</a:t>
            </a:r>
            <a:r>
              <a:rPr lang="de-AT" dirty="0"/>
              <a:t> </a:t>
            </a:r>
            <a:r>
              <a:rPr lang="de-AT" dirty="0" err="1"/>
              <a:t>arrow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12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/>
              <a:t>Hbar</a:t>
            </a:r>
            <a:r>
              <a:rPr lang="de-AT" dirty="0"/>
              <a:t> </a:t>
            </a:r>
            <a:r>
              <a:rPr lang="de-AT" dirty="0" err="1"/>
              <a:t>arrow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DE576-E6EB-48CA-AE26-7E752F48463C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2545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1">
            <a:extLst>
              <a:ext uri="{FF2B5EF4-FFF2-40B4-BE49-F238E27FC236}">
                <a16:creationId xmlns:a16="http://schemas.microsoft.com/office/drawing/2014/main" id="{4EFE0D2F-3018-2703-2EDC-7712E63A4F5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1598865" cy="6263004"/>
          </a:xfrm>
          <a:custGeom>
            <a:avLst/>
            <a:gdLst>
              <a:gd name="connsiteX0" fmla="*/ 0 w 11598865"/>
              <a:gd name="connsiteY0" fmla="*/ 0 h 6263004"/>
              <a:gd name="connsiteX1" fmla="*/ 11597777 w 11598865"/>
              <a:gd name="connsiteY1" fmla="*/ 0 h 6263004"/>
              <a:gd name="connsiteX2" fmla="*/ 11597777 w 11598865"/>
              <a:gd name="connsiteY2" fmla="*/ 588515 h 6263004"/>
              <a:gd name="connsiteX3" fmla="*/ 11598865 w 11598865"/>
              <a:gd name="connsiteY3" fmla="*/ 599308 h 6263004"/>
              <a:gd name="connsiteX4" fmla="*/ 11598865 w 11598865"/>
              <a:gd name="connsiteY4" fmla="*/ 5663697 h 6263004"/>
              <a:gd name="connsiteX5" fmla="*/ 10999558 w 11598865"/>
              <a:gd name="connsiteY5" fmla="*/ 6263004 h 6263004"/>
              <a:gd name="connsiteX6" fmla="*/ 1088 w 11598865"/>
              <a:gd name="connsiteY6" fmla="*/ 6263004 h 6263004"/>
              <a:gd name="connsiteX7" fmla="*/ 1088 w 11598865"/>
              <a:gd name="connsiteY7" fmla="*/ 609600 h 6263004"/>
              <a:gd name="connsiteX8" fmla="*/ 0 w 11598865"/>
              <a:gd name="connsiteY8" fmla="*/ 609600 h 626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98865" h="6263004">
                <a:moveTo>
                  <a:pt x="0" y="0"/>
                </a:moveTo>
                <a:lnTo>
                  <a:pt x="11597777" y="0"/>
                </a:lnTo>
                <a:lnTo>
                  <a:pt x="11597777" y="588515"/>
                </a:lnTo>
                <a:lnTo>
                  <a:pt x="11598865" y="599308"/>
                </a:lnTo>
                <a:lnTo>
                  <a:pt x="11598865" y="5663697"/>
                </a:lnTo>
                <a:cubicBezTo>
                  <a:pt x="11598865" y="5994685"/>
                  <a:pt x="11330546" y="6263004"/>
                  <a:pt x="10999558" y="6263004"/>
                </a:cubicBezTo>
                <a:lnTo>
                  <a:pt x="1088" y="6263004"/>
                </a:lnTo>
                <a:lnTo>
                  <a:pt x="1088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65E573F-4FDD-4C98-8CCD-D102176147B6}"/>
              </a:ext>
            </a:extLst>
          </p:cNvPr>
          <p:cNvGrpSpPr/>
          <p:nvPr userDrawn="1"/>
        </p:nvGrpSpPr>
        <p:grpSpPr>
          <a:xfrm>
            <a:off x="1586479" y="2342038"/>
            <a:ext cx="8933612" cy="1574990"/>
            <a:chOff x="1586479" y="2342038"/>
            <a:chExt cx="8933612" cy="1574990"/>
          </a:xfrm>
        </p:grpSpPr>
        <p:pic>
          <p:nvPicPr>
            <p:cNvPr id="16" name="ÖAW Logo">
              <a:extLst>
                <a:ext uri="{FF2B5EF4-FFF2-40B4-BE49-F238E27FC236}">
                  <a16:creationId xmlns:a16="http://schemas.microsoft.com/office/drawing/2014/main" id="{89D70902-8A92-16D6-EC37-801BADF186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586479" y="2342038"/>
              <a:ext cx="3905975" cy="1574990"/>
            </a:xfrm>
            <a:prstGeom prst="rect">
              <a:avLst/>
            </a:prstGeom>
          </p:spPr>
        </p:pic>
        <p:cxnSp>
          <p:nvCxnSpPr>
            <p:cNvPr id="9" name="Linie 1">
              <a:extLst>
                <a:ext uri="{FF2B5EF4-FFF2-40B4-BE49-F238E27FC236}">
                  <a16:creationId xmlns:a16="http://schemas.microsoft.com/office/drawing/2014/main" id="{D9242482-7511-AD1B-991E-5BC7CFDBD41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80677" y="2350137"/>
              <a:ext cx="0" cy="1562400"/>
            </a:xfrm>
            <a:prstGeom prst="line">
              <a:avLst/>
            </a:prstGeom>
            <a:ln w="12700" cap="flat">
              <a:solidFill>
                <a:srgbClr val="FFFFFF">
                  <a:alpha val="50196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C6DDBFEB-5BEF-4BCA-93D4-B115F60F90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3580" y="2364437"/>
              <a:ext cx="4086511" cy="15301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2265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: Form 1">
            <a:extLst>
              <a:ext uri="{FF2B5EF4-FFF2-40B4-BE49-F238E27FC236}">
                <a16:creationId xmlns:a16="http://schemas.microsoft.com/office/drawing/2014/main" id="{AAA40372-583D-51A2-BDEF-3AB5576CC9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1598865" cy="6263004"/>
          </a:xfrm>
          <a:custGeom>
            <a:avLst/>
            <a:gdLst>
              <a:gd name="connsiteX0" fmla="*/ 0 w 11598865"/>
              <a:gd name="connsiteY0" fmla="*/ 0 h 6263004"/>
              <a:gd name="connsiteX1" fmla="*/ 11597777 w 11598865"/>
              <a:gd name="connsiteY1" fmla="*/ 0 h 6263004"/>
              <a:gd name="connsiteX2" fmla="*/ 11597777 w 11598865"/>
              <a:gd name="connsiteY2" fmla="*/ 588515 h 6263004"/>
              <a:gd name="connsiteX3" fmla="*/ 11598865 w 11598865"/>
              <a:gd name="connsiteY3" fmla="*/ 599308 h 6263004"/>
              <a:gd name="connsiteX4" fmla="*/ 11598865 w 11598865"/>
              <a:gd name="connsiteY4" fmla="*/ 5663697 h 6263004"/>
              <a:gd name="connsiteX5" fmla="*/ 10999558 w 11598865"/>
              <a:gd name="connsiteY5" fmla="*/ 6263004 h 6263004"/>
              <a:gd name="connsiteX6" fmla="*/ 1088 w 11598865"/>
              <a:gd name="connsiteY6" fmla="*/ 6263004 h 6263004"/>
              <a:gd name="connsiteX7" fmla="*/ 1088 w 11598865"/>
              <a:gd name="connsiteY7" fmla="*/ 609600 h 6263004"/>
              <a:gd name="connsiteX8" fmla="*/ 0 w 11598865"/>
              <a:gd name="connsiteY8" fmla="*/ 609600 h 626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98865" h="6263004">
                <a:moveTo>
                  <a:pt x="0" y="0"/>
                </a:moveTo>
                <a:lnTo>
                  <a:pt x="11597777" y="0"/>
                </a:lnTo>
                <a:lnTo>
                  <a:pt x="11597777" y="588515"/>
                </a:lnTo>
                <a:lnTo>
                  <a:pt x="11598865" y="599308"/>
                </a:lnTo>
                <a:lnTo>
                  <a:pt x="11598865" y="5663697"/>
                </a:lnTo>
                <a:cubicBezTo>
                  <a:pt x="11598865" y="5994685"/>
                  <a:pt x="11330546" y="6263004"/>
                  <a:pt x="10999558" y="6263004"/>
                </a:cubicBezTo>
                <a:lnTo>
                  <a:pt x="1088" y="6263004"/>
                </a:lnTo>
                <a:lnTo>
                  <a:pt x="1088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79600" y="2476800"/>
            <a:ext cx="8676000" cy="1728000"/>
          </a:xfrm>
        </p:spPr>
        <p:txBody>
          <a:bodyPr anchor="t" anchorCtr="0"/>
          <a:lstStyle>
            <a:lvl1pPr>
              <a:lnSpc>
                <a:spcPct val="92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Textplatzhalter 1">
            <a:extLst>
              <a:ext uri="{FF2B5EF4-FFF2-40B4-BE49-F238E27FC236}">
                <a16:creationId xmlns:a16="http://schemas.microsoft.com/office/drawing/2014/main" id="{6286D9BB-D99F-33AF-F2D7-3EFFC0CE92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79600" y="4305600"/>
            <a:ext cx="8676000" cy="432000"/>
          </a:xfrm>
        </p:spPr>
        <p:txBody>
          <a:bodyPr/>
          <a:lstStyle>
            <a:lvl1pPr>
              <a:buFontTx/>
              <a:buNone/>
              <a:defRPr sz="3000" spc="2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3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00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300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300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300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BDD97C5D-1BBF-04A3-514C-968EDD2F6F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79600" y="4690800"/>
            <a:ext cx="8676000" cy="432000"/>
          </a:xfrm>
        </p:spPr>
        <p:txBody>
          <a:bodyPr/>
          <a:lstStyle>
            <a:lvl1pPr>
              <a:buFontTx/>
              <a:buNone/>
              <a:defRPr sz="3000" spc="2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3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00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300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300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300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date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BAE3B394-9954-4804-9631-B753131735AF}"/>
              </a:ext>
            </a:extLst>
          </p:cNvPr>
          <p:cNvGrpSpPr/>
          <p:nvPr userDrawn="1"/>
        </p:nvGrpSpPr>
        <p:grpSpPr>
          <a:xfrm>
            <a:off x="595315" y="594997"/>
            <a:ext cx="4586911" cy="798384"/>
            <a:chOff x="595315" y="594997"/>
            <a:chExt cx="4586911" cy="798384"/>
          </a:xfrm>
        </p:grpSpPr>
        <p:pic>
          <p:nvPicPr>
            <p:cNvPr id="16" name="ÖAW Logo">
              <a:extLst>
                <a:ext uri="{FF2B5EF4-FFF2-40B4-BE49-F238E27FC236}">
                  <a16:creationId xmlns:a16="http://schemas.microsoft.com/office/drawing/2014/main" id="{89D70902-8A92-16D6-EC37-801BADF186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95315" y="594997"/>
              <a:ext cx="1979992" cy="798384"/>
            </a:xfrm>
            <a:prstGeom prst="rect">
              <a:avLst/>
            </a:prstGeom>
          </p:spPr>
        </p:pic>
        <p:cxnSp>
          <p:nvCxnSpPr>
            <p:cNvPr id="7" name="Linie 1">
              <a:extLst>
                <a:ext uri="{FF2B5EF4-FFF2-40B4-BE49-F238E27FC236}">
                  <a16:creationId xmlns:a16="http://schemas.microsoft.com/office/drawing/2014/main" id="{E1FEE4B8-E26F-B1EB-AB54-FAB383AF8BF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0968" y="594997"/>
              <a:ext cx="0" cy="792000"/>
            </a:xfrm>
            <a:prstGeom prst="line">
              <a:avLst/>
            </a:prstGeom>
            <a:ln w="6350" cap="flat">
              <a:solidFill>
                <a:srgbClr val="FFFFFF">
                  <a:alpha val="50196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C2C2F50E-DFF6-4071-88A8-703BC5918B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28160" y="609595"/>
              <a:ext cx="2054066" cy="769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48608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+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000" y="2661054"/>
            <a:ext cx="5091909" cy="1872000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25.02.2026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78A467A1-E7A0-C4B7-44A6-E5ABA3007D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7599" y="5734800"/>
            <a:ext cx="5101525" cy="324000"/>
          </a:xfrm>
        </p:spPr>
        <p:txBody>
          <a:bodyPr/>
          <a:lstStyle>
            <a:lvl1pPr>
              <a:defRPr sz="2220" spc="1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222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22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22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22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222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222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222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222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F0EE1A1-F783-817A-FD69-8AF6FB82B8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7599" y="6017186"/>
            <a:ext cx="5101525" cy="324000"/>
          </a:xfrm>
        </p:spPr>
        <p:txBody>
          <a:bodyPr/>
          <a:lstStyle>
            <a:lvl1pPr>
              <a:defRPr sz="2220" spc="1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222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22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22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22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222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222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222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222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date</a:t>
            </a:r>
          </a:p>
        </p:txBody>
      </p:sp>
      <p:sp>
        <p:nvSpPr>
          <p:cNvPr id="22" name="Freihandform: BPH 1">
            <a:extLst>
              <a:ext uri="{FF2B5EF4-FFF2-40B4-BE49-F238E27FC236}">
                <a16:creationId xmlns:a16="http://schemas.microsoft.com/office/drawing/2014/main" id="{085609EA-44D4-509B-2D08-E909685C69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94070" y="599758"/>
            <a:ext cx="6297930" cy="6258242"/>
          </a:xfrm>
          <a:custGeom>
            <a:avLst/>
            <a:gdLst>
              <a:gd name="connsiteX0" fmla="*/ 604317 w 6297930"/>
              <a:gd name="connsiteY0" fmla="*/ 0 h 6258240"/>
              <a:gd name="connsiteX1" fmla="*/ 4981530 w 6297930"/>
              <a:gd name="connsiteY1" fmla="*/ 0 h 6258240"/>
              <a:gd name="connsiteX2" fmla="*/ 6000750 w 6297930"/>
              <a:gd name="connsiteY2" fmla="*/ 0 h 6258240"/>
              <a:gd name="connsiteX3" fmla="*/ 6297930 w 6297930"/>
              <a:gd name="connsiteY3" fmla="*/ 0 h 6258240"/>
              <a:gd name="connsiteX4" fmla="*/ 6297930 w 6297930"/>
              <a:gd name="connsiteY4" fmla="*/ 4793063 h 6258240"/>
              <a:gd name="connsiteX5" fmla="*/ 6297930 w 6297930"/>
              <a:gd name="connsiteY5" fmla="*/ 5133975 h 6258240"/>
              <a:gd name="connsiteX6" fmla="*/ 6297930 w 6297930"/>
              <a:gd name="connsiteY6" fmla="*/ 6258240 h 6258240"/>
              <a:gd name="connsiteX7" fmla="*/ 0 w 6297930"/>
              <a:gd name="connsiteY7" fmla="*/ 6258240 h 6258240"/>
              <a:gd name="connsiteX8" fmla="*/ 0 w 6297930"/>
              <a:gd name="connsiteY8" fmla="*/ 4966857 h 6258240"/>
              <a:gd name="connsiteX9" fmla="*/ 0 w 6297930"/>
              <a:gd name="connsiteY9" fmla="*/ 4793063 h 6258240"/>
              <a:gd name="connsiteX10" fmla="*/ 0 w 6297930"/>
              <a:gd name="connsiteY10" fmla="*/ 604317 h 6258240"/>
              <a:gd name="connsiteX11" fmla="*/ 604317 w 6297930"/>
              <a:gd name="connsiteY11" fmla="*/ 0 h 625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7930" h="6258240">
                <a:moveTo>
                  <a:pt x="604317" y="0"/>
                </a:moveTo>
                <a:lnTo>
                  <a:pt x="4981530" y="0"/>
                </a:lnTo>
                <a:lnTo>
                  <a:pt x="6000750" y="0"/>
                </a:lnTo>
                <a:lnTo>
                  <a:pt x="6297930" y="0"/>
                </a:lnTo>
                <a:lnTo>
                  <a:pt x="6297930" y="4793063"/>
                </a:lnTo>
                <a:lnTo>
                  <a:pt x="6297930" y="5133975"/>
                </a:lnTo>
                <a:lnTo>
                  <a:pt x="6297930" y="6258240"/>
                </a:lnTo>
                <a:lnTo>
                  <a:pt x="0" y="6258240"/>
                </a:lnTo>
                <a:lnTo>
                  <a:pt x="0" y="4966857"/>
                </a:lnTo>
                <a:lnTo>
                  <a:pt x="0" y="4793063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2545C79-3CF7-4ABF-9AB7-023E5C9712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3250" y="595643"/>
            <a:ext cx="4425696" cy="79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10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0" userDrawn="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5310" y="5190399"/>
            <a:ext cx="11001377" cy="648000"/>
          </a:xfrm>
        </p:spPr>
        <p:txBody>
          <a:bodyPr/>
          <a:lstStyle>
            <a:lvl1pPr>
              <a:lnSpc>
                <a:spcPct val="92000"/>
              </a:lnSpc>
              <a:defRPr sz="4250" spc="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7" name="Freihandform: BPH 1">
            <a:extLst>
              <a:ext uri="{FF2B5EF4-FFF2-40B4-BE49-F238E27FC236}">
                <a16:creationId xmlns:a16="http://schemas.microsoft.com/office/drawing/2014/main" id="{7A7B9ECC-4F4E-E94B-D1DE-01A4DD215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90" y="0"/>
            <a:ext cx="11597777" cy="4678679"/>
          </a:xfrm>
          <a:custGeom>
            <a:avLst/>
            <a:gdLst>
              <a:gd name="connsiteX0" fmla="*/ 0 w 11597777"/>
              <a:gd name="connsiteY0" fmla="*/ 0 h 4678679"/>
              <a:gd name="connsiteX1" fmla="*/ 11597777 w 11597777"/>
              <a:gd name="connsiteY1" fmla="*/ 0 h 4678679"/>
              <a:gd name="connsiteX2" fmla="*/ 11597777 w 11597777"/>
              <a:gd name="connsiteY2" fmla="*/ 4079372 h 4678679"/>
              <a:gd name="connsiteX3" fmla="*/ 10998470 w 11597777"/>
              <a:gd name="connsiteY3" fmla="*/ 4678679 h 4678679"/>
              <a:gd name="connsiteX4" fmla="*/ 0 w 11597777"/>
              <a:gd name="connsiteY4" fmla="*/ 4678679 h 467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97777" h="4678679">
                <a:moveTo>
                  <a:pt x="0" y="0"/>
                </a:moveTo>
                <a:lnTo>
                  <a:pt x="11597777" y="0"/>
                </a:lnTo>
                <a:lnTo>
                  <a:pt x="11597777" y="4079372"/>
                </a:lnTo>
                <a:cubicBezTo>
                  <a:pt x="11597777" y="4410360"/>
                  <a:pt x="11329458" y="4678679"/>
                  <a:pt x="10998470" y="4678679"/>
                </a:cubicBezTo>
                <a:lnTo>
                  <a:pt x="0" y="46786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666359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7600" y="2235600"/>
            <a:ext cx="10998000" cy="3841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655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7599" y="2235600"/>
            <a:ext cx="5498401" cy="384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6" name="Freihandform: BPH 1">
            <a:extLst>
              <a:ext uri="{FF2B5EF4-FFF2-40B4-BE49-F238E27FC236}">
                <a16:creationId xmlns:a16="http://schemas.microsoft.com/office/drawing/2014/main" id="{2771AEF3-9775-AD6E-B203-DFBCCD7CF2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91250" y="1890715"/>
            <a:ext cx="6000750" cy="4967285"/>
          </a:xfrm>
          <a:custGeom>
            <a:avLst/>
            <a:gdLst>
              <a:gd name="connsiteX0" fmla="*/ 604317 w 6000750"/>
              <a:gd name="connsiteY0" fmla="*/ 0 h 4966857"/>
              <a:gd name="connsiteX1" fmla="*/ 6000750 w 6000750"/>
              <a:gd name="connsiteY1" fmla="*/ 0 h 4966857"/>
              <a:gd name="connsiteX2" fmla="*/ 6000750 w 6000750"/>
              <a:gd name="connsiteY2" fmla="*/ 4966857 h 4966857"/>
              <a:gd name="connsiteX3" fmla="*/ 0 w 6000750"/>
              <a:gd name="connsiteY3" fmla="*/ 4966857 h 4966857"/>
              <a:gd name="connsiteX4" fmla="*/ 0 w 6000750"/>
              <a:gd name="connsiteY4" fmla="*/ 604317 h 4966857"/>
              <a:gd name="connsiteX5" fmla="*/ 604317 w 6000750"/>
              <a:gd name="connsiteY5" fmla="*/ 0 h 496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966857">
                <a:moveTo>
                  <a:pt x="604317" y="0"/>
                </a:moveTo>
                <a:lnTo>
                  <a:pt x="6000750" y="0"/>
                </a:lnTo>
                <a:lnTo>
                  <a:pt x="6000750" y="4966857"/>
                </a:lnTo>
                <a:lnTo>
                  <a:pt x="0" y="4966857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682469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7599" y="2235600"/>
            <a:ext cx="5498401" cy="384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5" name="Freihandform: Form 1">
            <a:extLst>
              <a:ext uri="{FF2B5EF4-FFF2-40B4-BE49-F238E27FC236}">
                <a16:creationId xmlns:a16="http://schemas.microsoft.com/office/drawing/2014/main" id="{969FE6BB-8D6F-F288-03D7-551862343390}"/>
              </a:ext>
            </a:extLst>
          </p:cNvPr>
          <p:cNvSpPr>
            <a:spLocks/>
          </p:cNvSpPr>
          <p:nvPr userDrawn="1"/>
        </p:nvSpPr>
        <p:spPr>
          <a:xfrm>
            <a:off x="6191250" y="1890715"/>
            <a:ext cx="6000750" cy="4967285"/>
          </a:xfrm>
          <a:custGeom>
            <a:avLst/>
            <a:gdLst>
              <a:gd name="connsiteX0" fmla="*/ 604317 w 6000750"/>
              <a:gd name="connsiteY0" fmla="*/ 0 h 4966857"/>
              <a:gd name="connsiteX1" fmla="*/ 6000750 w 6000750"/>
              <a:gd name="connsiteY1" fmla="*/ 0 h 4966857"/>
              <a:gd name="connsiteX2" fmla="*/ 6000750 w 6000750"/>
              <a:gd name="connsiteY2" fmla="*/ 4966857 h 4966857"/>
              <a:gd name="connsiteX3" fmla="*/ 0 w 6000750"/>
              <a:gd name="connsiteY3" fmla="*/ 4966857 h 4966857"/>
              <a:gd name="connsiteX4" fmla="*/ 0 w 6000750"/>
              <a:gd name="connsiteY4" fmla="*/ 604317 h 4966857"/>
              <a:gd name="connsiteX5" fmla="*/ 604317 w 6000750"/>
              <a:gd name="connsiteY5" fmla="*/ 0 h 496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966857">
                <a:moveTo>
                  <a:pt x="604317" y="0"/>
                </a:moveTo>
                <a:lnTo>
                  <a:pt x="6000750" y="0"/>
                </a:lnTo>
                <a:lnTo>
                  <a:pt x="6000750" y="4966857"/>
                </a:lnTo>
                <a:lnTo>
                  <a:pt x="0" y="4966857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B9E302B3-E2E4-AEC3-4576-905FE775E0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88801" y="2368801"/>
            <a:ext cx="4907888" cy="1440000"/>
          </a:xfrm>
        </p:spPr>
        <p:txBody>
          <a:bodyPr/>
          <a:lstStyle>
            <a:lvl1pPr>
              <a:defRPr lang="de-DE" sz="2150" b="1" kern="1200" spc="1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de-DE" sz="215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16800">
              <a:defRPr lang="de-D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3600">
              <a:defRPr lang="de-D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0400">
              <a:defRPr/>
            </a:lvl5pPr>
          </a:lstStyle>
          <a:p>
            <a:pPr lvl="0"/>
            <a:r>
              <a:rPr lang="de-DE" dirty="0"/>
              <a:t>Edit Headline + </a:t>
            </a:r>
            <a:r>
              <a:rPr lang="de-DE" dirty="0" err="1"/>
              <a:t>Subline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751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7599" y="2235600"/>
            <a:ext cx="5498401" cy="384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5" name="Freihandform: Form 1">
            <a:extLst>
              <a:ext uri="{FF2B5EF4-FFF2-40B4-BE49-F238E27FC236}">
                <a16:creationId xmlns:a16="http://schemas.microsoft.com/office/drawing/2014/main" id="{969FE6BB-8D6F-F288-03D7-551862343390}"/>
              </a:ext>
            </a:extLst>
          </p:cNvPr>
          <p:cNvSpPr>
            <a:spLocks/>
          </p:cNvSpPr>
          <p:nvPr userDrawn="1"/>
        </p:nvSpPr>
        <p:spPr>
          <a:xfrm>
            <a:off x="6191250" y="1890715"/>
            <a:ext cx="6000750" cy="4967285"/>
          </a:xfrm>
          <a:custGeom>
            <a:avLst/>
            <a:gdLst>
              <a:gd name="connsiteX0" fmla="*/ 604317 w 6000750"/>
              <a:gd name="connsiteY0" fmla="*/ 0 h 4966857"/>
              <a:gd name="connsiteX1" fmla="*/ 6000750 w 6000750"/>
              <a:gd name="connsiteY1" fmla="*/ 0 h 4966857"/>
              <a:gd name="connsiteX2" fmla="*/ 6000750 w 6000750"/>
              <a:gd name="connsiteY2" fmla="*/ 4966857 h 4966857"/>
              <a:gd name="connsiteX3" fmla="*/ 0 w 6000750"/>
              <a:gd name="connsiteY3" fmla="*/ 4966857 h 4966857"/>
              <a:gd name="connsiteX4" fmla="*/ 0 w 6000750"/>
              <a:gd name="connsiteY4" fmla="*/ 604317 h 4966857"/>
              <a:gd name="connsiteX5" fmla="*/ 604317 w 6000750"/>
              <a:gd name="connsiteY5" fmla="*/ 0 h 496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966857">
                <a:moveTo>
                  <a:pt x="604317" y="0"/>
                </a:moveTo>
                <a:lnTo>
                  <a:pt x="6000750" y="0"/>
                </a:lnTo>
                <a:lnTo>
                  <a:pt x="6000750" y="4966857"/>
                </a:lnTo>
                <a:lnTo>
                  <a:pt x="0" y="4966857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14" name="Diagrammplatzhalter 1">
            <a:extLst>
              <a:ext uri="{FF2B5EF4-FFF2-40B4-BE49-F238E27FC236}">
                <a16:creationId xmlns:a16="http://schemas.microsoft.com/office/drawing/2014/main" id="{29E9E4C4-B651-4861-E57D-FBDEAAFD6471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56800" y="2368800"/>
            <a:ext cx="5936400" cy="4192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icon to add chart</a:t>
            </a:r>
            <a:endParaRPr lang="de-AT" dirty="0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535F4E16-025B-1E27-A3A2-FE27690AC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88801" y="2368801"/>
            <a:ext cx="4907888" cy="1440000"/>
          </a:xfrm>
        </p:spPr>
        <p:txBody>
          <a:bodyPr/>
          <a:lstStyle>
            <a:lvl1pPr>
              <a:defRPr lang="de-DE" sz="2150" b="1" kern="1200" spc="1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de-DE" sz="215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16800">
              <a:defRPr lang="de-D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3600">
              <a:defRPr lang="de-D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0400">
              <a:defRPr/>
            </a:lvl5pPr>
          </a:lstStyle>
          <a:p>
            <a:pPr lvl="0"/>
            <a:r>
              <a:rPr lang="de-DE" dirty="0"/>
              <a:t>Edit Headline + </a:t>
            </a:r>
            <a:r>
              <a:rPr lang="de-DE" dirty="0" err="1"/>
              <a:t>Subline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7551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Infoboxe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25.02.2026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Here is the headline for the presentation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4" name="Freihandform: Form 1">
            <a:extLst>
              <a:ext uri="{FF2B5EF4-FFF2-40B4-BE49-F238E27FC236}">
                <a16:creationId xmlns:a16="http://schemas.microsoft.com/office/drawing/2014/main" id="{1AAD0545-8F7E-9C7A-CCC3-EB60CFBE9AE9}"/>
              </a:ext>
            </a:extLst>
          </p:cNvPr>
          <p:cNvSpPr>
            <a:spLocks/>
          </p:cNvSpPr>
          <p:nvPr userDrawn="1"/>
        </p:nvSpPr>
        <p:spPr>
          <a:xfrm>
            <a:off x="593225" y="2232424"/>
            <a:ext cx="6000750" cy="4625576"/>
          </a:xfrm>
          <a:custGeom>
            <a:avLst/>
            <a:gdLst>
              <a:gd name="connsiteX0" fmla="*/ 604317 w 6000750"/>
              <a:gd name="connsiteY0" fmla="*/ 0 h 4625576"/>
              <a:gd name="connsiteX1" fmla="*/ 6000750 w 6000750"/>
              <a:gd name="connsiteY1" fmla="*/ 0 h 4625576"/>
              <a:gd name="connsiteX2" fmla="*/ 6000750 w 6000750"/>
              <a:gd name="connsiteY2" fmla="*/ 4625576 h 4625576"/>
              <a:gd name="connsiteX3" fmla="*/ 0 w 6000750"/>
              <a:gd name="connsiteY3" fmla="*/ 4625576 h 4625576"/>
              <a:gd name="connsiteX4" fmla="*/ 0 w 6000750"/>
              <a:gd name="connsiteY4" fmla="*/ 604317 h 4625576"/>
              <a:gd name="connsiteX5" fmla="*/ 604317 w 6000750"/>
              <a:gd name="connsiteY5" fmla="*/ 0 h 462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625576">
                <a:moveTo>
                  <a:pt x="604317" y="0"/>
                </a:moveTo>
                <a:lnTo>
                  <a:pt x="6000750" y="0"/>
                </a:lnTo>
                <a:lnTo>
                  <a:pt x="6000750" y="4625576"/>
                </a:lnTo>
                <a:lnTo>
                  <a:pt x="0" y="4625576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18" name="Freihandform: Form 2">
            <a:extLst>
              <a:ext uri="{FF2B5EF4-FFF2-40B4-BE49-F238E27FC236}">
                <a16:creationId xmlns:a16="http://schemas.microsoft.com/office/drawing/2014/main" id="{6DB13F1C-9D53-4CA4-7DF6-121E5B07FD76}"/>
              </a:ext>
            </a:extLst>
          </p:cNvPr>
          <p:cNvSpPr>
            <a:spLocks/>
          </p:cNvSpPr>
          <p:nvPr userDrawn="1"/>
        </p:nvSpPr>
        <p:spPr>
          <a:xfrm>
            <a:off x="4223442" y="2232423"/>
            <a:ext cx="6000750" cy="4625577"/>
          </a:xfrm>
          <a:custGeom>
            <a:avLst/>
            <a:gdLst>
              <a:gd name="connsiteX0" fmla="*/ 604317 w 6000750"/>
              <a:gd name="connsiteY0" fmla="*/ 0 h 4625576"/>
              <a:gd name="connsiteX1" fmla="*/ 6000750 w 6000750"/>
              <a:gd name="connsiteY1" fmla="*/ 0 h 4625576"/>
              <a:gd name="connsiteX2" fmla="*/ 6000750 w 6000750"/>
              <a:gd name="connsiteY2" fmla="*/ 4625576 h 4625576"/>
              <a:gd name="connsiteX3" fmla="*/ 0 w 6000750"/>
              <a:gd name="connsiteY3" fmla="*/ 4625576 h 4625576"/>
              <a:gd name="connsiteX4" fmla="*/ 0 w 6000750"/>
              <a:gd name="connsiteY4" fmla="*/ 604317 h 4625576"/>
              <a:gd name="connsiteX5" fmla="*/ 604317 w 6000750"/>
              <a:gd name="connsiteY5" fmla="*/ 0 h 462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625576">
                <a:moveTo>
                  <a:pt x="604317" y="0"/>
                </a:moveTo>
                <a:lnTo>
                  <a:pt x="6000750" y="0"/>
                </a:lnTo>
                <a:lnTo>
                  <a:pt x="6000750" y="4625576"/>
                </a:lnTo>
                <a:lnTo>
                  <a:pt x="0" y="4625576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32" name="Freihandform: Form 3">
            <a:extLst>
              <a:ext uri="{FF2B5EF4-FFF2-40B4-BE49-F238E27FC236}">
                <a16:creationId xmlns:a16="http://schemas.microsoft.com/office/drawing/2014/main" id="{7C1EBE42-8804-C812-AA6F-A7B53606E0DA}"/>
              </a:ext>
            </a:extLst>
          </p:cNvPr>
          <p:cNvSpPr>
            <a:spLocks/>
          </p:cNvSpPr>
          <p:nvPr userDrawn="1"/>
        </p:nvSpPr>
        <p:spPr>
          <a:xfrm>
            <a:off x="7963495" y="2232424"/>
            <a:ext cx="4228504" cy="4625576"/>
          </a:xfrm>
          <a:custGeom>
            <a:avLst/>
            <a:gdLst>
              <a:gd name="connsiteX0" fmla="*/ 604317 w 4228504"/>
              <a:gd name="connsiteY0" fmla="*/ 0 h 4625576"/>
              <a:gd name="connsiteX1" fmla="*/ 4082915 w 4228504"/>
              <a:gd name="connsiteY1" fmla="*/ 0 h 4625576"/>
              <a:gd name="connsiteX2" fmla="*/ 4220510 w 4228504"/>
              <a:gd name="connsiteY2" fmla="*/ 0 h 4625576"/>
              <a:gd name="connsiteX3" fmla="*/ 4228504 w 4228504"/>
              <a:gd name="connsiteY3" fmla="*/ 0 h 4625576"/>
              <a:gd name="connsiteX4" fmla="*/ 4228504 w 4228504"/>
              <a:gd name="connsiteY4" fmla="*/ 4625576 h 4625576"/>
              <a:gd name="connsiteX5" fmla="*/ 4220510 w 4228504"/>
              <a:gd name="connsiteY5" fmla="*/ 4625576 h 4625576"/>
              <a:gd name="connsiteX6" fmla="*/ 4082915 w 4228504"/>
              <a:gd name="connsiteY6" fmla="*/ 4625576 h 4625576"/>
              <a:gd name="connsiteX7" fmla="*/ 0 w 4228504"/>
              <a:gd name="connsiteY7" fmla="*/ 4625576 h 4625576"/>
              <a:gd name="connsiteX8" fmla="*/ 0 w 4228504"/>
              <a:gd name="connsiteY8" fmla="*/ 604317 h 4625576"/>
              <a:gd name="connsiteX9" fmla="*/ 604317 w 4228504"/>
              <a:gd name="connsiteY9" fmla="*/ 0 h 462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28504" h="4625576">
                <a:moveTo>
                  <a:pt x="604317" y="0"/>
                </a:moveTo>
                <a:lnTo>
                  <a:pt x="4082915" y="0"/>
                </a:lnTo>
                <a:lnTo>
                  <a:pt x="4220510" y="0"/>
                </a:lnTo>
                <a:lnTo>
                  <a:pt x="4228504" y="0"/>
                </a:lnTo>
                <a:lnTo>
                  <a:pt x="4228504" y="4625576"/>
                </a:lnTo>
                <a:lnTo>
                  <a:pt x="4220510" y="4625576"/>
                </a:lnTo>
                <a:lnTo>
                  <a:pt x="4082915" y="4625576"/>
                </a:lnTo>
                <a:lnTo>
                  <a:pt x="0" y="4625576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761" y="2638800"/>
            <a:ext cx="2772000" cy="3912871"/>
          </a:xfrm>
        </p:spPr>
        <p:txBody>
          <a:bodyPr/>
          <a:lstStyle>
            <a:lvl1pPr>
              <a:spcAft>
                <a:spcPts val="1700"/>
              </a:spcAft>
              <a:defRPr sz="215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1000"/>
              </a:lnSpc>
              <a:buFontTx/>
              <a:buNone/>
              <a:defRPr sz="1700" spc="0" baseline="0">
                <a:solidFill>
                  <a:schemeClr val="bg1"/>
                </a:solidFill>
              </a:defRPr>
            </a:lvl2pPr>
            <a:lvl3pPr marL="1548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3pPr>
            <a:lvl4pPr marL="3096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4pPr>
            <a:lvl5pPr marL="4644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5pPr>
            <a:lvl6pPr marL="464400" indent="-154800">
              <a:defRPr sz="1700">
                <a:solidFill>
                  <a:schemeClr val="bg1"/>
                </a:solidFill>
              </a:defRPr>
            </a:lvl6pPr>
            <a:lvl7pPr marL="464400" indent="-154800">
              <a:defRPr sz="1700">
                <a:solidFill>
                  <a:schemeClr val="bg1"/>
                </a:solidFill>
              </a:defRPr>
            </a:lvl7pPr>
            <a:lvl8pPr marL="464400" indent="-154800">
              <a:defRPr sz="1700">
                <a:solidFill>
                  <a:schemeClr val="bg1"/>
                </a:solidFill>
              </a:defRPr>
            </a:lvl8pPr>
            <a:lvl9pPr marL="464400" indent="-154800">
              <a:defRPr sz="1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9C8DCC79-ED9D-D906-AA85-A8786161B2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25051" y="2638800"/>
            <a:ext cx="2772000" cy="3912871"/>
          </a:xfrm>
        </p:spPr>
        <p:txBody>
          <a:bodyPr/>
          <a:lstStyle>
            <a:lvl1pPr>
              <a:spcAft>
                <a:spcPts val="1700"/>
              </a:spcAft>
              <a:defRPr sz="215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1000"/>
              </a:lnSpc>
              <a:buFontTx/>
              <a:buNone/>
              <a:defRPr sz="1700" spc="0" baseline="0">
                <a:solidFill>
                  <a:schemeClr val="bg1"/>
                </a:solidFill>
              </a:defRPr>
            </a:lvl2pPr>
            <a:lvl3pPr marL="1548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3pPr>
            <a:lvl4pPr marL="3096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4pPr>
            <a:lvl5pPr marL="4644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5pPr>
            <a:lvl6pPr marL="464400" indent="-154800">
              <a:defRPr sz="1700">
                <a:solidFill>
                  <a:schemeClr val="bg1"/>
                </a:solidFill>
              </a:defRPr>
            </a:lvl6pPr>
            <a:lvl7pPr marL="464400" indent="-154800">
              <a:defRPr sz="1700">
                <a:solidFill>
                  <a:schemeClr val="bg1"/>
                </a:solidFill>
              </a:defRPr>
            </a:lvl7pPr>
            <a:lvl8pPr marL="464400" indent="-154800">
              <a:defRPr sz="1700">
                <a:solidFill>
                  <a:schemeClr val="bg1"/>
                </a:solidFill>
              </a:defRPr>
            </a:lvl8pPr>
            <a:lvl9pPr marL="464400" indent="-154800">
              <a:defRPr sz="1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0" name="Textplatzhalter 3">
            <a:extLst>
              <a:ext uri="{FF2B5EF4-FFF2-40B4-BE49-F238E27FC236}">
                <a16:creationId xmlns:a16="http://schemas.microsoft.com/office/drawing/2014/main" id="{9A552865-E7F5-C16B-011C-BF972B4EE1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0714" y="2638801"/>
            <a:ext cx="2772000" cy="3912870"/>
          </a:xfrm>
        </p:spPr>
        <p:txBody>
          <a:bodyPr/>
          <a:lstStyle>
            <a:lvl1pPr>
              <a:spcAft>
                <a:spcPts val="1700"/>
              </a:spcAft>
              <a:defRPr sz="215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1000"/>
              </a:lnSpc>
              <a:buFontTx/>
              <a:buNone/>
              <a:defRPr sz="1700" spc="0" baseline="0">
                <a:solidFill>
                  <a:schemeClr val="bg1"/>
                </a:solidFill>
              </a:defRPr>
            </a:lvl2pPr>
            <a:lvl3pPr marL="1548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3pPr>
            <a:lvl4pPr marL="3096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4pPr>
            <a:lvl5pPr marL="4644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5pPr>
            <a:lvl6pPr marL="464400" indent="-154800">
              <a:defRPr sz="1700">
                <a:solidFill>
                  <a:schemeClr val="bg1"/>
                </a:solidFill>
              </a:defRPr>
            </a:lvl6pPr>
            <a:lvl7pPr marL="464400" indent="-154800">
              <a:defRPr sz="1700">
                <a:solidFill>
                  <a:schemeClr val="bg1"/>
                </a:solidFill>
              </a:defRPr>
            </a:lvl7pPr>
            <a:lvl8pPr marL="464400" indent="-154800">
              <a:defRPr sz="1700">
                <a:solidFill>
                  <a:schemeClr val="bg1"/>
                </a:solidFill>
              </a:defRPr>
            </a:lvl8pPr>
            <a:lvl9pPr marL="464400" indent="-154800">
              <a:defRPr sz="1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86778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7926AD-D390-0291-3083-90FFC6DEF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6" y="543854"/>
            <a:ext cx="7560000" cy="12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4C971D-AD3B-3FC5-B1D0-081C62D2E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7692" y="2235600"/>
            <a:ext cx="10997408" cy="3841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426907-9575-DA6C-31B7-157F18D95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47193" y="6436800"/>
            <a:ext cx="144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spc="1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AT" dirty="0"/>
              <a:t>March 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1DE30A-47C0-86CB-BCA3-F974AF1A6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7690" y="6436800"/>
            <a:ext cx="41148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spc="1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ASACUSA Positrons in LS3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927A6C-C280-A290-3F37-6258A0DFF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75600" y="6436800"/>
            <a:ext cx="72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spc="10" baseline="0">
                <a:solidFill>
                  <a:schemeClr val="tx2"/>
                </a:solidFill>
                <a:latin typeface="+mj-lt"/>
              </a:defRPr>
            </a:lvl1pPr>
          </a:lstStyle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52C314D-10E6-4560-B5F1-3813FFDF8B3A}"/>
              </a:ext>
            </a:extLst>
          </p:cNvPr>
          <p:cNvGrpSpPr/>
          <p:nvPr userDrawn="1"/>
        </p:nvGrpSpPr>
        <p:grpSpPr>
          <a:xfrm>
            <a:off x="9928172" y="592022"/>
            <a:ext cx="1888969" cy="448612"/>
            <a:chOff x="9928172" y="592022"/>
            <a:chExt cx="1888969" cy="448612"/>
          </a:xfrm>
        </p:grpSpPr>
        <p:pic>
          <p:nvPicPr>
            <p:cNvPr id="14" name="ÖAW Logo">
              <a:extLst>
                <a:ext uri="{FF2B5EF4-FFF2-40B4-BE49-F238E27FC236}">
                  <a16:creationId xmlns:a16="http://schemas.microsoft.com/office/drawing/2014/main" id="{C950A89F-99D7-4179-9AC5-EED50CD4B6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9928172" y="592186"/>
              <a:ext cx="586800" cy="448448"/>
            </a:xfrm>
            <a:prstGeom prst="rect">
              <a:avLst/>
            </a:prstGeom>
          </p:spPr>
        </p:pic>
        <p:cxnSp>
          <p:nvCxnSpPr>
            <p:cNvPr id="15" name="Linie 1">
              <a:extLst>
                <a:ext uri="{FF2B5EF4-FFF2-40B4-BE49-F238E27FC236}">
                  <a16:creationId xmlns:a16="http://schemas.microsoft.com/office/drawing/2014/main" id="{71E245E1-DEDC-4124-8615-F5E45893D4F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00372" y="592022"/>
              <a:ext cx="0" cy="446400"/>
            </a:xfrm>
            <a:prstGeom prst="line">
              <a:avLst/>
            </a:prstGeom>
            <a:ln w="3175" cap="flat">
              <a:solidFill>
                <a:srgbClr val="80A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65F570A-D47E-4AED-A739-8759379DDD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671188" y="602021"/>
              <a:ext cx="1145953" cy="429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183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7" r:id="rId4"/>
    <p:sldLayoutId id="2147483650" r:id="rId5"/>
    <p:sldLayoutId id="2147483651" r:id="rId6"/>
    <p:sldLayoutId id="2147483652" r:id="rId7"/>
    <p:sldLayoutId id="2147483653" r:id="rId8"/>
    <p:sldLayoutId id="2147483658" r:id="rId9"/>
  </p:sldLayoutIdLst>
  <p:hf hdr="0"/>
  <p:txStyles>
    <p:titleStyle>
      <a:lvl1pPr algn="l" defTabSz="914400" rtl="0" eaLnBrk="1" latinLnBrk="0" hangingPunct="1">
        <a:lnSpc>
          <a:spcPct val="93000"/>
        </a:lnSpc>
        <a:spcBef>
          <a:spcPct val="0"/>
        </a:spcBef>
        <a:buNone/>
        <a:defRPr sz="4250" b="1" kern="1200" spc="20" baseline="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lnSpc>
          <a:spcPct val="92000"/>
        </a:lnSpc>
        <a:spcBef>
          <a:spcPts val="0"/>
        </a:spcBef>
        <a:buFontTx/>
        <a:buNone/>
        <a:defRPr sz="30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3168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3000" kern="1200" spc="10" baseline="0">
          <a:solidFill>
            <a:schemeClr val="tx1"/>
          </a:solidFill>
          <a:latin typeface="+mn-lt"/>
          <a:ea typeface="+mn-ea"/>
          <a:cs typeface="+mn-cs"/>
        </a:defRPr>
      </a:lvl2pPr>
      <a:lvl3pPr marL="6336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504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404" userDrawn="1">
          <p15:clr>
            <a:srgbClr val="F26B43"/>
          </p15:clr>
        </p15:guide>
        <p15:guide id="3" pos="7305" userDrawn="1">
          <p15:clr>
            <a:srgbClr val="F26B43"/>
          </p15:clr>
        </p15:guide>
        <p15:guide id="4" orient="horz" pos="663" userDrawn="1">
          <p15:clr>
            <a:srgbClr val="F26B43"/>
          </p15:clr>
        </p15:guide>
        <p15:guide id="5" orient="horz" pos="3828" userDrawn="1">
          <p15:clr>
            <a:srgbClr val="A4A3A4"/>
          </p15:clr>
        </p15:guide>
        <p15:guide id="6" orient="horz" pos="161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tiff"/><Relationship Id="rId12" Type="http://schemas.openxmlformats.org/officeDocument/2006/relationships/image" Target="../media/image21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5" Type="http://schemas.openxmlformats.org/officeDocument/2006/relationships/oleObject" Target="../embeddings/oleObject1.bin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1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4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6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3.png"/><Relationship Id="rId9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18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5" Type="http://schemas.openxmlformats.org/officeDocument/2006/relationships/image" Target="../media/image18.png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13" Type="http://schemas.openxmlformats.org/officeDocument/2006/relationships/image" Target="../media/image22.png"/><Relationship Id="rId18" Type="http://schemas.openxmlformats.org/officeDocument/2006/relationships/oleObject" Target="../embeddings/oleObject3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5.png"/><Relationship Id="rId12" Type="http://schemas.openxmlformats.org/officeDocument/2006/relationships/image" Target="../media/image21.gif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79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png"/><Relationship Id="rId11" Type="http://schemas.openxmlformats.org/officeDocument/2006/relationships/image" Target="../media/image20.jpeg"/><Relationship Id="rId5" Type="http://schemas.openxmlformats.org/officeDocument/2006/relationships/image" Target="../media/image13.png"/><Relationship Id="rId15" Type="http://schemas.openxmlformats.org/officeDocument/2006/relationships/image" Target="../media/image78.png"/><Relationship Id="rId10" Type="http://schemas.openxmlformats.org/officeDocument/2006/relationships/image" Target="../media/image19.png"/><Relationship Id="rId19" Type="http://schemas.openxmlformats.org/officeDocument/2006/relationships/image" Target="../media/image12.emf"/><Relationship Id="rId4" Type="http://schemas.openxmlformats.org/officeDocument/2006/relationships/image" Target="../media/image77.png"/><Relationship Id="rId9" Type="http://schemas.openxmlformats.org/officeDocument/2006/relationships/image" Target="../media/image17.png"/><Relationship Id="rId1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18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35.png"/><Relationship Id="rId4" Type="http://schemas.openxmlformats.org/officeDocument/2006/relationships/image" Target="../media/image41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46628-3491-28DC-7CF7-2CAB7738C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599" y="2476800"/>
            <a:ext cx="8874365" cy="1728000"/>
          </a:xfrm>
        </p:spPr>
        <p:txBody>
          <a:bodyPr anchor="t" anchorCtr="0"/>
          <a:lstStyle/>
          <a:p>
            <a:r>
              <a:rPr lang="en-US" dirty="0"/>
              <a:t>The ASACUSA Antihydrogen beam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72B3E7-4788-E163-9EC2-FD930FC13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May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58C2D-6405-D3C3-DC1D-C5963109A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9A72E7-B5A7-80D3-580A-5412D0FFD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8C81995-7838-FB15-2E8F-9AB38074CB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Ross Sheldon for the ASACUSA Collaboration</a:t>
            </a:r>
          </a:p>
          <a:p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10CB666-B328-5128-E7E1-FD289576063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PSAS 2026, Vienna</a:t>
            </a:r>
          </a:p>
        </p:txBody>
      </p:sp>
      <p:pic>
        <p:nvPicPr>
          <p:cNvPr id="9" name="Picture 4" descr="Image result for riken logo">
            <a:extLst>
              <a:ext uri="{FF2B5EF4-FFF2-40B4-BE49-F238E27FC236}">
                <a16:creationId xmlns:a16="http://schemas.microsoft.com/office/drawing/2014/main" id="{9FB78E7D-93FD-477D-8F77-339E5DFA0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412" y="89981"/>
            <a:ext cx="498798" cy="84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E5485BF-D842-45ED-B75E-7DF8623080B7}"/>
              </a:ext>
            </a:extLst>
          </p:cNvPr>
          <p:cNvGrpSpPr/>
          <p:nvPr/>
        </p:nvGrpSpPr>
        <p:grpSpPr>
          <a:xfrm>
            <a:off x="10743646" y="4622723"/>
            <a:ext cx="720002" cy="622377"/>
            <a:chOff x="11146815" y="4837316"/>
            <a:chExt cx="859020" cy="7459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F0FAFA-D424-4D6C-868D-12346B2A873F}"/>
                </a:ext>
              </a:extLst>
            </p:cNvPr>
            <p:cNvSpPr/>
            <p:nvPr/>
          </p:nvSpPr>
          <p:spPr>
            <a:xfrm>
              <a:off x="11195050" y="4837317"/>
              <a:ext cx="749300" cy="7459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2" descr="Image result for cern logo">
              <a:extLst>
                <a:ext uri="{FF2B5EF4-FFF2-40B4-BE49-F238E27FC236}">
                  <a16:creationId xmlns:a16="http://schemas.microsoft.com/office/drawing/2014/main" id="{44291BF3-1EA9-4F6E-9941-A37030997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6815" y="4837316"/>
              <a:ext cx="859020" cy="727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4" descr="Image result for university of Brescia logo">
            <a:extLst>
              <a:ext uri="{FF2B5EF4-FFF2-40B4-BE49-F238E27FC236}">
                <a16:creationId xmlns:a16="http://schemas.microsoft.com/office/drawing/2014/main" id="{0F942A51-5655-45AF-84EA-E01896EAE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4462" y="168849"/>
            <a:ext cx="766878" cy="76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6">
            <a:extLst>
              <a:ext uri="{FF2B5EF4-FFF2-40B4-BE49-F238E27FC236}">
                <a16:creationId xmlns:a16="http://schemas.microsoft.com/office/drawing/2014/main" id="{CAA5DDAC-BF9E-4680-AE42-D81D87A9B72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6" r="30588" b="37443"/>
          <a:stretch/>
        </p:blipFill>
        <p:spPr>
          <a:xfrm>
            <a:off x="9709830" y="1203001"/>
            <a:ext cx="891540" cy="768412"/>
          </a:xfrm>
          <a:prstGeom prst="rect">
            <a:avLst/>
          </a:prstGeom>
        </p:spPr>
      </p:pic>
      <p:pic>
        <p:nvPicPr>
          <p:cNvPr id="14" name="Grafik 19">
            <a:extLst>
              <a:ext uri="{FF2B5EF4-FFF2-40B4-BE49-F238E27FC236}">
                <a16:creationId xmlns:a16="http://schemas.microsoft.com/office/drawing/2014/main" id="{BB03C3F6-34A4-4B99-9406-2F53C9689E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397" y="2081678"/>
            <a:ext cx="720001" cy="66929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A31B645-2126-41BD-84E4-43002E8DD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868" y="221400"/>
            <a:ext cx="1996472" cy="23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36C3144-0A36-4607-AD93-1E1CD440F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641" y="2930266"/>
            <a:ext cx="617917" cy="66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University visual identity | KYOTO UNIVERSITY">
            <a:extLst>
              <a:ext uri="{FF2B5EF4-FFF2-40B4-BE49-F238E27FC236}">
                <a16:creationId xmlns:a16="http://schemas.microsoft.com/office/drawing/2014/main" id="{CDA86C4A-6AEC-4F50-9C9C-1FE622DE9E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7" t="9793" r="10965" b="11266"/>
          <a:stretch/>
        </p:blipFill>
        <p:spPr bwMode="auto">
          <a:xfrm>
            <a:off x="10757425" y="2899287"/>
            <a:ext cx="695943" cy="70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Osaka University (National)">
            <a:extLst>
              <a:ext uri="{FF2B5EF4-FFF2-40B4-BE49-F238E27FC236}">
                <a16:creationId xmlns:a16="http://schemas.microsoft.com/office/drawing/2014/main" id="{8409CEB3-40F6-438D-AEAC-0AE615FD0C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5" t="10185" r="28704" b="9722"/>
          <a:stretch/>
        </p:blipFill>
        <p:spPr bwMode="auto">
          <a:xfrm>
            <a:off x="10816512" y="3755318"/>
            <a:ext cx="577768" cy="71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University of Vienna - Wikipedia">
            <a:extLst>
              <a:ext uri="{FF2B5EF4-FFF2-40B4-BE49-F238E27FC236}">
                <a16:creationId xmlns:a16="http://schemas.microsoft.com/office/drawing/2014/main" id="{5590F061-A1BE-4683-882B-B0DA30780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128" y="2088922"/>
            <a:ext cx="692944" cy="69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TRIUMF | LinkedIn">
            <a:extLst>
              <a:ext uri="{FF2B5EF4-FFF2-40B4-BE49-F238E27FC236}">
                <a16:creationId xmlns:a16="http://schemas.microsoft.com/office/drawing/2014/main" id="{29793A41-CC43-4909-AC94-6E5044703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631" y="3853440"/>
            <a:ext cx="594360" cy="59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6953036-D728-4B37-B0A1-4B07BE539F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105895"/>
              </p:ext>
            </p:extLst>
          </p:nvPr>
        </p:nvGraphicFramePr>
        <p:xfrm>
          <a:off x="10794575" y="1104638"/>
          <a:ext cx="6175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Acrobat Document" r:id="rId15" imgW="617040" imgH="867240" progId="Acrobat.Document.DC">
                  <p:embed/>
                </p:oleObj>
              </mc:Choice>
              <mc:Fallback>
                <p:oleObj name="Acrobat Document" r:id="rId15" imgW="617040" imgH="86724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0794575" y="1104638"/>
                        <a:ext cx="617538" cy="866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4002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Experiment -</a:t>
                </a:r>
                <a:r>
                  <a:rPr lang="en-GB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cs typeface="Arial" panose="020B0604020202020204" pitchFamily="34" charset="0"/>
                  </a:rPr>
                  <a:t> production</a:t>
                </a:r>
                <a:endParaRPr lang="de-AT" dirty="0"/>
              </a:p>
            </p:txBody>
          </p:sp>
        </mc:Choice>
        <mc:Fallback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4355" t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10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6532873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Three body recombination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dirty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+ e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+ e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+ e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+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Large amounts of Rydberg atoms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Most efficient for cold plasmas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Colder/denser plasma 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more collisions  more ground state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6532873" cy="4272946"/>
              </a:xfrm>
              <a:blipFill>
                <a:blip r:embed="rId4"/>
                <a:stretch>
                  <a:fillRect l="-3265" t="-3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02AA9C66-A9E9-4749-9BEA-957C40EFFAF1}"/>
              </a:ext>
            </a:extLst>
          </p:cNvPr>
          <p:cNvGrpSpPr/>
          <p:nvPr/>
        </p:nvGrpSpPr>
        <p:grpSpPr>
          <a:xfrm>
            <a:off x="8063288" y="1105829"/>
            <a:ext cx="3306891" cy="2022252"/>
            <a:chOff x="8705969" y="2485489"/>
            <a:chExt cx="2917023" cy="178383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F02EF76-DCED-46DB-B7E1-BD39602D7B8B}"/>
                </a:ext>
              </a:extLst>
            </p:cNvPr>
            <p:cNvSpPr/>
            <p:nvPr/>
          </p:nvSpPr>
          <p:spPr>
            <a:xfrm>
              <a:off x="9031560" y="3120481"/>
              <a:ext cx="360000" cy="36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D99166B-3D10-4C74-8D81-17AC87FF5D74}"/>
                </a:ext>
              </a:extLst>
            </p:cNvPr>
            <p:cNvSpPr/>
            <p:nvPr/>
          </p:nvSpPr>
          <p:spPr>
            <a:xfrm>
              <a:off x="8893447" y="283248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D35624F-5052-4AE5-A576-472D4CDFFD04}"/>
                </a:ext>
              </a:extLst>
            </p:cNvPr>
            <p:cNvSpPr/>
            <p:nvPr/>
          </p:nvSpPr>
          <p:spPr>
            <a:xfrm>
              <a:off x="9031560" y="384048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68BE14-53BD-48C3-9FA5-93B8A93890FD}"/>
                </a:ext>
              </a:extLst>
            </p:cNvPr>
            <p:cNvSpPr/>
            <p:nvPr/>
          </p:nvSpPr>
          <p:spPr>
            <a:xfrm>
              <a:off x="11032868" y="3168106"/>
              <a:ext cx="540000" cy="540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6D5EAF2-3793-4111-B499-FE37D458668A}"/>
                </a:ext>
              </a:extLst>
            </p:cNvPr>
            <p:cNvSpPr/>
            <p:nvPr/>
          </p:nvSpPr>
          <p:spPr>
            <a:xfrm>
              <a:off x="11338868" y="288010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D85AFF1A-0B9E-4D27-9B38-2CFC8EF985DE}"/>
                </a:ext>
              </a:extLst>
            </p:cNvPr>
            <p:cNvSpPr/>
            <p:nvPr/>
          </p:nvSpPr>
          <p:spPr>
            <a:xfrm>
              <a:off x="9744075" y="3168106"/>
              <a:ext cx="876300" cy="3600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B184B48-DE7B-495A-9DB7-C126C9A3FC07}"/>
                </a:ext>
              </a:extLst>
            </p:cNvPr>
            <p:cNvCxnSpPr>
              <a:stCxn id="16" idx="5"/>
              <a:endCxn id="15" idx="1"/>
            </p:cNvCxnSpPr>
            <p:nvPr/>
          </p:nvCxnSpPr>
          <p:spPr>
            <a:xfrm>
              <a:off x="8985631" y="2924665"/>
              <a:ext cx="98650" cy="248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EA00EB4-3E6F-40E3-AEBE-DA293202D47E}"/>
                </a:ext>
              </a:extLst>
            </p:cNvPr>
            <p:cNvCxnSpPr>
              <a:stCxn id="18" idx="0"/>
              <a:endCxn id="15" idx="4"/>
            </p:cNvCxnSpPr>
            <p:nvPr/>
          </p:nvCxnSpPr>
          <p:spPr>
            <a:xfrm flipV="1">
              <a:off x="9085560" y="3480481"/>
              <a:ext cx="126000" cy="360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523A2D5-C92B-470F-A4FB-5D123EA3D8B5}"/>
                </a:ext>
              </a:extLst>
            </p:cNvPr>
            <p:cNvCxnSpPr>
              <a:stCxn id="21" idx="7"/>
            </p:cNvCxnSpPr>
            <p:nvPr/>
          </p:nvCxnSpPr>
          <p:spPr>
            <a:xfrm flipV="1">
              <a:off x="11431052" y="2564665"/>
              <a:ext cx="163348" cy="3312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ECD2805-1BCA-4AD1-A447-8D7C6E6F9E90}"/>
                    </a:ext>
                  </a:extLst>
                </p:cNvPr>
                <p:cNvSpPr txBox="1"/>
                <p:nvPr/>
              </p:nvSpPr>
              <p:spPr>
                <a:xfrm>
                  <a:off x="11140036" y="3276249"/>
                  <a:ext cx="48295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H</m:t>
                          </m:r>
                        </m:e>
                      </m:acc>
                    </m:oMath>
                  </a14:m>
                  <a:r>
                    <a:rPr lang="en-GB" sz="2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Wingdings" panose="05000000000000000000" pitchFamily="2" charset="2"/>
                    </a:rPr>
                    <a:t> </a:t>
                  </a:r>
                  <a:endParaRPr lang="en-GB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ECD2805-1BCA-4AD1-A447-8D7C6E6F9E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0036" y="3276249"/>
                  <a:ext cx="482956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85EF3474-1B7C-4962-B4F6-CF6AD7179F4B}"/>
                    </a:ext>
                  </a:extLst>
                </p:cNvPr>
                <p:cNvSpPr txBox="1"/>
                <p:nvPr/>
              </p:nvSpPr>
              <p:spPr>
                <a:xfrm>
                  <a:off x="9075208" y="3069283"/>
                  <a:ext cx="48295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p</m:t>
                          </m:r>
                        </m:e>
                      </m:acc>
                    </m:oMath>
                  </a14:m>
                  <a:r>
                    <a:rPr lang="en-GB" sz="2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Wingdings" panose="05000000000000000000" pitchFamily="2" charset="2"/>
                    </a:rPr>
                    <a:t> </a:t>
                  </a:r>
                  <a:endParaRPr lang="en-GB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85EF3474-1B7C-4962-B4F6-CF6AD7179F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5208" y="3069283"/>
                  <a:ext cx="482956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3D8E197-B66C-4F1B-ACDA-882AF0FFD240}"/>
                </a:ext>
              </a:extLst>
            </p:cNvPr>
            <p:cNvSpPr txBox="1"/>
            <p:nvPr/>
          </p:nvSpPr>
          <p:spPr>
            <a:xfrm>
              <a:off x="8705969" y="2485489"/>
              <a:ext cx="4829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/>
                <a:t>e</a:t>
              </a:r>
              <a:r>
                <a:rPr lang="en-GB" sz="2400" baseline="30000" dirty="0">
                  <a:solidFill>
                    <a:schemeClr val="tx1"/>
                  </a:solidFill>
                </a:rPr>
                <a:t>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79B3B42-37EC-46C0-A261-1A61ABE583BC}"/>
                </a:ext>
              </a:extLst>
            </p:cNvPr>
            <p:cNvSpPr txBox="1"/>
            <p:nvPr/>
          </p:nvSpPr>
          <p:spPr>
            <a:xfrm>
              <a:off x="8921302" y="3807662"/>
              <a:ext cx="4829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/>
                <a:t>e</a:t>
              </a:r>
              <a:r>
                <a:rPr lang="en-GB" sz="2400" baseline="30000" dirty="0">
                  <a:solidFill>
                    <a:schemeClr val="tx1"/>
                  </a:solidFill>
                </a:rPr>
                <a:t>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2489778-50F6-4723-8E4E-213CEECDAFD9}"/>
                </a:ext>
              </a:extLst>
            </p:cNvPr>
            <p:cNvSpPr txBox="1"/>
            <p:nvPr/>
          </p:nvSpPr>
          <p:spPr>
            <a:xfrm>
              <a:off x="11089074" y="2593966"/>
              <a:ext cx="4829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/>
                <a:t>e</a:t>
              </a:r>
              <a:r>
                <a:rPr lang="en-GB" sz="2400" baseline="30000" dirty="0">
                  <a:solidFill>
                    <a:schemeClr val="tx1"/>
                  </a:solidFill>
                </a:rPr>
                <a:t>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B5A4902E-9526-49AD-9C9F-18680CEEBF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4767" y="3165287"/>
            <a:ext cx="3384165" cy="344560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4FFD380-5F5F-4E1D-92F0-F4C7325D9E30}"/>
              </a:ext>
            </a:extLst>
          </p:cNvPr>
          <p:cNvSpPr txBox="1"/>
          <p:nvPr/>
        </p:nvSpPr>
        <p:spPr>
          <a:xfrm>
            <a:off x="8873449" y="3044016"/>
            <a:ext cx="200215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Phys. Plasmas 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(2026)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7DAAB713-0177-40AD-B99A-EEA379371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68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cs typeface="Arial" panose="020B0604020202020204" pitchFamily="34" charset="0"/>
                  </a:rPr>
                  <a:t> </a:t>
                </a:r>
                <a:r>
                  <a:rPr lang="en-US" dirty="0"/>
                  <a:t>Production cycle</a:t>
                </a:r>
                <a:endParaRPr lang="de-AT" dirty="0"/>
              </a:p>
            </p:txBody>
          </p:sp>
        </mc:Choice>
        <mc:Fallback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11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599" y="1803854"/>
                <a:ext cx="11299125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production cycles takes ~15min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Key part of this is plasma preparation in the Cusp trap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Remove electrons from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&amp; positive ions from positrons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Compress &amp; cool using strong-drive regime evaporative cooling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599" y="1803854"/>
                <a:ext cx="11299125" cy="4272946"/>
              </a:xfrm>
              <a:blipFill>
                <a:blip r:embed="rId4"/>
                <a:stretch>
                  <a:fillRect l="-1888" t="-3852" r="-1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E7D10AD-EA94-4971-B348-F14A7F3D3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4654" y="4129120"/>
            <a:ext cx="9522691" cy="21997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ED9CF3-3426-43FA-B4F5-82DEA9DB4712}"/>
              </a:ext>
            </a:extLst>
          </p:cNvPr>
          <p:cNvSpPr txBox="1"/>
          <p:nvPr/>
        </p:nvSpPr>
        <p:spPr>
          <a:xfrm>
            <a:off x="1473993" y="6125867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2024, SPSC-SR-358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76C0CCB-F725-405D-A614-0857FFA63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71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properties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12</a:t>
            </a:fld>
            <a:endParaRPr lang="de-AT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36F44D8-0613-46EB-B419-A01E5B3FB0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636796"/>
              </p:ext>
            </p:extLst>
          </p:nvPr>
        </p:nvGraphicFramePr>
        <p:xfrm>
          <a:off x="607216" y="1929039"/>
          <a:ext cx="10997910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69309">
                  <a:extLst>
                    <a:ext uri="{9D8B030D-6E8A-4147-A177-3AD203B41FA5}">
                      <a16:colId xmlns:a16="http://schemas.microsoft.com/office/drawing/2014/main" val="3718080924"/>
                    </a:ext>
                  </a:extLst>
                </a:gridCol>
                <a:gridCol w="2609850">
                  <a:extLst>
                    <a:ext uri="{9D8B030D-6E8A-4147-A177-3AD203B41FA5}">
                      <a16:colId xmlns:a16="http://schemas.microsoft.com/office/drawing/2014/main" val="2738092516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4100853605"/>
                    </a:ext>
                  </a:extLst>
                </a:gridCol>
                <a:gridCol w="3385051">
                  <a:extLst>
                    <a:ext uri="{9D8B030D-6E8A-4147-A177-3AD203B41FA5}">
                      <a16:colId xmlns:a16="http://schemas.microsoft.com/office/drawing/2014/main" val="264521291"/>
                    </a:ext>
                  </a:extLst>
                </a:gridCol>
              </a:tblGrid>
              <a:tr h="490328">
                <a:tc>
                  <a:txBody>
                    <a:bodyPr/>
                    <a:lstStyle/>
                    <a:p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(x10</a:t>
                      </a:r>
                      <a:r>
                        <a:rPr lang="en-GB" sz="28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GB" sz="2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Temperature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Density* (x10</a:t>
                      </a:r>
                      <a:r>
                        <a:rPr lang="en-GB" sz="28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r>
                        <a:rPr lang="en-GB" sz="28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GB" sz="28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2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3449"/>
                  </a:ext>
                </a:extLst>
              </a:tr>
              <a:tr h="490328"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2.89 ± 0.04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1700 ± 200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 ± 0.1</a:t>
                      </a:r>
                      <a:r>
                        <a:rPr lang="en-GB" sz="28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329765"/>
                  </a:ext>
                </a:extLst>
              </a:tr>
              <a:tr h="490328"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±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±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 ± 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52408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EFECED7-3A92-4B0F-9729-E533F67EF250}"/>
              </a:ext>
            </a:extLst>
          </p:cNvPr>
          <p:cNvSpPr txBox="1"/>
          <p:nvPr/>
        </p:nvSpPr>
        <p:spPr>
          <a:xfrm>
            <a:off x="9526809" y="3440836"/>
            <a:ext cx="16366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*numerical solver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8AEB0A-7D7E-4DF1-B4E8-6F168EC25D7F}"/>
              </a:ext>
            </a:extLst>
          </p:cNvPr>
          <p:cNvSpPr txBox="1"/>
          <p:nvPr/>
        </p:nvSpPr>
        <p:spPr>
          <a:xfrm>
            <a:off x="8854870" y="1702567"/>
            <a:ext cx="272991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Phys. Plasmas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(2026)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B8CB85-BF03-449B-8DE7-E912A2E979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154" t="66297" r="79220" b="1"/>
          <a:stretch/>
        </p:blipFill>
        <p:spPr>
          <a:xfrm>
            <a:off x="7808957" y="4356986"/>
            <a:ext cx="1612899" cy="17662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C50E59-9FB1-4E64-90C3-21783BBFA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07" t="2976" r="79220" b="64918"/>
          <a:stretch/>
        </p:blipFill>
        <p:spPr>
          <a:xfrm>
            <a:off x="2919458" y="4289619"/>
            <a:ext cx="1612900" cy="16959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51817D5-39A7-4353-ADB6-E99BD745DBE9}"/>
              </a:ext>
            </a:extLst>
          </p:cNvPr>
          <p:cNvSpPr txBox="1"/>
          <p:nvPr/>
        </p:nvSpPr>
        <p:spPr>
          <a:xfrm>
            <a:off x="3158921" y="4001240"/>
            <a:ext cx="1612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Antiprotons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2299C3-8E43-4A9C-87DF-18178C932E71}"/>
              </a:ext>
            </a:extLst>
          </p:cNvPr>
          <p:cNvSpPr txBox="1"/>
          <p:nvPr/>
        </p:nvSpPr>
        <p:spPr>
          <a:xfrm>
            <a:off x="8048420" y="3987654"/>
            <a:ext cx="1612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Positrons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1D823DF-324D-47FB-B807-217DA4C9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448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Antihydrogen production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10998000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Slow merge mixing over 60s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Production efficiency ~80%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BEA5A8-9808-4173-BF78-2942A50D3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125" y="1564836"/>
            <a:ext cx="4128091" cy="3662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80DB8B-0D35-4D81-9BDB-7CF4BA43C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3791283"/>
            <a:ext cx="5603195" cy="205081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4266CE-946A-4670-BAF3-093C1C440257}"/>
              </a:ext>
            </a:extLst>
          </p:cNvPr>
          <p:cNvCxnSpPr>
            <a:cxnSpLocks/>
          </p:cNvCxnSpPr>
          <p:nvPr/>
        </p:nvCxnSpPr>
        <p:spPr>
          <a:xfrm flipV="1">
            <a:off x="4596122" y="4223847"/>
            <a:ext cx="2008079" cy="381504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0172B4-CAB6-4F82-B764-BE13184E8DA7}"/>
                  </a:ext>
                </a:extLst>
              </p:cNvPr>
              <p:cNvSpPr txBox="1"/>
              <p:nvPr/>
            </p:nvSpPr>
            <p:spPr>
              <a:xfrm>
                <a:off x="6601057" y="3893176"/>
                <a:ext cx="2340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GB" sz="18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𝐇</m:t>
                          </m:r>
                        </m:e>
                      </m:acc>
                    </m:oMath>
                  </m:oMathPara>
                </a14:m>
                <a:endParaRPr lang="en-GB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0172B4-CAB6-4F82-B764-BE13184E8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1057" y="3893176"/>
                <a:ext cx="234038" cy="276999"/>
              </a:xfrm>
              <a:prstGeom prst="rect">
                <a:avLst/>
              </a:prstGeom>
              <a:blipFill>
                <a:blip r:embed="rId5"/>
                <a:stretch>
                  <a:fillRect l="-23684" t="-4444" r="-31579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375336D6-79BB-458D-98A0-1041AC2B47F0}"/>
              </a:ext>
            </a:extLst>
          </p:cNvPr>
          <p:cNvSpPr/>
          <p:nvPr/>
        </p:nvSpPr>
        <p:spPr>
          <a:xfrm>
            <a:off x="1346200" y="3429000"/>
            <a:ext cx="2336800" cy="7411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EDE867-4EAA-442A-88C0-04FE3D1D8D8A}"/>
              </a:ext>
            </a:extLst>
          </p:cNvPr>
          <p:cNvSpPr/>
          <p:nvPr/>
        </p:nvSpPr>
        <p:spPr>
          <a:xfrm>
            <a:off x="208869" y="3544843"/>
            <a:ext cx="909369" cy="25319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F53322-29C7-42A1-973A-07B4EFA44942}"/>
              </a:ext>
            </a:extLst>
          </p:cNvPr>
          <p:cNvSpPr txBox="1"/>
          <p:nvPr/>
        </p:nvSpPr>
        <p:spPr>
          <a:xfrm>
            <a:off x="8627268" y="1487892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2024, SPSC-SR-358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D0BFE1E3-F61C-40EA-A39D-A24B93A10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614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</a:t>
            </a:r>
            <a:r>
              <a:rPr lang="en-US" dirty="0" err="1"/>
              <a:t>ionisers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14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6135709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Ionise Rydberg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with high electric field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Lower </a:t>
                </a:r>
                <a:r>
                  <a:rPr lang="en-GB" i="1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need more field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Threshold proportional to </a:t>
                </a:r>
                <a:r>
                  <a:rPr lang="en-GB" i="1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4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</a:b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6135709" cy="4272946"/>
              </a:xfrm>
              <a:blipFill>
                <a:blip r:embed="rId3"/>
                <a:stretch>
                  <a:fillRect l="-3476" t="-3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5BE7F3AA-7408-49E6-97CE-B62B1D7E9A3E}"/>
              </a:ext>
            </a:extLst>
          </p:cNvPr>
          <p:cNvGrpSpPr/>
          <p:nvPr/>
        </p:nvGrpSpPr>
        <p:grpSpPr>
          <a:xfrm>
            <a:off x="8469401" y="1235449"/>
            <a:ext cx="3192798" cy="3251300"/>
            <a:chOff x="7879277" y="1129208"/>
            <a:chExt cx="3192798" cy="32513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D3BEF7D-C78E-4F4D-A0D2-F63874532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79277" y="1129208"/>
              <a:ext cx="3192798" cy="324811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4DB5F17-9695-46A2-9331-010D65C34AC9}"/>
                </a:ext>
              </a:extLst>
            </p:cNvPr>
            <p:cNvSpPr txBox="1"/>
            <p:nvPr/>
          </p:nvSpPr>
          <p:spPr>
            <a:xfrm>
              <a:off x="10175875" y="4195842"/>
              <a:ext cx="485710" cy="18466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5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GB" sz="1200" dirty="0"/>
                <a:t>2 (nm)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B8DA22E-D511-46E0-A977-614D44776B8C}"/>
                </a:ext>
              </a:extLst>
            </p:cNvPr>
            <p:cNvSpPr txBox="1"/>
            <p:nvPr/>
          </p:nvSpPr>
          <p:spPr>
            <a:xfrm rot="16200000">
              <a:off x="7785704" y="2264309"/>
              <a:ext cx="545021" cy="18466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2h (THz)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66B65C4-F160-474B-8B49-1F69186BCEC6}"/>
              </a:ext>
            </a:extLst>
          </p:cNvPr>
          <p:cNvSpPr txBox="1"/>
          <p:nvPr/>
        </p:nvSpPr>
        <p:spPr>
          <a:xfrm>
            <a:off x="9687408" y="1050039"/>
            <a:ext cx="20467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A. M. Alonso et al. PRA 98 (2018)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758F549-4E71-4811-971F-3AE7E5C05D88}"/>
              </a:ext>
            </a:extLst>
          </p:cNvPr>
          <p:cNvGrpSpPr/>
          <p:nvPr/>
        </p:nvGrpSpPr>
        <p:grpSpPr>
          <a:xfrm>
            <a:off x="2782008" y="4288175"/>
            <a:ext cx="5549247" cy="2531957"/>
            <a:chOff x="6381501" y="4177206"/>
            <a:chExt cx="5549247" cy="253195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F493E19-293E-4751-A551-D222E8F2A341}"/>
                </a:ext>
              </a:extLst>
            </p:cNvPr>
            <p:cNvGrpSpPr/>
            <p:nvPr/>
          </p:nvGrpSpPr>
          <p:grpSpPr>
            <a:xfrm>
              <a:off x="6900631" y="4509896"/>
              <a:ext cx="5030117" cy="1804250"/>
              <a:chOff x="6900631" y="4509896"/>
              <a:chExt cx="5030117" cy="180425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B80DB8B-0D35-4D81-9BDB-7CF4BA43C9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96058" y="4572225"/>
                <a:ext cx="4759236" cy="1741921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DFF514-8DED-4D51-8E3C-9FE2E274DB62}"/>
                  </a:ext>
                </a:extLst>
              </p:cNvPr>
              <p:cNvSpPr txBox="1"/>
              <p:nvPr/>
            </p:nvSpPr>
            <p:spPr>
              <a:xfrm>
                <a:off x="9821909" y="6119458"/>
                <a:ext cx="191719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ASACUSA SPSC Report 2025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7BC4162C-D077-4822-B9E3-C616B00F95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22669" y="4962021"/>
                <a:ext cx="2008079" cy="381504"/>
              </a:xfrm>
              <a:prstGeom prst="straightConnector1">
                <a:avLst/>
              </a:prstGeom>
              <a:ln w="7620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C4EFFB40-9109-4A17-8732-5E666AAF6CA0}"/>
                      </a:ext>
                    </a:extLst>
                  </p:cNvPr>
                  <p:cNvSpPr txBox="1"/>
                  <p:nvPr/>
                </p:nvSpPr>
                <p:spPr>
                  <a:xfrm>
                    <a:off x="11696710" y="4628624"/>
                    <a:ext cx="23403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8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GB" sz="1800" b="1" i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𝐇</m:t>
                              </m:r>
                            </m:e>
                          </m:acc>
                        </m:oMath>
                      </m:oMathPara>
                    </a14:m>
                    <a:endParaRPr lang="en-GB" sz="11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C4EFFB40-9109-4A17-8732-5E666AAF6C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696710" y="4628624"/>
                    <a:ext cx="234038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0513" t="-2174" r="-30769"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048F473-A6DE-44C9-9870-7C5C95AB14A6}"/>
                  </a:ext>
                </a:extLst>
              </p:cNvPr>
              <p:cNvSpPr/>
              <p:nvPr/>
            </p:nvSpPr>
            <p:spPr>
              <a:xfrm>
                <a:off x="6900631" y="4509896"/>
                <a:ext cx="2460485" cy="49260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7710EDF-5433-40B3-A8D0-9E7BC9A3EDD0}"/>
                </a:ext>
              </a:extLst>
            </p:cNvPr>
            <p:cNvSpPr/>
            <p:nvPr/>
          </p:nvSpPr>
          <p:spPr>
            <a:xfrm>
              <a:off x="6381501" y="4177206"/>
              <a:ext cx="909369" cy="25319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30" name="Picture 2">
            <a:extLst>
              <a:ext uri="{FF2B5EF4-FFF2-40B4-BE49-F238E27FC236}">
                <a16:creationId xmlns:a16="http://schemas.microsoft.com/office/drawing/2014/main" id="{FE3FDE44-21CF-449F-8328-96DE1198E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506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</a:t>
            </a:r>
            <a:r>
              <a:rPr lang="en-US" dirty="0" err="1"/>
              <a:t>ionisers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6135709" cy="39111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Two meshes mm apart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One grounded, one biased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Upstream field ioniser - Chopper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Pulsed from 0-800 V at 240 Hz during mixing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Downstream field ioniser – Filter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DC on or off throughout mixing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8F4E3-F7F4-41F0-A93C-2E67D6D487E9}"/>
              </a:ext>
            </a:extLst>
          </p:cNvPr>
          <p:cNvSpPr txBox="1"/>
          <p:nvPr/>
        </p:nvSpPr>
        <p:spPr>
          <a:xfrm>
            <a:off x="7886123" y="790390"/>
            <a:ext cx="22675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https://arxiv.org/pdf/2509.02583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C398C1-6659-4E5E-A459-F844BB4CB1E6}"/>
              </a:ext>
            </a:extLst>
          </p:cNvPr>
          <p:cNvGrpSpPr/>
          <p:nvPr/>
        </p:nvGrpSpPr>
        <p:grpSpPr>
          <a:xfrm>
            <a:off x="7828626" y="4324729"/>
            <a:ext cx="3573780" cy="1278434"/>
            <a:chOff x="7828626" y="4324729"/>
            <a:chExt cx="3573780" cy="1278434"/>
          </a:xfrm>
        </p:grpSpPr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7F395E30-7CE7-42DD-A963-525AA456A01D}"/>
                </a:ext>
              </a:extLst>
            </p:cNvPr>
            <p:cNvSpPr/>
            <p:nvPr/>
          </p:nvSpPr>
          <p:spPr>
            <a:xfrm>
              <a:off x="7828626" y="4324729"/>
              <a:ext cx="1191260" cy="1278434"/>
            </a:xfrm>
            <a:custGeom>
              <a:avLst/>
              <a:gdLst>
                <a:gd name="connsiteX0" fmla="*/ 0 w 3733800"/>
                <a:gd name="connsiteY0" fmla="*/ 6350 h 280821"/>
                <a:gd name="connsiteX1" fmla="*/ 234950 w 3733800"/>
                <a:gd name="connsiteY1" fmla="*/ 15875 h 280821"/>
                <a:gd name="connsiteX2" fmla="*/ 254000 w 3733800"/>
                <a:gd name="connsiteY2" fmla="*/ 63500 h 280821"/>
                <a:gd name="connsiteX3" fmla="*/ 361950 w 3733800"/>
                <a:gd name="connsiteY3" fmla="*/ 266700 h 280821"/>
                <a:gd name="connsiteX4" fmla="*/ 692150 w 3733800"/>
                <a:gd name="connsiteY4" fmla="*/ 254000 h 280821"/>
                <a:gd name="connsiteX5" fmla="*/ 841375 w 3733800"/>
                <a:gd name="connsiteY5" fmla="*/ 177800 h 280821"/>
                <a:gd name="connsiteX6" fmla="*/ 927100 w 3733800"/>
                <a:gd name="connsiteY6" fmla="*/ 139700 h 280821"/>
                <a:gd name="connsiteX7" fmla="*/ 1082675 w 3733800"/>
                <a:gd name="connsiteY7" fmla="*/ 95250 h 280821"/>
                <a:gd name="connsiteX8" fmla="*/ 1196975 w 3733800"/>
                <a:gd name="connsiteY8" fmla="*/ 73025 h 280821"/>
                <a:gd name="connsiteX9" fmla="*/ 1323975 w 3733800"/>
                <a:gd name="connsiteY9" fmla="*/ 60325 h 280821"/>
                <a:gd name="connsiteX10" fmla="*/ 1479550 w 3733800"/>
                <a:gd name="connsiteY10" fmla="*/ 41275 h 280821"/>
                <a:gd name="connsiteX11" fmla="*/ 1609725 w 3733800"/>
                <a:gd name="connsiteY11" fmla="*/ 34925 h 280821"/>
                <a:gd name="connsiteX12" fmla="*/ 1746250 w 3733800"/>
                <a:gd name="connsiteY12" fmla="*/ 28575 h 280821"/>
                <a:gd name="connsiteX13" fmla="*/ 1990725 w 3733800"/>
                <a:gd name="connsiteY13" fmla="*/ 22225 h 280821"/>
                <a:gd name="connsiteX14" fmla="*/ 2317750 w 3733800"/>
                <a:gd name="connsiteY14" fmla="*/ 12700 h 280821"/>
                <a:gd name="connsiteX15" fmla="*/ 2644775 w 3733800"/>
                <a:gd name="connsiteY15" fmla="*/ 12700 h 280821"/>
                <a:gd name="connsiteX16" fmla="*/ 2968625 w 3733800"/>
                <a:gd name="connsiteY16" fmla="*/ 0 h 280821"/>
                <a:gd name="connsiteX17" fmla="*/ 3295650 w 3733800"/>
                <a:gd name="connsiteY17" fmla="*/ 12700 h 280821"/>
                <a:gd name="connsiteX18" fmla="*/ 3587750 w 3733800"/>
                <a:gd name="connsiteY18" fmla="*/ 9525 h 280821"/>
                <a:gd name="connsiteX19" fmla="*/ 3733800 w 3733800"/>
                <a:gd name="connsiteY19" fmla="*/ 3175 h 280821"/>
                <a:gd name="connsiteX0" fmla="*/ 0 w 3733800"/>
                <a:gd name="connsiteY0" fmla="*/ 6350 h 280997"/>
                <a:gd name="connsiteX1" fmla="*/ 234950 w 3733800"/>
                <a:gd name="connsiteY1" fmla="*/ 15875 h 280997"/>
                <a:gd name="connsiteX2" fmla="*/ 280194 w 3733800"/>
                <a:gd name="connsiteY2" fmla="*/ 61118 h 280997"/>
                <a:gd name="connsiteX3" fmla="*/ 361950 w 3733800"/>
                <a:gd name="connsiteY3" fmla="*/ 266700 h 280997"/>
                <a:gd name="connsiteX4" fmla="*/ 692150 w 3733800"/>
                <a:gd name="connsiteY4" fmla="*/ 254000 h 280997"/>
                <a:gd name="connsiteX5" fmla="*/ 841375 w 3733800"/>
                <a:gd name="connsiteY5" fmla="*/ 177800 h 280997"/>
                <a:gd name="connsiteX6" fmla="*/ 927100 w 3733800"/>
                <a:gd name="connsiteY6" fmla="*/ 139700 h 280997"/>
                <a:gd name="connsiteX7" fmla="*/ 1082675 w 3733800"/>
                <a:gd name="connsiteY7" fmla="*/ 95250 h 280997"/>
                <a:gd name="connsiteX8" fmla="*/ 1196975 w 3733800"/>
                <a:gd name="connsiteY8" fmla="*/ 73025 h 280997"/>
                <a:gd name="connsiteX9" fmla="*/ 1323975 w 3733800"/>
                <a:gd name="connsiteY9" fmla="*/ 60325 h 280997"/>
                <a:gd name="connsiteX10" fmla="*/ 1479550 w 3733800"/>
                <a:gd name="connsiteY10" fmla="*/ 41275 h 280997"/>
                <a:gd name="connsiteX11" fmla="*/ 1609725 w 3733800"/>
                <a:gd name="connsiteY11" fmla="*/ 34925 h 280997"/>
                <a:gd name="connsiteX12" fmla="*/ 1746250 w 3733800"/>
                <a:gd name="connsiteY12" fmla="*/ 28575 h 280997"/>
                <a:gd name="connsiteX13" fmla="*/ 1990725 w 3733800"/>
                <a:gd name="connsiteY13" fmla="*/ 22225 h 280997"/>
                <a:gd name="connsiteX14" fmla="*/ 2317750 w 3733800"/>
                <a:gd name="connsiteY14" fmla="*/ 12700 h 280997"/>
                <a:gd name="connsiteX15" fmla="*/ 2644775 w 3733800"/>
                <a:gd name="connsiteY15" fmla="*/ 12700 h 280997"/>
                <a:gd name="connsiteX16" fmla="*/ 2968625 w 3733800"/>
                <a:gd name="connsiteY16" fmla="*/ 0 h 280997"/>
                <a:gd name="connsiteX17" fmla="*/ 3295650 w 3733800"/>
                <a:gd name="connsiteY17" fmla="*/ 12700 h 280997"/>
                <a:gd name="connsiteX18" fmla="*/ 3587750 w 3733800"/>
                <a:gd name="connsiteY18" fmla="*/ 9525 h 280997"/>
                <a:gd name="connsiteX19" fmla="*/ 3733800 w 3733800"/>
                <a:gd name="connsiteY19" fmla="*/ 3175 h 280997"/>
                <a:gd name="connsiteX0" fmla="*/ 0 w 3733800"/>
                <a:gd name="connsiteY0" fmla="*/ 6350 h 261009"/>
                <a:gd name="connsiteX1" fmla="*/ 234950 w 3733800"/>
                <a:gd name="connsiteY1" fmla="*/ 15875 h 261009"/>
                <a:gd name="connsiteX2" fmla="*/ 280194 w 3733800"/>
                <a:gd name="connsiteY2" fmla="*/ 61118 h 261009"/>
                <a:gd name="connsiteX3" fmla="*/ 385762 w 3733800"/>
                <a:gd name="connsiteY3" fmla="*/ 235744 h 261009"/>
                <a:gd name="connsiteX4" fmla="*/ 692150 w 3733800"/>
                <a:gd name="connsiteY4" fmla="*/ 254000 h 261009"/>
                <a:gd name="connsiteX5" fmla="*/ 841375 w 3733800"/>
                <a:gd name="connsiteY5" fmla="*/ 177800 h 261009"/>
                <a:gd name="connsiteX6" fmla="*/ 927100 w 3733800"/>
                <a:gd name="connsiteY6" fmla="*/ 139700 h 261009"/>
                <a:gd name="connsiteX7" fmla="*/ 1082675 w 3733800"/>
                <a:gd name="connsiteY7" fmla="*/ 95250 h 261009"/>
                <a:gd name="connsiteX8" fmla="*/ 1196975 w 3733800"/>
                <a:gd name="connsiteY8" fmla="*/ 73025 h 261009"/>
                <a:gd name="connsiteX9" fmla="*/ 1323975 w 3733800"/>
                <a:gd name="connsiteY9" fmla="*/ 60325 h 261009"/>
                <a:gd name="connsiteX10" fmla="*/ 1479550 w 3733800"/>
                <a:gd name="connsiteY10" fmla="*/ 41275 h 261009"/>
                <a:gd name="connsiteX11" fmla="*/ 1609725 w 3733800"/>
                <a:gd name="connsiteY11" fmla="*/ 34925 h 261009"/>
                <a:gd name="connsiteX12" fmla="*/ 1746250 w 3733800"/>
                <a:gd name="connsiteY12" fmla="*/ 28575 h 261009"/>
                <a:gd name="connsiteX13" fmla="*/ 1990725 w 3733800"/>
                <a:gd name="connsiteY13" fmla="*/ 22225 h 261009"/>
                <a:gd name="connsiteX14" fmla="*/ 2317750 w 3733800"/>
                <a:gd name="connsiteY14" fmla="*/ 12700 h 261009"/>
                <a:gd name="connsiteX15" fmla="*/ 2644775 w 3733800"/>
                <a:gd name="connsiteY15" fmla="*/ 12700 h 261009"/>
                <a:gd name="connsiteX16" fmla="*/ 2968625 w 3733800"/>
                <a:gd name="connsiteY16" fmla="*/ 0 h 261009"/>
                <a:gd name="connsiteX17" fmla="*/ 3295650 w 3733800"/>
                <a:gd name="connsiteY17" fmla="*/ 12700 h 261009"/>
                <a:gd name="connsiteX18" fmla="*/ 3587750 w 3733800"/>
                <a:gd name="connsiteY18" fmla="*/ 9525 h 261009"/>
                <a:gd name="connsiteX19" fmla="*/ 3733800 w 3733800"/>
                <a:gd name="connsiteY19" fmla="*/ 3175 h 261009"/>
                <a:gd name="connsiteX0" fmla="*/ 0 w 3733800"/>
                <a:gd name="connsiteY0" fmla="*/ 6350 h 265931"/>
                <a:gd name="connsiteX1" fmla="*/ 234950 w 3733800"/>
                <a:gd name="connsiteY1" fmla="*/ 15875 h 265931"/>
                <a:gd name="connsiteX2" fmla="*/ 280194 w 3733800"/>
                <a:gd name="connsiteY2" fmla="*/ 61118 h 265931"/>
                <a:gd name="connsiteX3" fmla="*/ 378619 w 3733800"/>
                <a:gd name="connsiteY3" fmla="*/ 245269 h 265931"/>
                <a:gd name="connsiteX4" fmla="*/ 692150 w 3733800"/>
                <a:gd name="connsiteY4" fmla="*/ 254000 h 265931"/>
                <a:gd name="connsiteX5" fmla="*/ 841375 w 3733800"/>
                <a:gd name="connsiteY5" fmla="*/ 177800 h 265931"/>
                <a:gd name="connsiteX6" fmla="*/ 927100 w 3733800"/>
                <a:gd name="connsiteY6" fmla="*/ 139700 h 265931"/>
                <a:gd name="connsiteX7" fmla="*/ 1082675 w 3733800"/>
                <a:gd name="connsiteY7" fmla="*/ 95250 h 265931"/>
                <a:gd name="connsiteX8" fmla="*/ 1196975 w 3733800"/>
                <a:gd name="connsiteY8" fmla="*/ 73025 h 265931"/>
                <a:gd name="connsiteX9" fmla="*/ 1323975 w 3733800"/>
                <a:gd name="connsiteY9" fmla="*/ 60325 h 265931"/>
                <a:gd name="connsiteX10" fmla="*/ 1479550 w 3733800"/>
                <a:gd name="connsiteY10" fmla="*/ 41275 h 265931"/>
                <a:gd name="connsiteX11" fmla="*/ 1609725 w 3733800"/>
                <a:gd name="connsiteY11" fmla="*/ 34925 h 265931"/>
                <a:gd name="connsiteX12" fmla="*/ 1746250 w 3733800"/>
                <a:gd name="connsiteY12" fmla="*/ 28575 h 265931"/>
                <a:gd name="connsiteX13" fmla="*/ 1990725 w 3733800"/>
                <a:gd name="connsiteY13" fmla="*/ 22225 h 265931"/>
                <a:gd name="connsiteX14" fmla="*/ 2317750 w 3733800"/>
                <a:gd name="connsiteY14" fmla="*/ 12700 h 265931"/>
                <a:gd name="connsiteX15" fmla="*/ 2644775 w 3733800"/>
                <a:gd name="connsiteY15" fmla="*/ 12700 h 265931"/>
                <a:gd name="connsiteX16" fmla="*/ 2968625 w 3733800"/>
                <a:gd name="connsiteY16" fmla="*/ 0 h 265931"/>
                <a:gd name="connsiteX17" fmla="*/ 3295650 w 3733800"/>
                <a:gd name="connsiteY17" fmla="*/ 12700 h 265931"/>
                <a:gd name="connsiteX18" fmla="*/ 3587750 w 3733800"/>
                <a:gd name="connsiteY18" fmla="*/ 9525 h 265931"/>
                <a:gd name="connsiteX19" fmla="*/ 3733800 w 3733800"/>
                <a:gd name="connsiteY19" fmla="*/ 3175 h 265931"/>
                <a:gd name="connsiteX0" fmla="*/ 0 w 3733800"/>
                <a:gd name="connsiteY0" fmla="*/ 6350 h 266055"/>
                <a:gd name="connsiteX1" fmla="*/ 234950 w 3733800"/>
                <a:gd name="connsiteY1" fmla="*/ 15875 h 266055"/>
                <a:gd name="connsiteX2" fmla="*/ 280194 w 3733800"/>
                <a:gd name="connsiteY2" fmla="*/ 61118 h 266055"/>
                <a:gd name="connsiteX3" fmla="*/ 378619 w 3733800"/>
                <a:gd name="connsiteY3" fmla="*/ 245269 h 266055"/>
                <a:gd name="connsiteX4" fmla="*/ 541338 w 3733800"/>
                <a:gd name="connsiteY4" fmla="*/ 262731 h 266055"/>
                <a:gd name="connsiteX5" fmla="*/ 692150 w 3733800"/>
                <a:gd name="connsiteY5" fmla="*/ 254000 h 266055"/>
                <a:gd name="connsiteX6" fmla="*/ 841375 w 3733800"/>
                <a:gd name="connsiteY6" fmla="*/ 177800 h 266055"/>
                <a:gd name="connsiteX7" fmla="*/ 927100 w 3733800"/>
                <a:gd name="connsiteY7" fmla="*/ 139700 h 266055"/>
                <a:gd name="connsiteX8" fmla="*/ 1082675 w 3733800"/>
                <a:gd name="connsiteY8" fmla="*/ 95250 h 266055"/>
                <a:gd name="connsiteX9" fmla="*/ 1196975 w 3733800"/>
                <a:gd name="connsiteY9" fmla="*/ 73025 h 266055"/>
                <a:gd name="connsiteX10" fmla="*/ 1323975 w 3733800"/>
                <a:gd name="connsiteY10" fmla="*/ 60325 h 266055"/>
                <a:gd name="connsiteX11" fmla="*/ 1479550 w 3733800"/>
                <a:gd name="connsiteY11" fmla="*/ 41275 h 266055"/>
                <a:gd name="connsiteX12" fmla="*/ 1609725 w 3733800"/>
                <a:gd name="connsiteY12" fmla="*/ 34925 h 266055"/>
                <a:gd name="connsiteX13" fmla="*/ 1746250 w 3733800"/>
                <a:gd name="connsiteY13" fmla="*/ 28575 h 266055"/>
                <a:gd name="connsiteX14" fmla="*/ 1990725 w 3733800"/>
                <a:gd name="connsiteY14" fmla="*/ 22225 h 266055"/>
                <a:gd name="connsiteX15" fmla="*/ 2317750 w 3733800"/>
                <a:gd name="connsiteY15" fmla="*/ 12700 h 266055"/>
                <a:gd name="connsiteX16" fmla="*/ 2644775 w 3733800"/>
                <a:gd name="connsiteY16" fmla="*/ 12700 h 266055"/>
                <a:gd name="connsiteX17" fmla="*/ 2968625 w 3733800"/>
                <a:gd name="connsiteY17" fmla="*/ 0 h 266055"/>
                <a:gd name="connsiteX18" fmla="*/ 3295650 w 3733800"/>
                <a:gd name="connsiteY18" fmla="*/ 12700 h 266055"/>
                <a:gd name="connsiteX19" fmla="*/ 3587750 w 3733800"/>
                <a:gd name="connsiteY19" fmla="*/ 9525 h 266055"/>
                <a:gd name="connsiteX20" fmla="*/ 3733800 w 3733800"/>
                <a:gd name="connsiteY20" fmla="*/ 3175 h 266055"/>
                <a:gd name="connsiteX0" fmla="*/ 0 w 3733800"/>
                <a:gd name="connsiteY0" fmla="*/ 6350 h 260541"/>
                <a:gd name="connsiteX1" fmla="*/ 234950 w 3733800"/>
                <a:gd name="connsiteY1" fmla="*/ 15875 h 260541"/>
                <a:gd name="connsiteX2" fmla="*/ 280194 w 3733800"/>
                <a:gd name="connsiteY2" fmla="*/ 61118 h 260541"/>
                <a:gd name="connsiteX3" fmla="*/ 378619 w 3733800"/>
                <a:gd name="connsiteY3" fmla="*/ 245269 h 260541"/>
                <a:gd name="connsiteX4" fmla="*/ 529432 w 3733800"/>
                <a:gd name="connsiteY4" fmla="*/ 250825 h 260541"/>
                <a:gd name="connsiteX5" fmla="*/ 692150 w 3733800"/>
                <a:gd name="connsiteY5" fmla="*/ 254000 h 260541"/>
                <a:gd name="connsiteX6" fmla="*/ 841375 w 3733800"/>
                <a:gd name="connsiteY6" fmla="*/ 177800 h 260541"/>
                <a:gd name="connsiteX7" fmla="*/ 927100 w 3733800"/>
                <a:gd name="connsiteY7" fmla="*/ 139700 h 260541"/>
                <a:gd name="connsiteX8" fmla="*/ 1082675 w 3733800"/>
                <a:gd name="connsiteY8" fmla="*/ 95250 h 260541"/>
                <a:gd name="connsiteX9" fmla="*/ 1196975 w 3733800"/>
                <a:gd name="connsiteY9" fmla="*/ 73025 h 260541"/>
                <a:gd name="connsiteX10" fmla="*/ 1323975 w 3733800"/>
                <a:gd name="connsiteY10" fmla="*/ 60325 h 260541"/>
                <a:gd name="connsiteX11" fmla="*/ 1479550 w 3733800"/>
                <a:gd name="connsiteY11" fmla="*/ 41275 h 260541"/>
                <a:gd name="connsiteX12" fmla="*/ 1609725 w 3733800"/>
                <a:gd name="connsiteY12" fmla="*/ 34925 h 260541"/>
                <a:gd name="connsiteX13" fmla="*/ 1746250 w 3733800"/>
                <a:gd name="connsiteY13" fmla="*/ 28575 h 260541"/>
                <a:gd name="connsiteX14" fmla="*/ 1990725 w 3733800"/>
                <a:gd name="connsiteY14" fmla="*/ 22225 h 260541"/>
                <a:gd name="connsiteX15" fmla="*/ 2317750 w 3733800"/>
                <a:gd name="connsiteY15" fmla="*/ 12700 h 260541"/>
                <a:gd name="connsiteX16" fmla="*/ 2644775 w 3733800"/>
                <a:gd name="connsiteY16" fmla="*/ 12700 h 260541"/>
                <a:gd name="connsiteX17" fmla="*/ 2968625 w 3733800"/>
                <a:gd name="connsiteY17" fmla="*/ 0 h 260541"/>
                <a:gd name="connsiteX18" fmla="*/ 3295650 w 3733800"/>
                <a:gd name="connsiteY18" fmla="*/ 12700 h 260541"/>
                <a:gd name="connsiteX19" fmla="*/ 3587750 w 3733800"/>
                <a:gd name="connsiteY19" fmla="*/ 9525 h 260541"/>
                <a:gd name="connsiteX20" fmla="*/ 3733800 w 3733800"/>
                <a:gd name="connsiteY20" fmla="*/ 3175 h 260541"/>
                <a:gd name="connsiteX0" fmla="*/ 0 w 3733800"/>
                <a:gd name="connsiteY0" fmla="*/ 6350 h 258956"/>
                <a:gd name="connsiteX1" fmla="*/ 234950 w 3733800"/>
                <a:gd name="connsiteY1" fmla="*/ 15875 h 258956"/>
                <a:gd name="connsiteX2" fmla="*/ 280194 w 3733800"/>
                <a:gd name="connsiteY2" fmla="*/ 61118 h 258956"/>
                <a:gd name="connsiteX3" fmla="*/ 327025 w 3733800"/>
                <a:gd name="connsiteY3" fmla="*/ 160338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6350 h 258956"/>
                <a:gd name="connsiteX1" fmla="*/ 234950 w 3733800"/>
                <a:gd name="connsiteY1" fmla="*/ 15875 h 258956"/>
                <a:gd name="connsiteX2" fmla="*/ 280194 w 3733800"/>
                <a:gd name="connsiteY2" fmla="*/ 61118 h 258956"/>
                <a:gd name="connsiteX3" fmla="*/ 312738 w 3733800"/>
                <a:gd name="connsiteY3" fmla="*/ 165101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6350 h 258956"/>
                <a:gd name="connsiteX1" fmla="*/ 220662 w 3733800"/>
                <a:gd name="connsiteY1" fmla="*/ 11113 h 258956"/>
                <a:gd name="connsiteX2" fmla="*/ 280194 w 3733800"/>
                <a:gd name="connsiteY2" fmla="*/ 61118 h 258956"/>
                <a:gd name="connsiteX3" fmla="*/ 312738 w 3733800"/>
                <a:gd name="connsiteY3" fmla="*/ 165101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41375 w 3733800"/>
                <a:gd name="connsiteY7" fmla="*/ 174625 h 255781"/>
                <a:gd name="connsiteX8" fmla="*/ 927100 w 3733800"/>
                <a:gd name="connsiteY8" fmla="*/ 136525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41375 w 3733800"/>
                <a:gd name="connsiteY7" fmla="*/ 174625 h 255781"/>
                <a:gd name="connsiteX8" fmla="*/ 950913 w 3733800"/>
                <a:gd name="connsiteY8" fmla="*/ 138906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55663 w 3733800"/>
                <a:gd name="connsiteY7" fmla="*/ 174625 h 255781"/>
                <a:gd name="connsiteX8" fmla="*/ 950913 w 3733800"/>
                <a:gd name="connsiteY8" fmla="*/ 138906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33800" h="255781">
                  <a:moveTo>
                    <a:pt x="0" y="3175"/>
                  </a:moveTo>
                  <a:cubicBezTo>
                    <a:pt x="96308" y="3175"/>
                    <a:pt x="173963" y="-1190"/>
                    <a:pt x="220662" y="7938"/>
                  </a:cubicBezTo>
                  <a:cubicBezTo>
                    <a:pt x="267361" y="17066"/>
                    <a:pt x="264848" y="32278"/>
                    <a:pt x="280194" y="57943"/>
                  </a:cubicBezTo>
                  <a:cubicBezTo>
                    <a:pt x="295540" y="83608"/>
                    <a:pt x="296334" y="131234"/>
                    <a:pt x="312738" y="161926"/>
                  </a:cubicBezTo>
                  <a:cubicBezTo>
                    <a:pt x="329142" y="192618"/>
                    <a:pt x="342503" y="227807"/>
                    <a:pt x="378619" y="242094"/>
                  </a:cubicBezTo>
                  <a:cubicBezTo>
                    <a:pt x="414735" y="256381"/>
                    <a:pt x="477177" y="246195"/>
                    <a:pt x="529432" y="247650"/>
                  </a:cubicBezTo>
                  <a:cubicBezTo>
                    <a:pt x="581687" y="249105"/>
                    <a:pt x="637778" y="262996"/>
                    <a:pt x="692150" y="250825"/>
                  </a:cubicBezTo>
                  <a:cubicBezTo>
                    <a:pt x="746522" y="238654"/>
                    <a:pt x="812536" y="193278"/>
                    <a:pt x="855663" y="174625"/>
                  </a:cubicBezTo>
                  <a:cubicBezTo>
                    <a:pt x="898790" y="155972"/>
                    <a:pt x="913078" y="152664"/>
                    <a:pt x="950913" y="138906"/>
                  </a:cubicBezTo>
                  <a:cubicBezTo>
                    <a:pt x="988748" y="125148"/>
                    <a:pt x="1041665" y="103584"/>
                    <a:pt x="1082675" y="92075"/>
                  </a:cubicBezTo>
                  <a:cubicBezTo>
                    <a:pt x="1123685" y="80566"/>
                    <a:pt x="1156758" y="75671"/>
                    <a:pt x="1196975" y="69850"/>
                  </a:cubicBezTo>
                  <a:cubicBezTo>
                    <a:pt x="1237192" y="64029"/>
                    <a:pt x="1276879" y="62442"/>
                    <a:pt x="1323975" y="57150"/>
                  </a:cubicBezTo>
                  <a:cubicBezTo>
                    <a:pt x="1371071" y="51858"/>
                    <a:pt x="1431925" y="42333"/>
                    <a:pt x="1479550" y="38100"/>
                  </a:cubicBezTo>
                  <a:cubicBezTo>
                    <a:pt x="1527175" y="33867"/>
                    <a:pt x="1609725" y="31750"/>
                    <a:pt x="1609725" y="31750"/>
                  </a:cubicBezTo>
                  <a:cubicBezTo>
                    <a:pt x="1654175" y="29633"/>
                    <a:pt x="1682750" y="27517"/>
                    <a:pt x="1746250" y="25400"/>
                  </a:cubicBezTo>
                  <a:lnTo>
                    <a:pt x="1990725" y="19050"/>
                  </a:lnTo>
                  <a:lnTo>
                    <a:pt x="2317750" y="9525"/>
                  </a:lnTo>
                  <a:cubicBezTo>
                    <a:pt x="2426758" y="7938"/>
                    <a:pt x="2533518" y="10054"/>
                    <a:pt x="2644775" y="9525"/>
                  </a:cubicBezTo>
                  <a:lnTo>
                    <a:pt x="2985294" y="6350"/>
                  </a:lnTo>
                  <a:cubicBezTo>
                    <a:pt x="3093773" y="6350"/>
                    <a:pt x="3295650" y="9525"/>
                    <a:pt x="3295650" y="9525"/>
                  </a:cubicBezTo>
                  <a:lnTo>
                    <a:pt x="3587750" y="6350"/>
                  </a:lnTo>
                  <a:cubicBezTo>
                    <a:pt x="3660775" y="4763"/>
                    <a:pt x="3697287" y="2381"/>
                    <a:pt x="373380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9D8F6C0B-D6CE-4F50-84B9-EFBADF10AB35}"/>
                </a:ext>
              </a:extLst>
            </p:cNvPr>
            <p:cNvSpPr/>
            <p:nvPr/>
          </p:nvSpPr>
          <p:spPr>
            <a:xfrm>
              <a:off x="9019886" y="4324729"/>
              <a:ext cx="1191260" cy="1278434"/>
            </a:xfrm>
            <a:custGeom>
              <a:avLst/>
              <a:gdLst>
                <a:gd name="connsiteX0" fmla="*/ 0 w 3733800"/>
                <a:gd name="connsiteY0" fmla="*/ 6350 h 280821"/>
                <a:gd name="connsiteX1" fmla="*/ 234950 w 3733800"/>
                <a:gd name="connsiteY1" fmla="*/ 15875 h 280821"/>
                <a:gd name="connsiteX2" fmla="*/ 254000 w 3733800"/>
                <a:gd name="connsiteY2" fmla="*/ 63500 h 280821"/>
                <a:gd name="connsiteX3" fmla="*/ 361950 w 3733800"/>
                <a:gd name="connsiteY3" fmla="*/ 266700 h 280821"/>
                <a:gd name="connsiteX4" fmla="*/ 692150 w 3733800"/>
                <a:gd name="connsiteY4" fmla="*/ 254000 h 280821"/>
                <a:gd name="connsiteX5" fmla="*/ 841375 w 3733800"/>
                <a:gd name="connsiteY5" fmla="*/ 177800 h 280821"/>
                <a:gd name="connsiteX6" fmla="*/ 927100 w 3733800"/>
                <a:gd name="connsiteY6" fmla="*/ 139700 h 280821"/>
                <a:gd name="connsiteX7" fmla="*/ 1082675 w 3733800"/>
                <a:gd name="connsiteY7" fmla="*/ 95250 h 280821"/>
                <a:gd name="connsiteX8" fmla="*/ 1196975 w 3733800"/>
                <a:gd name="connsiteY8" fmla="*/ 73025 h 280821"/>
                <a:gd name="connsiteX9" fmla="*/ 1323975 w 3733800"/>
                <a:gd name="connsiteY9" fmla="*/ 60325 h 280821"/>
                <a:gd name="connsiteX10" fmla="*/ 1479550 w 3733800"/>
                <a:gd name="connsiteY10" fmla="*/ 41275 h 280821"/>
                <a:gd name="connsiteX11" fmla="*/ 1609725 w 3733800"/>
                <a:gd name="connsiteY11" fmla="*/ 34925 h 280821"/>
                <a:gd name="connsiteX12" fmla="*/ 1746250 w 3733800"/>
                <a:gd name="connsiteY12" fmla="*/ 28575 h 280821"/>
                <a:gd name="connsiteX13" fmla="*/ 1990725 w 3733800"/>
                <a:gd name="connsiteY13" fmla="*/ 22225 h 280821"/>
                <a:gd name="connsiteX14" fmla="*/ 2317750 w 3733800"/>
                <a:gd name="connsiteY14" fmla="*/ 12700 h 280821"/>
                <a:gd name="connsiteX15" fmla="*/ 2644775 w 3733800"/>
                <a:gd name="connsiteY15" fmla="*/ 12700 h 280821"/>
                <a:gd name="connsiteX16" fmla="*/ 2968625 w 3733800"/>
                <a:gd name="connsiteY16" fmla="*/ 0 h 280821"/>
                <a:gd name="connsiteX17" fmla="*/ 3295650 w 3733800"/>
                <a:gd name="connsiteY17" fmla="*/ 12700 h 280821"/>
                <a:gd name="connsiteX18" fmla="*/ 3587750 w 3733800"/>
                <a:gd name="connsiteY18" fmla="*/ 9525 h 280821"/>
                <a:gd name="connsiteX19" fmla="*/ 3733800 w 3733800"/>
                <a:gd name="connsiteY19" fmla="*/ 3175 h 280821"/>
                <a:gd name="connsiteX0" fmla="*/ 0 w 3733800"/>
                <a:gd name="connsiteY0" fmla="*/ 6350 h 280997"/>
                <a:gd name="connsiteX1" fmla="*/ 234950 w 3733800"/>
                <a:gd name="connsiteY1" fmla="*/ 15875 h 280997"/>
                <a:gd name="connsiteX2" fmla="*/ 280194 w 3733800"/>
                <a:gd name="connsiteY2" fmla="*/ 61118 h 280997"/>
                <a:gd name="connsiteX3" fmla="*/ 361950 w 3733800"/>
                <a:gd name="connsiteY3" fmla="*/ 266700 h 280997"/>
                <a:gd name="connsiteX4" fmla="*/ 692150 w 3733800"/>
                <a:gd name="connsiteY4" fmla="*/ 254000 h 280997"/>
                <a:gd name="connsiteX5" fmla="*/ 841375 w 3733800"/>
                <a:gd name="connsiteY5" fmla="*/ 177800 h 280997"/>
                <a:gd name="connsiteX6" fmla="*/ 927100 w 3733800"/>
                <a:gd name="connsiteY6" fmla="*/ 139700 h 280997"/>
                <a:gd name="connsiteX7" fmla="*/ 1082675 w 3733800"/>
                <a:gd name="connsiteY7" fmla="*/ 95250 h 280997"/>
                <a:gd name="connsiteX8" fmla="*/ 1196975 w 3733800"/>
                <a:gd name="connsiteY8" fmla="*/ 73025 h 280997"/>
                <a:gd name="connsiteX9" fmla="*/ 1323975 w 3733800"/>
                <a:gd name="connsiteY9" fmla="*/ 60325 h 280997"/>
                <a:gd name="connsiteX10" fmla="*/ 1479550 w 3733800"/>
                <a:gd name="connsiteY10" fmla="*/ 41275 h 280997"/>
                <a:gd name="connsiteX11" fmla="*/ 1609725 w 3733800"/>
                <a:gd name="connsiteY11" fmla="*/ 34925 h 280997"/>
                <a:gd name="connsiteX12" fmla="*/ 1746250 w 3733800"/>
                <a:gd name="connsiteY12" fmla="*/ 28575 h 280997"/>
                <a:gd name="connsiteX13" fmla="*/ 1990725 w 3733800"/>
                <a:gd name="connsiteY13" fmla="*/ 22225 h 280997"/>
                <a:gd name="connsiteX14" fmla="*/ 2317750 w 3733800"/>
                <a:gd name="connsiteY14" fmla="*/ 12700 h 280997"/>
                <a:gd name="connsiteX15" fmla="*/ 2644775 w 3733800"/>
                <a:gd name="connsiteY15" fmla="*/ 12700 h 280997"/>
                <a:gd name="connsiteX16" fmla="*/ 2968625 w 3733800"/>
                <a:gd name="connsiteY16" fmla="*/ 0 h 280997"/>
                <a:gd name="connsiteX17" fmla="*/ 3295650 w 3733800"/>
                <a:gd name="connsiteY17" fmla="*/ 12700 h 280997"/>
                <a:gd name="connsiteX18" fmla="*/ 3587750 w 3733800"/>
                <a:gd name="connsiteY18" fmla="*/ 9525 h 280997"/>
                <a:gd name="connsiteX19" fmla="*/ 3733800 w 3733800"/>
                <a:gd name="connsiteY19" fmla="*/ 3175 h 280997"/>
                <a:gd name="connsiteX0" fmla="*/ 0 w 3733800"/>
                <a:gd name="connsiteY0" fmla="*/ 6350 h 261009"/>
                <a:gd name="connsiteX1" fmla="*/ 234950 w 3733800"/>
                <a:gd name="connsiteY1" fmla="*/ 15875 h 261009"/>
                <a:gd name="connsiteX2" fmla="*/ 280194 w 3733800"/>
                <a:gd name="connsiteY2" fmla="*/ 61118 h 261009"/>
                <a:gd name="connsiteX3" fmla="*/ 385762 w 3733800"/>
                <a:gd name="connsiteY3" fmla="*/ 235744 h 261009"/>
                <a:gd name="connsiteX4" fmla="*/ 692150 w 3733800"/>
                <a:gd name="connsiteY4" fmla="*/ 254000 h 261009"/>
                <a:gd name="connsiteX5" fmla="*/ 841375 w 3733800"/>
                <a:gd name="connsiteY5" fmla="*/ 177800 h 261009"/>
                <a:gd name="connsiteX6" fmla="*/ 927100 w 3733800"/>
                <a:gd name="connsiteY6" fmla="*/ 139700 h 261009"/>
                <a:gd name="connsiteX7" fmla="*/ 1082675 w 3733800"/>
                <a:gd name="connsiteY7" fmla="*/ 95250 h 261009"/>
                <a:gd name="connsiteX8" fmla="*/ 1196975 w 3733800"/>
                <a:gd name="connsiteY8" fmla="*/ 73025 h 261009"/>
                <a:gd name="connsiteX9" fmla="*/ 1323975 w 3733800"/>
                <a:gd name="connsiteY9" fmla="*/ 60325 h 261009"/>
                <a:gd name="connsiteX10" fmla="*/ 1479550 w 3733800"/>
                <a:gd name="connsiteY10" fmla="*/ 41275 h 261009"/>
                <a:gd name="connsiteX11" fmla="*/ 1609725 w 3733800"/>
                <a:gd name="connsiteY11" fmla="*/ 34925 h 261009"/>
                <a:gd name="connsiteX12" fmla="*/ 1746250 w 3733800"/>
                <a:gd name="connsiteY12" fmla="*/ 28575 h 261009"/>
                <a:gd name="connsiteX13" fmla="*/ 1990725 w 3733800"/>
                <a:gd name="connsiteY13" fmla="*/ 22225 h 261009"/>
                <a:gd name="connsiteX14" fmla="*/ 2317750 w 3733800"/>
                <a:gd name="connsiteY14" fmla="*/ 12700 h 261009"/>
                <a:gd name="connsiteX15" fmla="*/ 2644775 w 3733800"/>
                <a:gd name="connsiteY15" fmla="*/ 12700 h 261009"/>
                <a:gd name="connsiteX16" fmla="*/ 2968625 w 3733800"/>
                <a:gd name="connsiteY16" fmla="*/ 0 h 261009"/>
                <a:gd name="connsiteX17" fmla="*/ 3295650 w 3733800"/>
                <a:gd name="connsiteY17" fmla="*/ 12700 h 261009"/>
                <a:gd name="connsiteX18" fmla="*/ 3587750 w 3733800"/>
                <a:gd name="connsiteY18" fmla="*/ 9525 h 261009"/>
                <a:gd name="connsiteX19" fmla="*/ 3733800 w 3733800"/>
                <a:gd name="connsiteY19" fmla="*/ 3175 h 261009"/>
                <a:gd name="connsiteX0" fmla="*/ 0 w 3733800"/>
                <a:gd name="connsiteY0" fmla="*/ 6350 h 265931"/>
                <a:gd name="connsiteX1" fmla="*/ 234950 w 3733800"/>
                <a:gd name="connsiteY1" fmla="*/ 15875 h 265931"/>
                <a:gd name="connsiteX2" fmla="*/ 280194 w 3733800"/>
                <a:gd name="connsiteY2" fmla="*/ 61118 h 265931"/>
                <a:gd name="connsiteX3" fmla="*/ 378619 w 3733800"/>
                <a:gd name="connsiteY3" fmla="*/ 245269 h 265931"/>
                <a:gd name="connsiteX4" fmla="*/ 692150 w 3733800"/>
                <a:gd name="connsiteY4" fmla="*/ 254000 h 265931"/>
                <a:gd name="connsiteX5" fmla="*/ 841375 w 3733800"/>
                <a:gd name="connsiteY5" fmla="*/ 177800 h 265931"/>
                <a:gd name="connsiteX6" fmla="*/ 927100 w 3733800"/>
                <a:gd name="connsiteY6" fmla="*/ 139700 h 265931"/>
                <a:gd name="connsiteX7" fmla="*/ 1082675 w 3733800"/>
                <a:gd name="connsiteY7" fmla="*/ 95250 h 265931"/>
                <a:gd name="connsiteX8" fmla="*/ 1196975 w 3733800"/>
                <a:gd name="connsiteY8" fmla="*/ 73025 h 265931"/>
                <a:gd name="connsiteX9" fmla="*/ 1323975 w 3733800"/>
                <a:gd name="connsiteY9" fmla="*/ 60325 h 265931"/>
                <a:gd name="connsiteX10" fmla="*/ 1479550 w 3733800"/>
                <a:gd name="connsiteY10" fmla="*/ 41275 h 265931"/>
                <a:gd name="connsiteX11" fmla="*/ 1609725 w 3733800"/>
                <a:gd name="connsiteY11" fmla="*/ 34925 h 265931"/>
                <a:gd name="connsiteX12" fmla="*/ 1746250 w 3733800"/>
                <a:gd name="connsiteY12" fmla="*/ 28575 h 265931"/>
                <a:gd name="connsiteX13" fmla="*/ 1990725 w 3733800"/>
                <a:gd name="connsiteY13" fmla="*/ 22225 h 265931"/>
                <a:gd name="connsiteX14" fmla="*/ 2317750 w 3733800"/>
                <a:gd name="connsiteY14" fmla="*/ 12700 h 265931"/>
                <a:gd name="connsiteX15" fmla="*/ 2644775 w 3733800"/>
                <a:gd name="connsiteY15" fmla="*/ 12700 h 265931"/>
                <a:gd name="connsiteX16" fmla="*/ 2968625 w 3733800"/>
                <a:gd name="connsiteY16" fmla="*/ 0 h 265931"/>
                <a:gd name="connsiteX17" fmla="*/ 3295650 w 3733800"/>
                <a:gd name="connsiteY17" fmla="*/ 12700 h 265931"/>
                <a:gd name="connsiteX18" fmla="*/ 3587750 w 3733800"/>
                <a:gd name="connsiteY18" fmla="*/ 9525 h 265931"/>
                <a:gd name="connsiteX19" fmla="*/ 3733800 w 3733800"/>
                <a:gd name="connsiteY19" fmla="*/ 3175 h 265931"/>
                <a:gd name="connsiteX0" fmla="*/ 0 w 3733800"/>
                <a:gd name="connsiteY0" fmla="*/ 6350 h 266055"/>
                <a:gd name="connsiteX1" fmla="*/ 234950 w 3733800"/>
                <a:gd name="connsiteY1" fmla="*/ 15875 h 266055"/>
                <a:gd name="connsiteX2" fmla="*/ 280194 w 3733800"/>
                <a:gd name="connsiteY2" fmla="*/ 61118 h 266055"/>
                <a:gd name="connsiteX3" fmla="*/ 378619 w 3733800"/>
                <a:gd name="connsiteY3" fmla="*/ 245269 h 266055"/>
                <a:gd name="connsiteX4" fmla="*/ 541338 w 3733800"/>
                <a:gd name="connsiteY4" fmla="*/ 262731 h 266055"/>
                <a:gd name="connsiteX5" fmla="*/ 692150 w 3733800"/>
                <a:gd name="connsiteY5" fmla="*/ 254000 h 266055"/>
                <a:gd name="connsiteX6" fmla="*/ 841375 w 3733800"/>
                <a:gd name="connsiteY6" fmla="*/ 177800 h 266055"/>
                <a:gd name="connsiteX7" fmla="*/ 927100 w 3733800"/>
                <a:gd name="connsiteY7" fmla="*/ 139700 h 266055"/>
                <a:gd name="connsiteX8" fmla="*/ 1082675 w 3733800"/>
                <a:gd name="connsiteY8" fmla="*/ 95250 h 266055"/>
                <a:gd name="connsiteX9" fmla="*/ 1196975 w 3733800"/>
                <a:gd name="connsiteY9" fmla="*/ 73025 h 266055"/>
                <a:gd name="connsiteX10" fmla="*/ 1323975 w 3733800"/>
                <a:gd name="connsiteY10" fmla="*/ 60325 h 266055"/>
                <a:gd name="connsiteX11" fmla="*/ 1479550 w 3733800"/>
                <a:gd name="connsiteY11" fmla="*/ 41275 h 266055"/>
                <a:gd name="connsiteX12" fmla="*/ 1609725 w 3733800"/>
                <a:gd name="connsiteY12" fmla="*/ 34925 h 266055"/>
                <a:gd name="connsiteX13" fmla="*/ 1746250 w 3733800"/>
                <a:gd name="connsiteY13" fmla="*/ 28575 h 266055"/>
                <a:gd name="connsiteX14" fmla="*/ 1990725 w 3733800"/>
                <a:gd name="connsiteY14" fmla="*/ 22225 h 266055"/>
                <a:gd name="connsiteX15" fmla="*/ 2317750 w 3733800"/>
                <a:gd name="connsiteY15" fmla="*/ 12700 h 266055"/>
                <a:gd name="connsiteX16" fmla="*/ 2644775 w 3733800"/>
                <a:gd name="connsiteY16" fmla="*/ 12700 h 266055"/>
                <a:gd name="connsiteX17" fmla="*/ 2968625 w 3733800"/>
                <a:gd name="connsiteY17" fmla="*/ 0 h 266055"/>
                <a:gd name="connsiteX18" fmla="*/ 3295650 w 3733800"/>
                <a:gd name="connsiteY18" fmla="*/ 12700 h 266055"/>
                <a:gd name="connsiteX19" fmla="*/ 3587750 w 3733800"/>
                <a:gd name="connsiteY19" fmla="*/ 9525 h 266055"/>
                <a:gd name="connsiteX20" fmla="*/ 3733800 w 3733800"/>
                <a:gd name="connsiteY20" fmla="*/ 3175 h 266055"/>
                <a:gd name="connsiteX0" fmla="*/ 0 w 3733800"/>
                <a:gd name="connsiteY0" fmla="*/ 6350 h 260541"/>
                <a:gd name="connsiteX1" fmla="*/ 234950 w 3733800"/>
                <a:gd name="connsiteY1" fmla="*/ 15875 h 260541"/>
                <a:gd name="connsiteX2" fmla="*/ 280194 w 3733800"/>
                <a:gd name="connsiteY2" fmla="*/ 61118 h 260541"/>
                <a:gd name="connsiteX3" fmla="*/ 378619 w 3733800"/>
                <a:gd name="connsiteY3" fmla="*/ 245269 h 260541"/>
                <a:gd name="connsiteX4" fmla="*/ 529432 w 3733800"/>
                <a:gd name="connsiteY4" fmla="*/ 250825 h 260541"/>
                <a:gd name="connsiteX5" fmla="*/ 692150 w 3733800"/>
                <a:gd name="connsiteY5" fmla="*/ 254000 h 260541"/>
                <a:gd name="connsiteX6" fmla="*/ 841375 w 3733800"/>
                <a:gd name="connsiteY6" fmla="*/ 177800 h 260541"/>
                <a:gd name="connsiteX7" fmla="*/ 927100 w 3733800"/>
                <a:gd name="connsiteY7" fmla="*/ 139700 h 260541"/>
                <a:gd name="connsiteX8" fmla="*/ 1082675 w 3733800"/>
                <a:gd name="connsiteY8" fmla="*/ 95250 h 260541"/>
                <a:gd name="connsiteX9" fmla="*/ 1196975 w 3733800"/>
                <a:gd name="connsiteY9" fmla="*/ 73025 h 260541"/>
                <a:gd name="connsiteX10" fmla="*/ 1323975 w 3733800"/>
                <a:gd name="connsiteY10" fmla="*/ 60325 h 260541"/>
                <a:gd name="connsiteX11" fmla="*/ 1479550 w 3733800"/>
                <a:gd name="connsiteY11" fmla="*/ 41275 h 260541"/>
                <a:gd name="connsiteX12" fmla="*/ 1609725 w 3733800"/>
                <a:gd name="connsiteY12" fmla="*/ 34925 h 260541"/>
                <a:gd name="connsiteX13" fmla="*/ 1746250 w 3733800"/>
                <a:gd name="connsiteY13" fmla="*/ 28575 h 260541"/>
                <a:gd name="connsiteX14" fmla="*/ 1990725 w 3733800"/>
                <a:gd name="connsiteY14" fmla="*/ 22225 h 260541"/>
                <a:gd name="connsiteX15" fmla="*/ 2317750 w 3733800"/>
                <a:gd name="connsiteY15" fmla="*/ 12700 h 260541"/>
                <a:gd name="connsiteX16" fmla="*/ 2644775 w 3733800"/>
                <a:gd name="connsiteY16" fmla="*/ 12700 h 260541"/>
                <a:gd name="connsiteX17" fmla="*/ 2968625 w 3733800"/>
                <a:gd name="connsiteY17" fmla="*/ 0 h 260541"/>
                <a:gd name="connsiteX18" fmla="*/ 3295650 w 3733800"/>
                <a:gd name="connsiteY18" fmla="*/ 12700 h 260541"/>
                <a:gd name="connsiteX19" fmla="*/ 3587750 w 3733800"/>
                <a:gd name="connsiteY19" fmla="*/ 9525 h 260541"/>
                <a:gd name="connsiteX20" fmla="*/ 3733800 w 3733800"/>
                <a:gd name="connsiteY20" fmla="*/ 3175 h 260541"/>
                <a:gd name="connsiteX0" fmla="*/ 0 w 3733800"/>
                <a:gd name="connsiteY0" fmla="*/ 6350 h 258956"/>
                <a:gd name="connsiteX1" fmla="*/ 234950 w 3733800"/>
                <a:gd name="connsiteY1" fmla="*/ 15875 h 258956"/>
                <a:gd name="connsiteX2" fmla="*/ 280194 w 3733800"/>
                <a:gd name="connsiteY2" fmla="*/ 61118 h 258956"/>
                <a:gd name="connsiteX3" fmla="*/ 327025 w 3733800"/>
                <a:gd name="connsiteY3" fmla="*/ 160338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6350 h 258956"/>
                <a:gd name="connsiteX1" fmla="*/ 234950 w 3733800"/>
                <a:gd name="connsiteY1" fmla="*/ 15875 h 258956"/>
                <a:gd name="connsiteX2" fmla="*/ 280194 w 3733800"/>
                <a:gd name="connsiteY2" fmla="*/ 61118 h 258956"/>
                <a:gd name="connsiteX3" fmla="*/ 312738 w 3733800"/>
                <a:gd name="connsiteY3" fmla="*/ 165101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6350 h 258956"/>
                <a:gd name="connsiteX1" fmla="*/ 220662 w 3733800"/>
                <a:gd name="connsiteY1" fmla="*/ 11113 h 258956"/>
                <a:gd name="connsiteX2" fmla="*/ 280194 w 3733800"/>
                <a:gd name="connsiteY2" fmla="*/ 61118 h 258956"/>
                <a:gd name="connsiteX3" fmla="*/ 312738 w 3733800"/>
                <a:gd name="connsiteY3" fmla="*/ 165101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41375 w 3733800"/>
                <a:gd name="connsiteY7" fmla="*/ 174625 h 255781"/>
                <a:gd name="connsiteX8" fmla="*/ 927100 w 3733800"/>
                <a:gd name="connsiteY8" fmla="*/ 136525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41375 w 3733800"/>
                <a:gd name="connsiteY7" fmla="*/ 174625 h 255781"/>
                <a:gd name="connsiteX8" fmla="*/ 950913 w 3733800"/>
                <a:gd name="connsiteY8" fmla="*/ 138906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55663 w 3733800"/>
                <a:gd name="connsiteY7" fmla="*/ 174625 h 255781"/>
                <a:gd name="connsiteX8" fmla="*/ 950913 w 3733800"/>
                <a:gd name="connsiteY8" fmla="*/ 138906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33800" h="255781">
                  <a:moveTo>
                    <a:pt x="0" y="3175"/>
                  </a:moveTo>
                  <a:cubicBezTo>
                    <a:pt x="96308" y="3175"/>
                    <a:pt x="173963" y="-1190"/>
                    <a:pt x="220662" y="7938"/>
                  </a:cubicBezTo>
                  <a:cubicBezTo>
                    <a:pt x="267361" y="17066"/>
                    <a:pt x="264848" y="32278"/>
                    <a:pt x="280194" y="57943"/>
                  </a:cubicBezTo>
                  <a:cubicBezTo>
                    <a:pt x="295540" y="83608"/>
                    <a:pt x="296334" y="131234"/>
                    <a:pt x="312738" y="161926"/>
                  </a:cubicBezTo>
                  <a:cubicBezTo>
                    <a:pt x="329142" y="192618"/>
                    <a:pt x="342503" y="227807"/>
                    <a:pt x="378619" y="242094"/>
                  </a:cubicBezTo>
                  <a:cubicBezTo>
                    <a:pt x="414735" y="256381"/>
                    <a:pt x="477177" y="246195"/>
                    <a:pt x="529432" y="247650"/>
                  </a:cubicBezTo>
                  <a:cubicBezTo>
                    <a:pt x="581687" y="249105"/>
                    <a:pt x="637778" y="262996"/>
                    <a:pt x="692150" y="250825"/>
                  </a:cubicBezTo>
                  <a:cubicBezTo>
                    <a:pt x="746522" y="238654"/>
                    <a:pt x="812536" y="193278"/>
                    <a:pt x="855663" y="174625"/>
                  </a:cubicBezTo>
                  <a:cubicBezTo>
                    <a:pt x="898790" y="155972"/>
                    <a:pt x="913078" y="152664"/>
                    <a:pt x="950913" y="138906"/>
                  </a:cubicBezTo>
                  <a:cubicBezTo>
                    <a:pt x="988748" y="125148"/>
                    <a:pt x="1041665" y="103584"/>
                    <a:pt x="1082675" y="92075"/>
                  </a:cubicBezTo>
                  <a:cubicBezTo>
                    <a:pt x="1123685" y="80566"/>
                    <a:pt x="1156758" y="75671"/>
                    <a:pt x="1196975" y="69850"/>
                  </a:cubicBezTo>
                  <a:cubicBezTo>
                    <a:pt x="1237192" y="64029"/>
                    <a:pt x="1276879" y="62442"/>
                    <a:pt x="1323975" y="57150"/>
                  </a:cubicBezTo>
                  <a:cubicBezTo>
                    <a:pt x="1371071" y="51858"/>
                    <a:pt x="1431925" y="42333"/>
                    <a:pt x="1479550" y="38100"/>
                  </a:cubicBezTo>
                  <a:cubicBezTo>
                    <a:pt x="1527175" y="33867"/>
                    <a:pt x="1609725" y="31750"/>
                    <a:pt x="1609725" y="31750"/>
                  </a:cubicBezTo>
                  <a:cubicBezTo>
                    <a:pt x="1654175" y="29633"/>
                    <a:pt x="1682750" y="27517"/>
                    <a:pt x="1746250" y="25400"/>
                  </a:cubicBezTo>
                  <a:lnTo>
                    <a:pt x="1990725" y="19050"/>
                  </a:lnTo>
                  <a:lnTo>
                    <a:pt x="2317750" y="9525"/>
                  </a:lnTo>
                  <a:cubicBezTo>
                    <a:pt x="2426758" y="7938"/>
                    <a:pt x="2533518" y="10054"/>
                    <a:pt x="2644775" y="9525"/>
                  </a:cubicBezTo>
                  <a:lnTo>
                    <a:pt x="2985294" y="6350"/>
                  </a:lnTo>
                  <a:cubicBezTo>
                    <a:pt x="3093773" y="6350"/>
                    <a:pt x="3295650" y="9525"/>
                    <a:pt x="3295650" y="9525"/>
                  </a:cubicBezTo>
                  <a:lnTo>
                    <a:pt x="3587750" y="6350"/>
                  </a:lnTo>
                  <a:cubicBezTo>
                    <a:pt x="3660775" y="4763"/>
                    <a:pt x="3697287" y="2381"/>
                    <a:pt x="373380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Free-form: Shape 18">
              <a:extLst>
                <a:ext uri="{FF2B5EF4-FFF2-40B4-BE49-F238E27FC236}">
                  <a16:creationId xmlns:a16="http://schemas.microsoft.com/office/drawing/2014/main" id="{91272A9A-189D-46BC-B7FF-0A78E6AE554A}"/>
                </a:ext>
              </a:extLst>
            </p:cNvPr>
            <p:cNvSpPr/>
            <p:nvPr/>
          </p:nvSpPr>
          <p:spPr>
            <a:xfrm>
              <a:off x="10211146" y="4324729"/>
              <a:ext cx="1191260" cy="1278434"/>
            </a:xfrm>
            <a:custGeom>
              <a:avLst/>
              <a:gdLst>
                <a:gd name="connsiteX0" fmla="*/ 0 w 3733800"/>
                <a:gd name="connsiteY0" fmla="*/ 6350 h 280821"/>
                <a:gd name="connsiteX1" fmla="*/ 234950 w 3733800"/>
                <a:gd name="connsiteY1" fmla="*/ 15875 h 280821"/>
                <a:gd name="connsiteX2" fmla="*/ 254000 w 3733800"/>
                <a:gd name="connsiteY2" fmla="*/ 63500 h 280821"/>
                <a:gd name="connsiteX3" fmla="*/ 361950 w 3733800"/>
                <a:gd name="connsiteY3" fmla="*/ 266700 h 280821"/>
                <a:gd name="connsiteX4" fmla="*/ 692150 w 3733800"/>
                <a:gd name="connsiteY4" fmla="*/ 254000 h 280821"/>
                <a:gd name="connsiteX5" fmla="*/ 841375 w 3733800"/>
                <a:gd name="connsiteY5" fmla="*/ 177800 h 280821"/>
                <a:gd name="connsiteX6" fmla="*/ 927100 w 3733800"/>
                <a:gd name="connsiteY6" fmla="*/ 139700 h 280821"/>
                <a:gd name="connsiteX7" fmla="*/ 1082675 w 3733800"/>
                <a:gd name="connsiteY7" fmla="*/ 95250 h 280821"/>
                <a:gd name="connsiteX8" fmla="*/ 1196975 w 3733800"/>
                <a:gd name="connsiteY8" fmla="*/ 73025 h 280821"/>
                <a:gd name="connsiteX9" fmla="*/ 1323975 w 3733800"/>
                <a:gd name="connsiteY9" fmla="*/ 60325 h 280821"/>
                <a:gd name="connsiteX10" fmla="*/ 1479550 w 3733800"/>
                <a:gd name="connsiteY10" fmla="*/ 41275 h 280821"/>
                <a:gd name="connsiteX11" fmla="*/ 1609725 w 3733800"/>
                <a:gd name="connsiteY11" fmla="*/ 34925 h 280821"/>
                <a:gd name="connsiteX12" fmla="*/ 1746250 w 3733800"/>
                <a:gd name="connsiteY12" fmla="*/ 28575 h 280821"/>
                <a:gd name="connsiteX13" fmla="*/ 1990725 w 3733800"/>
                <a:gd name="connsiteY13" fmla="*/ 22225 h 280821"/>
                <a:gd name="connsiteX14" fmla="*/ 2317750 w 3733800"/>
                <a:gd name="connsiteY14" fmla="*/ 12700 h 280821"/>
                <a:gd name="connsiteX15" fmla="*/ 2644775 w 3733800"/>
                <a:gd name="connsiteY15" fmla="*/ 12700 h 280821"/>
                <a:gd name="connsiteX16" fmla="*/ 2968625 w 3733800"/>
                <a:gd name="connsiteY16" fmla="*/ 0 h 280821"/>
                <a:gd name="connsiteX17" fmla="*/ 3295650 w 3733800"/>
                <a:gd name="connsiteY17" fmla="*/ 12700 h 280821"/>
                <a:gd name="connsiteX18" fmla="*/ 3587750 w 3733800"/>
                <a:gd name="connsiteY18" fmla="*/ 9525 h 280821"/>
                <a:gd name="connsiteX19" fmla="*/ 3733800 w 3733800"/>
                <a:gd name="connsiteY19" fmla="*/ 3175 h 280821"/>
                <a:gd name="connsiteX0" fmla="*/ 0 w 3733800"/>
                <a:gd name="connsiteY0" fmla="*/ 6350 h 280997"/>
                <a:gd name="connsiteX1" fmla="*/ 234950 w 3733800"/>
                <a:gd name="connsiteY1" fmla="*/ 15875 h 280997"/>
                <a:gd name="connsiteX2" fmla="*/ 280194 w 3733800"/>
                <a:gd name="connsiteY2" fmla="*/ 61118 h 280997"/>
                <a:gd name="connsiteX3" fmla="*/ 361950 w 3733800"/>
                <a:gd name="connsiteY3" fmla="*/ 266700 h 280997"/>
                <a:gd name="connsiteX4" fmla="*/ 692150 w 3733800"/>
                <a:gd name="connsiteY4" fmla="*/ 254000 h 280997"/>
                <a:gd name="connsiteX5" fmla="*/ 841375 w 3733800"/>
                <a:gd name="connsiteY5" fmla="*/ 177800 h 280997"/>
                <a:gd name="connsiteX6" fmla="*/ 927100 w 3733800"/>
                <a:gd name="connsiteY6" fmla="*/ 139700 h 280997"/>
                <a:gd name="connsiteX7" fmla="*/ 1082675 w 3733800"/>
                <a:gd name="connsiteY7" fmla="*/ 95250 h 280997"/>
                <a:gd name="connsiteX8" fmla="*/ 1196975 w 3733800"/>
                <a:gd name="connsiteY8" fmla="*/ 73025 h 280997"/>
                <a:gd name="connsiteX9" fmla="*/ 1323975 w 3733800"/>
                <a:gd name="connsiteY9" fmla="*/ 60325 h 280997"/>
                <a:gd name="connsiteX10" fmla="*/ 1479550 w 3733800"/>
                <a:gd name="connsiteY10" fmla="*/ 41275 h 280997"/>
                <a:gd name="connsiteX11" fmla="*/ 1609725 w 3733800"/>
                <a:gd name="connsiteY11" fmla="*/ 34925 h 280997"/>
                <a:gd name="connsiteX12" fmla="*/ 1746250 w 3733800"/>
                <a:gd name="connsiteY12" fmla="*/ 28575 h 280997"/>
                <a:gd name="connsiteX13" fmla="*/ 1990725 w 3733800"/>
                <a:gd name="connsiteY13" fmla="*/ 22225 h 280997"/>
                <a:gd name="connsiteX14" fmla="*/ 2317750 w 3733800"/>
                <a:gd name="connsiteY14" fmla="*/ 12700 h 280997"/>
                <a:gd name="connsiteX15" fmla="*/ 2644775 w 3733800"/>
                <a:gd name="connsiteY15" fmla="*/ 12700 h 280997"/>
                <a:gd name="connsiteX16" fmla="*/ 2968625 w 3733800"/>
                <a:gd name="connsiteY16" fmla="*/ 0 h 280997"/>
                <a:gd name="connsiteX17" fmla="*/ 3295650 w 3733800"/>
                <a:gd name="connsiteY17" fmla="*/ 12700 h 280997"/>
                <a:gd name="connsiteX18" fmla="*/ 3587750 w 3733800"/>
                <a:gd name="connsiteY18" fmla="*/ 9525 h 280997"/>
                <a:gd name="connsiteX19" fmla="*/ 3733800 w 3733800"/>
                <a:gd name="connsiteY19" fmla="*/ 3175 h 280997"/>
                <a:gd name="connsiteX0" fmla="*/ 0 w 3733800"/>
                <a:gd name="connsiteY0" fmla="*/ 6350 h 261009"/>
                <a:gd name="connsiteX1" fmla="*/ 234950 w 3733800"/>
                <a:gd name="connsiteY1" fmla="*/ 15875 h 261009"/>
                <a:gd name="connsiteX2" fmla="*/ 280194 w 3733800"/>
                <a:gd name="connsiteY2" fmla="*/ 61118 h 261009"/>
                <a:gd name="connsiteX3" fmla="*/ 385762 w 3733800"/>
                <a:gd name="connsiteY3" fmla="*/ 235744 h 261009"/>
                <a:gd name="connsiteX4" fmla="*/ 692150 w 3733800"/>
                <a:gd name="connsiteY4" fmla="*/ 254000 h 261009"/>
                <a:gd name="connsiteX5" fmla="*/ 841375 w 3733800"/>
                <a:gd name="connsiteY5" fmla="*/ 177800 h 261009"/>
                <a:gd name="connsiteX6" fmla="*/ 927100 w 3733800"/>
                <a:gd name="connsiteY6" fmla="*/ 139700 h 261009"/>
                <a:gd name="connsiteX7" fmla="*/ 1082675 w 3733800"/>
                <a:gd name="connsiteY7" fmla="*/ 95250 h 261009"/>
                <a:gd name="connsiteX8" fmla="*/ 1196975 w 3733800"/>
                <a:gd name="connsiteY8" fmla="*/ 73025 h 261009"/>
                <a:gd name="connsiteX9" fmla="*/ 1323975 w 3733800"/>
                <a:gd name="connsiteY9" fmla="*/ 60325 h 261009"/>
                <a:gd name="connsiteX10" fmla="*/ 1479550 w 3733800"/>
                <a:gd name="connsiteY10" fmla="*/ 41275 h 261009"/>
                <a:gd name="connsiteX11" fmla="*/ 1609725 w 3733800"/>
                <a:gd name="connsiteY11" fmla="*/ 34925 h 261009"/>
                <a:gd name="connsiteX12" fmla="*/ 1746250 w 3733800"/>
                <a:gd name="connsiteY12" fmla="*/ 28575 h 261009"/>
                <a:gd name="connsiteX13" fmla="*/ 1990725 w 3733800"/>
                <a:gd name="connsiteY13" fmla="*/ 22225 h 261009"/>
                <a:gd name="connsiteX14" fmla="*/ 2317750 w 3733800"/>
                <a:gd name="connsiteY14" fmla="*/ 12700 h 261009"/>
                <a:gd name="connsiteX15" fmla="*/ 2644775 w 3733800"/>
                <a:gd name="connsiteY15" fmla="*/ 12700 h 261009"/>
                <a:gd name="connsiteX16" fmla="*/ 2968625 w 3733800"/>
                <a:gd name="connsiteY16" fmla="*/ 0 h 261009"/>
                <a:gd name="connsiteX17" fmla="*/ 3295650 w 3733800"/>
                <a:gd name="connsiteY17" fmla="*/ 12700 h 261009"/>
                <a:gd name="connsiteX18" fmla="*/ 3587750 w 3733800"/>
                <a:gd name="connsiteY18" fmla="*/ 9525 h 261009"/>
                <a:gd name="connsiteX19" fmla="*/ 3733800 w 3733800"/>
                <a:gd name="connsiteY19" fmla="*/ 3175 h 261009"/>
                <a:gd name="connsiteX0" fmla="*/ 0 w 3733800"/>
                <a:gd name="connsiteY0" fmla="*/ 6350 h 265931"/>
                <a:gd name="connsiteX1" fmla="*/ 234950 w 3733800"/>
                <a:gd name="connsiteY1" fmla="*/ 15875 h 265931"/>
                <a:gd name="connsiteX2" fmla="*/ 280194 w 3733800"/>
                <a:gd name="connsiteY2" fmla="*/ 61118 h 265931"/>
                <a:gd name="connsiteX3" fmla="*/ 378619 w 3733800"/>
                <a:gd name="connsiteY3" fmla="*/ 245269 h 265931"/>
                <a:gd name="connsiteX4" fmla="*/ 692150 w 3733800"/>
                <a:gd name="connsiteY4" fmla="*/ 254000 h 265931"/>
                <a:gd name="connsiteX5" fmla="*/ 841375 w 3733800"/>
                <a:gd name="connsiteY5" fmla="*/ 177800 h 265931"/>
                <a:gd name="connsiteX6" fmla="*/ 927100 w 3733800"/>
                <a:gd name="connsiteY6" fmla="*/ 139700 h 265931"/>
                <a:gd name="connsiteX7" fmla="*/ 1082675 w 3733800"/>
                <a:gd name="connsiteY7" fmla="*/ 95250 h 265931"/>
                <a:gd name="connsiteX8" fmla="*/ 1196975 w 3733800"/>
                <a:gd name="connsiteY8" fmla="*/ 73025 h 265931"/>
                <a:gd name="connsiteX9" fmla="*/ 1323975 w 3733800"/>
                <a:gd name="connsiteY9" fmla="*/ 60325 h 265931"/>
                <a:gd name="connsiteX10" fmla="*/ 1479550 w 3733800"/>
                <a:gd name="connsiteY10" fmla="*/ 41275 h 265931"/>
                <a:gd name="connsiteX11" fmla="*/ 1609725 w 3733800"/>
                <a:gd name="connsiteY11" fmla="*/ 34925 h 265931"/>
                <a:gd name="connsiteX12" fmla="*/ 1746250 w 3733800"/>
                <a:gd name="connsiteY12" fmla="*/ 28575 h 265931"/>
                <a:gd name="connsiteX13" fmla="*/ 1990725 w 3733800"/>
                <a:gd name="connsiteY13" fmla="*/ 22225 h 265931"/>
                <a:gd name="connsiteX14" fmla="*/ 2317750 w 3733800"/>
                <a:gd name="connsiteY14" fmla="*/ 12700 h 265931"/>
                <a:gd name="connsiteX15" fmla="*/ 2644775 w 3733800"/>
                <a:gd name="connsiteY15" fmla="*/ 12700 h 265931"/>
                <a:gd name="connsiteX16" fmla="*/ 2968625 w 3733800"/>
                <a:gd name="connsiteY16" fmla="*/ 0 h 265931"/>
                <a:gd name="connsiteX17" fmla="*/ 3295650 w 3733800"/>
                <a:gd name="connsiteY17" fmla="*/ 12700 h 265931"/>
                <a:gd name="connsiteX18" fmla="*/ 3587750 w 3733800"/>
                <a:gd name="connsiteY18" fmla="*/ 9525 h 265931"/>
                <a:gd name="connsiteX19" fmla="*/ 3733800 w 3733800"/>
                <a:gd name="connsiteY19" fmla="*/ 3175 h 265931"/>
                <a:gd name="connsiteX0" fmla="*/ 0 w 3733800"/>
                <a:gd name="connsiteY0" fmla="*/ 6350 h 266055"/>
                <a:gd name="connsiteX1" fmla="*/ 234950 w 3733800"/>
                <a:gd name="connsiteY1" fmla="*/ 15875 h 266055"/>
                <a:gd name="connsiteX2" fmla="*/ 280194 w 3733800"/>
                <a:gd name="connsiteY2" fmla="*/ 61118 h 266055"/>
                <a:gd name="connsiteX3" fmla="*/ 378619 w 3733800"/>
                <a:gd name="connsiteY3" fmla="*/ 245269 h 266055"/>
                <a:gd name="connsiteX4" fmla="*/ 541338 w 3733800"/>
                <a:gd name="connsiteY4" fmla="*/ 262731 h 266055"/>
                <a:gd name="connsiteX5" fmla="*/ 692150 w 3733800"/>
                <a:gd name="connsiteY5" fmla="*/ 254000 h 266055"/>
                <a:gd name="connsiteX6" fmla="*/ 841375 w 3733800"/>
                <a:gd name="connsiteY6" fmla="*/ 177800 h 266055"/>
                <a:gd name="connsiteX7" fmla="*/ 927100 w 3733800"/>
                <a:gd name="connsiteY7" fmla="*/ 139700 h 266055"/>
                <a:gd name="connsiteX8" fmla="*/ 1082675 w 3733800"/>
                <a:gd name="connsiteY8" fmla="*/ 95250 h 266055"/>
                <a:gd name="connsiteX9" fmla="*/ 1196975 w 3733800"/>
                <a:gd name="connsiteY9" fmla="*/ 73025 h 266055"/>
                <a:gd name="connsiteX10" fmla="*/ 1323975 w 3733800"/>
                <a:gd name="connsiteY10" fmla="*/ 60325 h 266055"/>
                <a:gd name="connsiteX11" fmla="*/ 1479550 w 3733800"/>
                <a:gd name="connsiteY11" fmla="*/ 41275 h 266055"/>
                <a:gd name="connsiteX12" fmla="*/ 1609725 w 3733800"/>
                <a:gd name="connsiteY12" fmla="*/ 34925 h 266055"/>
                <a:gd name="connsiteX13" fmla="*/ 1746250 w 3733800"/>
                <a:gd name="connsiteY13" fmla="*/ 28575 h 266055"/>
                <a:gd name="connsiteX14" fmla="*/ 1990725 w 3733800"/>
                <a:gd name="connsiteY14" fmla="*/ 22225 h 266055"/>
                <a:gd name="connsiteX15" fmla="*/ 2317750 w 3733800"/>
                <a:gd name="connsiteY15" fmla="*/ 12700 h 266055"/>
                <a:gd name="connsiteX16" fmla="*/ 2644775 w 3733800"/>
                <a:gd name="connsiteY16" fmla="*/ 12700 h 266055"/>
                <a:gd name="connsiteX17" fmla="*/ 2968625 w 3733800"/>
                <a:gd name="connsiteY17" fmla="*/ 0 h 266055"/>
                <a:gd name="connsiteX18" fmla="*/ 3295650 w 3733800"/>
                <a:gd name="connsiteY18" fmla="*/ 12700 h 266055"/>
                <a:gd name="connsiteX19" fmla="*/ 3587750 w 3733800"/>
                <a:gd name="connsiteY19" fmla="*/ 9525 h 266055"/>
                <a:gd name="connsiteX20" fmla="*/ 3733800 w 3733800"/>
                <a:gd name="connsiteY20" fmla="*/ 3175 h 266055"/>
                <a:gd name="connsiteX0" fmla="*/ 0 w 3733800"/>
                <a:gd name="connsiteY0" fmla="*/ 6350 h 260541"/>
                <a:gd name="connsiteX1" fmla="*/ 234950 w 3733800"/>
                <a:gd name="connsiteY1" fmla="*/ 15875 h 260541"/>
                <a:gd name="connsiteX2" fmla="*/ 280194 w 3733800"/>
                <a:gd name="connsiteY2" fmla="*/ 61118 h 260541"/>
                <a:gd name="connsiteX3" fmla="*/ 378619 w 3733800"/>
                <a:gd name="connsiteY3" fmla="*/ 245269 h 260541"/>
                <a:gd name="connsiteX4" fmla="*/ 529432 w 3733800"/>
                <a:gd name="connsiteY4" fmla="*/ 250825 h 260541"/>
                <a:gd name="connsiteX5" fmla="*/ 692150 w 3733800"/>
                <a:gd name="connsiteY5" fmla="*/ 254000 h 260541"/>
                <a:gd name="connsiteX6" fmla="*/ 841375 w 3733800"/>
                <a:gd name="connsiteY6" fmla="*/ 177800 h 260541"/>
                <a:gd name="connsiteX7" fmla="*/ 927100 w 3733800"/>
                <a:gd name="connsiteY7" fmla="*/ 139700 h 260541"/>
                <a:gd name="connsiteX8" fmla="*/ 1082675 w 3733800"/>
                <a:gd name="connsiteY8" fmla="*/ 95250 h 260541"/>
                <a:gd name="connsiteX9" fmla="*/ 1196975 w 3733800"/>
                <a:gd name="connsiteY9" fmla="*/ 73025 h 260541"/>
                <a:gd name="connsiteX10" fmla="*/ 1323975 w 3733800"/>
                <a:gd name="connsiteY10" fmla="*/ 60325 h 260541"/>
                <a:gd name="connsiteX11" fmla="*/ 1479550 w 3733800"/>
                <a:gd name="connsiteY11" fmla="*/ 41275 h 260541"/>
                <a:gd name="connsiteX12" fmla="*/ 1609725 w 3733800"/>
                <a:gd name="connsiteY12" fmla="*/ 34925 h 260541"/>
                <a:gd name="connsiteX13" fmla="*/ 1746250 w 3733800"/>
                <a:gd name="connsiteY13" fmla="*/ 28575 h 260541"/>
                <a:gd name="connsiteX14" fmla="*/ 1990725 w 3733800"/>
                <a:gd name="connsiteY14" fmla="*/ 22225 h 260541"/>
                <a:gd name="connsiteX15" fmla="*/ 2317750 w 3733800"/>
                <a:gd name="connsiteY15" fmla="*/ 12700 h 260541"/>
                <a:gd name="connsiteX16" fmla="*/ 2644775 w 3733800"/>
                <a:gd name="connsiteY16" fmla="*/ 12700 h 260541"/>
                <a:gd name="connsiteX17" fmla="*/ 2968625 w 3733800"/>
                <a:gd name="connsiteY17" fmla="*/ 0 h 260541"/>
                <a:gd name="connsiteX18" fmla="*/ 3295650 w 3733800"/>
                <a:gd name="connsiteY18" fmla="*/ 12700 h 260541"/>
                <a:gd name="connsiteX19" fmla="*/ 3587750 w 3733800"/>
                <a:gd name="connsiteY19" fmla="*/ 9525 h 260541"/>
                <a:gd name="connsiteX20" fmla="*/ 3733800 w 3733800"/>
                <a:gd name="connsiteY20" fmla="*/ 3175 h 260541"/>
                <a:gd name="connsiteX0" fmla="*/ 0 w 3733800"/>
                <a:gd name="connsiteY0" fmla="*/ 6350 h 258956"/>
                <a:gd name="connsiteX1" fmla="*/ 234950 w 3733800"/>
                <a:gd name="connsiteY1" fmla="*/ 15875 h 258956"/>
                <a:gd name="connsiteX2" fmla="*/ 280194 w 3733800"/>
                <a:gd name="connsiteY2" fmla="*/ 61118 h 258956"/>
                <a:gd name="connsiteX3" fmla="*/ 327025 w 3733800"/>
                <a:gd name="connsiteY3" fmla="*/ 160338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6350 h 258956"/>
                <a:gd name="connsiteX1" fmla="*/ 234950 w 3733800"/>
                <a:gd name="connsiteY1" fmla="*/ 15875 h 258956"/>
                <a:gd name="connsiteX2" fmla="*/ 280194 w 3733800"/>
                <a:gd name="connsiteY2" fmla="*/ 61118 h 258956"/>
                <a:gd name="connsiteX3" fmla="*/ 312738 w 3733800"/>
                <a:gd name="connsiteY3" fmla="*/ 165101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6350 h 258956"/>
                <a:gd name="connsiteX1" fmla="*/ 220662 w 3733800"/>
                <a:gd name="connsiteY1" fmla="*/ 11113 h 258956"/>
                <a:gd name="connsiteX2" fmla="*/ 280194 w 3733800"/>
                <a:gd name="connsiteY2" fmla="*/ 61118 h 258956"/>
                <a:gd name="connsiteX3" fmla="*/ 312738 w 3733800"/>
                <a:gd name="connsiteY3" fmla="*/ 165101 h 258956"/>
                <a:gd name="connsiteX4" fmla="*/ 378619 w 3733800"/>
                <a:gd name="connsiteY4" fmla="*/ 245269 h 258956"/>
                <a:gd name="connsiteX5" fmla="*/ 529432 w 3733800"/>
                <a:gd name="connsiteY5" fmla="*/ 250825 h 258956"/>
                <a:gd name="connsiteX6" fmla="*/ 692150 w 3733800"/>
                <a:gd name="connsiteY6" fmla="*/ 254000 h 258956"/>
                <a:gd name="connsiteX7" fmla="*/ 841375 w 3733800"/>
                <a:gd name="connsiteY7" fmla="*/ 177800 h 258956"/>
                <a:gd name="connsiteX8" fmla="*/ 927100 w 3733800"/>
                <a:gd name="connsiteY8" fmla="*/ 139700 h 258956"/>
                <a:gd name="connsiteX9" fmla="*/ 1082675 w 3733800"/>
                <a:gd name="connsiteY9" fmla="*/ 95250 h 258956"/>
                <a:gd name="connsiteX10" fmla="*/ 1196975 w 3733800"/>
                <a:gd name="connsiteY10" fmla="*/ 73025 h 258956"/>
                <a:gd name="connsiteX11" fmla="*/ 1323975 w 3733800"/>
                <a:gd name="connsiteY11" fmla="*/ 60325 h 258956"/>
                <a:gd name="connsiteX12" fmla="*/ 1479550 w 3733800"/>
                <a:gd name="connsiteY12" fmla="*/ 41275 h 258956"/>
                <a:gd name="connsiteX13" fmla="*/ 1609725 w 3733800"/>
                <a:gd name="connsiteY13" fmla="*/ 34925 h 258956"/>
                <a:gd name="connsiteX14" fmla="*/ 1746250 w 3733800"/>
                <a:gd name="connsiteY14" fmla="*/ 28575 h 258956"/>
                <a:gd name="connsiteX15" fmla="*/ 1990725 w 3733800"/>
                <a:gd name="connsiteY15" fmla="*/ 22225 h 258956"/>
                <a:gd name="connsiteX16" fmla="*/ 2317750 w 3733800"/>
                <a:gd name="connsiteY16" fmla="*/ 12700 h 258956"/>
                <a:gd name="connsiteX17" fmla="*/ 2644775 w 3733800"/>
                <a:gd name="connsiteY17" fmla="*/ 12700 h 258956"/>
                <a:gd name="connsiteX18" fmla="*/ 2968625 w 3733800"/>
                <a:gd name="connsiteY18" fmla="*/ 0 h 258956"/>
                <a:gd name="connsiteX19" fmla="*/ 3295650 w 3733800"/>
                <a:gd name="connsiteY19" fmla="*/ 12700 h 258956"/>
                <a:gd name="connsiteX20" fmla="*/ 3587750 w 3733800"/>
                <a:gd name="connsiteY20" fmla="*/ 9525 h 258956"/>
                <a:gd name="connsiteX21" fmla="*/ 3733800 w 3733800"/>
                <a:gd name="connsiteY21" fmla="*/ 3175 h 258956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41375 w 3733800"/>
                <a:gd name="connsiteY7" fmla="*/ 174625 h 255781"/>
                <a:gd name="connsiteX8" fmla="*/ 927100 w 3733800"/>
                <a:gd name="connsiteY8" fmla="*/ 136525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41375 w 3733800"/>
                <a:gd name="connsiteY7" fmla="*/ 174625 h 255781"/>
                <a:gd name="connsiteX8" fmla="*/ 950913 w 3733800"/>
                <a:gd name="connsiteY8" fmla="*/ 138906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  <a:gd name="connsiteX0" fmla="*/ 0 w 3733800"/>
                <a:gd name="connsiteY0" fmla="*/ 3175 h 255781"/>
                <a:gd name="connsiteX1" fmla="*/ 220662 w 3733800"/>
                <a:gd name="connsiteY1" fmla="*/ 7938 h 255781"/>
                <a:gd name="connsiteX2" fmla="*/ 280194 w 3733800"/>
                <a:gd name="connsiteY2" fmla="*/ 57943 h 255781"/>
                <a:gd name="connsiteX3" fmla="*/ 312738 w 3733800"/>
                <a:gd name="connsiteY3" fmla="*/ 161926 h 255781"/>
                <a:gd name="connsiteX4" fmla="*/ 378619 w 3733800"/>
                <a:gd name="connsiteY4" fmla="*/ 242094 h 255781"/>
                <a:gd name="connsiteX5" fmla="*/ 529432 w 3733800"/>
                <a:gd name="connsiteY5" fmla="*/ 247650 h 255781"/>
                <a:gd name="connsiteX6" fmla="*/ 692150 w 3733800"/>
                <a:gd name="connsiteY6" fmla="*/ 250825 h 255781"/>
                <a:gd name="connsiteX7" fmla="*/ 855663 w 3733800"/>
                <a:gd name="connsiteY7" fmla="*/ 174625 h 255781"/>
                <a:gd name="connsiteX8" fmla="*/ 950913 w 3733800"/>
                <a:gd name="connsiteY8" fmla="*/ 138906 h 255781"/>
                <a:gd name="connsiteX9" fmla="*/ 1082675 w 3733800"/>
                <a:gd name="connsiteY9" fmla="*/ 92075 h 255781"/>
                <a:gd name="connsiteX10" fmla="*/ 1196975 w 3733800"/>
                <a:gd name="connsiteY10" fmla="*/ 69850 h 255781"/>
                <a:gd name="connsiteX11" fmla="*/ 1323975 w 3733800"/>
                <a:gd name="connsiteY11" fmla="*/ 57150 h 255781"/>
                <a:gd name="connsiteX12" fmla="*/ 1479550 w 3733800"/>
                <a:gd name="connsiteY12" fmla="*/ 38100 h 255781"/>
                <a:gd name="connsiteX13" fmla="*/ 1609725 w 3733800"/>
                <a:gd name="connsiteY13" fmla="*/ 31750 h 255781"/>
                <a:gd name="connsiteX14" fmla="*/ 1746250 w 3733800"/>
                <a:gd name="connsiteY14" fmla="*/ 25400 h 255781"/>
                <a:gd name="connsiteX15" fmla="*/ 1990725 w 3733800"/>
                <a:gd name="connsiteY15" fmla="*/ 19050 h 255781"/>
                <a:gd name="connsiteX16" fmla="*/ 2317750 w 3733800"/>
                <a:gd name="connsiteY16" fmla="*/ 9525 h 255781"/>
                <a:gd name="connsiteX17" fmla="*/ 2644775 w 3733800"/>
                <a:gd name="connsiteY17" fmla="*/ 9525 h 255781"/>
                <a:gd name="connsiteX18" fmla="*/ 2985294 w 3733800"/>
                <a:gd name="connsiteY18" fmla="*/ 6350 h 255781"/>
                <a:gd name="connsiteX19" fmla="*/ 3295650 w 3733800"/>
                <a:gd name="connsiteY19" fmla="*/ 9525 h 255781"/>
                <a:gd name="connsiteX20" fmla="*/ 3587750 w 3733800"/>
                <a:gd name="connsiteY20" fmla="*/ 6350 h 255781"/>
                <a:gd name="connsiteX21" fmla="*/ 3733800 w 3733800"/>
                <a:gd name="connsiteY21" fmla="*/ 0 h 25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33800" h="255781">
                  <a:moveTo>
                    <a:pt x="0" y="3175"/>
                  </a:moveTo>
                  <a:cubicBezTo>
                    <a:pt x="96308" y="3175"/>
                    <a:pt x="173963" y="-1190"/>
                    <a:pt x="220662" y="7938"/>
                  </a:cubicBezTo>
                  <a:cubicBezTo>
                    <a:pt x="267361" y="17066"/>
                    <a:pt x="264848" y="32278"/>
                    <a:pt x="280194" y="57943"/>
                  </a:cubicBezTo>
                  <a:cubicBezTo>
                    <a:pt x="295540" y="83608"/>
                    <a:pt x="296334" y="131234"/>
                    <a:pt x="312738" y="161926"/>
                  </a:cubicBezTo>
                  <a:cubicBezTo>
                    <a:pt x="329142" y="192618"/>
                    <a:pt x="342503" y="227807"/>
                    <a:pt x="378619" y="242094"/>
                  </a:cubicBezTo>
                  <a:cubicBezTo>
                    <a:pt x="414735" y="256381"/>
                    <a:pt x="477177" y="246195"/>
                    <a:pt x="529432" y="247650"/>
                  </a:cubicBezTo>
                  <a:cubicBezTo>
                    <a:pt x="581687" y="249105"/>
                    <a:pt x="637778" y="262996"/>
                    <a:pt x="692150" y="250825"/>
                  </a:cubicBezTo>
                  <a:cubicBezTo>
                    <a:pt x="746522" y="238654"/>
                    <a:pt x="812536" y="193278"/>
                    <a:pt x="855663" y="174625"/>
                  </a:cubicBezTo>
                  <a:cubicBezTo>
                    <a:pt x="898790" y="155972"/>
                    <a:pt x="913078" y="152664"/>
                    <a:pt x="950913" y="138906"/>
                  </a:cubicBezTo>
                  <a:cubicBezTo>
                    <a:pt x="988748" y="125148"/>
                    <a:pt x="1041665" y="103584"/>
                    <a:pt x="1082675" y="92075"/>
                  </a:cubicBezTo>
                  <a:cubicBezTo>
                    <a:pt x="1123685" y="80566"/>
                    <a:pt x="1156758" y="75671"/>
                    <a:pt x="1196975" y="69850"/>
                  </a:cubicBezTo>
                  <a:cubicBezTo>
                    <a:pt x="1237192" y="64029"/>
                    <a:pt x="1276879" y="62442"/>
                    <a:pt x="1323975" y="57150"/>
                  </a:cubicBezTo>
                  <a:cubicBezTo>
                    <a:pt x="1371071" y="51858"/>
                    <a:pt x="1431925" y="42333"/>
                    <a:pt x="1479550" y="38100"/>
                  </a:cubicBezTo>
                  <a:cubicBezTo>
                    <a:pt x="1527175" y="33867"/>
                    <a:pt x="1609725" y="31750"/>
                    <a:pt x="1609725" y="31750"/>
                  </a:cubicBezTo>
                  <a:cubicBezTo>
                    <a:pt x="1654175" y="29633"/>
                    <a:pt x="1682750" y="27517"/>
                    <a:pt x="1746250" y="25400"/>
                  </a:cubicBezTo>
                  <a:lnTo>
                    <a:pt x="1990725" y="19050"/>
                  </a:lnTo>
                  <a:lnTo>
                    <a:pt x="2317750" y="9525"/>
                  </a:lnTo>
                  <a:cubicBezTo>
                    <a:pt x="2426758" y="7938"/>
                    <a:pt x="2533518" y="10054"/>
                    <a:pt x="2644775" y="9525"/>
                  </a:cubicBezTo>
                  <a:lnTo>
                    <a:pt x="2985294" y="6350"/>
                  </a:lnTo>
                  <a:cubicBezTo>
                    <a:pt x="3093773" y="6350"/>
                    <a:pt x="3295650" y="9525"/>
                    <a:pt x="3295650" y="9525"/>
                  </a:cubicBezTo>
                  <a:lnTo>
                    <a:pt x="3587750" y="6350"/>
                  </a:lnTo>
                  <a:cubicBezTo>
                    <a:pt x="3660775" y="4763"/>
                    <a:pt x="3697287" y="2381"/>
                    <a:pt x="373380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1050EF9-25B2-409D-BD47-0FA0C308B529}"/>
              </a:ext>
            </a:extLst>
          </p:cNvPr>
          <p:cNvCxnSpPr>
            <a:cxnSpLocks/>
          </p:cNvCxnSpPr>
          <p:nvPr/>
        </p:nvCxnSpPr>
        <p:spPr>
          <a:xfrm flipV="1">
            <a:off x="7524750" y="4124325"/>
            <a:ext cx="0" cy="16668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117DA8-34F6-4A58-9B91-82550D214FB1}"/>
              </a:ext>
            </a:extLst>
          </p:cNvPr>
          <p:cNvCxnSpPr>
            <a:cxnSpLocks/>
          </p:cNvCxnSpPr>
          <p:nvPr/>
        </p:nvCxnSpPr>
        <p:spPr>
          <a:xfrm flipV="1">
            <a:off x="7524750" y="5791202"/>
            <a:ext cx="4069652" cy="147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2767A64-7C47-4F7A-BAAA-8EE69BDB66FC}"/>
              </a:ext>
            </a:extLst>
          </p:cNvPr>
          <p:cNvSpPr txBox="1"/>
          <p:nvPr/>
        </p:nvSpPr>
        <p:spPr>
          <a:xfrm>
            <a:off x="11077251" y="5844401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Time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F5EFF8-AA73-4EAF-812C-B7975DF47825}"/>
              </a:ext>
            </a:extLst>
          </p:cNvPr>
          <p:cNvSpPr txBox="1"/>
          <p:nvPr/>
        </p:nvSpPr>
        <p:spPr>
          <a:xfrm>
            <a:off x="7055407" y="4124325"/>
            <a:ext cx="3863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Bias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7852EF9-9DF6-4C78-9B47-64DD9F105346}"/>
              </a:ext>
            </a:extLst>
          </p:cNvPr>
          <p:cNvGrpSpPr/>
          <p:nvPr/>
        </p:nvGrpSpPr>
        <p:grpSpPr>
          <a:xfrm>
            <a:off x="6717104" y="1622234"/>
            <a:ext cx="4538993" cy="2014268"/>
            <a:chOff x="6381501" y="4177206"/>
            <a:chExt cx="5788285" cy="253195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F13BB99-5AD0-4EC3-B9B5-871DB9AA9518}"/>
                </a:ext>
              </a:extLst>
            </p:cNvPr>
            <p:cNvGrpSpPr/>
            <p:nvPr/>
          </p:nvGrpSpPr>
          <p:grpSpPr>
            <a:xfrm>
              <a:off x="6900631" y="4509896"/>
              <a:ext cx="5269155" cy="1804250"/>
              <a:chOff x="6900631" y="4509896"/>
              <a:chExt cx="5269155" cy="1804250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F417E73-7E70-4862-990E-6ABE69EEDE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96058" y="4572225"/>
                <a:ext cx="4759236" cy="1741921"/>
              </a:xfrm>
              <a:prstGeom prst="rect">
                <a:avLst/>
              </a:prstGeom>
            </p:spPr>
          </p:pic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B4D3D1A3-77E1-45D3-88B5-9C29C53814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94430" y="4920221"/>
                <a:ext cx="2008079" cy="381504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F5B60435-01AC-41A4-98F9-690AC6996747}"/>
                      </a:ext>
                    </a:extLst>
                  </p:cNvPr>
                  <p:cNvSpPr txBox="1"/>
                  <p:nvPr/>
                </p:nvSpPr>
                <p:spPr>
                  <a:xfrm>
                    <a:off x="11931659" y="4616949"/>
                    <a:ext cx="238127" cy="27850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1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GB" sz="1100" b="1" i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𝐇</m:t>
                              </m:r>
                            </m:e>
                          </m:acc>
                        </m:oMath>
                      </m:oMathPara>
                    </a14:m>
                    <a:endParaRPr lang="en-GB" sz="11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F5B60435-01AC-41A4-98F9-690AC69967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931659" y="4616949"/>
                    <a:ext cx="238127" cy="27850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3333" r="-40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4138684-2379-4638-B9A4-F7BC0AC97FEB}"/>
                  </a:ext>
                </a:extLst>
              </p:cNvPr>
              <p:cNvSpPr/>
              <p:nvPr/>
            </p:nvSpPr>
            <p:spPr>
              <a:xfrm>
                <a:off x="6900631" y="4509896"/>
                <a:ext cx="2460485" cy="49260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729D043-9F42-4AD3-98E7-4785BC0BB10B}"/>
                </a:ext>
              </a:extLst>
            </p:cNvPr>
            <p:cNvSpPr/>
            <p:nvPr/>
          </p:nvSpPr>
          <p:spPr>
            <a:xfrm>
              <a:off x="6381501" y="4177206"/>
              <a:ext cx="909369" cy="25319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36" name="Picture 2">
            <a:extLst>
              <a:ext uri="{FF2B5EF4-FFF2-40B4-BE49-F238E27FC236}">
                <a16:creationId xmlns:a16="http://schemas.microsoft.com/office/drawing/2014/main" id="{CEB9C46F-7000-4BBF-8F7E-53A5738D3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339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detector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16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109980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Detect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annihilation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Pixelated central BGO scintillator calorimeter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Coincidence with 2-layer hodoscope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10998000" cy="4272946"/>
              </a:xfrm>
              <a:blipFill>
                <a:blip r:embed="rId3"/>
                <a:stretch>
                  <a:fillRect l="-1940" t="-3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F83B7188-12A0-4F25-85C5-C74BDD2A7BA1}"/>
              </a:ext>
            </a:extLst>
          </p:cNvPr>
          <p:cNvGrpSpPr/>
          <p:nvPr/>
        </p:nvGrpSpPr>
        <p:grpSpPr>
          <a:xfrm>
            <a:off x="1790700" y="3366705"/>
            <a:ext cx="5351710" cy="3014116"/>
            <a:chOff x="8423879" y="1790246"/>
            <a:chExt cx="2563608" cy="14735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528E134-6163-401F-B610-46623FE509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1154" t="17675" r="17768" b="37485"/>
            <a:stretch/>
          </p:blipFill>
          <p:spPr>
            <a:xfrm>
              <a:off x="8423879" y="1790246"/>
              <a:ext cx="2432826" cy="143273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AB81B52-DDC7-43EA-9B3A-AA39BE04CE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9499" t="20962" b="35641"/>
            <a:stretch/>
          </p:blipFill>
          <p:spPr>
            <a:xfrm>
              <a:off x="10365580" y="1877163"/>
              <a:ext cx="621907" cy="138666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DDE2C3-5778-4F1F-A957-15594380C3C8}"/>
                </a:ext>
              </a:extLst>
            </p:cNvPr>
            <p:cNvSpPr/>
            <p:nvPr/>
          </p:nvSpPr>
          <p:spPr>
            <a:xfrm>
              <a:off x="10354742" y="2068850"/>
              <a:ext cx="45719" cy="6948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F98447-85A2-41FF-ADB8-A35370CE36B3}"/>
                </a:ext>
              </a:extLst>
            </p:cNvPr>
            <p:cNvSpPr/>
            <p:nvPr/>
          </p:nvSpPr>
          <p:spPr>
            <a:xfrm>
              <a:off x="10352986" y="2377724"/>
              <a:ext cx="235345" cy="127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DD667E3C-825F-4042-9738-3578829402B1}"/>
              </a:ext>
            </a:extLst>
          </p:cNvPr>
          <p:cNvSpPr/>
          <p:nvPr/>
        </p:nvSpPr>
        <p:spPr>
          <a:xfrm>
            <a:off x="2550996" y="3300030"/>
            <a:ext cx="2337379" cy="338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4D9993C-8259-4532-99C3-5A53530C9213}"/>
              </a:ext>
            </a:extLst>
          </p:cNvPr>
          <p:cNvSpPr/>
          <p:nvPr/>
        </p:nvSpPr>
        <p:spPr>
          <a:xfrm>
            <a:off x="2550996" y="5791738"/>
            <a:ext cx="2161494" cy="338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CF96761-660E-43D0-8BD8-551B7CB60464}"/>
              </a:ext>
            </a:extLst>
          </p:cNvPr>
          <p:cNvGrpSpPr/>
          <p:nvPr/>
        </p:nvGrpSpPr>
        <p:grpSpPr>
          <a:xfrm>
            <a:off x="8001039" y="3701188"/>
            <a:ext cx="3085363" cy="2292480"/>
            <a:chOff x="7837466" y="4005481"/>
            <a:chExt cx="2636153" cy="1958709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2A7F20A-976E-4031-B79B-C0ED0D7D27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8894" t="31164" b="37555"/>
            <a:stretch/>
          </p:blipFill>
          <p:spPr>
            <a:xfrm>
              <a:off x="7837466" y="4005481"/>
              <a:ext cx="2636153" cy="1637063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1BB0700-2BFF-4881-8EC6-75102451A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8056" t="92178" r="12695" b="946"/>
            <a:stretch/>
          </p:blipFill>
          <p:spPr>
            <a:xfrm>
              <a:off x="8305868" y="5604360"/>
              <a:ext cx="1508704" cy="359830"/>
            </a:xfrm>
            <a:prstGeom prst="rect">
              <a:avLst/>
            </a:prstGeom>
          </p:spPr>
        </p:pic>
      </p:grpSp>
      <p:pic>
        <p:nvPicPr>
          <p:cNvPr id="44" name="Picture 2">
            <a:extLst>
              <a:ext uri="{FF2B5EF4-FFF2-40B4-BE49-F238E27FC236}">
                <a16:creationId xmlns:a16="http://schemas.microsoft.com/office/drawing/2014/main" id="{552EDF68-2020-4645-BF90-4AA77958A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549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intensity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17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313673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2.3 ± 0.2 million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per 60s mixing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Of which 300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beam-like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On the order of solid angle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selection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Observe difference between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&amp;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beam spot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313673" cy="4272946"/>
              </a:xfrm>
              <a:blipFill>
                <a:blip r:embed="rId4"/>
                <a:stretch>
                  <a:fillRect l="-4014" t="-999" r="-29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A678757-3F09-4682-AA69-E79159BD2D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487747"/>
              </p:ext>
            </p:extLst>
          </p:nvPr>
        </p:nvGraphicFramePr>
        <p:xfrm>
          <a:off x="7101509" y="1670607"/>
          <a:ext cx="4092642" cy="2762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Acrobat Document" r:id="rId5" imgW="3781242" imgH="2552419" progId="Acrobat.Document.DC">
                  <p:embed/>
                </p:oleObj>
              </mc:Choice>
              <mc:Fallback>
                <p:oleObj name="Acrobat Document" r:id="rId5" imgW="3781242" imgH="255241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01509" y="1670607"/>
                        <a:ext cx="4092642" cy="2762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4470154-1169-41DA-86F1-F936CB2D25E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894" b="68597"/>
          <a:stretch/>
        </p:blipFill>
        <p:spPr>
          <a:xfrm>
            <a:off x="9278712" y="4446098"/>
            <a:ext cx="2636153" cy="164340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F1518E0-ADF1-4BCD-A48C-C0B907344D15}"/>
              </a:ext>
            </a:extLst>
          </p:cNvPr>
          <p:cNvGrpSpPr/>
          <p:nvPr/>
        </p:nvGrpSpPr>
        <p:grpSpPr>
          <a:xfrm>
            <a:off x="6642559" y="4477921"/>
            <a:ext cx="2636153" cy="1958709"/>
            <a:chOff x="6642559" y="4477921"/>
            <a:chExt cx="2636153" cy="195870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1CC1E0-9925-4EE6-8435-C09B9FF69B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8894" t="31164" b="37555"/>
            <a:stretch/>
          </p:blipFill>
          <p:spPr>
            <a:xfrm>
              <a:off x="6642559" y="4477921"/>
              <a:ext cx="2636153" cy="163706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D798F6-BE54-4A7D-B98C-EBB07C1FAF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8056" t="92178" r="12695" b="946"/>
            <a:stretch/>
          </p:blipFill>
          <p:spPr>
            <a:xfrm>
              <a:off x="7110961" y="6076800"/>
              <a:ext cx="1508704" cy="35983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3D59FD7-34B9-4932-9863-AB72FD835DC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056" t="92178" r="12695" b="946"/>
          <a:stretch/>
        </p:blipFill>
        <p:spPr>
          <a:xfrm>
            <a:off x="9751768" y="6063920"/>
            <a:ext cx="1508704" cy="3598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AEE48CC-CCC3-4A1F-8B40-DD2D5D33516D}"/>
              </a:ext>
            </a:extLst>
          </p:cNvPr>
          <p:cNvSpPr txBox="1"/>
          <p:nvPr/>
        </p:nvSpPr>
        <p:spPr>
          <a:xfrm>
            <a:off x="10009998" y="4335975"/>
            <a:ext cx="204062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In Preparation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892E855E-2200-4BCA-B8B0-597F0D2F6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E448C50-3C72-4FB8-8460-347C320E07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8935" y="127800"/>
            <a:ext cx="1521138" cy="134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78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intensity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18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4984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Monitor beam intensity as a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function of plasma properties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Highest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production rate at end of cycle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Most beam when plasmas are coldest 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highest 3BR rate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498400" cy="4272946"/>
              </a:xfrm>
              <a:blipFill>
                <a:blip r:embed="rId3"/>
                <a:stretch>
                  <a:fillRect l="-3880" t="-3852" r="-2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A202353-B857-4D05-86C3-019C70CF0893}"/>
              </a:ext>
            </a:extLst>
          </p:cNvPr>
          <p:cNvSpPr txBox="1"/>
          <p:nvPr/>
        </p:nvSpPr>
        <p:spPr>
          <a:xfrm>
            <a:off x="9079833" y="1243307"/>
            <a:ext cx="272991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Phys. Plasmas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(2026)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957D50-95CF-41BA-81DD-94E52F3814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0909"/>
          <a:stretch/>
        </p:blipFill>
        <p:spPr>
          <a:xfrm>
            <a:off x="6188748" y="1412584"/>
            <a:ext cx="5693569" cy="43278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318511-D59F-4E67-AF7F-667D5744EE85}"/>
              </a:ext>
            </a:extLst>
          </p:cNvPr>
          <p:cNvSpPr txBox="1"/>
          <p:nvPr/>
        </p:nvSpPr>
        <p:spPr>
          <a:xfrm>
            <a:off x="10875600" y="5473408"/>
            <a:ext cx="11317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*divided by 1000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3DCB5C-AA82-4E3B-A838-7E97C0DD63AB}"/>
              </a:ext>
            </a:extLst>
          </p:cNvPr>
          <p:cNvSpPr txBox="1"/>
          <p:nvPr/>
        </p:nvSpPr>
        <p:spPr>
          <a:xfrm>
            <a:off x="11430466" y="3583366"/>
            <a:ext cx="5931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77F8B6A-3C50-4182-A593-C9E08BF77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42F493-BA80-4384-8A82-4C585486ED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8935" y="127800"/>
            <a:ext cx="1521138" cy="134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50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6" y="543854"/>
            <a:ext cx="7560000" cy="900000"/>
          </a:xfrm>
        </p:spPr>
        <p:txBody>
          <a:bodyPr/>
          <a:lstStyle/>
          <a:p>
            <a:r>
              <a:rPr lang="en-US" dirty="0"/>
              <a:t>Beam velocity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19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599" y="1803854"/>
                <a:ext cx="6446997" cy="4272946"/>
              </a:xfrm>
            </p:spPr>
            <p:txBody>
              <a:bodyPr/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Fit model</a:t>
                </a:r>
              </a:p>
              <a:p>
                <a:endParaRPr lang="en-GB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1D Maxwell-</a:t>
                </a:r>
                <a:r>
                  <a:rPr lang="en-GB" sz="2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Boltzman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- axial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2D Maxwell-</a:t>
                </a:r>
                <a:r>
                  <a:rPr lang="en-GB" sz="2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Boltzman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– transverse e</a:t>
                </a:r>
                <a:r>
                  <a:rPr lang="en-GB" sz="2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4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Beam selection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in plasma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Plasma rotation</a:t>
                </a:r>
              </a:p>
              <a:p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Lower </a:t>
                </a:r>
                <a:r>
                  <a:rPr lang="en-GB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lower average velocity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599" y="1803854"/>
                <a:ext cx="6446997" cy="4272946"/>
              </a:xfrm>
              <a:blipFill>
                <a:blip r:embed="rId3"/>
                <a:stretch>
                  <a:fillRect l="-3592" t="-3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31DD2AE9-926B-470E-B6C2-330AE3B8B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4597" y="1845479"/>
            <a:ext cx="5004405" cy="35206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C23043-F66D-4EAF-BAAC-07D1A4E8F3A1}"/>
                  </a:ext>
                </a:extLst>
              </p:cNvPr>
              <p:cNvSpPr txBox="1"/>
              <p:nvPr/>
            </p:nvSpPr>
            <p:spPr>
              <a:xfrm>
                <a:off x="7391839" y="1329924"/>
                <a:ext cx="4420717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&gt; 27: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GB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= 3000 ± 200 m/s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C23043-F66D-4EAF-BAAC-07D1A4E8F3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839" y="1329924"/>
                <a:ext cx="4420717" cy="492443"/>
              </a:xfrm>
              <a:prstGeom prst="rect">
                <a:avLst/>
              </a:prstGeom>
              <a:blipFill>
                <a:blip r:embed="rId5"/>
                <a:stretch>
                  <a:fillRect l="-2483" t="-11111" r="-1517" b="-30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1C9578-5B8D-4DE5-9324-1E1BAD9ED179}"/>
                  </a:ext>
                </a:extLst>
              </p:cNvPr>
              <p:cNvSpPr txBox="1"/>
              <p:nvPr/>
            </p:nvSpPr>
            <p:spPr>
              <a:xfrm>
                <a:off x="6954982" y="5587332"/>
                <a:ext cx="5252193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27 &lt; </a:t>
                </a:r>
                <a:r>
                  <a:rPr lang="en-GB" sz="2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36: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GB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= 2500 ± 100 m/s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1C9578-5B8D-4DE5-9324-1E1BAD9ED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982" y="5587332"/>
                <a:ext cx="5252193" cy="492443"/>
              </a:xfrm>
              <a:prstGeom prst="rect">
                <a:avLst/>
              </a:prstGeom>
              <a:blipFill>
                <a:blip r:embed="rId6"/>
                <a:stretch>
                  <a:fillRect l="-2091" t="-12500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B577740-C8E8-4F0D-B520-5B11A14005F3}"/>
              </a:ext>
            </a:extLst>
          </p:cNvPr>
          <p:cNvSpPr txBox="1"/>
          <p:nvPr/>
        </p:nvSpPr>
        <p:spPr>
          <a:xfrm rot="19037954">
            <a:off x="8017337" y="2975197"/>
            <a:ext cx="29992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0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E372A9A-5D81-44C8-B3F4-3A1BB0FFD7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1117" y="5386341"/>
            <a:ext cx="785945" cy="19947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E1A6D31-86F2-4BB8-A1D7-DC2C02E130C6}"/>
              </a:ext>
            </a:extLst>
          </p:cNvPr>
          <p:cNvSpPr txBox="1"/>
          <p:nvPr/>
        </p:nvSpPr>
        <p:spPr>
          <a:xfrm>
            <a:off x="9940271" y="1187542"/>
            <a:ext cx="204062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In Preparation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C8E3AFE6-55D8-40AB-A6A4-C21BC68EE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37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is all the antimatter?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3333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Standard Model predicts matter/antimatter symmetric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CPT symmetry remains unviolated</a:t>
                </a:r>
              </a:p>
              <a:p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Compare hydrogen (H) &amp; antihydrogen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the most stable antimatter atom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333300" cy="4272946"/>
              </a:xfrm>
              <a:blipFill>
                <a:blip r:embed="rId3"/>
                <a:stretch>
                  <a:fillRect l="-4000" t="-3852" r="-4686" b="-13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>
            <a:extLst>
              <a:ext uri="{FF2B5EF4-FFF2-40B4-BE49-F238E27FC236}">
                <a16:creationId xmlns:a16="http://schemas.microsoft.com/office/drawing/2014/main" id="{50E0476E-2C5B-4FBC-BE2B-2D09DE758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C773EBFB-0F98-48B8-BE96-EB2044E52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858" y="1965704"/>
            <a:ext cx="6053352" cy="394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720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number distribution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20</a:t>
            </a:fld>
            <a:endParaRPr lang="de-A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558720-EB0A-40A4-BA29-329CB0177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387" y="2120644"/>
            <a:ext cx="5016846" cy="4144129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6146678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Approximately 66% in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&gt; 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&lt; 15 will fluoresce during flight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Estimate &gt; 10% ground state fraction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Polarisation uncertain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Significant background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C10320-AE48-4745-97A6-7BA06C4CF107}"/>
              </a:ext>
            </a:extLst>
          </p:cNvPr>
          <p:cNvSpPr txBox="1"/>
          <p:nvPr/>
        </p:nvSpPr>
        <p:spPr>
          <a:xfrm>
            <a:off x="9702146" y="1948617"/>
            <a:ext cx="204062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In Preparation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0D1C57-2E9A-468B-9573-EB44465927E6}"/>
              </a:ext>
            </a:extLst>
          </p:cNvPr>
          <p:cNvSpPr txBox="1"/>
          <p:nvPr/>
        </p:nvSpPr>
        <p:spPr>
          <a:xfrm rot="19037954">
            <a:off x="8328841" y="3884931"/>
            <a:ext cx="29992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0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192A8B8B-49BA-4BB5-958F-0233882AD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872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Spectroscopy Line Installation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21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89" y="1803854"/>
            <a:ext cx="5965035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Stripline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cavity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at ~1.4 GHz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focuses LFS and defocuses HFS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Spin flip would show as decrease in signal at detector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28E134-6163-401F-B610-46623FE509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54" t="-363" b="35641"/>
          <a:stretch/>
        </p:blipFill>
        <p:spPr>
          <a:xfrm>
            <a:off x="6898128" y="1409479"/>
            <a:ext cx="4905821" cy="29110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59FCFF-E50F-4C50-8D39-C7B4A1BE25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042" t="1811" r="13334" b="25782"/>
          <a:stretch/>
        </p:blipFill>
        <p:spPr>
          <a:xfrm>
            <a:off x="7706927" y="4331741"/>
            <a:ext cx="3288221" cy="198240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1625BD2-DC2A-4BED-93F5-6DBC7E139D72}"/>
              </a:ext>
            </a:extLst>
          </p:cNvPr>
          <p:cNvSpPr/>
          <p:nvPr/>
        </p:nvSpPr>
        <p:spPr>
          <a:xfrm>
            <a:off x="7277826" y="3915157"/>
            <a:ext cx="1661388" cy="2448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DB45DE-D652-4BA4-911B-183EF1CDA3EE}"/>
              </a:ext>
            </a:extLst>
          </p:cNvPr>
          <p:cNvSpPr/>
          <p:nvPr/>
        </p:nvSpPr>
        <p:spPr>
          <a:xfrm>
            <a:off x="7399270" y="1926508"/>
            <a:ext cx="1497080" cy="4833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tar: 8 Points 16">
            <a:extLst>
              <a:ext uri="{FF2B5EF4-FFF2-40B4-BE49-F238E27FC236}">
                <a16:creationId xmlns:a16="http://schemas.microsoft.com/office/drawing/2014/main" id="{7A44B6A3-3A93-4284-BD94-79D1A04F596E}"/>
              </a:ext>
            </a:extLst>
          </p:cNvPr>
          <p:cNvSpPr/>
          <p:nvPr/>
        </p:nvSpPr>
        <p:spPr>
          <a:xfrm>
            <a:off x="7849477" y="49742"/>
            <a:ext cx="1046873" cy="988223"/>
          </a:xfrm>
          <a:prstGeom prst="star8">
            <a:avLst/>
          </a:prstGeom>
          <a:solidFill>
            <a:srgbClr val="D058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New</a:t>
            </a:r>
          </a:p>
          <a:p>
            <a:pPr algn="ctr"/>
            <a:r>
              <a:rPr lang="en-GB" sz="2000" dirty="0"/>
              <a:t>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434BF2-5A6C-44EC-A017-789816FE7FC9}"/>
              </a:ext>
            </a:extLst>
          </p:cNvPr>
          <p:cNvSpPr txBox="1"/>
          <p:nvPr/>
        </p:nvSpPr>
        <p:spPr>
          <a:xfrm>
            <a:off x="9131649" y="1209881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2025, SPSC-SR-377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41299BAE-F3C5-4FDC-9DE4-C5A3FBBBC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952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Mixing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22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5746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&gt;7 million antiprotons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130 million positrons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Similar temperature</a:t>
                </a:r>
              </a:p>
              <a:p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Mixing duration 120 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Full cycle ~18 minutes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100 beam-like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per cycle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5574600" cy="4272946"/>
              </a:xfrm>
              <a:blipFill>
                <a:blip r:embed="rId3"/>
                <a:stretch>
                  <a:fillRect l="-3825" t="-3852" b="-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03606C5-27C7-40F0-B18F-193910F0B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120" y="1584929"/>
            <a:ext cx="3559860" cy="42729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75CCF47-606A-43BA-BCED-833BEF7710C0}"/>
              </a:ext>
            </a:extLst>
          </p:cNvPr>
          <p:cNvSpPr txBox="1"/>
          <p:nvPr/>
        </p:nvSpPr>
        <p:spPr>
          <a:xfrm>
            <a:off x="8847193" y="1345771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2025, SPSC-SR-377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10F1157D-C5BD-4620-9FD7-6707ABCC6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tar: 8 Points 14">
            <a:extLst>
              <a:ext uri="{FF2B5EF4-FFF2-40B4-BE49-F238E27FC236}">
                <a16:creationId xmlns:a16="http://schemas.microsoft.com/office/drawing/2014/main" id="{EBA38D82-AF91-4D3A-9DEB-E02A0FBFB287}"/>
              </a:ext>
            </a:extLst>
          </p:cNvPr>
          <p:cNvSpPr/>
          <p:nvPr/>
        </p:nvSpPr>
        <p:spPr>
          <a:xfrm>
            <a:off x="7849477" y="49742"/>
            <a:ext cx="1046873" cy="988223"/>
          </a:xfrm>
          <a:prstGeom prst="star8">
            <a:avLst/>
          </a:prstGeom>
          <a:solidFill>
            <a:srgbClr val="D058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New</a:t>
            </a:r>
          </a:p>
          <a:p>
            <a:pPr algn="ctr"/>
            <a:r>
              <a:rPr lang="en-GB" sz="2000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622004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Sextupole</a:t>
            </a:r>
            <a:r>
              <a:rPr lang="en-US" dirty="0"/>
              <a:t> Focusing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7569616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Focusing with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observed (~2 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26 ± 7% reduction in beam spot size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 reduction in beam intensity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 Rydberg contribution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 axis atoms not focussed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48FB3D-EE75-4FAE-827E-6781372C11D3}"/>
              </a:ext>
            </a:extLst>
          </p:cNvPr>
          <p:cNvSpPr txBox="1"/>
          <p:nvPr/>
        </p:nvSpPr>
        <p:spPr>
          <a:xfrm>
            <a:off x="4862649" y="6447523"/>
            <a:ext cx="191719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2026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4C58F2D-4B09-4D93-AF6A-891497DBC4BB}"/>
              </a:ext>
            </a:extLst>
          </p:cNvPr>
          <p:cNvGrpSpPr/>
          <p:nvPr/>
        </p:nvGrpSpPr>
        <p:grpSpPr>
          <a:xfrm>
            <a:off x="8490901" y="1231262"/>
            <a:ext cx="3186155" cy="2709065"/>
            <a:chOff x="8776651" y="1231262"/>
            <a:chExt cx="3186155" cy="270906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FABB93D-A709-4533-85BA-EAAB94F523E4}"/>
                </a:ext>
              </a:extLst>
            </p:cNvPr>
            <p:cNvGrpSpPr/>
            <p:nvPr/>
          </p:nvGrpSpPr>
          <p:grpSpPr>
            <a:xfrm>
              <a:off x="8776651" y="1443037"/>
              <a:ext cx="3186155" cy="2497290"/>
              <a:chOff x="2257855" y="3935970"/>
              <a:chExt cx="3186155" cy="249729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C6885CE-FBE2-4F4F-8529-E0A8817531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7058" r="66546"/>
              <a:stretch/>
            </p:blipFill>
            <p:spPr>
              <a:xfrm>
                <a:off x="2338647" y="3935970"/>
                <a:ext cx="3105363" cy="2431515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C37F48-1F71-40D5-8544-BFEE1727BAD1}"/>
                  </a:ext>
                </a:extLst>
              </p:cNvPr>
              <p:cNvSpPr txBox="1"/>
              <p:nvPr/>
            </p:nvSpPr>
            <p:spPr>
              <a:xfrm>
                <a:off x="3539116" y="6271677"/>
                <a:ext cx="418384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x (mm)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717223-1CFE-47CA-8400-54B906CC997C}"/>
                  </a:ext>
                </a:extLst>
              </p:cNvPr>
              <p:cNvSpPr txBox="1"/>
              <p:nvPr/>
            </p:nvSpPr>
            <p:spPr>
              <a:xfrm rot="16200000">
                <a:off x="2129455" y="4978600"/>
                <a:ext cx="418384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y (mm)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DD112B-50F5-4F90-980F-9BFDD55374E5}"/>
                </a:ext>
              </a:extLst>
            </p:cNvPr>
            <p:cNvSpPr txBox="1"/>
            <p:nvPr/>
          </p:nvSpPr>
          <p:spPr>
            <a:xfrm>
              <a:off x="9777994" y="1231262"/>
              <a:ext cx="108196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Sextupole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Off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D6131D2-9C07-426C-8D2C-FA9D808E2D62}"/>
              </a:ext>
            </a:extLst>
          </p:cNvPr>
          <p:cNvGrpSpPr/>
          <p:nvPr/>
        </p:nvGrpSpPr>
        <p:grpSpPr>
          <a:xfrm>
            <a:off x="8550440" y="3997833"/>
            <a:ext cx="3244219" cy="2716768"/>
            <a:chOff x="8759990" y="3997833"/>
            <a:chExt cx="3244219" cy="271676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69E5B3A-9614-49F1-A41F-A713DA243AAF}"/>
                </a:ext>
              </a:extLst>
            </p:cNvPr>
            <p:cNvGrpSpPr/>
            <p:nvPr/>
          </p:nvGrpSpPr>
          <p:grpSpPr>
            <a:xfrm>
              <a:off x="8759990" y="4202294"/>
              <a:ext cx="3244219" cy="2512307"/>
              <a:chOff x="5900473" y="3882630"/>
              <a:chExt cx="3244219" cy="251230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706A061-E489-4DED-B621-E1C9F5D557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5925" t="7058"/>
              <a:stretch/>
            </p:blipFill>
            <p:spPr>
              <a:xfrm>
                <a:off x="5981700" y="3882630"/>
                <a:ext cx="3162992" cy="2431516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456E209-B127-4E83-99D7-59558E224BC9}"/>
                  </a:ext>
                </a:extLst>
              </p:cNvPr>
              <p:cNvSpPr txBox="1"/>
              <p:nvPr/>
            </p:nvSpPr>
            <p:spPr>
              <a:xfrm>
                <a:off x="7144812" y="6233354"/>
                <a:ext cx="418384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x (mm)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F5F9159-B104-4C12-B998-5653CA93F3A1}"/>
                  </a:ext>
                </a:extLst>
              </p:cNvPr>
              <p:cNvSpPr txBox="1"/>
              <p:nvPr/>
            </p:nvSpPr>
            <p:spPr>
              <a:xfrm rot="16200000">
                <a:off x="5772073" y="4925260"/>
                <a:ext cx="418384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y (mm)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6068860-28E0-4C75-8A07-1091FD0FABA0}"/>
                </a:ext>
              </a:extLst>
            </p:cNvPr>
            <p:cNvSpPr txBox="1"/>
            <p:nvPr/>
          </p:nvSpPr>
          <p:spPr>
            <a:xfrm>
              <a:off x="9736880" y="3997833"/>
              <a:ext cx="108523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Sextupole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On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166EFE5-8DDC-475E-B3BF-BA7E14A3FE82}"/>
              </a:ext>
            </a:extLst>
          </p:cNvPr>
          <p:cNvSpPr txBox="1"/>
          <p:nvPr/>
        </p:nvSpPr>
        <p:spPr>
          <a:xfrm rot="19037954">
            <a:off x="9390313" y="2296517"/>
            <a:ext cx="17937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  <a:endParaRPr lang="en-GB" sz="4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267640-DDEF-4160-B61B-A85F1BA56EA6}"/>
              </a:ext>
            </a:extLst>
          </p:cNvPr>
          <p:cNvSpPr txBox="1"/>
          <p:nvPr/>
        </p:nvSpPr>
        <p:spPr>
          <a:xfrm rot="19037954">
            <a:off x="9433312" y="5067238"/>
            <a:ext cx="17937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  <a:endParaRPr lang="en-GB" sz="4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5B162E-8D17-4C5C-8ED3-A0E6037661A6}"/>
              </a:ext>
            </a:extLst>
          </p:cNvPr>
          <p:cNvSpPr txBox="1"/>
          <p:nvPr/>
        </p:nvSpPr>
        <p:spPr>
          <a:xfrm>
            <a:off x="8925075" y="1077374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2025, SPSC-SR-377</a:t>
            </a: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90CCADB3-F0C1-4951-9857-B7BC4EEF7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tar: 8 Points 26">
            <a:extLst>
              <a:ext uri="{FF2B5EF4-FFF2-40B4-BE49-F238E27FC236}">
                <a16:creationId xmlns:a16="http://schemas.microsoft.com/office/drawing/2014/main" id="{3FD30BD5-C58D-4729-A914-53E3820D2EAF}"/>
              </a:ext>
            </a:extLst>
          </p:cNvPr>
          <p:cNvSpPr/>
          <p:nvPr/>
        </p:nvSpPr>
        <p:spPr>
          <a:xfrm>
            <a:off x="7849477" y="49742"/>
            <a:ext cx="1046873" cy="988223"/>
          </a:xfrm>
          <a:prstGeom prst="star8">
            <a:avLst/>
          </a:prstGeom>
          <a:solidFill>
            <a:srgbClr val="D058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New</a:t>
            </a:r>
          </a:p>
          <a:p>
            <a:pPr algn="ctr"/>
            <a:r>
              <a:rPr lang="en-GB" sz="2000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523402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24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7569616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We have atoms we could use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Next step: make them useful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Beam and plasma optimisation ongoing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sz="2500" dirty="0">
                    <a:latin typeface="Arial" panose="020B0604020202020204" pitchFamily="34" charset="0"/>
                    <a:cs typeface="Arial" panose="020B0604020202020204" pitchFamily="34" charset="0"/>
                  </a:rPr>
                  <a:t>Colder plasmas </a:t>
                </a:r>
                <a:r>
                  <a:rPr lang="en-GB" sz="25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more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5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5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endParaRPr lang="en-GB" sz="25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sz="25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Denser positrons  slower/lower </a:t>
                </a:r>
                <a:r>
                  <a:rPr lang="en-GB" sz="2500" i="1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n</a:t>
                </a:r>
                <a:r>
                  <a:rPr lang="en-GB" sz="25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5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5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endParaRPr lang="en-GB" sz="25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lvl="1" indent="0">
                  <a:buNone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Improve signal-to-noise ratio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sz="2500" dirty="0">
                    <a:latin typeface="Arial" panose="020B0604020202020204" pitchFamily="34" charset="0"/>
                    <a:cs typeface="Arial" panose="020B0604020202020204" pitchFamily="34" charset="0"/>
                  </a:rPr>
                  <a:t>Remove central atoms</a:t>
                </a: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sz="2500" dirty="0">
                    <a:latin typeface="Arial" panose="020B0604020202020204" pitchFamily="34" charset="0"/>
                    <a:cs typeface="Arial" panose="020B0604020202020204" pitchFamily="34" charset="0"/>
                  </a:rPr>
                  <a:t>Remove Rydberg atoms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7569616" cy="4272946"/>
              </a:xfrm>
              <a:blipFill>
                <a:blip r:embed="rId3"/>
                <a:stretch>
                  <a:fillRect l="-2818" t="-3852" b="-111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959E2685-49C0-416D-AE66-26A10A69AF83}"/>
              </a:ext>
            </a:extLst>
          </p:cNvPr>
          <p:cNvGrpSpPr/>
          <p:nvPr/>
        </p:nvGrpSpPr>
        <p:grpSpPr>
          <a:xfrm>
            <a:off x="8573376" y="1223559"/>
            <a:ext cx="3244219" cy="2716768"/>
            <a:chOff x="8759990" y="3997833"/>
            <a:chExt cx="3244219" cy="271676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DA830D0-863F-4FDB-BC47-EB654BC626B8}"/>
                </a:ext>
              </a:extLst>
            </p:cNvPr>
            <p:cNvGrpSpPr/>
            <p:nvPr/>
          </p:nvGrpSpPr>
          <p:grpSpPr>
            <a:xfrm>
              <a:off x="8759990" y="4202294"/>
              <a:ext cx="3244219" cy="2512307"/>
              <a:chOff x="5900473" y="3882630"/>
              <a:chExt cx="3244219" cy="251230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E4462D2-EA39-43E8-AABF-6AD861182F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5925" t="7058"/>
              <a:stretch/>
            </p:blipFill>
            <p:spPr>
              <a:xfrm>
                <a:off x="5981700" y="3882630"/>
                <a:ext cx="3162992" cy="2431516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8C1390C-CF1E-4AF8-93FA-166CBD82558B}"/>
                  </a:ext>
                </a:extLst>
              </p:cNvPr>
              <p:cNvSpPr txBox="1"/>
              <p:nvPr/>
            </p:nvSpPr>
            <p:spPr>
              <a:xfrm>
                <a:off x="7144812" y="6233354"/>
                <a:ext cx="418384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x (mm)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C8060EF-4BEC-4CFC-A683-618A86487E48}"/>
                  </a:ext>
                </a:extLst>
              </p:cNvPr>
              <p:cNvSpPr txBox="1"/>
              <p:nvPr/>
            </p:nvSpPr>
            <p:spPr>
              <a:xfrm rot="16200000">
                <a:off x="5772073" y="4925260"/>
                <a:ext cx="418384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y (mm)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B1D6838-E7B9-426D-A03B-9D4CD74132BF}"/>
                </a:ext>
              </a:extLst>
            </p:cNvPr>
            <p:cNvSpPr txBox="1"/>
            <p:nvPr/>
          </p:nvSpPr>
          <p:spPr>
            <a:xfrm>
              <a:off x="9736880" y="3997833"/>
              <a:ext cx="108523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Sextupole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On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50F6FEC-AD16-4E96-AE26-618B38BC0ADD}"/>
              </a:ext>
            </a:extLst>
          </p:cNvPr>
          <p:cNvSpPr txBox="1"/>
          <p:nvPr/>
        </p:nvSpPr>
        <p:spPr>
          <a:xfrm rot="19037954">
            <a:off x="9517928" y="2350034"/>
            <a:ext cx="17937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  <a:endParaRPr lang="en-GB" sz="4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D3A96C13-4EFC-48D6-B733-56C424A1A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Picture 1">
            <a:extLst>
              <a:ext uri="{FF2B5EF4-FFF2-40B4-BE49-F238E27FC236}">
                <a16:creationId xmlns:a16="http://schemas.microsoft.com/office/drawing/2014/main" id="{4AF8583F-F2A0-43AF-8A38-0D4FCD8A8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3974691"/>
            <a:ext cx="4101629" cy="2385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12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6" y="543854"/>
            <a:ext cx="7560000" cy="1260000"/>
          </a:xfrm>
        </p:spPr>
        <p:txBody>
          <a:bodyPr/>
          <a:lstStyle/>
          <a:p>
            <a:r>
              <a:rPr lang="en-US" dirty="0"/>
              <a:t>Acknowledgements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25</a:t>
            </a:fld>
            <a:endParaRPr lang="de-AT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DDB7B9-28D1-42C8-933B-B1D33E790A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A58F4B-E676-457F-AF8E-12BBC1BC9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00" y="1328487"/>
            <a:ext cx="11121199" cy="1737921"/>
          </a:xfrm>
          <a:prstGeom prst="rect">
            <a:avLst/>
          </a:prstGeom>
        </p:spPr>
      </p:pic>
      <p:pic>
        <p:nvPicPr>
          <p:cNvPr id="13" name="Picture 4" descr="Image result for riken logo">
            <a:extLst>
              <a:ext uri="{FF2B5EF4-FFF2-40B4-BE49-F238E27FC236}">
                <a16:creationId xmlns:a16="http://schemas.microsoft.com/office/drawing/2014/main" id="{A7E12C3F-E631-47E1-A091-C2BE30332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261" y="3209585"/>
            <a:ext cx="459906" cy="78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Image result for cern logo">
            <a:extLst>
              <a:ext uri="{FF2B5EF4-FFF2-40B4-BE49-F238E27FC236}">
                <a16:creationId xmlns:a16="http://schemas.microsoft.com/office/drawing/2014/main" id="{983CD37E-FF05-4B82-B4C7-ED7A140E1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732" y="4291241"/>
            <a:ext cx="859020" cy="7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Image result for university of Brescia logo">
            <a:extLst>
              <a:ext uri="{FF2B5EF4-FFF2-40B4-BE49-F238E27FC236}">
                <a16:creationId xmlns:a16="http://schemas.microsoft.com/office/drawing/2014/main" id="{7DBB1828-856E-4562-9F99-01BABFF31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663" y="4275285"/>
            <a:ext cx="766878" cy="76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6">
            <a:extLst>
              <a:ext uri="{FF2B5EF4-FFF2-40B4-BE49-F238E27FC236}">
                <a16:creationId xmlns:a16="http://schemas.microsoft.com/office/drawing/2014/main" id="{358C6E15-D172-461F-8014-0E52A59736C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6" r="30588" b="37443"/>
          <a:stretch/>
        </p:blipFill>
        <p:spPr>
          <a:xfrm>
            <a:off x="8811031" y="4293224"/>
            <a:ext cx="891540" cy="768412"/>
          </a:xfrm>
          <a:prstGeom prst="rect">
            <a:avLst/>
          </a:prstGeom>
        </p:spPr>
      </p:pic>
      <p:pic>
        <p:nvPicPr>
          <p:cNvPr id="17" name="Grafik 19">
            <a:extLst>
              <a:ext uri="{FF2B5EF4-FFF2-40B4-BE49-F238E27FC236}">
                <a16:creationId xmlns:a16="http://schemas.microsoft.com/office/drawing/2014/main" id="{00D588F2-936C-4588-A2B9-D592C3442E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603" y="4374020"/>
            <a:ext cx="720001" cy="669297"/>
          </a:xfrm>
          <a:prstGeom prst="rect">
            <a:avLst/>
          </a:prstGeom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34CD45F9-EB69-49C7-A50F-6AD8D1836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104" y="3328749"/>
            <a:ext cx="617917" cy="66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University visual identity | KYOTO UNIVERSITY">
            <a:extLst>
              <a:ext uri="{FF2B5EF4-FFF2-40B4-BE49-F238E27FC236}">
                <a16:creationId xmlns:a16="http://schemas.microsoft.com/office/drawing/2014/main" id="{9CBD6AD1-FA21-4E71-A509-D21F07089D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7" t="9793" r="10965" b="11266"/>
          <a:stretch/>
        </p:blipFill>
        <p:spPr bwMode="auto">
          <a:xfrm>
            <a:off x="7204474" y="3305915"/>
            <a:ext cx="695943" cy="70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Osaka University (National)">
            <a:extLst>
              <a:ext uri="{FF2B5EF4-FFF2-40B4-BE49-F238E27FC236}">
                <a16:creationId xmlns:a16="http://schemas.microsoft.com/office/drawing/2014/main" id="{783209E9-9A7E-4B07-B5BF-EF97F4F2B9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5" t="10185" r="28704" b="9722"/>
          <a:stretch/>
        </p:blipFill>
        <p:spPr bwMode="auto">
          <a:xfrm>
            <a:off x="9805194" y="3321398"/>
            <a:ext cx="577768" cy="71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University of Vienna - Wikipedia">
            <a:extLst>
              <a:ext uri="{FF2B5EF4-FFF2-40B4-BE49-F238E27FC236}">
                <a16:creationId xmlns:a16="http://schemas.microsoft.com/office/drawing/2014/main" id="{96C9CBBF-38EE-40AE-A60D-5888DA6BE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62" y="4306354"/>
            <a:ext cx="692944" cy="69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TRIUMF | LinkedIn">
            <a:extLst>
              <a:ext uri="{FF2B5EF4-FFF2-40B4-BE49-F238E27FC236}">
                <a16:creationId xmlns:a16="http://schemas.microsoft.com/office/drawing/2014/main" id="{A796B29C-A04C-48E7-AE04-9E65E4942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874" y="3349597"/>
            <a:ext cx="594360" cy="59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A55840B-D3D9-4537-A67D-00C439820AC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76" y="5061636"/>
            <a:ext cx="1737921" cy="173792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7F46364-9957-4908-AB10-EC82E949B46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5774" y="3296569"/>
            <a:ext cx="5242139" cy="3017577"/>
          </a:xfrm>
          <a:prstGeom prst="rect">
            <a:avLst/>
          </a:prstGeom>
        </p:spPr>
      </p:pic>
      <p:pic>
        <p:nvPicPr>
          <p:cNvPr id="47" name="Picture 2">
            <a:extLst>
              <a:ext uri="{FF2B5EF4-FFF2-40B4-BE49-F238E27FC236}">
                <a16:creationId xmlns:a16="http://schemas.microsoft.com/office/drawing/2014/main" id="{57232597-2B52-4460-95F4-C686FEB56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369" y="5183903"/>
            <a:ext cx="1158505" cy="135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18DECCB9-12FB-4E6C-A788-26B6484AFE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938431"/>
              </p:ext>
            </p:extLst>
          </p:nvPr>
        </p:nvGraphicFramePr>
        <p:xfrm>
          <a:off x="10563533" y="3269899"/>
          <a:ext cx="6175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Acrobat Document" r:id="rId18" imgW="617040" imgH="867240" progId="Acrobat.Document.DC">
                  <p:embed/>
                </p:oleObj>
              </mc:Choice>
              <mc:Fallback>
                <p:oleObj name="Acrobat Document" r:id="rId18" imgW="617040" imgH="867240" progId="Acrobat.Document.DC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6953036-D728-4B37-B0A1-4B07BE539F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0563533" y="3269899"/>
                        <a:ext cx="617538" cy="866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80239453-625F-4AC0-986B-96E9175287BD}"/>
              </a:ext>
            </a:extLst>
          </p:cNvPr>
          <p:cNvSpPr txBox="1"/>
          <p:nvPr/>
        </p:nvSpPr>
        <p:spPr>
          <a:xfrm>
            <a:off x="7937422" y="2715430"/>
            <a:ext cx="3478516" cy="3539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300" dirty="0"/>
              <a:t>, S. Kato, H. </a:t>
            </a:r>
            <a:r>
              <a:rPr lang="en-GB" sz="2300" dirty="0" err="1"/>
              <a:t>Higaki</a:t>
            </a:r>
            <a:r>
              <a:rPr lang="en-GB" sz="2300" dirty="0"/>
              <a:t>, T. Higuchi</a:t>
            </a:r>
          </a:p>
        </p:txBody>
      </p:sp>
    </p:spTree>
    <p:extLst>
      <p:ext uri="{BB962C8B-B14F-4D97-AF65-F5344CB8AC3E}">
        <p14:creationId xmlns:p14="http://schemas.microsoft.com/office/powerpoint/2010/main" val="922093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6" y="543854"/>
            <a:ext cx="7560000" cy="1260000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DDB7B9-28D1-42C8-933B-B1D33E790A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19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B4CC6-EC96-4657-83EB-7901DA10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5" y="543854"/>
            <a:ext cx="9012646" cy="1260000"/>
          </a:xfrm>
        </p:spPr>
        <p:txBody>
          <a:bodyPr/>
          <a:lstStyle/>
          <a:p>
            <a:r>
              <a:rPr lang="de-AT" dirty="0"/>
              <a:t>Bonus – FI b</a:t>
            </a:r>
            <a:r>
              <a:rPr lang="en-GB" dirty="0" err="1"/>
              <a:t>ias</a:t>
            </a:r>
            <a:r>
              <a:rPr lang="en-GB" dirty="0"/>
              <a:t> to </a:t>
            </a:r>
            <a:r>
              <a:rPr lang="en-GB" i="1" dirty="0"/>
              <a:t>n</a:t>
            </a:r>
            <a:r>
              <a:rPr lang="en-GB" dirty="0"/>
              <a:t> conversion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32A353-6D6C-496C-97DF-570B8E676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F7E40F-168F-4F69-953C-1375C770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44B15D-D85F-443B-9862-A00B1467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27</a:t>
            </a:fld>
            <a:endParaRPr lang="de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38D5E-37E7-48D5-9AE1-B957BD931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873" y="1235545"/>
            <a:ext cx="2715965" cy="2193455"/>
          </a:xfrm>
          <a:prstGeom prst="rect">
            <a:avLst/>
          </a:prstGeom>
        </p:spPr>
      </p:pic>
      <p:sp>
        <p:nvSpPr>
          <p:cNvPr id="8" name="Textplatzhalter 5">
            <a:extLst>
              <a:ext uri="{FF2B5EF4-FFF2-40B4-BE49-F238E27FC236}">
                <a16:creationId xmlns:a16="http://schemas.microsoft.com/office/drawing/2014/main" id="{1DDB05D2-69B5-4F91-9E5A-7A84404E45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6978857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 has uneven spatial distribution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Simulations and modelling converts field distribution to probability of ionising one 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Simulations classical but agree with approximation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Quantum state distribution &amp; residual B accounted for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5F2311-635D-4DB6-895B-027B2C757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7216" y="3592295"/>
            <a:ext cx="3187412" cy="268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145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Bonus – Slow </a:t>
            </a:r>
            <a:r>
              <a:rPr lang="de-AT" dirty="0" err="1"/>
              <a:t>Extraction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28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4496914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Repeat mixing routine but extract antiprotons to MCP instead of into positrons to see how plasma evolves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Most come out at the end in tight spot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A63FE1-2A80-43A1-AA61-484FC6704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832" y="1541268"/>
            <a:ext cx="3577136" cy="31436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73A5EF-5428-4627-8D56-F2A17D7CB0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1"/>
          <a:stretch/>
        </p:blipFill>
        <p:spPr>
          <a:xfrm>
            <a:off x="5300897" y="3000750"/>
            <a:ext cx="2743343" cy="352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83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Bonus – Mixing Duration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29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6633624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longer we mix the more antihydrogen we make up to a certain limit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Merging fast allows plasma to hollow 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is stable for slower merging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FB1C86-DE50-4533-899A-FB7F63E03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113" y="1703164"/>
            <a:ext cx="4528443" cy="455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98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5" y="543854"/>
            <a:ext cx="8656857" cy="1260000"/>
          </a:xfrm>
        </p:spPr>
        <p:txBody>
          <a:bodyPr/>
          <a:lstStyle/>
          <a:p>
            <a:r>
              <a:rPr lang="en-US" dirty="0"/>
              <a:t>Ground State Hyperfine Structure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FD8AC1-CDBA-41D3-9F19-9ACAA234F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139" y="1471713"/>
            <a:ext cx="4810108" cy="2849009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6539800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GB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hfs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(F=0)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(F=1)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 = total spin quantum number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F5F409B8-071A-4ADC-85BF-9737ECF45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450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5" y="543854"/>
            <a:ext cx="8656857" cy="1260000"/>
          </a:xfrm>
        </p:spPr>
        <p:txBody>
          <a:bodyPr/>
          <a:lstStyle/>
          <a:p>
            <a:r>
              <a:rPr lang="en-US" dirty="0"/>
              <a:t>Ground State Hyperfine Structure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FD8AC1-CDBA-41D3-9F19-9ACAA234F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139" y="1471713"/>
            <a:ext cx="4810108" cy="28490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65398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n-GB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hfs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1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1/2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(F=0) 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1/2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(F=1)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F = total spin quantum number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H precision: 10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-12</a:t>
                </a:r>
                <a:b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High absolute precision: 1 </a:t>
                </a:r>
                <a:r>
                  <a:rPr lang="en-GB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mHz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S.G. </a:t>
                </a:r>
                <a:r>
                  <a:rPr lang="en-GB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Karshenboim</a:t>
                </a:r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GB" sz="105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Can. J. Phys. </a:t>
                </a:r>
                <a:r>
                  <a:rPr lang="en-GB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78</a:t>
                </a:r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(2000)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precision: 10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-4</a:t>
                </a:r>
                <a:b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M. Ahmadi et al. </a:t>
                </a:r>
                <a:r>
                  <a:rPr lang="en-GB" sz="105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Nature</a:t>
                </a:r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548</a:t>
                </a:r>
                <a:r>
                  <a:rPr lang="en-GB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(2017)</a:t>
                </a:r>
                <a:endParaRPr lang="en-GB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6539800" cy="4272946"/>
              </a:xfrm>
              <a:blipFill>
                <a:blip r:embed="rId4"/>
                <a:stretch>
                  <a:fillRect l="-3262" t="-3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>
            <a:extLst>
              <a:ext uri="{FF2B5EF4-FFF2-40B4-BE49-F238E27FC236}">
                <a16:creationId xmlns:a16="http://schemas.microsoft.com/office/drawing/2014/main" id="{F5F409B8-071A-4ADC-85BF-9737ECF45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tar: 10 Points 8">
            <a:extLst>
              <a:ext uri="{FF2B5EF4-FFF2-40B4-BE49-F238E27FC236}">
                <a16:creationId xmlns:a16="http://schemas.microsoft.com/office/drawing/2014/main" id="{6D9C8D44-CD8B-4B08-BE99-2543A20F04F4}"/>
              </a:ext>
            </a:extLst>
          </p:cNvPr>
          <p:cNvSpPr/>
          <p:nvPr/>
        </p:nvSpPr>
        <p:spPr>
          <a:xfrm>
            <a:off x="9354357" y="4627977"/>
            <a:ext cx="1881243" cy="1686169"/>
          </a:xfrm>
          <a:prstGeom prst="star10">
            <a:avLst/>
          </a:prstGeom>
          <a:solidFill>
            <a:srgbClr val="FF21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GOAL</a:t>
            </a:r>
          </a:p>
          <a:p>
            <a:pPr algn="ctr"/>
            <a:r>
              <a:rPr lang="en-GB" sz="2800" dirty="0"/>
              <a:t>10</a:t>
            </a:r>
            <a:r>
              <a:rPr lang="en-GB" sz="2800" baseline="30000" dirty="0"/>
              <a:t>-6</a:t>
            </a:r>
          </a:p>
        </p:txBody>
      </p:sp>
    </p:spTree>
    <p:extLst>
      <p:ext uri="{BB962C8B-B14F-4D97-AF65-F5344CB8AC3E}">
        <p14:creationId xmlns:p14="http://schemas.microsoft.com/office/powerpoint/2010/main" val="1014872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Antihydrogen beam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5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109980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production/traps in high field environments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A beam removes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high field environments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Spectrometer requirements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Polarised ground state</a:t>
                </a: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&lt;1500 m/s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74000" lvl="1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Low background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10998000" cy="4272946"/>
              </a:xfrm>
              <a:blipFill>
                <a:blip r:embed="rId3"/>
                <a:stretch>
                  <a:fillRect l="-1940" t="-3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C4679DA-8275-4FD2-9F66-7733DD9499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042" t="1811" r="13334" b="25782"/>
          <a:stretch/>
        </p:blipFill>
        <p:spPr>
          <a:xfrm>
            <a:off x="6775658" y="3351674"/>
            <a:ext cx="4818742" cy="290512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03D809-90CF-48E5-9526-DC2D0732452C}"/>
              </a:ext>
            </a:extLst>
          </p:cNvPr>
          <p:cNvCxnSpPr>
            <a:cxnSpLocks/>
          </p:cNvCxnSpPr>
          <p:nvPr/>
        </p:nvCxnSpPr>
        <p:spPr>
          <a:xfrm>
            <a:off x="6007100" y="4942449"/>
            <a:ext cx="673100" cy="1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4430D4-2C49-4B0A-AC26-068D424E5860}"/>
              </a:ext>
            </a:extLst>
          </p:cNvPr>
          <p:cNvCxnSpPr>
            <a:cxnSpLocks/>
          </p:cNvCxnSpPr>
          <p:nvPr/>
        </p:nvCxnSpPr>
        <p:spPr>
          <a:xfrm>
            <a:off x="7772400" y="4840336"/>
            <a:ext cx="673100" cy="1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B862D7-AD05-4906-AECC-BF814BB01038}"/>
              </a:ext>
            </a:extLst>
          </p:cNvPr>
          <p:cNvCxnSpPr>
            <a:cxnSpLocks/>
          </p:cNvCxnSpPr>
          <p:nvPr/>
        </p:nvCxnSpPr>
        <p:spPr>
          <a:xfrm flipV="1">
            <a:off x="11398250" y="4641853"/>
            <a:ext cx="527050" cy="241247"/>
          </a:xfrm>
          <a:prstGeom prst="straightConnector1">
            <a:avLst/>
          </a:prstGeom>
          <a:ln w="76200">
            <a:solidFill>
              <a:srgbClr val="BF95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5C1C1DB-7C66-4E93-8DAD-1281861FF274}"/>
              </a:ext>
            </a:extLst>
          </p:cNvPr>
          <p:cNvCxnSpPr>
            <a:cxnSpLocks/>
          </p:cNvCxnSpPr>
          <p:nvPr/>
        </p:nvCxnSpPr>
        <p:spPr>
          <a:xfrm>
            <a:off x="11306779" y="4974198"/>
            <a:ext cx="673100" cy="1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07F26A2-34F2-4A54-9711-3FBBF632E5CA}"/>
              </a:ext>
            </a:extLst>
          </p:cNvPr>
          <p:cNvCxnSpPr>
            <a:cxnSpLocks/>
          </p:cNvCxnSpPr>
          <p:nvPr/>
        </p:nvCxnSpPr>
        <p:spPr>
          <a:xfrm>
            <a:off x="11398250" y="5063100"/>
            <a:ext cx="527050" cy="241247"/>
          </a:xfrm>
          <a:prstGeom prst="straightConnector1">
            <a:avLst/>
          </a:prstGeom>
          <a:ln w="76200">
            <a:solidFill>
              <a:srgbClr val="BF95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1ADA90A-5BB2-481C-B53B-DEF2B8B6EC6D}"/>
              </a:ext>
            </a:extLst>
          </p:cNvPr>
          <p:cNvCxnSpPr>
            <a:cxnSpLocks/>
          </p:cNvCxnSpPr>
          <p:nvPr/>
        </p:nvCxnSpPr>
        <p:spPr>
          <a:xfrm>
            <a:off x="7772400" y="5063099"/>
            <a:ext cx="673100" cy="1"/>
          </a:xfrm>
          <a:prstGeom prst="straightConnector1">
            <a:avLst/>
          </a:prstGeom>
          <a:ln w="76200">
            <a:solidFill>
              <a:srgbClr val="BF95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6E4BB7-4574-4A36-8564-6CB9CCD07599}"/>
              </a:ext>
            </a:extLst>
          </p:cNvPr>
          <p:cNvCxnSpPr>
            <a:cxnSpLocks/>
          </p:cNvCxnSpPr>
          <p:nvPr/>
        </p:nvCxnSpPr>
        <p:spPr>
          <a:xfrm>
            <a:off x="8840843" y="5027121"/>
            <a:ext cx="1966857" cy="0"/>
          </a:xfrm>
          <a:prstGeom prst="straightConnector1">
            <a:avLst/>
          </a:prstGeom>
          <a:ln w="76200">
            <a:solidFill>
              <a:srgbClr val="BF95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52EF3D-6220-4F1A-8305-BDD591CA8D41}"/>
              </a:ext>
            </a:extLst>
          </p:cNvPr>
          <p:cNvCxnSpPr>
            <a:cxnSpLocks/>
          </p:cNvCxnSpPr>
          <p:nvPr/>
        </p:nvCxnSpPr>
        <p:spPr>
          <a:xfrm>
            <a:off x="8847192" y="4955148"/>
            <a:ext cx="1966857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A1A649-9B19-4CF5-8B29-576C14FC98F6}"/>
              </a:ext>
            </a:extLst>
          </p:cNvPr>
          <p:cNvSpPr txBox="1"/>
          <p:nvPr/>
        </p:nvSpPr>
        <p:spPr>
          <a:xfrm>
            <a:off x="6076948" y="4670879"/>
            <a:ext cx="3654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F=0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080CF4-3BD3-4C59-97D0-D5B17FF40FBD}"/>
              </a:ext>
            </a:extLst>
          </p:cNvPr>
          <p:cNvSpPr txBox="1"/>
          <p:nvPr/>
        </p:nvSpPr>
        <p:spPr>
          <a:xfrm>
            <a:off x="7801731" y="5027121"/>
            <a:ext cx="3125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F=1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154EE7-8BF8-4B6F-80F2-49AC7837BAD4}"/>
              </a:ext>
            </a:extLst>
          </p:cNvPr>
          <p:cNvSpPr txBox="1"/>
          <p:nvPr/>
        </p:nvSpPr>
        <p:spPr>
          <a:xfrm>
            <a:off x="7805472" y="4545080"/>
            <a:ext cx="3654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F=0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AC2FCF-C44E-4F90-9F6A-C915041683EC}"/>
              </a:ext>
            </a:extLst>
          </p:cNvPr>
          <p:cNvSpPr txBox="1"/>
          <p:nvPr/>
        </p:nvSpPr>
        <p:spPr>
          <a:xfrm>
            <a:off x="2895671" y="6413143"/>
            <a:ext cx="311142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Malbrunot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NIM Phys. Res. Sect. A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935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(2019)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4D1131DB-28CB-462C-A9C3-0C38AD1E5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790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ASACUSA Experiment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93C2A-246F-4F68-A5D5-87F11BE16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93" y="2198688"/>
            <a:ext cx="6504797" cy="350938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B2AE941-305C-45E8-B88A-8B1654E69A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6" b="16205"/>
          <a:stretch/>
        </p:blipFill>
        <p:spPr bwMode="auto">
          <a:xfrm>
            <a:off x="223950" y="1459456"/>
            <a:ext cx="5220367" cy="442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640715-C404-467C-B32D-6DA419EB78C0}"/>
              </a:ext>
            </a:extLst>
          </p:cNvPr>
          <p:cNvSpPr txBox="1"/>
          <p:nvPr/>
        </p:nvSpPr>
        <p:spPr>
          <a:xfrm>
            <a:off x="653416" y="4311197"/>
            <a:ext cx="96180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Positron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6E36DC-8F59-46A6-95F2-4DFDDAEC99AD}"/>
              </a:ext>
            </a:extLst>
          </p:cNvPr>
          <p:cNvSpPr txBox="1"/>
          <p:nvPr/>
        </p:nvSpPr>
        <p:spPr>
          <a:xfrm>
            <a:off x="347500" y="1593392"/>
            <a:ext cx="10515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MUSASHI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5A3F8B-618C-4D3C-BAAB-E5799D59CF77}"/>
              </a:ext>
            </a:extLst>
          </p:cNvPr>
          <p:cNvSpPr txBox="1"/>
          <p:nvPr/>
        </p:nvSpPr>
        <p:spPr>
          <a:xfrm>
            <a:off x="3884040" y="2586092"/>
            <a:ext cx="139781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b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B82487-8F81-43F5-95C7-B653310CC13F}"/>
              </a:ext>
            </a:extLst>
          </p:cNvPr>
          <p:cNvSpPr txBox="1"/>
          <p:nvPr/>
        </p:nvSpPr>
        <p:spPr>
          <a:xfrm>
            <a:off x="3008149" y="1803854"/>
            <a:ext cx="53860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Cusp</a:t>
            </a:r>
            <a:b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7CD009-A6A7-4888-BE6A-1C9C31E6E0C0}"/>
              </a:ext>
            </a:extLst>
          </p:cNvPr>
          <p:cNvSpPr txBox="1"/>
          <p:nvPr/>
        </p:nvSpPr>
        <p:spPr>
          <a:xfrm>
            <a:off x="9132093" y="2003909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2025, SPSC-SR-377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3EB3B4-A4E0-4E80-B070-4C667748BAB3}"/>
              </a:ext>
            </a:extLst>
          </p:cNvPr>
          <p:cNvSpPr/>
          <p:nvPr/>
        </p:nvSpPr>
        <p:spPr>
          <a:xfrm>
            <a:off x="8536781" y="2547938"/>
            <a:ext cx="1190625" cy="4357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68B407-BD17-41A7-94FC-416A2A5D58C1}"/>
              </a:ext>
            </a:extLst>
          </p:cNvPr>
          <p:cNvSpPr/>
          <p:nvPr/>
        </p:nvSpPr>
        <p:spPr>
          <a:xfrm>
            <a:off x="8574881" y="4152428"/>
            <a:ext cx="1190625" cy="4357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2E0D1D5-613B-4A49-8811-F7661BA97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769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35C9-0E24-677D-26C8-EC14DFDD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6" y="543854"/>
            <a:ext cx="9463884" cy="1260000"/>
          </a:xfrm>
        </p:spPr>
        <p:txBody>
          <a:bodyPr/>
          <a:lstStyle/>
          <a:p>
            <a:r>
              <a:rPr lang="en-US" dirty="0"/>
              <a:t>Experiment - Particles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93C2A-246F-4F68-A5D5-87F11BE16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320" y="1309159"/>
            <a:ext cx="6941490" cy="37449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CDC4AC-58BD-4EE3-8DD9-6D5C5A57F4CC}"/>
              </a:ext>
            </a:extLst>
          </p:cNvPr>
          <p:cNvSpPr txBox="1"/>
          <p:nvPr/>
        </p:nvSpPr>
        <p:spPr>
          <a:xfrm>
            <a:off x="5799193" y="5298483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22</a:t>
            </a:r>
            <a:r>
              <a:rPr lang="en-GB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Na positron beam</a:t>
            </a:r>
            <a:br>
              <a:rPr lang="en-GB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21 million positrons every 2 min</a:t>
            </a:r>
            <a:endParaRPr lang="en-GB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900" y="1702254"/>
                <a:ext cx="4495100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AD/ELENA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</a:b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12 million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every 2 min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15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MUSASHI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</a:b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Catch &amp; cool ~25%</a:t>
                </a:r>
                <a:b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</a:b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of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900" y="1702254"/>
                <a:ext cx="4495100" cy="4272946"/>
              </a:xfrm>
              <a:blipFill>
                <a:blip r:embed="rId4"/>
                <a:stretch>
                  <a:fillRect l="-4743" t="-3709" r="-50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A17BBF79-27BF-470A-B6BB-D8C735B8C595}"/>
              </a:ext>
            </a:extLst>
          </p:cNvPr>
          <p:cNvSpPr/>
          <p:nvPr/>
        </p:nvSpPr>
        <p:spPr>
          <a:xfrm>
            <a:off x="8186266" y="3381171"/>
            <a:ext cx="1190625" cy="4793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102B0E-C178-40DC-AA09-E083DD5CBBA9}"/>
              </a:ext>
            </a:extLst>
          </p:cNvPr>
          <p:cNvSpPr/>
          <p:nvPr/>
        </p:nvSpPr>
        <p:spPr>
          <a:xfrm>
            <a:off x="8186266" y="1691513"/>
            <a:ext cx="1190625" cy="4357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6E35D5-D180-4C09-B279-C135F8B91DFE}"/>
              </a:ext>
            </a:extLst>
          </p:cNvPr>
          <p:cNvSpPr txBox="1"/>
          <p:nvPr/>
        </p:nvSpPr>
        <p:spPr>
          <a:xfrm>
            <a:off x="9017349" y="1155271"/>
            <a:ext cx="28084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ASACUSA SPSC Report for 2025, SPSC-SR-377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77F66CF0-BEDF-4821-ADD7-40EBDA501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551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7216" y="543854"/>
                <a:ext cx="9425784" cy="1260000"/>
              </a:xfrm>
            </p:spPr>
            <p:txBody>
              <a:bodyPr/>
              <a:lstStyle/>
              <a:p>
                <a:r>
                  <a:rPr lang="en-US" dirty="0"/>
                  <a:t>Experiment -</a:t>
                </a:r>
                <a:r>
                  <a:rPr lang="en-GB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cs typeface="Arial" panose="020B0604020202020204" pitchFamily="34" charset="0"/>
                  </a:rPr>
                  <a:t> production</a:t>
                </a:r>
                <a:r>
                  <a:rPr lang="en-US" dirty="0"/>
                  <a:t> </a:t>
                </a:r>
                <a:endParaRPr lang="de-AT" dirty="0"/>
              </a:p>
            </p:txBody>
          </p:sp>
        </mc:Choice>
        <mc:Fallback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7216" y="543854"/>
                <a:ext cx="9425784" cy="1260000"/>
              </a:xfrm>
              <a:blipFill>
                <a:blip r:embed="rId3"/>
                <a:stretch>
                  <a:fillRect l="-3493" t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8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4707825" cy="4272946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production in the double Cusp trap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Penning-</a:t>
                </a:r>
                <a:r>
                  <a:rPr lang="en-GB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Malmberg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trap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Polarises beam for &lt;1500 m/s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67FB24E3-3DA2-2DC1-43C9-AB21649BD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97600" y="1803854"/>
                <a:ext cx="4707825" cy="4272946"/>
              </a:xfrm>
              <a:blipFill>
                <a:blip r:embed="rId4"/>
                <a:stretch>
                  <a:fillRect l="-4534" t="-3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3412497-0F2B-406C-8EB0-CE51CD5022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676" y="1443854"/>
            <a:ext cx="6757146" cy="433325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DD4BF00-83AF-46A1-9AE1-4A0D720968CF}"/>
              </a:ext>
            </a:extLst>
          </p:cNvPr>
          <p:cNvSpPr/>
          <p:nvPr/>
        </p:nvSpPr>
        <p:spPr>
          <a:xfrm>
            <a:off x="9494983" y="1309569"/>
            <a:ext cx="2635106" cy="1909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8F5038-1A8D-459D-A864-07071D944F62}"/>
              </a:ext>
            </a:extLst>
          </p:cNvPr>
          <p:cNvSpPr/>
          <p:nvPr/>
        </p:nvSpPr>
        <p:spPr>
          <a:xfrm>
            <a:off x="5703769" y="2112310"/>
            <a:ext cx="526446" cy="389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46853F-CAB6-4AF8-803E-C35214227AA6}"/>
              </a:ext>
            </a:extLst>
          </p:cNvPr>
          <p:cNvSpPr/>
          <p:nvPr/>
        </p:nvSpPr>
        <p:spPr>
          <a:xfrm>
            <a:off x="11145019" y="3429000"/>
            <a:ext cx="526446" cy="389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8FB552-2A16-4F62-8C0B-BD744F18E29C}"/>
                  </a:ext>
                </a:extLst>
              </p:cNvPr>
              <p:cNvSpPr txBox="1"/>
              <p:nvPr/>
            </p:nvSpPr>
            <p:spPr>
              <a:xfrm>
                <a:off x="11090847" y="2182677"/>
                <a:ext cx="6347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LFS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GB" sz="18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H</m:t>
                          </m:r>
                        </m:e>
                      </m:acc>
                    </m:oMath>
                  </m:oMathPara>
                </a14:m>
                <a:endParaRPr lang="en-GB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8FB552-2A16-4F62-8C0B-BD744F18E2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0847" y="2182677"/>
                <a:ext cx="634789" cy="276999"/>
              </a:xfrm>
              <a:prstGeom prst="rect">
                <a:avLst/>
              </a:prstGeom>
              <a:blipFill>
                <a:blip r:embed="rId6"/>
                <a:stretch>
                  <a:fillRect l="-6731" t="-2222" r="-61538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51A418-AEEC-4B29-814C-8087172EF734}"/>
              </a:ext>
            </a:extLst>
          </p:cNvPr>
          <p:cNvCxnSpPr>
            <a:cxnSpLocks/>
          </p:cNvCxnSpPr>
          <p:nvPr/>
        </p:nvCxnSpPr>
        <p:spPr>
          <a:xfrm flipV="1">
            <a:off x="8400594" y="2307199"/>
            <a:ext cx="2603956" cy="2319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E3A277-2DFD-45BC-8E3B-5A621A0A5EFF}"/>
              </a:ext>
            </a:extLst>
          </p:cNvPr>
          <p:cNvCxnSpPr>
            <a:cxnSpLocks/>
          </p:cNvCxnSpPr>
          <p:nvPr/>
        </p:nvCxnSpPr>
        <p:spPr>
          <a:xfrm>
            <a:off x="5789038" y="2257134"/>
            <a:ext cx="503089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EB76B7D-7799-43DC-8534-0E2B51AEE6C4}"/>
              </a:ext>
            </a:extLst>
          </p:cNvPr>
          <p:cNvCxnSpPr>
            <a:cxnSpLocks/>
          </p:cNvCxnSpPr>
          <p:nvPr/>
        </p:nvCxnSpPr>
        <p:spPr>
          <a:xfrm>
            <a:off x="5789038" y="2361614"/>
            <a:ext cx="50308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7FE7CBAF-CEFD-4272-BEC4-3808DD5B2B35}"/>
              </a:ext>
            </a:extLst>
          </p:cNvPr>
          <p:cNvSpPr/>
          <p:nvPr/>
        </p:nvSpPr>
        <p:spPr>
          <a:xfrm>
            <a:off x="7129463" y="2280530"/>
            <a:ext cx="111919" cy="457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B2A27A6-0FA7-498E-95E2-9358F927B162}"/>
              </a:ext>
            </a:extLst>
          </p:cNvPr>
          <p:cNvSpPr/>
          <p:nvPr/>
        </p:nvSpPr>
        <p:spPr>
          <a:xfrm>
            <a:off x="7046912" y="2277914"/>
            <a:ext cx="69056" cy="4571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EFFB104-4A27-4F3D-B64A-F7C8806D8F81}"/>
                  </a:ext>
                </a:extLst>
              </p:cNvPr>
              <p:cNvSpPr txBox="1"/>
              <p:nvPr/>
            </p:nvSpPr>
            <p:spPr>
              <a:xfrm>
                <a:off x="5855583" y="1964407"/>
                <a:ext cx="192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p</m:t>
                          </m:r>
                        </m:e>
                      </m:acc>
                    </m:oMath>
                  </m:oMathPara>
                </a14:m>
                <a:endParaRPr lang="en-GB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EFFB104-4A27-4F3D-B64A-F7C8806D8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583" y="1964407"/>
                <a:ext cx="192360" cy="276999"/>
              </a:xfrm>
              <a:prstGeom prst="rect">
                <a:avLst/>
              </a:prstGeom>
              <a:blipFill>
                <a:blip r:embed="rId7"/>
                <a:stretch>
                  <a:fillRect l="-29032" r="-38710"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14BB55E6-8989-4EB4-A7E1-68E93CC46F69}"/>
              </a:ext>
            </a:extLst>
          </p:cNvPr>
          <p:cNvSpPr txBox="1"/>
          <p:nvPr/>
        </p:nvSpPr>
        <p:spPr>
          <a:xfrm>
            <a:off x="5885238" y="2379880"/>
            <a:ext cx="1939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B57E35-E4CA-4206-8A38-1F44B762D651}"/>
              </a:ext>
            </a:extLst>
          </p:cNvPr>
          <p:cNvSpPr txBox="1"/>
          <p:nvPr/>
        </p:nvSpPr>
        <p:spPr>
          <a:xfrm>
            <a:off x="9400175" y="5811862"/>
            <a:ext cx="272991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Phys. Plasmas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(2026)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87BD7D-1A55-4635-A4D9-B8EC65D57CF3}"/>
                  </a:ext>
                </a:extLst>
              </p:cNvPr>
              <p:cNvSpPr txBox="1"/>
              <p:nvPr/>
            </p:nvSpPr>
            <p:spPr>
              <a:xfrm>
                <a:off x="10380617" y="1537861"/>
                <a:ext cx="6700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HFS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GB" sz="18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H</m:t>
                          </m:r>
                        </m:e>
                      </m:acc>
                    </m:oMath>
                  </m:oMathPara>
                </a14:m>
                <a:endParaRPr lang="en-GB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87BD7D-1A55-4635-A4D9-B8EC65D57C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0617" y="1537861"/>
                <a:ext cx="670055" cy="276999"/>
              </a:xfrm>
              <a:prstGeom prst="rect">
                <a:avLst/>
              </a:prstGeom>
              <a:blipFill>
                <a:blip r:embed="rId8"/>
                <a:stretch>
                  <a:fillRect l="-7273" t="-2174" r="-57273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E5D1B9-4543-4597-924C-C73E9B9C125A}"/>
              </a:ext>
            </a:extLst>
          </p:cNvPr>
          <p:cNvCxnSpPr>
            <a:cxnSpLocks/>
          </p:cNvCxnSpPr>
          <p:nvPr/>
        </p:nvCxnSpPr>
        <p:spPr>
          <a:xfrm flipV="1">
            <a:off x="9718659" y="1823665"/>
            <a:ext cx="847181" cy="359012"/>
          </a:xfrm>
          <a:prstGeom prst="straightConnector1">
            <a:avLst/>
          </a:prstGeom>
          <a:ln w="76200">
            <a:solidFill>
              <a:srgbClr val="BF95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A128527-F240-4C11-84D5-E18018A3E967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712309" y="2465801"/>
            <a:ext cx="847181" cy="359012"/>
          </a:xfrm>
          <a:prstGeom prst="straightConnector1">
            <a:avLst/>
          </a:prstGeom>
          <a:ln w="76200">
            <a:solidFill>
              <a:srgbClr val="BF95D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5EE73FB-01A7-4B91-8AA1-9F82BA6F9C41}"/>
                  </a:ext>
                </a:extLst>
              </p:cNvPr>
              <p:cNvSpPr txBox="1"/>
              <p:nvPr/>
            </p:nvSpPr>
            <p:spPr>
              <a:xfrm>
                <a:off x="10419277" y="2821330"/>
                <a:ext cx="6700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HFS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GB" sz="18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H</m:t>
                          </m:r>
                        </m:e>
                      </m:acc>
                    </m:oMath>
                  </m:oMathPara>
                </a14:m>
                <a:endParaRPr lang="en-GB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5EE73FB-01A7-4B91-8AA1-9F82BA6F9C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9277" y="2821330"/>
                <a:ext cx="670055" cy="276999"/>
              </a:xfrm>
              <a:prstGeom prst="rect">
                <a:avLst/>
              </a:prstGeom>
              <a:blipFill>
                <a:blip r:embed="rId9"/>
                <a:stretch>
                  <a:fillRect l="-6364" t="-4444" r="-58182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2">
            <a:extLst>
              <a:ext uri="{FF2B5EF4-FFF2-40B4-BE49-F238E27FC236}">
                <a16:creationId xmlns:a16="http://schemas.microsoft.com/office/drawing/2014/main" id="{D6ECBDD4-8FE1-4CD2-92A3-EC7A16AFD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052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82E8E707-C6D1-47CF-B732-4F1C7AF35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" t="11495" r="9204"/>
          <a:stretch/>
        </p:blipFill>
        <p:spPr bwMode="auto">
          <a:xfrm>
            <a:off x="7626176" y="3491921"/>
            <a:ext cx="3844620" cy="285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Experiment -</a:t>
                </a:r>
                <a:r>
                  <a:rPr lang="en-GB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cs typeface="Arial" panose="020B0604020202020204" pitchFamily="34" charset="0"/>
                  </a:rPr>
                  <a:t> production</a:t>
                </a:r>
                <a:endParaRPr lang="de-AT" dirty="0"/>
              </a:p>
            </p:txBody>
          </p:sp>
        </mc:Choice>
        <mc:Fallback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C7835C9-0E24-677D-26C8-EC14DFDDC1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4355" t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5DBDD4-3F34-ECC7-9E52-DF2FD946C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May 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613BA-42CB-4755-1432-BE68421A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ASACUSA Antihydrogen beam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B38F84-ECD0-98D6-D148-C1CE00C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7FB24E3-3DA2-2DC1-43C9-AB21649BD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600" y="1803854"/>
            <a:ext cx="6476472" cy="42729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Low field seeker (LFS)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Magnetic moment anti-align to B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 field seeker (HFS)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Magnetic moment align to 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Polarisation LFS:HFS better for lower velocity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~60:40 for 1500 m/s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~80:20 for 1000 m/s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B57E35-E4CA-4206-8A38-1F44B762D651}"/>
              </a:ext>
            </a:extLst>
          </p:cNvPr>
          <p:cNvSpPr txBox="1"/>
          <p:nvPr/>
        </p:nvSpPr>
        <p:spPr>
          <a:xfrm>
            <a:off x="9128350" y="267347"/>
            <a:ext cx="272991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D. Hunter et al.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Phys. Plasmas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(2026)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644C93-F762-4E9E-8E17-D6BC0CCBEA9F}"/>
              </a:ext>
            </a:extLst>
          </p:cNvPr>
          <p:cNvGrpSpPr/>
          <p:nvPr/>
        </p:nvGrpSpPr>
        <p:grpSpPr>
          <a:xfrm>
            <a:off x="7589088" y="442529"/>
            <a:ext cx="4409471" cy="2915354"/>
            <a:chOff x="5400676" y="1309569"/>
            <a:chExt cx="6757146" cy="446753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3412497-0F2B-406C-8EB0-CE51CD502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00676" y="1443854"/>
              <a:ext cx="6757146" cy="4333252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DD4BF00-83AF-46A1-9AE1-4A0D720968CF}"/>
                </a:ext>
              </a:extLst>
            </p:cNvPr>
            <p:cNvSpPr/>
            <p:nvPr/>
          </p:nvSpPr>
          <p:spPr>
            <a:xfrm>
              <a:off x="9494983" y="1309569"/>
              <a:ext cx="2635106" cy="1909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8F5038-1A8D-459D-A864-07071D944F62}"/>
                </a:ext>
              </a:extLst>
            </p:cNvPr>
            <p:cNvSpPr/>
            <p:nvPr/>
          </p:nvSpPr>
          <p:spPr>
            <a:xfrm>
              <a:off x="5703769" y="2112310"/>
              <a:ext cx="526446" cy="389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646853F-CAB6-4AF8-803E-C35214227AA6}"/>
                </a:ext>
              </a:extLst>
            </p:cNvPr>
            <p:cNvSpPr/>
            <p:nvPr/>
          </p:nvSpPr>
          <p:spPr>
            <a:xfrm>
              <a:off x="11145019" y="3429000"/>
              <a:ext cx="526446" cy="389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D8FB552-2A16-4F62-8C0B-BD744F18E29C}"/>
                    </a:ext>
                  </a:extLst>
                </p:cNvPr>
                <p:cNvSpPr txBox="1"/>
                <p:nvPr/>
              </p:nvSpPr>
              <p:spPr>
                <a:xfrm>
                  <a:off x="11090846" y="2182677"/>
                  <a:ext cx="759047" cy="3301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LFS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GB" sz="14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H</m:t>
                            </m:r>
                          </m:e>
                        </m:acc>
                      </m:oMath>
                    </m:oMathPara>
                  </a14:m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D8FB552-2A16-4F62-8C0B-BD744F18E2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90846" y="2182677"/>
                  <a:ext cx="759047" cy="330150"/>
                </a:xfrm>
                <a:prstGeom prst="rect">
                  <a:avLst/>
                </a:prstGeom>
                <a:blipFill>
                  <a:blip r:embed="rId6"/>
                  <a:stretch>
                    <a:fillRect l="-7407" r="-60494" b="-85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951A418-AEEC-4B29-814C-8087172EF7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00594" y="2307199"/>
              <a:ext cx="2603956" cy="2319"/>
            </a:xfrm>
            <a:prstGeom prst="straightConnector1">
              <a:avLst/>
            </a:prstGeom>
            <a:ln w="762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6E3A277-2DFD-45BC-8E3B-5A621A0A5EFF}"/>
                </a:ext>
              </a:extLst>
            </p:cNvPr>
            <p:cNvCxnSpPr>
              <a:cxnSpLocks/>
            </p:cNvCxnSpPr>
            <p:nvPr/>
          </p:nvCxnSpPr>
          <p:spPr>
            <a:xfrm>
              <a:off x="5789038" y="2257134"/>
              <a:ext cx="503089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EB76B7D-7799-43DC-8534-0E2B51AEE6C4}"/>
                </a:ext>
              </a:extLst>
            </p:cNvPr>
            <p:cNvCxnSpPr>
              <a:cxnSpLocks/>
            </p:cNvCxnSpPr>
            <p:nvPr/>
          </p:nvCxnSpPr>
          <p:spPr>
            <a:xfrm>
              <a:off x="5789038" y="2361614"/>
              <a:ext cx="50308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E7CBAF-CEFD-4272-BEC4-3808DD5B2B35}"/>
                </a:ext>
              </a:extLst>
            </p:cNvPr>
            <p:cNvSpPr/>
            <p:nvPr/>
          </p:nvSpPr>
          <p:spPr>
            <a:xfrm>
              <a:off x="7129463" y="2280530"/>
              <a:ext cx="111919" cy="457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B2A27A6-0FA7-498E-95E2-9358F927B162}"/>
                </a:ext>
              </a:extLst>
            </p:cNvPr>
            <p:cNvSpPr/>
            <p:nvPr/>
          </p:nvSpPr>
          <p:spPr>
            <a:xfrm>
              <a:off x="7046912" y="2277914"/>
              <a:ext cx="69056" cy="4571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EFFB104-4A27-4F3D-B64A-F7C8806D8F81}"/>
                    </a:ext>
                  </a:extLst>
                </p:cNvPr>
                <p:cNvSpPr txBox="1"/>
                <p:nvPr/>
              </p:nvSpPr>
              <p:spPr>
                <a:xfrm>
                  <a:off x="5855583" y="1964407"/>
                  <a:ext cx="179322" cy="2594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11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p</m:t>
                            </m:r>
                          </m:e>
                        </m:acc>
                      </m:oMath>
                    </m:oMathPara>
                  </a14:m>
                  <a:endParaRPr lang="en-GB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EFFB104-4A27-4F3D-B64A-F7C8806D8F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55583" y="1964407"/>
                  <a:ext cx="179322" cy="259403"/>
                </a:xfrm>
                <a:prstGeom prst="rect">
                  <a:avLst/>
                </a:prstGeom>
                <a:blipFill>
                  <a:blip r:embed="rId7"/>
                  <a:stretch>
                    <a:fillRect l="-31579" r="-31579" b="-296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4BB55E6-8989-4EB4-A7E1-68E93CC46F69}"/>
                </a:ext>
              </a:extLst>
            </p:cNvPr>
            <p:cNvSpPr txBox="1"/>
            <p:nvPr/>
          </p:nvSpPr>
          <p:spPr>
            <a:xfrm>
              <a:off x="5885238" y="2379880"/>
              <a:ext cx="13305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GB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987BD7D-1A55-4635-A4D9-B8EC65D57CF3}"/>
                    </a:ext>
                  </a:extLst>
                </p:cNvPr>
                <p:cNvSpPr txBox="1"/>
                <p:nvPr/>
              </p:nvSpPr>
              <p:spPr>
                <a:xfrm>
                  <a:off x="10380617" y="1537861"/>
                  <a:ext cx="800809" cy="3301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HFS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GB" sz="14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H</m:t>
                            </m:r>
                          </m:e>
                        </m:acc>
                      </m:oMath>
                    </m:oMathPara>
                  </a14:m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987BD7D-1A55-4635-A4D9-B8EC65D57C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80617" y="1537861"/>
                  <a:ext cx="800809" cy="330150"/>
                </a:xfrm>
                <a:prstGeom prst="rect">
                  <a:avLst/>
                </a:prstGeom>
                <a:blipFill>
                  <a:blip r:embed="rId8"/>
                  <a:stretch>
                    <a:fillRect l="-6977" r="-55814" b="-85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9E5D1B9-4543-4597-924C-C73E9B9C12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18659" y="1823665"/>
              <a:ext cx="847181" cy="359012"/>
            </a:xfrm>
            <a:prstGeom prst="straightConnector1">
              <a:avLst/>
            </a:prstGeom>
            <a:ln w="76200">
              <a:solidFill>
                <a:srgbClr val="BF95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A128527-F240-4C11-84D5-E18018A3E967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9712309" y="2465801"/>
              <a:ext cx="847181" cy="359012"/>
            </a:xfrm>
            <a:prstGeom prst="straightConnector1">
              <a:avLst/>
            </a:prstGeom>
            <a:ln w="76200">
              <a:solidFill>
                <a:srgbClr val="BF95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5EE73FB-01A7-4B91-8AA1-9F82BA6F9C41}"/>
                    </a:ext>
                  </a:extLst>
                </p:cNvPr>
                <p:cNvSpPr txBox="1"/>
                <p:nvPr/>
              </p:nvSpPr>
              <p:spPr>
                <a:xfrm>
                  <a:off x="10419277" y="2821330"/>
                  <a:ext cx="800809" cy="3301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HFS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GB" sz="14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H</m:t>
                            </m:r>
                          </m:e>
                        </m:acc>
                      </m:oMath>
                    </m:oMathPara>
                  </a14:m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5EE73FB-01A7-4B91-8AA1-9F82BA6F9C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9277" y="2821330"/>
                  <a:ext cx="800809" cy="330150"/>
                </a:xfrm>
                <a:prstGeom prst="rect">
                  <a:avLst/>
                </a:prstGeom>
                <a:blipFill>
                  <a:blip r:embed="rId8"/>
                  <a:stretch>
                    <a:fillRect l="-6977" r="-55814" b="-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56A1532-8E9F-4894-83D6-2D486E9AD268}"/>
              </a:ext>
            </a:extLst>
          </p:cNvPr>
          <p:cNvGrpSpPr/>
          <p:nvPr/>
        </p:nvGrpSpPr>
        <p:grpSpPr>
          <a:xfrm>
            <a:off x="10955541" y="3675632"/>
            <a:ext cx="792317" cy="2127125"/>
            <a:chOff x="10830642" y="244720"/>
            <a:chExt cx="1374672" cy="393414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4C38055-B567-44B8-9C33-514C3D076475}"/>
                </a:ext>
              </a:extLst>
            </p:cNvPr>
            <p:cNvSpPr txBox="1"/>
            <p:nvPr/>
          </p:nvSpPr>
          <p:spPr>
            <a:xfrm>
              <a:off x="10830644" y="244720"/>
              <a:ext cx="1374670" cy="5692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LFS</a:t>
              </a:r>
              <a:endParaRPr lang="en-GB" sz="900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3514F9E-0EC9-4399-A750-EA25FBDC629F}"/>
                </a:ext>
              </a:extLst>
            </p:cNvPr>
            <p:cNvSpPr txBox="1"/>
            <p:nvPr/>
          </p:nvSpPr>
          <p:spPr>
            <a:xfrm>
              <a:off x="10830642" y="3609626"/>
              <a:ext cx="1108419" cy="5692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HFS</a:t>
              </a:r>
              <a:endParaRPr lang="en-GB" sz="1400" dirty="0"/>
            </a:p>
          </p:txBody>
        </p:sp>
      </p:grpSp>
      <p:pic>
        <p:nvPicPr>
          <p:cNvPr id="41" name="Picture 2">
            <a:extLst>
              <a:ext uri="{FF2B5EF4-FFF2-40B4-BE49-F238E27FC236}">
                <a16:creationId xmlns:a16="http://schemas.microsoft.com/office/drawing/2014/main" id="{741AC1A1-5400-424D-9849-2A0C28BAB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861" y="6314146"/>
            <a:ext cx="384498" cy="4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279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ÖAW Institute EN">
  <a:themeElements>
    <a:clrScheme name="Benutzerdefiniert 1">
      <a:dk1>
        <a:srgbClr val="000000"/>
      </a:dk1>
      <a:lt1>
        <a:srgbClr val="FFFFFF"/>
      </a:lt1>
      <a:dk2>
        <a:srgbClr val="307BBF"/>
      </a:dk2>
      <a:lt2>
        <a:srgbClr val="EAF2F9"/>
      </a:lt2>
      <a:accent1>
        <a:srgbClr val="307BBF"/>
      </a:accent1>
      <a:accent2>
        <a:srgbClr val="6592CD"/>
      </a:accent2>
      <a:accent3>
        <a:srgbClr val="91ACDA"/>
      </a:accent3>
      <a:accent4>
        <a:srgbClr val="B8C7E8"/>
      </a:accent4>
      <a:accent5>
        <a:srgbClr val="DCE3F4"/>
      </a:accent5>
      <a:accent6>
        <a:srgbClr val="EAF2F9"/>
      </a:accent6>
      <a:hlink>
        <a:srgbClr val="000000"/>
      </a:hlink>
      <a:folHlink>
        <a:srgbClr val="000000"/>
      </a:folHlink>
    </a:clrScheme>
    <a:fontScheme name="ÖAW P">
      <a:majorFont>
        <a:latin typeface="Lato"/>
        <a:ea typeface=""/>
        <a:cs typeface=""/>
      </a:majorFont>
      <a:minorFont>
        <a:latin typeface="Crimson Pro"/>
        <a:ea typeface=""/>
        <a:cs typeface=""/>
      </a:minorFont>
    </a:fontScheme>
    <a:fmtScheme name="Zitierfähig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/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MBI_PPP_Vorlage_EN" id="{96967039-8ACA-4F6F-89B5-2EEBEE746BB8}" vid="{6FFD24D9-6E25-41FB-8DA4-4F16FFBCAC0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MBI_PPP_Vorlage_EN</Template>
  <TotalTime>0</TotalTime>
  <Words>1454</Words>
  <Application>Microsoft Office PowerPoint</Application>
  <PresentationFormat>Widescreen</PresentationFormat>
  <Paragraphs>405</Paragraphs>
  <Slides>29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Lato</vt:lpstr>
      <vt:lpstr>Arial</vt:lpstr>
      <vt:lpstr>Times New Roman</vt:lpstr>
      <vt:lpstr>Crimson Pro</vt:lpstr>
      <vt:lpstr>Cambria Math</vt:lpstr>
      <vt:lpstr>ÖAW Institute EN</vt:lpstr>
      <vt:lpstr>Adobe Acrobat Document</vt:lpstr>
      <vt:lpstr>The ASACUSA Antihydrogen beam</vt:lpstr>
      <vt:lpstr>Where is all the antimatter?</vt:lpstr>
      <vt:lpstr>Ground State Hyperfine Structure</vt:lpstr>
      <vt:lpstr>Ground State Hyperfine Structure</vt:lpstr>
      <vt:lpstr>Antihydrogen beam</vt:lpstr>
      <vt:lpstr>ASACUSA Experiment</vt:lpstr>
      <vt:lpstr>Experiment - Particles</vt:lpstr>
      <vt:lpstr>Experiment - H ̅ production </vt:lpstr>
      <vt:lpstr>Experiment - H ̅ production</vt:lpstr>
      <vt:lpstr>Experiment - H ̅ production</vt:lpstr>
      <vt:lpstr>H ̅ Production cycle</vt:lpstr>
      <vt:lpstr>Plasma properties</vt:lpstr>
      <vt:lpstr>Antihydrogen production</vt:lpstr>
      <vt:lpstr>Field ionisers</vt:lpstr>
      <vt:lpstr>Field ionisers</vt:lpstr>
      <vt:lpstr>Beam detector</vt:lpstr>
      <vt:lpstr>Beam intensity</vt:lpstr>
      <vt:lpstr>Beam intensity</vt:lpstr>
      <vt:lpstr>Beam velocity</vt:lpstr>
      <vt:lpstr>Quantum number distribution</vt:lpstr>
      <vt:lpstr>Spectroscopy Line Installation</vt:lpstr>
      <vt:lpstr>2025 Mixing</vt:lpstr>
      <vt:lpstr>Sextupole Focusing</vt:lpstr>
      <vt:lpstr>Conclusions</vt:lpstr>
      <vt:lpstr>Acknowledgements</vt:lpstr>
      <vt:lpstr>PowerPoint Presentation</vt:lpstr>
      <vt:lpstr>Bonus – FI bias to n conversion</vt:lpstr>
      <vt:lpstr>Bonus – Slow Extraction</vt:lpstr>
      <vt:lpstr>Bonus – Mixing Duration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Sheldon, Ross</dc:creator>
  <cp:lastModifiedBy>Sheldon, Ross</cp:lastModifiedBy>
  <cp:revision>98</cp:revision>
  <dcterms:created xsi:type="dcterms:W3CDTF">2026-03-15T09:34:26Z</dcterms:created>
  <dcterms:modified xsi:type="dcterms:W3CDTF">2026-05-19T11:37:56Z</dcterms:modified>
</cp:coreProperties>
</file>