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25"/>
  </p:notesMasterIdLst>
  <p:handoutMasterIdLst>
    <p:handoutMasterId r:id="rId26"/>
  </p:handoutMasterIdLst>
  <p:sldIdLst>
    <p:sldId id="1409" r:id="rId2"/>
    <p:sldId id="1429" r:id="rId3"/>
    <p:sldId id="1415" r:id="rId4"/>
    <p:sldId id="1416" r:id="rId5"/>
    <p:sldId id="1378" r:id="rId6"/>
    <p:sldId id="1399" r:id="rId7"/>
    <p:sldId id="1380" r:id="rId8"/>
    <p:sldId id="1344" r:id="rId9"/>
    <p:sldId id="1381" r:id="rId10"/>
    <p:sldId id="1361" r:id="rId11"/>
    <p:sldId id="1418" r:id="rId12"/>
    <p:sldId id="1423" r:id="rId13"/>
    <p:sldId id="1420" r:id="rId14"/>
    <p:sldId id="1421" r:id="rId15"/>
    <p:sldId id="1419" r:id="rId16"/>
    <p:sldId id="1412" r:id="rId17"/>
    <p:sldId id="1422" r:id="rId18"/>
    <p:sldId id="1424" r:id="rId19"/>
    <p:sldId id="1425" r:id="rId20"/>
    <p:sldId id="1426" r:id="rId21"/>
    <p:sldId id="1427" r:id="rId22"/>
    <p:sldId id="1428" r:id="rId23"/>
    <p:sldId id="1404" r:id="rId24"/>
  </p:sldIdLst>
  <p:sldSz cx="9906000" cy="6858000" type="A4"/>
  <p:notesSz cx="14371638" cy="99425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45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CC33"/>
    <a:srgbClr val="66FF33"/>
    <a:srgbClr val="FFFF99"/>
    <a:srgbClr val="FF0000"/>
    <a:srgbClr val="FF9900"/>
    <a:srgbClr val="CCCC00"/>
    <a:srgbClr val="FFFFFF"/>
    <a:srgbClr val="2D8793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28" autoAdjust="0"/>
  </p:normalViewPr>
  <p:slideViewPr>
    <p:cSldViewPr>
      <p:cViewPr varScale="1">
        <p:scale>
          <a:sx n="82" d="100"/>
          <a:sy n="82" d="100"/>
        </p:scale>
        <p:origin x="1306" y="4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1392" y="-102"/>
      </p:cViewPr>
      <p:guideLst>
        <p:guide orient="horz" pos="3133"/>
        <p:guide pos="45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6230608" cy="49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713" tIns="66858" rIns="133713" bIns="66858" numCol="1" anchor="t" anchorCtr="0" compatLnSpc="1">
            <a:prstTxWarp prst="textNoShape">
              <a:avLst/>
            </a:prstTxWarp>
          </a:bodyPr>
          <a:lstStyle>
            <a:lvl1pPr defTabSz="1335999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8141031" y="0"/>
            <a:ext cx="6230608" cy="49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713" tIns="66858" rIns="133713" bIns="66858" numCol="1" anchor="t" anchorCtr="0" compatLnSpc="1">
            <a:prstTxWarp prst="textNoShape">
              <a:avLst/>
            </a:prstTxWarp>
          </a:bodyPr>
          <a:lstStyle>
            <a:lvl1pPr algn="r" defTabSz="1335999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722"/>
            <a:ext cx="6230608" cy="49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713" tIns="66858" rIns="133713" bIns="66858" numCol="1" anchor="b" anchorCtr="0" compatLnSpc="1">
            <a:prstTxWarp prst="textNoShape">
              <a:avLst/>
            </a:prstTxWarp>
          </a:bodyPr>
          <a:lstStyle>
            <a:lvl1pPr defTabSz="1335999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3575814" y="9217723"/>
            <a:ext cx="795824" cy="42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713" tIns="66858" rIns="133713" bIns="66858" numCol="1" anchor="b" anchorCtr="0" compatLnSpc="1">
            <a:prstTxWarp prst="textNoShape">
              <a:avLst/>
            </a:prstTxWarp>
          </a:bodyPr>
          <a:lstStyle>
            <a:lvl1pPr algn="r" defTabSz="1335999">
              <a:defRPr sz="1400" b="1"/>
            </a:lvl1pPr>
          </a:lstStyle>
          <a:p>
            <a:pPr>
              <a:defRPr/>
            </a:pPr>
            <a:fld id="{BDDC1852-2778-41F3-92ED-276202276C5F}" type="slidenum">
              <a:rPr lang="fr-FR"/>
              <a:pPr>
                <a:defRPr/>
              </a:pPr>
              <a:t>‹#›</a:t>
            </a:fld>
            <a:endParaRPr lang="fr-FR" sz="17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1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232837" cy="55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713" tIns="66858" rIns="133713" bIns="66858" numCol="1" anchor="t" anchorCtr="0" compatLnSpc="1">
            <a:prstTxWarp prst="textNoShape">
              <a:avLst/>
            </a:prstTxWarp>
          </a:bodyPr>
          <a:lstStyle>
            <a:lvl1pPr defTabSz="1335999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156636" y="0"/>
            <a:ext cx="6228378" cy="55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713" tIns="66858" rIns="133713" bIns="66858" numCol="1" anchor="t" anchorCtr="0" compatLnSpc="1">
            <a:prstTxWarp prst="textNoShape">
              <a:avLst/>
            </a:prstTxWarp>
          </a:bodyPr>
          <a:lstStyle>
            <a:lvl1pPr algn="r" defTabSz="1335999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483100" y="773113"/>
            <a:ext cx="5426075" cy="3756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26027" y="4753376"/>
            <a:ext cx="10530730" cy="4415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713" tIns="66858" rIns="133713" bIns="668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1139"/>
            <a:ext cx="6232837" cy="55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713" tIns="66858" rIns="133713" bIns="66858" numCol="1" anchor="b" anchorCtr="0" compatLnSpc="1">
            <a:prstTxWarp prst="textNoShape">
              <a:avLst/>
            </a:prstTxWarp>
          </a:bodyPr>
          <a:lstStyle>
            <a:lvl1pPr defTabSz="1335999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156636" y="9391139"/>
            <a:ext cx="6228378" cy="55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713" tIns="66858" rIns="133713" bIns="66858" numCol="1" anchor="b" anchorCtr="0" compatLnSpc="1">
            <a:prstTxWarp prst="textNoShape">
              <a:avLst/>
            </a:prstTxWarp>
          </a:bodyPr>
          <a:lstStyle>
            <a:lvl1pPr algn="r" defTabSz="1335999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fld id="{01807280-6498-42FF-8296-56191439B9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792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Text Box 2"/>
          <p:cNvSpPr txBox="1">
            <a:spLocks noChangeArrowheads="1"/>
          </p:cNvSpPr>
          <p:nvPr/>
        </p:nvSpPr>
        <p:spPr bwMode="auto">
          <a:xfrm>
            <a:off x="3200400" y="6551613"/>
            <a:ext cx="3505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ctr" defTabSz="1085850">
              <a:spcBef>
                <a:spcPct val="50000"/>
              </a:spcBef>
              <a:tabLst>
                <a:tab pos="3141663" algn="ctr"/>
                <a:tab pos="6570663" algn="r"/>
              </a:tabLst>
              <a:defRPr/>
            </a:pPr>
            <a:r>
              <a:rPr lang="fr-FR" sz="1000" b="1"/>
              <a:t>INSTITUT MAX VON LAUE - PAUL LANGEVIN</a:t>
            </a:r>
            <a:endParaRPr lang="fr-FR" sz="1000" b="1">
              <a:solidFill>
                <a:schemeClr val="bg1"/>
              </a:solidFill>
            </a:endParaRPr>
          </a:p>
        </p:txBody>
      </p:sp>
      <p:pic>
        <p:nvPicPr>
          <p:cNvPr id="12291" name="Picture 3" descr="bandeau"/>
          <p:cNvPicPr preferRelativeResize="0">
            <a:picLocks noChangeAspect="1" noChangeArrowheads="1"/>
          </p:cNvPicPr>
          <p:nvPr/>
        </p:nvPicPr>
        <p:blipFill>
          <a:blip r:embed="rId14" cstate="print"/>
          <a:srcRect t="28856"/>
          <a:stretch>
            <a:fillRect/>
          </a:stretch>
        </p:blipFill>
        <p:spPr bwMode="auto">
          <a:xfrm>
            <a:off x="0" y="0"/>
            <a:ext cx="9906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0" y="762000"/>
            <a:ext cx="9928225" cy="71438"/>
          </a:xfrm>
          <a:prstGeom prst="rect">
            <a:avLst/>
          </a:prstGeom>
          <a:solidFill>
            <a:srgbClr val="B8C84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12293" name="Picture 5" descr="logo_bleu_blc_gras copie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E2F2F7"/>
              </a:clrFrom>
              <a:clrTo>
                <a:srgbClr val="E2F2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7338" y="107950"/>
            <a:ext cx="628650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7937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937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" pitchFamily="18" charset="0"/>
        </a:defRPr>
      </a:lvl2pPr>
      <a:lvl3pPr algn="ctr" defTabSz="7937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" pitchFamily="18" charset="0"/>
        </a:defRPr>
      </a:lvl3pPr>
      <a:lvl4pPr algn="ctr" defTabSz="7937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" pitchFamily="18" charset="0"/>
        </a:defRPr>
      </a:lvl4pPr>
      <a:lvl5pPr algn="ctr" defTabSz="7937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" pitchFamily="18" charset="0"/>
        </a:defRPr>
      </a:lvl5pPr>
      <a:lvl6pPr marL="457200" algn="ctr" defTabSz="7937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" pitchFamily="18" charset="0"/>
        </a:defRPr>
      </a:lvl6pPr>
      <a:lvl7pPr marL="914400" algn="ctr" defTabSz="7937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" pitchFamily="18" charset="0"/>
        </a:defRPr>
      </a:lvl7pPr>
      <a:lvl8pPr marL="1371600" algn="ctr" defTabSz="7937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" pitchFamily="18" charset="0"/>
        </a:defRPr>
      </a:lvl8pPr>
      <a:lvl9pPr marL="1828800" algn="ctr" defTabSz="7937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" pitchFamily="18" charset="0"/>
        </a:defRPr>
      </a:lvl9pPr>
    </p:titleStyle>
    <p:bodyStyle>
      <a:lvl1pPr marL="296863" indent="-296863" algn="l" defTabSz="79375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44525" indent="-247650" algn="l" defTabSz="79375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992188" indent="-198438" algn="l" defTabSz="793750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389063" indent="-198438" algn="l" defTabSz="793750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4pPr>
      <a:lvl5pPr marL="1785938" indent="-198438" algn="l" defTabSz="793750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5pPr>
      <a:lvl6pPr marL="2243138" indent="-198438" algn="l" defTabSz="793750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6pPr>
      <a:lvl7pPr marL="2700338" indent="-198438" algn="l" defTabSz="793750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7pPr>
      <a:lvl8pPr marL="3157538" indent="-198438" algn="l" defTabSz="793750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8pPr>
      <a:lvl9pPr marL="3614738" indent="-198438" algn="l" defTabSz="793750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10" Type="http://schemas.openxmlformats.org/officeDocument/2006/relationships/image" Target="../media/image42.emf"/><Relationship Id="rId4" Type="http://schemas.openxmlformats.org/officeDocument/2006/relationships/image" Target="../media/image36.emf"/><Relationship Id="rId9" Type="http://schemas.openxmlformats.org/officeDocument/2006/relationships/image" Target="../media/image4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12" Type="http://schemas.openxmlformats.org/officeDocument/2006/relationships/image" Target="../media/image55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11" Type="http://schemas.openxmlformats.org/officeDocument/2006/relationships/image" Target="../media/image54.emf"/><Relationship Id="rId5" Type="http://schemas.openxmlformats.org/officeDocument/2006/relationships/image" Target="../media/image48.emf"/><Relationship Id="rId10" Type="http://schemas.openxmlformats.org/officeDocument/2006/relationships/image" Target="../media/image53.emf"/><Relationship Id="rId4" Type="http://schemas.openxmlformats.org/officeDocument/2006/relationships/image" Target="../media/image47.emf"/><Relationship Id="rId9" Type="http://schemas.openxmlformats.org/officeDocument/2006/relationships/image" Target="../media/image5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66.emf"/><Relationship Id="rId7" Type="http://schemas.openxmlformats.org/officeDocument/2006/relationships/image" Target="../media/image70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7.emf"/><Relationship Id="rId9" Type="http://schemas.openxmlformats.org/officeDocument/2006/relationships/image" Target="../media/image72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openxmlformats.org/officeDocument/2006/relationships/image" Target="../media/image74.emf"/><Relationship Id="rId7" Type="http://schemas.openxmlformats.org/officeDocument/2006/relationships/image" Target="../media/image78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2" t="-43" r="10080"/>
          <a:stretch/>
        </p:blipFill>
        <p:spPr>
          <a:xfrm>
            <a:off x="0" y="-2931"/>
            <a:ext cx="9906000" cy="68609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048000"/>
            <a:ext cx="9906000" cy="18466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 and other shifts </a:t>
            </a:r>
            <a:r>
              <a:rPr lang="en-U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whispering-gallery and gravitational state interference patterns of light neutral particles.</a:t>
            </a:r>
          </a:p>
          <a:p>
            <a:pPr algn="just"/>
            <a:endParaRPr lang="en-US" sz="2400" b="1" dirty="0">
              <a:solidFill>
                <a:schemeClr val="tx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PSAS-2026, 18-22 May, Vienna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396" y="3971329"/>
            <a:ext cx="949203" cy="82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66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" y="914400"/>
            <a:ext cx="9639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Let’s start from known parameters of neutron (hydrogen, antihydrogen) GQS :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                                                                   </a:t>
            </a:r>
            <a:r>
              <a:rPr lang="en-US" sz="2000" dirty="0">
                <a:solidFill>
                  <a:schemeClr val="accent2"/>
                </a:solidFill>
                <a:latin typeface="Comic Sans MS" panose="030F0702030302020204" pitchFamily="66" charset="0"/>
              </a:rPr>
              <a:t>acceleration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                                                                   characteristic state </a:t>
            </a:r>
            <a:r>
              <a:rPr lang="en-US" sz="2000" dirty="0">
                <a:solidFill>
                  <a:schemeClr val="accent2"/>
                </a:solidFill>
                <a:latin typeface="Comic Sans MS" panose="030F0702030302020204" pitchFamily="66" charset="0"/>
              </a:rPr>
              <a:t>energy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                                                                    characteristic state </a:t>
            </a:r>
            <a:r>
              <a:rPr lang="en-US" sz="2000" dirty="0">
                <a:solidFill>
                  <a:schemeClr val="accent2"/>
                </a:solidFill>
                <a:latin typeface="Comic Sans MS" panose="030F0702030302020204" pitchFamily="66" charset="0"/>
              </a:rPr>
              <a:t>size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                                                                    characteristic state formation </a:t>
            </a:r>
            <a:r>
              <a:rPr lang="en-US" sz="2000" dirty="0">
                <a:solidFill>
                  <a:schemeClr val="accent2"/>
                </a:solidFill>
                <a:latin typeface="Comic Sans MS" panose="030F0702030302020204" pitchFamily="66" charset="0"/>
              </a:rPr>
              <a:t>time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19921B-E3E0-D068-676C-DB3A4B14635C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40A259-D7CF-7F0D-C07F-6A19BB1FA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314510"/>
            <a:ext cx="4827081" cy="22668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AE2774-EF38-7727-1128-7F68F0CC227C}"/>
              </a:ext>
            </a:extLst>
          </p:cNvPr>
          <p:cNvSpPr txBox="1"/>
          <p:nvPr/>
        </p:nvSpPr>
        <p:spPr>
          <a:xfrm>
            <a:off x="304800" y="3763962"/>
            <a:ext cx="9372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To resolve neutron GQS, the observation time should be, say: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793336-4DF3-CF90-C3E4-A0E3526468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209170"/>
            <a:ext cx="3946641" cy="5152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7F1DDF1-81CB-D1BD-6582-286B2BCB670E}"/>
              </a:ext>
            </a:extLst>
          </p:cNvPr>
          <p:cNvSpPr txBox="1"/>
          <p:nvPr/>
        </p:nvSpPr>
        <p:spPr>
          <a:xfrm>
            <a:off x="304800" y="4259034"/>
            <a:ext cx="8610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                                                      or, for a typical mirror length of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                   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                     the maximum neutron velocity is limited to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A23A465-B8ED-6C2D-3A4D-41F8CDDAC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35" y="4854748"/>
            <a:ext cx="1534355" cy="4450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CC8138A-D243-1A93-1A09-B9366B2F01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0" y="4854748"/>
            <a:ext cx="2780571" cy="70785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D867E11-2A58-1B8C-A1F6-D1A2FE63D9D4}"/>
              </a:ext>
            </a:extLst>
          </p:cNvPr>
          <p:cNvSpPr txBox="1"/>
          <p:nvPr/>
        </p:nvSpPr>
        <p:spPr>
          <a:xfrm>
            <a:off x="376335" y="5739381"/>
            <a:ext cx="9372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Thus, for neutrons, we are limited to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ultracold neutrons </a:t>
            </a:r>
            <a:r>
              <a:rPr lang="en-US" sz="2000" dirty="0">
                <a:latin typeface="Comic Sans MS" panose="030F0702030302020204" pitchFamily="66" charset="0"/>
              </a:rPr>
              <a:t>(UCN) and, even then, the accuracy is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strongly limited by their available velocity </a:t>
            </a:r>
          </a:p>
        </p:txBody>
      </p:sp>
    </p:spTree>
    <p:extLst>
      <p:ext uri="{BB962C8B-B14F-4D97-AF65-F5344CB8AC3E}">
        <p14:creationId xmlns:p14="http://schemas.microsoft.com/office/powerpoint/2010/main" val="4092799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" y="914400"/>
            <a:ext cx="9639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Still, we could measure interference of neutron GQS with the existing neutron beams, neutron optics and detectors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19921B-E3E0-D068-676C-DB3A4B14635C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867E11-2A58-1B8C-A1F6-D1A2FE63D9D4}"/>
              </a:ext>
            </a:extLst>
          </p:cNvPr>
          <p:cNvSpPr txBox="1"/>
          <p:nvPr/>
        </p:nvSpPr>
        <p:spPr>
          <a:xfrm>
            <a:off x="376335" y="5769114"/>
            <a:ext cx="9372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Comparable</a:t>
            </a:r>
            <a:r>
              <a:rPr lang="en-US" sz="2000" dirty="0">
                <a:latin typeface="Comic Sans MS" panose="030F0702030302020204" pitchFamily="66" charset="0"/>
              </a:rPr>
              <a:t> in precision to the existing neutron GQS experiments and projects but it’s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much easier </a:t>
            </a:r>
            <a:r>
              <a:rPr lang="en-US" sz="2000" dirty="0">
                <a:latin typeface="Comic Sans MS" panose="030F0702030302020204" pitchFamily="66" charset="0"/>
              </a:rPr>
              <a:t>to realize !</a:t>
            </a:r>
            <a:endParaRPr lang="en-US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4" name="Picture 2053">
            <a:extLst>
              <a:ext uri="{FF2B5EF4-FFF2-40B4-BE49-F238E27FC236}">
                <a16:creationId xmlns:a16="http://schemas.microsoft.com/office/drawing/2014/main" id="{9AB0775D-CEAE-7A77-74BC-4B5131C15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250" y="1668728"/>
            <a:ext cx="3919558" cy="2135801"/>
          </a:xfrm>
          <a:prstGeom prst="rect">
            <a:avLst/>
          </a:prstGeom>
        </p:spPr>
      </p:pic>
      <p:pic>
        <p:nvPicPr>
          <p:cNvPr id="2056" name="Picture 2055">
            <a:extLst>
              <a:ext uri="{FF2B5EF4-FFF2-40B4-BE49-F238E27FC236}">
                <a16:creationId xmlns:a16="http://schemas.microsoft.com/office/drawing/2014/main" id="{2E8F1016-EFA7-A355-2A75-96D89D97F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947" y="1268343"/>
            <a:ext cx="3451538" cy="3534383"/>
          </a:xfrm>
          <a:prstGeom prst="rect">
            <a:avLst/>
          </a:prstGeom>
        </p:spPr>
      </p:pic>
      <p:pic>
        <p:nvPicPr>
          <p:cNvPr id="2058" name="Picture 2057">
            <a:extLst>
              <a:ext uri="{FF2B5EF4-FFF2-40B4-BE49-F238E27FC236}">
                <a16:creationId xmlns:a16="http://schemas.microsoft.com/office/drawing/2014/main" id="{064C0B0E-9BE5-E77C-4A44-B18A28FE3D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872792"/>
            <a:ext cx="5985807" cy="1883831"/>
          </a:xfrm>
          <a:prstGeom prst="rect">
            <a:avLst/>
          </a:prstGeom>
        </p:spPr>
      </p:pic>
      <p:sp>
        <p:nvSpPr>
          <p:cNvPr id="2059" name="TextBox 2058">
            <a:extLst>
              <a:ext uri="{FF2B5EF4-FFF2-40B4-BE49-F238E27FC236}">
                <a16:creationId xmlns:a16="http://schemas.microsoft.com/office/drawing/2014/main" id="{C2C04607-7C14-C5F2-EBC7-DFF5205D69BE}"/>
              </a:ext>
            </a:extLst>
          </p:cNvPr>
          <p:cNvSpPr txBox="1"/>
          <p:nvPr/>
        </p:nvSpPr>
        <p:spPr>
          <a:xfrm>
            <a:off x="6019799" y="4890695"/>
            <a:ext cx="3863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Simulation, the experiment is scheduled in September 2026. </a:t>
            </a:r>
            <a:endParaRPr lang="en-US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776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" y="914400"/>
            <a:ext cx="9639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GQS of hydrogen atoms ? – nearly the same experimental scheme 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19921B-E3E0-D068-676C-DB3A4B14635C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867E11-2A58-1B8C-A1F6-D1A2FE63D9D4}"/>
              </a:ext>
            </a:extLst>
          </p:cNvPr>
          <p:cNvSpPr txBox="1"/>
          <p:nvPr/>
        </p:nvSpPr>
        <p:spPr>
          <a:xfrm>
            <a:off x="376335" y="5769114"/>
            <a:ext cx="9372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This would be the first demonstration of GQS of atoms. Ongoing experiment, see the talk by Carina Killian.</a:t>
            </a:r>
            <a:endParaRPr lang="en-US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4" name="Picture 2053">
            <a:extLst>
              <a:ext uri="{FF2B5EF4-FFF2-40B4-BE49-F238E27FC236}">
                <a16:creationId xmlns:a16="http://schemas.microsoft.com/office/drawing/2014/main" id="{9AB0775D-CEAE-7A77-74BC-4B5131C15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250" y="1668728"/>
            <a:ext cx="3919558" cy="2135801"/>
          </a:xfrm>
          <a:prstGeom prst="rect">
            <a:avLst/>
          </a:prstGeom>
        </p:spPr>
      </p:pic>
      <p:sp>
        <p:nvSpPr>
          <p:cNvPr id="2059" name="TextBox 2058">
            <a:extLst>
              <a:ext uri="{FF2B5EF4-FFF2-40B4-BE49-F238E27FC236}">
                <a16:creationId xmlns:a16="http://schemas.microsoft.com/office/drawing/2014/main" id="{C2C04607-7C14-C5F2-EBC7-DFF5205D69BE}"/>
              </a:ext>
            </a:extLst>
          </p:cNvPr>
          <p:cNvSpPr txBox="1"/>
          <p:nvPr/>
        </p:nvSpPr>
        <p:spPr>
          <a:xfrm>
            <a:off x="7215252" y="4772961"/>
            <a:ext cx="1524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Simulation</a:t>
            </a:r>
            <a:endParaRPr lang="en-US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BBA40E-706D-FACC-BF87-E013BACF1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090" y="1280809"/>
            <a:ext cx="3580327" cy="34435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10FBA5-C0EB-BD15-5BA0-532D6EE79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216" y="3906281"/>
            <a:ext cx="5872766" cy="162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102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" y="914400"/>
            <a:ext cx="96393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The characteristic values of acceleration, energy, size and time can be “tuned” by choosing particle mass, velocity as well as mirror radius and inclination </a:t>
            </a:r>
            <a:r>
              <a:rPr lang="en-US" sz="2000" dirty="0">
                <a:latin typeface="Comic Sans MS" panose="030F0702030302020204" pitchFamily="66" charset="0"/>
              </a:rPr>
              <a:t>(see formulas in slide 10)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We will consider particular applications of this approach 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A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motivation</a:t>
            </a:r>
            <a:r>
              <a:rPr lang="en-US" sz="2000" dirty="0">
                <a:latin typeface="Comic Sans MS" panose="030F0702030302020204" pitchFamily="66" charset="0"/>
              </a:rPr>
              <a:t> to use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neutron WGS </a:t>
            </a:r>
            <a:r>
              <a:rPr lang="en-US" sz="2000" dirty="0">
                <a:latin typeface="Comic Sans MS" panose="030F0702030302020204" pitchFamily="66" charset="0"/>
              </a:rPr>
              <a:t>:                                     until you reach the critical energy (neutron-nuclei optical potential, Fermi potential)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a slight modification for atoms, antiatoms, positronium, muonium: we will define effective critical energy as follows:                              , in the low energy limit you need to calculate only the effective scattering length. It’s sufficient for planning experiments. For the precision analysis, you have to do more sophisticated calculations. 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What follows from these very simple arguments?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19921B-E3E0-D068-676C-DB3A4B14635C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C75833E-B531-78F7-E4FE-DD433008E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599" y="2492070"/>
            <a:ext cx="550313" cy="25112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7FB4146-9377-51E5-9A90-29120E9CB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9988" y="2419755"/>
            <a:ext cx="588408" cy="3430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2E10749-7FF4-FDD8-E0A9-DE20FA03F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896" y="2428875"/>
            <a:ext cx="629733" cy="343525"/>
          </a:xfrm>
          <a:prstGeom prst="rect">
            <a:avLst/>
          </a:prstGeom>
        </p:spPr>
      </p:pic>
      <p:sp>
        <p:nvSpPr>
          <p:cNvPr id="2048" name="Arrow: Right 2047">
            <a:extLst>
              <a:ext uri="{FF2B5EF4-FFF2-40B4-BE49-F238E27FC236}">
                <a16:creationId xmlns:a16="http://schemas.microsoft.com/office/drawing/2014/main" id="{94F58674-4BB5-1D66-C032-10A2A740B9DC}"/>
              </a:ext>
            </a:extLst>
          </p:cNvPr>
          <p:cNvSpPr/>
          <p:nvPr/>
        </p:nvSpPr>
        <p:spPr bwMode="auto">
          <a:xfrm rot="16200000">
            <a:off x="5097971" y="2459504"/>
            <a:ext cx="519684" cy="152400"/>
          </a:xfrm>
          <a:prstGeom prst="righ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9" name="Arrow: Right 2048">
            <a:extLst>
              <a:ext uri="{FF2B5EF4-FFF2-40B4-BE49-F238E27FC236}">
                <a16:creationId xmlns:a16="http://schemas.microsoft.com/office/drawing/2014/main" id="{4B67D681-83DB-DD32-BE9B-2C29198B11E6}"/>
              </a:ext>
            </a:extLst>
          </p:cNvPr>
          <p:cNvSpPr/>
          <p:nvPr/>
        </p:nvSpPr>
        <p:spPr bwMode="auto">
          <a:xfrm rot="16200000">
            <a:off x="6028149" y="2459504"/>
            <a:ext cx="519684" cy="152400"/>
          </a:xfrm>
          <a:prstGeom prst="righ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0" name="Arrow: Right 2049">
            <a:extLst>
              <a:ext uri="{FF2B5EF4-FFF2-40B4-BE49-F238E27FC236}">
                <a16:creationId xmlns:a16="http://schemas.microsoft.com/office/drawing/2014/main" id="{3D33910D-2A1C-F675-0055-04C722CB4DBF}"/>
              </a:ext>
            </a:extLst>
          </p:cNvPr>
          <p:cNvSpPr/>
          <p:nvPr/>
        </p:nvSpPr>
        <p:spPr bwMode="auto">
          <a:xfrm rot="5400000">
            <a:off x="6945075" y="2574822"/>
            <a:ext cx="519684" cy="152400"/>
          </a:xfrm>
          <a:prstGeom prst="righ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DE80BE-E457-602B-8B82-7901E688ED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46" y="3184508"/>
            <a:ext cx="1367174" cy="5123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F69750-037C-6415-3442-DB1447E809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0691" y="3198865"/>
            <a:ext cx="1367174" cy="6243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892079-F5D4-B709-11DB-D463E4C1A2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0023" y="3195968"/>
            <a:ext cx="1793015" cy="6621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09A98B-3C8B-FC04-139B-43D40F897C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83456" y="3195968"/>
            <a:ext cx="2059717" cy="6764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BAB461-0CE9-0269-91C2-9CC0AFC97A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7085" y="3224543"/>
            <a:ext cx="1676267" cy="3583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1CFBD9-50E0-C0B4-A9A1-B6EC44152F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92969" y="4320869"/>
            <a:ext cx="1988832" cy="36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57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" y="914400"/>
            <a:ext cx="96393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What follows from these very simple arguments?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Very detailed interference patterns measured at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standard ILL instruments (D17, PF1B, </a:t>
            </a:r>
            <a:r>
              <a:rPr lang="en-US" sz="2000" i="1" dirty="0" err="1">
                <a:latin typeface="Comic Sans MS" panose="030F0702030302020204" pitchFamily="66" charset="0"/>
              </a:rPr>
              <a:t>etc</a:t>
            </a:r>
            <a:r>
              <a:rPr lang="en-US" sz="2000" dirty="0">
                <a:latin typeface="Comic Sans MS" panose="030F0702030302020204" pitchFamily="66" charset="0"/>
              </a:rPr>
              <a:t>)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K. Schreiner PhD</a:t>
            </a:r>
            <a:r>
              <a:rPr lang="en-US" sz="2000" dirty="0">
                <a:latin typeface="Comic Sans MS" panose="030F0702030302020204" pitchFamily="66" charset="0"/>
              </a:rPr>
              <a:t>, first measurement of a magnetic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shift of neutron WGS, the proof of principle for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measuring small shifts of ~10</a:t>
            </a:r>
            <a:r>
              <a:rPr lang="en-US" sz="2000" baseline="30000" dirty="0">
                <a:latin typeface="Comic Sans MS" panose="030F0702030302020204" pitchFamily="66" charset="0"/>
              </a:rPr>
              <a:t>-6</a:t>
            </a:r>
            <a:r>
              <a:rPr lang="en-US" sz="2000" dirty="0">
                <a:latin typeface="Comic Sans MS" panose="030F0702030302020204" pitchFamily="66" charset="0"/>
              </a:rPr>
              <a:t>-10</a:t>
            </a:r>
            <a:r>
              <a:rPr lang="en-US" sz="2000" baseline="30000" dirty="0">
                <a:latin typeface="Comic Sans MS" panose="030F0702030302020204" pitchFamily="66" charset="0"/>
              </a:rPr>
              <a:t>-5</a:t>
            </a:r>
            <a:r>
              <a:rPr lang="en-US" sz="2000" dirty="0">
                <a:latin typeface="Comic Sans MS" panose="030F0702030302020204" pitchFamily="66" charset="0"/>
              </a:rPr>
              <a:t>.   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J. Pioquinto PhD</a:t>
            </a:r>
            <a:r>
              <a:rPr lang="en-US" sz="2000" dirty="0">
                <a:latin typeface="Comic Sans MS" panose="030F0702030302020204" pitchFamily="66" charset="0"/>
              </a:rPr>
              <a:t>, more than an order of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magnitude improvement of constraints on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                    extra fundamental interactions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            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major improvements are possible !!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19921B-E3E0-D068-676C-DB3A4B14635C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D9AFF8-131F-2873-066B-36EE311847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36" y="3352800"/>
            <a:ext cx="4117645" cy="32607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C1E21B-4269-AC7A-7061-25C5E9DB88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875" y="894065"/>
            <a:ext cx="3148031" cy="23610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9D067F-39F9-3622-8C13-19ED9EC6A6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69" y="4281026"/>
            <a:ext cx="6089756" cy="236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80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" y="914400"/>
            <a:ext cx="9639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The characteristic values of acceleration, energy, size and time can be “tuned” by choosing particle mass, velocity and mirror radius </a:t>
            </a:r>
          </a:p>
          <a:p>
            <a:pPr algn="just"/>
            <a:endParaRPr lang="en-US" sz="2000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A motivation to decrease the acceleration value: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19921B-E3E0-D068-676C-DB3A4B14635C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867E11-2A58-1B8C-A1F6-D1A2FE63D9D4}"/>
              </a:ext>
            </a:extLst>
          </p:cNvPr>
          <p:cNvSpPr txBox="1"/>
          <p:nvPr/>
        </p:nvSpPr>
        <p:spPr>
          <a:xfrm>
            <a:off x="3653312" y="5133714"/>
            <a:ext cx="6144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Very conservative </a:t>
            </a:r>
            <a:r>
              <a:rPr lang="en-US" sz="2000" dirty="0">
                <a:latin typeface="Comic Sans MS" panose="030F0702030302020204" pitchFamily="66" charset="0"/>
              </a:rPr>
              <a:t>estimations of its sensitivity:</a:t>
            </a: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A factor of &gt;10 improvement for neutron electric charge </a:t>
            </a: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10</a:t>
            </a:r>
            <a:r>
              <a:rPr lang="en-US" sz="2000" baseline="30000" dirty="0">
                <a:latin typeface="Comic Sans MS" panose="030F0702030302020204" pitchFamily="66" charset="0"/>
              </a:rPr>
              <a:t>-4 </a:t>
            </a:r>
            <a:r>
              <a:rPr lang="en-US" sz="2000" dirty="0">
                <a:latin typeface="Comic Sans MS" panose="030F0702030302020204" pitchFamily="66" charset="0"/>
              </a:rPr>
              <a:t>G sensitivity for the gravitational constant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64D7A-ABC4-F991-61D5-B419A237F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69" y="2259474"/>
            <a:ext cx="1350062" cy="4928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DDA08C-3EF7-9486-D5A6-5466200F0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5985" y="2259474"/>
            <a:ext cx="1612040" cy="3540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8A276C-D7E3-3E41-FE1E-ECAA25F04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7382" y="2259474"/>
            <a:ext cx="3716310" cy="5599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A6A6F8-9CE2-F222-4354-9D13C7EFE5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3999" y="2257131"/>
            <a:ext cx="1968744" cy="3540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ECCF23-87AF-3EBF-AF47-D663CC0257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2573" y="2624847"/>
            <a:ext cx="1648925" cy="27075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26BEFE8-BED3-636A-B569-A4F03A19F3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1874" y="1673182"/>
            <a:ext cx="2852993" cy="48261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8A8409A-68D9-9C8A-07D7-6916E4BCF5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819400"/>
            <a:ext cx="5032922" cy="226222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FA15966-D4AF-442F-80FC-94EFCE506CF2}"/>
              </a:ext>
            </a:extLst>
          </p:cNvPr>
          <p:cNvSpPr txBox="1"/>
          <p:nvPr/>
        </p:nvSpPr>
        <p:spPr>
          <a:xfrm>
            <a:off x="4953000" y="2963591"/>
            <a:ext cx="4953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Such an experiment can be built and installed at the PF2/UCN facility at the ILL, or at another UCN facility. It’s a long-term project requiring significant efforts; therefore, it might be realized in steps. However, it promises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exceptionally high sensitivity </a:t>
            </a:r>
            <a:r>
              <a:rPr lang="en-US" sz="2000" dirty="0">
                <a:latin typeface="Comic Sans MS" panose="030F0702030302020204" pitchFamily="66" charset="0"/>
              </a:rPr>
              <a:t>!  </a:t>
            </a:r>
            <a:endParaRPr lang="en-US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F9D3770-FB63-ACC3-5C04-DEEF104D54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970" y="4847366"/>
            <a:ext cx="3324752" cy="200041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4ABD47B-C6E4-9E23-57B5-52DBA24427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9800" y="5795433"/>
            <a:ext cx="1208157" cy="30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364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8F7CCD35-2DF7-9F8D-0391-E5D157F7D274}"/>
              </a:ext>
            </a:extLst>
          </p:cNvPr>
          <p:cNvSpPr txBox="1"/>
          <p:nvPr/>
        </p:nvSpPr>
        <p:spPr>
          <a:xfrm>
            <a:off x="533400" y="83820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Optimum conditions to measure WGS of hydrogen atoms.</a:t>
            </a:r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The main difference between atoms and neutrons is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much a lower effective potential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Therefore, we select 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The lightest atom (hydrogen), thus the most efficient quantum reflection (QR);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Mirror materials with high effective potential (silica);</a:t>
            </a:r>
          </a:p>
          <a:p>
            <a:pPr marL="342900" indent="-342900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Motivations: unprecedented sensitivity and </a:t>
            </a:r>
          </a:p>
          <a:p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accuracy of QR measurements</a:t>
            </a:r>
            <a:r>
              <a:rPr lang="en-US" sz="2000" dirty="0">
                <a:latin typeface="Comic Sans MS" panose="030F0702030302020204" pitchFamily="66" charset="0"/>
              </a:rPr>
              <a:t>; constraints </a:t>
            </a:r>
          </a:p>
          <a:p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on extra fundamental interactions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err="1">
                <a:latin typeface="Comic Sans MS" panose="030F0702030302020204" pitchFamily="66" charset="0"/>
              </a:rPr>
              <a:t>etc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</a:p>
          <a:p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6BE46-7BE5-DB57-91A0-0CF3418C1A70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EC2FCA2-5C89-1C4D-B76F-FB55B1DE2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3612136"/>
            <a:ext cx="3332408" cy="30204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A608D97-A167-0B4F-93EE-148F14B47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953000"/>
            <a:ext cx="6164350" cy="153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87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8F7CCD35-2DF7-9F8D-0391-E5D157F7D274}"/>
              </a:ext>
            </a:extLst>
          </p:cNvPr>
          <p:cNvSpPr txBox="1"/>
          <p:nvPr/>
        </p:nvSpPr>
        <p:spPr>
          <a:xfrm>
            <a:off x="533400" y="83820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Optimum conditions to measure WGS of hydrogen atoms.</a:t>
            </a:r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Many quasi-classical bounces and quantum states 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Thus, a short time of formation of WGS 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and a huge gravitational shift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To use the same experimental setup as that for H GQS : 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Then                                          and 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6BE46-7BE5-DB57-91A0-0CF3418C1A70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AC834F1-83CD-82A8-3462-DD58A5D36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090" y="1437313"/>
            <a:ext cx="1091753" cy="39148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A5AD890-5D67-907B-DA16-826AFFF43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7242" y="1437313"/>
            <a:ext cx="1295768" cy="39148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65475BF-0CF8-F54F-C31A-69AE1C586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1272" y="892891"/>
            <a:ext cx="1748527" cy="38316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87C07EF-08F7-311A-7175-E7CDC31667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1966531"/>
            <a:ext cx="3152401" cy="46234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A6CDCC1-B371-8A34-EE7F-9AC7E9F815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7200" y="2514600"/>
            <a:ext cx="2704563" cy="57717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E20B97D-BA6B-4A94-2BA1-DABC929FDD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4163" y="2575562"/>
            <a:ext cx="1446140" cy="48313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FFA61BF-08F9-AF00-C293-78D62BA6F4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89057" y="3250562"/>
            <a:ext cx="1563586" cy="36486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17EB17D-184B-23D7-E7B9-52E901D175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17749" y="3733800"/>
            <a:ext cx="2841430" cy="56051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9DF3FD4-D334-F6B5-3748-C6D1F29409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86270" y="3728127"/>
            <a:ext cx="2717366" cy="56051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62928AA-8F10-3505-D65D-9CF22603B2C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8600" y="4543302"/>
            <a:ext cx="3784243" cy="200014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3B2CD99-F3C3-E615-4A48-82D432CB4F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17024" y="4357946"/>
            <a:ext cx="5536575" cy="220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900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6BE46-7BE5-DB57-91A0-0CF3418C1A70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504204-41C3-8C93-179F-08750A1D5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874611"/>
            <a:ext cx="5898524" cy="5719864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538200C9-CD0E-019F-95E8-FE1714C82A4E}"/>
              </a:ext>
            </a:extLst>
          </p:cNvPr>
          <p:cNvSpPr txBox="1"/>
          <p:nvPr/>
        </p:nvSpPr>
        <p:spPr>
          <a:xfrm>
            <a:off x="197476" y="1310819"/>
            <a:ext cx="33839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To discuss the feasibility and experimental details, please, see the Poster presented by K. Schreiner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Depending on the spatial resolution of the detector and the time resolution of the chopper, we can choose the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slit size </a:t>
            </a:r>
            <a:r>
              <a:rPr lang="en-US" sz="2000" dirty="0">
                <a:latin typeface="Comic Sans MS" panose="030F0702030302020204" pitchFamily="66" charset="0"/>
              </a:rPr>
              <a:t>between the mirror and the absorber/scatterer, and thus the complexity of the interference pattern.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233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6BE46-7BE5-DB57-91A0-0CF3418C1A70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44174D5C-F588-4190-1869-835F09D95AF8}"/>
              </a:ext>
            </a:extLst>
          </p:cNvPr>
          <p:cNvSpPr txBox="1"/>
          <p:nvPr/>
        </p:nvSpPr>
        <p:spPr>
          <a:xfrm>
            <a:off x="533400" y="8382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Acceptable conditions to measure WGS of antihydrogen atoms.</a:t>
            </a:r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You have just seen a scheme of an “easy” experiment with WGS of hydrogen atoms and a huge gravitational shift. What is the maximum velocity of hydrogen and antihydrogen which still allows to measure a gravitational shift? 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A very large mirror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A very large mirror radius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To increase the effective critical energy we limit the number of quasi-classical bounces                 and select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For these parameters of the quantum states: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And the gravitational shift is                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304B2D-9EBC-FFB3-2300-DB4FD158B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895600"/>
            <a:ext cx="1149440" cy="3939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7546F6-EC17-DD34-D4FC-B97676D90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867" y="3492771"/>
            <a:ext cx="1293733" cy="3939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2AC666E-ED7C-F056-00E0-6B3A5FD02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955" y="4501283"/>
            <a:ext cx="1008846" cy="3441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336E06D-7357-68DA-2A56-EFB0AE98E0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4517080"/>
            <a:ext cx="1143000" cy="3597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CE5CFDF-EC3C-DE30-69CA-6DC7DC126A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5610587"/>
            <a:ext cx="5605074" cy="4099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CC0F50-7A6D-0456-1A93-DD77053196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73640" y="6096000"/>
            <a:ext cx="1065748" cy="31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552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9D409F-4CDA-8BD3-8C0E-5FC8CC731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914400"/>
            <a:ext cx="7315200" cy="56663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DA6AB5-6DE9-DFD5-E00A-327C25A445E0}"/>
              </a:ext>
            </a:extLst>
          </p:cNvPr>
          <p:cNvSpPr txBox="1"/>
          <p:nvPr/>
        </p:nvSpPr>
        <p:spPr>
          <a:xfrm>
            <a:off x="2971800" y="990600"/>
            <a:ext cx="457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baseline="30000" dirty="0"/>
              <a:t>0</a:t>
            </a:r>
            <a:r>
              <a:rPr lang="en-US" sz="2000" b="1" dirty="0"/>
              <a:t>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CBEC4D-0701-3BD4-40DE-564ED1D79346}"/>
              </a:ext>
            </a:extLst>
          </p:cNvPr>
          <p:cNvSpPr/>
          <p:nvPr/>
        </p:nvSpPr>
        <p:spPr>
          <a:xfrm>
            <a:off x="0" y="1149251"/>
            <a:ext cx="2514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omic Sans MS" panose="030F0702030302020204" pitchFamily="66" charset="0"/>
              </a:rPr>
              <a:t>Precision Physics of Simple Atomic Systems (</a:t>
            </a:r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PSAS</a:t>
            </a:r>
            <a:r>
              <a:rPr lang="en-US" dirty="0">
                <a:latin typeface="Comic Sans MS" panose="030F0702030302020204" pitchFamily="66" charset="0"/>
              </a:rPr>
              <a:t>):</a:t>
            </a:r>
          </a:p>
          <a:p>
            <a:pPr algn="just"/>
            <a:endParaRPr lang="en-US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“Austrian definition” </a:t>
            </a:r>
          </a:p>
          <a:p>
            <a:pPr algn="just"/>
            <a:r>
              <a:rPr lang="en-US" dirty="0">
                <a:latin typeface="Comic Sans MS" panose="030F0702030302020204" pitchFamily="66" charset="0"/>
              </a:rPr>
              <a:t>of Simple Atomic Systems </a:t>
            </a:r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(Helmut Rauch), </a:t>
            </a:r>
            <a:r>
              <a:rPr lang="en-US" dirty="0">
                <a:latin typeface="Comic Sans MS" panose="030F0702030302020204" pitchFamily="66" charset="0"/>
              </a:rPr>
              <a:t>including the neutron 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03EC46D-AF18-D837-51E6-EBE45A522FDE}"/>
              </a:ext>
            </a:extLst>
          </p:cNvPr>
          <p:cNvSpPr/>
          <p:nvPr/>
        </p:nvSpPr>
        <p:spPr bwMode="auto">
          <a:xfrm rot="18223447">
            <a:off x="2090603" y="1766263"/>
            <a:ext cx="1147620" cy="327120"/>
          </a:xfrm>
          <a:prstGeom prst="righ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367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6BE46-7BE5-DB57-91A0-0CF3418C1A70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44174D5C-F588-4190-1869-835F09D95AF8}"/>
              </a:ext>
            </a:extLst>
          </p:cNvPr>
          <p:cNvSpPr txBox="1"/>
          <p:nvPr/>
        </p:nvSpPr>
        <p:spPr>
          <a:xfrm>
            <a:off x="533400" y="838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Acceptable conditions to measure WGS of antihydrogen atoms.</a:t>
            </a:r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0A5F5A-BC62-FA5B-06E2-91EB14401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682105"/>
            <a:ext cx="5791200" cy="39071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71F07F-73E6-0E9B-5A37-885DC0F9D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035" y="2743200"/>
            <a:ext cx="3374265" cy="3411166"/>
          </a:xfrm>
          <a:prstGeom prst="rect">
            <a:avLst/>
          </a:prstGeom>
        </p:spPr>
      </p:pic>
      <p:sp>
        <p:nvSpPr>
          <p:cNvPr id="12" name="Textfeld 4">
            <a:extLst>
              <a:ext uri="{FF2B5EF4-FFF2-40B4-BE49-F238E27FC236}">
                <a16:creationId xmlns:a16="http://schemas.microsoft.com/office/drawing/2014/main" id="{25DB0DA5-9252-4251-C585-F29433DD5514}"/>
              </a:ext>
            </a:extLst>
          </p:cNvPr>
          <p:cNvSpPr txBox="1"/>
          <p:nvPr/>
        </p:nvSpPr>
        <p:spPr>
          <a:xfrm>
            <a:off x="533400" y="8382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Acceptable conditions to measure WGS of antihydrogen atoms.</a:t>
            </a:r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In contrast to measurements with hydrogen, here we measure the point of annihilation of antihydrogen atom in the mirror; even for the extreme case of largest antihydrogen velocities (simulation on the right) requirements for the spatial resolution of the detector could be easily met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470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6BE46-7BE5-DB57-91A0-0CF3418C1A70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25DB0DA5-9252-4251-C585-F29433DD5514}"/>
              </a:ext>
            </a:extLst>
          </p:cNvPr>
          <p:cNvSpPr txBox="1"/>
          <p:nvPr/>
        </p:nvSpPr>
        <p:spPr>
          <a:xfrm>
            <a:off x="76200" y="818741"/>
            <a:ext cx="95631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Muonium ?</a:t>
            </a:r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A limitation – its short lifetime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But !! Low velocity                          and sufficient monochromaticity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Moreover, due to a smaller mass                            a largely improved efficiency of QR and a significantly larger critical energy  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We can perform our standard optimization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procedure and get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WGS measurements are feasible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Gravitational shift is challenging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A detection scheme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to be developed</a:t>
            </a:r>
          </a:p>
          <a:p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D3825C-193A-AEDE-CECF-536C2CD74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484" y="1371600"/>
            <a:ext cx="1762516" cy="4437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495474-050D-0273-7A01-16D111ED2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981200"/>
            <a:ext cx="1859175" cy="3777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A4A8FF-A230-3682-3F1E-81597040B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1257" y="2057400"/>
            <a:ext cx="1744743" cy="3210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8A0CD6-F749-8E87-7639-6E2E4AF06F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00" y="2514600"/>
            <a:ext cx="1860431" cy="4437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E4EBED-BC4C-81ED-BE62-5CE9581DD7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450" y="4222186"/>
            <a:ext cx="1485900" cy="37411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ABEAD21-07C4-D349-C0D9-B3053E0CCA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7451" y="3971285"/>
            <a:ext cx="1257300" cy="63310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F742FD8-FDFF-6A8B-7ADB-B291A987F2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1569" y="3481008"/>
            <a:ext cx="3268706" cy="319715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5FA2336-0147-E468-C6C8-15953D5804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8601" y="3998476"/>
            <a:ext cx="2617744" cy="261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8197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6BE46-7BE5-DB57-91A0-0CF3418C1A70}"/>
              </a:ext>
            </a:extLst>
          </p:cNvPr>
          <p:cNvSpPr txBox="1"/>
          <p:nvPr/>
        </p:nvSpPr>
        <p:spPr>
          <a:xfrm>
            <a:off x="914400" y="0"/>
            <a:ext cx="899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general approach (applied to WGS and GQS of neutrons, hydrogen, antihydrogen, positronium, muonium and other light neutral particles) </a:t>
            </a:r>
            <a:endParaRPr lang="en-US" b="1" dirty="0"/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25DB0DA5-9252-4251-C585-F29433DD5514}"/>
              </a:ext>
            </a:extLst>
          </p:cNvPr>
          <p:cNvSpPr txBox="1"/>
          <p:nvPr/>
        </p:nvSpPr>
        <p:spPr>
          <a:xfrm>
            <a:off x="76200" y="818741"/>
            <a:ext cx="95631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Positronium ?</a:t>
            </a:r>
            <a:endParaRPr lang="en-US" sz="2000" dirty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Lifetimes of highly excited states are sufficiently long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Available velocities are close to acceptable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Due to the much smaller mass, the QR is very efficient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For                                     a gravitational shift is                     and 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                         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A scheme is the same as for antihydrogen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Promising! A “fine tuning” of parameters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is still needed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ED6440-8D81-E30E-AF8F-C66E4A0CA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8300" y="1371600"/>
            <a:ext cx="1531981" cy="3773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FF22B7-D5CB-1EA2-8DEF-7208A3945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1" y="1964863"/>
            <a:ext cx="1600200" cy="3625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74FECB-0302-C5E8-2C04-3C0E21F2E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111" y="3181350"/>
            <a:ext cx="1549132" cy="3741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CB4D39D-637D-6E7A-E9DD-1109F8C831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2174" y="3170573"/>
            <a:ext cx="1114426" cy="3741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6247E2A-E568-BEC6-9E4B-6AE78CF218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3866" y="3126917"/>
            <a:ext cx="1536134" cy="45837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03749C8-0F1E-503F-33A5-699DC8BB37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5941" y="3167532"/>
            <a:ext cx="1810059" cy="37715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8DF273E-2FF3-F4A3-9EED-FC28E9297D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3773" y="4270128"/>
            <a:ext cx="3636117" cy="209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24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8F7CCD35-2DF7-9F8D-0391-E5D157F7D274}"/>
              </a:ext>
            </a:extLst>
          </p:cNvPr>
          <p:cNvSpPr txBox="1"/>
          <p:nvPr/>
        </p:nvSpPr>
        <p:spPr>
          <a:xfrm>
            <a:off x="533400" y="1219200"/>
            <a:ext cx="9144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We developed a simple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method of optimizing experiments </a:t>
            </a:r>
            <a:r>
              <a:rPr lang="en-US" sz="2000" dirty="0">
                <a:latin typeface="Comic Sans MS" panose="030F0702030302020204" pitchFamily="66" charset="0"/>
              </a:rPr>
              <a:t>that rely on various shifts of interference patterns formed by whispering-gallery and gravitational quantum states of various particles and atoms;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We propose parameters which allow the observation of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whispering gallery states of muonium and positronium</a:t>
            </a:r>
            <a:r>
              <a:rPr lang="en-US" sz="2000" dirty="0">
                <a:latin typeface="Comic Sans MS" panose="030F0702030302020204" pitchFamily="66" charset="0"/>
              </a:rPr>
              <a:t>;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Proposed neutron interferometers can be used to improve constraints on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neutron electric charge </a:t>
            </a:r>
            <a:r>
              <a:rPr lang="en-US" sz="2000" dirty="0">
                <a:latin typeface="Comic Sans MS" panose="030F0702030302020204" pitchFamily="66" charset="0"/>
              </a:rPr>
              <a:t>and measure the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gravitational constant</a:t>
            </a:r>
            <a:r>
              <a:rPr lang="en-US" sz="2000" dirty="0">
                <a:latin typeface="Comic Sans MS" panose="030F0702030302020204" pitchFamily="66" charset="0"/>
              </a:rPr>
              <a:t>;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The proposed atomic WGS experiments promise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unprecedented sensitivity and accuracy in studies of quantum reflection</a:t>
            </a:r>
            <a:r>
              <a:rPr lang="en-US" sz="2000" dirty="0">
                <a:latin typeface="Comic Sans MS" panose="030F0702030302020204" pitchFamily="66" charset="0"/>
              </a:rPr>
              <a:t>; 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Measurement of a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gravitational shift are possible with antihydrogen</a:t>
            </a:r>
            <a:r>
              <a:rPr lang="en-US" sz="2000" dirty="0">
                <a:latin typeface="Comic Sans MS" panose="030F0702030302020204" pitchFamily="66" charset="0"/>
              </a:rPr>
              <a:t> atoms of up to ~10</a:t>
            </a:r>
            <a:r>
              <a:rPr lang="en-US" sz="2000" baseline="30000" dirty="0">
                <a:latin typeface="Comic Sans MS" panose="030F0702030302020204" pitchFamily="66" charset="0"/>
              </a:rPr>
              <a:t>4</a:t>
            </a:r>
            <a:r>
              <a:rPr lang="en-US" sz="2000" dirty="0">
                <a:latin typeface="Comic Sans MS" panose="030F0702030302020204" pitchFamily="66" charset="0"/>
              </a:rPr>
              <a:t> m/s;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Measurements of a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gravitational shift </a:t>
            </a:r>
            <a:r>
              <a:rPr lang="en-US" sz="2000" dirty="0">
                <a:latin typeface="Comic Sans MS" panose="030F0702030302020204" pitchFamily="66" charset="0"/>
              </a:rPr>
              <a:t>might be possible with available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positronium</a:t>
            </a:r>
            <a:r>
              <a:rPr lang="en-US" sz="2000" dirty="0">
                <a:latin typeface="Comic Sans MS" panose="030F0702030302020204" pitchFamily="66" charset="0"/>
              </a:rPr>
              <a:t> sources, however, an optimization of such an experiment is still to be done;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A major further progress is possible in constraining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extra fundamental interactions</a:t>
            </a:r>
            <a:r>
              <a:rPr lang="en-US" sz="2000" dirty="0">
                <a:latin typeface="Comic Sans MS" panose="030F0702030302020204" pitchFamily="66" charset="0"/>
              </a:rPr>
              <a:t> in various realizations discussed in this talk (in particular with neutrons </a:t>
            </a:r>
            <a:r>
              <a:rPr lang="en-US" sz="2000">
                <a:latin typeface="Comic Sans MS" panose="030F0702030302020204" pitchFamily="66" charset="0"/>
              </a:rPr>
              <a:t>and hydrogen)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1" name="Textfeld 4">
            <a:extLst>
              <a:ext uri="{FF2B5EF4-FFF2-40B4-BE49-F238E27FC236}">
                <a16:creationId xmlns:a16="http://schemas.microsoft.com/office/drawing/2014/main" id="{8F7CCD35-2DF7-9F8D-0391-E5D157F7D274}"/>
              </a:ext>
            </a:extLst>
          </p:cNvPr>
          <p:cNvSpPr txBox="1"/>
          <p:nvPr/>
        </p:nvSpPr>
        <p:spPr>
          <a:xfrm>
            <a:off x="3200400" y="0"/>
            <a:ext cx="381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Conclusion</a:t>
            </a:r>
            <a:endParaRPr lang="ru-RU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323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C59010B-89C4-95A3-F2DD-2D405266B325}"/>
              </a:ext>
            </a:extLst>
          </p:cNvPr>
          <p:cNvSpPr/>
          <p:nvPr/>
        </p:nvSpPr>
        <p:spPr>
          <a:xfrm>
            <a:off x="685800" y="893624"/>
            <a:ext cx="853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omic Sans MS" panose="030F0702030302020204" pitchFamily="66" charset="0"/>
              </a:rPr>
              <a:t>This talk is totally based on our recent publication</a:t>
            </a:r>
          </a:p>
          <a:p>
            <a:pPr algn="just"/>
            <a:endParaRPr lang="en-US" dirty="0">
              <a:latin typeface="Comic Sans MS" panose="030F0702030302020204" pitchFamily="66" charset="0"/>
            </a:endParaRPr>
          </a:p>
          <a:p>
            <a:pPr algn="just"/>
            <a:r>
              <a:rPr lang="en-US" dirty="0">
                <a:latin typeface="Comic Sans MS" panose="030F0702030302020204" pitchFamily="66" charset="0"/>
              </a:rPr>
              <a:t>V.V. Nesvizhevsky, J.A. Pioquinto, K. Schreiner, S. Bae</a:t>
            </a:r>
            <a:r>
              <a:rPr lang="el-GR" dirty="0">
                <a:latin typeface="Comic Sans MS" panose="030F0702030302020204" pitchFamily="66" charset="0"/>
              </a:rPr>
              <a:t>β</a:t>
            </a:r>
            <a:r>
              <a:rPr lang="en-US" dirty="0">
                <a:latin typeface="Comic Sans MS" panose="030F0702030302020204" pitchFamily="66" charset="0"/>
              </a:rPr>
              <a:t>ler, P. Crivelli, F. Nez, S. Reynaud, P. Yzombard, S.A. Vasiliev, and E. Widmann, </a:t>
            </a:r>
            <a:r>
              <a:rPr lang="en-US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Gravitational and other shifts of whispering-gallery and gravitational state interference patterns of light neutral particles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New Journal of Physics, accepted, 2026</a:t>
            </a:r>
            <a:r>
              <a:rPr lang="en-US" dirty="0">
                <a:latin typeface="Comic Sans MS" panose="030F0702030302020204" pitchFamily="66" charset="0"/>
              </a:rPr>
              <a:t>.  </a:t>
            </a:r>
          </a:p>
        </p:txBody>
      </p:sp>
      <p:pic>
        <p:nvPicPr>
          <p:cNvPr id="1026" name="Picture 2" descr="Grasian.eu">
            <a:extLst>
              <a:ext uri="{FF2B5EF4-FFF2-40B4-BE49-F238E27FC236}">
                <a16:creationId xmlns:a16="http://schemas.microsoft.com/office/drawing/2014/main" id="{C4F86C69-CBA1-AB0E-86EC-E175FC3D9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2590800"/>
            <a:ext cx="3629025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646EF9-11BD-FD1B-D9BC-773B7170B169}"/>
              </a:ext>
            </a:extLst>
          </p:cNvPr>
          <p:cNvSpPr/>
          <p:nvPr/>
        </p:nvSpPr>
        <p:spPr>
          <a:xfrm>
            <a:off x="757335" y="3678206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omic Sans MS" panose="030F0702030302020204" pitchFamily="66" charset="0"/>
              </a:rPr>
              <a:t> 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06DBDE-D60F-9E43-B3F6-B5B20B000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495800"/>
            <a:ext cx="2798307" cy="10546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69CCC0F-5431-8AA7-F55F-BAF96A554CAB}"/>
              </a:ext>
            </a:extLst>
          </p:cNvPr>
          <p:cNvSpPr/>
          <p:nvPr/>
        </p:nvSpPr>
        <p:spPr>
          <a:xfrm>
            <a:off x="760444" y="5562600"/>
            <a:ext cx="91455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Spectroscopy of gravitational quantum states of ultracold neutrons</a:t>
            </a:r>
          </a:p>
          <a:p>
            <a:pPr algn="just"/>
            <a:endParaRPr lang="en-US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							       </a:t>
            </a:r>
            <a:r>
              <a:rPr lang="en-US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AMADEUS grant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D87E5D90-7331-8A18-62AD-6E3E9D175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CA85CEA5-4E6B-264A-2366-32B9D3D56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214A34-AAD0-9DF0-46DE-917561AC95C8}"/>
              </a:ext>
            </a:extLst>
          </p:cNvPr>
          <p:cNvSpPr/>
          <p:nvPr/>
        </p:nvSpPr>
        <p:spPr>
          <a:xfrm>
            <a:off x="794657" y="3581400"/>
            <a:ext cx="84597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Gravitational, optical and hyperfine spectroscopy and interferometry with the lightest neutral particles/atoms (neutrons, atoms, antiatoms, positronium, muonium) at lowest kinetic energies</a:t>
            </a:r>
          </a:p>
        </p:txBody>
      </p:sp>
    </p:spTree>
    <p:extLst>
      <p:ext uri="{BB962C8B-B14F-4D97-AF65-F5344CB8AC3E}">
        <p14:creationId xmlns:p14="http://schemas.microsoft.com/office/powerpoint/2010/main" val="329453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C59010B-89C4-95A3-F2DD-2D405266B325}"/>
              </a:ext>
            </a:extLst>
          </p:cNvPr>
          <p:cNvSpPr/>
          <p:nvPr/>
        </p:nvSpPr>
        <p:spPr>
          <a:xfrm>
            <a:off x="662121" y="1066800"/>
            <a:ext cx="85580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omic Sans MS" panose="030F0702030302020204" pitchFamily="66" charset="0"/>
              </a:rPr>
              <a:t>More details are given in several articles (to be submitted soon) as well as in the talks and posters at PSAS-2026:</a:t>
            </a:r>
          </a:p>
          <a:p>
            <a:pPr algn="just"/>
            <a:endParaRPr lang="en-US" dirty="0">
              <a:latin typeface="Comic Sans MS" panose="030F0702030302020204" pitchFamily="66" charset="0"/>
            </a:endParaRPr>
          </a:p>
          <a:p>
            <a:pPr marL="285750" indent="-285750" algn="just">
              <a:buFontTx/>
              <a:buChar char="-"/>
            </a:pPr>
            <a:r>
              <a:rPr lang="en-US" b="1" dirty="0">
                <a:latin typeface="Comic Sans MS" panose="030F0702030302020204" pitchFamily="66" charset="0"/>
              </a:rPr>
              <a:t>J.A. Pioquinto, </a:t>
            </a:r>
            <a:r>
              <a:rPr lang="en-US" b="1" i="1" dirty="0">
                <a:latin typeface="Comic Sans MS" panose="030F0702030302020204" pitchFamily="66" charset="0"/>
              </a:rPr>
              <a:t>et al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Search for a new spin-dependent short-range interaction at the nanometer scale using whispering gallery states of neutrons</a:t>
            </a:r>
            <a:r>
              <a:rPr lang="en-US" i="1" dirty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(to be submitted)</a:t>
            </a:r>
          </a:p>
          <a:p>
            <a:pPr marL="285750" indent="-285750" algn="just">
              <a:buFontTx/>
              <a:buChar char="-"/>
            </a:pPr>
            <a:r>
              <a:rPr lang="en-US" b="1" dirty="0">
                <a:latin typeface="Comic Sans MS" panose="030F0702030302020204" pitchFamily="66" charset="0"/>
              </a:rPr>
              <a:t>K. Schreiner, </a:t>
            </a:r>
            <a:r>
              <a:rPr lang="en-US" b="1" i="1" dirty="0">
                <a:latin typeface="Comic Sans MS" panose="030F0702030302020204" pitchFamily="66" charset="0"/>
              </a:rPr>
              <a:t>et al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Observation of a magnetic shift in neutron whispering-gallery states </a:t>
            </a:r>
            <a:r>
              <a:rPr lang="en-US" dirty="0">
                <a:latin typeface="Comic Sans MS" panose="030F0702030302020204" pitchFamily="66" charset="0"/>
              </a:rPr>
              <a:t>(to be submitted)</a:t>
            </a:r>
          </a:p>
          <a:p>
            <a:pPr marL="285750" indent="-285750" algn="just">
              <a:buFontTx/>
              <a:buChar char="-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 algn="just">
              <a:buFontTx/>
              <a:buChar char="-"/>
            </a:pPr>
            <a:r>
              <a:rPr lang="en-US" b="1" dirty="0">
                <a:latin typeface="Comic Sans MS" panose="030F0702030302020204" pitchFamily="66" charset="0"/>
              </a:rPr>
              <a:t>C. Killian, </a:t>
            </a:r>
            <a:r>
              <a:rPr lang="en-US" b="1" i="1" dirty="0">
                <a:latin typeface="Comic Sans MS" panose="030F0702030302020204" pitchFamily="66" charset="0"/>
              </a:rPr>
              <a:t>et al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GRASIAN: First observation of quantum reflection of atomic hydrogen from a silicon mirror on the journey toward the first demonstration of gravitational quantum states of atoms</a:t>
            </a:r>
            <a:r>
              <a:rPr lang="en-US" dirty="0">
                <a:latin typeface="Comic Sans MS" panose="030F0702030302020204" pitchFamily="66" charset="0"/>
              </a:rPr>
              <a:t>, PSAS-2026, Talk, Session 10  </a:t>
            </a:r>
          </a:p>
          <a:p>
            <a:pPr marL="285750" indent="-285750" algn="just">
              <a:buFontTx/>
              <a:buChar char="-"/>
            </a:pPr>
            <a:r>
              <a:rPr lang="en-US" b="1" dirty="0">
                <a:latin typeface="Comic Sans MS" panose="030F0702030302020204" pitchFamily="66" charset="0"/>
              </a:rPr>
              <a:t>S. Vasiliev, </a:t>
            </a:r>
            <a:r>
              <a:rPr lang="en-US" b="1" i="1" dirty="0">
                <a:latin typeface="Comic Sans MS" panose="030F0702030302020204" pitchFamily="66" charset="0"/>
              </a:rPr>
              <a:t>et al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Cold sources of atomic hydrogen and its isotopes</a:t>
            </a:r>
            <a:r>
              <a:rPr lang="en-US" dirty="0">
                <a:latin typeface="Comic Sans MS" panose="030F0702030302020204" pitchFamily="66" charset="0"/>
              </a:rPr>
              <a:t>, PSAS-2026, Poster Session 2</a:t>
            </a:r>
          </a:p>
          <a:p>
            <a:pPr marL="285750" indent="-285750" algn="just">
              <a:buFontTx/>
              <a:buChar char="-"/>
            </a:pPr>
            <a:r>
              <a:rPr lang="en-US" b="1" dirty="0">
                <a:latin typeface="Comic Sans MS" panose="030F0702030302020204" pitchFamily="66" charset="0"/>
              </a:rPr>
              <a:t>K. Schreiner, </a:t>
            </a:r>
            <a:r>
              <a:rPr lang="en-US" b="1" i="1" dirty="0">
                <a:latin typeface="Comic Sans MS" panose="030F0702030302020204" pitchFamily="66" charset="0"/>
              </a:rPr>
              <a:t>et al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Design and construction of a whispering gallery spectrometer for cold atomic hydrogen</a:t>
            </a:r>
            <a:r>
              <a:rPr lang="en-US" i="1" dirty="0">
                <a:latin typeface="Comic Sans MS" panose="030F0702030302020204" pitchFamily="66" charset="0"/>
              </a:rPr>
              <a:t>, </a:t>
            </a:r>
            <a:r>
              <a:rPr lang="en-US" dirty="0">
                <a:latin typeface="Comic Sans MS" panose="030F0702030302020204" pitchFamily="66" charset="0"/>
              </a:rPr>
              <a:t>PSAS-2026, Poster Session 1</a:t>
            </a:r>
          </a:p>
          <a:p>
            <a:pPr marL="285750" indent="-285750" algn="just">
              <a:buFontTx/>
              <a:buChar char="-"/>
            </a:pPr>
            <a:r>
              <a:rPr lang="en-US" b="1" dirty="0">
                <a:latin typeface="Comic Sans MS" panose="030F0702030302020204" pitchFamily="66" charset="0"/>
              </a:rPr>
              <a:t>E. Bera, </a:t>
            </a:r>
            <a:r>
              <a:rPr lang="en-US" b="1" i="1" dirty="0">
                <a:latin typeface="Comic Sans MS" panose="030F0702030302020204" pitchFamily="66" charset="0"/>
              </a:rPr>
              <a:t>et al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A Zeeman decelerator, for enhancing the creation of GQSs</a:t>
            </a:r>
            <a:r>
              <a:rPr lang="en-US" dirty="0">
                <a:latin typeface="Comic Sans MS" panose="030F0702030302020204" pitchFamily="66" charset="0"/>
              </a:rPr>
              <a:t>, PSAS-2026, Poster Session 2 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D87E5D90-7331-8A18-62AD-6E3E9D175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CA85CEA5-4E6B-264A-2366-32B9D3D56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</p:spTree>
    <p:extLst>
      <p:ext uri="{BB962C8B-B14F-4D97-AF65-F5344CB8AC3E}">
        <p14:creationId xmlns:p14="http://schemas.microsoft.com/office/powerpoint/2010/main" val="28877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762000"/>
            <a:ext cx="92964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Short history of this long investigation: </a:t>
            </a: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The idea of a “quantum bouncer” [</a:t>
            </a:r>
            <a:r>
              <a:rPr lang="de-DE" sz="2000" dirty="0">
                <a:latin typeface="Comic Sans MS" panose="030F0702030302020204" pitchFamily="66" charset="0"/>
              </a:rPr>
              <a:t>G. Breit, </a:t>
            </a:r>
            <a:r>
              <a:rPr lang="de-DE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Phys. Rev. 32 (1928) 273</a:t>
            </a:r>
            <a:r>
              <a:rPr lang="en-US" sz="2000" dirty="0">
                <a:latin typeface="Comic Sans MS" panose="030F0702030302020204" pitchFamily="66" charset="0"/>
              </a:rPr>
              <a:t>]</a:t>
            </a:r>
          </a:p>
          <a:p>
            <a:pPr marL="342900" indent="-342900" algn="just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Several unsuccessful attempts to observe this phenomenon</a:t>
            </a:r>
          </a:p>
          <a:p>
            <a:pPr marL="342900" indent="-342900" algn="just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Observation of gravitational quantum states </a:t>
            </a:r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(GQS) </a:t>
            </a:r>
            <a:r>
              <a:rPr lang="en-US" sz="2000" dirty="0">
                <a:latin typeface="Comic Sans MS" panose="030F0702030302020204" pitchFamily="66" charset="0"/>
              </a:rPr>
              <a:t>of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neutrons</a:t>
            </a:r>
            <a:r>
              <a:rPr lang="en-US" sz="2000" dirty="0">
                <a:latin typeface="Comic Sans MS" panose="030F0702030302020204" pitchFamily="66" charset="0"/>
              </a:rPr>
              <a:t> [V. Nesvizhevsky </a:t>
            </a:r>
            <a:r>
              <a:rPr lang="en-US" sz="2000" i="1" dirty="0">
                <a:latin typeface="Comic Sans MS" panose="030F0702030302020204" pitchFamily="66" charset="0"/>
              </a:rPr>
              <a:t>et al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Nature 297 (2002) 415</a:t>
            </a:r>
            <a:r>
              <a:rPr lang="en-US" sz="2000" dirty="0">
                <a:latin typeface="Comic Sans MS" panose="030F0702030302020204" pitchFamily="66" charset="0"/>
              </a:rPr>
              <a:t>]</a:t>
            </a:r>
          </a:p>
          <a:p>
            <a:pPr marL="342900" indent="-342900" algn="just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Observation of whispering gallery states of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neutrons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(WGS) </a:t>
            </a:r>
            <a:r>
              <a:rPr lang="en-US" sz="2000" dirty="0">
                <a:latin typeface="Comic Sans MS" panose="030F0702030302020204" pitchFamily="66" charset="0"/>
              </a:rPr>
              <a:t>[V. Nesvizhevsky </a:t>
            </a:r>
            <a:r>
              <a:rPr lang="en-US" sz="2000" i="1" dirty="0">
                <a:latin typeface="Comic Sans MS" panose="030F0702030302020204" pitchFamily="66" charset="0"/>
              </a:rPr>
              <a:t>et al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Nature Phys. 6 (2010) 114</a:t>
            </a:r>
            <a:r>
              <a:rPr lang="en-US" sz="2000" dirty="0">
                <a:latin typeface="Comic Sans MS" panose="030F0702030302020204" pitchFamily="66" charset="0"/>
              </a:rPr>
              <a:t>]</a:t>
            </a:r>
          </a:p>
          <a:p>
            <a:pPr marL="342900" indent="-342900" algn="just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Realization of resonant transitions between </a:t>
            </a:r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GQS</a:t>
            </a:r>
            <a:r>
              <a:rPr lang="en-US" sz="2000" dirty="0">
                <a:latin typeface="Comic Sans MS" panose="030F0702030302020204" pitchFamily="66" charset="0"/>
              </a:rPr>
              <a:t> of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neutrons</a:t>
            </a:r>
            <a:r>
              <a:rPr lang="en-US" sz="2000" dirty="0">
                <a:latin typeface="Comic Sans MS" panose="030F0702030302020204" pitchFamily="66" charset="0"/>
              </a:rPr>
              <a:t> [T. Jenke </a:t>
            </a:r>
            <a:r>
              <a:rPr lang="en-US" sz="2000" i="1" dirty="0">
                <a:latin typeface="Comic Sans MS" panose="030F0702030302020204" pitchFamily="66" charset="0"/>
              </a:rPr>
              <a:t>et al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Nature Phys. 7 (2011) 468</a:t>
            </a:r>
            <a:r>
              <a:rPr lang="en-US" sz="2000" dirty="0">
                <a:latin typeface="Comic Sans MS" panose="030F0702030302020204" pitchFamily="66" charset="0"/>
              </a:rPr>
              <a:t>]</a:t>
            </a:r>
          </a:p>
          <a:p>
            <a:pPr marL="342900" indent="-342900" algn="just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Observation of </a:t>
            </a:r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WGS</a:t>
            </a:r>
            <a:r>
              <a:rPr lang="en-US" sz="2000" dirty="0">
                <a:latin typeface="Comic Sans MS" panose="030F0702030302020204" pitchFamily="66" charset="0"/>
              </a:rPr>
              <a:t> of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electrons</a:t>
            </a:r>
            <a:r>
              <a:rPr lang="en-US" sz="2000" dirty="0">
                <a:latin typeface="Comic Sans MS" panose="030F0702030302020204" pitchFamily="66" charset="0"/>
              </a:rPr>
              <a:t> [G. Reecht </a:t>
            </a:r>
            <a:r>
              <a:rPr lang="en-US" sz="2000" i="1" dirty="0">
                <a:latin typeface="Comic Sans MS" panose="030F0702030302020204" pitchFamily="66" charset="0"/>
              </a:rPr>
              <a:t>et al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Phys. Rev. Lett. 110 (2013) 056802</a:t>
            </a:r>
            <a:r>
              <a:rPr lang="en-US" sz="2000" dirty="0">
                <a:latin typeface="Comic Sans MS" panose="030F0702030302020204" pitchFamily="66" charset="0"/>
              </a:rPr>
              <a:t>]</a:t>
            </a:r>
          </a:p>
          <a:p>
            <a:pPr marL="342900" indent="-342900" algn="just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GRASIAN collaboration: Towards observation of </a:t>
            </a:r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GQS</a:t>
            </a:r>
            <a:r>
              <a:rPr lang="en-US" sz="2000" dirty="0">
                <a:latin typeface="Comic Sans MS" panose="030F0702030302020204" pitchFamily="66" charset="0"/>
              </a:rPr>
              <a:t> and </a:t>
            </a:r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WGS</a:t>
            </a:r>
            <a:r>
              <a:rPr lang="en-US" sz="2000" dirty="0">
                <a:latin typeface="Comic Sans MS" panose="030F0702030302020204" pitchFamily="66" charset="0"/>
              </a:rPr>
              <a:t> of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atoms</a:t>
            </a:r>
            <a:r>
              <a:rPr lang="en-US" sz="2000" dirty="0">
                <a:latin typeface="Comic Sans MS" panose="030F0702030302020204" pitchFamily="66" charset="0"/>
              </a:rPr>
              <a:t> [C. Killian </a:t>
            </a:r>
            <a:r>
              <a:rPr lang="en-US" sz="2000" i="1" dirty="0">
                <a:latin typeface="Comic Sans MS" panose="030F0702030302020204" pitchFamily="66" charset="0"/>
              </a:rPr>
              <a:t>et al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Europ. Phys. J. D 78 (2024) 132</a:t>
            </a:r>
            <a:r>
              <a:rPr lang="en-US" sz="2000" dirty="0">
                <a:latin typeface="Comic Sans MS" panose="030F0702030302020204" pitchFamily="66" charset="0"/>
              </a:rPr>
              <a:t>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360AA4-8820-B583-A66A-F3649D078C6C}"/>
              </a:ext>
            </a:extLst>
          </p:cNvPr>
          <p:cNvSpPr txBox="1"/>
          <p:nvPr/>
        </p:nvSpPr>
        <p:spPr>
          <a:xfrm>
            <a:off x="1639678" y="0"/>
            <a:ext cx="7086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Whispering Gallery States (WGS) and Gravitational Quantum States (GQS) of light neutral particles 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567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4800" y="1066800"/>
                <a:ext cx="9281464" cy="18019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000" dirty="0">
                    <a:latin typeface="Comic Sans MS" panose="030F0702030302020204" pitchFamily="66" charset="0"/>
                  </a:rPr>
                  <a:t>Typical parameters: </a:t>
                </a:r>
              </a:p>
              <a:p>
                <a:pPr algn="just"/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GQS</a:t>
                </a:r>
                <a:r>
                  <a:rPr lang="en-US" sz="2000" dirty="0">
                    <a:latin typeface="Comic Sans MS" panose="030F0702030302020204" pitchFamily="66" charset="0"/>
                  </a:rPr>
                  <a:t>: mass </a:t>
                </a:r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1 </a:t>
                </a:r>
                <a:r>
                  <a:rPr lang="en-US" sz="2000" b="1" dirty="0" err="1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at.un</a:t>
                </a:r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. </a:t>
                </a:r>
                <a:r>
                  <a:rPr lang="en-US" sz="2000" dirty="0">
                    <a:latin typeface="Comic Sans MS" panose="030F0702030302020204" pitchFamily="66" charset="0"/>
                  </a:rPr>
                  <a:t>(neutrons, (anti)hydrogen); energy </a:t>
                </a:r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~0.6 peV</a:t>
                </a:r>
                <a:r>
                  <a:rPr lang="en-US" sz="2000" dirty="0">
                    <a:latin typeface="Comic Sans MS" panose="030F0702030302020204" pitchFamily="66" charset="0"/>
                  </a:rPr>
                  <a:t>, height </a:t>
                </a:r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~5.9 </a:t>
                </a:r>
                <a:r>
                  <a:rPr lang="el-GR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μ</a:t>
                </a:r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m</a:t>
                </a:r>
                <a:r>
                  <a:rPr lang="en-US" sz="2000" dirty="0">
                    <a:latin typeface="Comic Sans MS" panose="030F0702030302020204" pitchFamily="66" charset="0"/>
                  </a:rPr>
                  <a:t>, effective temperature </a:t>
                </a:r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~10 </a:t>
                </a:r>
                <a:r>
                  <a:rPr lang="en-US" sz="2000" b="1" dirty="0" err="1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nK</a:t>
                </a:r>
                <a:r>
                  <a:rPr lang="en-US" sz="2000" dirty="0">
                    <a:latin typeface="Comic Sans MS" panose="030F0702030302020204" pitchFamily="66" charset="0"/>
                  </a:rPr>
                  <a:t>, formation time </a:t>
                </a:r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~1.1 </a:t>
                </a:r>
                <a:r>
                  <a:rPr lang="en-US" sz="2000" b="1" dirty="0" err="1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ms</a:t>
                </a:r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 </a:t>
                </a:r>
              </a:p>
              <a:p>
                <a:pPr algn="just"/>
                <a:r>
                  <a:rPr lang="en-US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WGS</a:t>
                </a:r>
                <a:r>
                  <a:rPr lang="en-US" sz="2000" dirty="0">
                    <a:latin typeface="Comic Sans MS" panose="030F0702030302020204" pitchFamily="66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sz="2000" dirty="0">
                    <a:latin typeface="Comic Sans MS" panose="030F0702030302020204" pitchFamily="66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latin typeface="Comic Sans MS" panose="030F0702030302020204" pitchFamily="66" charset="0"/>
                  </a:rPr>
                  <a:t> – velocity,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omic Sans MS" panose="030F0702030302020204" pitchFamily="66" charset="0"/>
                  </a:rPr>
                  <a:t>– mirror radius), thus, a possibility to </a:t>
                </a:r>
                <a:r>
                  <a:rPr lang="en-US" sz="2000" dirty="0">
                    <a:solidFill>
                      <a:srgbClr val="0070C0"/>
                    </a:solidFill>
                    <a:latin typeface="Comic Sans MS" panose="030F0702030302020204" pitchFamily="66" charset="0"/>
                  </a:rPr>
                  <a:t>“tune” parameters</a:t>
                </a:r>
                <a:r>
                  <a:rPr lang="en-US" sz="2000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Comic Sans MS" panose="030F0702030302020204" pitchFamily="66" charset="0"/>
                  </a:rPr>
                  <a:t>by “tuning”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Comic Sans MS" panose="030F0702030302020204" pitchFamily="66" charset="0"/>
                  </a:rPr>
                  <a:t> and 𝑅</a:t>
                </a:r>
                <a:endParaRPr lang="en-US" sz="2400" dirty="0">
                  <a:solidFill>
                    <a:schemeClr val="tx1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066800"/>
                <a:ext cx="9281464" cy="1801904"/>
              </a:xfrm>
              <a:prstGeom prst="rect">
                <a:avLst/>
              </a:prstGeom>
              <a:blipFill>
                <a:blip r:embed="rId2"/>
                <a:stretch>
                  <a:fillRect l="-657" t="-1689" r="-591" b="-4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115709"/>
              </p:ext>
            </p:extLst>
          </p:nvPr>
        </p:nvGraphicFramePr>
        <p:xfrm>
          <a:off x="6096000" y="3059538"/>
          <a:ext cx="3713208" cy="326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5220000" imgH="4590000" progId="Acrobat.Document.DC">
                  <p:embed/>
                </p:oleObj>
              </mc:Choice>
              <mc:Fallback>
                <p:oleObj name="Acrobat Document" r:id="rId3" imgW="5220000" imgH="4590000" progId="Acrobat.Document.DC">
                  <p:embed/>
                  <p:pic>
                    <p:nvPicPr>
                      <p:cNvPr id="1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059538"/>
                        <a:ext cx="3713208" cy="3265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349350" y="3059538"/>
            <a:ext cx="4213250" cy="32461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152400" y="3155043"/>
            <a:ext cx="969639" cy="301929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0101" y="3810000"/>
            <a:ext cx="704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GQS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05358" y="3124563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WGS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05131D-63B7-0972-2551-625CE222FFF3}"/>
              </a:ext>
            </a:extLst>
          </p:cNvPr>
          <p:cNvSpPr txBox="1"/>
          <p:nvPr/>
        </p:nvSpPr>
        <p:spPr>
          <a:xfrm>
            <a:off x="1639678" y="0"/>
            <a:ext cx="7086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Whispering Gallery States and Gravitational Quantum States of light neutral particles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2812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838736"/>
            <a:ext cx="9601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Experimental methods </a:t>
            </a:r>
            <a:r>
              <a:rPr lang="en-US" sz="2000" dirty="0">
                <a:latin typeface="Comic Sans MS" panose="030F0702030302020204" pitchFamily="66" charset="0"/>
              </a:rPr>
              <a:t>for producing and measuring WGS and GQS are well developed. In particular, several collaborations are (were, will be) measuring </a:t>
            </a:r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GQS</a:t>
            </a:r>
            <a:r>
              <a:rPr lang="en-US" sz="2000" dirty="0">
                <a:latin typeface="Comic Sans MS" panose="030F0702030302020204" pitchFamily="66" charset="0"/>
              </a:rPr>
              <a:t> of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neutrons</a:t>
            </a:r>
            <a:r>
              <a:rPr lang="en-US" sz="2000" dirty="0">
                <a:latin typeface="Comic Sans MS" panose="030F0702030302020204" pitchFamily="66" charset="0"/>
              </a:rPr>
              <a:t> using different methods: qBounce, Tokyo, GRANIT, ALSUN </a:t>
            </a:r>
            <a:r>
              <a:rPr lang="en-US" sz="2000" i="1" dirty="0">
                <a:latin typeface="Comic Sans MS" panose="030F0702030302020204" pitchFamily="66" charset="0"/>
              </a:rPr>
              <a:t>etc</a:t>
            </a:r>
            <a:r>
              <a:rPr lang="en-US" sz="2000" dirty="0">
                <a:latin typeface="Comic Sans MS" panose="030F0702030302020204" pitchFamily="66" charset="0"/>
              </a:rPr>
              <a:t>. GRASIAN is measuring </a:t>
            </a:r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GQS</a:t>
            </a:r>
            <a:r>
              <a:rPr lang="en-US" sz="2000" dirty="0">
                <a:latin typeface="Comic Sans MS" panose="030F0702030302020204" pitchFamily="66" charset="0"/>
              </a:rPr>
              <a:t> of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atoms</a:t>
            </a:r>
            <a:r>
              <a:rPr lang="en-US" sz="2000" dirty="0">
                <a:latin typeface="Comic Sans MS" panose="030F0702030302020204" pitchFamily="66" charset="0"/>
              </a:rPr>
              <a:t>. GBAR considers measuring </a:t>
            </a:r>
            <a:r>
              <a:rPr lang="en-US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GQS</a:t>
            </a:r>
            <a:r>
              <a:rPr lang="en-US" sz="2000" dirty="0">
                <a:latin typeface="Comic Sans MS" panose="030F0702030302020204" pitchFamily="66" charset="0"/>
              </a:rPr>
              <a:t> of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antiatoms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</a:p>
          <a:p>
            <a:pPr marL="342900" indent="-342900" algn="just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The accuracy of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theoretical description </a:t>
            </a:r>
            <a:r>
              <a:rPr lang="en-US" sz="2000" dirty="0">
                <a:latin typeface="Comic Sans MS" panose="030F0702030302020204" pitchFamily="66" charset="0"/>
              </a:rPr>
              <a:t>of such states can be high. The “theoretical uncertainties” are mainly of the “</a:t>
            </a:r>
            <a:r>
              <a:rPr lang="en-US" sz="20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experimental</a:t>
            </a:r>
            <a:r>
              <a:rPr lang="en-US" sz="2000" dirty="0">
                <a:latin typeface="Comic Sans MS" panose="030F0702030302020204" pitchFamily="66" charset="0"/>
              </a:rPr>
              <a:t>” origin; they are related to the accuracy to which we know parameters of concrete systems. </a:t>
            </a:r>
          </a:p>
          <a:p>
            <a:pPr marL="342900" indent="-342900" algn="just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GQS </a:t>
            </a:r>
            <a:r>
              <a:rPr lang="en-US" sz="2000" dirty="0">
                <a:latin typeface="Comic Sans MS" panose="030F0702030302020204" pitchFamily="66" charset="0"/>
              </a:rPr>
              <a:t>of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 Neutrons</a:t>
            </a:r>
            <a:r>
              <a:rPr lang="en-US" sz="2000" dirty="0">
                <a:latin typeface="Comic Sans MS" panose="030F0702030302020204" pitchFamily="66" charset="0"/>
              </a:rPr>
              <a:t>. Limitations: observation times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~10</a:t>
            </a:r>
            <a:r>
              <a:rPr lang="en-US" sz="2000" b="1" baseline="30000" dirty="0">
                <a:solidFill>
                  <a:srgbClr val="C00000"/>
                </a:solidFill>
                <a:latin typeface="Comic Sans MS" panose="030F0702030302020204" pitchFamily="66" charset="0"/>
              </a:rPr>
              <a:t>-2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-10</a:t>
            </a:r>
            <a:r>
              <a:rPr lang="en-US" sz="2000" b="1" baseline="30000" dirty="0">
                <a:solidFill>
                  <a:srgbClr val="C00000"/>
                </a:solidFill>
                <a:latin typeface="Comic Sans MS" panose="030F0702030302020204" pitchFamily="66" charset="0"/>
              </a:rPr>
              <a:t>-3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 s</a:t>
            </a:r>
            <a:r>
              <a:rPr lang="en-US" sz="2000" dirty="0">
                <a:latin typeface="Comic Sans MS" panose="030F0702030302020204" pitchFamily="66" charset="0"/>
              </a:rPr>
              <a:t> are not much shorter then the formation time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~10</a:t>
            </a:r>
            <a:r>
              <a:rPr lang="en-US" sz="2000" b="1" baseline="30000" dirty="0">
                <a:solidFill>
                  <a:srgbClr val="C00000"/>
                </a:solidFill>
                <a:latin typeface="Comic Sans MS" panose="030F0702030302020204" pitchFamily="66" charset="0"/>
              </a:rPr>
              <a:t>-3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 s</a:t>
            </a:r>
            <a:r>
              <a:rPr lang="en-US" sz="2000" dirty="0">
                <a:latin typeface="Comic Sans MS" panose="030F0702030302020204" pitchFamily="66" charset="0"/>
              </a:rPr>
              <a:t>. So, precision spectroscopy is hard. Advantages: “easy” experiments.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GQS </a:t>
            </a:r>
            <a:r>
              <a:rPr lang="en-US" sz="2000" dirty="0">
                <a:latin typeface="Comic Sans MS" panose="030F0702030302020204" pitchFamily="66" charset="0"/>
              </a:rPr>
              <a:t>of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 Atoms</a:t>
            </a:r>
            <a:r>
              <a:rPr lang="en-US" sz="2000" dirty="0">
                <a:latin typeface="Comic Sans MS" panose="030F0702030302020204" pitchFamily="66" charset="0"/>
              </a:rPr>
              <a:t> and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Antiatoms</a:t>
            </a:r>
            <a:r>
              <a:rPr lang="en-US" sz="2000" dirty="0">
                <a:latin typeface="Comic Sans MS" panose="030F0702030302020204" pitchFamily="66" charset="0"/>
              </a:rPr>
              <a:t>. Limitations: The magnetic moment is a factor of thousand larger than the neutron magnetic moment, therefore the control of electromagnetic false effects is harder. Advantages: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Atoms</a:t>
            </a:r>
            <a:r>
              <a:rPr lang="en-US" sz="2000" dirty="0">
                <a:latin typeface="Comic Sans MS" panose="030F0702030302020204" pitchFamily="66" charset="0"/>
              </a:rPr>
              <a:t> promise much higher statistics and observation times.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Antiatoms</a:t>
            </a:r>
            <a:r>
              <a:rPr lang="en-US" sz="2000" dirty="0">
                <a:latin typeface="Comic Sans MS" panose="030F0702030302020204" pitchFamily="66" charset="0"/>
              </a:rPr>
              <a:t> are an efficient method to measure precisely gravitational properties of antimatter (if ultracold).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9EFA76-495A-7CD2-9174-6FB13D95B300}"/>
              </a:ext>
            </a:extLst>
          </p:cNvPr>
          <p:cNvSpPr txBox="1"/>
          <p:nvPr/>
        </p:nvSpPr>
        <p:spPr>
          <a:xfrm>
            <a:off x="1219200" y="0"/>
            <a:ext cx="8182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Experimental and theoretical status, limitations and advantages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36322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494601" name="AutoShape 9" descr="data:image/jpeg;base64,/9j/4AAQSkZJRgABAQAAAQABAAD/2wCEAAkGBhQSEBUUEhQVFRUVGBcXFBcVGBUWFhcYFxgVFhYUFxcXGyYeGBkkHBcUHy8gIycpLCwsFh4xNTAqNScrLCkBCQoKDgwOGg8PGi8kHyQuLSwsLC0sLCwsLCwsLCksLCwtLCkpLCwsKSwsLywsKSwsLCwsKSwsLCwsLCwsLCksLP/AABEIAL4BCgMBIgACEQEDEQH/xAAcAAABBQEBAQAAAAAAAAAAAAAFAQIDBAYABwj/xABBEAABAgQEBAMFBwIFAgcAAAABAhEAAxIhBAUxQQYiUWETcYEykaGx0QcUI0JSwfBi4RUWJHLxgpIzQ1RjoqOy/8QAGgEAAwEBAQEAAAAAAAAAAAAAAAECAwQFBv/EACwRAAICAQMEAAUDBQAAAAAAAAABAhEDEiExBBNBUTJhkaGxBRQiM1JxgfD/2gAMAwEAAhEDEQA/AJHjnhQIWPtTz6EaOEPBhQqFY6GgQ4Iha4XxYW49hQgwtEN8WO8WFuO0PohaIj8WO8WCmFokphaYh8WO8WCmK0TNHRB4sJ4sGlhqLDx1cVvFhfEg0i1FiuEriCuOqh6Q1ExmQniRDVHVQaQsl8SO8WInjodCsl8WE8WIoSCkFk3jR3ixBHQUgtk3ix3ixDHQUFk3iwniRDHVQUFk3iR3iRC8dVDoLJfEhfEiF4V4KCxHjnhsdAA+FiN454AskeFqiKOgCySqOeI3jngESPCVQ1454AHVQlUI8dABzxzwjwlUMBXhaoY8LAAtULXDY6AQtcdXDTCPDEPrhfEiN4SqCgJguOqiGuOrgodkzx1UQVx1cFBZO8c8QVRzwUFkzxzxC8dVBQWTPCPEVULVBQWS1QjxHVHVwUFnVRzxFVC1QASPHPEdUdXABI8K8RVwniQUBM8c8QeLC+LBQEzxzxD4sd4kFBZO8JVEFcc8FCsneEeGCWdWPuMIpJGoMGw9x5VCVwx4sycAtQcC2zkB/J9YG0uQSb4IaoR4tHKprtQXHxbodDt74TCZcqY7MG1dx+0TrjV2PRL0VnjngujLUISajUo6AeYuO9x74pTcDZ0hXrsGdz0/vCWWLKeKSRUeFeCCMkUU1BSC92Be3npHIyYka7gaO77iDuw9i7UvQOeOg3/l/QAkk6mwA7tDl8PoH5i+mwF4n9xArsSAUTqwigkKILHf69IlnYXwy4U/MAlmLlyGbQm3lFnA41QUyiNy6iQ7e0+w6/WCWXyhxxex+Ay4J5pjAkOkH0uX84IIwqFS2IBqS9YKSbkdtYhGETMVUZhKWDMW213cXijjcQmWtKQtSgfykCljZz13ttHM25vnc6ElFFedlygeVlahrO4cEU67RWUkjUN5w6dmf4iiwSguOQAAOCkr61ae6DcucUS0BShNfldg93pN9R59Y37kopWY9uMuAJJklRYf2HcxLisAuWulQudGuD5QVwksmr8MAKYPak30YX/5iY1aAgKPshgQAwcpv5i/aJed2NYVRSw2QKI5i3YB4n/y2P1n3CJJE+YEkqblccoKXZySzXcN8YcMLPNxOsbjk/vGTyTvk0WOHoylcJ4kEU4GXUAyjq/M43DEsNCNoU5bLe7jyPyd+8dPeiYdmQNrjvEiTFYUJUoJLhOrguBr/DEf3ZduU3ZvXSNFNMzcJISqOeGLSQWNjHAxVk0PeHPEYMWsNgVr0DDqbCE5JcjUW+CIGHypZUWSCT0EXP8AByGdSWJYm9oIykBKglLBI9on2lF9P7iMZZkuDaOFvkGoylZ1YajUG/k8WkYNJZNJSNCpdiSBoEvYP06ecW5s8BLITdjT1vrcgkRVxGKNDqSX660jc2/fV7xh3JSNlCMQlMzBMlArUOwSAPIAD+WivOzRK0kAVD8wVoLP118twYgThE3W5UpQ1VcXFuVmG0DpOFMsH8xLA6DXVSe/0MSox/2W2yaTQhSqhoLBTXCtDfR7a++DxloUEhRLDY7xmV4liC1TClVnBRYkG31+UGkTE0gi4IFJf3Q5puhRpcFtRTU+4sANG6kPtDJyjSabqsw01teKicYEu5Go0PX2dYgxnEkuX7TEjYEa7RKg/A9S8l/ErWUChhrZWrB313itLUpKipXMCAlQ1sXYDvA7/MYVzlRGuqVhI7Etcm27RVzfMlAJWk2XqdXA1cb6xaxvglzXIeMqpVUtZf8ASGp9Q8WlmlTE2KX0s79fX5RkcHxCSWci4Y/097XAv6HtBOVnBVMIILgAUUgh7Eq1BDH5CCWOSBTTCv3ws6ebpSQH8iYpzRVNFddx7JUAltwwL6RVnZglKWSLm6tf3NiYqYrO0gESg5bmUQTZwLE63I/jQ4wfglyQZSUpYpA5Xp6DWqw/Mw82ilMzVQVZKEuDZQJDAb79NLXiHA4/8MrW5AHKOX2jylJJszl+nxgdmOOkIWTUVkhqUNSOxXuzRUYb0wctgxgcYuaolJQk2JSqpqTu41L+WsW8QgEkTAhRLBLWYdCdereUYtXES35QEjoHYAaD++sFZHE8sBqSC4v3B2HRu+5ipY2uCVkXkN4LI0pUVKJ2Z2Iu+w3HeJJU1NSxKIdyzAO7B9L9+ljAGRxI6kuSHUp9/wAvK3W7eoi3IzzDpMogc5IKlBk7GoqYltfZMRKEvJSlHwH5k5QDgMCxNidRewLt5xVlZlSovcNcjR3YsPTTziE8QpPQN16F2b3CA+Y51LSOQEqJdI0Dq3IG2uupJ2iY429mhymvBqkTEruGIG46nofWLiFsAAdA38vGOyzP0okEqBrLuA17sPL/AJgRM4jnkliwcsOnaDsSboXdSQWy3NAuwNy533v9fdFxc1+43HSMZk+dp/NU+7Dc7dh2i5P4hXUKQxFub5f8wsdyVg5pGhQSnQultP3G+m0LIJDkKBSdAb0t5mMic3mM1dP866D3xWViCdST6mNtFmfcNymUGAKqkjUEC5Ovz+MUfFlAkqYMTZ7ADR/OMl4x6n3w6XN5g7M4ttrFKFeROd+DY4DMJISVEps9/pvE+K4jloSNyoOANhsVdIzUnNUpFQSgEKBApL8yCoqFmpcMkPbWCGJzcFALpWEqUWAW4o8UImcwYpVSks72PW/HLLC97NVaWwSk8Qy1ADSqxHQ2ZjvE6sx5SBSSLagA6gjsfOMliMYBUBLCTU4bUA1MzD2dCPKKBmRvCEZq0Q8rWxqcZnQTcEVajmf4eUUf8wqFkOerv83gDXHCa0bKCRDm2afEcQqANJs7AMLNu8R/5jNAC+a7FmdmNz3v8Izip5MNCzBoQa2FZuckg211vqO4694tSeKVJRSUBhuCQflAFU8kXhsOkxamEZ+aqVuw2SNB9fXrFcTiC+/XcN0iaXkswioUsQFC/W7Afqa7ateLs3hlQS6ZiVHZIBvdmSXLn2tP0wu5FbBpbKX+IK8233bp39Yhxk4UlQYMDbuB06xJi8rmS0lSmYEBwQXqBII6ixuIE5jNaWe5A+L/ALQTmlByQkndMMZHi5YCTMewDEF7jVx3glP4oUzIAHRTXb6xlsAvk8n+N4tPE46nBSfobbTpFqdmC1BibfzWGyswWnQ9RoCL3IYi8V46NtiCzOzFawylEjpoPUDWIb9DDIWswWA7xIa8MKx1hip42h6gLCZxGhhoXEBndWhkyewL7X90S5oKLf3htYYqeIErzIFPKDUbBOpf94cnHpDBRFWh3v5i0c66vG3Vl9thUYttIb96PeKiJwOheFqjZZL3RNFbLpxSxBYk6i3uMEq33gFhVukfCCWCTe++1viY4unybJGkluWo5v4PpHKhKY7LIFr9fn7ofKmXHmO28RhPWOQsOB3Gz7wm9go6SshiLEMQQCG5S56+f6touYhdV2ABSlrE2adS76qZr6DfSKuBUlKgpQqSKeVyCbKFlgWI1qblZoIzMShZZX4aGOoMxSVHxCpIIZuYU0lnGkeRqOlIrzAwJu5VfTW+vVXcWiErhJh5bdem1LsOg/p2iqucAWKgPMgfOPRwyUYbmElbLIVCjvA05qkdSHZwImVj001P6bve0Pv435FofotlQjqxAdedWskPd7+79occcspBCWvc7HWwjL93j8MrtyChIjqhA0Y+7KDfOJ5c8K0MaQzwlwyXFoLie4p3ZvaYAFF7NZ7W/M14sSZ6ksQolIWKjqxFutgBTvykloqYUC4YF0tcKYOgOrlNul9XtEqZpCQLBynQbAhi+gu4vYUAGOGfLN1whuInFSS6ir2To1yDdns+vfWAGY4pzTsCfgAPm8GlEBFv6djayvd6+loA44JUq6qddANjrrDyzccKS8iSuQ/L8aAQnYm3x/doLGM8vEJQUsHZibM/d3iziswmglNBSQb2cg9HMLB1cccakEsbb2DCg0Rp4kRLDBCJhBJcpKrsAOxSLlu8Z04lajcqPviFRJ2+Pn9YnL1zkqjsEcVPc0mI4vUpCUKSVU1XUUoJdnqpF7vr1itjeIVLUSqWi7WSWPv1Ju5O8CZUozFhIHtHb+ogQUzHhbESyVLCdSbHzLfA+6OZZ5+GXpRVmZoSCAkBwb1OdIil41SUMB/1dH1iUZGtIJdNmHXUtb3w9OGCXqUGH5t/IDXr0iu5lbtt2Koka5pWQbgDqSxMMmSlEMVP0G0PnYtBdgrs5T8QBa3eKSVkqGrPo56xlPJvu7KSHyJaqilJuzWJuNw8RpSXIAu199N4uy8IGdRpTv1Ou7RSWsVAgWGn94yapFF7DVkOx62ID9+8Wzi+xiic4XuAYk/zAvomOvF1HbVJkShfJHl0otVsL/z1glJnE7XZRc29lJU3wgPgMSpJsW1v5doNJxs1aSPFJDMQ2xDH4GJwZmo0mKUbYhx6aKnFTPS/chn62eFTjEF+YBgCdtWDDqb6djEUnJipMylCphTLrcH/AMNKSmqYQNQxIL/qeKUiQVGljfoB7u20WusyXQPGgonEoKSa0huup8hqd4u4fLyouFILXLLS1m3eBkzLg5LK1AOlrp0tY6+7vFOXgFquUi7s6gnS7s/SNH1c1yLtoPyMOQwJTb2imlTNodbByHDgbmLYwiqawUsAjm8RIJeoOLupyVFxcPGPlKZRYsH77F/2izOwi5OJEuclSSlSQtCtbsSGPaMe8iqNnl2RSMQilU9SFqdKCko8OoCylkJUtXdr6QG4g4bk4IhKpyp61ByUDw0htnXUVHu0XeFZE9KGRhpiyJswFgo3ZApdI1DaRW4xlTkrR48pUkkEhKgq4cXuesTJp72c6ctdXsZfFqFglLM9yXJ+kImUSlgbam240v6wQMxkqDas9wNOljE0jDLKKkpNLqDtULAEh2AdiIyaXk6StlGAHic17bj3eUFcySAEWHtCK2FnFKlVEadv40QzMQZzszBtyAGcvfXU7bRomoxoFbZeXiZc5LBLqNSUFr1BLjz21jMjFKB2cdk/SNDgsOhKUqROTWhQVQspSl7vqQr2Qn4wNnZU4NPhO4YibLYBtHK2ufWFKcuR6SunOZo0WR5MNm6dI7/Gp36zbTT6RIJaEhAUkEgq8QhSVA/pApU3xikiXUpmuTaJc5ewpFhObTDYqJBZ9NnA22BLQ2diH17s99dR84IZdk6S1Sg5U1iO0W8/4fRJQhSCVFRYg6aPGjjk0amTaugXg0FQdnu2nRrQUzk/jTf96vnDcXkipKELFXgzCrwVLSEFYSwJKAo037xPm2G/Gm2/Ov5mOXWnG0dMEUpeBCkhVClWJcAl7gfWFl4BW0pXqEj9HVX9HxMG8jnFISkSVzGS4SE1BXMlxqHFxYdYNcSYZWHWlSZM01ioihKQglQNA/EJYOgX7xWuCkot7sycXuzPZbglgpIQlLHdTliQdEhtS+u0ajP8OfCC1UlLkgbkhJDEOSPbd+0BsFipiloHhKAK0jmUkWNKdASdS/l743mIw33aXOXMShQMsoAKnBrIT7JA2L+kaZM8cSSJjjcjA4iXVLaw5wALaggi57sIoKwgkYiYhaElSTSUqpUAeZ9HG23SCM+UZkvUABZTo3sEkH4NGh4vkyJSJGHlBDSwklYSKlKWJ1TqGvsjyYxrmzVlhGuSIx2bPNJ2EmT8V4cmXzrVTLQkM5J5QNANRFcSjKWsTEgMSlQIFQINx/SXGvnB7LsN4mKSFKYKVRUSAwqYC+m1+0bn7UuGsJLwYmSUJ8YDDJr1qSfESVHUaJDny7R52bP280Y+7Nox1RPIscpNqS7hyHJYnZyblvKOEpHhVVGvo4bUBm1Ni7xLSUi5DdgOrdIsjCkpqGjPptfs2xjflvYQNw4SXqqsLBIuS+j7dfSLUvIJxAIRYhxzJ39YVcokEDsNhqewiLwD1+MJNeUDIsNhlEhg5OgSxN36b9o2/DuAP3eemZKmKWpCfCcKZJCkkkN/SFa9YG5FisvQj8QTlTANfZBJ6MolKR1YkvtHoGW8Z5NLloq+8VCmpSUi5a+jWDRlrSVUx0Yubk88BdOFmTCtBSCBMBSSUkLFrkUm3cxTyrJp6RMC8FNUpSClClJmASy71jlubMPMx7LgOMclnEAYtSCdphXLHkVKTSPfGok8L4daQqXMWpJukpmVJI7EOCITmm90wPnUcNYoqH4Ey5FyFtcpuTTBjB8LTXSmYlSEXSpXhqUGIKXAZ2e7C5tHuEzhSUdTM/7yGilO4YkFLpXMN9piiLj6RTypglR4RheApigqpM5LFh/p56gq6g4ITp7J8idwxmRwNMM0pKJ9IRUmYcPOLrCQoSyGdN+V7hxHvkjhmT+qYRqOdW7m3xiLGnBSAozJ1NIK1NMUpQAISTSlyzsGjN5KfP4HSoHfZXhjLwcwTQZal4iYsJWKVMRLYsb7GMz9uWV+MZBky5k2YAQoy0laUpc2LDUk/DvBydxJl0tRY4pwpCVEJmAIMwVIJqaxc6AlwXECZv2jZcVTElOOC5b1pNNfKWVYL/KxJ6AGBTt2RoSMBg8jV9yneJLnCa6fBSUlLH8y9HNgEsbXJ1vD+DT4U/8A1Xjpkio0ETKFuAFJUAGpUwB6gMY3UjjHLDQozcZLE3lSpYVQSCxSVCpKSHD9AoE7Qcyybg56mkY0qULU+IkL/wCxSQr4RTcZKUW3v9i7qjxLEYQGdM8NDIJJFj7hbSKk/KmkyFAMtXiFRD2FYSkH3E+sfRX+UwT/AONOHqk/ApiaVwnt4yvVKCY0lKLrcSdHgmBysT5aEANMCjUoBk0kJCHVoWNRMNwyTgSuu6lJMtSFISoFJpqDLBY2azG+0e/L4Kq/85m/9tHuhs/gJCtTLO3NJQemjmIm4y/wGpnyziwATSXBJ7b2ibJ5TzRV7IBNxbS37R9IYn7N5L1TBhAjd5CE/wDye394z+O4awkutaZuBdIFRCpYpBsASDZy+vVo0hKNp2SzNZD9zRl0ypEpU+ZMQEEodSQCGpJHKXeM9n+KoVIUUpmBKqihT0KApdKmILHtB4YdBsibhFX2mp0fsNYqT+GrP4Egh/aqW1+jR1LaM438RL3afooZ9nxnYeVLUwoLhI0TUzJHZm1iTMEpE2a5A51lizsVOD6hjBLCZAqWqoSJNQ38RVgzfmfrA/NMuKErWZCalEm0wm5Luztu8ci6So1F19TpWenbRYyPiOXh1OpKiAkpSQlxUopOrjYe+JM+46lz1lQCtHDpFmIV17CK+Q5xLwdMzFYUzpUxJEpXOEPyFVJULqSpgehFiYXHZ7l6sQsrkTZI5SlKDLmJAKdwSHcK0eMdtdpXtyNO1V0G+EMHLxKDO8aXLEpaakrqC2sU0hrvfSNZxbg0TcNaagp1UpJJoDEhSkhL06B2sWeMfk2JyumY2IoUsgHxElDJCqgBShQfRzVeLucT0GSPCXJnMQA0+QokUlALLmJU9x+UxM56pJtcGahJJ6ZAleNw4wFSJK5kyoiZWDRLC1FCZjpdmUpXuHWK2a4bwlKlLZSkEKC3CiUkFSBUCygyn9TBadwdWmWFylIYLqUoLpAUSpC0lKVAsDd2BbWAnE2W4itC5KHl+FLSWII5EhHtEB3CUm1mOsby6mLypt8bFR6TIould+tyDhwD70SEJdIquOU8wS7deYmNlx2oTMuXNUsWXKSwB1rKlJBIuwOmlvfk+A8zTJxX+qCFIQgrWFIQFVUBASFU1Bis2B2B1vB/jXiFE4TZSAUBBQoS2SQHSQo1i5INGhbXV3jj6jVLLGS9/Y2xRqMk/QA4v4ZwsvLZWJkKXWVoQtClJUl1JUpSgwceyCOxjJyMSkSikkXADOH1X9RB7OM1JwBSQ5BllLu4cLCmc9YzuU88yTUHBWx7gBy7+kdPSqeNNzdt39DlnT4NPwlk0qdhitaEiidzzfFNYT4alISZOlBWBzdS0ZSc1R8z84v8O5opMuen9SRudioiBy8StzzH3mFGMk229mU2mqL2EwKaHG/r53ghItJWh+UsSlyxI0to8RYeWEpaLSJJKbCPolDFpV0cVsuzZ4UmWSEEy5MtKbC1JJHr1hOEuI52Bm1yVkJJdcsn8NfUFOj9xcRH/hExQsk6DQRHh8hnKLMod7fKOdwwRTVIrVI9+xmPk4jBieQlSFSypi2lJJHbRvSOOVSUy1lMuXLoCSFJCQzAFegtuI8uzDC4yXIly5Sk+EgKtUVKZVRNWlwFHyjVzMxxszDzEzQADKKVUAvdOoBLAs8fMzjTbT2s7FIxfE/ESsYpQRPmSZQrSEoUBWGNJXoWVSOV2v11xSeH5rzEJnD8IOzqCVOb0tbWCH3dYUoB1By2gLX9oAkO37xIJS01EpUCUl3bqBHuLp8LWzOfWyDLeEcxxDKlrCqlEOZrcyW1+DGB6srxuH8aaUlBFphJRUqssWBLqBOpAMb7hHMxLSlwXCidFH/8xT47xgWwBLEBxzdX/MIUulV0mcsOpm5uLRh58vGK8GWZalWqkpSkKqCi4KaHqcxXxufTJuJM2eHWTzNyF2bcFiP2g6MXyytXlkEauGLxc4eSAieVIJKkmkhKSX7lQNr7XjCWBw3v/rO1ST2CvBH2jzSuXhhMmAqLDxFhaCfypBoCkHUPcaWjcZjmM4pMzx5qEsQUpU10pWsqPXQBg2seR4TBrJlJCSBLmFaSAHBJQW2tyjeNBxDmE+YfYUEkLcAj2lOCXA0Zw28c2mUZ14GpJo9wyack4dCxMKuVClFSj0StzdhYvHk3G325TFrVKwB8OUkkeMwK190A2QnpZz20ifBY3GLwU2SEgImSkS6nukCX4aiB/UNto8/xPAM1IJc26pIELHBuTsbaB+YcTzZ5fEKVO/3kk/GL+Q47CpTMrAqUhSUhYJuWAszPqxgDicumIsqLGFyeYvDzpqSmmSUBQJNXOTSUsG1F/ONJxpUyV8jWZXnEiTg1SkokLmLVLJC1SwFBCqgldag4fYfWIM3my5cgqlJTJnVV1SJgp57+GUIUUEAHTUN6RmZ2RTBh5eIUKpcxSkpKTcFDOlQItqGhmb5NPwyZfiy1IE1IXLJbmSdFBrbxlFRu0/P3+pbN5wbx+ZqvBxYFRsmaAAD2WBYE9RbtvF3jfM5Jw6ghaSoKYUkF7i1ukeY5bn0/DkmROmS3aqhSkuzs7G+p98Epv2gY1SaVzysHUTEy5nvrSY1c8l7fkNqNDnWeJm4XBS1A8gWWYfmUBv8A7WaKubT8IvCyUS0pStNZUW5lFSgTduzCKEnj6YJPhrkYRY0cyJSVixDpUlIYhyQW1gQjGynBImAAjdKuvk8RBVSa4bf1sUvka/PuHZKctkTTNUrEk03U4EpIITLCdqbX84DZbw0cRLmoSUJMkLmVqrqUwSBKZ6QNS7PfVtB+NxqJgDTCKQAAUEPcubEh779IZhM8myaxLX7YZR2IPYj+NBpelpPe7C9x+XTZiFIBmeEkkAr5uUHUsLlhsI0ycznVICxiDLIWUEFdC0S6vxEoWXIak36xkcMt1Aqcte942WdcQJXLwyFMChDkkOQCVlQ3f5baWi3klDItC+ouVuB8rxxShS1qJCgoLQKypHMkBcx00gc1i59k6Fo0WUZlMloqly8POCgHVNky5iz5rUHPvtpFnL8VJlZXiwhCU1sg0Hm9t7uPZ7H+8YnLc+VhiaQ4KrpJ5ab2A2Ol4mOSWTVGS4f1K+GmgtxJmCphKlyJctP5hKlhMstuUp0PeB2CzKQKVcqSlQLFKg/W4B2tpGlwPEkuaLAG9wWqA69x3+UD814blTSVSAEnUjYvZm0HoN40WZr+LWxLje4mGzbApQrllAlweSbzDbytA77/AIb9Er/7IGTstKSUqSQrv0voRqO8UvB7pikqFZo5KuT0g5lso0C3Tr9IzOXzAQz/ACjU5fjAEgX+Aj0oqUo2jBmty7D8p7JBhuDlq1AOu0LlmZoAUFFnQyaj02iLC5ijq3k0ckYS1O0aSapBzFzSZd303bp5RJMzJaZag4IYPfsO8D8RjeSz6dP7xFicd+GdPd5d4yeBPlD1FOQlNd0C57fWG5xISFM22w9ekJhcWKh7OvaJM9xJrNk6dY1UKyLYV/xJcgSKbOL6hTe4EQK4vlKKhWSq1nvbzEFMhxwppN726fOBvFM1JVofUg/KOxR34OCP9QzwwoYW+kHctCUyjZ3G5ZvfAZM0N090XPvI8MXvDniT2o61Jot4ZbN/b6xcVPB1LekCcPP05h6hosrmOLFPpA4Rvgi2arL82/Cax8gfneL0sVylFmt2P7CM7gVKoYUf9r/vBrLX8KZdIADnlf3XjhzY4pNr2bY22zDZrlqComhL+QeBycGEyJyRasosNDST9d4M49ansofz1gXOJoUXtZ47u3BxVmSbTFmYk/cZUlrJWpVwCLkad41vGWFGLkYGSyU0yQ6iAALAWbQW0jFT1f6eWeqlfBoJ5Pm6ps1NnKEUpc0gAdVEge+OLNgx6bjtTZ0Y5PVTMpmHDiZSyksWOo0MBMZgaTYPGxzudVMJ07O/xgFipbmK7K0r2De4Jk5Utb0j+8VpskpJSoMRqDG4ymSKweg7j4wJzvChU4qAFztHP2ZXsVqVGb2hI0ucZWjxEiWHFKXY7sH0eG5hkKRKC02U/s9usZuLVbDTszoEKVnrHoH2dcDysdNMqemm1VaJhEyz2oNSTqNtoC8f8IJy/EmUFqUNU1JHs3uVCzuNGjB5ksvZapjStWjOjGrpKalMS5D2J6mIzNJghjOHp8qXLmKlmiaCUEEFwLXbT1gcpJGto0jJNXFia9jk4ggggkEbixgpL4lmBuVLhnNw7dnYeggQ0dFAaWVnyZ60ImISmogFbrYX1YHpBM8LSP8A1Mr4xh4XxT1PvibfhhsE8EnvByVMUwc2HSA2XxocPYR7+D4TllyXsEpZBLKbew09wh0nEj/lMdJqax8/LpEClH9RHk37xquSGXVYhhZvTl+cR/eF06kf9TiIVA61PHLnGneHQi3g8asKDAGH4/FKUSTYnYBIEU8BMZQvFjHrUTdgezRk4rVwX4LeWjlex9WMU82SXL2fS4PxYRPgNNj8PjFPNWexjVLc5o/EUSjuTE3igJaKdV9YkUq2pEFHQWRNDbe4/SOTPOx+UQSvOJq2/hg4EEsNjVMzK87Ee+D2X41QlKYq0vp9YzkmcANIMYOcPCX5X0eObKk1wVDkC4jE3MVJk3lMOnzQ5iotTgxvpQkOnTHlpGwJYdIu8LkeOAoOL2Ohgav2RFrJF/ij6t8YxzwvGzXG6khOIG8cszPYDQdoB4sF7QXzVRM0v1gbPluY5ljelFt7sN8Oh56fLSzH32gfxIpsQq7X2291ouZIoJnAnRoG52XnkvYmOfttZL+RTktAXnYKuahuQMkEW6a2glxDhPCkIJD330+UD8KXUm3TeCnFQ/ATZj6fW8KeNpwr2ZY57yTNd9mGJS6QJaUlSSagNR2tGU+2EJXjWbmAF3S3kxvGg+zJQ8WX2QfXuf4Yyv2tL/16gK3Yb29A8cPVY9P6pt/aXhk3h39mxxM9KsDhUPWUywk1AObANZtvlHmPEeEfE2lovsTf3R6jkKBMw+Hd6hL2LF2YuNjGO4jwITiU6OSwbz76R53ROGOcoK73/LOucZSjqMPPwXhzT7I7KQkj3GwjX8K8My8WtMuYmUUO5oTMlKBZvae47C19oDcVpMqbzOkna5tpqR2g79nuYyfHQ6wFOLGsA9bi0ennaeByi/Hg54Xqph7if7EZYl+JhyUsOYByPMAkk++PJJuRrCiG0JH5tvSPrPM8TRh1KBFkm5NvV9o8BxWcLK1HxZd1HQS21Olo8v8ATc2TImm7quTfIlyYzAwYkG0BcEvrBeTMAbWPtMD/AInnyCEmdSNR6gw5Mw9oiBBGkMBjoRDLSpvlDFzXGhiAqe0cDDoRPhpjHpE82aSfaJirLAMOUloitxhDDKBGvzB+EVscsbH5/vEUvFka6RWxWIcsBF0ZpbiFYhyl2F4rlcOMve0TRqSomDy9IkMzvECS0PCjDAuyphbWCEhXITAVEv8Agi5LlcpvESQIrT5ge8QlUdNl31iOmLAeqZaJstnUqe48tYhVpD8JrGeRJoqPJ2MU6nilMF7RZnqcxCREKKodk+Dm3uPjEGL9qJZKIhxA5olpWHgKYSZpFzN57pAKVC28DMFMIIi9nU8lkn4ROndGK5ZoOB5jTEsdBd6hbzSQYD8fSyvEEq5uhd3HreCfBeIoXUQ9m16+kCeNMR+OSLDpb5NHHmjfVt/I3g6x18zW8I4wiUkJblQ12ZteuvpADiWa89BJuFOGZvLWJ+HSko9l7b277fSB2cj8QN5tr7o82PTQWZyo7sc32mgBxdiPEmA9BfeJODcWsYiWE0+0BdILParlINorcRe1++8JwzhyrEIZTEEF463iXbcY+jlT3tn0VxZiCjALUkpTy3K7pYjTUR854jHIK1FkXJ2T1/2x7txXmQVgqCCxS2xs17GPFl4GW55B7zHm/pOFrG7Xk2zvdI//2Q=="/>
          <p:cNvSpPr>
            <a:spLocks noChangeAspect="1" noChangeArrowheads="1"/>
          </p:cNvSpPr>
          <p:nvPr/>
        </p:nvSpPr>
        <p:spPr bwMode="auto">
          <a:xfrm>
            <a:off x="155575" y="-868363"/>
            <a:ext cx="25336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3" name="Picture 34" descr="QuantumAp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914400"/>
            <a:ext cx="1939925" cy="2857500"/>
          </a:xfrm>
          <a:prstGeom prst="rect">
            <a:avLst/>
          </a:prstGeom>
          <a:noFill/>
        </p:spPr>
      </p:pic>
      <p:sp>
        <p:nvSpPr>
          <p:cNvPr id="14" name="Rectangle 50"/>
          <p:cNvSpPr>
            <a:spLocks noChangeArrowheads="1"/>
          </p:cNvSpPr>
          <p:nvPr/>
        </p:nvSpPr>
        <p:spPr bwMode="auto">
          <a:xfrm>
            <a:off x="7848600" y="3429000"/>
            <a:ext cx="1981200" cy="533400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155575" y="1243310"/>
            <a:ext cx="9525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For all experiments with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GQS</a:t>
            </a:r>
            <a:r>
              <a:rPr lang="en-US" sz="2000" dirty="0">
                <a:latin typeface="Comic Sans MS" panose="030F0702030302020204" pitchFamily="66" charset="0"/>
              </a:rPr>
              <a:t> and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WGS</a:t>
            </a:r>
            <a:r>
              <a:rPr lang="en-US" sz="2000" dirty="0">
                <a:latin typeface="Comic Sans MS" panose="030F0702030302020204" pitchFamily="66" charset="0"/>
              </a:rPr>
              <a:t> of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all particles</a:t>
            </a:r>
            <a:r>
              <a:rPr lang="en-US" sz="2000" dirty="0">
                <a:latin typeface="Comic Sans MS" panose="030F0702030302020204" pitchFamily="66" charset="0"/>
              </a:rPr>
              <a:t>,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there are certain conditions and constraints, in particular: </a:t>
            </a:r>
          </a:p>
          <a:p>
            <a:pPr marL="342900" indent="-342900" algn="just">
              <a:buFontTx/>
              <a:buChar char="-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dirty="0">
                <a:latin typeface="Comic Sans MS" panose="030F0702030302020204" pitchFamily="66" charset="0"/>
              </a:rPr>
              <a:t>The surface reflects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neutrons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atoms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antiatoms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positronium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</a:p>
          <a:p>
            <a:pPr algn="just"/>
            <a:r>
              <a:rPr lang="en-US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muonium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i="1" dirty="0" err="1">
                <a:latin typeface="Comic Sans MS" panose="030F0702030302020204" pitchFamily="66" charset="0"/>
              </a:rPr>
              <a:t>etc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elastically</a:t>
            </a:r>
            <a:r>
              <a:rPr lang="en-US" sz="2000" dirty="0">
                <a:latin typeface="Comic Sans MS" panose="030F0702030302020204" pitchFamily="66" charset="0"/>
              </a:rPr>
              <a:t> due to the condition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l</a:t>
            </a:r>
            <a:r>
              <a:rPr lang="en-US" sz="2000" b="1" baseline="-25000" dirty="0">
                <a:solidFill>
                  <a:srgbClr val="C00000"/>
                </a:solidFill>
                <a:latin typeface="Comic Sans MS" panose="030F0702030302020204" pitchFamily="66" charset="0"/>
              </a:rPr>
              <a:t>0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&gt;&gt;1Å </a:t>
            </a:r>
            <a:r>
              <a:rPr lang="en-US" sz="2000" dirty="0">
                <a:latin typeface="Comic Sans MS" panose="030F0702030302020204" pitchFamily="66" charset="0"/>
              </a:rPr>
              <a:t>(a typical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size of the quantum state is much larger than an interatomic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distance). It means that the thermal motions of individual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nuclei/atoms in the surface are effectively averaged out, and 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specularly</a:t>
            </a:r>
            <a:r>
              <a:rPr lang="en-US" sz="2000" dirty="0">
                <a:latin typeface="Comic Sans MS" panose="030F0702030302020204" pitchFamily="66" charset="0"/>
              </a:rPr>
              <a:t>, provided the surface is well-polished and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homogeneous (on the spatial scale of the order of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l</a:t>
            </a:r>
            <a:r>
              <a:rPr lang="en-US" sz="2000" b="1" baseline="-25000" dirty="0">
                <a:solidFill>
                  <a:srgbClr val="C00000"/>
                </a:solidFill>
                <a:latin typeface="Comic Sans MS" panose="030F0702030302020204" pitchFamily="66" charset="0"/>
              </a:rPr>
              <a:t>0</a:t>
            </a:r>
            <a:r>
              <a:rPr lang="en-US" sz="2000" dirty="0">
                <a:latin typeface="Comic Sans MS" panose="030F0702030302020204" pitchFamily="66" charset="0"/>
              </a:rPr>
              <a:t>) – a condition “easier” to satisfy for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GQS</a:t>
            </a:r>
            <a:r>
              <a:rPr lang="en-US" sz="2000" dirty="0">
                <a:latin typeface="Comic Sans MS" panose="030F0702030302020204" pitchFamily="66" charset="0"/>
              </a:rPr>
              <a:t> and more difficult for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WGS</a:t>
            </a:r>
            <a:r>
              <a:rPr lang="en-US" sz="2000" dirty="0">
                <a:latin typeface="Comic Sans MS" panose="030F0702030302020204" pitchFamily="66" charset="0"/>
              </a:rPr>
              <a:t>.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- A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characteristic range </a:t>
            </a:r>
            <a:r>
              <a:rPr lang="en-US" sz="2000" dirty="0">
                <a:latin typeface="Comic Sans MS" panose="030F0702030302020204" pitchFamily="66" charset="0"/>
              </a:rPr>
              <a:t>of raising the potential should be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&lt;&lt;l</a:t>
            </a:r>
            <a:r>
              <a:rPr lang="en-US" sz="2000" b="1" baseline="-25000" dirty="0">
                <a:solidFill>
                  <a:srgbClr val="C00000"/>
                </a:solidFill>
                <a:latin typeface="Comic Sans MS" panose="030F0702030302020204" pitchFamily="66" charset="0"/>
              </a:rPr>
              <a:t>0</a:t>
            </a:r>
            <a:r>
              <a:rPr lang="en-US" sz="2000" dirty="0">
                <a:latin typeface="Comic Sans MS" panose="030F0702030302020204" pitchFamily="66" charset="0"/>
              </a:rPr>
              <a:t> (the condition of sharpness of the reflecting potential). Otherwise, the raising part of potential modifies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GQS/WGS</a:t>
            </a:r>
            <a:r>
              <a:rPr lang="en-US" sz="2000" dirty="0">
                <a:latin typeface="Comic Sans MS" panose="030F0702030302020204" pitchFamily="66" charset="0"/>
              </a:rPr>
              <a:t>, and this modification has to be known precisely.</a:t>
            </a:r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84E54A-4549-5CDE-FFC5-3A803F9DD9DC}"/>
              </a:ext>
            </a:extLst>
          </p:cNvPr>
          <p:cNvSpPr txBox="1"/>
          <p:nvPr/>
        </p:nvSpPr>
        <p:spPr>
          <a:xfrm>
            <a:off x="1219200" y="0"/>
            <a:ext cx="8182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General features of all WGS and GQS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61024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293637" y="6613525"/>
            <a:ext cx="2108465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b="1" dirty="0"/>
              <a:t>V</a:t>
            </a:r>
            <a:r>
              <a:rPr lang="ru-RU" sz="1400" b="1" dirty="0"/>
              <a:t>.</a:t>
            </a:r>
            <a:r>
              <a:rPr lang="en-US" sz="1400" b="1" dirty="0"/>
              <a:t>V</a:t>
            </a:r>
            <a:r>
              <a:rPr lang="ru-RU" sz="1400" b="1" dirty="0"/>
              <a:t>. </a:t>
            </a:r>
            <a:r>
              <a:rPr lang="en-US" sz="1400" b="1" dirty="0"/>
              <a:t>Nesvizhevsky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12485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121" y="6613525"/>
            <a:ext cx="2004879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 eaLnBrk="0" hangingPunct="0">
              <a:spcBef>
                <a:spcPct val="50000"/>
              </a:spcBef>
            </a:pPr>
            <a:fld id="{8B5345F9-E91C-4300-897E-04BEAEC0AB14}" type="datetime3">
              <a:rPr lang="fr-FR" sz="1400" b="1" smtClean="0"/>
              <a:pPr eaLnBrk="0" hangingPunct="0">
                <a:spcBef>
                  <a:spcPct val="50000"/>
                </a:spcBef>
              </a:pPr>
              <a:t>20.05.26</a:t>
            </a:fld>
            <a:r>
              <a:rPr lang="fr-FR" sz="1000" b="1" dirty="0"/>
              <a:t>	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838200"/>
            <a:ext cx="98297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In [V.V. Nesvizhevsky, J.A. Pioquinto, K. Schreiner, S. Bae</a:t>
            </a:r>
            <a:r>
              <a:rPr lang="el-GR" sz="2000" dirty="0">
                <a:latin typeface="Comic Sans MS" panose="030F0702030302020204" pitchFamily="66" charset="0"/>
              </a:rPr>
              <a:t>β</a:t>
            </a:r>
            <a:r>
              <a:rPr lang="en-US" sz="2000" dirty="0" err="1">
                <a:latin typeface="Comic Sans MS" panose="030F0702030302020204" pitchFamily="66" charset="0"/>
              </a:rPr>
              <a:t>ler</a:t>
            </a:r>
            <a:r>
              <a:rPr lang="en-US" sz="2000" dirty="0">
                <a:latin typeface="Comic Sans MS" panose="030F0702030302020204" pitchFamily="66" charset="0"/>
              </a:rPr>
              <a:t>, P. Crivelli, F. Nez, S. Reynaud, P. Yzombard, S.A. Vasiliev, and E. Widmann, </a:t>
            </a:r>
            <a:r>
              <a:rPr lang="en-US" sz="2000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Gravitational and other shifts of whispering-gallery and gravitational state </a:t>
            </a:r>
          </a:p>
          <a:p>
            <a:pPr algn="just"/>
            <a:r>
              <a:rPr lang="en-US" sz="2000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interference patterns of light neutral particles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</a:p>
          <a:p>
            <a:pPr algn="just"/>
            <a:r>
              <a:rPr lang="en-US" sz="20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New Journal of Physics, accepted, 2026</a:t>
            </a:r>
            <a:r>
              <a:rPr lang="en-US" sz="2000" dirty="0">
                <a:latin typeface="Comic Sans MS" panose="030F0702030302020204" pitchFamily="66" charset="0"/>
              </a:rPr>
              <a:t>],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we develop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new method </a:t>
            </a:r>
            <a:r>
              <a:rPr lang="en-US" sz="2000" dirty="0">
                <a:latin typeface="Comic Sans MS" panose="030F0702030302020204" pitchFamily="66" charset="0"/>
              </a:rPr>
              <a:t>of measuring small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shifts of WGS and GQS interference patterns,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in [</a:t>
            </a:r>
            <a:r>
              <a:rPr lang="en-US" sz="2000" b="1" dirty="0">
                <a:latin typeface="Comic Sans MS" panose="030F0702030302020204" pitchFamily="66" charset="0"/>
              </a:rPr>
              <a:t>K. Schreiner, </a:t>
            </a:r>
            <a:r>
              <a:rPr lang="en-US" sz="2000" b="1" i="1" dirty="0">
                <a:latin typeface="Comic Sans MS" panose="030F0702030302020204" pitchFamily="66" charset="0"/>
              </a:rPr>
              <a:t>et al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Observation of a </a:t>
            </a:r>
          </a:p>
          <a:p>
            <a:pPr algn="just"/>
            <a:r>
              <a:rPr lang="en-US" sz="2000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magnetic shift in neutron whispering-gallery </a:t>
            </a:r>
          </a:p>
          <a:p>
            <a:pPr algn="just"/>
            <a:r>
              <a:rPr lang="en-US" sz="2000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states</a:t>
            </a:r>
            <a:r>
              <a:rPr lang="en-US" sz="2000" dirty="0">
                <a:latin typeface="Comic Sans MS" panose="030F0702030302020204" pitchFamily="66" charset="0"/>
              </a:rPr>
              <a:t> (to be submitted)] we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performed its test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</a:p>
          <a:p>
            <a:pPr algn="just"/>
            <a:r>
              <a:rPr lang="en-US" sz="2000" dirty="0">
                <a:latin typeface="Comic Sans MS" panose="030F0702030302020204" pitchFamily="66" charset="0"/>
              </a:rPr>
              <a:t>and in [</a:t>
            </a:r>
            <a:r>
              <a:rPr lang="en-US" sz="2000" b="1" dirty="0">
                <a:latin typeface="Comic Sans MS" panose="030F0702030302020204" pitchFamily="66" charset="0"/>
              </a:rPr>
              <a:t>J.A. Pioquinto, </a:t>
            </a:r>
            <a:r>
              <a:rPr lang="en-US" sz="2000" b="1" i="1" dirty="0">
                <a:latin typeface="Comic Sans MS" panose="030F0702030302020204" pitchFamily="66" charset="0"/>
              </a:rPr>
              <a:t>et al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Search for a new</a:t>
            </a:r>
          </a:p>
          <a:p>
            <a:pPr algn="just"/>
            <a:r>
              <a:rPr lang="en-US" sz="2000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spin-dependent short-range interaction at the </a:t>
            </a:r>
          </a:p>
          <a:p>
            <a:pPr algn="just"/>
            <a:r>
              <a:rPr lang="en-US" sz="2000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nanometer scale using whispering gallery states </a:t>
            </a:r>
          </a:p>
          <a:p>
            <a:pPr algn="just"/>
            <a:r>
              <a:rPr lang="en-US" sz="2000" i="1" dirty="0">
                <a:solidFill>
                  <a:schemeClr val="accent2"/>
                </a:solidFill>
                <a:latin typeface="Comic Sans MS" panose="030F0702030302020204" pitchFamily="66" charset="0"/>
              </a:rPr>
              <a:t>of neutrons </a:t>
            </a:r>
            <a:r>
              <a:rPr lang="en-US" sz="2000" dirty="0">
                <a:latin typeface="Comic Sans MS" panose="030F0702030302020204" pitchFamily="66" charset="0"/>
              </a:rPr>
              <a:t>(to be submitted)] we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improved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</a:p>
          <a:p>
            <a:pPr algn="just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constraints </a:t>
            </a:r>
            <a:r>
              <a:rPr lang="en-US" sz="2000" dirty="0">
                <a:latin typeface="Comic Sans MS" panose="030F0702030302020204" pitchFamily="66" charset="0"/>
              </a:rPr>
              <a:t>on extra interactions. </a:t>
            </a:r>
          </a:p>
          <a:p>
            <a:pPr algn="just"/>
            <a:endParaRPr lang="en-US" sz="2000" dirty="0">
              <a:latin typeface="Comic Sans MS" panose="030F0702030302020204" pitchFamily="66" charset="0"/>
            </a:endParaRPr>
          </a:p>
        </p:txBody>
      </p:sp>
      <p:graphicFrame>
        <p:nvGraphicFramePr>
          <p:cNvPr id="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591137"/>
              </p:ext>
            </p:extLst>
          </p:nvPr>
        </p:nvGraphicFramePr>
        <p:xfrm>
          <a:off x="5964192" y="1828799"/>
          <a:ext cx="3713208" cy="326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220000" imgH="4590000" progId="Acrobat.Document.DC">
                  <p:embed/>
                </p:oleObj>
              </mc:Choice>
              <mc:Fallback>
                <p:oleObj name="Acrobat Document" r:id="rId2" imgW="5220000" imgH="4590000" progId="Acrobat.Document.DC">
                  <p:embed/>
                  <p:pic>
                    <p:nvPicPr>
                      <p:cNvPr id="9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4192" y="1828799"/>
                        <a:ext cx="3713208" cy="3265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p Arrow 9"/>
          <p:cNvSpPr/>
          <p:nvPr/>
        </p:nvSpPr>
        <p:spPr bwMode="auto">
          <a:xfrm>
            <a:off x="7174397" y="4038599"/>
            <a:ext cx="609600" cy="1143000"/>
          </a:xfrm>
          <a:prstGeom prst="up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Up Arrow 11"/>
          <p:cNvSpPr/>
          <p:nvPr/>
        </p:nvSpPr>
        <p:spPr bwMode="auto">
          <a:xfrm rot="10800000">
            <a:off x="7564392" y="4190999"/>
            <a:ext cx="609600" cy="1143000"/>
          </a:xfrm>
          <a:prstGeom prst="up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537537"/>
            <a:ext cx="990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omic Sans MS" panose="030F0702030302020204" pitchFamily="66" charset="0"/>
              </a:rPr>
              <a:t>The experimental test: to add an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additional force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first in the direction of the mirror surface, then in the direction away from the surface; measure the interference pattern in both cases and </a:t>
            </a:r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compare them</a:t>
            </a:r>
            <a:r>
              <a:rPr lang="en-US" sz="2000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5428D4-3D5A-3B1A-D850-8F1EB5527FC2}"/>
              </a:ext>
            </a:extLst>
          </p:cNvPr>
          <p:cNvSpPr txBox="1"/>
          <p:nvPr/>
        </p:nvSpPr>
        <p:spPr>
          <a:xfrm>
            <a:off x="1219200" y="0"/>
            <a:ext cx="8182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A new general approach and a first test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80943855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L_W_Mounts">
  <a:themeElements>
    <a:clrScheme name="Slide_L_W_Moun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lide_L_W_Mounts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lide_L_W_Moun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L_W_Mount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L_W_Mount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L_W_Mount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L_W_Mount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L_W_Mount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L_W_Mount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91749</TotalTime>
  <Words>2769</Words>
  <Application>Microsoft Office PowerPoint</Application>
  <PresentationFormat>A4 Paper (210x297 mm)</PresentationFormat>
  <Paragraphs>280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Cambria Math</vt:lpstr>
      <vt:lpstr>Comic Sans MS</vt:lpstr>
      <vt:lpstr>Times</vt:lpstr>
      <vt:lpstr>Times New Roman</vt:lpstr>
      <vt:lpstr>Slide_L_W_Mounts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Debernardy</dc:creator>
  <cp:lastModifiedBy>Valery Nesvizhevsky</cp:lastModifiedBy>
  <cp:revision>2848</cp:revision>
  <cp:lastPrinted>2016-09-26T13:51:04Z</cp:lastPrinted>
  <dcterms:created xsi:type="dcterms:W3CDTF">2000-10-16T13:21:26Z</dcterms:created>
  <dcterms:modified xsi:type="dcterms:W3CDTF">2026-05-20T05:39:32Z</dcterms:modified>
</cp:coreProperties>
</file>