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89" r:id="rId1"/>
  </p:sldMasterIdLst>
  <p:notesMasterIdLst>
    <p:notesMasterId r:id="rId41"/>
  </p:notesMasterIdLst>
  <p:sldIdLst>
    <p:sldId id="256" r:id="rId2"/>
    <p:sldId id="472" r:id="rId3"/>
    <p:sldId id="489" r:id="rId4"/>
    <p:sldId id="504" r:id="rId5"/>
    <p:sldId id="490" r:id="rId6"/>
    <p:sldId id="521" r:id="rId7"/>
    <p:sldId id="522" r:id="rId8"/>
    <p:sldId id="523" r:id="rId9"/>
    <p:sldId id="493" r:id="rId10"/>
    <p:sldId id="479" r:id="rId11"/>
    <p:sldId id="312" r:id="rId12"/>
    <p:sldId id="480" r:id="rId13"/>
    <p:sldId id="304" r:id="rId14"/>
    <p:sldId id="362" r:id="rId15"/>
    <p:sldId id="481" r:id="rId16"/>
    <p:sldId id="502" r:id="rId17"/>
    <p:sldId id="482" r:id="rId18"/>
    <p:sldId id="484" r:id="rId19"/>
    <p:sldId id="505" r:id="rId20"/>
    <p:sldId id="506" r:id="rId21"/>
    <p:sldId id="507" r:id="rId22"/>
    <p:sldId id="508" r:id="rId23"/>
    <p:sldId id="509" r:id="rId24"/>
    <p:sldId id="510" r:id="rId25"/>
    <p:sldId id="513" r:id="rId26"/>
    <p:sldId id="517" r:id="rId27"/>
    <p:sldId id="515" r:id="rId28"/>
    <p:sldId id="516" r:id="rId29"/>
    <p:sldId id="518" r:id="rId30"/>
    <p:sldId id="494" r:id="rId31"/>
    <p:sldId id="495" r:id="rId32"/>
    <p:sldId id="496" r:id="rId33"/>
    <p:sldId id="497" r:id="rId34"/>
    <p:sldId id="498" r:id="rId35"/>
    <p:sldId id="499" r:id="rId36"/>
    <p:sldId id="485" r:id="rId37"/>
    <p:sldId id="500" r:id="rId38"/>
    <p:sldId id="488" r:id="rId39"/>
    <p:sldId id="501" r:id="rId4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DF6"/>
    <a:srgbClr val="197167"/>
    <a:srgbClr val="D9D9D9"/>
    <a:srgbClr val="74C27D"/>
    <a:srgbClr val="FFFFFF"/>
    <a:srgbClr val="000000"/>
    <a:srgbClr val="0000FF"/>
    <a:srgbClr val="007665"/>
    <a:srgbClr val="33CCFF"/>
    <a:srgbClr val="B13D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05" autoAdjust="0"/>
    <p:restoredTop sz="96357" autoAdjust="0"/>
  </p:normalViewPr>
  <p:slideViewPr>
    <p:cSldViewPr showGuides="1">
      <p:cViewPr varScale="1">
        <p:scale>
          <a:sx n="141" d="100"/>
          <a:sy n="141" d="100"/>
        </p:scale>
        <p:origin x="672" y="102"/>
      </p:cViewPr>
      <p:guideLst>
        <p:guide orient="horz" pos="1620"/>
        <p:guide pos="2880"/>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AFA9CA-59CC-44CE-BFEA-4ABEAFE2D8D5}" type="datetimeFigureOut">
              <a:rPr lang="de-DE" smtClean="0"/>
              <a:t>20.05.2026</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E461A8-EED0-4171-B908-56C962A04B28}" type="slidenum">
              <a:rPr lang="de-DE" smtClean="0"/>
              <a:t>‹#›</a:t>
            </a:fld>
            <a:endParaRPr lang="de-DE"/>
          </a:p>
        </p:txBody>
      </p:sp>
    </p:spTree>
    <p:extLst>
      <p:ext uri="{BB962C8B-B14F-4D97-AF65-F5344CB8AC3E}">
        <p14:creationId xmlns:p14="http://schemas.microsoft.com/office/powerpoint/2010/main" val="3978317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E461A8-EED0-4171-B908-56C962A04B28}" type="slidenum">
              <a:rPr lang="de-DE" smtClean="0"/>
              <a:t>0</a:t>
            </a:fld>
            <a:endParaRPr lang="de-DE"/>
          </a:p>
        </p:txBody>
      </p:sp>
    </p:spTree>
    <p:extLst>
      <p:ext uri="{BB962C8B-B14F-4D97-AF65-F5344CB8AC3E}">
        <p14:creationId xmlns:p14="http://schemas.microsoft.com/office/powerpoint/2010/main" val="2605162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E461A8-EED0-4171-B908-56C962A04B28}" type="slidenum">
              <a:rPr lang="de-DE" smtClean="0"/>
              <a:t>9</a:t>
            </a:fld>
            <a:endParaRPr lang="de-DE"/>
          </a:p>
        </p:txBody>
      </p:sp>
    </p:spTree>
    <p:extLst>
      <p:ext uri="{BB962C8B-B14F-4D97-AF65-F5344CB8AC3E}">
        <p14:creationId xmlns:p14="http://schemas.microsoft.com/office/powerpoint/2010/main" val="622654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first order of business for performing our measurements is producing these ions. Because highly charged ions have such high binding energies we need dedicated ion sources to produce them. Our experiment is located the Max Planck Institute for Nuclear Physics in Heidelberg Germany and we have several ion sources that are able to deliver these ions for us. </a:t>
            </a:r>
          </a:p>
          <a:p>
            <a:endParaRPr lang="en-US" dirty="0"/>
          </a:p>
          <a:p>
            <a:r>
              <a:rPr lang="en-US" dirty="0"/>
              <a:t>We have what we call, a mini-EBIT for producing hydrogen-like ions up to around Z = 14. This requires that we produce an electron beam with a few keV energy and this can be done in a compact, table top sized device. We also have access to larger ion source that’s takes up a whole room that is capable of producing electron beams with tens of keV energies. We’ve recently kind of pushed this device to its limits and were able to produce hydrogen like tin which has Z = 50 and an ionization energy of around 35 keV and we’re currently building up a new ion source that should let us explore the rest of the periodic table.</a:t>
            </a:r>
          </a:p>
          <a:p>
            <a:endParaRPr lang="en-US" dirty="0"/>
          </a:p>
          <a:p>
            <a:r>
              <a:rPr lang="en-US" dirty="0"/>
              <a:t>So whichever ion source we use, we then guide the ions through a set of ion optics and inject them into a cryogenic Penning trap that is inside a superconducting magnet. Because highly charged ions would pick up extra electrons if they were to collide with any residual gas in our vacuum chamber we have to close off the cryogenic vacuum section with a cryogenic valve so no gas can get in. We’re then able to trap these ions for long periods of time – more or less indefinitely for some of the lighter species and up to a few weeks for the heavier one.</a:t>
            </a:r>
          </a:p>
        </p:txBody>
      </p:sp>
      <p:sp>
        <p:nvSpPr>
          <p:cNvPr id="4" name="Slide Number Placeholder 3"/>
          <p:cNvSpPr>
            <a:spLocks noGrp="1"/>
          </p:cNvSpPr>
          <p:nvPr>
            <p:ph type="sldNum" sz="quarter" idx="5"/>
          </p:nvPr>
        </p:nvSpPr>
        <p:spPr/>
        <p:txBody>
          <a:bodyPr/>
          <a:lstStyle/>
          <a:p>
            <a:fld id="{21E461A8-EED0-4171-B908-56C962A04B28}" type="slidenum">
              <a:rPr lang="de-DE" smtClean="0"/>
              <a:t>10</a:t>
            </a:fld>
            <a:endParaRPr lang="de-DE"/>
          </a:p>
        </p:txBody>
      </p:sp>
    </p:spTree>
    <p:extLst>
      <p:ext uri="{BB962C8B-B14F-4D97-AF65-F5344CB8AC3E}">
        <p14:creationId xmlns:p14="http://schemas.microsoft.com/office/powerpoint/2010/main" val="3051379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first order of business for performing our measurements is producing these ions. Because highly charged ions have such high binding energies we need dedicated ion sources to produce them. Our experiment is located the Max Planck Institute for Nuclear Physics in Heidelberg Germany and we have several ion sources that are able to deliver these ions for us. </a:t>
            </a:r>
          </a:p>
          <a:p>
            <a:endParaRPr lang="en-US" dirty="0"/>
          </a:p>
          <a:p>
            <a:r>
              <a:rPr lang="en-US" dirty="0"/>
              <a:t>We have what we call, a mini-EBIT for producing hydrogen-like ions up to around Z = 14. This requires that we produce an electron beam with a few keV energy and this can be done in a compact, table top sized device. We also have access to larger ion source that’s takes up a whole room that is capable of producing electron beams with tens of keV energies. We’ve recently kind of pushed this device to its limits and were able to produce hydrogen like tin which has Z = 50 and an ionization energy of around 35 keV and we’re currently building up a new ion source that should let us explore the rest of the periodic table.</a:t>
            </a:r>
          </a:p>
          <a:p>
            <a:endParaRPr lang="en-US" dirty="0"/>
          </a:p>
          <a:p>
            <a:r>
              <a:rPr lang="en-US" dirty="0"/>
              <a:t>So whichever ion source we use, we then guide the ions through a set of ion optics and inject them into a cryogenic Penning trap that is inside a superconducting magnet. Because highly charged ions would pick up extra electrons if they were to collide with any residual gas in our vacuum chamber we have to close off the cryogenic vacuum section with a cryogenic valve so no gas can get in. We’re then able to trap these ions for long periods of time – more or less indefinitely for some of the lighter species and up to a few weeks for the heavier one.</a:t>
            </a:r>
          </a:p>
        </p:txBody>
      </p:sp>
      <p:sp>
        <p:nvSpPr>
          <p:cNvPr id="4" name="Slide Number Placeholder 3"/>
          <p:cNvSpPr>
            <a:spLocks noGrp="1"/>
          </p:cNvSpPr>
          <p:nvPr>
            <p:ph type="sldNum" sz="quarter" idx="5"/>
          </p:nvPr>
        </p:nvSpPr>
        <p:spPr/>
        <p:txBody>
          <a:bodyPr/>
          <a:lstStyle/>
          <a:p>
            <a:fld id="{21E461A8-EED0-4171-B908-56C962A04B28}" type="slidenum">
              <a:rPr lang="de-DE" smtClean="0"/>
              <a:t>11</a:t>
            </a:fld>
            <a:endParaRPr lang="de-DE"/>
          </a:p>
        </p:txBody>
      </p:sp>
    </p:spTree>
    <p:extLst>
      <p:ext uri="{BB962C8B-B14F-4D97-AF65-F5344CB8AC3E}">
        <p14:creationId xmlns:p14="http://schemas.microsoft.com/office/powerpoint/2010/main" val="4084776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to measure the Larmor frequency we need to drive electron spin transitions which we can do with microwaves that are injected along the axis of the trap. Now to measure the spin state, or whether we’ve successfully flipped the spin or not, we play a similar trick to the one we use to measure the radial frequencies. We put the ion in a dedicated trap with a strong magnetic field gradient that couples the spin of the ion or the electron to the axial motion, which than then be picked up by our image current detection systems.</a:t>
            </a:r>
          </a:p>
          <a:p>
            <a:endParaRPr lang="en-US" dirty="0"/>
          </a:p>
          <a:p>
            <a:r>
              <a:rPr lang="en-US" dirty="0"/>
              <a:t>One way to think about this is that one of the spin state is a high field seeker so the while the other is a low field seeker so the ion will be either more or less tightly bound by the axial potential and the axial frequency will shift accordingly.</a:t>
            </a:r>
          </a:p>
        </p:txBody>
      </p:sp>
      <p:sp>
        <p:nvSpPr>
          <p:cNvPr id="4" name="Slide Number Placeholder 3"/>
          <p:cNvSpPr>
            <a:spLocks noGrp="1"/>
          </p:cNvSpPr>
          <p:nvPr>
            <p:ph type="sldNum" sz="quarter" idx="5"/>
          </p:nvPr>
        </p:nvSpPr>
        <p:spPr/>
        <p:txBody>
          <a:bodyPr/>
          <a:lstStyle/>
          <a:p>
            <a:fld id="{21E461A8-EED0-4171-B908-56C962A04B28}" type="slidenum">
              <a:rPr lang="de-DE" smtClean="0"/>
              <a:t>12</a:t>
            </a:fld>
            <a:endParaRPr lang="de-DE"/>
          </a:p>
        </p:txBody>
      </p:sp>
    </p:spTree>
    <p:extLst>
      <p:ext uri="{BB962C8B-B14F-4D97-AF65-F5344CB8AC3E}">
        <p14:creationId xmlns:p14="http://schemas.microsoft.com/office/powerpoint/2010/main" val="1573948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C7B33532-CD65-0255-9340-01ADADA0100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208B3252-53E8-ED91-96BD-CBB1E45F707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B7160179-F251-BABF-23DA-F053B8B4B2F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13</a:t>
            </a:fld>
            <a:endParaRPr lang="en-US" altLang="en-US">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C7B33532-CD65-0255-9340-01ADADA0100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208B3252-53E8-ED91-96BD-CBB1E45F707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B7160179-F251-BABF-23DA-F053B8B4B2F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14</a:t>
            </a:fld>
            <a:endParaRPr lang="en-US" altLang="en-US">
              <a:latin typeface="Calibri" panose="020F0502020204030204" pitchFamily="34" charset="0"/>
            </a:endParaRPr>
          </a:p>
        </p:txBody>
      </p:sp>
    </p:spTree>
    <p:extLst>
      <p:ext uri="{BB962C8B-B14F-4D97-AF65-F5344CB8AC3E}">
        <p14:creationId xmlns:p14="http://schemas.microsoft.com/office/powerpoint/2010/main" val="368406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7CE8B-B43D-2A15-46BF-ED61BFFAB4B0}"/>
            </a:ext>
          </a:extLst>
        </p:cNvPr>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3810148B-35BF-9AD2-AC7E-4BE929F0A96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5A3D72D6-707D-F406-5917-3B81DEB16B9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19EB9FB6-BC8D-0B85-289B-F468B8566EA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15</a:t>
            </a:fld>
            <a:endParaRPr lang="en-US" altLang="en-US">
              <a:latin typeface="Calibri" panose="020F0502020204030204" pitchFamily="34" charset="0"/>
            </a:endParaRPr>
          </a:p>
        </p:txBody>
      </p:sp>
    </p:spTree>
    <p:extLst>
      <p:ext uri="{BB962C8B-B14F-4D97-AF65-F5344CB8AC3E}">
        <p14:creationId xmlns:p14="http://schemas.microsoft.com/office/powerpoint/2010/main" val="801472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C7B33532-CD65-0255-9340-01ADADA0100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208B3252-53E8-ED91-96BD-CBB1E45F707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B7160179-F251-BABF-23DA-F053B8B4B2F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16</a:t>
            </a:fld>
            <a:endParaRPr lang="en-US" altLang="en-US">
              <a:latin typeface="Calibri" panose="020F0502020204030204" pitchFamily="34" charset="0"/>
            </a:endParaRPr>
          </a:p>
        </p:txBody>
      </p:sp>
    </p:spTree>
    <p:extLst>
      <p:ext uri="{BB962C8B-B14F-4D97-AF65-F5344CB8AC3E}">
        <p14:creationId xmlns:p14="http://schemas.microsoft.com/office/powerpoint/2010/main" val="2497968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C7B33532-CD65-0255-9340-01ADADA0100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208B3252-53E8-ED91-96BD-CBB1E45F707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B7160179-F251-BABF-23DA-F053B8B4B2F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17</a:t>
            </a:fld>
            <a:endParaRPr lang="en-US" altLang="en-US">
              <a:latin typeface="Calibri" panose="020F0502020204030204" pitchFamily="34" charset="0"/>
            </a:endParaRPr>
          </a:p>
        </p:txBody>
      </p:sp>
    </p:spTree>
    <p:extLst>
      <p:ext uri="{BB962C8B-B14F-4D97-AF65-F5344CB8AC3E}">
        <p14:creationId xmlns:p14="http://schemas.microsoft.com/office/powerpoint/2010/main" val="3805442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0838B-389B-25F6-1DE6-CF83D6D5139E}"/>
            </a:ext>
          </a:extLst>
        </p:cNvPr>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3271B9FD-DB61-38D0-19C3-C2DD482E94A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2335740A-41D8-CD39-2100-C19AC6B1B7A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898C7BCF-7C70-162D-B9DD-F99D7DFF742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29</a:t>
            </a:fld>
            <a:endParaRPr lang="en-US" altLang="en-US">
              <a:latin typeface="Calibri" panose="020F0502020204030204" pitchFamily="34" charset="0"/>
            </a:endParaRPr>
          </a:p>
        </p:txBody>
      </p:sp>
    </p:spTree>
    <p:extLst>
      <p:ext uri="{BB962C8B-B14F-4D97-AF65-F5344CB8AC3E}">
        <p14:creationId xmlns:p14="http://schemas.microsoft.com/office/powerpoint/2010/main" val="2703900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E461A8-EED0-4171-B908-56C962A04B28}" type="slidenum">
              <a:rPr lang="de-DE" smtClean="0"/>
              <a:t>1</a:t>
            </a:fld>
            <a:endParaRPr lang="de-DE"/>
          </a:p>
        </p:txBody>
      </p:sp>
    </p:spTree>
    <p:extLst>
      <p:ext uri="{BB962C8B-B14F-4D97-AF65-F5344CB8AC3E}">
        <p14:creationId xmlns:p14="http://schemas.microsoft.com/office/powerpoint/2010/main" val="21950027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393FEC-9AC3-6D63-4A90-2A7AF385E40B}"/>
            </a:ext>
          </a:extLst>
        </p:cNvPr>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2618694A-BA80-733E-9E53-E4E95FBB28E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2535D37A-32AD-AC4C-1EC5-25716B261CB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31DAB7B0-ABA5-A8BA-1787-52B3AEAF4D6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30</a:t>
            </a:fld>
            <a:endParaRPr lang="en-US" altLang="en-US">
              <a:latin typeface="Calibri" panose="020F0502020204030204" pitchFamily="34" charset="0"/>
            </a:endParaRPr>
          </a:p>
        </p:txBody>
      </p:sp>
    </p:spTree>
    <p:extLst>
      <p:ext uri="{BB962C8B-B14F-4D97-AF65-F5344CB8AC3E}">
        <p14:creationId xmlns:p14="http://schemas.microsoft.com/office/powerpoint/2010/main" val="2246294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99FB9-9780-1A60-3EA4-B600CE7B715B}"/>
            </a:ext>
          </a:extLst>
        </p:cNvPr>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9CA51803-2E33-3542-A86A-0345663BF0A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131CA671-4136-854D-C6BE-01009D15661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93D8B696-DD85-30B9-4F74-E822A808D1C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31</a:t>
            </a:fld>
            <a:endParaRPr lang="en-US" altLang="en-US">
              <a:latin typeface="Calibri" panose="020F0502020204030204" pitchFamily="34" charset="0"/>
            </a:endParaRPr>
          </a:p>
        </p:txBody>
      </p:sp>
    </p:spTree>
    <p:extLst>
      <p:ext uri="{BB962C8B-B14F-4D97-AF65-F5344CB8AC3E}">
        <p14:creationId xmlns:p14="http://schemas.microsoft.com/office/powerpoint/2010/main" val="32122100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44ED9-C72B-7108-9973-2FA9F6429E33}"/>
            </a:ext>
          </a:extLst>
        </p:cNvPr>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490FC8F5-ECA9-3470-1917-946AF68372E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62316BF1-4CAF-4C2B-559E-05A24C3DBC8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97C73D33-4D0B-B366-C7EF-2D134864940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32</a:t>
            </a:fld>
            <a:endParaRPr lang="en-US" altLang="en-US">
              <a:latin typeface="Calibri" panose="020F0502020204030204" pitchFamily="34" charset="0"/>
            </a:endParaRPr>
          </a:p>
        </p:txBody>
      </p:sp>
    </p:spTree>
    <p:extLst>
      <p:ext uri="{BB962C8B-B14F-4D97-AF65-F5344CB8AC3E}">
        <p14:creationId xmlns:p14="http://schemas.microsoft.com/office/powerpoint/2010/main" val="31562072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B3352-746A-3882-EEEA-95CC85F28A02}"/>
            </a:ext>
          </a:extLst>
        </p:cNvPr>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B1038233-0A9C-19D7-E4B1-A6CC23353B8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8E1180FD-F09A-BC11-D162-78FFA9F084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EE6EA31A-B68C-6012-BAAA-B50E25EBD7D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33</a:t>
            </a:fld>
            <a:endParaRPr lang="en-US" altLang="en-US">
              <a:latin typeface="Calibri" panose="020F0502020204030204" pitchFamily="34" charset="0"/>
            </a:endParaRPr>
          </a:p>
        </p:txBody>
      </p:sp>
    </p:spTree>
    <p:extLst>
      <p:ext uri="{BB962C8B-B14F-4D97-AF65-F5344CB8AC3E}">
        <p14:creationId xmlns:p14="http://schemas.microsoft.com/office/powerpoint/2010/main" val="24453034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F81FA-4534-1421-B1A7-8E5752E8D7FA}"/>
            </a:ext>
          </a:extLst>
        </p:cNvPr>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4FEEF7D9-9BC0-DEB5-EE26-BB888D3C3EC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50E6F2DA-6483-2F94-F371-F4AC2B15284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1938604D-A31A-6FD8-C964-5711E71FA8E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34</a:t>
            </a:fld>
            <a:endParaRPr lang="en-US" altLang="en-US">
              <a:latin typeface="Calibri" panose="020F0502020204030204" pitchFamily="34" charset="0"/>
            </a:endParaRPr>
          </a:p>
        </p:txBody>
      </p:sp>
    </p:spTree>
    <p:extLst>
      <p:ext uri="{BB962C8B-B14F-4D97-AF65-F5344CB8AC3E}">
        <p14:creationId xmlns:p14="http://schemas.microsoft.com/office/powerpoint/2010/main" val="41936743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C7B33532-CD65-0255-9340-01ADADA0100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208B3252-53E8-ED91-96BD-CBB1E45F707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B7160179-F251-BABF-23DA-F053B8B4B2F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35</a:t>
            </a:fld>
            <a:endParaRPr lang="en-US" altLang="en-US">
              <a:latin typeface="Calibri" panose="020F0502020204030204" pitchFamily="34" charset="0"/>
            </a:endParaRPr>
          </a:p>
        </p:txBody>
      </p:sp>
    </p:spTree>
    <p:extLst>
      <p:ext uri="{BB962C8B-B14F-4D97-AF65-F5344CB8AC3E}">
        <p14:creationId xmlns:p14="http://schemas.microsoft.com/office/powerpoint/2010/main" val="37122080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8E27B-214B-F438-EA62-8B6C981CD46C}"/>
            </a:ext>
          </a:extLst>
        </p:cNvPr>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79520EF1-7827-68CF-B139-93C39748457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C7F7ACC1-6C70-F234-0D5D-DB7CF6D2A2C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06A86E15-EBE1-633C-F0A4-1EEDA16B49B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36</a:t>
            </a:fld>
            <a:endParaRPr lang="en-US" altLang="en-US">
              <a:latin typeface="Calibri" panose="020F0502020204030204" pitchFamily="34" charset="0"/>
            </a:endParaRPr>
          </a:p>
        </p:txBody>
      </p:sp>
    </p:spTree>
    <p:extLst>
      <p:ext uri="{BB962C8B-B14F-4D97-AF65-F5344CB8AC3E}">
        <p14:creationId xmlns:p14="http://schemas.microsoft.com/office/powerpoint/2010/main" val="13028945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a:extLst>
              <a:ext uri="{FF2B5EF4-FFF2-40B4-BE49-F238E27FC236}">
                <a16:creationId xmlns:a16="http://schemas.microsoft.com/office/drawing/2014/main" id="{C7B33532-CD65-0255-9340-01ADADA0100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a:extLst>
              <a:ext uri="{FF2B5EF4-FFF2-40B4-BE49-F238E27FC236}">
                <a16:creationId xmlns:a16="http://schemas.microsoft.com/office/drawing/2014/main" id="{208B3252-53E8-ED91-96BD-CBB1E45F707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a:p>
        </p:txBody>
      </p:sp>
      <p:sp>
        <p:nvSpPr>
          <p:cNvPr id="27652" name="Foliennummernplatzhalter 3">
            <a:extLst>
              <a:ext uri="{FF2B5EF4-FFF2-40B4-BE49-F238E27FC236}">
                <a16:creationId xmlns:a16="http://schemas.microsoft.com/office/drawing/2014/main" id="{B7160179-F251-BABF-23DA-F053B8B4B2F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fld id="{04A69DD8-8ADA-4C56-8C45-FCFBE8CEBD83}" type="slidenum">
              <a:rPr lang="en-US" altLang="en-US">
                <a:latin typeface="Calibri" panose="020F0502020204030204" pitchFamily="34" charset="0"/>
              </a:rPr>
              <a:pPr fontAlgn="base">
                <a:spcBef>
                  <a:spcPct val="0"/>
                </a:spcBef>
                <a:spcAft>
                  <a:spcPct val="0"/>
                </a:spcAft>
              </a:pPr>
              <a:t>37</a:t>
            </a:fld>
            <a:endParaRPr lang="en-US" altLang="en-US">
              <a:latin typeface="Calibri" panose="020F0502020204030204" pitchFamily="34" charset="0"/>
            </a:endParaRPr>
          </a:p>
        </p:txBody>
      </p:sp>
    </p:spTree>
    <p:extLst>
      <p:ext uri="{BB962C8B-B14F-4D97-AF65-F5344CB8AC3E}">
        <p14:creationId xmlns:p14="http://schemas.microsoft.com/office/powerpoint/2010/main" val="2340507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6E27A-4CBC-D9E0-213A-9528505993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8829EF-6DBA-CAE6-2E38-818B259098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E11628-8AA6-CD4F-2A7C-C0E22221B9B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A3DCD33-4974-3B69-1DBC-57F46F9C9787}"/>
              </a:ext>
            </a:extLst>
          </p:cNvPr>
          <p:cNvSpPr>
            <a:spLocks noGrp="1"/>
          </p:cNvSpPr>
          <p:nvPr>
            <p:ph type="sldNum" sz="quarter" idx="5"/>
          </p:nvPr>
        </p:nvSpPr>
        <p:spPr/>
        <p:txBody>
          <a:bodyPr/>
          <a:lstStyle/>
          <a:p>
            <a:fld id="{21E461A8-EED0-4171-B908-56C962A04B28}" type="slidenum">
              <a:rPr lang="de-DE" smtClean="0"/>
              <a:t>2</a:t>
            </a:fld>
            <a:endParaRPr lang="de-DE"/>
          </a:p>
        </p:txBody>
      </p:sp>
    </p:spTree>
    <p:extLst>
      <p:ext uri="{BB962C8B-B14F-4D97-AF65-F5344CB8AC3E}">
        <p14:creationId xmlns:p14="http://schemas.microsoft.com/office/powerpoint/2010/main" val="2654360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0E52AA-8638-1DD9-F629-6EFB9D479F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1B98A8-CDB7-532C-FC1B-F98AF7D509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0D4CC8-A269-E61E-8F94-582FBCE0431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BA3B713-8045-5534-47DA-AB2843CF66BE}"/>
              </a:ext>
            </a:extLst>
          </p:cNvPr>
          <p:cNvSpPr>
            <a:spLocks noGrp="1"/>
          </p:cNvSpPr>
          <p:nvPr>
            <p:ph type="sldNum" sz="quarter" idx="5"/>
          </p:nvPr>
        </p:nvSpPr>
        <p:spPr/>
        <p:txBody>
          <a:bodyPr/>
          <a:lstStyle/>
          <a:p>
            <a:fld id="{21E461A8-EED0-4171-B908-56C962A04B28}" type="slidenum">
              <a:rPr lang="de-DE" smtClean="0"/>
              <a:t>3</a:t>
            </a:fld>
            <a:endParaRPr lang="de-DE"/>
          </a:p>
        </p:txBody>
      </p:sp>
    </p:spTree>
    <p:extLst>
      <p:ext uri="{BB962C8B-B14F-4D97-AF65-F5344CB8AC3E}">
        <p14:creationId xmlns:p14="http://schemas.microsoft.com/office/powerpoint/2010/main" val="399134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E461A8-EED0-4171-B908-56C962A04B28}" type="slidenum">
              <a:rPr lang="de-DE" smtClean="0"/>
              <a:t>4</a:t>
            </a:fld>
            <a:endParaRPr lang="de-DE"/>
          </a:p>
        </p:txBody>
      </p:sp>
    </p:spTree>
    <p:extLst>
      <p:ext uri="{BB962C8B-B14F-4D97-AF65-F5344CB8AC3E}">
        <p14:creationId xmlns:p14="http://schemas.microsoft.com/office/powerpoint/2010/main" val="4107793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E5A80-DF94-8795-6819-9DBF89D21F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58DE69-EEF8-6E7D-F036-7FB710F546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4E3D8A-D00B-858E-E2E4-DE9D82F2B7A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28DB383-E43F-A2F0-1964-7574A0ECE249}"/>
              </a:ext>
            </a:extLst>
          </p:cNvPr>
          <p:cNvSpPr>
            <a:spLocks noGrp="1"/>
          </p:cNvSpPr>
          <p:nvPr>
            <p:ph type="sldNum" sz="quarter" idx="5"/>
          </p:nvPr>
        </p:nvSpPr>
        <p:spPr/>
        <p:txBody>
          <a:bodyPr/>
          <a:lstStyle/>
          <a:p>
            <a:fld id="{21E461A8-EED0-4171-B908-56C962A04B28}" type="slidenum">
              <a:rPr lang="de-DE" smtClean="0"/>
              <a:t>5</a:t>
            </a:fld>
            <a:endParaRPr lang="de-DE"/>
          </a:p>
        </p:txBody>
      </p:sp>
    </p:spTree>
    <p:extLst>
      <p:ext uri="{BB962C8B-B14F-4D97-AF65-F5344CB8AC3E}">
        <p14:creationId xmlns:p14="http://schemas.microsoft.com/office/powerpoint/2010/main" val="4292064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E5A80-DF94-8795-6819-9DBF89D21F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58DE69-EEF8-6E7D-F036-7FB710F546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4E3D8A-D00B-858E-E2E4-DE9D82F2B7A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28DB383-E43F-A2F0-1964-7574A0ECE249}"/>
              </a:ext>
            </a:extLst>
          </p:cNvPr>
          <p:cNvSpPr>
            <a:spLocks noGrp="1"/>
          </p:cNvSpPr>
          <p:nvPr>
            <p:ph type="sldNum" sz="quarter" idx="5"/>
          </p:nvPr>
        </p:nvSpPr>
        <p:spPr/>
        <p:txBody>
          <a:bodyPr/>
          <a:lstStyle/>
          <a:p>
            <a:fld id="{21E461A8-EED0-4171-B908-56C962A04B28}" type="slidenum">
              <a:rPr lang="de-DE" smtClean="0"/>
              <a:t>6</a:t>
            </a:fld>
            <a:endParaRPr lang="de-DE"/>
          </a:p>
        </p:txBody>
      </p:sp>
    </p:spTree>
    <p:extLst>
      <p:ext uri="{BB962C8B-B14F-4D97-AF65-F5344CB8AC3E}">
        <p14:creationId xmlns:p14="http://schemas.microsoft.com/office/powerpoint/2010/main" val="1093578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E5A80-DF94-8795-6819-9DBF89D21F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58DE69-EEF8-6E7D-F036-7FB710F546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4E3D8A-D00B-858E-E2E4-DE9D82F2B7A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28DB383-E43F-A2F0-1964-7574A0ECE249}"/>
              </a:ext>
            </a:extLst>
          </p:cNvPr>
          <p:cNvSpPr>
            <a:spLocks noGrp="1"/>
          </p:cNvSpPr>
          <p:nvPr>
            <p:ph type="sldNum" sz="quarter" idx="5"/>
          </p:nvPr>
        </p:nvSpPr>
        <p:spPr/>
        <p:txBody>
          <a:bodyPr/>
          <a:lstStyle/>
          <a:p>
            <a:fld id="{21E461A8-EED0-4171-B908-56C962A04B28}" type="slidenum">
              <a:rPr lang="de-DE" smtClean="0"/>
              <a:t>7</a:t>
            </a:fld>
            <a:endParaRPr lang="de-DE"/>
          </a:p>
        </p:txBody>
      </p:sp>
    </p:spTree>
    <p:extLst>
      <p:ext uri="{BB962C8B-B14F-4D97-AF65-F5344CB8AC3E}">
        <p14:creationId xmlns:p14="http://schemas.microsoft.com/office/powerpoint/2010/main" val="2240672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E461A8-EED0-4171-B908-56C962A04B28}" type="slidenum">
              <a:rPr lang="de-DE" smtClean="0"/>
              <a:t>8</a:t>
            </a:fld>
            <a:endParaRPr lang="de-DE"/>
          </a:p>
        </p:txBody>
      </p:sp>
    </p:spTree>
    <p:extLst>
      <p:ext uri="{BB962C8B-B14F-4D97-AF65-F5344CB8AC3E}">
        <p14:creationId xmlns:p14="http://schemas.microsoft.com/office/powerpoint/2010/main" val="10336496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0083D-8044-43DA-8AA9-267736F80FC1}"/>
              </a:ext>
            </a:extLst>
          </p:cNvPr>
          <p:cNvSpPr>
            <a:spLocks noGrp="1"/>
          </p:cNvSpPr>
          <p:nvPr>
            <p:ph type="title"/>
          </p:nvPr>
        </p:nvSpPr>
        <p:spPr>
          <a:xfrm>
            <a:off x="772477" y="576263"/>
            <a:ext cx="7017068" cy="1920870"/>
          </a:xfrm>
        </p:spPr>
        <p:txBody>
          <a:bodyPr anchor="b"/>
          <a:lstStyle>
            <a:lvl1pPr>
              <a:defRPr sz="4500">
                <a:latin typeface="Calibri" panose="020F0502020204030204" pitchFamily="34" charset="0"/>
                <a:ea typeface="Calibri" panose="020F0502020204030204" pitchFamily="34" charset="0"/>
                <a:cs typeface="Calibri" panose="020F0502020204030204" pitchFamily="34" charset="0"/>
              </a:defRPr>
            </a:lvl1pPr>
          </a:lstStyle>
          <a:p>
            <a:r>
              <a:rPr lang="en-US" noProof="0" dirty="0"/>
              <a:t>Click to edit Master title style</a:t>
            </a:r>
          </a:p>
        </p:txBody>
      </p:sp>
      <p:sp>
        <p:nvSpPr>
          <p:cNvPr id="3" name="Text Placeholder 2">
            <a:extLst>
              <a:ext uri="{FF2B5EF4-FFF2-40B4-BE49-F238E27FC236}">
                <a16:creationId xmlns:a16="http://schemas.microsoft.com/office/drawing/2014/main" id="{3FBF6FAE-D8C3-4F32-8291-63B2672C2CA0}"/>
              </a:ext>
            </a:extLst>
          </p:cNvPr>
          <p:cNvSpPr>
            <a:spLocks noGrp="1"/>
          </p:cNvSpPr>
          <p:nvPr>
            <p:ph type="body" idx="1"/>
          </p:nvPr>
        </p:nvSpPr>
        <p:spPr>
          <a:xfrm>
            <a:off x="2954656" y="3442098"/>
            <a:ext cx="5617844" cy="1125140"/>
          </a:xfrm>
        </p:spPr>
        <p:txBody>
          <a:bodyPr/>
          <a:lstStyle>
            <a:lvl1pPr marL="0" indent="0">
              <a:buNone/>
              <a:defRPr sz="1800">
                <a:solidFill>
                  <a:schemeClr val="tx1">
                    <a:tint val="75000"/>
                  </a:schemeClr>
                </a:solidFill>
                <a:latin typeface="Calibri" panose="020F0502020204030204" pitchFamily="34" charset="0"/>
                <a:ea typeface="Calibri" panose="020F0502020204030204" pitchFamily="34" charset="0"/>
                <a:cs typeface="Calibri" panose="020F050202020403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7" name="Rectangle 6">
            <a:extLst>
              <a:ext uri="{FF2B5EF4-FFF2-40B4-BE49-F238E27FC236}">
                <a16:creationId xmlns:a16="http://schemas.microsoft.com/office/drawing/2014/main" id="{CF9368C7-A09E-4B7C-9069-4FAB04F20479}"/>
              </a:ext>
            </a:extLst>
          </p:cNvPr>
          <p:cNvSpPr/>
          <p:nvPr/>
        </p:nvSpPr>
        <p:spPr>
          <a:xfrm>
            <a:off x="2954656" y="3232974"/>
            <a:ext cx="6189345" cy="117059"/>
          </a:xfrm>
          <a:prstGeom prst="rect">
            <a:avLst/>
          </a:prstGeom>
          <a:solidFill>
            <a:srgbClr val="006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a:extLst>
              <a:ext uri="{FF2B5EF4-FFF2-40B4-BE49-F238E27FC236}">
                <a16:creationId xmlns:a16="http://schemas.microsoft.com/office/drawing/2014/main" id="{E9ED542D-56DD-4435-B18E-1270763C81DA}"/>
              </a:ext>
            </a:extLst>
          </p:cNvPr>
          <p:cNvSpPr/>
          <p:nvPr/>
        </p:nvSpPr>
        <p:spPr>
          <a:xfrm>
            <a:off x="3897630" y="2950657"/>
            <a:ext cx="5246370" cy="117059"/>
          </a:xfrm>
          <a:prstGeom prst="rect">
            <a:avLst/>
          </a:prstGeom>
          <a:solidFill>
            <a:srgbClr val="006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0" name="Graphic 9">
            <a:extLst>
              <a:ext uri="{FF2B5EF4-FFF2-40B4-BE49-F238E27FC236}">
                <a16:creationId xmlns:a16="http://schemas.microsoft.com/office/drawing/2014/main" id="{B8F1B72B-1451-4301-9473-EE9ADB9C4C1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90427" y="185526"/>
            <a:ext cx="2502138" cy="897181"/>
          </a:xfrm>
          <a:prstGeom prst="rect">
            <a:avLst/>
          </a:prstGeom>
        </p:spPr>
      </p:pic>
      <p:sp>
        <p:nvSpPr>
          <p:cNvPr id="14" name="Slide Number Placeholder 5">
            <a:extLst>
              <a:ext uri="{FF2B5EF4-FFF2-40B4-BE49-F238E27FC236}">
                <a16:creationId xmlns:a16="http://schemas.microsoft.com/office/drawing/2014/main" id="{F19485B8-6E36-4AD0-8E0D-C3D60DF7739B}"/>
              </a:ext>
            </a:extLst>
          </p:cNvPr>
          <p:cNvSpPr>
            <a:spLocks noGrp="1"/>
          </p:cNvSpPr>
          <p:nvPr>
            <p:ph type="sldNum" sz="quarter" idx="4"/>
          </p:nvPr>
        </p:nvSpPr>
        <p:spPr>
          <a:xfrm>
            <a:off x="8712461" y="4891088"/>
            <a:ext cx="380104" cy="273844"/>
          </a:xfrm>
          <a:prstGeom prst="rect">
            <a:avLst/>
          </a:prstGeom>
        </p:spPr>
        <p:txBody>
          <a:bodyPr/>
          <a:lstStyle>
            <a:lvl1pPr algn="r">
              <a:defRPr sz="1200"/>
            </a:lvl1pPr>
          </a:lstStyle>
          <a:p>
            <a:fld id="{51D15D83-5BC4-4FF7-8407-2D41C2802218}" type="slidenum">
              <a:rPr lang="de-DE" smtClean="0"/>
              <a:pPr/>
              <a:t>‹#›</a:t>
            </a:fld>
            <a:endParaRPr lang="de-DE" dirty="0"/>
          </a:p>
        </p:txBody>
      </p:sp>
      <p:sp>
        <p:nvSpPr>
          <p:cNvPr id="20" name="Date Placeholder 3">
            <a:extLst>
              <a:ext uri="{FF2B5EF4-FFF2-40B4-BE49-F238E27FC236}">
                <a16:creationId xmlns:a16="http://schemas.microsoft.com/office/drawing/2014/main" id="{DCC56B77-8892-4C7D-93B0-81D0880F9CA4}"/>
              </a:ext>
            </a:extLst>
          </p:cNvPr>
          <p:cNvSpPr>
            <a:spLocks noGrp="1"/>
          </p:cNvSpPr>
          <p:nvPr>
            <p:ph type="dt" sz="half" idx="2"/>
          </p:nvPr>
        </p:nvSpPr>
        <p:spPr>
          <a:xfrm>
            <a:off x="-81916" y="4891088"/>
            <a:ext cx="1708785" cy="273844"/>
          </a:xfrm>
          <a:prstGeom prst="rect">
            <a:avLst/>
          </a:prstGeom>
        </p:spPr>
        <p:txBody>
          <a:bodyPr/>
          <a:lstStyle>
            <a:lvl1pPr>
              <a:defRPr sz="1200"/>
            </a:lvl1pPr>
          </a:lstStyle>
          <a:p>
            <a:r>
              <a:rPr lang="en-US"/>
              <a:t>20 May 2026</a:t>
            </a:r>
            <a:endParaRPr lang="de-DE"/>
          </a:p>
        </p:txBody>
      </p:sp>
      <p:sp>
        <p:nvSpPr>
          <p:cNvPr id="21" name="Footer Placeholder 4">
            <a:extLst>
              <a:ext uri="{FF2B5EF4-FFF2-40B4-BE49-F238E27FC236}">
                <a16:creationId xmlns:a16="http://schemas.microsoft.com/office/drawing/2014/main" id="{F8ED18A0-CDB6-4BF9-87D1-563993A6F7A6}"/>
              </a:ext>
            </a:extLst>
          </p:cNvPr>
          <p:cNvSpPr>
            <a:spLocks noGrp="1"/>
          </p:cNvSpPr>
          <p:nvPr>
            <p:ph type="ftr" sz="quarter" idx="3"/>
          </p:nvPr>
        </p:nvSpPr>
        <p:spPr>
          <a:xfrm>
            <a:off x="3347864" y="4891088"/>
            <a:ext cx="2357130" cy="273844"/>
          </a:xfrm>
          <a:prstGeom prst="rect">
            <a:avLst/>
          </a:prstGeom>
        </p:spPr>
        <p:txBody>
          <a:bodyPr/>
          <a:lstStyle>
            <a:lvl1pPr>
              <a:defRPr sz="1200">
                <a:latin typeface="Calibri" panose="020F0502020204030204" pitchFamily="34" charset="0"/>
                <a:ea typeface="Calibri" panose="020F0502020204030204" pitchFamily="34" charset="0"/>
                <a:cs typeface="Calibri" panose="020F0502020204030204" pitchFamily="34" charset="0"/>
              </a:defRPr>
            </a:lvl1pPr>
          </a:lstStyle>
          <a:p>
            <a:pPr algn="ctr"/>
            <a:r>
              <a:rPr lang="en-US" dirty="0"/>
              <a:t>PSAS 2026</a:t>
            </a:r>
            <a:endParaRPr lang="de-DE" dirty="0"/>
          </a:p>
        </p:txBody>
      </p:sp>
    </p:spTree>
    <p:extLst>
      <p:ext uri="{BB962C8B-B14F-4D97-AF65-F5344CB8AC3E}">
        <p14:creationId xmlns:p14="http://schemas.microsoft.com/office/powerpoint/2010/main" val="3059364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Date Placeholder 3">
            <a:extLst>
              <a:ext uri="{FF2B5EF4-FFF2-40B4-BE49-F238E27FC236}">
                <a16:creationId xmlns:a16="http://schemas.microsoft.com/office/drawing/2014/main" id="{A6AB3A57-CCC6-4B8D-ABE7-F229B55C3622}"/>
              </a:ext>
            </a:extLst>
          </p:cNvPr>
          <p:cNvSpPr>
            <a:spLocks noGrp="1"/>
          </p:cNvSpPr>
          <p:nvPr>
            <p:ph type="dt" sz="half" idx="2"/>
          </p:nvPr>
        </p:nvSpPr>
        <p:spPr>
          <a:xfrm>
            <a:off x="-81916" y="4891088"/>
            <a:ext cx="1708785" cy="273844"/>
          </a:xfrm>
          <a:prstGeom prst="rect">
            <a:avLst/>
          </a:prstGeom>
        </p:spPr>
        <p:txBody>
          <a:bodyPr/>
          <a:lstStyle>
            <a:lvl1pPr>
              <a:defRPr sz="1200"/>
            </a:lvl1pPr>
          </a:lstStyle>
          <a:p>
            <a:r>
              <a:rPr lang="en-US"/>
              <a:t>20 May 2026</a:t>
            </a:r>
            <a:endParaRPr lang="de-DE"/>
          </a:p>
        </p:txBody>
      </p:sp>
      <p:sp>
        <p:nvSpPr>
          <p:cNvPr id="10" name="Footer Placeholder 4">
            <a:extLst>
              <a:ext uri="{FF2B5EF4-FFF2-40B4-BE49-F238E27FC236}">
                <a16:creationId xmlns:a16="http://schemas.microsoft.com/office/drawing/2014/main" id="{C1C0A34B-48A4-459B-B07D-3D065EC3CA23}"/>
              </a:ext>
            </a:extLst>
          </p:cNvPr>
          <p:cNvSpPr>
            <a:spLocks noGrp="1"/>
          </p:cNvSpPr>
          <p:nvPr>
            <p:ph type="ftr" sz="quarter" idx="3"/>
          </p:nvPr>
        </p:nvSpPr>
        <p:spPr>
          <a:xfrm>
            <a:off x="3347864" y="4891088"/>
            <a:ext cx="2357130" cy="273844"/>
          </a:xfrm>
          <a:prstGeom prst="rect">
            <a:avLst/>
          </a:prstGeom>
        </p:spPr>
        <p:txBody>
          <a:bodyPr/>
          <a:lstStyle>
            <a:lvl1pPr>
              <a:defRPr sz="1200"/>
            </a:lvl1pPr>
          </a:lstStyle>
          <a:p>
            <a:pPr algn="ctr"/>
            <a:r>
              <a:rPr lang="en-US"/>
              <a:t>PSAS 2026</a:t>
            </a:r>
            <a:endParaRPr lang="de-DE" dirty="0"/>
          </a:p>
        </p:txBody>
      </p:sp>
      <p:sp>
        <p:nvSpPr>
          <p:cNvPr id="7" name="Slide Number Placeholder 5">
            <a:extLst>
              <a:ext uri="{FF2B5EF4-FFF2-40B4-BE49-F238E27FC236}">
                <a16:creationId xmlns:a16="http://schemas.microsoft.com/office/drawing/2014/main" id="{DE8A7D84-F816-4285-BDB5-30F281DEFD2E}"/>
              </a:ext>
            </a:extLst>
          </p:cNvPr>
          <p:cNvSpPr txBox="1">
            <a:spLocks/>
          </p:cNvSpPr>
          <p:nvPr userDrawn="1"/>
        </p:nvSpPr>
        <p:spPr>
          <a:xfrm>
            <a:off x="8712461" y="4891088"/>
            <a:ext cx="380104" cy="273844"/>
          </a:xfrm>
          <a:prstGeom prst="rect">
            <a:avLst/>
          </a:prstGeom>
        </p:spPr>
        <p:txBody>
          <a:bodyP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1D15D83-5BC4-4FF7-8407-2D41C2802218}" type="slidenum">
              <a:rPr lang="de-DE" smtClean="0"/>
              <a:pPr/>
              <a:t>‹#›</a:t>
            </a:fld>
            <a:endParaRPr lang="de-DE" dirty="0"/>
          </a:p>
        </p:txBody>
      </p:sp>
    </p:spTree>
    <p:extLst>
      <p:ext uri="{BB962C8B-B14F-4D97-AF65-F5344CB8AC3E}">
        <p14:creationId xmlns:p14="http://schemas.microsoft.com/office/powerpoint/2010/main" val="306919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atin typeface="Calibri" panose="020F0502020204030204" pitchFamily="34" charset="0"/>
                <a:cs typeface="Calibri" panose="020F0502020204030204" pitchFamily="34" charset="0"/>
              </a:defRPr>
            </a:lvl1pPr>
          </a:lstStyle>
          <a:p>
            <a:r>
              <a:rPr lang="de-DE" dirty="0"/>
              <a:t>Titelmasterformat durch Klicken bearbeiten</a:t>
            </a:r>
            <a:endParaRPr lang="en-US" dirty="0"/>
          </a:p>
        </p:txBody>
      </p:sp>
      <p:sp>
        <p:nvSpPr>
          <p:cNvPr id="3" name="Inhaltsplatzhalter 2"/>
          <p:cNvSpPr>
            <a:spLocks noGrp="1"/>
          </p:cNvSpPr>
          <p:nvPr>
            <p:ph idx="1" hasCustomPrompt="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umsplatzhalter 3"/>
          <p:cNvSpPr>
            <a:spLocks noGrp="1"/>
          </p:cNvSpPr>
          <p:nvPr>
            <p:ph type="dt" sz="half" idx="10"/>
          </p:nvPr>
        </p:nvSpPr>
        <p:spPr/>
        <p:txBody>
          <a:bodyPr/>
          <a:lstStyle>
            <a:lvl1pPr>
              <a:defRPr>
                <a:latin typeface="Calibri" panose="020F0502020204030204" pitchFamily="34" charset="0"/>
                <a:cs typeface="Calibri" panose="020F0502020204030204" pitchFamily="34" charset="0"/>
              </a:defRPr>
            </a:lvl1pPr>
          </a:lstStyle>
          <a:p>
            <a:r>
              <a:rPr lang="en-US"/>
              <a:t>20 May 2026</a:t>
            </a:r>
            <a:endParaRPr lang="en-US" dirty="0">
              <a:latin typeface="Calibri" panose="020F0502020204030204" pitchFamily="34" charset="0"/>
              <a:cs typeface="Calibri" panose="020F0502020204030204" pitchFamily="34" charset="0"/>
            </a:endParaRPr>
          </a:p>
        </p:txBody>
      </p:sp>
      <p:sp>
        <p:nvSpPr>
          <p:cNvPr id="7" name="Slide Number Placeholder 5">
            <a:extLst>
              <a:ext uri="{FF2B5EF4-FFF2-40B4-BE49-F238E27FC236}">
                <a16:creationId xmlns:a16="http://schemas.microsoft.com/office/drawing/2014/main" id="{F2AB7789-9712-4EE8-8DB8-92B49B9FC092}"/>
              </a:ext>
            </a:extLst>
          </p:cNvPr>
          <p:cNvSpPr txBox="1">
            <a:spLocks/>
          </p:cNvSpPr>
          <p:nvPr userDrawn="1"/>
        </p:nvSpPr>
        <p:spPr>
          <a:xfrm>
            <a:off x="8712461" y="4891088"/>
            <a:ext cx="380104" cy="273844"/>
          </a:xfrm>
          <a:prstGeom prst="rect">
            <a:avLst/>
          </a:prstGeom>
        </p:spPr>
        <p:txBody>
          <a:bodyP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1D15D83-5BC4-4FF7-8407-2D41C2802218}" type="slidenum">
              <a:rPr lang="de-DE" smtClean="0">
                <a:latin typeface="Calibri" panose="020F0502020204030204" pitchFamily="34" charset="0"/>
                <a:cs typeface="Calibri" panose="020F0502020204030204" pitchFamily="34" charset="0"/>
              </a:rPr>
              <a:pPr/>
              <a:t>‹#›</a:t>
            </a:fld>
            <a:endParaRPr lang="de-DE" dirty="0">
              <a:latin typeface="Calibri" panose="020F0502020204030204" pitchFamily="34" charset="0"/>
              <a:cs typeface="Calibri" panose="020F0502020204030204" pitchFamily="34" charset="0"/>
            </a:endParaRPr>
          </a:p>
        </p:txBody>
      </p:sp>
      <p:sp>
        <p:nvSpPr>
          <p:cNvPr id="9" name="Footer Placeholder 4">
            <a:extLst>
              <a:ext uri="{FF2B5EF4-FFF2-40B4-BE49-F238E27FC236}">
                <a16:creationId xmlns:a16="http://schemas.microsoft.com/office/drawing/2014/main" id="{CCF2DCD0-B01E-4205-847B-DE22744E4A22}"/>
              </a:ext>
            </a:extLst>
          </p:cNvPr>
          <p:cNvSpPr>
            <a:spLocks noGrp="1"/>
          </p:cNvSpPr>
          <p:nvPr>
            <p:ph type="ftr" sz="quarter" idx="3"/>
          </p:nvPr>
        </p:nvSpPr>
        <p:spPr>
          <a:xfrm>
            <a:off x="3347864" y="4891088"/>
            <a:ext cx="2357130" cy="273844"/>
          </a:xfrm>
          <a:prstGeom prst="rect">
            <a:avLst/>
          </a:prstGeom>
        </p:spPr>
        <p:txBody>
          <a:bodyPr/>
          <a:lstStyle>
            <a:lvl1pPr>
              <a:defRPr sz="1200">
                <a:latin typeface="Calibri" panose="020F0502020204030204" pitchFamily="34" charset="0"/>
                <a:cs typeface="Calibri" panose="020F0502020204030204" pitchFamily="34" charset="0"/>
              </a:defRPr>
            </a:lvl1pPr>
          </a:lstStyle>
          <a:p>
            <a:pPr algn="ctr"/>
            <a:r>
              <a:rPr lang="en-US"/>
              <a:t>PSAS 2026</a:t>
            </a:r>
            <a:endParaRPr lang="de-DE"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295223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8EC251-CBC3-4D7A-9A13-07CD0E84FDCD}"/>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4321753-E514-41BD-8C2C-5EB8730A521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38A88550-ECE9-4EA9-9768-1A037D1A090B}"/>
              </a:ext>
            </a:extLst>
          </p:cNvPr>
          <p:cNvSpPr/>
          <p:nvPr/>
        </p:nvSpPr>
        <p:spPr>
          <a:xfrm>
            <a:off x="0" y="4841763"/>
            <a:ext cx="9144000" cy="70247"/>
          </a:xfrm>
          <a:prstGeom prst="rect">
            <a:avLst/>
          </a:prstGeom>
          <a:solidFill>
            <a:srgbClr val="006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 name="Rectangle 10">
            <a:extLst>
              <a:ext uri="{FF2B5EF4-FFF2-40B4-BE49-F238E27FC236}">
                <a16:creationId xmlns:a16="http://schemas.microsoft.com/office/drawing/2014/main" id="{9CE83355-C33C-454D-91D7-FF946C55BFCA}"/>
              </a:ext>
            </a:extLst>
          </p:cNvPr>
          <p:cNvSpPr/>
          <p:nvPr/>
        </p:nvSpPr>
        <p:spPr>
          <a:xfrm>
            <a:off x="8719543" y="4691724"/>
            <a:ext cx="42863" cy="170259"/>
          </a:xfrm>
          <a:prstGeom prst="rect">
            <a:avLst/>
          </a:prstGeom>
          <a:solidFill>
            <a:srgbClr val="006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tangle 11">
            <a:extLst>
              <a:ext uri="{FF2B5EF4-FFF2-40B4-BE49-F238E27FC236}">
                <a16:creationId xmlns:a16="http://schemas.microsoft.com/office/drawing/2014/main" id="{B2A93DDB-713E-451B-9BC9-DAB32C33BABC}"/>
              </a:ext>
            </a:extLst>
          </p:cNvPr>
          <p:cNvSpPr/>
          <p:nvPr/>
        </p:nvSpPr>
        <p:spPr>
          <a:xfrm>
            <a:off x="8819556" y="4568494"/>
            <a:ext cx="42863" cy="293489"/>
          </a:xfrm>
          <a:prstGeom prst="rect">
            <a:avLst/>
          </a:prstGeom>
          <a:solidFill>
            <a:srgbClr val="006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tangle 12">
            <a:extLst>
              <a:ext uri="{FF2B5EF4-FFF2-40B4-BE49-F238E27FC236}">
                <a16:creationId xmlns:a16="http://schemas.microsoft.com/office/drawing/2014/main" id="{2E62CBF5-757F-466F-A101-C9E8E1BACEF3}"/>
              </a:ext>
            </a:extLst>
          </p:cNvPr>
          <p:cNvSpPr/>
          <p:nvPr/>
        </p:nvSpPr>
        <p:spPr>
          <a:xfrm>
            <a:off x="8919569" y="4389900"/>
            <a:ext cx="42863" cy="472084"/>
          </a:xfrm>
          <a:prstGeom prst="rect">
            <a:avLst/>
          </a:prstGeom>
          <a:solidFill>
            <a:srgbClr val="006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ectangle 13">
            <a:extLst>
              <a:ext uri="{FF2B5EF4-FFF2-40B4-BE49-F238E27FC236}">
                <a16:creationId xmlns:a16="http://schemas.microsoft.com/office/drawing/2014/main" id="{6C3253A6-E78C-4E9F-923E-464DC42D23C3}"/>
              </a:ext>
            </a:extLst>
          </p:cNvPr>
          <p:cNvSpPr/>
          <p:nvPr/>
        </p:nvSpPr>
        <p:spPr>
          <a:xfrm flipV="1">
            <a:off x="0" y="1"/>
            <a:ext cx="9144000" cy="70247"/>
          </a:xfrm>
          <a:prstGeom prst="rect">
            <a:avLst/>
          </a:prstGeom>
          <a:solidFill>
            <a:srgbClr val="006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 name="Date Placeholder 3">
            <a:extLst>
              <a:ext uri="{FF2B5EF4-FFF2-40B4-BE49-F238E27FC236}">
                <a16:creationId xmlns:a16="http://schemas.microsoft.com/office/drawing/2014/main" id="{15C687DF-0ADB-477C-890B-37CD2DF34E00}"/>
              </a:ext>
            </a:extLst>
          </p:cNvPr>
          <p:cNvSpPr>
            <a:spLocks noGrp="1"/>
          </p:cNvSpPr>
          <p:nvPr>
            <p:ph type="dt" sz="half" idx="2"/>
          </p:nvPr>
        </p:nvSpPr>
        <p:spPr>
          <a:xfrm>
            <a:off x="-81916" y="4891088"/>
            <a:ext cx="1708785" cy="273844"/>
          </a:xfrm>
          <a:prstGeom prst="rect">
            <a:avLst/>
          </a:prstGeom>
        </p:spPr>
        <p:txBody>
          <a:bodyPr/>
          <a:lstStyle>
            <a:lvl1pPr>
              <a:defRPr sz="1200">
                <a:latin typeface="Calibri" panose="020F0502020204030204" pitchFamily="34" charset="0"/>
                <a:ea typeface="Calibri" panose="020F0502020204030204" pitchFamily="34" charset="0"/>
                <a:cs typeface="Calibri" panose="020F0502020204030204" pitchFamily="34" charset="0"/>
              </a:defRPr>
            </a:lvl1pPr>
          </a:lstStyle>
          <a:p>
            <a:r>
              <a:rPr lang="en-US"/>
              <a:t>20 May 2026</a:t>
            </a:r>
            <a:endParaRPr lang="de-DE" dirty="0"/>
          </a:p>
        </p:txBody>
      </p:sp>
      <p:sp>
        <p:nvSpPr>
          <p:cNvPr id="17" name="Footer Placeholder 4">
            <a:extLst>
              <a:ext uri="{FF2B5EF4-FFF2-40B4-BE49-F238E27FC236}">
                <a16:creationId xmlns:a16="http://schemas.microsoft.com/office/drawing/2014/main" id="{6D8A7B55-F1C4-4EAF-B0F8-F80617539159}"/>
              </a:ext>
            </a:extLst>
          </p:cNvPr>
          <p:cNvSpPr>
            <a:spLocks noGrp="1"/>
          </p:cNvSpPr>
          <p:nvPr>
            <p:ph type="ftr" sz="quarter" idx="3"/>
          </p:nvPr>
        </p:nvSpPr>
        <p:spPr>
          <a:xfrm>
            <a:off x="3347864" y="4891088"/>
            <a:ext cx="2357130" cy="273844"/>
          </a:xfrm>
          <a:prstGeom prst="rect">
            <a:avLst/>
          </a:prstGeom>
        </p:spPr>
        <p:txBody>
          <a:bodyPr/>
          <a:lstStyle>
            <a:lvl1pPr>
              <a:defRPr sz="1200">
                <a:latin typeface="Calibri" panose="020F0502020204030204" pitchFamily="34" charset="0"/>
                <a:ea typeface="Calibri" panose="020F0502020204030204" pitchFamily="34" charset="0"/>
                <a:cs typeface="Calibri" panose="020F0502020204030204" pitchFamily="34" charset="0"/>
              </a:defRPr>
            </a:lvl1pPr>
          </a:lstStyle>
          <a:p>
            <a:pPr algn="ctr"/>
            <a:r>
              <a:rPr lang="en-US" dirty="0"/>
              <a:t>PSAS 2026</a:t>
            </a:r>
            <a:endParaRPr lang="de-DE" dirty="0"/>
          </a:p>
        </p:txBody>
      </p:sp>
    </p:spTree>
    <p:extLst>
      <p:ext uri="{BB962C8B-B14F-4D97-AF65-F5344CB8AC3E}">
        <p14:creationId xmlns:p14="http://schemas.microsoft.com/office/powerpoint/2010/main" val="1004160974"/>
      </p:ext>
    </p:extLst>
  </p:cSld>
  <p:clrMap bg1="lt1" tx1="dk1" bg2="lt2" tx2="dk2" accent1="accent1" accent2="accent2" accent3="accent3" accent4="accent4" accent5="accent5" accent6="accent6" hlink="hlink" folHlink="folHlink"/>
  <p:sldLayoutIdLst>
    <p:sldLayoutId id="2147483690" r:id="rId1"/>
    <p:sldLayoutId id="2147483696" r:id="rId2"/>
    <p:sldLayoutId id="2147483697" r:id="rId3"/>
  </p:sldLayoutIdLst>
  <p:hf sldNum="0" hdr="0"/>
  <p:txStyles>
    <p:titleStyle>
      <a:lvl1pPr algn="l" defTabSz="685800" rtl="0" eaLnBrk="1" latinLnBrk="0" hangingPunct="1">
        <a:lnSpc>
          <a:spcPct val="90000"/>
        </a:lnSpc>
        <a:spcBef>
          <a:spcPct val="0"/>
        </a:spcBef>
        <a:buNone/>
        <a:defRPr sz="330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0.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3.emf"/></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3.emf"/></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40.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7.png"/><Relationship Id="rId1" Type="http://schemas.openxmlformats.org/officeDocument/2006/relationships/slideLayout" Target="../slideLayouts/slideLayout3.xml"/><Relationship Id="rId4" Type="http://schemas.openxmlformats.org/officeDocument/2006/relationships/image" Target="../media/image28.emf"/></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3.xml"/><Relationship Id="rId4" Type="http://schemas.openxmlformats.org/officeDocument/2006/relationships/image" Target="../media/image34.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250.png"/></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60.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70.png"/></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90.png"/></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00.png"/></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0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772476" y="576263"/>
            <a:ext cx="7579943" cy="1920870"/>
          </a:xfrm>
        </p:spPr>
        <p:txBody>
          <a:bodyPr>
            <a:noAutofit/>
          </a:bodyPr>
          <a:lstStyle/>
          <a:p>
            <a:r>
              <a:rPr lang="en-US" sz="3200" dirty="0">
                <a:latin typeface="Calibri" panose="020F0502020204030204" pitchFamily="34" charset="0"/>
                <a:ea typeface="Calibri" panose="020F0502020204030204" pitchFamily="34" charset="0"/>
                <a:cs typeface="Calibri" panose="020F0502020204030204" pitchFamily="34" charset="0"/>
              </a:rPr>
              <a:t>Precision Spectroscopy Single HD</a:t>
            </a:r>
            <a:r>
              <a:rPr lang="en-US" sz="3200" baseline="30000" dirty="0">
                <a:latin typeface="Calibri" panose="020F0502020204030204" pitchFamily="34" charset="0"/>
                <a:ea typeface="Calibri" panose="020F0502020204030204" pitchFamily="34" charset="0"/>
                <a:cs typeface="Calibri" panose="020F0502020204030204" pitchFamily="34" charset="0"/>
              </a:rPr>
              <a:t>+</a:t>
            </a:r>
            <a:r>
              <a:rPr lang="en-US" sz="3200" dirty="0">
                <a:latin typeface="Calibri" panose="020F0502020204030204" pitchFamily="34" charset="0"/>
                <a:ea typeface="Calibri" panose="020F0502020204030204" pitchFamily="34" charset="0"/>
                <a:cs typeface="Calibri" panose="020F0502020204030204" pitchFamily="34" charset="0"/>
              </a:rPr>
              <a:t> Ions in a Penning Trap</a:t>
            </a:r>
            <a:endParaRPr lang="de-DE" sz="2000" dirty="0">
              <a:latin typeface="Calibri" panose="020F0502020204030204" pitchFamily="34" charset="0"/>
              <a:ea typeface="Calibri" panose="020F0502020204030204" pitchFamily="34" charset="0"/>
              <a:cs typeface="Calibri" panose="020F0502020204030204" pitchFamily="34" charset="0"/>
            </a:endParaRPr>
          </a:p>
        </p:txBody>
      </p:sp>
      <p:sp>
        <p:nvSpPr>
          <p:cNvPr id="3" name="Untertitel 2"/>
          <p:cNvSpPr>
            <a:spLocks noGrp="1"/>
          </p:cNvSpPr>
          <p:nvPr>
            <p:ph type="body" idx="1"/>
          </p:nvPr>
        </p:nvSpPr>
        <p:spPr/>
        <p:txBody>
          <a:bodyPr>
            <a:normAutofit/>
          </a:bodyPr>
          <a:lstStyle/>
          <a:p>
            <a:r>
              <a:rPr lang="de-DE" sz="2400" dirty="0">
                <a:latin typeface="Calibri" panose="020F0502020204030204" pitchFamily="34" charset="0"/>
                <a:ea typeface="Calibri" panose="020F0502020204030204" pitchFamily="34" charset="0"/>
                <a:cs typeface="Calibri" panose="020F0502020204030204" pitchFamily="34" charset="0"/>
              </a:rPr>
              <a:t>Matthew Bohman</a:t>
            </a:r>
          </a:p>
        </p:txBody>
      </p:sp>
      <p:pic>
        <p:nvPicPr>
          <p:cNvPr id="6" name="Picture 5">
            <a:extLst>
              <a:ext uri="{FF2B5EF4-FFF2-40B4-BE49-F238E27FC236}">
                <a16:creationId xmlns:a16="http://schemas.microsoft.com/office/drawing/2014/main" id="{756AB65B-542B-462E-827F-99574FBC09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3543858"/>
            <a:ext cx="1074685" cy="1125140"/>
          </a:xfrm>
          <a:prstGeom prst="rect">
            <a:avLst/>
          </a:prstGeom>
        </p:spPr>
      </p:pic>
    </p:spTree>
    <p:extLst>
      <p:ext uri="{BB962C8B-B14F-4D97-AF65-F5344CB8AC3E}">
        <p14:creationId xmlns:p14="http://schemas.microsoft.com/office/powerpoint/2010/main" val="2583120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D2418-BEB2-418C-8208-A3C203BCB93F}"/>
              </a:ext>
            </a:extLst>
          </p:cNvPr>
          <p:cNvSpPr>
            <a:spLocks noGrp="1"/>
          </p:cNvSpPr>
          <p:nvPr>
            <p:ph type="title"/>
          </p:nvPr>
        </p:nvSpPr>
        <p:spPr/>
        <p:txBody>
          <a:bodyPr>
            <a:normAutofit/>
          </a:bodyPr>
          <a:lstStyle/>
          <a:p>
            <a:r>
              <a:rPr lang="en-US" dirty="0">
                <a:latin typeface="Calibri" panose="020F0502020204030204" pitchFamily="34" charset="0"/>
                <a:ea typeface="Calibri" panose="020F0502020204030204" pitchFamily="34" charset="0"/>
                <a:cs typeface="Calibri" panose="020F0502020204030204" pitchFamily="34" charset="0"/>
              </a:rPr>
              <a:t>Penning trap approach</a:t>
            </a:r>
          </a:p>
        </p:txBody>
      </p:sp>
      <p:sp>
        <p:nvSpPr>
          <p:cNvPr id="4" name="Date Placeholder 3">
            <a:extLst>
              <a:ext uri="{FF2B5EF4-FFF2-40B4-BE49-F238E27FC236}">
                <a16:creationId xmlns:a16="http://schemas.microsoft.com/office/drawing/2014/main" id="{709EB472-6E12-4E2B-B093-A66F9A806B8D}"/>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D9186F1B-BC66-4F9C-9DDB-3594711EC3E3}"/>
              </a:ext>
            </a:extLst>
          </p:cNvPr>
          <p:cNvSpPr>
            <a:spLocks noGrp="1"/>
          </p:cNvSpPr>
          <p:nvPr>
            <p:ph type="ftr" sz="quarter" idx="3"/>
          </p:nvPr>
        </p:nvSpPr>
        <p:spPr/>
        <p:txBody>
          <a:bodyPr/>
          <a:lstStyle/>
          <a:p>
            <a:pPr algn="ctr"/>
            <a:r>
              <a:rPr lang="en-US"/>
              <a:t>PSAS 2026</a:t>
            </a:r>
            <a:endParaRPr lang="de-DE" dirty="0"/>
          </a:p>
        </p:txBody>
      </p:sp>
      <p:sp>
        <p:nvSpPr>
          <p:cNvPr id="8" name="TextBox 7">
            <a:extLst>
              <a:ext uri="{FF2B5EF4-FFF2-40B4-BE49-F238E27FC236}">
                <a16:creationId xmlns:a16="http://schemas.microsoft.com/office/drawing/2014/main" id="{DA875B9D-D5B7-7F0B-E50A-93ABD3219EA9}"/>
              </a:ext>
            </a:extLst>
          </p:cNvPr>
          <p:cNvSpPr txBox="1"/>
          <p:nvPr/>
        </p:nvSpPr>
        <p:spPr>
          <a:xfrm>
            <a:off x="332508" y="1232759"/>
            <a:ext cx="7947903" cy="923330"/>
          </a:xfrm>
          <a:prstGeom prst="rect">
            <a:avLst/>
          </a:prstGeom>
          <a:noFill/>
        </p:spPr>
        <p:txBody>
          <a:bodyPr wrap="square" rtlCol="0">
            <a:spAutoFit/>
          </a:bodyPr>
          <a:lstStyle/>
          <a:p>
            <a:pPr algn="ctr"/>
            <a:r>
              <a:rPr lang="en-US" i="1" dirty="0">
                <a:solidFill>
                  <a:srgbClr val="197167"/>
                </a:solidFill>
                <a:latin typeface="Calibri" panose="020F0502020204030204" pitchFamily="34" charset="0"/>
                <a:ea typeface="Calibri" panose="020F0502020204030204" pitchFamily="34" charset="0"/>
                <a:cs typeface="Calibri" panose="020F0502020204030204" pitchFamily="34" charset="0"/>
              </a:rPr>
              <a:t>Techniques of precision Penning trap experiments, namely, g-factor measurements of highly charged ions or antimatter enable optical spectroscopy at the highest levels of precision.</a:t>
            </a:r>
            <a:endParaRPr lang="en-US"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7429D47A-BDF5-FA82-B116-6FEB87836FB8}"/>
              </a:ext>
            </a:extLst>
          </p:cNvPr>
          <p:cNvSpPr txBox="1"/>
          <p:nvPr/>
        </p:nvSpPr>
        <p:spPr>
          <a:xfrm>
            <a:off x="503548" y="2427734"/>
            <a:ext cx="7704856" cy="2031325"/>
          </a:xfrm>
          <a:prstGeom prst="rect">
            <a:avLst/>
          </a:prstGeom>
          <a:noFill/>
        </p:spPr>
        <p:txBody>
          <a:bodyPr wrap="square" rtlCol="0">
            <a:spAutoFit/>
          </a:bodyPr>
          <a:lstStyle/>
          <a:p>
            <a:r>
              <a:rPr lang="en-US" b="1" dirty="0">
                <a:latin typeface="Calibri" panose="020F0502020204030204" pitchFamily="34" charset="0"/>
                <a:ea typeface="Calibri" panose="020F0502020204030204" pitchFamily="34" charset="0"/>
                <a:cs typeface="Calibri" panose="020F0502020204030204" pitchFamily="34" charset="0"/>
              </a:rPr>
              <a:t>MHI Campaign at ALPHATRAP</a:t>
            </a:r>
          </a:p>
          <a:p>
            <a:r>
              <a:rPr lang="en-US" b="1"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Goals</a:t>
            </a:r>
          </a:p>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External injection and capture of MHI, long-term ion storage (months+)</a:t>
            </a:r>
          </a:p>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Quantum control of single MHI</a:t>
            </a:r>
          </a:p>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Employ quantum control for precision measurement</a:t>
            </a:r>
          </a:p>
          <a:p>
            <a:pPr marL="285750" indent="-285750">
              <a:buFont typeface="Arial" panose="020B0604020202020204" pitchFamily="34" charset="0"/>
              <a:buChar char="•"/>
            </a:pPr>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latin typeface="Calibri" panose="020F0502020204030204" pitchFamily="34" charset="0"/>
              <a:ea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A5355E4-16AC-B5FB-42A4-E915B5C3CB32}"/>
                  </a:ext>
                </a:extLst>
              </p:cNvPr>
              <p:cNvSpPr txBox="1"/>
              <p:nvPr/>
            </p:nvSpPr>
            <p:spPr>
              <a:xfrm>
                <a:off x="-80212" y="4070827"/>
                <a:ext cx="8928484" cy="646331"/>
              </a:xfrm>
              <a:prstGeom prst="rect">
                <a:avLst/>
              </a:prstGeom>
              <a:noFill/>
            </p:spPr>
            <p:txBody>
              <a:bodyPr wrap="square" rtlCol="0">
                <a:spAutoFit/>
              </a:bodyPr>
              <a:lstStyle/>
              <a:p>
                <a:pPr algn="ctr"/>
                <a:r>
                  <a:rPr lang="en-US" b="1" dirty="0">
                    <a:latin typeface="Calibri" panose="020F0502020204030204" pitchFamily="34" charset="0"/>
                    <a:ea typeface="Calibri" panose="020F0502020204030204" pitchFamily="34" charset="0"/>
                    <a:cs typeface="Calibri" panose="020F0502020204030204" pitchFamily="34" charset="0"/>
                  </a:rPr>
                  <a:t>Flagship measurement: </a:t>
                </a:r>
              </a:p>
              <a:p>
                <a:pPr algn="ctr"/>
                <a:r>
                  <a:rPr lang="en-US" b="1" dirty="0">
                    <a:latin typeface="Calibri" panose="020F0502020204030204" pitchFamily="34" charset="0"/>
                    <a:ea typeface="Calibri" panose="020F0502020204030204" pitchFamily="34" charset="0"/>
                    <a:cs typeface="Calibri" panose="020F0502020204030204" pitchFamily="34" charset="0"/>
                  </a:rPr>
                  <a:t>laser spectroscopy of the </a:t>
                </a:r>
                <a14:m>
                  <m:oMath xmlns:m="http://schemas.openxmlformats.org/officeDocument/2006/math">
                    <m:d>
                      <m:dPr>
                        <m:ctrlPr>
                          <a:rPr lang="en-US" b="1" i="1" smtClean="0">
                            <a:latin typeface="Cambria Math" panose="02040503050406030204" pitchFamily="18" charset="0"/>
                          </a:rPr>
                        </m:ctrlPr>
                      </m:dPr>
                      <m:e>
                        <m:r>
                          <a:rPr lang="en-US" b="1" i="1" smtClean="0">
                            <a:latin typeface="Cambria Math" panose="02040503050406030204" pitchFamily="18" charset="0"/>
                          </a:rPr>
                          <m:t>𝒗</m:t>
                        </m:r>
                        <m:r>
                          <a:rPr lang="en-US" b="1" i="1" smtClean="0">
                            <a:latin typeface="Cambria Math" panose="02040503050406030204" pitchFamily="18" charset="0"/>
                          </a:rPr>
                          <m:t>,</m:t>
                        </m:r>
                        <m:r>
                          <a:rPr lang="en-US" b="1" i="1" smtClean="0">
                            <a:latin typeface="Cambria Math" panose="02040503050406030204" pitchFamily="18" charset="0"/>
                          </a:rPr>
                          <m:t>𝑵</m:t>
                        </m:r>
                      </m:e>
                    </m:d>
                    <m:r>
                      <a:rPr lang="en-US" b="1" i="1" smtClean="0">
                        <a:latin typeface="Cambria Math" panose="02040503050406030204" pitchFamily="18" charset="0"/>
                      </a:rPr>
                      <m:t>=</m:t>
                    </m:r>
                    <m:d>
                      <m:dPr>
                        <m:ctrlPr>
                          <a:rPr lang="en-US" b="1" i="1" smtClean="0">
                            <a:latin typeface="Cambria Math" panose="02040503050406030204" pitchFamily="18" charset="0"/>
                          </a:rPr>
                        </m:ctrlPr>
                      </m:dPr>
                      <m:e>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𝟎</m:t>
                        </m:r>
                      </m:e>
                    </m:d>
                    <m:r>
                      <a:rPr lang="en-US" b="1" i="1" smtClean="0">
                        <a:latin typeface="Cambria Math" panose="02040503050406030204" pitchFamily="18" charset="0"/>
                      </a:rPr>
                      <m:t>→(</m:t>
                    </m:r>
                    <m:r>
                      <a:rPr lang="en-US" b="1" i="1" smtClean="0">
                        <a:latin typeface="Cambria Math" panose="02040503050406030204" pitchFamily="18" charset="0"/>
                      </a:rPr>
                      <m:t>𝟓</m:t>
                    </m:r>
                    <m:r>
                      <a:rPr lang="en-US" b="1" i="1" smtClean="0">
                        <a:latin typeface="Cambria Math" panose="02040503050406030204" pitchFamily="18" charset="0"/>
                      </a:rPr>
                      <m:t>,</m:t>
                    </m:r>
                    <m:r>
                      <a:rPr lang="en-US" b="1" i="1" smtClean="0">
                        <a:latin typeface="Cambria Math" panose="02040503050406030204" pitchFamily="18" charset="0"/>
                      </a:rPr>
                      <m:t>𝟏</m:t>
                    </m:r>
                    <m:r>
                      <a:rPr lang="en-US" b="1" i="1" smtClean="0">
                        <a:latin typeface="Cambria Math" panose="02040503050406030204" pitchFamily="18" charset="0"/>
                      </a:rPr>
                      <m:t>)</m:t>
                    </m:r>
                  </m:oMath>
                </a14:m>
                <a:r>
                  <a:rPr lang="en-US" b="1" dirty="0">
                    <a:latin typeface="Calibri" panose="020F0502020204030204" pitchFamily="34" charset="0"/>
                    <a:ea typeface="Calibri" panose="020F0502020204030204" pitchFamily="34" charset="0"/>
                    <a:cs typeface="Calibri" panose="020F0502020204030204" pitchFamily="34" charset="0"/>
                  </a:rPr>
                  <a:t> transition with sub-kHz precision</a:t>
                </a:r>
              </a:p>
            </p:txBody>
          </p:sp>
        </mc:Choice>
        <mc:Fallback xmlns="">
          <p:sp>
            <p:nvSpPr>
              <p:cNvPr id="11" name="TextBox 10">
                <a:extLst>
                  <a:ext uri="{FF2B5EF4-FFF2-40B4-BE49-F238E27FC236}">
                    <a16:creationId xmlns:a16="http://schemas.microsoft.com/office/drawing/2014/main" id="{3A5355E4-16AC-B5FB-42A4-E915B5C3CB32}"/>
                  </a:ext>
                </a:extLst>
              </p:cNvPr>
              <p:cNvSpPr txBox="1">
                <a:spLocks noRot="1" noChangeAspect="1" noMove="1" noResize="1" noEditPoints="1" noAdjustHandles="1" noChangeArrowheads="1" noChangeShapeType="1" noTextEdit="1"/>
              </p:cNvSpPr>
              <p:nvPr/>
            </p:nvSpPr>
            <p:spPr>
              <a:xfrm>
                <a:off x="-80212" y="4070827"/>
                <a:ext cx="8928484" cy="646331"/>
              </a:xfrm>
              <a:prstGeom prst="rect">
                <a:avLst/>
              </a:prstGeom>
              <a:blipFill>
                <a:blip r:embed="rId3"/>
                <a:stretch>
                  <a:fillRect t="-5660" b="-14151"/>
                </a:stretch>
              </a:blipFill>
            </p:spPr>
            <p:txBody>
              <a:bodyPr/>
              <a:lstStyle/>
              <a:p>
                <a:r>
                  <a:rPr lang="en-US">
                    <a:noFill/>
                  </a:rPr>
                  <a:t> </a:t>
                </a:r>
              </a:p>
            </p:txBody>
          </p:sp>
        </mc:Fallback>
      </mc:AlternateContent>
    </p:spTree>
    <p:extLst>
      <p:ext uri="{BB962C8B-B14F-4D97-AF65-F5344CB8AC3E}">
        <p14:creationId xmlns:p14="http://schemas.microsoft.com/office/powerpoint/2010/main" val="1023901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p:cNvSpPr>
            <a:spLocks noGrp="1"/>
          </p:cNvSpPr>
          <p:nvPr>
            <p:ph type="dt" sz="half" idx="2"/>
          </p:nvPr>
        </p:nvSpPr>
        <p:spPr/>
        <p:txBody>
          <a:bodyPr/>
          <a:lstStyle/>
          <a:p>
            <a:r>
              <a:rPr lang="en-US"/>
              <a:t>20 May 2026</a:t>
            </a:r>
            <a:endParaRPr lang="de-DE" dirty="0"/>
          </a:p>
        </p:txBody>
      </p:sp>
      <p:sp>
        <p:nvSpPr>
          <p:cNvPr id="4" name="Fußzeilenplatzhalter 3"/>
          <p:cNvSpPr>
            <a:spLocks noGrp="1"/>
          </p:cNvSpPr>
          <p:nvPr>
            <p:ph type="ftr" sz="quarter" idx="3"/>
          </p:nvPr>
        </p:nvSpPr>
        <p:spPr/>
        <p:txBody>
          <a:bodyPr/>
          <a:lstStyle/>
          <a:p>
            <a:pPr algn="ctr"/>
            <a:r>
              <a:rPr lang="en-US"/>
              <a:t>PSAS 2026</a:t>
            </a:r>
            <a:endParaRPr lang="de-DE" dirty="0"/>
          </a:p>
        </p:txBody>
      </p:sp>
      <p:pic>
        <p:nvPicPr>
          <p:cNvPr id="16" name="Picture 15">
            <a:extLst>
              <a:ext uri="{FF2B5EF4-FFF2-40B4-BE49-F238E27FC236}">
                <a16:creationId xmlns:a16="http://schemas.microsoft.com/office/drawing/2014/main" id="{3826591F-65FD-4DC9-8C28-6E7E418A31C9}"/>
              </a:ext>
            </a:extLst>
          </p:cNvPr>
          <p:cNvPicPr>
            <a:picLocks noChangeAspect="1"/>
          </p:cNvPicPr>
          <p:nvPr/>
        </p:nvPicPr>
        <p:blipFill>
          <a:blip r:embed="rId3"/>
          <a:stretch>
            <a:fillRect/>
          </a:stretch>
        </p:blipFill>
        <p:spPr>
          <a:xfrm rot="5400000">
            <a:off x="4777698" y="862794"/>
            <a:ext cx="4514934" cy="3059743"/>
          </a:xfrm>
          <a:prstGeom prst="rect">
            <a:avLst/>
          </a:prstGeom>
        </p:spPr>
      </p:pic>
      <p:sp>
        <p:nvSpPr>
          <p:cNvPr id="37" name="Rectangle 36">
            <a:extLst>
              <a:ext uri="{FF2B5EF4-FFF2-40B4-BE49-F238E27FC236}">
                <a16:creationId xmlns:a16="http://schemas.microsoft.com/office/drawing/2014/main" id="{FEE59938-182B-49C7-AF85-564626C1BCF5}"/>
              </a:ext>
            </a:extLst>
          </p:cNvPr>
          <p:cNvSpPr/>
          <p:nvPr/>
        </p:nvSpPr>
        <p:spPr>
          <a:xfrm>
            <a:off x="7092280" y="1910818"/>
            <a:ext cx="1472757" cy="2785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
            <a:extLst>
              <a:ext uri="{FF2B5EF4-FFF2-40B4-BE49-F238E27FC236}">
                <a16:creationId xmlns:a16="http://schemas.microsoft.com/office/drawing/2014/main" id="{C611BC33-DB90-4981-953A-A863664C435C}"/>
              </a:ext>
            </a:extLst>
          </p:cNvPr>
          <p:cNvSpPr txBox="1">
            <a:spLocks noChangeArrowheads="1"/>
          </p:cNvSpPr>
          <p:nvPr/>
        </p:nvSpPr>
        <p:spPr bwMode="auto">
          <a:xfrm>
            <a:off x="449404" y="250150"/>
            <a:ext cx="66068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None/>
            </a:pPr>
            <a:r>
              <a:rPr lang="en-US" b="1" dirty="0">
                <a:latin typeface="Calibri" panose="020F0502020204030204" pitchFamily="34" charset="0"/>
                <a:ea typeface="Calibri" panose="020F0502020204030204" pitchFamily="34" charset="0"/>
                <a:cs typeface="Calibri" panose="020F0502020204030204" pitchFamily="34" charset="0"/>
              </a:rPr>
              <a:t>ALPHATRAP Experiment</a:t>
            </a:r>
          </a:p>
        </p:txBody>
      </p:sp>
      <p:sp>
        <p:nvSpPr>
          <p:cNvPr id="2" name="TextBox 1">
            <a:extLst>
              <a:ext uri="{FF2B5EF4-FFF2-40B4-BE49-F238E27FC236}">
                <a16:creationId xmlns:a16="http://schemas.microsoft.com/office/drawing/2014/main" id="{71ECA020-CB60-F3C5-4D31-227E74ECB9D7}"/>
              </a:ext>
            </a:extLst>
          </p:cNvPr>
          <p:cNvSpPr txBox="1"/>
          <p:nvPr/>
        </p:nvSpPr>
        <p:spPr>
          <a:xfrm>
            <a:off x="362035" y="915566"/>
            <a:ext cx="3813921" cy="1384995"/>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Ions from electron beam ion traps (EBITs)</a:t>
            </a:r>
          </a:p>
          <a:p>
            <a:pPr marL="285750" indent="-285750">
              <a:buFont typeface="Arial" panose="020B0604020202020204" pitchFamily="34" charset="0"/>
              <a:buChar char="•"/>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Designed for precision measurements of highly-exotic heavy hydrogen-like ions</a:t>
            </a:r>
          </a:p>
          <a:p>
            <a:pPr marL="285750" indent="-285750">
              <a:buFont typeface="Arial" panose="020B0604020202020204" pitchFamily="34" charset="0"/>
              <a:buChar char="•"/>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Monday talk from Anton </a:t>
            </a:r>
            <a:r>
              <a:rPr lang="en-US" sz="1400" dirty="0" err="1">
                <a:latin typeface="Calibri" panose="020F0502020204030204" pitchFamily="34" charset="0"/>
                <a:ea typeface="Calibri" panose="020F0502020204030204" pitchFamily="34" charset="0"/>
                <a:cs typeface="Calibri" panose="020F0502020204030204" pitchFamily="34" charset="0"/>
              </a:rPr>
              <a:t>Gramberg</a:t>
            </a:r>
            <a:r>
              <a:rPr lang="en-US" sz="1400" dirty="0">
                <a:latin typeface="Calibri" panose="020F0502020204030204" pitchFamily="34" charset="0"/>
                <a:ea typeface="Calibri" panose="020F0502020204030204" pitchFamily="34" charset="0"/>
                <a:cs typeface="Calibri" panose="020F0502020204030204" pitchFamily="34" charset="0"/>
              </a:rPr>
              <a:t>  </a:t>
            </a:r>
          </a:p>
        </p:txBody>
      </p:sp>
      <p:sp>
        <p:nvSpPr>
          <p:cNvPr id="5" name="TextBox 4">
            <a:extLst>
              <a:ext uri="{FF2B5EF4-FFF2-40B4-BE49-F238E27FC236}">
                <a16:creationId xmlns:a16="http://schemas.microsoft.com/office/drawing/2014/main" id="{50EEC0E0-2070-036C-7A2E-10BEBB17BA23}"/>
              </a:ext>
            </a:extLst>
          </p:cNvPr>
          <p:cNvSpPr txBox="1"/>
          <p:nvPr/>
        </p:nvSpPr>
        <p:spPr>
          <a:xfrm>
            <a:off x="361999" y="2690030"/>
            <a:ext cx="3813921" cy="1815882"/>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Isolated, cryogenic environment for weeks-long storage of Sn</a:t>
            </a:r>
            <a:r>
              <a:rPr lang="en-US" sz="1400" baseline="30000" dirty="0">
                <a:latin typeface="Calibri" panose="020F0502020204030204" pitchFamily="34" charset="0"/>
                <a:ea typeface="Calibri" panose="020F0502020204030204" pitchFamily="34" charset="0"/>
                <a:cs typeface="Calibri" panose="020F0502020204030204" pitchFamily="34" charset="0"/>
              </a:rPr>
              <a:t>49+ </a:t>
            </a:r>
          </a:p>
          <a:p>
            <a:pPr marL="285750" indent="-285750">
              <a:buFont typeface="Arial" panose="020B0604020202020204" pitchFamily="34" charset="0"/>
              <a:buChar char="•"/>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Optical access for millimeter wave (MW) electron spin-flip excitations</a:t>
            </a:r>
          </a:p>
          <a:p>
            <a:pPr marL="285750" indent="-285750">
              <a:buFont typeface="Arial" panose="020B0604020202020204" pitchFamily="34" charset="0"/>
              <a:buChar char="•"/>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4 K image current detectors for species-independent cooling and detection</a:t>
            </a:r>
          </a:p>
        </p:txBody>
      </p:sp>
      <p:cxnSp>
        <p:nvCxnSpPr>
          <p:cNvPr id="7" name="Straight Connector 6">
            <a:extLst>
              <a:ext uri="{FF2B5EF4-FFF2-40B4-BE49-F238E27FC236}">
                <a16:creationId xmlns:a16="http://schemas.microsoft.com/office/drawing/2014/main" id="{EC0ECD35-8C3A-687F-F13D-D9F126625973}"/>
              </a:ext>
            </a:extLst>
          </p:cNvPr>
          <p:cNvCxnSpPr/>
          <p:nvPr/>
        </p:nvCxnSpPr>
        <p:spPr>
          <a:xfrm>
            <a:off x="215516" y="2319722"/>
            <a:ext cx="5148572" cy="0"/>
          </a:xfrm>
          <a:prstGeom prst="line">
            <a:avLst/>
          </a:prstGeom>
          <a:ln w="38100">
            <a:solidFill>
              <a:srgbClr val="197167"/>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71996FD-3B69-A6C1-87F5-79884FF9AAD9}"/>
              </a:ext>
            </a:extLst>
          </p:cNvPr>
          <p:cNvSpPr txBox="1"/>
          <p:nvPr/>
        </p:nvSpPr>
        <p:spPr>
          <a:xfrm>
            <a:off x="7272300" y="3413305"/>
            <a:ext cx="906318"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B = 4 T</a:t>
            </a:r>
          </a:p>
        </p:txBody>
      </p:sp>
    </p:spTree>
    <p:extLst>
      <p:ext uri="{BB962C8B-B14F-4D97-AF65-F5344CB8AC3E}">
        <p14:creationId xmlns:p14="http://schemas.microsoft.com/office/powerpoint/2010/main" val="747591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p:cNvSpPr>
            <a:spLocks noGrp="1"/>
          </p:cNvSpPr>
          <p:nvPr>
            <p:ph type="dt" sz="half" idx="2"/>
          </p:nvPr>
        </p:nvSpPr>
        <p:spPr/>
        <p:txBody>
          <a:bodyPr/>
          <a:lstStyle/>
          <a:p>
            <a:r>
              <a:rPr lang="en-US">
                <a:latin typeface="Calibri" panose="020F0502020204030204" pitchFamily="34" charset="0"/>
                <a:cs typeface="Calibri" panose="020F0502020204030204" pitchFamily="34" charset="0"/>
              </a:rPr>
              <a:t>20 May 2026</a:t>
            </a:r>
            <a:endParaRPr lang="de-DE" dirty="0">
              <a:latin typeface="Calibri" panose="020F0502020204030204" pitchFamily="34" charset="0"/>
              <a:cs typeface="Calibri" panose="020F0502020204030204" pitchFamily="34" charset="0"/>
            </a:endParaRPr>
          </a:p>
        </p:txBody>
      </p:sp>
      <p:sp>
        <p:nvSpPr>
          <p:cNvPr id="4" name="Fußzeilenplatzhalter 3"/>
          <p:cNvSpPr>
            <a:spLocks noGrp="1"/>
          </p:cNvSpPr>
          <p:nvPr>
            <p:ph type="ftr" sz="quarter" idx="3"/>
          </p:nvPr>
        </p:nvSpPr>
        <p:spPr/>
        <p:txBody>
          <a:bodyPr/>
          <a:lstStyle/>
          <a:p>
            <a:pPr algn="ctr"/>
            <a:r>
              <a:rPr lang="en-US">
                <a:latin typeface="Calibri" panose="020F0502020204030204" pitchFamily="34" charset="0"/>
                <a:cs typeface="Calibri" panose="020F0502020204030204" pitchFamily="34" charset="0"/>
              </a:rPr>
              <a:t>PSAS 2026</a:t>
            </a:r>
            <a:endParaRPr lang="de-DE" dirty="0">
              <a:latin typeface="Calibri" panose="020F0502020204030204" pitchFamily="34" charset="0"/>
              <a:cs typeface="Calibri" panose="020F0502020204030204" pitchFamily="34" charset="0"/>
            </a:endParaRPr>
          </a:p>
        </p:txBody>
      </p:sp>
      <p:sp>
        <p:nvSpPr>
          <p:cNvPr id="37" name="Rectangle 36">
            <a:extLst>
              <a:ext uri="{FF2B5EF4-FFF2-40B4-BE49-F238E27FC236}">
                <a16:creationId xmlns:a16="http://schemas.microsoft.com/office/drawing/2014/main" id="{FEE59938-182B-49C7-AF85-564626C1BCF5}"/>
              </a:ext>
            </a:extLst>
          </p:cNvPr>
          <p:cNvSpPr/>
          <p:nvPr/>
        </p:nvSpPr>
        <p:spPr>
          <a:xfrm>
            <a:off x="7092280" y="1910818"/>
            <a:ext cx="1472757" cy="2785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
            <a:extLst>
              <a:ext uri="{FF2B5EF4-FFF2-40B4-BE49-F238E27FC236}">
                <a16:creationId xmlns:a16="http://schemas.microsoft.com/office/drawing/2014/main" id="{C611BC33-DB90-4981-953A-A863664C435C}"/>
              </a:ext>
            </a:extLst>
          </p:cNvPr>
          <p:cNvSpPr txBox="1">
            <a:spLocks noChangeArrowheads="1"/>
          </p:cNvSpPr>
          <p:nvPr/>
        </p:nvSpPr>
        <p:spPr bwMode="auto">
          <a:xfrm>
            <a:off x="449404" y="250150"/>
            <a:ext cx="66068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None/>
            </a:pPr>
            <a:r>
              <a:rPr lang="en-US" b="1" dirty="0">
                <a:latin typeface="Calibri" panose="020F0502020204030204" pitchFamily="34" charset="0"/>
                <a:ea typeface="Calibri" panose="020F0502020204030204" pitchFamily="34" charset="0"/>
                <a:cs typeface="Calibri" panose="020F0502020204030204" pitchFamily="34" charset="0"/>
              </a:rPr>
              <a:t>ALPHATRAP Penning trap</a:t>
            </a:r>
          </a:p>
        </p:txBody>
      </p:sp>
      <p:sp>
        <p:nvSpPr>
          <p:cNvPr id="11" name="TextBox 10">
            <a:extLst>
              <a:ext uri="{FF2B5EF4-FFF2-40B4-BE49-F238E27FC236}">
                <a16:creationId xmlns:a16="http://schemas.microsoft.com/office/drawing/2014/main" id="{6E7222FD-57BB-C2E1-ADF9-39572A41E0E8}"/>
              </a:ext>
            </a:extLst>
          </p:cNvPr>
          <p:cNvSpPr txBox="1"/>
          <p:nvPr/>
        </p:nvSpPr>
        <p:spPr>
          <a:xfrm>
            <a:off x="5940152" y="998041"/>
            <a:ext cx="2829493" cy="861774"/>
          </a:xfrm>
          <a:prstGeom prst="rect">
            <a:avLst/>
          </a:prstGeom>
          <a:noFill/>
        </p:spPr>
        <p:txBody>
          <a:bodyPr wrap="none" rtlCol="0">
            <a:spAutoFit/>
          </a:bodyPr>
          <a:lstStyle/>
          <a:p>
            <a:pPr algn="ctr"/>
            <a:r>
              <a:rPr lang="en-US" b="1" dirty="0">
                <a:latin typeface="Calibri" panose="020F0502020204030204" pitchFamily="34" charset="0"/>
                <a:ea typeface="Calibri" panose="020F0502020204030204" pitchFamily="34" charset="0"/>
                <a:cs typeface="Calibri" panose="020F0502020204030204" pitchFamily="34" charset="0"/>
              </a:rPr>
              <a:t>Precision Trap (PT)</a:t>
            </a:r>
          </a:p>
          <a:p>
            <a:pPr algn="ctr"/>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Highly harmonic, homogeneous</a:t>
            </a:r>
          </a:p>
          <a:p>
            <a:pPr algn="ctr"/>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 trap for precision spectroscopy</a:t>
            </a:r>
          </a:p>
        </p:txBody>
      </p:sp>
      <p:pic>
        <p:nvPicPr>
          <p:cNvPr id="15" name="Picture 14">
            <a:extLst>
              <a:ext uri="{FF2B5EF4-FFF2-40B4-BE49-F238E27FC236}">
                <a16:creationId xmlns:a16="http://schemas.microsoft.com/office/drawing/2014/main" id="{E96CC31C-3480-BE78-9ABB-EF6D3221542C}"/>
              </a:ext>
            </a:extLst>
          </p:cNvPr>
          <p:cNvPicPr>
            <a:picLocks noChangeAspect="1"/>
          </p:cNvPicPr>
          <p:nvPr/>
        </p:nvPicPr>
        <p:blipFill rotWithShape="1">
          <a:blip r:embed="rId3">
            <a:alphaModFix/>
          </a:blip>
          <a:srcRect b="5815"/>
          <a:stretch/>
        </p:blipFill>
        <p:spPr>
          <a:xfrm>
            <a:off x="935596" y="1963483"/>
            <a:ext cx="6820448" cy="2783506"/>
          </a:xfrm>
          <a:prstGeom prst="rect">
            <a:avLst/>
          </a:prstGeom>
        </p:spPr>
      </p:pic>
      <p:sp>
        <p:nvSpPr>
          <p:cNvPr id="14" name="TextBox 13">
            <a:extLst>
              <a:ext uri="{FF2B5EF4-FFF2-40B4-BE49-F238E27FC236}">
                <a16:creationId xmlns:a16="http://schemas.microsoft.com/office/drawing/2014/main" id="{60725FD2-9C4C-B117-E691-BDBFB1D728C0}"/>
              </a:ext>
            </a:extLst>
          </p:cNvPr>
          <p:cNvSpPr txBox="1"/>
          <p:nvPr/>
        </p:nvSpPr>
        <p:spPr>
          <a:xfrm>
            <a:off x="179512" y="1511607"/>
            <a:ext cx="3484031" cy="615553"/>
          </a:xfrm>
          <a:prstGeom prst="rect">
            <a:avLst/>
          </a:prstGeom>
          <a:noFill/>
        </p:spPr>
        <p:txBody>
          <a:bodyPr wrap="none" rtlCol="0">
            <a:spAutoFit/>
          </a:bodyPr>
          <a:lstStyle/>
          <a:p>
            <a:pPr algn="ctr"/>
            <a:r>
              <a:rPr lang="en-US" b="1" dirty="0">
                <a:latin typeface="Calibri" panose="020F0502020204030204" pitchFamily="34" charset="0"/>
                <a:ea typeface="Calibri" panose="020F0502020204030204" pitchFamily="34" charset="0"/>
                <a:cs typeface="Calibri" panose="020F0502020204030204" pitchFamily="34" charset="0"/>
              </a:rPr>
              <a:t>Analysis Trap (AT)</a:t>
            </a:r>
          </a:p>
          <a:p>
            <a:pPr algn="ctr"/>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Magnetic bottle for spin state detection</a:t>
            </a:r>
          </a:p>
        </p:txBody>
      </p:sp>
    </p:spTree>
    <p:extLst>
      <p:ext uri="{BB962C8B-B14F-4D97-AF65-F5344CB8AC3E}">
        <p14:creationId xmlns:p14="http://schemas.microsoft.com/office/powerpoint/2010/main" val="2428699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D46EF62-EA1F-4CD9-802E-314859660652}"/>
              </a:ext>
            </a:extLst>
          </p:cNvPr>
          <p:cNvPicPr>
            <a:picLocks noChangeAspect="1"/>
          </p:cNvPicPr>
          <p:nvPr/>
        </p:nvPicPr>
        <p:blipFill rotWithShape="1">
          <a:blip r:embed="rId3"/>
          <a:srcRect l="-1" r="57273" b="2105"/>
          <a:stretch/>
        </p:blipFill>
        <p:spPr>
          <a:xfrm>
            <a:off x="14023" y="1286515"/>
            <a:ext cx="3672408" cy="3348372"/>
          </a:xfrm>
          <a:prstGeom prst="rect">
            <a:avLst/>
          </a:prstGeom>
        </p:spPr>
      </p:pic>
      <p:sp>
        <p:nvSpPr>
          <p:cNvPr id="2" name="Date Placeholder 1">
            <a:extLst>
              <a:ext uri="{FF2B5EF4-FFF2-40B4-BE49-F238E27FC236}">
                <a16:creationId xmlns:a16="http://schemas.microsoft.com/office/drawing/2014/main" id="{3327FEC9-7F40-4797-AA1C-594F85824363}"/>
              </a:ext>
            </a:extLst>
          </p:cNvPr>
          <p:cNvSpPr>
            <a:spLocks noGrp="1"/>
          </p:cNvSpPr>
          <p:nvPr>
            <p:ph type="dt" sz="half" idx="2"/>
          </p:nvPr>
        </p:nvSpPr>
        <p:spPr/>
        <p:txBody>
          <a:bodyPr/>
          <a:lstStyle/>
          <a:p>
            <a:r>
              <a:rPr lang="en-US"/>
              <a:t>20 May 2026</a:t>
            </a:r>
            <a:endParaRPr lang="de-DE" dirty="0"/>
          </a:p>
        </p:txBody>
      </p:sp>
      <p:sp>
        <p:nvSpPr>
          <p:cNvPr id="3" name="Footer Placeholder 2">
            <a:extLst>
              <a:ext uri="{FF2B5EF4-FFF2-40B4-BE49-F238E27FC236}">
                <a16:creationId xmlns:a16="http://schemas.microsoft.com/office/drawing/2014/main" id="{DB647A3A-3294-401E-94CC-F41FD5ADAD0F}"/>
              </a:ext>
            </a:extLst>
          </p:cNvPr>
          <p:cNvSpPr>
            <a:spLocks noGrp="1"/>
          </p:cNvSpPr>
          <p:nvPr>
            <p:ph type="ftr" sz="quarter" idx="3"/>
          </p:nvPr>
        </p:nvSpPr>
        <p:spPr/>
        <p:txBody>
          <a:bodyPr/>
          <a:lstStyle/>
          <a:p>
            <a:pPr algn="ctr"/>
            <a:r>
              <a:rPr lang="en-US"/>
              <a:t>PSAS 2026</a:t>
            </a:r>
            <a:endParaRPr lang="de-DE" dirty="0"/>
          </a:p>
        </p:txBody>
      </p:sp>
      <p:sp>
        <p:nvSpPr>
          <p:cNvPr id="15" name="Rectangle 14">
            <a:extLst>
              <a:ext uri="{FF2B5EF4-FFF2-40B4-BE49-F238E27FC236}">
                <a16:creationId xmlns:a16="http://schemas.microsoft.com/office/drawing/2014/main" id="{7A897B5C-2D48-41BB-B4A8-E8A108C658CF}"/>
              </a:ext>
            </a:extLst>
          </p:cNvPr>
          <p:cNvSpPr/>
          <p:nvPr/>
        </p:nvSpPr>
        <p:spPr>
          <a:xfrm>
            <a:off x="3217766" y="1455627"/>
            <a:ext cx="872317" cy="30008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BEFF66C0-549F-4BF1-80D6-608899B82C82}"/>
              </a:ext>
            </a:extLst>
          </p:cNvPr>
          <p:cNvSpPr/>
          <p:nvPr/>
        </p:nvSpPr>
        <p:spPr>
          <a:xfrm>
            <a:off x="14023" y="1101749"/>
            <a:ext cx="222865" cy="3538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21D2955A-D691-4C5A-830A-70412F32E48A}"/>
              </a:ext>
            </a:extLst>
          </p:cNvPr>
          <p:cNvCxnSpPr>
            <a:cxnSpLocks/>
          </p:cNvCxnSpPr>
          <p:nvPr/>
        </p:nvCxnSpPr>
        <p:spPr>
          <a:xfrm>
            <a:off x="3217766" y="1671650"/>
            <a:ext cx="0" cy="2736304"/>
          </a:xfrm>
          <a:prstGeom prst="line">
            <a:avLst/>
          </a:prstGeom>
          <a:ln w="57150"/>
        </p:spPr>
        <p:style>
          <a:lnRef idx="1">
            <a:schemeClr val="dk1"/>
          </a:lnRef>
          <a:fillRef idx="0">
            <a:schemeClr val="dk1"/>
          </a:fillRef>
          <a:effectRef idx="0">
            <a:schemeClr val="dk1"/>
          </a:effectRef>
          <a:fontRef idx="minor">
            <a:schemeClr val="tx1"/>
          </a:fontRef>
        </p:style>
      </p:cxnSp>
      <p:sp>
        <p:nvSpPr>
          <p:cNvPr id="18" name="TextBox 1">
            <a:extLst>
              <a:ext uri="{FF2B5EF4-FFF2-40B4-BE49-F238E27FC236}">
                <a16:creationId xmlns:a16="http://schemas.microsoft.com/office/drawing/2014/main" id="{D64E1A61-22D4-4836-8DFF-FAAEA2DBBAEA}"/>
              </a:ext>
            </a:extLst>
          </p:cNvPr>
          <p:cNvSpPr txBox="1">
            <a:spLocks noChangeArrowheads="1"/>
          </p:cNvSpPr>
          <p:nvPr/>
        </p:nvSpPr>
        <p:spPr bwMode="auto">
          <a:xfrm>
            <a:off x="135201" y="227242"/>
            <a:ext cx="459064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None/>
            </a:pPr>
            <a:r>
              <a:rPr lang="en-US" b="1" dirty="0">
                <a:latin typeface="Calibri" panose="020F0502020204030204" pitchFamily="34" charset="0"/>
                <a:ea typeface="Calibri" panose="020F0502020204030204" pitchFamily="34" charset="0"/>
                <a:cs typeface="Calibri" panose="020F0502020204030204" pitchFamily="34" charset="0"/>
              </a:rPr>
              <a:t>Quantum state detection</a:t>
            </a:r>
          </a:p>
        </p:txBody>
      </p:sp>
      <p:grpSp>
        <p:nvGrpSpPr>
          <p:cNvPr id="19" name="Group 18">
            <a:extLst>
              <a:ext uri="{FF2B5EF4-FFF2-40B4-BE49-F238E27FC236}">
                <a16:creationId xmlns:a16="http://schemas.microsoft.com/office/drawing/2014/main" id="{8897A7AD-615B-478A-905C-CA593956FDE9}"/>
              </a:ext>
            </a:extLst>
          </p:cNvPr>
          <p:cNvGrpSpPr/>
          <p:nvPr/>
        </p:nvGrpSpPr>
        <p:grpSpPr>
          <a:xfrm>
            <a:off x="4681123" y="676848"/>
            <a:ext cx="4211353" cy="2382783"/>
            <a:chOff x="4909170" y="2403558"/>
            <a:chExt cx="4211353" cy="2382783"/>
          </a:xfrm>
        </p:grpSpPr>
        <p:pic>
          <p:nvPicPr>
            <p:cNvPr id="20" name="Grafik 16">
              <a:extLst>
                <a:ext uri="{FF2B5EF4-FFF2-40B4-BE49-F238E27FC236}">
                  <a16:creationId xmlns:a16="http://schemas.microsoft.com/office/drawing/2014/main" id="{5B4E3770-D43A-4EEC-8526-E13BAD6E0D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3552" y="2403558"/>
              <a:ext cx="4016971" cy="2382783"/>
            </a:xfrm>
            <a:prstGeom prst="rect">
              <a:avLst/>
            </a:prstGeom>
          </p:spPr>
        </p:pic>
        <p:cxnSp>
          <p:nvCxnSpPr>
            <p:cNvPr id="21" name="Straight Arrow Connector 20">
              <a:extLst>
                <a:ext uri="{FF2B5EF4-FFF2-40B4-BE49-F238E27FC236}">
                  <a16:creationId xmlns:a16="http://schemas.microsoft.com/office/drawing/2014/main" id="{511319B0-AC5F-4788-8E84-90A5F929B5BA}"/>
                </a:ext>
              </a:extLst>
            </p:cNvPr>
            <p:cNvCxnSpPr>
              <a:cxnSpLocks/>
            </p:cNvCxnSpPr>
            <p:nvPr/>
          </p:nvCxnSpPr>
          <p:spPr>
            <a:xfrm flipV="1">
              <a:off x="4909170" y="2816846"/>
              <a:ext cx="0" cy="53464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0A2BEB1-312B-4785-98F2-D4B729BDB2F3}"/>
                </a:ext>
              </a:extLst>
            </p:cNvPr>
            <p:cNvCxnSpPr>
              <a:cxnSpLocks/>
            </p:cNvCxnSpPr>
            <p:nvPr/>
          </p:nvCxnSpPr>
          <p:spPr>
            <a:xfrm>
              <a:off x="4922490" y="3610977"/>
              <a:ext cx="0" cy="504471"/>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D843136B-249C-438C-AB44-2836ED8F0E87}"/>
                </a:ext>
              </a:extLst>
            </p:cNvPr>
            <p:cNvSpPr/>
            <p:nvPr/>
          </p:nvSpPr>
          <p:spPr>
            <a:xfrm>
              <a:off x="7992380" y="3471048"/>
              <a:ext cx="648072" cy="1399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40CDE2E-1773-4A62-B667-6E57AB5479B8}"/>
                </a:ext>
              </a:extLst>
            </p:cNvPr>
            <p:cNvSpPr/>
            <p:nvPr/>
          </p:nvSpPr>
          <p:spPr>
            <a:xfrm>
              <a:off x="7992380" y="2967793"/>
              <a:ext cx="720080" cy="1399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FA02B4B-FFDB-E48B-4D7D-59C28BB32D3A}"/>
                  </a:ext>
                </a:extLst>
              </p:cNvPr>
              <p:cNvSpPr txBox="1"/>
              <p:nvPr/>
            </p:nvSpPr>
            <p:spPr>
              <a:xfrm>
                <a:off x="3691563" y="3186288"/>
                <a:ext cx="5026028"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Image current detection of axial motion</a:t>
                </a:r>
              </a:p>
              <a:p>
                <a:pPr marL="285750" indent="-285750">
                  <a:buFont typeface="Arial" panose="020B0604020202020204" pitchFamily="34" charset="0"/>
                  <a:buChar char="•"/>
                </a:pPr>
                <a:endParaRPr lang="en-US"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Axial frequency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𝜈</m:t>
                        </m:r>
                      </m:e>
                      <m:sub>
                        <m:r>
                          <a:rPr lang="en-US" b="0" i="1" smtClean="0">
                            <a:latin typeface="Cambria Math" panose="02040503050406030204" pitchFamily="18" charset="0"/>
                          </a:rPr>
                          <m:t>𝑧</m:t>
                        </m:r>
                      </m:sub>
                    </m:sSub>
                  </m:oMath>
                </a14:m>
                <a:r>
                  <a:rPr lang="en-US" dirty="0">
                    <a:latin typeface="Calibri" panose="020F0502020204030204" pitchFamily="34" charset="0"/>
                    <a:ea typeface="Calibri" panose="020F0502020204030204" pitchFamily="34" charset="0"/>
                    <a:cs typeface="Calibri" panose="020F0502020204030204" pitchFamily="34" charset="0"/>
                  </a:rPr>
                  <a:t> in a magnetic bottle identifies the spin state</a:t>
                </a:r>
              </a:p>
            </p:txBody>
          </p:sp>
        </mc:Choice>
        <mc:Fallback xmlns="">
          <p:sp>
            <p:nvSpPr>
              <p:cNvPr id="6" name="TextBox 5">
                <a:extLst>
                  <a:ext uri="{FF2B5EF4-FFF2-40B4-BE49-F238E27FC236}">
                    <a16:creationId xmlns:a16="http://schemas.microsoft.com/office/drawing/2014/main" id="{AFA02B4B-FFDB-E48B-4D7D-59C28BB32D3A}"/>
                  </a:ext>
                </a:extLst>
              </p:cNvPr>
              <p:cNvSpPr txBox="1">
                <a:spLocks noRot="1" noChangeAspect="1" noMove="1" noResize="1" noEditPoints="1" noAdjustHandles="1" noChangeArrowheads="1" noChangeShapeType="1" noTextEdit="1"/>
              </p:cNvSpPr>
              <p:nvPr/>
            </p:nvSpPr>
            <p:spPr>
              <a:xfrm>
                <a:off x="3691563" y="3186288"/>
                <a:ext cx="5026028" cy="1200329"/>
              </a:xfrm>
              <a:prstGeom prst="rect">
                <a:avLst/>
              </a:prstGeom>
              <a:blipFill>
                <a:blip r:embed="rId5"/>
                <a:stretch>
                  <a:fillRect l="-850" t="-3046" r="-1214" b="-7107"/>
                </a:stretch>
              </a:blipFill>
            </p:spPr>
            <p:txBody>
              <a:bodyPr/>
              <a:lstStyle/>
              <a:p>
                <a:r>
                  <a:rPr lang="en-US">
                    <a:noFill/>
                  </a:rPr>
                  <a:t> </a:t>
                </a:r>
              </a:p>
            </p:txBody>
          </p:sp>
        </mc:Fallback>
      </mc:AlternateContent>
    </p:spTree>
    <p:extLst>
      <p:ext uri="{BB962C8B-B14F-4D97-AF65-F5344CB8AC3E}">
        <p14:creationId xmlns:p14="http://schemas.microsoft.com/office/powerpoint/2010/main" val="1800398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41735DC9-761B-E4CF-9DC0-2B2AF4EA2CA4}"/>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t>20 May 2026</a:t>
            </a:r>
          </a:p>
        </p:txBody>
      </p:sp>
      <p:sp>
        <p:nvSpPr>
          <p:cNvPr id="26628" name="Footer Placeholder 5">
            <a:extLst>
              <a:ext uri="{FF2B5EF4-FFF2-40B4-BE49-F238E27FC236}">
                <a16:creationId xmlns:a16="http://schemas.microsoft.com/office/drawing/2014/main" id="{D5DAFF9F-D995-9EBE-0F0F-2CE9D3745F9B}"/>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dirty="0"/>
              <a:t>PSAS 2026</a:t>
            </a:r>
            <a:endParaRPr lang="en-US" altLang="en-US" dirty="0"/>
          </a:p>
        </p:txBody>
      </p:sp>
      <p:sp>
        <p:nvSpPr>
          <p:cNvPr id="14" name="TextBox 1">
            <a:extLst>
              <a:ext uri="{FF2B5EF4-FFF2-40B4-BE49-F238E27FC236}">
                <a16:creationId xmlns:a16="http://schemas.microsoft.com/office/drawing/2014/main" id="{B3572C58-3F7A-432B-11EA-43AF4108BC6A}"/>
              </a:ext>
            </a:extLst>
          </p:cNvPr>
          <p:cNvSpPr txBox="1">
            <a:spLocks noChangeArrowheads="1"/>
          </p:cNvSpPr>
          <p:nvPr/>
        </p:nvSpPr>
        <p:spPr bwMode="auto">
          <a:xfrm>
            <a:off x="449263" y="250825"/>
            <a:ext cx="6715125" cy="584200"/>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Ground state HFS of HD</a:t>
            </a:r>
            <a:r>
              <a:rPr lang="en-US" b="1" baseline="30000" dirty="0">
                <a:latin typeface="Calibri" panose="020F0502020204030204" pitchFamily="34" charset="0"/>
                <a:ea typeface="Calibri" panose="020F0502020204030204" pitchFamily="34" charset="0"/>
                <a:cs typeface="Calibri" panose="020F0502020204030204" pitchFamily="34" charset="0"/>
              </a:rPr>
              <a:t>+</a:t>
            </a:r>
          </a:p>
        </p:txBody>
      </p:sp>
      <p:sp>
        <p:nvSpPr>
          <p:cNvPr id="3" name="TextBox 2">
            <a:extLst>
              <a:ext uri="{FF2B5EF4-FFF2-40B4-BE49-F238E27FC236}">
                <a16:creationId xmlns:a16="http://schemas.microsoft.com/office/drawing/2014/main" id="{BB6B004F-DCDB-AAF6-43A2-550401A12199}"/>
              </a:ext>
            </a:extLst>
          </p:cNvPr>
          <p:cNvSpPr txBox="1"/>
          <p:nvPr/>
        </p:nvSpPr>
        <p:spPr>
          <a:xfrm>
            <a:off x="4025107" y="925288"/>
            <a:ext cx="5070571" cy="646331"/>
          </a:xfrm>
          <a:prstGeom prst="rect">
            <a:avLst/>
          </a:prstGeom>
          <a:noFill/>
        </p:spPr>
        <p:txBody>
          <a:bodyPr wrap="square">
            <a:spAutoFit/>
          </a:bodyPr>
          <a:lstStyle/>
          <a:p>
            <a:pPr algn="ctr"/>
            <a:r>
              <a:rPr lang="en-US" b="1" dirty="0">
                <a:solidFill>
                  <a:srgbClr val="197167"/>
                </a:solidFill>
                <a:latin typeface="Calibri" panose="020F0502020204030204" pitchFamily="34" charset="0"/>
                <a:ea typeface="Calibri" panose="020F0502020204030204" pitchFamily="34" charset="0"/>
                <a:cs typeface="Calibri" panose="020F0502020204030204" pitchFamily="34" charset="0"/>
              </a:rPr>
              <a:t>Ability to drive electron spin flips uniquely, and non-destructively, determines the quantum state</a:t>
            </a:r>
          </a:p>
        </p:txBody>
      </p:sp>
      <p:pic>
        <p:nvPicPr>
          <p:cNvPr id="21" name="Picture 20" descr="A diagram of a diagram&#10;&#10;AI-generated content may be incorrect.">
            <a:extLst>
              <a:ext uri="{FF2B5EF4-FFF2-40B4-BE49-F238E27FC236}">
                <a16:creationId xmlns:a16="http://schemas.microsoft.com/office/drawing/2014/main" id="{F987B978-88E3-8852-4C08-1057A2752D36}"/>
              </a:ext>
            </a:extLst>
          </p:cNvPr>
          <p:cNvPicPr>
            <a:picLocks noChangeAspect="1"/>
          </p:cNvPicPr>
          <p:nvPr/>
        </p:nvPicPr>
        <p:blipFill>
          <a:blip r:embed="rId3" cstate="print">
            <a:extLst>
              <a:ext uri="{28A0092B-C50C-407E-A947-70E740481C1C}">
                <a14:useLocalDpi xmlns:a14="http://schemas.microsoft.com/office/drawing/2010/main" val="0"/>
              </a:ext>
            </a:extLst>
          </a:blip>
          <a:srcRect r="6711" b="5249"/>
          <a:stretch>
            <a:fillRect/>
          </a:stretch>
        </p:blipFill>
        <p:spPr>
          <a:xfrm>
            <a:off x="143507" y="835024"/>
            <a:ext cx="3637861" cy="3716945"/>
          </a:xfrm>
          <a:prstGeom prst="rect">
            <a:avLst/>
          </a:prstGeom>
        </p:spPr>
      </p:pic>
      <p:pic>
        <p:nvPicPr>
          <p:cNvPr id="27" name="Picture 26">
            <a:extLst>
              <a:ext uri="{FF2B5EF4-FFF2-40B4-BE49-F238E27FC236}">
                <a16:creationId xmlns:a16="http://schemas.microsoft.com/office/drawing/2014/main" id="{578C81EF-2ED0-29CF-4149-C8FA04F3EE8C}"/>
              </a:ext>
            </a:extLst>
          </p:cNvPr>
          <p:cNvPicPr>
            <a:picLocks noChangeAspect="1"/>
          </p:cNvPicPr>
          <p:nvPr/>
        </p:nvPicPr>
        <p:blipFill>
          <a:blip r:embed="rId4"/>
          <a:stretch>
            <a:fillRect/>
          </a:stretch>
        </p:blipFill>
        <p:spPr>
          <a:xfrm>
            <a:off x="4463988" y="2183603"/>
            <a:ext cx="4254500" cy="2095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41735DC9-761B-E4CF-9DC0-2B2AF4EA2CA4}"/>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latin typeface="Calibri" panose="020F0502020204030204" pitchFamily="34" charset="0"/>
              </a:rPr>
              <a:t>20 May 2026</a:t>
            </a:r>
            <a:endParaRPr lang="en-US" altLang="en-US" dirty="0">
              <a:latin typeface="Calibri" panose="020F0502020204030204" pitchFamily="34" charset="0"/>
            </a:endParaRPr>
          </a:p>
        </p:txBody>
      </p:sp>
      <p:sp>
        <p:nvSpPr>
          <p:cNvPr id="26628" name="Footer Placeholder 5">
            <a:extLst>
              <a:ext uri="{FF2B5EF4-FFF2-40B4-BE49-F238E27FC236}">
                <a16:creationId xmlns:a16="http://schemas.microsoft.com/office/drawing/2014/main" id="{D5DAFF9F-D995-9EBE-0F0F-2CE9D3745F9B}"/>
              </a:ext>
            </a:extLst>
          </p:cNvPr>
          <p:cNvSpPr>
            <a:spLocks noGrp="1" noChangeArrowheads="1"/>
          </p:cNvSpPr>
          <p:nvPr>
            <p:ph type="ftr" sz="quarter" idx="11"/>
          </p:nvPr>
        </p:nvSpPr>
        <p:spPr bwMode="auto">
          <a:xfrm>
            <a:off x="3348038" y="4891088"/>
            <a:ext cx="1043941"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dirty="0">
                <a:latin typeface="Calibri" panose="020F0502020204030204" pitchFamily="34" charset="0"/>
                <a:ea typeface="Calibri" panose="020F0502020204030204" pitchFamily="34" charset="0"/>
                <a:cs typeface="Calibri" panose="020F0502020204030204" pitchFamily="34" charset="0"/>
              </a:rPr>
              <a:t>PSAS 2026</a:t>
            </a:r>
            <a:endParaRPr lang="en-US" altLang="en-US" dirty="0">
              <a:latin typeface="Calibri" panose="020F0502020204030204" pitchFamily="34" charset="0"/>
              <a:ea typeface="Calibri" panose="020F0502020204030204" pitchFamily="34" charset="0"/>
              <a:cs typeface="Calibri" panose="020F0502020204030204" pitchFamily="34" charset="0"/>
            </a:endParaRPr>
          </a:p>
        </p:txBody>
      </p:sp>
      <p:sp>
        <p:nvSpPr>
          <p:cNvPr id="14" name="TextBox 1">
            <a:extLst>
              <a:ext uri="{FF2B5EF4-FFF2-40B4-BE49-F238E27FC236}">
                <a16:creationId xmlns:a16="http://schemas.microsoft.com/office/drawing/2014/main" id="{B3572C58-3F7A-432B-11EA-43AF4108BC6A}"/>
              </a:ext>
            </a:extLst>
          </p:cNvPr>
          <p:cNvSpPr txBox="1">
            <a:spLocks noChangeArrowheads="1"/>
          </p:cNvSpPr>
          <p:nvPr/>
        </p:nvSpPr>
        <p:spPr bwMode="auto">
          <a:xfrm>
            <a:off x="449263" y="250825"/>
            <a:ext cx="6715125" cy="1077218"/>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Trapping and quantum state preparation of single HD+ ions</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pic>
        <p:nvPicPr>
          <p:cNvPr id="2" name="Picture 14" descr="A graph of different colored lines&#10;&#10;AI-generated content may be incorrect.">
            <a:extLst>
              <a:ext uri="{FF2B5EF4-FFF2-40B4-BE49-F238E27FC236}">
                <a16:creationId xmlns:a16="http://schemas.microsoft.com/office/drawing/2014/main" id="{0857C455-23BB-6EDA-F9A1-DE3D8A15C4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3627" y="1563638"/>
            <a:ext cx="4492625"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0B8EEC2A-C000-D302-FF4B-24F1B8693899}"/>
              </a:ext>
            </a:extLst>
          </p:cNvPr>
          <p:cNvSpPr txBox="1"/>
          <p:nvPr/>
        </p:nvSpPr>
        <p:spPr>
          <a:xfrm>
            <a:off x="539552" y="1992874"/>
            <a:ext cx="3636404" cy="1754326"/>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External injection and capture of HD+</a:t>
            </a:r>
          </a:p>
          <a:p>
            <a:pPr marL="285750" indent="-285750">
              <a:buFont typeface="Arial" panose="020B0604020202020204" pitchFamily="34" charset="0"/>
              <a:buChar char="•"/>
            </a:pPr>
            <a:endParaRPr lang="en-US"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Months-long storage</a:t>
            </a:r>
          </a:p>
          <a:p>
            <a:pPr marL="285750" indent="-285750">
              <a:buFont typeface="Arial" panose="020B0604020202020204" pitchFamily="34" charset="0"/>
              <a:buChar char="•"/>
            </a:pPr>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K</a:t>
            </a:r>
            <a:r>
              <a:rPr lang="de-DE" dirty="0" err="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önig</a:t>
            </a:r>
            <a:r>
              <a:rPr lang="de-DE"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 </a:t>
            </a:r>
            <a:r>
              <a:rPr lang="de-DE" i="1"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et al. </a:t>
            </a:r>
            <a:r>
              <a:rPr lang="de-DE"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PRL </a:t>
            </a:r>
            <a:r>
              <a:rPr lang="en-US" b="1" i="0" dirty="0">
                <a:solidFill>
                  <a:schemeClr val="tx1">
                    <a:lumMod val="50000"/>
                    <a:lumOff val="50000"/>
                  </a:schemeClr>
                </a:solidFill>
                <a:effectLst/>
                <a:latin typeface="Calibri" panose="020F0502020204030204" pitchFamily="34" charset="0"/>
                <a:ea typeface="Calibri" panose="020F0502020204030204" pitchFamily="34" charset="0"/>
                <a:cs typeface="Calibri" panose="020F0502020204030204" pitchFamily="34" charset="0"/>
              </a:rPr>
              <a:t>134</a:t>
            </a:r>
            <a:r>
              <a:rPr lang="en-US" b="0" i="0" dirty="0">
                <a:solidFill>
                  <a:schemeClr val="tx1">
                    <a:lumMod val="50000"/>
                    <a:lumOff val="50000"/>
                  </a:schemeClr>
                </a:solidFill>
                <a:effectLst/>
                <a:latin typeface="Calibri" panose="020F0502020204030204" pitchFamily="34" charset="0"/>
                <a:ea typeface="Calibri" panose="020F0502020204030204" pitchFamily="34" charset="0"/>
                <a:cs typeface="Calibri" panose="020F0502020204030204" pitchFamily="34" charset="0"/>
              </a:rPr>
              <a:t>, 16300</a:t>
            </a:r>
            <a:r>
              <a:rPr lang="de-DE" b="0" dirty="0">
                <a:solidFill>
                  <a:schemeClr val="tx1">
                    <a:lumMod val="50000"/>
                    <a:lumOff val="50000"/>
                  </a:schemeClr>
                </a:solidFill>
                <a:effectLst/>
                <a:latin typeface="Calibri" panose="020F0502020204030204" pitchFamily="34" charset="0"/>
                <a:ea typeface="Calibri" panose="020F0502020204030204" pitchFamily="34" charset="0"/>
                <a:cs typeface="Calibri" panose="020F0502020204030204" pitchFamily="34" charset="0"/>
              </a:rPr>
              <a:t>1</a:t>
            </a:r>
            <a:endParaRPr lang="en-US"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94090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54FA9-E9D7-F943-88FF-8659F31D6D73}"/>
            </a:ext>
          </a:extLst>
        </p:cNvPr>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A1C8B49E-E0BC-C9F1-AACF-A4839D13D27F}"/>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t>20 May 2026</a:t>
            </a:r>
          </a:p>
        </p:txBody>
      </p:sp>
      <p:sp>
        <p:nvSpPr>
          <p:cNvPr id="26628" name="Footer Placeholder 5">
            <a:extLst>
              <a:ext uri="{FF2B5EF4-FFF2-40B4-BE49-F238E27FC236}">
                <a16:creationId xmlns:a16="http://schemas.microsoft.com/office/drawing/2014/main" id="{7B588A4C-ADCB-0D41-93FD-C65BB05C847C}"/>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a:t>PSAS 2026</a:t>
            </a:r>
            <a:endParaRPr lang="en-US" altLang="en-US"/>
          </a:p>
        </p:txBody>
      </p:sp>
      <p:sp>
        <p:nvSpPr>
          <p:cNvPr id="14" name="TextBox 1">
            <a:extLst>
              <a:ext uri="{FF2B5EF4-FFF2-40B4-BE49-F238E27FC236}">
                <a16:creationId xmlns:a16="http://schemas.microsoft.com/office/drawing/2014/main" id="{70526A69-131C-BDEA-0C90-3BC8B3A06EE1}"/>
              </a:ext>
            </a:extLst>
          </p:cNvPr>
          <p:cNvSpPr txBox="1">
            <a:spLocks noChangeArrowheads="1"/>
          </p:cNvSpPr>
          <p:nvPr/>
        </p:nvSpPr>
        <p:spPr bwMode="auto">
          <a:xfrm>
            <a:off x="449263" y="250825"/>
            <a:ext cx="6715125" cy="584200"/>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Ground state HFS of HD</a:t>
            </a:r>
            <a:r>
              <a:rPr lang="en-US" b="1" baseline="30000" dirty="0">
                <a:latin typeface="Calibri" panose="020F0502020204030204" pitchFamily="34" charset="0"/>
                <a:ea typeface="Calibri" panose="020F0502020204030204" pitchFamily="34" charset="0"/>
                <a:cs typeface="Calibri" panose="020F0502020204030204" pitchFamily="34" charset="0"/>
              </a:rPr>
              <a:t>+</a:t>
            </a:r>
          </a:p>
        </p:txBody>
      </p:sp>
      <p:sp>
        <p:nvSpPr>
          <p:cNvPr id="3" name="TextBox 2">
            <a:extLst>
              <a:ext uri="{FF2B5EF4-FFF2-40B4-BE49-F238E27FC236}">
                <a16:creationId xmlns:a16="http://schemas.microsoft.com/office/drawing/2014/main" id="{F1359EF2-8448-B158-468B-6786A91885DC}"/>
              </a:ext>
            </a:extLst>
          </p:cNvPr>
          <p:cNvSpPr txBox="1"/>
          <p:nvPr/>
        </p:nvSpPr>
        <p:spPr>
          <a:xfrm>
            <a:off x="4025107" y="925288"/>
            <a:ext cx="5070571" cy="646331"/>
          </a:xfrm>
          <a:prstGeom prst="rect">
            <a:avLst/>
          </a:prstGeom>
          <a:noFill/>
        </p:spPr>
        <p:txBody>
          <a:bodyPr wrap="square">
            <a:spAutoFit/>
          </a:bodyPr>
          <a:lstStyle/>
          <a:p>
            <a:pPr algn="ctr"/>
            <a:r>
              <a:rPr lang="en-US" b="1" dirty="0">
                <a:solidFill>
                  <a:srgbClr val="197167"/>
                </a:solidFill>
                <a:latin typeface="Calibri" panose="020F0502020204030204" pitchFamily="34" charset="0"/>
                <a:ea typeface="Calibri" panose="020F0502020204030204" pitchFamily="34" charset="0"/>
                <a:cs typeface="Calibri" panose="020F0502020204030204" pitchFamily="34" charset="0"/>
              </a:rPr>
              <a:t>Ability to drive electron spin flips uniquely, and non-destructively, determines the quantum state</a:t>
            </a:r>
          </a:p>
        </p:txBody>
      </p:sp>
      <p:pic>
        <p:nvPicPr>
          <p:cNvPr id="21" name="Picture 20" descr="A diagram of a diagram&#10;&#10;AI-generated content may be incorrect.">
            <a:extLst>
              <a:ext uri="{FF2B5EF4-FFF2-40B4-BE49-F238E27FC236}">
                <a16:creationId xmlns:a16="http://schemas.microsoft.com/office/drawing/2014/main" id="{2AA6C40D-EA53-0D9D-82A2-CAB37BA631BB}"/>
              </a:ext>
            </a:extLst>
          </p:cNvPr>
          <p:cNvPicPr>
            <a:picLocks noChangeAspect="1"/>
          </p:cNvPicPr>
          <p:nvPr/>
        </p:nvPicPr>
        <p:blipFill>
          <a:blip r:embed="rId3" cstate="print">
            <a:extLst>
              <a:ext uri="{28A0092B-C50C-407E-A947-70E740481C1C}">
                <a14:useLocalDpi xmlns:a14="http://schemas.microsoft.com/office/drawing/2010/main" val="0"/>
              </a:ext>
            </a:extLst>
          </a:blip>
          <a:srcRect r="6711" b="5249"/>
          <a:stretch>
            <a:fillRect/>
          </a:stretch>
        </p:blipFill>
        <p:spPr>
          <a:xfrm>
            <a:off x="143507" y="835024"/>
            <a:ext cx="3637861" cy="3716945"/>
          </a:xfrm>
          <a:prstGeom prst="rect">
            <a:avLst/>
          </a:prstGeom>
        </p:spPr>
      </p:pic>
      <p:pic>
        <p:nvPicPr>
          <p:cNvPr id="27" name="Picture 26">
            <a:extLst>
              <a:ext uri="{FF2B5EF4-FFF2-40B4-BE49-F238E27FC236}">
                <a16:creationId xmlns:a16="http://schemas.microsoft.com/office/drawing/2014/main" id="{71E0EE06-40FA-372B-E275-FF36EA81960B}"/>
              </a:ext>
            </a:extLst>
          </p:cNvPr>
          <p:cNvPicPr>
            <a:picLocks noChangeAspect="1"/>
          </p:cNvPicPr>
          <p:nvPr/>
        </p:nvPicPr>
        <p:blipFill>
          <a:blip r:embed="rId4"/>
          <a:stretch>
            <a:fillRect/>
          </a:stretch>
        </p:blipFill>
        <p:spPr>
          <a:xfrm>
            <a:off x="4463988" y="2183603"/>
            <a:ext cx="4254500" cy="2095500"/>
          </a:xfrm>
          <a:prstGeom prst="rect">
            <a:avLst/>
          </a:prstGeom>
        </p:spPr>
      </p:pic>
    </p:spTree>
    <p:extLst>
      <p:ext uri="{BB962C8B-B14F-4D97-AF65-F5344CB8AC3E}">
        <p14:creationId xmlns:p14="http://schemas.microsoft.com/office/powerpoint/2010/main" val="3015183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41735DC9-761B-E4CF-9DC0-2B2AF4EA2CA4}"/>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t>20 May 2026</a:t>
            </a:r>
          </a:p>
        </p:txBody>
      </p:sp>
      <p:sp>
        <p:nvSpPr>
          <p:cNvPr id="26628" name="Footer Placeholder 5">
            <a:extLst>
              <a:ext uri="{FF2B5EF4-FFF2-40B4-BE49-F238E27FC236}">
                <a16:creationId xmlns:a16="http://schemas.microsoft.com/office/drawing/2014/main" id="{D5DAFF9F-D995-9EBE-0F0F-2CE9D3745F9B}"/>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a:t>PSAS 2026</a:t>
            </a:r>
            <a:endParaRPr lang="en-US" altLang="en-US"/>
          </a:p>
        </p:txBody>
      </p:sp>
      <p:sp>
        <p:nvSpPr>
          <p:cNvPr id="14" name="TextBox 1">
            <a:extLst>
              <a:ext uri="{FF2B5EF4-FFF2-40B4-BE49-F238E27FC236}">
                <a16:creationId xmlns:a16="http://schemas.microsoft.com/office/drawing/2014/main" id="{B3572C58-3F7A-432B-11EA-43AF4108BC6A}"/>
              </a:ext>
            </a:extLst>
          </p:cNvPr>
          <p:cNvSpPr txBox="1">
            <a:spLocks noChangeArrowheads="1"/>
          </p:cNvSpPr>
          <p:nvPr/>
        </p:nvSpPr>
        <p:spPr bwMode="auto">
          <a:xfrm>
            <a:off x="449263" y="250825"/>
            <a:ext cx="6715125" cy="1077218"/>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Precision measurement of the ground state HFS</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descr="A screenshot of a computer&#10;&#10;AI-generated content may be incorrect.">
            <a:extLst>
              <a:ext uri="{FF2B5EF4-FFF2-40B4-BE49-F238E27FC236}">
                <a16:creationId xmlns:a16="http://schemas.microsoft.com/office/drawing/2014/main" id="{0BB1E675-0DDB-3D4A-90CC-C556880979DE}"/>
              </a:ext>
            </a:extLst>
          </p:cNvPr>
          <p:cNvPicPr>
            <a:picLocks noChangeAspect="1"/>
          </p:cNvPicPr>
          <p:nvPr/>
        </p:nvPicPr>
        <p:blipFill>
          <a:blip r:embed="rId3" cstate="print">
            <a:extLst>
              <a:ext uri="{28A0092B-C50C-407E-A947-70E740481C1C}">
                <a14:useLocalDpi xmlns:a14="http://schemas.microsoft.com/office/drawing/2010/main" val="0"/>
              </a:ext>
            </a:extLst>
          </a:blip>
          <a:srcRect t="10652"/>
          <a:stretch/>
        </p:blipFill>
        <p:spPr>
          <a:xfrm>
            <a:off x="0" y="1707654"/>
            <a:ext cx="9144000" cy="1962112"/>
          </a:xfrm>
          <a:prstGeom prst="rect">
            <a:avLst/>
          </a:prstGeom>
        </p:spPr>
      </p:pic>
      <p:sp>
        <p:nvSpPr>
          <p:cNvPr id="9" name="TextBox 8">
            <a:extLst>
              <a:ext uri="{FF2B5EF4-FFF2-40B4-BE49-F238E27FC236}">
                <a16:creationId xmlns:a16="http://schemas.microsoft.com/office/drawing/2014/main" id="{C979B847-9A87-7E0B-8727-94CAB339D431}"/>
              </a:ext>
            </a:extLst>
          </p:cNvPr>
          <p:cNvSpPr txBox="1"/>
          <p:nvPr/>
        </p:nvSpPr>
        <p:spPr>
          <a:xfrm>
            <a:off x="2218743" y="3999535"/>
            <a:ext cx="4616026" cy="369332"/>
          </a:xfrm>
          <a:prstGeom prst="rect">
            <a:avLst/>
          </a:prstGeom>
          <a:noFill/>
        </p:spPr>
        <p:txBody>
          <a:bodyPr wrap="square">
            <a:spAutoFit/>
          </a:bodyPr>
          <a:lstStyle/>
          <a:p>
            <a:pPr algn="ctr"/>
            <a:r>
              <a:rPr lang="en-US"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K</a:t>
            </a:r>
            <a:r>
              <a:rPr lang="de-DE" dirty="0" err="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önig</a:t>
            </a:r>
            <a:r>
              <a:rPr lang="de-DE"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 </a:t>
            </a:r>
            <a:r>
              <a:rPr lang="de-DE" i="1"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et al. </a:t>
            </a:r>
            <a:r>
              <a:rPr lang="de-DE"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PRL </a:t>
            </a:r>
            <a:r>
              <a:rPr lang="en-US" b="1" i="0" dirty="0">
                <a:solidFill>
                  <a:schemeClr val="tx1">
                    <a:lumMod val="50000"/>
                    <a:lumOff val="50000"/>
                  </a:schemeClr>
                </a:solidFill>
                <a:effectLst/>
                <a:latin typeface="Calibri" panose="020F0502020204030204" pitchFamily="34" charset="0"/>
                <a:ea typeface="Calibri" panose="020F0502020204030204" pitchFamily="34" charset="0"/>
                <a:cs typeface="Calibri" panose="020F0502020204030204" pitchFamily="34" charset="0"/>
              </a:rPr>
              <a:t>136</a:t>
            </a:r>
            <a:r>
              <a:rPr lang="en-US" b="0" i="0" dirty="0">
                <a:solidFill>
                  <a:schemeClr val="tx1">
                    <a:lumMod val="50000"/>
                    <a:lumOff val="50000"/>
                  </a:schemeClr>
                </a:solidFill>
                <a:effectLst/>
                <a:latin typeface="Calibri" panose="020F0502020204030204" pitchFamily="34" charset="0"/>
                <a:ea typeface="Calibri" panose="020F0502020204030204" pitchFamily="34" charset="0"/>
                <a:cs typeface="Calibri" panose="020F0502020204030204" pitchFamily="34" charset="0"/>
              </a:rPr>
              <a:t>, 143002</a:t>
            </a:r>
            <a:endParaRPr lang="en-US"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BC226F09-2BDF-E3ED-46BD-1FED844ABCA5}"/>
              </a:ext>
            </a:extLst>
          </p:cNvPr>
          <p:cNvSpPr/>
          <p:nvPr/>
        </p:nvSpPr>
        <p:spPr>
          <a:xfrm>
            <a:off x="6408204" y="1347235"/>
            <a:ext cx="3204356" cy="24874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B3146A3-A892-CEA3-613C-B0E522AD3696}"/>
              </a:ext>
            </a:extLst>
          </p:cNvPr>
          <p:cNvSpPr/>
          <p:nvPr/>
        </p:nvSpPr>
        <p:spPr>
          <a:xfrm>
            <a:off x="3275856" y="1573265"/>
            <a:ext cx="3204356" cy="24874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63E4094-8830-0A1B-1F9D-4D9663EB659F}"/>
              </a:ext>
            </a:extLst>
          </p:cNvPr>
          <p:cNvSpPr/>
          <p:nvPr/>
        </p:nvSpPr>
        <p:spPr>
          <a:xfrm>
            <a:off x="-22236" y="1628228"/>
            <a:ext cx="3204356" cy="24874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4747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1C2122E4-1A9D-4B9C-68EB-E4B4F11FED06}"/>
              </a:ext>
            </a:extLst>
          </p:cNvPr>
          <p:cNvSpPr>
            <a:spLocks noGrp="1"/>
          </p:cNvSpPr>
          <p:nvPr>
            <p:ph idx="1"/>
          </p:nvPr>
        </p:nvSpPr>
        <p:spPr/>
        <p:txBody>
          <a:bodyPr/>
          <a:lstStyle/>
          <a:p>
            <a:endParaRPr lang="en-US"/>
          </a:p>
        </p:txBody>
      </p:sp>
      <p:sp>
        <p:nvSpPr>
          <p:cNvPr id="26627" name="Date Placeholder 2">
            <a:extLst>
              <a:ext uri="{FF2B5EF4-FFF2-40B4-BE49-F238E27FC236}">
                <a16:creationId xmlns:a16="http://schemas.microsoft.com/office/drawing/2014/main" id="{41735DC9-761B-E4CF-9DC0-2B2AF4EA2CA4}"/>
              </a:ext>
            </a:extLst>
          </p:cNvPr>
          <p:cNvSpPr>
            <a:spLocks noGrp="1" noChangeArrowheads="1"/>
          </p:cNvSpPr>
          <p:nvPr>
            <p:ph type="dt" sz="half" idx="10"/>
          </p:nvPr>
        </p:nvSpPr>
        <p:spPr bwMode="auto">
          <a:xfrm>
            <a:off x="-81916" y="4891088"/>
            <a:ext cx="1708785"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r>
              <a:rPr lang="en-US" altLang="en-US"/>
              <a:t>20 May 2026</a:t>
            </a:r>
          </a:p>
        </p:txBody>
      </p:sp>
      <p:sp>
        <p:nvSpPr>
          <p:cNvPr id="26628" name="Footer Placeholder 5">
            <a:extLst>
              <a:ext uri="{FF2B5EF4-FFF2-40B4-BE49-F238E27FC236}">
                <a16:creationId xmlns:a16="http://schemas.microsoft.com/office/drawing/2014/main" id="{D5DAFF9F-D995-9EBE-0F0F-2CE9D3745F9B}"/>
              </a:ext>
            </a:extLst>
          </p:cNvPr>
          <p:cNvSpPr>
            <a:spLocks noGrp="1" noChangeArrowheads="1"/>
          </p:cNvSpPr>
          <p:nvPr>
            <p:ph type="ftr" sz="quarter" idx="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r>
              <a:rPr lang="en-US"/>
              <a:t>PSAS 2026</a:t>
            </a:r>
            <a:endParaRPr lang="en-US" altLang="en-US"/>
          </a:p>
        </p:txBody>
      </p:sp>
      <p:sp>
        <p:nvSpPr>
          <p:cNvPr id="14" name="TextBox 1">
            <a:extLst>
              <a:ext uri="{FF2B5EF4-FFF2-40B4-BE49-F238E27FC236}">
                <a16:creationId xmlns:a16="http://schemas.microsoft.com/office/drawing/2014/main" id="{B3572C58-3F7A-432B-11EA-43AF4108BC6A}"/>
              </a:ext>
            </a:extLst>
          </p:cNvPr>
          <p:cNvSpPr txBox="1">
            <a:spLocks noChangeArrowheads="1"/>
          </p:cNvSpPr>
          <p:nvPr/>
        </p:nvSpPr>
        <p:spPr bwMode="auto">
          <a:xfrm>
            <a:off x="449263" y="250825"/>
            <a:ext cx="6715125" cy="1077218"/>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Precision measurement of the ground state HFS</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descr="A table with numbers and symbols&#10;&#10;AI-generated content may be incorrect.">
            <a:extLst>
              <a:ext uri="{FF2B5EF4-FFF2-40B4-BE49-F238E27FC236}">
                <a16:creationId xmlns:a16="http://schemas.microsoft.com/office/drawing/2014/main" id="{E69586FE-6FB8-F5CC-4574-433AB769F1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4697" y="1328043"/>
            <a:ext cx="3064161" cy="2737389"/>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A57C480-FF5E-A7E3-9346-D811F5FF5C18}"/>
                  </a:ext>
                </a:extLst>
              </p:cNvPr>
              <p:cNvSpPr txBox="1"/>
              <p:nvPr/>
            </p:nvSpPr>
            <p:spPr>
              <a:xfrm>
                <a:off x="647564" y="1527634"/>
                <a:ext cx="4320480" cy="2031325"/>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Bound electron </a:t>
                </a:r>
                <a:r>
                  <a:rPr lang="en-US" i="1" dirty="0">
                    <a:latin typeface="Calibri" panose="020F0502020204030204" pitchFamily="34" charset="0"/>
                    <a:ea typeface="Calibri" panose="020F0502020204030204" pitchFamily="34" charset="0"/>
                    <a:cs typeface="Calibri" panose="020F0502020204030204" pitchFamily="34" charset="0"/>
                  </a:rPr>
                  <a:t>g</a:t>
                </a:r>
                <a:r>
                  <a:rPr lang="en-US" dirty="0">
                    <a:latin typeface="Calibri" panose="020F0502020204030204" pitchFamily="34" charset="0"/>
                    <a:ea typeface="Calibri" panose="020F0502020204030204" pitchFamily="34" charset="0"/>
                    <a:cs typeface="Calibri" panose="020F0502020204030204" pitchFamily="34" charset="0"/>
                  </a:rPr>
                  <a:t>-factor measured to a precision of 2e-10, compared to new theory with excellent agreement</a:t>
                </a:r>
              </a:p>
              <a:p>
                <a:pPr marL="285750" indent="-285750">
                  <a:buFont typeface="Arial" panose="020B0604020202020204" pitchFamily="34" charset="0"/>
                  <a:buChar char="•"/>
                </a:pPr>
                <a:endParaRPr lang="en-US"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ea typeface="Calibri" panose="020F0502020204030204" pitchFamily="34" charset="0"/>
                            <a:cs typeface="Calibri" panose="020F0502020204030204" pitchFamily="34" charset="0"/>
                          </a:rPr>
                        </m:ctrlPr>
                      </m:sSubPr>
                      <m:e>
                        <m:r>
                          <a:rPr lang="en-US" b="0" i="1" smtClean="0">
                            <a:latin typeface="Cambria Math" panose="02040503050406030204" pitchFamily="18" charset="0"/>
                            <a:ea typeface="Calibri" panose="020F0502020204030204" pitchFamily="34" charset="0"/>
                            <a:cs typeface="Calibri" panose="020F0502020204030204" pitchFamily="34" charset="0"/>
                          </a:rPr>
                          <m:t>𝐸</m:t>
                        </m:r>
                      </m:e>
                      <m:sub>
                        <m:r>
                          <a:rPr lang="en-US" b="0" i="1" smtClean="0">
                            <a:latin typeface="Cambria Math" panose="02040503050406030204" pitchFamily="18" charset="0"/>
                            <a:ea typeface="Calibri" panose="020F0502020204030204" pitchFamily="34" charset="0"/>
                            <a:cs typeface="Calibri" panose="020F0502020204030204" pitchFamily="34" charset="0"/>
                          </a:rPr>
                          <m:t>4</m:t>
                        </m:r>
                      </m:sub>
                    </m:sSub>
                    <m:r>
                      <a:rPr lang="en-US" b="0" i="0" smtClean="0">
                        <a:latin typeface="Cambria Math" panose="02040503050406030204" pitchFamily="18" charset="0"/>
                        <a:ea typeface="Calibri" panose="020F0502020204030204" pitchFamily="34" charset="0"/>
                        <a:cs typeface="Calibri" panose="020F0502020204030204" pitchFamily="34" charset="0"/>
                      </a:rPr>
                      <m:t> </m:t>
                    </m:r>
                  </m:oMath>
                </a14:m>
                <a:r>
                  <a:rPr lang="en-US" dirty="0">
                    <a:latin typeface="Calibri" panose="020F0502020204030204" pitchFamily="34" charset="0"/>
                    <a:ea typeface="Calibri" panose="020F0502020204030204" pitchFamily="34" charset="0"/>
                    <a:cs typeface="Calibri" panose="020F0502020204030204" pitchFamily="34" charset="0"/>
                  </a:rPr>
                  <a:t>and </a:t>
                </a:r>
                <a14:m>
                  <m:oMath xmlns:m="http://schemas.openxmlformats.org/officeDocument/2006/math">
                    <m:sSub>
                      <m:sSubPr>
                        <m:ctrlPr>
                          <a:rPr lang="en-US" b="0" i="1" smtClean="0">
                            <a:latin typeface="Cambria Math" panose="02040503050406030204" pitchFamily="18" charset="0"/>
                            <a:ea typeface="Calibri" panose="020F0502020204030204" pitchFamily="34" charset="0"/>
                            <a:cs typeface="Calibri" panose="020F0502020204030204" pitchFamily="34" charset="0"/>
                          </a:rPr>
                        </m:ctrlPr>
                      </m:sSubPr>
                      <m:e>
                        <m:r>
                          <a:rPr lang="en-US" b="0" i="1" smtClean="0">
                            <a:latin typeface="Cambria Math" panose="02040503050406030204" pitchFamily="18" charset="0"/>
                            <a:ea typeface="Calibri" panose="020F0502020204030204" pitchFamily="34" charset="0"/>
                            <a:cs typeface="Calibri" panose="020F0502020204030204" pitchFamily="34" charset="0"/>
                          </a:rPr>
                          <m:t>𝐸</m:t>
                        </m:r>
                      </m:e>
                      <m:sub>
                        <m:r>
                          <a:rPr lang="en-US" b="0" i="1" smtClean="0">
                            <a:latin typeface="Cambria Math" panose="02040503050406030204" pitchFamily="18" charset="0"/>
                            <a:ea typeface="Calibri" panose="020F0502020204030204" pitchFamily="34" charset="0"/>
                            <a:cs typeface="Calibri" panose="020F0502020204030204" pitchFamily="34" charset="0"/>
                          </a:rPr>
                          <m:t>5</m:t>
                        </m:r>
                      </m:sub>
                    </m:sSub>
                  </m:oMath>
                </a14:m>
                <a:r>
                  <a:rPr lang="en-US" dirty="0">
                    <a:latin typeface="Calibri" panose="020F0502020204030204" pitchFamily="34" charset="0"/>
                    <a:ea typeface="Calibri" panose="020F0502020204030204" pitchFamily="34" charset="0"/>
                    <a:cs typeface="Calibri" panose="020F0502020204030204" pitchFamily="34" charset="0"/>
                  </a:rPr>
                  <a:t> (proton-electron, deuteron-electron) terms measured to 44 ppb and 151 ppb are in slight tension to theory</a:t>
                </a:r>
              </a:p>
            </p:txBody>
          </p:sp>
        </mc:Choice>
        <mc:Fallback xmlns="">
          <p:sp>
            <p:nvSpPr>
              <p:cNvPr id="5" name="TextBox 4">
                <a:extLst>
                  <a:ext uri="{FF2B5EF4-FFF2-40B4-BE49-F238E27FC236}">
                    <a16:creationId xmlns:a16="http://schemas.microsoft.com/office/drawing/2014/main" id="{4A57C480-FF5E-A7E3-9346-D811F5FF5C18}"/>
                  </a:ext>
                </a:extLst>
              </p:cNvPr>
              <p:cNvSpPr txBox="1">
                <a:spLocks noRot="1" noChangeAspect="1" noMove="1" noResize="1" noEditPoints="1" noAdjustHandles="1" noChangeArrowheads="1" noChangeShapeType="1" noTextEdit="1"/>
              </p:cNvSpPr>
              <p:nvPr/>
            </p:nvSpPr>
            <p:spPr>
              <a:xfrm>
                <a:off x="647564" y="1527634"/>
                <a:ext cx="4320480" cy="2031325"/>
              </a:xfrm>
              <a:prstGeom prst="rect">
                <a:avLst/>
              </a:prstGeom>
              <a:blipFill>
                <a:blip r:embed="rId4"/>
                <a:stretch>
                  <a:fillRect l="-585" t="-1242" r="-292" b="-3727"/>
                </a:stretch>
              </a:blipFill>
            </p:spPr>
            <p:txBody>
              <a:bodyPr/>
              <a:lstStyle/>
              <a:p>
                <a:r>
                  <a:rPr lang="en-US">
                    <a:noFill/>
                  </a:rPr>
                  <a:t> </a:t>
                </a:r>
              </a:p>
            </p:txBody>
          </p:sp>
        </mc:Fallback>
      </mc:AlternateContent>
      <p:sp>
        <p:nvSpPr>
          <p:cNvPr id="2" name="Rectangle 1">
            <a:extLst>
              <a:ext uri="{FF2B5EF4-FFF2-40B4-BE49-F238E27FC236}">
                <a16:creationId xmlns:a16="http://schemas.microsoft.com/office/drawing/2014/main" id="{14248B0B-717D-48F2-B69D-15CB464927AF}"/>
              </a:ext>
            </a:extLst>
          </p:cNvPr>
          <p:cNvSpPr/>
          <p:nvPr/>
        </p:nvSpPr>
        <p:spPr>
          <a:xfrm>
            <a:off x="5472100" y="3471850"/>
            <a:ext cx="3064161" cy="504056"/>
          </a:xfrm>
          <a:prstGeom prst="rect">
            <a:avLst/>
          </a:prstGeom>
          <a:noFill/>
          <a:ln w="38100">
            <a:solidFill>
              <a:srgbClr val="19716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89165163-38EA-B8E1-514D-915C6F2E6E98}"/>
              </a:ext>
            </a:extLst>
          </p:cNvPr>
          <p:cNvSpPr/>
          <p:nvPr/>
        </p:nvSpPr>
        <p:spPr>
          <a:xfrm>
            <a:off x="5483180" y="2697591"/>
            <a:ext cx="3064161" cy="504056"/>
          </a:xfrm>
          <a:prstGeom prst="rect">
            <a:avLst/>
          </a:prstGeom>
          <a:noFill/>
          <a:ln w="38100">
            <a:solidFill>
              <a:srgbClr val="19716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4315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DE1EF4-3A49-13CC-D2DE-E3AE9C5B0A4D}"/>
            </a:ext>
          </a:extLst>
        </p:cNvPr>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A8CA70B1-9DD0-EFD6-BF57-410A8814577B}"/>
              </a:ext>
            </a:extLst>
          </p:cNvPr>
          <p:cNvCxnSpPr>
            <a:cxnSpLocks/>
          </p:cNvCxnSpPr>
          <p:nvPr/>
        </p:nvCxnSpPr>
        <p:spPr>
          <a:xfrm flipV="1">
            <a:off x="2737582" y="4678619"/>
            <a:ext cx="2634101" cy="64752"/>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4804BA1-B8E3-5A56-CE5B-AF0ACA67F435}"/>
              </a:ext>
            </a:extLst>
          </p:cNvPr>
          <p:cNvCxnSpPr>
            <a:cxnSpLocks/>
          </p:cNvCxnSpPr>
          <p:nvPr/>
        </p:nvCxnSpPr>
        <p:spPr>
          <a:xfrm flipV="1">
            <a:off x="2735796" y="2391730"/>
            <a:ext cx="2635887" cy="1224136"/>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986" name="Title 1">
            <a:extLst>
              <a:ext uri="{FF2B5EF4-FFF2-40B4-BE49-F238E27FC236}">
                <a16:creationId xmlns:a16="http://schemas.microsoft.com/office/drawing/2014/main" id="{2A90CE69-821F-EB03-7E67-647D2FD1493E}"/>
              </a:ext>
            </a:extLst>
          </p:cNvPr>
          <p:cNvSpPr>
            <a:spLocks noGrp="1" noChangeArrowheads="1"/>
          </p:cNvSpPr>
          <p:nvPr>
            <p:ph type="title"/>
          </p:nvPr>
        </p:nvSpPr>
        <p:spPr>
          <a:xfrm>
            <a:off x="143508" y="201265"/>
            <a:ext cx="7886700" cy="994172"/>
          </a:xfrm>
        </p:spPr>
        <p:txBody>
          <a:bodyPr>
            <a:normAutofit/>
          </a:bodyPr>
          <a:lstStyle/>
          <a:p>
            <a:r>
              <a:rPr lang="en-US" altLang="en-US" dirty="0"/>
              <a:t>Preparation for  laser spectroscopy</a:t>
            </a:r>
          </a:p>
        </p:txBody>
      </p:sp>
      <p:sp>
        <p:nvSpPr>
          <p:cNvPr id="41987" name="Date Placeholder 3">
            <a:extLst>
              <a:ext uri="{FF2B5EF4-FFF2-40B4-BE49-F238E27FC236}">
                <a16:creationId xmlns:a16="http://schemas.microsoft.com/office/drawing/2014/main" id="{C049450E-BB1A-584D-62BD-F0DE10172BFE}"/>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latin typeface="Calibri" panose="020F0502020204030204" pitchFamily="34" charset="0"/>
              </a:rPr>
              <a:t>20 May 2026</a:t>
            </a:r>
            <a:endParaRPr lang="en-US" altLang="en-US" dirty="0">
              <a:latin typeface="Calibri" panose="020F0502020204030204" pitchFamily="34" charset="0"/>
            </a:endParaRPr>
          </a:p>
        </p:txBody>
      </p:sp>
      <p:sp>
        <p:nvSpPr>
          <p:cNvPr id="41988" name="Footer Placeholder 4">
            <a:extLst>
              <a:ext uri="{FF2B5EF4-FFF2-40B4-BE49-F238E27FC236}">
                <a16:creationId xmlns:a16="http://schemas.microsoft.com/office/drawing/2014/main" id="{112033D1-26EB-FB16-73B6-E43B2C889F96}"/>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fontAlgn="base">
              <a:spcBef>
                <a:spcPct val="0"/>
              </a:spcBef>
              <a:spcAft>
                <a:spcPct val="0"/>
              </a:spcAft>
            </a:pPr>
            <a:r>
              <a:rPr lang="en-US">
                <a:latin typeface="Calibri" panose="020F0502020204030204" pitchFamily="34" charset="0"/>
                <a:cs typeface="Calibri" panose="020F0502020204030204" pitchFamily="34" charset="0"/>
              </a:rPr>
              <a:t>PSAS 2026</a:t>
            </a:r>
            <a:endParaRPr lang="de-DE" altLang="en-US" dirty="0">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1F11162A-1C04-AC1F-00CE-FF412173A25C}"/>
              </a:ext>
            </a:extLst>
          </p:cNvPr>
          <p:cNvPicPr>
            <a:picLocks noChangeAspect="1"/>
          </p:cNvPicPr>
          <p:nvPr/>
        </p:nvPicPr>
        <p:blipFill>
          <a:blip r:embed="rId2"/>
          <a:stretch>
            <a:fillRect/>
          </a:stretch>
        </p:blipFill>
        <p:spPr>
          <a:xfrm>
            <a:off x="575556" y="987574"/>
            <a:ext cx="1871032" cy="3759882"/>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E5AD049-C11D-8BCB-AE0D-5A6D94E97FC4}"/>
                  </a:ext>
                </a:extLst>
              </p:cNvPr>
              <p:cNvSpPr txBox="1"/>
              <p:nvPr/>
            </p:nvSpPr>
            <p:spPr>
              <a:xfrm>
                <a:off x="2627784" y="1004467"/>
                <a:ext cx="4428492" cy="1477328"/>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Faster image current detection</a:t>
                </a:r>
                <a:br>
                  <a:rPr lang="en-US" dirty="0">
                    <a:latin typeface="Calibri" panose="020F0502020204030204" pitchFamily="34" charset="0"/>
                    <a:cs typeface="Calibri" panose="020F0502020204030204" pitchFamily="34" charset="0"/>
                  </a:rPr>
                </a:br>
                <a:r>
                  <a:rPr lang="en-US" dirty="0">
                    <a:solidFill>
                      <a:schemeClr val="tx1">
                        <a:lumMod val="50000"/>
                        <a:lumOff val="50000"/>
                      </a:schemeClr>
                    </a:solidFill>
                    <a:latin typeface="Calibri" panose="020F0502020204030204" pitchFamily="34" charset="0"/>
                    <a:cs typeface="Calibri" panose="020F0502020204030204" pitchFamily="34" charset="0"/>
                  </a:rPr>
                  <a:t>spin state readout time: 3 min </a:t>
                </a:r>
                <a14:m>
                  <m:oMath xmlns:m="http://schemas.openxmlformats.org/officeDocument/2006/math">
                    <m:r>
                      <a:rPr lang="en-US" b="0" i="1" smtClean="0">
                        <a:solidFill>
                          <a:schemeClr val="tx1">
                            <a:lumMod val="50000"/>
                            <a:lumOff val="50000"/>
                          </a:schemeClr>
                        </a:solidFill>
                        <a:latin typeface="Cambria Math" panose="02040503050406030204" pitchFamily="18" charset="0"/>
                      </a:rPr>
                      <m:t>→</m:t>
                    </m:r>
                  </m:oMath>
                </a14:m>
                <a:r>
                  <a:rPr lang="en-US" dirty="0">
                    <a:solidFill>
                      <a:schemeClr val="tx1">
                        <a:lumMod val="50000"/>
                        <a:lumOff val="50000"/>
                      </a:schemeClr>
                    </a:solidFill>
                    <a:latin typeface="Calibri" panose="020F0502020204030204" pitchFamily="34" charset="0"/>
                    <a:cs typeface="Calibri" panose="020F0502020204030204" pitchFamily="34" charset="0"/>
                  </a:rPr>
                  <a:t> 15 s</a:t>
                </a:r>
              </a:p>
              <a:p>
                <a:pPr marL="285750" indent="-285750">
                  <a:buFont typeface="Arial" panose="020B0604020202020204" pitchFamily="34" charset="0"/>
                  <a:buChar char="•"/>
                </a:pPr>
                <a:endParaRPr lang="en-US" dirty="0">
                  <a:solidFill>
                    <a:srgbClr val="D9D9D9"/>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UV-FS window replaced with </a:t>
                </a:r>
                <a:r>
                  <a:rPr lang="en-US" dirty="0" err="1">
                    <a:latin typeface="Calibri" panose="020F0502020204030204" pitchFamily="34" charset="0"/>
                    <a:cs typeface="Calibri" panose="020F0502020204030204" pitchFamily="34" charset="0"/>
                  </a:rPr>
                  <a:t>CaF</a:t>
                </a:r>
                <a:r>
                  <a:rPr lang="en-US" dirty="0">
                    <a:latin typeface="Calibri" panose="020F0502020204030204" pitchFamily="34" charset="0"/>
                    <a:cs typeface="Calibri" panose="020F0502020204030204" pitchFamily="34" charset="0"/>
                  </a:rPr>
                  <a:t> for improved IR transmission</a:t>
                </a:r>
              </a:p>
            </p:txBody>
          </p:sp>
        </mc:Choice>
        <mc:Fallback xmlns="">
          <p:sp>
            <p:nvSpPr>
              <p:cNvPr id="3" name="TextBox 2">
                <a:extLst>
                  <a:ext uri="{FF2B5EF4-FFF2-40B4-BE49-F238E27FC236}">
                    <a16:creationId xmlns:a16="http://schemas.microsoft.com/office/drawing/2014/main" id="{0E5AD049-C11D-8BCB-AE0D-5A6D94E97FC4}"/>
                  </a:ext>
                </a:extLst>
              </p:cNvPr>
              <p:cNvSpPr txBox="1">
                <a:spLocks noRot="1" noChangeAspect="1" noMove="1" noResize="1" noEditPoints="1" noAdjustHandles="1" noChangeArrowheads="1" noChangeShapeType="1" noTextEdit="1"/>
              </p:cNvSpPr>
              <p:nvPr/>
            </p:nvSpPr>
            <p:spPr>
              <a:xfrm>
                <a:off x="2627784" y="1004467"/>
                <a:ext cx="4428492" cy="1477328"/>
              </a:xfrm>
              <a:prstGeom prst="rect">
                <a:avLst/>
              </a:prstGeom>
              <a:blipFill>
                <a:blip r:embed="rId3"/>
                <a:stretch>
                  <a:fillRect l="-571" t="-2564" b="-5983"/>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D08478EB-621B-89FB-0E6C-1467058DD0EA}"/>
              </a:ext>
            </a:extLst>
          </p:cNvPr>
          <p:cNvPicPr>
            <a:picLocks noChangeAspect="1"/>
          </p:cNvPicPr>
          <p:nvPr/>
        </p:nvPicPr>
        <p:blipFill>
          <a:blip r:embed="rId4"/>
          <a:stretch>
            <a:fillRect/>
          </a:stretch>
        </p:blipFill>
        <p:spPr>
          <a:xfrm>
            <a:off x="5371683" y="2304060"/>
            <a:ext cx="3369186" cy="2374559"/>
          </a:xfrm>
          <a:prstGeom prst="rect">
            <a:avLst/>
          </a:prstGeom>
        </p:spPr>
      </p:pic>
      <p:sp>
        <p:nvSpPr>
          <p:cNvPr id="6" name="TextBox 5">
            <a:extLst>
              <a:ext uri="{FF2B5EF4-FFF2-40B4-BE49-F238E27FC236}">
                <a16:creationId xmlns:a16="http://schemas.microsoft.com/office/drawing/2014/main" id="{894EEBFF-98CD-8717-A198-D17F551D158F}"/>
              </a:ext>
            </a:extLst>
          </p:cNvPr>
          <p:cNvSpPr txBox="1"/>
          <p:nvPr/>
        </p:nvSpPr>
        <p:spPr>
          <a:xfrm rot="16200000">
            <a:off x="877280" y="3115891"/>
            <a:ext cx="1553143" cy="276999"/>
          </a:xfrm>
          <a:prstGeom prst="rect">
            <a:avLst/>
          </a:prstGeom>
          <a:noFill/>
        </p:spPr>
        <p:txBody>
          <a:bodyPr wrap="square" rtlCol="0">
            <a:spAutoFit/>
          </a:bodyPr>
          <a:lstStyle/>
          <a:p>
            <a:r>
              <a:rPr lang="en-US" sz="1200" dirty="0">
                <a:solidFill>
                  <a:schemeClr val="bg1"/>
                </a:solidFill>
                <a:latin typeface="Calibri" panose="020F0502020204030204" pitchFamily="34" charset="0"/>
                <a:cs typeface="Calibri" panose="020F0502020204030204" pitchFamily="34" charset="0"/>
              </a:rPr>
              <a:t>cryogenic waveguide</a:t>
            </a:r>
          </a:p>
        </p:txBody>
      </p:sp>
      <p:sp>
        <p:nvSpPr>
          <p:cNvPr id="7" name="Rectangle 6">
            <a:extLst>
              <a:ext uri="{FF2B5EF4-FFF2-40B4-BE49-F238E27FC236}">
                <a16:creationId xmlns:a16="http://schemas.microsoft.com/office/drawing/2014/main" id="{DB5D203E-9FBF-066D-5DCA-314DBD883831}"/>
              </a:ext>
            </a:extLst>
          </p:cNvPr>
          <p:cNvSpPr/>
          <p:nvPr/>
        </p:nvSpPr>
        <p:spPr>
          <a:xfrm>
            <a:off x="287524" y="3615866"/>
            <a:ext cx="2448272" cy="113159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797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D2418-BEB2-418C-8208-A3C203BCB93F}"/>
              </a:ext>
            </a:extLst>
          </p:cNvPr>
          <p:cNvSpPr>
            <a:spLocks noGrp="1"/>
          </p:cNvSpPr>
          <p:nvPr>
            <p:ph type="title"/>
          </p:nvPr>
        </p:nvSpPr>
        <p:spPr/>
        <p:txBody>
          <a:bodyPr>
            <a:normAutofit/>
          </a:bodyPr>
          <a:lstStyle/>
          <a:p>
            <a:r>
              <a:rPr lang="en-US" dirty="0">
                <a:latin typeface="Calibri" panose="020F0502020204030204" pitchFamily="34" charset="0"/>
                <a:cs typeface="Calibri" panose="020F0502020204030204" pitchFamily="34" charset="0"/>
              </a:rPr>
              <a:t>The Simplest Molecules</a:t>
            </a:r>
          </a:p>
        </p:txBody>
      </p:sp>
      <p:sp>
        <p:nvSpPr>
          <p:cNvPr id="4" name="Date Placeholder 3">
            <a:extLst>
              <a:ext uri="{FF2B5EF4-FFF2-40B4-BE49-F238E27FC236}">
                <a16:creationId xmlns:a16="http://schemas.microsoft.com/office/drawing/2014/main" id="{709EB472-6E12-4E2B-B093-A66F9A806B8D}"/>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D9186F1B-BC66-4F9C-9DDB-3594711EC3E3}"/>
              </a:ext>
            </a:extLst>
          </p:cNvPr>
          <p:cNvSpPr>
            <a:spLocks noGrp="1"/>
          </p:cNvSpPr>
          <p:nvPr>
            <p:ph type="ftr" sz="quarter" idx="3"/>
          </p:nvPr>
        </p:nvSpPr>
        <p:spPr/>
        <p:txBody>
          <a:bodyPr/>
          <a:lstStyle/>
          <a:p>
            <a:pPr algn="ctr"/>
            <a:r>
              <a:rPr lang="en-US"/>
              <a:t>PSAS 2026</a:t>
            </a:r>
            <a:endParaRPr lang="de-DE" dirty="0"/>
          </a:p>
        </p:txBody>
      </p:sp>
      <p:sp>
        <p:nvSpPr>
          <p:cNvPr id="3" name="TextBox 2">
            <a:extLst>
              <a:ext uri="{FF2B5EF4-FFF2-40B4-BE49-F238E27FC236}">
                <a16:creationId xmlns:a16="http://schemas.microsoft.com/office/drawing/2014/main" id="{91715A1E-535E-C0CE-B47D-70FF6FC7C9D1}"/>
              </a:ext>
            </a:extLst>
          </p:cNvPr>
          <p:cNvSpPr txBox="1"/>
          <p:nvPr/>
        </p:nvSpPr>
        <p:spPr>
          <a:xfrm>
            <a:off x="4824028" y="1455626"/>
            <a:ext cx="3240360" cy="313932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Highly calculable with bound state quantum electrodynamics (QED)</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Determination of fundamental constants</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High precision tests of the Standard Model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63E1953A-E0DF-E33C-CD7A-7D5617E53A60}"/>
              </a:ext>
            </a:extLst>
          </p:cNvPr>
          <p:cNvSpPr txBox="1"/>
          <p:nvPr/>
        </p:nvSpPr>
        <p:spPr>
          <a:xfrm>
            <a:off x="213966" y="3382849"/>
            <a:ext cx="4106007" cy="923330"/>
          </a:xfrm>
          <a:prstGeom prst="rect">
            <a:avLst/>
          </a:prstGeom>
          <a:noFill/>
        </p:spPr>
        <p:txBody>
          <a:bodyPr wrap="square" rtlCol="0">
            <a:spAutoFit/>
          </a:bodyPr>
          <a:lstStyle/>
          <a:p>
            <a:pPr algn="ctr"/>
            <a:r>
              <a:rPr lang="en-US" i="1" dirty="0">
                <a:solidFill>
                  <a:srgbClr val="197167"/>
                </a:solidFill>
                <a:latin typeface="Calibri" panose="020F0502020204030204" pitchFamily="34" charset="0"/>
                <a:cs typeface="Calibri" panose="020F0502020204030204" pitchFamily="34" charset="0"/>
              </a:rPr>
              <a:t>Simple molecules let us investigate the properties of fundamental particles and how they interact</a:t>
            </a:r>
          </a:p>
        </p:txBody>
      </p:sp>
      <p:pic>
        <p:nvPicPr>
          <p:cNvPr id="9" name="Picture 8" descr="A magnifying glass and a diagram&#10;&#10;AI-generated content may be incorrect.">
            <a:extLst>
              <a:ext uri="{FF2B5EF4-FFF2-40B4-BE49-F238E27FC236}">
                <a16:creationId xmlns:a16="http://schemas.microsoft.com/office/drawing/2014/main" id="{685B46AF-905E-2123-0BFF-0BB4A839EE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6337" y="1137472"/>
            <a:ext cx="2402537" cy="2107747"/>
          </a:xfrm>
          <a:prstGeom prst="rect">
            <a:avLst/>
          </a:prstGeom>
        </p:spPr>
      </p:pic>
      <p:sp>
        <p:nvSpPr>
          <p:cNvPr id="11" name="TextBox 10">
            <a:extLst>
              <a:ext uri="{FF2B5EF4-FFF2-40B4-BE49-F238E27FC236}">
                <a16:creationId xmlns:a16="http://schemas.microsoft.com/office/drawing/2014/main" id="{3ABEE90B-B52C-EA4B-EE51-EBE658AA4E74}"/>
              </a:ext>
            </a:extLst>
          </p:cNvPr>
          <p:cNvSpPr txBox="1"/>
          <p:nvPr/>
        </p:nvSpPr>
        <p:spPr>
          <a:xfrm>
            <a:off x="1406766" y="2668768"/>
            <a:ext cx="195605"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p</a:t>
            </a:r>
          </a:p>
        </p:txBody>
      </p:sp>
      <p:sp>
        <p:nvSpPr>
          <p:cNvPr id="12" name="TextBox 11">
            <a:extLst>
              <a:ext uri="{FF2B5EF4-FFF2-40B4-BE49-F238E27FC236}">
                <a16:creationId xmlns:a16="http://schemas.microsoft.com/office/drawing/2014/main" id="{888C1709-5112-5450-B031-F23EA2665EDA}"/>
              </a:ext>
            </a:extLst>
          </p:cNvPr>
          <p:cNvSpPr txBox="1"/>
          <p:nvPr/>
        </p:nvSpPr>
        <p:spPr>
          <a:xfrm>
            <a:off x="2350873" y="2757867"/>
            <a:ext cx="117454"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d</a:t>
            </a:r>
          </a:p>
        </p:txBody>
      </p:sp>
      <p:sp>
        <p:nvSpPr>
          <p:cNvPr id="13" name="TextBox 12">
            <a:extLst>
              <a:ext uri="{FF2B5EF4-FFF2-40B4-BE49-F238E27FC236}">
                <a16:creationId xmlns:a16="http://schemas.microsoft.com/office/drawing/2014/main" id="{EF85AEF8-DC96-3BDE-4A7D-DFA25813C612}"/>
              </a:ext>
            </a:extLst>
          </p:cNvPr>
          <p:cNvSpPr txBox="1"/>
          <p:nvPr/>
        </p:nvSpPr>
        <p:spPr>
          <a:xfrm>
            <a:off x="2337296" y="2263973"/>
            <a:ext cx="195605"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e</a:t>
            </a:r>
          </a:p>
        </p:txBody>
      </p:sp>
    </p:spTree>
    <p:extLst>
      <p:ext uri="{BB962C8B-B14F-4D97-AF65-F5344CB8AC3E}">
        <p14:creationId xmlns:p14="http://schemas.microsoft.com/office/powerpoint/2010/main" val="2222254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5A150-F0CB-747F-2340-B96D97870AD3}"/>
              </a:ext>
            </a:extLst>
          </p:cNvPr>
          <p:cNvSpPr>
            <a:spLocks noGrp="1"/>
          </p:cNvSpPr>
          <p:nvPr>
            <p:ph type="title"/>
          </p:nvPr>
        </p:nvSpPr>
        <p:spPr/>
        <p:txBody>
          <a:bodyPr/>
          <a:lstStyle/>
          <a:p>
            <a:r>
              <a:rPr lang="en-US" dirty="0"/>
              <a:t>Checking spin flip probability</a:t>
            </a:r>
          </a:p>
        </p:txBody>
      </p:sp>
      <p:sp>
        <p:nvSpPr>
          <p:cNvPr id="4" name="Date Placeholder 3">
            <a:extLst>
              <a:ext uri="{FF2B5EF4-FFF2-40B4-BE49-F238E27FC236}">
                <a16:creationId xmlns:a16="http://schemas.microsoft.com/office/drawing/2014/main" id="{13FC9236-B6D4-BCF4-9BAD-1A5626477452}"/>
              </a:ext>
            </a:extLst>
          </p:cNvPr>
          <p:cNvSpPr>
            <a:spLocks noGrp="1"/>
          </p:cNvSpPr>
          <p:nvPr>
            <p:ph type="dt" sz="half" idx="10"/>
          </p:nvPr>
        </p:nvSpPr>
        <p:spPr/>
        <p:txBody>
          <a:bodyPr/>
          <a:lstStyle/>
          <a:p>
            <a:r>
              <a:rPr lang="en-US">
                <a:latin typeface="Calibri" panose="020F0502020204030204" pitchFamily="34" charset="0"/>
                <a:cs typeface="Calibri" panose="020F0502020204030204" pitchFamily="34" charset="0"/>
              </a:rPr>
              <a:t>20 May 2026</a:t>
            </a:r>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89FBEB9A-6A0C-5D36-FC07-F32E353AE917}"/>
              </a:ext>
            </a:extLst>
          </p:cNvPr>
          <p:cNvSpPr>
            <a:spLocks noGrp="1"/>
          </p:cNvSpPr>
          <p:nvPr>
            <p:ph type="ftr" sz="quarter" idx="3"/>
          </p:nvPr>
        </p:nvSpPr>
        <p:spPr/>
        <p:txBody>
          <a:bodyPr/>
          <a:lstStyle/>
          <a:p>
            <a:pPr algn="ctr"/>
            <a:r>
              <a:rPr lang="en-US"/>
              <a:t>PSAS 2026</a:t>
            </a:r>
            <a:endParaRPr lang="de-DE" dirty="0">
              <a:latin typeface="Calibri" panose="020F0502020204030204" pitchFamily="34" charset="0"/>
              <a:cs typeface="Calibri" panose="020F0502020204030204" pitchFamily="34" charset="0"/>
            </a:endParaRPr>
          </a:p>
        </p:txBody>
      </p:sp>
      <p:sp>
        <p:nvSpPr>
          <p:cNvPr id="11" name="Oval 10">
            <a:extLst>
              <a:ext uri="{FF2B5EF4-FFF2-40B4-BE49-F238E27FC236}">
                <a16:creationId xmlns:a16="http://schemas.microsoft.com/office/drawing/2014/main" id="{28B8E5C9-80C4-57A1-08E2-C46EFF236AC2}"/>
              </a:ext>
            </a:extLst>
          </p:cNvPr>
          <p:cNvSpPr/>
          <p:nvPr/>
        </p:nvSpPr>
        <p:spPr>
          <a:xfrm>
            <a:off x="1158433" y="2398846"/>
            <a:ext cx="396044" cy="39675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47F2F1DD-CC92-7F30-ACE1-4A9316049584}"/>
              </a:ext>
            </a:extLst>
          </p:cNvPr>
          <p:cNvCxnSpPr>
            <a:cxnSpLocks/>
          </p:cNvCxnSpPr>
          <p:nvPr/>
        </p:nvCxnSpPr>
        <p:spPr>
          <a:xfrm flipV="1">
            <a:off x="1151620" y="2239862"/>
            <a:ext cx="402857" cy="6637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92C9194E-B880-73CE-2A2C-A9097C014E99}"/>
              </a:ext>
            </a:extLst>
          </p:cNvPr>
          <p:cNvSpPr/>
          <p:nvPr/>
        </p:nvSpPr>
        <p:spPr>
          <a:xfrm>
            <a:off x="4871527" y="2410276"/>
            <a:ext cx="396044" cy="39675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449FD607-319A-124D-C5B2-84A492376382}"/>
              </a:ext>
            </a:extLst>
          </p:cNvPr>
          <p:cNvCxnSpPr>
            <a:cxnSpLocks/>
          </p:cNvCxnSpPr>
          <p:nvPr/>
        </p:nvCxnSpPr>
        <p:spPr>
          <a:xfrm flipV="1">
            <a:off x="4864714" y="2251292"/>
            <a:ext cx="402857" cy="6637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87BE395D-2DA9-4FBD-944F-1D9E61A8D59E}"/>
              </a:ext>
            </a:extLst>
          </p:cNvPr>
          <p:cNvSpPr/>
          <p:nvPr/>
        </p:nvSpPr>
        <p:spPr>
          <a:xfrm>
            <a:off x="2240423" y="2404352"/>
            <a:ext cx="2032052" cy="402625"/>
          </a:xfrm>
          <a:custGeom>
            <a:avLst/>
            <a:gdLst>
              <a:gd name="csX0" fmla="*/ 0 w 5477022"/>
              <a:gd name="csY0" fmla="*/ 905025 h 914406"/>
              <a:gd name="csX1" fmla="*/ 909711 w 5477022"/>
              <a:gd name="csY1" fmla="*/ 4 h 914406"/>
              <a:gd name="csX2" fmla="*/ 1805354 w 5477022"/>
              <a:gd name="csY2" fmla="*/ 914404 h 914406"/>
              <a:gd name="csX3" fmla="*/ 2696308 w 5477022"/>
              <a:gd name="csY3" fmla="*/ 9382 h 914406"/>
              <a:gd name="csX4" fmla="*/ 3606019 w 5477022"/>
              <a:gd name="csY4" fmla="*/ 905025 h 914406"/>
              <a:gd name="csX5" fmla="*/ 4487594 w 5477022"/>
              <a:gd name="csY5" fmla="*/ 9382 h 914406"/>
              <a:gd name="csX6" fmla="*/ 4783016 w 5477022"/>
              <a:gd name="csY6" fmla="*/ 539265 h 914406"/>
              <a:gd name="csX7" fmla="*/ 5477022 w 5477022"/>
              <a:gd name="csY7" fmla="*/ 609604 h 91440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5477022" h="914406">
                <a:moveTo>
                  <a:pt x="0" y="905025"/>
                </a:moveTo>
                <a:cubicBezTo>
                  <a:pt x="304409" y="451733"/>
                  <a:pt x="608819" y="-1559"/>
                  <a:pt x="909711" y="4"/>
                </a:cubicBezTo>
                <a:cubicBezTo>
                  <a:pt x="1210603" y="1567"/>
                  <a:pt x="1507588" y="912841"/>
                  <a:pt x="1805354" y="914404"/>
                </a:cubicBezTo>
                <a:cubicBezTo>
                  <a:pt x="2103120" y="915967"/>
                  <a:pt x="2396197" y="10945"/>
                  <a:pt x="2696308" y="9382"/>
                </a:cubicBezTo>
                <a:cubicBezTo>
                  <a:pt x="2996419" y="7819"/>
                  <a:pt x="3307471" y="905025"/>
                  <a:pt x="3606019" y="905025"/>
                </a:cubicBezTo>
                <a:cubicBezTo>
                  <a:pt x="3904567" y="905025"/>
                  <a:pt x="4291428" y="70342"/>
                  <a:pt x="4487594" y="9382"/>
                </a:cubicBezTo>
                <a:cubicBezTo>
                  <a:pt x="4683760" y="-51578"/>
                  <a:pt x="4618111" y="439228"/>
                  <a:pt x="4783016" y="539265"/>
                </a:cubicBezTo>
                <a:cubicBezTo>
                  <a:pt x="4947921" y="639302"/>
                  <a:pt x="5316025" y="618201"/>
                  <a:pt x="5477022" y="609604"/>
                </a:cubicBezTo>
              </a:path>
            </a:pathLst>
          </a:custGeom>
          <a:noFill/>
          <a:ln w="38100">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F734C33-947E-4678-DD95-8ADD2B94635F}"/>
              </a:ext>
            </a:extLst>
          </p:cNvPr>
          <p:cNvSpPr txBox="1"/>
          <p:nvPr/>
        </p:nvSpPr>
        <p:spPr>
          <a:xfrm>
            <a:off x="2555776" y="2982742"/>
            <a:ext cx="1176423"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MW Pulse</a:t>
            </a:r>
          </a:p>
        </p:txBody>
      </p:sp>
      <p:cxnSp>
        <p:nvCxnSpPr>
          <p:cNvPr id="18" name="Straight Arrow Connector 17">
            <a:extLst>
              <a:ext uri="{FF2B5EF4-FFF2-40B4-BE49-F238E27FC236}">
                <a16:creationId xmlns:a16="http://schemas.microsoft.com/office/drawing/2014/main" id="{DAAA662C-8FFE-3536-E4F2-7078A3EF4383}"/>
              </a:ext>
            </a:extLst>
          </p:cNvPr>
          <p:cNvCxnSpPr>
            <a:cxnSpLocks/>
          </p:cNvCxnSpPr>
          <p:nvPr/>
        </p:nvCxnSpPr>
        <p:spPr>
          <a:xfrm flipH="1">
            <a:off x="6264188" y="2319722"/>
            <a:ext cx="427366" cy="6313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8713D89D-D190-0F2B-AF21-84E398A947F5}"/>
              </a:ext>
            </a:extLst>
          </p:cNvPr>
          <p:cNvSpPr/>
          <p:nvPr/>
        </p:nvSpPr>
        <p:spPr>
          <a:xfrm>
            <a:off x="6295510" y="2410276"/>
            <a:ext cx="396044" cy="39675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C46C4D94-FDE1-F6E2-5E41-14ABF504F56D}"/>
              </a:ext>
            </a:extLst>
          </p:cNvPr>
          <p:cNvSpPr txBox="1"/>
          <p:nvPr/>
        </p:nvSpPr>
        <p:spPr>
          <a:xfrm>
            <a:off x="5410130" y="2344054"/>
            <a:ext cx="396044" cy="523220"/>
          </a:xfrm>
          <a:prstGeom prst="rect">
            <a:avLst/>
          </a:prstGeom>
          <a:noFill/>
        </p:spPr>
        <p:txBody>
          <a:bodyPr wrap="square" rtlCol="0">
            <a:spAutoFit/>
          </a:bodyPr>
          <a:lstStyle/>
          <a:p>
            <a:r>
              <a:rPr lang="en-US" sz="2800" b="1" dirty="0">
                <a:latin typeface="Calibri" panose="020F0502020204030204" pitchFamily="34" charset="0"/>
                <a:cs typeface="Calibri" panose="020F0502020204030204" pitchFamily="34" charset="0"/>
              </a:rPr>
              <a:t>?</a:t>
            </a:r>
          </a:p>
        </p:txBody>
      </p:sp>
      <p:sp>
        <p:nvSpPr>
          <p:cNvPr id="3" name="TextBox 2">
            <a:extLst>
              <a:ext uri="{FF2B5EF4-FFF2-40B4-BE49-F238E27FC236}">
                <a16:creationId xmlns:a16="http://schemas.microsoft.com/office/drawing/2014/main" id="{76FDD891-ED9E-759A-E358-DC690364D635}"/>
              </a:ext>
            </a:extLst>
          </p:cNvPr>
          <p:cNvSpPr txBox="1"/>
          <p:nvPr/>
        </p:nvSpPr>
        <p:spPr>
          <a:xfrm>
            <a:off x="6903577" y="2344054"/>
            <a:ext cx="396044" cy="523220"/>
          </a:xfrm>
          <a:prstGeom prst="rect">
            <a:avLst/>
          </a:prstGeom>
          <a:noFill/>
        </p:spPr>
        <p:txBody>
          <a:bodyPr wrap="square" rtlCol="0">
            <a:spAutoFit/>
          </a:bodyPr>
          <a:lstStyle/>
          <a:p>
            <a:r>
              <a:rPr lang="en-US" sz="2800" b="1"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9990888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04FF0-6E1C-0E51-1C23-16F02F6FBEA1}"/>
              </a:ext>
            </a:extLst>
          </p:cNvPr>
          <p:cNvSpPr>
            <a:spLocks noGrp="1"/>
          </p:cNvSpPr>
          <p:nvPr>
            <p:ph type="title"/>
          </p:nvPr>
        </p:nvSpPr>
        <p:spPr/>
        <p:txBody>
          <a:bodyPr/>
          <a:lstStyle/>
          <a:p>
            <a:r>
              <a:rPr lang="en-US" dirty="0"/>
              <a:t>Checking spin flip probability</a:t>
            </a:r>
          </a:p>
        </p:txBody>
      </p:sp>
      <p:sp>
        <p:nvSpPr>
          <p:cNvPr id="4" name="Date Placeholder 3">
            <a:extLst>
              <a:ext uri="{FF2B5EF4-FFF2-40B4-BE49-F238E27FC236}">
                <a16:creationId xmlns:a16="http://schemas.microsoft.com/office/drawing/2014/main" id="{F85145FB-4BE2-ABFC-CD41-2728BA23DC83}"/>
              </a:ext>
            </a:extLst>
          </p:cNvPr>
          <p:cNvSpPr>
            <a:spLocks noGrp="1"/>
          </p:cNvSpPr>
          <p:nvPr>
            <p:ph type="dt" sz="half" idx="10"/>
          </p:nvPr>
        </p:nvSpPr>
        <p:spPr/>
        <p:txBody>
          <a:bodyPr/>
          <a:lstStyle/>
          <a:p>
            <a:r>
              <a:rPr lang="en-US"/>
              <a:t>20 May 2026</a:t>
            </a:r>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A630213-A899-7B39-8426-26A5F1200A8C}"/>
              </a:ext>
            </a:extLst>
          </p:cNvPr>
          <p:cNvSpPr>
            <a:spLocks noGrp="1"/>
          </p:cNvSpPr>
          <p:nvPr>
            <p:ph type="ftr" sz="quarter" idx="3"/>
          </p:nvPr>
        </p:nvSpPr>
        <p:spPr/>
        <p:txBody>
          <a:bodyPr/>
          <a:lstStyle/>
          <a:p>
            <a:pPr algn="ctr"/>
            <a:r>
              <a:rPr lang="en-US"/>
              <a:t>PSAS 2026</a:t>
            </a:r>
            <a:endParaRPr lang="de-DE" dirty="0">
              <a:latin typeface="Calibri" panose="020F0502020204030204" pitchFamily="34" charset="0"/>
              <a:cs typeface="Calibri" panose="020F0502020204030204" pitchFamily="34" charset="0"/>
            </a:endParaRPr>
          </a:p>
        </p:txBody>
      </p:sp>
      <p:pic>
        <p:nvPicPr>
          <p:cNvPr id="6" name="sf_prob_run_2">
            <a:hlinkClick r:id="" action="ppaction://media"/>
            <a:extLst>
              <a:ext uri="{FF2B5EF4-FFF2-40B4-BE49-F238E27FC236}">
                <a16:creationId xmlns:a16="http://schemas.microsoft.com/office/drawing/2014/main" id="{ACE9D6DA-983D-378D-BF5D-9663A07AC95C}"/>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1311610"/>
            <a:ext cx="9144000" cy="3265488"/>
          </a:xfrm>
          <a:prstGeom prst="rect">
            <a:avLst/>
          </a:prstGeom>
        </p:spPr>
      </p:pic>
    </p:spTree>
    <p:extLst>
      <p:ext uri="{BB962C8B-B14F-4D97-AF65-F5344CB8AC3E}">
        <p14:creationId xmlns:p14="http://schemas.microsoft.com/office/powerpoint/2010/main" val="3214608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92F74-2BD2-16DC-22CB-EA4BF7434F22}"/>
              </a:ext>
            </a:extLst>
          </p:cNvPr>
          <p:cNvSpPr>
            <a:spLocks noGrp="1"/>
          </p:cNvSpPr>
          <p:nvPr>
            <p:ph type="title"/>
          </p:nvPr>
        </p:nvSpPr>
        <p:spPr/>
        <p:txBody>
          <a:bodyPr/>
          <a:lstStyle/>
          <a:p>
            <a:r>
              <a:rPr lang="en-US" dirty="0"/>
              <a:t>Checking spin flip probability</a:t>
            </a:r>
          </a:p>
        </p:txBody>
      </p:sp>
      <p:pic>
        <p:nvPicPr>
          <p:cNvPr id="6" name="Content Placeholder 5">
            <a:extLst>
              <a:ext uri="{FF2B5EF4-FFF2-40B4-BE49-F238E27FC236}">
                <a16:creationId xmlns:a16="http://schemas.microsoft.com/office/drawing/2014/main" id="{808B0DBD-FF5C-3F0E-BA68-8D4FF71C2ED6}"/>
              </a:ext>
            </a:extLst>
          </p:cNvPr>
          <p:cNvPicPr>
            <a:picLocks noGrp="1" noChangeAspect="1"/>
          </p:cNvPicPr>
          <p:nvPr>
            <p:ph idx="1"/>
          </p:nvPr>
        </p:nvPicPr>
        <p:blipFill>
          <a:blip r:embed="rId2"/>
          <a:stretch>
            <a:fillRect/>
          </a:stretch>
        </p:blipFill>
        <p:spPr>
          <a:xfrm>
            <a:off x="345254" y="1023578"/>
            <a:ext cx="8453491" cy="2969268"/>
          </a:xfrm>
          <a:prstGeom prst="rect">
            <a:avLst/>
          </a:prstGeom>
        </p:spPr>
      </p:pic>
      <p:sp>
        <p:nvSpPr>
          <p:cNvPr id="4" name="Date Placeholder 3">
            <a:extLst>
              <a:ext uri="{FF2B5EF4-FFF2-40B4-BE49-F238E27FC236}">
                <a16:creationId xmlns:a16="http://schemas.microsoft.com/office/drawing/2014/main" id="{25CF7805-139D-FC51-4B94-14A63403ED8D}"/>
              </a:ext>
            </a:extLst>
          </p:cNvPr>
          <p:cNvSpPr>
            <a:spLocks noGrp="1"/>
          </p:cNvSpPr>
          <p:nvPr>
            <p:ph type="dt" sz="half" idx="10"/>
          </p:nvPr>
        </p:nvSpPr>
        <p:spPr/>
        <p:txBody>
          <a:bodyPr/>
          <a:lstStyle/>
          <a:p>
            <a:r>
              <a:rPr lang="en-US"/>
              <a:t>20 May 2026</a:t>
            </a:r>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1526872D-A879-2453-0FE6-DE8289F12B0C}"/>
              </a:ext>
            </a:extLst>
          </p:cNvPr>
          <p:cNvSpPr>
            <a:spLocks noGrp="1"/>
          </p:cNvSpPr>
          <p:nvPr>
            <p:ph type="ftr" sz="quarter" idx="3"/>
          </p:nvPr>
        </p:nvSpPr>
        <p:spPr/>
        <p:txBody>
          <a:bodyPr/>
          <a:lstStyle/>
          <a:p>
            <a:pPr algn="ctr"/>
            <a:r>
              <a:rPr lang="en-US"/>
              <a:t>PSAS 2026</a:t>
            </a:r>
            <a:endParaRPr lang="de-DE"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2E44C9EF-02A7-ABCE-595D-3FF67C3C64B7}"/>
              </a:ext>
            </a:extLst>
          </p:cNvPr>
          <p:cNvSpPr txBox="1"/>
          <p:nvPr/>
        </p:nvSpPr>
        <p:spPr>
          <a:xfrm>
            <a:off x="166480" y="4180356"/>
            <a:ext cx="6362767"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How likely is it that we measure 0 spin flips in 20 trials with 30% spin flip probability?</a:t>
            </a:r>
          </a:p>
        </p:txBody>
      </p:sp>
      <p:sp>
        <p:nvSpPr>
          <p:cNvPr id="11" name="TextBox 10">
            <a:extLst>
              <a:ext uri="{FF2B5EF4-FFF2-40B4-BE49-F238E27FC236}">
                <a16:creationId xmlns:a16="http://schemas.microsoft.com/office/drawing/2014/main" id="{5C55A740-9DE4-480A-85BC-8EA5951A71E6}"/>
              </a:ext>
            </a:extLst>
          </p:cNvPr>
          <p:cNvSpPr txBox="1"/>
          <p:nvPr/>
        </p:nvSpPr>
        <p:spPr>
          <a:xfrm>
            <a:off x="7227616" y="4022916"/>
            <a:ext cx="1296144" cy="646331"/>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Not very!</a:t>
            </a:r>
          </a:p>
          <a:p>
            <a:pPr algn="ctr"/>
            <a:r>
              <a:rPr lang="en-US" b="1" dirty="0">
                <a:latin typeface="Calibri" panose="020F0502020204030204" pitchFamily="34" charset="0"/>
                <a:cs typeface="Calibri" panose="020F0502020204030204" pitchFamily="34" charset="0"/>
              </a:rPr>
              <a:t>0.08 %</a:t>
            </a:r>
          </a:p>
        </p:txBody>
      </p:sp>
      <p:sp>
        <p:nvSpPr>
          <p:cNvPr id="12" name="Rectangle 11">
            <a:extLst>
              <a:ext uri="{FF2B5EF4-FFF2-40B4-BE49-F238E27FC236}">
                <a16:creationId xmlns:a16="http://schemas.microsoft.com/office/drawing/2014/main" id="{F9AB22C8-A3F1-A35D-39B2-EAB3939CB086}"/>
              </a:ext>
            </a:extLst>
          </p:cNvPr>
          <p:cNvSpPr/>
          <p:nvPr/>
        </p:nvSpPr>
        <p:spPr>
          <a:xfrm>
            <a:off x="2807804" y="3291830"/>
            <a:ext cx="936104" cy="252028"/>
          </a:xfrm>
          <a:prstGeom prst="rect">
            <a:avLst/>
          </a:prstGeom>
          <a:noFill/>
          <a:ln w="38100">
            <a:solidFill>
              <a:srgbClr val="6D6DF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E4ECFE7-9A90-C7C7-98A4-34C79291D3C1}"/>
              </a:ext>
            </a:extLst>
          </p:cNvPr>
          <p:cNvSpPr/>
          <p:nvPr/>
        </p:nvSpPr>
        <p:spPr>
          <a:xfrm>
            <a:off x="152187" y="4119922"/>
            <a:ext cx="6362767" cy="432048"/>
          </a:xfrm>
          <a:prstGeom prst="rect">
            <a:avLst/>
          </a:prstGeom>
          <a:noFill/>
          <a:ln w="38100">
            <a:solidFill>
              <a:srgbClr val="6D6DF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3226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36F15-364D-F611-AACB-E1AD4A711632}"/>
              </a:ext>
            </a:extLst>
          </p:cNvPr>
          <p:cNvSpPr>
            <a:spLocks noGrp="1"/>
          </p:cNvSpPr>
          <p:nvPr>
            <p:ph type="title"/>
          </p:nvPr>
        </p:nvSpPr>
        <p:spPr/>
        <p:txBody>
          <a:bodyPr/>
          <a:lstStyle/>
          <a:p>
            <a:r>
              <a:rPr lang="en-US" dirty="0"/>
              <a:t>Further analysis</a:t>
            </a:r>
          </a:p>
        </p:txBody>
      </p:sp>
      <p:sp>
        <p:nvSpPr>
          <p:cNvPr id="4" name="Date Placeholder 3">
            <a:extLst>
              <a:ext uri="{FF2B5EF4-FFF2-40B4-BE49-F238E27FC236}">
                <a16:creationId xmlns:a16="http://schemas.microsoft.com/office/drawing/2014/main" id="{50AE752C-921D-D5A3-7726-267DDC7FEACD}"/>
              </a:ext>
            </a:extLst>
          </p:cNvPr>
          <p:cNvSpPr>
            <a:spLocks noGrp="1"/>
          </p:cNvSpPr>
          <p:nvPr>
            <p:ph type="dt" sz="half" idx="10"/>
          </p:nvPr>
        </p:nvSpPr>
        <p:spPr/>
        <p:txBody>
          <a:bodyPr/>
          <a:lstStyle/>
          <a:p>
            <a:r>
              <a:rPr lang="en-US"/>
              <a:t>20 May 2026</a:t>
            </a:r>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F2268A3A-DB72-D9A1-F19A-89443625A3AE}"/>
              </a:ext>
            </a:extLst>
          </p:cNvPr>
          <p:cNvSpPr>
            <a:spLocks noGrp="1"/>
          </p:cNvSpPr>
          <p:nvPr>
            <p:ph type="ftr" sz="quarter" idx="3"/>
          </p:nvPr>
        </p:nvSpPr>
        <p:spPr/>
        <p:txBody>
          <a:bodyPr/>
          <a:lstStyle/>
          <a:p>
            <a:pPr algn="ctr"/>
            <a:r>
              <a:rPr lang="en-US"/>
              <a:t>PSAS 2026</a:t>
            </a:r>
            <a:endParaRPr lang="de-DE" dirty="0">
              <a:latin typeface="Calibri" panose="020F0502020204030204" pitchFamily="34" charset="0"/>
              <a:cs typeface="Calibri" panose="020F0502020204030204" pitchFamily="34" charset="0"/>
            </a:endParaRPr>
          </a:p>
        </p:txBody>
      </p:sp>
      <p:pic>
        <p:nvPicPr>
          <p:cNvPr id="6" name="Content Placeholder 5">
            <a:extLst>
              <a:ext uri="{FF2B5EF4-FFF2-40B4-BE49-F238E27FC236}">
                <a16:creationId xmlns:a16="http://schemas.microsoft.com/office/drawing/2014/main" id="{C50BA69D-1E7B-2998-F761-1A13E031E2C6}"/>
              </a:ext>
            </a:extLst>
          </p:cNvPr>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3624" b="7239"/>
          <a:stretch/>
        </p:blipFill>
        <p:spPr bwMode="auto">
          <a:xfrm>
            <a:off x="395536" y="1131590"/>
            <a:ext cx="6443199" cy="309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F7C07FA4-F9F1-25ED-DB33-6B2F121BBE96}"/>
              </a:ext>
            </a:extLst>
          </p:cNvPr>
          <p:cNvSpPr txBox="1"/>
          <p:nvPr/>
        </p:nvSpPr>
        <p:spPr>
          <a:xfrm>
            <a:off x="7189480" y="753823"/>
            <a:ext cx="1847016" cy="1600438"/>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Calculate average excitations required to drive a spin flip</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Compare to simulation</a:t>
            </a:r>
          </a:p>
        </p:txBody>
      </p:sp>
      <p:sp>
        <p:nvSpPr>
          <p:cNvPr id="8" name="TextBox 7">
            <a:extLst>
              <a:ext uri="{FF2B5EF4-FFF2-40B4-BE49-F238E27FC236}">
                <a16:creationId xmlns:a16="http://schemas.microsoft.com/office/drawing/2014/main" id="{12D7E0B9-C503-C7F2-AD74-935019CFDC8D}"/>
              </a:ext>
            </a:extLst>
          </p:cNvPr>
          <p:cNvSpPr txBox="1"/>
          <p:nvPr/>
        </p:nvSpPr>
        <p:spPr>
          <a:xfrm>
            <a:off x="6660740" y="2678004"/>
            <a:ext cx="2627784" cy="1477328"/>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Conclusion:</a:t>
            </a:r>
          </a:p>
          <a:p>
            <a:pPr algn="ctr"/>
            <a:endParaRPr lang="en-US" dirty="0"/>
          </a:p>
          <a:p>
            <a:pPr algn="ctr"/>
            <a:r>
              <a:rPr lang="en-US" dirty="0">
                <a:solidFill>
                  <a:schemeClr val="tx1">
                    <a:lumMod val="50000"/>
                    <a:lumOff val="50000"/>
                  </a:schemeClr>
                </a:solidFill>
                <a:latin typeface="Calibri" panose="020F0502020204030204" pitchFamily="34" charset="0"/>
                <a:cs typeface="Calibri" panose="020F0502020204030204" pitchFamily="34" charset="0"/>
              </a:rPr>
              <a:t>A model of constant spin flip probability is not a good fit to the data!</a:t>
            </a:r>
          </a:p>
        </p:txBody>
      </p:sp>
      <p:sp>
        <p:nvSpPr>
          <p:cNvPr id="9" name="TextBox 8">
            <a:extLst>
              <a:ext uri="{FF2B5EF4-FFF2-40B4-BE49-F238E27FC236}">
                <a16:creationId xmlns:a16="http://schemas.microsoft.com/office/drawing/2014/main" id="{6DE2360D-E14C-DD79-29D9-383A0CF45206}"/>
              </a:ext>
            </a:extLst>
          </p:cNvPr>
          <p:cNvSpPr txBox="1"/>
          <p:nvPr/>
        </p:nvSpPr>
        <p:spPr>
          <a:xfrm>
            <a:off x="2879812" y="4224419"/>
            <a:ext cx="1260140"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trials for SF</a:t>
            </a:r>
          </a:p>
        </p:txBody>
      </p:sp>
      <p:sp>
        <p:nvSpPr>
          <p:cNvPr id="10" name="TextBox 9">
            <a:extLst>
              <a:ext uri="{FF2B5EF4-FFF2-40B4-BE49-F238E27FC236}">
                <a16:creationId xmlns:a16="http://schemas.microsoft.com/office/drawing/2014/main" id="{31A075D4-0A7F-4843-8062-3A191B22ED59}"/>
              </a:ext>
            </a:extLst>
          </p:cNvPr>
          <p:cNvSpPr txBox="1"/>
          <p:nvPr/>
        </p:nvSpPr>
        <p:spPr>
          <a:xfrm rot="16200000">
            <a:off x="-419200" y="2387084"/>
            <a:ext cx="1260140"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probability</a:t>
            </a:r>
          </a:p>
        </p:txBody>
      </p:sp>
    </p:spTree>
    <p:extLst>
      <p:ext uri="{BB962C8B-B14F-4D97-AF65-F5344CB8AC3E}">
        <p14:creationId xmlns:p14="http://schemas.microsoft.com/office/powerpoint/2010/main" val="388856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2E918-B686-194A-4479-06667A6D2169}"/>
              </a:ext>
            </a:extLst>
          </p:cNvPr>
          <p:cNvSpPr>
            <a:spLocks noGrp="1"/>
          </p:cNvSpPr>
          <p:nvPr>
            <p:ph type="title"/>
          </p:nvPr>
        </p:nvSpPr>
        <p:spPr/>
        <p:txBody>
          <a:bodyPr/>
          <a:lstStyle/>
          <a:p>
            <a:r>
              <a:rPr lang="en-US" dirty="0"/>
              <a:t>Explanation</a:t>
            </a:r>
          </a:p>
        </p:txBody>
      </p:sp>
      <p:sp>
        <p:nvSpPr>
          <p:cNvPr id="4" name="Date Placeholder 3">
            <a:extLst>
              <a:ext uri="{FF2B5EF4-FFF2-40B4-BE49-F238E27FC236}">
                <a16:creationId xmlns:a16="http://schemas.microsoft.com/office/drawing/2014/main" id="{DE27763B-E5E7-2F36-0230-7567D8160E71}"/>
              </a:ext>
            </a:extLst>
          </p:cNvPr>
          <p:cNvSpPr>
            <a:spLocks noGrp="1"/>
          </p:cNvSpPr>
          <p:nvPr>
            <p:ph type="dt" sz="half" idx="10"/>
          </p:nvPr>
        </p:nvSpPr>
        <p:spPr/>
        <p:txBody>
          <a:bodyPr/>
          <a:lstStyle/>
          <a:p>
            <a:r>
              <a:rPr lang="en-US"/>
              <a:t>20 May 2026</a:t>
            </a:r>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520E851A-82B6-FEA0-2B09-BE9C13370917}"/>
              </a:ext>
            </a:extLst>
          </p:cNvPr>
          <p:cNvSpPr>
            <a:spLocks noGrp="1"/>
          </p:cNvSpPr>
          <p:nvPr>
            <p:ph type="ftr" sz="quarter" idx="3"/>
          </p:nvPr>
        </p:nvSpPr>
        <p:spPr/>
        <p:txBody>
          <a:bodyPr/>
          <a:lstStyle/>
          <a:p>
            <a:pPr algn="ctr"/>
            <a:r>
              <a:rPr lang="en-US"/>
              <a:t>PSAS 2026</a:t>
            </a:r>
            <a:endParaRPr lang="de-DE" dirty="0">
              <a:latin typeface="Calibri" panose="020F0502020204030204" pitchFamily="34" charset="0"/>
              <a:cs typeface="Calibri" panose="020F0502020204030204" pitchFamily="34" charset="0"/>
            </a:endParaRPr>
          </a:p>
        </p:txBody>
      </p:sp>
      <p:pic>
        <p:nvPicPr>
          <p:cNvPr id="6" name="Picture 5" descr="A diagram of a chemical formula&#10;&#10;AI-generated content may be incorrect.">
            <a:extLst>
              <a:ext uri="{FF2B5EF4-FFF2-40B4-BE49-F238E27FC236}">
                <a16:creationId xmlns:a16="http://schemas.microsoft.com/office/drawing/2014/main" id="{B1DBF064-0AFC-1FEF-A1C4-EE10919555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8024" y="1385144"/>
            <a:ext cx="3890897" cy="3346845"/>
          </a:xfrm>
          <a:prstGeom prst="rect">
            <a:avLst/>
          </a:prstGeom>
        </p:spPr>
      </p:pic>
      <p:pic>
        <p:nvPicPr>
          <p:cNvPr id="7" name="Content Placeholder 5">
            <a:extLst>
              <a:ext uri="{FF2B5EF4-FFF2-40B4-BE49-F238E27FC236}">
                <a16:creationId xmlns:a16="http://schemas.microsoft.com/office/drawing/2014/main" id="{C7BA0E09-6C84-03A0-5790-B71C1B85A90D}"/>
              </a:ext>
            </a:extLst>
          </p:cNvPr>
          <p:cNvPicPr>
            <a:picLocks noGrp="1" noChangeAspect="1"/>
          </p:cNvPicPr>
          <p:nvPr>
            <p:ph idx="1"/>
          </p:nvPr>
        </p:nvPicPr>
        <p:blipFill>
          <a:blip r:embed="rId3"/>
          <a:srcRect r="50000"/>
          <a:stretch>
            <a:fillRect/>
          </a:stretch>
        </p:blipFill>
        <p:spPr>
          <a:xfrm>
            <a:off x="345254" y="988636"/>
            <a:ext cx="4226746" cy="2969268"/>
          </a:xfrm>
          <a:prstGeom prst="rect">
            <a:avLst/>
          </a:prstGeom>
        </p:spPr>
      </p:pic>
      <p:sp>
        <p:nvSpPr>
          <p:cNvPr id="8" name="Rectangle 7">
            <a:extLst>
              <a:ext uri="{FF2B5EF4-FFF2-40B4-BE49-F238E27FC236}">
                <a16:creationId xmlns:a16="http://schemas.microsoft.com/office/drawing/2014/main" id="{8CE8FEF0-34E3-307C-5196-538350B3731E}"/>
              </a:ext>
            </a:extLst>
          </p:cNvPr>
          <p:cNvSpPr/>
          <p:nvPr/>
        </p:nvSpPr>
        <p:spPr>
          <a:xfrm>
            <a:off x="2807804" y="3255826"/>
            <a:ext cx="936104" cy="252028"/>
          </a:xfrm>
          <a:prstGeom prst="rect">
            <a:avLst/>
          </a:prstGeom>
          <a:noFill/>
          <a:ln w="38100">
            <a:solidFill>
              <a:srgbClr val="6D6DF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3849235-E477-26AD-50C7-BA29D3940EE1}"/>
              </a:ext>
            </a:extLst>
          </p:cNvPr>
          <p:cNvSpPr txBox="1"/>
          <p:nvPr/>
        </p:nvSpPr>
        <p:spPr>
          <a:xfrm>
            <a:off x="71500" y="3938171"/>
            <a:ext cx="4608512" cy="923330"/>
          </a:xfrm>
          <a:prstGeom prst="rect">
            <a:avLst/>
          </a:prstGeom>
          <a:noFill/>
        </p:spPr>
        <p:txBody>
          <a:bodyPr wrap="square" rtlCol="0">
            <a:spAutoFit/>
          </a:bodyPr>
          <a:lstStyle/>
          <a:p>
            <a:pPr algn="ctr"/>
            <a:r>
              <a:rPr lang="en-US" dirty="0"/>
              <a:t>“dark” periods correspond to population in excited rotational states</a:t>
            </a:r>
          </a:p>
          <a:p>
            <a:pPr algn="ctr"/>
            <a:r>
              <a:rPr lang="en-US" dirty="0">
                <a:solidFill>
                  <a:schemeClr val="tx1">
                    <a:lumMod val="50000"/>
                    <a:lumOff val="50000"/>
                  </a:schemeClr>
                </a:solidFill>
              </a:rPr>
              <a:t>analogous to electron shelving</a:t>
            </a:r>
          </a:p>
        </p:txBody>
      </p:sp>
      <p:sp>
        <p:nvSpPr>
          <p:cNvPr id="3" name="TextBox 2">
            <a:extLst>
              <a:ext uri="{FF2B5EF4-FFF2-40B4-BE49-F238E27FC236}">
                <a16:creationId xmlns:a16="http://schemas.microsoft.com/office/drawing/2014/main" id="{3CA6C7A4-D2BB-8CBE-9BFC-39BA02545B4C}"/>
              </a:ext>
            </a:extLst>
          </p:cNvPr>
          <p:cNvSpPr txBox="1"/>
          <p:nvPr/>
        </p:nvSpPr>
        <p:spPr>
          <a:xfrm>
            <a:off x="5131294" y="344686"/>
            <a:ext cx="3204356" cy="923330"/>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Hamiltonian for (0,1) also well known – we can drive ESR transitions there as well! </a:t>
            </a:r>
          </a:p>
        </p:txBody>
      </p:sp>
    </p:spTree>
    <p:extLst>
      <p:ext uri="{BB962C8B-B14F-4D97-AF65-F5344CB8AC3E}">
        <p14:creationId xmlns:p14="http://schemas.microsoft.com/office/powerpoint/2010/main" val="532266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00B3A-B5AC-E75F-49EF-04B2E27B8B89}"/>
            </a:ext>
          </a:extLst>
        </p:cNvPr>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6A509332-5B84-E7FF-419E-F81E53FE3E6E}"/>
              </a:ext>
            </a:extLst>
          </p:cNvPr>
          <p:cNvCxnSpPr>
            <a:cxnSpLocks/>
          </p:cNvCxnSpPr>
          <p:nvPr/>
        </p:nvCxnSpPr>
        <p:spPr>
          <a:xfrm flipV="1">
            <a:off x="2737582" y="4678619"/>
            <a:ext cx="2634101" cy="64752"/>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5784B04-CF14-9D97-F73F-0F15F9FF4A87}"/>
              </a:ext>
            </a:extLst>
          </p:cNvPr>
          <p:cNvCxnSpPr>
            <a:cxnSpLocks/>
          </p:cNvCxnSpPr>
          <p:nvPr/>
        </p:nvCxnSpPr>
        <p:spPr>
          <a:xfrm flipV="1">
            <a:off x="2735796" y="2391730"/>
            <a:ext cx="2635887" cy="1224136"/>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986" name="Title 1">
            <a:extLst>
              <a:ext uri="{FF2B5EF4-FFF2-40B4-BE49-F238E27FC236}">
                <a16:creationId xmlns:a16="http://schemas.microsoft.com/office/drawing/2014/main" id="{A2F8E045-A98A-50DE-62D1-578A94060BD1}"/>
              </a:ext>
            </a:extLst>
          </p:cNvPr>
          <p:cNvSpPr>
            <a:spLocks noGrp="1" noChangeArrowheads="1"/>
          </p:cNvSpPr>
          <p:nvPr>
            <p:ph type="title"/>
          </p:nvPr>
        </p:nvSpPr>
        <p:spPr>
          <a:xfrm>
            <a:off x="143508" y="201265"/>
            <a:ext cx="7886700" cy="994172"/>
          </a:xfrm>
        </p:spPr>
        <p:txBody>
          <a:bodyPr>
            <a:normAutofit/>
          </a:bodyPr>
          <a:lstStyle/>
          <a:p>
            <a:r>
              <a:rPr lang="en-US" altLang="en-US" dirty="0"/>
              <a:t>Preparation for  laser spectroscopy</a:t>
            </a:r>
          </a:p>
        </p:txBody>
      </p:sp>
      <p:sp>
        <p:nvSpPr>
          <p:cNvPr id="41987" name="Date Placeholder 3">
            <a:extLst>
              <a:ext uri="{FF2B5EF4-FFF2-40B4-BE49-F238E27FC236}">
                <a16:creationId xmlns:a16="http://schemas.microsoft.com/office/drawing/2014/main" id="{87611A42-02D0-0230-F58B-3B8A77DF0E5A}"/>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latin typeface="Calibri" panose="020F0502020204030204" pitchFamily="34" charset="0"/>
              </a:rPr>
              <a:t>20 May 2026</a:t>
            </a:r>
            <a:endParaRPr lang="en-US" altLang="en-US" dirty="0">
              <a:latin typeface="Calibri" panose="020F0502020204030204" pitchFamily="34" charset="0"/>
            </a:endParaRPr>
          </a:p>
        </p:txBody>
      </p:sp>
      <p:sp>
        <p:nvSpPr>
          <p:cNvPr id="41988" name="Footer Placeholder 4">
            <a:extLst>
              <a:ext uri="{FF2B5EF4-FFF2-40B4-BE49-F238E27FC236}">
                <a16:creationId xmlns:a16="http://schemas.microsoft.com/office/drawing/2014/main" id="{432CAC4E-D559-CA12-A805-0451FF6F6332}"/>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fontAlgn="base">
              <a:spcBef>
                <a:spcPct val="0"/>
              </a:spcBef>
              <a:spcAft>
                <a:spcPct val="0"/>
              </a:spcAft>
            </a:pPr>
            <a:r>
              <a:rPr lang="en-US">
                <a:latin typeface="Calibri" panose="020F0502020204030204" pitchFamily="34" charset="0"/>
                <a:cs typeface="Calibri" panose="020F0502020204030204" pitchFamily="34" charset="0"/>
              </a:rPr>
              <a:t>PSAS 2026</a:t>
            </a:r>
            <a:endParaRPr lang="de-DE" altLang="en-US" dirty="0">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DD676537-0D66-E5E8-8332-CAC2253DA6CB}"/>
              </a:ext>
            </a:extLst>
          </p:cNvPr>
          <p:cNvPicPr>
            <a:picLocks noChangeAspect="1"/>
          </p:cNvPicPr>
          <p:nvPr/>
        </p:nvPicPr>
        <p:blipFill>
          <a:blip r:embed="rId2"/>
          <a:stretch>
            <a:fillRect/>
          </a:stretch>
        </p:blipFill>
        <p:spPr>
          <a:xfrm>
            <a:off x="575556" y="987574"/>
            <a:ext cx="1871032" cy="3759882"/>
          </a:xfrm>
          <a:prstGeom prst="rect">
            <a:avLst/>
          </a:prstGeom>
        </p:spPr>
      </p:pic>
      <p:pic>
        <p:nvPicPr>
          <p:cNvPr id="5" name="Picture 4">
            <a:extLst>
              <a:ext uri="{FF2B5EF4-FFF2-40B4-BE49-F238E27FC236}">
                <a16:creationId xmlns:a16="http://schemas.microsoft.com/office/drawing/2014/main" id="{9E844AAA-607C-0C02-1F90-102C7B890688}"/>
              </a:ext>
            </a:extLst>
          </p:cNvPr>
          <p:cNvPicPr>
            <a:picLocks noChangeAspect="1"/>
          </p:cNvPicPr>
          <p:nvPr/>
        </p:nvPicPr>
        <p:blipFill>
          <a:blip r:embed="rId3"/>
          <a:stretch>
            <a:fillRect/>
          </a:stretch>
        </p:blipFill>
        <p:spPr>
          <a:xfrm>
            <a:off x="5371683" y="2304060"/>
            <a:ext cx="3369186" cy="2374559"/>
          </a:xfrm>
          <a:prstGeom prst="rect">
            <a:avLst/>
          </a:prstGeom>
        </p:spPr>
      </p:pic>
      <p:sp>
        <p:nvSpPr>
          <p:cNvPr id="6" name="TextBox 5">
            <a:extLst>
              <a:ext uri="{FF2B5EF4-FFF2-40B4-BE49-F238E27FC236}">
                <a16:creationId xmlns:a16="http://schemas.microsoft.com/office/drawing/2014/main" id="{D45D9EE7-9F34-863F-2826-02A05940A221}"/>
              </a:ext>
            </a:extLst>
          </p:cNvPr>
          <p:cNvSpPr txBox="1"/>
          <p:nvPr/>
        </p:nvSpPr>
        <p:spPr>
          <a:xfrm rot="16200000">
            <a:off x="877280" y="3115891"/>
            <a:ext cx="1553143" cy="276999"/>
          </a:xfrm>
          <a:prstGeom prst="rect">
            <a:avLst/>
          </a:prstGeom>
          <a:noFill/>
        </p:spPr>
        <p:txBody>
          <a:bodyPr wrap="square" rtlCol="0">
            <a:spAutoFit/>
          </a:bodyPr>
          <a:lstStyle/>
          <a:p>
            <a:r>
              <a:rPr lang="en-US" sz="1200" dirty="0">
                <a:solidFill>
                  <a:schemeClr val="bg1"/>
                </a:solidFill>
                <a:latin typeface="Calibri" panose="020F0502020204030204" pitchFamily="34" charset="0"/>
                <a:cs typeface="Calibri" panose="020F0502020204030204" pitchFamily="34" charset="0"/>
              </a:rPr>
              <a:t>cryogenic waveguide</a:t>
            </a:r>
          </a:p>
        </p:txBody>
      </p:sp>
      <p:sp>
        <p:nvSpPr>
          <p:cNvPr id="7" name="Rectangle 6">
            <a:extLst>
              <a:ext uri="{FF2B5EF4-FFF2-40B4-BE49-F238E27FC236}">
                <a16:creationId xmlns:a16="http://schemas.microsoft.com/office/drawing/2014/main" id="{758EE7D4-94B9-B234-4D76-F173C197FF88}"/>
              </a:ext>
            </a:extLst>
          </p:cNvPr>
          <p:cNvSpPr/>
          <p:nvPr/>
        </p:nvSpPr>
        <p:spPr>
          <a:xfrm>
            <a:off x="287524" y="3615866"/>
            <a:ext cx="2448272" cy="113159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DCEB258-6DAA-98DF-D518-DCD7817C5E5E}"/>
              </a:ext>
            </a:extLst>
          </p:cNvPr>
          <p:cNvSpPr txBox="1"/>
          <p:nvPr/>
        </p:nvSpPr>
        <p:spPr>
          <a:xfrm>
            <a:off x="3734668" y="1355312"/>
            <a:ext cx="1584176" cy="64633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apparatus</a:t>
            </a:r>
          </a:p>
          <a:p>
            <a:r>
              <a:rPr lang="en-US" dirty="0">
                <a:latin typeface="Calibri" panose="020F0502020204030204" pitchFamily="34" charset="0"/>
                <a:cs typeface="Calibri" panose="020F0502020204030204" pitchFamily="34" charset="0"/>
              </a:rPr>
              <a:t>modifications</a:t>
            </a:r>
          </a:p>
        </p:txBody>
      </p:sp>
      <p:pic>
        <p:nvPicPr>
          <p:cNvPr id="10" name="Picture 9">
            <a:extLst>
              <a:ext uri="{FF2B5EF4-FFF2-40B4-BE49-F238E27FC236}">
                <a16:creationId xmlns:a16="http://schemas.microsoft.com/office/drawing/2014/main" id="{A19BBC6C-2087-66B9-AFA6-70679C253DB1}"/>
              </a:ext>
            </a:extLst>
          </p:cNvPr>
          <p:cNvPicPr>
            <a:picLocks noChangeAspect="1"/>
          </p:cNvPicPr>
          <p:nvPr/>
        </p:nvPicPr>
        <p:blipFill>
          <a:blip r:embed="rId4"/>
          <a:stretch>
            <a:fillRect/>
          </a:stretch>
        </p:blipFill>
        <p:spPr>
          <a:xfrm>
            <a:off x="5293130" y="987574"/>
            <a:ext cx="3477806" cy="1244281"/>
          </a:xfrm>
          <a:prstGeom prst="rect">
            <a:avLst/>
          </a:prstGeom>
        </p:spPr>
      </p:pic>
    </p:spTree>
    <p:extLst>
      <p:ext uri="{BB962C8B-B14F-4D97-AF65-F5344CB8AC3E}">
        <p14:creationId xmlns:p14="http://schemas.microsoft.com/office/powerpoint/2010/main" val="69071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0DAF6-5EF2-ECC0-2F15-286B84DC0C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714F39-799D-6D72-A46D-215157A5E485}"/>
              </a:ext>
            </a:extLst>
          </p:cNvPr>
          <p:cNvSpPr>
            <a:spLocks noGrp="1"/>
          </p:cNvSpPr>
          <p:nvPr>
            <p:ph type="title"/>
          </p:nvPr>
        </p:nvSpPr>
        <p:spPr/>
        <p:txBody>
          <a:bodyPr/>
          <a:lstStyle/>
          <a:p>
            <a:r>
              <a:rPr lang="en-US" dirty="0"/>
              <a:t>Checking spin flip probability</a:t>
            </a:r>
          </a:p>
        </p:txBody>
      </p:sp>
      <p:sp>
        <p:nvSpPr>
          <p:cNvPr id="4" name="Date Placeholder 3">
            <a:extLst>
              <a:ext uri="{FF2B5EF4-FFF2-40B4-BE49-F238E27FC236}">
                <a16:creationId xmlns:a16="http://schemas.microsoft.com/office/drawing/2014/main" id="{6E1A3DF4-8FE2-726F-E173-35AE2818CD92}"/>
              </a:ext>
            </a:extLst>
          </p:cNvPr>
          <p:cNvSpPr>
            <a:spLocks noGrp="1"/>
          </p:cNvSpPr>
          <p:nvPr>
            <p:ph type="dt" sz="half" idx="10"/>
          </p:nvPr>
        </p:nvSpPr>
        <p:spPr/>
        <p:txBody>
          <a:bodyPr/>
          <a:lstStyle/>
          <a:p>
            <a:r>
              <a:rPr lang="en-US">
                <a:latin typeface="Calibri" panose="020F0502020204030204" pitchFamily="34" charset="0"/>
                <a:cs typeface="Calibri" panose="020F0502020204030204" pitchFamily="34" charset="0"/>
              </a:rPr>
              <a:t>20 May 2026</a:t>
            </a:r>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51D6717-6ED8-5D9A-6534-8EF01CD0B4E8}"/>
              </a:ext>
            </a:extLst>
          </p:cNvPr>
          <p:cNvSpPr>
            <a:spLocks noGrp="1"/>
          </p:cNvSpPr>
          <p:nvPr>
            <p:ph type="ftr" sz="quarter" idx="3"/>
          </p:nvPr>
        </p:nvSpPr>
        <p:spPr/>
        <p:txBody>
          <a:bodyPr/>
          <a:lstStyle/>
          <a:p>
            <a:pPr algn="ctr"/>
            <a:r>
              <a:rPr lang="en-US"/>
              <a:t>PSAS 2026</a:t>
            </a:r>
            <a:endParaRPr lang="de-DE" dirty="0">
              <a:latin typeface="Calibri" panose="020F0502020204030204" pitchFamily="34" charset="0"/>
              <a:cs typeface="Calibri" panose="020F0502020204030204" pitchFamily="34" charset="0"/>
            </a:endParaRPr>
          </a:p>
        </p:txBody>
      </p:sp>
      <p:sp>
        <p:nvSpPr>
          <p:cNvPr id="11" name="Oval 10">
            <a:extLst>
              <a:ext uri="{FF2B5EF4-FFF2-40B4-BE49-F238E27FC236}">
                <a16:creationId xmlns:a16="http://schemas.microsoft.com/office/drawing/2014/main" id="{BDC12548-7A62-1FBF-69F5-D42F35A5D0DD}"/>
              </a:ext>
            </a:extLst>
          </p:cNvPr>
          <p:cNvSpPr/>
          <p:nvPr/>
        </p:nvSpPr>
        <p:spPr>
          <a:xfrm>
            <a:off x="1158433" y="2398846"/>
            <a:ext cx="396044" cy="39675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F76135C2-514D-AB9F-9534-25008B83BF9F}"/>
              </a:ext>
            </a:extLst>
          </p:cNvPr>
          <p:cNvCxnSpPr>
            <a:cxnSpLocks/>
          </p:cNvCxnSpPr>
          <p:nvPr/>
        </p:nvCxnSpPr>
        <p:spPr>
          <a:xfrm flipV="1">
            <a:off x="1151620" y="2239862"/>
            <a:ext cx="402857" cy="6637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A51FD574-A87B-2AC9-ACBE-9CF7F724B16C}"/>
              </a:ext>
            </a:extLst>
          </p:cNvPr>
          <p:cNvSpPr/>
          <p:nvPr/>
        </p:nvSpPr>
        <p:spPr>
          <a:xfrm>
            <a:off x="4871527" y="2410276"/>
            <a:ext cx="396044" cy="39675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66BD8267-5C3D-C206-B410-98CB8A455FB5}"/>
              </a:ext>
            </a:extLst>
          </p:cNvPr>
          <p:cNvCxnSpPr>
            <a:cxnSpLocks/>
          </p:cNvCxnSpPr>
          <p:nvPr/>
        </p:nvCxnSpPr>
        <p:spPr>
          <a:xfrm flipV="1">
            <a:off x="4864714" y="2251292"/>
            <a:ext cx="402857" cy="6637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2B6DF080-6E51-4B02-C78B-0D051BDD687A}"/>
              </a:ext>
            </a:extLst>
          </p:cNvPr>
          <p:cNvSpPr/>
          <p:nvPr/>
        </p:nvSpPr>
        <p:spPr>
          <a:xfrm>
            <a:off x="2240423" y="2404352"/>
            <a:ext cx="2032052" cy="402625"/>
          </a:xfrm>
          <a:custGeom>
            <a:avLst/>
            <a:gdLst>
              <a:gd name="csX0" fmla="*/ 0 w 5477022"/>
              <a:gd name="csY0" fmla="*/ 905025 h 914406"/>
              <a:gd name="csX1" fmla="*/ 909711 w 5477022"/>
              <a:gd name="csY1" fmla="*/ 4 h 914406"/>
              <a:gd name="csX2" fmla="*/ 1805354 w 5477022"/>
              <a:gd name="csY2" fmla="*/ 914404 h 914406"/>
              <a:gd name="csX3" fmla="*/ 2696308 w 5477022"/>
              <a:gd name="csY3" fmla="*/ 9382 h 914406"/>
              <a:gd name="csX4" fmla="*/ 3606019 w 5477022"/>
              <a:gd name="csY4" fmla="*/ 905025 h 914406"/>
              <a:gd name="csX5" fmla="*/ 4487594 w 5477022"/>
              <a:gd name="csY5" fmla="*/ 9382 h 914406"/>
              <a:gd name="csX6" fmla="*/ 4783016 w 5477022"/>
              <a:gd name="csY6" fmla="*/ 539265 h 914406"/>
              <a:gd name="csX7" fmla="*/ 5477022 w 5477022"/>
              <a:gd name="csY7" fmla="*/ 609604 h 91440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5477022" h="914406">
                <a:moveTo>
                  <a:pt x="0" y="905025"/>
                </a:moveTo>
                <a:cubicBezTo>
                  <a:pt x="304409" y="451733"/>
                  <a:pt x="608819" y="-1559"/>
                  <a:pt x="909711" y="4"/>
                </a:cubicBezTo>
                <a:cubicBezTo>
                  <a:pt x="1210603" y="1567"/>
                  <a:pt x="1507588" y="912841"/>
                  <a:pt x="1805354" y="914404"/>
                </a:cubicBezTo>
                <a:cubicBezTo>
                  <a:pt x="2103120" y="915967"/>
                  <a:pt x="2396197" y="10945"/>
                  <a:pt x="2696308" y="9382"/>
                </a:cubicBezTo>
                <a:cubicBezTo>
                  <a:pt x="2996419" y="7819"/>
                  <a:pt x="3307471" y="905025"/>
                  <a:pt x="3606019" y="905025"/>
                </a:cubicBezTo>
                <a:cubicBezTo>
                  <a:pt x="3904567" y="905025"/>
                  <a:pt x="4291428" y="70342"/>
                  <a:pt x="4487594" y="9382"/>
                </a:cubicBezTo>
                <a:cubicBezTo>
                  <a:pt x="4683760" y="-51578"/>
                  <a:pt x="4618111" y="439228"/>
                  <a:pt x="4783016" y="539265"/>
                </a:cubicBezTo>
                <a:cubicBezTo>
                  <a:pt x="4947921" y="639302"/>
                  <a:pt x="5316025" y="618201"/>
                  <a:pt x="5477022" y="609604"/>
                </a:cubicBezTo>
              </a:path>
            </a:pathLst>
          </a:custGeom>
          <a:noFill/>
          <a:ln w="38100">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B613CE3-EFCB-C414-70F8-9816568BD174}"/>
              </a:ext>
            </a:extLst>
          </p:cNvPr>
          <p:cNvSpPr txBox="1"/>
          <p:nvPr/>
        </p:nvSpPr>
        <p:spPr>
          <a:xfrm>
            <a:off x="2555776" y="2982742"/>
            <a:ext cx="1176423"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MW Pulse</a:t>
            </a:r>
          </a:p>
        </p:txBody>
      </p:sp>
      <p:cxnSp>
        <p:nvCxnSpPr>
          <p:cNvPr id="18" name="Straight Arrow Connector 17">
            <a:extLst>
              <a:ext uri="{FF2B5EF4-FFF2-40B4-BE49-F238E27FC236}">
                <a16:creationId xmlns:a16="http://schemas.microsoft.com/office/drawing/2014/main" id="{796714A4-FCF5-BBD2-234B-CBB0D9E2874D}"/>
              </a:ext>
            </a:extLst>
          </p:cNvPr>
          <p:cNvCxnSpPr>
            <a:cxnSpLocks/>
          </p:cNvCxnSpPr>
          <p:nvPr/>
        </p:nvCxnSpPr>
        <p:spPr>
          <a:xfrm flipH="1">
            <a:off x="6264188" y="2319722"/>
            <a:ext cx="427366" cy="6313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3106DBDC-6F3F-CD75-71E6-85980CE57BCB}"/>
              </a:ext>
            </a:extLst>
          </p:cNvPr>
          <p:cNvSpPr/>
          <p:nvPr/>
        </p:nvSpPr>
        <p:spPr>
          <a:xfrm>
            <a:off x="6295510" y="2410276"/>
            <a:ext cx="396044" cy="39675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803D5F07-0915-988A-04BB-AA89E9041CD5}"/>
              </a:ext>
            </a:extLst>
          </p:cNvPr>
          <p:cNvSpPr txBox="1"/>
          <p:nvPr/>
        </p:nvSpPr>
        <p:spPr>
          <a:xfrm>
            <a:off x="5410130" y="2344054"/>
            <a:ext cx="396044" cy="523220"/>
          </a:xfrm>
          <a:prstGeom prst="rect">
            <a:avLst/>
          </a:prstGeom>
          <a:noFill/>
        </p:spPr>
        <p:txBody>
          <a:bodyPr wrap="square" rtlCol="0">
            <a:spAutoFit/>
          </a:bodyPr>
          <a:lstStyle/>
          <a:p>
            <a:r>
              <a:rPr lang="en-US" sz="2800" b="1" dirty="0">
                <a:latin typeface="Calibri" panose="020F0502020204030204" pitchFamily="34" charset="0"/>
                <a:cs typeface="Calibri" panose="020F0502020204030204" pitchFamily="34" charset="0"/>
              </a:rPr>
              <a:t>?</a:t>
            </a:r>
          </a:p>
        </p:txBody>
      </p:sp>
      <p:sp>
        <p:nvSpPr>
          <p:cNvPr id="3" name="TextBox 2">
            <a:extLst>
              <a:ext uri="{FF2B5EF4-FFF2-40B4-BE49-F238E27FC236}">
                <a16:creationId xmlns:a16="http://schemas.microsoft.com/office/drawing/2014/main" id="{989DE706-04B1-E9E9-1233-FD101AE93A10}"/>
              </a:ext>
            </a:extLst>
          </p:cNvPr>
          <p:cNvSpPr txBox="1"/>
          <p:nvPr/>
        </p:nvSpPr>
        <p:spPr>
          <a:xfrm>
            <a:off x="6903577" y="2344054"/>
            <a:ext cx="396044" cy="523220"/>
          </a:xfrm>
          <a:prstGeom prst="rect">
            <a:avLst/>
          </a:prstGeom>
          <a:noFill/>
        </p:spPr>
        <p:txBody>
          <a:bodyPr wrap="square" rtlCol="0">
            <a:spAutoFit/>
          </a:bodyPr>
          <a:lstStyle/>
          <a:p>
            <a:r>
              <a:rPr lang="en-US" sz="2800" b="1"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4013966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5ED9FC-FEB7-BAAF-B281-79440CE76F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077B81-59D9-72FC-662D-304A4E37F450}"/>
              </a:ext>
            </a:extLst>
          </p:cNvPr>
          <p:cNvSpPr>
            <a:spLocks noGrp="1"/>
          </p:cNvSpPr>
          <p:nvPr>
            <p:ph type="title"/>
          </p:nvPr>
        </p:nvSpPr>
        <p:spPr/>
        <p:txBody>
          <a:bodyPr/>
          <a:lstStyle/>
          <a:p>
            <a:r>
              <a:rPr lang="en-US" dirty="0"/>
              <a:t>Revisiting spin flip probability</a:t>
            </a:r>
          </a:p>
        </p:txBody>
      </p:sp>
      <p:sp>
        <p:nvSpPr>
          <p:cNvPr id="4" name="Date Placeholder 3">
            <a:extLst>
              <a:ext uri="{FF2B5EF4-FFF2-40B4-BE49-F238E27FC236}">
                <a16:creationId xmlns:a16="http://schemas.microsoft.com/office/drawing/2014/main" id="{812225F5-889C-08D6-F314-04B047F4F94B}"/>
              </a:ext>
            </a:extLst>
          </p:cNvPr>
          <p:cNvSpPr>
            <a:spLocks noGrp="1"/>
          </p:cNvSpPr>
          <p:nvPr>
            <p:ph type="dt" sz="half" idx="10"/>
          </p:nvPr>
        </p:nvSpPr>
        <p:spPr/>
        <p:txBody>
          <a:bodyPr/>
          <a:lstStyle/>
          <a:p>
            <a:r>
              <a:rPr lang="en-US"/>
              <a:t>20 May 2026</a:t>
            </a:r>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190581FD-F3AE-6F09-59B6-79E2A53D5DBC}"/>
              </a:ext>
            </a:extLst>
          </p:cNvPr>
          <p:cNvSpPr>
            <a:spLocks noGrp="1"/>
          </p:cNvSpPr>
          <p:nvPr>
            <p:ph type="ftr" sz="quarter" idx="3"/>
          </p:nvPr>
        </p:nvSpPr>
        <p:spPr/>
        <p:txBody>
          <a:bodyPr/>
          <a:lstStyle/>
          <a:p>
            <a:pPr algn="ctr"/>
            <a:r>
              <a:rPr lang="en-US"/>
              <a:t>PSAS 2026</a:t>
            </a:r>
            <a:endParaRPr lang="de-DE" dirty="0">
              <a:latin typeface="Calibri" panose="020F0502020204030204" pitchFamily="34" charset="0"/>
              <a:cs typeface="Calibri" panose="020F0502020204030204" pitchFamily="34" charset="0"/>
            </a:endParaRPr>
          </a:p>
        </p:txBody>
      </p:sp>
      <p:pic>
        <p:nvPicPr>
          <p:cNvPr id="3" name="sf_prob_run_3">
            <a:hlinkClick r:id="" action="ppaction://media"/>
            <a:extLst>
              <a:ext uri="{FF2B5EF4-FFF2-40B4-BE49-F238E27FC236}">
                <a16:creationId xmlns:a16="http://schemas.microsoft.com/office/drawing/2014/main" id="{83F12BEC-7A23-A7FD-4463-8A697AF59EA5}"/>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6913" y="1311610"/>
            <a:ext cx="9144000" cy="3265488"/>
          </a:xfrm>
          <a:prstGeom prst="rect">
            <a:avLst/>
          </a:prstGeom>
        </p:spPr>
      </p:pic>
    </p:spTree>
    <p:extLst>
      <p:ext uri="{BB962C8B-B14F-4D97-AF65-F5344CB8AC3E}">
        <p14:creationId xmlns:p14="http://schemas.microsoft.com/office/powerpoint/2010/main" val="55014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33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D721CA-8B52-EB09-BF1C-22A7ECD7FA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7D29DA-22A9-DD16-4E8D-042E632FC97F}"/>
              </a:ext>
            </a:extLst>
          </p:cNvPr>
          <p:cNvSpPr>
            <a:spLocks noGrp="1"/>
          </p:cNvSpPr>
          <p:nvPr>
            <p:ph type="title"/>
          </p:nvPr>
        </p:nvSpPr>
        <p:spPr/>
        <p:txBody>
          <a:bodyPr/>
          <a:lstStyle/>
          <a:p>
            <a:r>
              <a:rPr lang="en-US" dirty="0"/>
              <a:t>Revisiting spin flip probability</a:t>
            </a:r>
          </a:p>
        </p:txBody>
      </p:sp>
      <p:sp>
        <p:nvSpPr>
          <p:cNvPr id="4" name="Date Placeholder 3">
            <a:extLst>
              <a:ext uri="{FF2B5EF4-FFF2-40B4-BE49-F238E27FC236}">
                <a16:creationId xmlns:a16="http://schemas.microsoft.com/office/drawing/2014/main" id="{1AB5E3D2-8F0A-A54B-BF44-B355BF644C26}"/>
              </a:ext>
            </a:extLst>
          </p:cNvPr>
          <p:cNvSpPr>
            <a:spLocks noGrp="1"/>
          </p:cNvSpPr>
          <p:nvPr>
            <p:ph type="dt" sz="half" idx="10"/>
          </p:nvPr>
        </p:nvSpPr>
        <p:spPr/>
        <p:txBody>
          <a:bodyPr/>
          <a:lstStyle/>
          <a:p>
            <a:r>
              <a:rPr lang="en-US"/>
              <a:t>20 May 2026</a:t>
            </a:r>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E91501A9-F5D7-838F-301E-8CBCA48A3412}"/>
              </a:ext>
            </a:extLst>
          </p:cNvPr>
          <p:cNvSpPr>
            <a:spLocks noGrp="1"/>
          </p:cNvSpPr>
          <p:nvPr>
            <p:ph type="ftr" sz="quarter" idx="3"/>
          </p:nvPr>
        </p:nvSpPr>
        <p:spPr/>
        <p:txBody>
          <a:bodyPr/>
          <a:lstStyle/>
          <a:p>
            <a:pPr algn="ctr"/>
            <a:r>
              <a:rPr lang="en-US"/>
              <a:t>PSAS 2026</a:t>
            </a:r>
            <a:endParaRPr lang="de-DE" dirty="0">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F184B9BF-D222-1A85-BD66-AACC12BE428E}"/>
              </a:ext>
            </a:extLst>
          </p:cNvPr>
          <p:cNvPicPr>
            <a:picLocks noChangeAspect="1"/>
          </p:cNvPicPr>
          <p:nvPr/>
        </p:nvPicPr>
        <p:blipFill>
          <a:blip r:embed="rId2"/>
          <a:stretch>
            <a:fillRect/>
          </a:stretch>
        </p:blipFill>
        <p:spPr>
          <a:xfrm>
            <a:off x="685800" y="1206732"/>
            <a:ext cx="7772400" cy="2730036"/>
          </a:xfrm>
          <a:prstGeom prst="rect">
            <a:avLst/>
          </a:prstGeom>
        </p:spPr>
      </p:pic>
    </p:spTree>
    <p:extLst>
      <p:ext uri="{BB962C8B-B14F-4D97-AF65-F5344CB8AC3E}">
        <p14:creationId xmlns:p14="http://schemas.microsoft.com/office/powerpoint/2010/main" val="20971435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BEBF04-639E-88DB-1D1A-0535773A70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D615B8-B11B-5AF4-AFB3-D4DCF5D41518}"/>
              </a:ext>
            </a:extLst>
          </p:cNvPr>
          <p:cNvSpPr>
            <a:spLocks noGrp="1"/>
          </p:cNvSpPr>
          <p:nvPr>
            <p:ph type="title"/>
          </p:nvPr>
        </p:nvSpPr>
        <p:spPr/>
        <p:txBody>
          <a:bodyPr/>
          <a:lstStyle/>
          <a:p>
            <a:r>
              <a:rPr lang="en-US" dirty="0"/>
              <a:t>Revisiting spin flip probability</a:t>
            </a:r>
          </a:p>
        </p:txBody>
      </p:sp>
      <p:sp>
        <p:nvSpPr>
          <p:cNvPr id="4" name="Date Placeholder 3">
            <a:extLst>
              <a:ext uri="{FF2B5EF4-FFF2-40B4-BE49-F238E27FC236}">
                <a16:creationId xmlns:a16="http://schemas.microsoft.com/office/drawing/2014/main" id="{9DDC467C-D4B7-C102-CF79-4D10CC92BF4A}"/>
              </a:ext>
            </a:extLst>
          </p:cNvPr>
          <p:cNvSpPr>
            <a:spLocks noGrp="1"/>
          </p:cNvSpPr>
          <p:nvPr>
            <p:ph type="dt" sz="half" idx="10"/>
          </p:nvPr>
        </p:nvSpPr>
        <p:spPr/>
        <p:txBody>
          <a:bodyPr/>
          <a:lstStyle/>
          <a:p>
            <a:r>
              <a:rPr lang="en-US"/>
              <a:t>20 May 2026</a:t>
            </a:r>
            <a:endParaRPr lang="en-US" dirty="0">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8983B70-FC61-258A-FD02-134D5DDC3DAE}"/>
              </a:ext>
            </a:extLst>
          </p:cNvPr>
          <p:cNvSpPr>
            <a:spLocks noGrp="1"/>
          </p:cNvSpPr>
          <p:nvPr>
            <p:ph type="ftr" sz="quarter" idx="3"/>
          </p:nvPr>
        </p:nvSpPr>
        <p:spPr/>
        <p:txBody>
          <a:bodyPr/>
          <a:lstStyle/>
          <a:p>
            <a:pPr algn="ctr"/>
            <a:r>
              <a:rPr lang="en-US"/>
              <a:t>PSAS 2026</a:t>
            </a:r>
            <a:endParaRPr lang="de-DE" dirty="0">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EDF03555-86D2-632D-43A7-2E399A9AF554}"/>
              </a:ext>
            </a:extLst>
          </p:cNvPr>
          <p:cNvPicPr>
            <a:picLocks noChangeAspect="1"/>
          </p:cNvPicPr>
          <p:nvPr/>
        </p:nvPicPr>
        <p:blipFill>
          <a:blip r:embed="rId2"/>
          <a:srcRect l="2737" b="6438"/>
          <a:stretch>
            <a:fillRect/>
          </a:stretch>
        </p:blipFill>
        <p:spPr>
          <a:xfrm>
            <a:off x="359532" y="1635647"/>
            <a:ext cx="5117732" cy="2448272"/>
          </a:xfrm>
          <a:prstGeom prst="rect">
            <a:avLst/>
          </a:prstGeom>
        </p:spPr>
      </p:pic>
      <p:sp>
        <p:nvSpPr>
          <p:cNvPr id="7" name="TextBox 6">
            <a:extLst>
              <a:ext uri="{FF2B5EF4-FFF2-40B4-BE49-F238E27FC236}">
                <a16:creationId xmlns:a16="http://schemas.microsoft.com/office/drawing/2014/main" id="{FC20C909-621C-8422-8D48-E47389C80C2A}"/>
              </a:ext>
            </a:extLst>
          </p:cNvPr>
          <p:cNvSpPr txBox="1"/>
          <p:nvPr/>
        </p:nvSpPr>
        <p:spPr>
          <a:xfrm>
            <a:off x="2375756" y="4118171"/>
            <a:ext cx="1260140"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trials for SF</a:t>
            </a:r>
          </a:p>
        </p:txBody>
      </p:sp>
      <p:sp>
        <p:nvSpPr>
          <p:cNvPr id="8" name="TextBox 7">
            <a:extLst>
              <a:ext uri="{FF2B5EF4-FFF2-40B4-BE49-F238E27FC236}">
                <a16:creationId xmlns:a16="http://schemas.microsoft.com/office/drawing/2014/main" id="{2D44A2C6-6B85-5205-5E61-BE62E5E156B4}"/>
              </a:ext>
            </a:extLst>
          </p:cNvPr>
          <p:cNvSpPr txBox="1"/>
          <p:nvPr/>
        </p:nvSpPr>
        <p:spPr>
          <a:xfrm rot="16200000">
            <a:off x="-419200" y="2387084"/>
            <a:ext cx="1260140"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probability</a:t>
            </a:r>
          </a:p>
        </p:txBody>
      </p:sp>
      <p:sp>
        <p:nvSpPr>
          <p:cNvPr id="9" name="TextBox 8">
            <a:extLst>
              <a:ext uri="{FF2B5EF4-FFF2-40B4-BE49-F238E27FC236}">
                <a16:creationId xmlns:a16="http://schemas.microsoft.com/office/drawing/2014/main" id="{DB0FE631-D799-C479-60C0-6EACF4B82634}"/>
              </a:ext>
            </a:extLst>
          </p:cNvPr>
          <p:cNvSpPr txBox="1"/>
          <p:nvPr/>
        </p:nvSpPr>
        <p:spPr>
          <a:xfrm>
            <a:off x="6120172" y="1095586"/>
            <a:ext cx="2772308" cy="313932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Thermal radiation brings population into rotationally excited states </a:t>
            </a:r>
          </a:p>
          <a:p>
            <a:pPr marL="285750" indent="-285750">
              <a:buFont typeface="Arial" panose="020B0604020202020204" pitchFamily="34" charset="0"/>
              <a:buChar char="•"/>
            </a:pPr>
            <a:endParaRPr lang="en-US"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Careful design of cryogenic environment is important</a:t>
            </a:r>
          </a:p>
          <a:p>
            <a:pPr marL="285750" indent="-285750">
              <a:buFont typeface="Arial" panose="020B0604020202020204" pitchFamily="34" charset="0"/>
              <a:buChar char="•"/>
            </a:pPr>
            <a:endParaRPr lang="en-US"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Ingredients in place for laser spectroscopy</a:t>
            </a:r>
          </a:p>
        </p:txBody>
      </p:sp>
    </p:spTree>
    <p:extLst>
      <p:ext uri="{BB962C8B-B14F-4D97-AF65-F5344CB8AC3E}">
        <p14:creationId xmlns:p14="http://schemas.microsoft.com/office/powerpoint/2010/main" val="402967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CB8EB-00B5-B2BD-10A3-803D9CA5ED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C297B3-9AEF-19FD-2801-2EFF8272E793}"/>
              </a:ext>
            </a:extLst>
          </p:cNvPr>
          <p:cNvSpPr>
            <a:spLocks noGrp="1"/>
          </p:cNvSpPr>
          <p:nvPr>
            <p:ph type="title"/>
          </p:nvPr>
        </p:nvSpPr>
        <p:spPr/>
        <p:txBody>
          <a:bodyPr>
            <a:normAutofit/>
          </a:bodyPr>
          <a:lstStyle/>
          <a:p>
            <a:r>
              <a:rPr lang="en-US" dirty="0">
                <a:latin typeface="Calibri" panose="020F0502020204030204" pitchFamily="34" charset="0"/>
                <a:cs typeface="Calibri" panose="020F0502020204030204" pitchFamily="34" charset="0"/>
              </a:rPr>
              <a:t>Diatomic MHI Observables</a:t>
            </a:r>
          </a:p>
        </p:txBody>
      </p:sp>
      <p:sp>
        <p:nvSpPr>
          <p:cNvPr id="4" name="Date Placeholder 3">
            <a:extLst>
              <a:ext uri="{FF2B5EF4-FFF2-40B4-BE49-F238E27FC236}">
                <a16:creationId xmlns:a16="http://schemas.microsoft.com/office/drawing/2014/main" id="{57EAE8FE-0C94-A8F1-EBCC-490220D26E5F}"/>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D8A939F7-3EC1-88E2-1449-16265B311E9D}"/>
              </a:ext>
            </a:extLst>
          </p:cNvPr>
          <p:cNvSpPr>
            <a:spLocks noGrp="1"/>
          </p:cNvSpPr>
          <p:nvPr>
            <p:ph type="ftr" sz="quarter" idx="3"/>
          </p:nvPr>
        </p:nvSpPr>
        <p:spPr/>
        <p:txBody>
          <a:bodyPr/>
          <a:lstStyle/>
          <a:p>
            <a:pPr algn="ctr"/>
            <a:r>
              <a:rPr lang="en-US"/>
              <a:t>PSAS 2026</a:t>
            </a:r>
            <a:endParaRPr lang="de-DE" dirty="0"/>
          </a:p>
        </p:txBody>
      </p:sp>
      <p:sp>
        <p:nvSpPr>
          <p:cNvPr id="3" name="TextBox 2">
            <a:extLst>
              <a:ext uri="{FF2B5EF4-FFF2-40B4-BE49-F238E27FC236}">
                <a16:creationId xmlns:a16="http://schemas.microsoft.com/office/drawing/2014/main" id="{312C82F8-A0C0-45A1-8D34-547B72C5B7C4}"/>
              </a:ext>
            </a:extLst>
          </p:cNvPr>
          <p:cNvSpPr txBox="1"/>
          <p:nvPr/>
        </p:nvSpPr>
        <p:spPr>
          <a:xfrm>
            <a:off x="5184068" y="1203598"/>
            <a:ext cx="3240360" cy="313932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Single, bound electronic energy level</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Hundreds of unique rotational, vibrational energy levels</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Each level has unique hyperfine structure (HFS)</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p:txBody>
      </p:sp>
      <p:pic>
        <p:nvPicPr>
          <p:cNvPr id="7" name="Picture 6" descr="A diagram of a nuclear dissection&#10;&#10;AI-generated content may be incorrect.">
            <a:extLst>
              <a:ext uri="{FF2B5EF4-FFF2-40B4-BE49-F238E27FC236}">
                <a16:creationId xmlns:a16="http://schemas.microsoft.com/office/drawing/2014/main" id="{FEDE26DB-CF5C-689D-77A9-3D3855E3E5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54" y="1347614"/>
            <a:ext cx="4948068" cy="3139320"/>
          </a:xfrm>
          <a:prstGeom prst="rect">
            <a:avLst/>
          </a:prstGeom>
        </p:spPr>
      </p:pic>
    </p:spTree>
    <p:extLst>
      <p:ext uri="{BB962C8B-B14F-4D97-AF65-F5344CB8AC3E}">
        <p14:creationId xmlns:p14="http://schemas.microsoft.com/office/powerpoint/2010/main" val="25745724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0B128-EBB0-3429-F35B-49FFD0B20EFD}"/>
            </a:ext>
          </a:extLst>
        </p:cNvPr>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31297D2D-07F1-F031-3499-B8B2D6080B8F}"/>
              </a:ext>
            </a:extLst>
          </p:cNvPr>
          <p:cNvSpPr>
            <a:spLocks noGrp="1" noChangeArrowheads="1"/>
          </p:cNvSpPr>
          <p:nvPr>
            <p:ph type="dt" sz="half" idx="2"/>
          </p:nvPr>
        </p:nvSpPr>
        <p:spPr bwMode="auto">
          <a:xfrm>
            <a:off x="-81916" y="4891088"/>
            <a:ext cx="1708785"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r>
              <a:rPr lang="en-US" altLang="en-US"/>
              <a:t>20 May 2026</a:t>
            </a:r>
          </a:p>
        </p:txBody>
      </p:sp>
      <p:sp>
        <p:nvSpPr>
          <p:cNvPr id="26628" name="Footer Placeholder 5">
            <a:extLst>
              <a:ext uri="{FF2B5EF4-FFF2-40B4-BE49-F238E27FC236}">
                <a16:creationId xmlns:a16="http://schemas.microsoft.com/office/drawing/2014/main" id="{D1FDDCC6-B436-2CD6-2043-068DCCFAE202}"/>
              </a:ext>
            </a:extLst>
          </p:cNvPr>
          <p:cNvSpPr>
            <a:spLocks noGrp="1" noChangeArrowheads="1"/>
          </p:cNvSpPr>
          <p:nvPr>
            <p:ph type="ftr" sz="quarter" idx="3"/>
          </p:nvPr>
        </p:nvSpPr>
        <p:spPr bwMode="auto">
          <a:xfrm>
            <a:off x="3347864" y="4891088"/>
            <a:ext cx="2357130"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r>
              <a:rPr lang="en-US"/>
              <a:t>PSAS 2026</a:t>
            </a:r>
            <a:endParaRPr lang="en-US" altLang="en-US"/>
          </a:p>
        </p:txBody>
      </p:sp>
      <p:sp>
        <p:nvSpPr>
          <p:cNvPr id="14" name="TextBox 1">
            <a:extLst>
              <a:ext uri="{FF2B5EF4-FFF2-40B4-BE49-F238E27FC236}">
                <a16:creationId xmlns:a16="http://schemas.microsoft.com/office/drawing/2014/main" id="{FF8F1ABE-48E6-716C-1FB6-428DF59E8945}"/>
              </a:ext>
            </a:extLst>
          </p:cNvPr>
          <p:cNvSpPr txBox="1">
            <a:spLocks noChangeArrowheads="1"/>
          </p:cNvSpPr>
          <p:nvPr/>
        </p:nvSpPr>
        <p:spPr bwMode="auto">
          <a:xfrm>
            <a:off x="449263" y="250825"/>
            <a:ext cx="6715125" cy="584775"/>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Laser Spectroscopy - scheme</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descr="A graph of numbers and a number&#10;&#10;AI-generated content may be incorrect.">
            <a:extLst>
              <a:ext uri="{FF2B5EF4-FFF2-40B4-BE49-F238E27FC236}">
                <a16:creationId xmlns:a16="http://schemas.microsoft.com/office/drawing/2014/main" id="{016AA832-507F-A4C1-CE5C-97AB639CCE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3868" y="1424524"/>
            <a:ext cx="4788703" cy="2877640"/>
          </a:xfrm>
          <a:prstGeom prst="rect">
            <a:avLst/>
          </a:prstGeom>
        </p:spPr>
      </p:pic>
      <p:sp>
        <p:nvSpPr>
          <p:cNvPr id="5" name="TextBox 4">
            <a:extLst>
              <a:ext uri="{FF2B5EF4-FFF2-40B4-BE49-F238E27FC236}">
                <a16:creationId xmlns:a16="http://schemas.microsoft.com/office/drawing/2014/main" id="{7A15D81C-7D91-0302-8902-7D0B204ED76B}"/>
              </a:ext>
            </a:extLst>
          </p:cNvPr>
          <p:cNvSpPr txBox="1"/>
          <p:nvPr/>
        </p:nvSpPr>
        <p:spPr>
          <a:xfrm>
            <a:off x="215516" y="1275606"/>
            <a:ext cx="3168352" cy="646331"/>
          </a:xfrm>
          <a:prstGeom prst="rect">
            <a:avLst/>
          </a:prstGeom>
          <a:noFill/>
        </p:spPr>
        <p:txBody>
          <a:bodyPr wrap="square" rtlCol="0">
            <a:spAutoFit/>
          </a:bodyPr>
          <a:lstStyle/>
          <a:p>
            <a:pPr marL="342900" indent="-342900">
              <a:buFont typeface="+mj-lt"/>
              <a:buAutoNum type="arabicPeriod"/>
            </a:pPr>
            <a:r>
              <a:rPr lang="en-US" dirty="0">
                <a:latin typeface="Calibri" panose="020F0502020204030204" pitchFamily="34" charset="0"/>
                <a:cs typeface="Calibri" panose="020F0502020204030204" pitchFamily="34" charset="0"/>
              </a:rPr>
              <a:t>Prepare ion in (0,0)</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p:txBody>
      </p:sp>
      <p:grpSp>
        <p:nvGrpSpPr>
          <p:cNvPr id="6" name="Group 5">
            <a:extLst>
              <a:ext uri="{FF2B5EF4-FFF2-40B4-BE49-F238E27FC236}">
                <a16:creationId xmlns:a16="http://schemas.microsoft.com/office/drawing/2014/main" id="{78BCB541-109A-FE75-D9F6-2B826F2A9580}"/>
              </a:ext>
            </a:extLst>
          </p:cNvPr>
          <p:cNvGrpSpPr/>
          <p:nvPr/>
        </p:nvGrpSpPr>
        <p:grpSpPr>
          <a:xfrm>
            <a:off x="4175956" y="3579862"/>
            <a:ext cx="137160" cy="360040"/>
            <a:chOff x="4860032" y="1563638"/>
            <a:chExt cx="137160" cy="360040"/>
          </a:xfrm>
        </p:grpSpPr>
        <p:sp>
          <p:nvSpPr>
            <p:cNvPr id="7" name="Oval 6">
              <a:extLst>
                <a:ext uri="{FF2B5EF4-FFF2-40B4-BE49-F238E27FC236}">
                  <a16:creationId xmlns:a16="http://schemas.microsoft.com/office/drawing/2014/main" id="{56D7D6FD-E352-788E-2121-8F909E98A4DA}"/>
                </a:ext>
              </a:extLst>
            </p:cNvPr>
            <p:cNvSpPr/>
            <p:nvPr/>
          </p:nvSpPr>
          <p:spPr>
            <a:xfrm>
              <a:off x="4860032" y="1711082"/>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EBBC4AC8-07BD-48A1-8221-18F512F60D0B}"/>
                </a:ext>
              </a:extLst>
            </p:cNvPr>
            <p:cNvCxnSpPr/>
            <p:nvPr/>
          </p:nvCxnSpPr>
          <p:spPr>
            <a:xfrm flipV="1">
              <a:off x="4860032" y="1563638"/>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5737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465E2-B9D7-723E-CDDC-055213613BB2}"/>
            </a:ext>
          </a:extLst>
        </p:cNvPr>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8A4B8ED4-351D-FE46-5BCC-5044842320D5}"/>
              </a:ext>
            </a:extLst>
          </p:cNvPr>
          <p:cNvSpPr>
            <a:spLocks noGrp="1" noChangeArrowheads="1"/>
          </p:cNvSpPr>
          <p:nvPr>
            <p:ph type="dt" sz="half" idx="2"/>
          </p:nvPr>
        </p:nvSpPr>
        <p:spPr bwMode="auto">
          <a:xfrm>
            <a:off x="-81916" y="4891088"/>
            <a:ext cx="1708785"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r>
              <a:rPr lang="en-US" altLang="en-US"/>
              <a:t>20 May 2026</a:t>
            </a:r>
          </a:p>
        </p:txBody>
      </p:sp>
      <p:sp>
        <p:nvSpPr>
          <p:cNvPr id="26628" name="Footer Placeholder 5">
            <a:extLst>
              <a:ext uri="{FF2B5EF4-FFF2-40B4-BE49-F238E27FC236}">
                <a16:creationId xmlns:a16="http://schemas.microsoft.com/office/drawing/2014/main" id="{21FBED08-BAF2-8838-2CD3-A9B53393BE51}"/>
              </a:ext>
            </a:extLst>
          </p:cNvPr>
          <p:cNvSpPr>
            <a:spLocks noGrp="1" noChangeArrowheads="1"/>
          </p:cNvSpPr>
          <p:nvPr>
            <p:ph type="ftr" sz="quarter" idx="3"/>
          </p:nvPr>
        </p:nvSpPr>
        <p:spPr bwMode="auto">
          <a:xfrm>
            <a:off x="3347864" y="4891088"/>
            <a:ext cx="2357130"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r>
              <a:rPr lang="en-US"/>
              <a:t>PSAS 2026</a:t>
            </a:r>
            <a:endParaRPr lang="en-US" altLang="en-US"/>
          </a:p>
        </p:txBody>
      </p:sp>
      <p:sp>
        <p:nvSpPr>
          <p:cNvPr id="14" name="TextBox 1">
            <a:extLst>
              <a:ext uri="{FF2B5EF4-FFF2-40B4-BE49-F238E27FC236}">
                <a16:creationId xmlns:a16="http://schemas.microsoft.com/office/drawing/2014/main" id="{6910AC70-470E-6FA7-FB00-F61CCB3F19A5}"/>
              </a:ext>
            </a:extLst>
          </p:cNvPr>
          <p:cNvSpPr txBox="1">
            <a:spLocks noChangeArrowheads="1"/>
          </p:cNvSpPr>
          <p:nvPr/>
        </p:nvSpPr>
        <p:spPr bwMode="auto">
          <a:xfrm>
            <a:off x="449263" y="250825"/>
            <a:ext cx="6715125" cy="584775"/>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Laser Spectroscopy - scheme</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descr="A graph of numbers and a number&#10;&#10;AI-generated content may be incorrect.">
            <a:extLst>
              <a:ext uri="{FF2B5EF4-FFF2-40B4-BE49-F238E27FC236}">
                <a16:creationId xmlns:a16="http://schemas.microsoft.com/office/drawing/2014/main" id="{4B08FD79-577D-8AF5-FA62-5CF672623A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3868" y="1424524"/>
            <a:ext cx="4788703" cy="287764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7BA2E7B-F03F-C3C5-8AFA-4BB65DCE5864}"/>
                  </a:ext>
                </a:extLst>
              </p:cNvPr>
              <p:cNvSpPr txBox="1"/>
              <p:nvPr/>
            </p:nvSpPr>
            <p:spPr>
              <a:xfrm>
                <a:off x="215516" y="1275606"/>
                <a:ext cx="3168352" cy="1477328"/>
              </a:xfrm>
              <a:prstGeom prst="rect">
                <a:avLst/>
              </a:prstGeom>
              <a:noFill/>
            </p:spPr>
            <p:txBody>
              <a:bodyPr wrap="square" rtlCol="0">
                <a:spAutoFit/>
              </a:bodyPr>
              <a:lstStyle/>
              <a:p>
                <a:pPr marL="342900" indent="-342900">
                  <a:buFont typeface="+mj-lt"/>
                  <a:buAutoNum type="arabicPeriod"/>
                </a:pPr>
                <a:r>
                  <a:rPr lang="en-US" dirty="0">
                    <a:latin typeface="Calibri" panose="020F0502020204030204" pitchFamily="34" charset="0"/>
                    <a:cs typeface="Calibri" panose="020F0502020204030204" pitchFamily="34" charset="0"/>
                  </a:rPr>
                  <a:t>Prepare ion in (0,0)</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Probe the </a:t>
                </a:r>
                <a14:m>
                  <m:oMath xmlns:m="http://schemas.openxmlformats.org/officeDocument/2006/math">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0,0</m:t>
                        </m:r>
                      </m:e>
                    </m:d>
                    <m:r>
                      <a:rPr lang="en-US" b="0" i="1" smtClean="0">
                        <a:latin typeface="Cambria Math" panose="02040503050406030204" pitchFamily="18" charset="0"/>
                        <a:cs typeface="Calibri" panose="020F0502020204030204" pitchFamily="34" charset="0"/>
                      </a:rPr>
                      <m:t>→</m:t>
                    </m:r>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5,1</m:t>
                        </m:r>
                      </m:e>
                    </m:d>
                  </m:oMath>
                </a14:m>
                <a:r>
                  <a:rPr lang="en-US" dirty="0">
                    <a:latin typeface="Calibri" panose="020F0502020204030204" pitchFamily="34" charset="0"/>
                    <a:cs typeface="Calibri" panose="020F0502020204030204" pitchFamily="34" charset="0"/>
                  </a:rPr>
                  <a:t> rovibrational transition</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p:txBody>
          </p:sp>
        </mc:Choice>
        <mc:Fallback xmlns="">
          <p:sp>
            <p:nvSpPr>
              <p:cNvPr id="5" name="TextBox 4">
                <a:extLst>
                  <a:ext uri="{FF2B5EF4-FFF2-40B4-BE49-F238E27FC236}">
                    <a16:creationId xmlns:a16="http://schemas.microsoft.com/office/drawing/2014/main" id="{47BA2E7B-F03F-C3C5-8AFA-4BB65DCE5864}"/>
                  </a:ext>
                </a:extLst>
              </p:cNvPr>
              <p:cNvSpPr txBox="1">
                <a:spLocks noRot="1" noChangeAspect="1" noMove="1" noResize="1" noEditPoints="1" noAdjustHandles="1" noChangeArrowheads="1" noChangeShapeType="1" noTextEdit="1"/>
              </p:cNvSpPr>
              <p:nvPr/>
            </p:nvSpPr>
            <p:spPr>
              <a:xfrm>
                <a:off x="215516" y="1275606"/>
                <a:ext cx="3168352" cy="1477328"/>
              </a:xfrm>
              <a:prstGeom prst="rect">
                <a:avLst/>
              </a:prstGeom>
              <a:blipFill>
                <a:blip r:embed="rId4"/>
                <a:stretch>
                  <a:fillRect l="-1594" t="-1709"/>
                </a:stretch>
              </a:blipFill>
            </p:spPr>
            <p:txBody>
              <a:bodyPr/>
              <a:lstStyle/>
              <a:p>
                <a:r>
                  <a:rPr lang="en-US">
                    <a:noFill/>
                  </a:rPr>
                  <a:t> </a:t>
                </a:r>
              </a:p>
            </p:txBody>
          </p:sp>
        </mc:Fallback>
      </mc:AlternateContent>
      <p:cxnSp>
        <p:nvCxnSpPr>
          <p:cNvPr id="6" name="Straight Arrow Connector 5">
            <a:extLst>
              <a:ext uri="{FF2B5EF4-FFF2-40B4-BE49-F238E27FC236}">
                <a16:creationId xmlns:a16="http://schemas.microsoft.com/office/drawing/2014/main" id="{2C17FC39-EBB8-9834-F79E-85EE843C7424}"/>
              </a:ext>
            </a:extLst>
          </p:cNvPr>
          <p:cNvCxnSpPr>
            <a:cxnSpLocks/>
          </p:cNvCxnSpPr>
          <p:nvPr/>
        </p:nvCxnSpPr>
        <p:spPr>
          <a:xfrm flipV="1">
            <a:off x="4313116" y="1848242"/>
            <a:ext cx="517770" cy="1915068"/>
          </a:xfrm>
          <a:prstGeom prst="straightConnector1">
            <a:avLst/>
          </a:prstGeom>
          <a:ln w="28575">
            <a:solidFill>
              <a:srgbClr val="C00000"/>
            </a:solidFill>
            <a:tailEnd type="triangle"/>
          </a:ln>
        </p:spPr>
        <p:style>
          <a:lnRef idx="1">
            <a:schemeClr val="accent3"/>
          </a:lnRef>
          <a:fillRef idx="0">
            <a:schemeClr val="accent3"/>
          </a:fillRef>
          <a:effectRef idx="0">
            <a:schemeClr val="accent3"/>
          </a:effectRef>
          <a:fontRef idx="minor">
            <a:schemeClr val="tx1"/>
          </a:fontRef>
        </p:style>
      </p:cxnSp>
      <p:sp>
        <p:nvSpPr>
          <p:cNvPr id="11" name="Oval 10">
            <a:extLst>
              <a:ext uri="{FF2B5EF4-FFF2-40B4-BE49-F238E27FC236}">
                <a16:creationId xmlns:a16="http://schemas.microsoft.com/office/drawing/2014/main" id="{D6297293-AEC2-F51D-6B44-A9D5B899969A}"/>
              </a:ext>
            </a:extLst>
          </p:cNvPr>
          <p:cNvSpPr/>
          <p:nvPr/>
        </p:nvSpPr>
        <p:spPr>
          <a:xfrm>
            <a:off x="5568315" y="925415"/>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AA73B48-E301-CB1F-4244-D44F3515425F}"/>
              </a:ext>
            </a:extLst>
          </p:cNvPr>
          <p:cNvSpPr/>
          <p:nvPr/>
        </p:nvSpPr>
        <p:spPr>
          <a:xfrm>
            <a:off x="5568315" y="1219877"/>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163C4A0-EE21-4016-4D3F-920FDAB054D1}"/>
              </a:ext>
            </a:extLst>
          </p:cNvPr>
          <p:cNvSpPr txBox="1"/>
          <p:nvPr/>
        </p:nvSpPr>
        <p:spPr>
          <a:xfrm>
            <a:off x="5778219" y="846018"/>
            <a:ext cx="90010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successful</a:t>
            </a:r>
            <a:endParaRPr lang="en-US" dirty="0">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D940CF1E-DACE-3634-3E47-F4F45E162051}"/>
              </a:ext>
            </a:extLst>
          </p:cNvPr>
          <p:cNvSpPr txBox="1"/>
          <p:nvPr/>
        </p:nvSpPr>
        <p:spPr>
          <a:xfrm>
            <a:off x="5760134" y="1140479"/>
            <a:ext cx="100811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unsuccessful</a:t>
            </a:r>
            <a:endParaRPr lang="en-US" dirty="0">
              <a:latin typeface="Calibri" panose="020F0502020204030204" pitchFamily="34" charset="0"/>
              <a:cs typeface="Calibri" panose="020F0502020204030204" pitchFamily="34" charset="0"/>
            </a:endParaRPr>
          </a:p>
        </p:txBody>
      </p:sp>
      <p:grpSp>
        <p:nvGrpSpPr>
          <p:cNvPr id="20" name="Group 19">
            <a:extLst>
              <a:ext uri="{FF2B5EF4-FFF2-40B4-BE49-F238E27FC236}">
                <a16:creationId xmlns:a16="http://schemas.microsoft.com/office/drawing/2014/main" id="{46C46C54-C905-4FBF-9DA1-561EAC5F5DCF}"/>
              </a:ext>
            </a:extLst>
          </p:cNvPr>
          <p:cNvGrpSpPr/>
          <p:nvPr/>
        </p:nvGrpSpPr>
        <p:grpSpPr>
          <a:xfrm>
            <a:off x="4860032" y="1563638"/>
            <a:ext cx="137160" cy="360040"/>
            <a:chOff x="4860032" y="1563638"/>
            <a:chExt cx="137160" cy="360040"/>
          </a:xfrm>
        </p:grpSpPr>
        <p:sp>
          <p:nvSpPr>
            <p:cNvPr id="4" name="Oval 3">
              <a:extLst>
                <a:ext uri="{FF2B5EF4-FFF2-40B4-BE49-F238E27FC236}">
                  <a16:creationId xmlns:a16="http://schemas.microsoft.com/office/drawing/2014/main" id="{846D5562-B749-04A1-2EAB-BA44EF0F8820}"/>
                </a:ext>
              </a:extLst>
            </p:cNvPr>
            <p:cNvSpPr/>
            <p:nvPr/>
          </p:nvSpPr>
          <p:spPr>
            <a:xfrm>
              <a:off x="4860032" y="1711082"/>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E4FF1579-B48C-C616-3690-0DF138FA2433}"/>
                </a:ext>
              </a:extLst>
            </p:cNvPr>
            <p:cNvCxnSpPr/>
            <p:nvPr/>
          </p:nvCxnSpPr>
          <p:spPr>
            <a:xfrm flipV="1">
              <a:off x="4860032" y="1563638"/>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AE58B636-2293-4835-2A5A-A361372E2E89}"/>
              </a:ext>
            </a:extLst>
          </p:cNvPr>
          <p:cNvGrpSpPr/>
          <p:nvPr/>
        </p:nvGrpSpPr>
        <p:grpSpPr>
          <a:xfrm>
            <a:off x="4175956" y="3638395"/>
            <a:ext cx="137160" cy="360040"/>
            <a:chOff x="4175956" y="3638395"/>
            <a:chExt cx="137160" cy="360040"/>
          </a:xfrm>
        </p:grpSpPr>
        <p:cxnSp>
          <p:nvCxnSpPr>
            <p:cNvPr id="18" name="Straight Arrow Connector 17">
              <a:extLst>
                <a:ext uri="{FF2B5EF4-FFF2-40B4-BE49-F238E27FC236}">
                  <a16:creationId xmlns:a16="http://schemas.microsoft.com/office/drawing/2014/main" id="{BCD89399-E0AB-29B0-1BB2-BA36470B795B}"/>
                </a:ext>
              </a:extLst>
            </p:cNvPr>
            <p:cNvCxnSpPr/>
            <p:nvPr/>
          </p:nvCxnSpPr>
          <p:spPr>
            <a:xfrm flipV="1">
              <a:off x="4175956" y="3638395"/>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CD417F2E-2B34-896B-CBB4-7D99571020A1}"/>
                </a:ext>
              </a:extLst>
            </p:cNvPr>
            <p:cNvSpPr/>
            <p:nvPr/>
          </p:nvSpPr>
          <p:spPr>
            <a:xfrm>
              <a:off x="4175956" y="3763310"/>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8A075B36-B690-240E-9A99-79A0B4A0A227}"/>
                  </a:ext>
                </a:extLst>
              </p:cNvPr>
              <p:cNvSpPr txBox="1"/>
              <p:nvPr/>
            </p:nvSpPr>
            <p:spPr>
              <a:xfrm>
                <a:off x="4646700" y="2422992"/>
                <a:ext cx="990195" cy="261610"/>
              </a:xfrm>
              <a:prstGeom prst="rect">
                <a:avLst/>
              </a:prstGeom>
              <a:noFill/>
            </p:spPr>
            <p:txBody>
              <a:bodyPr wrap="square" rtlCol="0">
                <a:spAutoFit/>
              </a:bodyPr>
              <a:lstStyle/>
              <a:p>
                <a14:m>
                  <m:oMath xmlns:m="http://schemas.openxmlformats.org/officeDocument/2006/math">
                    <m:r>
                      <a:rPr lang="en-US" sz="1100" b="0" i="1" smtClean="0">
                        <a:latin typeface="Cambria Math" panose="02040503050406030204" pitchFamily="18" charset="0"/>
                      </a:rPr>
                      <m:t>𝜆</m:t>
                    </m:r>
                    <m:r>
                      <a:rPr lang="en-US" sz="1100" b="0" i="1" smtClean="0">
                        <a:latin typeface="Cambria Math" panose="02040503050406030204" pitchFamily="18" charset="0"/>
                      </a:rPr>
                      <m:t>≈1154</m:t>
                    </m:r>
                  </m:oMath>
                </a14:m>
                <a:r>
                  <a:rPr lang="en-US" sz="1100" dirty="0">
                    <a:latin typeface="Calibri" panose="020F0502020204030204" pitchFamily="34" charset="0"/>
                    <a:cs typeface="Calibri" panose="020F0502020204030204" pitchFamily="34" charset="0"/>
                  </a:rPr>
                  <a:t> nm</a:t>
                </a:r>
              </a:p>
            </p:txBody>
          </p:sp>
        </mc:Choice>
        <mc:Fallback>
          <p:sp>
            <p:nvSpPr>
              <p:cNvPr id="19" name="TextBox 18">
                <a:extLst>
                  <a:ext uri="{FF2B5EF4-FFF2-40B4-BE49-F238E27FC236}">
                    <a16:creationId xmlns:a16="http://schemas.microsoft.com/office/drawing/2014/main" id="{8A075B36-B690-240E-9A99-79A0B4A0A227}"/>
                  </a:ext>
                </a:extLst>
              </p:cNvPr>
              <p:cNvSpPr txBox="1">
                <a:spLocks noRot="1" noChangeAspect="1" noMove="1" noResize="1" noEditPoints="1" noAdjustHandles="1" noChangeArrowheads="1" noChangeShapeType="1" noTextEdit="1"/>
              </p:cNvSpPr>
              <p:nvPr/>
            </p:nvSpPr>
            <p:spPr>
              <a:xfrm>
                <a:off x="4646700" y="2422992"/>
                <a:ext cx="990195" cy="261610"/>
              </a:xfrm>
              <a:prstGeom prst="rect">
                <a:avLst/>
              </a:prstGeom>
              <a:blipFill>
                <a:blip r:embed="rId5"/>
                <a:stretch>
                  <a:fillRect b="-16279"/>
                </a:stretch>
              </a:blipFill>
            </p:spPr>
            <p:txBody>
              <a:bodyPr/>
              <a:lstStyle/>
              <a:p>
                <a:r>
                  <a:rPr lang="en-US">
                    <a:noFill/>
                  </a:rPr>
                  <a:t> </a:t>
                </a:r>
              </a:p>
            </p:txBody>
          </p:sp>
        </mc:Fallback>
      </mc:AlternateContent>
    </p:spTree>
    <p:extLst>
      <p:ext uri="{BB962C8B-B14F-4D97-AF65-F5344CB8AC3E}">
        <p14:creationId xmlns:p14="http://schemas.microsoft.com/office/powerpoint/2010/main" val="41032080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E89967-BE4E-6AC9-BFBF-F056069D7308}"/>
            </a:ext>
          </a:extLst>
        </p:cNvPr>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1EB1BFA1-C086-8149-28A4-1975AA94E4FE}"/>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t>20 May 2026</a:t>
            </a:r>
          </a:p>
        </p:txBody>
      </p:sp>
      <p:sp>
        <p:nvSpPr>
          <p:cNvPr id="26628" name="Footer Placeholder 5">
            <a:extLst>
              <a:ext uri="{FF2B5EF4-FFF2-40B4-BE49-F238E27FC236}">
                <a16:creationId xmlns:a16="http://schemas.microsoft.com/office/drawing/2014/main" id="{04F888A3-B71D-788B-46EC-6D9EEB6D88CE}"/>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a:t>PSAS 2026</a:t>
            </a:r>
            <a:endParaRPr lang="en-US" altLang="en-US"/>
          </a:p>
        </p:txBody>
      </p:sp>
      <p:sp>
        <p:nvSpPr>
          <p:cNvPr id="14" name="TextBox 1">
            <a:extLst>
              <a:ext uri="{FF2B5EF4-FFF2-40B4-BE49-F238E27FC236}">
                <a16:creationId xmlns:a16="http://schemas.microsoft.com/office/drawing/2014/main" id="{C14DF68B-90BE-15C2-E4B8-9B1F636E25B8}"/>
              </a:ext>
            </a:extLst>
          </p:cNvPr>
          <p:cNvSpPr txBox="1">
            <a:spLocks noChangeArrowheads="1"/>
          </p:cNvSpPr>
          <p:nvPr/>
        </p:nvSpPr>
        <p:spPr bwMode="auto">
          <a:xfrm>
            <a:off x="449263" y="250825"/>
            <a:ext cx="6715125" cy="584775"/>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Laser Spectroscopy - scheme</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descr="A graph of numbers and a number&#10;&#10;AI-generated content may be incorrect.">
            <a:extLst>
              <a:ext uri="{FF2B5EF4-FFF2-40B4-BE49-F238E27FC236}">
                <a16:creationId xmlns:a16="http://schemas.microsoft.com/office/drawing/2014/main" id="{940A89A0-AD77-CC89-7124-A88633A06B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3868" y="1424524"/>
            <a:ext cx="4788703" cy="287764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4552CDA-8B39-4FFA-7940-4534AF597179}"/>
                  </a:ext>
                </a:extLst>
              </p:cNvPr>
              <p:cNvSpPr txBox="1"/>
              <p:nvPr/>
            </p:nvSpPr>
            <p:spPr>
              <a:xfrm>
                <a:off x="215516" y="1275606"/>
                <a:ext cx="3168352" cy="2308324"/>
              </a:xfrm>
              <a:prstGeom prst="rect">
                <a:avLst/>
              </a:prstGeom>
              <a:noFill/>
            </p:spPr>
            <p:txBody>
              <a:bodyPr wrap="square" rtlCol="0">
                <a:spAutoFit/>
              </a:bodyPr>
              <a:lstStyle/>
              <a:p>
                <a:pPr marL="342900" indent="-342900">
                  <a:buFont typeface="+mj-lt"/>
                  <a:buAutoNum type="arabicPeriod"/>
                </a:pPr>
                <a:r>
                  <a:rPr lang="en-US" dirty="0">
                    <a:latin typeface="Calibri" panose="020F0502020204030204" pitchFamily="34" charset="0"/>
                    <a:cs typeface="Calibri" panose="020F0502020204030204" pitchFamily="34" charset="0"/>
                  </a:rPr>
                  <a:t>Prepare ion in (0,0)</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Probe the </a:t>
                </a:r>
                <a14:m>
                  <m:oMath xmlns:m="http://schemas.openxmlformats.org/officeDocument/2006/math">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0,0</m:t>
                        </m:r>
                      </m:e>
                    </m:d>
                    <m:r>
                      <a:rPr lang="en-US" b="0" i="1" smtClean="0">
                        <a:latin typeface="Cambria Math" panose="02040503050406030204" pitchFamily="18" charset="0"/>
                        <a:cs typeface="Calibri" panose="020F0502020204030204" pitchFamily="34" charset="0"/>
                      </a:rPr>
                      <m:t>→</m:t>
                    </m:r>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5,1</m:t>
                        </m:r>
                      </m:e>
                    </m:d>
                  </m:oMath>
                </a14:m>
                <a:r>
                  <a:rPr lang="en-US" dirty="0">
                    <a:latin typeface="Calibri" panose="020F0502020204030204" pitchFamily="34" charset="0"/>
                    <a:cs typeface="Calibri" panose="020F0502020204030204" pitchFamily="34" charset="0"/>
                  </a:rPr>
                  <a:t> rovibrational transition</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Population decays down</a:t>
                </a:r>
              </a:p>
              <a:p>
                <a:endParaRPr lang="en-US" dirty="0">
                  <a:latin typeface="Calibri" panose="020F0502020204030204" pitchFamily="34" charset="0"/>
                  <a:cs typeface="Calibri" panose="020F0502020204030204" pitchFamily="34" charset="0"/>
                </a:endParaRPr>
              </a:p>
              <a:p>
                <a:pPr marL="342900" indent="-342900">
                  <a:buFont typeface="+mj-lt"/>
                  <a:buAutoNum type="arabicPeriod"/>
                </a:pPr>
                <a:endParaRPr lang="en-US" dirty="0">
                  <a:latin typeface="Calibri" panose="020F0502020204030204" pitchFamily="34" charset="0"/>
                  <a:cs typeface="Calibri" panose="020F0502020204030204" pitchFamily="34" charset="0"/>
                </a:endParaRPr>
              </a:p>
            </p:txBody>
          </p:sp>
        </mc:Choice>
        <mc:Fallback xmlns="">
          <p:sp>
            <p:nvSpPr>
              <p:cNvPr id="5" name="TextBox 4">
                <a:extLst>
                  <a:ext uri="{FF2B5EF4-FFF2-40B4-BE49-F238E27FC236}">
                    <a16:creationId xmlns:a16="http://schemas.microsoft.com/office/drawing/2014/main" id="{84552CDA-8B39-4FFA-7940-4534AF597179}"/>
                  </a:ext>
                </a:extLst>
              </p:cNvPr>
              <p:cNvSpPr txBox="1">
                <a:spLocks noRot="1" noChangeAspect="1" noMove="1" noResize="1" noEditPoints="1" noAdjustHandles="1" noChangeArrowheads="1" noChangeShapeType="1" noTextEdit="1"/>
              </p:cNvSpPr>
              <p:nvPr/>
            </p:nvSpPr>
            <p:spPr>
              <a:xfrm>
                <a:off x="215516" y="1275606"/>
                <a:ext cx="3168352" cy="2308324"/>
              </a:xfrm>
              <a:prstGeom prst="rect">
                <a:avLst/>
              </a:prstGeom>
              <a:blipFill>
                <a:blip r:embed="rId4"/>
                <a:stretch>
                  <a:fillRect l="-1594" t="-1093"/>
                </a:stretch>
              </a:blipFill>
            </p:spPr>
            <p:txBody>
              <a:bodyPr/>
              <a:lstStyle/>
              <a:p>
                <a:r>
                  <a:rPr lang="en-US">
                    <a:noFill/>
                  </a:rPr>
                  <a:t> </a:t>
                </a:r>
              </a:p>
            </p:txBody>
          </p:sp>
        </mc:Fallback>
      </mc:AlternateContent>
      <p:sp>
        <p:nvSpPr>
          <p:cNvPr id="11" name="Oval 10">
            <a:extLst>
              <a:ext uri="{FF2B5EF4-FFF2-40B4-BE49-F238E27FC236}">
                <a16:creationId xmlns:a16="http://schemas.microsoft.com/office/drawing/2014/main" id="{761FDC71-496F-703B-55E8-FA69CDD971FF}"/>
              </a:ext>
            </a:extLst>
          </p:cNvPr>
          <p:cNvSpPr/>
          <p:nvPr/>
        </p:nvSpPr>
        <p:spPr>
          <a:xfrm>
            <a:off x="5568315" y="925415"/>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AF27B2E0-2D03-CB1B-7EBD-150E676584B1}"/>
              </a:ext>
            </a:extLst>
          </p:cNvPr>
          <p:cNvSpPr/>
          <p:nvPr/>
        </p:nvSpPr>
        <p:spPr>
          <a:xfrm>
            <a:off x="5568315" y="1219877"/>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1F4D4AB-DF47-145C-C6C8-C3B80996AE15}"/>
              </a:ext>
            </a:extLst>
          </p:cNvPr>
          <p:cNvSpPr txBox="1"/>
          <p:nvPr/>
        </p:nvSpPr>
        <p:spPr>
          <a:xfrm>
            <a:off x="5778219" y="846018"/>
            <a:ext cx="90010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successful</a:t>
            </a:r>
            <a:endParaRPr lang="en-US" dirty="0">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42F51DF0-EB5A-758D-9C61-B4842077BC89}"/>
              </a:ext>
            </a:extLst>
          </p:cNvPr>
          <p:cNvSpPr txBox="1"/>
          <p:nvPr/>
        </p:nvSpPr>
        <p:spPr>
          <a:xfrm>
            <a:off x="5760134" y="1140479"/>
            <a:ext cx="100811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unsuccessful</a:t>
            </a:r>
            <a:endParaRPr lang="en-US" dirty="0">
              <a:latin typeface="Calibri" panose="020F0502020204030204" pitchFamily="34" charset="0"/>
              <a:cs typeface="Calibri" panose="020F0502020204030204" pitchFamily="34" charset="0"/>
            </a:endParaRPr>
          </a:p>
        </p:txBody>
      </p:sp>
      <p:grpSp>
        <p:nvGrpSpPr>
          <p:cNvPr id="20" name="Group 19">
            <a:extLst>
              <a:ext uri="{FF2B5EF4-FFF2-40B4-BE49-F238E27FC236}">
                <a16:creationId xmlns:a16="http://schemas.microsoft.com/office/drawing/2014/main" id="{E505DC21-EF66-0E84-F77A-327A12593F3F}"/>
              </a:ext>
            </a:extLst>
          </p:cNvPr>
          <p:cNvGrpSpPr/>
          <p:nvPr/>
        </p:nvGrpSpPr>
        <p:grpSpPr>
          <a:xfrm>
            <a:off x="4860032" y="1563638"/>
            <a:ext cx="137160" cy="360040"/>
            <a:chOff x="4860032" y="1563638"/>
            <a:chExt cx="137160" cy="360040"/>
          </a:xfrm>
        </p:grpSpPr>
        <p:sp>
          <p:nvSpPr>
            <p:cNvPr id="4" name="Oval 3">
              <a:extLst>
                <a:ext uri="{FF2B5EF4-FFF2-40B4-BE49-F238E27FC236}">
                  <a16:creationId xmlns:a16="http://schemas.microsoft.com/office/drawing/2014/main" id="{AEE6D282-E49C-6E42-A16F-205F31B3A9E8}"/>
                </a:ext>
              </a:extLst>
            </p:cNvPr>
            <p:cNvSpPr/>
            <p:nvPr/>
          </p:nvSpPr>
          <p:spPr>
            <a:xfrm>
              <a:off x="4860032" y="1711082"/>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0C93086A-3B68-CA7D-0A79-D82275936965}"/>
                </a:ext>
              </a:extLst>
            </p:cNvPr>
            <p:cNvCxnSpPr/>
            <p:nvPr/>
          </p:nvCxnSpPr>
          <p:spPr>
            <a:xfrm flipV="1">
              <a:off x="4860032" y="1563638"/>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33DDC17F-FE37-35F9-EBF3-F69DABC0B827}"/>
              </a:ext>
            </a:extLst>
          </p:cNvPr>
          <p:cNvGrpSpPr/>
          <p:nvPr/>
        </p:nvGrpSpPr>
        <p:grpSpPr>
          <a:xfrm>
            <a:off x="4175956" y="3638395"/>
            <a:ext cx="137160" cy="360040"/>
            <a:chOff x="4175956" y="3638395"/>
            <a:chExt cx="137160" cy="360040"/>
          </a:xfrm>
        </p:grpSpPr>
        <p:cxnSp>
          <p:nvCxnSpPr>
            <p:cNvPr id="18" name="Straight Arrow Connector 17">
              <a:extLst>
                <a:ext uri="{FF2B5EF4-FFF2-40B4-BE49-F238E27FC236}">
                  <a16:creationId xmlns:a16="http://schemas.microsoft.com/office/drawing/2014/main" id="{E99F6E5D-A9A2-1FEF-86FE-AE80F0CEFF3E}"/>
                </a:ext>
              </a:extLst>
            </p:cNvPr>
            <p:cNvCxnSpPr/>
            <p:nvPr/>
          </p:nvCxnSpPr>
          <p:spPr>
            <a:xfrm flipV="1">
              <a:off x="4175956" y="3638395"/>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2FB73C96-5AE5-1F51-988F-03E8ACE0E9DF}"/>
                </a:ext>
              </a:extLst>
            </p:cNvPr>
            <p:cNvSpPr/>
            <p:nvPr/>
          </p:nvSpPr>
          <p:spPr>
            <a:xfrm>
              <a:off x="4175956" y="3763310"/>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1097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26 0.00679 C 0.03385 0.01481 0.0651 0.02284 0.06354 0.04228 C 0.06198 0.06142 -0.00799 0.09784 -0.00677 0.12253 C -0.00538 0.14691 0.04878 0.16821 0.07187 0.18889 C 0.09479 0.20988 0.13281 0.21543 0.13125 0.24722 C 0.12986 0.27932 0.08611 0.35617 0.06302 0.38025 C 0.03993 0.40463 0.0059 0.40494 -0.00712 0.39228 " pathEditMode="relative" ptsTypes="AAAAAAA">
                                      <p:cBhvr>
                                        <p:cTn id="6" dur="5000" fill="hold"/>
                                        <p:tgtEl>
                                          <p:spTgt spid="2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171CC9-38BC-7890-00FD-2F91A3215D86}"/>
            </a:ext>
          </a:extLst>
        </p:cNvPr>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98A21880-5710-EB98-E6C1-6D05AADA65B1}"/>
              </a:ext>
            </a:extLst>
          </p:cNvPr>
          <p:cNvSpPr>
            <a:spLocks noGrp="1" noChangeArrowheads="1"/>
          </p:cNvSpPr>
          <p:nvPr>
            <p:ph type="dt" sz="half" idx="10"/>
          </p:nvPr>
        </p:nvSpPr>
        <p:spPr bwMode="auto">
          <a:xfrm>
            <a:off x="-81916" y="4891088"/>
            <a:ext cx="1708785"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r>
              <a:rPr lang="en-US" altLang="en-US"/>
              <a:t>20 May 2026</a:t>
            </a:r>
          </a:p>
        </p:txBody>
      </p:sp>
      <p:sp>
        <p:nvSpPr>
          <p:cNvPr id="26628" name="Footer Placeholder 5">
            <a:extLst>
              <a:ext uri="{FF2B5EF4-FFF2-40B4-BE49-F238E27FC236}">
                <a16:creationId xmlns:a16="http://schemas.microsoft.com/office/drawing/2014/main" id="{B046E26A-83E6-1D6D-AF8C-6B4C89C75817}"/>
              </a:ext>
            </a:extLst>
          </p:cNvPr>
          <p:cNvSpPr>
            <a:spLocks noGrp="1" noChangeArrowheads="1"/>
          </p:cNvSpPr>
          <p:nvPr>
            <p:ph type="ftr" sz="quarter" idx="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r>
              <a:rPr lang="en-US"/>
              <a:t>PSAS 2026</a:t>
            </a:r>
            <a:endParaRPr lang="en-US" altLang="en-US"/>
          </a:p>
        </p:txBody>
      </p:sp>
      <p:sp>
        <p:nvSpPr>
          <p:cNvPr id="14" name="TextBox 1">
            <a:extLst>
              <a:ext uri="{FF2B5EF4-FFF2-40B4-BE49-F238E27FC236}">
                <a16:creationId xmlns:a16="http://schemas.microsoft.com/office/drawing/2014/main" id="{14034D86-1C35-D6E3-974D-E6ECA883CEE5}"/>
              </a:ext>
            </a:extLst>
          </p:cNvPr>
          <p:cNvSpPr txBox="1">
            <a:spLocks noChangeArrowheads="1"/>
          </p:cNvSpPr>
          <p:nvPr/>
        </p:nvSpPr>
        <p:spPr bwMode="auto">
          <a:xfrm>
            <a:off x="449263" y="250825"/>
            <a:ext cx="6715125" cy="584775"/>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Laser Spectroscopy - scheme</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descr="A graph of numbers and a number&#10;&#10;AI-generated content may be incorrect.">
            <a:extLst>
              <a:ext uri="{FF2B5EF4-FFF2-40B4-BE49-F238E27FC236}">
                <a16:creationId xmlns:a16="http://schemas.microsoft.com/office/drawing/2014/main" id="{AD7C9244-1E0B-0A5B-53AF-CF9AC274CB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3868" y="1424524"/>
            <a:ext cx="4788703" cy="287764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7E21C5E-7505-E662-A16A-AD7D5B513B2D}"/>
                  </a:ext>
                </a:extLst>
              </p:cNvPr>
              <p:cNvSpPr txBox="1"/>
              <p:nvPr/>
            </p:nvSpPr>
            <p:spPr>
              <a:xfrm>
                <a:off x="215516" y="1275606"/>
                <a:ext cx="3168352" cy="2585323"/>
              </a:xfrm>
              <a:prstGeom prst="rect">
                <a:avLst/>
              </a:prstGeom>
              <a:noFill/>
            </p:spPr>
            <p:txBody>
              <a:bodyPr wrap="square" rtlCol="0">
                <a:spAutoFit/>
              </a:bodyPr>
              <a:lstStyle/>
              <a:p>
                <a:pPr marL="342900" indent="-342900">
                  <a:buFont typeface="+mj-lt"/>
                  <a:buAutoNum type="arabicPeriod"/>
                </a:pPr>
                <a:r>
                  <a:rPr lang="en-US" dirty="0">
                    <a:latin typeface="Calibri" panose="020F0502020204030204" pitchFamily="34" charset="0"/>
                    <a:cs typeface="Calibri" panose="020F0502020204030204" pitchFamily="34" charset="0"/>
                  </a:rPr>
                  <a:t>Prepare ion in (0,0)</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Probe the </a:t>
                </a:r>
                <a14:m>
                  <m:oMath xmlns:m="http://schemas.openxmlformats.org/officeDocument/2006/math">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0,0</m:t>
                        </m:r>
                      </m:e>
                    </m:d>
                    <m:r>
                      <a:rPr lang="en-US" b="0" i="1" smtClean="0">
                        <a:latin typeface="Cambria Math" panose="02040503050406030204" pitchFamily="18" charset="0"/>
                        <a:cs typeface="Calibri" panose="020F0502020204030204" pitchFamily="34" charset="0"/>
                      </a:rPr>
                      <m:t>→</m:t>
                    </m:r>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5,1</m:t>
                        </m:r>
                      </m:e>
                    </m:d>
                  </m:oMath>
                </a14:m>
                <a:r>
                  <a:rPr lang="en-US" dirty="0">
                    <a:latin typeface="Calibri" panose="020F0502020204030204" pitchFamily="34" charset="0"/>
                    <a:cs typeface="Calibri" panose="020F0502020204030204" pitchFamily="34" charset="0"/>
                  </a:rPr>
                  <a:t> rovibrational transition</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Population decays down</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Continuous pumping</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p:txBody>
          </p:sp>
        </mc:Choice>
        <mc:Fallback xmlns="">
          <p:sp>
            <p:nvSpPr>
              <p:cNvPr id="5" name="TextBox 4">
                <a:extLst>
                  <a:ext uri="{FF2B5EF4-FFF2-40B4-BE49-F238E27FC236}">
                    <a16:creationId xmlns:a16="http://schemas.microsoft.com/office/drawing/2014/main" id="{07E21C5E-7505-E662-A16A-AD7D5B513B2D}"/>
                  </a:ext>
                </a:extLst>
              </p:cNvPr>
              <p:cNvSpPr txBox="1">
                <a:spLocks noRot="1" noChangeAspect="1" noMove="1" noResize="1" noEditPoints="1" noAdjustHandles="1" noChangeArrowheads="1" noChangeShapeType="1" noTextEdit="1"/>
              </p:cNvSpPr>
              <p:nvPr/>
            </p:nvSpPr>
            <p:spPr>
              <a:xfrm>
                <a:off x="215516" y="1275606"/>
                <a:ext cx="3168352" cy="2585323"/>
              </a:xfrm>
              <a:prstGeom prst="rect">
                <a:avLst/>
              </a:prstGeom>
              <a:blipFill>
                <a:blip r:embed="rId4"/>
                <a:stretch>
                  <a:fillRect l="-1594" t="-980"/>
                </a:stretch>
              </a:blipFill>
            </p:spPr>
            <p:txBody>
              <a:bodyPr/>
              <a:lstStyle/>
              <a:p>
                <a:r>
                  <a:rPr lang="en-US">
                    <a:noFill/>
                  </a:rPr>
                  <a:t> </a:t>
                </a:r>
              </a:p>
            </p:txBody>
          </p:sp>
        </mc:Fallback>
      </mc:AlternateContent>
      <p:sp>
        <p:nvSpPr>
          <p:cNvPr id="11" name="Oval 10">
            <a:extLst>
              <a:ext uri="{FF2B5EF4-FFF2-40B4-BE49-F238E27FC236}">
                <a16:creationId xmlns:a16="http://schemas.microsoft.com/office/drawing/2014/main" id="{5478390F-7A41-48E7-5705-454E52E4EADF}"/>
              </a:ext>
            </a:extLst>
          </p:cNvPr>
          <p:cNvSpPr/>
          <p:nvPr/>
        </p:nvSpPr>
        <p:spPr>
          <a:xfrm>
            <a:off x="5568315" y="925415"/>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479FCBF-40D4-7525-E87B-B655E4308A57}"/>
              </a:ext>
            </a:extLst>
          </p:cNvPr>
          <p:cNvSpPr/>
          <p:nvPr/>
        </p:nvSpPr>
        <p:spPr>
          <a:xfrm>
            <a:off x="5568315" y="1219877"/>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5222240-3DA6-92DD-623F-76F6F48DC00F}"/>
              </a:ext>
            </a:extLst>
          </p:cNvPr>
          <p:cNvSpPr txBox="1"/>
          <p:nvPr/>
        </p:nvSpPr>
        <p:spPr>
          <a:xfrm>
            <a:off x="5778219" y="846018"/>
            <a:ext cx="90010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successful</a:t>
            </a:r>
            <a:endParaRPr lang="en-US" dirty="0">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3EFBD14B-92C8-3091-3E73-77F2D4134AAE}"/>
              </a:ext>
            </a:extLst>
          </p:cNvPr>
          <p:cNvSpPr txBox="1"/>
          <p:nvPr/>
        </p:nvSpPr>
        <p:spPr>
          <a:xfrm>
            <a:off x="5760134" y="1140479"/>
            <a:ext cx="100811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unsuccessful</a:t>
            </a:r>
            <a:endParaRPr lang="en-US" dirty="0">
              <a:latin typeface="Calibri" panose="020F0502020204030204" pitchFamily="34" charset="0"/>
              <a:cs typeface="Calibri" panose="020F0502020204030204" pitchFamily="34" charset="0"/>
            </a:endParaRPr>
          </a:p>
        </p:txBody>
      </p:sp>
      <p:grpSp>
        <p:nvGrpSpPr>
          <p:cNvPr id="20" name="Group 19">
            <a:extLst>
              <a:ext uri="{FF2B5EF4-FFF2-40B4-BE49-F238E27FC236}">
                <a16:creationId xmlns:a16="http://schemas.microsoft.com/office/drawing/2014/main" id="{791DB4FA-CC53-6FC0-7763-28766A78C578}"/>
              </a:ext>
            </a:extLst>
          </p:cNvPr>
          <p:cNvGrpSpPr/>
          <p:nvPr/>
        </p:nvGrpSpPr>
        <p:grpSpPr>
          <a:xfrm>
            <a:off x="4830886" y="3547563"/>
            <a:ext cx="137160" cy="360040"/>
            <a:chOff x="4860032" y="1563638"/>
            <a:chExt cx="137160" cy="360040"/>
          </a:xfrm>
        </p:grpSpPr>
        <p:sp>
          <p:nvSpPr>
            <p:cNvPr id="4" name="Oval 3">
              <a:extLst>
                <a:ext uri="{FF2B5EF4-FFF2-40B4-BE49-F238E27FC236}">
                  <a16:creationId xmlns:a16="http://schemas.microsoft.com/office/drawing/2014/main" id="{E554D313-BFF9-2360-CEBF-AC9672A334BD}"/>
                </a:ext>
              </a:extLst>
            </p:cNvPr>
            <p:cNvSpPr/>
            <p:nvPr/>
          </p:nvSpPr>
          <p:spPr>
            <a:xfrm>
              <a:off x="4860032" y="1711082"/>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5B52F79B-0666-E092-BF69-828E70B2F439}"/>
                </a:ext>
              </a:extLst>
            </p:cNvPr>
            <p:cNvCxnSpPr/>
            <p:nvPr/>
          </p:nvCxnSpPr>
          <p:spPr>
            <a:xfrm flipV="1">
              <a:off x="4860032" y="1563638"/>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3529C1D2-602F-B3BA-CE82-C3FD85026778}"/>
              </a:ext>
            </a:extLst>
          </p:cNvPr>
          <p:cNvGrpSpPr/>
          <p:nvPr/>
        </p:nvGrpSpPr>
        <p:grpSpPr>
          <a:xfrm>
            <a:off x="4175956" y="3638395"/>
            <a:ext cx="137160" cy="360040"/>
            <a:chOff x="4175956" y="3638395"/>
            <a:chExt cx="137160" cy="360040"/>
          </a:xfrm>
        </p:grpSpPr>
        <p:cxnSp>
          <p:nvCxnSpPr>
            <p:cNvPr id="18" name="Straight Arrow Connector 17">
              <a:extLst>
                <a:ext uri="{FF2B5EF4-FFF2-40B4-BE49-F238E27FC236}">
                  <a16:creationId xmlns:a16="http://schemas.microsoft.com/office/drawing/2014/main" id="{D66F4523-C77A-6DA0-21E8-A49916AF88A0}"/>
                </a:ext>
              </a:extLst>
            </p:cNvPr>
            <p:cNvCxnSpPr/>
            <p:nvPr/>
          </p:nvCxnSpPr>
          <p:spPr>
            <a:xfrm flipV="1">
              <a:off x="4175956" y="3638395"/>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C00A264-7375-D860-7246-A5563B6D1458}"/>
                </a:ext>
              </a:extLst>
            </p:cNvPr>
            <p:cNvSpPr/>
            <p:nvPr/>
          </p:nvSpPr>
          <p:spPr>
            <a:xfrm>
              <a:off x="4175956" y="3763310"/>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 name="Straight Arrow Connector 2">
            <a:extLst>
              <a:ext uri="{FF2B5EF4-FFF2-40B4-BE49-F238E27FC236}">
                <a16:creationId xmlns:a16="http://schemas.microsoft.com/office/drawing/2014/main" id="{C9B5B035-5760-0920-DEA6-4B65C7B6C959}"/>
              </a:ext>
            </a:extLst>
          </p:cNvPr>
          <p:cNvCxnSpPr>
            <a:cxnSpLocks/>
          </p:cNvCxnSpPr>
          <p:nvPr/>
        </p:nvCxnSpPr>
        <p:spPr>
          <a:xfrm flipV="1">
            <a:off x="4324004" y="1859071"/>
            <a:ext cx="517770" cy="1915068"/>
          </a:xfrm>
          <a:prstGeom prst="straightConnector1">
            <a:avLst/>
          </a:prstGeom>
          <a:ln w="28575">
            <a:solidFill>
              <a:srgbClr val="C00000"/>
            </a:solidFill>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311154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69165C-38F0-8DDF-BD4B-6A4551F4A1D6}"/>
            </a:ext>
          </a:extLst>
        </p:cNvPr>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136F4F32-5308-6036-29E3-27A7C9B93187}"/>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t>20 May 2026</a:t>
            </a:r>
          </a:p>
        </p:txBody>
      </p:sp>
      <p:sp>
        <p:nvSpPr>
          <p:cNvPr id="26628" name="Footer Placeholder 5">
            <a:extLst>
              <a:ext uri="{FF2B5EF4-FFF2-40B4-BE49-F238E27FC236}">
                <a16:creationId xmlns:a16="http://schemas.microsoft.com/office/drawing/2014/main" id="{F0816E8E-4D9A-544B-9483-E00677C1FEC7}"/>
              </a:ext>
            </a:extLst>
          </p:cNvPr>
          <p:cNvSpPr>
            <a:spLocks noGrp="1" noChangeArrowheads="1"/>
          </p:cNvSpPr>
          <p:nvPr>
            <p:ph type="ftr" sz="quarter" idx="4294967295"/>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a:t>PSAS 2026</a:t>
            </a:r>
            <a:endParaRPr lang="en-US" altLang="en-US"/>
          </a:p>
        </p:txBody>
      </p:sp>
      <p:sp>
        <p:nvSpPr>
          <p:cNvPr id="14" name="TextBox 1">
            <a:extLst>
              <a:ext uri="{FF2B5EF4-FFF2-40B4-BE49-F238E27FC236}">
                <a16:creationId xmlns:a16="http://schemas.microsoft.com/office/drawing/2014/main" id="{C477B08C-ECAD-E92D-D302-0E54883FBCF8}"/>
              </a:ext>
            </a:extLst>
          </p:cNvPr>
          <p:cNvSpPr txBox="1">
            <a:spLocks noChangeArrowheads="1"/>
          </p:cNvSpPr>
          <p:nvPr/>
        </p:nvSpPr>
        <p:spPr bwMode="auto">
          <a:xfrm>
            <a:off x="449263" y="250825"/>
            <a:ext cx="6715125" cy="584775"/>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Laser Spectroscopy - scheme</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descr="A graph of numbers and a number&#10;&#10;AI-generated content may be incorrect.">
            <a:extLst>
              <a:ext uri="{FF2B5EF4-FFF2-40B4-BE49-F238E27FC236}">
                <a16:creationId xmlns:a16="http://schemas.microsoft.com/office/drawing/2014/main" id="{438AE65D-3E19-5214-9AA4-1B48514B32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3868" y="1424524"/>
            <a:ext cx="4788703" cy="287764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1882A84-2F55-7051-6713-725899489F60}"/>
                  </a:ext>
                </a:extLst>
              </p:cNvPr>
              <p:cNvSpPr txBox="1"/>
              <p:nvPr/>
            </p:nvSpPr>
            <p:spPr>
              <a:xfrm>
                <a:off x="215516" y="1275606"/>
                <a:ext cx="3168352" cy="3139321"/>
              </a:xfrm>
              <a:prstGeom prst="rect">
                <a:avLst/>
              </a:prstGeom>
              <a:noFill/>
            </p:spPr>
            <p:txBody>
              <a:bodyPr wrap="square" rtlCol="0">
                <a:spAutoFit/>
              </a:bodyPr>
              <a:lstStyle/>
              <a:p>
                <a:pPr marL="342900" indent="-342900">
                  <a:buFont typeface="+mj-lt"/>
                  <a:buAutoNum type="arabicPeriod"/>
                </a:pPr>
                <a:r>
                  <a:rPr lang="en-US" dirty="0">
                    <a:latin typeface="Calibri" panose="020F0502020204030204" pitchFamily="34" charset="0"/>
                    <a:cs typeface="Calibri" panose="020F0502020204030204" pitchFamily="34" charset="0"/>
                  </a:rPr>
                  <a:t>Prepare ion in (0,0)</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Probe the </a:t>
                </a:r>
                <a14:m>
                  <m:oMath xmlns:m="http://schemas.openxmlformats.org/officeDocument/2006/math">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0,0</m:t>
                        </m:r>
                      </m:e>
                    </m:d>
                    <m:r>
                      <a:rPr lang="en-US" b="0" i="1" smtClean="0">
                        <a:latin typeface="Cambria Math" panose="02040503050406030204" pitchFamily="18" charset="0"/>
                        <a:cs typeface="Calibri" panose="020F0502020204030204" pitchFamily="34" charset="0"/>
                      </a:rPr>
                      <m:t>→</m:t>
                    </m:r>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5,1</m:t>
                        </m:r>
                      </m:e>
                    </m:d>
                  </m:oMath>
                </a14:m>
                <a:r>
                  <a:rPr lang="en-US" dirty="0">
                    <a:latin typeface="Calibri" panose="020F0502020204030204" pitchFamily="34" charset="0"/>
                    <a:cs typeface="Calibri" panose="020F0502020204030204" pitchFamily="34" charset="0"/>
                  </a:rPr>
                  <a:t> rovibrational transition</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Population decays down</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Continuous pumping</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MW Pulse</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p:txBody>
          </p:sp>
        </mc:Choice>
        <mc:Fallback xmlns="">
          <p:sp>
            <p:nvSpPr>
              <p:cNvPr id="5" name="TextBox 4">
                <a:extLst>
                  <a:ext uri="{FF2B5EF4-FFF2-40B4-BE49-F238E27FC236}">
                    <a16:creationId xmlns:a16="http://schemas.microsoft.com/office/drawing/2014/main" id="{21882A84-2F55-7051-6713-725899489F60}"/>
                  </a:ext>
                </a:extLst>
              </p:cNvPr>
              <p:cNvSpPr txBox="1">
                <a:spLocks noRot="1" noChangeAspect="1" noMove="1" noResize="1" noEditPoints="1" noAdjustHandles="1" noChangeArrowheads="1" noChangeShapeType="1" noTextEdit="1"/>
              </p:cNvSpPr>
              <p:nvPr/>
            </p:nvSpPr>
            <p:spPr>
              <a:xfrm>
                <a:off x="215516" y="1275606"/>
                <a:ext cx="3168352" cy="3139321"/>
              </a:xfrm>
              <a:prstGeom prst="rect">
                <a:avLst/>
              </a:prstGeom>
              <a:blipFill>
                <a:blip r:embed="rId4"/>
                <a:stretch>
                  <a:fillRect l="-1594" t="-806"/>
                </a:stretch>
              </a:blipFill>
            </p:spPr>
            <p:txBody>
              <a:bodyPr/>
              <a:lstStyle/>
              <a:p>
                <a:r>
                  <a:rPr lang="en-US">
                    <a:noFill/>
                  </a:rPr>
                  <a:t> </a:t>
                </a:r>
              </a:p>
            </p:txBody>
          </p:sp>
        </mc:Fallback>
      </mc:AlternateContent>
      <p:sp>
        <p:nvSpPr>
          <p:cNvPr id="11" name="Oval 10">
            <a:extLst>
              <a:ext uri="{FF2B5EF4-FFF2-40B4-BE49-F238E27FC236}">
                <a16:creationId xmlns:a16="http://schemas.microsoft.com/office/drawing/2014/main" id="{BA729277-7302-117D-9311-F9182DFDAF73}"/>
              </a:ext>
            </a:extLst>
          </p:cNvPr>
          <p:cNvSpPr/>
          <p:nvPr/>
        </p:nvSpPr>
        <p:spPr>
          <a:xfrm>
            <a:off x="5568315" y="925415"/>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F55F3D3-C292-8BB8-AC4C-403F97B9F6D0}"/>
              </a:ext>
            </a:extLst>
          </p:cNvPr>
          <p:cNvSpPr/>
          <p:nvPr/>
        </p:nvSpPr>
        <p:spPr>
          <a:xfrm>
            <a:off x="5568315" y="1219877"/>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93CBEACF-B831-4188-F205-8505C053F3EF}"/>
              </a:ext>
            </a:extLst>
          </p:cNvPr>
          <p:cNvSpPr txBox="1"/>
          <p:nvPr/>
        </p:nvSpPr>
        <p:spPr>
          <a:xfrm>
            <a:off x="5778219" y="846018"/>
            <a:ext cx="90010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successful</a:t>
            </a:r>
            <a:endParaRPr lang="en-US" dirty="0">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A9A813D2-585D-BA44-58D6-4D6CE38C8C2E}"/>
              </a:ext>
            </a:extLst>
          </p:cNvPr>
          <p:cNvSpPr txBox="1"/>
          <p:nvPr/>
        </p:nvSpPr>
        <p:spPr>
          <a:xfrm>
            <a:off x="5760134" y="1140479"/>
            <a:ext cx="100811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unsuccessful</a:t>
            </a:r>
            <a:endParaRPr lang="en-US" dirty="0">
              <a:latin typeface="Calibri" panose="020F0502020204030204" pitchFamily="34" charset="0"/>
              <a:cs typeface="Calibri" panose="020F0502020204030204" pitchFamily="34" charset="0"/>
            </a:endParaRPr>
          </a:p>
        </p:txBody>
      </p:sp>
      <p:grpSp>
        <p:nvGrpSpPr>
          <p:cNvPr id="20" name="Group 19">
            <a:extLst>
              <a:ext uri="{FF2B5EF4-FFF2-40B4-BE49-F238E27FC236}">
                <a16:creationId xmlns:a16="http://schemas.microsoft.com/office/drawing/2014/main" id="{A218209C-F86A-5F8B-E8DE-35BEECFB081A}"/>
              </a:ext>
            </a:extLst>
          </p:cNvPr>
          <p:cNvGrpSpPr/>
          <p:nvPr/>
        </p:nvGrpSpPr>
        <p:grpSpPr>
          <a:xfrm>
            <a:off x="4830886" y="3547563"/>
            <a:ext cx="137160" cy="360040"/>
            <a:chOff x="4860032" y="1563638"/>
            <a:chExt cx="137160" cy="360040"/>
          </a:xfrm>
        </p:grpSpPr>
        <p:sp>
          <p:nvSpPr>
            <p:cNvPr id="4" name="Oval 3">
              <a:extLst>
                <a:ext uri="{FF2B5EF4-FFF2-40B4-BE49-F238E27FC236}">
                  <a16:creationId xmlns:a16="http://schemas.microsoft.com/office/drawing/2014/main" id="{96ECA1FB-D515-016D-44BB-D68C0D476613}"/>
                </a:ext>
              </a:extLst>
            </p:cNvPr>
            <p:cNvSpPr/>
            <p:nvPr/>
          </p:nvSpPr>
          <p:spPr>
            <a:xfrm>
              <a:off x="4860032" y="1711082"/>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B473A71C-535C-6CDB-0787-CEA15DCDC072}"/>
                </a:ext>
              </a:extLst>
            </p:cNvPr>
            <p:cNvCxnSpPr/>
            <p:nvPr/>
          </p:nvCxnSpPr>
          <p:spPr>
            <a:xfrm flipV="1">
              <a:off x="4860032" y="1563638"/>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D939B66E-C59C-FFF0-DBB5-3C18BE9F33F8}"/>
              </a:ext>
            </a:extLst>
          </p:cNvPr>
          <p:cNvGrpSpPr/>
          <p:nvPr/>
        </p:nvGrpSpPr>
        <p:grpSpPr>
          <a:xfrm>
            <a:off x="4175956" y="3638395"/>
            <a:ext cx="137160" cy="360040"/>
            <a:chOff x="4175956" y="3638395"/>
            <a:chExt cx="137160" cy="360040"/>
          </a:xfrm>
        </p:grpSpPr>
        <p:cxnSp>
          <p:nvCxnSpPr>
            <p:cNvPr id="18" name="Straight Arrow Connector 17">
              <a:extLst>
                <a:ext uri="{FF2B5EF4-FFF2-40B4-BE49-F238E27FC236}">
                  <a16:creationId xmlns:a16="http://schemas.microsoft.com/office/drawing/2014/main" id="{5280965E-2BFB-B18C-F535-128511F62890}"/>
                </a:ext>
              </a:extLst>
            </p:cNvPr>
            <p:cNvCxnSpPr/>
            <p:nvPr/>
          </p:nvCxnSpPr>
          <p:spPr>
            <a:xfrm flipV="1">
              <a:off x="4175956" y="3638395"/>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2277457-8D6A-A2E8-0C4C-2AC25BA1833C}"/>
                </a:ext>
              </a:extLst>
            </p:cNvPr>
            <p:cNvSpPr/>
            <p:nvPr/>
          </p:nvSpPr>
          <p:spPr>
            <a:xfrm>
              <a:off x="4175956" y="3763310"/>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Freeform 18">
            <a:extLst>
              <a:ext uri="{FF2B5EF4-FFF2-40B4-BE49-F238E27FC236}">
                <a16:creationId xmlns:a16="http://schemas.microsoft.com/office/drawing/2014/main" id="{BAC5A3E7-ED09-070A-315D-09BED8E0E0C5}"/>
              </a:ext>
            </a:extLst>
          </p:cNvPr>
          <p:cNvSpPr/>
          <p:nvPr/>
        </p:nvSpPr>
        <p:spPr>
          <a:xfrm rot="19513574">
            <a:off x="3029616" y="4190379"/>
            <a:ext cx="1052367" cy="223570"/>
          </a:xfrm>
          <a:custGeom>
            <a:avLst/>
            <a:gdLst>
              <a:gd name="csX0" fmla="*/ 0 w 5477022"/>
              <a:gd name="csY0" fmla="*/ 905025 h 914406"/>
              <a:gd name="csX1" fmla="*/ 909711 w 5477022"/>
              <a:gd name="csY1" fmla="*/ 4 h 914406"/>
              <a:gd name="csX2" fmla="*/ 1805354 w 5477022"/>
              <a:gd name="csY2" fmla="*/ 914404 h 914406"/>
              <a:gd name="csX3" fmla="*/ 2696308 w 5477022"/>
              <a:gd name="csY3" fmla="*/ 9382 h 914406"/>
              <a:gd name="csX4" fmla="*/ 3606019 w 5477022"/>
              <a:gd name="csY4" fmla="*/ 905025 h 914406"/>
              <a:gd name="csX5" fmla="*/ 4487594 w 5477022"/>
              <a:gd name="csY5" fmla="*/ 9382 h 914406"/>
              <a:gd name="csX6" fmla="*/ 4783016 w 5477022"/>
              <a:gd name="csY6" fmla="*/ 539265 h 914406"/>
              <a:gd name="csX7" fmla="*/ 5477022 w 5477022"/>
              <a:gd name="csY7" fmla="*/ 609604 h 91440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5477022" h="914406">
                <a:moveTo>
                  <a:pt x="0" y="905025"/>
                </a:moveTo>
                <a:cubicBezTo>
                  <a:pt x="304409" y="451733"/>
                  <a:pt x="608819" y="-1559"/>
                  <a:pt x="909711" y="4"/>
                </a:cubicBezTo>
                <a:cubicBezTo>
                  <a:pt x="1210603" y="1567"/>
                  <a:pt x="1507588" y="912841"/>
                  <a:pt x="1805354" y="914404"/>
                </a:cubicBezTo>
                <a:cubicBezTo>
                  <a:pt x="2103120" y="915967"/>
                  <a:pt x="2396197" y="10945"/>
                  <a:pt x="2696308" y="9382"/>
                </a:cubicBezTo>
                <a:cubicBezTo>
                  <a:pt x="2996419" y="7819"/>
                  <a:pt x="3307471" y="905025"/>
                  <a:pt x="3606019" y="905025"/>
                </a:cubicBezTo>
                <a:cubicBezTo>
                  <a:pt x="3904567" y="905025"/>
                  <a:pt x="4291428" y="70342"/>
                  <a:pt x="4487594" y="9382"/>
                </a:cubicBezTo>
                <a:cubicBezTo>
                  <a:pt x="4683760" y="-51578"/>
                  <a:pt x="4618111" y="439228"/>
                  <a:pt x="4783016" y="539265"/>
                </a:cubicBezTo>
                <a:cubicBezTo>
                  <a:pt x="4947921" y="639302"/>
                  <a:pt x="5316025" y="618201"/>
                  <a:pt x="5477022" y="609604"/>
                </a:cubicBezTo>
              </a:path>
            </a:pathLst>
          </a:custGeom>
          <a:noFill/>
          <a:ln w="38100">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27047017-F249-D5BD-C7AE-CF6F00F7270C}"/>
              </a:ext>
            </a:extLst>
          </p:cNvPr>
          <p:cNvSpPr txBox="1"/>
          <p:nvPr/>
        </p:nvSpPr>
        <p:spPr>
          <a:xfrm rot="19409833">
            <a:off x="3029575" y="3983693"/>
            <a:ext cx="540265"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MW</a:t>
            </a:r>
          </a:p>
        </p:txBody>
      </p:sp>
      <p:grpSp>
        <p:nvGrpSpPr>
          <p:cNvPr id="23" name="Group 22">
            <a:extLst>
              <a:ext uri="{FF2B5EF4-FFF2-40B4-BE49-F238E27FC236}">
                <a16:creationId xmlns:a16="http://schemas.microsoft.com/office/drawing/2014/main" id="{0EEA10BD-EDCD-6208-571F-2CDE9EDB9763}"/>
              </a:ext>
            </a:extLst>
          </p:cNvPr>
          <p:cNvGrpSpPr/>
          <p:nvPr/>
        </p:nvGrpSpPr>
        <p:grpSpPr>
          <a:xfrm>
            <a:off x="4828414" y="3583290"/>
            <a:ext cx="139632" cy="360040"/>
            <a:chOff x="2542838" y="3877922"/>
            <a:chExt cx="139632" cy="360040"/>
          </a:xfrm>
        </p:grpSpPr>
        <p:sp>
          <p:nvSpPr>
            <p:cNvPr id="24" name="Oval 23">
              <a:extLst>
                <a:ext uri="{FF2B5EF4-FFF2-40B4-BE49-F238E27FC236}">
                  <a16:creationId xmlns:a16="http://schemas.microsoft.com/office/drawing/2014/main" id="{A1586501-E611-0708-2AD2-02E7C8320768}"/>
                </a:ext>
              </a:extLst>
            </p:cNvPr>
            <p:cNvSpPr/>
            <p:nvPr/>
          </p:nvSpPr>
          <p:spPr>
            <a:xfrm rot="11486646">
              <a:off x="2545310" y="3989361"/>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0D41EC3C-8C2A-D9FE-592C-DC76FCF7E7EF}"/>
                </a:ext>
              </a:extLst>
            </p:cNvPr>
            <p:cNvCxnSpPr>
              <a:cxnSpLocks/>
            </p:cNvCxnSpPr>
            <p:nvPr/>
          </p:nvCxnSpPr>
          <p:spPr>
            <a:xfrm rot="11486646" flipV="1">
              <a:off x="2542838" y="3877922"/>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4223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4.72222E-6 2.46914E-7 L 0.22552 -0.21049 " pathEditMode="relative" rAng="0" ptsTypes="AA">
                                      <p:cBhvr>
                                        <p:cTn id="6" dur="1000" fill="hold"/>
                                        <p:tgtEl>
                                          <p:spTgt spid="19"/>
                                        </p:tgtEl>
                                        <p:attrNameLst>
                                          <p:attrName>ppt_x</p:attrName>
                                          <p:attrName>ppt_y</p:attrName>
                                        </p:attrNameLst>
                                      </p:cBhvr>
                                      <p:rCtr x="11267" y="-10525"/>
                                    </p:animMotion>
                                  </p:childTnLst>
                                </p:cTn>
                              </p:par>
                            </p:childTnLst>
                          </p:cTn>
                        </p:par>
                        <p:par>
                          <p:cTn id="7" fill="hold">
                            <p:stCondLst>
                              <p:cond delay="1000"/>
                            </p:stCondLst>
                            <p:childTnLst>
                              <p:par>
                                <p:cTn id="8" presetID="1" presetClass="exit" presetSubtype="0" fill="hold" nodeType="afterEffect">
                                  <p:stCondLst>
                                    <p:cond delay="0"/>
                                  </p:stCondLst>
                                  <p:childTnLst>
                                    <p:set>
                                      <p:cBhvr>
                                        <p:cTn id="9" dur="1" fill="hold">
                                          <p:stCondLst>
                                            <p:cond delay="0"/>
                                          </p:stCondLst>
                                        </p:cTn>
                                        <p:tgtEl>
                                          <p:spTgt spid="20"/>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childTnLst>
                                </p:cTn>
                              </p:par>
                            </p:childTnLst>
                          </p:cTn>
                        </p:par>
                        <p:par>
                          <p:cTn id="12" fill="hold">
                            <p:stCondLst>
                              <p:cond delay="1000"/>
                            </p:stCondLst>
                            <p:childTnLst>
                              <p:par>
                                <p:cTn id="13" presetID="1" presetClass="exit"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hidden"/>
                                      </p:to>
                                    </p:set>
                                  </p:childTnLst>
                                </p:cTn>
                              </p:par>
                            </p:childTnLst>
                          </p:cTn>
                        </p:par>
                        <p:par>
                          <p:cTn id="15" fill="hold">
                            <p:stCondLst>
                              <p:cond delay="1000"/>
                            </p:stCondLst>
                            <p:childTnLst>
                              <p:par>
                                <p:cTn id="16" presetID="1" presetClass="exit" presetSubtype="0" fill="hold" grpId="1" nodeType="afterEffect">
                                  <p:stCondLst>
                                    <p:cond delay="0"/>
                                  </p:stCondLst>
                                  <p:childTnLst>
                                    <p:set>
                                      <p:cBhvr>
                                        <p:cTn id="17"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5197B7-8C5C-B9A0-6E31-6AECF86E85FF}"/>
            </a:ext>
          </a:extLst>
        </p:cNvPr>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4F3ED2D6-008C-A988-3533-042883783B13}"/>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t>20 May 2026</a:t>
            </a:r>
          </a:p>
        </p:txBody>
      </p:sp>
      <p:sp>
        <p:nvSpPr>
          <p:cNvPr id="26628" name="Footer Placeholder 5">
            <a:extLst>
              <a:ext uri="{FF2B5EF4-FFF2-40B4-BE49-F238E27FC236}">
                <a16:creationId xmlns:a16="http://schemas.microsoft.com/office/drawing/2014/main" id="{2F3292A0-15F7-B3CC-D8E4-5E77FAE3E1BF}"/>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a:t>PSAS 2026</a:t>
            </a:r>
            <a:endParaRPr lang="en-US" altLang="en-US"/>
          </a:p>
        </p:txBody>
      </p:sp>
      <p:sp>
        <p:nvSpPr>
          <p:cNvPr id="14" name="TextBox 1">
            <a:extLst>
              <a:ext uri="{FF2B5EF4-FFF2-40B4-BE49-F238E27FC236}">
                <a16:creationId xmlns:a16="http://schemas.microsoft.com/office/drawing/2014/main" id="{F893E824-3516-6C0D-B134-AD1B0389CF36}"/>
              </a:ext>
            </a:extLst>
          </p:cNvPr>
          <p:cNvSpPr txBox="1">
            <a:spLocks noChangeArrowheads="1"/>
          </p:cNvSpPr>
          <p:nvPr/>
        </p:nvSpPr>
        <p:spPr bwMode="auto">
          <a:xfrm>
            <a:off x="449263" y="250825"/>
            <a:ext cx="6715125" cy="584775"/>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Laser Spectroscopy - scheme</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descr="A graph of numbers and a number&#10;&#10;AI-generated content may be incorrect.">
            <a:extLst>
              <a:ext uri="{FF2B5EF4-FFF2-40B4-BE49-F238E27FC236}">
                <a16:creationId xmlns:a16="http://schemas.microsoft.com/office/drawing/2014/main" id="{BB5F6844-0E24-4411-E927-F1CC03E713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3868" y="1424524"/>
            <a:ext cx="4788703" cy="287764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05494F5-0DD4-ECED-5E61-5041D2038415}"/>
                  </a:ext>
                </a:extLst>
              </p:cNvPr>
              <p:cNvSpPr txBox="1"/>
              <p:nvPr/>
            </p:nvSpPr>
            <p:spPr>
              <a:xfrm>
                <a:off x="215516" y="1275606"/>
                <a:ext cx="3168352" cy="3693319"/>
              </a:xfrm>
              <a:prstGeom prst="rect">
                <a:avLst/>
              </a:prstGeom>
              <a:noFill/>
            </p:spPr>
            <p:txBody>
              <a:bodyPr wrap="square" rtlCol="0">
                <a:spAutoFit/>
              </a:bodyPr>
              <a:lstStyle/>
              <a:p>
                <a:pPr marL="342900" indent="-342900">
                  <a:buFont typeface="+mj-lt"/>
                  <a:buAutoNum type="arabicPeriod"/>
                </a:pPr>
                <a:r>
                  <a:rPr lang="en-US" dirty="0">
                    <a:latin typeface="Calibri" panose="020F0502020204030204" pitchFamily="34" charset="0"/>
                    <a:cs typeface="Calibri" panose="020F0502020204030204" pitchFamily="34" charset="0"/>
                  </a:rPr>
                  <a:t>Prepare ion in (0,0)</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Probe the </a:t>
                </a:r>
                <a14:m>
                  <m:oMath xmlns:m="http://schemas.openxmlformats.org/officeDocument/2006/math">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0,0</m:t>
                        </m:r>
                      </m:e>
                    </m:d>
                    <m:r>
                      <a:rPr lang="en-US" b="0" i="1" smtClean="0">
                        <a:latin typeface="Cambria Math" panose="02040503050406030204" pitchFamily="18" charset="0"/>
                        <a:cs typeface="Calibri" panose="020F0502020204030204" pitchFamily="34" charset="0"/>
                      </a:rPr>
                      <m:t>→</m:t>
                    </m:r>
                    <m:d>
                      <m:dPr>
                        <m:ctrlPr>
                          <a:rPr lang="en-US" b="0" i="1" smtClean="0">
                            <a:latin typeface="Cambria Math" panose="02040503050406030204" pitchFamily="18" charset="0"/>
                            <a:cs typeface="Calibri" panose="020F0502020204030204" pitchFamily="34" charset="0"/>
                          </a:rPr>
                        </m:ctrlPr>
                      </m:dPr>
                      <m:e>
                        <m:r>
                          <a:rPr lang="en-US" b="0" i="1" smtClean="0">
                            <a:latin typeface="Cambria Math" panose="02040503050406030204" pitchFamily="18" charset="0"/>
                            <a:cs typeface="Calibri" panose="020F0502020204030204" pitchFamily="34" charset="0"/>
                          </a:rPr>
                          <m:t>5,1</m:t>
                        </m:r>
                      </m:e>
                    </m:d>
                  </m:oMath>
                </a14:m>
                <a:r>
                  <a:rPr lang="en-US" dirty="0">
                    <a:latin typeface="Calibri" panose="020F0502020204030204" pitchFamily="34" charset="0"/>
                    <a:cs typeface="Calibri" panose="020F0502020204030204" pitchFamily="34" charset="0"/>
                  </a:rPr>
                  <a:t> rovibrational transition</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Population decays down</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Continuous pumping</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MW Pulse</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a:p>
                <a:pPr marL="342900" indent="-342900">
                  <a:buFont typeface="+mj-lt"/>
                  <a:buAutoNum type="arabicPeriod"/>
                </a:pPr>
                <a:r>
                  <a:rPr lang="en-US" dirty="0">
                    <a:latin typeface="Calibri" panose="020F0502020204030204" pitchFamily="34" charset="0"/>
                    <a:cs typeface="Calibri" panose="020F0502020204030204" pitchFamily="34" charset="0"/>
                  </a:rPr>
                  <a:t>Decay and Detect</a:t>
                </a:r>
              </a:p>
              <a:p>
                <a:pPr marL="342900" indent="-342900">
                  <a:buFont typeface="+mj-lt"/>
                  <a:buAutoNum type="arabicPeriod"/>
                </a:pPr>
                <a:endParaRPr lang="en-US" dirty="0">
                  <a:latin typeface="Calibri" panose="020F0502020204030204" pitchFamily="34" charset="0"/>
                  <a:cs typeface="Calibri" panose="020F0502020204030204" pitchFamily="34" charset="0"/>
                </a:endParaRPr>
              </a:p>
            </p:txBody>
          </p:sp>
        </mc:Choice>
        <mc:Fallback xmlns="">
          <p:sp>
            <p:nvSpPr>
              <p:cNvPr id="5" name="TextBox 4">
                <a:extLst>
                  <a:ext uri="{FF2B5EF4-FFF2-40B4-BE49-F238E27FC236}">
                    <a16:creationId xmlns:a16="http://schemas.microsoft.com/office/drawing/2014/main" id="{305494F5-0DD4-ECED-5E61-5041D2038415}"/>
                  </a:ext>
                </a:extLst>
              </p:cNvPr>
              <p:cNvSpPr txBox="1">
                <a:spLocks noRot="1" noChangeAspect="1" noMove="1" noResize="1" noEditPoints="1" noAdjustHandles="1" noChangeArrowheads="1" noChangeShapeType="1" noTextEdit="1"/>
              </p:cNvSpPr>
              <p:nvPr/>
            </p:nvSpPr>
            <p:spPr>
              <a:xfrm>
                <a:off x="215516" y="1275606"/>
                <a:ext cx="3168352" cy="3693319"/>
              </a:xfrm>
              <a:prstGeom prst="rect">
                <a:avLst/>
              </a:prstGeom>
              <a:blipFill>
                <a:blip r:embed="rId4"/>
                <a:stretch>
                  <a:fillRect l="-1594" t="-685"/>
                </a:stretch>
              </a:blipFill>
            </p:spPr>
            <p:txBody>
              <a:bodyPr/>
              <a:lstStyle/>
              <a:p>
                <a:r>
                  <a:rPr lang="en-US">
                    <a:noFill/>
                  </a:rPr>
                  <a:t> </a:t>
                </a:r>
              </a:p>
            </p:txBody>
          </p:sp>
        </mc:Fallback>
      </mc:AlternateContent>
      <p:sp>
        <p:nvSpPr>
          <p:cNvPr id="11" name="Oval 10">
            <a:extLst>
              <a:ext uri="{FF2B5EF4-FFF2-40B4-BE49-F238E27FC236}">
                <a16:creationId xmlns:a16="http://schemas.microsoft.com/office/drawing/2014/main" id="{8A97A315-3A3E-20A4-55BB-79DA26CC7A29}"/>
              </a:ext>
            </a:extLst>
          </p:cNvPr>
          <p:cNvSpPr/>
          <p:nvPr/>
        </p:nvSpPr>
        <p:spPr>
          <a:xfrm>
            <a:off x="5568315" y="925415"/>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52792F0-153F-1F65-CF77-FDE986085FD2}"/>
              </a:ext>
            </a:extLst>
          </p:cNvPr>
          <p:cNvSpPr/>
          <p:nvPr/>
        </p:nvSpPr>
        <p:spPr>
          <a:xfrm>
            <a:off x="5568315" y="1219877"/>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40F3C22-8AF3-32F3-7399-DDF1C4D478AD}"/>
              </a:ext>
            </a:extLst>
          </p:cNvPr>
          <p:cNvSpPr txBox="1"/>
          <p:nvPr/>
        </p:nvSpPr>
        <p:spPr>
          <a:xfrm>
            <a:off x="5778219" y="846018"/>
            <a:ext cx="90010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successful</a:t>
            </a:r>
            <a:endParaRPr lang="en-US" dirty="0">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4B5CEB47-CA56-E475-3AE1-3D7EDD29B58A}"/>
              </a:ext>
            </a:extLst>
          </p:cNvPr>
          <p:cNvSpPr txBox="1"/>
          <p:nvPr/>
        </p:nvSpPr>
        <p:spPr>
          <a:xfrm>
            <a:off x="5760134" y="1140479"/>
            <a:ext cx="100811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unsuccessful</a:t>
            </a:r>
            <a:endParaRPr lang="en-US" dirty="0">
              <a:latin typeface="Calibri" panose="020F0502020204030204" pitchFamily="34" charset="0"/>
              <a:cs typeface="Calibri" panose="020F0502020204030204" pitchFamily="34" charset="0"/>
            </a:endParaRPr>
          </a:p>
        </p:txBody>
      </p:sp>
      <p:grpSp>
        <p:nvGrpSpPr>
          <p:cNvPr id="8" name="Group 7">
            <a:extLst>
              <a:ext uri="{FF2B5EF4-FFF2-40B4-BE49-F238E27FC236}">
                <a16:creationId xmlns:a16="http://schemas.microsoft.com/office/drawing/2014/main" id="{B40D1A7E-94EC-E83E-8C46-A27463B8141E}"/>
              </a:ext>
            </a:extLst>
          </p:cNvPr>
          <p:cNvGrpSpPr/>
          <p:nvPr/>
        </p:nvGrpSpPr>
        <p:grpSpPr>
          <a:xfrm rot="21186623">
            <a:off x="4298984" y="3630552"/>
            <a:ext cx="139632" cy="360040"/>
            <a:chOff x="2542838" y="3877922"/>
            <a:chExt cx="139632" cy="360040"/>
          </a:xfrm>
        </p:grpSpPr>
        <p:sp>
          <p:nvSpPr>
            <p:cNvPr id="4" name="Oval 3">
              <a:extLst>
                <a:ext uri="{FF2B5EF4-FFF2-40B4-BE49-F238E27FC236}">
                  <a16:creationId xmlns:a16="http://schemas.microsoft.com/office/drawing/2014/main" id="{39BB54F9-7DC8-35C7-80DB-CC485E6EA487}"/>
                </a:ext>
              </a:extLst>
            </p:cNvPr>
            <p:cNvSpPr/>
            <p:nvPr/>
          </p:nvSpPr>
          <p:spPr>
            <a:xfrm rot="11486646">
              <a:off x="2545310" y="3989361"/>
              <a:ext cx="137160" cy="13716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F4ACBA94-4257-DDD9-C8CF-97CBE00B2623}"/>
                </a:ext>
              </a:extLst>
            </p:cNvPr>
            <p:cNvCxnSpPr>
              <a:cxnSpLocks/>
            </p:cNvCxnSpPr>
            <p:nvPr/>
          </p:nvCxnSpPr>
          <p:spPr>
            <a:xfrm rot="11486646" flipV="1">
              <a:off x="2542838" y="3877922"/>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5B3D0CAF-1BDD-19CD-6132-8080CBFFAF4E}"/>
              </a:ext>
            </a:extLst>
          </p:cNvPr>
          <p:cNvGrpSpPr/>
          <p:nvPr/>
        </p:nvGrpSpPr>
        <p:grpSpPr>
          <a:xfrm>
            <a:off x="4053383" y="3617077"/>
            <a:ext cx="137160" cy="360040"/>
            <a:chOff x="4175956" y="3638395"/>
            <a:chExt cx="137160" cy="360040"/>
          </a:xfrm>
        </p:grpSpPr>
        <p:cxnSp>
          <p:nvCxnSpPr>
            <p:cNvPr id="18" name="Straight Arrow Connector 17">
              <a:extLst>
                <a:ext uri="{FF2B5EF4-FFF2-40B4-BE49-F238E27FC236}">
                  <a16:creationId xmlns:a16="http://schemas.microsoft.com/office/drawing/2014/main" id="{4E18C6F4-C2F8-707C-60A6-8665BD824217}"/>
                </a:ext>
              </a:extLst>
            </p:cNvPr>
            <p:cNvCxnSpPr/>
            <p:nvPr/>
          </p:nvCxnSpPr>
          <p:spPr>
            <a:xfrm flipV="1">
              <a:off x="4175956" y="3638395"/>
              <a:ext cx="13716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7F9865D0-C5FB-DF96-CF73-AEF2DD5EC504}"/>
                </a:ext>
              </a:extLst>
            </p:cNvPr>
            <p:cNvSpPr/>
            <p:nvPr/>
          </p:nvSpPr>
          <p:spPr>
            <a:xfrm>
              <a:off x="4175956" y="3763310"/>
              <a:ext cx="137160" cy="137160"/>
            </a:xfrm>
            <a:prstGeom prst="ellipse">
              <a:avLst/>
            </a:prstGeom>
            <a:solidFill>
              <a:schemeClr val="accent1">
                <a:lumMod val="40000"/>
                <a:lumOff val="6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53421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41735DC9-761B-E4CF-9DC0-2B2AF4EA2CA4}"/>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latin typeface="Calibri" panose="020F0502020204030204" pitchFamily="34" charset="0"/>
                <a:cs typeface="Calibri" panose="020F0502020204030204" pitchFamily="34" charset="0"/>
              </a:rPr>
              <a:t>20 May 2026</a:t>
            </a:r>
            <a:endParaRPr lang="en-US" altLang="en-US" dirty="0">
              <a:latin typeface="Calibri" panose="020F0502020204030204" pitchFamily="34" charset="0"/>
              <a:cs typeface="Calibri" panose="020F0502020204030204" pitchFamily="34" charset="0"/>
            </a:endParaRPr>
          </a:p>
        </p:txBody>
      </p:sp>
      <p:sp>
        <p:nvSpPr>
          <p:cNvPr id="26628" name="Footer Placeholder 5">
            <a:extLst>
              <a:ext uri="{FF2B5EF4-FFF2-40B4-BE49-F238E27FC236}">
                <a16:creationId xmlns:a16="http://schemas.microsoft.com/office/drawing/2014/main" id="{D5DAFF9F-D995-9EBE-0F0F-2CE9D3745F9B}"/>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a:latin typeface="Calibri" panose="020F0502020204030204" pitchFamily="34" charset="0"/>
                <a:cs typeface="Calibri" panose="020F0502020204030204" pitchFamily="34" charset="0"/>
              </a:rPr>
              <a:t>PSAS 2026</a:t>
            </a:r>
            <a:endParaRPr lang="en-US" altLang="en-US" dirty="0">
              <a:latin typeface="Calibri" panose="020F0502020204030204" pitchFamily="34" charset="0"/>
              <a:cs typeface="Calibri" panose="020F0502020204030204" pitchFamily="34" charset="0"/>
            </a:endParaRPr>
          </a:p>
        </p:txBody>
      </p:sp>
      <p:sp>
        <p:nvSpPr>
          <p:cNvPr id="14" name="TextBox 1">
            <a:extLst>
              <a:ext uri="{FF2B5EF4-FFF2-40B4-BE49-F238E27FC236}">
                <a16:creationId xmlns:a16="http://schemas.microsoft.com/office/drawing/2014/main" id="{B3572C58-3F7A-432B-11EA-43AF4108BC6A}"/>
              </a:ext>
            </a:extLst>
          </p:cNvPr>
          <p:cNvSpPr txBox="1">
            <a:spLocks noChangeArrowheads="1"/>
          </p:cNvSpPr>
          <p:nvPr/>
        </p:nvSpPr>
        <p:spPr bwMode="auto">
          <a:xfrm>
            <a:off x="449263" y="250825"/>
            <a:ext cx="6715125" cy="584775"/>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Laser Spectroscopy - results</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CAC80F6A-EA58-ED85-00CC-C7EA4AD7F26A}"/>
              </a:ext>
            </a:extLst>
          </p:cNvPr>
          <p:cNvSpPr txBox="1"/>
          <p:nvPr/>
        </p:nvSpPr>
        <p:spPr>
          <a:xfrm>
            <a:off x="498757" y="1833086"/>
            <a:ext cx="2844490" cy="3416320"/>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Achievable resonance linewidths &lt; 1 kHz</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Statistical uncertainty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&lt; 100 Hz</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10</a:t>
            </a:r>
            <a:r>
              <a:rPr lang="en-US" baseline="30000" dirty="0">
                <a:latin typeface="Calibri" panose="020F0502020204030204" pitchFamily="34" charset="0"/>
                <a:cs typeface="Calibri" panose="020F0502020204030204" pitchFamily="34" charset="0"/>
              </a:rPr>
              <a:t>-13</a:t>
            </a:r>
            <a:r>
              <a:rPr lang="en-US" dirty="0">
                <a:latin typeface="Calibri" panose="020F0502020204030204" pitchFamily="34" charset="0"/>
                <a:cs typeface="Calibri" panose="020F0502020204030204" pitchFamily="34" charset="0"/>
              </a:rPr>
              <a:t> level statistical precision – narrowest measured line in HD</a:t>
            </a:r>
            <a:r>
              <a:rPr lang="en-US" baseline="30000"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6E0BFF90-2381-6CD4-4C0D-A39459CB7C10}"/>
              </a:ext>
            </a:extLst>
          </p:cNvPr>
          <p:cNvPicPr>
            <a:picLocks noChangeAspect="1"/>
          </p:cNvPicPr>
          <p:nvPr/>
        </p:nvPicPr>
        <p:blipFill>
          <a:blip r:embed="rId3"/>
          <a:stretch>
            <a:fillRect/>
          </a:stretch>
        </p:blipFill>
        <p:spPr>
          <a:xfrm>
            <a:off x="3343875" y="1023578"/>
            <a:ext cx="5218408" cy="3587655"/>
          </a:xfrm>
          <a:prstGeom prst="rect">
            <a:avLst/>
          </a:prstGeom>
        </p:spPr>
      </p:pic>
    </p:spTree>
    <p:extLst>
      <p:ext uri="{BB962C8B-B14F-4D97-AF65-F5344CB8AC3E}">
        <p14:creationId xmlns:p14="http://schemas.microsoft.com/office/powerpoint/2010/main" val="36119761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1DFA78-F044-C6E9-DB96-EDCC2AD3939D}"/>
            </a:ext>
          </a:extLst>
        </p:cNvPr>
        <p:cNvGrpSpPr/>
        <p:nvPr/>
      </p:nvGrpSpPr>
      <p:grpSpPr>
        <a:xfrm>
          <a:off x="0" y="0"/>
          <a:ext cx="0" cy="0"/>
          <a:chOff x="0" y="0"/>
          <a:chExt cx="0" cy="0"/>
        </a:xfrm>
      </p:grpSpPr>
      <p:pic>
        <p:nvPicPr>
          <p:cNvPr id="3" name="Picture 2" descr="A diagram of a graph&#10;&#10;AI-generated content may be incorrect.">
            <a:extLst>
              <a:ext uri="{FF2B5EF4-FFF2-40B4-BE49-F238E27FC236}">
                <a16:creationId xmlns:a16="http://schemas.microsoft.com/office/drawing/2014/main" id="{87C257C3-76C6-7010-A1C7-60FF370DA5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96174" y="411511"/>
            <a:ext cx="5890246" cy="4314856"/>
          </a:xfrm>
          <a:prstGeom prst="rect">
            <a:avLst/>
          </a:prstGeom>
        </p:spPr>
      </p:pic>
      <p:sp>
        <p:nvSpPr>
          <p:cNvPr id="26627" name="Date Placeholder 2">
            <a:extLst>
              <a:ext uri="{FF2B5EF4-FFF2-40B4-BE49-F238E27FC236}">
                <a16:creationId xmlns:a16="http://schemas.microsoft.com/office/drawing/2014/main" id="{B3708574-6CDB-07E3-138C-748F007AC87D}"/>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latin typeface="Calibri" panose="020F0502020204030204" pitchFamily="34" charset="0"/>
              </a:rPr>
              <a:t>20 May 2026</a:t>
            </a:r>
            <a:endParaRPr lang="en-US" altLang="en-US" dirty="0">
              <a:latin typeface="Calibri" panose="020F0502020204030204" pitchFamily="34" charset="0"/>
            </a:endParaRPr>
          </a:p>
        </p:txBody>
      </p:sp>
      <p:sp>
        <p:nvSpPr>
          <p:cNvPr id="26628" name="Footer Placeholder 5">
            <a:extLst>
              <a:ext uri="{FF2B5EF4-FFF2-40B4-BE49-F238E27FC236}">
                <a16:creationId xmlns:a16="http://schemas.microsoft.com/office/drawing/2014/main" id="{F0AB755B-570B-FC86-6A98-4300CB6AD4C5}"/>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a:latin typeface="Calibri" panose="020F0502020204030204" pitchFamily="34" charset="0"/>
                <a:cs typeface="Calibri" panose="020F0502020204030204" pitchFamily="34" charset="0"/>
              </a:rPr>
              <a:t>PSAS 2026</a:t>
            </a:r>
            <a:endParaRPr lang="en-US" altLang="en-US" dirty="0">
              <a:latin typeface="Calibri" panose="020F0502020204030204" pitchFamily="34" charset="0"/>
              <a:cs typeface="Calibri" panose="020F0502020204030204" pitchFamily="34" charset="0"/>
            </a:endParaRPr>
          </a:p>
        </p:txBody>
      </p:sp>
      <p:sp>
        <p:nvSpPr>
          <p:cNvPr id="14" name="TextBox 1">
            <a:extLst>
              <a:ext uri="{FF2B5EF4-FFF2-40B4-BE49-F238E27FC236}">
                <a16:creationId xmlns:a16="http://schemas.microsoft.com/office/drawing/2014/main" id="{1B586118-DB11-CD1E-0E88-64FD0C0473FF}"/>
              </a:ext>
            </a:extLst>
          </p:cNvPr>
          <p:cNvSpPr txBox="1">
            <a:spLocks noChangeArrowheads="1"/>
          </p:cNvSpPr>
          <p:nvPr/>
        </p:nvSpPr>
        <p:spPr bwMode="auto">
          <a:xfrm>
            <a:off x="449263" y="250825"/>
            <a:ext cx="6715125" cy="1175706"/>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Laser Spectroscopy</a:t>
            </a:r>
          </a:p>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 - results</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310A035B-8351-11E2-97C1-75DA7A82A8BA}"/>
                  </a:ext>
                </a:extLst>
              </p:cNvPr>
              <p:cNvSpPr txBox="1"/>
              <p:nvPr/>
            </p:nvSpPr>
            <p:spPr>
              <a:xfrm>
                <a:off x="143508" y="1426531"/>
                <a:ext cx="3096344" cy="3006400"/>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Measured 8 out of 18 allowed transitions</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3 </a:t>
                </a:r>
                <a14:m>
                  <m:oMath xmlns:m="http://schemas.openxmlformats.org/officeDocument/2006/math">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𝑁</m:t>
                        </m:r>
                      </m:sub>
                    </m:sSub>
                    <m:r>
                      <a:rPr lang="en-US" b="0" i="1" smtClean="0">
                        <a:latin typeface="Cambria Math" panose="02040503050406030204" pitchFamily="18" charset="0"/>
                      </a:rPr>
                      <m:t>=−1</m:t>
                    </m:r>
                    <m:r>
                      <m:rPr>
                        <m:nor/>
                      </m:rPr>
                      <a:rPr lang="en-US" b="0" i="0" smtClean="0">
                        <a:latin typeface="Calibri" panose="020F0502020204030204" pitchFamily="34" charset="0"/>
                        <a:cs typeface="Calibri" panose="020F0502020204030204" pitchFamily="34" charset="0"/>
                      </a:rPr>
                      <m:t> </m:t>
                    </m:r>
                  </m:oMath>
                </a14:m>
                <a:endParaRPr lang="en-US" b="0" i="0" dirty="0">
                  <a:latin typeface="Calibri" panose="020F0502020204030204" pitchFamily="34" charset="0"/>
                  <a:cs typeface="Calibri" panose="020F0502020204030204" pitchFamily="34" charset="0"/>
                </a:endParaRPr>
              </a:p>
              <a:p>
                <a:pPr marL="287338"/>
                <a:r>
                  <a:rPr lang="en-US" dirty="0">
                    <a:latin typeface="Calibri" panose="020F0502020204030204" pitchFamily="34" charset="0"/>
                    <a:cs typeface="Calibri" panose="020F0502020204030204" pitchFamily="34" charset="0"/>
                  </a:rPr>
                  <a:t>5 </a:t>
                </a:r>
                <a14:m>
                  <m:oMath xmlns:m="http://schemas.openxmlformats.org/officeDocument/2006/math">
                    <m:r>
                      <m:rPr>
                        <m:sty m:val="p"/>
                      </m:rPr>
                      <a:rPr lang="en-US">
                        <a:latin typeface="Cambria Math" panose="02040503050406030204" pitchFamily="18" charset="0"/>
                      </a:rPr>
                      <m:t>Δ</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𝑁</m:t>
                        </m:r>
                      </m:sub>
                    </m:sSub>
                    <m:r>
                      <a:rPr lang="en-US" i="1">
                        <a:latin typeface="Cambria Math" panose="02040503050406030204" pitchFamily="18" charset="0"/>
                      </a:rPr>
                      <m:t>=</m:t>
                    </m:r>
                    <m:r>
                      <a:rPr lang="en-US" b="0" i="1" smtClean="0">
                        <a:latin typeface="Cambria Math" panose="02040503050406030204" pitchFamily="18" charset="0"/>
                      </a:rPr>
                      <m:t>+</m:t>
                    </m:r>
                    <m:r>
                      <a:rPr lang="en-US" i="1">
                        <a:latin typeface="Cambria Math" panose="02040503050406030204" pitchFamily="18" charset="0"/>
                      </a:rPr>
                      <m:t>1</m:t>
                    </m:r>
                  </m:oMath>
                </a14:m>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pPr marL="287338" indent="-287338">
                  <a:buFont typeface="Arial" panose="020B0604020202020204" pitchFamily="34" charset="0"/>
                  <a:buChar char="•"/>
                </a:pPr>
                <a:r>
                  <a:rPr lang="en-US" dirty="0">
                    <a:latin typeface="Calibri" panose="020F0502020204030204" pitchFamily="34" charset="0"/>
                    <a:cs typeface="Calibri" panose="020F0502020204030204" pitchFamily="34" charset="0"/>
                  </a:rPr>
                  <a:t>Extraction of </a:t>
                </a:r>
                <a14:m>
                  <m:oMath xmlns:m="http://schemas.openxmlformats.org/officeDocument/2006/math">
                    <m:f>
                      <m:fPr>
                        <m:ctrlPr>
                          <a:rPr lang="en-US" i="1" smtClean="0">
                            <a:latin typeface="Cambria Math" panose="02040503050406030204" pitchFamily="18" charset="0"/>
                            <a:cs typeface="Calibri" panose="020F0502020204030204" pitchFamily="34" charset="0"/>
                          </a:rPr>
                        </m:ctrlPr>
                      </m:fPr>
                      <m:num>
                        <m:sSub>
                          <m:sSubPr>
                            <m:ctrlPr>
                              <a:rPr lang="en-US" b="0" i="1" smtClean="0">
                                <a:latin typeface="Cambria Math" panose="02040503050406030204" pitchFamily="18" charset="0"/>
                                <a:cs typeface="Calibri" panose="020F0502020204030204" pitchFamily="34" charset="0"/>
                              </a:rPr>
                            </m:ctrlPr>
                          </m:sSubPr>
                          <m:e>
                            <m:r>
                              <a:rPr lang="en-US" b="0" i="1" smtClean="0">
                                <a:latin typeface="Cambria Math" panose="02040503050406030204" pitchFamily="18" charset="0"/>
                                <a:cs typeface="Calibri" panose="020F0502020204030204" pitchFamily="34" charset="0"/>
                              </a:rPr>
                              <m:t>𝑚</m:t>
                            </m:r>
                          </m:e>
                          <m:sub>
                            <m:r>
                              <a:rPr lang="en-US" b="0" i="1" smtClean="0">
                                <a:latin typeface="Cambria Math" panose="02040503050406030204" pitchFamily="18" charset="0"/>
                                <a:cs typeface="Calibri" panose="020F0502020204030204" pitchFamily="34" charset="0"/>
                              </a:rPr>
                              <m:t>𝑝</m:t>
                            </m:r>
                          </m:sub>
                        </m:sSub>
                      </m:num>
                      <m:den>
                        <m:sSub>
                          <m:sSubPr>
                            <m:ctrlPr>
                              <a:rPr lang="en-US" b="0" i="1" smtClean="0">
                                <a:latin typeface="Cambria Math" panose="02040503050406030204" pitchFamily="18" charset="0"/>
                                <a:cs typeface="Calibri" panose="020F0502020204030204" pitchFamily="34" charset="0"/>
                              </a:rPr>
                            </m:ctrlPr>
                          </m:sSubPr>
                          <m:e>
                            <m:r>
                              <a:rPr lang="en-US" b="0" i="1" smtClean="0">
                                <a:latin typeface="Cambria Math" panose="02040503050406030204" pitchFamily="18" charset="0"/>
                                <a:cs typeface="Calibri" panose="020F0502020204030204" pitchFamily="34" charset="0"/>
                              </a:rPr>
                              <m:t>𝑚</m:t>
                            </m:r>
                          </m:e>
                          <m:sub>
                            <m:r>
                              <a:rPr lang="en-US" b="0" i="1" smtClean="0">
                                <a:latin typeface="Cambria Math" panose="02040503050406030204" pitchFamily="18" charset="0"/>
                                <a:cs typeface="Calibri" panose="020F0502020204030204" pitchFamily="34" charset="0"/>
                              </a:rPr>
                              <m:t>𝑒</m:t>
                            </m:r>
                          </m:sub>
                        </m:sSub>
                      </m:den>
                    </m:f>
                  </m:oMath>
                </a14:m>
                <a:r>
                  <a:rPr lang="en-US" dirty="0">
                    <a:latin typeface="Calibri" panose="020F0502020204030204" pitchFamily="34" charset="0"/>
                    <a:cs typeface="Calibri" panose="020F0502020204030204" pitchFamily="34" charset="0"/>
                  </a:rPr>
                  <a:t> limited by QED uncertainty and the emerging HFS puzzle in HD</a:t>
                </a:r>
                <a:r>
                  <a:rPr lang="en-US" baseline="30000"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dirty="0"/>
              </a:p>
            </p:txBody>
          </p:sp>
        </mc:Choice>
        <mc:Fallback>
          <p:sp>
            <p:nvSpPr>
              <p:cNvPr id="8" name="TextBox 7">
                <a:extLst>
                  <a:ext uri="{FF2B5EF4-FFF2-40B4-BE49-F238E27FC236}">
                    <a16:creationId xmlns:a16="http://schemas.microsoft.com/office/drawing/2014/main" id="{310A035B-8351-11E2-97C1-75DA7A82A8BA}"/>
                  </a:ext>
                </a:extLst>
              </p:cNvPr>
              <p:cNvSpPr txBox="1">
                <a:spLocks noRot="1" noChangeAspect="1" noMove="1" noResize="1" noEditPoints="1" noAdjustHandles="1" noChangeArrowheads="1" noChangeShapeType="1" noTextEdit="1"/>
              </p:cNvSpPr>
              <p:nvPr/>
            </p:nvSpPr>
            <p:spPr>
              <a:xfrm>
                <a:off x="143508" y="1426531"/>
                <a:ext cx="3096344" cy="3006400"/>
              </a:xfrm>
              <a:prstGeom prst="rect">
                <a:avLst/>
              </a:prstGeom>
              <a:blipFill>
                <a:blip r:embed="rId4"/>
                <a:stretch>
                  <a:fillRect l="-1381" t="-1014"/>
                </a:stretch>
              </a:blipFill>
            </p:spPr>
            <p:txBody>
              <a:bodyPr/>
              <a:lstStyle/>
              <a:p>
                <a:r>
                  <a:rPr lang="en-US">
                    <a:noFill/>
                  </a:rPr>
                  <a:t> </a:t>
                </a:r>
              </a:p>
            </p:txBody>
          </p:sp>
        </mc:Fallback>
      </mc:AlternateContent>
    </p:spTree>
    <p:extLst>
      <p:ext uri="{BB962C8B-B14F-4D97-AF65-F5344CB8AC3E}">
        <p14:creationId xmlns:p14="http://schemas.microsoft.com/office/powerpoint/2010/main" val="4279758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Date Placeholder 2">
            <a:extLst>
              <a:ext uri="{FF2B5EF4-FFF2-40B4-BE49-F238E27FC236}">
                <a16:creationId xmlns:a16="http://schemas.microsoft.com/office/drawing/2014/main" id="{41735DC9-761B-E4CF-9DC0-2B2AF4EA2CA4}"/>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fontAlgn="base">
              <a:spcBef>
                <a:spcPct val="0"/>
              </a:spcBef>
              <a:spcAft>
                <a:spcPct val="0"/>
              </a:spcAft>
              <a:defRPr>
                <a:solidFill>
                  <a:schemeClr val="tx1"/>
                </a:solidFill>
                <a:latin typeface="Palatino Linotype" panose="02040502050505030304" pitchFamily="18" charset="0"/>
              </a:defRPr>
            </a:lvl6pPr>
            <a:lvl7pPr marL="2971800" indent="-228600" fontAlgn="base">
              <a:spcBef>
                <a:spcPct val="0"/>
              </a:spcBef>
              <a:spcAft>
                <a:spcPct val="0"/>
              </a:spcAft>
              <a:defRPr>
                <a:solidFill>
                  <a:schemeClr val="tx1"/>
                </a:solidFill>
                <a:latin typeface="Palatino Linotype" panose="02040502050505030304" pitchFamily="18" charset="0"/>
              </a:defRPr>
            </a:lvl7pPr>
            <a:lvl8pPr marL="3429000" indent="-228600" fontAlgn="base">
              <a:spcBef>
                <a:spcPct val="0"/>
              </a:spcBef>
              <a:spcAft>
                <a:spcPct val="0"/>
              </a:spcAft>
              <a:defRPr>
                <a:solidFill>
                  <a:schemeClr val="tx1"/>
                </a:solidFill>
                <a:latin typeface="Palatino Linotype" panose="02040502050505030304" pitchFamily="18" charset="0"/>
              </a:defRPr>
            </a:lvl8pPr>
            <a:lvl9pPr marL="3886200" indent="-228600" fontAlgn="base">
              <a:spcBef>
                <a:spcPct val="0"/>
              </a:spcBef>
              <a:spcAft>
                <a:spcPct val="0"/>
              </a:spcAft>
              <a:defRPr>
                <a:solidFill>
                  <a:schemeClr val="tx1"/>
                </a:solidFill>
                <a:latin typeface="Palatino Linotype" panose="02040502050505030304" pitchFamily="18" charset="0"/>
              </a:defRPr>
            </a:lvl9pPr>
          </a:lstStyle>
          <a:p>
            <a:pPr fontAlgn="base">
              <a:spcBef>
                <a:spcPct val="0"/>
              </a:spcBef>
              <a:spcAft>
                <a:spcPct val="0"/>
              </a:spcAft>
            </a:pPr>
            <a:r>
              <a:rPr lang="en-US" altLang="en-US"/>
              <a:t>20 May 2026</a:t>
            </a:r>
          </a:p>
        </p:txBody>
      </p:sp>
      <p:sp>
        <p:nvSpPr>
          <p:cNvPr id="26628" name="Footer Placeholder 5">
            <a:extLst>
              <a:ext uri="{FF2B5EF4-FFF2-40B4-BE49-F238E27FC236}">
                <a16:creationId xmlns:a16="http://schemas.microsoft.com/office/drawing/2014/main" id="{D5DAFF9F-D995-9EBE-0F0F-2CE9D3745F9B}"/>
              </a:ext>
            </a:extLst>
          </p:cNvPr>
          <p:cNvSpPr>
            <a:spLocks noGrp="1" noChangeArrowheads="1"/>
          </p:cNvSpPr>
          <p:nvPr>
            <p:ph type="ftr" sz="quarter" idx="11"/>
          </p:nvPr>
        </p:nvSpPr>
        <p:spPr bwMode="auto">
          <a:xfrm>
            <a:off x="3348038" y="4891088"/>
            <a:ext cx="2357437" cy="274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auto" hangingPunct="1">
              <a:spcBef>
                <a:spcPts val="0"/>
              </a:spcBef>
              <a:spcAft>
                <a:spcPts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a:lstStyle>
          <a:p>
            <a:pPr algn="l" fontAlgn="base">
              <a:spcBef>
                <a:spcPct val="0"/>
              </a:spcBef>
              <a:spcAft>
                <a:spcPct val="0"/>
              </a:spcAft>
            </a:pPr>
            <a:r>
              <a:rPr lang="en-US"/>
              <a:t>PSAS 2026</a:t>
            </a:r>
            <a:endParaRPr lang="en-US" altLang="en-US"/>
          </a:p>
        </p:txBody>
      </p:sp>
      <p:sp>
        <p:nvSpPr>
          <p:cNvPr id="14" name="TextBox 1">
            <a:extLst>
              <a:ext uri="{FF2B5EF4-FFF2-40B4-BE49-F238E27FC236}">
                <a16:creationId xmlns:a16="http://schemas.microsoft.com/office/drawing/2014/main" id="{B3572C58-3F7A-432B-11EA-43AF4108BC6A}"/>
              </a:ext>
            </a:extLst>
          </p:cNvPr>
          <p:cNvSpPr txBox="1">
            <a:spLocks noChangeArrowheads="1"/>
          </p:cNvSpPr>
          <p:nvPr/>
        </p:nvSpPr>
        <p:spPr bwMode="auto">
          <a:xfrm>
            <a:off x="449263" y="250825"/>
            <a:ext cx="6715125" cy="584775"/>
          </a:xfrm>
          <a:prstGeom prst="rect">
            <a:avLst/>
          </a:prstGeom>
          <a:no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auto">
              <a:spcAft>
                <a:spcPts val="0"/>
              </a:spcAft>
              <a:buFontTx/>
              <a:buNone/>
              <a:defRPr/>
            </a:pPr>
            <a:r>
              <a:rPr lang="en-US" b="1" dirty="0">
                <a:latin typeface="Calibri" panose="020F0502020204030204" pitchFamily="34" charset="0"/>
                <a:ea typeface="Calibri" panose="020F0502020204030204" pitchFamily="34" charset="0"/>
                <a:cs typeface="Calibri" panose="020F0502020204030204" pitchFamily="34" charset="0"/>
              </a:rPr>
              <a:t>Acknowledgements</a:t>
            </a:r>
            <a:endParaRPr lang="en-US" b="1" baseline="30000" dirty="0">
              <a:latin typeface="Calibri" panose="020F0502020204030204" pitchFamily="34" charset="0"/>
              <a:ea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9342594A-57CF-BA67-78ED-BD029F79F8A1}"/>
              </a:ext>
            </a:extLst>
          </p:cNvPr>
          <p:cNvSpPr txBox="1"/>
          <p:nvPr/>
        </p:nvSpPr>
        <p:spPr>
          <a:xfrm>
            <a:off x="404268" y="835600"/>
            <a:ext cx="3402557" cy="3447098"/>
          </a:xfrm>
          <a:prstGeom prst="rect">
            <a:avLst/>
          </a:prstGeom>
          <a:noFill/>
        </p:spPr>
        <p:txBody>
          <a:bodyPr wrap="square" rtlCol="0">
            <a:spAutoFit/>
          </a:bodyPr>
          <a:lstStyle/>
          <a:p>
            <a:r>
              <a:rPr lang="en-US" dirty="0" err="1">
                <a:solidFill>
                  <a:srgbClr val="197167"/>
                </a:solidFill>
                <a:latin typeface="Calibri" panose="020F0502020204030204" pitchFamily="34" charset="0"/>
                <a:ea typeface="Calibri" panose="020F0502020204030204" pitchFamily="34" charset="0"/>
                <a:cs typeface="Calibri" panose="020F0502020204030204" pitchFamily="34" charset="0"/>
              </a:rPr>
              <a:t>Alphatrap</a:t>
            </a:r>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 team</a:t>
            </a:r>
          </a:p>
          <a:p>
            <a:r>
              <a:rPr lang="en-US" dirty="0">
                <a:latin typeface="Calibri" panose="020F0502020204030204" pitchFamily="34" charset="0"/>
                <a:ea typeface="Calibri" panose="020F0502020204030204" pitchFamily="34" charset="0"/>
                <a:cs typeface="Calibri" panose="020F0502020204030204" pitchFamily="34" charset="0"/>
              </a:rPr>
              <a:t>Group leader</a:t>
            </a: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Sven Sturm</a:t>
            </a:r>
          </a:p>
          <a:p>
            <a:endPar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endParaRP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Division Leader: </a:t>
            </a: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Klaus Blaum</a:t>
            </a:r>
          </a:p>
          <a:p>
            <a:endPar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Ground state HFS lead</a:t>
            </a: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Charlotte K</a:t>
            </a:r>
            <a:r>
              <a:rPr lang="de-DE"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ö</a:t>
            </a:r>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nig</a:t>
            </a:r>
          </a:p>
          <a:p>
            <a:endParaRPr lang="en-US"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Additional members</a:t>
            </a: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Fabian Heisse, Jonathan Morgner,</a:t>
            </a: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Anton </a:t>
            </a:r>
            <a:r>
              <a:rPr lang="en-US" sz="1600" dirty="0" err="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Gramberg</a:t>
            </a:r>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 Philipp Justus </a:t>
            </a:r>
          </a:p>
        </p:txBody>
      </p:sp>
      <p:sp>
        <p:nvSpPr>
          <p:cNvPr id="3" name="TextBox 2">
            <a:extLst>
              <a:ext uri="{FF2B5EF4-FFF2-40B4-BE49-F238E27FC236}">
                <a16:creationId xmlns:a16="http://schemas.microsoft.com/office/drawing/2014/main" id="{40569BCA-D5D2-0C10-9E20-370098D576E7}"/>
              </a:ext>
            </a:extLst>
          </p:cNvPr>
          <p:cNvSpPr txBox="1"/>
          <p:nvPr/>
        </p:nvSpPr>
        <p:spPr>
          <a:xfrm>
            <a:off x="4788024" y="739686"/>
            <a:ext cx="3906713" cy="1415772"/>
          </a:xfrm>
          <a:prstGeom prst="rect">
            <a:avLst/>
          </a:prstGeom>
          <a:noFill/>
        </p:spPr>
        <p:txBody>
          <a:bodyPr wrap="square" rtlCol="0">
            <a:spAutoFit/>
          </a:bodyPr>
          <a:lstStyle/>
          <a:p>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HHU D</a:t>
            </a:r>
            <a:r>
              <a:rPr lang="de-DE" dirty="0">
                <a:solidFill>
                  <a:srgbClr val="197167"/>
                </a:solidFill>
                <a:latin typeface="Calibri" panose="020F0502020204030204" pitchFamily="34" charset="0"/>
                <a:ea typeface="Calibri" panose="020F0502020204030204" pitchFamily="34" charset="0"/>
                <a:cs typeface="Calibri" panose="020F0502020204030204" pitchFamily="34" charset="0"/>
              </a:rPr>
              <a:t>ü</a:t>
            </a:r>
            <a:r>
              <a:rPr lang="en-US" dirty="0" err="1">
                <a:solidFill>
                  <a:srgbClr val="197167"/>
                </a:solidFill>
                <a:latin typeface="Calibri" panose="020F0502020204030204" pitchFamily="34" charset="0"/>
                <a:ea typeface="Calibri" panose="020F0502020204030204" pitchFamily="34" charset="0"/>
                <a:cs typeface="Calibri" panose="020F0502020204030204" pitchFamily="34" charset="0"/>
              </a:rPr>
              <a:t>sseldorf</a:t>
            </a:r>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 Team</a:t>
            </a:r>
          </a:p>
          <a:p>
            <a:r>
              <a:rPr lang="en-US" dirty="0">
                <a:latin typeface="Calibri" panose="020F0502020204030204" pitchFamily="34" charset="0"/>
                <a:ea typeface="Calibri" panose="020F0502020204030204" pitchFamily="34" charset="0"/>
                <a:cs typeface="Calibri" panose="020F0502020204030204" pitchFamily="34" charset="0"/>
              </a:rPr>
              <a:t>Group leader</a:t>
            </a: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Stephan Schiller</a:t>
            </a:r>
            <a:endParaRPr lang="en-US"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Laser development and maintenance</a:t>
            </a: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Ivan Kortunov, Victor Vogt</a:t>
            </a:r>
          </a:p>
        </p:txBody>
      </p:sp>
      <p:sp>
        <p:nvSpPr>
          <p:cNvPr id="4" name="TextBox 3">
            <a:extLst>
              <a:ext uri="{FF2B5EF4-FFF2-40B4-BE49-F238E27FC236}">
                <a16:creationId xmlns:a16="http://schemas.microsoft.com/office/drawing/2014/main" id="{09F81F29-0F91-82DB-C1C3-B301BE4F1A91}"/>
              </a:ext>
            </a:extLst>
          </p:cNvPr>
          <p:cNvSpPr txBox="1"/>
          <p:nvPr/>
        </p:nvSpPr>
        <p:spPr>
          <a:xfrm>
            <a:off x="4788023" y="2464822"/>
            <a:ext cx="3402557" cy="1938992"/>
          </a:xfrm>
          <a:prstGeom prst="rect">
            <a:avLst/>
          </a:prstGeom>
          <a:noFill/>
        </p:spPr>
        <p:txBody>
          <a:bodyPr wrap="square" rtlCol="0">
            <a:spAutoFit/>
          </a:bodyPr>
          <a:lstStyle/>
          <a:p>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Theory Collaborators</a:t>
            </a:r>
          </a:p>
          <a:p>
            <a:r>
              <a:rPr lang="en-US" dirty="0">
                <a:latin typeface="Calibri" panose="020F0502020204030204" pitchFamily="34" charset="0"/>
                <a:ea typeface="Calibri" panose="020F0502020204030204" pitchFamily="34" charset="0"/>
                <a:cs typeface="Calibri" panose="020F0502020204030204" pitchFamily="34" charset="0"/>
              </a:rPr>
              <a:t>Dimitar Bakalov </a:t>
            </a: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Bulgarian Academy of Sciences</a:t>
            </a:r>
          </a:p>
          <a:p>
            <a:r>
              <a:rPr lang="en-US" dirty="0">
                <a:latin typeface="Calibri" panose="020F0502020204030204" pitchFamily="34" charset="0"/>
                <a:ea typeface="Calibri" panose="020F0502020204030204" pitchFamily="34" charset="0"/>
                <a:cs typeface="Calibri" panose="020F0502020204030204" pitchFamily="34" charset="0"/>
              </a:rPr>
              <a:t>Hugo Nogueira, Jean-Philippe Karr</a:t>
            </a: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LKB Paris</a:t>
            </a:r>
          </a:p>
          <a:p>
            <a:r>
              <a:rPr lang="en-US" dirty="0" err="1">
                <a:latin typeface="Calibri" panose="020F0502020204030204" pitchFamily="34" charset="0"/>
                <a:ea typeface="Calibri" panose="020F0502020204030204" pitchFamily="34" charset="0"/>
                <a:cs typeface="Calibri" panose="020F0502020204030204" pitchFamily="34" charset="0"/>
              </a:rPr>
              <a:t>Ossama</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Kullie</a:t>
            </a:r>
            <a:endParaRPr lang="en-US" dirty="0">
              <a:latin typeface="Calibri" panose="020F0502020204030204" pitchFamily="34" charset="0"/>
              <a:ea typeface="Calibri" panose="020F0502020204030204" pitchFamily="34" charset="0"/>
              <a:cs typeface="Calibri" panose="020F0502020204030204" pitchFamily="34" charset="0"/>
            </a:endParaRPr>
          </a:p>
          <a:p>
            <a:r>
              <a:rPr lang="en-US" sz="1600"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University of Kassel</a:t>
            </a:r>
          </a:p>
        </p:txBody>
      </p:sp>
    </p:spTree>
    <p:extLst>
      <p:ext uri="{BB962C8B-B14F-4D97-AF65-F5344CB8AC3E}">
        <p14:creationId xmlns:p14="http://schemas.microsoft.com/office/powerpoint/2010/main" val="19130129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866A1-D20D-28D6-1DEA-D7ADC65EFE18}"/>
              </a:ext>
            </a:extLst>
          </p:cNvPr>
          <p:cNvSpPr>
            <a:spLocks noGrp="1"/>
          </p:cNvSpPr>
          <p:nvPr>
            <p:ph type="title"/>
          </p:nvPr>
        </p:nvSpPr>
        <p:spPr/>
        <p:txBody>
          <a:bodyPr/>
          <a:lstStyle/>
          <a:p>
            <a:endParaRPr lang="en-US"/>
          </a:p>
        </p:txBody>
      </p:sp>
      <p:pic>
        <p:nvPicPr>
          <p:cNvPr id="7" name="Content Placeholder 6" descr="A close-up of a machine&#10;&#10;AI-generated content may be incorrect.">
            <a:extLst>
              <a:ext uri="{FF2B5EF4-FFF2-40B4-BE49-F238E27FC236}">
                <a16:creationId xmlns:a16="http://schemas.microsoft.com/office/drawing/2014/main" id="{AFF597E6-AAEA-99E3-A288-FCD49F4F79C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16200000">
            <a:off x="2569908" y="-1500991"/>
            <a:ext cx="3774071" cy="8145482"/>
          </a:xfrm>
        </p:spPr>
      </p:pic>
      <p:sp>
        <p:nvSpPr>
          <p:cNvPr id="4" name="Date Placeholder 3">
            <a:extLst>
              <a:ext uri="{FF2B5EF4-FFF2-40B4-BE49-F238E27FC236}">
                <a16:creationId xmlns:a16="http://schemas.microsoft.com/office/drawing/2014/main" id="{6511F05C-E56D-965B-7B44-8FA7858B6FF1}"/>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84FBCD41-2025-F04B-565D-A36E485AEBE2}"/>
              </a:ext>
            </a:extLst>
          </p:cNvPr>
          <p:cNvSpPr>
            <a:spLocks noGrp="1"/>
          </p:cNvSpPr>
          <p:nvPr>
            <p:ph type="ftr" sz="quarter" idx="3"/>
          </p:nvPr>
        </p:nvSpPr>
        <p:spPr/>
        <p:txBody>
          <a:bodyPr/>
          <a:lstStyle/>
          <a:p>
            <a:pPr algn="ctr"/>
            <a:r>
              <a:rPr lang="en-US"/>
              <a:t>PSAS 2026</a:t>
            </a:r>
            <a:endParaRPr lang="de-DE" dirty="0"/>
          </a:p>
        </p:txBody>
      </p:sp>
    </p:spTree>
    <p:extLst>
      <p:ext uri="{BB962C8B-B14F-4D97-AF65-F5344CB8AC3E}">
        <p14:creationId xmlns:p14="http://schemas.microsoft.com/office/powerpoint/2010/main" val="1201541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AE99E-F93C-896B-2248-4B9ADB7E12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E6B1A0-327C-993F-8281-0FCA8F403A81}"/>
              </a:ext>
            </a:extLst>
          </p:cNvPr>
          <p:cNvSpPr>
            <a:spLocks noGrp="1"/>
          </p:cNvSpPr>
          <p:nvPr>
            <p:ph type="title"/>
          </p:nvPr>
        </p:nvSpPr>
        <p:spPr/>
        <p:txBody>
          <a:bodyPr>
            <a:normAutofit/>
          </a:bodyPr>
          <a:lstStyle/>
          <a:p>
            <a:r>
              <a:rPr lang="en-US" dirty="0">
                <a:latin typeface="Calibri" panose="020F0502020204030204" pitchFamily="34" charset="0"/>
                <a:cs typeface="Calibri" panose="020F0502020204030204" pitchFamily="34" charset="0"/>
              </a:rPr>
              <a:t>Diatomic MHI Observables</a:t>
            </a:r>
          </a:p>
        </p:txBody>
      </p:sp>
      <p:sp>
        <p:nvSpPr>
          <p:cNvPr id="4" name="Date Placeholder 3">
            <a:extLst>
              <a:ext uri="{FF2B5EF4-FFF2-40B4-BE49-F238E27FC236}">
                <a16:creationId xmlns:a16="http://schemas.microsoft.com/office/drawing/2014/main" id="{81D21697-A18B-06ED-3E84-F75516DC0FB4}"/>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3F173132-85EE-8CC2-5B5D-546C6AB1BFD1}"/>
              </a:ext>
            </a:extLst>
          </p:cNvPr>
          <p:cNvSpPr>
            <a:spLocks noGrp="1"/>
          </p:cNvSpPr>
          <p:nvPr>
            <p:ph type="ftr" sz="quarter" idx="3"/>
          </p:nvPr>
        </p:nvSpPr>
        <p:spPr/>
        <p:txBody>
          <a:bodyPr/>
          <a:lstStyle/>
          <a:p>
            <a:pPr algn="ctr"/>
            <a:r>
              <a:rPr lang="en-US"/>
              <a:t>PSAS 2026</a:t>
            </a:r>
            <a:endParaRPr lang="de-DE" dirty="0"/>
          </a:p>
        </p:txBody>
      </p:sp>
      <p:pic>
        <p:nvPicPr>
          <p:cNvPr id="7" name="Picture 6" descr="A diagram of a nuclear dissection&#10;&#10;AI-generated content may be incorrect.">
            <a:extLst>
              <a:ext uri="{FF2B5EF4-FFF2-40B4-BE49-F238E27FC236}">
                <a16:creationId xmlns:a16="http://schemas.microsoft.com/office/drawing/2014/main" id="{B1385C85-4693-792A-73B5-FEC1D28B3E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54" y="1347614"/>
            <a:ext cx="4948068" cy="3139320"/>
          </a:xfrm>
          <a:prstGeom prst="rect">
            <a:avLst/>
          </a:prstGeom>
        </p:spPr>
      </p:pic>
      <p:pic>
        <p:nvPicPr>
          <p:cNvPr id="6" name="Picture 5" descr="A graph of numbers and a number&#10;&#10;AI-generated content may be incorrect.">
            <a:extLst>
              <a:ext uri="{FF2B5EF4-FFF2-40B4-BE49-F238E27FC236}">
                <a16:creationId xmlns:a16="http://schemas.microsoft.com/office/drawing/2014/main" id="{E0C1A590-DA0C-F201-54D8-01C62692013E}"/>
              </a:ext>
            </a:extLst>
          </p:cNvPr>
          <p:cNvPicPr>
            <a:picLocks noChangeAspect="1"/>
          </p:cNvPicPr>
          <p:nvPr/>
        </p:nvPicPr>
        <p:blipFill>
          <a:blip r:embed="rId4" cstate="print">
            <a:extLst>
              <a:ext uri="{28A0092B-C50C-407E-A947-70E740481C1C}">
                <a14:useLocalDpi xmlns:a14="http://schemas.microsoft.com/office/drawing/2010/main" val="0"/>
              </a:ext>
            </a:extLst>
          </a:blip>
          <a:srcRect l="1504" r="1"/>
          <a:stretch>
            <a:fillRect/>
          </a:stretch>
        </p:blipFill>
        <p:spPr>
          <a:xfrm>
            <a:off x="4857940" y="1729320"/>
            <a:ext cx="4275006" cy="2608167"/>
          </a:xfrm>
          <a:prstGeom prst="rect">
            <a:avLst/>
          </a:prstGeom>
        </p:spPr>
      </p:pic>
      <p:sp>
        <p:nvSpPr>
          <p:cNvPr id="8" name="Rectangle 7">
            <a:extLst>
              <a:ext uri="{FF2B5EF4-FFF2-40B4-BE49-F238E27FC236}">
                <a16:creationId xmlns:a16="http://schemas.microsoft.com/office/drawing/2014/main" id="{63FC2D3E-C671-A5AC-292F-C28A45BD7370}"/>
              </a:ext>
            </a:extLst>
          </p:cNvPr>
          <p:cNvSpPr/>
          <p:nvPr/>
        </p:nvSpPr>
        <p:spPr>
          <a:xfrm>
            <a:off x="8280412" y="1455626"/>
            <a:ext cx="720080" cy="19293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EB05A9F-3F21-DB86-B5CB-8E5023F186CF}"/>
              </a:ext>
            </a:extLst>
          </p:cNvPr>
          <p:cNvSpPr/>
          <p:nvPr/>
        </p:nvSpPr>
        <p:spPr>
          <a:xfrm>
            <a:off x="7435113" y="3384928"/>
            <a:ext cx="720080" cy="27369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8497709-4DF7-81AC-C4C1-8B6F476D9D08}"/>
              </a:ext>
            </a:extLst>
          </p:cNvPr>
          <p:cNvSpPr/>
          <p:nvPr/>
        </p:nvSpPr>
        <p:spPr>
          <a:xfrm>
            <a:off x="6768244" y="3378176"/>
            <a:ext cx="720080" cy="27369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6A62074-E157-D791-7EE9-7A33C2ECB52A}"/>
              </a:ext>
            </a:extLst>
          </p:cNvPr>
          <p:cNvSpPr/>
          <p:nvPr/>
        </p:nvSpPr>
        <p:spPr>
          <a:xfrm>
            <a:off x="6192180" y="3435846"/>
            <a:ext cx="720080" cy="27369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37C5A9D-DB41-8BC5-EE0B-9BC0FF882040}"/>
              </a:ext>
            </a:extLst>
          </p:cNvPr>
          <p:cNvSpPr/>
          <p:nvPr/>
        </p:nvSpPr>
        <p:spPr>
          <a:xfrm>
            <a:off x="5652120" y="3507854"/>
            <a:ext cx="720080" cy="27369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3454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photocontrolled distance&#10;&#10;AI-generated content may be incorrect.">
            <a:extLst>
              <a:ext uri="{FF2B5EF4-FFF2-40B4-BE49-F238E27FC236}">
                <a16:creationId xmlns:a16="http://schemas.microsoft.com/office/drawing/2014/main" id="{648B9383-5E45-9D0A-548B-CECCFA28E31C}"/>
              </a:ext>
            </a:extLst>
          </p:cNvPr>
          <p:cNvPicPr>
            <a:picLocks noChangeAspect="1"/>
          </p:cNvPicPr>
          <p:nvPr/>
        </p:nvPicPr>
        <p:blipFill>
          <a:blip r:embed="rId3" cstate="print">
            <a:extLst>
              <a:ext uri="{28A0092B-C50C-407E-A947-70E740481C1C}">
                <a14:useLocalDpi xmlns:a14="http://schemas.microsoft.com/office/drawing/2010/main" val="0"/>
              </a:ext>
            </a:extLst>
          </a:blip>
          <a:srcRect l="4500" t="7301" r="2542" b="7301"/>
          <a:stretch>
            <a:fillRect/>
          </a:stretch>
        </p:blipFill>
        <p:spPr>
          <a:xfrm>
            <a:off x="4630720" y="2523722"/>
            <a:ext cx="3528392" cy="2265598"/>
          </a:xfrm>
          <a:prstGeom prst="rect">
            <a:avLst/>
          </a:prstGeom>
        </p:spPr>
      </p:pic>
      <p:sp>
        <p:nvSpPr>
          <p:cNvPr id="2" name="Title 1">
            <a:extLst>
              <a:ext uri="{FF2B5EF4-FFF2-40B4-BE49-F238E27FC236}">
                <a16:creationId xmlns:a16="http://schemas.microsoft.com/office/drawing/2014/main" id="{B9AD2418-BEB2-418C-8208-A3C203BCB93F}"/>
              </a:ext>
            </a:extLst>
          </p:cNvPr>
          <p:cNvSpPr>
            <a:spLocks noGrp="1"/>
          </p:cNvSpPr>
          <p:nvPr>
            <p:ph type="title"/>
          </p:nvPr>
        </p:nvSpPr>
        <p:spPr/>
        <p:txBody>
          <a:bodyPr>
            <a:normAutofit/>
          </a:bodyPr>
          <a:lstStyle/>
          <a:p>
            <a:r>
              <a:rPr lang="en-US" dirty="0">
                <a:latin typeface="Calibri" panose="020F0502020204030204" pitchFamily="34" charset="0"/>
                <a:ea typeface="Calibri" panose="020F0502020204030204" pitchFamily="34" charset="0"/>
                <a:cs typeface="Calibri" panose="020F0502020204030204" pitchFamily="34" charset="0"/>
              </a:rPr>
              <a:t>Status of MHI Experiments</a:t>
            </a:r>
          </a:p>
        </p:txBody>
      </p:sp>
      <p:sp>
        <p:nvSpPr>
          <p:cNvPr id="4" name="Date Placeholder 3">
            <a:extLst>
              <a:ext uri="{FF2B5EF4-FFF2-40B4-BE49-F238E27FC236}">
                <a16:creationId xmlns:a16="http://schemas.microsoft.com/office/drawing/2014/main" id="{709EB472-6E12-4E2B-B093-A66F9A806B8D}"/>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D9186F1B-BC66-4F9C-9DDB-3594711EC3E3}"/>
              </a:ext>
            </a:extLst>
          </p:cNvPr>
          <p:cNvSpPr>
            <a:spLocks noGrp="1"/>
          </p:cNvSpPr>
          <p:nvPr>
            <p:ph type="ftr" sz="quarter" idx="3"/>
          </p:nvPr>
        </p:nvSpPr>
        <p:spPr/>
        <p:txBody>
          <a:bodyPr/>
          <a:lstStyle/>
          <a:p>
            <a:pPr algn="ctr"/>
            <a:r>
              <a:rPr lang="en-US"/>
              <a:t>PSAS 2026</a:t>
            </a:r>
            <a:endParaRPr lang="de-DE" dirty="0"/>
          </a:p>
        </p:txBody>
      </p:sp>
      <p:sp>
        <p:nvSpPr>
          <p:cNvPr id="12" name="TextBox 11">
            <a:extLst>
              <a:ext uri="{FF2B5EF4-FFF2-40B4-BE49-F238E27FC236}">
                <a16:creationId xmlns:a16="http://schemas.microsoft.com/office/drawing/2014/main" id="{4D917354-FD8C-B998-A2C5-022466C911A4}"/>
              </a:ext>
            </a:extLst>
          </p:cNvPr>
          <p:cNvSpPr txBox="1"/>
          <p:nvPr/>
        </p:nvSpPr>
        <p:spPr>
          <a:xfrm>
            <a:off x="395536" y="1239602"/>
            <a:ext cx="4644516" cy="1477328"/>
          </a:xfrm>
          <a:prstGeom prst="rect">
            <a:avLst/>
          </a:prstGeom>
          <a:noFill/>
        </p:spPr>
        <p:txBody>
          <a:bodyPr wrap="square" rtlCol="0">
            <a:spAutoFit/>
          </a:bodyPr>
          <a:lstStyle/>
          <a:p>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Coulomb Crystal Experiments</a:t>
            </a:r>
          </a:p>
          <a:p>
            <a:pPr marL="742950" lvl="1"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HHU Düsseldorf </a:t>
            </a:r>
          </a:p>
          <a:p>
            <a:pPr marL="742950" lvl="1"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VU Amsterdam </a:t>
            </a:r>
          </a:p>
          <a:p>
            <a:pPr marL="742950" lvl="1"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LKB Paris </a:t>
            </a:r>
          </a:p>
          <a:p>
            <a:pPr marL="742950" lvl="1" indent="-2857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Wuhan</a:t>
            </a:r>
          </a:p>
        </p:txBody>
      </p:sp>
      <p:pic>
        <p:nvPicPr>
          <p:cNvPr id="17" name="Picture 16" descr="A blue light in the dark&#10;&#10;AI-generated content may be incorrect.">
            <a:extLst>
              <a:ext uri="{FF2B5EF4-FFF2-40B4-BE49-F238E27FC236}">
                <a16:creationId xmlns:a16="http://schemas.microsoft.com/office/drawing/2014/main" id="{8EFEB7DC-EFAB-7039-A31E-A6FAAFD41B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1691" y="1106749"/>
            <a:ext cx="3836773" cy="1315206"/>
          </a:xfrm>
          <a:prstGeom prst="rect">
            <a:avLst/>
          </a:prstGeom>
        </p:spPr>
      </p:pic>
      <p:sp>
        <p:nvSpPr>
          <p:cNvPr id="18" name="TextBox 17">
            <a:extLst>
              <a:ext uri="{FF2B5EF4-FFF2-40B4-BE49-F238E27FC236}">
                <a16:creationId xmlns:a16="http://schemas.microsoft.com/office/drawing/2014/main" id="{C9DEF039-C864-DB25-1FA8-7E47FB43775D}"/>
              </a:ext>
            </a:extLst>
          </p:cNvPr>
          <p:cNvSpPr txBox="1"/>
          <p:nvPr/>
        </p:nvSpPr>
        <p:spPr>
          <a:xfrm>
            <a:off x="7748216" y="2510011"/>
            <a:ext cx="1044116" cy="276999"/>
          </a:xfrm>
          <a:prstGeom prst="rect">
            <a:avLst/>
          </a:prstGeom>
          <a:noFill/>
        </p:spPr>
        <p:txBody>
          <a:bodyPr wrap="square" rtlCol="0">
            <a:spAutoFit/>
          </a:bodyPr>
          <a:lstStyle/>
          <a:p>
            <a:r>
              <a:rPr lang="en-US" sz="1200" dirty="0"/>
              <a:t>Science 2020</a:t>
            </a:r>
          </a:p>
        </p:txBody>
      </p:sp>
      <p:sp>
        <p:nvSpPr>
          <p:cNvPr id="19" name="Oval 18">
            <a:extLst>
              <a:ext uri="{FF2B5EF4-FFF2-40B4-BE49-F238E27FC236}">
                <a16:creationId xmlns:a16="http://schemas.microsoft.com/office/drawing/2014/main" id="{41786BAB-2F02-AB59-051E-0D627EAE7C10}"/>
              </a:ext>
            </a:extLst>
          </p:cNvPr>
          <p:cNvSpPr/>
          <p:nvPr/>
        </p:nvSpPr>
        <p:spPr>
          <a:xfrm>
            <a:off x="5704994" y="1795298"/>
            <a:ext cx="2431402" cy="62477"/>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B3D7D8BD-F54A-5511-189E-EE63C589BF4F}"/>
              </a:ext>
            </a:extLst>
          </p:cNvPr>
          <p:cNvSpPr txBox="1"/>
          <p:nvPr/>
        </p:nvSpPr>
        <p:spPr>
          <a:xfrm>
            <a:off x="525159" y="3121229"/>
            <a:ext cx="3528392" cy="1384995"/>
          </a:xfrm>
          <a:prstGeom prst="rect">
            <a:avLst/>
          </a:prstGeom>
          <a:noFill/>
        </p:spPr>
        <p:txBody>
          <a:bodyPr wrap="square" rtlCol="0">
            <a:sp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In RF traps, a small number MHI (&lt;100) is trapped in a Coulomb crystal of laser cooled Be+ ions</a:t>
            </a:r>
          </a:p>
          <a:p>
            <a:endParaRPr lang="en-US" sz="1400" dirty="0">
              <a:latin typeface="Calibri" panose="020F0502020204030204" pitchFamily="34" charset="0"/>
              <a:ea typeface="Calibri" panose="020F0502020204030204" pitchFamily="34" charset="0"/>
              <a:cs typeface="Calibri" panose="020F0502020204030204" pitchFamily="34" charset="0"/>
            </a:endParaRPr>
          </a:p>
          <a:p>
            <a:r>
              <a:rPr lang="en-US" sz="1400" dirty="0">
                <a:latin typeface="Calibri" panose="020F0502020204030204" pitchFamily="34" charset="0"/>
                <a:ea typeface="Calibri" panose="020F0502020204030204" pitchFamily="34" charset="0"/>
                <a:cs typeface="Calibri" panose="020F0502020204030204" pitchFamily="34" charset="0"/>
              </a:rPr>
              <a:t>Detection via photodissociation -&gt; discrete drop in fluorescence</a:t>
            </a:r>
          </a:p>
        </p:txBody>
      </p:sp>
    </p:spTree>
    <p:extLst>
      <p:ext uri="{BB962C8B-B14F-4D97-AF65-F5344CB8AC3E}">
        <p14:creationId xmlns:p14="http://schemas.microsoft.com/office/powerpoint/2010/main" val="218159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P spid="19" grpId="0" animBg="1"/>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EF4A4-7ABC-6425-0CF3-AA497C310CD5}"/>
            </a:ext>
          </a:extLst>
        </p:cNvPr>
        <p:cNvGrpSpPr/>
        <p:nvPr/>
      </p:nvGrpSpPr>
      <p:grpSpPr>
        <a:xfrm>
          <a:off x="0" y="0"/>
          <a:ext cx="0" cy="0"/>
          <a:chOff x="0" y="0"/>
          <a:chExt cx="0" cy="0"/>
        </a:xfrm>
      </p:grpSpPr>
      <p:pic>
        <p:nvPicPr>
          <p:cNvPr id="3" name="Picture 2" descr="A graph of numbers and a number&#10;&#10;AI-generated content may be incorrect.">
            <a:extLst>
              <a:ext uri="{FF2B5EF4-FFF2-40B4-BE49-F238E27FC236}">
                <a16:creationId xmlns:a16="http://schemas.microsoft.com/office/drawing/2014/main" id="{5028FADA-FC55-4905-DD68-441B01AD45AE}"/>
              </a:ext>
            </a:extLst>
          </p:cNvPr>
          <p:cNvPicPr>
            <a:picLocks noChangeAspect="1"/>
          </p:cNvPicPr>
          <p:nvPr/>
        </p:nvPicPr>
        <p:blipFill>
          <a:blip r:embed="rId3" cstate="print">
            <a:extLst>
              <a:ext uri="{28A0092B-C50C-407E-A947-70E740481C1C}">
                <a14:useLocalDpi xmlns:a14="http://schemas.microsoft.com/office/drawing/2010/main" val="0"/>
              </a:ext>
            </a:extLst>
          </a:blip>
          <a:srcRect r="2464"/>
          <a:stretch>
            <a:fillRect/>
          </a:stretch>
        </p:blipFill>
        <p:spPr>
          <a:xfrm>
            <a:off x="4750262" y="1757641"/>
            <a:ext cx="4361235" cy="2686976"/>
          </a:xfrm>
          <a:prstGeom prst="rect">
            <a:avLst/>
          </a:prstGeom>
        </p:spPr>
      </p:pic>
      <p:pic>
        <p:nvPicPr>
          <p:cNvPr id="7" name="Picture 6" descr="A diagram of a nuclear dissection&#10;&#10;AI-generated content may be incorrect.">
            <a:extLst>
              <a:ext uri="{FF2B5EF4-FFF2-40B4-BE49-F238E27FC236}">
                <a16:creationId xmlns:a16="http://schemas.microsoft.com/office/drawing/2014/main" id="{4A7022A8-5D47-E9C3-E865-C4230BBF7FBE}"/>
              </a:ext>
            </a:extLst>
          </p:cNvPr>
          <p:cNvPicPr>
            <a:picLocks noChangeAspect="1"/>
          </p:cNvPicPr>
          <p:nvPr/>
        </p:nvPicPr>
        <p:blipFill>
          <a:blip r:embed="rId4" cstate="print">
            <a:extLst>
              <a:ext uri="{28A0092B-C50C-407E-A947-70E740481C1C}">
                <a14:useLocalDpi xmlns:a14="http://schemas.microsoft.com/office/drawing/2010/main" val="0"/>
              </a:ext>
            </a:extLst>
          </a:blip>
          <a:srcRect b="7821"/>
          <a:stretch>
            <a:fillRect/>
          </a:stretch>
        </p:blipFill>
        <p:spPr>
          <a:xfrm>
            <a:off x="-15927" y="1827386"/>
            <a:ext cx="4788704" cy="2915457"/>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4319957-B684-297F-AD28-64D644D9F28E}"/>
                  </a:ext>
                </a:extLst>
              </p:cNvPr>
              <p:cNvSpPr>
                <a:spLocks noGrp="1"/>
              </p:cNvSpPr>
              <p:nvPr>
                <p:ph type="title"/>
              </p:nvPr>
            </p:nvSpPr>
            <p:spPr/>
            <p:txBody>
              <a:bodyPr>
                <a:normAutofit/>
              </a:bodyPr>
              <a:lstStyle/>
              <a:p>
                <a14:m>
                  <m:oMath xmlns:m="http://schemas.openxmlformats.org/officeDocument/2006/math">
                    <m:sSubSup>
                      <m:sSubSupPr>
                        <m:ctrlPr>
                          <a:rPr lang="en-US" sz="3600" i="1" smtClean="0">
                            <a:latin typeface="Cambria Math" panose="02040503050406030204" pitchFamily="18" charset="0"/>
                          </a:rPr>
                        </m:ctrlPr>
                      </m:sSubSupPr>
                      <m:e>
                        <m:r>
                          <m:rPr>
                            <m:nor/>
                          </m:rPr>
                          <a:rPr lang="en-US" sz="3600">
                            <a:latin typeface="Calibri" panose="020F0502020204030204" pitchFamily="34" charset="0"/>
                            <a:ea typeface="Calibri" panose="020F0502020204030204" pitchFamily="34" charset="0"/>
                            <a:cs typeface="Calibri" panose="020F0502020204030204" pitchFamily="34" charset="0"/>
                          </a:rPr>
                          <m:t>H</m:t>
                        </m:r>
                        <m:r>
                          <m:rPr>
                            <m:nor/>
                          </m:rPr>
                          <a:rPr lang="en-US" sz="3600" b="0" i="0" smtClean="0">
                            <a:latin typeface="Calibri" panose="020F0502020204030204" pitchFamily="34" charset="0"/>
                            <a:ea typeface="Calibri" panose="020F0502020204030204" pitchFamily="34" charset="0"/>
                            <a:cs typeface="Calibri" panose="020F0502020204030204" pitchFamily="34" charset="0"/>
                          </a:rPr>
                          <m:t>D</m:t>
                        </m:r>
                      </m:e>
                      <m:sub/>
                      <m:sup>
                        <m:r>
                          <a:rPr lang="en-US" sz="3600" i="1">
                            <a:latin typeface="Cambria Math" panose="02040503050406030204" pitchFamily="18" charset="0"/>
                          </a:rPr>
                          <m:t>+</m:t>
                        </m:r>
                      </m:sup>
                    </m:sSubSup>
                  </m:oMath>
                </a14:m>
                <a:r>
                  <a:rPr lang="en-US" sz="3600" dirty="0">
                    <a:latin typeface="Calibri" panose="020F0502020204030204" pitchFamily="34" charset="0"/>
                    <a:ea typeface="Calibri" panose="020F0502020204030204" pitchFamily="34" charset="0"/>
                    <a:cs typeface="Calibri" panose="020F0502020204030204" pitchFamily="34" charset="0"/>
                  </a:rPr>
                  <a:t> vs. </a:t>
                </a:r>
                <a14:m>
                  <m:oMath xmlns:m="http://schemas.openxmlformats.org/officeDocument/2006/math">
                    <m:sSubSup>
                      <m:sSubSupPr>
                        <m:ctrlPr>
                          <a:rPr lang="en-US" sz="3600" b="0" i="1" smtClean="0">
                            <a:latin typeface="Cambria Math" panose="02040503050406030204" pitchFamily="18" charset="0"/>
                          </a:rPr>
                        </m:ctrlPr>
                      </m:sSubSupPr>
                      <m:e>
                        <m:r>
                          <m:rPr>
                            <m:nor/>
                          </m:rPr>
                          <a:rPr lang="en-US" sz="3600" b="0" i="0" smtClean="0">
                            <a:latin typeface="Calibri" panose="020F0502020204030204" pitchFamily="34" charset="0"/>
                            <a:ea typeface="Calibri" panose="020F0502020204030204" pitchFamily="34" charset="0"/>
                            <a:cs typeface="Calibri" panose="020F0502020204030204" pitchFamily="34" charset="0"/>
                          </a:rPr>
                          <m:t>H</m:t>
                        </m:r>
                      </m:e>
                      <m:sub>
                        <m:r>
                          <a:rPr lang="en-US" sz="3600" b="0" i="1" smtClean="0">
                            <a:latin typeface="Cambria Math" panose="02040503050406030204" pitchFamily="18" charset="0"/>
                          </a:rPr>
                          <m:t>2</m:t>
                        </m:r>
                      </m:sub>
                      <m:sup>
                        <m:r>
                          <a:rPr lang="en-US" sz="3600" b="0" i="1" smtClean="0">
                            <a:latin typeface="Cambria Math" panose="02040503050406030204" pitchFamily="18" charset="0"/>
                          </a:rPr>
                          <m:t>+</m:t>
                        </m:r>
                      </m:sup>
                    </m:sSubSup>
                  </m:oMath>
                </a14:m>
                <a:endParaRPr lang="en-US" dirty="0">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2" name="Title 1">
                <a:extLst>
                  <a:ext uri="{FF2B5EF4-FFF2-40B4-BE49-F238E27FC236}">
                    <a16:creationId xmlns:a16="http://schemas.microsoft.com/office/drawing/2014/main" id="{24319957-B684-297F-AD28-64D644D9F28E}"/>
                  </a:ext>
                </a:extLst>
              </p:cNvPr>
              <p:cNvSpPr>
                <a:spLocks noGrp="1" noRot="1" noChangeAspect="1" noMove="1" noResize="1" noEditPoints="1" noAdjustHandles="1" noChangeArrowheads="1" noChangeShapeType="1" noTextEdit="1"/>
              </p:cNvSpPr>
              <p:nvPr>
                <p:ph type="title"/>
              </p:nvPr>
            </p:nvSpPr>
            <p:spPr>
              <a:blipFill>
                <a:blip r:embed="rId5"/>
                <a:stretch>
                  <a:fillRect l="-643" b="-3797"/>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07651F65-DB89-2031-A5C5-5F431FA3E2CC}"/>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9E3F43D3-C819-13E5-2BD3-83822D53F3F9}"/>
              </a:ext>
            </a:extLst>
          </p:cNvPr>
          <p:cNvSpPr>
            <a:spLocks noGrp="1"/>
          </p:cNvSpPr>
          <p:nvPr>
            <p:ph type="ftr" sz="quarter" idx="3"/>
          </p:nvPr>
        </p:nvSpPr>
        <p:spPr/>
        <p:txBody>
          <a:bodyPr/>
          <a:lstStyle/>
          <a:p>
            <a:pPr algn="ctr"/>
            <a:r>
              <a:rPr lang="en-US"/>
              <a:t>PSAS 2026</a:t>
            </a:r>
            <a:endParaRPr lang="de-DE"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4EFC6B7-92A3-2204-DA58-AB1901E9669E}"/>
                  </a:ext>
                </a:extLst>
              </p:cNvPr>
              <p:cNvSpPr txBox="1"/>
              <p:nvPr/>
            </p:nvSpPr>
            <p:spPr>
              <a:xfrm>
                <a:off x="332509" y="1232759"/>
                <a:ext cx="3915455" cy="1093441"/>
              </a:xfrm>
              <a:prstGeom prst="rect">
                <a:avLst/>
              </a:prstGeom>
              <a:noFill/>
            </p:spPr>
            <p:txBody>
              <a:bodyPr wrap="square" rtlCol="0">
                <a:spAutoFit/>
              </a:bodyPr>
              <a:lstStyle/>
              <a:p>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All lifetimes in </a:t>
                </a:r>
                <a14:m>
                  <m:oMath xmlns:m="http://schemas.openxmlformats.org/officeDocument/2006/math">
                    <m:sSubSup>
                      <m:sSubSupPr>
                        <m:ctrlPr>
                          <a:rPr lang="en-US" sz="1800" b="0" i="1" smtClean="0">
                            <a:solidFill>
                              <a:srgbClr val="197167"/>
                            </a:solidFill>
                            <a:latin typeface="Cambria Math" panose="02040503050406030204" pitchFamily="18" charset="0"/>
                          </a:rPr>
                        </m:ctrlPr>
                      </m:sSubSupPr>
                      <m:e>
                        <m:r>
                          <m:rPr>
                            <m:nor/>
                          </m:rPr>
                          <a:rPr lang="en-US" sz="1800" b="0" i="0" smtClean="0">
                            <a:solidFill>
                              <a:srgbClr val="197167"/>
                            </a:solidFill>
                            <a:latin typeface="Calibri" panose="020F0502020204030204" pitchFamily="34" charset="0"/>
                            <a:ea typeface="Calibri" panose="020F0502020204030204" pitchFamily="34" charset="0"/>
                            <a:cs typeface="Calibri" panose="020F0502020204030204" pitchFamily="34" charset="0"/>
                          </a:rPr>
                          <m:t>H</m:t>
                        </m:r>
                      </m:e>
                      <m:sub>
                        <m:r>
                          <a:rPr lang="en-US" sz="1800" b="0" i="1" smtClean="0">
                            <a:solidFill>
                              <a:srgbClr val="197167"/>
                            </a:solidFill>
                            <a:latin typeface="Cambria Math" panose="02040503050406030204" pitchFamily="18" charset="0"/>
                          </a:rPr>
                          <m:t>2</m:t>
                        </m:r>
                      </m:sub>
                      <m:sup>
                        <m:r>
                          <a:rPr lang="en-US" sz="1800" b="0" i="1" smtClean="0">
                            <a:solidFill>
                              <a:srgbClr val="197167"/>
                            </a:solidFill>
                            <a:latin typeface="Cambria Math" panose="02040503050406030204" pitchFamily="18" charset="0"/>
                          </a:rPr>
                          <m:t>+</m:t>
                        </m:r>
                      </m:sup>
                    </m:sSubSup>
                  </m:oMath>
                </a14:m>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 are very long &gt; 1 year</a:t>
                </a:r>
              </a:p>
              <a:p>
                <a:pPr algn="ctr"/>
                <a14:m>
                  <m:oMath xmlns:m="http://schemas.openxmlformats.org/officeDocument/2006/math">
                    <m:sSubSup>
                      <m:sSubSupPr>
                        <m:ctrlPr>
                          <a:rPr lang="en-US" sz="1400" i="1" smtClean="0">
                            <a:solidFill>
                              <a:srgbClr val="197167"/>
                            </a:solidFill>
                            <a:latin typeface="Cambria Math" panose="02040503050406030204" pitchFamily="18" charset="0"/>
                          </a:rPr>
                        </m:ctrlPr>
                      </m:sSubSupPr>
                      <m:e>
                        <m:r>
                          <m:rPr>
                            <m:nor/>
                          </m:rPr>
                          <a:rPr lang="en-US" sz="1400">
                            <a:solidFill>
                              <a:srgbClr val="197167"/>
                            </a:solidFill>
                            <a:latin typeface="Calibri" panose="020F0502020204030204" pitchFamily="34" charset="0"/>
                            <a:ea typeface="Calibri" panose="020F0502020204030204" pitchFamily="34" charset="0"/>
                            <a:cs typeface="Calibri" panose="020F0502020204030204" pitchFamily="34" charset="0"/>
                          </a:rPr>
                          <m:t>H</m:t>
                        </m:r>
                        <m:r>
                          <m:rPr>
                            <m:nor/>
                          </m:rPr>
                          <a:rPr lang="en-US" sz="1400" b="0" i="0" smtClean="0">
                            <a:solidFill>
                              <a:srgbClr val="197167"/>
                            </a:solidFill>
                            <a:latin typeface="Calibri" panose="020F0502020204030204" pitchFamily="34" charset="0"/>
                            <a:ea typeface="Calibri" panose="020F0502020204030204" pitchFamily="34" charset="0"/>
                            <a:cs typeface="Calibri" panose="020F0502020204030204" pitchFamily="34" charset="0"/>
                          </a:rPr>
                          <m:t>D</m:t>
                        </m:r>
                      </m:e>
                      <m:sub/>
                      <m:sup>
                        <m:r>
                          <a:rPr lang="en-US" sz="1400" i="1">
                            <a:solidFill>
                              <a:srgbClr val="197167"/>
                            </a:solidFill>
                            <a:latin typeface="Cambria Math" panose="02040503050406030204" pitchFamily="18" charset="0"/>
                          </a:rPr>
                          <m:t>+</m:t>
                        </m:r>
                      </m:sup>
                    </m:sSubSup>
                  </m:oMath>
                </a14:m>
                <a:r>
                  <a:rPr lang="en-US" sz="1400" dirty="0">
                    <a:solidFill>
                      <a:srgbClr val="197167"/>
                    </a:solidFill>
                    <a:latin typeface="Calibri" panose="020F0502020204030204" pitchFamily="34" charset="0"/>
                    <a:ea typeface="Calibri" panose="020F0502020204030204" pitchFamily="34" charset="0"/>
                    <a:cs typeface="Calibri" panose="020F0502020204030204" pitchFamily="34" charset="0"/>
                  </a:rPr>
                  <a:t> en</a:t>
                </a:r>
                <a:r>
                  <a:rPr lang="en-US" sz="1400" i="1" dirty="0">
                    <a:solidFill>
                      <a:srgbClr val="197167"/>
                    </a:solidFill>
                    <a:latin typeface="Calibri" panose="020F0502020204030204" pitchFamily="34" charset="0"/>
                    <a:ea typeface="Calibri" panose="020F0502020204030204" pitchFamily="34" charset="0"/>
                    <a:cs typeface="Calibri" panose="020F0502020204030204" pitchFamily="34" charset="0"/>
                  </a:rPr>
                  <a:t>sures population is concentrated</a:t>
                </a:r>
              </a:p>
              <a:p>
                <a:pPr algn="ctr"/>
                <a:r>
                  <a:rPr lang="en-US" sz="1400" i="1" dirty="0">
                    <a:solidFill>
                      <a:srgbClr val="197167"/>
                    </a:solidFill>
                    <a:latin typeface="Calibri" panose="020F0502020204030204" pitchFamily="34" charset="0"/>
                    <a:ea typeface="Calibri" panose="020F0502020204030204" pitchFamily="34" charset="0"/>
                    <a:cs typeface="Calibri" panose="020F0502020204030204" pitchFamily="34" charset="0"/>
                  </a:rPr>
                  <a:t> in the lower rovibrational level</a:t>
                </a:r>
              </a:p>
              <a:p>
                <a:pPr marL="742950" lvl="1" indent="-285750">
                  <a:buFont typeface="Arial" panose="020B0604020202020204" pitchFamily="34" charset="0"/>
                  <a:buChar char="•"/>
                </a:pPr>
                <a:endParaRPr lang="en-US" dirty="0"/>
              </a:p>
            </p:txBody>
          </p:sp>
        </mc:Choice>
        <mc:Fallback xmlns="">
          <p:sp>
            <p:nvSpPr>
              <p:cNvPr id="8" name="TextBox 7">
                <a:extLst>
                  <a:ext uri="{FF2B5EF4-FFF2-40B4-BE49-F238E27FC236}">
                    <a16:creationId xmlns:a16="http://schemas.microsoft.com/office/drawing/2014/main" id="{34EFC6B7-92A3-2204-DA58-AB1901E9669E}"/>
                  </a:ext>
                </a:extLst>
              </p:cNvPr>
              <p:cNvSpPr txBox="1">
                <a:spLocks noRot="1" noChangeAspect="1" noMove="1" noResize="1" noEditPoints="1" noAdjustHandles="1" noChangeArrowheads="1" noChangeShapeType="1" noTextEdit="1"/>
              </p:cNvSpPr>
              <p:nvPr/>
            </p:nvSpPr>
            <p:spPr>
              <a:xfrm>
                <a:off x="332509" y="1232759"/>
                <a:ext cx="3915455" cy="1093441"/>
              </a:xfrm>
              <a:prstGeom prst="rect">
                <a:avLst/>
              </a:prstGeom>
              <a:blipFill>
                <a:blip r:embed="rId6"/>
                <a:stretch>
                  <a:fillRect l="-1294" t="-11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5DA2E0C-B0CC-4C59-2D38-01639C626BCE}"/>
                  </a:ext>
                </a:extLst>
              </p:cNvPr>
              <p:cNvSpPr txBox="1"/>
              <p:nvPr/>
            </p:nvSpPr>
            <p:spPr>
              <a:xfrm>
                <a:off x="4497295" y="1369511"/>
                <a:ext cx="4614202" cy="39010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sz="1800" i="1" smtClean="0">
                              <a:solidFill>
                                <a:schemeClr val="tx1"/>
                              </a:solidFill>
                              <a:latin typeface="Cambria Math" panose="02040503050406030204" pitchFamily="18" charset="0"/>
                            </a:rPr>
                          </m:ctrlPr>
                        </m:sSubSupPr>
                        <m:e>
                          <m:r>
                            <m:rPr>
                              <m:nor/>
                            </m:rPr>
                            <a:rPr lang="en-US" sz="1800">
                              <a:solidFill>
                                <a:schemeClr val="tx1"/>
                              </a:solidFill>
                              <a:latin typeface="Calibri" panose="020F0502020204030204" pitchFamily="34" charset="0"/>
                              <a:ea typeface="Calibri" panose="020F0502020204030204" pitchFamily="34" charset="0"/>
                              <a:cs typeface="Calibri" panose="020F0502020204030204" pitchFamily="34" charset="0"/>
                            </a:rPr>
                            <m:t>H</m:t>
                          </m:r>
                          <m:r>
                            <m:rPr>
                              <m:nor/>
                            </m:rPr>
                            <a:rPr lang="en-US" sz="1800" b="0" i="0" smtClean="0">
                              <a:solidFill>
                                <a:schemeClr val="tx1"/>
                              </a:solidFill>
                              <a:latin typeface="Calibri" panose="020F0502020204030204" pitchFamily="34" charset="0"/>
                              <a:ea typeface="Calibri" panose="020F0502020204030204" pitchFamily="34" charset="0"/>
                              <a:cs typeface="Calibri" panose="020F0502020204030204" pitchFamily="34" charset="0"/>
                            </a:rPr>
                            <m:t>D</m:t>
                          </m:r>
                        </m:e>
                        <m:sub/>
                        <m:sup>
                          <m:r>
                            <a:rPr lang="en-US" sz="1800" i="1">
                              <a:solidFill>
                                <a:schemeClr val="tx1"/>
                              </a:solidFill>
                              <a:latin typeface="Cambria Math" panose="02040503050406030204" pitchFamily="18" charset="0"/>
                            </a:rPr>
                            <m:t>+</m:t>
                          </m:r>
                        </m:sup>
                      </m:sSubSup>
                    </m:oMath>
                  </m:oMathPara>
                </a14:m>
                <a:endParaRPr lang="en-US" dirty="0"/>
              </a:p>
            </p:txBody>
          </p:sp>
        </mc:Choice>
        <mc:Fallback xmlns="">
          <p:sp>
            <p:nvSpPr>
              <p:cNvPr id="14" name="TextBox 13">
                <a:extLst>
                  <a:ext uri="{FF2B5EF4-FFF2-40B4-BE49-F238E27FC236}">
                    <a16:creationId xmlns:a16="http://schemas.microsoft.com/office/drawing/2014/main" id="{D5DA2E0C-B0CC-4C59-2D38-01639C626BCE}"/>
                  </a:ext>
                </a:extLst>
              </p:cNvPr>
              <p:cNvSpPr txBox="1">
                <a:spLocks noRot="1" noChangeAspect="1" noMove="1" noResize="1" noEditPoints="1" noAdjustHandles="1" noChangeArrowheads="1" noChangeShapeType="1" noTextEdit="1"/>
              </p:cNvSpPr>
              <p:nvPr/>
            </p:nvSpPr>
            <p:spPr>
              <a:xfrm>
                <a:off x="4497295" y="1369511"/>
                <a:ext cx="4614202" cy="390107"/>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869977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EF4A4-7ABC-6425-0CF3-AA497C310CD5}"/>
            </a:ext>
          </a:extLst>
        </p:cNvPr>
        <p:cNvGrpSpPr/>
        <p:nvPr/>
      </p:nvGrpSpPr>
      <p:grpSpPr>
        <a:xfrm>
          <a:off x="0" y="0"/>
          <a:ext cx="0" cy="0"/>
          <a:chOff x="0" y="0"/>
          <a:chExt cx="0" cy="0"/>
        </a:xfrm>
      </p:grpSpPr>
      <p:pic>
        <p:nvPicPr>
          <p:cNvPr id="3" name="Picture 2" descr="A graph of numbers and a number&#10;&#10;AI-generated content may be incorrect.">
            <a:extLst>
              <a:ext uri="{FF2B5EF4-FFF2-40B4-BE49-F238E27FC236}">
                <a16:creationId xmlns:a16="http://schemas.microsoft.com/office/drawing/2014/main" id="{5028FADA-FC55-4905-DD68-441B01AD45AE}"/>
              </a:ext>
            </a:extLst>
          </p:cNvPr>
          <p:cNvPicPr>
            <a:picLocks noChangeAspect="1"/>
          </p:cNvPicPr>
          <p:nvPr/>
        </p:nvPicPr>
        <p:blipFill>
          <a:blip r:embed="rId3" cstate="print">
            <a:extLst>
              <a:ext uri="{28A0092B-C50C-407E-A947-70E740481C1C}">
                <a14:useLocalDpi xmlns:a14="http://schemas.microsoft.com/office/drawing/2010/main" val="0"/>
              </a:ext>
            </a:extLst>
          </a:blip>
          <a:srcRect r="2464"/>
          <a:stretch>
            <a:fillRect/>
          </a:stretch>
        </p:blipFill>
        <p:spPr>
          <a:xfrm>
            <a:off x="4750262" y="1757641"/>
            <a:ext cx="4361235" cy="2686976"/>
          </a:xfrm>
          <a:prstGeom prst="rect">
            <a:avLst/>
          </a:prstGeom>
        </p:spPr>
      </p:pic>
      <p:pic>
        <p:nvPicPr>
          <p:cNvPr id="7" name="Picture 6" descr="A diagram of a nuclear dissection&#10;&#10;AI-generated content may be incorrect.">
            <a:extLst>
              <a:ext uri="{FF2B5EF4-FFF2-40B4-BE49-F238E27FC236}">
                <a16:creationId xmlns:a16="http://schemas.microsoft.com/office/drawing/2014/main" id="{4A7022A8-5D47-E9C3-E865-C4230BBF7FBE}"/>
              </a:ext>
            </a:extLst>
          </p:cNvPr>
          <p:cNvPicPr>
            <a:picLocks noChangeAspect="1"/>
          </p:cNvPicPr>
          <p:nvPr/>
        </p:nvPicPr>
        <p:blipFill>
          <a:blip r:embed="rId4" cstate="print">
            <a:extLst>
              <a:ext uri="{28A0092B-C50C-407E-A947-70E740481C1C}">
                <a14:useLocalDpi xmlns:a14="http://schemas.microsoft.com/office/drawing/2010/main" val="0"/>
              </a:ext>
            </a:extLst>
          </a:blip>
          <a:srcRect b="7821"/>
          <a:stretch>
            <a:fillRect/>
          </a:stretch>
        </p:blipFill>
        <p:spPr>
          <a:xfrm>
            <a:off x="-15927" y="1827386"/>
            <a:ext cx="4788704" cy="2915457"/>
          </a:xfrm>
          <a:prstGeom prst="rect">
            <a:avLst/>
          </a:prstGeom>
        </p:spPr>
      </p:pic>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24319957-B684-297F-AD28-64D644D9F28E}"/>
                  </a:ext>
                </a:extLst>
              </p:cNvPr>
              <p:cNvSpPr>
                <a:spLocks noGrp="1"/>
              </p:cNvSpPr>
              <p:nvPr>
                <p:ph type="title"/>
              </p:nvPr>
            </p:nvSpPr>
            <p:spPr/>
            <p:txBody>
              <a:bodyPr>
                <a:normAutofit/>
              </a:bodyPr>
              <a:lstStyle/>
              <a:p>
                <a14:m>
                  <m:oMath xmlns:m="http://schemas.openxmlformats.org/officeDocument/2006/math">
                    <m:sSubSup>
                      <m:sSubSupPr>
                        <m:ctrlPr>
                          <a:rPr lang="en-US" sz="3600" i="1" smtClean="0">
                            <a:latin typeface="Cambria Math" panose="02040503050406030204" pitchFamily="18" charset="0"/>
                          </a:rPr>
                        </m:ctrlPr>
                      </m:sSubSupPr>
                      <m:e>
                        <m:r>
                          <m:rPr>
                            <m:nor/>
                          </m:rPr>
                          <a:rPr lang="en-US" sz="3600">
                            <a:latin typeface="Calibri" panose="020F0502020204030204" pitchFamily="34" charset="0"/>
                            <a:ea typeface="Calibri" panose="020F0502020204030204" pitchFamily="34" charset="0"/>
                            <a:cs typeface="Calibri" panose="020F0502020204030204" pitchFamily="34" charset="0"/>
                          </a:rPr>
                          <m:t>H</m:t>
                        </m:r>
                        <m:r>
                          <m:rPr>
                            <m:nor/>
                          </m:rPr>
                          <a:rPr lang="en-US" sz="3600" b="0" i="0" smtClean="0">
                            <a:latin typeface="Calibri" panose="020F0502020204030204" pitchFamily="34" charset="0"/>
                            <a:ea typeface="Calibri" panose="020F0502020204030204" pitchFamily="34" charset="0"/>
                            <a:cs typeface="Calibri" panose="020F0502020204030204" pitchFamily="34" charset="0"/>
                          </a:rPr>
                          <m:t>D</m:t>
                        </m:r>
                      </m:e>
                      <m:sub/>
                      <m:sup>
                        <m:r>
                          <a:rPr lang="en-US" sz="3600" i="1">
                            <a:latin typeface="Cambria Math" panose="02040503050406030204" pitchFamily="18" charset="0"/>
                          </a:rPr>
                          <m:t>+</m:t>
                        </m:r>
                      </m:sup>
                    </m:sSubSup>
                  </m:oMath>
                </a14:m>
                <a:r>
                  <a:rPr lang="en-US" sz="3600" dirty="0">
                    <a:latin typeface="Calibri" panose="020F0502020204030204" pitchFamily="34" charset="0"/>
                    <a:ea typeface="Calibri" panose="020F0502020204030204" pitchFamily="34" charset="0"/>
                    <a:cs typeface="Calibri" panose="020F0502020204030204" pitchFamily="34" charset="0"/>
                  </a:rPr>
                  <a:t> vs. </a:t>
                </a:r>
                <a14:m>
                  <m:oMath xmlns:m="http://schemas.openxmlformats.org/officeDocument/2006/math">
                    <m:sSubSup>
                      <m:sSubSupPr>
                        <m:ctrlPr>
                          <a:rPr lang="en-US" sz="3600" b="0" i="1" smtClean="0">
                            <a:latin typeface="Cambria Math" panose="02040503050406030204" pitchFamily="18" charset="0"/>
                          </a:rPr>
                        </m:ctrlPr>
                      </m:sSubSupPr>
                      <m:e>
                        <m:r>
                          <m:rPr>
                            <m:nor/>
                          </m:rPr>
                          <a:rPr lang="en-US" sz="3600" b="0" i="0" smtClean="0">
                            <a:latin typeface="Calibri" panose="020F0502020204030204" pitchFamily="34" charset="0"/>
                            <a:ea typeface="Calibri" panose="020F0502020204030204" pitchFamily="34" charset="0"/>
                            <a:cs typeface="Calibri" panose="020F0502020204030204" pitchFamily="34" charset="0"/>
                          </a:rPr>
                          <m:t>H</m:t>
                        </m:r>
                      </m:e>
                      <m:sub>
                        <m:r>
                          <a:rPr lang="en-US" sz="3600" b="0" i="1" smtClean="0">
                            <a:latin typeface="Cambria Math" panose="02040503050406030204" pitchFamily="18" charset="0"/>
                          </a:rPr>
                          <m:t>2</m:t>
                        </m:r>
                      </m:sub>
                      <m:sup>
                        <m:r>
                          <a:rPr lang="en-US" sz="3600" b="0" i="1" smtClean="0">
                            <a:latin typeface="Cambria Math" panose="02040503050406030204" pitchFamily="18" charset="0"/>
                          </a:rPr>
                          <m:t>+</m:t>
                        </m:r>
                      </m:sup>
                    </m:sSubSup>
                  </m:oMath>
                </a14:m>
                <a:endParaRPr lang="en-US" dirty="0">
                  <a:latin typeface="Calibri" panose="020F0502020204030204" pitchFamily="34" charset="0"/>
                  <a:ea typeface="Calibri" panose="020F0502020204030204" pitchFamily="34" charset="0"/>
                  <a:cs typeface="Calibri" panose="020F0502020204030204" pitchFamily="34" charset="0"/>
                </a:endParaRPr>
              </a:p>
            </p:txBody>
          </p:sp>
        </mc:Choice>
        <mc:Fallback>
          <p:sp>
            <p:nvSpPr>
              <p:cNvPr id="2" name="Title 1">
                <a:extLst>
                  <a:ext uri="{FF2B5EF4-FFF2-40B4-BE49-F238E27FC236}">
                    <a16:creationId xmlns:a16="http://schemas.microsoft.com/office/drawing/2014/main" id="{24319957-B684-297F-AD28-64D644D9F28E}"/>
                  </a:ext>
                </a:extLst>
              </p:cNvPr>
              <p:cNvSpPr>
                <a:spLocks noGrp="1" noRot="1" noChangeAspect="1" noMove="1" noResize="1" noEditPoints="1" noAdjustHandles="1" noChangeArrowheads="1" noChangeShapeType="1" noTextEdit="1"/>
              </p:cNvSpPr>
              <p:nvPr>
                <p:ph type="title"/>
              </p:nvPr>
            </p:nvSpPr>
            <p:spPr>
              <a:blipFill>
                <a:blip r:embed="rId5"/>
                <a:stretch>
                  <a:fillRect b="-3681"/>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07651F65-DB89-2031-A5C5-5F431FA3E2CC}"/>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9E3F43D3-C819-13E5-2BD3-83822D53F3F9}"/>
              </a:ext>
            </a:extLst>
          </p:cNvPr>
          <p:cNvSpPr>
            <a:spLocks noGrp="1"/>
          </p:cNvSpPr>
          <p:nvPr>
            <p:ph type="ftr" sz="quarter" idx="3"/>
          </p:nvPr>
        </p:nvSpPr>
        <p:spPr/>
        <p:txBody>
          <a:bodyPr/>
          <a:lstStyle/>
          <a:p>
            <a:pPr algn="ctr"/>
            <a:r>
              <a:rPr lang="en-US"/>
              <a:t>PSAS 2026</a:t>
            </a:r>
            <a:endParaRPr lang="de-DE"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34EFC6B7-92A3-2204-DA58-AB1901E9669E}"/>
                  </a:ext>
                </a:extLst>
              </p:cNvPr>
              <p:cNvSpPr txBox="1"/>
              <p:nvPr/>
            </p:nvSpPr>
            <p:spPr>
              <a:xfrm>
                <a:off x="332509" y="1232759"/>
                <a:ext cx="3915455" cy="1093441"/>
              </a:xfrm>
              <a:prstGeom prst="rect">
                <a:avLst/>
              </a:prstGeom>
              <a:noFill/>
            </p:spPr>
            <p:txBody>
              <a:bodyPr wrap="square" rtlCol="0">
                <a:spAutoFit/>
              </a:bodyPr>
              <a:lstStyle/>
              <a:p>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All lifetimes in </a:t>
                </a:r>
                <a14:m>
                  <m:oMath xmlns:m="http://schemas.openxmlformats.org/officeDocument/2006/math">
                    <m:sSubSup>
                      <m:sSubSupPr>
                        <m:ctrlPr>
                          <a:rPr lang="en-US" sz="1800" b="0" i="1" smtClean="0">
                            <a:solidFill>
                              <a:srgbClr val="197167"/>
                            </a:solidFill>
                            <a:latin typeface="Cambria Math" panose="02040503050406030204" pitchFamily="18" charset="0"/>
                          </a:rPr>
                        </m:ctrlPr>
                      </m:sSubSupPr>
                      <m:e>
                        <m:r>
                          <m:rPr>
                            <m:nor/>
                          </m:rPr>
                          <a:rPr lang="en-US" sz="1800" b="0" i="0" smtClean="0">
                            <a:solidFill>
                              <a:srgbClr val="197167"/>
                            </a:solidFill>
                            <a:latin typeface="Calibri" panose="020F0502020204030204" pitchFamily="34" charset="0"/>
                            <a:ea typeface="Calibri" panose="020F0502020204030204" pitchFamily="34" charset="0"/>
                            <a:cs typeface="Calibri" panose="020F0502020204030204" pitchFamily="34" charset="0"/>
                          </a:rPr>
                          <m:t>H</m:t>
                        </m:r>
                      </m:e>
                      <m:sub>
                        <m:r>
                          <a:rPr lang="en-US" sz="1800" b="0" i="1" smtClean="0">
                            <a:solidFill>
                              <a:srgbClr val="197167"/>
                            </a:solidFill>
                            <a:latin typeface="Cambria Math" panose="02040503050406030204" pitchFamily="18" charset="0"/>
                          </a:rPr>
                          <m:t>2</m:t>
                        </m:r>
                      </m:sub>
                      <m:sup>
                        <m:r>
                          <a:rPr lang="en-US" sz="1800" b="0" i="1" smtClean="0">
                            <a:solidFill>
                              <a:srgbClr val="197167"/>
                            </a:solidFill>
                            <a:latin typeface="Cambria Math" panose="02040503050406030204" pitchFamily="18" charset="0"/>
                          </a:rPr>
                          <m:t>+</m:t>
                        </m:r>
                      </m:sup>
                    </m:sSubSup>
                  </m:oMath>
                </a14:m>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 are very long &gt; 1 year</a:t>
                </a:r>
              </a:p>
              <a:p>
                <a:pPr algn="ctr"/>
                <a14:m>
                  <m:oMath xmlns:m="http://schemas.openxmlformats.org/officeDocument/2006/math">
                    <m:sSubSup>
                      <m:sSubSupPr>
                        <m:ctrlPr>
                          <a:rPr lang="en-US" sz="1400" i="1" smtClean="0">
                            <a:solidFill>
                              <a:srgbClr val="197167"/>
                            </a:solidFill>
                            <a:latin typeface="Cambria Math" panose="02040503050406030204" pitchFamily="18" charset="0"/>
                          </a:rPr>
                        </m:ctrlPr>
                      </m:sSubSupPr>
                      <m:e>
                        <m:r>
                          <m:rPr>
                            <m:nor/>
                          </m:rPr>
                          <a:rPr lang="en-US" sz="1400">
                            <a:solidFill>
                              <a:srgbClr val="197167"/>
                            </a:solidFill>
                            <a:latin typeface="Calibri" panose="020F0502020204030204" pitchFamily="34" charset="0"/>
                            <a:ea typeface="Calibri" panose="020F0502020204030204" pitchFamily="34" charset="0"/>
                            <a:cs typeface="Calibri" panose="020F0502020204030204" pitchFamily="34" charset="0"/>
                          </a:rPr>
                          <m:t>H</m:t>
                        </m:r>
                        <m:r>
                          <m:rPr>
                            <m:nor/>
                          </m:rPr>
                          <a:rPr lang="en-US" sz="1400" b="0" i="0" smtClean="0">
                            <a:solidFill>
                              <a:srgbClr val="197167"/>
                            </a:solidFill>
                            <a:latin typeface="Calibri" panose="020F0502020204030204" pitchFamily="34" charset="0"/>
                            <a:ea typeface="Calibri" panose="020F0502020204030204" pitchFamily="34" charset="0"/>
                            <a:cs typeface="Calibri" panose="020F0502020204030204" pitchFamily="34" charset="0"/>
                          </a:rPr>
                          <m:t>D</m:t>
                        </m:r>
                      </m:e>
                      <m:sub/>
                      <m:sup>
                        <m:r>
                          <a:rPr lang="en-US" sz="1400" i="1">
                            <a:solidFill>
                              <a:srgbClr val="197167"/>
                            </a:solidFill>
                            <a:latin typeface="Cambria Math" panose="02040503050406030204" pitchFamily="18" charset="0"/>
                          </a:rPr>
                          <m:t>+</m:t>
                        </m:r>
                      </m:sup>
                    </m:sSubSup>
                  </m:oMath>
                </a14:m>
                <a:r>
                  <a:rPr lang="en-US" sz="1400" dirty="0">
                    <a:solidFill>
                      <a:srgbClr val="197167"/>
                    </a:solidFill>
                    <a:latin typeface="Calibri" panose="020F0502020204030204" pitchFamily="34" charset="0"/>
                    <a:ea typeface="Calibri" panose="020F0502020204030204" pitchFamily="34" charset="0"/>
                    <a:cs typeface="Calibri" panose="020F0502020204030204" pitchFamily="34" charset="0"/>
                  </a:rPr>
                  <a:t> en</a:t>
                </a:r>
                <a:r>
                  <a:rPr lang="en-US" sz="1400" i="1" dirty="0">
                    <a:solidFill>
                      <a:srgbClr val="197167"/>
                    </a:solidFill>
                    <a:latin typeface="Calibri" panose="020F0502020204030204" pitchFamily="34" charset="0"/>
                    <a:ea typeface="Calibri" panose="020F0502020204030204" pitchFamily="34" charset="0"/>
                    <a:cs typeface="Calibri" panose="020F0502020204030204" pitchFamily="34" charset="0"/>
                  </a:rPr>
                  <a:t>sures population is concentrated</a:t>
                </a:r>
              </a:p>
              <a:p>
                <a:pPr algn="ctr"/>
                <a:r>
                  <a:rPr lang="en-US" sz="1400" i="1" dirty="0">
                    <a:solidFill>
                      <a:srgbClr val="197167"/>
                    </a:solidFill>
                    <a:latin typeface="Calibri" panose="020F0502020204030204" pitchFamily="34" charset="0"/>
                    <a:ea typeface="Calibri" panose="020F0502020204030204" pitchFamily="34" charset="0"/>
                    <a:cs typeface="Calibri" panose="020F0502020204030204" pitchFamily="34" charset="0"/>
                  </a:rPr>
                  <a:t> in the lower rovibrational level</a:t>
                </a:r>
              </a:p>
              <a:p>
                <a:pPr marL="742950" lvl="1" indent="-285750">
                  <a:buFont typeface="Arial" panose="020B0604020202020204" pitchFamily="34" charset="0"/>
                  <a:buChar char="•"/>
                </a:pPr>
                <a:endParaRPr lang="en-US" dirty="0"/>
              </a:p>
            </p:txBody>
          </p:sp>
        </mc:Choice>
        <mc:Fallback>
          <p:sp>
            <p:nvSpPr>
              <p:cNvPr id="8" name="TextBox 7">
                <a:extLst>
                  <a:ext uri="{FF2B5EF4-FFF2-40B4-BE49-F238E27FC236}">
                    <a16:creationId xmlns:a16="http://schemas.microsoft.com/office/drawing/2014/main" id="{34EFC6B7-92A3-2204-DA58-AB1901E9669E}"/>
                  </a:ext>
                </a:extLst>
              </p:cNvPr>
              <p:cNvSpPr txBox="1">
                <a:spLocks noRot="1" noChangeAspect="1" noMove="1" noResize="1" noEditPoints="1" noAdjustHandles="1" noChangeArrowheads="1" noChangeShapeType="1" noTextEdit="1"/>
              </p:cNvSpPr>
              <p:nvPr/>
            </p:nvSpPr>
            <p:spPr>
              <a:xfrm>
                <a:off x="332509" y="1232759"/>
                <a:ext cx="3915455" cy="1093441"/>
              </a:xfrm>
              <a:prstGeom prst="rect">
                <a:avLst/>
              </a:prstGeom>
              <a:blipFill>
                <a:blip r:embed="rId6"/>
                <a:stretch>
                  <a:fillRect l="-1402" t="-2778" r="-31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D5DA2E0C-B0CC-4C59-2D38-01639C626BCE}"/>
                  </a:ext>
                </a:extLst>
              </p:cNvPr>
              <p:cNvSpPr txBox="1"/>
              <p:nvPr/>
            </p:nvSpPr>
            <p:spPr>
              <a:xfrm>
                <a:off x="4497295" y="1369511"/>
                <a:ext cx="4614202" cy="39010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sz="1800" i="1" smtClean="0">
                              <a:solidFill>
                                <a:schemeClr val="tx1"/>
                              </a:solidFill>
                              <a:latin typeface="Cambria Math" panose="02040503050406030204" pitchFamily="18" charset="0"/>
                            </a:rPr>
                          </m:ctrlPr>
                        </m:sSubSupPr>
                        <m:e>
                          <m:r>
                            <m:rPr>
                              <m:nor/>
                            </m:rPr>
                            <a:rPr lang="en-US" sz="1800">
                              <a:solidFill>
                                <a:schemeClr val="tx1"/>
                              </a:solidFill>
                              <a:latin typeface="Calibri" panose="020F0502020204030204" pitchFamily="34" charset="0"/>
                              <a:ea typeface="Calibri" panose="020F0502020204030204" pitchFamily="34" charset="0"/>
                              <a:cs typeface="Calibri" panose="020F0502020204030204" pitchFamily="34" charset="0"/>
                            </a:rPr>
                            <m:t>H</m:t>
                          </m:r>
                          <m:r>
                            <m:rPr>
                              <m:nor/>
                            </m:rPr>
                            <a:rPr lang="en-US" sz="1800" b="0" i="0" smtClean="0">
                              <a:solidFill>
                                <a:schemeClr val="tx1"/>
                              </a:solidFill>
                              <a:latin typeface="Calibri" panose="020F0502020204030204" pitchFamily="34" charset="0"/>
                              <a:ea typeface="Calibri" panose="020F0502020204030204" pitchFamily="34" charset="0"/>
                              <a:cs typeface="Calibri" panose="020F0502020204030204" pitchFamily="34" charset="0"/>
                            </a:rPr>
                            <m:t>D</m:t>
                          </m:r>
                        </m:e>
                        <m:sub/>
                        <m:sup>
                          <m:r>
                            <a:rPr lang="en-US" sz="1800" i="1">
                              <a:solidFill>
                                <a:schemeClr val="tx1"/>
                              </a:solidFill>
                              <a:latin typeface="Cambria Math" panose="02040503050406030204" pitchFamily="18" charset="0"/>
                            </a:rPr>
                            <m:t>+</m:t>
                          </m:r>
                        </m:sup>
                      </m:sSubSup>
                    </m:oMath>
                  </m:oMathPara>
                </a14:m>
                <a:endParaRPr lang="en-US" dirty="0"/>
              </a:p>
            </p:txBody>
          </p:sp>
        </mc:Choice>
        <mc:Fallback>
          <p:sp>
            <p:nvSpPr>
              <p:cNvPr id="14" name="TextBox 13">
                <a:extLst>
                  <a:ext uri="{FF2B5EF4-FFF2-40B4-BE49-F238E27FC236}">
                    <a16:creationId xmlns:a16="http://schemas.microsoft.com/office/drawing/2014/main" id="{D5DA2E0C-B0CC-4C59-2D38-01639C626BCE}"/>
                  </a:ext>
                </a:extLst>
              </p:cNvPr>
              <p:cNvSpPr txBox="1">
                <a:spLocks noRot="1" noChangeAspect="1" noMove="1" noResize="1" noEditPoints="1" noAdjustHandles="1" noChangeArrowheads="1" noChangeShapeType="1" noTextEdit="1"/>
              </p:cNvSpPr>
              <p:nvPr/>
            </p:nvSpPr>
            <p:spPr>
              <a:xfrm>
                <a:off x="4497295" y="1369511"/>
                <a:ext cx="4614202" cy="390107"/>
              </a:xfrm>
              <a:prstGeom prst="rect">
                <a:avLst/>
              </a:prstGeom>
              <a:blipFill>
                <a:blip r:embed="rId7"/>
                <a:stretch>
                  <a:fillRect/>
                </a:stretch>
              </a:blipFill>
            </p:spPr>
            <p:txBody>
              <a:bodyPr/>
              <a:lstStyle/>
              <a:p>
                <a:r>
                  <a:rPr lang="en-US">
                    <a:noFill/>
                  </a:rPr>
                  <a:t> </a:t>
                </a:r>
              </a:p>
            </p:txBody>
          </p:sp>
        </mc:Fallback>
      </mc:AlternateContent>
      <p:sp>
        <p:nvSpPr>
          <p:cNvPr id="6" name="Oval 5">
            <a:extLst>
              <a:ext uri="{FF2B5EF4-FFF2-40B4-BE49-F238E27FC236}">
                <a16:creationId xmlns:a16="http://schemas.microsoft.com/office/drawing/2014/main" id="{D05F6FC6-AD78-FD24-9EB2-1FC1CBA397F4}"/>
              </a:ext>
            </a:extLst>
          </p:cNvPr>
          <p:cNvSpPr/>
          <p:nvPr/>
        </p:nvSpPr>
        <p:spPr>
          <a:xfrm>
            <a:off x="6081308" y="3867894"/>
            <a:ext cx="182880" cy="1828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98418EB9-1ED4-5791-0F1D-294DC1868BF0}"/>
              </a:ext>
            </a:extLst>
          </p:cNvPr>
          <p:cNvSpPr/>
          <p:nvPr/>
        </p:nvSpPr>
        <p:spPr>
          <a:xfrm>
            <a:off x="6694478" y="3831890"/>
            <a:ext cx="108012" cy="10801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08B54FB-EF9D-BDF1-6842-27EB1DBBB884}"/>
              </a:ext>
            </a:extLst>
          </p:cNvPr>
          <p:cNvSpPr/>
          <p:nvPr/>
        </p:nvSpPr>
        <p:spPr>
          <a:xfrm>
            <a:off x="5571311" y="917058"/>
            <a:ext cx="108012" cy="10801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0A6B7F8-889C-400B-55F8-AADBBAA07AFB}"/>
              </a:ext>
            </a:extLst>
          </p:cNvPr>
          <p:cNvSpPr/>
          <p:nvPr/>
        </p:nvSpPr>
        <p:spPr>
          <a:xfrm>
            <a:off x="7304788" y="3781056"/>
            <a:ext cx="108012" cy="10801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116D09F-BBC2-94AF-D452-BC959168204C}"/>
              </a:ext>
            </a:extLst>
          </p:cNvPr>
          <p:cNvSpPr txBox="1"/>
          <p:nvPr/>
        </p:nvSpPr>
        <p:spPr>
          <a:xfrm>
            <a:off x="5820013" y="813962"/>
            <a:ext cx="3185573" cy="307777"/>
          </a:xfrm>
          <a:prstGeom prst="rect">
            <a:avLst/>
          </a:prstGeom>
          <a:noFill/>
        </p:spPr>
        <p:txBody>
          <a:bodyPr wrap="square" rtlCol="0">
            <a:sp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Multi-ion thermal distribution</a:t>
            </a:r>
          </a:p>
        </p:txBody>
      </p:sp>
      <p:sp>
        <p:nvSpPr>
          <p:cNvPr id="15" name="TextBox 14">
            <a:extLst>
              <a:ext uri="{FF2B5EF4-FFF2-40B4-BE49-F238E27FC236}">
                <a16:creationId xmlns:a16="http://schemas.microsoft.com/office/drawing/2014/main" id="{6AC4B781-59E6-05FB-0751-D082985D6F8E}"/>
              </a:ext>
            </a:extLst>
          </p:cNvPr>
          <p:cNvSpPr txBox="1"/>
          <p:nvPr/>
        </p:nvSpPr>
        <p:spPr>
          <a:xfrm>
            <a:off x="5820013" y="1114739"/>
            <a:ext cx="3185573" cy="307777"/>
          </a:xfrm>
          <a:prstGeom prst="rect">
            <a:avLst/>
          </a:prstGeom>
          <a:noFill/>
        </p:spPr>
        <p:txBody>
          <a:bodyPr wrap="square" rtlCol="0">
            <a:sp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Single ion</a:t>
            </a:r>
          </a:p>
        </p:txBody>
      </p:sp>
      <p:sp>
        <p:nvSpPr>
          <p:cNvPr id="16" name="Oval 15">
            <a:extLst>
              <a:ext uri="{FF2B5EF4-FFF2-40B4-BE49-F238E27FC236}">
                <a16:creationId xmlns:a16="http://schemas.microsoft.com/office/drawing/2014/main" id="{ADC84D7E-8AC2-4068-4F45-2BA8D0E04638}"/>
              </a:ext>
            </a:extLst>
          </p:cNvPr>
          <p:cNvSpPr/>
          <p:nvPr/>
        </p:nvSpPr>
        <p:spPr>
          <a:xfrm>
            <a:off x="5571311" y="1232759"/>
            <a:ext cx="108012" cy="108012"/>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4AA29253-289E-3B0C-FAAA-2F398A01A8FB}"/>
              </a:ext>
            </a:extLst>
          </p:cNvPr>
          <p:cNvSpPr/>
          <p:nvPr/>
        </p:nvSpPr>
        <p:spPr>
          <a:xfrm>
            <a:off x="5444375" y="3867894"/>
            <a:ext cx="228600" cy="23026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0882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EF4A4-7ABC-6425-0CF3-AA497C310CD5}"/>
            </a:ext>
          </a:extLst>
        </p:cNvPr>
        <p:cNvGrpSpPr/>
        <p:nvPr/>
      </p:nvGrpSpPr>
      <p:grpSpPr>
        <a:xfrm>
          <a:off x="0" y="0"/>
          <a:ext cx="0" cy="0"/>
          <a:chOff x="0" y="0"/>
          <a:chExt cx="0" cy="0"/>
        </a:xfrm>
      </p:grpSpPr>
      <p:pic>
        <p:nvPicPr>
          <p:cNvPr id="3" name="Picture 2" descr="A graph of numbers and a number&#10;&#10;AI-generated content may be incorrect.">
            <a:extLst>
              <a:ext uri="{FF2B5EF4-FFF2-40B4-BE49-F238E27FC236}">
                <a16:creationId xmlns:a16="http://schemas.microsoft.com/office/drawing/2014/main" id="{5028FADA-FC55-4905-DD68-441B01AD45AE}"/>
              </a:ext>
            </a:extLst>
          </p:cNvPr>
          <p:cNvPicPr>
            <a:picLocks noChangeAspect="1"/>
          </p:cNvPicPr>
          <p:nvPr/>
        </p:nvPicPr>
        <p:blipFill>
          <a:blip r:embed="rId3" cstate="print">
            <a:extLst>
              <a:ext uri="{28A0092B-C50C-407E-A947-70E740481C1C}">
                <a14:useLocalDpi xmlns:a14="http://schemas.microsoft.com/office/drawing/2010/main" val="0"/>
              </a:ext>
            </a:extLst>
          </a:blip>
          <a:srcRect r="2464"/>
          <a:stretch>
            <a:fillRect/>
          </a:stretch>
        </p:blipFill>
        <p:spPr>
          <a:xfrm>
            <a:off x="4750262" y="1757641"/>
            <a:ext cx="4361235" cy="2686976"/>
          </a:xfrm>
          <a:prstGeom prst="rect">
            <a:avLst/>
          </a:prstGeom>
        </p:spPr>
      </p:pic>
      <p:pic>
        <p:nvPicPr>
          <p:cNvPr id="7" name="Picture 6" descr="A diagram of a nuclear dissection&#10;&#10;AI-generated content may be incorrect.">
            <a:extLst>
              <a:ext uri="{FF2B5EF4-FFF2-40B4-BE49-F238E27FC236}">
                <a16:creationId xmlns:a16="http://schemas.microsoft.com/office/drawing/2014/main" id="{4A7022A8-5D47-E9C3-E865-C4230BBF7FBE}"/>
              </a:ext>
            </a:extLst>
          </p:cNvPr>
          <p:cNvPicPr>
            <a:picLocks noChangeAspect="1"/>
          </p:cNvPicPr>
          <p:nvPr/>
        </p:nvPicPr>
        <p:blipFill>
          <a:blip r:embed="rId4" cstate="print">
            <a:extLst>
              <a:ext uri="{28A0092B-C50C-407E-A947-70E740481C1C}">
                <a14:useLocalDpi xmlns:a14="http://schemas.microsoft.com/office/drawing/2010/main" val="0"/>
              </a:ext>
            </a:extLst>
          </a:blip>
          <a:srcRect b="7821"/>
          <a:stretch>
            <a:fillRect/>
          </a:stretch>
        </p:blipFill>
        <p:spPr>
          <a:xfrm>
            <a:off x="-15927" y="1827386"/>
            <a:ext cx="4788704" cy="2915457"/>
          </a:xfrm>
          <a:prstGeom prst="rect">
            <a:avLst/>
          </a:prstGeom>
        </p:spPr>
      </p:pic>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24319957-B684-297F-AD28-64D644D9F28E}"/>
                  </a:ext>
                </a:extLst>
              </p:cNvPr>
              <p:cNvSpPr>
                <a:spLocks noGrp="1"/>
              </p:cNvSpPr>
              <p:nvPr>
                <p:ph type="title"/>
              </p:nvPr>
            </p:nvSpPr>
            <p:spPr/>
            <p:txBody>
              <a:bodyPr>
                <a:normAutofit/>
              </a:bodyPr>
              <a:lstStyle/>
              <a:p>
                <a14:m>
                  <m:oMath xmlns:m="http://schemas.openxmlformats.org/officeDocument/2006/math">
                    <m:sSubSup>
                      <m:sSubSupPr>
                        <m:ctrlPr>
                          <a:rPr lang="en-US" sz="3600" i="1" smtClean="0">
                            <a:latin typeface="Cambria Math" panose="02040503050406030204" pitchFamily="18" charset="0"/>
                          </a:rPr>
                        </m:ctrlPr>
                      </m:sSubSupPr>
                      <m:e>
                        <m:r>
                          <m:rPr>
                            <m:nor/>
                          </m:rPr>
                          <a:rPr lang="en-US" sz="3600">
                            <a:latin typeface="Calibri" panose="020F0502020204030204" pitchFamily="34" charset="0"/>
                            <a:ea typeface="Calibri" panose="020F0502020204030204" pitchFamily="34" charset="0"/>
                            <a:cs typeface="Calibri" panose="020F0502020204030204" pitchFamily="34" charset="0"/>
                          </a:rPr>
                          <m:t>H</m:t>
                        </m:r>
                        <m:r>
                          <m:rPr>
                            <m:nor/>
                          </m:rPr>
                          <a:rPr lang="en-US" sz="3600" b="0" i="0" smtClean="0">
                            <a:latin typeface="Calibri" panose="020F0502020204030204" pitchFamily="34" charset="0"/>
                            <a:ea typeface="Calibri" panose="020F0502020204030204" pitchFamily="34" charset="0"/>
                            <a:cs typeface="Calibri" panose="020F0502020204030204" pitchFamily="34" charset="0"/>
                          </a:rPr>
                          <m:t>D</m:t>
                        </m:r>
                      </m:e>
                      <m:sub/>
                      <m:sup>
                        <m:r>
                          <a:rPr lang="en-US" sz="3600" i="1">
                            <a:latin typeface="Cambria Math" panose="02040503050406030204" pitchFamily="18" charset="0"/>
                          </a:rPr>
                          <m:t>+</m:t>
                        </m:r>
                      </m:sup>
                    </m:sSubSup>
                  </m:oMath>
                </a14:m>
                <a:r>
                  <a:rPr lang="en-US" sz="3600" dirty="0">
                    <a:latin typeface="Calibri" panose="020F0502020204030204" pitchFamily="34" charset="0"/>
                    <a:ea typeface="Calibri" panose="020F0502020204030204" pitchFamily="34" charset="0"/>
                    <a:cs typeface="Calibri" panose="020F0502020204030204" pitchFamily="34" charset="0"/>
                  </a:rPr>
                  <a:t> vs. </a:t>
                </a:r>
                <a14:m>
                  <m:oMath xmlns:m="http://schemas.openxmlformats.org/officeDocument/2006/math">
                    <m:sSubSup>
                      <m:sSubSupPr>
                        <m:ctrlPr>
                          <a:rPr lang="en-US" sz="3600" b="0" i="1" smtClean="0">
                            <a:latin typeface="Cambria Math" panose="02040503050406030204" pitchFamily="18" charset="0"/>
                          </a:rPr>
                        </m:ctrlPr>
                      </m:sSubSupPr>
                      <m:e>
                        <m:r>
                          <m:rPr>
                            <m:nor/>
                          </m:rPr>
                          <a:rPr lang="en-US" sz="3600" b="0" i="0" smtClean="0">
                            <a:latin typeface="Calibri" panose="020F0502020204030204" pitchFamily="34" charset="0"/>
                            <a:ea typeface="Calibri" panose="020F0502020204030204" pitchFamily="34" charset="0"/>
                            <a:cs typeface="Calibri" panose="020F0502020204030204" pitchFamily="34" charset="0"/>
                          </a:rPr>
                          <m:t>H</m:t>
                        </m:r>
                      </m:e>
                      <m:sub>
                        <m:r>
                          <a:rPr lang="en-US" sz="3600" b="0" i="1" smtClean="0">
                            <a:latin typeface="Cambria Math" panose="02040503050406030204" pitchFamily="18" charset="0"/>
                          </a:rPr>
                          <m:t>2</m:t>
                        </m:r>
                      </m:sub>
                      <m:sup>
                        <m:r>
                          <a:rPr lang="en-US" sz="3600" b="0" i="1" smtClean="0">
                            <a:latin typeface="Cambria Math" panose="02040503050406030204" pitchFamily="18" charset="0"/>
                          </a:rPr>
                          <m:t>+</m:t>
                        </m:r>
                      </m:sup>
                    </m:sSubSup>
                  </m:oMath>
                </a14:m>
                <a:endParaRPr lang="en-US" dirty="0">
                  <a:latin typeface="Calibri" panose="020F0502020204030204" pitchFamily="34" charset="0"/>
                  <a:ea typeface="Calibri" panose="020F0502020204030204" pitchFamily="34" charset="0"/>
                  <a:cs typeface="Calibri" panose="020F0502020204030204" pitchFamily="34" charset="0"/>
                </a:endParaRPr>
              </a:p>
            </p:txBody>
          </p:sp>
        </mc:Choice>
        <mc:Fallback>
          <p:sp>
            <p:nvSpPr>
              <p:cNvPr id="2" name="Title 1">
                <a:extLst>
                  <a:ext uri="{FF2B5EF4-FFF2-40B4-BE49-F238E27FC236}">
                    <a16:creationId xmlns:a16="http://schemas.microsoft.com/office/drawing/2014/main" id="{24319957-B684-297F-AD28-64D644D9F28E}"/>
                  </a:ext>
                </a:extLst>
              </p:cNvPr>
              <p:cNvSpPr>
                <a:spLocks noGrp="1" noRot="1" noChangeAspect="1" noMove="1" noResize="1" noEditPoints="1" noAdjustHandles="1" noChangeArrowheads="1" noChangeShapeType="1" noTextEdit="1"/>
              </p:cNvSpPr>
              <p:nvPr>
                <p:ph type="title"/>
              </p:nvPr>
            </p:nvSpPr>
            <p:spPr>
              <a:blipFill>
                <a:blip r:embed="rId5"/>
                <a:stretch>
                  <a:fillRect b="-3681"/>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07651F65-DB89-2031-A5C5-5F431FA3E2CC}"/>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9E3F43D3-C819-13E5-2BD3-83822D53F3F9}"/>
              </a:ext>
            </a:extLst>
          </p:cNvPr>
          <p:cNvSpPr>
            <a:spLocks noGrp="1"/>
          </p:cNvSpPr>
          <p:nvPr>
            <p:ph type="ftr" sz="quarter" idx="3"/>
          </p:nvPr>
        </p:nvSpPr>
        <p:spPr/>
        <p:txBody>
          <a:bodyPr/>
          <a:lstStyle/>
          <a:p>
            <a:pPr algn="ctr"/>
            <a:r>
              <a:rPr lang="en-US"/>
              <a:t>PSAS 2026</a:t>
            </a:r>
            <a:endParaRPr lang="de-DE"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34EFC6B7-92A3-2204-DA58-AB1901E9669E}"/>
                  </a:ext>
                </a:extLst>
              </p:cNvPr>
              <p:cNvSpPr txBox="1"/>
              <p:nvPr/>
            </p:nvSpPr>
            <p:spPr>
              <a:xfrm>
                <a:off x="332509" y="1232759"/>
                <a:ext cx="3915455" cy="1093441"/>
              </a:xfrm>
              <a:prstGeom prst="rect">
                <a:avLst/>
              </a:prstGeom>
              <a:noFill/>
            </p:spPr>
            <p:txBody>
              <a:bodyPr wrap="square" rtlCol="0">
                <a:spAutoFit/>
              </a:bodyPr>
              <a:lstStyle/>
              <a:p>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All lifetimes in </a:t>
                </a:r>
                <a14:m>
                  <m:oMath xmlns:m="http://schemas.openxmlformats.org/officeDocument/2006/math">
                    <m:sSubSup>
                      <m:sSubSupPr>
                        <m:ctrlPr>
                          <a:rPr lang="en-US" sz="1800" b="0" i="1" smtClean="0">
                            <a:solidFill>
                              <a:srgbClr val="197167"/>
                            </a:solidFill>
                            <a:latin typeface="Cambria Math" panose="02040503050406030204" pitchFamily="18" charset="0"/>
                          </a:rPr>
                        </m:ctrlPr>
                      </m:sSubSupPr>
                      <m:e>
                        <m:r>
                          <m:rPr>
                            <m:nor/>
                          </m:rPr>
                          <a:rPr lang="en-US" sz="1800" b="0" i="0" smtClean="0">
                            <a:solidFill>
                              <a:srgbClr val="197167"/>
                            </a:solidFill>
                            <a:latin typeface="Calibri" panose="020F0502020204030204" pitchFamily="34" charset="0"/>
                            <a:ea typeface="Calibri" panose="020F0502020204030204" pitchFamily="34" charset="0"/>
                            <a:cs typeface="Calibri" panose="020F0502020204030204" pitchFamily="34" charset="0"/>
                          </a:rPr>
                          <m:t>H</m:t>
                        </m:r>
                      </m:e>
                      <m:sub>
                        <m:r>
                          <a:rPr lang="en-US" sz="1800" b="0" i="1" smtClean="0">
                            <a:solidFill>
                              <a:srgbClr val="197167"/>
                            </a:solidFill>
                            <a:latin typeface="Cambria Math" panose="02040503050406030204" pitchFamily="18" charset="0"/>
                          </a:rPr>
                          <m:t>2</m:t>
                        </m:r>
                      </m:sub>
                      <m:sup>
                        <m:r>
                          <a:rPr lang="en-US" sz="1800" b="0" i="1" smtClean="0">
                            <a:solidFill>
                              <a:srgbClr val="197167"/>
                            </a:solidFill>
                            <a:latin typeface="Cambria Math" panose="02040503050406030204" pitchFamily="18" charset="0"/>
                          </a:rPr>
                          <m:t>+</m:t>
                        </m:r>
                      </m:sup>
                    </m:sSubSup>
                  </m:oMath>
                </a14:m>
                <a:r>
                  <a:rPr lang="en-US" dirty="0">
                    <a:solidFill>
                      <a:srgbClr val="197167"/>
                    </a:solidFill>
                    <a:latin typeface="Calibri" panose="020F0502020204030204" pitchFamily="34" charset="0"/>
                    <a:ea typeface="Calibri" panose="020F0502020204030204" pitchFamily="34" charset="0"/>
                    <a:cs typeface="Calibri" panose="020F0502020204030204" pitchFamily="34" charset="0"/>
                  </a:rPr>
                  <a:t> are very long &gt; 1 year</a:t>
                </a:r>
              </a:p>
              <a:p>
                <a:pPr algn="ctr"/>
                <a14:m>
                  <m:oMath xmlns:m="http://schemas.openxmlformats.org/officeDocument/2006/math">
                    <m:sSubSup>
                      <m:sSubSupPr>
                        <m:ctrlPr>
                          <a:rPr lang="en-US" sz="1400" i="1" smtClean="0">
                            <a:solidFill>
                              <a:srgbClr val="197167"/>
                            </a:solidFill>
                            <a:latin typeface="Cambria Math" panose="02040503050406030204" pitchFamily="18" charset="0"/>
                          </a:rPr>
                        </m:ctrlPr>
                      </m:sSubSupPr>
                      <m:e>
                        <m:r>
                          <m:rPr>
                            <m:nor/>
                          </m:rPr>
                          <a:rPr lang="en-US" sz="1400">
                            <a:solidFill>
                              <a:srgbClr val="197167"/>
                            </a:solidFill>
                            <a:latin typeface="Calibri" panose="020F0502020204030204" pitchFamily="34" charset="0"/>
                            <a:ea typeface="Calibri" panose="020F0502020204030204" pitchFamily="34" charset="0"/>
                            <a:cs typeface="Calibri" panose="020F0502020204030204" pitchFamily="34" charset="0"/>
                          </a:rPr>
                          <m:t>H</m:t>
                        </m:r>
                        <m:r>
                          <m:rPr>
                            <m:nor/>
                          </m:rPr>
                          <a:rPr lang="en-US" sz="1400" b="0" i="0" smtClean="0">
                            <a:solidFill>
                              <a:srgbClr val="197167"/>
                            </a:solidFill>
                            <a:latin typeface="Calibri" panose="020F0502020204030204" pitchFamily="34" charset="0"/>
                            <a:ea typeface="Calibri" panose="020F0502020204030204" pitchFamily="34" charset="0"/>
                            <a:cs typeface="Calibri" panose="020F0502020204030204" pitchFamily="34" charset="0"/>
                          </a:rPr>
                          <m:t>D</m:t>
                        </m:r>
                      </m:e>
                      <m:sub/>
                      <m:sup>
                        <m:r>
                          <a:rPr lang="en-US" sz="1400" i="1">
                            <a:solidFill>
                              <a:srgbClr val="197167"/>
                            </a:solidFill>
                            <a:latin typeface="Cambria Math" panose="02040503050406030204" pitchFamily="18" charset="0"/>
                          </a:rPr>
                          <m:t>+</m:t>
                        </m:r>
                      </m:sup>
                    </m:sSubSup>
                  </m:oMath>
                </a14:m>
                <a:r>
                  <a:rPr lang="en-US" sz="1400" dirty="0">
                    <a:solidFill>
                      <a:srgbClr val="197167"/>
                    </a:solidFill>
                    <a:latin typeface="Calibri" panose="020F0502020204030204" pitchFamily="34" charset="0"/>
                    <a:ea typeface="Calibri" panose="020F0502020204030204" pitchFamily="34" charset="0"/>
                    <a:cs typeface="Calibri" panose="020F0502020204030204" pitchFamily="34" charset="0"/>
                  </a:rPr>
                  <a:t> en</a:t>
                </a:r>
                <a:r>
                  <a:rPr lang="en-US" sz="1400" i="1" dirty="0">
                    <a:solidFill>
                      <a:srgbClr val="197167"/>
                    </a:solidFill>
                    <a:latin typeface="Calibri" panose="020F0502020204030204" pitchFamily="34" charset="0"/>
                    <a:ea typeface="Calibri" panose="020F0502020204030204" pitchFamily="34" charset="0"/>
                    <a:cs typeface="Calibri" panose="020F0502020204030204" pitchFamily="34" charset="0"/>
                  </a:rPr>
                  <a:t>sures population is concentrated</a:t>
                </a:r>
              </a:p>
              <a:p>
                <a:pPr algn="ctr"/>
                <a:r>
                  <a:rPr lang="en-US" sz="1400" i="1" dirty="0">
                    <a:solidFill>
                      <a:srgbClr val="197167"/>
                    </a:solidFill>
                    <a:latin typeface="Calibri" panose="020F0502020204030204" pitchFamily="34" charset="0"/>
                    <a:ea typeface="Calibri" panose="020F0502020204030204" pitchFamily="34" charset="0"/>
                    <a:cs typeface="Calibri" panose="020F0502020204030204" pitchFamily="34" charset="0"/>
                  </a:rPr>
                  <a:t> in the lower rovibrational level</a:t>
                </a:r>
              </a:p>
              <a:p>
                <a:pPr marL="742950" lvl="1" indent="-285750">
                  <a:buFont typeface="Arial" panose="020B0604020202020204" pitchFamily="34" charset="0"/>
                  <a:buChar char="•"/>
                </a:pPr>
                <a:endParaRPr lang="en-US" dirty="0"/>
              </a:p>
            </p:txBody>
          </p:sp>
        </mc:Choice>
        <mc:Fallback>
          <p:sp>
            <p:nvSpPr>
              <p:cNvPr id="8" name="TextBox 7">
                <a:extLst>
                  <a:ext uri="{FF2B5EF4-FFF2-40B4-BE49-F238E27FC236}">
                    <a16:creationId xmlns:a16="http://schemas.microsoft.com/office/drawing/2014/main" id="{34EFC6B7-92A3-2204-DA58-AB1901E9669E}"/>
                  </a:ext>
                </a:extLst>
              </p:cNvPr>
              <p:cNvSpPr txBox="1">
                <a:spLocks noRot="1" noChangeAspect="1" noMove="1" noResize="1" noEditPoints="1" noAdjustHandles="1" noChangeArrowheads="1" noChangeShapeType="1" noTextEdit="1"/>
              </p:cNvSpPr>
              <p:nvPr/>
            </p:nvSpPr>
            <p:spPr>
              <a:xfrm>
                <a:off x="332509" y="1232759"/>
                <a:ext cx="3915455" cy="1093441"/>
              </a:xfrm>
              <a:prstGeom prst="rect">
                <a:avLst/>
              </a:prstGeom>
              <a:blipFill>
                <a:blip r:embed="rId6"/>
                <a:stretch>
                  <a:fillRect l="-1402" t="-2778" r="-31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D5DA2E0C-B0CC-4C59-2D38-01639C626BCE}"/>
                  </a:ext>
                </a:extLst>
              </p:cNvPr>
              <p:cNvSpPr txBox="1"/>
              <p:nvPr/>
            </p:nvSpPr>
            <p:spPr>
              <a:xfrm>
                <a:off x="4497295" y="1369511"/>
                <a:ext cx="4614202" cy="39010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sz="1800" i="1" smtClean="0">
                              <a:solidFill>
                                <a:schemeClr val="tx1"/>
                              </a:solidFill>
                              <a:latin typeface="Cambria Math" panose="02040503050406030204" pitchFamily="18" charset="0"/>
                            </a:rPr>
                          </m:ctrlPr>
                        </m:sSubSupPr>
                        <m:e>
                          <m:r>
                            <m:rPr>
                              <m:nor/>
                            </m:rPr>
                            <a:rPr lang="en-US" sz="1800">
                              <a:solidFill>
                                <a:schemeClr val="tx1"/>
                              </a:solidFill>
                              <a:latin typeface="Calibri" panose="020F0502020204030204" pitchFamily="34" charset="0"/>
                              <a:ea typeface="Calibri" panose="020F0502020204030204" pitchFamily="34" charset="0"/>
                              <a:cs typeface="Calibri" panose="020F0502020204030204" pitchFamily="34" charset="0"/>
                            </a:rPr>
                            <m:t>H</m:t>
                          </m:r>
                          <m:r>
                            <m:rPr>
                              <m:nor/>
                            </m:rPr>
                            <a:rPr lang="en-US" sz="1800" b="0" i="0" smtClean="0">
                              <a:solidFill>
                                <a:schemeClr val="tx1"/>
                              </a:solidFill>
                              <a:latin typeface="Calibri" panose="020F0502020204030204" pitchFamily="34" charset="0"/>
                              <a:ea typeface="Calibri" panose="020F0502020204030204" pitchFamily="34" charset="0"/>
                              <a:cs typeface="Calibri" panose="020F0502020204030204" pitchFamily="34" charset="0"/>
                            </a:rPr>
                            <m:t>D</m:t>
                          </m:r>
                        </m:e>
                        <m:sub/>
                        <m:sup>
                          <m:r>
                            <a:rPr lang="en-US" sz="1800" i="1">
                              <a:solidFill>
                                <a:schemeClr val="tx1"/>
                              </a:solidFill>
                              <a:latin typeface="Cambria Math" panose="02040503050406030204" pitchFamily="18" charset="0"/>
                            </a:rPr>
                            <m:t>+</m:t>
                          </m:r>
                        </m:sup>
                      </m:sSubSup>
                    </m:oMath>
                  </m:oMathPara>
                </a14:m>
                <a:endParaRPr lang="en-US" dirty="0"/>
              </a:p>
            </p:txBody>
          </p:sp>
        </mc:Choice>
        <mc:Fallback>
          <p:sp>
            <p:nvSpPr>
              <p:cNvPr id="14" name="TextBox 13">
                <a:extLst>
                  <a:ext uri="{FF2B5EF4-FFF2-40B4-BE49-F238E27FC236}">
                    <a16:creationId xmlns:a16="http://schemas.microsoft.com/office/drawing/2014/main" id="{D5DA2E0C-B0CC-4C59-2D38-01639C626BCE}"/>
                  </a:ext>
                </a:extLst>
              </p:cNvPr>
              <p:cNvSpPr txBox="1">
                <a:spLocks noRot="1" noChangeAspect="1" noMove="1" noResize="1" noEditPoints="1" noAdjustHandles="1" noChangeArrowheads="1" noChangeShapeType="1" noTextEdit="1"/>
              </p:cNvSpPr>
              <p:nvPr/>
            </p:nvSpPr>
            <p:spPr>
              <a:xfrm>
                <a:off x="4497295" y="1369511"/>
                <a:ext cx="4614202" cy="390107"/>
              </a:xfrm>
              <a:prstGeom prst="rect">
                <a:avLst/>
              </a:prstGeom>
              <a:blipFill>
                <a:blip r:embed="rId7"/>
                <a:stretch>
                  <a:fillRect/>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6AC4B781-59E6-05FB-0751-D082985D6F8E}"/>
              </a:ext>
            </a:extLst>
          </p:cNvPr>
          <p:cNvSpPr txBox="1"/>
          <p:nvPr/>
        </p:nvSpPr>
        <p:spPr>
          <a:xfrm>
            <a:off x="5820013" y="1114739"/>
            <a:ext cx="3185573" cy="307777"/>
          </a:xfrm>
          <a:prstGeom prst="rect">
            <a:avLst/>
          </a:prstGeom>
          <a:noFill/>
        </p:spPr>
        <p:txBody>
          <a:bodyPr wrap="square" rtlCol="0">
            <a:sp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Single ion</a:t>
            </a:r>
          </a:p>
        </p:txBody>
      </p:sp>
      <p:sp>
        <p:nvSpPr>
          <p:cNvPr id="16" name="Oval 15">
            <a:extLst>
              <a:ext uri="{FF2B5EF4-FFF2-40B4-BE49-F238E27FC236}">
                <a16:creationId xmlns:a16="http://schemas.microsoft.com/office/drawing/2014/main" id="{ADC84D7E-8AC2-4068-4F45-2BA8D0E04638}"/>
              </a:ext>
            </a:extLst>
          </p:cNvPr>
          <p:cNvSpPr/>
          <p:nvPr/>
        </p:nvSpPr>
        <p:spPr>
          <a:xfrm>
            <a:off x="5571311" y="1232759"/>
            <a:ext cx="108012" cy="108012"/>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0E747D7-7FE5-7316-F842-35FD0D568EC3}"/>
              </a:ext>
            </a:extLst>
          </p:cNvPr>
          <p:cNvSpPr/>
          <p:nvPr/>
        </p:nvSpPr>
        <p:spPr>
          <a:xfrm>
            <a:off x="5434151" y="3831890"/>
            <a:ext cx="274320" cy="274320"/>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91838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D2418-BEB2-418C-8208-A3C203BCB93F}"/>
              </a:ext>
            </a:extLst>
          </p:cNvPr>
          <p:cNvSpPr>
            <a:spLocks noGrp="1"/>
          </p:cNvSpPr>
          <p:nvPr>
            <p:ph type="title"/>
          </p:nvPr>
        </p:nvSpPr>
        <p:spPr/>
        <p:txBody>
          <a:bodyPr>
            <a:normAutofit/>
          </a:bodyPr>
          <a:lstStyle/>
          <a:p>
            <a:r>
              <a:rPr lang="en-US" dirty="0">
                <a:latin typeface="Calibri" panose="020F0502020204030204" pitchFamily="34" charset="0"/>
                <a:ea typeface="Calibri" panose="020F0502020204030204" pitchFamily="34" charset="0"/>
                <a:cs typeface="Calibri" panose="020F0502020204030204" pitchFamily="34" charset="0"/>
              </a:rPr>
              <a:t>New approaches</a:t>
            </a:r>
          </a:p>
        </p:txBody>
      </p:sp>
      <p:sp>
        <p:nvSpPr>
          <p:cNvPr id="4" name="Date Placeholder 3">
            <a:extLst>
              <a:ext uri="{FF2B5EF4-FFF2-40B4-BE49-F238E27FC236}">
                <a16:creationId xmlns:a16="http://schemas.microsoft.com/office/drawing/2014/main" id="{709EB472-6E12-4E2B-B093-A66F9A806B8D}"/>
              </a:ext>
            </a:extLst>
          </p:cNvPr>
          <p:cNvSpPr>
            <a:spLocks noGrp="1"/>
          </p:cNvSpPr>
          <p:nvPr>
            <p:ph type="dt" sz="half" idx="10"/>
          </p:nvPr>
        </p:nvSpPr>
        <p:spPr/>
        <p:txBody>
          <a:bodyPr/>
          <a:lstStyle/>
          <a:p>
            <a:r>
              <a:rPr lang="en-US"/>
              <a:t>20 May 2026</a:t>
            </a:r>
            <a:endParaRPr lang="en-US" dirty="0"/>
          </a:p>
        </p:txBody>
      </p:sp>
      <p:sp>
        <p:nvSpPr>
          <p:cNvPr id="5" name="Footer Placeholder 4">
            <a:extLst>
              <a:ext uri="{FF2B5EF4-FFF2-40B4-BE49-F238E27FC236}">
                <a16:creationId xmlns:a16="http://schemas.microsoft.com/office/drawing/2014/main" id="{D9186F1B-BC66-4F9C-9DDB-3594711EC3E3}"/>
              </a:ext>
            </a:extLst>
          </p:cNvPr>
          <p:cNvSpPr>
            <a:spLocks noGrp="1"/>
          </p:cNvSpPr>
          <p:nvPr>
            <p:ph type="ftr" sz="quarter" idx="3"/>
          </p:nvPr>
        </p:nvSpPr>
        <p:spPr/>
        <p:txBody>
          <a:bodyPr/>
          <a:lstStyle/>
          <a:p>
            <a:pPr algn="ctr"/>
            <a:r>
              <a:rPr lang="en-US"/>
              <a:t>PSAS 2026</a:t>
            </a:r>
            <a:endParaRPr lang="de-DE" dirty="0"/>
          </a:p>
        </p:txBody>
      </p:sp>
      <p:sp>
        <p:nvSpPr>
          <p:cNvPr id="8" name="TextBox 7">
            <a:extLst>
              <a:ext uri="{FF2B5EF4-FFF2-40B4-BE49-F238E27FC236}">
                <a16:creationId xmlns:a16="http://schemas.microsoft.com/office/drawing/2014/main" id="{DA875B9D-D5B7-7F0B-E50A-93ABD3219EA9}"/>
              </a:ext>
            </a:extLst>
          </p:cNvPr>
          <p:cNvSpPr txBox="1"/>
          <p:nvPr/>
        </p:nvSpPr>
        <p:spPr>
          <a:xfrm>
            <a:off x="332508" y="1232759"/>
            <a:ext cx="7947903" cy="646331"/>
          </a:xfrm>
          <a:prstGeom prst="rect">
            <a:avLst/>
          </a:prstGeom>
          <a:noFill/>
        </p:spPr>
        <p:txBody>
          <a:bodyPr wrap="square" rtlCol="0">
            <a:spAutoFit/>
          </a:bodyPr>
          <a:lstStyle/>
          <a:p>
            <a:pPr algn="ctr"/>
            <a:r>
              <a:rPr lang="en-US" i="1" dirty="0">
                <a:solidFill>
                  <a:srgbClr val="197167"/>
                </a:solidFill>
                <a:latin typeface="Calibri" panose="020F0502020204030204" pitchFamily="34" charset="0"/>
                <a:ea typeface="Calibri" panose="020F0502020204030204" pitchFamily="34" charset="0"/>
                <a:cs typeface="Calibri" panose="020F0502020204030204" pitchFamily="34" charset="0"/>
              </a:rPr>
              <a:t>Quantum state control dramatically changes the experimental landscape</a:t>
            </a:r>
          </a:p>
          <a:p>
            <a:pPr algn="ctr"/>
            <a:r>
              <a:rPr lang="en-US" dirty="0">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rPr>
              <a:t>and require new experimental approaches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9CA75C3-55BF-C030-35F2-160E5CAD1B88}"/>
                  </a:ext>
                </a:extLst>
              </p:cNvPr>
              <p:cNvSpPr txBox="1"/>
              <p:nvPr/>
            </p:nvSpPr>
            <p:spPr>
              <a:xfrm>
                <a:off x="503548" y="2359022"/>
                <a:ext cx="3384376" cy="1579022"/>
              </a:xfrm>
              <a:prstGeom prst="rect">
                <a:avLst/>
              </a:prstGeom>
              <a:noFill/>
            </p:spPr>
            <p:txBody>
              <a:bodyPr wrap="squar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Quantum logic spectroscopy</a:t>
                </a:r>
              </a:p>
              <a:p>
                <a:endParaRPr lang="en-US" sz="1600" b="1"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latin typeface="Calibri" panose="020F0502020204030204" pitchFamily="34" charset="0"/>
                    <a:ea typeface="Calibri" panose="020F0502020204030204" pitchFamily="34" charset="0"/>
                    <a:cs typeface="Calibri" panose="020F0502020204030204" pitchFamily="34" charset="0"/>
                  </a:rPr>
                  <a:t>Morning talk of Fabian Schmid</a:t>
                </a:r>
              </a:p>
              <a:p>
                <a:pPr marL="285750" indent="-285750">
                  <a:buFont typeface="Arial" panose="020B0604020202020204" pitchFamily="34" charset="0"/>
                  <a:buChar char="•"/>
                </a:pPr>
                <a:r>
                  <a:rPr lang="en-US" sz="1600" dirty="0">
                    <a:latin typeface="Calibri" panose="020F0502020204030204" pitchFamily="34" charset="0"/>
                    <a:ea typeface="Calibri" panose="020F0502020204030204" pitchFamily="34" charset="0"/>
                    <a:cs typeface="Calibri" panose="020F0502020204030204" pitchFamily="34" charset="0"/>
                  </a:rPr>
                  <a:t>Co-trapped MHI and </a:t>
                </a:r>
                <a14:m>
                  <m:oMath xmlns:m="http://schemas.openxmlformats.org/officeDocument/2006/math">
                    <m:r>
                      <m:rPr>
                        <m:nor/>
                      </m:rPr>
                      <a:rPr lang="en-US" sz="1600" b="0" i="0" smtClean="0">
                        <a:latin typeface="Calibri" panose="020F0502020204030204" pitchFamily="34" charset="0"/>
                        <a:ea typeface="Calibri" panose="020F0502020204030204" pitchFamily="34" charset="0"/>
                        <a:cs typeface="Calibri" panose="020F0502020204030204" pitchFamily="34" charset="0"/>
                      </a:rPr>
                      <m:t>B</m:t>
                    </m:r>
                    <m:sSup>
                      <m:sSupPr>
                        <m:ctrlPr>
                          <a:rPr lang="en-US" sz="1600" b="0" i="1" smtClean="0">
                            <a:latin typeface="Cambria Math" panose="02040503050406030204" pitchFamily="18" charset="0"/>
                          </a:rPr>
                        </m:ctrlPr>
                      </m:sSupPr>
                      <m:e>
                        <m:r>
                          <m:rPr>
                            <m:nor/>
                          </m:rPr>
                          <a:rPr lang="en-US" sz="1600" b="0" i="0" smtClean="0">
                            <a:latin typeface="Calibri" panose="020F0502020204030204" pitchFamily="34" charset="0"/>
                            <a:ea typeface="Calibri" panose="020F0502020204030204" pitchFamily="34" charset="0"/>
                            <a:cs typeface="Calibri" panose="020F0502020204030204" pitchFamily="34" charset="0"/>
                          </a:rPr>
                          <m:t>e</m:t>
                        </m:r>
                      </m:e>
                      <m:sup>
                        <m:r>
                          <m:rPr>
                            <m:nor/>
                          </m:rPr>
                          <a:rPr lang="en-US" sz="1600" b="0" i="0" smtClean="0">
                            <a:latin typeface="Calibri" panose="020F0502020204030204" pitchFamily="34" charset="0"/>
                            <a:ea typeface="Calibri" panose="020F0502020204030204" pitchFamily="34" charset="0"/>
                            <a:cs typeface="Calibri" panose="020F0502020204030204" pitchFamily="34" charset="0"/>
                          </a:rPr>
                          <m:t>+</m:t>
                        </m:r>
                      </m:sup>
                    </m:sSup>
                  </m:oMath>
                </a14:m>
                <a:r>
                  <a:rPr lang="en-US" sz="1600" dirty="0">
                    <a:latin typeface="Calibri" panose="020F0502020204030204" pitchFamily="34" charset="0"/>
                    <a:ea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US" sz="1600" dirty="0">
                    <a:latin typeface="Calibri" panose="020F0502020204030204" pitchFamily="34" charset="0"/>
                    <a:ea typeface="Calibri" panose="020F0502020204030204" pitchFamily="34" charset="0"/>
                    <a:cs typeface="Calibri" panose="020F0502020204030204" pitchFamily="34" charset="0"/>
                  </a:rPr>
                  <a:t>Quantum control via ground state cooled motional modes</a:t>
                </a:r>
              </a:p>
            </p:txBody>
          </p:sp>
        </mc:Choice>
        <mc:Fallback xmlns="">
          <p:sp>
            <p:nvSpPr>
              <p:cNvPr id="6" name="TextBox 5">
                <a:extLst>
                  <a:ext uri="{FF2B5EF4-FFF2-40B4-BE49-F238E27FC236}">
                    <a16:creationId xmlns:a16="http://schemas.microsoft.com/office/drawing/2014/main" id="{B9CA75C3-55BF-C030-35F2-160E5CAD1B88}"/>
                  </a:ext>
                </a:extLst>
              </p:cNvPr>
              <p:cNvSpPr txBox="1">
                <a:spLocks noRot="1" noChangeAspect="1" noMove="1" noResize="1" noEditPoints="1" noAdjustHandles="1" noChangeArrowheads="1" noChangeShapeType="1" noTextEdit="1"/>
              </p:cNvSpPr>
              <p:nvPr/>
            </p:nvSpPr>
            <p:spPr>
              <a:xfrm>
                <a:off x="503548" y="2359022"/>
                <a:ext cx="3384376" cy="1579022"/>
              </a:xfrm>
              <a:prstGeom prst="rect">
                <a:avLst/>
              </a:prstGeom>
              <a:blipFill>
                <a:blip r:embed="rId3"/>
                <a:stretch>
                  <a:fillRect l="-1081" t="-1158" b="-4247"/>
                </a:stretch>
              </a:blipFill>
            </p:spPr>
            <p:txBody>
              <a:bodyPr/>
              <a:lstStyle/>
              <a:p>
                <a:r>
                  <a:rPr lang="en-US">
                    <a:noFill/>
                  </a:rPr>
                  <a:t> </a:t>
                </a:r>
              </a:p>
            </p:txBody>
          </p:sp>
        </mc:Fallback>
      </mc:AlternateContent>
      <p:grpSp>
        <p:nvGrpSpPr>
          <p:cNvPr id="10" name="Group 9">
            <a:extLst>
              <a:ext uri="{FF2B5EF4-FFF2-40B4-BE49-F238E27FC236}">
                <a16:creationId xmlns:a16="http://schemas.microsoft.com/office/drawing/2014/main" id="{472B011C-D2CB-52F8-127F-5219C49BC1D4}"/>
              </a:ext>
            </a:extLst>
          </p:cNvPr>
          <p:cNvGrpSpPr/>
          <p:nvPr/>
        </p:nvGrpSpPr>
        <p:grpSpPr>
          <a:xfrm>
            <a:off x="5364088" y="2243180"/>
            <a:ext cx="3024336" cy="2443916"/>
            <a:chOff x="5364088" y="2243180"/>
            <a:chExt cx="3024336" cy="2443916"/>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20B9DD4-587B-6D86-9CCC-6E77ECE6FD7C}"/>
                    </a:ext>
                  </a:extLst>
                </p:cNvPr>
                <p:cNvSpPr txBox="1"/>
                <p:nvPr/>
              </p:nvSpPr>
              <p:spPr>
                <a:xfrm>
                  <a:off x="5436095" y="2359022"/>
                  <a:ext cx="2844316" cy="2328073"/>
                </a:xfrm>
                <a:prstGeom prst="rect">
                  <a:avLst/>
                </a:prstGeom>
                <a:noFill/>
              </p:spPr>
              <p:txBody>
                <a:bodyPr wrap="squar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Penning traps</a:t>
                  </a:r>
                </a:p>
                <a:p>
                  <a:endParaRPr lang="en-US" sz="1600" b="1"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latin typeface="Calibri" panose="020F0502020204030204" pitchFamily="34" charset="0"/>
                      <a:ea typeface="Calibri" panose="020F0502020204030204" pitchFamily="34" charset="0"/>
                      <a:cs typeface="Calibri" panose="020F0502020204030204" pitchFamily="34" charset="0"/>
                    </a:rPr>
                    <a:t>MPIK in collaboration with HHU D</a:t>
                  </a:r>
                  <a:r>
                    <a:rPr lang="de-DE" sz="1600" dirty="0">
                      <a:latin typeface="Calibri" panose="020F0502020204030204" pitchFamily="34" charset="0"/>
                      <a:ea typeface="Calibri" panose="020F0502020204030204" pitchFamily="34" charset="0"/>
                      <a:cs typeface="Calibri" panose="020F0502020204030204" pitchFamily="34" charset="0"/>
                    </a:rPr>
                    <a:t>ü</a:t>
                  </a:r>
                  <a:r>
                    <a:rPr lang="en-US" sz="1600" dirty="0" err="1">
                      <a:latin typeface="Calibri" panose="020F0502020204030204" pitchFamily="34" charset="0"/>
                      <a:ea typeface="Calibri" panose="020F0502020204030204" pitchFamily="34" charset="0"/>
                      <a:cs typeface="Calibri" panose="020F0502020204030204" pitchFamily="34" charset="0"/>
                    </a:rPr>
                    <a:t>sseldorf</a:t>
                  </a:r>
                  <a:endParaRPr lang="en-US" sz="16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latin typeface="Calibri" panose="020F0502020204030204" pitchFamily="34" charset="0"/>
                      <a:ea typeface="Calibri" panose="020F0502020204030204" pitchFamily="34" charset="0"/>
                      <a:cs typeface="Calibri" panose="020F0502020204030204" pitchFamily="34" charset="0"/>
                    </a:rPr>
                    <a:t>“Exotic ion” approach using species independent state detection</a:t>
                  </a:r>
                </a:p>
                <a:p>
                  <a:pPr marL="285750" indent="-285750">
                    <a:buFont typeface="Arial" panose="020B0604020202020204" pitchFamily="34" charset="0"/>
                    <a:buChar char="•"/>
                  </a:pPr>
                  <a:r>
                    <a:rPr lang="en-US" sz="1600" dirty="0">
                      <a:latin typeface="Calibri" panose="020F0502020204030204" pitchFamily="34" charset="0"/>
                      <a:ea typeface="Calibri" panose="020F0502020204030204" pitchFamily="34" charset="0"/>
                      <a:cs typeface="Calibri" panose="020F0502020204030204" pitchFamily="34" charset="0"/>
                    </a:rPr>
                    <a:t>Extension in the future to antimatter </a:t>
                  </a:r>
                  <a14:m>
                    <m:oMath xmlns:m="http://schemas.openxmlformats.org/officeDocument/2006/math">
                      <m:sSubSup>
                        <m:sSubSupPr>
                          <m:ctrlPr>
                            <a:rPr lang="en-US" sz="1600" b="0" i="1" smtClean="0">
                              <a:latin typeface="Cambria Math" panose="02040503050406030204" pitchFamily="18" charset="0"/>
                              <a:ea typeface="Calibri" panose="020F0502020204030204" pitchFamily="34" charset="0"/>
                              <a:cs typeface="Calibri" panose="020F0502020204030204" pitchFamily="34" charset="0"/>
                            </a:rPr>
                          </m:ctrlPr>
                        </m:sSubSupPr>
                        <m:e>
                          <m:acc>
                            <m:accPr>
                              <m:chr m:val="̅"/>
                              <m:ctrlPr>
                                <a:rPr lang="en-US" sz="1600" i="1" smtClean="0">
                                  <a:latin typeface="Cambria Math" panose="02040503050406030204" pitchFamily="18" charset="0"/>
                                  <a:ea typeface="Calibri" panose="020F0502020204030204" pitchFamily="34" charset="0"/>
                                  <a:cs typeface="Calibri" panose="020F0502020204030204" pitchFamily="34" charset="0"/>
                                </a:rPr>
                              </m:ctrlPr>
                            </m:accPr>
                            <m:e>
                              <m:r>
                                <m:rPr>
                                  <m:nor/>
                                </m:rPr>
                                <a:rPr lang="en-US" sz="1600" b="0" i="0" smtClean="0">
                                  <a:latin typeface="Calibri" panose="020F0502020204030204" pitchFamily="34" charset="0"/>
                                  <a:ea typeface="Calibri" panose="020F0502020204030204" pitchFamily="34" charset="0"/>
                                  <a:cs typeface="Calibri" panose="020F0502020204030204" pitchFamily="34" charset="0"/>
                                </a:rPr>
                                <m:t>H</m:t>
                              </m:r>
                            </m:e>
                          </m:acc>
                        </m:e>
                        <m:sub>
                          <m:r>
                            <m:rPr>
                              <m:nor/>
                            </m:rPr>
                            <a:rPr lang="en-US" sz="1600" b="0" i="0" smtClean="0">
                              <a:latin typeface="Calibri" panose="020F0502020204030204" pitchFamily="34" charset="0"/>
                              <a:ea typeface="Calibri" panose="020F0502020204030204" pitchFamily="34" charset="0"/>
                              <a:cs typeface="Calibri" panose="020F0502020204030204" pitchFamily="34" charset="0"/>
                            </a:rPr>
                            <m:t>2</m:t>
                          </m:r>
                        </m:sub>
                        <m:sup>
                          <m:r>
                            <m:rPr>
                              <m:nor/>
                            </m:rPr>
                            <a:rPr lang="en-US" sz="1600" b="0" i="0" smtClean="0">
                              <a:latin typeface="Calibri" panose="020F0502020204030204" pitchFamily="34" charset="0"/>
                              <a:ea typeface="Calibri" panose="020F0502020204030204" pitchFamily="34" charset="0"/>
                              <a:cs typeface="Calibri" panose="020F0502020204030204" pitchFamily="34" charset="0"/>
                            </a:rPr>
                            <m:t>−</m:t>
                          </m:r>
                        </m:sup>
                      </m:sSubSup>
                    </m:oMath>
                  </a14:m>
                  <a:endParaRPr lang="en-US" sz="1600" dirty="0">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7" name="TextBox 6">
                  <a:extLst>
                    <a:ext uri="{FF2B5EF4-FFF2-40B4-BE49-F238E27FC236}">
                      <a16:creationId xmlns:a16="http://schemas.microsoft.com/office/drawing/2014/main" id="{720B9DD4-587B-6D86-9CCC-6E77ECE6FD7C}"/>
                    </a:ext>
                  </a:extLst>
                </p:cNvPr>
                <p:cNvSpPr txBox="1">
                  <a:spLocks noRot="1" noChangeAspect="1" noMove="1" noResize="1" noEditPoints="1" noAdjustHandles="1" noChangeArrowheads="1" noChangeShapeType="1" noTextEdit="1"/>
                </p:cNvSpPr>
                <p:nvPr/>
              </p:nvSpPr>
              <p:spPr>
                <a:xfrm>
                  <a:off x="5436095" y="2359022"/>
                  <a:ext cx="2844316" cy="2328073"/>
                </a:xfrm>
                <a:prstGeom prst="rect">
                  <a:avLst/>
                </a:prstGeom>
                <a:blipFill>
                  <a:blip r:embed="rId4"/>
                  <a:stretch>
                    <a:fillRect l="-1288" t="-785" b="-1832"/>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C4B6BB58-B9CC-C808-BA28-E2C88FE78489}"/>
                </a:ext>
              </a:extLst>
            </p:cNvPr>
            <p:cNvSpPr/>
            <p:nvPr/>
          </p:nvSpPr>
          <p:spPr>
            <a:xfrm>
              <a:off x="5364088" y="2243180"/>
              <a:ext cx="3024336" cy="2443916"/>
            </a:xfrm>
            <a:prstGeom prst="rect">
              <a:avLst/>
            </a:prstGeom>
            <a:noFill/>
            <a:ln w="28575">
              <a:solidFill>
                <a:srgbClr val="19716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514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MasterSlidesMPIK">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lantino">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2028</Words>
  <Application>Microsoft Office PowerPoint</Application>
  <PresentationFormat>On-screen Show (16:9)</PresentationFormat>
  <Paragraphs>363</Paragraphs>
  <Slides>39</Slides>
  <Notes>27</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Cambria Math</vt:lpstr>
      <vt:lpstr>Palatino Linotype</vt:lpstr>
      <vt:lpstr>MasterSlidesMPIK</vt:lpstr>
      <vt:lpstr>Precision Spectroscopy Single HD+ Ions in a Penning Trap</vt:lpstr>
      <vt:lpstr>The Simplest Molecules</vt:lpstr>
      <vt:lpstr>Diatomic MHI Observables</vt:lpstr>
      <vt:lpstr>Diatomic MHI Observables</vt:lpstr>
      <vt:lpstr>Status of MHI Experiments</vt:lpstr>
      <vt:lpstr>〖"HD" 〗_^+ vs. "H" _2^+</vt:lpstr>
      <vt:lpstr>〖"HD" 〗_^+ vs. "H" _2^+</vt:lpstr>
      <vt:lpstr>〖"HD" 〗_^+ vs. "H" _2^+</vt:lpstr>
      <vt:lpstr>New approaches</vt:lpstr>
      <vt:lpstr>Penning trap approach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Preparation for  laser spectroscopy</vt:lpstr>
      <vt:lpstr>Checking spin flip probability</vt:lpstr>
      <vt:lpstr>Checking spin flip probability</vt:lpstr>
      <vt:lpstr>Checking spin flip probability</vt:lpstr>
      <vt:lpstr>Further analysis</vt:lpstr>
      <vt:lpstr>Explanation</vt:lpstr>
      <vt:lpstr>Preparation for  laser spectroscopy</vt:lpstr>
      <vt:lpstr>Checking spin flip probability</vt:lpstr>
      <vt:lpstr>Revisiting spin flip probability</vt:lpstr>
      <vt:lpstr>Revisiting spin flip probability</vt:lpstr>
      <vt:lpstr>Revisiting spin flip probability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MPI fuer Kernpysik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talk</dc:title>
  <dc:creator>hoenes</dc:creator>
  <cp:lastModifiedBy>Matthew Bohman</cp:lastModifiedBy>
  <cp:revision>527</cp:revision>
  <dcterms:created xsi:type="dcterms:W3CDTF">2017-05-03T12:28:18Z</dcterms:created>
  <dcterms:modified xsi:type="dcterms:W3CDTF">2026-05-21T09:51:50Z</dcterms:modified>
</cp:coreProperties>
</file>