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5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6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2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5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17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8.xml" ContentType="application/vnd.openxmlformats-officedocument.presentationml.notesSlide+xml"/>
  <Override PartName="/ppt/tags/tag9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40" r:id="rId3"/>
    <p:sldId id="317" r:id="rId4"/>
    <p:sldId id="260" r:id="rId5"/>
    <p:sldId id="302" r:id="rId6"/>
    <p:sldId id="307" r:id="rId7"/>
    <p:sldId id="319" r:id="rId8"/>
    <p:sldId id="320" r:id="rId9"/>
    <p:sldId id="322" r:id="rId10"/>
    <p:sldId id="268" r:id="rId11"/>
    <p:sldId id="290" r:id="rId12"/>
    <p:sldId id="324" r:id="rId13"/>
    <p:sldId id="342" r:id="rId14"/>
    <p:sldId id="270" r:id="rId15"/>
    <p:sldId id="349" r:id="rId16"/>
    <p:sldId id="350" r:id="rId17"/>
    <p:sldId id="292" r:id="rId18"/>
    <p:sldId id="327" r:id="rId19"/>
    <p:sldId id="344" r:id="rId20"/>
    <p:sldId id="310" r:id="rId21"/>
    <p:sldId id="328" r:id="rId22"/>
    <p:sldId id="351" r:id="rId23"/>
    <p:sldId id="345" r:id="rId24"/>
    <p:sldId id="283" r:id="rId25"/>
    <p:sldId id="285" r:id="rId26"/>
    <p:sldId id="352" r:id="rId27"/>
    <p:sldId id="318" r:id="rId28"/>
    <p:sldId id="321" r:id="rId29"/>
    <p:sldId id="263" r:id="rId30"/>
    <p:sldId id="330" r:id="rId31"/>
    <p:sldId id="323" r:id="rId32"/>
    <p:sldId id="298" r:id="rId33"/>
    <p:sldId id="287" r:id="rId34"/>
    <p:sldId id="346" r:id="rId35"/>
    <p:sldId id="347" r:id="rId36"/>
    <p:sldId id="275" r:id="rId37"/>
    <p:sldId id="326" r:id="rId38"/>
    <p:sldId id="269" r:id="rId39"/>
    <p:sldId id="299" r:id="rId4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4C4C4"/>
    <a:srgbClr val="FF7E0C"/>
    <a:srgbClr val="FF0000"/>
    <a:srgbClr val="4472C4"/>
    <a:srgbClr val="0303FF"/>
    <a:srgbClr val="595959"/>
    <a:srgbClr val="3857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3006" autoAdjust="0"/>
  </p:normalViewPr>
  <p:slideViewPr>
    <p:cSldViewPr snapToGrid="0">
      <p:cViewPr>
        <p:scale>
          <a:sx n="66" d="100"/>
          <a:sy n="66" d="100"/>
        </p:scale>
        <p:origin x="7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5E773-3C06-4F62-A2A6-0B21FA71564E}" type="datetimeFigureOut">
              <a:rPr lang="fr-FR" smtClean="0"/>
              <a:t>20/05/2026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49086-DC08-404B-9432-3585FDADAC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720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 set by the </a:t>
            </a:r>
            <a:r>
              <a:rPr lang="fr-FR" dirty="0" err="1"/>
              <a:t>syst</a:t>
            </a:r>
            <a:r>
              <a:rPr lang="fr-FR" dirty="0"/>
              <a:t> international </a:t>
            </a:r>
            <a:r>
              <a:rPr lang="fr-FR" dirty="0" err="1"/>
              <a:t>units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842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Example </a:t>
            </a:r>
            <a:r>
              <a:rPr lang="fr-FR" dirty="0" err="1"/>
              <a:t>with</a:t>
            </a:r>
            <a:r>
              <a:rPr lang="fr-FR" dirty="0"/>
              <a:t> a 4 pi phase shift, </a:t>
            </a:r>
            <a:r>
              <a:rPr lang="fr-FR" dirty="0" err="1"/>
              <a:t>so</a:t>
            </a:r>
            <a:r>
              <a:rPr lang="fr-FR" dirty="0"/>
              <a:t> a </a:t>
            </a:r>
            <a:r>
              <a:rPr lang="fr-FR" dirty="0" err="1"/>
              <a:t>displacement</a:t>
            </a:r>
            <a:r>
              <a:rPr lang="fr-FR" dirty="0"/>
              <a:t> of the </a:t>
            </a:r>
            <a:r>
              <a:rPr lang="fr-FR" dirty="0" err="1"/>
              <a:t>fringes</a:t>
            </a:r>
            <a:r>
              <a:rPr lang="fr-FR" dirty="0"/>
              <a:t> of 2 </a:t>
            </a:r>
            <a:r>
              <a:rPr lang="fr-FR" dirty="0" err="1"/>
              <a:t>periods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521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Example </a:t>
            </a:r>
            <a:r>
              <a:rPr lang="fr-FR" dirty="0" err="1"/>
              <a:t>with</a:t>
            </a:r>
            <a:r>
              <a:rPr lang="fr-FR" dirty="0"/>
              <a:t> a 4 pi phase shift, </a:t>
            </a:r>
            <a:r>
              <a:rPr lang="fr-FR" dirty="0" err="1"/>
              <a:t>so</a:t>
            </a:r>
            <a:r>
              <a:rPr lang="fr-FR" dirty="0"/>
              <a:t> a </a:t>
            </a:r>
            <a:r>
              <a:rPr lang="fr-FR" dirty="0" err="1"/>
              <a:t>displacement</a:t>
            </a:r>
            <a:r>
              <a:rPr lang="fr-FR" dirty="0"/>
              <a:t> of the </a:t>
            </a:r>
            <a:r>
              <a:rPr lang="fr-FR" dirty="0" err="1"/>
              <a:t>fringes</a:t>
            </a:r>
            <a:r>
              <a:rPr lang="fr-FR" dirty="0"/>
              <a:t> of 2 </a:t>
            </a:r>
            <a:r>
              <a:rPr lang="fr-FR" dirty="0" err="1"/>
              <a:t>periods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006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Extra photon </a:t>
            </a:r>
            <a:r>
              <a:rPr lang="fr-FR" dirty="0" err="1"/>
              <a:t>recoil</a:t>
            </a:r>
            <a:r>
              <a:rPr lang="fr-FR" dirty="0"/>
              <a:t> in the center of the donut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874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Extra photon </a:t>
            </a:r>
            <a:r>
              <a:rPr lang="fr-FR" dirty="0" err="1"/>
              <a:t>recoil</a:t>
            </a:r>
            <a:r>
              <a:rPr lang="fr-FR" dirty="0"/>
              <a:t> in the center of the donut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68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Any light field can be decomposed as a superposition of plane waves. The precise interference between these components creates local oscillations faster than the fastest Fourier component, particularly near intensity minima—this is the </a:t>
            </a:r>
            <a:r>
              <a:rPr lang="en-US" dirty="0" err="1"/>
              <a:t>superoscillation</a:t>
            </a:r>
            <a:r>
              <a:rPr lang="en-US" dirty="0"/>
              <a:t> effect.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488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43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5720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20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Extra photon </a:t>
            </a:r>
            <a:r>
              <a:rPr lang="fr-FR" dirty="0" err="1"/>
              <a:t>recoil</a:t>
            </a:r>
            <a:r>
              <a:rPr lang="fr-FR" dirty="0"/>
              <a:t> in the center of the donut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463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Extra photon </a:t>
            </a:r>
            <a:r>
              <a:rPr lang="fr-FR" dirty="0" err="1"/>
              <a:t>recoil</a:t>
            </a:r>
            <a:r>
              <a:rPr lang="fr-FR" dirty="0"/>
              <a:t> in the center of the donut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866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236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Extra photon </a:t>
            </a:r>
            <a:r>
              <a:rPr lang="fr-FR" dirty="0" err="1"/>
              <a:t>recoil</a:t>
            </a:r>
            <a:r>
              <a:rPr lang="fr-FR" dirty="0"/>
              <a:t> in the center of the donut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05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Example </a:t>
            </a:r>
            <a:r>
              <a:rPr lang="fr-FR" dirty="0" err="1"/>
              <a:t>with</a:t>
            </a:r>
            <a:r>
              <a:rPr lang="fr-FR" dirty="0"/>
              <a:t> a 4 pi phase shift, </a:t>
            </a:r>
            <a:r>
              <a:rPr lang="fr-FR" dirty="0" err="1"/>
              <a:t>so</a:t>
            </a:r>
            <a:r>
              <a:rPr lang="fr-FR" dirty="0"/>
              <a:t> a </a:t>
            </a:r>
            <a:r>
              <a:rPr lang="fr-FR" dirty="0" err="1"/>
              <a:t>displacement</a:t>
            </a:r>
            <a:r>
              <a:rPr lang="fr-FR" dirty="0"/>
              <a:t> of the </a:t>
            </a:r>
            <a:r>
              <a:rPr lang="fr-FR" dirty="0" err="1"/>
              <a:t>fringes</a:t>
            </a:r>
            <a:r>
              <a:rPr lang="fr-FR" dirty="0"/>
              <a:t> of 2 </a:t>
            </a:r>
            <a:r>
              <a:rPr lang="fr-FR" dirty="0" err="1"/>
              <a:t>periods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180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Max </a:t>
            </a:r>
            <a:r>
              <a:rPr lang="fr-FR" dirty="0" err="1"/>
              <a:t>Displacement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AI : 0,5 mm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5502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Sigma = spatial fluctuations </a:t>
            </a:r>
            <a:r>
              <a:rPr lang="fr-FR" dirty="0" err="1"/>
              <a:t>scale</a:t>
            </a:r>
            <a:r>
              <a:rPr lang="fr-FR" dirty="0"/>
              <a:t> as </a:t>
            </a:r>
            <a:r>
              <a:rPr lang="fr-FR" dirty="0" err="1"/>
              <a:t>along</a:t>
            </a:r>
            <a:r>
              <a:rPr lang="fr-FR" dirty="0"/>
              <a:t> the propagation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014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712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349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Transition 1 photon : </a:t>
            </a:r>
            <a:r>
              <a:rPr lang="fr-FR" dirty="0" err="1"/>
              <a:t>Spontaneous</a:t>
            </a:r>
            <a:r>
              <a:rPr lang="fr-FR" dirty="0"/>
              <a:t> </a:t>
            </a:r>
            <a:r>
              <a:rPr lang="fr-FR" dirty="0" err="1"/>
              <a:t>emission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998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measure</a:t>
            </a:r>
            <a:r>
              <a:rPr lang="fr-FR" dirty="0"/>
              <a:t> the relative population in the </a:t>
            </a:r>
            <a:r>
              <a:rPr lang="fr-FR" dirty="0" err="1"/>
              <a:t>two</a:t>
            </a:r>
            <a:r>
              <a:rPr lang="fr-FR" dirty="0"/>
              <a:t> states, FLUORESCENCE </a:t>
            </a:r>
            <a:r>
              <a:rPr lang="fr-FR" dirty="0" err="1"/>
              <a:t>imaging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086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The first term is related to the phase gradient and describes the local distortion of the wavefront. This term has been found </a:t>
            </a:r>
            <a:r>
              <a:rPr lang="en-US" sz="1200" b="1" dirty="0">
                <a:latin typeface="+mj-lt"/>
              </a:rPr>
              <a:t>negligible</a:t>
            </a:r>
            <a:r>
              <a:rPr lang="en-US" sz="1200" dirty="0">
                <a:latin typeface="+mj-lt"/>
              </a:rPr>
              <a:t> respect to the second.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2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dirty="0">
                <a:latin typeface="+mj-lt"/>
              </a:rPr>
              <a:t>The second </a:t>
            </a:r>
            <a:r>
              <a:rPr lang="fr-FR" sz="1200" dirty="0" err="1">
                <a:latin typeface="+mj-lt"/>
              </a:rPr>
              <a:t>term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depends</a:t>
            </a:r>
            <a:r>
              <a:rPr lang="fr-FR" sz="1200" dirty="0">
                <a:latin typeface="+mj-lt"/>
              </a:rPr>
              <a:t> on </a:t>
            </a:r>
            <a:r>
              <a:rPr lang="fr-FR" sz="1200" b="1" dirty="0" err="1">
                <a:latin typeface="+mj-lt"/>
              </a:rPr>
              <a:t>intensity</a:t>
            </a:r>
            <a:r>
              <a:rPr lang="fr-FR" sz="1200" b="1" dirty="0">
                <a:latin typeface="+mj-lt"/>
              </a:rPr>
              <a:t> variations </a:t>
            </a:r>
            <a:r>
              <a:rPr lang="fr-FR" sz="1200" dirty="0">
                <a:latin typeface="+mj-lt"/>
              </a:rPr>
              <a:t>and </a:t>
            </a:r>
            <a:r>
              <a:rPr lang="fr-FR" sz="1200" dirty="0" err="1">
                <a:latin typeface="+mj-lt"/>
              </a:rPr>
              <a:t>gives</a:t>
            </a:r>
            <a:r>
              <a:rPr lang="fr-FR" sz="1200" dirty="0">
                <a:latin typeface="+mj-lt"/>
              </a:rPr>
              <a:t> a correction to </a:t>
            </a:r>
            <a:r>
              <a:rPr lang="fr-FR" sz="1200" dirty="0" err="1">
                <a:latin typeface="+mj-lt"/>
              </a:rPr>
              <a:t>momentum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even</a:t>
            </a:r>
            <a:r>
              <a:rPr lang="fr-FR" sz="1200" dirty="0">
                <a:latin typeface="+mj-lt"/>
              </a:rPr>
              <a:t> in the case of a plane </a:t>
            </a:r>
            <a:r>
              <a:rPr lang="fr-FR" sz="1200" dirty="0" err="1">
                <a:latin typeface="+mj-lt"/>
              </a:rPr>
              <a:t>wavefront</a:t>
            </a:r>
            <a:endParaRPr lang="fr-FR" sz="1200" dirty="0">
              <a:latin typeface="+mj-lt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053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A49086-DC08-404B-9432-3585FDADAC5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050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E2FF15-7431-4BD2-92EE-70DC0CAF8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8F0A11-D252-4557-A8FB-2B059BEC7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281EF-96DC-41D9-9C5F-107C8CC66253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AC803C-D951-4226-93E4-1BBECA41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223984-E5B9-439E-AB68-8856744F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Espace réservé du contenu 5">
            <a:extLst>
              <a:ext uri="{FF2B5EF4-FFF2-40B4-BE49-F238E27FC236}">
                <a16:creationId xmlns:a16="http://schemas.microsoft.com/office/drawing/2014/main" id="{762B25EA-82AC-4E03-9CCC-8384B28FC3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3792"/>
          <a:stretch/>
        </p:blipFill>
        <p:spPr>
          <a:xfrm>
            <a:off x="85864" y="80962"/>
            <a:ext cx="1459158" cy="12534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148ECB-B3F3-4BC1-A6F1-544F11A243CC}"/>
              </a:ext>
            </a:extLst>
          </p:cNvPr>
          <p:cNvSpPr/>
          <p:nvPr userDrawn="1"/>
        </p:nvSpPr>
        <p:spPr>
          <a:xfrm>
            <a:off x="1598231" y="472372"/>
            <a:ext cx="1165988" cy="4727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873F5F8-DC8D-48E4-8CE7-DBF2D58BE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09" y="-165261"/>
            <a:ext cx="10515600" cy="13255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9805088-7576-4AAB-8441-602EF89983F3}"/>
              </a:ext>
            </a:extLst>
          </p:cNvPr>
          <p:cNvCxnSpPr>
            <a:cxnSpLocks/>
          </p:cNvCxnSpPr>
          <p:nvPr userDrawn="1"/>
        </p:nvCxnSpPr>
        <p:spPr>
          <a:xfrm>
            <a:off x="1493844" y="921044"/>
            <a:ext cx="9939683" cy="0"/>
          </a:xfrm>
          <a:prstGeom prst="line">
            <a:avLst/>
          </a:prstGeom>
          <a:ln w="19050">
            <a:solidFill>
              <a:srgbClr val="385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50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642F27-0389-4A70-98F1-4FD0AA4C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A59AF95-B9FB-4197-B8B5-1EBFA1BA3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D738E1-CA8C-4BA5-A597-4EABE6FB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CC3B4-BF60-4698-BBF0-E41F18052DF6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77DBA2-20DA-4A2C-962C-FEAD3BA96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95E5C2-A4A0-4CAA-BCC9-86DE7E57B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97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E5B6D4F-638A-4F1A-B5C4-DE1F0ED9BC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CC7A07E-7ADF-4246-891D-FF4052346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69C04C-CDB0-4740-A00E-CA35E83CE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9E9F4-8F40-4F13-A257-E496E79D27A2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62C89C-EFF5-4413-A728-11115953B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62D768-E299-405B-8C0B-040128846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83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4E2EDD-E008-4E2E-9EB8-7EFA9145B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C9635CA-E688-40CF-BC56-66DFDB0C3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BF8E2F-E2FD-4073-8893-89C5517AD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C5E65-C135-4D71-B935-A3EF6B8B62A6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AE4E7E-3D05-4CA1-8285-9B66ABFC8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2756E8-6E01-4419-968A-160D80C9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33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B0609-4607-4A68-9110-AF1FBD33D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F49F43-663E-4FE1-B737-5C522E503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13CEC4-17B6-48E1-B312-7290F3C18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D3033-9AAF-4B8D-AB2F-2E8B6E6DC6EA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E7C302-4ABE-474F-A468-551E07B9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7204AF-4A6E-4FCC-8B27-53F66EAD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038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A5ED97-9E3B-4FD7-86D0-BB3872293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BED2D8-9DDE-4BED-BD90-48FA10D125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C9A62A-B391-4362-8CE8-D2FC02DDC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AC0330-3125-402E-83B8-C761C4493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8EAE-EAAF-40D5-AD8B-1285BAAC4B67}" type="datetime1">
              <a:rPr lang="fr-FR" smtClean="0"/>
              <a:t>20/05/2026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48B70E-776F-4A72-86F9-FC9B4007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958C8-94AC-4C37-96CD-D4274B307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11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949DB2-D569-42C8-B853-569863B96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5AC93C-DD35-4249-9E77-C5E214E76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2211FA-3239-4B40-9AFF-D9E11B8920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B82AFF6-2DFD-4273-B68E-772A078E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A29B69C-7267-4556-82F4-2B05B691C4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096BC10-ED0D-4B7C-805B-2D5093F19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8F37-2E69-4797-A548-1B6DEFA07D11}" type="datetime1">
              <a:rPr lang="fr-FR" smtClean="0"/>
              <a:t>20/05/2026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47A076C-C375-4A5C-BB00-09865EEBD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054544F-5622-4DE0-928D-BE615BF91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73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497F6A-C0F6-4731-9407-A86A0ADE7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46CFE5-030C-43E7-A674-1C2A1D497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7A33-14AC-4EEF-BBA8-F5F9EBF35BCC}" type="datetime1">
              <a:rPr lang="fr-FR" smtClean="0"/>
              <a:t>20/05/2026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699607-EBD1-4A1D-9DFE-F61549640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8C9F047-18D8-4810-900D-07890223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5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7DFF92-E642-4ABD-B94F-A352A33ED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DC4D8-E31D-4730-9483-36EACBF39012}" type="datetime1">
              <a:rPr lang="fr-FR" smtClean="0"/>
              <a:t>20/05/2026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CAA3E4-5C24-4D4D-8C5F-32C9C98BA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874EC1-EFFD-429E-92B9-5213A1C3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12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E40305-7145-4A23-9223-ACDB97365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B48B73-8433-4AA1-8949-879F45171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6DFC4F0-FA62-4A07-9B44-1634D2EED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6BBA11-1EA4-4787-9E94-46590009B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6FA9-146D-4A96-95FA-70FFF1CDBFF3}" type="datetime1">
              <a:rPr lang="fr-FR" smtClean="0"/>
              <a:t>20/05/2026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75739F-C228-4AAF-8854-2F8738D19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59EACF-E8E0-454F-89CD-FC31558E2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18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F11E87-1A28-452F-A86A-BC3F75A1F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3081ADE-0FA1-4165-802A-D0D88E5F4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C666C27-27AC-408F-ADC4-001529D27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84F84F-5D1D-49E8-9AA6-18CA8AF2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19DA-4ABA-4004-8148-836ECD8A8240}" type="datetime1">
              <a:rPr lang="fr-FR" smtClean="0"/>
              <a:t>20/05/2026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90ED3DF-08CE-41FF-9F54-CCA970D8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A77C98-11B8-4B2A-ACF0-B9168AD7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6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80C3F8-D86A-4B7E-8C46-B47BEDF2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08D393-D5FB-4A4D-8004-85354D8DB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CB1417-9B0D-4562-96A1-C339587B8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10A61-4F43-41AB-BCAD-CACFF94C0AE5}" type="datetime1">
              <a:rPr lang="fr-FR" smtClean="0"/>
              <a:t>20/05/2026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28EC88-AB01-402F-AB24-334E8B647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D91350-A9E5-4982-A193-766BECDAE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8C858-760E-4C0A-B27F-0D7E748870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91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M Roman 12" panose="000005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M Roman 12" panose="000005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M Roman 12" panose="000005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M Roman 12" panose="000005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M Roman 12" panose="000005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M Roman 12" panose="000005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tags" Target="../tags/tag42.xml"/><Relationship Id="rId7" Type="http://schemas.openxmlformats.org/officeDocument/2006/relationships/image" Target="../media/image13.sv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12.png"/><Relationship Id="rId11" Type="http://schemas.openxmlformats.org/officeDocument/2006/relationships/image" Target="../media/image49.png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image" Target="../media/image51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image" Target="../media/image53.png"/><Relationship Id="rId18" Type="http://schemas.openxmlformats.org/officeDocument/2006/relationships/image" Target="../media/image56.png"/><Relationship Id="rId3" Type="http://schemas.openxmlformats.org/officeDocument/2006/relationships/tags" Target="../tags/tag48.xml"/><Relationship Id="rId21" Type="http://schemas.openxmlformats.org/officeDocument/2006/relationships/image" Target="../media/image59.png"/><Relationship Id="rId7" Type="http://schemas.openxmlformats.org/officeDocument/2006/relationships/tags" Target="../tags/tag52.xml"/><Relationship Id="rId12" Type="http://schemas.openxmlformats.org/officeDocument/2006/relationships/image" Target="../media/image49.png"/><Relationship Id="rId17" Type="http://schemas.openxmlformats.org/officeDocument/2006/relationships/image" Target="../media/image55.png"/><Relationship Id="rId2" Type="http://schemas.openxmlformats.org/officeDocument/2006/relationships/tags" Target="../tags/tag47.xml"/><Relationship Id="rId16" Type="http://schemas.openxmlformats.org/officeDocument/2006/relationships/image" Target="../media/image51.png"/><Relationship Id="rId20" Type="http://schemas.openxmlformats.org/officeDocument/2006/relationships/image" Target="../media/image58.png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52.png"/><Relationship Id="rId5" Type="http://schemas.openxmlformats.org/officeDocument/2006/relationships/tags" Target="../tags/tag50.xml"/><Relationship Id="rId15" Type="http://schemas.openxmlformats.org/officeDocument/2006/relationships/image" Target="../media/image50.png"/><Relationship Id="rId23" Type="http://schemas.openxmlformats.org/officeDocument/2006/relationships/image" Target="../media/image61.pn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57.png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image" Target="../media/image54.png"/><Relationship Id="rId22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4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3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64.png"/><Relationship Id="rId5" Type="http://schemas.openxmlformats.org/officeDocument/2006/relationships/image" Target="../media/image62.jpg"/><Relationship Id="rId4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jpg"/><Relationship Id="rId7" Type="http://schemas.openxmlformats.org/officeDocument/2006/relationships/image" Target="../media/image72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sv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svg"/><Relationship Id="rId5" Type="http://schemas.openxmlformats.org/officeDocument/2006/relationships/image" Target="../media/image74.png"/><Relationship Id="rId4" Type="http://schemas.openxmlformats.org/officeDocument/2006/relationships/image" Target="../media/image7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61.xml"/><Relationship Id="rId7" Type="http://schemas.openxmlformats.org/officeDocument/2006/relationships/image" Target="../media/image82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81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tags" Target="../tags/tag64.xml"/><Relationship Id="rId7" Type="http://schemas.openxmlformats.org/officeDocument/2006/relationships/image" Target="../media/image82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81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6.svg"/><Relationship Id="rId4" Type="http://schemas.openxmlformats.org/officeDocument/2006/relationships/image" Target="../media/image8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6" Type="http://schemas.openxmlformats.org/officeDocument/2006/relationships/image" Target="../media/image90.emf"/><Relationship Id="rId5" Type="http://schemas.openxmlformats.org/officeDocument/2006/relationships/image" Target="../media/image89.sv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11" Type="http://schemas.openxmlformats.org/officeDocument/2006/relationships/image" Target="../media/image105.jpe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13" Type="http://schemas.openxmlformats.org/officeDocument/2006/relationships/image" Target="../media/image110.png"/><Relationship Id="rId3" Type="http://schemas.openxmlformats.org/officeDocument/2006/relationships/tags" Target="../tags/tag6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109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image" Target="../media/image108.png"/><Relationship Id="rId5" Type="http://schemas.openxmlformats.org/officeDocument/2006/relationships/tags" Target="../tags/tag70.xml"/><Relationship Id="rId15" Type="http://schemas.openxmlformats.org/officeDocument/2006/relationships/image" Target="../media/image112.png"/><Relationship Id="rId10" Type="http://schemas.openxmlformats.org/officeDocument/2006/relationships/image" Target="../media/image107.png"/><Relationship Id="rId4" Type="http://schemas.openxmlformats.org/officeDocument/2006/relationships/tags" Target="../tags/tag69.xml"/><Relationship Id="rId9" Type="http://schemas.openxmlformats.org/officeDocument/2006/relationships/image" Target="../media/image106.png"/><Relationship Id="rId14" Type="http://schemas.openxmlformats.org/officeDocument/2006/relationships/image" Target="../media/image1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115.png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image" Target="../media/image114.svg"/><Relationship Id="rId17" Type="http://schemas.openxmlformats.org/officeDocument/2006/relationships/image" Target="../media/image119.png"/><Relationship Id="rId2" Type="http://schemas.openxmlformats.org/officeDocument/2006/relationships/tags" Target="../tags/tag73.xml"/><Relationship Id="rId16" Type="http://schemas.openxmlformats.org/officeDocument/2006/relationships/image" Target="../media/image118.png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image" Target="../media/image113.png"/><Relationship Id="rId5" Type="http://schemas.openxmlformats.org/officeDocument/2006/relationships/tags" Target="../tags/tag76.xml"/><Relationship Id="rId15" Type="http://schemas.openxmlformats.org/officeDocument/2006/relationships/image" Target="../media/image117.png"/><Relationship Id="rId10" Type="http://schemas.openxmlformats.org/officeDocument/2006/relationships/image" Target="../media/image112.jpg"/><Relationship Id="rId4" Type="http://schemas.openxmlformats.org/officeDocument/2006/relationships/tags" Target="../tags/tag75.xml"/><Relationship Id="rId9" Type="http://schemas.openxmlformats.org/officeDocument/2006/relationships/notesSlide" Target="../notesSlides/notesSlide16.xml"/><Relationship Id="rId14" Type="http://schemas.openxmlformats.org/officeDocument/2006/relationships/image" Target="../media/image1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3.svg"/><Relationship Id="rId4" Type="http://schemas.openxmlformats.org/officeDocument/2006/relationships/image" Target="../media/image1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tags" Target="../tags/tag6.xml"/><Relationship Id="rId21" Type="http://schemas.openxmlformats.org/officeDocument/2006/relationships/image" Target="../media/image19.png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tags" Target="../tags/tag5.xml"/><Relationship Id="rId16" Type="http://schemas.openxmlformats.org/officeDocument/2006/relationships/image" Target="../media/image15.png"/><Relationship Id="rId20" Type="http://schemas.openxmlformats.org/officeDocument/2006/relationships/image" Target="../media/image180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image" Target="../media/image10.png"/><Relationship Id="rId5" Type="http://schemas.openxmlformats.org/officeDocument/2006/relationships/tags" Target="../tags/tag8.xml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tags" Target="../tags/tag7.xml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image" Target="../media/image124.png"/><Relationship Id="rId18" Type="http://schemas.openxmlformats.org/officeDocument/2006/relationships/image" Target="../media/image129.png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12" Type="http://schemas.openxmlformats.org/officeDocument/2006/relationships/notesSlide" Target="../notesSlides/notesSlide17.xml"/><Relationship Id="rId17" Type="http://schemas.openxmlformats.org/officeDocument/2006/relationships/image" Target="../media/image128.png"/><Relationship Id="rId2" Type="http://schemas.openxmlformats.org/officeDocument/2006/relationships/tags" Target="../tags/tag80.xml"/><Relationship Id="rId16" Type="http://schemas.openxmlformats.org/officeDocument/2006/relationships/image" Target="../media/image127.png"/><Relationship Id="rId20" Type="http://schemas.openxmlformats.org/officeDocument/2006/relationships/image" Target="../media/image131.png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83.xml"/><Relationship Id="rId15" Type="http://schemas.openxmlformats.org/officeDocument/2006/relationships/image" Target="../media/image126.png"/><Relationship Id="rId10" Type="http://schemas.openxmlformats.org/officeDocument/2006/relationships/tags" Target="../tags/tag88.xml"/><Relationship Id="rId19" Type="http://schemas.openxmlformats.org/officeDocument/2006/relationships/image" Target="../media/image130.png"/><Relationship Id="rId4" Type="http://schemas.openxmlformats.org/officeDocument/2006/relationships/tags" Target="../tags/tag82.xml"/><Relationship Id="rId9" Type="http://schemas.openxmlformats.org/officeDocument/2006/relationships/tags" Target="../tags/tag87.xml"/><Relationship Id="rId14" Type="http://schemas.openxmlformats.org/officeDocument/2006/relationships/image" Target="../media/image125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tags" Target="../tags/tag91.xml"/><Relationship Id="rId7" Type="http://schemas.openxmlformats.org/officeDocument/2006/relationships/image" Target="../media/image81.png"/><Relationship Id="rId12" Type="http://schemas.openxmlformats.org/officeDocument/2006/relationships/image" Target="../media/image137.png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image" Target="../media/image132.png"/><Relationship Id="rId11" Type="http://schemas.openxmlformats.org/officeDocument/2006/relationships/image" Target="../media/image136.svg"/><Relationship Id="rId5" Type="http://schemas.openxmlformats.org/officeDocument/2006/relationships/notesSlide" Target="../notesSlides/notesSlide18.xml"/><Relationship Id="rId10" Type="http://schemas.openxmlformats.org/officeDocument/2006/relationships/image" Target="../media/image135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34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sv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sv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2.xml"/><Relationship Id="rId5" Type="http://schemas.openxmlformats.org/officeDocument/2006/relationships/image" Target="../media/image64.png"/><Relationship Id="rId4" Type="http://schemas.openxmlformats.org/officeDocument/2006/relationships/image" Target="../media/image1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9.svg"/><Relationship Id="rId5" Type="http://schemas.openxmlformats.org/officeDocument/2006/relationships/image" Target="../media/image148.png"/><Relationship Id="rId4" Type="http://schemas.openxmlformats.org/officeDocument/2006/relationships/image" Target="../media/image75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0.jpeg"/><Relationship Id="rId4" Type="http://schemas.openxmlformats.org/officeDocument/2006/relationships/image" Target="../media/image72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13" Type="http://schemas.openxmlformats.org/officeDocument/2006/relationships/image" Target="../media/image154.png"/><Relationship Id="rId3" Type="http://schemas.openxmlformats.org/officeDocument/2006/relationships/tags" Target="../tags/tag95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153.png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11" Type="http://schemas.openxmlformats.org/officeDocument/2006/relationships/image" Target="../media/image152.png"/><Relationship Id="rId5" Type="http://schemas.openxmlformats.org/officeDocument/2006/relationships/tags" Target="../tags/tag97.xml"/><Relationship Id="rId15" Type="http://schemas.openxmlformats.org/officeDocument/2006/relationships/image" Target="../media/image91.png"/><Relationship Id="rId10" Type="http://schemas.openxmlformats.org/officeDocument/2006/relationships/image" Target="../media/image58.png"/><Relationship Id="rId4" Type="http://schemas.openxmlformats.org/officeDocument/2006/relationships/tags" Target="../tags/tag96.xml"/><Relationship Id="rId9" Type="http://schemas.openxmlformats.org/officeDocument/2006/relationships/image" Target="../media/image151.png"/><Relationship Id="rId14" Type="http://schemas.openxmlformats.org/officeDocument/2006/relationships/image" Target="../media/image15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23.png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27.jpg"/><Relationship Id="rId2" Type="http://schemas.openxmlformats.org/officeDocument/2006/relationships/tags" Target="../tags/tag14.xml"/><Relationship Id="rId16" Type="http://schemas.openxmlformats.org/officeDocument/2006/relationships/image" Target="../media/image24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26.png"/><Relationship Id="rId5" Type="http://schemas.openxmlformats.org/officeDocument/2006/relationships/tags" Target="../tags/tag17.xml"/><Relationship Id="rId15" Type="http://schemas.openxmlformats.org/officeDocument/2006/relationships/image" Target="../media/image29.png"/><Relationship Id="rId10" Type="http://schemas.openxmlformats.org/officeDocument/2006/relationships/image" Target="../media/image22.png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33.emf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2.emf"/><Relationship Id="rId17" Type="http://schemas.openxmlformats.org/officeDocument/2006/relationships/image" Target="../media/image29.png"/><Relationship Id="rId2" Type="http://schemas.openxmlformats.org/officeDocument/2006/relationships/tags" Target="../tags/tag21.xml"/><Relationship Id="rId16" Type="http://schemas.openxmlformats.org/officeDocument/2006/relationships/image" Target="../media/image28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image" Target="../media/image31.emf"/><Relationship Id="rId5" Type="http://schemas.openxmlformats.org/officeDocument/2006/relationships/tags" Target="../tags/tag24.xml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tags" Target="../tags/tag23.xml"/><Relationship Id="rId9" Type="http://schemas.openxmlformats.org/officeDocument/2006/relationships/image" Target="../media/image27.jp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notesSlide" Target="../notesSlides/notesSlide5.xml"/><Relationship Id="rId18" Type="http://schemas.openxmlformats.org/officeDocument/2006/relationships/image" Target="../media/image33.emf"/><Relationship Id="rId26" Type="http://schemas.openxmlformats.org/officeDocument/2006/relationships/image" Target="../media/image39.png"/><Relationship Id="rId3" Type="http://schemas.openxmlformats.org/officeDocument/2006/relationships/tags" Target="../tags/tag28.xml"/><Relationship Id="rId21" Type="http://schemas.openxmlformats.org/officeDocument/2006/relationships/image" Target="../media/image37.png"/><Relationship Id="rId7" Type="http://schemas.openxmlformats.org/officeDocument/2006/relationships/tags" Target="../tags/tag32.xml"/><Relationship Id="rId12" Type="http://schemas.openxmlformats.org/officeDocument/2006/relationships/slideLayout" Target="../slideLayouts/slideLayout1.xml"/><Relationship Id="rId17" Type="http://schemas.openxmlformats.org/officeDocument/2006/relationships/image" Target="../media/image32.emf"/><Relationship Id="rId25" Type="http://schemas.openxmlformats.org/officeDocument/2006/relationships/image" Target="../media/image29.png"/><Relationship Id="rId2" Type="http://schemas.openxmlformats.org/officeDocument/2006/relationships/tags" Target="../tags/tag27.xml"/><Relationship Id="rId16" Type="http://schemas.openxmlformats.org/officeDocument/2006/relationships/image" Target="../media/image31.emf"/><Relationship Id="rId20" Type="http://schemas.openxmlformats.org/officeDocument/2006/relationships/image" Target="../media/image35.png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24" Type="http://schemas.openxmlformats.org/officeDocument/2006/relationships/image" Target="../media/image28.png"/><Relationship Id="rId5" Type="http://schemas.openxmlformats.org/officeDocument/2006/relationships/tags" Target="../tags/tag30.xml"/><Relationship Id="rId15" Type="http://schemas.openxmlformats.org/officeDocument/2006/relationships/image" Target="../media/image30.png"/><Relationship Id="rId23" Type="http://schemas.openxmlformats.org/officeDocument/2006/relationships/image" Target="../media/image34.png"/><Relationship Id="rId10" Type="http://schemas.openxmlformats.org/officeDocument/2006/relationships/tags" Target="../tags/tag35.xml"/><Relationship Id="rId19" Type="http://schemas.openxmlformats.org/officeDocument/2006/relationships/image" Target="../media/image36.png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image" Target="../media/image27.jpg"/><Relationship Id="rId22" Type="http://schemas.openxmlformats.org/officeDocument/2006/relationships/image" Target="../media/image38.png"/><Relationship Id="rId27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tags" Target="../tags/tag39.xml"/><Relationship Id="rId7" Type="http://schemas.openxmlformats.org/officeDocument/2006/relationships/image" Target="../media/image4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41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44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EF5830-4918-4E26-A634-31DABD9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004" y="2161906"/>
            <a:ext cx="10035989" cy="2387600"/>
          </a:xfrm>
        </p:spPr>
        <p:txBody>
          <a:bodyPr>
            <a:noAutofit/>
          </a:bodyPr>
          <a:lstStyle/>
          <a:p>
            <a:br>
              <a:rPr lang="fr-FR" sz="2400" b="1" dirty="0">
                <a:latin typeface="+mj-lt"/>
              </a:rPr>
            </a:br>
            <a:br>
              <a:rPr lang="fr-FR" sz="2400" b="1" i="0" u="none" strike="noStrike" baseline="0" dirty="0">
                <a:latin typeface="+mj-lt"/>
              </a:rPr>
            </a:br>
            <a:r>
              <a:rPr lang="en-US" sz="2400" b="1" i="0" u="none" strike="noStrike" baseline="0" dirty="0">
                <a:latin typeface="+mj-lt"/>
              </a:rPr>
              <a:t> </a:t>
            </a:r>
            <a:br>
              <a:rPr lang="en-US" sz="2400" b="1" i="0" u="none" strike="noStrike" baseline="0" dirty="0">
                <a:latin typeface="+mj-lt"/>
              </a:rPr>
            </a:br>
            <a:br>
              <a:rPr lang="en-US" sz="2400" b="1" i="0" u="none" strike="noStrike" baseline="0" dirty="0">
                <a:latin typeface="+mj-lt"/>
              </a:rPr>
            </a:br>
            <a:br>
              <a:rPr lang="en-US" sz="2400" b="1" i="0" u="none" strike="noStrike" baseline="0" dirty="0">
                <a:latin typeface="+mj-lt"/>
              </a:rPr>
            </a:br>
            <a:br>
              <a:rPr lang="en-US" sz="2400" b="1" i="0" u="none" strike="noStrike" baseline="0" dirty="0">
                <a:latin typeface="+mj-lt"/>
              </a:rPr>
            </a:br>
            <a:r>
              <a:rPr lang="en-US" sz="2400" b="1" i="0" u="none" strike="noStrike" baseline="0" dirty="0">
                <a:latin typeface="+mj-lt"/>
              </a:rPr>
              <a:t>T</a:t>
            </a:r>
            <a:r>
              <a:rPr lang="en-US" sz="2800" b="1" i="0" u="none" strike="noStrike" baseline="0" dirty="0">
                <a:latin typeface="+mj-lt"/>
              </a:rPr>
              <a:t>owards</a:t>
            </a:r>
            <a:r>
              <a:rPr lang="fr-FR" sz="2800" b="1" dirty="0">
                <a:latin typeface="+mj-lt"/>
              </a:rPr>
              <a:t> the </a:t>
            </a:r>
            <a:r>
              <a:rPr lang="fr-FR" sz="2800" b="1" dirty="0" err="1">
                <a:latin typeface="+mj-lt"/>
              </a:rPr>
              <a:t>determination</a:t>
            </a:r>
            <a:r>
              <a:rPr lang="fr-FR" sz="2800" b="1" dirty="0">
                <a:latin typeface="+mj-lt"/>
              </a:rPr>
              <a:t> of the fine structure constant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br>
              <a:rPr lang="fr-FR" sz="2800" b="1" dirty="0">
                <a:latin typeface="+mj-lt"/>
              </a:rPr>
            </a:br>
            <a:br>
              <a:rPr lang="en-US" sz="2800" b="1" i="0" u="none" strike="noStrike" baseline="0" dirty="0">
                <a:latin typeface="+mj-lt"/>
              </a:rPr>
            </a:br>
            <a:r>
              <a:rPr lang="fr-FR" sz="2400" i="1" dirty="0" err="1">
                <a:latin typeface="+mj-lt"/>
              </a:rPr>
              <a:t>Probing</a:t>
            </a:r>
            <a:r>
              <a:rPr lang="fr-FR" sz="2400" i="1" dirty="0">
                <a:latin typeface="+mj-lt"/>
              </a:rPr>
              <a:t> the spatial distribution of k-</a:t>
            </a:r>
            <a:r>
              <a:rPr lang="fr-FR" sz="2400" i="1" dirty="0" err="1">
                <a:latin typeface="+mj-lt"/>
              </a:rPr>
              <a:t>vectors</a:t>
            </a:r>
            <a:r>
              <a:rPr lang="fr-FR" sz="2400" i="1" dirty="0">
                <a:latin typeface="+mj-lt"/>
              </a:rPr>
              <a:t> in situ </a:t>
            </a:r>
            <a:r>
              <a:rPr lang="fr-FR" sz="2400" i="1" dirty="0" err="1">
                <a:latin typeface="+mj-lt"/>
              </a:rPr>
              <a:t>with</a:t>
            </a:r>
            <a:r>
              <a:rPr lang="fr-FR" sz="2400" i="1" dirty="0">
                <a:latin typeface="+mj-lt"/>
              </a:rPr>
              <a:t> Bose-Einstein </a:t>
            </a:r>
            <a:r>
              <a:rPr lang="fr-FR" sz="2400" i="1" dirty="0" err="1">
                <a:latin typeface="+mj-lt"/>
              </a:rPr>
              <a:t>condensates</a:t>
            </a:r>
            <a:br>
              <a:rPr lang="fr-FR" sz="2400" b="1" dirty="0">
                <a:latin typeface="+mj-lt"/>
              </a:rPr>
            </a:br>
            <a:endParaRPr lang="fr-FR" sz="2400" i="1" dirty="0">
              <a:latin typeface="+mj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7301A66-9851-49BF-9F02-66913A478A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4935633"/>
            <a:ext cx="9144000" cy="2133600"/>
          </a:xfrm>
        </p:spPr>
        <p:txBody>
          <a:bodyPr>
            <a:normAutofit/>
          </a:bodyPr>
          <a:lstStyle/>
          <a:p>
            <a:r>
              <a:rPr lang="fr-FR" dirty="0"/>
              <a:t>Samuel Gaudout</a:t>
            </a:r>
          </a:p>
          <a:p>
            <a:r>
              <a:rPr lang="fr-FR" sz="2000" i="1" dirty="0" err="1"/>
              <a:t>Metrology</a:t>
            </a:r>
            <a:r>
              <a:rPr lang="fr-FR" sz="2000" i="1" dirty="0"/>
              <a:t> of simple system and </a:t>
            </a:r>
            <a:r>
              <a:rPr lang="fr-FR" sz="2000" i="1" dirty="0" err="1"/>
              <a:t>fundamental</a:t>
            </a:r>
            <a:r>
              <a:rPr lang="fr-FR" sz="2000" i="1" dirty="0"/>
              <a:t> test group</a:t>
            </a:r>
            <a:endParaRPr lang="fr-FR" dirty="0"/>
          </a:p>
          <a:p>
            <a:r>
              <a:rPr lang="fr-FR" sz="1800" dirty="0"/>
              <a:t>Rayan Si-Ahmed, Clément </a:t>
            </a:r>
            <a:r>
              <a:rPr lang="fr-FR" sz="1800" dirty="0" err="1"/>
              <a:t>Debavelaere</a:t>
            </a:r>
            <a:r>
              <a:rPr lang="fr-FR" sz="1800" dirty="0"/>
              <a:t>, </a:t>
            </a:r>
            <a:r>
              <a:rPr lang="fr-FR" sz="1800" dirty="0" err="1"/>
              <a:t>Menno</a:t>
            </a:r>
            <a:r>
              <a:rPr lang="fr-FR" sz="1800" dirty="0"/>
              <a:t> </a:t>
            </a:r>
            <a:r>
              <a:rPr lang="fr-FR" sz="1800" dirty="0" err="1"/>
              <a:t>Door</a:t>
            </a:r>
            <a:r>
              <a:rPr lang="fr-FR" sz="1800" dirty="0"/>
              <a:t>, Pierre </a:t>
            </a:r>
            <a:r>
              <a:rPr lang="fr-FR" sz="1800" dirty="0" err="1"/>
              <a:t>Cladé</a:t>
            </a:r>
            <a:r>
              <a:rPr lang="fr-FR" sz="1800" dirty="0"/>
              <a:t> and Saïda </a:t>
            </a:r>
            <a:r>
              <a:rPr lang="fr-FR" sz="1800" dirty="0" err="1"/>
              <a:t>Guellati-Khelifa</a:t>
            </a:r>
            <a:endParaRPr lang="fr-FR" sz="1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74123E-853A-47A0-85D2-B85C5E2C77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586"/>
          <a:stretch/>
        </p:blipFill>
        <p:spPr>
          <a:xfrm>
            <a:off x="448773" y="143302"/>
            <a:ext cx="9807388" cy="145131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00C3BEA-19E4-4C7F-8FB7-899753E9B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471" y="358588"/>
            <a:ext cx="1138518" cy="1138518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2E336F-AEC6-401B-AFAF-23D9AA312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1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3297261-AB5F-46BB-8725-4D89F8D0F4C7}"/>
              </a:ext>
            </a:extLst>
          </p:cNvPr>
          <p:cNvCxnSpPr/>
          <p:nvPr/>
        </p:nvCxnSpPr>
        <p:spPr>
          <a:xfrm>
            <a:off x="3441193" y="4704954"/>
            <a:ext cx="516940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nternational Conference on Precision Physics of Simple Atomic Systems  (18-22 May 2026): Overview · Indico Global">
            <a:extLst>
              <a:ext uri="{FF2B5EF4-FFF2-40B4-BE49-F238E27FC236}">
                <a16:creationId xmlns:a16="http://schemas.microsoft.com/office/drawing/2014/main" id="{B88496F1-FC33-482A-BF46-87C2B2157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787" y="1473989"/>
            <a:ext cx="3190421" cy="100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570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93CEC78-F3D7-476B-BF8E-1F20B1D0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10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F59E556-2556-44F0-8963-4DE8ACDDD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Error</a:t>
            </a:r>
            <a:r>
              <a:rPr lang="fr-FR" dirty="0"/>
              <a:t> budgets of the last </a:t>
            </a:r>
            <a:r>
              <a:rPr lang="fr-FR" dirty="0" err="1"/>
              <a:t>measurements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B534D0-7AFD-4249-B6DB-3299F4C1A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704" y="2321008"/>
            <a:ext cx="5136617" cy="388539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7F92B1B-DC9A-43AA-B50B-1E8A443C1F3E}"/>
              </a:ext>
            </a:extLst>
          </p:cNvPr>
          <p:cNvSpPr txBox="1"/>
          <p:nvPr/>
        </p:nvSpPr>
        <p:spPr>
          <a:xfrm>
            <a:off x="586816" y="6356350"/>
            <a:ext cx="61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+mj-lt"/>
              </a:rPr>
              <a:t>L.Morel</a:t>
            </a:r>
            <a:r>
              <a:rPr lang="fr-FR" sz="1400" dirty="0">
                <a:latin typeface="+mj-lt"/>
              </a:rPr>
              <a:t> et al, Nature 588, 6660 (2020)</a:t>
            </a:r>
          </a:p>
          <a:p>
            <a:endParaRPr lang="fr-FR" sz="14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6FFDAC-98A8-4DE8-A3E4-C470634E7D1D}"/>
              </a:ext>
            </a:extLst>
          </p:cNvPr>
          <p:cNvSpPr/>
          <p:nvPr/>
        </p:nvSpPr>
        <p:spPr>
          <a:xfrm>
            <a:off x="586816" y="3419529"/>
            <a:ext cx="4965111" cy="511121"/>
          </a:xfrm>
          <a:prstGeom prst="rect">
            <a:avLst/>
          </a:prstGeom>
          <a:solidFill>
            <a:srgbClr val="4472C4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190CCD1-C04B-4C07-A27F-43B00D904458}"/>
              </a:ext>
            </a:extLst>
          </p:cNvPr>
          <p:cNvSpPr/>
          <p:nvPr/>
        </p:nvSpPr>
        <p:spPr>
          <a:xfrm>
            <a:off x="2358694" y="1419032"/>
            <a:ext cx="173832" cy="328040"/>
          </a:xfrm>
          <a:prstGeom prst="roundRect">
            <a:avLst/>
          </a:prstGeom>
          <a:solidFill>
            <a:srgbClr val="4472C4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0FE308A-B5E6-4090-8EEC-74F2AA6C28B6}"/>
              </a:ext>
            </a:extLst>
          </p:cNvPr>
          <p:cNvSpPr txBox="1"/>
          <p:nvPr/>
        </p:nvSpPr>
        <p:spPr>
          <a:xfrm>
            <a:off x="2273607" y="1668878"/>
            <a:ext cx="28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  <a:latin typeface="+mj-lt"/>
              </a:rPr>
              <a:t>?</a:t>
            </a:r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FE448278-C7E8-4F5C-BD8B-8B23105440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b="48041"/>
          <a:stretch/>
        </p:blipFill>
        <p:spPr>
          <a:xfrm>
            <a:off x="1615352" y="1125932"/>
            <a:ext cx="1266414" cy="31300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6E8D2FA-B246-4369-AC8B-5703FC89592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161" y="1420798"/>
            <a:ext cx="1664146" cy="354932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0CF990EA-1937-4DC2-94DC-92E14A835498}"/>
              </a:ext>
            </a:extLst>
          </p:cNvPr>
          <p:cNvGrpSpPr/>
          <p:nvPr/>
        </p:nvGrpSpPr>
        <p:grpSpPr>
          <a:xfrm>
            <a:off x="6282480" y="2321008"/>
            <a:ext cx="5214174" cy="3864633"/>
            <a:chOff x="6211730" y="1813935"/>
            <a:chExt cx="5780286" cy="428422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930F63C3-AE6E-446E-9EDC-72F9612CE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4502"/>
            <a:stretch/>
          </p:blipFill>
          <p:spPr>
            <a:xfrm>
              <a:off x="6211730" y="1813935"/>
              <a:ext cx="5780286" cy="428422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C5ED7C4-E12A-45E3-9383-5740F03D20F6}"/>
                </a:ext>
              </a:extLst>
            </p:cNvPr>
            <p:cNvSpPr/>
            <p:nvPr/>
          </p:nvSpPr>
          <p:spPr>
            <a:xfrm>
              <a:off x="6403918" y="2611120"/>
              <a:ext cx="5341042" cy="18288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DB661F-6E6D-4ECF-A909-EB5DBBC867C5}"/>
                </a:ext>
              </a:extLst>
            </p:cNvPr>
            <p:cNvSpPr/>
            <p:nvPr/>
          </p:nvSpPr>
          <p:spPr>
            <a:xfrm>
              <a:off x="6403918" y="3474136"/>
              <a:ext cx="5341042" cy="18288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5B18FB9-8DF0-4E66-8E6B-82633E2EA16D}"/>
                </a:ext>
              </a:extLst>
            </p:cNvPr>
            <p:cNvSpPr/>
            <p:nvPr/>
          </p:nvSpPr>
          <p:spPr>
            <a:xfrm>
              <a:off x="6403918" y="4357472"/>
              <a:ext cx="5341042" cy="18288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167FD9D-47A7-46EC-AB0B-681EC48C5121}"/>
                </a:ext>
              </a:extLst>
            </p:cNvPr>
            <p:cNvSpPr/>
            <p:nvPr/>
          </p:nvSpPr>
          <p:spPr>
            <a:xfrm>
              <a:off x="6403918" y="2963362"/>
              <a:ext cx="5341042" cy="18288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550747A3-0BB2-49F3-A781-518123ADD669}"/>
              </a:ext>
            </a:extLst>
          </p:cNvPr>
          <p:cNvSpPr txBox="1"/>
          <p:nvPr/>
        </p:nvSpPr>
        <p:spPr>
          <a:xfrm>
            <a:off x="6659504" y="6346306"/>
            <a:ext cx="5122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+mj-lt"/>
              </a:rPr>
              <a:t>R.H. Parker et al, Science 2018, 360, 191–195.</a:t>
            </a:r>
          </a:p>
        </p:txBody>
      </p:sp>
      <p:sp>
        <p:nvSpPr>
          <p:cNvPr id="20" name="Espace réservé du contenu 1">
            <a:extLst>
              <a:ext uri="{FF2B5EF4-FFF2-40B4-BE49-F238E27FC236}">
                <a16:creationId xmlns:a16="http://schemas.microsoft.com/office/drawing/2014/main" id="{12028457-E11E-4BD1-98CC-6E1F10496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2557" y="1088167"/>
            <a:ext cx="2812976" cy="491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/>
              <a:t>For a plane </a:t>
            </a:r>
            <a:r>
              <a:rPr lang="fr-FR" sz="2400" dirty="0" err="1"/>
              <a:t>wave</a:t>
            </a:r>
            <a:r>
              <a:rPr lang="fr-FR" sz="2400" dirty="0"/>
              <a:t> 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4F6C277-78EB-414E-B882-CBCC2B0D86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78" y="1710561"/>
            <a:ext cx="2518621" cy="327576"/>
          </a:xfrm>
          <a:prstGeom prst="rect">
            <a:avLst/>
          </a:prstGeom>
        </p:spPr>
      </p:pic>
      <p:sp>
        <p:nvSpPr>
          <p:cNvPr id="22" name="Espace réservé du contenu 1 1">
            <a:extLst>
              <a:ext uri="{FF2B5EF4-FFF2-40B4-BE49-F238E27FC236}">
                <a16:creationId xmlns:a16="http://schemas.microsoft.com/office/drawing/2014/main" id="{A7A74438-91AF-4F4C-8C7E-0321808E33FE}"/>
              </a:ext>
            </a:extLst>
          </p:cNvPr>
          <p:cNvSpPr txBox="1">
            <a:spLocks/>
          </p:cNvSpPr>
          <p:nvPr/>
        </p:nvSpPr>
        <p:spPr>
          <a:xfrm>
            <a:off x="6567449" y="1143585"/>
            <a:ext cx="5257765" cy="491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latin typeface="+mj-lt"/>
              </a:rPr>
              <a:t>Correction to the plane </a:t>
            </a:r>
            <a:r>
              <a:rPr lang="fr-FR" sz="2400" dirty="0" err="1">
                <a:latin typeface="+mj-lt"/>
              </a:rPr>
              <a:t>wave</a:t>
            </a:r>
            <a:r>
              <a:rPr lang="fr-FR" sz="2400" dirty="0">
                <a:latin typeface="+mj-lt"/>
              </a:rPr>
              <a:t> model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BDF2993-AF16-4FFB-A678-4C0CE81C760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888" y="1689336"/>
            <a:ext cx="2689662" cy="36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E48F62-DA99-4377-AE9F-0B5085637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11</a:t>
            </a:fld>
            <a:endParaRPr lang="fr-FR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FA6D8644-5569-45B0-BDD5-6B510F07B29B}"/>
              </a:ext>
            </a:extLst>
          </p:cNvPr>
          <p:cNvSpPr txBox="1">
            <a:spLocks/>
          </p:cNvSpPr>
          <p:nvPr/>
        </p:nvSpPr>
        <p:spPr>
          <a:xfrm>
            <a:off x="1767809" y="-1652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Effective </a:t>
            </a:r>
            <a:r>
              <a:rPr lang="fr-FR" sz="3600" dirty="0" err="1"/>
              <a:t>wavevector</a:t>
            </a:r>
            <a:r>
              <a:rPr lang="fr-FR" sz="3600" dirty="0"/>
              <a:t> in a </a:t>
            </a:r>
            <a:r>
              <a:rPr lang="fr-FR" sz="3600" dirty="0" err="1"/>
              <a:t>distorted</a:t>
            </a:r>
            <a:r>
              <a:rPr lang="fr-FR" sz="3600" dirty="0"/>
              <a:t> </a:t>
            </a:r>
            <a:r>
              <a:rPr lang="fr-FR" sz="3600" dirty="0" err="1"/>
              <a:t>beam</a:t>
            </a:r>
            <a:endParaRPr lang="fr-FR" sz="3600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4E7DC6-5C9A-4F69-BA76-AC060C3FDC58}"/>
              </a:ext>
            </a:extLst>
          </p:cNvPr>
          <p:cNvCxnSpPr/>
          <p:nvPr/>
        </p:nvCxnSpPr>
        <p:spPr>
          <a:xfrm>
            <a:off x="1041400" y="2335406"/>
            <a:ext cx="99441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9A4E436D-4FC3-4B88-BD43-7999A95044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680" y="1167202"/>
            <a:ext cx="2689662" cy="36969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AEA55AC-99FD-456F-9329-B89018CE4CE0}"/>
              </a:ext>
            </a:extLst>
          </p:cNvPr>
          <p:cNvSpPr txBox="1"/>
          <p:nvPr/>
        </p:nvSpPr>
        <p:spPr>
          <a:xfrm>
            <a:off x="1918509" y="1175474"/>
            <a:ext cx="4089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</a:rPr>
              <a:t>Momentum </a:t>
            </a:r>
            <a:r>
              <a:rPr lang="fr-FR" sz="2000" dirty="0" err="1">
                <a:latin typeface="+mj-lt"/>
              </a:rPr>
              <a:t>carried</a:t>
            </a:r>
            <a:r>
              <a:rPr lang="fr-FR" sz="2000" dirty="0">
                <a:latin typeface="+mj-lt"/>
              </a:rPr>
              <a:t> by the photon :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8B88AB7B-D112-4A1F-82E6-4DB7D7668A5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10125"/>
            <a:ext cx="2736564" cy="357248"/>
          </a:xfrm>
          <a:prstGeom prst="rect">
            <a:avLst/>
          </a:prstGeom>
        </p:spPr>
      </p:pic>
      <p:sp>
        <p:nvSpPr>
          <p:cNvPr id="17" name="Espace réservé du contenu 1 2">
            <a:extLst>
              <a:ext uri="{FF2B5EF4-FFF2-40B4-BE49-F238E27FC236}">
                <a16:creationId xmlns:a16="http://schemas.microsoft.com/office/drawing/2014/main" id="{2734A021-9A5F-47B9-80A0-0AD8CC41D165}"/>
              </a:ext>
            </a:extLst>
          </p:cNvPr>
          <p:cNvSpPr txBox="1">
            <a:spLocks/>
          </p:cNvSpPr>
          <p:nvPr/>
        </p:nvSpPr>
        <p:spPr>
          <a:xfrm>
            <a:off x="1918509" y="1719076"/>
            <a:ext cx="4438650" cy="491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000" dirty="0"/>
              <a:t>Description </a:t>
            </a:r>
            <a:r>
              <a:rPr lang="fr-FR" sz="2000" dirty="0" err="1"/>
              <a:t>with</a:t>
            </a:r>
            <a:r>
              <a:rPr lang="fr-FR" sz="2000" dirty="0"/>
              <a:t> an </a:t>
            </a:r>
            <a:r>
              <a:rPr lang="fr-FR" sz="2000" dirty="0" err="1"/>
              <a:t>electric</a:t>
            </a:r>
            <a:r>
              <a:rPr lang="fr-FR" sz="2000" dirty="0"/>
              <a:t> </a:t>
            </a:r>
            <a:r>
              <a:rPr lang="fr-FR" sz="2000" dirty="0" err="1"/>
              <a:t>field</a:t>
            </a:r>
            <a:r>
              <a:rPr lang="fr-FR" sz="2000" dirty="0"/>
              <a:t> :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D98AB25D-ECFE-4E45-9FAE-FF933A28269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726" y="1703143"/>
            <a:ext cx="1402354" cy="400962"/>
          </a:xfrm>
          <a:prstGeom prst="rect">
            <a:avLst/>
          </a:prstGeom>
        </p:spPr>
      </p:pic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C0E0E57-5055-4F97-B18E-67EA41E79FD5}"/>
              </a:ext>
            </a:extLst>
          </p:cNvPr>
          <p:cNvCxnSpPr/>
          <p:nvPr/>
        </p:nvCxnSpPr>
        <p:spPr>
          <a:xfrm>
            <a:off x="9053639" y="1903624"/>
            <a:ext cx="518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137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E48F62-DA99-4377-AE9F-0B5085637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12</a:t>
            </a:fld>
            <a:endParaRPr lang="fr-FR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FA6D8644-5569-45B0-BDD5-6B510F07B29B}"/>
              </a:ext>
            </a:extLst>
          </p:cNvPr>
          <p:cNvSpPr txBox="1">
            <a:spLocks/>
          </p:cNvSpPr>
          <p:nvPr/>
        </p:nvSpPr>
        <p:spPr>
          <a:xfrm>
            <a:off x="1767809" y="-1652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Effective </a:t>
            </a:r>
            <a:r>
              <a:rPr lang="fr-FR" sz="3600" dirty="0" err="1"/>
              <a:t>wavevector</a:t>
            </a:r>
            <a:r>
              <a:rPr lang="fr-FR" sz="3600" dirty="0"/>
              <a:t> in a </a:t>
            </a:r>
            <a:r>
              <a:rPr lang="fr-FR" sz="3600" dirty="0" err="1"/>
              <a:t>distorted</a:t>
            </a:r>
            <a:r>
              <a:rPr lang="fr-FR" sz="3600" dirty="0"/>
              <a:t> </a:t>
            </a:r>
            <a:r>
              <a:rPr lang="fr-FR" sz="3600" dirty="0" err="1"/>
              <a:t>beam</a:t>
            </a:r>
            <a:endParaRPr lang="fr-FR" sz="3600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4E7DC6-5C9A-4F69-BA76-AC060C3FDC58}"/>
              </a:ext>
            </a:extLst>
          </p:cNvPr>
          <p:cNvCxnSpPr/>
          <p:nvPr/>
        </p:nvCxnSpPr>
        <p:spPr>
          <a:xfrm>
            <a:off x="1041400" y="2335406"/>
            <a:ext cx="99441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FFE31B3-A996-4D3C-8257-B55C3D2DAE81}"/>
                  </a:ext>
                </a:extLst>
              </p:cNvPr>
              <p:cNvSpPr txBox="1"/>
              <p:nvPr/>
            </p:nvSpPr>
            <p:spPr>
              <a:xfrm>
                <a:off x="9053639" y="4414839"/>
                <a:ext cx="66298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err="1">
                    <a:latin typeface="+mj-lt"/>
                  </a:rPr>
                  <a:t>Systematic</a:t>
                </a:r>
                <a:r>
                  <a:rPr lang="fr-FR" sz="2000" dirty="0">
                    <a:latin typeface="+mj-lt"/>
                  </a:rPr>
                  <a:t> </a:t>
                </a:r>
                <a:r>
                  <a:rPr lang="fr-FR" sz="2000" dirty="0" err="1">
                    <a:latin typeface="+mj-lt"/>
                  </a:rPr>
                  <a:t>effect</a:t>
                </a:r>
                <a:r>
                  <a:rPr lang="fr-FR" sz="2000" dirty="0">
                    <a:latin typeface="+mj-lt"/>
                  </a:rPr>
                  <a:t> on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fr-F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FFE31B3-A996-4D3C-8257-B55C3D2DAE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639" y="4414839"/>
                <a:ext cx="6629842" cy="400110"/>
              </a:xfrm>
              <a:prstGeom prst="rect">
                <a:avLst/>
              </a:prstGeom>
              <a:blipFill>
                <a:blip r:embed="rId11"/>
                <a:stretch>
                  <a:fillRect l="-919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 17">
            <a:extLst>
              <a:ext uri="{FF2B5EF4-FFF2-40B4-BE49-F238E27FC236}">
                <a16:creationId xmlns:a16="http://schemas.microsoft.com/office/drawing/2014/main" id="{9A4E436D-4FC3-4B88-BD43-7999A95044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680" y="1167202"/>
            <a:ext cx="2689662" cy="36969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AEA55AC-99FD-456F-9329-B89018CE4CE0}"/>
              </a:ext>
            </a:extLst>
          </p:cNvPr>
          <p:cNvSpPr txBox="1"/>
          <p:nvPr/>
        </p:nvSpPr>
        <p:spPr>
          <a:xfrm>
            <a:off x="1918509" y="1175474"/>
            <a:ext cx="4089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</a:rPr>
              <a:t>Momentum </a:t>
            </a:r>
            <a:r>
              <a:rPr lang="fr-FR" sz="2000" dirty="0" err="1">
                <a:latin typeface="+mj-lt"/>
              </a:rPr>
              <a:t>carried</a:t>
            </a:r>
            <a:r>
              <a:rPr lang="fr-FR" sz="2000" dirty="0">
                <a:latin typeface="+mj-lt"/>
              </a:rPr>
              <a:t> by the photon :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30E7A79-0D81-4DF4-A2F4-12C03DFC31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80" y="5494129"/>
            <a:ext cx="4939662" cy="707886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11BD701C-82C4-4F2F-AA52-E7A10F050761}"/>
              </a:ext>
            </a:extLst>
          </p:cNvPr>
          <p:cNvSpPr txBox="1"/>
          <p:nvPr/>
        </p:nvSpPr>
        <p:spPr>
          <a:xfrm>
            <a:off x="1731444" y="4891467"/>
            <a:ext cx="3216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>
                <a:latin typeface="+mj-lt"/>
              </a:rPr>
              <a:t>Effect</a:t>
            </a:r>
            <a:r>
              <a:rPr lang="fr-FR" sz="2000" dirty="0">
                <a:latin typeface="+mj-lt"/>
              </a:rPr>
              <a:t> of the Gouy 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88E7DA67-6349-4E42-8F30-61DE9B57669C}"/>
                  </a:ext>
                </a:extLst>
              </p:cNvPr>
              <p:cNvSpPr txBox="1"/>
              <p:nvPr/>
            </p:nvSpPr>
            <p:spPr>
              <a:xfrm>
                <a:off x="7025609" y="4891937"/>
                <a:ext cx="66298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(108.2±5.4)×</m:t>
                      </m:r>
                      <m:sSup>
                        <m:s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000" dirty="0">
                  <a:latin typeface="+mj-lt"/>
                </a:endParaRPr>
              </a:p>
              <a:p>
                <a:r>
                  <a:rPr lang="fr-FR" sz="2000" dirty="0">
                    <a:latin typeface="+mj-lt"/>
                  </a:rPr>
                  <a:t>		        for w = 5 mm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88E7DA67-6349-4E42-8F30-61DE9B576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609" y="4891937"/>
                <a:ext cx="6629842" cy="707886"/>
              </a:xfrm>
              <a:prstGeom prst="rect">
                <a:avLst/>
              </a:prstGeom>
              <a:blipFill>
                <a:blip r:embed="rId14"/>
                <a:stretch>
                  <a:fillRect b="-136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E5903B22-CA15-41C4-9545-719B09988A4A}"/>
              </a:ext>
            </a:extLst>
          </p:cNvPr>
          <p:cNvSpPr txBox="1"/>
          <p:nvPr/>
        </p:nvSpPr>
        <p:spPr>
          <a:xfrm>
            <a:off x="9087864" y="3690233"/>
            <a:ext cx="287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latin typeface="+mj-lt"/>
              </a:rPr>
              <a:t>Correction of </a:t>
            </a:r>
            <a:r>
              <a:rPr lang="fr-FR" sz="1800" i="1" dirty="0">
                <a:latin typeface="+mj-lt"/>
              </a:rPr>
              <a:t>k</a:t>
            </a:r>
            <a:r>
              <a:rPr lang="fr-FR" sz="1800" dirty="0">
                <a:latin typeface="+mj-lt"/>
              </a:rPr>
              <a:t>-</a:t>
            </a:r>
            <a:r>
              <a:rPr lang="fr-FR" sz="1800" dirty="0" err="1">
                <a:latin typeface="+mj-lt"/>
              </a:rPr>
              <a:t>vector</a:t>
            </a:r>
            <a:endParaRPr lang="fr-FR" sz="1800" dirty="0">
              <a:latin typeface="+mj-lt"/>
            </a:endParaRPr>
          </a:p>
          <a:p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444D6808-DEEC-454A-B44D-B922614E872B}"/>
              </a:ext>
            </a:extLst>
          </p:cNvPr>
          <p:cNvCxnSpPr/>
          <p:nvPr/>
        </p:nvCxnSpPr>
        <p:spPr>
          <a:xfrm>
            <a:off x="10323082" y="4092996"/>
            <a:ext cx="0" cy="29836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8B88AB7B-D112-4A1F-82E6-4DB7D7668A5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10125"/>
            <a:ext cx="2736564" cy="357248"/>
          </a:xfrm>
          <a:prstGeom prst="rect">
            <a:avLst/>
          </a:prstGeom>
        </p:spPr>
      </p:pic>
      <p:sp>
        <p:nvSpPr>
          <p:cNvPr id="17" name="Espace réservé du contenu 1 2">
            <a:extLst>
              <a:ext uri="{FF2B5EF4-FFF2-40B4-BE49-F238E27FC236}">
                <a16:creationId xmlns:a16="http://schemas.microsoft.com/office/drawing/2014/main" id="{2734A021-9A5F-47B9-80A0-0AD8CC41D165}"/>
              </a:ext>
            </a:extLst>
          </p:cNvPr>
          <p:cNvSpPr txBox="1">
            <a:spLocks/>
          </p:cNvSpPr>
          <p:nvPr/>
        </p:nvSpPr>
        <p:spPr>
          <a:xfrm>
            <a:off x="1918509" y="1719076"/>
            <a:ext cx="4438650" cy="491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000" dirty="0"/>
              <a:t>Description </a:t>
            </a:r>
            <a:r>
              <a:rPr lang="fr-FR" sz="2000" dirty="0" err="1"/>
              <a:t>with</a:t>
            </a:r>
            <a:r>
              <a:rPr lang="fr-FR" sz="2000" dirty="0"/>
              <a:t> an </a:t>
            </a:r>
            <a:r>
              <a:rPr lang="fr-FR" sz="2000" dirty="0" err="1"/>
              <a:t>electric</a:t>
            </a:r>
            <a:r>
              <a:rPr lang="fr-FR" sz="2000" dirty="0"/>
              <a:t> </a:t>
            </a:r>
            <a:r>
              <a:rPr lang="fr-FR" sz="2000" dirty="0" err="1"/>
              <a:t>field</a:t>
            </a:r>
            <a:r>
              <a:rPr lang="fr-FR" sz="2000" dirty="0"/>
              <a:t> :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D98AB25D-ECFE-4E45-9FAE-FF933A28269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726" y="1703143"/>
            <a:ext cx="1402354" cy="400962"/>
          </a:xfrm>
          <a:prstGeom prst="rect">
            <a:avLst/>
          </a:prstGeom>
        </p:spPr>
      </p:pic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C0E0E57-5055-4F97-B18E-67EA41E79FD5}"/>
              </a:ext>
            </a:extLst>
          </p:cNvPr>
          <p:cNvCxnSpPr/>
          <p:nvPr/>
        </p:nvCxnSpPr>
        <p:spPr>
          <a:xfrm>
            <a:off x="9053639" y="1903624"/>
            <a:ext cx="518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DA81224A-54B1-4AAB-AC95-CE3AF29425C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6553" y="2478405"/>
            <a:ext cx="4682116" cy="236505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5C7C85B-6B4B-4CF3-A28B-2CA7FD95C454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52084"/>
          <a:stretch/>
        </p:blipFill>
        <p:spPr>
          <a:xfrm>
            <a:off x="6071126" y="2409589"/>
            <a:ext cx="2491318" cy="41293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E039D6B-E8D2-4B25-957A-0BA1518D54D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4" y="3385476"/>
            <a:ext cx="310492" cy="14287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29263C0-5BC0-4A53-8464-C92BAFD9CCC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972" y="3513103"/>
            <a:ext cx="139682" cy="7981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55DA170-9EA3-4A9B-BC8A-EBE4C9715DC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17" y="4243138"/>
            <a:ext cx="170024" cy="10304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7CF89AA-F30A-4854-A1AF-15EE6BD6435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44" y="3150764"/>
            <a:ext cx="306260" cy="16134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F1D9678-E329-4D8D-B6B0-BA74DCAEE21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5223" y="3528350"/>
            <a:ext cx="84566" cy="9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07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10FB97B-7EBC-4657-A88D-AA938E084D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632" y="992375"/>
            <a:ext cx="4398168" cy="507481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0AE39F0-AFE9-44B8-8004-19C80F94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13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D7004C09-B00B-49B8-9B66-0D492C848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Effective </a:t>
            </a:r>
            <a:r>
              <a:rPr lang="fr-FR" sz="3600" dirty="0" err="1"/>
              <a:t>wavevector</a:t>
            </a:r>
            <a:r>
              <a:rPr lang="fr-FR" sz="3600" dirty="0"/>
              <a:t> in a </a:t>
            </a:r>
            <a:r>
              <a:rPr lang="fr-FR" sz="3600" dirty="0" err="1"/>
              <a:t>distorted</a:t>
            </a:r>
            <a:r>
              <a:rPr lang="fr-FR" sz="3600" dirty="0"/>
              <a:t> </a:t>
            </a:r>
            <a:r>
              <a:rPr lang="fr-FR" sz="3600" dirty="0" err="1"/>
              <a:t>beam</a:t>
            </a:r>
            <a:endParaRPr lang="fr-FR" sz="3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29FE3D-FA61-46B2-9D62-F0A7B3FDCF96}"/>
              </a:ext>
            </a:extLst>
          </p:cNvPr>
          <p:cNvSpPr txBox="1"/>
          <p:nvPr/>
        </p:nvSpPr>
        <p:spPr>
          <a:xfrm>
            <a:off x="261938" y="5853210"/>
            <a:ext cx="11930062" cy="701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Berry, M. V. (2009). Optical currents. </a:t>
            </a:r>
            <a:r>
              <a:rPr lang="en-US" sz="1400" i="1" dirty="0">
                <a:latin typeface="+mj-lt"/>
              </a:rPr>
              <a:t>Journal of Optics A: Pure and Applied Optics</a:t>
            </a:r>
            <a:r>
              <a:rPr lang="en-US" sz="1400" dirty="0">
                <a:latin typeface="+mj-lt"/>
              </a:rPr>
              <a:t>, </a:t>
            </a:r>
            <a:r>
              <a:rPr lang="en-US" sz="1400" i="1" dirty="0">
                <a:latin typeface="+mj-lt"/>
              </a:rPr>
              <a:t>11</a:t>
            </a:r>
            <a:r>
              <a:rPr lang="en-US" sz="1400" dirty="0">
                <a:latin typeface="+mj-lt"/>
              </a:rPr>
              <a:t>(9), 094001.</a:t>
            </a:r>
          </a:p>
          <a:p>
            <a:pPr>
              <a:lnSpc>
                <a:spcPct val="150000"/>
              </a:lnSpc>
            </a:pPr>
            <a:r>
              <a:rPr lang="fr-FR" sz="1400" b="0" i="0" u="none" strike="noStrike" baseline="0" dirty="0">
                <a:latin typeface="+mj-lt"/>
              </a:rPr>
              <a:t>Bade et al.</a:t>
            </a:r>
            <a:r>
              <a:rPr lang="en-US" sz="1400" b="0" i="0" u="none" strike="noStrike" baseline="0" dirty="0">
                <a:latin typeface="+mj-lt"/>
              </a:rPr>
              <a:t> « Observation of Extra Photon Recoil in a Distorted Optical Field ». Physical Review Letters 121.7 (2018)</a:t>
            </a:r>
            <a:endParaRPr lang="fr-FR" sz="1400" dirty="0">
              <a:latin typeface="+mj-lt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E1B1413-90A5-421B-801B-3BF78A702B5C}"/>
              </a:ext>
            </a:extLst>
          </p:cNvPr>
          <p:cNvSpPr txBox="1"/>
          <p:nvPr/>
        </p:nvSpPr>
        <p:spPr>
          <a:xfrm>
            <a:off x="1107641" y="1144231"/>
            <a:ext cx="2448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Helmholtz </a:t>
            </a:r>
            <a:r>
              <a:rPr lang="fr-FR" sz="2000" dirty="0" err="1">
                <a:latin typeface="+mj-lt"/>
              </a:rPr>
              <a:t>equation</a:t>
            </a:r>
            <a:r>
              <a:rPr lang="fr-FR" sz="2000" dirty="0">
                <a:latin typeface="+mj-lt"/>
              </a:rPr>
              <a:t> :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25CB20-D6CB-45C2-B5E5-26577B683482}"/>
              </a:ext>
            </a:extLst>
          </p:cNvPr>
          <p:cNvSpPr/>
          <p:nvPr/>
        </p:nvSpPr>
        <p:spPr>
          <a:xfrm>
            <a:off x="1255792" y="1775468"/>
            <a:ext cx="4398168" cy="8950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E22B65C-06F5-4337-89C9-27CE520C458E}"/>
              </a:ext>
            </a:extLst>
          </p:cNvPr>
          <p:cNvSpPr txBox="1"/>
          <p:nvPr/>
        </p:nvSpPr>
        <p:spPr>
          <a:xfrm>
            <a:off x="380439" y="2820930"/>
            <a:ext cx="608688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+mj-lt"/>
              </a:rPr>
              <a:t>First term : (</a:t>
            </a:r>
            <a:r>
              <a:rPr lang="en-US" sz="1800" dirty="0">
                <a:latin typeface="+mj-lt"/>
              </a:rPr>
              <a:t>local distortion of the wavefront) </a:t>
            </a:r>
            <a:r>
              <a:rPr lang="en-US" sz="1700" b="1" dirty="0">
                <a:latin typeface="+mj-lt"/>
              </a:rPr>
              <a:t>negligible</a:t>
            </a:r>
            <a:r>
              <a:rPr lang="en-US" sz="1700" dirty="0">
                <a:latin typeface="+mj-lt"/>
              </a:rPr>
              <a:t> respect to the second.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700" dirty="0">
                <a:latin typeface="+mj-lt"/>
              </a:rPr>
              <a:t>Second </a:t>
            </a:r>
            <a:r>
              <a:rPr lang="fr-FR" sz="1700" dirty="0" err="1">
                <a:latin typeface="+mj-lt"/>
              </a:rPr>
              <a:t>term</a:t>
            </a:r>
            <a:r>
              <a:rPr lang="fr-FR" sz="1700" dirty="0">
                <a:latin typeface="+mj-lt"/>
              </a:rPr>
              <a:t> : </a:t>
            </a:r>
            <a:r>
              <a:rPr lang="fr-FR" sz="1700" b="1" dirty="0" err="1">
                <a:latin typeface="+mj-lt"/>
              </a:rPr>
              <a:t>intensity</a:t>
            </a:r>
            <a:r>
              <a:rPr lang="fr-FR" sz="1700" b="1" dirty="0">
                <a:latin typeface="+mj-lt"/>
              </a:rPr>
              <a:t> variations, </a:t>
            </a:r>
            <a:r>
              <a:rPr lang="fr-FR" sz="1700" dirty="0">
                <a:latin typeface="+mj-lt"/>
              </a:rPr>
              <a:t>correction to </a:t>
            </a:r>
            <a:r>
              <a:rPr lang="fr-FR" sz="1700" dirty="0" err="1">
                <a:latin typeface="+mj-lt"/>
              </a:rPr>
              <a:t>momentum</a:t>
            </a:r>
            <a:r>
              <a:rPr lang="fr-FR" sz="1700" dirty="0">
                <a:latin typeface="+mj-lt"/>
              </a:rPr>
              <a:t> </a:t>
            </a:r>
            <a:r>
              <a:rPr lang="fr-FR" sz="1700" dirty="0" err="1">
                <a:latin typeface="+mj-lt"/>
              </a:rPr>
              <a:t>even</a:t>
            </a:r>
            <a:r>
              <a:rPr lang="fr-FR" sz="1700" dirty="0">
                <a:latin typeface="+mj-lt"/>
              </a:rPr>
              <a:t> in the case of a plane </a:t>
            </a:r>
            <a:r>
              <a:rPr lang="fr-FR" sz="1700" dirty="0" err="1">
                <a:latin typeface="+mj-lt"/>
              </a:rPr>
              <a:t>wavefront</a:t>
            </a:r>
            <a:endParaRPr lang="fr-FR" sz="1700" dirty="0">
              <a:latin typeface="+mj-l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6078F1-B4A8-4369-B6A0-77E151D0B91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157" y="1145658"/>
            <a:ext cx="2046476" cy="33371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1ADE8851-4B41-4D03-855D-46D6D431DC8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95" y="1920513"/>
            <a:ext cx="4176762" cy="604952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30E919F-4D64-4FE1-AE7B-4BF15F7A8C55}"/>
              </a:ext>
            </a:extLst>
          </p:cNvPr>
          <p:cNvCxnSpPr/>
          <p:nvPr/>
        </p:nvCxnSpPr>
        <p:spPr>
          <a:xfrm>
            <a:off x="7158038" y="5364957"/>
            <a:ext cx="0" cy="3333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34C9FE4-502A-475C-8F7F-BB9533B118D8}"/>
              </a:ext>
            </a:extLst>
          </p:cNvPr>
          <p:cNvCxnSpPr/>
          <p:nvPr/>
        </p:nvCxnSpPr>
        <p:spPr>
          <a:xfrm>
            <a:off x="11170463" y="5362576"/>
            <a:ext cx="0" cy="3333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162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10FB97B-7EBC-4657-A88D-AA938E084D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632" y="992375"/>
            <a:ext cx="4398168" cy="507481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0AE39F0-AFE9-44B8-8004-19C80F94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14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D7004C09-B00B-49B8-9B66-0D492C848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Effective </a:t>
            </a:r>
            <a:r>
              <a:rPr lang="fr-FR" sz="3600" dirty="0" err="1"/>
              <a:t>wavevector</a:t>
            </a:r>
            <a:r>
              <a:rPr lang="fr-FR" sz="3600" dirty="0"/>
              <a:t> in a </a:t>
            </a:r>
            <a:r>
              <a:rPr lang="fr-FR" sz="3600" dirty="0" err="1"/>
              <a:t>distorted</a:t>
            </a:r>
            <a:r>
              <a:rPr lang="fr-FR" sz="3600" dirty="0"/>
              <a:t> </a:t>
            </a:r>
            <a:r>
              <a:rPr lang="fr-FR" sz="3600" dirty="0" err="1"/>
              <a:t>wavefront</a:t>
            </a:r>
            <a:endParaRPr lang="fr-FR" sz="3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29FE3D-FA61-46B2-9D62-F0A7B3FDCF96}"/>
              </a:ext>
            </a:extLst>
          </p:cNvPr>
          <p:cNvSpPr txBox="1"/>
          <p:nvPr/>
        </p:nvSpPr>
        <p:spPr>
          <a:xfrm>
            <a:off x="261938" y="5853210"/>
            <a:ext cx="11930062" cy="701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Berry, M. V. (2009). Optical currents. </a:t>
            </a:r>
            <a:r>
              <a:rPr lang="en-US" sz="1400" i="1" dirty="0">
                <a:latin typeface="+mj-lt"/>
              </a:rPr>
              <a:t>Journal of Optics A: Pure and Applied Optics</a:t>
            </a:r>
            <a:r>
              <a:rPr lang="en-US" sz="1400" dirty="0">
                <a:latin typeface="+mj-lt"/>
              </a:rPr>
              <a:t>, </a:t>
            </a:r>
            <a:r>
              <a:rPr lang="en-US" sz="1400" i="1" dirty="0">
                <a:latin typeface="+mj-lt"/>
              </a:rPr>
              <a:t>11</a:t>
            </a:r>
            <a:r>
              <a:rPr lang="en-US" sz="1400" dirty="0">
                <a:latin typeface="+mj-lt"/>
              </a:rPr>
              <a:t>(9), 094001.</a:t>
            </a:r>
          </a:p>
          <a:p>
            <a:pPr>
              <a:lnSpc>
                <a:spcPct val="150000"/>
              </a:lnSpc>
            </a:pPr>
            <a:r>
              <a:rPr lang="fr-FR" sz="1400" b="0" i="0" u="none" strike="noStrike" baseline="0" dirty="0">
                <a:latin typeface="+mj-lt"/>
              </a:rPr>
              <a:t>Bade et al.</a:t>
            </a:r>
            <a:r>
              <a:rPr lang="en-US" sz="1400" b="0" i="0" u="none" strike="noStrike" baseline="0" dirty="0">
                <a:latin typeface="+mj-lt"/>
              </a:rPr>
              <a:t> « Observation of Extra Photon Recoil in a Distorted Optical Field ». Physical Review Letters 121.7 (2018)</a:t>
            </a:r>
            <a:endParaRPr lang="fr-FR" sz="1400" dirty="0">
              <a:latin typeface="+mj-lt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E1B1413-90A5-421B-801B-3BF78A702B5C}"/>
              </a:ext>
            </a:extLst>
          </p:cNvPr>
          <p:cNvSpPr txBox="1"/>
          <p:nvPr/>
        </p:nvSpPr>
        <p:spPr>
          <a:xfrm>
            <a:off x="1107641" y="1144231"/>
            <a:ext cx="2448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Helmholtz </a:t>
            </a:r>
            <a:r>
              <a:rPr lang="fr-FR" sz="2000" dirty="0" err="1">
                <a:latin typeface="+mj-lt"/>
              </a:rPr>
              <a:t>equation</a:t>
            </a:r>
            <a:r>
              <a:rPr lang="fr-FR" sz="2000" dirty="0">
                <a:latin typeface="+mj-lt"/>
              </a:rPr>
              <a:t> :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25CB20-D6CB-45C2-B5E5-26577B683482}"/>
              </a:ext>
            </a:extLst>
          </p:cNvPr>
          <p:cNvSpPr/>
          <p:nvPr/>
        </p:nvSpPr>
        <p:spPr>
          <a:xfrm>
            <a:off x="1255792" y="1775468"/>
            <a:ext cx="4398168" cy="8950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E22B65C-06F5-4337-89C9-27CE520C458E}"/>
              </a:ext>
            </a:extLst>
          </p:cNvPr>
          <p:cNvSpPr txBox="1"/>
          <p:nvPr/>
        </p:nvSpPr>
        <p:spPr>
          <a:xfrm>
            <a:off x="380439" y="2820930"/>
            <a:ext cx="608688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+mj-lt"/>
              </a:rPr>
              <a:t>First term : (</a:t>
            </a:r>
            <a:r>
              <a:rPr lang="en-US" sz="1800" dirty="0">
                <a:latin typeface="+mj-lt"/>
              </a:rPr>
              <a:t>local distortion of the wavefront) </a:t>
            </a:r>
            <a:r>
              <a:rPr lang="en-US" sz="1700" b="1" dirty="0">
                <a:latin typeface="+mj-lt"/>
              </a:rPr>
              <a:t>negligible</a:t>
            </a:r>
            <a:r>
              <a:rPr lang="en-US" sz="1700" dirty="0">
                <a:latin typeface="+mj-lt"/>
              </a:rPr>
              <a:t> respect to the second.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700" dirty="0">
                <a:latin typeface="+mj-lt"/>
              </a:rPr>
              <a:t>Second </a:t>
            </a:r>
            <a:r>
              <a:rPr lang="fr-FR" sz="1700" dirty="0" err="1">
                <a:latin typeface="+mj-lt"/>
              </a:rPr>
              <a:t>term</a:t>
            </a:r>
            <a:r>
              <a:rPr lang="fr-FR" sz="1700" dirty="0">
                <a:latin typeface="+mj-lt"/>
              </a:rPr>
              <a:t> : </a:t>
            </a:r>
            <a:r>
              <a:rPr lang="fr-FR" sz="1700" b="1" dirty="0" err="1">
                <a:latin typeface="+mj-lt"/>
              </a:rPr>
              <a:t>intensity</a:t>
            </a:r>
            <a:r>
              <a:rPr lang="fr-FR" sz="1700" b="1" dirty="0">
                <a:latin typeface="+mj-lt"/>
              </a:rPr>
              <a:t> variations, </a:t>
            </a:r>
            <a:r>
              <a:rPr lang="fr-FR" sz="1700" dirty="0">
                <a:latin typeface="+mj-lt"/>
              </a:rPr>
              <a:t>correction to </a:t>
            </a:r>
            <a:r>
              <a:rPr lang="fr-FR" sz="1700" dirty="0" err="1">
                <a:latin typeface="+mj-lt"/>
              </a:rPr>
              <a:t>momentum</a:t>
            </a:r>
            <a:r>
              <a:rPr lang="fr-FR" sz="1700" dirty="0">
                <a:latin typeface="+mj-lt"/>
              </a:rPr>
              <a:t> </a:t>
            </a:r>
            <a:r>
              <a:rPr lang="fr-FR" sz="1700" dirty="0" err="1">
                <a:latin typeface="+mj-lt"/>
              </a:rPr>
              <a:t>even</a:t>
            </a:r>
            <a:r>
              <a:rPr lang="fr-FR" sz="1700" dirty="0">
                <a:latin typeface="+mj-lt"/>
              </a:rPr>
              <a:t> in the case of a plane </a:t>
            </a:r>
            <a:r>
              <a:rPr lang="fr-FR" sz="1700" dirty="0" err="1">
                <a:latin typeface="+mj-lt"/>
              </a:rPr>
              <a:t>wavefront</a:t>
            </a:r>
            <a:endParaRPr lang="fr-FR" sz="1700" dirty="0">
              <a:latin typeface="+mj-lt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1ADE8851-4B41-4D03-855D-46D6D431DC8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95" y="1920513"/>
            <a:ext cx="4176762" cy="60495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7AEC5DF-FA4A-4596-87E3-B7956EA020E9}"/>
              </a:ext>
            </a:extLst>
          </p:cNvPr>
          <p:cNvSpPr/>
          <p:nvPr/>
        </p:nvSpPr>
        <p:spPr>
          <a:xfrm>
            <a:off x="122696" y="1544341"/>
            <a:ext cx="6972179" cy="243321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C9870C5-ACC4-40E4-A18C-915925AF5CFC}"/>
              </a:ext>
            </a:extLst>
          </p:cNvPr>
          <p:cNvSpPr/>
          <p:nvPr/>
        </p:nvSpPr>
        <p:spPr>
          <a:xfrm>
            <a:off x="7015539" y="992374"/>
            <a:ext cx="4274761" cy="497662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F21EAA45-39F0-4278-B134-D8C365DD40EC}"/>
              </a:ext>
            </a:extLst>
          </p:cNvPr>
          <p:cNvCxnSpPr>
            <a:cxnSpLocks/>
          </p:cNvCxnSpPr>
          <p:nvPr/>
        </p:nvCxnSpPr>
        <p:spPr>
          <a:xfrm>
            <a:off x="137210" y="4418047"/>
            <a:ext cx="59936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4AFE1D35-791F-4B0D-AF60-BA0BEAD788E8}"/>
              </a:ext>
            </a:extLst>
          </p:cNvPr>
          <p:cNvSpPr txBox="1"/>
          <p:nvPr/>
        </p:nvSpPr>
        <p:spPr>
          <a:xfrm>
            <a:off x="834152" y="4213557"/>
            <a:ext cx="5961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+mj-lt"/>
              </a:rPr>
              <a:t>Probe local effective k-</a:t>
            </a:r>
            <a:r>
              <a:rPr lang="fr-FR" b="1" dirty="0" err="1">
                <a:latin typeface="+mj-lt"/>
              </a:rPr>
              <a:t>vector</a:t>
            </a:r>
            <a:r>
              <a:rPr lang="fr-FR" b="1" dirty="0">
                <a:latin typeface="+mj-lt"/>
              </a:rPr>
              <a:t> </a:t>
            </a:r>
            <a:r>
              <a:rPr lang="fr-FR" b="1" dirty="0" err="1">
                <a:latin typeface="+mj-lt"/>
              </a:rPr>
              <a:t>with</a:t>
            </a:r>
            <a:r>
              <a:rPr lang="fr-FR" b="1" dirty="0">
                <a:latin typeface="+mj-lt"/>
              </a:rPr>
              <a:t> the </a:t>
            </a:r>
            <a:r>
              <a:rPr lang="fr-FR" b="1" dirty="0" err="1">
                <a:latin typeface="+mj-lt"/>
              </a:rPr>
              <a:t>atoms</a:t>
            </a:r>
            <a:r>
              <a:rPr lang="fr-FR" b="1" dirty="0">
                <a:latin typeface="+mj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+mj-lt"/>
              </a:rPr>
              <a:t>Small and cold </a:t>
            </a:r>
            <a:r>
              <a:rPr lang="fr-FR" dirty="0" err="1">
                <a:latin typeface="+mj-lt"/>
              </a:rPr>
              <a:t>atomic</a:t>
            </a:r>
            <a:r>
              <a:rPr lang="fr-FR" dirty="0">
                <a:latin typeface="+mj-lt"/>
              </a:rPr>
              <a:t>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+mj-lt"/>
              </a:rPr>
              <a:t>Reconstruct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intensity</a:t>
            </a:r>
            <a:r>
              <a:rPr lang="fr-FR" dirty="0">
                <a:latin typeface="+mj-lt"/>
              </a:rPr>
              <a:t> profile of laser </a:t>
            </a:r>
            <a:r>
              <a:rPr lang="fr-FR" dirty="0" err="1">
                <a:latin typeface="+mj-lt"/>
              </a:rPr>
              <a:t>beam</a:t>
            </a:r>
            <a:endParaRPr lang="fr-FR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+mj-lt"/>
              </a:rPr>
              <a:t>Map</a:t>
            </a:r>
            <a:r>
              <a:rPr lang="fr-FR" dirty="0">
                <a:latin typeface="+mj-lt"/>
              </a:rPr>
              <a:t> the k-</a:t>
            </a:r>
            <a:r>
              <a:rPr lang="fr-FR" dirty="0" err="1">
                <a:latin typeface="+mj-lt"/>
              </a:rPr>
              <a:t>vector</a:t>
            </a:r>
            <a:r>
              <a:rPr lang="fr-FR" dirty="0">
                <a:latin typeface="+mj-lt"/>
              </a:rPr>
              <a:t> distribution </a:t>
            </a:r>
            <a:r>
              <a:rPr lang="fr-FR" dirty="0" err="1">
                <a:latin typeface="+mj-lt"/>
              </a:rPr>
              <a:t>with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atomic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interferometry</a:t>
            </a:r>
            <a:endParaRPr lang="fr-FR" dirty="0">
              <a:latin typeface="+mj-lt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74B48A0-73B5-4CCC-BC14-8129EFD5C14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157" y="1145658"/>
            <a:ext cx="2046476" cy="33371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F6312F1-921B-406A-B85E-135A24A934B1}"/>
              </a:ext>
            </a:extLst>
          </p:cNvPr>
          <p:cNvSpPr/>
          <p:nvPr/>
        </p:nvSpPr>
        <p:spPr>
          <a:xfrm>
            <a:off x="1081978" y="1109903"/>
            <a:ext cx="5713999" cy="45561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6530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3B6C102-031A-4F8C-8AB3-D6495E54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15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7F21FF7-B5BF-4840-8A63-539F399C4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Bose Einstein </a:t>
            </a:r>
            <a:r>
              <a:rPr lang="fr-FR" sz="4000" dirty="0" err="1"/>
              <a:t>condensate</a:t>
            </a:r>
            <a:endParaRPr lang="fr-FR" sz="40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86876F-2D59-4D72-B892-CD2AE5195752}"/>
              </a:ext>
            </a:extLst>
          </p:cNvPr>
          <p:cNvSpPr txBox="1"/>
          <p:nvPr/>
        </p:nvSpPr>
        <p:spPr>
          <a:xfrm>
            <a:off x="7787112" y="5267075"/>
            <a:ext cx="262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+mj-lt"/>
              </a:rPr>
              <a:t>200K atoms at 100nK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6AAA17B-C237-45C6-BA3E-024EAC18342C}"/>
              </a:ext>
            </a:extLst>
          </p:cNvPr>
          <p:cNvSpPr txBox="1"/>
          <p:nvPr/>
        </p:nvSpPr>
        <p:spPr>
          <a:xfrm>
            <a:off x="7343067" y="4182070"/>
            <a:ext cx="3338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+mj-lt"/>
              </a:rPr>
              <a:t>Images took during different stages of the evaporation and at the end we have :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D6F8D41-AF4F-4696-8FC3-536362831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325" y="4012874"/>
            <a:ext cx="2651697" cy="176779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DFD385DD-B1EC-49DC-94F5-CD0B4C69C660}"/>
              </a:ext>
            </a:extLst>
          </p:cNvPr>
          <p:cNvSpPr txBox="1"/>
          <p:nvPr/>
        </p:nvSpPr>
        <p:spPr>
          <a:xfrm>
            <a:off x="981076" y="1125463"/>
            <a:ext cx="103727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To probe local effects of the laser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sz="2000" dirty="0">
                <a:latin typeface="+mj-lt"/>
              </a:rPr>
              <a:t> cold and compact atomic cloud.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We produce a Bose-Einstein condensate (BEC) using evaporative cooling with a 50 W laser at 1070 nm.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7683051-6332-43B8-A515-AC6E9A7634FA}"/>
              </a:ext>
            </a:extLst>
          </p:cNvPr>
          <p:cNvSpPr txBox="1"/>
          <p:nvPr/>
        </p:nvSpPr>
        <p:spPr>
          <a:xfrm>
            <a:off x="4793542" y="5919461"/>
            <a:ext cx="6353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Size of the BEC during the interferometer : ~ 350 </a:t>
            </a:r>
            <a:r>
              <a:rPr lang="el-GR" dirty="0">
                <a:latin typeface="+mj-lt"/>
                <a:cs typeface="Times New Roman" panose="02020603050405020304" pitchFamily="18" charset="0"/>
              </a:rPr>
              <a:t>μ</a:t>
            </a:r>
            <a:r>
              <a:rPr lang="fr-FR" dirty="0">
                <a:latin typeface="+mj-lt"/>
                <a:cs typeface="Times New Roman" panose="02020603050405020304" pitchFamily="18" charset="0"/>
              </a:rPr>
              <a:t>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Size of the molasses during the interferometer : ~ 3 mm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7EBB1F5-560E-471B-B776-D9FB1733F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976" y="2504889"/>
            <a:ext cx="5263440" cy="14118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78B635-F5BD-4186-99E0-3EF34DB85D54}"/>
              </a:ext>
            </a:extLst>
          </p:cNvPr>
          <p:cNvSpPr/>
          <p:nvPr/>
        </p:nvSpPr>
        <p:spPr>
          <a:xfrm>
            <a:off x="9000564" y="2504889"/>
            <a:ext cx="999067" cy="762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37D9A1E-374B-4D8C-A64B-142FFAF1FF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6" y="2315537"/>
            <a:ext cx="2840209" cy="412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191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0BA2F5B-D723-4A17-8AC4-14DD2770A22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16" y="2315537"/>
            <a:ext cx="3390421" cy="4123109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3B6C102-031A-4F8C-8AB3-D6495E54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16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7F21FF7-B5BF-4840-8A63-539F399C4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Bose Einstein </a:t>
            </a:r>
            <a:r>
              <a:rPr lang="fr-FR" sz="4000" dirty="0" err="1"/>
              <a:t>condensate</a:t>
            </a:r>
            <a:endParaRPr lang="fr-FR" sz="4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FD385DD-B1EC-49DC-94F5-CD0B4C69C660}"/>
              </a:ext>
            </a:extLst>
          </p:cNvPr>
          <p:cNvSpPr txBox="1"/>
          <p:nvPr/>
        </p:nvSpPr>
        <p:spPr>
          <a:xfrm>
            <a:off x="981076" y="1125463"/>
            <a:ext cx="10372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Displace the BEC to probe various regions of the beam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err="1">
                <a:latin typeface="+mj-lt"/>
              </a:rPr>
              <a:t>Give</a:t>
            </a:r>
            <a:r>
              <a:rPr lang="fr-FR" sz="2000" dirty="0">
                <a:latin typeface="+mj-lt"/>
              </a:rPr>
              <a:t> an initial transverse </a:t>
            </a:r>
            <a:r>
              <a:rPr lang="fr-FR" sz="2000" dirty="0" err="1">
                <a:latin typeface="+mj-lt"/>
              </a:rPr>
              <a:t>velocity</a:t>
            </a:r>
            <a:r>
              <a:rPr lang="fr-FR" sz="2000" dirty="0">
                <a:latin typeface="+mj-lt"/>
              </a:rPr>
              <a:t> : shift the </a:t>
            </a:r>
            <a:r>
              <a:rPr lang="fr-FR" sz="2000" dirty="0" err="1">
                <a:latin typeface="+mj-lt"/>
              </a:rPr>
              <a:t>frequency</a:t>
            </a:r>
            <a:r>
              <a:rPr lang="fr-FR" sz="2000" dirty="0">
                <a:latin typeface="+mj-lt"/>
              </a:rPr>
              <a:t> of the </a:t>
            </a:r>
            <a:r>
              <a:rPr lang="fr-FR" sz="2000" dirty="0" err="1">
                <a:latin typeface="+mj-lt"/>
              </a:rPr>
              <a:t>dimple</a:t>
            </a:r>
            <a:r>
              <a:rPr lang="fr-FR" sz="2000" dirty="0">
                <a:latin typeface="+mj-lt"/>
              </a:rPr>
              <a:t>/</a:t>
            </a:r>
            <a:r>
              <a:rPr lang="fr-FR" sz="2000" dirty="0" err="1">
                <a:latin typeface="+mj-lt"/>
              </a:rPr>
              <a:t>reservoir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AOMs</a:t>
            </a:r>
            <a:r>
              <a:rPr lang="fr-FR" sz="2000" dirty="0">
                <a:latin typeface="+mj-lt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78B635-F5BD-4186-99E0-3EF34DB85D54}"/>
              </a:ext>
            </a:extLst>
          </p:cNvPr>
          <p:cNvSpPr/>
          <p:nvPr/>
        </p:nvSpPr>
        <p:spPr>
          <a:xfrm>
            <a:off x="9000564" y="2504889"/>
            <a:ext cx="999067" cy="762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Graphique 15">
            <a:extLst>
              <a:ext uri="{FF2B5EF4-FFF2-40B4-BE49-F238E27FC236}">
                <a16:creationId xmlns:a16="http://schemas.microsoft.com/office/drawing/2014/main" id="{29607B3D-2649-452E-9F51-4D895C50A1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1996" r="26794" b="10193"/>
          <a:stretch/>
        </p:blipFill>
        <p:spPr>
          <a:xfrm>
            <a:off x="4810759" y="1691165"/>
            <a:ext cx="5597069" cy="1325563"/>
          </a:xfrm>
          <a:prstGeom prst="rect">
            <a:avLst/>
          </a:prstGeom>
        </p:spPr>
      </p:pic>
      <p:pic>
        <p:nvPicPr>
          <p:cNvPr id="17" name="Espace réservé du contenu 10">
            <a:extLst>
              <a:ext uri="{FF2B5EF4-FFF2-40B4-BE49-F238E27FC236}">
                <a16:creationId xmlns:a16="http://schemas.microsoft.com/office/drawing/2014/main" id="{39C88A89-20F8-46B4-B1B4-967A4760A9B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4054" r="-4026"/>
          <a:stretch/>
        </p:blipFill>
        <p:spPr>
          <a:xfrm>
            <a:off x="5343698" y="2934838"/>
            <a:ext cx="4531188" cy="221599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EF679489-EBF1-4411-A962-9C4F38833396}"/>
              </a:ext>
            </a:extLst>
          </p:cNvPr>
          <p:cNvSpPr txBox="1"/>
          <p:nvPr/>
        </p:nvSpPr>
        <p:spPr>
          <a:xfrm>
            <a:off x="4017187" y="5257562"/>
            <a:ext cx="71842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Maximum transverse </a:t>
            </a:r>
            <a:r>
              <a:rPr lang="fr-FR" sz="2000" dirty="0" err="1">
                <a:latin typeface="+mj-lt"/>
              </a:rPr>
              <a:t>velocity</a:t>
            </a:r>
            <a:r>
              <a:rPr lang="fr-FR" sz="2000" dirty="0">
                <a:latin typeface="+mj-lt"/>
              </a:rPr>
              <a:t> : 10 mm/s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0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RMS fluctuation 0,075 mm/s, </a:t>
            </a:r>
            <a:r>
              <a:rPr lang="fr-FR" sz="2000" dirty="0" err="1">
                <a:latin typeface="+mj-lt"/>
              </a:rPr>
              <a:t>negligible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compared</a:t>
            </a:r>
            <a:r>
              <a:rPr lang="fr-FR" sz="2000" dirty="0">
                <a:latin typeface="+mj-lt"/>
              </a:rPr>
              <a:t> to </a:t>
            </a:r>
            <a:r>
              <a:rPr lang="fr-FR" sz="2000" dirty="0" err="1">
                <a:latin typeface="+mj-lt"/>
              </a:rPr>
              <a:t>cloud’s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velocity</a:t>
            </a:r>
            <a:r>
              <a:rPr lang="fr-FR" sz="2000" dirty="0">
                <a:latin typeface="+mj-lt"/>
              </a:rPr>
              <a:t> spread (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⁓</a:t>
            </a:r>
            <a:r>
              <a:rPr lang="fr-FR" sz="2000" dirty="0">
                <a:latin typeface="+mj-lt"/>
              </a:rPr>
              <a:t>1,8 mm/s)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6495DD0-9AF1-4045-9398-2E1A734CAD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206543" y="4042833"/>
            <a:ext cx="192459" cy="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3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AEA78CE-BA73-4754-ABDD-F70CBF54E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587" y="1559550"/>
            <a:ext cx="9629554" cy="1389219"/>
          </a:xfrm>
        </p:spPr>
        <p:txBody>
          <a:bodyPr>
            <a:normAutofit fontScale="92500" lnSpcReduction="10000"/>
          </a:bodyPr>
          <a:lstStyle/>
          <a:p>
            <a:r>
              <a:rPr lang="fr-FR" sz="2400" b="1" dirty="0" err="1"/>
              <a:t>Clock</a:t>
            </a:r>
            <a:r>
              <a:rPr lang="fr-FR" sz="2400" b="1" dirty="0"/>
              <a:t> </a:t>
            </a:r>
            <a:r>
              <a:rPr lang="fr-FR" sz="2400" b="1" dirty="0" err="1"/>
              <a:t>sequence</a:t>
            </a:r>
            <a:r>
              <a:rPr lang="fr-FR" sz="2400" b="1" dirty="0"/>
              <a:t> </a:t>
            </a:r>
            <a:r>
              <a:rPr lang="fr-FR" sz="2400" b="1" dirty="0" err="1"/>
              <a:t>with</a:t>
            </a:r>
            <a:r>
              <a:rPr lang="fr-FR" sz="2400" b="1" dirty="0"/>
              <a:t> a « light shift pulse »</a:t>
            </a:r>
            <a:r>
              <a:rPr lang="fr-FR" sz="2400" dirty="0"/>
              <a:t> in </a:t>
            </a:r>
            <a:r>
              <a:rPr lang="fr-FR" sz="2400" dirty="0" err="1"/>
              <a:t>between</a:t>
            </a:r>
            <a:r>
              <a:rPr lang="fr-FR" sz="2400" dirty="0"/>
              <a:t> the </a:t>
            </a:r>
            <a:r>
              <a:rPr lang="fr-FR" sz="2400" dirty="0" err="1"/>
              <a:t>two</a:t>
            </a:r>
            <a:r>
              <a:rPr lang="fr-FR" sz="2400" dirty="0"/>
              <a:t> </a:t>
            </a:r>
            <a:r>
              <a:rPr lang="el-GR" sz="2400" dirty="0">
                <a:cs typeface="Times New Roman" panose="02020603050405020304" pitchFamily="18" charset="0"/>
              </a:rPr>
              <a:t>π</a:t>
            </a:r>
            <a:r>
              <a:rPr lang="fr-FR" sz="2400" dirty="0">
                <a:cs typeface="Times New Roman" panose="02020603050405020304" pitchFamily="18" charset="0"/>
              </a:rPr>
              <a:t>/2 pulses</a:t>
            </a:r>
          </a:p>
          <a:p>
            <a:pPr lvl="1"/>
            <a:r>
              <a:rPr lang="fr-FR" sz="2000" i="1" dirty="0">
                <a:cs typeface="Times New Roman" panose="02020603050405020304" pitchFamily="18" charset="0"/>
              </a:rPr>
              <a:t>Light shift pulse : single laser </a:t>
            </a:r>
            <a:r>
              <a:rPr lang="fr-FR" sz="2000" i="1" dirty="0" err="1">
                <a:cs typeface="Times New Roman" panose="02020603050405020304" pitchFamily="18" charset="0"/>
              </a:rPr>
              <a:t>beam</a:t>
            </a:r>
            <a:r>
              <a:rPr lang="fr-FR" sz="2000" i="1" dirty="0">
                <a:cs typeface="Times New Roman" panose="02020603050405020304" pitchFamily="18" charset="0"/>
              </a:rPr>
              <a:t> at 50 GHz of </a:t>
            </a:r>
            <a:r>
              <a:rPr lang="fr-FR" sz="2000" i="1" dirty="0" err="1">
                <a:cs typeface="Times New Roman" panose="02020603050405020304" pitchFamily="18" charset="0"/>
              </a:rPr>
              <a:t>detuning</a:t>
            </a:r>
            <a:r>
              <a:rPr lang="fr-FR" sz="2000" i="1" dirty="0">
                <a:cs typeface="Times New Roman" panose="02020603050405020304" pitchFamily="18" charset="0"/>
              </a:rPr>
              <a:t> </a:t>
            </a:r>
            <a:r>
              <a:rPr lang="fr-FR" sz="2000" i="1" dirty="0" err="1">
                <a:cs typeface="Times New Roman" panose="02020603050405020304" pitchFamily="18" charset="0"/>
              </a:rPr>
              <a:t>from</a:t>
            </a:r>
            <a:r>
              <a:rPr lang="fr-FR" sz="2000" i="1" dirty="0">
                <a:cs typeface="Times New Roman" panose="02020603050405020304" pitchFamily="18" charset="0"/>
              </a:rPr>
              <a:t> D2 line </a:t>
            </a:r>
            <a:r>
              <a:rPr lang="fr-FR" sz="2000" i="1" dirty="0" err="1">
                <a:cs typeface="Times New Roman" panose="02020603050405020304" pitchFamily="18" charset="0"/>
              </a:rPr>
              <a:t>applied</a:t>
            </a:r>
            <a:r>
              <a:rPr lang="fr-FR" sz="2000" i="1" dirty="0">
                <a:cs typeface="Times New Roman" panose="02020603050405020304" pitchFamily="18" charset="0"/>
              </a:rPr>
              <a:t> on the </a:t>
            </a:r>
            <a:r>
              <a:rPr lang="fr-FR" sz="2000" i="1" dirty="0" err="1">
                <a:cs typeface="Times New Roman" panose="02020603050405020304" pitchFamily="18" charset="0"/>
              </a:rPr>
              <a:t>atoms</a:t>
            </a:r>
            <a:r>
              <a:rPr lang="fr-FR" sz="2000" i="1" dirty="0">
                <a:cs typeface="Times New Roman" panose="02020603050405020304" pitchFamily="18" charset="0"/>
              </a:rPr>
              <a:t> </a:t>
            </a:r>
            <a:r>
              <a:rPr lang="fr-FR" sz="2000" i="1" dirty="0" err="1">
                <a:cs typeface="Times New Roman" panose="02020603050405020304" pitchFamily="18" charset="0"/>
              </a:rPr>
              <a:t>with</a:t>
            </a:r>
            <a:r>
              <a:rPr lang="fr-FR" sz="2000" i="1" dirty="0">
                <a:cs typeface="Times New Roman" panose="02020603050405020304" pitchFamily="18" charset="0"/>
              </a:rPr>
              <a:t> a duration of few ms</a:t>
            </a:r>
          </a:p>
          <a:p>
            <a:r>
              <a:rPr lang="fr-FR" sz="2400" b="1" dirty="0" err="1">
                <a:cs typeface="Times New Roman" panose="02020603050405020304" pitchFamily="18" charset="0"/>
              </a:rPr>
              <a:t>Differential</a:t>
            </a:r>
            <a:r>
              <a:rPr lang="fr-FR" sz="2400" b="1" dirty="0">
                <a:cs typeface="Times New Roman" panose="02020603050405020304" pitchFamily="18" charset="0"/>
              </a:rPr>
              <a:t> light shift </a:t>
            </a:r>
            <a:r>
              <a:rPr lang="fr-FR" sz="2400" b="1" dirty="0" err="1">
                <a:cs typeface="Times New Roman" panose="02020603050405020304" pitchFamily="18" charset="0"/>
              </a:rPr>
              <a:t>proportionnal</a:t>
            </a:r>
            <a:r>
              <a:rPr lang="fr-FR" sz="2400" b="1" dirty="0">
                <a:cs typeface="Times New Roman" panose="02020603050405020304" pitchFamily="18" charset="0"/>
              </a:rPr>
              <a:t> to the </a:t>
            </a:r>
            <a:r>
              <a:rPr lang="fr-FR" sz="2400" b="1" dirty="0" err="1">
                <a:cs typeface="Times New Roman" panose="02020603050405020304" pitchFamily="18" charset="0"/>
              </a:rPr>
              <a:t>intensity</a:t>
            </a:r>
            <a:endParaRPr lang="fr-FR" sz="2400" b="1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461602-1958-4F82-9E99-7F175775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17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124F0A9-EDD1-4A18-BF8B-5933F0A6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Local </a:t>
            </a:r>
            <a:r>
              <a:rPr lang="fr-FR" sz="4000" dirty="0" err="1"/>
              <a:t>intensity</a:t>
            </a:r>
            <a:r>
              <a:rPr lang="fr-FR" sz="4000" dirty="0"/>
              <a:t> probe of the </a:t>
            </a:r>
            <a:r>
              <a:rPr lang="fr-FR" sz="4000" dirty="0" err="1"/>
              <a:t>beam</a:t>
            </a:r>
            <a:r>
              <a:rPr lang="fr-FR" sz="4000" dirty="0"/>
              <a:t> </a:t>
            </a:r>
            <a:r>
              <a:rPr lang="fr-FR" sz="4000" i="1" dirty="0"/>
              <a:t>in-situ</a:t>
            </a:r>
            <a:endParaRPr lang="fr-FR" sz="4000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C7CC5C9F-066D-4848-959D-9DCCDFB0FA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" r="26769" b="38317"/>
          <a:stretch/>
        </p:blipFill>
        <p:spPr>
          <a:xfrm>
            <a:off x="573324" y="3724837"/>
            <a:ext cx="5747214" cy="188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44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que 7">
            <a:extLst>
              <a:ext uri="{FF2B5EF4-FFF2-40B4-BE49-F238E27FC236}">
                <a16:creationId xmlns:a16="http://schemas.microsoft.com/office/drawing/2014/main" id="{8E47708F-BB42-41F2-ABC3-A32B7DD103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1346"/>
          <a:stretch/>
        </p:blipFill>
        <p:spPr>
          <a:xfrm>
            <a:off x="6320538" y="3450430"/>
            <a:ext cx="4916702" cy="2905919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461602-1958-4F82-9E99-7F175775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18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124F0A9-EDD1-4A18-BF8B-5933F0A6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Local </a:t>
            </a:r>
            <a:r>
              <a:rPr lang="fr-FR" sz="4000" dirty="0" err="1"/>
              <a:t>intensity</a:t>
            </a:r>
            <a:r>
              <a:rPr lang="fr-FR" sz="4000" dirty="0"/>
              <a:t> probe of the </a:t>
            </a:r>
            <a:r>
              <a:rPr lang="fr-FR" sz="4000" dirty="0" err="1"/>
              <a:t>beam</a:t>
            </a:r>
            <a:r>
              <a:rPr lang="fr-FR" sz="4000" dirty="0"/>
              <a:t> </a:t>
            </a:r>
            <a:r>
              <a:rPr lang="fr-FR" sz="4000" i="1" dirty="0"/>
              <a:t>in-situ</a:t>
            </a:r>
            <a:endParaRPr lang="fr-FR" sz="4000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C7CC5C9F-066D-4848-959D-9DCCDFB0FA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t="1" r="26769" b="38317"/>
          <a:stretch/>
        </p:blipFill>
        <p:spPr>
          <a:xfrm>
            <a:off x="573324" y="3724837"/>
            <a:ext cx="5747214" cy="1889466"/>
          </a:xfrm>
          <a:prstGeom prst="rect">
            <a:avLst/>
          </a:prstGeom>
        </p:spPr>
      </p:pic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DCCDF4EA-9B53-4E3B-BB3C-0F3E3A102639}"/>
              </a:ext>
            </a:extLst>
          </p:cNvPr>
          <p:cNvSpPr txBox="1">
            <a:spLocks/>
          </p:cNvSpPr>
          <p:nvPr/>
        </p:nvSpPr>
        <p:spPr>
          <a:xfrm>
            <a:off x="1383587" y="1559550"/>
            <a:ext cx="9629554" cy="1389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 err="1"/>
              <a:t>Clock</a:t>
            </a:r>
            <a:r>
              <a:rPr lang="fr-FR" sz="2400" b="1" dirty="0"/>
              <a:t> </a:t>
            </a:r>
            <a:r>
              <a:rPr lang="fr-FR" sz="2400" b="1" dirty="0" err="1"/>
              <a:t>sequence</a:t>
            </a:r>
            <a:r>
              <a:rPr lang="fr-FR" sz="2400" b="1" dirty="0"/>
              <a:t> </a:t>
            </a:r>
            <a:r>
              <a:rPr lang="fr-FR" sz="2400" b="1" dirty="0" err="1"/>
              <a:t>with</a:t>
            </a:r>
            <a:r>
              <a:rPr lang="fr-FR" sz="2400" b="1" dirty="0"/>
              <a:t> a « light shift pulse »</a:t>
            </a:r>
            <a:r>
              <a:rPr lang="fr-FR" sz="2400" dirty="0"/>
              <a:t> in </a:t>
            </a:r>
            <a:r>
              <a:rPr lang="fr-FR" sz="2400" dirty="0" err="1"/>
              <a:t>between</a:t>
            </a:r>
            <a:r>
              <a:rPr lang="fr-FR" sz="2400" dirty="0"/>
              <a:t> the </a:t>
            </a:r>
            <a:r>
              <a:rPr lang="fr-FR" sz="2400" dirty="0" err="1"/>
              <a:t>two</a:t>
            </a:r>
            <a:r>
              <a:rPr lang="fr-FR" sz="2400" dirty="0"/>
              <a:t> </a:t>
            </a:r>
            <a:r>
              <a:rPr lang="el-GR" sz="2400" dirty="0">
                <a:cs typeface="Times New Roman" panose="02020603050405020304" pitchFamily="18" charset="0"/>
              </a:rPr>
              <a:t>π</a:t>
            </a:r>
            <a:r>
              <a:rPr lang="fr-FR" sz="2400" dirty="0">
                <a:cs typeface="Times New Roman" panose="02020603050405020304" pitchFamily="18" charset="0"/>
              </a:rPr>
              <a:t>/2 pulses</a:t>
            </a:r>
          </a:p>
          <a:p>
            <a:pPr lvl="1"/>
            <a:r>
              <a:rPr lang="fr-FR" sz="2000" i="1" dirty="0">
                <a:cs typeface="Times New Roman" panose="02020603050405020304" pitchFamily="18" charset="0"/>
              </a:rPr>
              <a:t>Light shift pulse : single laser </a:t>
            </a:r>
            <a:r>
              <a:rPr lang="fr-FR" sz="2000" i="1" dirty="0" err="1">
                <a:cs typeface="Times New Roman" panose="02020603050405020304" pitchFamily="18" charset="0"/>
              </a:rPr>
              <a:t>beam</a:t>
            </a:r>
            <a:r>
              <a:rPr lang="fr-FR" sz="2000" i="1" dirty="0">
                <a:cs typeface="Times New Roman" panose="02020603050405020304" pitchFamily="18" charset="0"/>
              </a:rPr>
              <a:t> at 50 GHz of </a:t>
            </a:r>
            <a:r>
              <a:rPr lang="fr-FR" sz="2000" i="1" dirty="0" err="1">
                <a:cs typeface="Times New Roman" panose="02020603050405020304" pitchFamily="18" charset="0"/>
              </a:rPr>
              <a:t>detuning</a:t>
            </a:r>
            <a:r>
              <a:rPr lang="fr-FR" sz="2000" i="1" dirty="0">
                <a:cs typeface="Times New Roman" panose="02020603050405020304" pitchFamily="18" charset="0"/>
              </a:rPr>
              <a:t> </a:t>
            </a:r>
            <a:r>
              <a:rPr lang="fr-FR" sz="2000" i="1" dirty="0" err="1">
                <a:cs typeface="Times New Roman" panose="02020603050405020304" pitchFamily="18" charset="0"/>
              </a:rPr>
              <a:t>from</a:t>
            </a:r>
            <a:r>
              <a:rPr lang="fr-FR" sz="2000" i="1" dirty="0">
                <a:cs typeface="Times New Roman" panose="02020603050405020304" pitchFamily="18" charset="0"/>
              </a:rPr>
              <a:t> D2 line </a:t>
            </a:r>
            <a:r>
              <a:rPr lang="fr-FR" sz="2000" i="1" dirty="0" err="1">
                <a:cs typeface="Times New Roman" panose="02020603050405020304" pitchFamily="18" charset="0"/>
              </a:rPr>
              <a:t>applied</a:t>
            </a:r>
            <a:r>
              <a:rPr lang="fr-FR" sz="2000" i="1" dirty="0">
                <a:cs typeface="Times New Roman" panose="02020603050405020304" pitchFamily="18" charset="0"/>
              </a:rPr>
              <a:t> on the </a:t>
            </a:r>
            <a:r>
              <a:rPr lang="fr-FR" sz="2000" i="1" dirty="0" err="1">
                <a:cs typeface="Times New Roman" panose="02020603050405020304" pitchFamily="18" charset="0"/>
              </a:rPr>
              <a:t>atoms</a:t>
            </a:r>
            <a:r>
              <a:rPr lang="fr-FR" sz="2000" i="1" dirty="0">
                <a:cs typeface="Times New Roman" panose="02020603050405020304" pitchFamily="18" charset="0"/>
              </a:rPr>
              <a:t> </a:t>
            </a:r>
            <a:r>
              <a:rPr lang="fr-FR" sz="2000" i="1" dirty="0" err="1">
                <a:cs typeface="Times New Roman" panose="02020603050405020304" pitchFamily="18" charset="0"/>
              </a:rPr>
              <a:t>with</a:t>
            </a:r>
            <a:r>
              <a:rPr lang="fr-FR" sz="2000" i="1" dirty="0">
                <a:cs typeface="Times New Roman" panose="02020603050405020304" pitchFamily="18" charset="0"/>
              </a:rPr>
              <a:t> a duration of few ms</a:t>
            </a:r>
          </a:p>
          <a:p>
            <a:r>
              <a:rPr lang="fr-FR" sz="2400" b="1" dirty="0" err="1">
                <a:cs typeface="Times New Roman" panose="02020603050405020304" pitchFamily="18" charset="0"/>
              </a:rPr>
              <a:t>Differential</a:t>
            </a:r>
            <a:r>
              <a:rPr lang="fr-FR" sz="2400" b="1" dirty="0">
                <a:cs typeface="Times New Roman" panose="02020603050405020304" pitchFamily="18" charset="0"/>
              </a:rPr>
              <a:t> light shift </a:t>
            </a:r>
            <a:r>
              <a:rPr lang="fr-FR" sz="2400" b="1" dirty="0" err="1">
                <a:cs typeface="Times New Roman" panose="02020603050405020304" pitchFamily="18" charset="0"/>
              </a:rPr>
              <a:t>proportionnal</a:t>
            </a:r>
            <a:r>
              <a:rPr lang="fr-FR" sz="2400" b="1" dirty="0">
                <a:cs typeface="Times New Roman" panose="02020603050405020304" pitchFamily="18" charset="0"/>
              </a:rPr>
              <a:t> to the </a:t>
            </a:r>
            <a:r>
              <a:rPr lang="fr-FR" sz="2400" b="1" dirty="0" err="1">
                <a:cs typeface="Times New Roman" panose="02020603050405020304" pitchFamily="18" charset="0"/>
              </a:rPr>
              <a:t>intensity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79431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6AFBA82-B72A-4C95-8E64-1983AD798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19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BD63AC7-BC2A-474C-9FEE-62EC69FD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Caracterisation</a:t>
            </a:r>
            <a:r>
              <a:rPr lang="fr-FR" dirty="0"/>
              <a:t> of the </a:t>
            </a:r>
            <a:r>
              <a:rPr lang="fr-FR" dirty="0" err="1"/>
              <a:t>method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89AA961-6DEC-49EC-821B-393127CAF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394"/>
          <a:stretch/>
        </p:blipFill>
        <p:spPr>
          <a:xfrm>
            <a:off x="71434" y="1348625"/>
            <a:ext cx="4744068" cy="537285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6AC0A25-A218-40EA-B0CA-EB0AC911D69F}"/>
              </a:ext>
            </a:extLst>
          </p:cNvPr>
          <p:cNvSpPr txBox="1"/>
          <p:nvPr/>
        </p:nvSpPr>
        <p:spPr>
          <a:xfrm>
            <a:off x="4034246" y="1054409"/>
            <a:ext cx="838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Clipped beam with an iris with an aperture of 4 mm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→ Fringes pattern</a:t>
            </a:r>
            <a:r>
              <a:rPr lang="en-US" sz="2000" dirty="0">
                <a:latin typeface="+mj-lt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D5505A6-DD09-4B4A-A9C4-3C8354BDDA2B}"/>
              </a:ext>
            </a:extLst>
          </p:cNvPr>
          <p:cNvSpPr/>
          <p:nvPr/>
        </p:nvSpPr>
        <p:spPr>
          <a:xfrm>
            <a:off x="2803523" y="4330700"/>
            <a:ext cx="1430957" cy="292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E78EF-589E-4752-ACEF-7F6A6FFE107C}"/>
              </a:ext>
            </a:extLst>
          </p:cNvPr>
          <p:cNvSpPr/>
          <p:nvPr/>
        </p:nvSpPr>
        <p:spPr>
          <a:xfrm>
            <a:off x="3202841" y="4910137"/>
            <a:ext cx="1162051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944EE6-B4B7-4BDD-9311-E5C058E86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502" y="1532721"/>
            <a:ext cx="6629400" cy="174052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A82FF8C-92F9-4FDE-8DD9-D6B39BF6589F}"/>
              </a:ext>
            </a:extLst>
          </p:cNvPr>
          <p:cNvSpPr txBox="1"/>
          <p:nvPr/>
        </p:nvSpPr>
        <p:spPr>
          <a:xfrm>
            <a:off x="5266267" y="6400412"/>
            <a:ext cx="505301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fr-FR" sz="1200" b="0" i="0" u="none" strike="noStrike" baseline="0" dirty="0">
                <a:latin typeface="+mj-lt"/>
              </a:rPr>
              <a:t>J. M. Cervantes, J. </a:t>
            </a:r>
            <a:r>
              <a:rPr lang="fr-FR" sz="1200" b="0" i="0" u="none" strike="noStrike" baseline="0" dirty="0" err="1">
                <a:latin typeface="+mj-lt"/>
              </a:rPr>
              <a:t>Opt</a:t>
            </a:r>
            <a:r>
              <a:rPr lang="fr-FR" sz="1200" b="0" i="0" u="none" strike="noStrike" baseline="0" dirty="0">
                <a:latin typeface="+mj-lt"/>
              </a:rPr>
              <a:t>. </a:t>
            </a:r>
            <a:r>
              <a:rPr lang="en-US" sz="1200" b="0" i="0" u="none" strike="noStrike" baseline="0" dirty="0">
                <a:latin typeface="+mj-lt"/>
              </a:rPr>
              <a:t>Soc. Am. A, 41(5):881891, (2024)</a:t>
            </a:r>
            <a:r>
              <a:rPr lang="fr-FR" sz="1200" b="0" i="0" u="none" strike="noStrike" baseline="0" dirty="0">
                <a:latin typeface="+mj-lt"/>
              </a:rPr>
              <a:t> </a:t>
            </a:r>
            <a:endParaRPr lang="en-GB" sz="1000" dirty="0">
              <a:latin typeface="+mj-lt"/>
              <a:ea typeface="Times New Roman" charset="0"/>
              <a:cs typeface="Calibri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C07DE97-7369-41F0-A429-E5D04CBEC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994" y="3435712"/>
            <a:ext cx="3296672" cy="27807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FA38414-9842-48CA-BF5E-60359228CFE0}"/>
              </a:ext>
            </a:extLst>
          </p:cNvPr>
          <p:cNvSpPr/>
          <p:nvPr/>
        </p:nvSpPr>
        <p:spPr>
          <a:xfrm rot="189476">
            <a:off x="2681346" y="2345715"/>
            <a:ext cx="1042988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D497D1-F5DD-493B-A13C-B33E1FE4E342}"/>
              </a:ext>
            </a:extLst>
          </p:cNvPr>
          <p:cNvSpPr/>
          <p:nvPr/>
        </p:nvSpPr>
        <p:spPr>
          <a:xfrm rot="21061743">
            <a:off x="910365" y="6164500"/>
            <a:ext cx="1042988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E5E59F-3287-441F-83AA-97C72D0E68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809"/>
          <a:stretch/>
        </p:blipFill>
        <p:spPr>
          <a:xfrm>
            <a:off x="8130202" y="3327004"/>
            <a:ext cx="3593898" cy="301964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E9988EE-70A8-44D4-93B8-07E535233192}"/>
              </a:ext>
            </a:extLst>
          </p:cNvPr>
          <p:cNvSpPr/>
          <p:nvPr/>
        </p:nvSpPr>
        <p:spPr>
          <a:xfrm>
            <a:off x="747098" y="1454519"/>
            <a:ext cx="548302" cy="801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75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45D1B35-03E0-4B84-A756-3707B550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5B1F01-AFF4-4F23-994C-C4A1787AC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Test of Standard model at </a:t>
            </a:r>
            <a:r>
              <a:rPr lang="fr-FR" sz="3600" dirty="0" err="1"/>
              <a:t>low</a:t>
            </a:r>
            <a:r>
              <a:rPr lang="fr-FR" sz="3600" dirty="0"/>
              <a:t> </a:t>
            </a:r>
            <a:r>
              <a:rPr lang="fr-FR" sz="3600" dirty="0" err="1"/>
              <a:t>energy</a:t>
            </a:r>
            <a:r>
              <a:rPr lang="fr-FR" sz="3600" dirty="0"/>
              <a:t> </a:t>
            </a:r>
            <a:r>
              <a:rPr lang="fr-FR" sz="3600" dirty="0" err="1"/>
              <a:t>scales</a:t>
            </a:r>
            <a:endParaRPr lang="fr-FR" sz="3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8F4066-517A-450B-B445-02FBFECBC20E}"/>
              </a:ext>
            </a:extLst>
          </p:cNvPr>
          <p:cNvSpPr/>
          <p:nvPr/>
        </p:nvSpPr>
        <p:spPr>
          <a:xfrm>
            <a:off x="2059608" y="2694865"/>
            <a:ext cx="314325" cy="96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contenu 1 2 1">
            <a:extLst>
              <a:ext uri="{FF2B5EF4-FFF2-40B4-BE49-F238E27FC236}">
                <a16:creationId xmlns:a16="http://schemas.microsoft.com/office/drawing/2014/main" id="{FCB28B7E-6BD4-44B1-B250-0762175A71B3}"/>
              </a:ext>
            </a:extLst>
          </p:cNvPr>
          <p:cNvSpPr txBox="1">
            <a:spLocks/>
          </p:cNvSpPr>
          <p:nvPr/>
        </p:nvSpPr>
        <p:spPr>
          <a:xfrm>
            <a:off x="644281" y="3251803"/>
            <a:ext cx="4605081" cy="2188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latin typeface="+mj-lt"/>
              </a:rPr>
              <a:t>Direct </a:t>
            </a:r>
            <a:r>
              <a:rPr lang="fr-FR" sz="1800" dirty="0" err="1">
                <a:latin typeface="+mj-lt"/>
              </a:rPr>
              <a:t>measurement</a:t>
            </a:r>
            <a:r>
              <a:rPr lang="fr-FR" sz="1800" dirty="0">
                <a:latin typeface="+mj-lt"/>
              </a:rPr>
              <a:t> </a:t>
            </a:r>
          </a:p>
          <a:p>
            <a:pPr marL="0" indent="0" algn="ctr">
              <a:buNone/>
            </a:pPr>
            <a:endParaRPr lang="fr-FR" sz="1800" noProof="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18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18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1600" noProof="0" dirty="0">
                <a:latin typeface="+mj-lt"/>
                <a:cs typeface="Arial" panose="020B0604020202020204" pitchFamily="34" charset="0"/>
              </a:rPr>
              <a:t>X. Fan, et al., Phys. Rev. Lett. 130, 071801 (2023)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sp>
        <p:nvSpPr>
          <p:cNvPr id="20" name="Espace réservé du contenu 1 3 1">
            <a:extLst>
              <a:ext uri="{FF2B5EF4-FFF2-40B4-BE49-F238E27FC236}">
                <a16:creationId xmlns:a16="http://schemas.microsoft.com/office/drawing/2014/main" id="{5E3753F8-1199-45F8-BE9C-BD56F35E7C58}"/>
              </a:ext>
            </a:extLst>
          </p:cNvPr>
          <p:cNvSpPr txBox="1">
            <a:spLocks/>
          </p:cNvSpPr>
          <p:nvPr/>
        </p:nvSpPr>
        <p:spPr>
          <a:xfrm>
            <a:off x="1425863" y="5844896"/>
            <a:ext cx="9340273" cy="924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dirty="0">
                <a:solidFill>
                  <a:srgbClr val="C00000"/>
                </a:solidFill>
                <a:latin typeface="+mj-lt"/>
              </a:rPr>
              <a:t>Comparaison </a:t>
            </a:r>
            <a:r>
              <a:rPr lang="fr-FR" sz="2000" dirty="0" err="1">
                <a:solidFill>
                  <a:srgbClr val="C00000"/>
                </a:solidFill>
                <a:latin typeface="+mj-lt"/>
              </a:rPr>
              <a:t>between</a:t>
            </a:r>
            <a:r>
              <a:rPr lang="fr-FR" sz="2000" dirty="0">
                <a:solidFill>
                  <a:srgbClr val="C00000"/>
                </a:solidFill>
                <a:latin typeface="+mj-lt"/>
              </a:rPr>
              <a:t> the value </a:t>
            </a:r>
            <a:r>
              <a:rPr lang="fr-FR" sz="2000" dirty="0" err="1">
                <a:solidFill>
                  <a:srgbClr val="C00000"/>
                </a:solidFill>
                <a:latin typeface="+mj-lt"/>
              </a:rPr>
              <a:t>calculated</a:t>
            </a:r>
            <a:r>
              <a:rPr lang="fr-FR" sz="2000" dirty="0">
                <a:solidFill>
                  <a:srgbClr val="C00000"/>
                </a:solidFill>
                <a:latin typeface="+mj-lt"/>
              </a:rPr>
              <a:t> </a:t>
            </a:r>
            <a:r>
              <a:rPr lang="fr-FR" sz="2000" dirty="0" err="1">
                <a:solidFill>
                  <a:srgbClr val="C00000"/>
                </a:solidFill>
                <a:latin typeface="+mj-lt"/>
              </a:rPr>
              <a:t>with</a:t>
            </a:r>
            <a:r>
              <a:rPr lang="fr-FR" sz="20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l-GR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fr-FR" sz="20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and the direct </a:t>
            </a:r>
            <a:r>
              <a:rPr lang="fr-FR" sz="2000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measurement</a:t>
            </a:r>
            <a:r>
              <a:rPr lang="fr-FR" sz="20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of </a:t>
            </a:r>
            <a:r>
              <a:rPr lang="fr-FR" sz="2000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a</a:t>
            </a:r>
            <a:r>
              <a:rPr lang="fr-FR" sz="2000" baseline="-25000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e</a:t>
            </a:r>
            <a:endParaRPr lang="fr-FR" sz="1400" dirty="0">
              <a:solidFill>
                <a:srgbClr val="C00000"/>
              </a:solidFill>
              <a:latin typeface="+mj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20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0E3038-B901-4EE2-A0DA-69AE49B783E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521" y="3684382"/>
            <a:ext cx="5769714" cy="969979"/>
          </a:xfrm>
          <a:prstGeom prst="rect">
            <a:avLst/>
          </a:prstGeom>
        </p:spPr>
      </p:pic>
      <p:sp>
        <p:nvSpPr>
          <p:cNvPr id="26" name="Espace réservé du contenu 1 3 2">
            <a:extLst>
              <a:ext uri="{FF2B5EF4-FFF2-40B4-BE49-F238E27FC236}">
                <a16:creationId xmlns:a16="http://schemas.microsoft.com/office/drawing/2014/main" id="{07812B02-4A03-43D7-B84A-9C6631A87A62}"/>
              </a:ext>
            </a:extLst>
          </p:cNvPr>
          <p:cNvSpPr txBox="1">
            <a:spLocks/>
          </p:cNvSpPr>
          <p:nvPr/>
        </p:nvSpPr>
        <p:spPr>
          <a:xfrm>
            <a:off x="2488940" y="1349023"/>
            <a:ext cx="1831818" cy="36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b="1" dirty="0" err="1">
                <a:latin typeface="+mj-lt"/>
              </a:rPr>
              <a:t>Measurement</a:t>
            </a:r>
            <a:endParaRPr lang="fr-FR" sz="1400" b="1" dirty="0">
              <a:latin typeface="+mj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2000" dirty="0">
              <a:latin typeface="+mj-lt"/>
            </a:endParaRPr>
          </a:p>
        </p:txBody>
      </p:sp>
      <p:sp>
        <p:nvSpPr>
          <p:cNvPr id="28" name="Espace réservé du contenu 1 3 3">
            <a:extLst>
              <a:ext uri="{FF2B5EF4-FFF2-40B4-BE49-F238E27FC236}">
                <a16:creationId xmlns:a16="http://schemas.microsoft.com/office/drawing/2014/main" id="{A7CF9D30-47DB-4B95-B6B5-A64877DFFF41}"/>
              </a:ext>
            </a:extLst>
          </p:cNvPr>
          <p:cNvSpPr txBox="1">
            <a:spLocks/>
          </p:cNvSpPr>
          <p:nvPr/>
        </p:nvSpPr>
        <p:spPr>
          <a:xfrm>
            <a:off x="5619715" y="1349024"/>
            <a:ext cx="4698332" cy="36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b="1" dirty="0" err="1">
                <a:latin typeface="+mj-lt"/>
              </a:rPr>
              <a:t>Theoritical</a:t>
            </a:r>
            <a:r>
              <a:rPr lang="fr-FR" sz="2000" b="1" dirty="0">
                <a:latin typeface="+mj-lt"/>
              </a:rPr>
              <a:t> </a:t>
            </a:r>
            <a:r>
              <a:rPr lang="fr-FR" sz="2000" b="1" dirty="0" err="1">
                <a:latin typeface="+mj-lt"/>
              </a:rPr>
              <a:t>predictions</a:t>
            </a:r>
            <a:endParaRPr lang="fr-FR" sz="1400" b="1" dirty="0">
              <a:latin typeface="+mj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2000" dirty="0">
              <a:latin typeface="+mj-lt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3D92872-2C6F-48EA-9290-E10F0966C953}"/>
              </a:ext>
            </a:extLst>
          </p:cNvPr>
          <p:cNvCxnSpPr/>
          <p:nvPr/>
        </p:nvCxnSpPr>
        <p:spPr>
          <a:xfrm>
            <a:off x="4599160" y="1548143"/>
            <a:ext cx="1729212" cy="0"/>
          </a:xfrm>
          <a:prstGeom prst="straightConnector1">
            <a:avLst/>
          </a:prstGeom>
          <a:ln w="38100">
            <a:solidFill>
              <a:srgbClr val="4472C4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contenu 1 3 4">
            <a:extLst>
              <a:ext uri="{FF2B5EF4-FFF2-40B4-BE49-F238E27FC236}">
                <a16:creationId xmlns:a16="http://schemas.microsoft.com/office/drawing/2014/main" id="{8E4CA704-DF6D-42AA-9401-8462BD73AF21}"/>
              </a:ext>
            </a:extLst>
          </p:cNvPr>
          <p:cNvSpPr txBox="1">
            <a:spLocks/>
          </p:cNvSpPr>
          <p:nvPr/>
        </p:nvSpPr>
        <p:spPr>
          <a:xfrm>
            <a:off x="4547857" y="1595542"/>
            <a:ext cx="1831818" cy="36921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i="1" dirty="0">
                <a:latin typeface="+mj-lt"/>
              </a:rPr>
              <a:t>Comparaison</a:t>
            </a:r>
            <a:endParaRPr lang="fr-FR" sz="1400" i="1" dirty="0">
              <a:latin typeface="+mj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2000" dirty="0">
              <a:latin typeface="+mj-lt"/>
            </a:endParaRPr>
          </a:p>
        </p:txBody>
      </p:sp>
      <p:sp>
        <p:nvSpPr>
          <p:cNvPr id="31" name="Espace réservé du contenu 1 3 5">
            <a:extLst>
              <a:ext uri="{FF2B5EF4-FFF2-40B4-BE49-F238E27FC236}">
                <a16:creationId xmlns:a16="http://schemas.microsoft.com/office/drawing/2014/main" id="{CAAD4EFD-4FDE-4128-A282-35CA19A032AF}"/>
              </a:ext>
            </a:extLst>
          </p:cNvPr>
          <p:cNvSpPr txBox="1">
            <a:spLocks/>
          </p:cNvSpPr>
          <p:nvPr/>
        </p:nvSpPr>
        <p:spPr>
          <a:xfrm>
            <a:off x="2554840" y="2372778"/>
            <a:ext cx="3508981" cy="36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000" b="1" dirty="0">
                <a:latin typeface="+mj-lt"/>
              </a:rPr>
              <a:t>Electron </a:t>
            </a:r>
            <a:r>
              <a:rPr lang="fr-FR" sz="2000" b="1" dirty="0" err="1">
                <a:latin typeface="+mj-lt"/>
              </a:rPr>
              <a:t>magnetic</a:t>
            </a:r>
            <a:r>
              <a:rPr lang="fr-FR" sz="2000" b="1" dirty="0">
                <a:latin typeface="+mj-lt"/>
              </a:rPr>
              <a:t> moment</a:t>
            </a:r>
            <a:endParaRPr lang="fr-FR" sz="1400" b="1" dirty="0">
              <a:latin typeface="+mj-lt"/>
            </a:endParaRP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F6A2F227-ED33-41BA-A2D0-22360DCE5187}"/>
              </a:ext>
            </a:extLst>
          </p:cNvPr>
          <p:cNvSpPr/>
          <p:nvPr/>
        </p:nvSpPr>
        <p:spPr>
          <a:xfrm>
            <a:off x="614521" y="3058100"/>
            <a:ext cx="4833744" cy="2472130"/>
          </a:xfrm>
          <a:prstGeom prst="roundRect">
            <a:avLst>
              <a:gd name="adj" fmla="val 7472"/>
            </a:avLst>
          </a:prstGeom>
          <a:noFill/>
          <a:ln w="19050">
            <a:solidFill>
              <a:srgbClr val="385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02081927-D226-40B1-8F2F-ABB9AE1DC31D}"/>
              </a:ext>
            </a:extLst>
          </p:cNvPr>
          <p:cNvSpPr/>
          <p:nvPr/>
        </p:nvSpPr>
        <p:spPr>
          <a:xfrm>
            <a:off x="5619756" y="3056659"/>
            <a:ext cx="6191244" cy="2472130"/>
          </a:xfrm>
          <a:prstGeom prst="roundRect">
            <a:avLst>
              <a:gd name="adj" fmla="val 7472"/>
            </a:avLst>
          </a:prstGeom>
          <a:noFill/>
          <a:ln w="19050">
            <a:solidFill>
              <a:srgbClr val="385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38" name="Espace réservé du contenu 1 2 2">
            <a:extLst>
              <a:ext uri="{FF2B5EF4-FFF2-40B4-BE49-F238E27FC236}">
                <a16:creationId xmlns:a16="http://schemas.microsoft.com/office/drawing/2014/main" id="{D0736A5A-B539-4DD5-AE48-318869CD259C}"/>
              </a:ext>
            </a:extLst>
          </p:cNvPr>
          <p:cNvSpPr txBox="1">
            <a:spLocks/>
          </p:cNvSpPr>
          <p:nvPr/>
        </p:nvSpPr>
        <p:spPr>
          <a:xfrm>
            <a:off x="6324704" y="3282687"/>
            <a:ext cx="4605081" cy="470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>
                <a:latin typeface="+mj-lt"/>
              </a:rPr>
              <a:t>Standard Model </a:t>
            </a:r>
            <a:r>
              <a:rPr lang="fr-FR" sz="1800" dirty="0" err="1">
                <a:latin typeface="+mj-lt"/>
              </a:rPr>
              <a:t>prediction</a:t>
            </a:r>
            <a:endParaRPr lang="fr-FR" dirty="0">
              <a:latin typeface="+mj-lt"/>
            </a:endParaRP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7DBD4C65-DAA6-4F92-84E6-81F97ED383DC}"/>
              </a:ext>
            </a:extLst>
          </p:cNvPr>
          <p:cNvCxnSpPr>
            <a:cxnSpLocks/>
          </p:cNvCxnSpPr>
          <p:nvPr/>
        </p:nvCxnSpPr>
        <p:spPr>
          <a:xfrm>
            <a:off x="6223320" y="5088052"/>
            <a:ext cx="814812" cy="0"/>
          </a:xfrm>
          <a:prstGeom prst="straightConnector1">
            <a:avLst/>
          </a:prstGeom>
          <a:ln w="38100">
            <a:solidFill>
              <a:srgbClr val="4472C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space réservé du contenu 1 2 3">
            <a:extLst>
              <a:ext uri="{FF2B5EF4-FFF2-40B4-BE49-F238E27FC236}">
                <a16:creationId xmlns:a16="http://schemas.microsoft.com/office/drawing/2014/main" id="{77A14B92-08A6-4CFD-A0F9-4B8B7D6DA014}"/>
              </a:ext>
            </a:extLst>
          </p:cNvPr>
          <p:cNvSpPr txBox="1">
            <a:spLocks/>
          </p:cNvSpPr>
          <p:nvPr/>
        </p:nvSpPr>
        <p:spPr>
          <a:xfrm>
            <a:off x="6968837" y="4818734"/>
            <a:ext cx="4605081" cy="470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dirty="0" err="1">
                <a:latin typeface="+mj-lt"/>
              </a:rPr>
              <a:t>Depends</a:t>
            </a:r>
            <a:r>
              <a:rPr lang="fr-FR" sz="1800" dirty="0">
                <a:latin typeface="+mj-lt"/>
              </a:rPr>
              <a:t> on the fine structure constant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latin typeface="+mj-lt"/>
                <a:cs typeface="Times New Roman" panose="02020603050405020304" pitchFamily="18" charset="0"/>
              </a:rPr>
              <a:t>via QED </a:t>
            </a:r>
            <a:r>
              <a:rPr lang="fr-FR" sz="1800" dirty="0" err="1">
                <a:latin typeface="+mj-lt"/>
                <a:cs typeface="Times New Roman" panose="02020603050405020304" pitchFamily="18" charset="0"/>
              </a:rPr>
              <a:t>term</a:t>
            </a:r>
            <a:endParaRPr lang="fr-FR" sz="1800" dirty="0">
              <a:latin typeface="+mj-lt"/>
            </a:endParaRPr>
          </a:p>
          <a:p>
            <a:pPr marL="0" indent="0" algn="ctr">
              <a:buNone/>
            </a:pPr>
            <a:endParaRPr lang="fr-FR" sz="1800" noProof="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18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1800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FB1A9C-F982-415F-8693-EE8DFCA048A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675" y="2279423"/>
            <a:ext cx="1486714" cy="5394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1B9FBD5-13CF-43C3-98B7-D78812FEFD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347" y="3954469"/>
            <a:ext cx="3551489" cy="54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371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095248-1140-48C6-AE80-500FCC2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20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4B61C1E-407F-483A-939B-C3F4A9EF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Laplacian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4489DA9-F207-4664-A420-705B228372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24" y="2242888"/>
            <a:ext cx="1512492" cy="783090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D30510F-0810-47BD-9514-D4A073917314}"/>
              </a:ext>
            </a:extLst>
          </p:cNvPr>
          <p:cNvCxnSpPr/>
          <p:nvPr/>
        </p:nvCxnSpPr>
        <p:spPr>
          <a:xfrm>
            <a:off x="5540247" y="2577391"/>
            <a:ext cx="70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0E224890-2E81-4080-99DB-26D47698F7C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68" y="2242887"/>
            <a:ext cx="2416058" cy="783092"/>
          </a:xfrm>
          <a:prstGeom prst="rect">
            <a:avLst/>
          </a:prstGeom>
        </p:spPr>
      </p:pic>
      <p:sp>
        <p:nvSpPr>
          <p:cNvPr id="14" name="Espace réservé du contenu 1">
            <a:extLst>
              <a:ext uri="{FF2B5EF4-FFF2-40B4-BE49-F238E27FC236}">
                <a16:creationId xmlns:a16="http://schemas.microsoft.com/office/drawing/2014/main" id="{672A19D5-771A-4760-B283-7398B15F3181}"/>
              </a:ext>
            </a:extLst>
          </p:cNvPr>
          <p:cNvSpPr txBox="1">
            <a:spLocks/>
          </p:cNvSpPr>
          <p:nvPr/>
        </p:nvSpPr>
        <p:spPr>
          <a:xfrm>
            <a:off x="2144854" y="1188172"/>
            <a:ext cx="10312399" cy="1389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+mj-lt"/>
              </a:rPr>
              <a:t>Convolution of the </a:t>
            </a:r>
            <a:r>
              <a:rPr lang="fr-FR" sz="2400" dirty="0" err="1">
                <a:latin typeface="+mj-lt"/>
              </a:rPr>
              <a:t>intensity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map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with</a:t>
            </a:r>
            <a:r>
              <a:rPr lang="fr-FR" sz="2400" dirty="0">
                <a:latin typeface="+mj-lt"/>
              </a:rPr>
              <a:t> the </a:t>
            </a:r>
            <a:r>
              <a:rPr lang="fr-FR" sz="2400" dirty="0" err="1">
                <a:latin typeface="+mj-lt"/>
              </a:rPr>
              <a:t>Laplacian</a:t>
            </a:r>
            <a:r>
              <a:rPr lang="fr-FR" sz="2400" dirty="0">
                <a:latin typeface="+mj-lt"/>
              </a:rPr>
              <a:t> kernel</a:t>
            </a:r>
          </a:p>
          <a:p>
            <a:r>
              <a:rPr lang="en-US" sz="2400" dirty="0">
                <a:latin typeface="+mj-lt"/>
              </a:rPr>
              <a:t>Account for the spatial arrangement of the positions</a:t>
            </a:r>
            <a:endParaRPr lang="fr-FR" sz="2400" dirty="0">
              <a:latin typeface="+mj-l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5F5F4D8-B0F4-44F0-B686-13A9F618DA3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91" y="2331957"/>
            <a:ext cx="1270857" cy="60495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AE91F05-FA35-454B-AF32-1D58073D8EE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42199"/>
          <a:stretch/>
        </p:blipFill>
        <p:spPr>
          <a:xfrm>
            <a:off x="2292664" y="3094873"/>
            <a:ext cx="3952433" cy="340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57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095248-1140-48C6-AE80-500FCC2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21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4B61C1E-407F-483A-939B-C3F4A9EF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Laplacian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4489DA9-F207-4664-A420-705B228372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24" y="2242888"/>
            <a:ext cx="1512492" cy="783090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D30510F-0810-47BD-9514-D4A073917314}"/>
              </a:ext>
            </a:extLst>
          </p:cNvPr>
          <p:cNvCxnSpPr/>
          <p:nvPr/>
        </p:nvCxnSpPr>
        <p:spPr>
          <a:xfrm>
            <a:off x="5540247" y="2577391"/>
            <a:ext cx="70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0E224890-2E81-4080-99DB-26D47698F7C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68" y="2242887"/>
            <a:ext cx="2416058" cy="783092"/>
          </a:xfrm>
          <a:prstGeom prst="rect">
            <a:avLst/>
          </a:prstGeom>
        </p:spPr>
      </p:pic>
      <p:sp>
        <p:nvSpPr>
          <p:cNvPr id="14" name="Espace réservé du contenu 1">
            <a:extLst>
              <a:ext uri="{FF2B5EF4-FFF2-40B4-BE49-F238E27FC236}">
                <a16:creationId xmlns:a16="http://schemas.microsoft.com/office/drawing/2014/main" id="{672A19D5-771A-4760-B283-7398B15F3181}"/>
              </a:ext>
            </a:extLst>
          </p:cNvPr>
          <p:cNvSpPr txBox="1">
            <a:spLocks/>
          </p:cNvSpPr>
          <p:nvPr/>
        </p:nvSpPr>
        <p:spPr>
          <a:xfrm>
            <a:off x="2144854" y="1188172"/>
            <a:ext cx="10312399" cy="1389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+mj-lt"/>
              </a:rPr>
              <a:t>Convolution of the </a:t>
            </a:r>
            <a:r>
              <a:rPr lang="fr-FR" sz="2400" dirty="0" err="1">
                <a:latin typeface="+mj-lt"/>
              </a:rPr>
              <a:t>intensity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map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with</a:t>
            </a:r>
            <a:r>
              <a:rPr lang="fr-FR" sz="2400" dirty="0">
                <a:latin typeface="+mj-lt"/>
              </a:rPr>
              <a:t> the </a:t>
            </a:r>
            <a:r>
              <a:rPr lang="fr-FR" sz="2400" dirty="0" err="1">
                <a:latin typeface="+mj-lt"/>
              </a:rPr>
              <a:t>Laplacian</a:t>
            </a:r>
            <a:r>
              <a:rPr lang="fr-FR" sz="2400" dirty="0">
                <a:latin typeface="+mj-lt"/>
              </a:rPr>
              <a:t> kernel</a:t>
            </a:r>
          </a:p>
          <a:p>
            <a:r>
              <a:rPr lang="en-US" sz="2400" dirty="0">
                <a:latin typeface="+mj-lt"/>
              </a:rPr>
              <a:t>Account for the spatial arrangement of the positions</a:t>
            </a:r>
            <a:endParaRPr lang="fr-FR" sz="2400" dirty="0">
              <a:latin typeface="+mj-lt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F79CA3E-634D-42ED-984E-A781EB72999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91" y="2331957"/>
            <a:ext cx="1270857" cy="60495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C82197E-F173-453C-8888-6E2B51CC80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664" y="3094873"/>
            <a:ext cx="6838062" cy="340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16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602B23F-F451-414C-9B11-1A501997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22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B49E51F-68C3-4A59-BE7A-5681B93D7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extra photon recoil measurement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A57E489-7455-4B34-B019-415434F7FE08}"/>
              </a:ext>
            </a:extLst>
          </p:cNvPr>
          <p:cNvSpPr txBox="1"/>
          <p:nvPr/>
        </p:nvSpPr>
        <p:spPr>
          <a:xfrm>
            <a:off x="261938" y="5821433"/>
            <a:ext cx="11930062" cy="1308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 V Berry. </a:t>
            </a:r>
            <a:r>
              <a:rPr lang="en-US" sz="1050" dirty="0" err="1">
                <a:latin typeface="+mj-lt"/>
              </a:rPr>
              <a:t>Superoscillations</a:t>
            </a:r>
            <a:r>
              <a:rPr lang="en-US" sz="1050" dirty="0">
                <a:latin typeface="+mj-lt"/>
              </a:rPr>
              <a:t> for monochromatic standing waves. Journal of Physics A:Mathematical and Theoretical, 53(22):225201, June 2020. </a:t>
            </a:r>
          </a:p>
          <a:p>
            <a:pPr>
              <a:lnSpc>
                <a:spcPct val="150000"/>
              </a:lnSpc>
            </a:pPr>
            <a:r>
              <a:rPr lang="en-US" sz="1050" b="0" u="none" strike="noStrike" baseline="0" dirty="0">
                <a:latin typeface="+mj-lt"/>
              </a:rPr>
              <a:t>Dennis M R, Hamilton A C and </a:t>
            </a:r>
            <a:r>
              <a:rPr lang="en-US" sz="1050" b="0" u="none" strike="noStrike" baseline="0" dirty="0" err="1">
                <a:latin typeface="+mj-lt"/>
              </a:rPr>
              <a:t>Courtial</a:t>
            </a:r>
            <a:r>
              <a:rPr lang="en-US" sz="1050" b="0" u="none" strike="noStrike" baseline="0" dirty="0">
                <a:latin typeface="+mj-lt"/>
              </a:rPr>
              <a:t> J 2008 </a:t>
            </a:r>
            <a:r>
              <a:rPr lang="en-US" sz="1050" b="0" u="none" strike="noStrike" baseline="0" dirty="0" err="1">
                <a:latin typeface="+mj-lt"/>
              </a:rPr>
              <a:t>Superoscillation</a:t>
            </a:r>
            <a:r>
              <a:rPr lang="en-US" sz="1050" b="0" u="none" strike="noStrike" baseline="0" dirty="0">
                <a:latin typeface="+mj-lt"/>
              </a:rPr>
              <a:t> in speckle patterns Opt. Lett. 33 2976–8</a:t>
            </a:r>
            <a:endParaRPr lang="fr-FR" sz="1050" b="0" u="none" strike="noStrike" baseline="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FR" sz="1050" b="0" u="none" strike="noStrike" baseline="0" dirty="0">
                <a:latin typeface="+mj-lt"/>
              </a:rPr>
              <a:t>Bade et al.</a:t>
            </a:r>
            <a:r>
              <a:rPr lang="en-US" sz="1050" b="0" u="none" strike="noStrike" baseline="0" dirty="0">
                <a:latin typeface="+mj-lt"/>
              </a:rPr>
              <a:t> « Observation of Extra Photon Recoil in a Distorted Optical Field ». Physical Review Letters 121.7 (2018)</a:t>
            </a:r>
          </a:p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Gaudout et al, “Probing the spatial distribution of 𝑘-vectors in situ with Bose-Einstein condensates”. Phys. Rev. A </a:t>
            </a:r>
            <a:r>
              <a:rPr lang="en-US" sz="1050" b="1" dirty="0">
                <a:latin typeface="+mj-lt"/>
              </a:rPr>
              <a:t>112</a:t>
            </a:r>
            <a:r>
              <a:rPr lang="en-US" sz="1050" dirty="0">
                <a:latin typeface="+mj-lt"/>
              </a:rPr>
              <a:t>, L061301 (2025)</a:t>
            </a:r>
          </a:p>
          <a:p>
            <a:pPr>
              <a:lnSpc>
                <a:spcPct val="150000"/>
              </a:lnSpc>
            </a:pPr>
            <a:endParaRPr lang="fr-FR" sz="1100" dirty="0">
              <a:latin typeface="+mj-lt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48D83D1-D1A1-4F3B-AE24-52E296B98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26" y="2489195"/>
            <a:ext cx="3592112" cy="34465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716B722-801B-4A43-B833-D9B39E644154}"/>
              </a:ext>
            </a:extLst>
          </p:cNvPr>
          <p:cNvSpPr txBox="1"/>
          <p:nvPr/>
        </p:nvSpPr>
        <p:spPr>
          <a:xfrm>
            <a:off x="1216152" y="1036567"/>
            <a:ext cx="10515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+mj-lt"/>
              </a:rPr>
              <a:t>Reverses sign across beam profile </a:t>
            </a:r>
          </a:p>
          <a:p>
            <a:pPr lvl="2"/>
            <a:r>
              <a:rPr lang="en-US" dirty="0">
                <a:latin typeface="+mj-lt"/>
              </a:rPr>
              <a:t>→ </a:t>
            </a:r>
            <a:r>
              <a:rPr lang="fr-FR" dirty="0" err="1">
                <a:latin typeface="+mj-lt"/>
              </a:rPr>
              <a:t>Laplacian-dependent</a:t>
            </a:r>
            <a:r>
              <a:rPr lang="fr-FR" dirty="0">
                <a:latin typeface="+mj-lt"/>
              </a:rPr>
              <a:t> local </a:t>
            </a:r>
            <a:r>
              <a:rPr lang="fr-FR" dirty="0" err="1">
                <a:latin typeface="+mj-lt"/>
              </a:rPr>
              <a:t>momentum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transfer</a:t>
            </a:r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+mj-lt"/>
              </a:rPr>
              <a:t>Extra photon recoil observed</a:t>
            </a:r>
            <a:r>
              <a:rPr lang="en-US" dirty="0">
                <a:latin typeface="+mj-lt"/>
              </a:rPr>
              <a:t>: </a:t>
            </a:r>
            <a:r>
              <a:rPr lang="fr-FR" dirty="0" err="1"/>
              <a:t>momentum</a:t>
            </a:r>
            <a:r>
              <a:rPr lang="fr-FR" dirty="0"/>
              <a:t>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exceeds</a:t>
            </a:r>
            <a:r>
              <a:rPr lang="fr-FR" dirty="0"/>
              <a:t> nominal value h</a:t>
            </a:r>
            <a:r>
              <a:rPr lang="el-GR" dirty="0"/>
              <a:t>ν/</a:t>
            </a:r>
            <a:r>
              <a:rPr lang="fr-FR" dirty="0"/>
              <a:t>c</a:t>
            </a:r>
          </a:p>
          <a:p>
            <a:r>
              <a:rPr lang="en-US" dirty="0"/>
              <a:t>	</a:t>
            </a:r>
            <a:r>
              <a:rPr lang="en-US" dirty="0">
                <a:latin typeface="+mj-lt"/>
              </a:rPr>
              <a:t>→</a:t>
            </a:r>
            <a:r>
              <a:rPr lang="en-US" dirty="0"/>
              <a:t> </a:t>
            </a:r>
            <a:r>
              <a:rPr lang="fr-FR" dirty="0" err="1"/>
              <a:t>Superoscillations</a:t>
            </a:r>
            <a:r>
              <a:rPr lang="fr-FR" dirty="0"/>
              <a:t> </a:t>
            </a:r>
            <a:r>
              <a:rPr lang="fr-FR" dirty="0" err="1"/>
              <a:t>concentrate</a:t>
            </a:r>
            <a:r>
              <a:rPr lang="fr-FR" dirty="0"/>
              <a:t> </a:t>
            </a:r>
            <a:r>
              <a:rPr lang="fr-FR" dirty="0" err="1"/>
              <a:t>near</a:t>
            </a:r>
            <a:r>
              <a:rPr lang="fr-FR" dirty="0"/>
              <a:t> </a:t>
            </a:r>
            <a:r>
              <a:rPr lang="fr-FR" dirty="0" err="1"/>
              <a:t>intensity</a:t>
            </a:r>
            <a:r>
              <a:rPr lang="fr-FR" dirty="0"/>
              <a:t> minima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lvl="1"/>
            <a:r>
              <a:rPr lang="en-US" dirty="0"/>
              <a:t>	</a:t>
            </a:r>
            <a:endParaRPr lang="fr-FR" dirty="0">
              <a:latin typeface="+mj-lt"/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24D34B1E-E0BC-4246-8BF3-4F3D14FAED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74767" y="2650643"/>
            <a:ext cx="5342001" cy="30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2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A095BCF-FBA3-41D1-9EF7-3C537A99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23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A8FDA8A-6AE6-4AEA-A77A-366D744E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Systematic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 correction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9D25063D-FF0A-413C-ADA8-CAA93AF06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405" y="2642977"/>
            <a:ext cx="4146387" cy="2970546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E411C9E7-A997-4659-9833-5FC4CD042E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29782" y="2946876"/>
            <a:ext cx="2590186" cy="233983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A505CF8-9F9B-44FD-BDEE-4366A58475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523642"/>
            <a:ext cx="3796567" cy="86009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72B09A9C-1A69-4828-86C3-3958BB687FE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631"/>
          <a:stretch/>
        </p:blipFill>
        <p:spPr>
          <a:xfrm>
            <a:off x="3714751" y="1067018"/>
            <a:ext cx="1370714" cy="12517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333E7E11-643D-4A75-9CDC-58EF03DD2E25}"/>
                  </a:ext>
                </a:extLst>
              </p:cNvPr>
              <p:cNvSpPr txBox="1"/>
              <p:nvPr/>
            </p:nvSpPr>
            <p:spPr>
              <a:xfrm>
                <a:off x="1166344" y="5389748"/>
                <a:ext cx="10354733" cy="2505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+mj-lt"/>
                  </a:rPr>
                  <a:t>Typical 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GB" sz="1600" dirty="0">
                    <a:latin typeface="+mj-lt"/>
                  </a:rPr>
                  <a:t> is 80 </a:t>
                </a:r>
                <a:r>
                  <a:rPr lang="en-GB" sz="1600" dirty="0" err="1">
                    <a:latin typeface="+mj-lt"/>
                  </a:rPr>
                  <a:t>mHz</a:t>
                </a:r>
                <a:r>
                  <a:rPr lang="en-GB" sz="1600" dirty="0">
                    <a:latin typeface="+mj-lt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2.8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−9</m:t>
                            </m:r>
                          </m:sup>
                        </m:sSup>
                      </m:e>
                    </m:d>
                  </m:oMath>
                </a14:m>
                <a:endParaRPr lang="fr-FR" sz="16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+mj-lt"/>
                  </a:rPr>
                  <a:t>Each data point represents an average 7 such measurements statistical uncertainty of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</a:rPr>
                      <m:t>⁓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.5</m:t>
                    </m:r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GB" sz="1600" dirty="0">
                    <a:latin typeface="+mj-lt"/>
                  </a:rPr>
                  <a:t> on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endParaRPr lang="en-GB" sz="1600" dirty="0">
                  <a:latin typeface="+mj-lt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+mj-lt"/>
                  </a:rPr>
                  <a:t>Full data were acquired over 20 hours, using BEC and optical molasses alternately.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+mj-lt"/>
                  </a:rPr>
                  <a:t>We use as reference value the average of 18 values with optical molasses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sz="16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4.3</m:t>
                    </m:r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latin typeface="+mj-lt"/>
                  </a:rPr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=1.2</m:t>
                    </m:r>
                  </m:oMath>
                </a14:m>
                <a:r>
                  <a:rPr lang="en-GB" sz="1600" dirty="0">
                    <a:latin typeface="+mj-lt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Avenir Next" panose="020B05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Avenir Next" panose="020B05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Avenir Next" panose="020B0503020202020204" pitchFamily="34" charset="0"/>
                  <a:ea typeface="Cambria Math" panose="02040503050406030204" pitchFamily="18" charset="0"/>
                </a:endParaRPr>
              </a:p>
              <a:p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333E7E11-643D-4A75-9CDC-58EF03DD2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344" y="5389748"/>
                <a:ext cx="10354733" cy="2505109"/>
              </a:xfrm>
              <a:prstGeom prst="rect">
                <a:avLst/>
              </a:prstGeom>
              <a:blipFill>
                <a:blip r:embed="rId8"/>
                <a:stretch>
                  <a:fillRect l="-235" t="-7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A9F2F1B-2859-4C20-A127-12353A5168DB}"/>
              </a:ext>
            </a:extLst>
          </p:cNvPr>
          <p:cNvCxnSpPr>
            <a:cxnSpLocks/>
          </p:cNvCxnSpPr>
          <p:nvPr/>
        </p:nvCxnSpPr>
        <p:spPr>
          <a:xfrm>
            <a:off x="3936999" y="2557322"/>
            <a:ext cx="441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2DAABDA-C401-4225-8A7A-497582153E3C}"/>
              </a:ext>
            </a:extLst>
          </p:cNvPr>
          <p:cNvSpPr/>
          <p:nvPr/>
        </p:nvSpPr>
        <p:spPr>
          <a:xfrm>
            <a:off x="2989667" y="3042544"/>
            <a:ext cx="154781" cy="183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53FAF37-98C8-40FE-9FB9-BC065FB6B4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59019" y="1468252"/>
            <a:ext cx="4041067" cy="91548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DC9513C-6A16-4C44-A16F-231BCCB21EC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784"/>
          <a:stretch/>
        </p:blipFill>
        <p:spPr>
          <a:xfrm>
            <a:off x="10359370" y="1076064"/>
            <a:ext cx="1370714" cy="1307671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CA6A53F1-E0D4-463C-B575-E6F38B9B0D1F}"/>
              </a:ext>
            </a:extLst>
          </p:cNvPr>
          <p:cNvCxnSpPr/>
          <p:nvPr/>
        </p:nvCxnSpPr>
        <p:spPr>
          <a:xfrm>
            <a:off x="5505450" y="1160302"/>
            <a:ext cx="0" cy="1059023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91FB07A2-BB5C-4689-9C80-2CE5AAD71DD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03440">
            <a:off x="7072921" y="3982762"/>
            <a:ext cx="1842723" cy="32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0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B94CC5A-A0C9-4F7B-A42B-2D24BBE8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24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C3A9549-9F10-4EBF-89B0-3A2C67545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r>
              <a:rPr lang="fr-FR" dirty="0"/>
              <a:t> and </a:t>
            </a:r>
            <a:r>
              <a:rPr lang="fr-FR" dirty="0" err="1"/>
              <a:t>outlook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E7968FB-E6A5-49C7-AB93-4327AA116CEE}"/>
              </a:ext>
            </a:extLst>
          </p:cNvPr>
          <p:cNvSpPr txBox="1"/>
          <p:nvPr/>
        </p:nvSpPr>
        <p:spPr>
          <a:xfrm>
            <a:off x="261938" y="5555427"/>
            <a:ext cx="7891462" cy="117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dirty="0">
                <a:latin typeface="+mj-lt"/>
              </a:rPr>
              <a:t>K. </a:t>
            </a:r>
            <a:r>
              <a:rPr lang="fr-FR" sz="1200" dirty="0" err="1">
                <a:latin typeface="+mj-lt"/>
              </a:rPr>
              <a:t>Stolzenberg</a:t>
            </a:r>
            <a:r>
              <a:rPr lang="fr-FR" sz="1200" i="0" u="none" strike="noStrike" baseline="0" dirty="0">
                <a:latin typeface="+mj-lt"/>
              </a:rPr>
              <a:t> et al.</a:t>
            </a:r>
            <a:r>
              <a:rPr lang="en-US" sz="1200" i="0" u="none" strike="noStrike" baseline="0" dirty="0">
                <a:latin typeface="+mj-lt"/>
              </a:rPr>
              <a:t> « </a:t>
            </a:r>
            <a:r>
              <a:rPr lang="en-US" sz="1200" dirty="0">
                <a:latin typeface="+mj-lt"/>
              </a:rPr>
              <a:t>Multi-Axis Inertial Sensing with 2D Matter-Wave Arrays </a:t>
            </a:r>
            <a:r>
              <a:rPr lang="en-US" sz="1200" i="0" u="none" strike="noStrike" baseline="0" dirty="0">
                <a:latin typeface="+mj-lt"/>
              </a:rPr>
              <a:t>». </a:t>
            </a:r>
            <a:r>
              <a:rPr lang="fr-FR" sz="1200" dirty="0">
                <a:latin typeface="+mj-lt"/>
              </a:rPr>
              <a:t>Phys. </a:t>
            </a:r>
            <a:r>
              <a:rPr lang="fr-FR" sz="1200" dirty="0" err="1">
                <a:latin typeface="+mj-lt"/>
              </a:rPr>
              <a:t>Rev</a:t>
            </a:r>
            <a:r>
              <a:rPr lang="fr-FR" sz="1200" dirty="0">
                <a:latin typeface="+mj-lt"/>
              </a:rPr>
              <a:t>. </a:t>
            </a:r>
            <a:r>
              <a:rPr lang="fr-FR" sz="1200" dirty="0" err="1">
                <a:latin typeface="+mj-lt"/>
              </a:rPr>
              <a:t>Lett</a:t>
            </a:r>
            <a:r>
              <a:rPr lang="fr-FR" sz="1200" dirty="0">
                <a:latin typeface="+mj-lt"/>
              </a:rPr>
              <a:t>. 134, 143601 </a:t>
            </a:r>
            <a:r>
              <a:rPr lang="en-US" sz="1200" i="0" u="none" strike="noStrike" baseline="0" dirty="0">
                <a:latin typeface="+mj-lt"/>
              </a:rPr>
              <a:t>(2025)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+mj-lt"/>
              </a:rPr>
              <a:t>A. </a:t>
            </a:r>
            <a:r>
              <a:rPr lang="en-US" sz="1200" dirty="0" err="1">
                <a:latin typeface="+mj-lt"/>
              </a:rPr>
              <a:t>Trimeche</a:t>
            </a:r>
            <a:r>
              <a:rPr lang="en-US" sz="1200" dirty="0">
                <a:latin typeface="+mj-lt"/>
              </a:rPr>
              <a:t>, M. Langlois, S. </a:t>
            </a:r>
            <a:r>
              <a:rPr lang="en-US" sz="1200" dirty="0" err="1">
                <a:latin typeface="+mj-lt"/>
              </a:rPr>
              <a:t>Merlet</a:t>
            </a:r>
            <a:r>
              <a:rPr lang="en-US" sz="1200" dirty="0">
                <a:latin typeface="+mj-lt"/>
              </a:rPr>
              <a:t>, and F. Pereira Dos Santos, Physical Review Applied 7, 034016 (2017)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+mj-lt"/>
              </a:rPr>
              <a:t>J. </a:t>
            </a:r>
            <a:r>
              <a:rPr lang="en-US" sz="1200" dirty="0" err="1">
                <a:latin typeface="+mj-lt"/>
              </a:rPr>
              <a:t>Junca</a:t>
            </a:r>
            <a:r>
              <a:rPr lang="en-US" sz="1200" dirty="0">
                <a:latin typeface="+mj-lt"/>
              </a:rPr>
              <a:t>, J. Kitching and W. McGehee </a:t>
            </a:r>
            <a:r>
              <a:rPr lang="fr-FR" sz="1200" dirty="0">
                <a:latin typeface="+mj-lt"/>
              </a:rPr>
              <a:t>Phys. </a:t>
            </a:r>
            <a:r>
              <a:rPr lang="fr-FR" sz="1200" dirty="0" err="1">
                <a:latin typeface="+mj-lt"/>
              </a:rPr>
              <a:t>Rev</a:t>
            </a:r>
            <a:r>
              <a:rPr lang="fr-FR" sz="1200" dirty="0">
                <a:latin typeface="+mj-lt"/>
              </a:rPr>
              <a:t>. </a:t>
            </a:r>
            <a:r>
              <a:rPr lang="fr-FR" sz="1200" dirty="0" err="1">
                <a:latin typeface="+mj-lt"/>
              </a:rPr>
              <a:t>Lett</a:t>
            </a:r>
            <a:r>
              <a:rPr lang="fr-FR" sz="1200" dirty="0">
                <a:latin typeface="+mj-lt"/>
              </a:rPr>
              <a:t>. </a:t>
            </a:r>
            <a:r>
              <a:rPr lang="fr-FR" sz="1200" b="1" dirty="0">
                <a:latin typeface="+mj-lt"/>
              </a:rPr>
              <a:t>136</a:t>
            </a:r>
            <a:r>
              <a:rPr lang="fr-FR" sz="1200" dirty="0">
                <a:latin typeface="+mj-lt"/>
              </a:rPr>
              <a:t>, 143402 </a:t>
            </a:r>
            <a:r>
              <a:rPr lang="en-US" sz="1200" dirty="0">
                <a:latin typeface="+mj-lt"/>
              </a:rPr>
              <a:t>(2026)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+mj-lt"/>
              </a:rPr>
              <a:t>R. </a:t>
            </a:r>
            <a:r>
              <a:rPr lang="en-US" sz="1200" dirty="0" err="1">
                <a:latin typeface="+mj-lt"/>
              </a:rPr>
              <a:t>Karcher</a:t>
            </a:r>
            <a:r>
              <a:rPr lang="en-US" sz="1200" dirty="0">
                <a:latin typeface="+mj-lt"/>
              </a:rPr>
              <a:t>, A. </a:t>
            </a:r>
            <a:r>
              <a:rPr lang="en-US" sz="1200" dirty="0" err="1">
                <a:latin typeface="+mj-lt"/>
              </a:rPr>
              <a:t>Imanaliev</a:t>
            </a:r>
            <a:r>
              <a:rPr lang="en-US" sz="1200" dirty="0">
                <a:latin typeface="+mj-lt"/>
              </a:rPr>
              <a:t>, S. </a:t>
            </a:r>
            <a:r>
              <a:rPr lang="en-US" sz="1200" dirty="0" err="1">
                <a:latin typeface="+mj-lt"/>
              </a:rPr>
              <a:t>Merlet</a:t>
            </a:r>
            <a:r>
              <a:rPr lang="en-US" sz="1200" dirty="0">
                <a:latin typeface="+mj-lt"/>
              </a:rPr>
              <a:t>, and F. P. D. Santos, New Journal of Physics 20, 113041 (2018)</a:t>
            </a:r>
            <a:endParaRPr lang="fr-FR" sz="1200" dirty="0"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53C2F17-5DA3-42FB-9DEE-C95E8BC6C30F}"/>
              </a:ext>
            </a:extLst>
          </p:cNvPr>
          <p:cNvSpPr txBox="1"/>
          <p:nvPr/>
        </p:nvSpPr>
        <p:spPr>
          <a:xfrm>
            <a:off x="261938" y="3463538"/>
            <a:ext cx="70875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Advanced Beam Profiling</a:t>
            </a:r>
            <a:r>
              <a:rPr lang="fr-FR" sz="1600" dirty="0">
                <a:latin typeface="+mj-lt"/>
              </a:rPr>
              <a:t>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Use Spatial Light Modulator (SLM) to improve beam profile after determining it with BEC atoms, enabling feedback and correction.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Efficient </a:t>
            </a:r>
            <a:r>
              <a:rPr lang="fr-FR" sz="1600" b="1" dirty="0" err="1">
                <a:latin typeface="+mj-lt"/>
              </a:rPr>
              <a:t>Measurement</a:t>
            </a:r>
            <a:r>
              <a:rPr lang="fr-FR" sz="1600" b="1" dirty="0">
                <a:latin typeface="+mj-lt"/>
              </a:rPr>
              <a:t> Techniques</a:t>
            </a:r>
            <a:r>
              <a:rPr lang="fr-FR" sz="1600" dirty="0">
                <a:latin typeface="+mj-lt"/>
              </a:rPr>
              <a:t>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Implement a 2D lattice of BECs for simultaneous measurements, avoiding the need to move a single BEC.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Using imaging techniques with a optical molasses</a:t>
            </a:r>
            <a:endParaRPr lang="fr-FR" sz="1600" dirty="0">
              <a:latin typeface="+mj-lt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16B3E26-C14A-44AE-A266-082AA7A45E4E}"/>
              </a:ext>
            </a:extLst>
          </p:cNvPr>
          <p:cNvCxnSpPr/>
          <p:nvPr/>
        </p:nvCxnSpPr>
        <p:spPr>
          <a:xfrm>
            <a:off x="3073400" y="3293535"/>
            <a:ext cx="553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2A12D67F-F7C3-430F-A307-B3F43F8C31AB}"/>
              </a:ext>
            </a:extLst>
          </p:cNvPr>
          <p:cNvSpPr txBox="1"/>
          <p:nvPr/>
        </p:nvSpPr>
        <p:spPr>
          <a:xfrm>
            <a:off x="351474" y="1421135"/>
            <a:ext cx="113197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New </a:t>
            </a:r>
            <a:r>
              <a:rPr lang="fr-FR" sz="1600" dirty="0" err="1">
                <a:latin typeface="+mj-lt"/>
              </a:rPr>
              <a:t>method</a:t>
            </a:r>
            <a:r>
              <a:rPr lang="fr-FR" sz="1600" dirty="0">
                <a:latin typeface="+mj-lt"/>
              </a:rPr>
              <a:t> for </a:t>
            </a:r>
            <a:r>
              <a:rPr lang="fr-FR" sz="1600" dirty="0" err="1">
                <a:latin typeface="+mj-lt"/>
              </a:rPr>
              <a:t>measuring</a:t>
            </a:r>
            <a:r>
              <a:rPr lang="fr-FR" sz="1600" dirty="0">
                <a:latin typeface="+mj-lt"/>
              </a:rPr>
              <a:t> the spatial distribution of </a:t>
            </a:r>
            <a:r>
              <a:rPr lang="fr-FR" sz="1600" i="1" dirty="0">
                <a:latin typeface="+mj-lt"/>
              </a:rPr>
              <a:t>k</a:t>
            </a:r>
            <a:r>
              <a:rPr lang="fr-FR" sz="1600" dirty="0">
                <a:latin typeface="+mj-lt"/>
              </a:rPr>
              <a:t>-</a:t>
            </a:r>
            <a:r>
              <a:rPr lang="fr-FR" sz="1600" dirty="0" err="1">
                <a:latin typeface="+mj-lt"/>
              </a:rPr>
              <a:t>vectors</a:t>
            </a:r>
            <a:r>
              <a:rPr lang="fr-FR" sz="1600" dirty="0">
                <a:latin typeface="+mj-lt"/>
              </a:rPr>
              <a:t> and the laser </a:t>
            </a:r>
            <a:r>
              <a:rPr lang="fr-FR" sz="1600" dirty="0" err="1">
                <a:latin typeface="+mj-lt"/>
              </a:rPr>
              <a:t>intensity</a:t>
            </a:r>
            <a:r>
              <a:rPr lang="fr-FR" sz="1600" dirty="0">
                <a:latin typeface="+mj-lt"/>
              </a:rPr>
              <a:t> profile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Measurement of a local extra photon recoil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Statistical uncertainty is limited  by the time required to scan the full beam profile.</a:t>
            </a:r>
          </a:p>
          <a:p>
            <a:pPr algn="just"/>
            <a:endParaRPr lang="en-GB" sz="1600" dirty="0">
              <a:latin typeface="+mj-lt"/>
            </a:endParaRPr>
          </a:p>
          <a:p>
            <a:pPr algn="just"/>
            <a:r>
              <a:rPr lang="en-US" sz="1600" dirty="0">
                <a:latin typeface="+mj-lt"/>
              </a:rPr>
              <a:t>Gaudout et al, “</a:t>
            </a:r>
            <a:r>
              <a:rPr lang="en-US" sz="1600" dirty="0"/>
              <a:t>Probing the spatial distribution of 𝑘-vectors </a:t>
            </a:r>
            <a:r>
              <a:rPr lang="en-US" sz="1600" i="1" dirty="0"/>
              <a:t>in situ</a:t>
            </a:r>
            <a:r>
              <a:rPr lang="en-US" sz="1600" dirty="0"/>
              <a:t> with Bose-Einstein condensates”. Phys. Rev. A </a:t>
            </a:r>
            <a:r>
              <a:rPr lang="en-US" sz="1600" b="1" dirty="0"/>
              <a:t>112</a:t>
            </a:r>
            <a:r>
              <a:rPr lang="en-US" sz="1600" dirty="0"/>
              <a:t>, L061301 (2025</a:t>
            </a:r>
            <a:r>
              <a:rPr lang="en-GB" sz="1600" dirty="0">
                <a:latin typeface="+mj-lt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0BB4435-0EB3-4057-9081-EFD8C173B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747" y="3538688"/>
            <a:ext cx="3381596" cy="287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9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524A445-6790-41A7-BD32-B2E25BA79A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7" r="18687"/>
          <a:stretch/>
        </p:blipFill>
        <p:spPr>
          <a:xfrm>
            <a:off x="10384114" y="3446091"/>
            <a:ext cx="1612288" cy="1915239"/>
          </a:xfrm>
          <a:prstGeom prst="rect">
            <a:avLst/>
          </a:prstGeom>
        </p:spPr>
      </p:pic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3A37B70E-3086-49E0-8FEB-0B8D64BA19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61" y="3454441"/>
            <a:ext cx="1635875" cy="1996029"/>
          </a:xfr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2E9C128-EC39-439B-B169-DF66BBAE7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25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8DED151-8E30-4A9B-8175-7DDECEEAD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1AF698-6AC6-42D1-82AC-DC9D48524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17" y="3203385"/>
            <a:ext cx="3972479" cy="231489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89738D6-9D53-4A4D-A99C-044CF3E72D2E}"/>
              </a:ext>
            </a:extLst>
          </p:cNvPr>
          <p:cNvSpPr txBox="1"/>
          <p:nvPr/>
        </p:nvSpPr>
        <p:spPr>
          <a:xfrm>
            <a:off x="6823250" y="5110559"/>
            <a:ext cx="1228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O. Boucher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4BD0A07-E996-449F-BCC0-126F8366F9DD}"/>
              </a:ext>
            </a:extLst>
          </p:cNvPr>
          <p:cNvSpPr txBox="1"/>
          <p:nvPr/>
        </p:nvSpPr>
        <p:spPr>
          <a:xfrm>
            <a:off x="10485528" y="5036850"/>
            <a:ext cx="1418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Mona Ghazal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C6BAABE-5132-4A77-9C25-F9486E495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2706" y="981630"/>
            <a:ext cx="4806588" cy="238624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7E63086-D30D-4621-AB1B-A85A7CDB83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444" y="3347694"/>
            <a:ext cx="1838873" cy="2142565"/>
          </a:xfrm>
          <a:prstGeom prst="rect">
            <a:avLst/>
          </a:prstGeom>
        </p:spPr>
      </p:pic>
      <p:pic>
        <p:nvPicPr>
          <p:cNvPr id="2050" name="Picture 2" descr="Pierre-Louis PREMOLI">
            <a:extLst>
              <a:ext uri="{FF2B5EF4-FFF2-40B4-BE49-F238E27FC236}">
                <a16:creationId xmlns:a16="http://schemas.microsoft.com/office/drawing/2014/main" id="{EE3E3007-02C3-4BB2-87E0-9B421E2CD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707" y="3446091"/>
            <a:ext cx="1614636" cy="19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76824A-130D-4876-8DD0-F27088F48900}"/>
              </a:ext>
            </a:extLst>
          </p:cNvPr>
          <p:cNvSpPr txBox="1"/>
          <p:nvPr/>
        </p:nvSpPr>
        <p:spPr>
          <a:xfrm>
            <a:off x="8536707" y="5123552"/>
            <a:ext cx="1681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Pierre Louis </a:t>
            </a:r>
            <a:r>
              <a:rPr lang="fr-FR" sz="1400" dirty="0" err="1">
                <a:solidFill>
                  <a:schemeClr val="bg1"/>
                </a:solidFill>
              </a:rPr>
              <a:t>Premoli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913491-E712-4DBA-A356-05B1FB0375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7430" y="5555271"/>
            <a:ext cx="2207647" cy="11629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D1DA91C-F9E5-49F1-8CF4-34EED76A45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03251" y="5654429"/>
            <a:ext cx="2021686" cy="96462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9E13430-1E0E-48CE-B67C-87C3B68F43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492" y="5638635"/>
            <a:ext cx="1920764" cy="894456"/>
          </a:xfrm>
          <a:prstGeom prst="rect">
            <a:avLst/>
          </a:prstGeom>
        </p:spPr>
      </p:pic>
      <p:pic>
        <p:nvPicPr>
          <p:cNvPr id="1026" name="Picture 2" descr="The EQUIP project wins the DIM Quantip mid-scale call for proposals -  Optomechanics and quantum measurements">
            <a:extLst>
              <a:ext uri="{FF2B5EF4-FFF2-40B4-BE49-F238E27FC236}">
                <a16:creationId xmlns:a16="http://schemas.microsoft.com/office/drawing/2014/main" id="{4B59F5FE-EC65-4F98-8AA0-7112DD52A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264" y="5698570"/>
            <a:ext cx="3157537" cy="108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907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26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4D19EA2-DFA5-4C9E-8ABB-71B430F8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How </a:t>
            </a:r>
            <a:r>
              <a:rPr lang="fr-FR" sz="3200" dirty="0" err="1"/>
              <a:t>we</a:t>
            </a:r>
            <a:r>
              <a:rPr lang="fr-FR" sz="3200" dirty="0"/>
              <a:t> </a:t>
            </a:r>
            <a:r>
              <a:rPr lang="fr-FR" sz="3200" dirty="0" err="1"/>
              <a:t>reconstruct</a:t>
            </a:r>
            <a:r>
              <a:rPr lang="fr-FR" sz="3200" dirty="0"/>
              <a:t> the spatial distribution of k-</a:t>
            </a:r>
            <a:r>
              <a:rPr lang="fr-FR" sz="3200" dirty="0" err="1"/>
              <a:t>vectors</a:t>
            </a:r>
            <a:endParaRPr lang="fr-FR" sz="3200" dirty="0"/>
          </a:p>
        </p:txBody>
      </p:sp>
      <p:sp>
        <p:nvSpPr>
          <p:cNvPr id="11" name="Espace réservé du contenu 1">
            <a:extLst>
              <a:ext uri="{FF2B5EF4-FFF2-40B4-BE49-F238E27FC236}">
                <a16:creationId xmlns:a16="http://schemas.microsoft.com/office/drawing/2014/main" id="{33519E04-8013-4437-9F81-0522F1D4BD5F}"/>
              </a:ext>
            </a:extLst>
          </p:cNvPr>
          <p:cNvSpPr txBox="1">
            <a:spLocks/>
          </p:cNvSpPr>
          <p:nvPr/>
        </p:nvSpPr>
        <p:spPr>
          <a:xfrm>
            <a:off x="4634995" y="1929436"/>
            <a:ext cx="5937678" cy="4277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sz="2000" dirty="0">
              <a:latin typeface="+mj-lt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093FE5A-E5ED-47B1-B0F2-7F039AEB18C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949" y="1429378"/>
            <a:ext cx="5651475" cy="64679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D12D7BE-50F5-4248-9734-60504108405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836" y="2592611"/>
            <a:ext cx="2684214" cy="31634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072C5D8-503B-4A3A-ACEB-8916FCB1D31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34" y="3312428"/>
            <a:ext cx="7530666" cy="23314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4B0ABF3-AA6A-44BE-B9E3-BC269BA0B0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50" y="3909748"/>
            <a:ext cx="5025419" cy="75239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6DA2A15-4BEA-4210-B9E1-90C56E3E050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09" y="5026324"/>
            <a:ext cx="4618634" cy="29552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F016FF0-381D-430F-AE5B-22CC25A1920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52" y="2611224"/>
            <a:ext cx="1644248" cy="3163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1F2E15A2-A065-4DC5-9C6A-CB967877EEEC}"/>
                  </a:ext>
                </a:extLst>
              </p:cNvPr>
              <p:cNvSpPr txBox="1"/>
              <p:nvPr/>
            </p:nvSpPr>
            <p:spPr>
              <a:xfrm>
                <a:off x="838200" y="5892581"/>
                <a:ext cx="7810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dirty="0">
                    <a:latin typeface="+mj-lt"/>
                  </a:rPr>
                  <a:t>M</a:t>
                </a:r>
                <a:r>
                  <a:rPr lang="fr-FR" sz="1800" dirty="0" err="1">
                    <a:latin typeface="+mj-lt"/>
                  </a:rPr>
                  <a:t>easurement</a:t>
                </a:r>
                <a:r>
                  <a:rPr lang="fr-FR" sz="1800" dirty="0">
                    <a:latin typeface="+mj-lt"/>
                  </a:rPr>
                  <a:t> of </a:t>
                </a:r>
                <a:r>
                  <a:rPr lang="fr-FR" sz="1800" dirty="0" err="1">
                    <a:latin typeface="+mj-lt"/>
                  </a:rPr>
                  <a:t>frequency</a:t>
                </a:r>
                <a:r>
                  <a:rPr lang="fr-FR" sz="18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fr-FR" sz="1800" dirty="0">
                    <a:latin typeface="+mj-lt"/>
                  </a:rPr>
                  <a:t> </a:t>
                </a:r>
                <a:r>
                  <a:rPr lang="fr-FR" sz="1800" dirty="0" err="1">
                    <a:latin typeface="+mj-lt"/>
                  </a:rPr>
                  <a:t>directly</a:t>
                </a:r>
                <a:r>
                  <a:rPr lang="fr-FR" sz="1800" dirty="0">
                    <a:latin typeface="+mj-lt"/>
                  </a:rPr>
                  <a:t> </a:t>
                </a:r>
                <a:r>
                  <a:rPr lang="fr-FR" sz="1800" dirty="0" err="1">
                    <a:latin typeface="+mj-lt"/>
                  </a:rPr>
                  <a:t>provides</a:t>
                </a:r>
                <a:r>
                  <a:rPr lang="fr-FR" sz="1800" dirty="0">
                    <a:latin typeface="+mj-lt"/>
                  </a:rPr>
                  <a:t> the correction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fr-FR" sz="1800" dirty="0">
                  <a:latin typeface="+mj-lt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1F2E15A2-A065-4DC5-9C6A-CB967877E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892581"/>
                <a:ext cx="7810500" cy="646331"/>
              </a:xfrm>
              <a:prstGeom prst="rect">
                <a:avLst/>
              </a:prstGeom>
              <a:blipFill>
                <a:blip r:embed="rId15"/>
                <a:stretch>
                  <a:fillRect l="-703" t="-4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061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FB2EE5F9-0A20-4B4B-A968-0F549A3E9D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56" y="2047091"/>
            <a:ext cx="5777948" cy="4556289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27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4D19EA2-DFA5-4C9E-8ABB-71B430F8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Atomic splitter </a:t>
            </a:r>
            <a:r>
              <a:rPr lang="fr-FR" sz="4000" dirty="0" err="1"/>
              <a:t>using</a:t>
            </a:r>
            <a:r>
              <a:rPr lang="fr-FR" sz="4000" dirty="0"/>
              <a:t> Raman transitions</a:t>
            </a:r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F5F25467-4882-41B7-AFA4-15A74B0141EC}"/>
              </a:ext>
            </a:extLst>
          </p:cNvPr>
          <p:cNvSpPr txBox="1">
            <a:spLocks/>
          </p:cNvSpPr>
          <p:nvPr/>
        </p:nvSpPr>
        <p:spPr>
          <a:xfrm>
            <a:off x="363920" y="1281916"/>
            <a:ext cx="2862170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err="1">
                <a:latin typeface="+mj-lt"/>
              </a:rPr>
              <a:t>Create</a:t>
            </a:r>
            <a:r>
              <a:rPr lang="fr-FR" sz="2000" dirty="0">
                <a:latin typeface="+mj-lt"/>
              </a:rPr>
              <a:t> an </a:t>
            </a:r>
            <a:r>
              <a:rPr lang="fr-FR" sz="2000" dirty="0" err="1">
                <a:latin typeface="+mj-lt"/>
              </a:rPr>
              <a:t>atomic</a:t>
            </a:r>
            <a:r>
              <a:rPr lang="fr-FR" sz="2000" dirty="0">
                <a:latin typeface="+mj-lt"/>
              </a:rPr>
              <a:t> superposition by </a:t>
            </a:r>
            <a:r>
              <a:rPr lang="fr-FR" sz="2000" dirty="0" err="1">
                <a:latin typeface="+mj-lt"/>
              </a:rPr>
              <a:t>performing</a:t>
            </a:r>
            <a:r>
              <a:rPr lang="fr-FR" sz="2000" dirty="0">
                <a:latin typeface="+mj-lt"/>
              </a:rPr>
              <a:t> a </a:t>
            </a:r>
            <a:r>
              <a:rPr lang="el-GR" sz="2000" dirty="0">
                <a:latin typeface="+mj-lt"/>
                <a:cs typeface="Times New Roman" panose="02020603050405020304" pitchFamily="18" charset="0"/>
              </a:rPr>
              <a:t>π</a:t>
            </a:r>
            <a:r>
              <a:rPr lang="fr-FR" sz="2000" dirty="0">
                <a:latin typeface="+mj-lt"/>
                <a:cs typeface="Times New Roman" panose="02020603050405020304" pitchFamily="18" charset="0"/>
              </a:rPr>
              <a:t>/2 light pulse</a:t>
            </a:r>
            <a:endParaRPr lang="fr-FR" sz="2000" dirty="0">
              <a:latin typeface="+mj-lt"/>
            </a:endParaRPr>
          </a:p>
        </p:txBody>
      </p:sp>
      <p:sp>
        <p:nvSpPr>
          <p:cNvPr id="10" name="Espace réservé du contenu 1">
            <a:extLst>
              <a:ext uri="{FF2B5EF4-FFF2-40B4-BE49-F238E27FC236}">
                <a16:creationId xmlns:a16="http://schemas.microsoft.com/office/drawing/2014/main" id="{CEF004F5-C0A4-426F-9B9F-C81A940D32E0}"/>
              </a:ext>
            </a:extLst>
          </p:cNvPr>
          <p:cNvSpPr txBox="1">
            <a:spLocks/>
          </p:cNvSpPr>
          <p:nvPr/>
        </p:nvSpPr>
        <p:spPr>
          <a:xfrm>
            <a:off x="4550326" y="1692706"/>
            <a:ext cx="5937678" cy="4277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err="1">
                <a:latin typeface="+mj-lt"/>
              </a:rPr>
              <a:t>Two</a:t>
            </a:r>
            <a:r>
              <a:rPr lang="fr-FR" sz="2000" dirty="0">
                <a:latin typeface="+mj-lt"/>
              </a:rPr>
              <a:t> photons transition : Raman transition</a:t>
            </a:r>
          </a:p>
        </p:txBody>
      </p:sp>
      <p:sp>
        <p:nvSpPr>
          <p:cNvPr id="11" name="Espace réservé du contenu 1">
            <a:extLst>
              <a:ext uri="{FF2B5EF4-FFF2-40B4-BE49-F238E27FC236}">
                <a16:creationId xmlns:a16="http://schemas.microsoft.com/office/drawing/2014/main" id="{33519E04-8013-4437-9F81-0522F1D4BD5F}"/>
              </a:ext>
            </a:extLst>
          </p:cNvPr>
          <p:cNvSpPr txBox="1">
            <a:spLocks/>
          </p:cNvSpPr>
          <p:nvPr/>
        </p:nvSpPr>
        <p:spPr>
          <a:xfrm>
            <a:off x="4634995" y="1929436"/>
            <a:ext cx="5937678" cy="4277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sz="2000" dirty="0"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FBDE36-235C-40ED-B498-8E156C9A5DEB}"/>
              </a:ext>
            </a:extLst>
          </p:cNvPr>
          <p:cNvSpPr txBox="1"/>
          <p:nvPr/>
        </p:nvSpPr>
        <p:spPr>
          <a:xfrm>
            <a:off x="4990593" y="2163433"/>
            <a:ext cx="30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Contra-</a:t>
            </a:r>
            <a:r>
              <a:rPr lang="fr-FR" dirty="0" err="1">
                <a:latin typeface="+mj-lt"/>
              </a:rPr>
              <a:t>propagating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beams</a:t>
            </a:r>
            <a:r>
              <a:rPr lang="fr-FR" dirty="0">
                <a:latin typeface="+mj-lt"/>
              </a:rPr>
              <a:t> :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8CA7DC-8C92-4338-B354-88425F7C95FA}"/>
              </a:ext>
            </a:extLst>
          </p:cNvPr>
          <p:cNvCxnSpPr>
            <a:cxnSpLocks/>
          </p:cNvCxnSpPr>
          <p:nvPr/>
        </p:nvCxnSpPr>
        <p:spPr>
          <a:xfrm>
            <a:off x="3290045" y="1723786"/>
            <a:ext cx="0" cy="4441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que 11">
            <a:extLst>
              <a:ext uri="{FF2B5EF4-FFF2-40B4-BE49-F238E27FC236}">
                <a16:creationId xmlns:a16="http://schemas.microsoft.com/office/drawing/2014/main" id="{A330D00F-3B2F-494E-BFB7-7B845E80CD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56808" y="2674399"/>
            <a:ext cx="7204649" cy="328671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F776FA3D-0EF3-4227-8EC1-5A77092D898D}"/>
              </a:ext>
            </a:extLst>
          </p:cNvPr>
          <p:cNvSpPr/>
          <p:nvPr/>
        </p:nvSpPr>
        <p:spPr>
          <a:xfrm>
            <a:off x="4312117" y="3436532"/>
            <a:ext cx="682497" cy="278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D1AA5534-D176-4BA4-9433-C3DE358A6CD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732" y="3432259"/>
            <a:ext cx="554636" cy="18801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0619C1C-165E-4651-8358-0C33ECDA78F7}"/>
              </a:ext>
            </a:extLst>
          </p:cNvPr>
          <p:cNvSpPr/>
          <p:nvPr/>
        </p:nvSpPr>
        <p:spPr>
          <a:xfrm>
            <a:off x="4117146" y="5340356"/>
            <a:ext cx="682497" cy="278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8A7AB253-20BB-461E-A094-7324CC2C053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307" y="5307876"/>
            <a:ext cx="533486" cy="18801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C0BE6F4-6945-4582-B16E-EF5A90D968CA}"/>
              </a:ext>
            </a:extLst>
          </p:cNvPr>
          <p:cNvSpPr/>
          <p:nvPr/>
        </p:nvSpPr>
        <p:spPr>
          <a:xfrm>
            <a:off x="5495506" y="3876659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A1140CB-897B-4A63-8EF9-4A3DE4A4D8D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506" y="3840504"/>
            <a:ext cx="647848" cy="35091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3AB3A0D-FD56-42AE-B519-2E62C0D7DA83}"/>
              </a:ext>
            </a:extLst>
          </p:cNvPr>
          <p:cNvSpPr/>
          <p:nvPr/>
        </p:nvSpPr>
        <p:spPr>
          <a:xfrm>
            <a:off x="10231424" y="5123398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EF1F062-9B29-4731-86A1-D28F2314487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748" y="5025595"/>
            <a:ext cx="647848" cy="350916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045C24E1-F5AA-43BF-B211-55A4216AE58F}"/>
              </a:ext>
            </a:extLst>
          </p:cNvPr>
          <p:cNvSpPr/>
          <p:nvPr/>
        </p:nvSpPr>
        <p:spPr>
          <a:xfrm>
            <a:off x="7470201" y="3697740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BEA085D7-E0B8-4BFB-A7E0-73918DB5779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282" y="3615580"/>
            <a:ext cx="722498" cy="39135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A30ADE06-C922-4750-963F-866815BC8666}"/>
              </a:ext>
            </a:extLst>
          </p:cNvPr>
          <p:cNvSpPr/>
          <p:nvPr/>
        </p:nvSpPr>
        <p:spPr>
          <a:xfrm>
            <a:off x="10187208" y="3211504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45D98558-4758-46A7-96CB-2C92AA1A318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207" y="3141298"/>
            <a:ext cx="722498" cy="391352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FFF017D1-40F8-4A2E-9B5B-263A8687079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37" y="2190626"/>
            <a:ext cx="2331262" cy="26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866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5F17683-FC28-4BCC-9F49-5D2CFCA7C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975" y="1417581"/>
            <a:ext cx="5685990" cy="12775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b="1" dirty="0"/>
              <a:t>Four science lasers </a:t>
            </a:r>
            <a:r>
              <a:rPr lang="en-US" sz="2000" dirty="0"/>
              <a:t>(NKT laser or diode at 1560 nm doubled and amplified by </a:t>
            </a:r>
            <a:r>
              <a:rPr lang="en-US" sz="2000" i="1" dirty="0"/>
              <a:t>EDFA + doubling </a:t>
            </a:r>
            <a:r>
              <a:rPr lang="en-US" sz="2000" i="1" dirty="0" err="1"/>
              <a:t>Muquans</a:t>
            </a:r>
            <a:r>
              <a:rPr lang="en-US" sz="2000" dirty="0"/>
              <a:t>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8C521B7-F018-4BB4-B3F2-0260B7A7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28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2F594BF-68C2-4F35-8DC5-ABBD98D1C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-60135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CD62022-0355-404F-8A7E-AF49FB6FB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7" y="2964951"/>
            <a:ext cx="5027054" cy="128827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EAF6AA6-8405-4EA4-8C58-5EBC7279F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9" y="4970026"/>
            <a:ext cx="4231390" cy="157225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50A2F4D-E4DB-4E31-8956-1039A2BA3FE9}"/>
              </a:ext>
            </a:extLst>
          </p:cNvPr>
          <p:cNvSpPr txBox="1"/>
          <p:nvPr/>
        </p:nvSpPr>
        <p:spPr>
          <a:xfrm>
            <a:off x="2436940" y="4495919"/>
            <a:ext cx="145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Raman lasers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99D88BA-A9F2-440B-8E48-DB3325157945}"/>
              </a:ext>
            </a:extLst>
          </p:cNvPr>
          <p:cNvSpPr txBox="1"/>
          <p:nvPr/>
        </p:nvSpPr>
        <p:spPr>
          <a:xfrm>
            <a:off x="2506670" y="2530847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Bloch lasers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1F5A007-6DDA-40EF-AA3A-44F5432C20D5}"/>
              </a:ext>
            </a:extLst>
          </p:cNvPr>
          <p:cNvCxnSpPr/>
          <p:nvPr/>
        </p:nvCxnSpPr>
        <p:spPr>
          <a:xfrm>
            <a:off x="497527" y="4430316"/>
            <a:ext cx="55984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que 6">
            <a:extLst>
              <a:ext uri="{FF2B5EF4-FFF2-40B4-BE49-F238E27FC236}">
                <a16:creationId xmlns:a16="http://schemas.microsoft.com/office/drawing/2014/main" id="{D76E54AD-83F4-4422-8615-831AC3056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4807" y="2964951"/>
            <a:ext cx="5094074" cy="3164602"/>
          </a:xfrm>
          <a:prstGeom prst="rect">
            <a:avLst/>
          </a:prstGeom>
        </p:spPr>
      </p:pic>
      <p:sp>
        <p:nvSpPr>
          <p:cNvPr id="18" name="Espace réservé du contenu 1">
            <a:extLst>
              <a:ext uri="{FF2B5EF4-FFF2-40B4-BE49-F238E27FC236}">
                <a16:creationId xmlns:a16="http://schemas.microsoft.com/office/drawing/2014/main" id="{524BE7E6-137D-450B-B81A-617C92BEFA01}"/>
              </a:ext>
            </a:extLst>
          </p:cNvPr>
          <p:cNvSpPr txBox="1">
            <a:spLocks/>
          </p:cNvSpPr>
          <p:nvPr/>
        </p:nvSpPr>
        <p:spPr>
          <a:xfrm>
            <a:off x="6607610" y="1791005"/>
            <a:ext cx="5685990" cy="1277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/>
              <a:t>Frequency locked on an ultra stable </a:t>
            </a:r>
            <a:r>
              <a:rPr lang="en-US" sz="2000" dirty="0" err="1"/>
              <a:t>freq</a:t>
            </a:r>
            <a:r>
              <a:rPr lang="en-US" sz="2000" dirty="0"/>
              <a:t> comb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/>
              <a:t>	(200MHz repetition frequency)</a:t>
            </a:r>
          </a:p>
        </p:txBody>
      </p:sp>
    </p:spTree>
    <p:extLst>
      <p:ext uri="{BB962C8B-B14F-4D97-AF65-F5344CB8AC3E}">
        <p14:creationId xmlns:p14="http://schemas.microsoft.com/office/powerpoint/2010/main" val="1867623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8C521B7-F018-4BB4-B3F2-0260B7A7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29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2F594BF-68C2-4F35-8DC5-ABBD98D1C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-60135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endParaRPr lang="fr-FR" dirty="0"/>
          </a:p>
        </p:txBody>
      </p:sp>
      <p:sp>
        <p:nvSpPr>
          <p:cNvPr id="18" name="Espace réservé du contenu 1">
            <a:extLst>
              <a:ext uri="{FF2B5EF4-FFF2-40B4-BE49-F238E27FC236}">
                <a16:creationId xmlns:a16="http://schemas.microsoft.com/office/drawing/2014/main" id="{1C629A17-03BD-4C86-BEA1-43173AB05278}"/>
              </a:ext>
            </a:extLst>
          </p:cNvPr>
          <p:cNvSpPr txBox="1">
            <a:spLocks/>
          </p:cNvSpPr>
          <p:nvPr/>
        </p:nvSpPr>
        <p:spPr>
          <a:xfrm>
            <a:off x="366975" y="1417581"/>
            <a:ext cx="5685990" cy="1277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dirty="0"/>
              <a:t>Four science lasers </a:t>
            </a:r>
            <a:r>
              <a:rPr lang="en-US" sz="2000" dirty="0"/>
              <a:t>(NKT laser or diode at 1560 nm doubled and amplified by </a:t>
            </a:r>
            <a:r>
              <a:rPr lang="en-US" sz="2000" i="1" dirty="0"/>
              <a:t>EDFA + doubling </a:t>
            </a:r>
            <a:r>
              <a:rPr lang="en-US" sz="2000" i="1" dirty="0" err="1"/>
              <a:t>Muquans</a:t>
            </a:r>
            <a:r>
              <a:rPr lang="en-US" sz="2000" dirty="0"/>
              <a:t>)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8F5CDA5-2410-405B-8942-6B391F6E6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7" y="2964951"/>
            <a:ext cx="5027054" cy="128827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A3625E9-39C6-4758-B9B7-030E3BD49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9" y="4970026"/>
            <a:ext cx="4231390" cy="157225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91FC5ADC-3FCB-4EAA-A131-ABCBE2C5A27D}"/>
              </a:ext>
            </a:extLst>
          </p:cNvPr>
          <p:cNvSpPr txBox="1"/>
          <p:nvPr/>
        </p:nvSpPr>
        <p:spPr>
          <a:xfrm>
            <a:off x="2436940" y="4495919"/>
            <a:ext cx="145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Raman lasers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3F9F991-2BB7-4ED6-8E71-083806E58A7F}"/>
              </a:ext>
            </a:extLst>
          </p:cNvPr>
          <p:cNvSpPr txBox="1"/>
          <p:nvPr/>
        </p:nvSpPr>
        <p:spPr>
          <a:xfrm>
            <a:off x="2506670" y="2530847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Bloch lasers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0001F91-CADB-4F58-9C3F-70C1573DCD7D}"/>
              </a:ext>
            </a:extLst>
          </p:cNvPr>
          <p:cNvCxnSpPr/>
          <p:nvPr/>
        </p:nvCxnSpPr>
        <p:spPr>
          <a:xfrm>
            <a:off x="497527" y="4430316"/>
            <a:ext cx="55984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AF460110-A1D9-4400-B805-950FFF400C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394"/>
          <a:stretch/>
        </p:blipFill>
        <p:spPr>
          <a:xfrm>
            <a:off x="6293863" y="1074622"/>
            <a:ext cx="4744068" cy="53728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806EF02-7BF0-4260-8E9C-4C9787822BDE}"/>
              </a:ext>
            </a:extLst>
          </p:cNvPr>
          <p:cNvSpPr/>
          <p:nvPr/>
        </p:nvSpPr>
        <p:spPr>
          <a:xfrm>
            <a:off x="8397240" y="6164580"/>
            <a:ext cx="1005840" cy="374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8E884A-6D36-438B-8677-6F9BFDA4D87F}"/>
              </a:ext>
            </a:extLst>
          </p:cNvPr>
          <p:cNvSpPr/>
          <p:nvPr/>
        </p:nvSpPr>
        <p:spPr>
          <a:xfrm>
            <a:off x="8233410" y="5783378"/>
            <a:ext cx="327660" cy="374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8C810D-3862-4BB7-892E-E5AC1291EC71}"/>
              </a:ext>
            </a:extLst>
          </p:cNvPr>
          <p:cNvSpPr/>
          <p:nvPr/>
        </p:nvSpPr>
        <p:spPr>
          <a:xfrm>
            <a:off x="9403080" y="4595694"/>
            <a:ext cx="12801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3A6F6-AFFA-4FE2-9266-37AF503E0EDD}"/>
              </a:ext>
            </a:extLst>
          </p:cNvPr>
          <p:cNvSpPr/>
          <p:nvPr/>
        </p:nvSpPr>
        <p:spPr>
          <a:xfrm>
            <a:off x="9037320" y="3761047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5B3DDF-610A-48D8-9156-5E31D994159B}"/>
              </a:ext>
            </a:extLst>
          </p:cNvPr>
          <p:cNvSpPr/>
          <p:nvPr/>
        </p:nvSpPr>
        <p:spPr>
          <a:xfrm>
            <a:off x="6139037" y="1132248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58AFDD-820F-4AB7-98FD-ED47AFDB708E}"/>
              </a:ext>
            </a:extLst>
          </p:cNvPr>
          <p:cNvSpPr/>
          <p:nvPr/>
        </p:nvSpPr>
        <p:spPr>
          <a:xfrm rot="20823591">
            <a:off x="7057452" y="6105518"/>
            <a:ext cx="1256888" cy="453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F96D89-5E30-42DE-84E0-0C219422F4F0}"/>
              </a:ext>
            </a:extLst>
          </p:cNvPr>
          <p:cNvSpPr/>
          <p:nvPr/>
        </p:nvSpPr>
        <p:spPr>
          <a:xfrm>
            <a:off x="8875576" y="2248091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73F80F-3FD9-4F3D-A3E7-90F5DDF6880F}"/>
              </a:ext>
            </a:extLst>
          </p:cNvPr>
          <p:cNvSpPr/>
          <p:nvPr/>
        </p:nvSpPr>
        <p:spPr>
          <a:xfrm rot="163166">
            <a:off x="8763476" y="1044901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18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3B92A8E-C4A7-41BD-A962-2D25D226A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512" y="1512900"/>
            <a:ext cx="4419600" cy="498546"/>
          </a:xfrm>
        </p:spPr>
        <p:txBody>
          <a:bodyPr/>
          <a:lstStyle/>
          <a:p>
            <a:pPr marL="0" indent="0" algn="ctr">
              <a:buNone/>
            </a:pPr>
            <a:r>
              <a:rPr lang="fr-FR" sz="2400" dirty="0"/>
              <a:t>Fine structure constant</a:t>
            </a:r>
          </a:p>
          <a:p>
            <a:pPr marL="0" indent="0" algn="ctr">
              <a:buNone/>
            </a:pP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45D1B35-03E0-4B84-A756-3707B550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5B1F01-AFF4-4F23-994C-C4A1787AC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/>
              <a:t>Determination</a:t>
            </a:r>
            <a:r>
              <a:rPr lang="fr-FR" sz="3200" dirty="0"/>
              <a:t> of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fr-FR" sz="3200" dirty="0"/>
              <a:t> </a:t>
            </a:r>
            <a:r>
              <a:rPr lang="fr-FR" sz="3200" dirty="0" err="1"/>
              <a:t>from</a:t>
            </a:r>
            <a:r>
              <a:rPr lang="fr-FR" sz="3200" dirty="0"/>
              <a:t> </a:t>
            </a:r>
            <a:r>
              <a:rPr lang="fr-FR" sz="3200" dirty="0" err="1"/>
              <a:t>atomic</a:t>
            </a:r>
            <a:r>
              <a:rPr lang="fr-FR" sz="3200" dirty="0"/>
              <a:t> </a:t>
            </a:r>
            <a:r>
              <a:rPr lang="fr-FR" sz="3200" dirty="0" err="1"/>
              <a:t>recoil</a:t>
            </a:r>
            <a:r>
              <a:rPr lang="fr-FR" sz="3200" dirty="0"/>
              <a:t> </a:t>
            </a:r>
            <a:r>
              <a:rPr lang="fr-FR" sz="3200" dirty="0" err="1"/>
              <a:t>measurement</a:t>
            </a:r>
            <a:endParaRPr lang="fr-FR" sz="32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47F70C2-B61D-410F-A958-C1EA1738F637}"/>
              </a:ext>
            </a:extLst>
          </p:cNvPr>
          <p:cNvSpPr/>
          <p:nvPr/>
        </p:nvSpPr>
        <p:spPr>
          <a:xfrm>
            <a:off x="5918650" y="2783729"/>
            <a:ext cx="771436" cy="10158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342DCA5-952B-4392-8197-E2224C0A4E2C}"/>
              </a:ext>
            </a:extLst>
          </p:cNvPr>
          <p:cNvSpPr txBox="1"/>
          <p:nvPr/>
        </p:nvSpPr>
        <p:spPr>
          <a:xfrm>
            <a:off x="5285619" y="378601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  <a:latin typeface="+mj-lt"/>
              </a:rPr>
              <a:t>Limiting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factor</a:t>
            </a:r>
          </a:p>
        </p:txBody>
      </p:sp>
      <p:sp>
        <p:nvSpPr>
          <p:cNvPr id="18" name="Espace réservé du contenu 1 1">
            <a:extLst>
              <a:ext uri="{FF2B5EF4-FFF2-40B4-BE49-F238E27FC236}">
                <a16:creationId xmlns:a16="http://schemas.microsoft.com/office/drawing/2014/main" id="{5A4168FC-1552-4E3B-9A29-094AF5018BBC}"/>
              </a:ext>
            </a:extLst>
          </p:cNvPr>
          <p:cNvSpPr txBox="1">
            <a:spLocks/>
          </p:cNvSpPr>
          <p:nvPr/>
        </p:nvSpPr>
        <p:spPr>
          <a:xfrm>
            <a:off x="3685963" y="4467375"/>
            <a:ext cx="4820073" cy="551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dirty="0" err="1">
                <a:latin typeface="+mj-lt"/>
              </a:rPr>
              <a:t>Recoil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velocity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measurement</a:t>
            </a:r>
            <a:endParaRPr lang="fr-FR" sz="2400" dirty="0">
              <a:latin typeface="+mj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0AAC76CB-B81B-44E9-ACEB-61B5520FA46C}"/>
              </a:ext>
            </a:extLst>
          </p:cNvPr>
          <p:cNvGrpSpPr/>
          <p:nvPr/>
        </p:nvGrpSpPr>
        <p:grpSpPr>
          <a:xfrm>
            <a:off x="2587173" y="4899828"/>
            <a:ext cx="3275224" cy="648939"/>
            <a:chOff x="2938529" y="4543008"/>
            <a:chExt cx="4095839" cy="811533"/>
          </a:xfrm>
        </p:grpSpPr>
        <p:pic>
          <p:nvPicPr>
            <p:cNvPr id="23" name="Graphique 22">
              <a:extLst>
                <a:ext uri="{FF2B5EF4-FFF2-40B4-BE49-F238E27FC236}">
                  <a16:creationId xmlns:a16="http://schemas.microsoft.com/office/drawing/2014/main" id="{A5A05918-D420-497F-A715-6DEC1CE40D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 t="1" b="32776"/>
            <a:stretch/>
          </p:blipFill>
          <p:spPr>
            <a:xfrm>
              <a:off x="3487511" y="4594197"/>
              <a:ext cx="3546857" cy="760344"/>
            </a:xfrm>
            <a:prstGeom prst="rect">
              <a:avLst/>
            </a:prstGeom>
          </p:spPr>
        </p:pic>
        <p:pic>
          <p:nvPicPr>
            <p:cNvPr id="24" name="Graphique 23">
              <a:extLst>
                <a:ext uri="{FF2B5EF4-FFF2-40B4-BE49-F238E27FC236}">
                  <a16:creationId xmlns:a16="http://schemas.microsoft.com/office/drawing/2014/main" id="{016EBFFB-356A-48F8-84C5-75F2D6B4B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938529" y="4543008"/>
              <a:ext cx="302031" cy="651749"/>
            </a:xfrm>
            <a:prstGeom prst="rect">
              <a:avLst/>
            </a:prstGeom>
          </p:spPr>
        </p:pic>
      </p:grpSp>
      <p:pic>
        <p:nvPicPr>
          <p:cNvPr id="27" name="Graphique 26">
            <a:extLst>
              <a:ext uri="{FF2B5EF4-FFF2-40B4-BE49-F238E27FC236}">
                <a16:creationId xmlns:a16="http://schemas.microsoft.com/office/drawing/2014/main" id="{D1099FB5-D5E0-47D1-9710-3C0EE24BD1A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b="47665"/>
          <a:stretch/>
        </p:blipFill>
        <p:spPr>
          <a:xfrm>
            <a:off x="7377950" y="4927725"/>
            <a:ext cx="2140814" cy="53294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11AA274-1A2D-4200-BEAA-336E5A14519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993" y="5513661"/>
            <a:ext cx="1625417" cy="30261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7DC9D81-1A61-4301-B4B2-5EFC1248616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02" y="5594722"/>
            <a:ext cx="585986" cy="23021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68ADEDE-0475-4E27-95F1-5E89CFBE6B1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14" y="2853767"/>
            <a:ext cx="5661093" cy="9051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28F4066-517A-450B-B445-02FBFECBC20E}"/>
              </a:ext>
            </a:extLst>
          </p:cNvPr>
          <p:cNvSpPr/>
          <p:nvPr/>
        </p:nvSpPr>
        <p:spPr>
          <a:xfrm>
            <a:off x="4886467" y="5280074"/>
            <a:ext cx="314325" cy="96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BCBE6655-D51D-488C-83E5-AF29388C86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597" y="1941982"/>
            <a:ext cx="2102369" cy="557306"/>
          </a:xfrm>
          <a:prstGeom prst="rect">
            <a:avLst/>
          </a:prstGeom>
        </p:spPr>
      </p:pic>
      <p:sp>
        <p:nvSpPr>
          <p:cNvPr id="33" name="Espace réservé du contenu 1">
            <a:extLst>
              <a:ext uri="{FF2B5EF4-FFF2-40B4-BE49-F238E27FC236}">
                <a16:creationId xmlns:a16="http://schemas.microsoft.com/office/drawing/2014/main" id="{9703BBA8-E644-4F7B-BA8B-FF63822D0E66}"/>
              </a:ext>
            </a:extLst>
          </p:cNvPr>
          <p:cNvSpPr txBox="1">
            <a:spLocks/>
          </p:cNvSpPr>
          <p:nvPr/>
        </p:nvSpPr>
        <p:spPr>
          <a:xfrm>
            <a:off x="5466010" y="1521470"/>
            <a:ext cx="4419600" cy="498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2400" dirty="0" err="1"/>
              <a:t>Hydrogen</a:t>
            </a:r>
            <a:r>
              <a:rPr lang="fr-FR" sz="2400" dirty="0"/>
              <a:t> </a:t>
            </a:r>
            <a:r>
              <a:rPr lang="fr-FR" sz="2400" dirty="0" err="1"/>
              <a:t>spectroscopy</a:t>
            </a:r>
            <a:endParaRPr lang="fr-FR" sz="2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707057FD-B547-48E2-854C-6FECC8678AE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04" y="1959552"/>
            <a:ext cx="1979428" cy="5135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leau 37">
                <a:extLst>
                  <a:ext uri="{FF2B5EF4-FFF2-40B4-BE49-F238E27FC236}">
                    <a16:creationId xmlns:a16="http://schemas.microsoft.com/office/drawing/2014/main" id="{B47A9185-BB3E-4A42-B63E-A000754E82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0983684"/>
                  </p:ext>
                </p:extLst>
              </p:nvPr>
            </p:nvGraphicFramePr>
            <p:xfrm>
              <a:off x="7312950" y="2694164"/>
              <a:ext cx="3606807" cy="152858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676815">
                      <a:extLst>
                        <a:ext uri="{9D8B030D-6E8A-4147-A177-3AD203B41FA5}">
                          <a16:colId xmlns:a16="http://schemas.microsoft.com/office/drawing/2014/main" val="4239663971"/>
                        </a:ext>
                      </a:extLst>
                    </a:gridCol>
                    <a:gridCol w="1929992">
                      <a:extLst>
                        <a:ext uri="{9D8B030D-6E8A-4147-A177-3AD203B41FA5}">
                          <a16:colId xmlns:a16="http://schemas.microsoft.com/office/drawing/2014/main" val="4213130130"/>
                        </a:ext>
                      </a:extLst>
                    </a:gridCol>
                  </a:tblGrid>
                  <a:tr h="3093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noProof="0" dirty="0">
                              <a:latin typeface="+mj-lt"/>
                            </a:rPr>
                            <a:t>Measured quantity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noProof="0" dirty="0">
                              <a:latin typeface="+mj-lt"/>
                            </a:rPr>
                            <a:t>Relative uncertainty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1144882"/>
                      </a:ext>
                    </a:extLst>
                  </a:tr>
                  <a:tr h="2847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Rydberg constant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14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.9</m:t>
                                </m:r>
                                <m:r>
                                  <a:rPr lang="en-GB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  <m:r>
                                      <a:rPr lang="fr-FR" sz="1400" b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40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4538545"/>
                      </a:ext>
                    </a:extLst>
                  </a:tr>
                  <a:tr h="2847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</a:t>
                          </a:r>
                          <a:r>
                            <a:rPr lang="fr-FR" sz="1400" baseline="-25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</a:t>
                          </a:r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(e)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4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1.8</m:t>
                                </m:r>
                                <m:r>
                                  <a:rPr lang="en-GB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4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963285"/>
                      </a:ext>
                    </a:extLst>
                  </a:tr>
                  <a:tr h="2847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Ar(</a:t>
                          </a:r>
                          <a:r>
                            <a:rPr lang="fr-FR" sz="1400" baseline="30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87</a:t>
                          </a:r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Rb)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fr-FR" sz="14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.0</m:t>
                                </m:r>
                                <m:r>
                                  <a:rPr lang="fr-FR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  <m:r>
                                      <a:rPr lang="fr-FR" sz="1400" b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4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4794050"/>
                      </a:ext>
                    </a:extLst>
                  </a:tr>
                  <a:tr h="2847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</a:t>
                          </a:r>
                          <a:r>
                            <a:rPr lang="fr-FR" sz="1400" baseline="-26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87Rb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fr-FR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.42</m:t>
                                </m:r>
                                <m:r>
                                  <a:rPr lang="fr-FR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4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  <m:r>
                                      <a:rPr lang="fr-FR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4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23822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leau 37">
                <a:extLst>
                  <a:ext uri="{FF2B5EF4-FFF2-40B4-BE49-F238E27FC236}">
                    <a16:creationId xmlns:a16="http://schemas.microsoft.com/office/drawing/2014/main" id="{B47A9185-BB3E-4A42-B63E-A000754E82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0983684"/>
                  </p:ext>
                </p:extLst>
              </p:nvPr>
            </p:nvGraphicFramePr>
            <p:xfrm>
              <a:off x="7312950" y="2694164"/>
              <a:ext cx="3606807" cy="1547632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676815">
                      <a:extLst>
                        <a:ext uri="{9D8B030D-6E8A-4147-A177-3AD203B41FA5}">
                          <a16:colId xmlns:a16="http://schemas.microsoft.com/office/drawing/2014/main" val="4239663971"/>
                        </a:ext>
                      </a:extLst>
                    </a:gridCol>
                    <a:gridCol w="1929992">
                      <a:extLst>
                        <a:ext uri="{9D8B030D-6E8A-4147-A177-3AD203B41FA5}">
                          <a16:colId xmlns:a16="http://schemas.microsoft.com/office/drawing/2014/main" val="4213130130"/>
                        </a:ext>
                      </a:extLst>
                    </a:gridCol>
                  </a:tblGrid>
                  <a:tr h="3093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noProof="0" dirty="0">
                              <a:latin typeface="+mj-lt"/>
                            </a:rPr>
                            <a:t>Measured quantity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noProof="0" dirty="0">
                              <a:latin typeface="+mj-lt"/>
                            </a:rPr>
                            <a:t>Relative uncertainty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1144882"/>
                      </a:ext>
                    </a:extLst>
                  </a:tr>
                  <a:tr h="3095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Rydberg constant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0"/>
                          <a:stretch>
                            <a:fillRect l="-87066" t="-101961" r="-315" b="-3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4538545"/>
                      </a:ext>
                    </a:extLst>
                  </a:tr>
                  <a:tr h="3095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</a:t>
                          </a:r>
                          <a:r>
                            <a:rPr lang="fr-FR" sz="1400" baseline="-25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</a:t>
                          </a:r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(e)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0"/>
                          <a:stretch>
                            <a:fillRect l="-87066" t="-201961" r="-315" b="-2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963285"/>
                      </a:ext>
                    </a:extLst>
                  </a:tr>
                  <a:tr h="3095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Ar(</a:t>
                          </a:r>
                          <a:r>
                            <a:rPr lang="fr-FR" sz="1400" baseline="30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87</a:t>
                          </a:r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Rb)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0"/>
                          <a:stretch>
                            <a:fillRect l="-87066" t="-301961" r="-315" b="-1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4794050"/>
                      </a:ext>
                    </a:extLst>
                  </a:tr>
                  <a:tr h="3095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4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</a:t>
                          </a:r>
                          <a:r>
                            <a:rPr lang="fr-FR" sz="1400" baseline="-26000" dirty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87Rb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0"/>
                          <a:stretch>
                            <a:fillRect l="-87066" t="-401961" r="-315" b="-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23822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AC056908-2EE0-4F44-8A6F-FE911CA04537}"/>
              </a:ext>
            </a:extLst>
          </p:cNvPr>
          <p:cNvSpPr/>
          <p:nvPr/>
        </p:nvSpPr>
        <p:spPr>
          <a:xfrm>
            <a:off x="584202" y="1439497"/>
            <a:ext cx="11067607" cy="2912153"/>
          </a:xfrm>
          <a:prstGeom prst="roundRect">
            <a:avLst>
              <a:gd name="adj" fmla="val 6909"/>
            </a:avLst>
          </a:prstGeom>
          <a:noFill/>
          <a:ln w="19050">
            <a:solidFill>
              <a:srgbClr val="385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EE81483-5F14-45CE-9B45-5B0620E9A681}"/>
              </a:ext>
            </a:extLst>
          </p:cNvPr>
          <p:cNvSpPr/>
          <p:nvPr/>
        </p:nvSpPr>
        <p:spPr>
          <a:xfrm>
            <a:off x="2927747" y="5342213"/>
            <a:ext cx="1780876" cy="254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74C3D9D-EC44-4E3C-8FDB-49019D1051C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279" y="5504725"/>
            <a:ext cx="977252" cy="292578"/>
          </a:xfrm>
          <a:prstGeom prst="rect">
            <a:avLst/>
          </a:prstGeom>
        </p:spPr>
      </p:pic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3062841D-65E0-42A5-A692-3868C9E92DCA}"/>
              </a:ext>
            </a:extLst>
          </p:cNvPr>
          <p:cNvSpPr/>
          <p:nvPr/>
        </p:nvSpPr>
        <p:spPr>
          <a:xfrm>
            <a:off x="608184" y="4452919"/>
            <a:ext cx="11067607" cy="1538479"/>
          </a:xfrm>
          <a:prstGeom prst="roundRect">
            <a:avLst>
              <a:gd name="adj" fmla="val 12990"/>
            </a:avLst>
          </a:prstGeom>
          <a:noFill/>
          <a:ln w="19050">
            <a:solidFill>
              <a:srgbClr val="385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FDEB948-8DF9-4EC1-9D48-6C89AE730B23}"/>
              </a:ext>
            </a:extLst>
          </p:cNvPr>
          <p:cNvSpPr txBox="1"/>
          <p:nvPr/>
        </p:nvSpPr>
        <p:spPr>
          <a:xfrm>
            <a:off x="643546" y="6078869"/>
            <a:ext cx="437029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100" dirty="0">
                <a:latin typeface="+mj-lt"/>
              </a:rPr>
              <a:t>G. Audi et al., 2014 Nuclear Data Sheets 120, 1-5 (2014)</a:t>
            </a:r>
          </a:p>
          <a:p>
            <a:pPr marL="171450" indent="-171450">
              <a:buFont typeface="Arial"/>
              <a:buChar char="•"/>
            </a:pPr>
            <a:r>
              <a:rPr lang="en-GB" sz="1100" dirty="0">
                <a:latin typeface="+mj-lt"/>
                <a:ea typeface="Times New Roman" charset="0"/>
                <a:cs typeface="Calibri"/>
              </a:rPr>
              <a:t>S. Sturm et al. Nature 506, 476-470 (2014), </a:t>
            </a:r>
          </a:p>
          <a:p>
            <a:pPr marL="171450" indent="-171450">
              <a:buFont typeface="Arial"/>
              <a:buChar char="•"/>
            </a:pPr>
            <a:r>
              <a:rPr lang="en-GB" sz="1100" dirty="0">
                <a:latin typeface="+mj-lt"/>
                <a:ea typeface="Times New Roman" charset="0"/>
                <a:cs typeface="Calibri"/>
              </a:rPr>
              <a:t>E. </a:t>
            </a:r>
            <a:r>
              <a:rPr lang="en-GB" sz="1100" dirty="0" err="1">
                <a:latin typeface="+mj-lt"/>
                <a:ea typeface="Times New Roman" charset="0"/>
                <a:cs typeface="Calibri"/>
              </a:rPr>
              <a:t>Tiesinga</a:t>
            </a:r>
            <a:r>
              <a:rPr lang="en-GB" sz="1100" dirty="0">
                <a:latin typeface="+mj-lt"/>
                <a:ea typeface="Times New Roman" charset="0"/>
                <a:cs typeface="Calibri"/>
              </a:rPr>
              <a:t> et al., Rev. Mod. Phys. 93, 025010 (2021)</a:t>
            </a:r>
          </a:p>
          <a:p>
            <a:pPr marL="171450" indent="-171450">
              <a:buFont typeface="Arial"/>
              <a:buChar char="•"/>
            </a:pPr>
            <a:r>
              <a:rPr lang="fr-FR" sz="1100" dirty="0"/>
              <a:t>L. Morel et al, Nature 588, 6660 (2020)</a:t>
            </a:r>
          </a:p>
          <a:p>
            <a:pPr marL="171450" indent="-171450">
              <a:buFont typeface="Arial"/>
              <a:buChar char="•"/>
            </a:pPr>
            <a:endParaRPr lang="en-GB" sz="1200" dirty="0">
              <a:latin typeface="+mj-lt"/>
              <a:ea typeface="Times New Roman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686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 animBg="1"/>
      <p:bldP spid="40" grpId="0" animBg="1"/>
      <p:bldP spid="4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8C521B7-F018-4BB4-B3F2-0260B7A7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30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2F594BF-68C2-4F35-8DC5-ABBD98D1C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-60135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endParaRPr lang="fr-FR" dirty="0"/>
          </a:p>
        </p:txBody>
      </p:sp>
      <p:sp>
        <p:nvSpPr>
          <p:cNvPr id="18" name="Espace réservé du contenu 1">
            <a:extLst>
              <a:ext uri="{FF2B5EF4-FFF2-40B4-BE49-F238E27FC236}">
                <a16:creationId xmlns:a16="http://schemas.microsoft.com/office/drawing/2014/main" id="{1C629A17-03BD-4C86-BEA1-43173AB05278}"/>
              </a:ext>
            </a:extLst>
          </p:cNvPr>
          <p:cNvSpPr txBox="1">
            <a:spLocks/>
          </p:cNvSpPr>
          <p:nvPr/>
        </p:nvSpPr>
        <p:spPr>
          <a:xfrm>
            <a:off x="366975" y="1417581"/>
            <a:ext cx="5685990" cy="1277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dirty="0"/>
              <a:t>Four science lasers </a:t>
            </a:r>
            <a:r>
              <a:rPr lang="en-US" sz="2000" dirty="0"/>
              <a:t>(NKT laser or diode at 1560 nm doubled and amplified by </a:t>
            </a:r>
            <a:r>
              <a:rPr lang="en-US" sz="2000" i="1" dirty="0"/>
              <a:t>EDFA + doubling </a:t>
            </a:r>
            <a:r>
              <a:rPr lang="en-US" sz="2000" i="1" dirty="0" err="1"/>
              <a:t>Muquans</a:t>
            </a:r>
            <a:r>
              <a:rPr lang="en-US" sz="2000" dirty="0"/>
              <a:t>)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8F5CDA5-2410-405B-8942-6B391F6E6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7" y="2964951"/>
            <a:ext cx="5027054" cy="128827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A3625E9-39C6-4758-B9B7-030E3BD49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9" y="4970026"/>
            <a:ext cx="4231390" cy="157225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91FC5ADC-3FCB-4EAA-A131-ABCBE2C5A27D}"/>
              </a:ext>
            </a:extLst>
          </p:cNvPr>
          <p:cNvSpPr txBox="1"/>
          <p:nvPr/>
        </p:nvSpPr>
        <p:spPr>
          <a:xfrm>
            <a:off x="2436940" y="4495919"/>
            <a:ext cx="145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Raman lasers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3F9F991-2BB7-4ED6-8E71-083806E58A7F}"/>
              </a:ext>
            </a:extLst>
          </p:cNvPr>
          <p:cNvSpPr txBox="1"/>
          <p:nvPr/>
        </p:nvSpPr>
        <p:spPr>
          <a:xfrm>
            <a:off x="2506670" y="2530847"/>
            <a:ext cx="13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Bloch lasers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0001F91-CADB-4F58-9C3F-70C1573DCD7D}"/>
              </a:ext>
            </a:extLst>
          </p:cNvPr>
          <p:cNvCxnSpPr/>
          <p:nvPr/>
        </p:nvCxnSpPr>
        <p:spPr>
          <a:xfrm>
            <a:off x="497527" y="4430316"/>
            <a:ext cx="55984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AF460110-A1D9-4400-B805-950FFF400C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394"/>
          <a:stretch/>
        </p:blipFill>
        <p:spPr>
          <a:xfrm>
            <a:off x="6293863" y="1074622"/>
            <a:ext cx="4744068" cy="53728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806EF02-7BF0-4260-8E9C-4C9787822BDE}"/>
              </a:ext>
            </a:extLst>
          </p:cNvPr>
          <p:cNvSpPr/>
          <p:nvPr/>
        </p:nvSpPr>
        <p:spPr>
          <a:xfrm>
            <a:off x="8397240" y="6164580"/>
            <a:ext cx="1005840" cy="374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8E884A-6D36-438B-8677-6F9BFDA4D87F}"/>
              </a:ext>
            </a:extLst>
          </p:cNvPr>
          <p:cNvSpPr/>
          <p:nvPr/>
        </p:nvSpPr>
        <p:spPr>
          <a:xfrm>
            <a:off x="8233410" y="5783378"/>
            <a:ext cx="327660" cy="374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8C810D-3862-4BB7-892E-E5AC1291EC71}"/>
              </a:ext>
            </a:extLst>
          </p:cNvPr>
          <p:cNvSpPr/>
          <p:nvPr/>
        </p:nvSpPr>
        <p:spPr>
          <a:xfrm>
            <a:off x="9403080" y="4595694"/>
            <a:ext cx="12801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3A6F6-AFFA-4FE2-9266-37AF503E0EDD}"/>
              </a:ext>
            </a:extLst>
          </p:cNvPr>
          <p:cNvSpPr/>
          <p:nvPr/>
        </p:nvSpPr>
        <p:spPr>
          <a:xfrm>
            <a:off x="9037320" y="3761047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5B3DDF-610A-48D8-9156-5E31D994159B}"/>
              </a:ext>
            </a:extLst>
          </p:cNvPr>
          <p:cNvSpPr/>
          <p:nvPr/>
        </p:nvSpPr>
        <p:spPr>
          <a:xfrm>
            <a:off x="6139037" y="1132248"/>
            <a:ext cx="1546860" cy="570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58AFDD-820F-4AB7-98FD-ED47AFDB708E}"/>
              </a:ext>
            </a:extLst>
          </p:cNvPr>
          <p:cNvSpPr/>
          <p:nvPr/>
        </p:nvSpPr>
        <p:spPr>
          <a:xfrm rot="20823591">
            <a:off x="6922253" y="5906861"/>
            <a:ext cx="1256888" cy="211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73F80F-3FD9-4F3D-A3E7-90F5DDF6880F}"/>
              </a:ext>
            </a:extLst>
          </p:cNvPr>
          <p:cNvSpPr/>
          <p:nvPr/>
        </p:nvSpPr>
        <p:spPr>
          <a:xfrm rot="163166" flipV="1">
            <a:off x="8745984" y="1615151"/>
            <a:ext cx="1546860" cy="1666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D50A4F0-2E5E-46B7-B221-F6A588469E22}"/>
              </a:ext>
            </a:extLst>
          </p:cNvPr>
          <p:cNvSpPr/>
          <p:nvPr/>
        </p:nvSpPr>
        <p:spPr>
          <a:xfrm rot="20823591">
            <a:off x="6491246" y="5614661"/>
            <a:ext cx="1256888" cy="211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E2B07D-104C-4A9B-B359-C7C3E0D6B2C8}"/>
              </a:ext>
            </a:extLst>
          </p:cNvPr>
          <p:cNvSpPr/>
          <p:nvPr/>
        </p:nvSpPr>
        <p:spPr>
          <a:xfrm rot="163166" flipV="1">
            <a:off x="8955535" y="2098178"/>
            <a:ext cx="1546860" cy="1666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C3B10F-4E9F-4EE7-8630-AC226EC5F242}"/>
              </a:ext>
            </a:extLst>
          </p:cNvPr>
          <p:cNvSpPr/>
          <p:nvPr/>
        </p:nvSpPr>
        <p:spPr>
          <a:xfrm rot="21202481">
            <a:off x="6690469" y="5550233"/>
            <a:ext cx="1256888" cy="269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228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que 14">
            <a:extLst>
              <a:ext uri="{FF2B5EF4-FFF2-40B4-BE49-F238E27FC236}">
                <a16:creationId xmlns:a16="http://schemas.microsoft.com/office/drawing/2014/main" id="{A0D42204-5909-4F2F-B95C-5F1E8F4C6DF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80289" y="1806633"/>
            <a:ext cx="6339287" cy="4086933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403E5EF-1638-444B-A5F0-47548B8C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31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87BE49E-30D5-45F5-9A0D-94291D29B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of the </a:t>
            </a:r>
            <a:r>
              <a:rPr lang="fr-FR" dirty="0" err="1"/>
              <a:t>interferometer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D242677-3DC7-4516-BDEA-8BBEB534B3CF}"/>
              </a:ext>
            </a:extLst>
          </p:cNvPr>
          <p:cNvSpPr txBox="1"/>
          <p:nvPr/>
        </p:nvSpPr>
        <p:spPr>
          <a:xfrm>
            <a:off x="6790885" y="2392480"/>
            <a:ext cx="456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+mj-lt"/>
              </a:rPr>
              <a:t>Phase </a:t>
            </a:r>
            <a:r>
              <a:rPr lang="fr-FR" sz="1600" dirty="0" err="1">
                <a:latin typeface="+mj-lt"/>
              </a:rPr>
              <a:t>determined</a:t>
            </a:r>
            <a:r>
              <a:rPr lang="fr-FR" sz="1600" dirty="0">
                <a:latin typeface="+mj-lt"/>
              </a:rPr>
              <a:t> at the end of the </a:t>
            </a:r>
            <a:r>
              <a:rPr lang="fr-FR" sz="1600" dirty="0" err="1">
                <a:latin typeface="+mj-lt"/>
              </a:rPr>
              <a:t>measurement</a:t>
            </a:r>
            <a:r>
              <a:rPr lang="fr-FR" sz="1600" dirty="0">
                <a:latin typeface="+mj-lt"/>
              </a:rPr>
              <a:t> to return the h/m value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1113A6B-836A-49A3-AB78-EB516F18B455}"/>
              </a:ext>
            </a:extLst>
          </p:cNvPr>
          <p:cNvSpPr txBox="1"/>
          <p:nvPr/>
        </p:nvSpPr>
        <p:spPr>
          <a:xfrm>
            <a:off x="2483481" y="1160302"/>
            <a:ext cx="9890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Phase determination of the interferometer : fit the positions of the fringes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Bloch oscillations up/down and Raman transitions up/down.</a:t>
            </a:r>
            <a:endParaRPr lang="fr-FR" dirty="0">
              <a:latin typeface="+mj-l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18BDFB7-06C7-480D-A09C-164C2BC797EA}"/>
              </a:ext>
            </a:extLst>
          </p:cNvPr>
          <p:cNvSpPr txBox="1"/>
          <p:nvPr/>
        </p:nvSpPr>
        <p:spPr>
          <a:xfrm>
            <a:off x="6911653" y="4038247"/>
            <a:ext cx="456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+mj-lt"/>
              </a:rPr>
              <a:t>By </a:t>
            </a:r>
            <a:r>
              <a:rPr lang="fr-FR" sz="1600" dirty="0" err="1">
                <a:latin typeface="+mj-lt"/>
              </a:rPr>
              <a:t>summing</a:t>
            </a:r>
            <a:r>
              <a:rPr lang="fr-FR" sz="1600" dirty="0">
                <a:latin typeface="+mj-lt"/>
              </a:rPr>
              <a:t> the four </a:t>
            </a:r>
            <a:r>
              <a:rPr lang="fr-FR" sz="1600" dirty="0" err="1">
                <a:latin typeface="+mj-lt"/>
              </a:rPr>
              <a:t>fringes</a:t>
            </a:r>
            <a:r>
              <a:rPr lang="fr-FR" sz="1600" dirty="0">
                <a:latin typeface="+mj-lt"/>
              </a:rPr>
              <a:t> positions 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δ</a:t>
            </a:r>
            <a:r>
              <a:rPr lang="el-GR" sz="1600" dirty="0">
                <a:latin typeface="+mj-lt"/>
                <a:cs typeface="Times New Roman" panose="02020603050405020304" pitchFamily="18" charset="0"/>
              </a:rPr>
              <a:t>ω</a:t>
            </a:r>
            <a:r>
              <a:rPr lang="fr-FR" sz="1600" baseline="-25000" dirty="0">
                <a:latin typeface="+mj-lt"/>
                <a:cs typeface="Times New Roman" panose="02020603050405020304" pitchFamily="18" charset="0"/>
              </a:rPr>
              <a:t>c </a:t>
            </a:r>
            <a:r>
              <a:rPr lang="fr-FR" sz="1600" dirty="0" err="1">
                <a:latin typeface="+mj-lt"/>
                <a:cs typeface="Times New Roman" panose="02020603050405020304" pitchFamily="18" charset="0"/>
              </a:rPr>
              <a:t>we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+mj-lt"/>
                <a:cs typeface="Times New Roman" panose="02020603050405020304" pitchFamily="18" charset="0"/>
              </a:rPr>
              <a:t>determine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 the h/m value</a:t>
            </a:r>
            <a:endParaRPr lang="fr-FR" sz="1600" baseline="-250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FBB54F-BBDE-4685-9FFE-89C5FFE1FE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885" y="3333457"/>
            <a:ext cx="4909676" cy="46764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37B74BC-DAE4-4A7D-9097-18AE2FA6BCF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17" y="5026300"/>
            <a:ext cx="4210285" cy="67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92816A6-29C4-4E78-AE84-D3F394ADD5D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96" y="4171194"/>
            <a:ext cx="899047" cy="20876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C83CEFC-6AC8-4345-B0A8-ECB1676C692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748" y="4186062"/>
            <a:ext cx="906666" cy="20571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7C6850B-74E2-4ED8-8CED-359842FFCF3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37" y="2476105"/>
            <a:ext cx="702476" cy="20876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313CAF8-8866-4B51-9BCC-DDCCDF6F5B3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687" y="2461976"/>
            <a:ext cx="710095" cy="20571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1EAD2F5-4826-4D5A-9157-8E292C22436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51" y="4195359"/>
            <a:ext cx="899047" cy="20876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B5493B3-B6DC-4DB4-8B29-CC3E328EB94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687" y="4207044"/>
            <a:ext cx="710095" cy="20571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CFF006BC-3337-44B1-9AD8-7403863C95C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564" y="2360730"/>
            <a:ext cx="702476" cy="2087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DE7688F-AACD-4396-9B55-AA744119E599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748" y="2350107"/>
            <a:ext cx="906666" cy="205714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505B53D-202C-44D0-A4AE-CC5E4AC935E3}"/>
              </a:ext>
            </a:extLst>
          </p:cNvPr>
          <p:cNvCxnSpPr/>
          <p:nvPr/>
        </p:nvCxnSpPr>
        <p:spPr>
          <a:xfrm flipV="1">
            <a:off x="1476374" y="2789136"/>
            <a:ext cx="0" cy="376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64CC8D65-ABC5-4D4A-9D65-DECA2DE2A48A}"/>
              </a:ext>
            </a:extLst>
          </p:cNvPr>
          <p:cNvCxnSpPr/>
          <p:nvPr/>
        </p:nvCxnSpPr>
        <p:spPr>
          <a:xfrm flipV="1">
            <a:off x="2674734" y="2789135"/>
            <a:ext cx="0" cy="376237"/>
          </a:xfrm>
          <a:prstGeom prst="straightConnector1">
            <a:avLst/>
          </a:prstGeom>
          <a:ln w="38100">
            <a:solidFill>
              <a:srgbClr val="030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9141DA6B-F5A7-4E15-9E94-090282D5CFE1}"/>
              </a:ext>
            </a:extLst>
          </p:cNvPr>
          <p:cNvCxnSpPr/>
          <p:nvPr/>
        </p:nvCxnSpPr>
        <p:spPr>
          <a:xfrm flipV="1">
            <a:off x="4471171" y="2789134"/>
            <a:ext cx="0" cy="376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E0347F7-192F-4050-81DA-305D7A9AFA26}"/>
              </a:ext>
            </a:extLst>
          </p:cNvPr>
          <p:cNvCxnSpPr>
            <a:cxnSpLocks/>
          </p:cNvCxnSpPr>
          <p:nvPr/>
        </p:nvCxnSpPr>
        <p:spPr>
          <a:xfrm>
            <a:off x="5690984" y="2789133"/>
            <a:ext cx="0" cy="376237"/>
          </a:xfrm>
          <a:prstGeom prst="straightConnector1">
            <a:avLst/>
          </a:prstGeom>
          <a:ln w="38100">
            <a:solidFill>
              <a:srgbClr val="030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9B0002B5-02C1-4D19-99AC-D628E61E0972}"/>
              </a:ext>
            </a:extLst>
          </p:cNvPr>
          <p:cNvCxnSpPr>
            <a:cxnSpLocks/>
          </p:cNvCxnSpPr>
          <p:nvPr/>
        </p:nvCxnSpPr>
        <p:spPr>
          <a:xfrm>
            <a:off x="5690984" y="4650063"/>
            <a:ext cx="0" cy="376237"/>
          </a:xfrm>
          <a:prstGeom prst="straightConnector1">
            <a:avLst/>
          </a:prstGeom>
          <a:ln w="38100">
            <a:solidFill>
              <a:srgbClr val="030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FF0A601D-F13E-44A7-8B01-06541F3B69E9}"/>
              </a:ext>
            </a:extLst>
          </p:cNvPr>
          <p:cNvCxnSpPr>
            <a:cxnSpLocks/>
          </p:cNvCxnSpPr>
          <p:nvPr/>
        </p:nvCxnSpPr>
        <p:spPr>
          <a:xfrm>
            <a:off x="4471942" y="4650062"/>
            <a:ext cx="0" cy="376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E13CD866-00CF-4E5E-B729-7B1750DF62F0}"/>
              </a:ext>
            </a:extLst>
          </p:cNvPr>
          <p:cNvCxnSpPr>
            <a:cxnSpLocks/>
          </p:cNvCxnSpPr>
          <p:nvPr/>
        </p:nvCxnSpPr>
        <p:spPr>
          <a:xfrm>
            <a:off x="1484266" y="4623022"/>
            <a:ext cx="0" cy="3762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C1CD9A3-7D25-443A-8B3C-FEC12BFCEF4E}"/>
              </a:ext>
            </a:extLst>
          </p:cNvPr>
          <p:cNvCxnSpPr/>
          <p:nvPr/>
        </p:nvCxnSpPr>
        <p:spPr>
          <a:xfrm flipV="1">
            <a:off x="2688818" y="4605235"/>
            <a:ext cx="0" cy="376237"/>
          </a:xfrm>
          <a:prstGeom prst="straightConnector1">
            <a:avLst/>
          </a:prstGeom>
          <a:ln w="38100">
            <a:solidFill>
              <a:srgbClr val="030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7910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095248-1140-48C6-AE80-500FCC2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32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4B61C1E-407F-483A-939B-C3F4A9EF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Laplacian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E16CACE2-BD79-4485-91DA-FA6D974076C8}"/>
              </a:ext>
            </a:extLst>
          </p:cNvPr>
          <p:cNvSpPr txBox="1">
            <a:spLocks/>
          </p:cNvSpPr>
          <p:nvPr/>
        </p:nvSpPr>
        <p:spPr>
          <a:xfrm>
            <a:off x="2144854" y="1188172"/>
            <a:ext cx="10312399" cy="1389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+mj-lt"/>
              </a:rPr>
              <a:t>Convolution of the </a:t>
            </a:r>
            <a:r>
              <a:rPr lang="fr-FR" sz="2400" dirty="0" err="1">
                <a:latin typeface="+mj-lt"/>
              </a:rPr>
              <a:t>intensity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map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with</a:t>
            </a:r>
            <a:r>
              <a:rPr lang="fr-FR" sz="2400" dirty="0">
                <a:latin typeface="+mj-lt"/>
              </a:rPr>
              <a:t> the </a:t>
            </a:r>
            <a:r>
              <a:rPr lang="fr-FR" sz="2400" dirty="0" err="1">
                <a:latin typeface="+mj-lt"/>
              </a:rPr>
              <a:t>Laplacian</a:t>
            </a:r>
            <a:r>
              <a:rPr lang="fr-FR" sz="2400" dirty="0">
                <a:latin typeface="+mj-lt"/>
              </a:rPr>
              <a:t> kernel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3B53DBB-6BA3-4EF2-8571-AB058CA996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322" y="1966180"/>
            <a:ext cx="5475047" cy="52571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4489DA9-F207-4664-A420-705B228372F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631" y="1747928"/>
            <a:ext cx="1760000" cy="911238"/>
          </a:xfrm>
          <a:prstGeom prst="rect">
            <a:avLst/>
          </a:prstGeom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B7E88995-E00B-47F5-B257-5C080E35A5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5723" y="3297772"/>
            <a:ext cx="4946658" cy="3297772"/>
          </a:xfrm>
          <a:prstGeom prst="rect">
            <a:avLst/>
          </a:prstGeom>
        </p:spPr>
      </p:pic>
      <p:pic>
        <p:nvPicPr>
          <p:cNvPr id="21" name="Graphique 20">
            <a:extLst>
              <a:ext uri="{FF2B5EF4-FFF2-40B4-BE49-F238E27FC236}">
                <a16:creationId xmlns:a16="http://schemas.microsoft.com/office/drawing/2014/main" id="{B06E24FE-82CC-490D-816C-3F0B5195474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10436"/>
          <a:stretch/>
        </p:blipFill>
        <p:spPr>
          <a:xfrm>
            <a:off x="6012239" y="3082887"/>
            <a:ext cx="4643061" cy="3456025"/>
          </a:xfrm>
          <a:prstGeom prst="rect">
            <a:avLst/>
          </a:prstGeom>
        </p:spPr>
      </p:pic>
      <p:sp>
        <p:nvSpPr>
          <p:cNvPr id="22" name="Espace réservé du contenu 1">
            <a:extLst>
              <a:ext uri="{FF2B5EF4-FFF2-40B4-BE49-F238E27FC236}">
                <a16:creationId xmlns:a16="http://schemas.microsoft.com/office/drawing/2014/main" id="{C99A8B25-F1CD-4BCE-9017-5725442C887E}"/>
              </a:ext>
            </a:extLst>
          </p:cNvPr>
          <p:cNvSpPr txBox="1">
            <a:spLocks/>
          </p:cNvSpPr>
          <p:nvPr/>
        </p:nvSpPr>
        <p:spPr>
          <a:xfrm>
            <a:off x="2551515" y="2892907"/>
            <a:ext cx="1973593" cy="911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dirty="0" err="1">
                <a:latin typeface="+mj-lt"/>
              </a:rPr>
              <a:t>Intensity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map</a:t>
            </a:r>
            <a:endParaRPr lang="fr-FR" sz="2400" dirty="0">
              <a:latin typeface="+mj-lt"/>
            </a:endParaRPr>
          </a:p>
        </p:txBody>
      </p:sp>
      <p:sp>
        <p:nvSpPr>
          <p:cNvPr id="23" name="Espace réservé du contenu 1">
            <a:extLst>
              <a:ext uri="{FF2B5EF4-FFF2-40B4-BE49-F238E27FC236}">
                <a16:creationId xmlns:a16="http://schemas.microsoft.com/office/drawing/2014/main" id="{44F8FFF2-D570-4BD5-B701-F79D231B9821}"/>
              </a:ext>
            </a:extLst>
          </p:cNvPr>
          <p:cNvSpPr txBox="1">
            <a:spLocks/>
          </p:cNvSpPr>
          <p:nvPr/>
        </p:nvSpPr>
        <p:spPr>
          <a:xfrm>
            <a:off x="7694456" y="2854175"/>
            <a:ext cx="2743200" cy="911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dirty="0" err="1">
                <a:latin typeface="+mj-lt"/>
              </a:rPr>
              <a:t>Laplacian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map</a:t>
            </a:r>
            <a:endParaRPr lang="fr-FR" sz="2400" dirty="0">
              <a:latin typeface="+mj-lt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FFE3D3E-9242-460A-A215-621FCFC1DE3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584933" y="4859953"/>
            <a:ext cx="280450" cy="12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882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0D65089-D7B5-435D-A022-DF756AA30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33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A722C83-C3D8-49CC-B413-5395ABFF5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Laplacian</a:t>
            </a:r>
            <a:r>
              <a:rPr lang="fr-FR" dirty="0"/>
              <a:t> </a:t>
            </a:r>
            <a:r>
              <a:rPr lang="fr-FR" dirty="0" err="1"/>
              <a:t>details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BAB12A5-6C3A-455E-B129-0C7353CE0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10" y="5157935"/>
            <a:ext cx="3711157" cy="117005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193BB7-E1A4-402E-AE55-462368BDF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401" y="4513879"/>
            <a:ext cx="6212398" cy="136261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F3BE5D3-2AB7-4984-8E46-EBBCC5665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804" y="3928009"/>
            <a:ext cx="3858163" cy="1171739"/>
          </a:xfrm>
          <a:prstGeom prst="rect">
            <a:avLst/>
          </a:prstGeom>
        </p:spPr>
      </p:pic>
      <p:pic>
        <p:nvPicPr>
          <p:cNvPr id="8" name="Espace réservé du contenu 5">
            <a:extLst>
              <a:ext uri="{FF2B5EF4-FFF2-40B4-BE49-F238E27FC236}">
                <a16:creationId xmlns:a16="http://schemas.microsoft.com/office/drawing/2014/main" id="{82E31919-89BF-455F-B2A6-CA15434D07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5415" r="-1818"/>
          <a:stretch/>
        </p:blipFill>
        <p:spPr>
          <a:xfrm>
            <a:off x="1640440" y="1346499"/>
            <a:ext cx="5512538" cy="2499045"/>
          </a:xfrm>
        </p:spPr>
      </p:pic>
      <p:pic>
        <p:nvPicPr>
          <p:cNvPr id="10" name="Graphique 9">
            <a:extLst>
              <a:ext uri="{FF2B5EF4-FFF2-40B4-BE49-F238E27FC236}">
                <a16:creationId xmlns:a16="http://schemas.microsoft.com/office/drawing/2014/main" id="{43AD5F74-321D-4343-8CE4-747337D0E1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25609" y="1160302"/>
            <a:ext cx="4093406" cy="27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704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095248-1140-48C6-AE80-500FCC2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34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4B61C1E-407F-483A-939B-C3F4A9EF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Comparaison impact on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18A3B82-20DC-4441-84E0-8FF1A39C3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157" y="3397647"/>
            <a:ext cx="6939800" cy="332382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03860A3-49CC-48A5-A5C0-7BCB5E4CBC87}"/>
              </a:ext>
            </a:extLst>
          </p:cNvPr>
          <p:cNvSpPr txBox="1"/>
          <p:nvPr/>
        </p:nvSpPr>
        <p:spPr>
          <a:xfrm>
            <a:off x="1228164" y="2198638"/>
            <a:ext cx="947793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+mj-lt"/>
              </a:rPr>
              <a:t>First term : (</a:t>
            </a:r>
            <a:r>
              <a:rPr lang="en-US" sz="1800" dirty="0">
                <a:latin typeface="+mj-lt"/>
              </a:rPr>
              <a:t>local distortion of the wavefront) </a:t>
            </a:r>
            <a:r>
              <a:rPr lang="en-US" sz="1700" b="1" dirty="0">
                <a:latin typeface="+mj-lt"/>
              </a:rPr>
              <a:t>negligible</a:t>
            </a:r>
            <a:r>
              <a:rPr lang="en-US" sz="1700" dirty="0">
                <a:latin typeface="+mj-lt"/>
              </a:rPr>
              <a:t> respect to the second.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7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700" dirty="0">
                <a:latin typeface="+mj-lt"/>
              </a:rPr>
              <a:t>Second </a:t>
            </a:r>
            <a:r>
              <a:rPr lang="fr-FR" sz="1700" dirty="0" err="1">
                <a:latin typeface="+mj-lt"/>
              </a:rPr>
              <a:t>term</a:t>
            </a:r>
            <a:r>
              <a:rPr lang="fr-FR" sz="1700" dirty="0">
                <a:latin typeface="+mj-lt"/>
              </a:rPr>
              <a:t> : </a:t>
            </a:r>
            <a:r>
              <a:rPr lang="fr-FR" sz="1700" b="1" dirty="0" err="1">
                <a:latin typeface="+mj-lt"/>
              </a:rPr>
              <a:t>intensity</a:t>
            </a:r>
            <a:r>
              <a:rPr lang="fr-FR" sz="1700" b="1" dirty="0">
                <a:latin typeface="+mj-lt"/>
              </a:rPr>
              <a:t> variations, </a:t>
            </a:r>
            <a:r>
              <a:rPr lang="fr-FR" sz="1700" dirty="0">
                <a:latin typeface="+mj-lt"/>
              </a:rPr>
              <a:t>correction to </a:t>
            </a:r>
            <a:r>
              <a:rPr lang="fr-FR" sz="1700" dirty="0" err="1">
                <a:latin typeface="+mj-lt"/>
              </a:rPr>
              <a:t>momentum</a:t>
            </a:r>
            <a:r>
              <a:rPr lang="fr-FR" sz="1700" dirty="0">
                <a:latin typeface="+mj-lt"/>
              </a:rPr>
              <a:t> </a:t>
            </a:r>
            <a:r>
              <a:rPr lang="fr-FR" sz="1700" dirty="0" err="1">
                <a:latin typeface="+mj-lt"/>
              </a:rPr>
              <a:t>even</a:t>
            </a:r>
            <a:r>
              <a:rPr lang="fr-FR" sz="1700" dirty="0">
                <a:latin typeface="+mj-lt"/>
              </a:rPr>
              <a:t> in the case of a plane </a:t>
            </a:r>
            <a:r>
              <a:rPr lang="fr-FR" sz="1700" dirty="0" err="1">
                <a:latin typeface="+mj-lt"/>
              </a:rPr>
              <a:t>wavefront</a:t>
            </a:r>
            <a:r>
              <a:rPr lang="fr-FR" sz="1700" dirty="0">
                <a:latin typeface="+mj-lt"/>
              </a:rPr>
              <a:t> and important fluctuations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451BAE3-F8C7-4EA0-95BF-2B84FF9C8D8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751" y="1335568"/>
            <a:ext cx="4176762" cy="60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199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095248-1140-48C6-AE80-500FCC2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35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4B61C1E-407F-483A-939B-C3F4A9EF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i="0" u="none" strike="noStrike" baseline="0" dirty="0"/>
              <a:t>Effect of finite atomic cloud size on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5B2D04-C0FC-40AF-8955-98CE8EF3C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749" y="2671858"/>
            <a:ext cx="6702976" cy="373810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7D56A11-A08C-4EA0-A8EF-074E13A263C8}"/>
              </a:ext>
            </a:extLst>
          </p:cNvPr>
          <p:cNvSpPr txBox="1"/>
          <p:nvPr/>
        </p:nvSpPr>
        <p:spPr>
          <a:xfrm>
            <a:off x="2714064" y="1259640"/>
            <a:ext cx="9477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b="0" i="0" u="none" strike="noStrike" baseline="0" dirty="0">
                <a:latin typeface="+mj-lt"/>
              </a:rPr>
              <a:t>Convolving the optical field with the atomic density distribution</a:t>
            </a:r>
            <a:endParaRPr lang="fr-FR" sz="1700" dirty="0">
              <a:latin typeface="+mj-lt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DC70DC1-BAF7-457D-8757-12E63B898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9975" y="1792470"/>
            <a:ext cx="4972050" cy="87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687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AEA78CE-BA73-4754-ABDD-F70CBF54E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587" y="1559550"/>
            <a:ext cx="9629554" cy="1389219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/>
              <a:t>Ramsey </a:t>
            </a:r>
            <a:r>
              <a:rPr lang="fr-FR" sz="2400" dirty="0" err="1"/>
              <a:t>sequence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a « light shift pulse » in </a:t>
            </a:r>
            <a:r>
              <a:rPr lang="fr-FR" sz="2400" dirty="0" err="1"/>
              <a:t>between</a:t>
            </a:r>
            <a:r>
              <a:rPr lang="fr-FR" sz="2400" dirty="0"/>
              <a:t> the </a:t>
            </a:r>
            <a:r>
              <a:rPr lang="fr-FR" sz="2400" dirty="0" err="1"/>
              <a:t>two</a:t>
            </a:r>
            <a:r>
              <a:rPr lang="fr-FR" sz="2400" dirty="0"/>
              <a:t> </a:t>
            </a:r>
            <a:r>
              <a:rPr lang="el-GR" sz="2400" dirty="0">
                <a:cs typeface="Times New Roman" panose="02020603050405020304" pitchFamily="18" charset="0"/>
              </a:rPr>
              <a:t>π</a:t>
            </a:r>
            <a:r>
              <a:rPr lang="fr-FR" sz="2400" dirty="0">
                <a:cs typeface="Times New Roman" panose="02020603050405020304" pitchFamily="18" charset="0"/>
              </a:rPr>
              <a:t>/2 pulses</a:t>
            </a:r>
            <a:endParaRPr lang="fr-FR" sz="2200" dirty="0">
              <a:cs typeface="Times New Roman" panose="02020603050405020304" pitchFamily="18" charset="0"/>
            </a:endParaRPr>
          </a:p>
          <a:p>
            <a:pPr lvl="1"/>
            <a:r>
              <a:rPr lang="fr-FR" sz="2000" dirty="0">
                <a:cs typeface="Times New Roman" panose="02020603050405020304" pitchFamily="18" charset="0"/>
              </a:rPr>
              <a:t>Light shift pulse : single laser </a:t>
            </a:r>
            <a:r>
              <a:rPr lang="fr-FR" sz="2000" dirty="0" err="1">
                <a:cs typeface="Times New Roman" panose="02020603050405020304" pitchFamily="18" charset="0"/>
              </a:rPr>
              <a:t>beam</a:t>
            </a:r>
            <a:r>
              <a:rPr lang="fr-FR" sz="2000" dirty="0">
                <a:cs typeface="Times New Roman" panose="02020603050405020304" pitchFamily="18" charset="0"/>
              </a:rPr>
              <a:t> at 50 GHz of </a:t>
            </a:r>
            <a:r>
              <a:rPr lang="fr-FR" sz="2000" dirty="0" err="1">
                <a:cs typeface="Times New Roman" panose="02020603050405020304" pitchFamily="18" charset="0"/>
              </a:rPr>
              <a:t>detuning</a:t>
            </a:r>
            <a:r>
              <a:rPr lang="fr-FR" sz="2000" dirty="0"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cs typeface="Times New Roman" panose="02020603050405020304" pitchFamily="18" charset="0"/>
              </a:rPr>
              <a:t>from</a:t>
            </a:r>
            <a:r>
              <a:rPr lang="fr-FR" sz="2000" dirty="0">
                <a:cs typeface="Times New Roman" panose="02020603050405020304" pitchFamily="18" charset="0"/>
              </a:rPr>
              <a:t> D2 line </a:t>
            </a:r>
            <a:r>
              <a:rPr lang="fr-FR" sz="2000" dirty="0" err="1">
                <a:cs typeface="Times New Roman" panose="02020603050405020304" pitchFamily="18" charset="0"/>
              </a:rPr>
              <a:t>applied</a:t>
            </a:r>
            <a:r>
              <a:rPr lang="fr-FR" sz="2000" dirty="0">
                <a:cs typeface="Times New Roman" panose="02020603050405020304" pitchFamily="18" charset="0"/>
              </a:rPr>
              <a:t> on the </a:t>
            </a:r>
            <a:r>
              <a:rPr lang="fr-FR" sz="2000" dirty="0" err="1">
                <a:cs typeface="Times New Roman" panose="02020603050405020304" pitchFamily="18" charset="0"/>
              </a:rPr>
              <a:t>atoms</a:t>
            </a:r>
            <a:r>
              <a:rPr lang="fr-FR" sz="2000" dirty="0"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cs typeface="Times New Roman" panose="02020603050405020304" pitchFamily="18" charset="0"/>
              </a:rPr>
              <a:t>with</a:t>
            </a:r>
            <a:r>
              <a:rPr lang="fr-FR" sz="2000" dirty="0">
                <a:cs typeface="Times New Roman" panose="02020603050405020304" pitchFamily="18" charset="0"/>
              </a:rPr>
              <a:t> a duration of few ms</a:t>
            </a:r>
          </a:p>
          <a:p>
            <a:r>
              <a:rPr lang="fr-FR" sz="2400" dirty="0" err="1">
                <a:cs typeface="Times New Roman" panose="02020603050405020304" pitchFamily="18" charset="0"/>
              </a:rPr>
              <a:t>Differential</a:t>
            </a:r>
            <a:r>
              <a:rPr lang="fr-FR" sz="2400" dirty="0">
                <a:cs typeface="Times New Roman" panose="02020603050405020304" pitchFamily="18" charset="0"/>
              </a:rPr>
              <a:t> light shift </a:t>
            </a:r>
            <a:r>
              <a:rPr lang="fr-FR" sz="2400" dirty="0" err="1">
                <a:cs typeface="Times New Roman" panose="02020603050405020304" pitchFamily="18" charset="0"/>
              </a:rPr>
              <a:t>proportionnal</a:t>
            </a:r>
            <a:r>
              <a:rPr lang="fr-FR" sz="2400" dirty="0">
                <a:cs typeface="Times New Roman" panose="02020603050405020304" pitchFamily="18" charset="0"/>
              </a:rPr>
              <a:t> to the </a:t>
            </a:r>
            <a:r>
              <a:rPr lang="fr-FR" sz="2400" dirty="0" err="1">
                <a:cs typeface="Times New Roman" panose="02020603050405020304" pitchFamily="18" charset="0"/>
              </a:rPr>
              <a:t>intensity</a:t>
            </a:r>
            <a:endParaRPr lang="fr-FR" sz="240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461602-1958-4F82-9E99-7F175775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36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124F0A9-EDD1-4A18-BF8B-5933F0A6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Local </a:t>
            </a:r>
            <a:r>
              <a:rPr lang="fr-FR" sz="4000" dirty="0" err="1"/>
              <a:t>intensity</a:t>
            </a:r>
            <a:r>
              <a:rPr lang="fr-FR" sz="4000" dirty="0"/>
              <a:t> probe of the </a:t>
            </a:r>
            <a:r>
              <a:rPr lang="fr-FR" sz="4000" dirty="0" err="1"/>
              <a:t>beam</a:t>
            </a:r>
            <a:r>
              <a:rPr lang="fr-FR" sz="4000" dirty="0"/>
              <a:t> </a:t>
            </a:r>
            <a:r>
              <a:rPr lang="fr-FR" sz="4000" i="1" dirty="0"/>
              <a:t>in-situ</a:t>
            </a:r>
            <a:endParaRPr lang="fr-FR" sz="4000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C7CC5C9F-066D-4848-959D-9DCCDFB0FA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" r="26769" b="38317"/>
          <a:stretch/>
        </p:blipFill>
        <p:spPr>
          <a:xfrm>
            <a:off x="573324" y="3724837"/>
            <a:ext cx="5747214" cy="1889466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A08E23A5-FFD7-45FD-A8D3-92D8F5A021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98364" y="2738719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813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BCC7A6E-5421-4C76-B550-ADFFAFF9F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36" y="1793873"/>
            <a:ext cx="5242395" cy="3726393"/>
          </a:xfrm>
        </p:spPr>
        <p:txBody>
          <a:bodyPr>
            <a:normAutofit/>
          </a:bodyPr>
          <a:lstStyle/>
          <a:p>
            <a:pPr algn="just"/>
            <a:r>
              <a:rPr lang="en-US" sz="2200" dirty="0"/>
              <a:t>Displace the BEC to probe various regions of the beam</a:t>
            </a:r>
          </a:p>
          <a:p>
            <a:pPr algn="just"/>
            <a:r>
              <a:rPr lang="fr-FR" sz="2200" dirty="0" err="1"/>
              <a:t>Give</a:t>
            </a:r>
            <a:r>
              <a:rPr lang="fr-FR" sz="2200" dirty="0"/>
              <a:t> an initial transverse </a:t>
            </a:r>
            <a:r>
              <a:rPr lang="fr-FR" sz="2200" dirty="0" err="1"/>
              <a:t>velocity</a:t>
            </a:r>
            <a:r>
              <a:rPr lang="fr-FR" sz="2200" dirty="0"/>
              <a:t> : </a:t>
            </a:r>
            <a:r>
              <a:rPr lang="fr-FR" sz="2200" dirty="0" err="1"/>
              <a:t>changing</a:t>
            </a:r>
            <a:r>
              <a:rPr lang="fr-FR" sz="2200" dirty="0"/>
              <a:t> the </a:t>
            </a:r>
            <a:r>
              <a:rPr lang="fr-FR" sz="2200" dirty="0" err="1"/>
              <a:t>frequency</a:t>
            </a:r>
            <a:r>
              <a:rPr lang="fr-FR" sz="2200" dirty="0"/>
              <a:t> of the </a:t>
            </a:r>
            <a:r>
              <a:rPr lang="fr-FR" sz="2200" dirty="0" err="1"/>
              <a:t>dimple</a:t>
            </a:r>
            <a:r>
              <a:rPr lang="fr-FR" sz="2200" dirty="0"/>
              <a:t>/</a:t>
            </a:r>
            <a:r>
              <a:rPr lang="fr-FR" sz="2200" dirty="0" err="1"/>
              <a:t>reservoir</a:t>
            </a:r>
            <a:r>
              <a:rPr lang="fr-FR" sz="2200" dirty="0"/>
              <a:t> </a:t>
            </a:r>
            <a:r>
              <a:rPr lang="fr-FR" sz="2200" dirty="0" err="1"/>
              <a:t>AOMs</a:t>
            </a:r>
            <a:r>
              <a:rPr lang="fr-FR" sz="2200" dirty="0"/>
              <a:t>.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4C1763F-8E41-420D-AC4A-4D2E177C0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37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60591E5-8065-43A8-ADF7-BEEDC975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Displacement</a:t>
            </a:r>
            <a:r>
              <a:rPr lang="fr-FR" dirty="0"/>
              <a:t> of the BEC</a:t>
            </a:r>
          </a:p>
        </p:txBody>
      </p:sp>
      <p:pic>
        <p:nvPicPr>
          <p:cNvPr id="10" name="Espace réservé du contenu 10">
            <a:extLst>
              <a:ext uri="{FF2B5EF4-FFF2-40B4-BE49-F238E27FC236}">
                <a16:creationId xmlns:a16="http://schemas.microsoft.com/office/drawing/2014/main" id="{9FE66647-A61D-4C71-ABD7-3FF22F7EC1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4054" r="-4026"/>
          <a:stretch/>
        </p:blipFill>
        <p:spPr>
          <a:xfrm>
            <a:off x="6470690" y="1251774"/>
            <a:ext cx="5540885" cy="270978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3DA7FD2-860B-4952-8388-BBF591915D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04" y="4154040"/>
            <a:ext cx="5540886" cy="200982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8FAEC25-05F7-4646-A394-CCB91F577406}"/>
              </a:ext>
            </a:extLst>
          </p:cNvPr>
          <p:cNvSpPr txBox="1"/>
          <p:nvPr/>
        </p:nvSpPr>
        <p:spPr>
          <a:xfrm>
            <a:off x="370656" y="4294247"/>
            <a:ext cx="52906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latin typeface="+mj-lt"/>
              </a:rPr>
              <a:t>Maximum transverse </a:t>
            </a:r>
            <a:r>
              <a:rPr lang="fr-FR" sz="2200" dirty="0" err="1">
                <a:latin typeface="+mj-lt"/>
              </a:rPr>
              <a:t>velocity</a:t>
            </a:r>
            <a:r>
              <a:rPr lang="fr-FR" sz="2200" dirty="0">
                <a:latin typeface="+mj-lt"/>
              </a:rPr>
              <a:t> : 10 mm/s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2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latin typeface="+mj-lt"/>
              </a:rPr>
              <a:t>RMS fluctuation 0,075 mm/s, </a:t>
            </a:r>
            <a:r>
              <a:rPr lang="fr-FR" sz="2200" dirty="0" err="1">
                <a:latin typeface="+mj-lt"/>
              </a:rPr>
              <a:t>negligible</a:t>
            </a:r>
            <a:r>
              <a:rPr lang="fr-FR" sz="2200" dirty="0">
                <a:latin typeface="+mj-lt"/>
              </a:rPr>
              <a:t> </a:t>
            </a:r>
            <a:r>
              <a:rPr lang="fr-FR" sz="2200" dirty="0" err="1">
                <a:latin typeface="+mj-lt"/>
              </a:rPr>
              <a:t>compared</a:t>
            </a:r>
            <a:r>
              <a:rPr lang="fr-FR" sz="2200" dirty="0">
                <a:latin typeface="+mj-lt"/>
              </a:rPr>
              <a:t> to </a:t>
            </a:r>
            <a:r>
              <a:rPr lang="fr-FR" sz="2200" dirty="0" err="1">
                <a:latin typeface="+mj-lt"/>
              </a:rPr>
              <a:t>cloud’s</a:t>
            </a:r>
            <a:r>
              <a:rPr lang="fr-FR" sz="2200" dirty="0">
                <a:latin typeface="+mj-lt"/>
              </a:rPr>
              <a:t> </a:t>
            </a:r>
            <a:r>
              <a:rPr lang="fr-FR" sz="2200" dirty="0" err="1">
                <a:latin typeface="+mj-lt"/>
              </a:rPr>
              <a:t>veocity</a:t>
            </a:r>
            <a:r>
              <a:rPr lang="fr-FR" sz="2200" dirty="0">
                <a:latin typeface="+mj-lt"/>
              </a:rPr>
              <a:t> spread (</a:t>
            </a:r>
            <a:r>
              <a:rPr lang="fr-FR" sz="2200" dirty="0">
                <a:latin typeface="+mj-lt"/>
                <a:cs typeface="Times New Roman" panose="02020603050405020304" pitchFamily="18" charset="0"/>
              </a:rPr>
              <a:t>⁓</a:t>
            </a:r>
            <a:r>
              <a:rPr lang="fr-FR" sz="2200" dirty="0">
                <a:latin typeface="+mj-lt"/>
              </a:rPr>
              <a:t>1,8 mm/s)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19CF0B-8A51-4005-81B7-38278A0B12ED}"/>
              </a:ext>
            </a:extLst>
          </p:cNvPr>
          <p:cNvSpPr txBox="1"/>
          <p:nvPr/>
        </p:nvSpPr>
        <p:spPr>
          <a:xfrm rot="16200000">
            <a:off x="6095998" y="2394585"/>
            <a:ext cx="5905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/>
              <a:t>Z (mm)</a:t>
            </a:r>
          </a:p>
        </p:txBody>
      </p:sp>
    </p:spTree>
    <p:extLst>
      <p:ext uri="{BB962C8B-B14F-4D97-AF65-F5344CB8AC3E}">
        <p14:creationId xmlns:p14="http://schemas.microsoft.com/office/powerpoint/2010/main" val="20850155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4900A2EA-F1FC-419C-8168-66CF4FBE4ECC}"/>
              </a:ext>
            </a:extLst>
          </p:cNvPr>
          <p:cNvSpPr txBox="1"/>
          <p:nvPr/>
        </p:nvSpPr>
        <p:spPr>
          <a:xfrm>
            <a:off x="6577787" y="3844814"/>
            <a:ext cx="5300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+mj-lt"/>
              </a:rPr>
              <a:t>A spot of size      </a:t>
            </a:r>
            <a:r>
              <a:rPr lang="fr-FR" sz="2000" dirty="0" err="1">
                <a:latin typeface="+mj-lt"/>
              </a:rPr>
              <a:t>will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diffract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with</a:t>
            </a:r>
            <a:endParaRPr lang="fr-FR" sz="2000" dirty="0">
              <a:latin typeface="+mj-lt"/>
            </a:endParaRPr>
          </a:p>
          <a:p>
            <a:pPr algn="ctr"/>
            <a:r>
              <a:rPr lang="fr-FR" sz="2000" dirty="0">
                <a:latin typeface="+mj-lt"/>
              </a:rPr>
              <a:t> an angle of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E0E8AA5-159C-4B85-9ADC-5A4006AFA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38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3FC75EB-9FA5-4CB7-A359-BA06075A5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</a:t>
            </a:r>
            <a:r>
              <a:rPr lang="fr-FR" dirty="0" err="1"/>
              <a:t>collimators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1CC4962-6053-479A-8F72-AAE903260697}"/>
              </a:ext>
            </a:extLst>
          </p:cNvPr>
          <p:cNvSpPr txBox="1"/>
          <p:nvPr/>
        </p:nvSpPr>
        <p:spPr>
          <a:xfrm>
            <a:off x="765229" y="4344481"/>
            <a:ext cx="2573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+mj-lt"/>
              </a:rPr>
              <a:t>Caracteristic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length</a:t>
            </a:r>
            <a:r>
              <a:rPr lang="fr-FR" sz="2000" dirty="0">
                <a:latin typeface="+mj-lt"/>
              </a:rPr>
              <a:t>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DB969FB-233F-4227-ACD2-5CC501E1490C}"/>
              </a:ext>
            </a:extLst>
          </p:cNvPr>
          <p:cNvSpPr txBox="1"/>
          <p:nvPr/>
        </p:nvSpPr>
        <p:spPr>
          <a:xfrm>
            <a:off x="949754" y="5015372"/>
            <a:ext cx="2204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+mj-lt"/>
              </a:rPr>
              <a:t>Waist</a:t>
            </a:r>
            <a:r>
              <a:rPr lang="fr-FR" sz="2000" dirty="0">
                <a:latin typeface="+mj-lt"/>
              </a:rPr>
              <a:t> of the laser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CF61506-E10F-4531-8585-9C0538961A3C}"/>
              </a:ext>
            </a:extLst>
          </p:cNvPr>
          <p:cNvCxnSpPr>
            <a:cxnSpLocks/>
          </p:cNvCxnSpPr>
          <p:nvPr/>
        </p:nvCxnSpPr>
        <p:spPr>
          <a:xfrm>
            <a:off x="6577787" y="3775189"/>
            <a:ext cx="0" cy="2043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840F9880-F992-4C42-90B9-123D92AFC0A2}"/>
              </a:ext>
            </a:extLst>
          </p:cNvPr>
          <p:cNvSpPr txBox="1"/>
          <p:nvPr/>
        </p:nvSpPr>
        <p:spPr>
          <a:xfrm>
            <a:off x="6651447" y="4780115"/>
            <a:ext cx="5065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+mj-lt"/>
              </a:rPr>
              <a:t>Attenuation</a:t>
            </a:r>
            <a:r>
              <a:rPr lang="fr-FR" sz="2000" dirty="0">
                <a:latin typeface="+mj-lt"/>
              </a:rPr>
              <a:t> of the fluctuations </a:t>
            </a:r>
            <a:r>
              <a:rPr lang="fr-FR" sz="2000" dirty="0" err="1">
                <a:latin typeface="+mj-lt"/>
              </a:rPr>
              <a:t>when</a:t>
            </a:r>
            <a:r>
              <a:rPr lang="fr-FR" sz="2000" dirty="0">
                <a:latin typeface="+mj-lt"/>
              </a:rPr>
              <a:t> the diffraction spot size </a:t>
            </a:r>
            <a:r>
              <a:rPr lang="fr-FR" sz="2000" dirty="0" err="1">
                <a:latin typeface="+mj-lt"/>
              </a:rPr>
              <a:t>is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larger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than</a:t>
            </a:r>
            <a:r>
              <a:rPr lang="fr-FR" sz="2000" dirty="0">
                <a:latin typeface="+mj-lt"/>
              </a:rPr>
              <a:t> the </a:t>
            </a:r>
            <a:r>
              <a:rPr lang="fr-FR" sz="2000" dirty="0" err="1">
                <a:latin typeface="+mj-lt"/>
              </a:rPr>
              <a:t>waist</a:t>
            </a:r>
            <a:r>
              <a:rPr lang="fr-FR" sz="2000" dirty="0">
                <a:latin typeface="+mj-lt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E1AEFD-3821-4450-BF24-459CDE1DA9C6}"/>
              </a:ext>
            </a:extLst>
          </p:cNvPr>
          <p:cNvSpPr/>
          <p:nvPr/>
        </p:nvSpPr>
        <p:spPr>
          <a:xfrm>
            <a:off x="8904623" y="5573175"/>
            <a:ext cx="1526257" cy="8439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4280287-D2E5-4F3D-887B-F518E3E298C3}"/>
              </a:ext>
            </a:extLst>
          </p:cNvPr>
          <p:cNvCxnSpPr/>
          <p:nvPr/>
        </p:nvCxnSpPr>
        <p:spPr>
          <a:xfrm>
            <a:off x="7391893" y="5991477"/>
            <a:ext cx="132677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A93CFA95-C93C-4490-B3F9-2563A57E191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98" y="4399918"/>
            <a:ext cx="301545" cy="28923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235BF62-B6AB-409E-9D44-03BFBD881D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65" y="5160801"/>
            <a:ext cx="368448" cy="21054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2B2B07C-6DDA-4D48-A750-3CD7C25D994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42" y="4335448"/>
            <a:ext cx="2435047" cy="81828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BD0ACDA-A689-4EB2-9632-997D1A2F5FA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26" y="3919852"/>
            <a:ext cx="301545" cy="28923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DFFA4C56-2AE4-4F2E-8D35-E88CCBC459A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180" y="4209089"/>
            <a:ext cx="302656" cy="42630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154B002D-4A8B-403A-B335-E7506023EA2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098" y="5700540"/>
            <a:ext cx="1233151" cy="59198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F40E659-CE5B-4E08-AEB3-C1918544FA0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285" y="981164"/>
            <a:ext cx="4803964" cy="270223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F25FEBF-7544-4E2F-A479-CBA643C6B051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51784"/>
          <a:stretch/>
        </p:blipFill>
        <p:spPr>
          <a:xfrm>
            <a:off x="2428875" y="1243471"/>
            <a:ext cx="1998304" cy="190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606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A095BCF-FBA3-41D1-9EF7-3C537A99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/>
              <a:t>39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A8FDA8A-6AE6-4AEA-A77A-366D744E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Toolbox for FPGA programmation (</a:t>
            </a:r>
            <a:r>
              <a:rPr lang="fr-FR" sz="3600" dirty="0" err="1"/>
              <a:t>coming</a:t>
            </a:r>
            <a:r>
              <a:rPr lang="fr-FR" sz="3600" dirty="0"/>
              <a:t> </a:t>
            </a:r>
            <a:r>
              <a:rPr lang="fr-FR" sz="3600" dirty="0" err="1"/>
              <a:t>soon</a:t>
            </a:r>
            <a:r>
              <a:rPr lang="fr-FR" sz="3600" dirty="0"/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A645771-22E5-4C7D-8A15-7EB8B97C87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23764" r="12589" b="21412"/>
          <a:stretch/>
        </p:blipFill>
        <p:spPr bwMode="auto">
          <a:xfrm>
            <a:off x="1176534" y="1160302"/>
            <a:ext cx="2779059" cy="208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9C0A1FD-0D3E-4E97-91B7-B32BB6243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132" y="1590186"/>
            <a:ext cx="3219925" cy="90683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242EE94-698C-4ACA-92A2-D4F5F3147737}"/>
              </a:ext>
            </a:extLst>
          </p:cNvPr>
          <p:cNvSpPr txBox="1"/>
          <p:nvPr/>
        </p:nvSpPr>
        <p:spPr>
          <a:xfrm>
            <a:off x="645458" y="3136104"/>
            <a:ext cx="1014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u="sng" dirty="0" err="1">
                <a:latin typeface="+mj-lt"/>
              </a:rPr>
              <a:t>Odeon</a:t>
            </a:r>
            <a:r>
              <a:rPr lang="fr-FR" sz="2000" u="sng" dirty="0">
                <a:latin typeface="+mj-lt"/>
              </a:rPr>
              <a:t> python package : </a:t>
            </a:r>
            <a:r>
              <a:rPr lang="fr-FR" sz="2000" u="sng" dirty="0" err="1">
                <a:latin typeface="+mj-lt"/>
              </a:rPr>
              <a:t>toolbox</a:t>
            </a:r>
            <a:r>
              <a:rPr lang="fr-FR" sz="2000" u="sng" dirty="0">
                <a:latin typeface="+mj-lt"/>
              </a:rPr>
              <a:t> for digital signal </a:t>
            </a:r>
            <a:r>
              <a:rPr lang="fr-FR" sz="2000" u="sng" dirty="0" err="1">
                <a:latin typeface="+mj-lt"/>
              </a:rPr>
              <a:t>processing</a:t>
            </a:r>
            <a:r>
              <a:rPr lang="fr-FR" sz="2000" u="sng" dirty="0">
                <a:latin typeface="+mj-lt"/>
              </a:rPr>
              <a:t> on FPGA platforms 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2310B771-59D0-4EDE-8A57-559146B96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687" y="1462233"/>
            <a:ext cx="1162744" cy="116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F867A41E-86AF-4564-A66D-A035E9A10354}"/>
              </a:ext>
            </a:extLst>
          </p:cNvPr>
          <p:cNvSpPr txBox="1"/>
          <p:nvPr/>
        </p:nvSpPr>
        <p:spPr>
          <a:xfrm>
            <a:off x="744070" y="3678964"/>
            <a:ext cx="1014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Leverage </a:t>
            </a:r>
            <a:r>
              <a:rPr lang="en-US" sz="2000" dirty="0" err="1">
                <a:latin typeface="+mj-lt"/>
              </a:rPr>
              <a:t>MyHDL</a:t>
            </a:r>
            <a:r>
              <a:rPr lang="en-US" sz="2000" dirty="0">
                <a:latin typeface="+mj-lt"/>
              </a:rPr>
              <a:t> for hardware description </a:t>
            </a:r>
            <a:r>
              <a:rPr lang="fr-FR" sz="2000" dirty="0">
                <a:latin typeface="+mj-lt"/>
              </a:rPr>
              <a:t>(</a:t>
            </a:r>
            <a:r>
              <a:rPr lang="fr-FR" sz="2000" dirty="0" err="1">
                <a:latin typeface="+mj-lt"/>
              </a:rPr>
              <a:t>converts</a:t>
            </a:r>
            <a:r>
              <a:rPr lang="fr-FR" sz="2000" dirty="0">
                <a:latin typeface="+mj-lt"/>
              </a:rPr>
              <a:t> to </a:t>
            </a:r>
            <a:r>
              <a:rPr lang="fr-FR" sz="2000" dirty="0" err="1">
                <a:latin typeface="+mj-lt"/>
              </a:rPr>
              <a:t>Verilog</a:t>
            </a:r>
            <a:r>
              <a:rPr lang="fr-FR" sz="2000" dirty="0">
                <a:latin typeface="+mj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Use familiar Python tools and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Can </a:t>
            </a:r>
            <a:r>
              <a:rPr lang="fr-FR" sz="2000" dirty="0" err="1">
                <a:latin typeface="+mj-lt"/>
              </a:rPr>
              <a:t>simulate</a:t>
            </a:r>
            <a:r>
              <a:rPr lang="fr-FR" sz="2000" dirty="0">
                <a:latin typeface="+mj-lt"/>
              </a:rPr>
              <a:t> the hardware description </a:t>
            </a:r>
            <a:r>
              <a:rPr lang="fr-FR" sz="2000" dirty="0" err="1">
                <a:latin typeface="+mj-lt"/>
              </a:rPr>
              <a:t>language</a:t>
            </a:r>
            <a:r>
              <a:rPr lang="fr-FR" sz="2000" dirty="0">
                <a:latin typeface="+mj-lt"/>
              </a:rPr>
              <a:t> (HDL)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F8D8669-C2AC-4F9D-B625-BCCFA609AE1A}"/>
              </a:ext>
            </a:extLst>
          </p:cNvPr>
          <p:cNvSpPr txBox="1"/>
          <p:nvPr/>
        </p:nvSpPr>
        <p:spPr>
          <a:xfrm>
            <a:off x="645458" y="4837377"/>
            <a:ext cx="1014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err="1">
                <a:latin typeface="+mj-lt"/>
              </a:rPr>
              <a:t>Examples</a:t>
            </a:r>
            <a:r>
              <a:rPr lang="fr-FR" sz="2000" u="sng" dirty="0">
                <a:latin typeface="+mj-lt"/>
              </a:rPr>
              <a:t> of applications </a:t>
            </a:r>
            <a:r>
              <a:rPr lang="fr-FR" sz="2000" u="sng" dirty="0" err="1">
                <a:latin typeface="+mj-lt"/>
              </a:rPr>
              <a:t>develloped</a:t>
            </a:r>
            <a:r>
              <a:rPr lang="fr-FR" sz="2000" u="sng" dirty="0">
                <a:latin typeface="+mj-lt"/>
              </a:rPr>
              <a:t>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Lock-in </a:t>
            </a:r>
            <a:r>
              <a:rPr lang="fr-FR" sz="2000" dirty="0" err="1">
                <a:latin typeface="+mj-lt"/>
              </a:rPr>
              <a:t>amplifiers</a:t>
            </a:r>
            <a:endParaRPr lang="fr-FR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Digital signal </a:t>
            </a:r>
            <a:r>
              <a:rPr lang="fr-FR" sz="2000" dirty="0" err="1">
                <a:latin typeface="+mj-lt"/>
              </a:rPr>
              <a:t>processing</a:t>
            </a:r>
            <a:endParaRPr lang="fr-FR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+mj-lt"/>
              </a:rPr>
              <a:t>Weveform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generation</a:t>
            </a:r>
            <a:endParaRPr lang="fr-FR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+mj-lt"/>
              </a:rPr>
              <a:t>Data acquisition …</a:t>
            </a:r>
          </a:p>
          <a:p>
            <a:endParaRPr lang="fr-FR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079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FAC2DA8F-6B1F-4B0F-BFFD-18686F658C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76"/>
          <a:stretch/>
        </p:blipFill>
        <p:spPr>
          <a:xfrm>
            <a:off x="1767809" y="2085974"/>
            <a:ext cx="8349747" cy="2592863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4A8861B-044A-4E2A-9541-719CEBE8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4</a:t>
            </a:fld>
            <a:endParaRPr lang="fr-FR">
              <a:latin typeface="+mj-lt"/>
            </a:endParaRPr>
          </a:p>
        </p:txBody>
      </p:sp>
      <p:sp>
        <p:nvSpPr>
          <p:cNvPr id="7" name="Espace réservé du contenu 1 1">
            <a:extLst>
              <a:ext uri="{FF2B5EF4-FFF2-40B4-BE49-F238E27FC236}">
                <a16:creationId xmlns:a16="http://schemas.microsoft.com/office/drawing/2014/main" id="{53ED8558-B102-45F4-98C5-AD4D6273D7CE}"/>
              </a:ext>
            </a:extLst>
          </p:cNvPr>
          <p:cNvSpPr txBox="1">
            <a:spLocks/>
          </p:cNvSpPr>
          <p:nvPr/>
        </p:nvSpPr>
        <p:spPr>
          <a:xfrm>
            <a:off x="1057275" y="5835650"/>
            <a:ext cx="10515600" cy="104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+mj-lt"/>
            </a:endParaRPr>
          </a:p>
        </p:txBody>
      </p:sp>
      <p:sp>
        <p:nvSpPr>
          <p:cNvPr id="8" name="Espace réservé du contenu 1 2">
            <a:extLst>
              <a:ext uri="{FF2B5EF4-FFF2-40B4-BE49-F238E27FC236}">
                <a16:creationId xmlns:a16="http://schemas.microsoft.com/office/drawing/2014/main" id="{DA2F3B52-CA47-4BD5-88DF-007F33B7D697}"/>
              </a:ext>
            </a:extLst>
          </p:cNvPr>
          <p:cNvSpPr txBox="1">
            <a:spLocks/>
          </p:cNvSpPr>
          <p:nvPr/>
        </p:nvSpPr>
        <p:spPr>
          <a:xfrm>
            <a:off x="1093541" y="5907087"/>
            <a:ext cx="5762625" cy="89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1100" dirty="0" err="1">
                <a:latin typeface="+mj-lt"/>
              </a:rPr>
              <a:t>L.Morel</a:t>
            </a:r>
            <a:r>
              <a:rPr lang="fr-FR" sz="1100" dirty="0">
                <a:latin typeface="+mj-lt"/>
              </a:rPr>
              <a:t>, Z. Yao, P. </a:t>
            </a:r>
            <a:r>
              <a:rPr lang="fr-FR" sz="1100" dirty="0" err="1">
                <a:latin typeface="+mj-lt"/>
              </a:rPr>
              <a:t>Cladé</a:t>
            </a:r>
            <a:r>
              <a:rPr lang="fr-FR" sz="1100" dirty="0">
                <a:latin typeface="+mj-lt"/>
              </a:rPr>
              <a:t> and S. </a:t>
            </a:r>
            <a:r>
              <a:rPr lang="fr-FR" sz="1100" dirty="0" err="1">
                <a:latin typeface="+mj-lt"/>
              </a:rPr>
              <a:t>Guellati-Khelifa</a:t>
            </a:r>
            <a:r>
              <a:rPr lang="fr-FR" sz="1100" dirty="0">
                <a:latin typeface="+mj-lt"/>
              </a:rPr>
              <a:t> Nature 588, 6660 (2020)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1100" dirty="0" err="1">
                <a:latin typeface="+mj-lt"/>
              </a:rPr>
              <a:t>R.Parker</a:t>
            </a:r>
            <a:r>
              <a:rPr lang="fr-FR" sz="1100" dirty="0">
                <a:latin typeface="+mj-lt"/>
              </a:rPr>
              <a:t>, </a:t>
            </a:r>
            <a:r>
              <a:rPr lang="fr-FR" sz="1100" dirty="0" err="1">
                <a:latin typeface="+mj-lt"/>
              </a:rPr>
              <a:t>C.Yu</a:t>
            </a:r>
            <a:r>
              <a:rPr lang="fr-FR" sz="1100" dirty="0">
                <a:latin typeface="+mj-lt"/>
              </a:rPr>
              <a:t>, </a:t>
            </a:r>
            <a:r>
              <a:rPr lang="fr-FR" sz="1100" dirty="0" err="1">
                <a:latin typeface="+mj-lt"/>
              </a:rPr>
              <a:t>W.Zhong</a:t>
            </a:r>
            <a:r>
              <a:rPr lang="fr-FR" sz="1100" dirty="0">
                <a:latin typeface="+mj-lt"/>
              </a:rPr>
              <a:t>, </a:t>
            </a:r>
            <a:r>
              <a:rPr lang="fr-FR" sz="1100" dirty="0" err="1">
                <a:latin typeface="+mj-lt"/>
              </a:rPr>
              <a:t>B.Estey</a:t>
            </a:r>
            <a:r>
              <a:rPr lang="fr-FR" sz="1100" dirty="0">
                <a:latin typeface="+mj-lt"/>
              </a:rPr>
              <a:t> , </a:t>
            </a:r>
            <a:r>
              <a:rPr lang="fr-FR" sz="1100" dirty="0" err="1">
                <a:latin typeface="+mj-lt"/>
              </a:rPr>
              <a:t>H.Müller</a:t>
            </a:r>
            <a:r>
              <a:rPr lang="fr-FR" sz="1100" dirty="0">
                <a:latin typeface="+mj-lt"/>
              </a:rPr>
              <a:t> Science 360, 6385 (2018)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nb-NO" sz="1100" dirty="0">
                <a:latin typeface="+mj-lt"/>
              </a:rPr>
              <a:t>X. Fan, T. G. Myers, B. A. D. Sukra, G. Gabrielse Phys. Rev. Lett. 130, 071801 (2023)</a:t>
            </a:r>
            <a:endParaRPr lang="fr-FR" sz="1100" dirty="0">
              <a:latin typeface="+mj-lt"/>
            </a:endParaRPr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5F01AE60-0149-4210-9612-A68002FE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09" y="-1652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dirty="0" err="1"/>
              <a:t>Determination</a:t>
            </a:r>
            <a:r>
              <a:rPr lang="fr-FR" sz="3200" dirty="0"/>
              <a:t> of </a:t>
            </a:r>
            <a:r>
              <a:rPr lang="fr-FR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sz="3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sz="3200" dirty="0"/>
              <a:t> </a:t>
            </a:r>
            <a:r>
              <a:rPr lang="fr-FR" sz="3200" dirty="0" err="1"/>
              <a:t>from</a:t>
            </a:r>
            <a:r>
              <a:rPr lang="fr-FR" sz="3200" dirty="0"/>
              <a:t> </a:t>
            </a:r>
            <a:r>
              <a:rPr lang="fr-FR" sz="3200" dirty="0" err="1"/>
              <a:t>atomic</a:t>
            </a:r>
            <a:r>
              <a:rPr lang="fr-FR" sz="3200" dirty="0"/>
              <a:t> </a:t>
            </a:r>
            <a:r>
              <a:rPr lang="fr-FR" sz="3200" dirty="0" err="1"/>
              <a:t>recoil</a:t>
            </a:r>
            <a:r>
              <a:rPr lang="fr-FR" sz="3200" dirty="0"/>
              <a:t> </a:t>
            </a:r>
            <a:r>
              <a:rPr lang="fr-FR" sz="3200" dirty="0" err="1"/>
              <a:t>measurement</a:t>
            </a:r>
            <a:endParaRPr lang="fr-FR" sz="3200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A104C08-1127-435E-8B58-D3F40A444AA9}"/>
              </a:ext>
            </a:extLst>
          </p:cNvPr>
          <p:cNvCxnSpPr>
            <a:cxnSpLocks/>
          </p:cNvCxnSpPr>
          <p:nvPr/>
        </p:nvCxnSpPr>
        <p:spPr>
          <a:xfrm>
            <a:off x="4209143" y="2701140"/>
            <a:ext cx="4770550" cy="0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525F2C15-EB61-451F-A26E-A7A5FD3CC0A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1" y="2807798"/>
            <a:ext cx="518095" cy="17981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66B05E5-EFF2-474B-84EB-C44612009D51}"/>
              </a:ext>
            </a:extLst>
          </p:cNvPr>
          <p:cNvSpPr txBox="1"/>
          <p:nvPr/>
        </p:nvSpPr>
        <p:spPr>
          <a:xfrm>
            <a:off x="976312" y="5040127"/>
            <a:ext cx="10677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i="0" u="none" strike="noStrike" baseline="0" dirty="0">
                <a:solidFill>
                  <a:srgbClr val="C00000"/>
                </a:solidFill>
                <a:latin typeface="+mj-lt"/>
              </a:rPr>
              <a:t>Testing Standard Model at current precision of the electron measurement requires that this Cs/Rb discrepancy be resolved. </a:t>
            </a:r>
            <a:endParaRPr lang="fr-FR" dirty="0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C867C0-D6DE-4713-A105-1510343D0057}"/>
              </a:ext>
            </a:extLst>
          </p:cNvPr>
          <p:cNvSpPr/>
          <p:nvPr/>
        </p:nvSpPr>
        <p:spPr>
          <a:xfrm>
            <a:off x="1838325" y="1933575"/>
            <a:ext cx="157162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B756C56-1BE1-48A0-AC46-27953D6BFBE8}"/>
              </a:ext>
            </a:extLst>
          </p:cNvPr>
          <p:cNvCxnSpPr>
            <a:cxnSpLocks/>
          </p:cNvCxnSpPr>
          <p:nvPr/>
        </p:nvCxnSpPr>
        <p:spPr>
          <a:xfrm>
            <a:off x="3586957" y="2085974"/>
            <a:ext cx="65242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24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5</a:t>
            </a:fld>
            <a:endParaRPr lang="fr-FR">
              <a:latin typeface="+mj-lt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4D19EA2-DFA5-4C9E-8ABB-71B430F8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err="1"/>
              <a:t>Measuring</a:t>
            </a:r>
            <a:r>
              <a:rPr lang="fr-FR" sz="3000" dirty="0"/>
              <a:t> the </a:t>
            </a:r>
            <a:r>
              <a:rPr lang="fr-FR" sz="3000" dirty="0" err="1"/>
              <a:t>recoil</a:t>
            </a:r>
            <a:r>
              <a:rPr lang="fr-FR" sz="3000" dirty="0"/>
              <a:t> </a:t>
            </a:r>
            <a:r>
              <a:rPr lang="fr-FR" sz="3000" dirty="0" err="1"/>
              <a:t>velocity</a:t>
            </a:r>
            <a:r>
              <a:rPr lang="fr-FR" sz="3000" dirty="0"/>
              <a:t> </a:t>
            </a:r>
            <a:r>
              <a:rPr lang="fr-FR" sz="3000" dirty="0" err="1"/>
              <a:t>using</a:t>
            </a:r>
            <a:r>
              <a:rPr lang="fr-FR" sz="3000" dirty="0"/>
              <a:t> an </a:t>
            </a:r>
            <a:r>
              <a:rPr lang="fr-FR" sz="3000" dirty="0" err="1"/>
              <a:t>atom</a:t>
            </a:r>
            <a:r>
              <a:rPr lang="fr-FR" sz="3000" dirty="0"/>
              <a:t> </a:t>
            </a:r>
            <a:r>
              <a:rPr lang="fr-FR" sz="3000" dirty="0" err="1"/>
              <a:t>interferometer</a:t>
            </a:r>
            <a:endParaRPr lang="fr-FR" sz="3000" dirty="0"/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F5F25467-4882-41B7-AFA4-15A74B0141EC}"/>
              </a:ext>
            </a:extLst>
          </p:cNvPr>
          <p:cNvSpPr txBox="1">
            <a:spLocks/>
          </p:cNvSpPr>
          <p:nvPr/>
        </p:nvSpPr>
        <p:spPr>
          <a:xfrm>
            <a:off x="91441" y="1388083"/>
            <a:ext cx="5817255" cy="10348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600" b="1" dirty="0">
                <a:latin typeface="+mj-lt"/>
              </a:rPr>
              <a:t>Atom </a:t>
            </a:r>
            <a:r>
              <a:rPr lang="fr-FR" sz="2600" b="1" dirty="0" err="1">
                <a:latin typeface="+mj-lt"/>
              </a:rPr>
              <a:t>interferometry</a:t>
            </a:r>
            <a:endParaRPr lang="fr-FR" sz="2600" b="1" dirty="0">
              <a:latin typeface="+mj-lt"/>
            </a:endParaRPr>
          </a:p>
          <a:p>
            <a:r>
              <a:rPr lang="fr-FR" sz="1900" dirty="0">
                <a:latin typeface="+mj-lt"/>
              </a:rPr>
              <a:t>Superposition travelling </a:t>
            </a:r>
            <a:r>
              <a:rPr lang="fr-FR" sz="1900" dirty="0" err="1">
                <a:latin typeface="+mj-lt"/>
              </a:rPr>
              <a:t>along</a:t>
            </a:r>
            <a:r>
              <a:rPr lang="fr-FR" sz="1900" dirty="0">
                <a:latin typeface="+mj-lt"/>
              </a:rPr>
              <a:t> 2 </a:t>
            </a:r>
            <a:r>
              <a:rPr lang="fr-FR" sz="1900" dirty="0" err="1">
                <a:latin typeface="+mj-lt"/>
              </a:rPr>
              <a:t>different</a:t>
            </a:r>
            <a:r>
              <a:rPr lang="fr-FR" sz="1900" dirty="0">
                <a:latin typeface="+mj-lt"/>
              </a:rPr>
              <a:t> </a:t>
            </a:r>
            <a:r>
              <a:rPr lang="fr-FR" sz="1900" dirty="0" err="1">
                <a:latin typeface="+mj-lt"/>
              </a:rPr>
              <a:t>paths</a:t>
            </a:r>
            <a:endParaRPr lang="fr-FR" sz="1900" dirty="0">
              <a:latin typeface="+mj-lt"/>
            </a:endParaRPr>
          </a:p>
          <a:p>
            <a:r>
              <a:rPr lang="fr-FR" sz="1900" dirty="0" err="1">
                <a:latin typeface="+mj-lt"/>
              </a:rPr>
              <a:t>Differential</a:t>
            </a:r>
            <a:r>
              <a:rPr lang="fr-FR" sz="1900" dirty="0">
                <a:latin typeface="+mj-lt"/>
              </a:rPr>
              <a:t> phase </a:t>
            </a:r>
            <a:r>
              <a:rPr lang="fr-FR" sz="1900" dirty="0" err="1">
                <a:latin typeface="+mj-lt"/>
              </a:rPr>
              <a:t>accumulated</a:t>
            </a:r>
            <a:r>
              <a:rPr lang="fr-FR" sz="1900" dirty="0">
                <a:latin typeface="+mj-lt"/>
              </a:rPr>
              <a:t>. </a:t>
            </a:r>
            <a:r>
              <a:rPr lang="fr-FR" sz="1900" dirty="0" err="1">
                <a:latin typeface="+mj-lt"/>
              </a:rPr>
              <a:t>When</a:t>
            </a:r>
            <a:r>
              <a:rPr lang="fr-FR" sz="1900" dirty="0">
                <a:latin typeface="+mj-lt"/>
              </a:rPr>
              <a:t> </a:t>
            </a:r>
            <a:r>
              <a:rPr lang="fr-FR" sz="1900" dirty="0" err="1">
                <a:latin typeface="+mj-lt"/>
              </a:rPr>
              <a:t>recombined</a:t>
            </a:r>
            <a:r>
              <a:rPr lang="fr-FR" sz="1900" dirty="0">
                <a:latin typeface="+mj-lt"/>
              </a:rPr>
              <a:t> </a:t>
            </a:r>
            <a:r>
              <a:rPr lang="fr-FR" sz="1900" dirty="0">
                <a:latin typeface="+mj-lt"/>
                <a:cs typeface="Times New Roman" panose="02020603050405020304" pitchFamily="18" charset="0"/>
              </a:rPr>
              <a:t>→ </a:t>
            </a:r>
            <a:r>
              <a:rPr lang="fr-FR" sz="1900" dirty="0" err="1">
                <a:latin typeface="+mj-lt"/>
                <a:cs typeface="Times New Roman" panose="02020603050405020304" pitchFamily="18" charset="0"/>
              </a:rPr>
              <a:t>interferences</a:t>
            </a:r>
            <a:r>
              <a:rPr lang="fr-FR" sz="1900" dirty="0">
                <a:latin typeface="+mj-lt"/>
              </a:rPr>
              <a:t> 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8CA7DC-8C92-4338-B354-88425F7C95FA}"/>
              </a:ext>
            </a:extLst>
          </p:cNvPr>
          <p:cNvCxnSpPr>
            <a:cxnSpLocks/>
          </p:cNvCxnSpPr>
          <p:nvPr/>
        </p:nvCxnSpPr>
        <p:spPr>
          <a:xfrm>
            <a:off x="6021815" y="1723786"/>
            <a:ext cx="0" cy="4441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776FA3D-0EF3-4227-8EC1-5A77092D898D}"/>
              </a:ext>
            </a:extLst>
          </p:cNvPr>
          <p:cNvSpPr/>
          <p:nvPr/>
        </p:nvSpPr>
        <p:spPr>
          <a:xfrm>
            <a:off x="4312117" y="3436532"/>
            <a:ext cx="682497" cy="278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AB3A0D-FD56-42AE-B519-2E62C0D7DA83}"/>
              </a:ext>
            </a:extLst>
          </p:cNvPr>
          <p:cNvSpPr/>
          <p:nvPr/>
        </p:nvSpPr>
        <p:spPr>
          <a:xfrm>
            <a:off x="10231424" y="5123398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5C24E1-F5AA-43BF-B211-55A4216AE58F}"/>
              </a:ext>
            </a:extLst>
          </p:cNvPr>
          <p:cNvSpPr/>
          <p:nvPr/>
        </p:nvSpPr>
        <p:spPr>
          <a:xfrm>
            <a:off x="7470201" y="3697740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4037B68-6088-4E0B-8805-858954DF21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5269" y="1555592"/>
            <a:ext cx="2603892" cy="1734602"/>
          </a:xfrm>
          <a:prstGeom prst="rect">
            <a:avLst/>
          </a:prstGeom>
        </p:spPr>
      </p:pic>
      <p:sp>
        <p:nvSpPr>
          <p:cNvPr id="28" name="Espace réservé du contenu 1">
            <a:extLst>
              <a:ext uri="{FF2B5EF4-FFF2-40B4-BE49-F238E27FC236}">
                <a16:creationId xmlns:a16="http://schemas.microsoft.com/office/drawing/2014/main" id="{1C27144C-1DA6-4CE6-B1B7-373E5FE7B0CA}"/>
              </a:ext>
            </a:extLst>
          </p:cNvPr>
          <p:cNvSpPr txBox="1">
            <a:spLocks/>
          </p:cNvSpPr>
          <p:nvPr/>
        </p:nvSpPr>
        <p:spPr>
          <a:xfrm>
            <a:off x="6261626" y="1236810"/>
            <a:ext cx="4556837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>
                <a:latin typeface="+mj-lt"/>
              </a:rPr>
              <a:t>Phase </a:t>
            </a:r>
            <a:r>
              <a:rPr lang="fr-FR" sz="2000" dirty="0" err="1">
                <a:latin typeface="+mj-lt"/>
              </a:rPr>
              <a:t>difference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between</a:t>
            </a:r>
            <a:r>
              <a:rPr lang="fr-FR" sz="2000" dirty="0">
                <a:latin typeface="+mj-lt"/>
              </a:rPr>
              <a:t> the </a:t>
            </a:r>
            <a:r>
              <a:rPr lang="fr-FR" sz="2000" dirty="0" err="1">
                <a:latin typeface="+mj-lt"/>
              </a:rPr>
              <a:t>two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arms</a:t>
            </a:r>
            <a:r>
              <a:rPr lang="fr-FR" sz="2000" dirty="0">
                <a:latin typeface="+mj-lt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697A12-1B8E-4DE5-9977-3C84D9EC0BA4}"/>
              </a:ext>
            </a:extLst>
          </p:cNvPr>
          <p:cNvSpPr/>
          <p:nvPr/>
        </p:nvSpPr>
        <p:spPr>
          <a:xfrm>
            <a:off x="2713755" y="2819412"/>
            <a:ext cx="1271227" cy="3100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580F1E-974C-4A8F-8962-7DE6DAECBA39}"/>
              </a:ext>
            </a:extLst>
          </p:cNvPr>
          <p:cNvSpPr/>
          <p:nvPr/>
        </p:nvSpPr>
        <p:spPr>
          <a:xfrm>
            <a:off x="2870200" y="2628900"/>
            <a:ext cx="2616197" cy="317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ED80B72-3E81-4976-8954-DCDA9AB7792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764" y="1329174"/>
            <a:ext cx="368762" cy="18133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628EFEA-4B89-4AB4-BE07-584CE0B3D4A2}"/>
              </a:ext>
            </a:extLst>
          </p:cNvPr>
          <p:cNvSpPr/>
          <p:nvPr/>
        </p:nvSpPr>
        <p:spPr>
          <a:xfrm>
            <a:off x="7184224" y="3105150"/>
            <a:ext cx="1143000" cy="138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EB7FF8B-E370-4686-9A45-E67BD7E91C91}"/>
              </a:ext>
            </a:extLst>
          </p:cNvPr>
          <p:cNvCxnSpPr>
            <a:cxnSpLocks/>
          </p:cNvCxnSpPr>
          <p:nvPr/>
        </p:nvCxnSpPr>
        <p:spPr>
          <a:xfrm>
            <a:off x="6387691" y="3100388"/>
            <a:ext cx="2160997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C52E7573-7E79-4FA1-9B43-2E7D3EC092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060" y="3196701"/>
            <a:ext cx="253014" cy="1381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E791D823-4442-409E-9E37-B9EFDEC2AC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1" y="2537193"/>
            <a:ext cx="5651577" cy="407542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8DB5D53-55D3-4A41-9061-F642AE202042}"/>
              </a:ext>
            </a:extLst>
          </p:cNvPr>
          <p:cNvSpPr/>
          <p:nvPr/>
        </p:nvSpPr>
        <p:spPr>
          <a:xfrm>
            <a:off x="2838450" y="2476500"/>
            <a:ext cx="2686046" cy="2643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741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>
            <a:extLst>
              <a:ext uri="{FF2B5EF4-FFF2-40B4-BE49-F238E27FC236}">
                <a16:creationId xmlns:a16="http://schemas.microsoft.com/office/drawing/2014/main" id="{9A2B6FD6-5DDD-449F-AB0E-B6D0530F001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165269" y="1555592"/>
            <a:ext cx="2603892" cy="1734602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7A5EFC34-53B3-4C09-9E4E-682ED5A1A5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38458" y="1547873"/>
            <a:ext cx="2603892" cy="1734602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6</a:t>
            </a:fld>
            <a:endParaRPr lang="fr-FR">
              <a:latin typeface="+mj-lt"/>
            </a:endParaRPr>
          </a:p>
        </p:txBody>
      </p:sp>
      <p:sp>
        <p:nvSpPr>
          <p:cNvPr id="9" name="Espace réservé du contenu 1 1">
            <a:extLst>
              <a:ext uri="{FF2B5EF4-FFF2-40B4-BE49-F238E27FC236}">
                <a16:creationId xmlns:a16="http://schemas.microsoft.com/office/drawing/2014/main" id="{F5F25467-4882-41B7-AFA4-15A74B0141EC}"/>
              </a:ext>
            </a:extLst>
          </p:cNvPr>
          <p:cNvSpPr txBox="1">
            <a:spLocks/>
          </p:cNvSpPr>
          <p:nvPr/>
        </p:nvSpPr>
        <p:spPr>
          <a:xfrm>
            <a:off x="1113675" y="1341198"/>
            <a:ext cx="4172457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>
                <a:latin typeface="+mj-lt"/>
              </a:rPr>
              <a:t> + </a:t>
            </a:r>
            <a:r>
              <a:rPr lang="fr-FR" sz="2000" dirty="0" err="1">
                <a:latin typeface="+mj-lt"/>
              </a:rPr>
              <a:t>acceleration</a:t>
            </a:r>
            <a:endParaRPr lang="fr-FR" sz="2000" dirty="0">
              <a:latin typeface="+mj-lt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8CA7DC-8C92-4338-B354-88425F7C95FA}"/>
              </a:ext>
            </a:extLst>
          </p:cNvPr>
          <p:cNvCxnSpPr>
            <a:cxnSpLocks/>
          </p:cNvCxnSpPr>
          <p:nvPr/>
        </p:nvCxnSpPr>
        <p:spPr>
          <a:xfrm>
            <a:off x="6107540" y="1723786"/>
            <a:ext cx="0" cy="4441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776FA3D-0EF3-4227-8EC1-5A77092D898D}"/>
              </a:ext>
            </a:extLst>
          </p:cNvPr>
          <p:cNvSpPr/>
          <p:nvPr/>
        </p:nvSpPr>
        <p:spPr>
          <a:xfrm>
            <a:off x="4312117" y="3436532"/>
            <a:ext cx="682497" cy="278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AB3A0D-FD56-42AE-B519-2E62C0D7DA83}"/>
              </a:ext>
            </a:extLst>
          </p:cNvPr>
          <p:cNvSpPr/>
          <p:nvPr/>
        </p:nvSpPr>
        <p:spPr>
          <a:xfrm>
            <a:off x="10231424" y="5123398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5C24E1-F5AA-43BF-B211-55A4216AE58F}"/>
              </a:ext>
            </a:extLst>
          </p:cNvPr>
          <p:cNvSpPr/>
          <p:nvPr/>
        </p:nvSpPr>
        <p:spPr>
          <a:xfrm>
            <a:off x="7470201" y="3697740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30ADE06-C922-4750-963F-866815BC8666}"/>
              </a:ext>
            </a:extLst>
          </p:cNvPr>
          <p:cNvSpPr/>
          <p:nvPr/>
        </p:nvSpPr>
        <p:spPr>
          <a:xfrm>
            <a:off x="10663463" y="3211504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" name="Espace réservé du contenu 1 2">
            <a:extLst>
              <a:ext uri="{FF2B5EF4-FFF2-40B4-BE49-F238E27FC236}">
                <a16:creationId xmlns:a16="http://schemas.microsoft.com/office/drawing/2014/main" id="{2584F0E6-A37E-4690-9FBD-C88374A1A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0497" y="4045629"/>
            <a:ext cx="4980046" cy="2832100"/>
          </a:xfrm>
        </p:spPr>
        <p:txBody>
          <a:bodyPr>
            <a:normAutofit/>
          </a:bodyPr>
          <a:lstStyle/>
          <a:p>
            <a:pPr algn="just"/>
            <a:r>
              <a:rPr lang="fr-FR" sz="1800" dirty="0"/>
              <a:t>Bloch oscillations</a:t>
            </a:r>
          </a:p>
          <a:p>
            <a:pPr algn="just"/>
            <a:endParaRPr lang="fr-FR" sz="1800" dirty="0">
              <a:cs typeface="Times New Roman" panose="02020603050405020304" pitchFamily="18" charset="0"/>
            </a:endParaRPr>
          </a:p>
          <a:p>
            <a:pPr algn="just"/>
            <a:r>
              <a:rPr lang="fr-FR" sz="1800" dirty="0" err="1">
                <a:cs typeface="Times New Roman" panose="02020603050405020304" pitchFamily="18" charset="0"/>
              </a:rPr>
              <a:t>Measurement</a:t>
            </a:r>
            <a:r>
              <a:rPr lang="fr-FR" sz="1800" dirty="0">
                <a:cs typeface="Times New Roman" panose="02020603050405020304" pitchFamily="18" charset="0"/>
              </a:rPr>
              <a:t> of the Doppler </a:t>
            </a:r>
            <a:r>
              <a:rPr lang="fr-FR" sz="1800" dirty="0" err="1">
                <a:cs typeface="Times New Roman" panose="02020603050405020304" pitchFamily="18" charset="0"/>
              </a:rPr>
              <a:t>effect</a:t>
            </a:r>
            <a:r>
              <a:rPr lang="fr-FR" sz="1800" dirty="0"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cs typeface="Times New Roman" panose="02020603050405020304" pitchFamily="18" charset="0"/>
              </a:rPr>
              <a:t>induced</a:t>
            </a:r>
            <a:r>
              <a:rPr lang="fr-FR" sz="1800" dirty="0">
                <a:cs typeface="Times New Roman" panose="02020603050405020304" pitchFamily="18" charset="0"/>
              </a:rPr>
              <a:t> : </a:t>
            </a:r>
            <a:r>
              <a:rPr lang="fr-FR" sz="1800" b="1" dirty="0" err="1">
                <a:cs typeface="Times New Roman" panose="02020603050405020304" pitchFamily="18" charset="0"/>
              </a:rPr>
              <a:t>measurement</a:t>
            </a:r>
            <a:r>
              <a:rPr lang="fr-FR" sz="1800" b="1" dirty="0">
                <a:cs typeface="Times New Roman" panose="02020603050405020304" pitchFamily="18" charset="0"/>
              </a:rPr>
              <a:t> of the </a:t>
            </a:r>
            <a:r>
              <a:rPr lang="fr-FR" sz="1800" b="1" dirty="0" err="1">
                <a:cs typeface="Times New Roman" panose="02020603050405020304" pitchFamily="18" charset="0"/>
              </a:rPr>
              <a:t>recoil</a:t>
            </a:r>
            <a:r>
              <a:rPr lang="fr-FR" sz="1800" b="1" dirty="0">
                <a:cs typeface="Times New Roman" panose="02020603050405020304" pitchFamily="18" charset="0"/>
              </a:rPr>
              <a:t> </a:t>
            </a:r>
            <a:r>
              <a:rPr lang="fr-FR" sz="1800" b="1" dirty="0" err="1">
                <a:cs typeface="Times New Roman" panose="02020603050405020304" pitchFamily="18" charset="0"/>
              </a:rPr>
              <a:t>velocity</a:t>
            </a:r>
            <a:endParaRPr lang="fr-FR" sz="18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fr-FR" sz="1800" dirty="0">
              <a:cs typeface="Times New Roman" panose="02020603050405020304" pitchFamily="18" charset="0"/>
            </a:endParaRPr>
          </a:p>
          <a:p>
            <a:pPr algn="just"/>
            <a:r>
              <a:rPr lang="fr-FR" sz="1800" dirty="0">
                <a:cs typeface="Times New Roman" panose="02020603050405020304" pitchFamily="18" charset="0"/>
              </a:rPr>
              <a:t>In the </a:t>
            </a:r>
            <a:r>
              <a:rPr lang="fr-FR" sz="1800" dirty="0" err="1">
                <a:cs typeface="Times New Roman" panose="02020603050405020304" pitchFamily="18" charset="0"/>
              </a:rPr>
              <a:t>experiment</a:t>
            </a:r>
            <a:r>
              <a:rPr lang="fr-FR" sz="1800" dirty="0">
                <a:cs typeface="Times New Roman" panose="02020603050405020304" pitchFamily="18" charset="0"/>
              </a:rPr>
              <a:t> : 2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fr-FR" sz="1800" i="1" dirty="0">
                <a:cs typeface="Times New Roman" panose="02020603050405020304" pitchFamily="18" charset="0"/>
              </a:rPr>
              <a:t>N</a:t>
            </a:r>
            <a:r>
              <a:rPr lang="fr-FR" sz="1800" i="1" baseline="-25000" dirty="0">
                <a:cs typeface="Times New Roman" panose="02020603050405020304" pitchFamily="18" charset="0"/>
              </a:rPr>
              <a:t>B</a:t>
            </a:r>
            <a:r>
              <a:rPr lang="fr-FR" sz="1800" dirty="0">
                <a:cs typeface="Times New Roman" panose="02020603050405020304" pitchFamily="18" charset="0"/>
              </a:rPr>
              <a:t>=1000 </a:t>
            </a:r>
            <a:r>
              <a:rPr lang="fr-FR" sz="1800" dirty="0" err="1">
                <a:cs typeface="Times New Roman" panose="02020603050405020304" pitchFamily="18" charset="0"/>
              </a:rPr>
              <a:t>recoil</a:t>
            </a:r>
            <a:r>
              <a:rPr lang="fr-FR" sz="1800" dirty="0"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cs typeface="Times New Roman" panose="02020603050405020304" pitchFamily="18" charset="0"/>
              </a:rPr>
              <a:t>velocities</a:t>
            </a:r>
            <a:r>
              <a:rPr lang="fr-FR" sz="1800" dirty="0">
                <a:cs typeface="Times New Roman" panose="02020603050405020304" pitchFamily="18" charset="0"/>
              </a:rPr>
              <a:t> (6 m/s)</a:t>
            </a:r>
          </a:p>
          <a:p>
            <a:pPr algn="just"/>
            <a:endParaRPr lang="fr-FR" sz="18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fr-FR" sz="18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DA3984-76DB-4130-9DCB-DD5D0A1AC6C9}"/>
              </a:ext>
            </a:extLst>
          </p:cNvPr>
          <p:cNvSpPr/>
          <p:nvPr/>
        </p:nvSpPr>
        <p:spPr>
          <a:xfrm>
            <a:off x="9120301" y="3966950"/>
            <a:ext cx="2025219" cy="564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DC85680-A4A6-4BC7-8EE5-BE68F9C02C8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273" y="4124402"/>
            <a:ext cx="1780706" cy="283738"/>
          </a:xfrm>
          <a:prstGeom prst="rect">
            <a:avLst/>
          </a:prstGeom>
        </p:spPr>
      </p:pic>
      <p:sp>
        <p:nvSpPr>
          <p:cNvPr id="20" name="Titre 3">
            <a:extLst>
              <a:ext uri="{FF2B5EF4-FFF2-40B4-BE49-F238E27FC236}">
                <a16:creationId xmlns:a16="http://schemas.microsoft.com/office/drawing/2014/main" id="{3E05829B-45C7-490F-B9C6-5A59C84E7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09" y="-1652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000" dirty="0" err="1"/>
              <a:t>Measuring</a:t>
            </a:r>
            <a:r>
              <a:rPr lang="fr-FR" sz="3000" dirty="0"/>
              <a:t> the </a:t>
            </a:r>
            <a:r>
              <a:rPr lang="fr-FR" sz="3000" dirty="0" err="1"/>
              <a:t>recoil</a:t>
            </a:r>
            <a:r>
              <a:rPr lang="fr-FR" sz="3000" dirty="0"/>
              <a:t> </a:t>
            </a:r>
            <a:r>
              <a:rPr lang="fr-FR" sz="3000" dirty="0" err="1"/>
              <a:t>velocity</a:t>
            </a:r>
            <a:r>
              <a:rPr lang="fr-FR" sz="3000" dirty="0"/>
              <a:t> </a:t>
            </a:r>
            <a:r>
              <a:rPr lang="fr-FR" sz="3000" dirty="0" err="1"/>
              <a:t>using</a:t>
            </a:r>
            <a:r>
              <a:rPr lang="fr-FR" sz="3000" dirty="0"/>
              <a:t> an </a:t>
            </a:r>
            <a:r>
              <a:rPr lang="fr-FR" sz="3000" dirty="0" err="1"/>
              <a:t>atom</a:t>
            </a:r>
            <a:r>
              <a:rPr lang="fr-FR" sz="3000" dirty="0"/>
              <a:t> </a:t>
            </a:r>
            <a:r>
              <a:rPr lang="fr-FR" sz="3000" dirty="0" err="1"/>
              <a:t>interferometer</a:t>
            </a:r>
            <a:endParaRPr lang="fr-FR" sz="30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4B20CBF-AC03-4755-B91E-6E8D22AE7AEA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63" y="2047091"/>
            <a:ext cx="5779610" cy="4557600"/>
          </a:xfrm>
          <a:prstGeom prst="rect">
            <a:avLst/>
          </a:prstGeom>
        </p:spPr>
      </p:pic>
      <p:sp>
        <p:nvSpPr>
          <p:cNvPr id="22" name="Espace réservé du contenu 1 3">
            <a:extLst>
              <a:ext uri="{FF2B5EF4-FFF2-40B4-BE49-F238E27FC236}">
                <a16:creationId xmlns:a16="http://schemas.microsoft.com/office/drawing/2014/main" id="{E60AB207-E78F-441C-AFFC-88F10ACB4437}"/>
              </a:ext>
            </a:extLst>
          </p:cNvPr>
          <p:cNvSpPr txBox="1">
            <a:spLocks/>
          </p:cNvSpPr>
          <p:nvPr/>
        </p:nvSpPr>
        <p:spPr>
          <a:xfrm>
            <a:off x="6261626" y="1236810"/>
            <a:ext cx="4556837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>
                <a:latin typeface="+mj-lt"/>
              </a:rPr>
              <a:t>Phase </a:t>
            </a:r>
            <a:r>
              <a:rPr lang="fr-FR" sz="2000" dirty="0" err="1">
                <a:latin typeface="+mj-lt"/>
              </a:rPr>
              <a:t>difference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between</a:t>
            </a:r>
            <a:r>
              <a:rPr lang="fr-FR" sz="2000" dirty="0">
                <a:latin typeface="+mj-lt"/>
              </a:rPr>
              <a:t> the </a:t>
            </a:r>
            <a:r>
              <a:rPr lang="fr-FR" sz="2000" dirty="0" err="1">
                <a:latin typeface="+mj-lt"/>
              </a:rPr>
              <a:t>two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arms</a:t>
            </a:r>
            <a:r>
              <a:rPr lang="fr-FR" sz="2000" dirty="0">
                <a:latin typeface="+mj-lt"/>
              </a:rPr>
              <a:t> 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27B117CD-B341-468B-9DB1-421856A7910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764" y="1329174"/>
            <a:ext cx="368762" cy="181333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7912F5CF-9E5D-40EC-BAB2-757171C43903}"/>
              </a:ext>
            </a:extLst>
          </p:cNvPr>
          <p:cNvCxnSpPr>
            <a:cxnSpLocks/>
          </p:cNvCxnSpPr>
          <p:nvPr/>
        </p:nvCxnSpPr>
        <p:spPr>
          <a:xfrm flipV="1">
            <a:off x="8207267" y="2717302"/>
            <a:ext cx="145109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2B5B7A4B-8CF2-4736-A092-CA3ED696D98F}"/>
              </a:ext>
            </a:extLst>
          </p:cNvPr>
          <p:cNvSpPr txBox="1"/>
          <p:nvPr/>
        </p:nvSpPr>
        <p:spPr>
          <a:xfrm>
            <a:off x="8625220" y="2689290"/>
            <a:ext cx="814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solidFill>
                  <a:srgbClr val="FF0000"/>
                </a:solidFill>
                <a:latin typeface="+mj-lt"/>
              </a:rPr>
              <a:t>Doppler</a:t>
            </a:r>
            <a:endParaRPr lang="fr-FR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7F9F01-5B0A-466A-81A1-E7029068343A}"/>
              </a:ext>
            </a:extLst>
          </p:cNvPr>
          <p:cNvSpPr/>
          <p:nvPr/>
        </p:nvSpPr>
        <p:spPr>
          <a:xfrm>
            <a:off x="5089525" y="2642606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49A7E0E1-D82B-4B9B-84D8-AD657FED0CA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09" y="2681883"/>
            <a:ext cx="356571" cy="15238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1ED90000-2567-4A5A-A176-4F90C771C4F5}"/>
              </a:ext>
            </a:extLst>
          </p:cNvPr>
          <p:cNvSpPr/>
          <p:nvPr/>
        </p:nvSpPr>
        <p:spPr>
          <a:xfrm>
            <a:off x="3720302" y="267154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3C9D0C88-E12B-4E5E-B2C8-BBECCC39F94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086" y="2710824"/>
            <a:ext cx="356571" cy="15238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48ADB14-F0D2-406E-B3A0-27B88ECC4675}"/>
              </a:ext>
            </a:extLst>
          </p:cNvPr>
          <p:cNvSpPr/>
          <p:nvPr/>
        </p:nvSpPr>
        <p:spPr>
          <a:xfrm>
            <a:off x="2175238" y="2677320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C3F3B617-D611-4778-98A0-4283F8FC005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022" y="2716597"/>
            <a:ext cx="350476" cy="15238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87F7704A-16F3-4CA7-ACA0-02925A6619C8}"/>
              </a:ext>
            </a:extLst>
          </p:cNvPr>
          <p:cNvSpPr/>
          <p:nvPr/>
        </p:nvSpPr>
        <p:spPr>
          <a:xfrm>
            <a:off x="835326" y="262817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E2495BC6-823B-4DFD-83F2-9B4D9033A09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0" y="2667454"/>
            <a:ext cx="350476" cy="15238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DFB5533D-3E3C-443F-BD1C-E5197BCB947A}"/>
              </a:ext>
            </a:extLst>
          </p:cNvPr>
          <p:cNvSpPr/>
          <p:nvPr/>
        </p:nvSpPr>
        <p:spPr>
          <a:xfrm>
            <a:off x="7184224" y="3105150"/>
            <a:ext cx="1143000" cy="138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02AD639-3E31-437E-B188-721D0D564E58}"/>
              </a:ext>
            </a:extLst>
          </p:cNvPr>
          <p:cNvSpPr/>
          <p:nvPr/>
        </p:nvSpPr>
        <p:spPr>
          <a:xfrm>
            <a:off x="10081472" y="3068111"/>
            <a:ext cx="1143000" cy="138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9B63AE7C-779C-4CB2-91A9-4D918A278A4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904" y="3196465"/>
            <a:ext cx="253014" cy="138113"/>
          </a:xfrm>
          <a:prstGeom prst="rect">
            <a:avLst/>
          </a:prstGeom>
        </p:spPr>
      </p:pic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ECFEE69-5D10-4D8A-A207-B159E72AA52F}"/>
              </a:ext>
            </a:extLst>
          </p:cNvPr>
          <p:cNvCxnSpPr>
            <a:cxnSpLocks/>
          </p:cNvCxnSpPr>
          <p:nvPr/>
        </p:nvCxnSpPr>
        <p:spPr>
          <a:xfrm>
            <a:off x="6387691" y="3100388"/>
            <a:ext cx="516780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004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1B15E84-398E-4815-8E19-B7802B550B2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63" y="2047091"/>
            <a:ext cx="5779610" cy="455760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7</a:t>
            </a:fld>
            <a:endParaRPr lang="fr-FR">
              <a:latin typeface="+mj-lt"/>
            </a:endParaRPr>
          </a:p>
        </p:txBody>
      </p:sp>
      <p:sp>
        <p:nvSpPr>
          <p:cNvPr id="9" name="Espace réservé du contenu 1 1">
            <a:extLst>
              <a:ext uri="{FF2B5EF4-FFF2-40B4-BE49-F238E27FC236}">
                <a16:creationId xmlns:a16="http://schemas.microsoft.com/office/drawing/2014/main" id="{F5F25467-4882-41B7-AFA4-15A74B0141EC}"/>
              </a:ext>
            </a:extLst>
          </p:cNvPr>
          <p:cNvSpPr txBox="1">
            <a:spLocks/>
          </p:cNvSpPr>
          <p:nvPr/>
        </p:nvSpPr>
        <p:spPr>
          <a:xfrm>
            <a:off x="1113675" y="1198323"/>
            <a:ext cx="4172457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>
                <a:latin typeface="+mj-lt"/>
              </a:rPr>
              <a:t>Atomic </a:t>
            </a:r>
            <a:r>
              <a:rPr lang="fr-FR" sz="2000" dirty="0" err="1">
                <a:latin typeface="+mj-lt"/>
              </a:rPr>
              <a:t>interferometer</a:t>
            </a:r>
            <a:r>
              <a:rPr lang="fr-FR" sz="2000" dirty="0">
                <a:latin typeface="+mj-lt"/>
              </a:rPr>
              <a:t> sensitive to </a:t>
            </a:r>
            <a:r>
              <a:rPr lang="fr-FR" sz="2000" dirty="0" err="1">
                <a:latin typeface="+mj-lt"/>
              </a:rPr>
              <a:t>recoil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velocity</a:t>
            </a:r>
            <a:endParaRPr lang="fr-FR" sz="2000" dirty="0">
              <a:latin typeface="+mj-lt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8CA7DC-8C92-4338-B354-88425F7C95FA}"/>
              </a:ext>
            </a:extLst>
          </p:cNvPr>
          <p:cNvCxnSpPr>
            <a:cxnSpLocks/>
          </p:cNvCxnSpPr>
          <p:nvPr/>
        </p:nvCxnSpPr>
        <p:spPr>
          <a:xfrm>
            <a:off x="6307565" y="1723786"/>
            <a:ext cx="0" cy="4441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3AB3A0D-FD56-42AE-B519-2E62C0D7DA83}"/>
              </a:ext>
            </a:extLst>
          </p:cNvPr>
          <p:cNvSpPr/>
          <p:nvPr/>
        </p:nvSpPr>
        <p:spPr>
          <a:xfrm>
            <a:off x="10231424" y="5123398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5C24E1-F5AA-43BF-B211-55A4216AE58F}"/>
              </a:ext>
            </a:extLst>
          </p:cNvPr>
          <p:cNvSpPr/>
          <p:nvPr/>
        </p:nvSpPr>
        <p:spPr>
          <a:xfrm>
            <a:off x="7470201" y="3697740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30ADE06-C922-4750-963F-866815BC8666}"/>
              </a:ext>
            </a:extLst>
          </p:cNvPr>
          <p:cNvSpPr/>
          <p:nvPr/>
        </p:nvSpPr>
        <p:spPr>
          <a:xfrm>
            <a:off x="10187208" y="3211504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0" name="Espace réservé du contenu 1 2">
            <a:extLst>
              <a:ext uri="{FF2B5EF4-FFF2-40B4-BE49-F238E27FC236}">
                <a16:creationId xmlns:a16="http://schemas.microsoft.com/office/drawing/2014/main" id="{506380D9-B78B-4478-B95F-7D73FA652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6076" y="1031582"/>
            <a:ext cx="5046364" cy="1804274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fr-FR" sz="1800" dirty="0">
                <a:cs typeface="Times New Roman" panose="02020603050405020304" pitchFamily="18" charset="0"/>
              </a:rPr>
              <a:t>Scan the </a:t>
            </a:r>
            <a:r>
              <a:rPr lang="fr-FR" sz="1800" dirty="0" err="1">
                <a:cs typeface="Times New Roman" panose="02020603050405020304" pitchFamily="18" charset="0"/>
              </a:rPr>
              <a:t>frequency</a:t>
            </a:r>
            <a:r>
              <a:rPr lang="fr-FR" sz="1800" dirty="0">
                <a:cs typeface="Times New Roman" panose="02020603050405020304" pitchFamily="18" charset="0"/>
              </a:rPr>
              <a:t> of the last </a:t>
            </a:r>
            <a:r>
              <a:rPr lang="fr-FR" sz="1800" dirty="0" err="1">
                <a:cs typeface="Times New Roman" panose="02020603050405020304" pitchFamily="18" charset="0"/>
              </a:rPr>
              <a:t>two</a:t>
            </a:r>
            <a:r>
              <a:rPr lang="fr-FR" sz="1800" dirty="0">
                <a:cs typeface="Times New Roman" panose="02020603050405020304" pitchFamily="18" charset="0"/>
              </a:rPr>
              <a:t> Raman pulses, </a:t>
            </a:r>
            <a:r>
              <a:rPr lang="fr-FR" sz="1800" dirty="0" err="1">
                <a:cs typeface="Times New Roman" panose="02020603050405020304" pitchFamily="18" charset="0"/>
              </a:rPr>
              <a:t>measure</a:t>
            </a:r>
            <a:r>
              <a:rPr lang="fr-FR" sz="1800" dirty="0">
                <a:cs typeface="Times New Roman" panose="02020603050405020304" pitchFamily="18" charset="0"/>
              </a:rPr>
              <a:t> the Doppler </a:t>
            </a:r>
            <a:r>
              <a:rPr lang="fr-FR" sz="1800" dirty="0" err="1">
                <a:cs typeface="Times New Roman" panose="02020603050405020304" pitchFamily="18" charset="0"/>
              </a:rPr>
              <a:t>effect</a:t>
            </a:r>
            <a:r>
              <a:rPr lang="fr-FR" sz="1800" dirty="0">
                <a:cs typeface="Times New Roman" panose="02020603050405020304" pitchFamily="18" charset="0"/>
              </a:rPr>
              <a:t> </a:t>
            </a:r>
          </a:p>
          <a:p>
            <a:pPr algn="just">
              <a:buFontTx/>
              <a:buChar char="-"/>
            </a:pPr>
            <a:r>
              <a:rPr lang="fr-FR" sz="1800" dirty="0" err="1">
                <a:cs typeface="Times New Roman" panose="02020603050405020304" pitchFamily="18" charset="0"/>
              </a:rPr>
              <a:t>Measure</a:t>
            </a:r>
            <a:r>
              <a:rPr lang="fr-FR" sz="1800" dirty="0">
                <a:cs typeface="Times New Roman" panose="02020603050405020304" pitchFamily="18" charset="0"/>
              </a:rPr>
              <a:t> relative population in the </a:t>
            </a:r>
            <a:r>
              <a:rPr lang="fr-FR" sz="1800" dirty="0" err="1">
                <a:cs typeface="Times New Roman" panose="02020603050405020304" pitchFamily="18" charset="0"/>
              </a:rPr>
              <a:t>two</a:t>
            </a:r>
            <a:r>
              <a:rPr lang="fr-FR" sz="1800" dirty="0">
                <a:cs typeface="Times New Roman" panose="02020603050405020304" pitchFamily="18" charset="0"/>
              </a:rPr>
              <a:t> states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F7ECEBE-DD63-4A4C-BCC0-301890515C66}"/>
              </a:ext>
            </a:extLst>
          </p:cNvPr>
          <p:cNvGrpSpPr/>
          <p:nvPr/>
        </p:nvGrpSpPr>
        <p:grpSpPr>
          <a:xfrm>
            <a:off x="6702671" y="2530113"/>
            <a:ext cx="4714550" cy="2327049"/>
            <a:chOff x="6939355" y="2711791"/>
            <a:chExt cx="5020416" cy="2478021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A4CBD7D5-FDE7-4870-BDA1-DAADA9897A1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39355" y="2711791"/>
              <a:ext cx="5020416" cy="2270409"/>
              <a:chOff x="5496109" y="1003807"/>
              <a:chExt cx="5632597" cy="2547259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293CB89D-7163-42AF-85B8-BDA4EF6B36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3093" t="12819" r="208" b="9541"/>
              <a:stretch/>
            </p:blipFill>
            <p:spPr>
              <a:xfrm>
                <a:off x="5802104" y="1367184"/>
                <a:ext cx="5326602" cy="2088583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8787793D-43FF-4D4D-824F-262ADCA57F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036108" y="1003807"/>
                <a:ext cx="3162300" cy="215900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BE1409A8-4F06-4EDE-B396-DB0AD70735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16200000">
                <a:off x="5045259" y="2142865"/>
                <a:ext cx="1092200" cy="190500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C0162A5-622C-40F2-BD8E-A324B1333865}"/>
                  </a:ext>
                </a:extLst>
              </p:cNvPr>
              <p:cNvSpPr/>
              <p:nvPr/>
            </p:nvSpPr>
            <p:spPr>
              <a:xfrm>
                <a:off x="8292839" y="3299166"/>
                <a:ext cx="345132" cy="2519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11411A73-A672-48B8-81AC-EE3370DB1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713807" y="4999312"/>
              <a:ext cx="1511300" cy="190500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2DFDB149-304F-4E04-9069-50BB12B00284}"/>
              </a:ext>
            </a:extLst>
          </p:cNvPr>
          <p:cNvSpPr/>
          <p:nvPr/>
        </p:nvSpPr>
        <p:spPr>
          <a:xfrm>
            <a:off x="7991668" y="2530414"/>
            <a:ext cx="2646882" cy="224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3">
            <a:extLst>
              <a:ext uri="{FF2B5EF4-FFF2-40B4-BE49-F238E27FC236}">
                <a16:creationId xmlns:a16="http://schemas.microsoft.com/office/drawing/2014/main" id="{10DFF191-F890-413F-8221-85E35ED4A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09" y="-1652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000" dirty="0" err="1"/>
              <a:t>Measuring</a:t>
            </a:r>
            <a:r>
              <a:rPr lang="fr-FR" sz="3000" dirty="0"/>
              <a:t> the </a:t>
            </a:r>
            <a:r>
              <a:rPr lang="fr-FR" sz="3000" dirty="0" err="1"/>
              <a:t>recoil</a:t>
            </a:r>
            <a:r>
              <a:rPr lang="fr-FR" sz="3000" dirty="0"/>
              <a:t> </a:t>
            </a:r>
            <a:r>
              <a:rPr lang="fr-FR" sz="3000" dirty="0" err="1"/>
              <a:t>velocity</a:t>
            </a:r>
            <a:r>
              <a:rPr lang="fr-FR" sz="3000" dirty="0"/>
              <a:t> </a:t>
            </a:r>
            <a:r>
              <a:rPr lang="fr-FR" sz="3000" dirty="0" err="1"/>
              <a:t>using</a:t>
            </a:r>
            <a:r>
              <a:rPr lang="fr-FR" sz="3000" dirty="0"/>
              <a:t> an </a:t>
            </a:r>
            <a:r>
              <a:rPr lang="fr-FR" sz="3000" dirty="0" err="1"/>
              <a:t>atom</a:t>
            </a:r>
            <a:r>
              <a:rPr lang="fr-FR" sz="3000" dirty="0"/>
              <a:t> </a:t>
            </a:r>
            <a:r>
              <a:rPr lang="fr-FR" sz="3000" dirty="0" err="1"/>
              <a:t>interferometer</a:t>
            </a:r>
            <a:endParaRPr lang="fr-FR" sz="3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CCD6057-47FE-4131-94BB-122FDB256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37" y="2055911"/>
            <a:ext cx="992696" cy="348784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AD1613CD-A9A4-4F84-807F-8F4E3FAD5A2E}"/>
              </a:ext>
            </a:extLst>
          </p:cNvPr>
          <p:cNvCxnSpPr>
            <a:cxnSpLocks/>
          </p:cNvCxnSpPr>
          <p:nvPr/>
        </p:nvCxnSpPr>
        <p:spPr>
          <a:xfrm>
            <a:off x="8343467" y="1961315"/>
            <a:ext cx="342668" cy="292953"/>
          </a:xfrm>
          <a:prstGeom prst="bentConnector3">
            <a:avLst>
              <a:gd name="adj1" fmla="val 2746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 29">
            <a:extLst>
              <a:ext uri="{FF2B5EF4-FFF2-40B4-BE49-F238E27FC236}">
                <a16:creationId xmlns:a16="http://schemas.microsoft.com/office/drawing/2014/main" id="{FCB3B034-8E66-4B7B-90BA-4084AB94B14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66" y="2618820"/>
            <a:ext cx="2047856" cy="12482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8A0F5F5-55F9-4C03-BEBD-C83F7D5E9C00}"/>
              </a:ext>
            </a:extLst>
          </p:cNvPr>
          <p:cNvSpPr/>
          <p:nvPr/>
        </p:nvSpPr>
        <p:spPr>
          <a:xfrm>
            <a:off x="5089525" y="2642606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1BD03D6B-9EED-4A11-B689-C037BAE569D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09" y="2681883"/>
            <a:ext cx="356571" cy="15238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9AE216C-3853-4B59-9C8E-5F95EEE067B8}"/>
              </a:ext>
            </a:extLst>
          </p:cNvPr>
          <p:cNvSpPr/>
          <p:nvPr/>
        </p:nvSpPr>
        <p:spPr>
          <a:xfrm>
            <a:off x="3720302" y="267154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9B90C4A-F82C-43AD-B223-5FFD98C601B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086" y="2710824"/>
            <a:ext cx="356571" cy="15238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AB879A4-4B83-4D0F-9D18-8855CA953EE6}"/>
              </a:ext>
            </a:extLst>
          </p:cNvPr>
          <p:cNvSpPr/>
          <p:nvPr/>
        </p:nvSpPr>
        <p:spPr>
          <a:xfrm>
            <a:off x="2175238" y="2677320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30D923F7-C5EF-4460-9B08-32AD4A0B368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022" y="2716597"/>
            <a:ext cx="350476" cy="15238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750A3133-51A7-446C-B73F-C8D95968A2B1}"/>
              </a:ext>
            </a:extLst>
          </p:cNvPr>
          <p:cNvSpPr/>
          <p:nvPr/>
        </p:nvSpPr>
        <p:spPr>
          <a:xfrm>
            <a:off x="835326" y="262817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57920517-B63A-4E71-8F4B-928AF75B55A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0" y="2667454"/>
            <a:ext cx="350476" cy="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63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1B15E84-398E-4815-8E19-B7802B550B2D}"/>
              </a:ext>
            </a:extLst>
          </p:cNvPr>
          <p:cNvPicPr>
            <a:picLocks noChangeAspect="1"/>
          </p:cNvPicPr>
          <p:nvPr/>
        </p:nvPicPr>
        <p:blipFill>
          <a:blip r:embed="rId1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63" y="2047091"/>
            <a:ext cx="5779610" cy="455760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BCCC7F-5A5E-4C9B-A59B-F0518CD4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8</a:t>
            </a:fld>
            <a:endParaRPr lang="fr-FR">
              <a:latin typeface="+mj-lt"/>
            </a:endParaRPr>
          </a:p>
        </p:txBody>
      </p:sp>
      <p:sp>
        <p:nvSpPr>
          <p:cNvPr id="9" name="Espace réservé du contenu 1 1">
            <a:extLst>
              <a:ext uri="{FF2B5EF4-FFF2-40B4-BE49-F238E27FC236}">
                <a16:creationId xmlns:a16="http://schemas.microsoft.com/office/drawing/2014/main" id="{F5F25467-4882-41B7-AFA4-15A74B0141EC}"/>
              </a:ext>
            </a:extLst>
          </p:cNvPr>
          <p:cNvSpPr txBox="1">
            <a:spLocks/>
          </p:cNvSpPr>
          <p:nvPr/>
        </p:nvSpPr>
        <p:spPr>
          <a:xfrm>
            <a:off x="1113675" y="1198323"/>
            <a:ext cx="4172457" cy="7651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M Roman 12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>
                <a:latin typeface="+mj-lt"/>
              </a:rPr>
              <a:t>Atomic </a:t>
            </a:r>
            <a:r>
              <a:rPr lang="fr-FR" sz="2000" dirty="0" err="1">
                <a:latin typeface="+mj-lt"/>
              </a:rPr>
              <a:t>interferometer</a:t>
            </a:r>
            <a:r>
              <a:rPr lang="fr-FR" sz="2000" dirty="0">
                <a:latin typeface="+mj-lt"/>
              </a:rPr>
              <a:t> sensitive to </a:t>
            </a:r>
            <a:r>
              <a:rPr lang="fr-FR" sz="2000" dirty="0" err="1">
                <a:latin typeface="+mj-lt"/>
              </a:rPr>
              <a:t>recoil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velocity</a:t>
            </a:r>
            <a:endParaRPr lang="fr-FR" sz="2000" dirty="0">
              <a:latin typeface="+mj-lt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8CA7DC-8C92-4338-B354-88425F7C95FA}"/>
              </a:ext>
            </a:extLst>
          </p:cNvPr>
          <p:cNvCxnSpPr>
            <a:cxnSpLocks/>
          </p:cNvCxnSpPr>
          <p:nvPr/>
        </p:nvCxnSpPr>
        <p:spPr>
          <a:xfrm>
            <a:off x="6307565" y="1723786"/>
            <a:ext cx="0" cy="4441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3AB3A0D-FD56-42AE-B519-2E62C0D7DA83}"/>
              </a:ext>
            </a:extLst>
          </p:cNvPr>
          <p:cNvSpPr/>
          <p:nvPr/>
        </p:nvSpPr>
        <p:spPr>
          <a:xfrm>
            <a:off x="10231424" y="5123398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5C24E1-F5AA-43BF-B211-55A4216AE58F}"/>
              </a:ext>
            </a:extLst>
          </p:cNvPr>
          <p:cNvSpPr/>
          <p:nvPr/>
        </p:nvSpPr>
        <p:spPr>
          <a:xfrm>
            <a:off x="7470201" y="3697740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30ADE06-C922-4750-963F-866815BC8666}"/>
              </a:ext>
            </a:extLst>
          </p:cNvPr>
          <p:cNvSpPr/>
          <p:nvPr/>
        </p:nvSpPr>
        <p:spPr>
          <a:xfrm>
            <a:off x="10187208" y="3211504"/>
            <a:ext cx="682497" cy="314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F7ECEBE-DD63-4A4C-BCC0-301890515C66}"/>
              </a:ext>
            </a:extLst>
          </p:cNvPr>
          <p:cNvGrpSpPr/>
          <p:nvPr/>
        </p:nvGrpSpPr>
        <p:grpSpPr>
          <a:xfrm>
            <a:off x="6702671" y="2530113"/>
            <a:ext cx="4714550" cy="2327049"/>
            <a:chOff x="6939355" y="2711791"/>
            <a:chExt cx="5020416" cy="2478021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A4CBD7D5-FDE7-4870-BDA1-DAADA9897A1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39355" y="2711791"/>
              <a:ext cx="5020416" cy="2270409"/>
              <a:chOff x="5496109" y="1003807"/>
              <a:chExt cx="5632597" cy="2547259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293CB89D-7163-42AF-85B8-BDA4EF6B36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l="13093" t="12819" r="208" b="9541"/>
              <a:stretch/>
            </p:blipFill>
            <p:spPr>
              <a:xfrm>
                <a:off x="5802104" y="1367184"/>
                <a:ext cx="5326602" cy="2088583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8787793D-43FF-4D4D-824F-262ADCA57F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036108" y="1003807"/>
                <a:ext cx="3162300" cy="215900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BE1409A8-4F06-4EDE-B396-DB0AD70735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 rot="16200000">
                <a:off x="5045259" y="2142865"/>
                <a:ext cx="1092200" cy="190500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C0162A5-622C-40F2-BD8E-A324B1333865}"/>
                  </a:ext>
                </a:extLst>
              </p:cNvPr>
              <p:cNvSpPr/>
              <p:nvPr/>
            </p:nvSpPr>
            <p:spPr>
              <a:xfrm>
                <a:off x="8292839" y="3299166"/>
                <a:ext cx="345132" cy="2519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11411A73-A672-48B8-81AC-EE3370DB1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713807" y="4999312"/>
              <a:ext cx="1511300" cy="1905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B72AE6E3-8D3F-49E9-9F59-7BBCB370782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007" y="5092418"/>
            <a:ext cx="4248379" cy="60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A3AAE1-77F6-4598-A9AD-4BB52411B472}"/>
              </a:ext>
            </a:extLst>
          </p:cNvPr>
          <p:cNvSpPr/>
          <p:nvPr/>
        </p:nvSpPr>
        <p:spPr>
          <a:xfrm>
            <a:off x="6862122" y="4969202"/>
            <a:ext cx="4653602" cy="8598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A819A5-2D9F-4807-BD00-D1C0EA9DFE18}"/>
              </a:ext>
            </a:extLst>
          </p:cNvPr>
          <p:cNvSpPr/>
          <p:nvPr/>
        </p:nvSpPr>
        <p:spPr>
          <a:xfrm>
            <a:off x="7991668" y="2530414"/>
            <a:ext cx="2646882" cy="224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6BD6D67-1FAC-441A-A69F-8BC65A276CF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66" y="2618820"/>
            <a:ext cx="2047856" cy="124825"/>
          </a:xfrm>
          <a:prstGeom prst="rect">
            <a:avLst/>
          </a:prstGeom>
        </p:spPr>
      </p:pic>
      <p:sp>
        <p:nvSpPr>
          <p:cNvPr id="28" name="Titre 3">
            <a:extLst>
              <a:ext uri="{FF2B5EF4-FFF2-40B4-BE49-F238E27FC236}">
                <a16:creationId xmlns:a16="http://schemas.microsoft.com/office/drawing/2014/main" id="{8DAB4091-A3AF-405A-8D62-8FC2BB511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09" y="-165261"/>
            <a:ext cx="10515600" cy="1325563"/>
          </a:xfrm>
        </p:spPr>
        <p:txBody>
          <a:bodyPr>
            <a:normAutofit/>
          </a:bodyPr>
          <a:lstStyle/>
          <a:p>
            <a:r>
              <a:rPr lang="fr-FR" sz="3000" dirty="0" err="1"/>
              <a:t>Measuring</a:t>
            </a:r>
            <a:r>
              <a:rPr lang="fr-FR" sz="3000" dirty="0"/>
              <a:t> the </a:t>
            </a:r>
            <a:r>
              <a:rPr lang="fr-FR" sz="3000" dirty="0" err="1"/>
              <a:t>recoil</a:t>
            </a:r>
            <a:r>
              <a:rPr lang="fr-FR" sz="3000" dirty="0"/>
              <a:t> </a:t>
            </a:r>
            <a:r>
              <a:rPr lang="fr-FR" sz="3000" dirty="0" err="1"/>
              <a:t>velocity</a:t>
            </a:r>
            <a:r>
              <a:rPr lang="fr-FR" sz="3000" dirty="0"/>
              <a:t> </a:t>
            </a:r>
            <a:r>
              <a:rPr lang="fr-FR" sz="3000" dirty="0" err="1"/>
              <a:t>using</a:t>
            </a:r>
            <a:r>
              <a:rPr lang="fr-FR" sz="3000" dirty="0"/>
              <a:t> an </a:t>
            </a:r>
            <a:r>
              <a:rPr lang="fr-FR" sz="3000" dirty="0" err="1"/>
              <a:t>atom</a:t>
            </a:r>
            <a:r>
              <a:rPr lang="fr-FR" sz="3000" dirty="0"/>
              <a:t> </a:t>
            </a:r>
            <a:r>
              <a:rPr lang="fr-FR" sz="3000" dirty="0" err="1"/>
              <a:t>interferometer</a:t>
            </a:r>
            <a:endParaRPr lang="fr-FR" sz="3000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5C96D544-77A1-433C-B3A5-532BAE1D5C89}"/>
              </a:ext>
            </a:extLst>
          </p:cNvPr>
          <p:cNvCxnSpPr/>
          <p:nvPr/>
        </p:nvCxnSpPr>
        <p:spPr>
          <a:xfrm flipV="1">
            <a:off x="9153144" y="3106151"/>
            <a:ext cx="0" cy="906350"/>
          </a:xfrm>
          <a:prstGeom prst="straightConnector1">
            <a:avLst/>
          </a:prstGeom>
          <a:ln w="38100">
            <a:solidFill>
              <a:srgbClr val="FF7E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CC65C3AF-A421-4A75-9300-5AC4B22D223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567" y="4056552"/>
            <a:ext cx="252952" cy="14933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90DED27-4B2D-4B30-96FE-879E99AC08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529" y="5999507"/>
            <a:ext cx="2255238" cy="522667"/>
          </a:xfrm>
          <a:prstGeom prst="rect">
            <a:avLst/>
          </a:prstGeom>
        </p:spPr>
      </p:pic>
      <p:sp>
        <p:nvSpPr>
          <p:cNvPr id="35" name="Espace réservé du contenu 1 2">
            <a:extLst>
              <a:ext uri="{FF2B5EF4-FFF2-40B4-BE49-F238E27FC236}">
                <a16:creationId xmlns:a16="http://schemas.microsoft.com/office/drawing/2014/main" id="{F3970B97-8D43-4501-8AAB-F6051FC9B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6076" y="1031582"/>
            <a:ext cx="5046364" cy="1804274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fr-FR" sz="1800" dirty="0">
                <a:cs typeface="Times New Roman" panose="02020603050405020304" pitchFamily="18" charset="0"/>
              </a:rPr>
              <a:t>Scan the </a:t>
            </a:r>
            <a:r>
              <a:rPr lang="fr-FR" sz="1800" dirty="0" err="1">
                <a:cs typeface="Times New Roman" panose="02020603050405020304" pitchFamily="18" charset="0"/>
              </a:rPr>
              <a:t>frequency</a:t>
            </a:r>
            <a:r>
              <a:rPr lang="fr-FR" sz="1800" dirty="0">
                <a:cs typeface="Times New Roman" panose="02020603050405020304" pitchFamily="18" charset="0"/>
              </a:rPr>
              <a:t> of the last </a:t>
            </a:r>
            <a:r>
              <a:rPr lang="fr-FR" sz="1800" dirty="0" err="1">
                <a:cs typeface="Times New Roman" panose="02020603050405020304" pitchFamily="18" charset="0"/>
              </a:rPr>
              <a:t>two</a:t>
            </a:r>
            <a:r>
              <a:rPr lang="fr-FR" sz="1800" dirty="0">
                <a:cs typeface="Times New Roman" panose="02020603050405020304" pitchFamily="18" charset="0"/>
              </a:rPr>
              <a:t> Raman pulses, </a:t>
            </a:r>
            <a:r>
              <a:rPr lang="fr-FR" sz="1800" dirty="0" err="1">
                <a:cs typeface="Times New Roman" panose="02020603050405020304" pitchFamily="18" charset="0"/>
              </a:rPr>
              <a:t>measure</a:t>
            </a:r>
            <a:r>
              <a:rPr lang="fr-FR" sz="1800" dirty="0">
                <a:cs typeface="Times New Roman" panose="02020603050405020304" pitchFamily="18" charset="0"/>
              </a:rPr>
              <a:t> the Doppler </a:t>
            </a:r>
            <a:r>
              <a:rPr lang="fr-FR" sz="1800" dirty="0" err="1">
                <a:cs typeface="Times New Roman" panose="02020603050405020304" pitchFamily="18" charset="0"/>
              </a:rPr>
              <a:t>effect</a:t>
            </a:r>
            <a:r>
              <a:rPr lang="fr-FR" sz="1800" dirty="0">
                <a:cs typeface="Times New Roman" panose="02020603050405020304" pitchFamily="18" charset="0"/>
              </a:rPr>
              <a:t> </a:t>
            </a:r>
          </a:p>
          <a:p>
            <a:pPr algn="just">
              <a:buFontTx/>
              <a:buChar char="-"/>
            </a:pPr>
            <a:r>
              <a:rPr lang="fr-FR" sz="1800" dirty="0" err="1">
                <a:cs typeface="Times New Roman" panose="02020603050405020304" pitchFamily="18" charset="0"/>
              </a:rPr>
              <a:t>Measure</a:t>
            </a:r>
            <a:r>
              <a:rPr lang="fr-FR" sz="1800" dirty="0">
                <a:cs typeface="Times New Roman" panose="02020603050405020304" pitchFamily="18" charset="0"/>
              </a:rPr>
              <a:t> relative population in the </a:t>
            </a:r>
            <a:r>
              <a:rPr lang="fr-FR" sz="1800" dirty="0" err="1">
                <a:cs typeface="Times New Roman" panose="02020603050405020304" pitchFamily="18" charset="0"/>
              </a:rPr>
              <a:t>two</a:t>
            </a:r>
            <a:r>
              <a:rPr lang="fr-FR" sz="1800" dirty="0">
                <a:cs typeface="Times New Roman" panose="02020603050405020304" pitchFamily="18" charset="0"/>
              </a:rPr>
              <a:t> states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C1BCAA8A-BAA4-4D57-B86E-8AD9279B5E4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37" y="2055911"/>
            <a:ext cx="992696" cy="348784"/>
          </a:xfrm>
          <a:prstGeom prst="rect">
            <a:avLst/>
          </a:prstGeom>
        </p:spPr>
      </p:pic>
      <p:cxnSp>
        <p:nvCxnSpPr>
          <p:cNvPr id="37" name="Connecteur : en angle 36">
            <a:extLst>
              <a:ext uri="{FF2B5EF4-FFF2-40B4-BE49-F238E27FC236}">
                <a16:creationId xmlns:a16="http://schemas.microsoft.com/office/drawing/2014/main" id="{BAE1EB74-F311-4A8D-A0A9-06E892C3D3FE}"/>
              </a:ext>
            </a:extLst>
          </p:cNvPr>
          <p:cNvCxnSpPr>
            <a:cxnSpLocks/>
          </p:cNvCxnSpPr>
          <p:nvPr/>
        </p:nvCxnSpPr>
        <p:spPr>
          <a:xfrm>
            <a:off x="8343467" y="1961315"/>
            <a:ext cx="342668" cy="292953"/>
          </a:xfrm>
          <a:prstGeom prst="bentConnector3">
            <a:avLst>
              <a:gd name="adj1" fmla="val 2746"/>
            </a:avLst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B475248-8247-43C2-909A-C4AA646EBF92}"/>
              </a:ext>
            </a:extLst>
          </p:cNvPr>
          <p:cNvSpPr/>
          <p:nvPr/>
        </p:nvSpPr>
        <p:spPr>
          <a:xfrm>
            <a:off x="5089525" y="2642606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5C4B1561-67F9-49CB-BAC2-5D5B61CEE51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09" y="2681883"/>
            <a:ext cx="356571" cy="152381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25371BEC-C0A4-4A9D-87C6-FF263CC8831E}"/>
              </a:ext>
            </a:extLst>
          </p:cNvPr>
          <p:cNvSpPr/>
          <p:nvPr/>
        </p:nvSpPr>
        <p:spPr>
          <a:xfrm>
            <a:off x="3720302" y="267154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732D9AB6-ABB7-4DAC-BFB0-2120C321C71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086" y="2710824"/>
            <a:ext cx="356571" cy="152381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8FAD9A45-FAC8-4BE3-948E-646C8668A56D}"/>
              </a:ext>
            </a:extLst>
          </p:cNvPr>
          <p:cNvSpPr/>
          <p:nvPr/>
        </p:nvSpPr>
        <p:spPr>
          <a:xfrm>
            <a:off x="2175238" y="2677320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882DB71D-9F83-4B41-AAF0-E4B1DE23F48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022" y="2716597"/>
            <a:ext cx="350476" cy="152381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F2EC1D0-36D8-4FFE-89C4-AA77856BB375}"/>
              </a:ext>
            </a:extLst>
          </p:cNvPr>
          <p:cNvSpPr/>
          <p:nvPr/>
        </p:nvSpPr>
        <p:spPr>
          <a:xfrm>
            <a:off x="835326" y="2628177"/>
            <a:ext cx="314325" cy="2339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FB45485B-5A93-4AE2-93E1-25A76D3D1D97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0" y="2667454"/>
            <a:ext cx="350476" cy="15238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BE2E732-F250-4F2A-BE4B-127BA7CF3945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21" y="2744098"/>
            <a:ext cx="141628" cy="1073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66EC1D7-6A4B-4A48-8E2D-F89836EEA57F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21" y="2881385"/>
            <a:ext cx="144741" cy="10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2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173071A2-D7E7-429B-BCFB-DC37BDD016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669" b="1316"/>
          <a:stretch/>
        </p:blipFill>
        <p:spPr>
          <a:xfrm>
            <a:off x="50698" y="1307337"/>
            <a:ext cx="4122744" cy="5516796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8AB0461-C9A0-41AE-8472-9E81B2071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858-760E-4C0A-B27F-0D7E748870DF}" type="slidenum">
              <a:rPr lang="fr-FR" smtClean="0">
                <a:latin typeface="+mj-lt"/>
              </a:rPr>
              <a:t>9</a:t>
            </a:fld>
            <a:endParaRPr lang="fr-FR">
              <a:latin typeface="+mj-lt"/>
            </a:endParaRP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F78D722B-9C81-4518-94DA-29D6FE6E3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475" y="-165100"/>
            <a:ext cx="10515600" cy="1325563"/>
          </a:xfrm>
        </p:spPr>
        <p:txBody>
          <a:bodyPr/>
          <a:lstStyle/>
          <a:p>
            <a:r>
              <a:rPr lang="fr-FR" i="1" dirty="0"/>
              <a:t>h/m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– </a:t>
            </a:r>
            <a:r>
              <a:rPr lang="fr-FR" i="1" dirty="0"/>
              <a:t>temporal </a:t>
            </a:r>
            <a:r>
              <a:rPr lang="fr-FR" i="1" dirty="0" err="1"/>
              <a:t>sequence</a:t>
            </a:r>
            <a:endParaRPr lang="fr-FR" i="1" dirty="0"/>
          </a:p>
        </p:txBody>
      </p:sp>
      <p:sp>
        <p:nvSpPr>
          <p:cNvPr id="17" name="Accolade ouvrante 16">
            <a:extLst>
              <a:ext uri="{FF2B5EF4-FFF2-40B4-BE49-F238E27FC236}">
                <a16:creationId xmlns:a16="http://schemas.microsoft.com/office/drawing/2014/main" id="{C629EAB4-BD41-4FBC-A092-14FF1C3CF588}"/>
              </a:ext>
            </a:extLst>
          </p:cNvPr>
          <p:cNvSpPr/>
          <p:nvPr/>
        </p:nvSpPr>
        <p:spPr>
          <a:xfrm>
            <a:off x="1494041" y="1527403"/>
            <a:ext cx="327804" cy="2414869"/>
          </a:xfrm>
          <a:prstGeom prst="leftBrace">
            <a:avLst>
              <a:gd name="adj1" fmla="val 121491"/>
              <a:gd name="adj2" fmla="val 5035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74CB4BF-95F5-46C7-9C22-DF44D668168F}"/>
              </a:ext>
            </a:extLst>
          </p:cNvPr>
          <p:cNvSpPr txBox="1"/>
          <p:nvPr/>
        </p:nvSpPr>
        <p:spPr>
          <a:xfrm>
            <a:off x="96593" y="2505079"/>
            <a:ext cx="1292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+mj-lt"/>
              </a:rPr>
              <a:t>Controlled</a:t>
            </a:r>
            <a:r>
              <a:rPr lang="fr-FR" sz="1400" dirty="0">
                <a:latin typeface="+mj-lt"/>
              </a:rPr>
              <a:t> </a:t>
            </a:r>
            <a:r>
              <a:rPr lang="fr-FR" sz="1400" dirty="0" err="1">
                <a:latin typeface="+mj-lt"/>
              </a:rPr>
              <a:t>magnetic</a:t>
            </a:r>
            <a:r>
              <a:rPr lang="fr-FR" sz="1400" dirty="0">
                <a:latin typeface="+mj-lt"/>
              </a:rPr>
              <a:t> </a:t>
            </a:r>
            <a:r>
              <a:rPr lang="fr-FR" sz="1400" dirty="0" err="1">
                <a:latin typeface="+mj-lt"/>
              </a:rPr>
              <a:t>field</a:t>
            </a:r>
            <a:endParaRPr lang="fr-FR" sz="1400" dirty="0">
              <a:latin typeface="+mj-l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65546A2-6C0C-4415-B167-B9CA4FCBE227}"/>
              </a:ext>
            </a:extLst>
          </p:cNvPr>
          <p:cNvSpPr txBox="1"/>
          <p:nvPr/>
        </p:nvSpPr>
        <p:spPr>
          <a:xfrm>
            <a:off x="266700" y="4570511"/>
            <a:ext cx="139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+mj-lt"/>
              </a:rPr>
              <a:t>Detection</a:t>
            </a:r>
            <a:r>
              <a:rPr lang="fr-FR" sz="1400" dirty="0">
                <a:latin typeface="+mj-lt"/>
              </a:rPr>
              <a:t> zone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8A687D6-1E8B-49EA-97AE-96B91A4281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1602970"/>
            <a:ext cx="862476" cy="2102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EBBE172-FDD3-441D-990E-58A7BFEB92E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870" y="1559195"/>
            <a:ext cx="868571" cy="21028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361901B-68D1-4531-93BD-633FBA38556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702" y="2227286"/>
            <a:ext cx="1354454" cy="4758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1FBD221-CFE6-428D-8B85-4E02883670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16" y="987836"/>
            <a:ext cx="6344000" cy="5665381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905ADF9-CCEC-413E-A3DF-3B4FA2BA372A}"/>
              </a:ext>
            </a:extLst>
          </p:cNvPr>
          <p:cNvCxnSpPr>
            <a:cxnSpLocks/>
          </p:cNvCxnSpPr>
          <p:nvPr/>
        </p:nvCxnSpPr>
        <p:spPr>
          <a:xfrm flipH="1">
            <a:off x="1821845" y="4724400"/>
            <a:ext cx="6837635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AF17C6B9-CC40-48A6-9273-8B86F05F2DB3}"/>
              </a:ext>
            </a:extLst>
          </p:cNvPr>
          <p:cNvSpPr txBox="1"/>
          <p:nvPr/>
        </p:nvSpPr>
        <p:spPr>
          <a:xfrm>
            <a:off x="8837961" y="3855545"/>
            <a:ext cx="3275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+mj-lt"/>
                <a:cs typeface="Times New Roman" panose="02020603050405020304" pitchFamily="18" charset="0"/>
              </a:rPr>
              <a:t>⁓ 1 point per 3 seconds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sz="1600" dirty="0">
                <a:latin typeface="LM Sans 10" panose="00000500000000000000" pitchFamily="50" charset="0"/>
                <a:cs typeface="Times New Roman" panose="02020603050405020304" pitchFamily="18" charset="0"/>
              </a:rPr>
              <a:t>50 points per </a:t>
            </a:r>
            <a:r>
              <a:rPr lang="fr-FR" sz="1600" dirty="0" err="1">
                <a:latin typeface="LM Sans 10" panose="00000500000000000000" pitchFamily="50" charset="0"/>
                <a:cs typeface="Times New Roman" panose="02020603050405020304" pitchFamily="18" charset="0"/>
              </a:rPr>
              <a:t>spectra</a:t>
            </a:r>
            <a:r>
              <a:rPr lang="fr-FR" sz="1600" dirty="0">
                <a:latin typeface="LM Sans 10" panose="00000500000000000000" pitchFamily="50" charset="0"/>
                <a:cs typeface="Times New Roman" panose="02020603050405020304" pitchFamily="18" charset="0"/>
              </a:rPr>
              <a:t> (⁓ 3minutes)</a:t>
            </a:r>
            <a:endParaRPr lang="fr-FR" sz="1600" dirty="0">
              <a:latin typeface="LM Sans 10" panose="00000500000000000000" pitchFamily="50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7905C9D-BB12-4B61-A469-A63A860B9624}"/>
              </a:ext>
            </a:extLst>
          </p:cNvPr>
          <p:cNvSpPr txBox="1"/>
          <p:nvPr/>
        </p:nvSpPr>
        <p:spPr>
          <a:xfrm>
            <a:off x="8910111" y="4670255"/>
            <a:ext cx="293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>
                <a:latin typeface="LM Sans 10" panose="00000500000000000000" pitchFamily="50" charset="0"/>
              </a:rPr>
              <a:t>T</a:t>
            </a:r>
            <a:r>
              <a:rPr lang="fr-FR" sz="1600" baseline="-25000" dirty="0" err="1">
                <a:latin typeface="LM Sans 10" panose="00000500000000000000" pitchFamily="50" charset="0"/>
              </a:rPr>
              <a:t>Ramsey</a:t>
            </a:r>
            <a:r>
              <a:rPr lang="fr-FR" sz="1600" baseline="-25000" dirty="0">
                <a:latin typeface="LM Sans 10" panose="00000500000000000000" pitchFamily="50" charset="0"/>
              </a:rPr>
              <a:t> </a:t>
            </a:r>
            <a:r>
              <a:rPr lang="fr-FR" sz="1600" dirty="0">
                <a:latin typeface="LM Sans 10" panose="00000500000000000000" pitchFamily="50" charset="0"/>
              </a:rPr>
              <a:t>= 20 ms</a:t>
            </a:r>
          </a:p>
          <a:p>
            <a:pPr algn="ctr"/>
            <a:r>
              <a:rPr lang="fr-FR" sz="1600" dirty="0" err="1">
                <a:latin typeface="LM Sans 10" panose="00000500000000000000" pitchFamily="50" charset="0"/>
              </a:rPr>
              <a:t>Number</a:t>
            </a:r>
            <a:r>
              <a:rPr lang="fr-FR" sz="1600" dirty="0">
                <a:latin typeface="LM Sans 10" panose="00000500000000000000" pitchFamily="50" charset="0"/>
              </a:rPr>
              <a:t> of </a:t>
            </a:r>
            <a:r>
              <a:rPr lang="fr-FR" sz="1600" dirty="0" err="1">
                <a:latin typeface="LM Sans 10" panose="00000500000000000000" pitchFamily="50" charset="0"/>
              </a:rPr>
              <a:t>recoil</a:t>
            </a:r>
            <a:r>
              <a:rPr lang="fr-FR" sz="1600" dirty="0">
                <a:latin typeface="LM Sans 10" panose="00000500000000000000" pitchFamily="50" charset="0"/>
              </a:rPr>
              <a:t> 2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fr-FR" sz="1600" i="1" dirty="0">
                <a:latin typeface="LM Sans 10" panose="00000500000000000000" pitchFamily="50" charset="0"/>
              </a:rPr>
              <a:t>N </a:t>
            </a:r>
            <a:r>
              <a:rPr lang="fr-FR" sz="1600" dirty="0">
                <a:latin typeface="LM Sans 10" panose="00000500000000000000" pitchFamily="50" charset="0"/>
              </a:rPr>
              <a:t>= 1000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990574C-807B-4019-9A72-455008463E67}"/>
              </a:ext>
            </a:extLst>
          </p:cNvPr>
          <p:cNvSpPr txBox="1"/>
          <p:nvPr/>
        </p:nvSpPr>
        <p:spPr>
          <a:xfrm>
            <a:off x="8743499" y="5435740"/>
            <a:ext cx="3339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LM Sans 10" panose="00000500000000000000" pitchFamily="50" charset="0"/>
              </a:rPr>
              <a:t>One photon </a:t>
            </a:r>
            <a:r>
              <a:rPr lang="fr-FR" sz="1600" dirty="0" err="1">
                <a:latin typeface="LM Sans 10" panose="00000500000000000000" pitchFamily="50" charset="0"/>
              </a:rPr>
              <a:t>momentum</a:t>
            </a:r>
            <a:r>
              <a:rPr lang="fr-FR" sz="1600" dirty="0">
                <a:latin typeface="LM Sans 10" panose="00000500000000000000" pitchFamily="50" charset="0"/>
              </a:rPr>
              <a:t>: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⁓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15 kHz </a:t>
            </a:r>
          </a:p>
          <a:p>
            <a:pPr algn="ctr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1000 photon </a:t>
            </a:r>
            <a:r>
              <a:rPr lang="fr-FR" sz="1600" dirty="0" err="1">
                <a:latin typeface="+mj-lt"/>
                <a:cs typeface="Times New Roman" panose="02020603050405020304" pitchFamily="18" charset="0"/>
              </a:rPr>
              <a:t>momenta</a:t>
            </a:r>
            <a:r>
              <a:rPr lang="fr-FR" sz="1600" dirty="0">
                <a:latin typeface="+mj-lt"/>
                <a:cs typeface="Times New Roman" panose="02020603050405020304" pitchFamily="18" charset="0"/>
              </a:rPr>
              <a:t>: 15 MHz</a:t>
            </a:r>
            <a:endParaRPr lang="fr-FR" sz="1600" dirty="0">
              <a:latin typeface="+mj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BE64097-7ABA-4DEE-960E-6B32C2EB0C48}"/>
              </a:ext>
            </a:extLst>
          </p:cNvPr>
          <p:cNvSpPr txBox="1"/>
          <p:nvPr/>
        </p:nvSpPr>
        <p:spPr>
          <a:xfrm>
            <a:off x="6922937" y="1003540"/>
            <a:ext cx="3275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+mj-lt"/>
                <a:cs typeface="Times New Roman" panose="02020603050405020304" pitchFamily="18" charset="0"/>
              </a:rPr>
              <a:t>fluorescence</a:t>
            </a:r>
            <a:endParaRPr lang="fr-FR" sz="1100" dirty="0">
              <a:latin typeface="LM Sans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08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521.9348"/>
  <p:tag name="ORIGINALWIDTH" val=" 3104.612"/>
  <p:tag name="OUTPUTTYPE" val="PNG"/>
  <p:tag name="IGUANATEXVERSION" val="162"/>
  <p:tag name="LATEXADDIN" val="\documentclass{article}&#10;\usepackage{amsmath}&#10;\pagestyle{empty}&#10;\begin{document}&#10;&#10;\begin{equation*} &#10;\begin{split}&#10;\frac{g_e}{2} &amp; = 1+\sum_n A^{(2n)}\left (\frac{\alpha}{2\pi}\right )^n + \sum_n A^{(2n)}_{\mu,\tau}\left(\frac{m_e}{m_\mu}, \frac{m_e}{m_\tau}\right)\left (\frac{\alpha}{2\pi}\right )^n \\&#10;&amp; + a_e(\mathrm{Weak}) + a_e(\mathrm{Hadron})&#10;\end{split}&#10;\end{equation*}&#10;&#10;&#10;\end{document}"/>
  <p:tag name="IGUANATEXSIZE" val="20"/>
  <p:tag name="IGUANATEXCURSOR" val="25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8.48898"/>
  <p:tag name="ORIGINALWIDTH" val=" 254.9681"/>
  <p:tag name="OUTPUTTYPE" val="PNG"/>
  <p:tag name="IGUANATEXVERSION" val="162"/>
  <p:tag name="LATEXADDIN" val="\documentclass{article}&#10;\usepackage{amsmath}&#10;\usepackage{color}&#10;\pagestyle{empty}&#10;\begin{document}&#10;&#10;\textcolor{red}{&#10;$$ &gt; 5\sigma$$&#10;}&#10;&#10;\end{document}"/>
  <p:tag name="IGUANATEXSIZE" val="20"/>
  <p:tag name="IGUANATEXCURSOR" val="13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.23882"/>
  <p:tag name="ORIGINALWIDTH" val=" 181.4773"/>
  <p:tag name="OUTPUTTYPE" val="PNG"/>
  <p:tag name="IGUANATEXVERSION" val="162"/>
  <p:tag name="LATEXADDIN" val="\documentclass{article}&#10;\usepackage{amsmath}&#10;\pagestyle{empty}&#10;\begin{document}&#10;&#10;$$ \Delta\Phi $$&#10;&#10;&#10;\end{document}"/>
  <p:tag name="IGUANATEXSIZE" val="20"/>
  <p:tag name="IGUANATEXCURSOR" val="9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.23882"/>
  <p:tag name="ORIGINALWIDTH" val=" 163.4795"/>
  <p:tag name="OUTPUTTYPE" val="PNG"/>
  <p:tag name="IGUANATEXVERSION" val="162"/>
  <p:tag name="LATEXADDIN" val="\documentclass{article}&#10;\usepackage{amsmath}&#10;\pagestyle{empty}&#10;\begin{document}&#10;&#10;$$ \Delta\nu $$&#10;&#10;&#10;\end{document}"/>
  <p:tag name="IGUANATEXSIZE" val="20"/>
  <p:tag name="IGUANATEXCURSOR" val="90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8.7364"/>
  <p:tag name="ORIGINALWIDTH" val=" 682.4147"/>
  <p:tag name="OUTPUTTYPE" val="PNG"/>
  <p:tag name="IGUANATEXVERSION" val="162"/>
  <p:tag name="LATEXADDIN" val="\documentclass{article}&#10;\usepackage{amsmath}&#10;\pagestyle{empty}&#10;\begin{document}&#10;&#10;$$ \Delta v = 2N_Bv_r $$&#10;&#10;&#10;\end{document}"/>
  <p:tag name="IGUANATEXSIZE" val="20"/>
  <p:tag name="IGUANATEXCURSOR" val="9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.23882"/>
  <p:tag name="ORIGINALWIDTH" val=" 181.4773"/>
  <p:tag name="OUTPUTTYPE" val="PNG"/>
  <p:tag name="IGUANATEXVERSION" val="162"/>
  <p:tag name="LATEXADDIN" val="\documentclass{article}&#10;\usepackage{amsmath}&#10;\pagestyle{empty}&#10;\begin{document}&#10;&#10;$$ \Delta\Phi $$&#10;&#10;&#10;\end{document}"/>
  <p:tag name="IGUANATEXSIZE" val="20"/>
  <p:tag name="IGUANATEXCURSOR" val="9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89.23882"/>
  <p:tag name="ORIGINALWIDTH" val=" 163.4795"/>
  <p:tag name="OUTPUTTYPE" val="PNG"/>
  <p:tag name="IGUANATEXVERSION" val="162"/>
  <p:tag name="LATEXADDIN" val="\documentclass{article}&#10;\usepackage{amsmath}&#10;\pagestyle{empty}&#10;\begin{document}&#10;&#10;$$ \Delta\nu $$&#10;&#10;&#10;\end{document}"/>
  <p:tag name="IGUANATEXSIZE" val="20"/>
  <p:tag name="IGUANATEXCURSOR" val="90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617.9227"/>
  <p:tag name="OUTPUTTYPE" val="PNG"/>
  <p:tag name="IGUANATEXVERSION" val="162"/>
  <p:tag name="LATEXADDIN" val="\documentclass{article}&#10;\usepackage{amsmath}&#10;\pagestyle{empty}&#10;\begin{document}&#10;&#10;$$ \frac{g_e}{2} = 1+a_e $$&#10;&#10;&#10;\end{document}"/>
  <p:tag name="IGUANATEXSIZE" val="20"/>
  <p:tag name="IGUANATEXCURSOR" val="10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2.9659"/>
  <p:tag name="ORIGINALWIDTH" val=" 776.9029"/>
  <p:tag name="OUTPUTTYPE" val="PNG"/>
  <p:tag name="IGUANATEXVERSION" val="162"/>
  <p:tag name="LATEXADDIN" val="\documentclass{article}&#10;\usepackage{amsmath}&#10;\pagestyle{empty}&#10;\begin{document}&#10;&#10;$$ P_2 = \frac{N_2}{N_1+N_2} $$&#10;&#10;&#10;\end{document}"/>
  <p:tag name="IGUANATEXSIZE" val="20"/>
  <p:tag name="IGUANATEXCURSOR" val="10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1697.788"/>
  <p:tag name="OUTPUTTYPE" val="PNG"/>
  <p:tag name="IGUANATEXVERSION" val="162"/>
  <p:tag name="LATEXADDIN" val="\documentclass{article}&#10;\usepackage{amsmath}&#10;\pagestyle{empty}&#10;\begin{document}&#10;&#10;$$ \nu_\mathrm{D}=-15907410.770\pm 0.047 \mathrm{Hz} $$&#10;&#10;&#10;\end{document}"/>
  <p:tag name="IGUANATEXSIZE" val="20"/>
  <p:tag name="IGUANATEXCURSOR" val="9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9.2126"/>
  <p:tag name="ORIGINALWIDTH" val=" 2090.739"/>
  <p:tag name="OUTPUTTYPE" val="PNG"/>
  <p:tag name="IGUANATEXVERSION" val="162"/>
  <p:tag name="LATEXADDIN" val="\documentclass{article}&#10;\usepackage{amsmath}&#10;\pagestyle{empty}&#10;\begin{document}&#10;&#10;$$ \Delta \Phi = T_R\left ( \left (4  k_Rk_B N_B\frac{\hbar}{m} \right ) - 2\pi\Delta \nu_R\right )$$&#10;&#10;&#10;\end{document}"/>
  <p:tag name="IGUANATEXSIZE" val="20"/>
  <p:tag name="IGUANATEXCURSOR" val="12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1697.788"/>
  <p:tag name="OUTPUTTYPE" val="PNG"/>
  <p:tag name="IGUANATEXVERSION" val="162"/>
  <p:tag name="LATEXADDIN" val="\documentclass{article}&#10;\usepackage{amsmath}&#10;\pagestyle{empty}&#10;\begin{document}&#10;&#10;$$ \nu_\mathrm{D}=-15907410.770\pm 0.047 \mathrm{Hz} $$&#10;&#10;&#10;\end{document}"/>
  <p:tag name="IGUANATEXSIZE" val="20"/>
  <p:tag name="IGUANATEXCURSOR" val="9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3.49078"/>
  <p:tag name="ORIGINALWIDTH" val=" 124.4844"/>
  <p:tag name="OUTPUTTYPE" val="PNG"/>
  <p:tag name="IGUANATEXVERSION" val="162"/>
  <p:tag name="LATEXADDIN" val="\documentclass{article}&#10;\usepackage{amsmath}&#10;\pagestyle{empty}&#10;\begin{document}&#10;&#10;$$\nu_\mathrm{D} $$&#10;&#10;&#10;\end{document}"/>
  <p:tag name="IGUANATEXSIZE" val="20"/>
  <p:tag name="IGUANATEXCURSOR" val="97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.2179"/>
  <p:tag name="ORIGINALWIDTH" val=" 1109.861"/>
  <p:tag name="OUTPUTTYPE" val="PNG"/>
  <p:tag name="IGUANATEXVERSION" val="162"/>
  <p:tag name="LATEXADDIN" val="\documentclass{article}&#10;\usepackage{amsmath}&#10;\pagestyle{empty}&#10;\begin{document}&#10;&#10;$$ 2\pi\nu_\mathrm{D}=4N_Bk_Rk_B\frac{\hbar}{m} $$&#10;&#10;&#10;\end{document}"/>
  <p:tag name="IGUANATEXSIZE" val="20"/>
  <p:tag name="IGUANATEXCURSOR" val="10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1470.566"/>
  <p:tag name="OUTPUTTYPE" val="PNG"/>
  <p:tag name="IGUANATEXVERSION" val="162"/>
  <p:tag name="LATEXADDIN" val="\documentclass{article}&#10;\usepackage{amsmath}&#10;\pagestyle{empty}&#10;\begin{document}&#10;&#10;$$ \frac{g_e}{2} = 1.001 159 652 180 59 (13) $$&#10;&#10;&#10;\end{document}"/>
  <p:tag name="IGUANATEXSIZE" val="20"/>
  <p:tag name="IGUANATEXCURSOR" val="12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2.9659"/>
  <p:tag name="ORIGINALWIDTH" val=" 776.9029"/>
  <p:tag name="OUTPUTTYPE" val="PNG"/>
  <p:tag name="IGUANATEXVERSION" val="162"/>
  <p:tag name="LATEXADDIN" val="\documentclass{article}&#10;\usepackage{amsmath}&#10;\pagestyle{empty}&#10;\begin{document}&#10;&#10;$$ P_2 = \frac{N_2}{N_1+N_2} $$&#10;&#10;&#10;\end{document}"/>
  <p:tag name="IGUANATEXSIZE" val="20"/>
  <p:tag name="IGUANATEXCURSOR" val="10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5.478"/>
  <p:tag name="OUTPUTTYPE" val="PNG"/>
  <p:tag name="IGUANATEXVERSION" val="162"/>
  <p:tag name="LATEXADDIN" val="\documentclass{article}&#10;\usepackage{amsmath}&#10;\pagestyle{empty}&#10;\begin{document}&#10;&#10;$$ \nu_{R2}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2.4784"/>
  <p:tag name="OUTPUTTYPE" val="PNG"/>
  <p:tag name="IGUANATEXVERSION" val="162"/>
  <p:tag name="LATEXADDIN" val="\documentclass{article}&#10;\usepackage{amsmath}&#10;\pagestyle{empty}&#10;\begin{document}&#10;&#10;$$ \nu_{R1} $$&#10;&#10;&#10;\end{document}"/>
  <p:tag name="IGUANATEXSIZE" val="20"/>
  <p:tag name="IGUANATEXCURSOR" val="9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136.4829"/>
  <p:tag name="OUTPUTTYPE" val="PNG"/>
  <p:tag name="IGUANATEXVERSION" val="162"/>
  <p:tag name="LATEXADDIN" val="\documentclass{article}&#10;\usepackage{amsmath}&#10;\usepackage{color}&#10;\pagestyle{empty}&#10;\begin{document}&#10;\textcolor{red}{&#10;$$ N_1 $$}&#10;&#10;&#10;\end{document}"/>
  <p:tag name="IGUANATEXSIZE" val="20"/>
  <p:tag name="IGUANATEXCURSOR" val="12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139.4826"/>
  <p:tag name="OUTPUTTYPE" val="PNG"/>
  <p:tag name="IGUANATEXVERSION" val="162"/>
  <p:tag name="LATEXADDIN" val="\documentclass{article}&#10;\usepackage{amsmath}&#10;\usepackage{color}&#10;\pagestyle{empty}&#10;\begin{document}&#10;\textcolor{blue}{&#10;$$ N_2 $$}&#10;&#10;&#10;\end{document}"/>
  <p:tag name="IGUANATEXSIZE" val="20"/>
  <p:tag name="IGUANATEXCURSOR" val="11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424.4469"/>
  <p:tag name="OUTPUTTYPE" val="PNG"/>
  <p:tag name="IGUANATEXVERSION" val="162"/>
  <p:tag name="LATEXADDIN" val="\documentclass{article}&#10;\usepackage{amsmath}&#10;\pagestyle{empty}&#10;\begin{document}&#10;&#10;$$ a_1 \propto N_1$$&#10;&#10;&#10;\end{document}"/>
  <p:tag name="IGUANATEXSIZE" val="20"/>
  <p:tag name="IGUANATEXCURSOR" val="10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3.4871"/>
  <p:tag name="ORIGINALWIDTH" val=" 427.4465"/>
  <p:tag name="OUTPUTTYPE" val="PNG"/>
  <p:tag name="IGUANATEXVERSION" val="162"/>
  <p:tag name="LATEXADDIN" val="\documentclass{article}&#10;\usepackage{amsmath}&#10;\pagestyle{empty}&#10;\begin{document}&#10;&#10;$$ a_2 \propto N_2$$&#10;&#10;&#10;\end{document}"/>
  <p:tag name="IGUANATEXSIZE" val="20"/>
  <p:tag name="IGUANATEXCURSOR" val="87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2.9659"/>
  <p:tag name="ORIGINALWIDTH" val=" 776.9029"/>
  <p:tag name="OUTPUTTYPE" val="PNG"/>
  <p:tag name="IGUANATEXVERSION" val="162"/>
  <p:tag name="LATEXADDIN" val="\documentclass{article}&#10;\usepackage{amsmath}&#10;\pagestyle{empty}&#10;\begin{document}&#10;&#10;$$P_2 = \frac{N_2}{N_1+N_2}$$&#10;&#10;&#10;\end{document}"/>
  <p:tag name="IGUANATEXSIZE" val="20"/>
  <p:tag name="IGUANATEXCURSOR" val="110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672.6659"/>
  <p:tag name="OUTPUTTYPE" val="PNG"/>
  <p:tag name="IGUANATEXVERSION" val="162"/>
  <p:tag name="LATEXADDIN" val="\documentclass{article}&#10;\usepackage{amsmath}&#10;\pagestyle{empty}&#10;\begin{document}&#10;&#10;$$ v_r = \hbar k/m_{\rm at} $$&#10;&#10;&#10;\end{document}"/>
  <p:tag name="IGUANATEXSIZE" val="20"/>
  <p:tag name="IGUANATEXCURSOR" val="10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587.1766"/>
  <p:tag name="OUTPUTTYPE" val="PNG"/>
  <p:tag name="IGUANATEXVERSION" val="162"/>
  <p:tag name="LATEXADDIN" val="\documentclass{article}&#10;\usepackage{amsmath}&#10;\pagestyle{empty}&#10;\begin{document}&#10;&#10;$$ v_r = \hbar k/m 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962.8796"/>
  <p:tag name="OUTPUTTYPE" val="PNG"/>
  <p:tag name="IGUANATEXVERSION" val="162"/>
  <p:tag name="LATEXADDIN" val="\documentclass{article}&#10;\usepackage{amsmath}&#10;\pagestyle{empty}&#10;\begin{document}&#10;&#10;$$|\vec{p}| = \hbar k_0 = \hbar \omega_0/c$$&#10;&#10;&#10;\end{document}"/>
  <p:tag name="IGUANATEXSIZE" val="20"/>
  <p:tag name="IGUANATEXCURSOR" val="12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911.136"/>
  <p:tag name="OUTPUTTYPE" val="PNG"/>
  <p:tag name="IGUANATEXVERSION" val="162"/>
  <p:tag name="LATEXADDIN" val="\documentclass{article}&#10;\usepackage{amsmath}&#10;\pagestyle{empty}&#10;\begin{document}&#10;&#10;$$ p_z = \hbar k_0(1+\kappa_z)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911.136"/>
  <p:tag name="OUTPUTTYPE" val="PNG"/>
  <p:tag name="IGUANATEXVERSION" val="162"/>
  <p:tag name="LATEXADDIN" val="\documentclass{article}&#10;\usepackage{amsmath}&#10;\pagestyle{empty}&#10;\begin{document}&#10;&#10;$$ p_z = \hbar k_0(1+\kappa_z)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2.2309"/>
  <p:tag name="ORIGINALWIDTH" val=" 1166.104"/>
  <p:tag name="OUTPUTTYPE" val="PNG"/>
  <p:tag name="IGUANATEXVERSION" val="162"/>
  <p:tag name="LATEXADDIN" val="\documentclass{article}&#10;\usepackage{amsmath}&#10;\pagestyle{empty}&#10;\begin{document}&#10;&#10;$$\vec{E}\left ( \vec{r},t\right)=\vec{A}\left (\vec{r}\right)e^{i\phi(\vec{r},t)}$$&#10;&#10;&#10;\end{document}"/>
  <p:tag name="IGUANATEXSIZE" val="20"/>
  <p:tag name="IGUANATEXCURSOR" val="16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7.7315"/>
  <p:tag name="ORIGINALWIDTH" val=" 516.6854"/>
  <p:tag name="OUTPUTTYPE" val="PNG"/>
  <p:tag name="IGUANATEXVERSION" val="162"/>
  <p:tag name="LATEXADDIN" val="\documentclass{article}&#10;\usepackage{amsmath}&#10;\pagestyle{empty}&#10;\begin{document}&#10;&#10;$$ \vec{k}_{\mathrm{eff}} = \vec{\nabla}\phi$$&#10;&#10;&#10;\end{document}"/>
  <p:tag name="IGUANATEXSIZE" val="20"/>
  <p:tag name="IGUANATEXCURSOR" val="12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911.136"/>
  <p:tag name="OUTPUTTYPE" val="PNG"/>
  <p:tag name="IGUANATEXVERSION" val="162"/>
  <p:tag name="LATEXADDIN" val="\documentclass{article}&#10;\usepackage{amsmath}&#10;\pagestyle{empty}&#10;\begin{document}&#10;&#10;$$ p_z = \hbar k_0(1+\kappa_z)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07.4616"/>
  <p:tag name="ORIGINALWIDTH" val=" 2145.482"/>
  <p:tag name="OUTPUTTYPE" val="PNG"/>
  <p:tag name="IGUANATEXVERSION" val="162"/>
  <p:tag name="LATEXADDIN" val="\documentclass{article}&#10;\usepackage{amsmath}&#10;\pagestyle{empty}&#10;\begin{document}&#10;&#10;$$ \kappa_z = -\frac{2}{k_0^2w^2(z)}\left ( 1-\frac{r^2}{w^2(z)}  \right) - \frac{r^2}{2R^2(z)} $$&#10;&#10;&#10;\end{document}"/>
  <p:tag name="IGUANATEXSIZE" val="20"/>
  <p:tag name="IGUANATEXCURSOR" val="17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2.2309"/>
  <p:tag name="ORIGINALWIDTH" val=" 1166.104"/>
  <p:tag name="OUTPUTTYPE" val="PNG"/>
  <p:tag name="IGUANATEXVERSION" val="162"/>
  <p:tag name="LATEXADDIN" val="\documentclass{article}&#10;\usepackage{amsmath}&#10;\pagestyle{empty}&#10;\begin{document}&#10;&#10;$$\vec{E}\left ( \vec{r},t\right)=\vec{A}\left (\vec{r}\right)e^{i\phi(\vec{r},t)}$$&#10;&#10;&#10;\end{document}"/>
  <p:tag name="IGUANATEXSIZE" val="20"/>
  <p:tag name="IGUANATEXCURSOR" val="16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47.7315"/>
  <p:tag name="ORIGINALWIDTH" val=" 516.6854"/>
  <p:tag name="OUTPUTTYPE" val="PNG"/>
  <p:tag name="IGUANATEXVERSION" val="162"/>
  <p:tag name="LATEXADDIN" val="\documentclass{article}&#10;\usepackage{amsmath}&#10;\pagestyle{empty}&#10;\begin{document}&#10;&#10;$$ \vec{k}_{\mathrm{eff}} = \vec{\nabla}\phi$$&#10;&#10;&#10;\end{document}"/>
  <p:tag name="IGUANATEXSIZE" val="20"/>
  <p:tag name="IGUANATEXCURSOR" val="12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24071"/>
  <p:tag name="ORIGINALWIDTH" val=" 188.9764"/>
  <p:tag name="OUTPUTTYPE" val="PNG"/>
  <p:tag name="IGUANATEXVERSION" val="162"/>
  <p:tag name="LATEXADDIN" val="\documentclass{article}&#10;\usepackage{amsmath}&#10;\pagestyle{empty}&#10;\begin{document}&#10;&#10;$$m_{\rm{at}}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4.2332"/>
  <p:tag name="ORIGINALWIDTH" val=" 291.7135"/>
  <p:tag name="OUTPUTTYPE" val="PNG"/>
  <p:tag name="IGUANATEXVERSION" val="162"/>
  <p:tag name="LATEXADDIN" val="\documentclass{article}&#10;\usepackage{amsmath}&#10;\pagestyle{empty}&#10;\begin{document}&#10;&#10;$$ \sqrt{2} w_0 $$&#10;&#10;&#10;\end{document}"/>
  <p:tag name="IGUANATEXSIZE" val="20"/>
  <p:tag name="IGUANATEXCURSOR" val="9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31.2336"/>
  <p:tag name="OUTPUTTYPE" val="PNG"/>
  <p:tag name="IGUANATEXVERSION" val="162"/>
  <p:tag name="LATEXADDIN" val="\documentclass{article}&#10;\usepackage{amsmath}&#10;\pagestyle{empty}&#10;\begin{document}&#10;&#10;$$  w_0 $$&#10;&#10;&#10;\end{document}"/>
  <p:tag name="IGUANATEXSIZE" val="20"/>
  <p:tag name="IGUANATEXCURSOR" val="8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23.7346"/>
  <p:tag name="OUTPUTTYPE" val="PNG"/>
  <p:tag name="IGUANATEXVERSION" val="162"/>
  <p:tag name="LATEXADDIN" val="\documentclass{article}&#10;\usepackage{amsmath}&#10;\pagestyle{empty}&#10;\begin{document}&#10;&#10;$$ z_{\rm R} $$&#10;&#10;&#10;\end{document}"/>
  <p:tag name="IGUANATEXSIZE" val="20"/>
  <p:tag name="IGUANATEXCURSOR" val="9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237.7203"/>
  <p:tag name="OUTPUTTYPE" val="PNG"/>
  <p:tag name="IGUANATEXVERSION" val="162"/>
  <p:tag name="LATEXADDIN" val="\documentclass{article}&#10;\usepackage{amsmath}&#10;\pagestyle{empty}&#10;\begin{document}&#10;&#10;$$ w(z) $$&#10;&#10;&#10;\end{document}"/>
  <p:tag name="IGUANATEXSIZE" val="20"/>
  <p:tag name="IGUANATEXCURSOR" val="8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90.73866"/>
  <p:tag name="ORIGINALWIDTH" val=" 83.23961"/>
  <p:tag name="OUTPUTTYPE" val="PNG"/>
  <p:tag name="IGUANATEXVERSION" val="162"/>
  <p:tag name="LATEXADDIN" val="\documentclass{article}&#10;\usepackage{amsmath}&#10;\pagestyle{empty}&#10;\begin{document}&#10;&#10;$$\Theta $$&#10;&#10;&#10;\end{document}"/>
  <p:tag name="IGUANATEXSIZE" val="20"/>
  <p:tag name="IGUANATEXCURSOR" val="8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64.2294"/>
  <p:tag name="ORIGINALWIDTH" val=" 1007.124"/>
  <p:tag name="OUTPUTTYPE" val="PNG"/>
  <p:tag name="IGUANATEXVERSION" val="162"/>
  <p:tag name="LATEXADDIN" val="\documentclass{article}&#10;\usepackage{amsmath}&#10;\pagestyle{empty}&#10;\begin{document}&#10;&#10;$$ \left ( \Delta+k^2 \right ) \vec{E}\left(\vec{r}\right) = \vec{0}$$&#10;&#10;&#10;\end{document}"/>
  <p:tag name="IGUANATEXSIZE" val="20"/>
  <p:tag name="IGUANATEXCURSOR" val="9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7.7128"/>
  <p:tag name="ORIGINALWIDTH" val=" 2055.493"/>
  <p:tag name="OUTPUTTYPE" val="PNG"/>
  <p:tag name="IGUANATEXVERSION" val="162"/>
  <p:tag name="LATEXADDIN" val="\documentclass{article}&#10;\usepackage{amsmath}&#10;\pagestyle{empty}&#10;\begin{document}&#10;&#10;$$ \kappa_z = - \frac{1}{2k_0^2}\left|\left|\vec{\nabla}_{\perp}\phi(\vec{r})\right|\right|^2&#10;+ \frac{1}{4k_0^2}\frac{\Delta_{\perp}I(\vec{r})}{I(\vec{r})}$$&#10;&#10;&#10;\end{document}"/>
  <p:tag name="IGUANATEXSIZE" val="20"/>
  <p:tag name="IGUANATEXCURSOR" val="23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7.7128"/>
  <p:tag name="ORIGINALWIDTH" val=" 2055.493"/>
  <p:tag name="OUTPUTTYPE" val="PNG"/>
  <p:tag name="IGUANATEXVERSION" val="162"/>
  <p:tag name="LATEXADDIN" val="\documentclass{article}&#10;\usepackage{amsmath}&#10;\pagestyle{empty}&#10;\begin{document}&#10;&#10;$$ \kappa_z = - \frac{1}{2k_0^2}\left|\left|\vec{\nabla}_{\perp}\phi(\vec{r})\right|\right|^2&#10;+ \frac{1}{4k_0^2}\frac{\Delta_{\perp}I(\vec{r})}{I(\vec{r})}$$&#10;&#10;&#10;\end{document}"/>
  <p:tag name="IGUANATEXSIZE" val="20"/>
  <p:tag name="IGUANATEXCURSOR" val="23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64.2294"/>
  <p:tag name="ORIGINALWIDTH" val=" 1007.124"/>
  <p:tag name="OUTPUTTYPE" val="PNG"/>
  <p:tag name="IGUANATEXVERSION" val="162"/>
  <p:tag name="LATEXADDIN" val="\documentclass{article}&#10;\usepackage{amsmath}&#10;\pagestyle{empty}&#10;\begin{document}&#10;&#10;$$ \left ( \Delta+k^2 \right ) \vec{E}\left(\vec{r}\right) = \vec{0}$$&#10;&#10;&#10;\end{document}"/>
  <p:tag name="IGUANATEXSIZE" val="20"/>
  <p:tag name="IGUANATEXCURSOR" val="9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866.1417"/>
  <p:tag name="OUTPUTTYPE" val="PNG"/>
  <p:tag name="IGUANATEXVERSION" val="162"/>
  <p:tag name="LATEXADDIN" val="\documentclass{article}&#10;\usepackage{amsmath}&#10;\pagestyle{empty}&#10;\begin{document}&#10;&#10;$$ \frac{1}{\delta^2}\begin{pmatrix} &#10;0 &amp; 1 &amp; 0 \\ &#10;1 &amp; -4 &amp; 1 \\ &#10;0 &amp; 1 &amp; 0 &#10;\end{pmatrix}  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4.7131"/>
  <p:tag name="ORIGINALWIDTH" val=" 1843.27"/>
  <p:tag name="OUTPUTTYPE" val="PNG"/>
  <p:tag name="IGUANATEXVERSION" val="162"/>
  <p:tag name="LATEXADDIN" val="\documentclass{article}&#10;\usepackage{amsmath}&#10;\pagestyle{empty}&#10;\begin{document}&#10;&#10;$$ \alpha^2 = \frac{2R_{\infty}}{c}\frac{h}{m_{\mathrm{e}}} = \frac{2R_{\infty}}{c}\frac{A_r(\mathrm{at})}{A_r(\mathrm{e})}\frac{h}{m_{\mathrm{at}}}$$&#10;&#10;&#10;\end{document}"/>
  <p:tag name="IGUANATEXSIZE" val="20"/>
  <p:tag name="IGUANATEXCURSOR" val="20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1383.577"/>
  <p:tag name="OUTPUTTYPE" val="PNG"/>
  <p:tag name="IGUANATEXVERSION" val="162"/>
  <p:tag name="LATEXADDIN" val="\documentclass{article}&#10;\usepackage{amsmath}&#10;\pagestyle{empty}&#10;\begin{document}&#10;&#10;$$ \beta\begin{pmatrix} &#10;-0.17 &amp; 0.86 &amp; 0.17 \\ &#10;1.14 &amp; -4 &amp; 1.14 \\ &#10;0.17 &amp; 0.86 &amp; -0.17 &#10;\end{pmatrix}  $$&#10;&#10;&#10;\end{document}"/>
  <p:tag name="IGUANATEXSIZE" val="20"/>
  <p:tag name="IGUANATEXCURSOR" val="8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7.7128"/>
  <p:tag name="ORIGINALWIDTH" val=" 625.4218"/>
  <p:tag name="OUTPUTTYPE" val="PNG"/>
  <p:tag name="IGUANATEXVERSION" val="162"/>
  <p:tag name="LATEXADDIN" val="\documentclass{article}&#10;\usepackage{amsmath}&#10;\pagestyle{empty}&#10;\begin{document}&#10;&#10;$$\frac{1}{4k_0^2}\frac{\Delta_{\perp}I(\vec{r})}{I(\vec{r})}$$&#10;&#10;&#10;\end{document}"/>
  <p:tag name="IGUANATEXSIZE" val="20"/>
  <p:tag name="IGUANATEXCURSOR" val="14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866.1417"/>
  <p:tag name="OUTPUTTYPE" val="PNG"/>
  <p:tag name="IGUANATEXVERSION" val="162"/>
  <p:tag name="LATEXADDIN" val="\documentclass{article}&#10;\usepackage{amsmath}&#10;\pagestyle{empty}&#10;\begin{document}&#10;&#10;$$ \frac{1}{\delta^2}\begin{pmatrix} &#10;0 &amp; 1 &amp; 0 \\ &#10;1 &amp; -4 &amp; 1 \\ &#10;0 &amp; 1 &amp; 0 &#10;\end{pmatrix}  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1383.577"/>
  <p:tag name="OUTPUTTYPE" val="PNG"/>
  <p:tag name="IGUANATEXVERSION" val="162"/>
  <p:tag name="LATEXADDIN" val="\documentclass{article}&#10;\usepackage{amsmath}&#10;\pagestyle{empty}&#10;\begin{document}&#10;&#10;$$ \beta\begin{pmatrix} &#10;-0.17 &amp; 0.86 &amp; 0.17 \\ &#10;1.14 &amp; -4 &amp; 1.14 \\ &#10;0.17 &amp; 0.86 &amp; -0.17 &#10;\end{pmatrix}  $$&#10;&#10;&#10;\end{document}"/>
  <p:tag name="IGUANATEXSIZE" val="20"/>
  <p:tag name="IGUANATEXCURSOR" val="8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7.7128"/>
  <p:tag name="ORIGINALWIDTH" val=" 625.4218"/>
  <p:tag name="OUTPUTTYPE" val="PNG"/>
  <p:tag name="IGUANATEXVERSION" val="162"/>
  <p:tag name="LATEXADDIN" val="\documentclass{article}&#10;\usepackage{amsmath}&#10;\pagestyle{empty}&#10;\begin{document}&#10;&#10;$$\frac{1}{4k_0^2}\frac{\Delta_{\perp}I(\vec{r})}{I(\vec{r})}$$&#10;&#10;&#10;\end{document}"/>
  <p:tag name="IGUANATEXSIZE" val="20"/>
  <p:tag name="IGUANATEXCURSOR" val="14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1.7361"/>
  <p:tag name="ORIGINALWIDTH" val=" 635.9205"/>
  <p:tag name="OUTPUTTYPE" val="PNG"/>
  <p:tag name="IGUANATEXVERSION" val="162"/>
  <p:tag name="LATEXADDIN" val="\documentclass{article}&#10;\usepackage{amsmath}&#10;\pagestyle{empty}&#10;\begin{document}&#10;&#10;Preliminary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7.2179"/>
  <p:tag name="ORIGINALWIDTH" val=" 2247.469"/>
  <p:tag name="OUTPUTTYPE" val="PNG"/>
  <p:tag name="IGUANATEXVERSION" val="162"/>
  <p:tag name="LATEXADDIN" val="\documentclass{article}&#10;\usepackage{amsmath}&#10;\pagestyle{empty}&#10;\begin{document}&#10;&#10;$$ 2\pi\nu_\mathrm{D}=N_B\frac{\hbar}{m}\left( \vec{k}_{B2}-\vec{k}_{B1}\right)\cdot \left( \vec{k}_{R2}-\vec{k}_{R1}\right) $$&#10;&#10;&#10;\end{document}"/>
  <p:tag name="IGUANATEXSIZE" val="20"/>
  <p:tag name="IGUANATEXCURSOR" val="10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062.617"/>
  <p:tag name="OUTPUTTYPE" val="PNG"/>
  <p:tag name="IGUANATEXVERSION" val="162"/>
  <p:tag name="LATEXADDIN" val="\documentclass{article}&#10;\usepackage{amsmath}&#10;\pagestyle{empty}&#10;\begin{document}&#10;&#10;$$ k_z=\hbar k_0 (1+\vec{\kappa}\cdot \vec{u}_z) $$&#10;&#10;&#10;\end{document}"/>
  <p:tag name="IGUANATEXSIZE" val="20"/>
  <p:tag name="IGUANATEXCURSOR" val="12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4.7357"/>
  <p:tag name="ORIGINALWIDTH" val=" 3706.037"/>
  <p:tag name="OUTPUTTYPE" val="PNG"/>
  <p:tag name="IGUANATEXVERSION" val="162"/>
  <p:tag name="LATEXADDIN" val="\documentclass{article}&#10;\usepackage{amsmath}&#10;\pagestyle{empty}&#10;\begin{document}&#10;&#10;$k_0$ is the wave vector of a plane wave and $\vec{u}_z$ is the propagation axis&#10;&#10;&#10;\end{document}"/>
  <p:tag name="IGUANATEXSIZE" val="20"/>
  <p:tag name="IGUANATEXCURSOR" val="16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9.2126"/>
  <p:tag name="ORIGINALWIDTH" val=" 1998.5"/>
  <p:tag name="OUTPUTTYPE" val="PNG"/>
  <p:tag name="IGUANATEXVERSION" val="162"/>
  <p:tag name="LATEXADDIN" val="\documentclass{article}&#10;\usepackage{amsmath}&#10;\pagestyle{empty}&#10;\begin{document}&#10;&#10;$$ 2\pi\nu_\mathrm{D}=4N_B\frac{\hbar}{m}k_{0B}k_{0R}\left( 1+\frac{1}{2}\vec{\kappa}\cdot\vec{u}_z\right) $$&#10;&#10;&#10;\end{document}"/>
  <p:tag name="IGUANATEXSIZE" val="20"/>
  <p:tag name="IGUANATEXCURSOR" val="13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3.2133"/>
  <p:tag name="ORIGINALWIDTH" val=" 1106.112"/>
  <p:tag name="OUTPUTTYPE" val="PNG"/>
  <p:tag name="IGUANATEXVERSION" val="162"/>
  <p:tag name="LATEXADDIN" val="\documentclass{article}&#10;\usepackage{amsmath}&#10;\pagestyle{empty}&#10;\begin{document}&#10;&#10;$$ \alpha = \frac{e^2}{4\pi\epsilon_0\hbar c} \approx \frac{1}{137.0}$$&#10;&#10;&#10;\end{document}"/>
  <p:tag name="IGUANATEXSIZE" val="20"/>
  <p:tag name="IGUANATEXCURSOR" val="14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957.255"/>
  <p:tag name="OUTPUTTYPE" val="PNG"/>
  <p:tag name="IGUANATEXVERSION" val="162"/>
  <p:tag name="LATEXADDIN" val="\documentclass{article}&#10;\usepackage{amsmath}&#10;\pagestyle{empty}&#10;\begin{document}&#10;&#10;where $ \vec{\kappa}= \left( \vec{\kappa}_{B2}-\vec{\kappa}_{B1}+\vec{\kappa}_{R2}-\vec{\kappa}_{R1}  \right)$&#10;&#10;&#10;\end{document}"/>
  <p:tag name="IGUANATEXSIZE" val="20"/>
  <p:tag name="IGUANATEXCURSOR" val="16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650.9186"/>
  <p:tag name="OUTPUTTYPE" val="PNG"/>
  <p:tag name="IGUANATEXVERSION" val="162"/>
  <p:tag name="LATEXADDIN" val="\documentclass{article}&#10;\usepackage{amsmath}&#10;\pagestyle{empty}&#10;\begin{document}&#10;&#10;$$ k_0 = 2\pi\nu_0/c $$&#10;&#10;&#10;\end{document}"/>
  <p:tag name="IGUANATEXSIZE" val="20"/>
  <p:tag name="IGUANATEXCURSOR" val="8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.985"/>
  <p:tag name="ORIGINALWIDTH" val=" 353.9557"/>
  <p:tag name="OUTPUTTYPE" val="PNG"/>
  <p:tag name="IGUANATEXVERSION" val="162"/>
  <p:tag name="LATEXADDIN" val="\documentclass{article}&#10;\usepackage{amsmath}&#10;\pagestyle{empty}&#10;\begin{document}&#10;&#10;$$ 5^2P^{3/2} $$&#10;&#10;&#10;\end{document}"/>
  <p:tag name="IGUANATEXSIZE" val="20"/>
  <p:tag name="IGUANATEXCURSOR" val="9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9.985"/>
  <p:tag name="ORIGINALWIDTH" val=" 340.4574"/>
  <p:tag name="OUTPUTTYPE" val="PNG"/>
  <p:tag name="IGUANATEXVERSION" val="162"/>
  <p:tag name="LATEXADDIN" val="\documentclass{article}&#10;\usepackage{amsmath}&#10;\pagestyle{empty}&#10;\begin{document}&#10;&#10;$$ 5^2S^{1/2} $$&#10;&#10;&#10;\end{document}"/>
  <p:tag name="IGUANATEXSIZE" val="20"/>
  <p:tag name="IGUANATEXCURSOR" val="9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413.9483"/>
  <p:tag name="OUTPUTTYPE" val="PNG"/>
  <p:tag name="IGUANATEXVERSION" val="162"/>
  <p:tag name="LATEXADDIN" val="\documentclass{article}&#10;\usepackage{amsmath}&#10;\usepackage{xcolor}&#10;\pagestyle{empty}&#10;&#10;\begin{document}&#10;\color{blue}&#10;$$ \left (\omega_1, \vec{k}_1 \right )$$&#10;&#10;&#10;\end{document}"/>
  <p:tag name="IGUANATEXSIZE" val="20"/>
  <p:tag name="IGUANATEXCURSOR" val="15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413.9483"/>
  <p:tag name="OUTPUTTYPE" val="PNG"/>
  <p:tag name="IGUANATEXVERSION" val="162"/>
  <p:tag name="LATEXADDIN" val="\documentclass{article}&#10;\usepackage{amsmath}&#10;\usepackage{xcolor}&#10;\pagestyle{empty}&#10;&#10;\begin{document}&#10;\color{blue}&#10;$$ \left (\omega_1, \vec{k}_1 \right )$$&#10;&#10;&#10;\end{document}"/>
  <p:tag name="IGUANATEXSIZE" val="20"/>
  <p:tag name="IGUANATEXCURSOR" val="15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413.9483"/>
  <p:tag name="OUTPUTTYPE" val="PNG"/>
  <p:tag name="IGUANATEXVERSION" val="162"/>
  <p:tag name="LATEXADDIN" val="\documentclass{article}&#10;\usepackage{amsmath}&#10;\usepackage{xcolor}&#10;\pagestyle{empty}&#10;\begin{document}&#10;\color{red}&#10;$$ \left ( \omega_2, \vec{k}_2 \right )$$&#10;&#10;&#10;\end{document}"/>
  <p:tag name="IGUANATEXSIZE" val="20"/>
  <p:tag name="IGUANATEXCURSOR" val="15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24.222"/>
  <p:tag name="ORIGINALWIDTH" val=" 413.9483"/>
  <p:tag name="OUTPUTTYPE" val="PNG"/>
  <p:tag name="IGUANATEXVERSION" val="162"/>
  <p:tag name="LATEXADDIN" val="\documentclass{article}&#10;\usepackage{amsmath}&#10;\usepackage{xcolor}&#10;\pagestyle{empty}&#10;\begin{document}&#10;\color{red}&#10;$$ \left ( \omega_2, \vec{k}_2 \right )$$&#10;&#10;&#10;\end{document}"/>
  <p:tag name="IGUANATEXSIZE" val="20"/>
  <p:tag name="IGUANATEXCURSOR" val="151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8.9839"/>
  <p:tag name="ORIGINALWIDTH" val=" 1117.36"/>
  <p:tag name="OUTPUTTYPE" val="PNG"/>
  <p:tag name="IGUANATEXVERSION" val="162"/>
  <p:tag name="LATEXADDIN" val="\documentclass{article}&#10;\usepackage{amsmath}&#10;\pagestyle{empty}&#10;\begin{document}&#10;&#10;$$ v_r \approx 2\times 5.9 \mathrm{ mm}\cdot\mathrm{s}^{-1} $$&#10;&#10;&#10;\end{document}"/>
  <p:tag name="IGUANATEXSIZE" val="20"/>
  <p:tag name="IGUANATEXCURSOR" val="117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9.2126"/>
  <p:tag name="ORIGINALWIDTH" val=" 3141.357"/>
  <p:tag name="OUTPUTTYPE" val="PNG"/>
  <p:tag name="IGUANATEXVERSION" val="162"/>
  <p:tag name="LATEXADDIN" val="\documentclass{article}&#10;\usepackage{amsmath}&#10;\usepackage{xcolor}&#10;\pagestyle{empty}&#10;\begin{document}&#10;&#10;$$\Delta\Phi = T_R\left (  \textcolor{red}{\epsilon_R }k_R\left (\textcolor{blue}{\epsilon_B} 2N_B\frac{\hbar}{m}k_B- g T_D \right ) - 2\pi \Delta f_R \right ) +\phi_{LS} $$&#10;&#10;&#10;\end{document}"/>
  <p:tag name="IGUANATEXSIZE" val="20"/>
  <p:tag name="IGUANATEXCURSOR" val="6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2.7184"/>
  <p:tag name="ORIGINALWIDTH" val=" 974.1282"/>
  <p:tag name="OUTPUTTYPE" val="PNG"/>
  <p:tag name="IGUANATEXVERSION" val="162"/>
  <p:tag name="LATEXADDIN" val="\documentclass{article}&#10;\usepackage{amsmath}&#10;\pagestyle{empty}&#10;\begin{document}&#10;&#10;$$ hcR_{\infty}=\frac{1}{2}m_e\alpha^2c^2$$&#10;&#10;&#10;\end{document}"/>
  <p:tag name="IGUANATEXSIZE" val="20"/>
  <p:tag name="IGUANATEXCURSOR" val="12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330.7086"/>
  <p:tag name="ORIGINALWIDTH" val=" 2071.991"/>
  <p:tag name="OUTPUTTYPE" val="PNG"/>
  <p:tag name="IGUANATEXVERSION" val="162"/>
  <p:tag name="LATEXADDIN" val="\documentclass{article}&#10;\usepackage{amsmath}&#10;\usepackage{xcolor}&#10;\pagestyle{empty}&#10;\begin{document}&#10;&#10;$$\frac{h}{m}=\frac{\pi}{4N_B k_B k_R}\sum_{\textcolor{red}{\epsilon_R },\textcolor{blue}{\epsilon_B} }\textcolor{red}{\epsilon_R }\textcolor{blue}{\epsilon_B }\Delta \omega_c(\textcolor{red}{\epsilon_R },\textcolor{blue}{\epsilon_B})  $$&#10;&#10;&#10;\end{document}"/>
  <p:tag name="IGUANATEXSIZE" val="20"/>
  <p:tag name="IGUANATEXCURSOR" val="25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2.7372"/>
  <p:tag name="ORIGINALWIDTH" val=" 442.4447"/>
  <p:tag name="OUTPUTTYPE" val="PNG"/>
  <p:tag name="IGUANATEXVERSION" val="162"/>
  <p:tag name="LATEXADDIN" val="\documentclass{article}&#10;\usepackage{amsmath}&#10;\usepackage{color}&#10;\pagestyle{empty}&#10;\begin{document}&#10;&#10;\textcolor{red}{$\epsilon_R=-1$}&#10;&#10;&#10;\end{document}"/>
  <p:tag name="IGUANATEXSIZE" val="20"/>
  <p:tag name="IGUANATEXCURSOR" val="12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.2373"/>
  <p:tag name="ORIGINALWIDTH" val=" 446.1942"/>
  <p:tag name="OUTPUTTYPE" val="PNG"/>
  <p:tag name="IGUANATEXVERSION" val="162"/>
  <p:tag name="LATEXADDIN" val="\documentclass{article}&#10;\usepackage{amsmath}&#10;\usepackage{color}&#10;\pagestyle{empty}&#10;\begin{document}&#10;&#10;\textcolor{blue}{$\epsilon_B=-1$}&#10;&#10;&#10;\end{document}"/>
  <p:tag name="IGUANATEXSIZE" val="20"/>
  <p:tag name="IGUANATEXCURSOR" val="12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2.7372"/>
  <p:tag name="ORIGINALWIDTH" val=" 345.7068"/>
  <p:tag name="OUTPUTTYPE" val="PNG"/>
  <p:tag name="IGUANATEXVERSION" val="162"/>
  <p:tag name="LATEXADDIN" val="\documentclass{article}&#10;\usepackage{amsmath}&#10;\usepackage{color}&#10;\pagestyle{empty}&#10;\begin{document}&#10;&#10;\textcolor{red}{$\epsilon_R=1$}&#10;&#10;&#10;\end{document}"/>
  <p:tag name="IGUANATEXSIZE" val="20"/>
  <p:tag name="IGUANATEXCURSOR" val="130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.2373"/>
  <p:tag name="ORIGINALWIDTH" val=" 349.4563"/>
  <p:tag name="OUTPUTTYPE" val="PNG"/>
  <p:tag name="IGUANATEXVERSION" val="162"/>
  <p:tag name="LATEXADDIN" val="\documentclass{article}&#10;\usepackage{amsmath}&#10;\usepackage{color}&#10;\pagestyle{empty}&#10;\begin{document}&#10;&#10;\textcolor{blue}{$\epsilon_B=1$}&#10;&#10;&#10;\end{document}"/>
  <p:tag name="IGUANATEXSIZE" val="20"/>
  <p:tag name="IGUANATEXCURSOR" val="12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2.7372"/>
  <p:tag name="ORIGINALWIDTH" val=" 442.4447"/>
  <p:tag name="OUTPUTTYPE" val="PNG"/>
  <p:tag name="IGUANATEXVERSION" val="162"/>
  <p:tag name="LATEXADDIN" val="\documentclass{article}&#10;\usepackage{amsmath}&#10;\usepackage{color}&#10;\pagestyle{empty}&#10;\begin{document}&#10;&#10;\textcolor{red}{$\epsilon_R=-1$}&#10;&#10;&#10;\end{document}"/>
  <p:tag name="IGUANATEXSIZE" val="20"/>
  <p:tag name="IGUANATEXCURSOR" val="12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.2373"/>
  <p:tag name="ORIGINALWIDTH" val=" 349.4563"/>
  <p:tag name="OUTPUTTYPE" val="PNG"/>
  <p:tag name="IGUANATEXVERSION" val="162"/>
  <p:tag name="LATEXADDIN" val="\documentclass{article}&#10;\usepackage{amsmath}&#10;\usepackage{color}&#10;\pagestyle{empty}&#10;\begin{document}&#10;&#10;\textcolor{blue}{$\epsilon_B=1$}&#10;&#10;&#10;\end{document}"/>
  <p:tag name="IGUANATEXSIZE" val="20"/>
  <p:tag name="IGUANATEXCURSOR" val="12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2.7372"/>
  <p:tag name="ORIGINALWIDTH" val=" 345.7068"/>
  <p:tag name="OUTPUTTYPE" val="PNG"/>
  <p:tag name="IGUANATEXVERSION" val="162"/>
  <p:tag name="LATEXADDIN" val="\documentclass{article}&#10;\usepackage{amsmath}&#10;\usepackage{color}&#10;\pagestyle{empty}&#10;\begin{document}&#10;&#10;\textcolor{red}{$\epsilon_R=1$}&#10;&#10;&#10;\end{document}"/>
  <p:tag name="IGUANATEXSIZE" val="20"/>
  <p:tag name="IGUANATEXCURSOR" val="130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1.2373"/>
  <p:tag name="ORIGINALWIDTH" val=" 446.1942"/>
  <p:tag name="OUTPUTTYPE" val="PNG"/>
  <p:tag name="IGUANATEXVERSION" val="162"/>
  <p:tag name="LATEXADDIN" val="\documentclass{article}&#10;\usepackage{amsmath}&#10;\usepackage{color}&#10;\pagestyle{empty}&#10;\begin{document}&#10;&#10;\textcolor{blue}{$\epsilon_B=-1$}&#10;&#10;&#10;\end{document}"/>
  <p:tag name="IGUANATEXSIZE" val="20"/>
  <p:tag name="IGUANATEXCURSOR" val="12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58.7177"/>
  <p:tag name="ORIGINALWIDTH" val=" 2694.413"/>
  <p:tag name="OUTPUTTYPE" val="PNG"/>
  <p:tag name="IGUANATEXVERSION" val="162"/>
  <p:tag name="LATEXADDIN" val="\documentclass{article}&#10;\usepackage{amsmath}&#10;\pagestyle{empty}&#10;\begin{document}&#10;&#10;$$ \Delta C_{i,j} \approx \frac{C_{i+1,j}+C_{i-1,j}+C_{i,j+1}+C_{i,j-1}-4 C_{i,j}}{\delta^2}$$&#10;&#10;&#10;\end{document}"/>
  <p:tag name="IGUANATEXSIZE" val="20"/>
  <p:tag name="IGUANATEXCURSOR" val="17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10.2362"/>
  <p:tag name="ORIGINALWIDTH" val=" 368.2039"/>
  <p:tag name="OUTPUTTYPE" val="PNG"/>
  <p:tag name="IGUANATEXVERSION" val="162"/>
  <p:tag name="LATEXADDIN" val="\documentclass{article}&#10;\usepackage{amsmath}&#10;\pagestyle{empty}&#10;\begin{document}&#10;&#10;$$ p=\hbar k$$&#10;&#10;&#10;\end{document}"/>
  <p:tag name="IGUANATEXSIZE" val="20"/>
  <p:tag name="IGUANATEXCURSOR" val="9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4439"/>
  <p:tag name="ORIGINALWIDTH" val=" 866.1417"/>
  <p:tag name="OUTPUTTYPE" val="PNG"/>
  <p:tag name="IGUANATEXVERSION" val="162"/>
  <p:tag name="LATEXADDIN" val="\documentclass{article}&#10;\usepackage{amsmath}&#10;\pagestyle{empty}&#10;\begin{document}&#10;&#10;$$ \frac{1}{\delta^2}\begin{pmatrix} &#10;0 &amp; 1 &amp; 0 \\ &#10;1 &amp; -4 &amp; 1 \\ &#10;0 &amp; 1 &amp; 0 &#10;\end{pmatrix}  $$&#10;&#10;&#10;\end{document}"/>
  <p:tag name="IGUANATEXSIZE" val="20"/>
  <p:tag name="IGUANATEXCURSOR" val="99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73.2283"/>
  <p:tag name="OUTPUTTYPE" val="PNG"/>
  <p:tag name="IGUANATEXVERSION" val="162"/>
  <p:tag name="LATEXADDIN" val="\documentclass{article}&#10;\usepackage{amsmath}&#10;\pagestyle{empty}&#10;\begin{document}&#10;&#10;$$ \kappa_{\mathrm{rel}}$$&#10;&#10;&#10;\end{document}"/>
  <p:tag name="IGUANATEXSIZE" val="20"/>
  <p:tag name="IGUANATEXCURSOR" val="104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97.7128"/>
  <p:tag name="ORIGINALWIDTH" val=" 2055.493"/>
  <p:tag name="OUTPUTTYPE" val="PNG"/>
  <p:tag name="IGUANATEXVERSION" val="162"/>
  <p:tag name="LATEXADDIN" val="\documentclass{article}&#10;\usepackage{amsmath}&#10;\pagestyle{empty}&#10;\begin{document}&#10;&#10;$$ \kappa_z = - \frac{1}{2k_0^2}\left|\left|\vec{\nabla}_{\perp}\phi(\vec{r})\right|\right|^2&#10;+ \frac{1}{4k_0^2}\frac{\Delta_{\perp}I(\vec{r})}{I(\vec{r})}$$&#10;&#10;&#10;\end{document}"/>
  <p:tag name="IGUANATEXSIZE" val="20"/>
  <p:tag name="IGUANATEXCURSOR" val="236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5.7368"/>
  <p:tag name="ORIGINALWIDTH" val=" 110.2362"/>
  <p:tag name="OUTPUTTYPE" val="PNG"/>
  <p:tag name="IGUANATEXVERSION" val="162"/>
  <p:tag name="LATEXADDIN" val="\documentclass{article}&#10;\usepackage{amsmath}&#10;\pagestyle{empty}&#10;\begin{document}&#10;&#10;$$\lambda_c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4.99063"/>
  <p:tag name="ORIGINALWIDTH" val=" 131.2336"/>
  <p:tag name="OUTPUTTYPE" val="PNG"/>
  <p:tag name="IGUANATEXVERSION" val="162"/>
  <p:tag name="LATEXADDIN" val="\documentclass{article}&#10;\usepackage{amsmath}&#10;\pagestyle{empty}&#10;\begin{document}&#10;&#10;$$ w_0 $$&#10;&#10;&#10;\end{document}"/>
  <p:tag name="IGUANATEXSIZE" val="20"/>
  <p:tag name="IGUANATEXCURSOR" val="87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02.6997"/>
  <p:tag name="ORIGINALWIDTH" val=" 1198.35"/>
  <p:tag name="OUTPUTTYPE" val="PNG"/>
  <p:tag name="IGUANATEXVERSION" val="162"/>
  <p:tag name="LATEXADDIN" val="\documentclass{article}&#10;\usepackage{amsmath}&#10;\pagestyle{empty}&#10;\begin{document}&#10;&#10;$$\sigma_e^2(z) = \frac{1}{1 + \left(\frac{2z}{kw_0 \lambda_c}\right)^2}$$&#10;&#10;&#10;\end{document}"/>
  <p:tag name="IGUANATEXSIZE" val="20"/>
  <p:tag name="IGUANATEXCURSOR" val="155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5.7368"/>
  <p:tag name="ORIGINALWIDTH" val=" 110.2362"/>
  <p:tag name="OUTPUTTYPE" val="PNG"/>
  <p:tag name="IGUANATEXVERSION" val="162"/>
  <p:tag name="LATEXADDIN" val="\documentclass{article}&#10;\usepackage{amsmath}&#10;\pagestyle{empty}&#10;\begin{document}&#10;&#10;$$\lambda_c $$&#10;&#10;&#10;\end{document}"/>
  <p:tag name="IGUANATEXSIZE" val="20"/>
  <p:tag name="IGUANATEXCURSOR" val="92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1.4661"/>
  <p:tag name="ORIGINALWIDTH" val=" 192.7259"/>
  <p:tag name="OUTPUTTYPE" val="PNG"/>
  <p:tag name="IGUANATEXVERSION" val="162"/>
  <p:tag name="LATEXADDIN" val="\documentclass{article}&#10;\usepackage{amsmath}&#10;\pagestyle{empty}&#10;\begin{document}&#10;&#10;$$ \frac{1}{k\lambda_c}$$&#10;&#10;&#10;\end{document}"/>
  <p:tag name="IGUANATEXSIZE" val="20"/>
  <p:tag name="IGUANATEXCURSOR" val="103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43.7195"/>
  <p:tag name="ORIGINALWIDTH" val=" 507.6865"/>
  <p:tag name="OUTPUTTYPE" val="PNG"/>
  <p:tag name="IGUANATEXVERSION" val="162"/>
  <p:tag name="LATEXADDIN" val="\documentclass{article}&#10;\usepackage{amsmath}&#10;\pagestyle{empty}&#10;\begin{document}&#10;&#10;$$ \frac{z}{k\lambda_c}&gt;w_0 $$&#10;&#10;&#10;\end{document}"/>
  <p:tag name="IGUANATEXSIZE" val="20"/>
  <p:tag name="IGUANATEXCURSOR" val="108"/>
  <p:tag name="TRANSPARENCY" val="Vrai"/>
  <p:tag name="CHOOSECOLOR" val="Faux"/>
  <p:tag name="COLORHEX" val="000000"/>
  <p:tag name="FILENAME" val=""/>
  <p:tag name="LATEXENGINEID" val="0"/>
  <p:tag name="TEMPFOLDER" val="c:\temp\"/>
  <p:tag name="LATEXFORMHEIGHT" val=" 320"/>
  <p:tag name="LATEXFORMWIDTH" val=" 385"/>
  <p:tag name="LATEXFORMWRAP" val="Vrai"/>
  <p:tag name="BITMAPVECTOR" val="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2">
      <a:majorFont>
        <a:latin typeface="LM Sans 10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47081</TotalTime>
  <Words>2420</Words>
  <Application>Microsoft Office PowerPoint</Application>
  <PresentationFormat>Grand écran</PresentationFormat>
  <Paragraphs>325</Paragraphs>
  <Slides>39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8" baseType="lpstr">
      <vt:lpstr>Arial</vt:lpstr>
      <vt:lpstr>Avenir Next</vt:lpstr>
      <vt:lpstr>Calibri</vt:lpstr>
      <vt:lpstr>Calibri Light</vt:lpstr>
      <vt:lpstr>Cambria Math</vt:lpstr>
      <vt:lpstr>LM Roman 12</vt:lpstr>
      <vt:lpstr>LM Sans 10</vt:lpstr>
      <vt:lpstr>Times New Roman</vt:lpstr>
      <vt:lpstr>Thème Office</vt:lpstr>
      <vt:lpstr>       Towards the determination of the fine structure constant α  Probing the spatial distribution of k-vectors in situ with Bose-Einstein condensates </vt:lpstr>
      <vt:lpstr>Test of Standard model at low energy scales</vt:lpstr>
      <vt:lpstr>Determination of α from atomic recoil measurement</vt:lpstr>
      <vt:lpstr>Determination of ae from atomic recoil measurement</vt:lpstr>
      <vt:lpstr>Measuring the recoil velocity using an atom interferometer</vt:lpstr>
      <vt:lpstr>Measuring the recoil velocity using an atom interferometer</vt:lpstr>
      <vt:lpstr>Measuring the recoil velocity using an atom interferometer</vt:lpstr>
      <vt:lpstr>Measuring the recoil velocity using an atom interferometer</vt:lpstr>
      <vt:lpstr>h/m experiment – temporal sequence</vt:lpstr>
      <vt:lpstr>Error budgets of the last measurements</vt:lpstr>
      <vt:lpstr>Présentation PowerPoint</vt:lpstr>
      <vt:lpstr>Présentation PowerPoint</vt:lpstr>
      <vt:lpstr>Effective wavevector in a distorted beam</vt:lpstr>
      <vt:lpstr>Effective wavevector in a distorted wavefront</vt:lpstr>
      <vt:lpstr>Bose Einstein condensate</vt:lpstr>
      <vt:lpstr>Bose Einstein condensate</vt:lpstr>
      <vt:lpstr>Local intensity probe of the beam in-situ</vt:lpstr>
      <vt:lpstr>Local intensity probe of the beam in-situ</vt:lpstr>
      <vt:lpstr>Caracterisation of the method</vt:lpstr>
      <vt:lpstr>Laplacian calculation</vt:lpstr>
      <vt:lpstr>Laplacian calculation</vt:lpstr>
      <vt:lpstr>Local extra photon recoil measurement</vt:lpstr>
      <vt:lpstr>Systematic effect correction</vt:lpstr>
      <vt:lpstr>Summary and outlook</vt:lpstr>
      <vt:lpstr>Thank you for your attention</vt:lpstr>
      <vt:lpstr>How we reconstruct the spatial distribution of k-vectors</vt:lpstr>
      <vt:lpstr>Atomic splitter using Raman transitions</vt:lpstr>
      <vt:lpstr>Experimental implementation</vt:lpstr>
      <vt:lpstr>Experimental implementation</vt:lpstr>
      <vt:lpstr>Experimental implementation</vt:lpstr>
      <vt:lpstr>Phase of the interferometer</vt:lpstr>
      <vt:lpstr>Laplacian calculation</vt:lpstr>
      <vt:lpstr>Laplacian details</vt:lpstr>
      <vt:lpstr>Comparaison impact on κ</vt:lpstr>
      <vt:lpstr>Effect of finite atomic cloud size on κ</vt:lpstr>
      <vt:lpstr>Local intensity probe of the beam in-situ</vt:lpstr>
      <vt:lpstr>Displacement of the BEC</vt:lpstr>
      <vt:lpstr>New collimators</vt:lpstr>
      <vt:lpstr>Toolbox for FPGA programmation (coming soon)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Seminar</dc:title>
  <dc:creator>Gaudout</dc:creator>
  <cp:lastModifiedBy>Gaudout</cp:lastModifiedBy>
  <cp:revision>507</cp:revision>
  <dcterms:created xsi:type="dcterms:W3CDTF">2025-04-07T17:55:25Z</dcterms:created>
  <dcterms:modified xsi:type="dcterms:W3CDTF">2026-05-19T22:32:32Z</dcterms:modified>
</cp:coreProperties>
</file>