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0A_F468E00.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174_AB507B15.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18A_D530D996.xml" ContentType="application/vnd.ms-powerpoint.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60" r:id="rId1"/>
    <p:sldMasterId id="2147483680" r:id="rId2"/>
  </p:sldMasterIdLst>
  <p:notesMasterIdLst>
    <p:notesMasterId r:id="rId35"/>
  </p:notesMasterIdLst>
  <p:sldIdLst>
    <p:sldId id="261" r:id="rId3"/>
    <p:sldId id="266" r:id="rId4"/>
    <p:sldId id="359" r:id="rId5"/>
    <p:sldId id="398" r:id="rId6"/>
    <p:sldId id="290" r:id="rId7"/>
    <p:sldId id="383" r:id="rId8"/>
    <p:sldId id="371" r:id="rId9"/>
    <p:sldId id="293" r:id="rId10"/>
    <p:sldId id="395" r:id="rId11"/>
    <p:sldId id="360" r:id="rId12"/>
    <p:sldId id="372" r:id="rId13"/>
    <p:sldId id="376" r:id="rId14"/>
    <p:sldId id="394" r:id="rId15"/>
    <p:sldId id="377" r:id="rId16"/>
    <p:sldId id="378" r:id="rId17"/>
    <p:sldId id="391" r:id="rId18"/>
    <p:sldId id="384" r:id="rId19"/>
    <p:sldId id="401" r:id="rId20"/>
    <p:sldId id="392" r:id="rId21"/>
    <p:sldId id="400" r:id="rId22"/>
    <p:sldId id="397" r:id="rId23"/>
    <p:sldId id="386" r:id="rId24"/>
    <p:sldId id="388" r:id="rId25"/>
    <p:sldId id="344" r:id="rId26"/>
    <p:sldId id="345" r:id="rId27"/>
    <p:sldId id="346" r:id="rId28"/>
    <p:sldId id="353" r:id="rId29"/>
    <p:sldId id="402" r:id="rId30"/>
    <p:sldId id="355" r:id="rId31"/>
    <p:sldId id="364" r:id="rId32"/>
    <p:sldId id="390" r:id="rId33"/>
    <p:sldId id="292" r:id="rId34"/>
  </p:sldIdLst>
  <p:sldSz cx="12192000" cy="6858000"/>
  <p:notesSz cx="6858000" cy="9144000"/>
  <p:embeddedFontLst>
    <p:embeddedFont>
      <p:font typeface="Cambria Math" panose="02040503050406030204" pitchFamily="18" charset="0"/>
      <p:regular r:id="rId36"/>
    </p:embeddedFont>
    <p:embeddedFont>
      <p:font typeface="MT Extra" pitchFamily="2" charset="77"/>
      <p:regular r:id="rId37"/>
    </p:embeddedFont>
    <p:embeddedFont>
      <p:font typeface="Segoe UI" panose="020B0502040204020203" pitchFamily="34" charset="0"/>
      <p:regular r:id="rId38"/>
      <p:bold r:id="rId39"/>
      <p:italic r:id="rId40"/>
    </p:embeddedFont>
    <p:embeddedFont>
      <p:font typeface="Segoe UI Light" panose="020B0502040204020203" pitchFamily="34" charset="0"/>
      <p:regular r:id="rId41"/>
      <p:italic r:id="rId42"/>
    </p:embeddedFont>
  </p:embeddedFontLst>
  <p:defaultTextStyle>
    <a:defPPr>
      <a:defRPr lang="en-US"/>
    </a:defPPr>
    <a:lvl1pPr marL="0" algn="l" defTabSz="914256" rtl="0" eaLnBrk="1" latinLnBrk="0" hangingPunct="1">
      <a:defRPr sz="1800" kern="1200">
        <a:solidFill>
          <a:schemeClr val="tx1"/>
        </a:solidFill>
        <a:latin typeface="+mn-lt"/>
        <a:ea typeface="+mn-ea"/>
        <a:cs typeface="+mn-cs"/>
      </a:defRPr>
    </a:lvl1pPr>
    <a:lvl2pPr marL="457127" algn="l" defTabSz="914256" rtl="0" eaLnBrk="1" latinLnBrk="0" hangingPunct="1">
      <a:defRPr sz="1800" kern="1200">
        <a:solidFill>
          <a:schemeClr val="tx1"/>
        </a:solidFill>
        <a:latin typeface="+mn-lt"/>
        <a:ea typeface="+mn-ea"/>
        <a:cs typeface="+mn-cs"/>
      </a:defRPr>
    </a:lvl2pPr>
    <a:lvl3pPr marL="914256" algn="l" defTabSz="914256" rtl="0" eaLnBrk="1" latinLnBrk="0" hangingPunct="1">
      <a:defRPr sz="1800" kern="1200">
        <a:solidFill>
          <a:schemeClr val="tx1"/>
        </a:solidFill>
        <a:latin typeface="+mn-lt"/>
        <a:ea typeface="+mn-ea"/>
        <a:cs typeface="+mn-cs"/>
      </a:defRPr>
    </a:lvl3pPr>
    <a:lvl4pPr marL="1371383" algn="l" defTabSz="914256" rtl="0" eaLnBrk="1" latinLnBrk="0" hangingPunct="1">
      <a:defRPr sz="1800" kern="1200">
        <a:solidFill>
          <a:schemeClr val="tx1"/>
        </a:solidFill>
        <a:latin typeface="+mn-lt"/>
        <a:ea typeface="+mn-ea"/>
        <a:cs typeface="+mn-cs"/>
      </a:defRPr>
    </a:lvl4pPr>
    <a:lvl5pPr marL="1828511" algn="l" defTabSz="914256" rtl="0" eaLnBrk="1" latinLnBrk="0" hangingPunct="1">
      <a:defRPr sz="1800" kern="1200">
        <a:solidFill>
          <a:schemeClr val="tx1"/>
        </a:solidFill>
        <a:latin typeface="+mn-lt"/>
        <a:ea typeface="+mn-ea"/>
        <a:cs typeface="+mn-cs"/>
      </a:defRPr>
    </a:lvl5pPr>
    <a:lvl6pPr marL="2285639" algn="l" defTabSz="914256" rtl="0" eaLnBrk="1" latinLnBrk="0" hangingPunct="1">
      <a:defRPr sz="1800" kern="1200">
        <a:solidFill>
          <a:schemeClr val="tx1"/>
        </a:solidFill>
        <a:latin typeface="+mn-lt"/>
        <a:ea typeface="+mn-ea"/>
        <a:cs typeface="+mn-cs"/>
      </a:defRPr>
    </a:lvl6pPr>
    <a:lvl7pPr marL="2742767" algn="l" defTabSz="914256" rtl="0" eaLnBrk="1" latinLnBrk="0" hangingPunct="1">
      <a:defRPr sz="1800" kern="1200">
        <a:solidFill>
          <a:schemeClr val="tx1"/>
        </a:solidFill>
        <a:latin typeface="+mn-lt"/>
        <a:ea typeface="+mn-ea"/>
        <a:cs typeface="+mn-cs"/>
      </a:defRPr>
    </a:lvl7pPr>
    <a:lvl8pPr marL="3199894" algn="l" defTabSz="914256" rtl="0" eaLnBrk="1" latinLnBrk="0" hangingPunct="1">
      <a:defRPr sz="1800" kern="1200">
        <a:solidFill>
          <a:schemeClr val="tx1"/>
        </a:solidFill>
        <a:latin typeface="+mn-lt"/>
        <a:ea typeface="+mn-ea"/>
        <a:cs typeface="+mn-cs"/>
      </a:defRPr>
    </a:lvl8pPr>
    <a:lvl9pPr marL="3657023" algn="l" defTabSz="91425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B24943-B9A3-6269-C202-84058D4F5AA7}" name="Ayush Agrawal" initials="AA" userId="S::sedm6278@ox.ac.uk::6bdf0c8e-e1e6-4be5-8c46-f7afd4fdcdf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E820D"/>
    <a:srgbClr val="F2F2F2"/>
    <a:srgbClr val="FF0000"/>
    <a:srgbClr val="FFBD8C"/>
    <a:srgbClr val="FF8651"/>
    <a:srgbClr val="DCDDEC"/>
    <a:srgbClr val="EFEAF4"/>
    <a:srgbClr val="E0DEEA"/>
    <a:srgbClr val="F9EC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65"/>
    <p:restoredTop sz="79060"/>
  </p:normalViewPr>
  <p:slideViewPr>
    <p:cSldViewPr snapToGrid="0">
      <p:cViewPr>
        <p:scale>
          <a:sx n="88" d="100"/>
          <a:sy n="88" d="100"/>
        </p:scale>
        <p:origin x="168" y="368"/>
      </p:cViewPr>
      <p:guideLst/>
    </p:cSldViewPr>
  </p:slideViewPr>
  <p:outlineViewPr>
    <p:cViewPr>
      <p:scale>
        <a:sx n="33" d="100"/>
        <a:sy n="33" d="100"/>
      </p:scale>
      <p:origin x="0" y="0"/>
    </p:cViewPr>
  </p:outlineViewPr>
  <p:notesTextViewPr>
    <p:cViewPr>
      <p:scale>
        <a:sx n="110" d="100"/>
        <a:sy n="11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4.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7.fntdata"/><Relationship Id="rId47" Type="http://schemas.microsoft.com/office/2018/10/relationships/authors" Targe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1.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3.fntdata"/><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font" Target="fonts/font6.fntdata"/></Relationships>
</file>

<file path=ppt/comments/modernComment_10A_F468E00.xml><?xml version="1.0" encoding="utf-8"?>
<p188:cmLst xmlns:a="http://schemas.openxmlformats.org/drawingml/2006/main" xmlns:r="http://schemas.openxmlformats.org/officeDocument/2006/relationships" xmlns:p188="http://schemas.microsoft.com/office/powerpoint/2018/8/main">
  <p188:cm id="{A375AF6C-3D09-F14E-9140-B83154DE6741}" authorId="{0FB24943-B9A3-6269-C202-84058D4F5AA7}" created="2026-05-14T14:32:15.259">
    <ac:deMkLst xmlns:ac="http://schemas.microsoft.com/office/drawing/2013/main/command">
      <pc:docMk xmlns:pc="http://schemas.microsoft.com/office/powerpoint/2013/main/command"/>
      <pc:sldMk xmlns:pc="http://schemas.microsoft.com/office/powerpoint/2013/main/command" cId="256282112" sldId="266"/>
      <ac:spMk id="6" creationId="{ACE05882-C251-A583-A075-27EB8B22F7E0}"/>
    </ac:deMkLst>
    <p188:txBody>
      <a:bodyPr/>
      <a:lstStyle/>
      <a:p>
        <a:r>
          <a:rPr lang="en-GB"/>
          <a:t>Is this footer fine? Or do I need to mention Oxford somewhere / have a logo on the slide?</a:t>
        </a:r>
      </a:p>
    </p188:txBody>
  </p188:cm>
</p188:cmLst>
</file>

<file path=ppt/comments/modernComment_174_AB507B15.xml><?xml version="1.0" encoding="utf-8"?>
<p188:cmLst xmlns:a="http://schemas.openxmlformats.org/drawingml/2006/main" xmlns:r="http://schemas.openxmlformats.org/officeDocument/2006/relationships" xmlns:p188="http://schemas.microsoft.com/office/powerpoint/2018/8/main">
  <p188:cm id="{CE2F35A3-2804-6A49-87C5-9DBBB97D58FE}" authorId="{0FB24943-B9A3-6269-C202-84058D4F5AA7}" created="2026-05-14T14:17:08.748">
    <ac:deMkLst xmlns:ac="http://schemas.microsoft.com/office/drawing/2013/main/command">
      <pc:docMk xmlns:pc="http://schemas.microsoft.com/office/powerpoint/2013/main/command"/>
      <pc:sldMk xmlns:pc="http://schemas.microsoft.com/office/powerpoint/2013/main/command" cId="2874178325" sldId="372"/>
      <ac:graphicFrameMk id="18" creationId="{7DDFCD9F-DDFB-7CA9-B537-D9C5C18B2080}"/>
    </ac:deMkLst>
    <p188:txBody>
      <a:bodyPr/>
      <a:lstStyle/>
      <a:p>
        <a:r>
          <a:rPr lang="en-GB"/>
          <a:t>TODO: Calculate stability at 1s</a:t>
        </a:r>
      </a:p>
    </p188:txBody>
  </p188:cm>
</p188:cmLst>
</file>

<file path=ppt/comments/modernComment_18A_D530D996.xml><?xml version="1.0" encoding="utf-8"?>
<p188:cmLst xmlns:a="http://schemas.openxmlformats.org/drawingml/2006/main" xmlns:r="http://schemas.openxmlformats.org/officeDocument/2006/relationships" xmlns:p188="http://schemas.microsoft.com/office/powerpoint/2018/8/main">
  <p188:cm id="{A242C056-114A-0E49-B63A-8D416E8E032C}" authorId="{0FB24943-B9A3-6269-C202-84058D4F5AA7}" created="2026-05-14T14:35:30.397">
    <pc:sldMkLst xmlns:pc="http://schemas.microsoft.com/office/powerpoint/2013/main/command">
      <pc:docMk/>
      <pc:sldMk cId="3576748438" sldId="394"/>
    </pc:sldMkLst>
    <p188:txBody>
      <a:bodyPr/>
      <a:lstStyle/>
      <a:p>
        <a:r>
          <a:rPr lang="en-GB"/>
          <a:t>will try to get a new picture when there's a moment to do so</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A27B39-B047-F343-B1B5-699EF09D6B0E}" type="datetimeFigureOut">
              <a:rPr lang="en-GB" smtClean="0"/>
              <a:t>13/05/2026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009D17-CF2D-C046-9FF3-F4638F3EDBFD}" type="slidenum">
              <a:rPr lang="en-GB" smtClean="0"/>
              <a:t>‹#›</a:t>
            </a:fld>
            <a:endParaRPr lang="en-GB"/>
          </a:p>
        </p:txBody>
      </p:sp>
    </p:spTree>
    <p:extLst>
      <p:ext uri="{BB962C8B-B14F-4D97-AF65-F5344CB8AC3E}">
        <p14:creationId xmlns:p14="http://schemas.microsoft.com/office/powerpoint/2010/main" val="3141730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Thanks for the introduction, and to the organisers for giving me the opportunity to speak at this very interesting event. </a:t>
            </a:r>
          </a:p>
          <a:p>
            <a:r>
              <a:rPr lang="en-GB" dirty="0"/>
              <a:t>My background is quite different from that of most people here – I’m here from the Oxford Ion Trap Group which primarily focuses on quantum computing applications, but have adapted our existing setup for entangled spectroscopy.</a:t>
            </a:r>
          </a:p>
          <a:p>
            <a:r>
              <a:rPr lang="en-GB" dirty="0"/>
              <a:t>And I’m happy to point out that we have some preliminary data, [animation] so we can change the title of the talk slightly</a:t>
            </a:r>
          </a:p>
        </p:txBody>
      </p:sp>
      <p:sp>
        <p:nvSpPr>
          <p:cNvPr id="4" name="Slide Number Placeholder 3"/>
          <p:cNvSpPr>
            <a:spLocks noGrp="1"/>
          </p:cNvSpPr>
          <p:nvPr>
            <p:ph type="sldNum" sz="quarter" idx="5"/>
          </p:nvPr>
        </p:nvSpPr>
        <p:spPr/>
        <p:txBody>
          <a:bodyPr/>
          <a:lstStyle/>
          <a:p>
            <a:fld id="{17009D17-CF2D-C046-9FF3-F4638F3EDBFD}" type="slidenum">
              <a:rPr lang="en-GB" smtClean="0"/>
              <a:t>1</a:t>
            </a:fld>
            <a:endParaRPr lang="en-GB"/>
          </a:p>
        </p:txBody>
      </p:sp>
    </p:spTree>
    <p:extLst>
      <p:ext uri="{BB962C8B-B14F-4D97-AF65-F5344CB8AC3E}">
        <p14:creationId xmlns:p14="http://schemas.microsoft.com/office/powerpoint/2010/main" val="3477498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Did this with two entangled Sr88 clocks a few years ago:</a:t>
            </a:r>
          </a:p>
          <a:p>
            <a:r>
              <a:rPr lang="en-GB" dirty="0"/>
              <a:t>Did show Heisenberg scaling</a:t>
            </a:r>
          </a:p>
          <a:p>
            <a:r>
              <a:rPr lang="en-GB" dirty="0"/>
              <a:t>See on the right, get a much tighter measurement bound with the entangled (green) vs unentangled (orange)</a:t>
            </a:r>
          </a:p>
          <a:p>
            <a:r>
              <a:rPr lang="en-GB" dirty="0"/>
              <a:t>Measurement at 1e-15 level: Hz resolution</a:t>
            </a:r>
          </a:p>
          <a:p>
            <a:r>
              <a:rPr lang="en-GB" dirty="0"/>
              <a:t>Great proof of principle but probe duration severely limited (~15 </a:t>
            </a:r>
            <a:r>
              <a:rPr lang="en-GB" dirty="0" err="1"/>
              <a:t>ms</a:t>
            </a:r>
            <a:r>
              <a:rPr lang="en-GB" dirty="0"/>
              <a:t>), duty cycle</a:t>
            </a:r>
          </a:p>
        </p:txBody>
      </p:sp>
      <p:sp>
        <p:nvSpPr>
          <p:cNvPr id="4" name="Slide Number Placeholder 3"/>
          <p:cNvSpPr>
            <a:spLocks noGrp="1"/>
          </p:cNvSpPr>
          <p:nvPr>
            <p:ph type="sldNum" sz="quarter" idx="5"/>
          </p:nvPr>
        </p:nvSpPr>
        <p:spPr/>
        <p:txBody>
          <a:bodyPr/>
          <a:lstStyle/>
          <a:p>
            <a:fld id="{17009D17-CF2D-C046-9FF3-F4638F3EDBFD}" type="slidenum">
              <a:rPr lang="en-GB" smtClean="0"/>
              <a:t>10</a:t>
            </a:fld>
            <a:endParaRPr lang="en-GB"/>
          </a:p>
        </p:txBody>
      </p:sp>
    </p:spTree>
    <p:extLst>
      <p:ext uri="{BB962C8B-B14F-4D97-AF65-F5344CB8AC3E}">
        <p14:creationId xmlns:p14="http://schemas.microsoft.com/office/powerpoint/2010/main" val="2177639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Now extending it to Ca43 clocks on the optical S1/2 to D5/2 transition (point to transition) at 729 nm</a:t>
            </a:r>
          </a:p>
          <a:p>
            <a:r>
              <a:rPr lang="en-US" dirty="0"/>
              <a:t>    - rich hyperfine structure</a:t>
            </a:r>
          </a:p>
          <a:p>
            <a:r>
              <a:rPr lang="en-US" dirty="0"/>
              <a:t>    - intermediate field regime even at 5 Gauss, field-insensitive  clock transition (shown on the right)</a:t>
            </a:r>
          </a:p>
          <a:p>
            <a:r>
              <a:rPr lang="en-US" dirty="0"/>
              <a:t>    - much longer coherence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[next animation] Enables probes at much longer Ramsey durations, expect to be limited by excited state lifetime, which is ~1.1 s. </a:t>
            </a:r>
          </a:p>
          <a:p>
            <a:r>
              <a:rPr lang="en-US" dirty="0"/>
              <a:t>- Massively improves duty cycle, even though slower more cooling</a:t>
            </a:r>
          </a:p>
          <a:p>
            <a:r>
              <a:rPr lang="en-US" dirty="0"/>
              <a:t> (for data, 80 </a:t>
            </a:r>
            <a:r>
              <a:rPr lang="en-US" dirty="0" err="1"/>
              <a:t>ms</a:t>
            </a:r>
            <a:r>
              <a:rPr lang="en-US" dirty="0"/>
              <a:t> but definitely reduce massively &lt; 30ms)</a:t>
            </a:r>
          </a:p>
          <a:p>
            <a:r>
              <a:rPr lang="en-US" dirty="0"/>
              <a:t>improvement of 1 order of magnitude in clock stability. </a:t>
            </a:r>
          </a:p>
          <a:p>
            <a:r>
              <a:rPr lang="en-US" dirty="0"/>
              <a:t>Expect to average down to 1e-17 from a preliminary evaluation of our drifts</a:t>
            </a:r>
          </a:p>
          <a:p>
            <a:r>
              <a:rPr lang="en-US" dirty="0"/>
              <a:t>- [next animation] Enables resolution of gravitational time dilation shifts at the 10 cm height difference. </a:t>
            </a:r>
          </a:p>
          <a:p>
            <a:r>
              <a:rPr lang="en-US" dirty="0"/>
              <a:t>Long term: first test of GR using entanglement, if GR changes quantum phase? Don't expect to see any deviations, but never been done before</a:t>
            </a:r>
          </a:p>
        </p:txBody>
      </p:sp>
      <p:sp>
        <p:nvSpPr>
          <p:cNvPr id="4" name="Slide Number Placeholder 3"/>
          <p:cNvSpPr>
            <a:spLocks noGrp="1"/>
          </p:cNvSpPr>
          <p:nvPr>
            <p:ph type="sldNum" sz="quarter" idx="5"/>
          </p:nvPr>
        </p:nvSpPr>
        <p:spPr/>
        <p:txBody>
          <a:bodyPr/>
          <a:lstStyle/>
          <a:p>
            <a:fld id="{73E4108E-5671-A247-9E67-328036EF3919}" type="slidenum">
              <a:rPr lang="en-US" smtClean="0"/>
              <a:t>11</a:t>
            </a:fld>
            <a:endParaRPr lang="en-US"/>
          </a:p>
        </p:txBody>
      </p:sp>
    </p:spTree>
    <p:extLst>
      <p:ext uri="{BB962C8B-B14F-4D97-AF65-F5344CB8AC3E}">
        <p14:creationId xmlns:p14="http://schemas.microsoft.com/office/powerpoint/2010/main" val="1217071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Setup contains two nodes: </a:t>
            </a:r>
            <a:r>
              <a:rPr lang="en-GB" dirty="0" err="1"/>
              <a:t>alice</a:t>
            </a:r>
            <a:r>
              <a:rPr lang="en-GB" dirty="0"/>
              <a:t> &amp; bob</a:t>
            </a:r>
          </a:p>
          <a:p>
            <a:r>
              <a:rPr lang="en-GB" dirty="0"/>
              <a:t>each node has 2 co-trapped ions</a:t>
            </a:r>
          </a:p>
          <a:p>
            <a:endParaRPr lang="en-GB" dirty="0"/>
          </a:p>
          <a:p>
            <a:r>
              <a:rPr lang="en-GB" dirty="0"/>
              <a:t>88Sr: simple energy level structure, good for networking. But b field sensitive, bad for coherence</a:t>
            </a:r>
          </a:p>
          <a:p>
            <a:r>
              <a:rPr lang="en-GB" dirty="0"/>
              <a:t>43Ca: Hyperfine structure, good for storing quantum information and will be used as our clock</a:t>
            </a:r>
          </a:p>
          <a:p>
            <a:endParaRPr lang="en-GB" dirty="0"/>
          </a:p>
          <a:p>
            <a:r>
              <a:rPr lang="en-GB" dirty="0"/>
              <a:t>All communication across nodes is between the Sr</a:t>
            </a:r>
          </a:p>
          <a:p>
            <a:r>
              <a:rPr lang="en-GB" dirty="0"/>
              <a:t>Ca only interacts directly within the same node with the Sr</a:t>
            </a:r>
          </a:p>
          <a:p>
            <a:endParaRPr lang="en-GB" dirty="0"/>
          </a:p>
        </p:txBody>
      </p:sp>
      <p:sp>
        <p:nvSpPr>
          <p:cNvPr id="4" name="Slide Number Placeholder 3"/>
          <p:cNvSpPr>
            <a:spLocks noGrp="1"/>
          </p:cNvSpPr>
          <p:nvPr>
            <p:ph type="sldNum" sz="quarter" idx="5"/>
          </p:nvPr>
        </p:nvSpPr>
        <p:spPr/>
        <p:txBody>
          <a:bodyPr/>
          <a:lstStyle/>
          <a:p>
            <a:fld id="{17009D17-CF2D-C046-9FF3-F4638F3EDBFD}" type="slidenum">
              <a:rPr lang="en-GB" smtClean="0"/>
              <a:t>12</a:t>
            </a:fld>
            <a:endParaRPr lang="en-GB"/>
          </a:p>
        </p:txBody>
      </p:sp>
    </p:spTree>
    <p:extLst>
      <p:ext uri="{BB962C8B-B14F-4D97-AF65-F5344CB8AC3E}">
        <p14:creationId xmlns:p14="http://schemas.microsoft.com/office/powerpoint/2010/main" val="39662819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what our apparatus looks like:</a:t>
            </a:r>
          </a:p>
          <a:p>
            <a:r>
              <a:rPr lang="en-GB" dirty="0"/>
              <a:t>See </a:t>
            </a:r>
            <a:r>
              <a:rPr lang="en-GB" dirty="0" err="1"/>
              <a:t>alice</a:t>
            </a:r>
            <a:r>
              <a:rPr lang="en-GB" dirty="0"/>
              <a:t> and bob on either side, </a:t>
            </a:r>
            <a:r>
              <a:rPr lang="en-GB" dirty="0" err="1"/>
              <a:t>approx</a:t>
            </a:r>
            <a:r>
              <a:rPr lang="en-GB" dirty="0"/>
              <a:t> 2 m free space (3m fibre) apart.</a:t>
            </a:r>
          </a:p>
          <a:p>
            <a:r>
              <a:rPr lang="en-GB" dirty="0"/>
              <a:t>Entangling station with the Bell state </a:t>
            </a:r>
            <a:r>
              <a:rPr lang="en-GB" dirty="0" err="1"/>
              <a:t>analyzer</a:t>
            </a:r>
            <a:r>
              <a:rPr lang="en-GB" dirty="0"/>
              <a:t> in the back</a:t>
            </a:r>
          </a:p>
        </p:txBody>
      </p:sp>
      <p:sp>
        <p:nvSpPr>
          <p:cNvPr id="4" name="Slide Number Placeholder 3"/>
          <p:cNvSpPr>
            <a:spLocks noGrp="1"/>
          </p:cNvSpPr>
          <p:nvPr>
            <p:ph type="sldNum" sz="quarter" idx="5"/>
          </p:nvPr>
        </p:nvSpPr>
        <p:spPr/>
        <p:txBody>
          <a:bodyPr/>
          <a:lstStyle/>
          <a:p>
            <a:fld id="{17009D17-CF2D-C046-9FF3-F4638F3EDBFD}" type="slidenum">
              <a:rPr lang="en-GB" smtClean="0"/>
              <a:t>13</a:t>
            </a:fld>
            <a:endParaRPr lang="en-GB"/>
          </a:p>
        </p:txBody>
      </p:sp>
    </p:spTree>
    <p:extLst>
      <p:ext uri="{BB962C8B-B14F-4D97-AF65-F5344CB8AC3E}">
        <p14:creationId xmlns:p14="http://schemas.microsoft.com/office/powerpoint/2010/main" val="17562024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How do we generate entanglement between </a:t>
            </a:r>
            <a:r>
              <a:rPr lang="en-GB" dirty="0" err="1"/>
              <a:t>sr</a:t>
            </a:r>
            <a:r>
              <a:rPr lang="en-GB" dirty="0"/>
              <a:t>?</a:t>
            </a:r>
          </a:p>
          <a:p>
            <a:endParaRPr lang="en-GB" dirty="0"/>
          </a:p>
          <a:p>
            <a:r>
              <a:rPr lang="en-GB" dirty="0"/>
              <a:t>Prepare Sr in ground state</a:t>
            </a:r>
          </a:p>
          <a:p>
            <a:r>
              <a:rPr lang="en-GB" dirty="0" err="1"/>
              <a:t>ps</a:t>
            </a:r>
            <a:r>
              <a:rPr lang="en-GB" dirty="0"/>
              <a:t> excitation pulse to P1/2 state</a:t>
            </a:r>
          </a:p>
          <a:p>
            <a:r>
              <a:rPr lang="en-GB" dirty="0"/>
              <a:t>Decays back to ground state, emitting a photon</a:t>
            </a:r>
          </a:p>
          <a:p>
            <a:r>
              <a:rPr lang="en-GB" dirty="0"/>
              <a:t>Photon polarisation entangled with Sr state</a:t>
            </a:r>
          </a:p>
          <a:p>
            <a:endParaRPr lang="en-GB" dirty="0"/>
          </a:p>
          <a:p>
            <a:r>
              <a:rPr lang="en-GB" dirty="0"/>
              <a:t>Do simultaneously on both Alice and Bob</a:t>
            </a:r>
          </a:p>
        </p:txBody>
      </p:sp>
      <p:sp>
        <p:nvSpPr>
          <p:cNvPr id="4" name="Slide Number Placeholder 3"/>
          <p:cNvSpPr>
            <a:spLocks noGrp="1"/>
          </p:cNvSpPr>
          <p:nvPr>
            <p:ph type="sldNum" sz="quarter" idx="5"/>
          </p:nvPr>
        </p:nvSpPr>
        <p:spPr/>
        <p:txBody>
          <a:bodyPr/>
          <a:lstStyle/>
          <a:p>
            <a:fld id="{17009D17-CF2D-C046-9FF3-F4638F3EDBFD}" type="slidenum">
              <a:rPr lang="en-GB" smtClean="0"/>
              <a:t>14</a:t>
            </a:fld>
            <a:endParaRPr lang="en-GB"/>
          </a:p>
        </p:txBody>
      </p:sp>
    </p:spTree>
    <p:extLst>
      <p:ext uri="{BB962C8B-B14F-4D97-AF65-F5344CB8AC3E}">
        <p14:creationId xmlns:p14="http://schemas.microsoft.com/office/powerpoint/2010/main" val="3018339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Then collect single photons via a high NA lens focused into an optical fibre</a:t>
            </a:r>
          </a:p>
          <a:p>
            <a:r>
              <a:rPr lang="en-GB" dirty="0"/>
              <a:t>Have about ~2% efficiency of photon emission to end of fibre in each node</a:t>
            </a:r>
          </a:p>
          <a:p>
            <a:r>
              <a:rPr lang="en-GB" dirty="0"/>
              <a:t>Probability of collecting a photon from both nodes simultaneously is 2% squared, but we attempt this generation at GHz rates</a:t>
            </a:r>
          </a:p>
          <a:p>
            <a:endParaRPr lang="en-GB" dirty="0"/>
          </a:p>
          <a:p>
            <a:r>
              <a:rPr lang="en-GB" dirty="0"/>
              <a:t>Now have two pairs of ion-photon entanglement from each trap</a:t>
            </a:r>
          </a:p>
        </p:txBody>
      </p:sp>
      <p:sp>
        <p:nvSpPr>
          <p:cNvPr id="4" name="Slide Number Placeholder 3"/>
          <p:cNvSpPr>
            <a:spLocks noGrp="1"/>
          </p:cNvSpPr>
          <p:nvPr>
            <p:ph type="sldNum" sz="quarter" idx="5"/>
          </p:nvPr>
        </p:nvSpPr>
        <p:spPr/>
        <p:txBody>
          <a:bodyPr/>
          <a:lstStyle/>
          <a:p>
            <a:fld id="{17009D17-CF2D-C046-9FF3-F4638F3EDBFD}" type="slidenum">
              <a:rPr lang="en-GB" smtClean="0"/>
              <a:t>15</a:t>
            </a:fld>
            <a:endParaRPr lang="en-GB"/>
          </a:p>
        </p:txBody>
      </p:sp>
    </p:spTree>
    <p:extLst>
      <p:ext uri="{BB962C8B-B14F-4D97-AF65-F5344CB8AC3E}">
        <p14:creationId xmlns:p14="http://schemas.microsoft.com/office/powerpoint/2010/main" val="2131317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Then do entanglement-swapping protocol: </a:t>
            </a:r>
          </a:p>
          <a:p>
            <a:r>
              <a:rPr lang="en-GB" dirty="0"/>
              <a:t> - Measure photons with a bell state </a:t>
            </a:r>
            <a:r>
              <a:rPr lang="en-GB" dirty="0" err="1"/>
              <a:t>analyzer</a:t>
            </a:r>
            <a:endParaRPr lang="en-GB" dirty="0"/>
          </a:p>
          <a:p>
            <a:r>
              <a:rPr lang="en-GB" dirty="0"/>
              <a:t> - collapses the two Sr into a Bell state</a:t>
            </a:r>
          </a:p>
          <a:p>
            <a:endParaRPr lang="en-GB" dirty="0"/>
          </a:p>
          <a:p>
            <a:r>
              <a:rPr lang="en-GB" dirty="0"/>
              <a:t>Takes less than 4000 attempts for one herald (250-300 Hz)</a:t>
            </a:r>
          </a:p>
        </p:txBody>
      </p:sp>
      <p:sp>
        <p:nvSpPr>
          <p:cNvPr id="4" name="Slide Number Placeholder 3"/>
          <p:cNvSpPr>
            <a:spLocks noGrp="1"/>
          </p:cNvSpPr>
          <p:nvPr>
            <p:ph type="sldNum" sz="quarter" idx="5"/>
          </p:nvPr>
        </p:nvSpPr>
        <p:spPr/>
        <p:txBody>
          <a:bodyPr/>
          <a:lstStyle/>
          <a:p>
            <a:fld id="{17009D17-CF2D-C046-9FF3-F4638F3EDBFD}" type="slidenum">
              <a:rPr lang="en-GB" smtClean="0"/>
              <a:t>16</a:t>
            </a:fld>
            <a:endParaRPr lang="en-GB"/>
          </a:p>
        </p:txBody>
      </p:sp>
    </p:spTree>
    <p:extLst>
      <p:ext uri="{BB962C8B-B14F-4D97-AF65-F5344CB8AC3E}">
        <p14:creationId xmlns:p14="http://schemas.microsoft.com/office/powerpoint/2010/main" val="8575008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Then do local entangling gates to map Sr bell state onto two Ca ions</a:t>
            </a:r>
          </a:p>
        </p:txBody>
      </p:sp>
      <p:sp>
        <p:nvSpPr>
          <p:cNvPr id="4" name="Slide Number Placeholder 3"/>
          <p:cNvSpPr>
            <a:spLocks noGrp="1"/>
          </p:cNvSpPr>
          <p:nvPr>
            <p:ph type="sldNum" sz="quarter" idx="5"/>
          </p:nvPr>
        </p:nvSpPr>
        <p:spPr/>
        <p:txBody>
          <a:bodyPr/>
          <a:lstStyle/>
          <a:p>
            <a:fld id="{17009D17-CF2D-C046-9FF3-F4638F3EDBFD}" type="slidenum">
              <a:rPr lang="en-GB" smtClean="0"/>
              <a:t>17</a:t>
            </a:fld>
            <a:endParaRPr lang="en-GB"/>
          </a:p>
        </p:txBody>
      </p:sp>
    </p:spTree>
    <p:extLst>
      <p:ext uri="{BB962C8B-B14F-4D97-AF65-F5344CB8AC3E}">
        <p14:creationId xmlns:p14="http://schemas.microsoft.com/office/powerpoint/2010/main" val="1766717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8E0738-6441-3979-B30B-355381CE95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1F3FEA-187C-64CB-3E86-E8143169BC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493BA0-12CA-131E-DD2C-39ADB3BA709B}"/>
              </a:ext>
            </a:extLst>
          </p:cNvPr>
          <p:cNvSpPr>
            <a:spLocks noGrp="1"/>
          </p:cNvSpPr>
          <p:nvPr>
            <p:ph type="body" idx="1"/>
          </p:nvPr>
        </p:nvSpPr>
        <p:spPr/>
        <p:txBody>
          <a:bodyPr/>
          <a:lstStyle/>
          <a:p>
            <a:r>
              <a:rPr lang="en-GB" dirty="0"/>
              <a:t>The Ca-Ca entanglement is in the microwave qubit, we now map this onto the optical qubit</a:t>
            </a:r>
          </a:p>
          <a:p>
            <a:endParaRPr lang="en-GB" dirty="0"/>
          </a:p>
          <a:p>
            <a:r>
              <a:rPr lang="en-GB" dirty="0"/>
              <a:t>[animation]</a:t>
            </a:r>
          </a:p>
          <a:p>
            <a:endParaRPr lang="en-GB" dirty="0"/>
          </a:p>
          <a:p>
            <a:r>
              <a:rPr lang="en-GB" dirty="0"/>
              <a:t>[animation]</a:t>
            </a:r>
          </a:p>
          <a:p>
            <a:r>
              <a:rPr lang="en-GB" dirty="0"/>
              <a:t>finally left with an entangled Bell state between the optical clock qubits</a:t>
            </a:r>
          </a:p>
        </p:txBody>
      </p:sp>
      <p:sp>
        <p:nvSpPr>
          <p:cNvPr id="4" name="Slide Number Placeholder 3">
            <a:extLst>
              <a:ext uri="{FF2B5EF4-FFF2-40B4-BE49-F238E27FC236}">
                <a16:creationId xmlns:a16="http://schemas.microsoft.com/office/drawing/2014/main" id="{0163F483-FF22-380E-AC5E-D0A2C4162ED3}"/>
              </a:ext>
            </a:extLst>
          </p:cNvPr>
          <p:cNvSpPr>
            <a:spLocks noGrp="1"/>
          </p:cNvSpPr>
          <p:nvPr>
            <p:ph type="sldNum" sz="quarter" idx="5"/>
          </p:nvPr>
        </p:nvSpPr>
        <p:spPr/>
        <p:txBody>
          <a:bodyPr/>
          <a:lstStyle/>
          <a:p>
            <a:fld id="{17009D17-CF2D-C046-9FF3-F4638F3EDBFD}" type="slidenum">
              <a:rPr lang="en-GB" smtClean="0"/>
              <a:t>18</a:t>
            </a:fld>
            <a:endParaRPr lang="en-GB"/>
          </a:p>
        </p:txBody>
      </p:sp>
    </p:spTree>
    <p:extLst>
      <p:ext uri="{BB962C8B-B14F-4D97-AF65-F5344CB8AC3E}">
        <p14:creationId xmlns:p14="http://schemas.microsoft.com/office/powerpoint/2010/main" val="14764043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Starting with Sr-Sr 98%</a:t>
            </a:r>
          </a:p>
          <a:p>
            <a:r>
              <a:rPr lang="en-GB" dirty="0"/>
              <a:t>Have shown 93% fidelity on microwave</a:t>
            </a:r>
          </a:p>
          <a:p>
            <a:endParaRPr lang="en-GB" dirty="0"/>
          </a:p>
          <a:p>
            <a:r>
              <a:rPr lang="en-GB" dirty="0"/>
              <a:t>We've now set up the quadrupole 729 nm laser for the optical mapping, and preliminarily we see 94% parity contrast</a:t>
            </a:r>
          </a:p>
        </p:txBody>
      </p:sp>
      <p:sp>
        <p:nvSpPr>
          <p:cNvPr id="4" name="Slide Number Placeholder 3"/>
          <p:cNvSpPr>
            <a:spLocks noGrp="1"/>
          </p:cNvSpPr>
          <p:nvPr>
            <p:ph type="sldNum" sz="quarter" idx="5"/>
          </p:nvPr>
        </p:nvSpPr>
        <p:spPr/>
        <p:txBody>
          <a:bodyPr/>
          <a:lstStyle/>
          <a:p>
            <a:fld id="{17009D17-CF2D-C046-9FF3-F4638F3EDBFD}" type="slidenum">
              <a:rPr lang="en-GB" smtClean="0"/>
              <a:t>19</a:t>
            </a:fld>
            <a:endParaRPr lang="en-GB"/>
          </a:p>
        </p:txBody>
      </p:sp>
    </p:spTree>
    <p:extLst>
      <p:ext uri="{BB962C8B-B14F-4D97-AF65-F5344CB8AC3E}">
        <p14:creationId xmlns:p14="http://schemas.microsoft.com/office/powerpoint/2010/main" val="1358112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don't think I need to motivate the importance of atomic clocks here. As you're all aware, optical atomic clocks are some of our most accurate and precise tools for measuring anything humans have ever built.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last year has been especially competitive, with multiple groups reporting systematic uncertainties at the 10^-19 level</a:t>
            </a:r>
          </a:p>
        </p:txBody>
      </p:sp>
      <p:sp>
        <p:nvSpPr>
          <p:cNvPr id="4" name="Slide Number Placeholder 3"/>
          <p:cNvSpPr>
            <a:spLocks noGrp="1"/>
          </p:cNvSpPr>
          <p:nvPr>
            <p:ph type="sldNum" sz="quarter" idx="5"/>
          </p:nvPr>
        </p:nvSpPr>
        <p:spPr/>
        <p:txBody>
          <a:bodyPr/>
          <a:lstStyle/>
          <a:p>
            <a:fld id="{73E4108E-5671-A247-9E67-328036EF3919}" type="slidenum">
              <a:rPr lang="en-US" smtClean="0"/>
              <a:t>2</a:t>
            </a:fld>
            <a:endParaRPr lang="en-US"/>
          </a:p>
        </p:txBody>
      </p:sp>
    </p:spTree>
    <p:extLst>
      <p:ext uri="{BB962C8B-B14F-4D97-AF65-F5344CB8AC3E}">
        <p14:creationId xmlns:p14="http://schemas.microsoft.com/office/powerpoint/2010/main" val="2919782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some preliminary results that we took last week</a:t>
            </a:r>
          </a:p>
          <a:p>
            <a:endParaRPr lang="en-GB" dirty="0"/>
          </a:p>
          <a:p>
            <a:r>
              <a:rPr lang="en-GB" dirty="0"/>
              <a:t>Blue curve is unentangled correlation spectroscopy, orange with entanglement. See parity contrast is almost 2x</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See almost ~60% contrast at durations of up to 125 </a:t>
            </a:r>
            <a:r>
              <a:rPr lang="en-GB" dirty="0" err="1"/>
              <a:t>ms</a:t>
            </a:r>
            <a:r>
              <a:rPr lang="en-GB" dirty="0"/>
              <a:t>, well beyond the laser coherence time (measured ~5ms)</a:t>
            </a:r>
          </a:p>
          <a:p>
            <a:endParaRPr lang="en-GB" dirty="0"/>
          </a:p>
          <a:p>
            <a:r>
              <a:rPr lang="en-GB" dirty="0"/>
              <a:t>[animation]</a:t>
            </a:r>
          </a:p>
          <a:p>
            <a:r>
              <a:rPr lang="en-GB" dirty="0"/>
              <a:t>Compare this to our previous Sr results, where we had lower contrast at 10x shorter probe, so it's a clear step forward</a:t>
            </a:r>
          </a:p>
        </p:txBody>
      </p:sp>
      <p:sp>
        <p:nvSpPr>
          <p:cNvPr id="4" name="Slide Number Placeholder 3"/>
          <p:cNvSpPr>
            <a:spLocks noGrp="1"/>
          </p:cNvSpPr>
          <p:nvPr>
            <p:ph type="sldNum" sz="quarter" idx="5"/>
          </p:nvPr>
        </p:nvSpPr>
        <p:spPr/>
        <p:txBody>
          <a:bodyPr/>
          <a:lstStyle/>
          <a:p>
            <a:fld id="{17009D17-CF2D-C046-9FF3-F4638F3EDBFD}" type="slidenum">
              <a:rPr lang="en-GB" smtClean="0"/>
              <a:t>20</a:t>
            </a:fld>
            <a:endParaRPr lang="en-GB"/>
          </a:p>
        </p:txBody>
      </p:sp>
    </p:spTree>
    <p:extLst>
      <p:ext uri="{BB962C8B-B14F-4D97-AF65-F5344CB8AC3E}">
        <p14:creationId xmlns:p14="http://schemas.microsoft.com/office/powerpoint/2010/main" val="41965144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plot of the contrast vs </a:t>
            </a:r>
            <a:r>
              <a:rPr lang="en-GB" dirty="0" err="1"/>
              <a:t>ramsey</a:t>
            </a:r>
            <a:r>
              <a:rPr lang="en-GB" dirty="0"/>
              <a:t> duration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As mentioned earlier, start with </a:t>
            </a:r>
            <a:r>
              <a:rPr lang="en-GB" dirty="0" err="1"/>
              <a:t>approx</a:t>
            </a:r>
            <a:r>
              <a:rPr lang="en-GB" dirty="0"/>
              <a:t> 94% contrast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contrast decays a bit lower than we expect: at 125 </a:t>
            </a:r>
            <a:r>
              <a:rPr lang="en-GB" dirty="0" err="1"/>
              <a:t>ms</a:t>
            </a:r>
            <a:r>
              <a:rPr lang="en-GB" dirty="0"/>
              <a:t> expect 85% from fidelity and excited state lifetime. Gives effective lifetime 1/4 of true decay rate</a:t>
            </a:r>
          </a:p>
          <a:p>
            <a:endParaRPr lang="en-GB" dirty="0"/>
          </a:p>
          <a:p>
            <a:r>
              <a:rPr lang="en-GB" dirty="0"/>
              <a:t>We know almost all of it (some 20-25%) comes from motional heating of the crystal leading to out-of-lamb-</a:t>
            </a:r>
            <a:r>
              <a:rPr lang="en-GB" dirty="0" err="1"/>
              <a:t>dicke</a:t>
            </a:r>
            <a:r>
              <a:rPr lang="en-GB" dirty="0"/>
              <a:t> effects in the closing pi/2 pulse, so should be able to push up to the full 500 </a:t>
            </a:r>
            <a:r>
              <a:rPr lang="en-GB" dirty="0" err="1"/>
              <a:t>ms</a:t>
            </a:r>
            <a:r>
              <a:rPr lang="en-GB" dirty="0"/>
              <a:t> with sympathetic cooling of the Ca ions</a:t>
            </a:r>
          </a:p>
          <a:p>
            <a:endParaRPr lang="en-GB" dirty="0"/>
          </a:p>
          <a:p>
            <a:r>
              <a:rPr lang="en-GB" dirty="0"/>
              <a:t>But even then, comparing to our previous results using Sr, significantly longer coherence and better starting fidelity</a:t>
            </a:r>
          </a:p>
        </p:txBody>
      </p:sp>
      <p:sp>
        <p:nvSpPr>
          <p:cNvPr id="4" name="Slide Number Placeholder 3"/>
          <p:cNvSpPr>
            <a:spLocks noGrp="1"/>
          </p:cNvSpPr>
          <p:nvPr>
            <p:ph type="sldNum" sz="quarter" idx="5"/>
          </p:nvPr>
        </p:nvSpPr>
        <p:spPr/>
        <p:txBody>
          <a:bodyPr/>
          <a:lstStyle/>
          <a:p>
            <a:fld id="{17009D17-CF2D-C046-9FF3-F4638F3EDBFD}" type="slidenum">
              <a:rPr lang="en-GB" smtClean="0"/>
              <a:t>21</a:t>
            </a:fld>
            <a:endParaRPr lang="en-GB"/>
          </a:p>
        </p:txBody>
      </p:sp>
    </p:spTree>
    <p:extLst>
      <p:ext uri="{BB962C8B-B14F-4D97-AF65-F5344CB8AC3E}">
        <p14:creationId xmlns:p14="http://schemas.microsoft.com/office/powerpoint/2010/main" val="25374343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time]</a:t>
            </a:r>
          </a:p>
          <a:p>
            <a:r>
              <a:rPr lang="en-GB" dirty="0"/>
              <a:t>A subtlety to note about the entangled state near the lifetime limit:</a:t>
            </a:r>
          </a:p>
          <a:p>
            <a:r>
              <a:rPr lang="en-GB" dirty="0"/>
              <a:t> - entangled state decays 2x as fast, so loses the factor of sqrt(2) gain over uncorrelated clocks when excluding laser decoherence</a:t>
            </a:r>
          </a:p>
          <a:p>
            <a:r>
              <a:rPr lang="en-GB" dirty="0"/>
              <a:t>[animation x2]</a:t>
            </a:r>
          </a:p>
          <a:p>
            <a:r>
              <a:rPr lang="en-GB" dirty="0"/>
              <a:t> - If you can detect the decay, improve sensitivity by further 2</a:t>
            </a:r>
          </a:p>
          <a:p>
            <a:r>
              <a:rPr lang="en-GB" dirty="0"/>
              <a:t>   by discarding those points. </a:t>
            </a:r>
          </a:p>
          <a:p>
            <a:r>
              <a:rPr lang="en-GB" dirty="0"/>
              <a:t>[animation]</a:t>
            </a:r>
          </a:p>
          <a:p>
            <a:r>
              <a:rPr lang="en-GB" dirty="0"/>
              <a:t>Details are in a paper on the </a:t>
            </a:r>
            <a:r>
              <a:rPr lang="en-GB" dirty="0" err="1"/>
              <a:t>arxiv</a:t>
            </a:r>
            <a:r>
              <a:rPr lang="en-GB" dirty="0"/>
              <a:t> with collaborators at NIST</a:t>
            </a:r>
          </a:p>
        </p:txBody>
      </p:sp>
      <p:sp>
        <p:nvSpPr>
          <p:cNvPr id="4" name="Slide Number Placeholder 3"/>
          <p:cNvSpPr>
            <a:spLocks noGrp="1"/>
          </p:cNvSpPr>
          <p:nvPr>
            <p:ph type="sldNum" sz="quarter" idx="5"/>
          </p:nvPr>
        </p:nvSpPr>
        <p:spPr/>
        <p:txBody>
          <a:bodyPr/>
          <a:lstStyle/>
          <a:p>
            <a:fld id="{17009D17-CF2D-C046-9FF3-F4638F3EDBFD}" type="slidenum">
              <a:rPr lang="en-GB" smtClean="0"/>
              <a:t>22</a:t>
            </a:fld>
            <a:endParaRPr lang="en-GB"/>
          </a:p>
        </p:txBody>
      </p:sp>
    </p:spTree>
    <p:extLst>
      <p:ext uri="{BB962C8B-B14F-4D97-AF65-F5344CB8AC3E}">
        <p14:creationId xmlns:p14="http://schemas.microsoft.com/office/powerpoint/2010/main" val="15400713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 ways of doing this:</a:t>
            </a:r>
          </a:p>
          <a:p>
            <a:endParaRPr lang="en-GB" dirty="0"/>
          </a:p>
          <a:p>
            <a:r>
              <a:rPr lang="en-GB" dirty="0"/>
              <a:t>- controlled not (CNOT) gate between ca atoms -- separates information about phase and decay onto two different atoms. We can do this using protocol called "Quantum Gate Teleportation", which we demonstrated in our 2025 Nature paper [point to reference]</a:t>
            </a:r>
          </a:p>
          <a:p>
            <a:r>
              <a:rPr lang="en-GB" dirty="0"/>
              <a:t>- in real atoms, have &gt; 2 levels, can directly detect decays to state other than the ground state</a:t>
            </a:r>
          </a:p>
          <a:p>
            <a:endParaRPr lang="en-GB" dirty="0"/>
          </a:p>
          <a:p>
            <a:r>
              <a:rPr lang="en-GB" dirty="0"/>
              <a:t>Combining both, should be able to detect all spontaneous decay, and something we want to try in the lab</a:t>
            </a:r>
          </a:p>
        </p:txBody>
      </p:sp>
      <p:sp>
        <p:nvSpPr>
          <p:cNvPr id="4" name="Slide Number Placeholder 3"/>
          <p:cNvSpPr>
            <a:spLocks noGrp="1"/>
          </p:cNvSpPr>
          <p:nvPr>
            <p:ph type="sldNum" sz="quarter" idx="5"/>
          </p:nvPr>
        </p:nvSpPr>
        <p:spPr/>
        <p:txBody>
          <a:bodyPr/>
          <a:lstStyle/>
          <a:p>
            <a:fld id="{17009D17-CF2D-C046-9FF3-F4638F3EDBFD}" type="slidenum">
              <a:rPr lang="en-GB" smtClean="0"/>
              <a:t>23</a:t>
            </a:fld>
            <a:endParaRPr lang="en-GB"/>
          </a:p>
        </p:txBody>
      </p:sp>
    </p:spTree>
    <p:extLst>
      <p:ext uri="{BB962C8B-B14F-4D97-AF65-F5344CB8AC3E}">
        <p14:creationId xmlns:p14="http://schemas.microsoft.com/office/powerpoint/2010/main" val="29094973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as a last quick note, we've developed an open-source fibre length stabilization system with a desktop applet, so if this is of interest to anyone here happy to happy to discuss more in the break</a:t>
            </a:r>
          </a:p>
        </p:txBody>
      </p:sp>
      <p:sp>
        <p:nvSpPr>
          <p:cNvPr id="4" name="Slide Number Placeholder 3"/>
          <p:cNvSpPr>
            <a:spLocks noGrp="1"/>
          </p:cNvSpPr>
          <p:nvPr>
            <p:ph type="sldNum" sz="quarter" idx="5"/>
          </p:nvPr>
        </p:nvSpPr>
        <p:spPr/>
        <p:txBody>
          <a:bodyPr/>
          <a:lstStyle/>
          <a:p>
            <a:fld id="{73E4108E-5671-A247-9E67-328036EF3919}" type="slidenum">
              <a:rPr lang="en-US" smtClean="0"/>
              <a:t>24</a:t>
            </a:fld>
            <a:endParaRPr lang="en-US"/>
          </a:p>
        </p:txBody>
      </p:sp>
    </p:spTree>
    <p:extLst>
      <p:ext uri="{BB962C8B-B14F-4D97-AF65-F5344CB8AC3E}">
        <p14:creationId xmlns:p14="http://schemas.microsoft.com/office/powerpoint/2010/main" val="34090581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7009D17-CF2D-C046-9FF3-F4638F3EDBFD}" type="slidenum">
              <a:rPr lang="en-GB" smtClean="0"/>
              <a:t>25</a:t>
            </a:fld>
            <a:endParaRPr lang="en-GB"/>
          </a:p>
        </p:txBody>
      </p:sp>
    </p:spTree>
    <p:extLst>
      <p:ext uri="{BB962C8B-B14F-4D97-AF65-F5344CB8AC3E}">
        <p14:creationId xmlns:p14="http://schemas.microsoft.com/office/powerpoint/2010/main" val="36375762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7009D17-CF2D-C046-9FF3-F4638F3EDBFD}" type="slidenum">
              <a:rPr lang="en-GB" smtClean="0"/>
              <a:t>26</a:t>
            </a:fld>
            <a:endParaRPr lang="en-GB"/>
          </a:p>
        </p:txBody>
      </p:sp>
    </p:spTree>
    <p:extLst>
      <p:ext uri="{BB962C8B-B14F-4D97-AF65-F5344CB8AC3E}">
        <p14:creationId xmlns:p14="http://schemas.microsoft.com/office/powerpoint/2010/main" val="13885204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7009D17-CF2D-C046-9FF3-F4638F3EDBFD}" type="slidenum">
              <a:rPr lang="en-GB" smtClean="0"/>
              <a:t>27</a:t>
            </a:fld>
            <a:endParaRPr lang="en-GB"/>
          </a:p>
        </p:txBody>
      </p:sp>
    </p:spTree>
    <p:extLst>
      <p:ext uri="{BB962C8B-B14F-4D97-AF65-F5344CB8AC3E}">
        <p14:creationId xmlns:p14="http://schemas.microsoft.com/office/powerpoint/2010/main" val="33919379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key performance parameters are summarised in the table on the slide. </a:t>
            </a:r>
          </a:p>
          <a:p>
            <a:r>
              <a:rPr lang="en-GB" dirty="0"/>
              <a:t>We see that the integrated phase noise reaches 1 rad when integrated above ~20 Hz, </a:t>
            </a:r>
          </a:p>
          <a:p>
            <a:r>
              <a:rPr lang="en-GB" dirty="0"/>
              <a:t>whereas with the cancellation enabled, the noise is still only ~58 </a:t>
            </a:r>
            <a:r>
              <a:rPr lang="en-GB" dirty="0" err="1"/>
              <a:t>mrad</a:t>
            </a:r>
            <a:r>
              <a:rPr lang="en-GB" dirty="0"/>
              <a:t> when integrated above 0.3 Hz, implying a coherence time of over 3 s between the fibre output and input. </a:t>
            </a:r>
          </a:p>
          <a:p>
            <a:endParaRPr lang="en-GB" dirty="0"/>
          </a:p>
          <a:p>
            <a:r>
              <a:rPr lang="en-GB" dirty="0"/>
              <a:t>We think that this performance is limited by the internal clock of the feedback electronics driving the DDS, and that it may be possible to boost performance further by switching to an external reference Rubidium clock and adjusting some of the multiplier settings on the electronics. However, as the cancellation we got was already better than other limiting factors, we did not try this in the lab. </a:t>
            </a:r>
          </a:p>
          <a:p>
            <a:endParaRPr lang="en-GB" dirty="0"/>
          </a:p>
        </p:txBody>
      </p:sp>
      <p:sp>
        <p:nvSpPr>
          <p:cNvPr id="4" name="Slide Number Placeholder 3"/>
          <p:cNvSpPr>
            <a:spLocks noGrp="1"/>
          </p:cNvSpPr>
          <p:nvPr>
            <p:ph type="sldNum" sz="quarter" idx="5"/>
          </p:nvPr>
        </p:nvSpPr>
        <p:spPr/>
        <p:txBody>
          <a:bodyPr/>
          <a:lstStyle/>
          <a:p>
            <a:fld id="{73E4108E-5671-A247-9E67-328036EF3919}" type="slidenum">
              <a:rPr lang="en-US" smtClean="0"/>
              <a:t>30</a:t>
            </a:fld>
            <a:endParaRPr lang="en-US"/>
          </a:p>
        </p:txBody>
      </p:sp>
    </p:spTree>
    <p:extLst>
      <p:ext uri="{BB962C8B-B14F-4D97-AF65-F5344CB8AC3E}">
        <p14:creationId xmlns:p14="http://schemas.microsoft.com/office/powerpoint/2010/main" val="25788858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Plots show the stability enhancement from entanglement (green line) over conventional unentangled techniques (plotted in blue and orange). </a:t>
            </a:r>
          </a:p>
          <a:p>
            <a:endParaRPr lang="en-US" dirty="0"/>
          </a:p>
          <a:p>
            <a:r>
              <a:rPr lang="en-US" dirty="0"/>
              <a:t>See that entanglement improves stability, although its minimum instability is the same as without entanglement as the state decay rate is also twice as high. </a:t>
            </a:r>
          </a:p>
          <a:p>
            <a:endParaRPr lang="en-US" dirty="0"/>
          </a:p>
          <a:p>
            <a:r>
              <a:rPr lang="en-US" dirty="0"/>
              <a:t>A practical system however, is severely limited by laser phase noise on the laser, in the presence of which the enhancement provided by entanglement is much more substantial, as the entangled state produced is resistant to common-mode phase phase errors. </a:t>
            </a:r>
          </a:p>
        </p:txBody>
      </p:sp>
      <p:sp>
        <p:nvSpPr>
          <p:cNvPr id="4" name="Slide Number Placeholder 3"/>
          <p:cNvSpPr>
            <a:spLocks noGrp="1"/>
          </p:cNvSpPr>
          <p:nvPr>
            <p:ph type="sldNum" sz="quarter" idx="5"/>
          </p:nvPr>
        </p:nvSpPr>
        <p:spPr/>
        <p:txBody>
          <a:bodyPr/>
          <a:lstStyle/>
          <a:p>
            <a:fld id="{73E4108E-5671-A247-9E67-328036EF3919}" type="slidenum">
              <a:rPr lang="en-US" smtClean="0"/>
              <a:t>32</a:t>
            </a:fld>
            <a:endParaRPr lang="en-US"/>
          </a:p>
        </p:txBody>
      </p:sp>
    </p:spTree>
    <p:extLst>
      <p:ext uri="{BB962C8B-B14F-4D97-AF65-F5344CB8AC3E}">
        <p14:creationId xmlns:p14="http://schemas.microsoft.com/office/powerpoint/2010/main" val="2779030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The performance of an atomic clock is </a:t>
            </a:r>
            <a:r>
              <a:rPr lang="en-US" dirty="0" err="1"/>
              <a:t>characterised</a:t>
            </a:r>
            <a:r>
              <a:rPr lang="en-US" dirty="0"/>
              <a:t> by two main parameters: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 the systematic uncertainty (in the observed laboratory frequency compared to that of an isolated atom)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 and the instability (tells you how long you need to measure to average down your measurement),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ion clocks:  easier to isolate from environment, have some of the lowest systematic uncertainties (as shown on previous slide).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But usually only have one or two atoms, short-term </a:t>
            </a:r>
            <a:r>
              <a:rPr lang="en-US" dirty="0" err="1"/>
              <a:t>instabilties</a:t>
            </a:r>
            <a:r>
              <a:rPr lang="en-US" dirty="0"/>
              <a:t> are generally 2-3 orders of magnitude larger than systematics.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Without entanglement, clock stability given by SQL (1/sqrt(N)). With entanglement, Heisenberg limit (1/N), giving gain of sqrt(N)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3E4108E-5671-A247-9E67-328036EF3919}" type="slidenum">
              <a:rPr lang="en-US" smtClean="0"/>
              <a:t>3</a:t>
            </a:fld>
            <a:endParaRPr lang="en-US"/>
          </a:p>
        </p:txBody>
      </p:sp>
    </p:spTree>
    <p:extLst>
      <p:ext uri="{BB962C8B-B14F-4D97-AF65-F5344CB8AC3E}">
        <p14:creationId xmlns:p14="http://schemas.microsoft.com/office/powerpoint/2010/main" val="1500177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1F6C6-FB91-1E1A-B424-044E228704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9D4CC5-8CD6-D921-8005-8D589ECFC1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8702C9-4317-0EEB-E4B2-5991E3ACEDF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Measurements from a single clock have little use without ability to compare to another equally stable reference -- either for cross-validation, or because it is the inherent quantity of interest, e.g. for navigation, geodesy or fundamental physics searches.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this is what we are going to focus on today -- frequency comparisons between two independent clock systems</a:t>
            </a:r>
          </a:p>
        </p:txBody>
      </p:sp>
      <p:sp>
        <p:nvSpPr>
          <p:cNvPr id="4" name="Slide Number Placeholder 3">
            <a:extLst>
              <a:ext uri="{FF2B5EF4-FFF2-40B4-BE49-F238E27FC236}">
                <a16:creationId xmlns:a16="http://schemas.microsoft.com/office/drawing/2014/main" id="{5BDD0030-F332-BB4B-D850-F0A532E73354}"/>
              </a:ext>
            </a:extLst>
          </p:cNvPr>
          <p:cNvSpPr>
            <a:spLocks noGrp="1"/>
          </p:cNvSpPr>
          <p:nvPr>
            <p:ph type="sldNum" sz="quarter" idx="5"/>
          </p:nvPr>
        </p:nvSpPr>
        <p:spPr/>
        <p:txBody>
          <a:bodyPr/>
          <a:lstStyle/>
          <a:p>
            <a:fld id="{73E4108E-5671-A247-9E67-328036EF3919}" type="slidenum">
              <a:rPr lang="en-US" smtClean="0"/>
              <a:t>4</a:t>
            </a:fld>
            <a:endParaRPr lang="en-US"/>
          </a:p>
        </p:txBody>
      </p:sp>
    </p:spTree>
    <p:extLst>
      <p:ext uri="{BB962C8B-B14F-4D97-AF65-F5344CB8AC3E}">
        <p14:creationId xmlns:p14="http://schemas.microsoft.com/office/powerpoint/2010/main" val="3198723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Let me first just reintroduce the fundamentals of Ramsey spectroscopy:</a:t>
            </a:r>
          </a:p>
          <a:p>
            <a:endParaRPr lang="en-GB" dirty="0"/>
          </a:p>
          <a:p>
            <a:r>
              <a:rPr lang="en-GB" dirty="0"/>
              <a:t>Goal is to measure the detuning of a light field (such as a laser) from a narrow-linewidth transitions</a:t>
            </a:r>
          </a:p>
          <a:p>
            <a:endParaRPr lang="en-GB" dirty="0"/>
          </a:p>
          <a:p>
            <a:r>
              <a:rPr lang="en-GB" dirty="0"/>
              <a:t>Start with a pi/2 pulse, creating a superposition of the excited and ground state. </a:t>
            </a:r>
          </a:p>
          <a:p>
            <a:r>
              <a:rPr lang="en-GB" dirty="0"/>
              <a:t>Let it evolve for a probe duration T, accumulating a phase proportional to the detuning</a:t>
            </a:r>
          </a:p>
          <a:p>
            <a:r>
              <a:rPr lang="en-GB" dirty="0"/>
              <a:t>Finally closing pi/2 pulse to complete the interferometry, followed by state detection</a:t>
            </a:r>
          </a:p>
          <a:p>
            <a:endParaRPr lang="en-GB" dirty="0"/>
          </a:p>
          <a:p>
            <a:r>
              <a:rPr lang="en-GB" dirty="0"/>
              <a:t>The clock stability scales as inversely with the Ramsey duration -- longer probe durations give you higher sensitivity.</a:t>
            </a:r>
          </a:p>
          <a:p>
            <a:endParaRPr lang="en-GB" dirty="0"/>
          </a:p>
          <a:p>
            <a:r>
              <a:rPr lang="en-GB" dirty="0"/>
              <a:t>Can in principle measure the absolute detuning of each clock individually. The difference frequency stability adds in </a:t>
            </a:r>
            <a:r>
              <a:rPr lang="en-GB" dirty="0" err="1"/>
              <a:t>quadratures</a:t>
            </a:r>
            <a:r>
              <a:rPr lang="en-GB" dirty="0"/>
              <a:t>. </a:t>
            </a:r>
          </a:p>
          <a:p>
            <a:r>
              <a:rPr lang="en-GB" dirty="0"/>
              <a:t>In practice, current technological limitations in laser technology due to laser dephasing generally limit the probe duration to 10s of </a:t>
            </a:r>
            <a:r>
              <a:rPr lang="en-GB" dirty="0" err="1"/>
              <a:t>ms</a:t>
            </a:r>
            <a:endParaRPr lang="en-GB" dirty="0"/>
          </a:p>
          <a:p>
            <a:endParaRPr lang="en-GB" dirty="0"/>
          </a:p>
        </p:txBody>
      </p:sp>
      <p:sp>
        <p:nvSpPr>
          <p:cNvPr id="4" name="Slide Number Placeholder 3"/>
          <p:cNvSpPr>
            <a:spLocks noGrp="1"/>
          </p:cNvSpPr>
          <p:nvPr>
            <p:ph type="sldNum" sz="quarter" idx="5"/>
          </p:nvPr>
        </p:nvSpPr>
        <p:spPr/>
        <p:txBody>
          <a:bodyPr/>
          <a:lstStyle/>
          <a:p>
            <a:fld id="{86F4812E-1D17-4227-9D83-3C9CD31AA73D}" type="slidenum">
              <a:rPr lang="en-GB" smtClean="0"/>
              <a:t>5</a:t>
            </a:fld>
            <a:endParaRPr lang="en-GB"/>
          </a:p>
        </p:txBody>
      </p:sp>
    </p:spTree>
    <p:extLst>
      <p:ext uri="{BB962C8B-B14F-4D97-AF65-F5344CB8AC3E}">
        <p14:creationId xmlns:p14="http://schemas.microsoft.com/office/powerpoint/2010/main" val="4089544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frequency difference comparisons, it is possible to get around laser phase noise limitations using a technique known as correlation spectroscopy.</a:t>
            </a:r>
          </a:p>
          <a:p>
            <a:endParaRPr lang="en-GB" dirty="0"/>
          </a:p>
          <a:p>
            <a:r>
              <a:rPr lang="en-GB" dirty="0"/>
              <a:t>Interrogate both clocks with the same laser with a simultaneous Ramsey. LPN becomes common-mode to both clocks, and causes 0 and 2 excitation components to </a:t>
            </a:r>
            <a:r>
              <a:rPr lang="en-GB" dirty="0" err="1"/>
              <a:t>dephase</a:t>
            </a:r>
            <a:r>
              <a:rPr lang="en-GB" dirty="0"/>
              <a:t>. The single excitation subspace, however, is insensitive to common-mode noise.</a:t>
            </a:r>
          </a:p>
          <a:p>
            <a:br>
              <a:rPr lang="en-GB" dirty="0"/>
            </a:br>
            <a:r>
              <a:rPr lang="en-GB" dirty="0"/>
              <a:t>This evolves with the difference frequency of the two atoms. This enables probes much beyond laser coherence limit by sacrificing 50% contrast (as only half the state participates in this)</a:t>
            </a:r>
          </a:p>
          <a:p>
            <a:endParaRPr lang="en-GB" dirty="0"/>
          </a:p>
          <a:p>
            <a:r>
              <a:rPr lang="en-GB" dirty="0"/>
              <a:t>Been used in many measurement campaigns to interrogate at lifetime limit</a:t>
            </a:r>
          </a:p>
        </p:txBody>
      </p:sp>
      <p:sp>
        <p:nvSpPr>
          <p:cNvPr id="4" name="Slide Number Placeholder 3"/>
          <p:cNvSpPr>
            <a:spLocks noGrp="1"/>
          </p:cNvSpPr>
          <p:nvPr>
            <p:ph type="sldNum" sz="quarter" idx="5"/>
          </p:nvPr>
        </p:nvSpPr>
        <p:spPr/>
        <p:txBody>
          <a:bodyPr/>
          <a:lstStyle/>
          <a:p>
            <a:fld id="{17009D17-CF2D-C046-9FF3-F4638F3EDBFD}" type="slidenum">
              <a:rPr lang="en-GB" smtClean="0"/>
              <a:t>6</a:t>
            </a:fld>
            <a:endParaRPr lang="en-GB"/>
          </a:p>
        </p:txBody>
      </p:sp>
    </p:spTree>
    <p:extLst>
      <p:ext uri="{BB962C8B-B14F-4D97-AF65-F5344CB8AC3E}">
        <p14:creationId xmlns:p14="http://schemas.microsoft.com/office/powerpoint/2010/main" val="2817426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naturally, question arises, if only the single-excitation component of the state contributes to difference frequency, why can't we just create that state directly?</a:t>
            </a:r>
          </a:p>
          <a:p>
            <a:endParaRPr lang="en-US" dirty="0"/>
          </a:p>
          <a:p>
            <a:r>
              <a:rPr lang="en-US" dirty="0"/>
              <a:t>And you'd be right. We can! Then the sequence looks something like this:</a:t>
            </a:r>
            <a:br>
              <a:rPr lang="en-US" dirty="0"/>
            </a:br>
            <a:br>
              <a:rPr lang="en-US" dirty="0"/>
            </a:br>
            <a:r>
              <a:rPr lang="en-US" dirty="0"/>
              <a:t>First, we entangle two clocks into a Bell state residing in a decoherence-free subspace resistant to sigma z errors.</a:t>
            </a:r>
          </a:p>
          <a:p>
            <a:endParaRPr lang="en-US" dirty="0"/>
          </a:p>
          <a:p>
            <a:r>
              <a:rPr lang="en-US" dirty="0"/>
              <a:t>Let it evolve for the probe duration gaining a phase dependent on the frequency difference of the two clocks.</a:t>
            </a:r>
          </a:p>
          <a:p>
            <a:r>
              <a:rPr lang="en-US" dirty="0"/>
              <a:t>Then, as with conventional x-spec, use the same laser to do a second Pi/2 pulse and measure the spin parity </a:t>
            </a:r>
            <a:r>
              <a:rPr lang="en-US" dirty="0" err="1"/>
              <a:t>sigma_z</a:t>
            </a:r>
            <a:r>
              <a:rPr lang="en-US" dirty="0"/>
              <a:t> cross </a:t>
            </a:r>
            <a:r>
              <a:rPr lang="en-US" dirty="0" err="1"/>
              <a:t>sigma_z</a:t>
            </a:r>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73E4108E-5671-A247-9E67-328036EF3919}" type="slidenum">
              <a:rPr lang="en-US" smtClean="0"/>
              <a:t>7</a:t>
            </a:fld>
            <a:endParaRPr lang="en-US"/>
          </a:p>
        </p:txBody>
      </p:sp>
    </p:spTree>
    <p:extLst>
      <p:ext uri="{BB962C8B-B14F-4D97-AF65-F5344CB8AC3E}">
        <p14:creationId xmlns:p14="http://schemas.microsoft.com/office/powerpoint/2010/main" val="33921179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the entangled state gives best of both worlds</a:t>
            </a:r>
          </a:p>
          <a:p>
            <a:r>
              <a:rPr lang="en-GB" dirty="0"/>
              <a:t> 1. maintains LPN insensitivity, enabling long probe times like the unentangled x-spec and</a:t>
            </a:r>
          </a:p>
          <a:p>
            <a:r>
              <a:rPr lang="en-GB" dirty="0"/>
              <a:t> 2. Doesn't sacrifice contrast</a:t>
            </a:r>
          </a:p>
          <a:p>
            <a:endParaRPr lang="en-GB" dirty="0"/>
          </a:p>
          <a:p>
            <a:r>
              <a:rPr lang="en-GB" dirty="0"/>
              <a:t>But also, </a:t>
            </a:r>
          </a:p>
          <a:p>
            <a:r>
              <a:rPr lang="en-GB" dirty="0"/>
              <a:t> 3. The correlations in the state give a further improvement of sqrt(2) from the Heisenberg limit over the SQL</a:t>
            </a:r>
          </a:p>
          <a:p>
            <a:endParaRPr lang="en-GB" dirty="0"/>
          </a:p>
          <a:p>
            <a:r>
              <a:rPr lang="en-GB" dirty="0"/>
              <a:t>Practically can gain &gt;20x over uncorrelated clocks and ~2x over unentangled correlation spectroscopy</a:t>
            </a:r>
          </a:p>
        </p:txBody>
      </p:sp>
      <p:sp>
        <p:nvSpPr>
          <p:cNvPr id="4" name="Slide Number Placeholder 3"/>
          <p:cNvSpPr>
            <a:spLocks noGrp="1"/>
          </p:cNvSpPr>
          <p:nvPr>
            <p:ph type="sldNum" sz="quarter" idx="5"/>
          </p:nvPr>
        </p:nvSpPr>
        <p:spPr/>
        <p:txBody>
          <a:bodyPr/>
          <a:lstStyle/>
          <a:p>
            <a:fld id="{17009D17-CF2D-C046-9FF3-F4638F3EDBFD}" type="slidenum">
              <a:rPr lang="en-GB" smtClean="0"/>
              <a:t>8</a:t>
            </a:fld>
            <a:endParaRPr lang="en-GB"/>
          </a:p>
        </p:txBody>
      </p:sp>
    </p:spTree>
    <p:extLst>
      <p:ext uri="{BB962C8B-B14F-4D97-AF65-F5344CB8AC3E}">
        <p14:creationId xmlns:p14="http://schemas.microsoft.com/office/powerpoint/2010/main" val="2149456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Entanglement enhancement has been demonstrated within a single system many times</a:t>
            </a:r>
          </a:p>
          <a:p>
            <a:endParaRPr lang="en-GB" dirty="0"/>
          </a:p>
          <a:p>
            <a:r>
              <a:rPr lang="en-GB" dirty="0"/>
              <a:t>However, doing it over a network is hard:</a:t>
            </a:r>
          </a:p>
          <a:p>
            <a:r>
              <a:rPr lang="en-GB" dirty="0"/>
              <a:t>1. need...</a:t>
            </a:r>
          </a:p>
          <a:p>
            <a:endParaRPr lang="en-GB" dirty="0"/>
          </a:p>
          <a:p>
            <a:r>
              <a:rPr lang="en-GB" dirty="0"/>
              <a:t>Thankfully, we can do both in our lab – producing an entangled Bell state of 98% between our two nodes at a rate of up to 300 Hz</a:t>
            </a:r>
          </a:p>
        </p:txBody>
      </p:sp>
      <p:sp>
        <p:nvSpPr>
          <p:cNvPr id="4" name="Slide Number Placeholder 3"/>
          <p:cNvSpPr>
            <a:spLocks noGrp="1"/>
          </p:cNvSpPr>
          <p:nvPr>
            <p:ph type="sldNum" sz="quarter" idx="5"/>
          </p:nvPr>
        </p:nvSpPr>
        <p:spPr/>
        <p:txBody>
          <a:bodyPr/>
          <a:lstStyle/>
          <a:p>
            <a:fld id="{17009D17-CF2D-C046-9FF3-F4638F3EDBFD}" type="slidenum">
              <a:rPr lang="en-GB" smtClean="0"/>
              <a:t>9</a:t>
            </a:fld>
            <a:endParaRPr lang="en-GB"/>
          </a:p>
        </p:txBody>
      </p:sp>
    </p:spTree>
    <p:extLst>
      <p:ext uri="{BB962C8B-B14F-4D97-AF65-F5344CB8AC3E}">
        <p14:creationId xmlns:p14="http://schemas.microsoft.com/office/powerpoint/2010/main" val="42445369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sv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sv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Light)">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341691" y="2468894"/>
            <a:ext cx="6514949" cy="2720809"/>
          </a:xfrm>
          <a:prstGeom prst="rect">
            <a:avLst/>
          </a:prstGeom>
        </p:spPr>
        <p:txBody>
          <a:bodyPr anchor="ctr" anchorCtr="0">
            <a:noAutofit/>
          </a:bodyPr>
          <a:lstStyle>
            <a:lvl1pPr algn="l">
              <a:defRPr sz="5400"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Title</a:t>
            </a:r>
            <a:endParaRPr lang="en-GB" dirty="0"/>
          </a:p>
        </p:txBody>
      </p:sp>
      <p:sp>
        <p:nvSpPr>
          <p:cNvPr id="12" name="Rectangle 11">
            <a:extLst>
              <a:ext uri="{FF2B5EF4-FFF2-40B4-BE49-F238E27FC236}">
                <a16:creationId xmlns:a16="http://schemas.microsoft.com/office/drawing/2014/main" id="{ADBAA2E8-2DF6-D013-82F7-38942EFBDCE8}"/>
              </a:ext>
            </a:extLst>
          </p:cNvPr>
          <p:cNvSpPr/>
          <p:nvPr/>
        </p:nvSpPr>
        <p:spPr>
          <a:xfrm>
            <a:off x="3" y="6312001"/>
            <a:ext cx="12191997" cy="545999"/>
          </a:xfrm>
          <a:prstGeom prst="rect">
            <a:avLst/>
          </a:prstGeom>
          <a:solidFill>
            <a:srgbClr val="021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 name="Picture 2" descr="Centre for Teaching and Learning, University of Oxford">
            <a:extLst>
              <a:ext uri="{FF2B5EF4-FFF2-40B4-BE49-F238E27FC236}">
                <a16:creationId xmlns:a16="http://schemas.microsoft.com/office/drawing/2014/main" id="{B9495FE7-BE01-ACEB-DB6F-EF72F5503C1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4" name="Text Placeholder 4">
            <a:extLst>
              <a:ext uri="{FF2B5EF4-FFF2-40B4-BE49-F238E27FC236}">
                <a16:creationId xmlns:a16="http://schemas.microsoft.com/office/drawing/2014/main" id="{42B80E1B-F1EF-4453-CE35-C9279198F6F4}"/>
              </a:ext>
            </a:extLst>
          </p:cNvPr>
          <p:cNvSpPr>
            <a:spLocks noGrp="1"/>
          </p:cNvSpPr>
          <p:nvPr>
            <p:ph type="body" sz="quarter" idx="17" hasCustomPrompt="1"/>
          </p:nvPr>
        </p:nvSpPr>
        <p:spPr>
          <a:xfrm>
            <a:off x="5342467" y="5190067"/>
            <a:ext cx="6515100" cy="639200"/>
          </a:xfrm>
          <a:prstGeom prst="rect">
            <a:avLst/>
          </a:prstGeom>
        </p:spPr>
        <p:txBody>
          <a:bodyPr/>
          <a:lstStyle>
            <a:lvl1pPr marL="0" indent="0">
              <a:buNone/>
              <a:defRPr sz="2667"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Event, Date</a:t>
            </a:r>
          </a:p>
        </p:txBody>
      </p:sp>
      <p:sp>
        <p:nvSpPr>
          <p:cNvPr id="5" name="Text Placeholder 6">
            <a:extLst>
              <a:ext uri="{FF2B5EF4-FFF2-40B4-BE49-F238E27FC236}">
                <a16:creationId xmlns:a16="http://schemas.microsoft.com/office/drawing/2014/main" id="{2F03150B-D6D2-299A-290E-0B1DA96C6B20}"/>
              </a:ext>
            </a:extLst>
          </p:cNvPr>
          <p:cNvSpPr>
            <a:spLocks noGrp="1"/>
          </p:cNvSpPr>
          <p:nvPr>
            <p:ph type="body" sz="quarter" idx="18" hasCustomPrompt="1"/>
          </p:nvPr>
        </p:nvSpPr>
        <p:spPr>
          <a:xfrm>
            <a:off x="0" y="6314018"/>
            <a:ext cx="6072717" cy="543983"/>
          </a:xfrm>
          <a:prstGeom prst="rect">
            <a:avLst/>
          </a:prstGeom>
        </p:spPr>
        <p:txBody>
          <a:bodyPr/>
          <a:lstStyle>
            <a:lvl1pPr marL="0" indent="0" algn="ctr">
              <a:buNone/>
              <a:defRPr sz="2133"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Name</a:t>
            </a:r>
          </a:p>
        </p:txBody>
      </p:sp>
      <p:sp>
        <p:nvSpPr>
          <p:cNvPr id="6" name="Text Placeholder 6">
            <a:extLst>
              <a:ext uri="{FF2B5EF4-FFF2-40B4-BE49-F238E27FC236}">
                <a16:creationId xmlns:a16="http://schemas.microsoft.com/office/drawing/2014/main" id="{EABC272C-ADD9-DBAC-13F7-F710B931C629}"/>
              </a:ext>
            </a:extLst>
          </p:cNvPr>
          <p:cNvSpPr>
            <a:spLocks noGrp="1"/>
          </p:cNvSpPr>
          <p:nvPr>
            <p:ph type="body" sz="quarter" idx="19" hasCustomPrompt="1"/>
          </p:nvPr>
        </p:nvSpPr>
        <p:spPr>
          <a:xfrm>
            <a:off x="6096000" y="6314018"/>
            <a:ext cx="6072717" cy="543983"/>
          </a:xfrm>
          <a:prstGeom prst="rect">
            <a:avLst/>
          </a:prstGeom>
        </p:spPr>
        <p:txBody>
          <a:bodyPr/>
          <a:lstStyle>
            <a:lvl1pPr marL="0" indent="0" algn="ctr">
              <a:buNone/>
              <a:defRPr sz="2133"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Contact</a:t>
            </a:r>
          </a:p>
        </p:txBody>
      </p:sp>
    </p:spTree>
    <p:extLst>
      <p:ext uri="{BB962C8B-B14F-4D97-AF65-F5344CB8AC3E}">
        <p14:creationId xmlns:p14="http://schemas.microsoft.com/office/powerpoint/2010/main" val="393717276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ottom title with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58F7C37-2B50-49CD-83FC-80A26B42AB59}"/>
              </a:ext>
            </a:extLst>
          </p:cNvPr>
          <p:cNvSpPr>
            <a:spLocks noGrp="1"/>
          </p:cNvSpPr>
          <p:nvPr>
            <p:ph type="title" hasCustomPrompt="1"/>
          </p:nvPr>
        </p:nvSpPr>
        <p:spPr>
          <a:xfrm>
            <a:off x="0" y="6213310"/>
            <a:ext cx="12192000" cy="644689"/>
          </a:xfrm>
          <a:prstGeom prst="rect">
            <a:avLst/>
          </a:prstGeom>
          <a:solidFill>
            <a:srgbClr val="021E42"/>
          </a:solidFill>
        </p:spPr>
        <p:txBody>
          <a:bodyPr>
            <a:noAutofit/>
          </a:bodyPr>
          <a:lstStyle>
            <a:lvl1pPr marL="0" indent="0" algn="ctr">
              <a:tabLst/>
              <a:defRPr sz="3200"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Slide title</a:t>
            </a:r>
          </a:p>
        </p:txBody>
      </p:sp>
      <p:sp>
        <p:nvSpPr>
          <p:cNvPr id="3" name="Content Placeholder 2">
            <a:extLst>
              <a:ext uri="{FF2B5EF4-FFF2-40B4-BE49-F238E27FC236}">
                <a16:creationId xmlns:a16="http://schemas.microsoft.com/office/drawing/2014/main" id="{B2798C3F-1C75-7C6A-807D-B565206F2985}"/>
              </a:ext>
            </a:extLst>
          </p:cNvPr>
          <p:cNvSpPr>
            <a:spLocks noGrp="1"/>
          </p:cNvSpPr>
          <p:nvPr>
            <p:ph sz="quarter" idx="10" hasCustomPrompt="1"/>
          </p:nvPr>
        </p:nvSpPr>
        <p:spPr>
          <a:xfrm>
            <a:off x="1056000" y="548183"/>
            <a:ext cx="10080000" cy="5281084"/>
          </a:xfrm>
          <a:prstGeom prst="rect">
            <a:avLst/>
          </a:prstGeom>
        </p:spPr>
        <p:txBody>
          <a:bodyPr/>
          <a:lstStyle>
            <a:lvl1pPr marL="0" indent="0">
              <a:buNone/>
              <a:defRPr b="0" i="0">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Click to add text</a:t>
            </a:r>
          </a:p>
        </p:txBody>
      </p:sp>
    </p:spTree>
    <p:extLst>
      <p:ext uri="{BB962C8B-B14F-4D97-AF65-F5344CB8AC3E}">
        <p14:creationId xmlns:p14="http://schemas.microsoft.com/office/powerpoint/2010/main" val="3312974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debar titl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58F7C37-2B50-49CD-83FC-80A26B42AB59}"/>
              </a:ext>
              <a:ext uri="{C183D7F6-B498-43B3-948B-1728B52AA6E4}">
                <adec:decorative xmlns:adec="http://schemas.microsoft.com/office/drawing/2017/decorative" val="0"/>
              </a:ext>
            </a:extLst>
          </p:cNvPr>
          <p:cNvSpPr>
            <a:spLocks noGrp="1"/>
          </p:cNvSpPr>
          <p:nvPr>
            <p:ph type="title" hasCustomPrompt="1"/>
          </p:nvPr>
        </p:nvSpPr>
        <p:spPr>
          <a:xfrm>
            <a:off x="0" y="1"/>
            <a:ext cx="4655840" cy="6857999"/>
          </a:xfrm>
          <a:prstGeom prst="rect">
            <a:avLst/>
          </a:prstGeom>
          <a:solidFill>
            <a:srgbClr val="021E42"/>
          </a:solidFill>
        </p:spPr>
        <p:txBody>
          <a:bodyPr lIns="360000" tIns="504000" rIns="360000" bIns="180000">
            <a:noAutofit/>
          </a:bodyPr>
          <a:lstStyle>
            <a:lvl1pPr marL="0" indent="0">
              <a:defRPr lang="en-US" b="0" i="0" dirty="0">
                <a:solidFill>
                  <a:srgbClr val="F2F2F2"/>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Slide title</a:t>
            </a:r>
          </a:p>
        </p:txBody>
      </p:sp>
      <p:sp>
        <p:nvSpPr>
          <p:cNvPr id="3" name="Content Placeholder 2">
            <a:extLst>
              <a:ext uri="{FF2B5EF4-FFF2-40B4-BE49-F238E27FC236}">
                <a16:creationId xmlns:a16="http://schemas.microsoft.com/office/drawing/2014/main" id="{3C3462EC-3C54-9A27-B33B-DBC6409B49EB}"/>
              </a:ext>
            </a:extLst>
          </p:cNvPr>
          <p:cNvSpPr>
            <a:spLocks noGrp="1"/>
          </p:cNvSpPr>
          <p:nvPr>
            <p:ph sz="quarter" idx="11" hasCustomPrompt="1"/>
          </p:nvPr>
        </p:nvSpPr>
        <p:spPr>
          <a:xfrm>
            <a:off x="5519936" y="645582"/>
            <a:ext cx="5952067" cy="5566833"/>
          </a:xfrm>
          <a:prstGeom prst="rect">
            <a:avLst/>
          </a:prstGeom>
        </p:spPr>
        <p:txBody>
          <a:bodyPr/>
          <a:lstStyle>
            <a:lvl1pPr>
              <a:defRPr b="0" i="0">
                <a:latin typeface="Segoe UI" panose="020B0502040204020203" pitchFamily="34" charset="0"/>
                <a:ea typeface="Helvetica Neue" panose="02000503000000020004" pitchFamily="2" charset="0"/>
                <a:cs typeface="Segoe UI" panose="020B0502040204020203" pitchFamily="34" charset="0"/>
              </a:defRPr>
            </a:lvl1pPr>
            <a:lvl2pPr>
              <a:defRPr b="0" i="0">
                <a:latin typeface="Segoe UI" panose="020B0502040204020203" pitchFamily="34" charset="0"/>
                <a:ea typeface="Helvetica Neue" panose="02000503000000020004" pitchFamily="2" charset="0"/>
                <a:cs typeface="Segoe UI" panose="020B0502040204020203" pitchFamily="34" charset="0"/>
              </a:defRPr>
            </a:lvl2pPr>
            <a:lvl3pPr>
              <a:defRPr b="0" i="0">
                <a:latin typeface="Segoe UI" panose="020B0502040204020203" pitchFamily="34" charset="0"/>
                <a:ea typeface="Helvetica Neue" panose="02000503000000020004" pitchFamily="2" charset="0"/>
                <a:cs typeface="Segoe UI" panose="020B0502040204020203" pitchFamily="34" charset="0"/>
              </a:defRPr>
            </a:lvl3pPr>
            <a:lvl4pPr>
              <a:defRPr sz="1867" b="0" i="0">
                <a:latin typeface="Segoe UI" panose="020B0502040204020203" pitchFamily="34" charset="0"/>
                <a:ea typeface="Helvetica Neue" panose="02000503000000020004" pitchFamily="2" charset="0"/>
                <a:cs typeface="Segoe UI" panose="020B0502040204020203" pitchFamily="34" charset="0"/>
              </a:defRPr>
            </a:lvl4pPr>
          </a:lstStyle>
          <a:p>
            <a:pPr lvl="0"/>
            <a:r>
              <a:rPr lang="en-GB" dirty="0"/>
              <a:t>Click to add text</a:t>
            </a:r>
          </a:p>
          <a:p>
            <a:pPr lvl="1"/>
            <a:r>
              <a:rPr lang="en-GB" dirty="0"/>
              <a:t>Second level</a:t>
            </a:r>
          </a:p>
          <a:p>
            <a:pPr lvl="2"/>
            <a:r>
              <a:rPr lang="en-GB" dirty="0"/>
              <a:t>Third level</a:t>
            </a:r>
          </a:p>
          <a:p>
            <a:pPr lvl="3"/>
            <a:r>
              <a:rPr lang="en-GB" dirty="0"/>
              <a:t>Fourth level</a:t>
            </a:r>
          </a:p>
        </p:txBody>
      </p:sp>
    </p:spTree>
    <p:extLst>
      <p:ext uri="{BB962C8B-B14F-4D97-AF65-F5344CB8AC3E}">
        <p14:creationId xmlns:p14="http://schemas.microsoft.com/office/powerpoint/2010/main" val="29838460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hidden titl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58F7C37-2B50-49CD-83FC-80A26B42AB59}"/>
              </a:ext>
            </a:extLst>
          </p:cNvPr>
          <p:cNvSpPr>
            <a:spLocks noGrp="1"/>
          </p:cNvSpPr>
          <p:nvPr>
            <p:ph type="title" hasCustomPrompt="1"/>
          </p:nvPr>
        </p:nvSpPr>
        <p:spPr>
          <a:xfrm>
            <a:off x="0" y="6847033"/>
            <a:ext cx="12192000" cy="487680"/>
          </a:xfrm>
          <a:prstGeom prst="rect">
            <a:avLst/>
          </a:prstGeom>
          <a:solidFill>
            <a:srgbClr val="002147"/>
          </a:solidFill>
        </p:spPr>
        <p:txBody>
          <a:bodyPr>
            <a:noAutofit/>
          </a:bodyPr>
          <a:lstStyle>
            <a:lvl1pPr marL="4421607" indent="0">
              <a:defRPr sz="2400" b="1">
                <a:solidFill>
                  <a:schemeClr val="bg1"/>
                </a:solidFill>
              </a:defRPr>
            </a:lvl1pPr>
          </a:lstStyle>
          <a:p>
            <a:r>
              <a:rPr lang="en-US" dirty="0"/>
              <a:t>Hidden slide title</a:t>
            </a:r>
          </a:p>
        </p:txBody>
      </p:sp>
      <p:sp>
        <p:nvSpPr>
          <p:cNvPr id="3" name="Content Placeholder 2">
            <a:extLst>
              <a:ext uri="{FF2B5EF4-FFF2-40B4-BE49-F238E27FC236}">
                <a16:creationId xmlns:a16="http://schemas.microsoft.com/office/drawing/2014/main" id="{F7032F8B-47F0-4C3C-8107-4812A2D3C93B}"/>
              </a:ext>
            </a:extLst>
          </p:cNvPr>
          <p:cNvSpPr>
            <a:spLocks noGrp="1"/>
          </p:cNvSpPr>
          <p:nvPr>
            <p:ph sz="quarter" idx="11" hasCustomPrompt="1"/>
          </p:nvPr>
        </p:nvSpPr>
        <p:spPr>
          <a:xfrm>
            <a:off x="1056000" y="1017672"/>
            <a:ext cx="10080000" cy="4822656"/>
          </a:xfrm>
          <a:prstGeom prst="rect">
            <a:avLst/>
          </a:prstGeom>
        </p:spPr>
        <p:txBody>
          <a:bodyPr/>
          <a:lstStyle>
            <a:lvl1pPr>
              <a:defRPr b="0" i="0">
                <a:latin typeface="Segoe UI" panose="020B0502040204020203" pitchFamily="34" charset="0"/>
                <a:ea typeface="Helvetica Neue" panose="02000503000000020004" pitchFamily="2" charset="0"/>
                <a:cs typeface="Segoe UI" panose="020B0502040204020203" pitchFamily="34" charset="0"/>
              </a:defRPr>
            </a:lvl1pPr>
            <a:lvl2pPr>
              <a:defRPr b="0" i="0">
                <a:latin typeface="Segoe UI" panose="020B0502040204020203" pitchFamily="34" charset="0"/>
                <a:ea typeface="Helvetica Neue" panose="02000503000000020004" pitchFamily="2" charset="0"/>
                <a:cs typeface="Segoe UI" panose="020B0502040204020203" pitchFamily="34" charset="0"/>
              </a:defRPr>
            </a:lvl2pPr>
            <a:lvl3pPr>
              <a:defRPr b="0" i="0">
                <a:latin typeface="Segoe UI" panose="020B0502040204020203" pitchFamily="34" charset="0"/>
                <a:ea typeface="Helvetica Neue" panose="02000503000000020004" pitchFamily="2" charset="0"/>
                <a:cs typeface="Segoe UI" panose="020B0502040204020203" pitchFamily="34" charset="0"/>
              </a:defRPr>
            </a:lvl3pPr>
            <a:lvl4pPr>
              <a:defRPr sz="1867" b="0" i="0">
                <a:latin typeface="Segoe UI" panose="020B0502040204020203" pitchFamily="34" charset="0"/>
                <a:ea typeface="Helvetica Neue" panose="02000503000000020004" pitchFamily="2" charset="0"/>
                <a:cs typeface="Segoe UI" panose="020B0502040204020203" pitchFamily="34" charset="0"/>
              </a:defRPr>
            </a:lvl4pPr>
            <a:lvl5pPr>
              <a:defRPr>
                <a:latin typeface="Helvetica Neue" panose="02000503000000020004" pitchFamily="2" charset="0"/>
                <a:ea typeface="Helvetica Neue" panose="02000503000000020004" pitchFamily="2" charset="0"/>
                <a:cs typeface="Helvetica Neue" panose="02000503000000020004" pitchFamily="2" charset="0"/>
              </a:defRPr>
            </a:lvl5pPr>
          </a:lstStyle>
          <a:p>
            <a:pPr lvl="0"/>
            <a:r>
              <a:rPr lang="en-GB" dirty="0"/>
              <a:t>Click to add text</a:t>
            </a:r>
          </a:p>
          <a:p>
            <a:pPr lvl="1"/>
            <a:r>
              <a:rPr lang="en-GB" dirty="0"/>
              <a:t>Second level</a:t>
            </a:r>
          </a:p>
          <a:p>
            <a:pPr lvl="2"/>
            <a:r>
              <a:rPr lang="en-GB" dirty="0"/>
              <a:t>Third level</a:t>
            </a:r>
          </a:p>
          <a:p>
            <a:pPr lvl="3"/>
            <a:r>
              <a:rPr lang="en-GB" dirty="0"/>
              <a:t>Fourth level</a:t>
            </a:r>
          </a:p>
        </p:txBody>
      </p:sp>
    </p:spTree>
    <p:extLst>
      <p:ext uri="{BB962C8B-B14F-4D97-AF65-F5344CB8AC3E}">
        <p14:creationId xmlns:p14="http://schemas.microsoft.com/office/powerpoint/2010/main" val="2686802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only with logo">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hasCustomPrompt="1"/>
          </p:nvPr>
        </p:nvSpPr>
        <p:spPr>
          <a:xfrm>
            <a:off x="2255572" y="1017600"/>
            <a:ext cx="8876053" cy="4824000"/>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3pPr>
            <a:lvl4pPr marL="1656968" indent="-285724" algn="l" defTabSz="914165" rtl="0" eaLnBrk="1" latinLnBrk="0" hangingPunct="1">
              <a:spcBef>
                <a:spcPct val="20000"/>
              </a:spcBef>
              <a:buFont typeface="Arial" panose="020B0604020202020204" pitchFamily="34" charset="0"/>
              <a:buChar char="•"/>
              <a:defRPr sz="1867"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dirty="0"/>
              <a:t>Click to add text</a:t>
            </a:r>
          </a:p>
          <a:p>
            <a:pPr lvl="1"/>
            <a:r>
              <a:rPr lang="en-GB" dirty="0"/>
              <a:t>Second level</a:t>
            </a:r>
          </a:p>
          <a:p>
            <a:pPr lvl="2"/>
            <a:r>
              <a:rPr lang="en-GB" dirty="0"/>
              <a:t>Third level</a:t>
            </a:r>
          </a:p>
          <a:p>
            <a:pPr lvl="3"/>
            <a:r>
              <a:rPr lang="en-GB" dirty="0"/>
              <a:t>Fourth level</a:t>
            </a:r>
          </a:p>
        </p:txBody>
      </p:sp>
      <p:pic>
        <p:nvPicPr>
          <p:cNvPr id="3" name="Picture 2" descr="Centre for Teaching and Learning, University of Oxford">
            <a:extLst>
              <a:ext uri="{FF2B5EF4-FFF2-40B4-BE49-F238E27FC236}">
                <a16:creationId xmlns:a16="http://schemas.microsoft.com/office/drawing/2014/main" id="{24CB3857-3C52-AFBC-8CDA-7A1DDCD3A8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Tree>
    <p:extLst>
      <p:ext uri="{BB962C8B-B14F-4D97-AF65-F5344CB8AC3E}">
        <p14:creationId xmlns:p14="http://schemas.microsoft.com/office/powerpoint/2010/main" val="1589886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Ligh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hasCustomPrompt="1"/>
          </p:nvPr>
        </p:nvSpPr>
        <p:spPr>
          <a:xfrm>
            <a:off x="1051627" y="1988841"/>
            <a:ext cx="10080000" cy="3643610"/>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3pPr>
            <a:lvl4pPr marL="1656968" indent="-285724" algn="l" defTabSz="914165" rtl="0" eaLnBrk="1" latinLnBrk="0" hangingPunct="1">
              <a:spcBef>
                <a:spcPct val="20000"/>
              </a:spcBef>
              <a:buFont typeface="Arial" panose="020B0604020202020204" pitchFamily="34" charset="0"/>
              <a:buChar char="•"/>
              <a:defRPr sz="1867"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dirty="0"/>
              <a:t>Click to add text</a:t>
            </a:r>
          </a:p>
          <a:p>
            <a:pPr lvl="1"/>
            <a:r>
              <a:rPr lang="en-GB" dirty="0"/>
              <a:t>Second level</a:t>
            </a:r>
          </a:p>
          <a:p>
            <a:pPr lvl="2"/>
            <a:r>
              <a:rPr lang="en-GB" dirty="0"/>
              <a:t>Third level</a:t>
            </a:r>
          </a:p>
          <a:p>
            <a:pPr lvl="3"/>
            <a:r>
              <a:rPr lang="en-GB" dirty="0"/>
              <a:t>Fourth level</a:t>
            </a:r>
          </a:p>
        </p:txBody>
      </p:sp>
      <p:sp>
        <p:nvSpPr>
          <p:cNvPr id="5" name="Title 4">
            <a:extLst>
              <a:ext uri="{FF2B5EF4-FFF2-40B4-BE49-F238E27FC236}">
                <a16:creationId xmlns:a16="http://schemas.microsoft.com/office/drawing/2014/main" id="{4B5562BB-9313-C54C-0A35-F13970B97F3D}"/>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p>
        </p:txBody>
      </p:sp>
      <p:sp>
        <p:nvSpPr>
          <p:cNvPr id="10" name="Date Placeholder 9">
            <a:extLst>
              <a:ext uri="{FF2B5EF4-FFF2-40B4-BE49-F238E27FC236}">
                <a16:creationId xmlns:a16="http://schemas.microsoft.com/office/drawing/2014/main" id="{8AEFBEC7-808E-0A9F-EECD-21C356AA8C2D}"/>
              </a:ext>
            </a:extLst>
          </p:cNvPr>
          <p:cNvSpPr>
            <a:spLocks noGrp="1"/>
          </p:cNvSpPr>
          <p:nvPr>
            <p:ph type="dt" sz="half" idx="11"/>
          </p:nvPr>
        </p:nvSpPr>
        <p:spPr/>
        <p:txBody>
          <a:bodyPr/>
          <a:lstStyle/>
          <a:p>
            <a:endParaRPr lang="en-GB"/>
          </a:p>
        </p:txBody>
      </p:sp>
      <p:sp>
        <p:nvSpPr>
          <p:cNvPr id="11" name="Footer Placeholder 10">
            <a:extLst>
              <a:ext uri="{FF2B5EF4-FFF2-40B4-BE49-F238E27FC236}">
                <a16:creationId xmlns:a16="http://schemas.microsoft.com/office/drawing/2014/main" id="{DA5746E5-7E44-E819-8937-2E83E03C6555}"/>
              </a:ext>
            </a:extLst>
          </p:cNvPr>
          <p:cNvSpPr>
            <a:spLocks noGrp="1"/>
          </p:cNvSpPr>
          <p:nvPr>
            <p:ph type="ftr" sz="quarter" idx="12"/>
          </p:nvPr>
        </p:nvSpPr>
        <p:spPr>
          <a:xfrm>
            <a:off x="6692900" y="6356350"/>
            <a:ext cx="4114800" cy="365125"/>
          </a:xfrm>
        </p:spPr>
        <p:txBody>
          <a:bodyPr/>
          <a:lstStyle>
            <a:lvl1pPr algn="r">
              <a:defRPr/>
            </a:lvl1pPr>
          </a:lstStyle>
          <a:p>
            <a:pPr algn="r"/>
            <a:r>
              <a:rPr lang="en-GB"/>
              <a:t>A. Agrawal, PSAS 2026</a:t>
            </a:r>
          </a:p>
        </p:txBody>
      </p:sp>
      <p:sp>
        <p:nvSpPr>
          <p:cNvPr id="12" name="Slide Number Placeholder 11">
            <a:extLst>
              <a:ext uri="{FF2B5EF4-FFF2-40B4-BE49-F238E27FC236}">
                <a16:creationId xmlns:a16="http://schemas.microsoft.com/office/drawing/2014/main" id="{C7B4F5B7-AD0D-6EA7-F078-FBE9BB7D9360}"/>
              </a:ext>
            </a:extLst>
          </p:cNvPr>
          <p:cNvSpPr>
            <a:spLocks noGrp="1"/>
          </p:cNvSpPr>
          <p:nvPr>
            <p:ph type="sldNum" sz="quarter" idx="13"/>
          </p:nvPr>
        </p:nvSpPr>
        <p:spPr>
          <a:xfrm>
            <a:off x="10807700" y="6356350"/>
            <a:ext cx="546100" cy="365125"/>
          </a:xfrm>
        </p:spPr>
        <p:txBody>
          <a:bodyPr/>
          <a:lstStyle/>
          <a:p>
            <a:fld id="{62B67842-47AD-D846-9321-55D40092337F}" type="slidenum">
              <a:rPr lang="en-GB" smtClean="0"/>
              <a:t>‹#›</a:t>
            </a:fld>
            <a:endParaRPr lang="en-GB"/>
          </a:p>
        </p:txBody>
      </p:sp>
    </p:spTree>
    <p:extLst>
      <p:ext uri="{BB962C8B-B14F-4D97-AF65-F5344CB8AC3E}">
        <p14:creationId xmlns:p14="http://schemas.microsoft.com/office/powerpoint/2010/main" val="2702152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with Logo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D4CC-714E-4E8E-8081-DED8B4235AC6}"/>
              </a:ext>
            </a:extLst>
          </p:cNvPr>
          <p:cNvSpPr>
            <a:spLocks noGrp="1"/>
          </p:cNvSpPr>
          <p:nvPr>
            <p:ph type="title" hasCustomPrompt="1"/>
          </p:nvPr>
        </p:nvSpPr>
        <p:spPr>
          <a:xfrm>
            <a:off x="2255574" y="375776"/>
            <a:ext cx="8876053" cy="1325033"/>
          </a:xfrm>
          <a:prstGeom prst="rect">
            <a:avLst/>
          </a:prstGeom>
        </p:spPr>
        <p:txBody>
          <a:bodyPr vert="horz" lIns="91440" tIns="45720" rIns="91440" bIns="45720" rtlCol="0" anchor="ctr">
            <a:normAutofit/>
          </a:bodyPr>
          <a:lstStyle>
            <a:lvl1pPr algn="l" defTabSz="914165" rtl="0" eaLnBrk="1" latinLnBrk="0" hangingPunct="1">
              <a:spcBef>
                <a:spcPct val="0"/>
              </a:spcBef>
              <a:buNone/>
              <a:defRPr sz="5333"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Click to add Title</a:t>
            </a:r>
          </a:p>
        </p:txBody>
      </p:sp>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hasCustomPrompt="1"/>
          </p:nvPr>
        </p:nvSpPr>
        <p:spPr>
          <a:xfrm>
            <a:off x="2255572" y="1988840"/>
            <a:ext cx="8876053" cy="4349749"/>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3pPr>
            <a:lvl4pPr marL="1656968" indent="-285724" algn="l" defTabSz="914165" rtl="0" eaLnBrk="1" latinLnBrk="0" hangingPunct="1">
              <a:spcBef>
                <a:spcPct val="20000"/>
              </a:spcBef>
              <a:buFont typeface="Arial" panose="020B0604020202020204" pitchFamily="34" charset="0"/>
              <a:buChar char="•"/>
              <a:defRPr sz="1867"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dirty="0"/>
              <a:t>Click to add text</a:t>
            </a:r>
          </a:p>
          <a:p>
            <a:pPr lvl="1"/>
            <a:r>
              <a:rPr lang="en-GB" dirty="0"/>
              <a:t>Second level</a:t>
            </a:r>
          </a:p>
          <a:p>
            <a:pPr lvl="2"/>
            <a:r>
              <a:rPr lang="en-GB" dirty="0"/>
              <a:t>Third level</a:t>
            </a:r>
          </a:p>
          <a:p>
            <a:pPr lvl="3"/>
            <a:r>
              <a:rPr lang="en-GB" dirty="0"/>
              <a:t>Fourth level</a:t>
            </a:r>
          </a:p>
        </p:txBody>
      </p:sp>
      <p:pic>
        <p:nvPicPr>
          <p:cNvPr id="3" name="Picture 2" descr="Centre for Teaching and Learning, University of Oxford">
            <a:extLst>
              <a:ext uri="{FF2B5EF4-FFF2-40B4-BE49-F238E27FC236}">
                <a16:creationId xmlns:a16="http://schemas.microsoft.com/office/drawing/2014/main" id="{24CB3857-3C52-AFBC-8CDA-7A1DDCD3A8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Tree>
    <p:extLst>
      <p:ext uri="{BB962C8B-B14F-4D97-AF65-F5344CB8AC3E}">
        <p14:creationId xmlns:p14="http://schemas.microsoft.com/office/powerpoint/2010/main" val="1729843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Dark)">
    <p:bg>
      <p:bgPr>
        <a:solidFill>
          <a:srgbClr val="00214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D4CC-714E-4E8E-8081-DED8B4235AC6}"/>
              </a:ext>
            </a:extLst>
          </p:cNvPr>
          <p:cNvSpPr>
            <a:spLocks noGrp="1"/>
          </p:cNvSpPr>
          <p:nvPr>
            <p:ph type="title"/>
          </p:nvPr>
        </p:nvSpPr>
        <p:spPr>
          <a:xfrm>
            <a:off x="1055413" y="366185"/>
            <a:ext cx="10080000" cy="1325033"/>
          </a:xfrm>
          <a:prstGeom prst="rect">
            <a:avLst/>
          </a:prstGeom>
        </p:spPr>
        <p:txBody>
          <a:bodyPr vert="horz" lIns="91440" tIns="45720" rIns="91440" bIns="45720" rtlCol="0" anchor="ctr">
            <a:normAutofit/>
          </a:bodyPr>
          <a:lstStyle>
            <a:lvl1pPr algn="l" defTabSz="914165" rtl="0" eaLnBrk="1" latinLnBrk="0" hangingPunct="1">
              <a:spcBef>
                <a:spcPct val="0"/>
              </a:spcBef>
              <a:buNone/>
              <a:defRPr sz="5333" b="0" kern="1200">
                <a:solidFill>
                  <a:schemeClr val="bg1"/>
                </a:solidFill>
                <a:latin typeface="+mn-lt"/>
                <a:ea typeface="+mj-ea"/>
                <a:cs typeface="Times New Roman" panose="02020603050405020304" pitchFamily="18" charset="0"/>
              </a:defRPr>
            </a:lvl1pPr>
          </a:lstStyle>
          <a:p>
            <a:r>
              <a:rPr lang="en-GB"/>
              <a:t>Click to edit Master title style</a:t>
            </a:r>
            <a:endParaRPr lang="en-US" dirty="0"/>
          </a:p>
        </p:txBody>
      </p:sp>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p:nvPr>
        </p:nvSpPr>
        <p:spPr>
          <a:xfrm>
            <a:off x="1055413" y="1988840"/>
            <a:ext cx="10080000" cy="4349749"/>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kern="1200">
                <a:solidFill>
                  <a:schemeClr val="bg1"/>
                </a:solidFill>
                <a:latin typeface="+mn-lt"/>
                <a:ea typeface="+mn-ea"/>
                <a:cs typeface="+mn-cs"/>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kern="1200">
                <a:solidFill>
                  <a:schemeClr val="bg1"/>
                </a:solidFill>
                <a:latin typeface="+mn-lt"/>
                <a:ea typeface="+mn-ea"/>
                <a:cs typeface="+mn-cs"/>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kern="1200">
                <a:solidFill>
                  <a:schemeClr val="bg1"/>
                </a:solidFill>
                <a:latin typeface="+mn-lt"/>
                <a:ea typeface="+mn-ea"/>
                <a:cs typeface="+mn-cs"/>
              </a:defRPr>
            </a:lvl3pPr>
            <a:lvl4pPr marL="1656968" indent="-285724" algn="l" defTabSz="914165" rtl="0" eaLnBrk="1" latinLnBrk="0" hangingPunct="1">
              <a:spcBef>
                <a:spcPct val="20000"/>
              </a:spcBef>
              <a:buFont typeface="Arial" panose="020B0604020202020204" pitchFamily="34" charset="0"/>
              <a:buChar char="•"/>
              <a:defRPr sz="2133" kern="1200">
                <a:solidFill>
                  <a:schemeClr val="bg1"/>
                </a:solidFill>
                <a:latin typeface="+mn-lt"/>
                <a:ea typeface="+mn-ea"/>
                <a:cs typeface="+mn-cs"/>
              </a:defRPr>
            </a:lvl4pPr>
            <a:lvl5pPr marL="2114306" indent="-285724" algn="l" defTabSz="914165" rtl="0" eaLnBrk="1" latinLnBrk="0" hangingPunct="1">
              <a:spcBef>
                <a:spcPct val="20000"/>
              </a:spcBef>
              <a:buFont typeface="Arial" panose="020B0604020202020204" pitchFamily="34" charset="0"/>
              <a:buChar char="•"/>
              <a:defRPr sz="2133" kern="1200">
                <a:solidFill>
                  <a:schemeClr val="bg1"/>
                </a:solidFill>
                <a:latin typeface="+mn-lt"/>
                <a:ea typeface="+mn-ea"/>
                <a:cs typeface="+mn-cs"/>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4337763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with Logo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D4CC-714E-4E8E-8081-DED8B4235AC6}"/>
              </a:ext>
            </a:extLst>
          </p:cNvPr>
          <p:cNvSpPr>
            <a:spLocks noGrp="1"/>
          </p:cNvSpPr>
          <p:nvPr>
            <p:ph type="title" hasCustomPrompt="1"/>
          </p:nvPr>
        </p:nvSpPr>
        <p:spPr>
          <a:xfrm>
            <a:off x="2255574" y="375776"/>
            <a:ext cx="8876053" cy="1325033"/>
          </a:xfrm>
          <a:prstGeom prst="rect">
            <a:avLst/>
          </a:prstGeom>
        </p:spPr>
        <p:txBody>
          <a:bodyPr vert="horz" lIns="91440" tIns="45720" rIns="91440" bIns="45720" rtlCol="0" anchor="ctr">
            <a:normAutofit/>
          </a:bodyPr>
          <a:lstStyle>
            <a:lvl1pPr algn="l" defTabSz="914165" rtl="0" eaLnBrk="1" latinLnBrk="0" hangingPunct="1">
              <a:spcBef>
                <a:spcPct val="0"/>
              </a:spcBef>
              <a:buNone/>
              <a:defRPr sz="5333"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Click to add Title</a:t>
            </a:r>
          </a:p>
        </p:txBody>
      </p:sp>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hasCustomPrompt="1"/>
          </p:nvPr>
        </p:nvSpPr>
        <p:spPr>
          <a:xfrm>
            <a:off x="2255572" y="1988840"/>
            <a:ext cx="8876053" cy="4349749"/>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3pPr>
            <a:lvl4pPr marL="1656968" indent="-285724" algn="l" defTabSz="914165" rtl="0" eaLnBrk="1" latinLnBrk="0" hangingPunct="1">
              <a:spcBef>
                <a:spcPct val="20000"/>
              </a:spcBef>
              <a:buFont typeface="Arial" panose="020B0604020202020204" pitchFamily="34" charset="0"/>
              <a:buChar char="•"/>
              <a:defRPr sz="1867"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dirty="0"/>
              <a:t>Click to add text</a:t>
            </a:r>
          </a:p>
          <a:p>
            <a:pPr lvl="1"/>
            <a:r>
              <a:rPr lang="en-GB" dirty="0"/>
              <a:t>Second level</a:t>
            </a:r>
          </a:p>
          <a:p>
            <a:pPr lvl="2"/>
            <a:r>
              <a:rPr lang="en-GB" dirty="0"/>
              <a:t>Third level</a:t>
            </a:r>
          </a:p>
          <a:p>
            <a:pPr lvl="3"/>
            <a:r>
              <a:rPr lang="en-GB" dirty="0"/>
              <a:t>Fourth level</a:t>
            </a:r>
          </a:p>
        </p:txBody>
      </p:sp>
      <p:pic>
        <p:nvPicPr>
          <p:cNvPr id="3" name="Picture 2" descr="Centre for Teaching and Learning, University of Oxford">
            <a:extLst>
              <a:ext uri="{FF2B5EF4-FFF2-40B4-BE49-F238E27FC236}">
                <a16:creationId xmlns:a16="http://schemas.microsoft.com/office/drawing/2014/main" id="{24CB3857-3C52-AFBC-8CDA-7A1DDCD3A8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Tree>
    <p:extLst>
      <p:ext uri="{BB962C8B-B14F-4D97-AF65-F5344CB8AC3E}">
        <p14:creationId xmlns:p14="http://schemas.microsoft.com/office/powerpoint/2010/main" val="28774130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Final slide">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E30C34-FC73-4C3E-AD0B-D9BD25CB4BF6}"/>
              </a:ext>
              <a:ext uri="{C183D7F6-B498-43B3-948B-1728B52AA6E4}">
                <adec:decorative xmlns:adec="http://schemas.microsoft.com/office/drawing/2017/decorative" val="1"/>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l="3926" t="258" r="3926"/>
          <a:stretch/>
        </p:blipFill>
        <p:spPr>
          <a:xfrm>
            <a:off x="-49433" y="1"/>
            <a:ext cx="12272283" cy="6885384"/>
          </a:xfrm>
          <a:prstGeom prst="rect">
            <a:avLst/>
          </a:prstGeom>
        </p:spPr>
      </p:pic>
      <p:sp>
        <p:nvSpPr>
          <p:cNvPr id="12" name="Text Placeholder 16">
            <a:extLst>
              <a:ext uri="{FF2B5EF4-FFF2-40B4-BE49-F238E27FC236}">
                <a16:creationId xmlns:a16="http://schemas.microsoft.com/office/drawing/2014/main" id="{2E18C9C7-3653-44A1-BFF4-A2F54FA8C009}"/>
              </a:ext>
            </a:extLst>
          </p:cNvPr>
          <p:cNvSpPr>
            <a:spLocks noGrp="1"/>
          </p:cNvSpPr>
          <p:nvPr>
            <p:ph type="body" sz="quarter" idx="14" hasCustomPrompt="1"/>
          </p:nvPr>
        </p:nvSpPr>
        <p:spPr>
          <a:xfrm>
            <a:off x="5321294" y="2660915"/>
            <a:ext cx="6870705" cy="2707935"/>
          </a:xfrm>
          <a:prstGeom prst="rect">
            <a:avLst/>
          </a:prstGeom>
          <a:solidFill>
            <a:schemeClr val="accent1"/>
          </a:solidFill>
        </p:spPr>
        <p:txBody>
          <a:bodyPr/>
          <a:lstStyle>
            <a:lvl1pPr marL="0" indent="0">
              <a:buNone/>
              <a:defRPr/>
            </a:lvl1pPr>
          </a:lstStyle>
          <a:p>
            <a:pPr lvl="0"/>
            <a:r>
              <a:rPr lang="en-GB" dirty="0"/>
              <a:t> </a:t>
            </a:r>
          </a:p>
        </p:txBody>
      </p:sp>
      <p:sp>
        <p:nvSpPr>
          <p:cNvPr id="2" name="Title 1"/>
          <p:cNvSpPr>
            <a:spLocks noGrp="1"/>
          </p:cNvSpPr>
          <p:nvPr>
            <p:ph type="ctrTitle" hasCustomPrompt="1"/>
          </p:nvPr>
        </p:nvSpPr>
        <p:spPr>
          <a:xfrm>
            <a:off x="5423925" y="2756921"/>
            <a:ext cx="6452443" cy="2496279"/>
          </a:xfrm>
          <a:prstGeom prst="rect">
            <a:avLst/>
          </a:prstGeom>
        </p:spPr>
        <p:txBody>
          <a:bodyPr anchor="ctr" anchorCtr="0">
            <a:noAutofit/>
          </a:bodyPr>
          <a:lstStyle>
            <a:lvl1pPr algn="l">
              <a:defRPr sz="5400"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End title</a:t>
            </a:r>
            <a:endParaRPr lang="en-GB" dirty="0"/>
          </a:p>
        </p:txBody>
      </p:sp>
      <p:pic>
        <p:nvPicPr>
          <p:cNvPr id="9" name="Picture 8" descr="Centre for Teaching and Learning, University of Oxford">
            <a:extLst>
              <a:ext uri="{FF2B5EF4-FFF2-40B4-BE49-F238E27FC236}">
                <a16:creationId xmlns:a16="http://schemas.microsoft.com/office/drawing/2014/main" id="{4F81459D-8660-260E-9634-5FA811DC5D0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3" name="Text Placeholder 2">
            <a:extLst>
              <a:ext uri="{FF2B5EF4-FFF2-40B4-BE49-F238E27FC236}">
                <a16:creationId xmlns:a16="http://schemas.microsoft.com/office/drawing/2014/main" id="{7EFE038E-BE61-FA41-47C1-A930CF7B9F03}"/>
              </a:ext>
            </a:extLst>
          </p:cNvPr>
          <p:cNvSpPr>
            <a:spLocks noGrp="1"/>
          </p:cNvSpPr>
          <p:nvPr>
            <p:ph type="body" sz="quarter" idx="11" hasCustomPrompt="1"/>
          </p:nvPr>
        </p:nvSpPr>
        <p:spPr>
          <a:xfrm>
            <a:off x="0" y="6409267"/>
            <a:ext cx="12192000" cy="448733"/>
          </a:xfrm>
          <a:prstGeom prst="rect">
            <a:avLst/>
          </a:prstGeom>
          <a:solidFill>
            <a:srgbClr val="002147"/>
          </a:solidFill>
        </p:spPr>
        <p:txBody>
          <a:bodyPr/>
          <a:lstStyle>
            <a:lvl2pPr marL="457081" indent="0" algn="ctr">
              <a:buNone/>
              <a:defRPr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2pPr>
          </a:lstStyle>
          <a:p>
            <a:pPr lvl="1"/>
            <a:r>
              <a:rPr lang="en-US" dirty="0"/>
              <a:t>Link to next step</a:t>
            </a:r>
          </a:p>
        </p:txBody>
      </p:sp>
    </p:spTree>
    <p:extLst>
      <p:ext uri="{BB962C8B-B14F-4D97-AF65-F5344CB8AC3E}">
        <p14:creationId xmlns:p14="http://schemas.microsoft.com/office/powerpoint/2010/main" val="1270765098"/>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E4649-4018-BDBC-5AB5-B152ECDCE8F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55BE97F-ABC7-465D-90DA-80317B78BD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AC8AD81-415A-E330-FE38-36186D9746C2}"/>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694BEAA-4432-A8F6-DE75-67B7929D2402}"/>
              </a:ext>
            </a:extLst>
          </p:cNvPr>
          <p:cNvSpPr>
            <a:spLocks noGrp="1"/>
          </p:cNvSpPr>
          <p:nvPr>
            <p:ph type="ftr" sz="quarter" idx="11"/>
          </p:nvPr>
        </p:nvSpPr>
        <p:spPr>
          <a:xfrm>
            <a:off x="4038600" y="6356350"/>
            <a:ext cx="4114800" cy="365125"/>
          </a:xfrm>
          <a:prstGeom prst="rect">
            <a:avLst/>
          </a:prstGeom>
        </p:spPr>
        <p:txBody>
          <a:bodyPr/>
          <a:lstStyle/>
          <a:p>
            <a:r>
              <a:rPr lang="en-GB"/>
              <a:t>A. Agrawal, PSAS 2026</a:t>
            </a:r>
          </a:p>
        </p:txBody>
      </p:sp>
      <p:sp>
        <p:nvSpPr>
          <p:cNvPr id="6" name="Slide Number Placeholder 5">
            <a:extLst>
              <a:ext uri="{FF2B5EF4-FFF2-40B4-BE49-F238E27FC236}">
                <a16:creationId xmlns:a16="http://schemas.microsoft.com/office/drawing/2014/main" id="{F7D0B759-C0EE-9F8E-A4AE-0509AB90DF83}"/>
              </a:ext>
            </a:extLst>
          </p:cNvPr>
          <p:cNvSpPr>
            <a:spLocks noGrp="1"/>
          </p:cNvSpPr>
          <p:nvPr>
            <p:ph type="sldNum" sz="quarter" idx="12"/>
          </p:nvPr>
        </p:nvSpPr>
        <p:spPr/>
        <p:txBody>
          <a:bodyPr/>
          <a:lstStyle/>
          <a:p>
            <a:fld id="{802F2173-D3D1-0F45-82B5-9B4D91A5F53F}" type="slidenum">
              <a:rPr lang="en-GB" smtClean="0"/>
              <a:t>‹#›</a:t>
            </a:fld>
            <a:endParaRPr lang="en-GB"/>
          </a:p>
        </p:txBody>
      </p:sp>
    </p:spTree>
    <p:extLst>
      <p:ext uri="{BB962C8B-B14F-4D97-AF65-F5344CB8AC3E}">
        <p14:creationId xmlns:p14="http://schemas.microsoft.com/office/powerpoint/2010/main" val="507034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Dark)">
    <p:bg>
      <p:bgPr>
        <a:solidFill>
          <a:srgbClr val="002147"/>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341691" y="2468894"/>
            <a:ext cx="6514949" cy="2720809"/>
          </a:xfrm>
          <a:prstGeom prst="rect">
            <a:avLst/>
          </a:prstGeom>
        </p:spPr>
        <p:txBody>
          <a:bodyPr anchor="ctr" anchorCtr="0">
            <a:noAutofit/>
          </a:bodyPr>
          <a:lstStyle>
            <a:lvl1pPr algn="l">
              <a:defRPr sz="7200"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Title</a:t>
            </a:r>
            <a:endParaRPr lang="en-GB" dirty="0"/>
          </a:p>
        </p:txBody>
      </p:sp>
      <p:pic>
        <p:nvPicPr>
          <p:cNvPr id="3" name="Picture 2" descr="Centre for Teaching and Learning, University of Oxford">
            <a:extLst>
              <a:ext uri="{FF2B5EF4-FFF2-40B4-BE49-F238E27FC236}">
                <a16:creationId xmlns:a16="http://schemas.microsoft.com/office/drawing/2014/main" id="{0FD93F43-FAB0-E6D8-E9B3-D3CB882427F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5" name="Text Placeholder 4">
            <a:extLst>
              <a:ext uri="{FF2B5EF4-FFF2-40B4-BE49-F238E27FC236}">
                <a16:creationId xmlns:a16="http://schemas.microsoft.com/office/drawing/2014/main" id="{384A2DE2-10CC-1455-4B2D-32E02C71DA51}"/>
              </a:ext>
            </a:extLst>
          </p:cNvPr>
          <p:cNvSpPr>
            <a:spLocks noGrp="1"/>
          </p:cNvSpPr>
          <p:nvPr>
            <p:ph type="body" sz="quarter" idx="17" hasCustomPrompt="1"/>
          </p:nvPr>
        </p:nvSpPr>
        <p:spPr>
          <a:xfrm>
            <a:off x="5342467" y="5190067"/>
            <a:ext cx="6515100" cy="639200"/>
          </a:xfrm>
          <a:prstGeom prst="rect">
            <a:avLst/>
          </a:prstGeom>
        </p:spPr>
        <p:txBody>
          <a:bodyPr/>
          <a:lstStyle>
            <a:lvl1pPr marL="0" indent="0">
              <a:buNone/>
              <a:defRPr sz="2667"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Event, Date</a:t>
            </a:r>
          </a:p>
        </p:txBody>
      </p:sp>
      <p:sp>
        <p:nvSpPr>
          <p:cNvPr id="7" name="Text Placeholder 6">
            <a:extLst>
              <a:ext uri="{FF2B5EF4-FFF2-40B4-BE49-F238E27FC236}">
                <a16:creationId xmlns:a16="http://schemas.microsoft.com/office/drawing/2014/main" id="{60CDAA63-E8A9-D36A-81F6-9C31286FB0D1}"/>
              </a:ext>
            </a:extLst>
          </p:cNvPr>
          <p:cNvSpPr>
            <a:spLocks noGrp="1"/>
          </p:cNvSpPr>
          <p:nvPr>
            <p:ph type="body" sz="quarter" idx="18" hasCustomPrompt="1"/>
          </p:nvPr>
        </p:nvSpPr>
        <p:spPr>
          <a:xfrm>
            <a:off x="0" y="6314018"/>
            <a:ext cx="6072717" cy="543983"/>
          </a:xfrm>
          <a:prstGeom prst="rect">
            <a:avLst/>
          </a:prstGeom>
          <a:solidFill>
            <a:srgbClr val="002147"/>
          </a:solidFill>
        </p:spPr>
        <p:txBody>
          <a:bodyPr/>
          <a:lstStyle>
            <a:lvl1pPr marL="0" indent="0" algn="ctr">
              <a:buNone/>
              <a:defRPr sz="2133"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Name</a:t>
            </a:r>
          </a:p>
        </p:txBody>
      </p:sp>
      <p:sp>
        <p:nvSpPr>
          <p:cNvPr id="8" name="Text Placeholder 6">
            <a:extLst>
              <a:ext uri="{FF2B5EF4-FFF2-40B4-BE49-F238E27FC236}">
                <a16:creationId xmlns:a16="http://schemas.microsoft.com/office/drawing/2014/main" id="{92B1C8FA-B97A-365C-1B36-94DF246FD0A7}"/>
              </a:ext>
            </a:extLst>
          </p:cNvPr>
          <p:cNvSpPr>
            <a:spLocks noGrp="1"/>
          </p:cNvSpPr>
          <p:nvPr>
            <p:ph type="body" sz="quarter" idx="19" hasCustomPrompt="1"/>
          </p:nvPr>
        </p:nvSpPr>
        <p:spPr>
          <a:xfrm>
            <a:off x="6096000" y="6314018"/>
            <a:ext cx="6072717" cy="543983"/>
          </a:xfrm>
          <a:prstGeom prst="rect">
            <a:avLst/>
          </a:prstGeom>
          <a:solidFill>
            <a:srgbClr val="002147"/>
          </a:solidFill>
        </p:spPr>
        <p:txBody>
          <a:bodyPr/>
          <a:lstStyle>
            <a:lvl1pPr marL="0" indent="0" algn="ctr">
              <a:buNone/>
              <a:defRPr sz="2133"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Contact</a:t>
            </a:r>
          </a:p>
        </p:txBody>
      </p:sp>
    </p:spTree>
    <p:extLst>
      <p:ext uri="{BB962C8B-B14F-4D97-AF65-F5344CB8AC3E}">
        <p14:creationId xmlns:p14="http://schemas.microsoft.com/office/powerpoint/2010/main" val="320690573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raditional title and bullets with log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D4CC-714E-4E8E-8081-DED8B4235AC6}"/>
              </a:ext>
            </a:extLst>
          </p:cNvPr>
          <p:cNvSpPr>
            <a:spLocks noGrp="1"/>
          </p:cNvSpPr>
          <p:nvPr>
            <p:ph type="title"/>
          </p:nvPr>
        </p:nvSpPr>
        <p:spPr>
          <a:xfrm>
            <a:off x="2735627" y="366185"/>
            <a:ext cx="8618173" cy="1325033"/>
          </a:xfrm>
          <a:prstGeom prst="rect">
            <a:avLst/>
          </a:prstGeom>
        </p:spPr>
        <p:txBody>
          <a:bodyPr vert="horz" lIns="91440" tIns="45720" rIns="91440" bIns="45720" rtlCol="0" anchor="ctr">
            <a:normAutofit/>
          </a:bodyPr>
          <a:lstStyle>
            <a:lvl1pPr algn="l" defTabSz="914165" rtl="0" eaLnBrk="1" latinLnBrk="0" hangingPunct="1">
              <a:spcBef>
                <a:spcPct val="0"/>
              </a:spcBef>
              <a:buNone/>
              <a:defRPr sz="5333" b="0" kern="1200">
                <a:solidFill>
                  <a:srgbClr val="002147"/>
                </a:solidFill>
                <a:latin typeface="+mn-lt"/>
                <a:ea typeface="+mj-ea"/>
                <a:cs typeface="Times New Roman" panose="02020603050405020304" pitchFamily="18" charset="0"/>
              </a:defRPr>
            </a:lvl1pPr>
          </a:lstStyle>
          <a:p>
            <a:r>
              <a:rPr lang="en-GB"/>
              <a:t>Click to edit Master title style</a:t>
            </a:r>
            <a:endParaRPr lang="en-US" dirty="0"/>
          </a:p>
        </p:txBody>
      </p:sp>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p:nvPr>
        </p:nvSpPr>
        <p:spPr>
          <a:xfrm>
            <a:off x="2735627" y="1988840"/>
            <a:ext cx="8618173" cy="4349749"/>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kern="1200">
                <a:solidFill>
                  <a:srgbClr val="002147"/>
                </a:solidFill>
                <a:latin typeface="+mn-lt"/>
                <a:ea typeface="+mn-ea"/>
                <a:cs typeface="+mn-cs"/>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kern="1200">
                <a:solidFill>
                  <a:srgbClr val="002147"/>
                </a:solidFill>
                <a:latin typeface="+mn-lt"/>
                <a:ea typeface="+mn-ea"/>
                <a:cs typeface="+mn-cs"/>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kern="1200">
                <a:solidFill>
                  <a:srgbClr val="002147"/>
                </a:solidFill>
                <a:latin typeface="+mn-lt"/>
                <a:ea typeface="+mn-ea"/>
                <a:cs typeface="+mn-cs"/>
              </a:defRPr>
            </a:lvl3pPr>
            <a:lvl4pPr marL="1656968" indent="-285724" algn="l" defTabSz="914165" rtl="0" eaLnBrk="1" latinLnBrk="0" hangingPunct="1">
              <a:spcBef>
                <a:spcPct val="20000"/>
              </a:spcBef>
              <a:buFont typeface="Arial" panose="020B0604020202020204" pitchFamily="34" charset="0"/>
              <a:buChar char="•"/>
              <a:defRPr sz="2133" kern="1200">
                <a:solidFill>
                  <a:srgbClr val="002147"/>
                </a:solidFill>
                <a:latin typeface="+mn-lt"/>
                <a:ea typeface="+mn-ea"/>
                <a:cs typeface="+mn-cs"/>
              </a:defRPr>
            </a:lvl4pPr>
            <a:lvl5pPr marL="2114306" indent="-285724" algn="l" defTabSz="914165" rtl="0" eaLnBrk="1" latinLnBrk="0" hangingPunct="1">
              <a:spcBef>
                <a:spcPct val="20000"/>
              </a:spcBef>
              <a:buFont typeface="Arial" panose="020B0604020202020204" pitchFamily="34" charset="0"/>
              <a:buChar char="•"/>
              <a:defRPr sz="2133" kern="1200">
                <a:solidFill>
                  <a:srgbClr val="002147"/>
                </a:solidFill>
                <a:latin typeface="+mn-lt"/>
                <a:ea typeface="+mn-ea"/>
                <a:cs typeface="+mn-cs"/>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5123216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A. Agrawal, PSAS 2026</a:t>
            </a:r>
          </a:p>
        </p:txBody>
      </p:sp>
      <p:sp>
        <p:nvSpPr>
          <p:cNvPr id="6" name="Slide Number Placeholder 5"/>
          <p:cNvSpPr>
            <a:spLocks noGrp="1"/>
          </p:cNvSpPr>
          <p:nvPr>
            <p:ph type="sldNum" sz="quarter" idx="12"/>
          </p:nvPr>
        </p:nvSpPr>
        <p:spPr/>
        <p:txBody>
          <a:bodyPr/>
          <a:lstStyle/>
          <a:p>
            <a:fld id="{429CABEB-4B05-4441-B85E-25F1A0FE9B92}" type="slidenum">
              <a:rPr lang="en-GB" smtClean="0"/>
              <a:t>‹#›</a:t>
            </a:fld>
            <a:endParaRPr lang="en-GB"/>
          </a:p>
        </p:txBody>
      </p:sp>
    </p:spTree>
    <p:extLst>
      <p:ext uri="{BB962C8B-B14F-4D97-AF65-F5344CB8AC3E}">
        <p14:creationId xmlns:p14="http://schemas.microsoft.com/office/powerpoint/2010/main" val="29034728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Slide (Light)">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341691" y="2468894"/>
            <a:ext cx="6514949" cy="2720809"/>
          </a:xfrm>
          <a:prstGeom prst="rect">
            <a:avLst/>
          </a:prstGeom>
        </p:spPr>
        <p:txBody>
          <a:bodyPr anchor="ctr" anchorCtr="0">
            <a:noAutofit/>
          </a:bodyPr>
          <a:lstStyle>
            <a:lvl1pPr algn="l">
              <a:defRPr sz="5400"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Title</a:t>
            </a:r>
            <a:endParaRPr lang="en-GB" dirty="0"/>
          </a:p>
        </p:txBody>
      </p:sp>
      <p:sp>
        <p:nvSpPr>
          <p:cNvPr id="12" name="Rectangle 11">
            <a:extLst>
              <a:ext uri="{FF2B5EF4-FFF2-40B4-BE49-F238E27FC236}">
                <a16:creationId xmlns:a16="http://schemas.microsoft.com/office/drawing/2014/main" id="{ADBAA2E8-2DF6-D013-82F7-38942EFBDCE8}"/>
              </a:ext>
            </a:extLst>
          </p:cNvPr>
          <p:cNvSpPr/>
          <p:nvPr/>
        </p:nvSpPr>
        <p:spPr>
          <a:xfrm>
            <a:off x="3" y="6312001"/>
            <a:ext cx="12191997" cy="545999"/>
          </a:xfrm>
          <a:prstGeom prst="rect">
            <a:avLst/>
          </a:prstGeom>
          <a:solidFill>
            <a:srgbClr val="021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 name="Picture 2" descr="Centre for Teaching and Learning, University of Oxford">
            <a:extLst>
              <a:ext uri="{FF2B5EF4-FFF2-40B4-BE49-F238E27FC236}">
                <a16:creationId xmlns:a16="http://schemas.microsoft.com/office/drawing/2014/main" id="{B9495FE7-BE01-ACEB-DB6F-EF72F5503C1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4" name="Text Placeholder 4">
            <a:extLst>
              <a:ext uri="{FF2B5EF4-FFF2-40B4-BE49-F238E27FC236}">
                <a16:creationId xmlns:a16="http://schemas.microsoft.com/office/drawing/2014/main" id="{42B80E1B-F1EF-4453-CE35-C9279198F6F4}"/>
              </a:ext>
            </a:extLst>
          </p:cNvPr>
          <p:cNvSpPr>
            <a:spLocks noGrp="1"/>
          </p:cNvSpPr>
          <p:nvPr>
            <p:ph type="body" sz="quarter" idx="17" hasCustomPrompt="1"/>
          </p:nvPr>
        </p:nvSpPr>
        <p:spPr>
          <a:xfrm>
            <a:off x="5342467" y="5190067"/>
            <a:ext cx="6515100" cy="639200"/>
          </a:xfrm>
          <a:prstGeom prst="rect">
            <a:avLst/>
          </a:prstGeom>
        </p:spPr>
        <p:txBody>
          <a:bodyPr/>
          <a:lstStyle>
            <a:lvl1pPr marL="0" indent="0">
              <a:buNone/>
              <a:defRPr sz="2667"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Event, Date</a:t>
            </a:r>
          </a:p>
        </p:txBody>
      </p:sp>
      <p:sp>
        <p:nvSpPr>
          <p:cNvPr id="5" name="Text Placeholder 6">
            <a:extLst>
              <a:ext uri="{FF2B5EF4-FFF2-40B4-BE49-F238E27FC236}">
                <a16:creationId xmlns:a16="http://schemas.microsoft.com/office/drawing/2014/main" id="{2F03150B-D6D2-299A-290E-0B1DA96C6B20}"/>
              </a:ext>
            </a:extLst>
          </p:cNvPr>
          <p:cNvSpPr>
            <a:spLocks noGrp="1"/>
          </p:cNvSpPr>
          <p:nvPr>
            <p:ph type="body" sz="quarter" idx="18" hasCustomPrompt="1"/>
          </p:nvPr>
        </p:nvSpPr>
        <p:spPr>
          <a:xfrm>
            <a:off x="0" y="6314018"/>
            <a:ext cx="6072717" cy="543983"/>
          </a:xfrm>
          <a:prstGeom prst="rect">
            <a:avLst/>
          </a:prstGeom>
        </p:spPr>
        <p:txBody>
          <a:bodyPr/>
          <a:lstStyle>
            <a:lvl1pPr marL="0" indent="0" algn="ctr">
              <a:buNone/>
              <a:defRPr sz="2133"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Name</a:t>
            </a:r>
          </a:p>
        </p:txBody>
      </p:sp>
      <p:sp>
        <p:nvSpPr>
          <p:cNvPr id="6" name="Text Placeholder 6">
            <a:extLst>
              <a:ext uri="{FF2B5EF4-FFF2-40B4-BE49-F238E27FC236}">
                <a16:creationId xmlns:a16="http://schemas.microsoft.com/office/drawing/2014/main" id="{EABC272C-ADD9-DBAC-13F7-F710B931C629}"/>
              </a:ext>
            </a:extLst>
          </p:cNvPr>
          <p:cNvSpPr>
            <a:spLocks noGrp="1"/>
          </p:cNvSpPr>
          <p:nvPr>
            <p:ph type="body" sz="quarter" idx="19" hasCustomPrompt="1"/>
          </p:nvPr>
        </p:nvSpPr>
        <p:spPr>
          <a:xfrm>
            <a:off x="6096000" y="6314018"/>
            <a:ext cx="6072717" cy="543983"/>
          </a:xfrm>
          <a:prstGeom prst="rect">
            <a:avLst/>
          </a:prstGeom>
        </p:spPr>
        <p:txBody>
          <a:bodyPr/>
          <a:lstStyle>
            <a:lvl1pPr marL="0" indent="0" algn="ctr">
              <a:buNone/>
              <a:defRPr sz="2133"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Contact</a:t>
            </a:r>
          </a:p>
        </p:txBody>
      </p:sp>
    </p:spTree>
    <p:extLst>
      <p:ext uri="{BB962C8B-B14F-4D97-AF65-F5344CB8AC3E}">
        <p14:creationId xmlns:p14="http://schemas.microsoft.com/office/powerpoint/2010/main" val="346905994"/>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Slide (Dark)">
    <p:bg>
      <p:bgPr>
        <a:solidFill>
          <a:srgbClr val="002147"/>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341691" y="2468894"/>
            <a:ext cx="6514949" cy="2720809"/>
          </a:xfrm>
          <a:prstGeom prst="rect">
            <a:avLst/>
          </a:prstGeom>
        </p:spPr>
        <p:txBody>
          <a:bodyPr anchor="ctr" anchorCtr="0">
            <a:noAutofit/>
          </a:bodyPr>
          <a:lstStyle>
            <a:lvl1pPr algn="l">
              <a:defRPr sz="7200"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Title</a:t>
            </a:r>
            <a:endParaRPr lang="en-GB" dirty="0"/>
          </a:p>
        </p:txBody>
      </p:sp>
      <p:pic>
        <p:nvPicPr>
          <p:cNvPr id="3" name="Picture 2" descr="Centre for Teaching and Learning, University of Oxford">
            <a:extLst>
              <a:ext uri="{FF2B5EF4-FFF2-40B4-BE49-F238E27FC236}">
                <a16:creationId xmlns:a16="http://schemas.microsoft.com/office/drawing/2014/main" id="{0FD93F43-FAB0-E6D8-E9B3-D3CB882427F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5" name="Text Placeholder 4">
            <a:extLst>
              <a:ext uri="{FF2B5EF4-FFF2-40B4-BE49-F238E27FC236}">
                <a16:creationId xmlns:a16="http://schemas.microsoft.com/office/drawing/2014/main" id="{384A2DE2-10CC-1455-4B2D-32E02C71DA51}"/>
              </a:ext>
            </a:extLst>
          </p:cNvPr>
          <p:cNvSpPr>
            <a:spLocks noGrp="1"/>
          </p:cNvSpPr>
          <p:nvPr>
            <p:ph type="body" sz="quarter" idx="17" hasCustomPrompt="1"/>
          </p:nvPr>
        </p:nvSpPr>
        <p:spPr>
          <a:xfrm>
            <a:off x="5342467" y="5190067"/>
            <a:ext cx="6515100" cy="639200"/>
          </a:xfrm>
          <a:prstGeom prst="rect">
            <a:avLst/>
          </a:prstGeom>
        </p:spPr>
        <p:txBody>
          <a:bodyPr/>
          <a:lstStyle>
            <a:lvl1pPr marL="0" indent="0">
              <a:buNone/>
              <a:defRPr sz="2667"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Event, Date</a:t>
            </a:r>
          </a:p>
        </p:txBody>
      </p:sp>
      <p:sp>
        <p:nvSpPr>
          <p:cNvPr id="7" name="Text Placeholder 6">
            <a:extLst>
              <a:ext uri="{FF2B5EF4-FFF2-40B4-BE49-F238E27FC236}">
                <a16:creationId xmlns:a16="http://schemas.microsoft.com/office/drawing/2014/main" id="{60CDAA63-E8A9-D36A-81F6-9C31286FB0D1}"/>
              </a:ext>
            </a:extLst>
          </p:cNvPr>
          <p:cNvSpPr>
            <a:spLocks noGrp="1"/>
          </p:cNvSpPr>
          <p:nvPr>
            <p:ph type="body" sz="quarter" idx="18" hasCustomPrompt="1"/>
          </p:nvPr>
        </p:nvSpPr>
        <p:spPr>
          <a:xfrm>
            <a:off x="0" y="6314018"/>
            <a:ext cx="6072717" cy="543983"/>
          </a:xfrm>
          <a:prstGeom prst="rect">
            <a:avLst/>
          </a:prstGeom>
          <a:solidFill>
            <a:srgbClr val="002147"/>
          </a:solidFill>
        </p:spPr>
        <p:txBody>
          <a:bodyPr/>
          <a:lstStyle>
            <a:lvl1pPr marL="0" indent="0" algn="ctr">
              <a:buNone/>
              <a:defRPr sz="2133"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Name</a:t>
            </a:r>
          </a:p>
        </p:txBody>
      </p:sp>
      <p:sp>
        <p:nvSpPr>
          <p:cNvPr id="8" name="Text Placeholder 6">
            <a:extLst>
              <a:ext uri="{FF2B5EF4-FFF2-40B4-BE49-F238E27FC236}">
                <a16:creationId xmlns:a16="http://schemas.microsoft.com/office/drawing/2014/main" id="{92B1C8FA-B97A-365C-1B36-94DF246FD0A7}"/>
              </a:ext>
            </a:extLst>
          </p:cNvPr>
          <p:cNvSpPr>
            <a:spLocks noGrp="1"/>
          </p:cNvSpPr>
          <p:nvPr>
            <p:ph type="body" sz="quarter" idx="19" hasCustomPrompt="1"/>
          </p:nvPr>
        </p:nvSpPr>
        <p:spPr>
          <a:xfrm>
            <a:off x="6096000" y="6314018"/>
            <a:ext cx="6072717" cy="543983"/>
          </a:xfrm>
          <a:prstGeom prst="rect">
            <a:avLst/>
          </a:prstGeom>
          <a:solidFill>
            <a:srgbClr val="002147"/>
          </a:solidFill>
        </p:spPr>
        <p:txBody>
          <a:bodyPr/>
          <a:lstStyle>
            <a:lvl1pPr marL="0" indent="0" algn="ctr">
              <a:buNone/>
              <a:defRPr sz="2133"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Contact</a:t>
            </a:r>
          </a:p>
        </p:txBody>
      </p:sp>
    </p:spTree>
    <p:extLst>
      <p:ext uri="{BB962C8B-B14F-4D97-AF65-F5344CB8AC3E}">
        <p14:creationId xmlns:p14="http://schemas.microsoft.com/office/powerpoint/2010/main" val="1330500273"/>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Slide - Group (Light)">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5360" y="2468895"/>
            <a:ext cx="11521280" cy="1824203"/>
          </a:xfrm>
          <a:prstGeom prst="rect">
            <a:avLst/>
          </a:prstGeom>
        </p:spPr>
        <p:txBody>
          <a:bodyPr anchor="ctr" anchorCtr="0">
            <a:noAutofit/>
          </a:bodyPr>
          <a:lstStyle>
            <a:lvl1pPr algn="ctr">
              <a:defRPr sz="5400"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Title</a:t>
            </a:r>
            <a:endParaRPr lang="en-GB" dirty="0"/>
          </a:p>
        </p:txBody>
      </p:sp>
      <p:sp>
        <p:nvSpPr>
          <p:cNvPr id="12" name="Rectangle 11">
            <a:extLst>
              <a:ext uri="{FF2B5EF4-FFF2-40B4-BE49-F238E27FC236}">
                <a16:creationId xmlns:a16="http://schemas.microsoft.com/office/drawing/2014/main" id="{ADBAA2E8-2DF6-D013-82F7-38942EFBDCE8}"/>
              </a:ext>
            </a:extLst>
          </p:cNvPr>
          <p:cNvSpPr/>
          <p:nvPr/>
        </p:nvSpPr>
        <p:spPr>
          <a:xfrm>
            <a:off x="3" y="6312001"/>
            <a:ext cx="12191997" cy="545999"/>
          </a:xfrm>
          <a:prstGeom prst="rect">
            <a:avLst/>
          </a:prstGeom>
          <a:solidFill>
            <a:srgbClr val="021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 name="Picture 2" descr="Centre for Teaching and Learning, University of Oxford">
            <a:extLst>
              <a:ext uri="{FF2B5EF4-FFF2-40B4-BE49-F238E27FC236}">
                <a16:creationId xmlns:a16="http://schemas.microsoft.com/office/drawing/2014/main" id="{B9495FE7-BE01-ACEB-DB6F-EF72F5503C1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4" name="Text Placeholder 4">
            <a:extLst>
              <a:ext uri="{FF2B5EF4-FFF2-40B4-BE49-F238E27FC236}">
                <a16:creationId xmlns:a16="http://schemas.microsoft.com/office/drawing/2014/main" id="{42B80E1B-F1EF-4453-CE35-C9279198F6F4}"/>
              </a:ext>
            </a:extLst>
          </p:cNvPr>
          <p:cNvSpPr>
            <a:spLocks noGrp="1"/>
          </p:cNvSpPr>
          <p:nvPr>
            <p:ph type="body" sz="quarter" idx="17" hasCustomPrompt="1"/>
          </p:nvPr>
        </p:nvSpPr>
        <p:spPr>
          <a:xfrm>
            <a:off x="335361" y="4298912"/>
            <a:ext cx="11522207" cy="639200"/>
          </a:xfrm>
          <a:prstGeom prst="rect">
            <a:avLst/>
          </a:prstGeom>
        </p:spPr>
        <p:txBody>
          <a:bodyPr/>
          <a:lstStyle>
            <a:lvl1pPr marL="0" indent="0" algn="ctr">
              <a:buNone/>
              <a:defRPr sz="2667"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Author list</a:t>
            </a:r>
          </a:p>
        </p:txBody>
      </p:sp>
      <p:sp>
        <p:nvSpPr>
          <p:cNvPr id="6" name="Text Placeholder 6">
            <a:extLst>
              <a:ext uri="{FF2B5EF4-FFF2-40B4-BE49-F238E27FC236}">
                <a16:creationId xmlns:a16="http://schemas.microsoft.com/office/drawing/2014/main" id="{EABC272C-ADD9-DBAC-13F7-F710B931C629}"/>
              </a:ext>
            </a:extLst>
          </p:cNvPr>
          <p:cNvSpPr>
            <a:spLocks noGrp="1"/>
          </p:cNvSpPr>
          <p:nvPr>
            <p:ph type="body" sz="quarter" idx="19" hasCustomPrompt="1"/>
          </p:nvPr>
        </p:nvSpPr>
        <p:spPr>
          <a:xfrm>
            <a:off x="0" y="6314018"/>
            <a:ext cx="12168717" cy="543983"/>
          </a:xfrm>
          <a:prstGeom prst="rect">
            <a:avLst/>
          </a:prstGeom>
        </p:spPr>
        <p:txBody>
          <a:bodyPr/>
          <a:lstStyle>
            <a:lvl1pPr marL="0" indent="0" algn="ctr">
              <a:buNone/>
              <a:defRPr sz="2133"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Event, Date</a:t>
            </a:r>
          </a:p>
        </p:txBody>
      </p:sp>
    </p:spTree>
    <p:extLst>
      <p:ext uri="{BB962C8B-B14F-4D97-AF65-F5344CB8AC3E}">
        <p14:creationId xmlns:p14="http://schemas.microsoft.com/office/powerpoint/2010/main" val="913396002"/>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Slide - Group (Dar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5360" y="2468895"/>
            <a:ext cx="11521280" cy="1824203"/>
          </a:xfrm>
          <a:prstGeom prst="rect">
            <a:avLst/>
          </a:prstGeom>
        </p:spPr>
        <p:txBody>
          <a:bodyPr anchor="ctr" anchorCtr="0">
            <a:noAutofit/>
          </a:bodyPr>
          <a:lstStyle>
            <a:lvl1pPr algn="ctr">
              <a:defRPr sz="5400"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Title</a:t>
            </a:r>
            <a:endParaRPr lang="en-GB" dirty="0"/>
          </a:p>
        </p:txBody>
      </p:sp>
      <p:sp>
        <p:nvSpPr>
          <p:cNvPr id="12" name="Rectangle 11">
            <a:extLst>
              <a:ext uri="{FF2B5EF4-FFF2-40B4-BE49-F238E27FC236}">
                <a16:creationId xmlns:a16="http://schemas.microsoft.com/office/drawing/2014/main" id="{ADBAA2E8-2DF6-D013-82F7-38942EFBDCE8}"/>
              </a:ext>
            </a:extLst>
          </p:cNvPr>
          <p:cNvSpPr/>
          <p:nvPr/>
        </p:nvSpPr>
        <p:spPr>
          <a:xfrm>
            <a:off x="3" y="6312001"/>
            <a:ext cx="12191997" cy="545999"/>
          </a:xfrm>
          <a:prstGeom prst="rect">
            <a:avLst/>
          </a:prstGeom>
          <a:solidFill>
            <a:srgbClr val="021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 name="Picture 2" descr="Centre for Teaching and Learning, University of Oxford">
            <a:extLst>
              <a:ext uri="{FF2B5EF4-FFF2-40B4-BE49-F238E27FC236}">
                <a16:creationId xmlns:a16="http://schemas.microsoft.com/office/drawing/2014/main" id="{B9495FE7-BE01-ACEB-DB6F-EF72F5503C1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4" name="Text Placeholder 4">
            <a:extLst>
              <a:ext uri="{FF2B5EF4-FFF2-40B4-BE49-F238E27FC236}">
                <a16:creationId xmlns:a16="http://schemas.microsoft.com/office/drawing/2014/main" id="{42B80E1B-F1EF-4453-CE35-C9279198F6F4}"/>
              </a:ext>
            </a:extLst>
          </p:cNvPr>
          <p:cNvSpPr>
            <a:spLocks noGrp="1"/>
          </p:cNvSpPr>
          <p:nvPr>
            <p:ph type="body" sz="quarter" idx="17" hasCustomPrompt="1"/>
          </p:nvPr>
        </p:nvSpPr>
        <p:spPr>
          <a:xfrm>
            <a:off x="335361" y="4298912"/>
            <a:ext cx="11522207" cy="639200"/>
          </a:xfrm>
          <a:prstGeom prst="rect">
            <a:avLst/>
          </a:prstGeom>
        </p:spPr>
        <p:txBody>
          <a:bodyPr/>
          <a:lstStyle>
            <a:lvl1pPr marL="0" indent="0" algn="ctr">
              <a:buNone/>
              <a:defRPr sz="2667"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Author list</a:t>
            </a:r>
          </a:p>
        </p:txBody>
      </p:sp>
      <p:sp>
        <p:nvSpPr>
          <p:cNvPr id="6" name="Text Placeholder 6">
            <a:extLst>
              <a:ext uri="{FF2B5EF4-FFF2-40B4-BE49-F238E27FC236}">
                <a16:creationId xmlns:a16="http://schemas.microsoft.com/office/drawing/2014/main" id="{EABC272C-ADD9-DBAC-13F7-F710B931C629}"/>
              </a:ext>
            </a:extLst>
          </p:cNvPr>
          <p:cNvSpPr>
            <a:spLocks noGrp="1"/>
          </p:cNvSpPr>
          <p:nvPr>
            <p:ph type="body" sz="quarter" idx="19" hasCustomPrompt="1"/>
          </p:nvPr>
        </p:nvSpPr>
        <p:spPr>
          <a:xfrm>
            <a:off x="0" y="6314018"/>
            <a:ext cx="12168717" cy="543983"/>
          </a:xfrm>
          <a:prstGeom prst="rect">
            <a:avLst/>
          </a:prstGeom>
        </p:spPr>
        <p:txBody>
          <a:bodyPr/>
          <a:lstStyle>
            <a:lvl1pPr marL="0" indent="0" algn="ctr">
              <a:buNone/>
              <a:defRPr sz="2133"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Event, Date</a:t>
            </a:r>
          </a:p>
        </p:txBody>
      </p:sp>
    </p:spTree>
    <p:extLst>
      <p:ext uri="{BB962C8B-B14F-4D97-AF65-F5344CB8AC3E}">
        <p14:creationId xmlns:p14="http://schemas.microsoft.com/office/powerpoint/2010/main" val="1628671701"/>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ection header (Lig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83499" y="2660915"/>
            <a:ext cx="9697079" cy="1307575"/>
          </a:xfrm>
          <a:prstGeom prst="rect">
            <a:avLst/>
          </a:prstGeom>
        </p:spPr>
        <p:txBody>
          <a:bodyPr anchor="t">
            <a:normAutofit/>
          </a:bodyPr>
          <a:lstStyle>
            <a:lvl1pPr algn="l">
              <a:defRPr sz="5333" b="0" i="0" cap="none" baseline="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Click to add Title</a:t>
            </a:r>
            <a:endParaRPr lang="en-GB" dirty="0"/>
          </a:p>
        </p:txBody>
      </p:sp>
      <p:sp>
        <p:nvSpPr>
          <p:cNvPr id="6" name="Text Placeholder 5">
            <a:extLst>
              <a:ext uri="{FF2B5EF4-FFF2-40B4-BE49-F238E27FC236}">
                <a16:creationId xmlns:a16="http://schemas.microsoft.com/office/drawing/2014/main" id="{1478EBCA-3822-2C58-4667-75DE041B5792}"/>
              </a:ext>
            </a:extLst>
          </p:cNvPr>
          <p:cNvSpPr>
            <a:spLocks noGrp="1"/>
          </p:cNvSpPr>
          <p:nvPr>
            <p:ph type="body" sz="quarter" idx="10" hasCustomPrompt="1"/>
          </p:nvPr>
        </p:nvSpPr>
        <p:spPr>
          <a:xfrm>
            <a:off x="1583267" y="4004733"/>
            <a:ext cx="9696451" cy="863600"/>
          </a:xfrm>
          <a:prstGeom prst="rect">
            <a:avLst/>
          </a:prstGeom>
        </p:spPr>
        <p:txBody>
          <a:bodyPr/>
          <a:lstStyle>
            <a:lvl1pPr marL="0" indent="0">
              <a:buNone/>
              <a:defRPr sz="3200"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Click to add text</a:t>
            </a:r>
          </a:p>
        </p:txBody>
      </p:sp>
    </p:spTree>
    <p:extLst>
      <p:ext uri="{BB962C8B-B14F-4D97-AF65-F5344CB8AC3E}">
        <p14:creationId xmlns:p14="http://schemas.microsoft.com/office/powerpoint/2010/main" val="11839323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ection header (Dark)">
    <p:bg>
      <p:bgPr>
        <a:solidFill>
          <a:srgbClr val="00214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83499" y="2660915"/>
            <a:ext cx="9697079" cy="1307575"/>
          </a:xfrm>
          <a:prstGeom prst="rect">
            <a:avLst/>
          </a:prstGeom>
        </p:spPr>
        <p:txBody>
          <a:bodyPr anchor="t">
            <a:normAutofit/>
          </a:bodyPr>
          <a:lstStyle>
            <a:lvl1pPr algn="l">
              <a:defRPr sz="5333" b="0" i="0" cap="none" baseline="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Click to add Title</a:t>
            </a:r>
            <a:endParaRPr lang="en-GB" dirty="0"/>
          </a:p>
        </p:txBody>
      </p:sp>
      <p:sp>
        <p:nvSpPr>
          <p:cNvPr id="6" name="Text Placeholder 5">
            <a:extLst>
              <a:ext uri="{FF2B5EF4-FFF2-40B4-BE49-F238E27FC236}">
                <a16:creationId xmlns:a16="http://schemas.microsoft.com/office/drawing/2014/main" id="{1478EBCA-3822-2C58-4667-75DE041B5792}"/>
              </a:ext>
            </a:extLst>
          </p:cNvPr>
          <p:cNvSpPr>
            <a:spLocks noGrp="1"/>
          </p:cNvSpPr>
          <p:nvPr>
            <p:ph type="body" sz="quarter" idx="10" hasCustomPrompt="1"/>
          </p:nvPr>
        </p:nvSpPr>
        <p:spPr>
          <a:xfrm>
            <a:off x="1583267" y="4004733"/>
            <a:ext cx="9696451" cy="863600"/>
          </a:xfrm>
          <a:prstGeom prst="rect">
            <a:avLst/>
          </a:prstGeom>
        </p:spPr>
        <p:txBody>
          <a:bodyPr/>
          <a:lstStyle>
            <a:lvl1pPr marL="0" indent="0">
              <a:buNone/>
              <a:defRPr sz="3200"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Click to add text</a:t>
            </a:r>
          </a:p>
        </p:txBody>
      </p:sp>
    </p:spTree>
    <p:extLst>
      <p:ext uri="{BB962C8B-B14F-4D97-AF65-F5344CB8AC3E}">
        <p14:creationId xmlns:p14="http://schemas.microsoft.com/office/powerpoint/2010/main" val="36575349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ottom title with 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83D61EF-1A36-49AF-9A4B-D12F746FE93D}"/>
              </a:ext>
            </a:extLst>
          </p:cNvPr>
          <p:cNvSpPr>
            <a:spLocks noGrp="1"/>
          </p:cNvSpPr>
          <p:nvPr>
            <p:ph type="body" sz="quarter" idx="10" hasCustomPrompt="1"/>
          </p:nvPr>
        </p:nvSpPr>
        <p:spPr>
          <a:xfrm>
            <a:off x="4559829" y="1028733"/>
            <a:ext cx="7104789" cy="4436824"/>
          </a:xfrm>
          <a:prstGeom prst="rect">
            <a:avLst/>
          </a:prstGeom>
        </p:spPr>
        <p:txBody>
          <a:bodyPr anchor="ctr" anchorCtr="0"/>
          <a:lstStyle>
            <a:lvl1pPr marL="0" indent="0">
              <a:buFontTx/>
              <a:buNone/>
              <a:defRPr sz="3733"/>
            </a:lvl1pPr>
          </a:lstStyle>
          <a:p>
            <a:pPr lvl="0"/>
            <a:r>
              <a:rPr lang="en-US" dirty="0"/>
              <a:t>Click here to edit text</a:t>
            </a:r>
          </a:p>
        </p:txBody>
      </p:sp>
      <p:sp>
        <p:nvSpPr>
          <p:cNvPr id="3" name="Text Placeholder 2">
            <a:extLst>
              <a:ext uri="{FF2B5EF4-FFF2-40B4-BE49-F238E27FC236}">
                <a16:creationId xmlns:a16="http://schemas.microsoft.com/office/drawing/2014/main" id="{BC101F33-BCA1-2474-B739-ABFAE27E73CA}"/>
              </a:ext>
            </a:extLst>
          </p:cNvPr>
          <p:cNvSpPr>
            <a:spLocks noGrp="1"/>
          </p:cNvSpPr>
          <p:nvPr>
            <p:ph type="body" sz="quarter" idx="11" hasCustomPrompt="1"/>
          </p:nvPr>
        </p:nvSpPr>
        <p:spPr>
          <a:xfrm>
            <a:off x="0" y="6409267"/>
            <a:ext cx="12192000" cy="448733"/>
          </a:xfrm>
          <a:prstGeom prst="rect">
            <a:avLst/>
          </a:prstGeom>
          <a:solidFill>
            <a:srgbClr val="002147"/>
          </a:solidFill>
        </p:spPr>
        <p:txBody>
          <a:bodyPr/>
          <a:lstStyle>
            <a:lvl2pPr marL="457081" indent="0" algn="ctr">
              <a:buNone/>
              <a:defRPr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2pPr>
          </a:lstStyle>
          <a:p>
            <a:pPr lvl="1"/>
            <a:r>
              <a:rPr lang="en-US" dirty="0"/>
              <a:t>Click to add Title</a:t>
            </a:r>
          </a:p>
        </p:txBody>
      </p:sp>
    </p:spTree>
    <p:extLst>
      <p:ext uri="{BB962C8B-B14F-4D97-AF65-F5344CB8AC3E}">
        <p14:creationId xmlns:p14="http://schemas.microsoft.com/office/powerpoint/2010/main" val="30344038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Quote (Ligh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83D61EF-1A36-49AF-9A4B-D12F746FE93D}"/>
              </a:ext>
            </a:extLst>
          </p:cNvPr>
          <p:cNvSpPr>
            <a:spLocks noGrp="1"/>
          </p:cNvSpPr>
          <p:nvPr>
            <p:ph type="body" sz="quarter" idx="10" hasCustomPrompt="1"/>
          </p:nvPr>
        </p:nvSpPr>
        <p:spPr>
          <a:xfrm>
            <a:off x="4559829" y="1028733"/>
            <a:ext cx="7104789" cy="4436824"/>
          </a:xfrm>
          <a:prstGeom prst="rect">
            <a:avLst/>
          </a:prstGeom>
        </p:spPr>
        <p:txBody>
          <a:bodyPr anchor="ctr" anchorCtr="0"/>
          <a:lstStyle>
            <a:lvl1pPr marL="0" indent="0">
              <a:buFontTx/>
              <a:buNone/>
              <a:defRPr sz="4800" b="0" i="0">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Quote text</a:t>
            </a:r>
          </a:p>
        </p:txBody>
      </p:sp>
      <p:pic>
        <p:nvPicPr>
          <p:cNvPr id="3" name="Graphic 2">
            <a:extLst>
              <a:ext uri="{FF2B5EF4-FFF2-40B4-BE49-F238E27FC236}">
                <a16:creationId xmlns:a16="http://schemas.microsoft.com/office/drawing/2014/main" id="{392A76D5-806C-4414-B201-4490AF7A8EC9}"/>
              </a:ext>
              <a:ext uri="{C183D7F6-B498-43B3-948B-1728B52AA6E4}">
                <adec:decorative xmlns:adec="http://schemas.microsoft.com/office/drawing/2017/decorative" val="1"/>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47328" y="-27384"/>
            <a:ext cx="2596832" cy="2596832"/>
          </a:xfrm>
          <a:prstGeom prst="rect">
            <a:avLst/>
          </a:prstGeom>
        </p:spPr>
      </p:pic>
      <p:sp>
        <p:nvSpPr>
          <p:cNvPr id="2" name="Text Placeholder 4">
            <a:extLst>
              <a:ext uri="{FF2B5EF4-FFF2-40B4-BE49-F238E27FC236}">
                <a16:creationId xmlns:a16="http://schemas.microsoft.com/office/drawing/2014/main" id="{EC3C6244-723B-7F1C-4288-738A7A9F72B8}"/>
              </a:ext>
            </a:extLst>
          </p:cNvPr>
          <p:cNvSpPr>
            <a:spLocks noGrp="1"/>
          </p:cNvSpPr>
          <p:nvPr>
            <p:ph type="body" sz="quarter" idx="11" hasCustomPrompt="1"/>
          </p:nvPr>
        </p:nvSpPr>
        <p:spPr>
          <a:xfrm>
            <a:off x="4559300" y="5465233"/>
            <a:ext cx="7105651" cy="747184"/>
          </a:xfrm>
          <a:prstGeom prst="rect">
            <a:avLst/>
          </a:prstGeom>
          <a:ln>
            <a:solidFill>
              <a:schemeClr val="bg1"/>
            </a:solidFill>
          </a:ln>
        </p:spPr>
        <p:txBody>
          <a:bodyPr/>
          <a:lstStyle>
            <a:lvl1pPr marL="0" indent="0" algn="r">
              <a:buNone/>
              <a:defRPr sz="2933"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 Attribution</a:t>
            </a:r>
          </a:p>
        </p:txBody>
      </p:sp>
    </p:spTree>
    <p:extLst>
      <p:ext uri="{BB962C8B-B14F-4D97-AF65-F5344CB8AC3E}">
        <p14:creationId xmlns:p14="http://schemas.microsoft.com/office/powerpoint/2010/main" val="2200505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 Group (Light)">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5360" y="2468895"/>
            <a:ext cx="11521280" cy="1824203"/>
          </a:xfrm>
          <a:prstGeom prst="rect">
            <a:avLst/>
          </a:prstGeom>
        </p:spPr>
        <p:txBody>
          <a:bodyPr anchor="ctr" anchorCtr="0">
            <a:noAutofit/>
          </a:bodyPr>
          <a:lstStyle>
            <a:lvl1pPr algn="ctr">
              <a:defRPr sz="5400"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Title</a:t>
            </a:r>
            <a:endParaRPr lang="en-GB" dirty="0"/>
          </a:p>
        </p:txBody>
      </p:sp>
      <p:sp>
        <p:nvSpPr>
          <p:cNvPr id="12" name="Rectangle 11">
            <a:extLst>
              <a:ext uri="{FF2B5EF4-FFF2-40B4-BE49-F238E27FC236}">
                <a16:creationId xmlns:a16="http://schemas.microsoft.com/office/drawing/2014/main" id="{ADBAA2E8-2DF6-D013-82F7-38942EFBDCE8}"/>
              </a:ext>
            </a:extLst>
          </p:cNvPr>
          <p:cNvSpPr/>
          <p:nvPr/>
        </p:nvSpPr>
        <p:spPr>
          <a:xfrm>
            <a:off x="3" y="6312001"/>
            <a:ext cx="12191997" cy="545999"/>
          </a:xfrm>
          <a:prstGeom prst="rect">
            <a:avLst/>
          </a:prstGeom>
          <a:solidFill>
            <a:srgbClr val="021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 name="Picture 2" descr="Centre for Teaching and Learning, University of Oxford">
            <a:extLst>
              <a:ext uri="{FF2B5EF4-FFF2-40B4-BE49-F238E27FC236}">
                <a16:creationId xmlns:a16="http://schemas.microsoft.com/office/drawing/2014/main" id="{B9495FE7-BE01-ACEB-DB6F-EF72F5503C1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4" name="Text Placeholder 4">
            <a:extLst>
              <a:ext uri="{FF2B5EF4-FFF2-40B4-BE49-F238E27FC236}">
                <a16:creationId xmlns:a16="http://schemas.microsoft.com/office/drawing/2014/main" id="{42B80E1B-F1EF-4453-CE35-C9279198F6F4}"/>
              </a:ext>
            </a:extLst>
          </p:cNvPr>
          <p:cNvSpPr>
            <a:spLocks noGrp="1"/>
          </p:cNvSpPr>
          <p:nvPr>
            <p:ph type="body" sz="quarter" idx="17" hasCustomPrompt="1"/>
          </p:nvPr>
        </p:nvSpPr>
        <p:spPr>
          <a:xfrm>
            <a:off x="335361" y="4298912"/>
            <a:ext cx="11522207" cy="639200"/>
          </a:xfrm>
          <a:prstGeom prst="rect">
            <a:avLst/>
          </a:prstGeom>
        </p:spPr>
        <p:txBody>
          <a:bodyPr/>
          <a:lstStyle>
            <a:lvl1pPr marL="0" indent="0" algn="ctr">
              <a:buNone/>
              <a:defRPr sz="2667" b="0" i="0">
                <a:solidFill>
                  <a:schemeClr val="tx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Author list</a:t>
            </a:r>
          </a:p>
        </p:txBody>
      </p:sp>
      <p:sp>
        <p:nvSpPr>
          <p:cNvPr id="6" name="Text Placeholder 6">
            <a:extLst>
              <a:ext uri="{FF2B5EF4-FFF2-40B4-BE49-F238E27FC236}">
                <a16:creationId xmlns:a16="http://schemas.microsoft.com/office/drawing/2014/main" id="{EABC272C-ADD9-DBAC-13F7-F710B931C629}"/>
              </a:ext>
            </a:extLst>
          </p:cNvPr>
          <p:cNvSpPr>
            <a:spLocks noGrp="1"/>
          </p:cNvSpPr>
          <p:nvPr>
            <p:ph type="body" sz="quarter" idx="19" hasCustomPrompt="1"/>
          </p:nvPr>
        </p:nvSpPr>
        <p:spPr>
          <a:xfrm>
            <a:off x="0" y="6314018"/>
            <a:ext cx="12168717" cy="543983"/>
          </a:xfrm>
          <a:prstGeom prst="rect">
            <a:avLst/>
          </a:prstGeom>
        </p:spPr>
        <p:txBody>
          <a:bodyPr/>
          <a:lstStyle>
            <a:lvl1pPr marL="0" indent="0" algn="ctr">
              <a:buNone/>
              <a:defRPr sz="2133"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Event, Date</a:t>
            </a:r>
          </a:p>
        </p:txBody>
      </p:sp>
    </p:spTree>
    <p:extLst>
      <p:ext uri="{BB962C8B-B14F-4D97-AF65-F5344CB8AC3E}">
        <p14:creationId xmlns:p14="http://schemas.microsoft.com/office/powerpoint/2010/main" val="734030025"/>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Quote (Dark)">
    <p:bg>
      <p:bgPr>
        <a:solidFill>
          <a:schemeClr val="tx1"/>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83D61EF-1A36-49AF-9A4B-D12F746FE93D}"/>
              </a:ext>
            </a:extLst>
          </p:cNvPr>
          <p:cNvSpPr>
            <a:spLocks noGrp="1"/>
          </p:cNvSpPr>
          <p:nvPr>
            <p:ph type="body" sz="quarter" idx="10" hasCustomPrompt="1"/>
          </p:nvPr>
        </p:nvSpPr>
        <p:spPr>
          <a:xfrm>
            <a:off x="4559829" y="1028733"/>
            <a:ext cx="7104789" cy="4436824"/>
          </a:xfrm>
          <a:prstGeom prst="rect">
            <a:avLst/>
          </a:prstGeom>
        </p:spPr>
        <p:txBody>
          <a:bodyPr anchor="ctr" anchorCtr="0"/>
          <a:lstStyle>
            <a:lvl1pPr marL="0" indent="0">
              <a:buFontTx/>
              <a:buNone/>
              <a:defRPr sz="4800"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Quote text</a:t>
            </a:r>
          </a:p>
        </p:txBody>
      </p:sp>
      <p:pic>
        <p:nvPicPr>
          <p:cNvPr id="3" name="Graphic 2">
            <a:extLst>
              <a:ext uri="{FF2B5EF4-FFF2-40B4-BE49-F238E27FC236}">
                <a16:creationId xmlns:a16="http://schemas.microsoft.com/office/drawing/2014/main" id="{392A76D5-806C-4414-B201-4490AF7A8EC9}"/>
              </a:ext>
              <a:ext uri="{C183D7F6-B498-43B3-948B-1728B52AA6E4}">
                <adec:decorative xmlns:adec="http://schemas.microsoft.com/office/drawing/2017/decorative" val="1"/>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47328" y="-27384"/>
            <a:ext cx="2596832" cy="2596832"/>
          </a:xfrm>
          <a:prstGeom prst="rect">
            <a:avLst/>
          </a:prstGeom>
        </p:spPr>
      </p:pic>
      <p:sp>
        <p:nvSpPr>
          <p:cNvPr id="5" name="Text Placeholder 4">
            <a:extLst>
              <a:ext uri="{FF2B5EF4-FFF2-40B4-BE49-F238E27FC236}">
                <a16:creationId xmlns:a16="http://schemas.microsoft.com/office/drawing/2014/main" id="{64B8B25F-D487-EF33-F1E1-74B7C72D7A94}"/>
              </a:ext>
            </a:extLst>
          </p:cNvPr>
          <p:cNvSpPr>
            <a:spLocks noGrp="1"/>
          </p:cNvSpPr>
          <p:nvPr>
            <p:ph type="body" sz="quarter" idx="11" hasCustomPrompt="1"/>
          </p:nvPr>
        </p:nvSpPr>
        <p:spPr>
          <a:xfrm>
            <a:off x="4559300" y="5465233"/>
            <a:ext cx="7105651" cy="747184"/>
          </a:xfrm>
          <a:prstGeom prst="rect">
            <a:avLst/>
          </a:prstGeom>
          <a:ln>
            <a:solidFill>
              <a:schemeClr val="bg1"/>
            </a:solidFill>
          </a:ln>
        </p:spPr>
        <p:txBody>
          <a:bodyPr/>
          <a:lstStyle>
            <a:lvl1pPr marL="0" indent="0" algn="r">
              <a:buNone/>
              <a:defRPr sz="2933"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 Attribution</a:t>
            </a:r>
          </a:p>
        </p:txBody>
      </p:sp>
    </p:spTree>
    <p:extLst>
      <p:ext uri="{BB962C8B-B14F-4D97-AF65-F5344CB8AC3E}">
        <p14:creationId xmlns:p14="http://schemas.microsoft.com/office/powerpoint/2010/main" val="2206103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Bottom title with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58F7C37-2B50-49CD-83FC-80A26B42AB59}"/>
              </a:ext>
            </a:extLst>
          </p:cNvPr>
          <p:cNvSpPr>
            <a:spLocks noGrp="1"/>
          </p:cNvSpPr>
          <p:nvPr>
            <p:ph type="title" hasCustomPrompt="1"/>
          </p:nvPr>
        </p:nvSpPr>
        <p:spPr>
          <a:xfrm>
            <a:off x="0" y="6213310"/>
            <a:ext cx="12192000" cy="644689"/>
          </a:xfrm>
          <a:prstGeom prst="rect">
            <a:avLst/>
          </a:prstGeom>
          <a:solidFill>
            <a:srgbClr val="021E42"/>
          </a:solidFill>
        </p:spPr>
        <p:txBody>
          <a:bodyPr>
            <a:noAutofit/>
          </a:bodyPr>
          <a:lstStyle>
            <a:lvl1pPr marL="0" indent="0" algn="ctr">
              <a:tabLst/>
              <a:defRPr sz="3200"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Slide title</a:t>
            </a:r>
          </a:p>
        </p:txBody>
      </p:sp>
      <p:sp>
        <p:nvSpPr>
          <p:cNvPr id="3" name="Content Placeholder 2">
            <a:extLst>
              <a:ext uri="{FF2B5EF4-FFF2-40B4-BE49-F238E27FC236}">
                <a16:creationId xmlns:a16="http://schemas.microsoft.com/office/drawing/2014/main" id="{B2798C3F-1C75-7C6A-807D-B565206F2985}"/>
              </a:ext>
            </a:extLst>
          </p:cNvPr>
          <p:cNvSpPr>
            <a:spLocks noGrp="1"/>
          </p:cNvSpPr>
          <p:nvPr>
            <p:ph sz="quarter" idx="10" hasCustomPrompt="1"/>
          </p:nvPr>
        </p:nvSpPr>
        <p:spPr>
          <a:xfrm>
            <a:off x="1056000" y="548183"/>
            <a:ext cx="10080000" cy="5281084"/>
          </a:xfrm>
          <a:prstGeom prst="rect">
            <a:avLst/>
          </a:prstGeom>
        </p:spPr>
        <p:txBody>
          <a:bodyPr/>
          <a:lstStyle>
            <a:lvl1pPr marL="0" indent="0">
              <a:buNone/>
              <a:defRPr b="0" i="0">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Click to add text</a:t>
            </a:r>
          </a:p>
        </p:txBody>
      </p:sp>
    </p:spTree>
    <p:extLst>
      <p:ext uri="{BB962C8B-B14F-4D97-AF65-F5344CB8AC3E}">
        <p14:creationId xmlns:p14="http://schemas.microsoft.com/office/powerpoint/2010/main" val="28858117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Sidebar titl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58F7C37-2B50-49CD-83FC-80A26B42AB59}"/>
              </a:ext>
              <a:ext uri="{C183D7F6-B498-43B3-948B-1728B52AA6E4}">
                <adec:decorative xmlns:adec="http://schemas.microsoft.com/office/drawing/2017/decorative" val="0"/>
              </a:ext>
            </a:extLst>
          </p:cNvPr>
          <p:cNvSpPr>
            <a:spLocks noGrp="1"/>
          </p:cNvSpPr>
          <p:nvPr>
            <p:ph type="title" hasCustomPrompt="1"/>
          </p:nvPr>
        </p:nvSpPr>
        <p:spPr>
          <a:xfrm>
            <a:off x="0" y="1"/>
            <a:ext cx="4655840" cy="6857999"/>
          </a:xfrm>
          <a:prstGeom prst="rect">
            <a:avLst/>
          </a:prstGeom>
          <a:solidFill>
            <a:srgbClr val="021E42"/>
          </a:solidFill>
        </p:spPr>
        <p:txBody>
          <a:bodyPr lIns="360000" tIns="504000" rIns="360000" bIns="180000">
            <a:noAutofit/>
          </a:bodyPr>
          <a:lstStyle>
            <a:lvl1pPr marL="0" indent="0">
              <a:defRPr lang="en-US" b="0" i="0" dirty="0">
                <a:solidFill>
                  <a:srgbClr val="F2F2F2"/>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Slide title</a:t>
            </a:r>
          </a:p>
        </p:txBody>
      </p:sp>
      <p:sp>
        <p:nvSpPr>
          <p:cNvPr id="3" name="Content Placeholder 2">
            <a:extLst>
              <a:ext uri="{FF2B5EF4-FFF2-40B4-BE49-F238E27FC236}">
                <a16:creationId xmlns:a16="http://schemas.microsoft.com/office/drawing/2014/main" id="{3C3462EC-3C54-9A27-B33B-DBC6409B49EB}"/>
              </a:ext>
            </a:extLst>
          </p:cNvPr>
          <p:cNvSpPr>
            <a:spLocks noGrp="1"/>
          </p:cNvSpPr>
          <p:nvPr>
            <p:ph sz="quarter" idx="11" hasCustomPrompt="1"/>
          </p:nvPr>
        </p:nvSpPr>
        <p:spPr>
          <a:xfrm>
            <a:off x="5519936" y="645582"/>
            <a:ext cx="5952067" cy="5566833"/>
          </a:xfrm>
          <a:prstGeom prst="rect">
            <a:avLst/>
          </a:prstGeom>
        </p:spPr>
        <p:txBody>
          <a:bodyPr/>
          <a:lstStyle>
            <a:lvl1pPr>
              <a:defRPr b="0" i="0">
                <a:latin typeface="Segoe UI" panose="020B0502040204020203" pitchFamily="34" charset="0"/>
                <a:ea typeface="Helvetica Neue" panose="02000503000000020004" pitchFamily="2" charset="0"/>
                <a:cs typeface="Segoe UI" panose="020B0502040204020203" pitchFamily="34" charset="0"/>
              </a:defRPr>
            </a:lvl1pPr>
            <a:lvl2pPr>
              <a:defRPr b="0" i="0">
                <a:latin typeface="Segoe UI" panose="020B0502040204020203" pitchFamily="34" charset="0"/>
                <a:ea typeface="Helvetica Neue" panose="02000503000000020004" pitchFamily="2" charset="0"/>
                <a:cs typeface="Segoe UI" panose="020B0502040204020203" pitchFamily="34" charset="0"/>
              </a:defRPr>
            </a:lvl2pPr>
            <a:lvl3pPr>
              <a:defRPr b="0" i="0">
                <a:latin typeface="Segoe UI" panose="020B0502040204020203" pitchFamily="34" charset="0"/>
                <a:ea typeface="Helvetica Neue" panose="02000503000000020004" pitchFamily="2" charset="0"/>
                <a:cs typeface="Segoe UI" panose="020B0502040204020203" pitchFamily="34" charset="0"/>
              </a:defRPr>
            </a:lvl3pPr>
            <a:lvl4pPr>
              <a:defRPr sz="1867" b="0" i="0">
                <a:latin typeface="Segoe UI" panose="020B0502040204020203" pitchFamily="34" charset="0"/>
                <a:ea typeface="Helvetica Neue" panose="02000503000000020004" pitchFamily="2" charset="0"/>
                <a:cs typeface="Segoe UI" panose="020B0502040204020203" pitchFamily="34" charset="0"/>
              </a:defRPr>
            </a:lvl4pPr>
          </a:lstStyle>
          <a:p>
            <a:pPr lvl="0"/>
            <a:r>
              <a:rPr lang="en-GB" dirty="0"/>
              <a:t>Click to add text</a:t>
            </a:r>
          </a:p>
          <a:p>
            <a:pPr lvl="1"/>
            <a:r>
              <a:rPr lang="en-GB" dirty="0"/>
              <a:t>Second level</a:t>
            </a:r>
          </a:p>
          <a:p>
            <a:pPr lvl="2"/>
            <a:r>
              <a:rPr lang="en-GB" dirty="0"/>
              <a:t>Third level</a:t>
            </a:r>
          </a:p>
          <a:p>
            <a:pPr lvl="3"/>
            <a:r>
              <a:rPr lang="en-GB" dirty="0"/>
              <a:t>Fourth level</a:t>
            </a:r>
          </a:p>
        </p:txBody>
      </p:sp>
    </p:spTree>
    <p:extLst>
      <p:ext uri="{BB962C8B-B14F-4D97-AF65-F5344CB8AC3E}">
        <p14:creationId xmlns:p14="http://schemas.microsoft.com/office/powerpoint/2010/main" val="10210975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ontent with hidden titl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58F7C37-2B50-49CD-83FC-80A26B42AB59}"/>
              </a:ext>
            </a:extLst>
          </p:cNvPr>
          <p:cNvSpPr>
            <a:spLocks noGrp="1"/>
          </p:cNvSpPr>
          <p:nvPr>
            <p:ph type="title" hasCustomPrompt="1"/>
          </p:nvPr>
        </p:nvSpPr>
        <p:spPr>
          <a:xfrm>
            <a:off x="0" y="6847033"/>
            <a:ext cx="12192000" cy="487680"/>
          </a:xfrm>
          <a:prstGeom prst="rect">
            <a:avLst/>
          </a:prstGeom>
          <a:solidFill>
            <a:srgbClr val="002147"/>
          </a:solidFill>
        </p:spPr>
        <p:txBody>
          <a:bodyPr>
            <a:noAutofit/>
          </a:bodyPr>
          <a:lstStyle>
            <a:lvl1pPr marL="4421607" indent="0">
              <a:defRPr sz="2400" b="1">
                <a:solidFill>
                  <a:schemeClr val="bg1"/>
                </a:solidFill>
              </a:defRPr>
            </a:lvl1pPr>
          </a:lstStyle>
          <a:p>
            <a:r>
              <a:rPr lang="en-US" dirty="0"/>
              <a:t>Hidden slide title</a:t>
            </a:r>
          </a:p>
        </p:txBody>
      </p:sp>
      <p:sp>
        <p:nvSpPr>
          <p:cNvPr id="3" name="Content Placeholder 2">
            <a:extLst>
              <a:ext uri="{FF2B5EF4-FFF2-40B4-BE49-F238E27FC236}">
                <a16:creationId xmlns:a16="http://schemas.microsoft.com/office/drawing/2014/main" id="{F7032F8B-47F0-4C3C-8107-4812A2D3C93B}"/>
              </a:ext>
            </a:extLst>
          </p:cNvPr>
          <p:cNvSpPr>
            <a:spLocks noGrp="1"/>
          </p:cNvSpPr>
          <p:nvPr>
            <p:ph sz="quarter" idx="11" hasCustomPrompt="1"/>
          </p:nvPr>
        </p:nvSpPr>
        <p:spPr>
          <a:xfrm>
            <a:off x="1056000" y="1017672"/>
            <a:ext cx="10080000" cy="4822656"/>
          </a:xfrm>
          <a:prstGeom prst="rect">
            <a:avLst/>
          </a:prstGeom>
        </p:spPr>
        <p:txBody>
          <a:bodyPr/>
          <a:lstStyle>
            <a:lvl1pPr>
              <a:defRPr b="0" i="0">
                <a:latin typeface="Segoe UI" panose="020B0502040204020203" pitchFamily="34" charset="0"/>
                <a:ea typeface="Helvetica Neue" panose="02000503000000020004" pitchFamily="2" charset="0"/>
                <a:cs typeface="Segoe UI" panose="020B0502040204020203" pitchFamily="34" charset="0"/>
              </a:defRPr>
            </a:lvl1pPr>
            <a:lvl2pPr>
              <a:defRPr b="0" i="0">
                <a:latin typeface="Segoe UI" panose="020B0502040204020203" pitchFamily="34" charset="0"/>
                <a:ea typeface="Helvetica Neue" panose="02000503000000020004" pitchFamily="2" charset="0"/>
                <a:cs typeface="Segoe UI" panose="020B0502040204020203" pitchFamily="34" charset="0"/>
              </a:defRPr>
            </a:lvl2pPr>
            <a:lvl3pPr>
              <a:defRPr b="0" i="0">
                <a:latin typeface="Segoe UI" panose="020B0502040204020203" pitchFamily="34" charset="0"/>
                <a:ea typeface="Helvetica Neue" panose="02000503000000020004" pitchFamily="2" charset="0"/>
                <a:cs typeface="Segoe UI" panose="020B0502040204020203" pitchFamily="34" charset="0"/>
              </a:defRPr>
            </a:lvl3pPr>
            <a:lvl4pPr>
              <a:defRPr sz="1867" b="0" i="0">
                <a:latin typeface="Segoe UI" panose="020B0502040204020203" pitchFamily="34" charset="0"/>
                <a:ea typeface="Helvetica Neue" panose="02000503000000020004" pitchFamily="2" charset="0"/>
                <a:cs typeface="Segoe UI" panose="020B0502040204020203" pitchFamily="34" charset="0"/>
              </a:defRPr>
            </a:lvl4pPr>
            <a:lvl5pPr>
              <a:defRPr>
                <a:latin typeface="Helvetica Neue" panose="02000503000000020004" pitchFamily="2" charset="0"/>
                <a:ea typeface="Helvetica Neue" panose="02000503000000020004" pitchFamily="2" charset="0"/>
                <a:cs typeface="Helvetica Neue" panose="02000503000000020004" pitchFamily="2" charset="0"/>
              </a:defRPr>
            </a:lvl5pPr>
          </a:lstStyle>
          <a:p>
            <a:pPr lvl="0"/>
            <a:r>
              <a:rPr lang="en-GB" dirty="0"/>
              <a:t>Click to add text</a:t>
            </a:r>
          </a:p>
          <a:p>
            <a:pPr lvl="1"/>
            <a:r>
              <a:rPr lang="en-GB" dirty="0"/>
              <a:t>Second level</a:t>
            </a:r>
          </a:p>
          <a:p>
            <a:pPr lvl="2"/>
            <a:r>
              <a:rPr lang="en-GB" dirty="0"/>
              <a:t>Third level</a:t>
            </a:r>
          </a:p>
          <a:p>
            <a:pPr lvl="3"/>
            <a:r>
              <a:rPr lang="en-GB" dirty="0"/>
              <a:t>Fourth level</a:t>
            </a:r>
          </a:p>
        </p:txBody>
      </p:sp>
    </p:spTree>
    <p:extLst>
      <p:ext uri="{BB962C8B-B14F-4D97-AF65-F5344CB8AC3E}">
        <p14:creationId xmlns:p14="http://schemas.microsoft.com/office/powerpoint/2010/main" val="35097807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tent only with logo">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hasCustomPrompt="1"/>
          </p:nvPr>
        </p:nvSpPr>
        <p:spPr>
          <a:xfrm>
            <a:off x="2255572" y="1017600"/>
            <a:ext cx="8876053" cy="4824000"/>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3pPr>
            <a:lvl4pPr marL="1656968" indent="-285724" algn="l" defTabSz="914165" rtl="0" eaLnBrk="1" latinLnBrk="0" hangingPunct="1">
              <a:spcBef>
                <a:spcPct val="20000"/>
              </a:spcBef>
              <a:buFont typeface="Arial" panose="020B0604020202020204" pitchFamily="34" charset="0"/>
              <a:buChar char="•"/>
              <a:defRPr sz="1867"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dirty="0"/>
              <a:t>Click to add text</a:t>
            </a:r>
          </a:p>
          <a:p>
            <a:pPr lvl="1"/>
            <a:r>
              <a:rPr lang="en-GB" dirty="0"/>
              <a:t>Second level</a:t>
            </a:r>
          </a:p>
          <a:p>
            <a:pPr lvl="2"/>
            <a:r>
              <a:rPr lang="en-GB" dirty="0"/>
              <a:t>Third level</a:t>
            </a:r>
          </a:p>
          <a:p>
            <a:pPr lvl="3"/>
            <a:r>
              <a:rPr lang="en-GB" dirty="0"/>
              <a:t>Fourth level</a:t>
            </a:r>
          </a:p>
        </p:txBody>
      </p:sp>
      <p:pic>
        <p:nvPicPr>
          <p:cNvPr id="3" name="Picture 2" descr="Centre for Teaching and Learning, University of Oxford">
            <a:extLst>
              <a:ext uri="{FF2B5EF4-FFF2-40B4-BE49-F238E27FC236}">
                <a16:creationId xmlns:a16="http://schemas.microsoft.com/office/drawing/2014/main" id="{24CB3857-3C52-AFBC-8CDA-7A1DDCD3A8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Tree>
    <p:extLst>
      <p:ext uri="{BB962C8B-B14F-4D97-AF65-F5344CB8AC3E}">
        <p14:creationId xmlns:p14="http://schemas.microsoft.com/office/powerpoint/2010/main" val="41620300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Ligh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hasCustomPrompt="1"/>
          </p:nvPr>
        </p:nvSpPr>
        <p:spPr>
          <a:xfrm>
            <a:off x="1051627" y="1988841"/>
            <a:ext cx="10080000" cy="3465809"/>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3pPr>
            <a:lvl4pPr marL="1656968" indent="-285724" algn="l" defTabSz="914165" rtl="0" eaLnBrk="1" latinLnBrk="0" hangingPunct="1">
              <a:spcBef>
                <a:spcPct val="20000"/>
              </a:spcBef>
              <a:buFont typeface="Arial" panose="020B0604020202020204" pitchFamily="34" charset="0"/>
              <a:buChar char="•"/>
              <a:defRPr sz="1867"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dirty="0"/>
              <a:t>Click to add text</a:t>
            </a:r>
          </a:p>
          <a:p>
            <a:pPr lvl="1"/>
            <a:r>
              <a:rPr lang="en-GB" dirty="0"/>
              <a:t>Second level</a:t>
            </a:r>
          </a:p>
          <a:p>
            <a:pPr lvl="2"/>
            <a:r>
              <a:rPr lang="en-GB" dirty="0"/>
              <a:t>Third level</a:t>
            </a:r>
          </a:p>
          <a:p>
            <a:pPr lvl="3"/>
            <a:r>
              <a:rPr lang="en-GB" dirty="0"/>
              <a:t>Fourth level</a:t>
            </a:r>
          </a:p>
        </p:txBody>
      </p:sp>
      <p:sp>
        <p:nvSpPr>
          <p:cNvPr id="3" name="Title 2">
            <a:extLst>
              <a:ext uri="{FF2B5EF4-FFF2-40B4-BE49-F238E27FC236}">
                <a16:creationId xmlns:a16="http://schemas.microsoft.com/office/drawing/2014/main" id="{8C68E4E1-5068-4006-6029-6C62FC06D65B}"/>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p>
        </p:txBody>
      </p:sp>
    </p:spTree>
    <p:extLst>
      <p:ext uri="{BB962C8B-B14F-4D97-AF65-F5344CB8AC3E}">
        <p14:creationId xmlns:p14="http://schemas.microsoft.com/office/powerpoint/2010/main" val="30427121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with Logo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D4CC-714E-4E8E-8081-DED8B4235AC6}"/>
              </a:ext>
            </a:extLst>
          </p:cNvPr>
          <p:cNvSpPr>
            <a:spLocks noGrp="1"/>
          </p:cNvSpPr>
          <p:nvPr>
            <p:ph type="title" hasCustomPrompt="1"/>
          </p:nvPr>
        </p:nvSpPr>
        <p:spPr>
          <a:xfrm>
            <a:off x="2255574" y="375776"/>
            <a:ext cx="8876053" cy="1325033"/>
          </a:xfrm>
          <a:prstGeom prst="rect">
            <a:avLst/>
          </a:prstGeom>
        </p:spPr>
        <p:txBody>
          <a:bodyPr vert="horz" lIns="91440" tIns="45720" rIns="91440" bIns="45720" rtlCol="0" anchor="ctr">
            <a:normAutofit/>
          </a:bodyPr>
          <a:lstStyle>
            <a:lvl1pPr algn="l" defTabSz="914165" rtl="0" eaLnBrk="1" latinLnBrk="0" hangingPunct="1">
              <a:spcBef>
                <a:spcPct val="0"/>
              </a:spcBef>
              <a:buNone/>
              <a:defRPr sz="5333"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Click to add Title</a:t>
            </a:r>
          </a:p>
        </p:txBody>
      </p:sp>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hasCustomPrompt="1"/>
          </p:nvPr>
        </p:nvSpPr>
        <p:spPr>
          <a:xfrm>
            <a:off x="2255572" y="1988840"/>
            <a:ext cx="8876053" cy="4349749"/>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3pPr>
            <a:lvl4pPr marL="1656968" indent="-285724" algn="l" defTabSz="914165" rtl="0" eaLnBrk="1" latinLnBrk="0" hangingPunct="1">
              <a:spcBef>
                <a:spcPct val="20000"/>
              </a:spcBef>
              <a:buFont typeface="Arial" panose="020B0604020202020204" pitchFamily="34" charset="0"/>
              <a:buChar char="•"/>
              <a:defRPr sz="1867" b="0" i="0" kern="1200">
                <a:solidFill>
                  <a:srgbClr val="002147"/>
                </a:solidFill>
                <a:latin typeface="Segoe UI" panose="020B0502040204020203" pitchFamily="34" charset="0"/>
                <a:ea typeface="Helvetica Neue" panose="02000503000000020004" pitchFamily="2" charset="0"/>
                <a:cs typeface="Segoe UI" panose="020B0502040204020203" pitchFamily="34"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dirty="0"/>
              <a:t>Click to add text</a:t>
            </a:r>
          </a:p>
          <a:p>
            <a:pPr lvl="1"/>
            <a:r>
              <a:rPr lang="en-GB" dirty="0"/>
              <a:t>Second level</a:t>
            </a:r>
          </a:p>
          <a:p>
            <a:pPr lvl="2"/>
            <a:r>
              <a:rPr lang="en-GB" dirty="0"/>
              <a:t>Third level</a:t>
            </a:r>
          </a:p>
          <a:p>
            <a:pPr lvl="3"/>
            <a:r>
              <a:rPr lang="en-GB" dirty="0"/>
              <a:t>Fourth level</a:t>
            </a:r>
          </a:p>
        </p:txBody>
      </p:sp>
      <p:pic>
        <p:nvPicPr>
          <p:cNvPr id="3" name="Picture 2" descr="Centre for Teaching and Learning, University of Oxford">
            <a:extLst>
              <a:ext uri="{FF2B5EF4-FFF2-40B4-BE49-F238E27FC236}">
                <a16:creationId xmlns:a16="http://schemas.microsoft.com/office/drawing/2014/main" id="{24CB3857-3C52-AFBC-8CDA-7A1DDCD3A8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Tree>
    <p:extLst>
      <p:ext uri="{BB962C8B-B14F-4D97-AF65-F5344CB8AC3E}">
        <p14:creationId xmlns:p14="http://schemas.microsoft.com/office/powerpoint/2010/main" val="37664588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ontent (Dark)">
    <p:bg>
      <p:bgPr>
        <a:solidFill>
          <a:srgbClr val="00214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D4CC-714E-4E8E-8081-DED8B4235AC6}"/>
              </a:ext>
            </a:extLst>
          </p:cNvPr>
          <p:cNvSpPr>
            <a:spLocks noGrp="1"/>
          </p:cNvSpPr>
          <p:nvPr>
            <p:ph type="title"/>
          </p:nvPr>
        </p:nvSpPr>
        <p:spPr>
          <a:xfrm>
            <a:off x="1055413" y="366185"/>
            <a:ext cx="10080000" cy="1325033"/>
          </a:xfrm>
          <a:prstGeom prst="rect">
            <a:avLst/>
          </a:prstGeom>
        </p:spPr>
        <p:txBody>
          <a:bodyPr vert="horz" lIns="91440" tIns="45720" rIns="91440" bIns="45720" rtlCol="0" anchor="ctr">
            <a:normAutofit/>
          </a:bodyPr>
          <a:lstStyle>
            <a:lvl1pPr algn="l" defTabSz="914165" rtl="0" eaLnBrk="1" latinLnBrk="0" hangingPunct="1">
              <a:spcBef>
                <a:spcPct val="0"/>
              </a:spcBef>
              <a:buNone/>
              <a:defRPr sz="5333" b="0" kern="1200">
                <a:solidFill>
                  <a:schemeClr val="bg1"/>
                </a:solidFill>
                <a:latin typeface="+mn-lt"/>
                <a:ea typeface="+mj-ea"/>
                <a:cs typeface="Times New Roman" panose="02020603050405020304" pitchFamily="18" charset="0"/>
              </a:defRPr>
            </a:lvl1pPr>
          </a:lstStyle>
          <a:p>
            <a:r>
              <a:rPr lang="en-GB"/>
              <a:t>Click to edit Master title style</a:t>
            </a:r>
            <a:endParaRPr lang="en-US" dirty="0"/>
          </a:p>
        </p:txBody>
      </p:sp>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p:nvPr>
        </p:nvSpPr>
        <p:spPr>
          <a:xfrm>
            <a:off x="1055413" y="1988840"/>
            <a:ext cx="10080000" cy="4349749"/>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kern="1200">
                <a:solidFill>
                  <a:schemeClr val="bg1"/>
                </a:solidFill>
                <a:latin typeface="+mn-lt"/>
                <a:ea typeface="+mn-ea"/>
                <a:cs typeface="+mn-cs"/>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kern="1200">
                <a:solidFill>
                  <a:schemeClr val="bg1"/>
                </a:solidFill>
                <a:latin typeface="+mn-lt"/>
                <a:ea typeface="+mn-ea"/>
                <a:cs typeface="+mn-cs"/>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kern="1200">
                <a:solidFill>
                  <a:schemeClr val="bg1"/>
                </a:solidFill>
                <a:latin typeface="+mn-lt"/>
                <a:ea typeface="+mn-ea"/>
                <a:cs typeface="+mn-cs"/>
              </a:defRPr>
            </a:lvl3pPr>
            <a:lvl4pPr marL="1656968" indent="-285724" algn="l" defTabSz="914165" rtl="0" eaLnBrk="1" latinLnBrk="0" hangingPunct="1">
              <a:spcBef>
                <a:spcPct val="20000"/>
              </a:spcBef>
              <a:buFont typeface="Arial" panose="020B0604020202020204" pitchFamily="34" charset="0"/>
              <a:buChar char="•"/>
              <a:defRPr sz="2133" kern="1200">
                <a:solidFill>
                  <a:schemeClr val="bg1"/>
                </a:solidFill>
                <a:latin typeface="+mn-lt"/>
                <a:ea typeface="+mn-ea"/>
                <a:cs typeface="+mn-cs"/>
              </a:defRPr>
            </a:lvl4pPr>
            <a:lvl5pPr marL="2114306" indent="-285724" algn="l" defTabSz="914165" rtl="0" eaLnBrk="1" latinLnBrk="0" hangingPunct="1">
              <a:spcBef>
                <a:spcPct val="20000"/>
              </a:spcBef>
              <a:buFont typeface="Arial" panose="020B0604020202020204" pitchFamily="34" charset="0"/>
              <a:buChar char="•"/>
              <a:defRPr sz="2133" kern="1200">
                <a:solidFill>
                  <a:schemeClr val="bg1"/>
                </a:solidFill>
                <a:latin typeface="+mn-lt"/>
                <a:ea typeface="+mn-ea"/>
                <a:cs typeface="+mn-cs"/>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12130019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with Logo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D4CC-714E-4E8E-8081-DED8B4235AC6}"/>
              </a:ext>
            </a:extLst>
          </p:cNvPr>
          <p:cNvSpPr>
            <a:spLocks noGrp="1"/>
          </p:cNvSpPr>
          <p:nvPr>
            <p:ph type="title" hasCustomPrompt="1"/>
          </p:nvPr>
        </p:nvSpPr>
        <p:spPr>
          <a:xfrm>
            <a:off x="2255574" y="375776"/>
            <a:ext cx="8876053" cy="1325033"/>
          </a:xfrm>
          <a:prstGeom prst="rect">
            <a:avLst/>
          </a:prstGeom>
        </p:spPr>
        <p:txBody>
          <a:bodyPr vert="horz" lIns="91440" tIns="45720" rIns="91440" bIns="45720" rtlCol="0" anchor="ctr">
            <a:normAutofit/>
          </a:bodyPr>
          <a:lstStyle>
            <a:lvl1pPr algn="l" defTabSz="914165" rtl="0" eaLnBrk="1" latinLnBrk="0" hangingPunct="1">
              <a:spcBef>
                <a:spcPct val="0"/>
              </a:spcBef>
              <a:buNone/>
              <a:defRPr sz="5333"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Click to add Title</a:t>
            </a:r>
          </a:p>
        </p:txBody>
      </p:sp>
      <p:sp>
        <p:nvSpPr>
          <p:cNvPr id="4" name="Content Placeholder 3">
            <a:extLst>
              <a:ext uri="{FF2B5EF4-FFF2-40B4-BE49-F238E27FC236}">
                <a16:creationId xmlns:a16="http://schemas.microsoft.com/office/drawing/2014/main" id="{7BA4C05E-1851-48BA-B81F-7FA90B854F69}"/>
              </a:ext>
            </a:extLst>
          </p:cNvPr>
          <p:cNvSpPr>
            <a:spLocks noGrp="1"/>
          </p:cNvSpPr>
          <p:nvPr>
            <p:ph sz="quarter" idx="10" hasCustomPrompt="1"/>
          </p:nvPr>
        </p:nvSpPr>
        <p:spPr>
          <a:xfrm>
            <a:off x="2255572" y="1988840"/>
            <a:ext cx="8876053" cy="4349749"/>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3pPr>
            <a:lvl4pPr marL="1656968" indent="-285724" algn="l" defTabSz="914165" rtl="0" eaLnBrk="1" latinLnBrk="0" hangingPunct="1">
              <a:spcBef>
                <a:spcPct val="20000"/>
              </a:spcBef>
              <a:buFont typeface="Arial" panose="020B0604020202020204" pitchFamily="34" charset="0"/>
              <a:buChar char="•"/>
              <a:defRPr sz="1867" b="0" i="0" kern="1200">
                <a:solidFill>
                  <a:schemeClr val="bg1"/>
                </a:solidFill>
                <a:latin typeface="Segoe UI" panose="020B0502040204020203" pitchFamily="34" charset="0"/>
                <a:ea typeface="Helvetica Neue" panose="02000503000000020004" pitchFamily="2" charset="0"/>
                <a:cs typeface="Segoe UI" panose="020B0502040204020203" pitchFamily="34"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GB" dirty="0"/>
              <a:t>Click to add text</a:t>
            </a:r>
          </a:p>
          <a:p>
            <a:pPr lvl="1"/>
            <a:r>
              <a:rPr lang="en-GB" dirty="0"/>
              <a:t>Second level</a:t>
            </a:r>
          </a:p>
          <a:p>
            <a:pPr lvl="2"/>
            <a:r>
              <a:rPr lang="en-GB" dirty="0"/>
              <a:t>Third level</a:t>
            </a:r>
          </a:p>
          <a:p>
            <a:pPr lvl="3"/>
            <a:r>
              <a:rPr lang="en-GB" dirty="0"/>
              <a:t>Fourth level</a:t>
            </a:r>
          </a:p>
        </p:txBody>
      </p:sp>
      <p:pic>
        <p:nvPicPr>
          <p:cNvPr id="3" name="Picture 2" descr="Centre for Teaching and Learning, University of Oxford">
            <a:extLst>
              <a:ext uri="{FF2B5EF4-FFF2-40B4-BE49-F238E27FC236}">
                <a16:creationId xmlns:a16="http://schemas.microsoft.com/office/drawing/2014/main" id="{24CB3857-3C52-AFBC-8CDA-7A1DDCD3A8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Tree>
    <p:extLst>
      <p:ext uri="{BB962C8B-B14F-4D97-AF65-F5344CB8AC3E}">
        <p14:creationId xmlns:p14="http://schemas.microsoft.com/office/powerpoint/2010/main" val="23072342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Final slide">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E30C34-FC73-4C3E-AD0B-D9BD25CB4BF6}"/>
              </a:ext>
              <a:ext uri="{C183D7F6-B498-43B3-948B-1728B52AA6E4}">
                <adec:decorative xmlns:adec="http://schemas.microsoft.com/office/drawing/2017/decorative" val="1"/>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l="3926" t="258" r="3926"/>
          <a:stretch/>
        </p:blipFill>
        <p:spPr>
          <a:xfrm>
            <a:off x="-49433" y="1"/>
            <a:ext cx="12272283" cy="6885384"/>
          </a:xfrm>
          <a:prstGeom prst="rect">
            <a:avLst/>
          </a:prstGeom>
        </p:spPr>
      </p:pic>
      <p:sp>
        <p:nvSpPr>
          <p:cNvPr id="12" name="Text Placeholder 16">
            <a:extLst>
              <a:ext uri="{FF2B5EF4-FFF2-40B4-BE49-F238E27FC236}">
                <a16:creationId xmlns:a16="http://schemas.microsoft.com/office/drawing/2014/main" id="{2E18C9C7-3653-44A1-BFF4-A2F54FA8C009}"/>
              </a:ext>
            </a:extLst>
          </p:cNvPr>
          <p:cNvSpPr>
            <a:spLocks noGrp="1"/>
          </p:cNvSpPr>
          <p:nvPr>
            <p:ph type="body" sz="quarter" idx="14" hasCustomPrompt="1"/>
          </p:nvPr>
        </p:nvSpPr>
        <p:spPr>
          <a:xfrm>
            <a:off x="5321294" y="2660915"/>
            <a:ext cx="6870705" cy="2707935"/>
          </a:xfrm>
          <a:prstGeom prst="rect">
            <a:avLst/>
          </a:prstGeom>
          <a:solidFill>
            <a:schemeClr val="accent1"/>
          </a:solidFill>
        </p:spPr>
        <p:txBody>
          <a:bodyPr/>
          <a:lstStyle>
            <a:lvl1pPr marL="0" indent="0">
              <a:buNone/>
              <a:defRPr/>
            </a:lvl1pPr>
          </a:lstStyle>
          <a:p>
            <a:pPr lvl="0"/>
            <a:r>
              <a:rPr lang="en-GB" dirty="0"/>
              <a:t> </a:t>
            </a:r>
          </a:p>
        </p:txBody>
      </p:sp>
      <p:sp>
        <p:nvSpPr>
          <p:cNvPr id="2" name="Title 1"/>
          <p:cNvSpPr>
            <a:spLocks noGrp="1"/>
          </p:cNvSpPr>
          <p:nvPr>
            <p:ph type="ctrTitle" hasCustomPrompt="1"/>
          </p:nvPr>
        </p:nvSpPr>
        <p:spPr>
          <a:xfrm>
            <a:off x="5423925" y="2756921"/>
            <a:ext cx="6452443" cy="2496279"/>
          </a:xfrm>
          <a:prstGeom prst="rect">
            <a:avLst/>
          </a:prstGeom>
        </p:spPr>
        <p:txBody>
          <a:bodyPr anchor="ctr" anchorCtr="0">
            <a:noAutofit/>
          </a:bodyPr>
          <a:lstStyle>
            <a:lvl1pPr algn="l">
              <a:defRPr sz="5400"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End title</a:t>
            </a:r>
            <a:endParaRPr lang="en-GB" dirty="0"/>
          </a:p>
        </p:txBody>
      </p:sp>
      <p:pic>
        <p:nvPicPr>
          <p:cNvPr id="9" name="Picture 8" descr="Centre for Teaching and Learning, University of Oxford">
            <a:extLst>
              <a:ext uri="{FF2B5EF4-FFF2-40B4-BE49-F238E27FC236}">
                <a16:creationId xmlns:a16="http://schemas.microsoft.com/office/drawing/2014/main" id="{4F81459D-8660-260E-9634-5FA811DC5D0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3" name="Text Placeholder 2">
            <a:extLst>
              <a:ext uri="{FF2B5EF4-FFF2-40B4-BE49-F238E27FC236}">
                <a16:creationId xmlns:a16="http://schemas.microsoft.com/office/drawing/2014/main" id="{7EFE038E-BE61-FA41-47C1-A930CF7B9F03}"/>
              </a:ext>
            </a:extLst>
          </p:cNvPr>
          <p:cNvSpPr>
            <a:spLocks noGrp="1"/>
          </p:cNvSpPr>
          <p:nvPr>
            <p:ph type="body" sz="quarter" idx="11" hasCustomPrompt="1"/>
          </p:nvPr>
        </p:nvSpPr>
        <p:spPr>
          <a:xfrm>
            <a:off x="0" y="6409267"/>
            <a:ext cx="12192000" cy="448733"/>
          </a:xfrm>
          <a:prstGeom prst="rect">
            <a:avLst/>
          </a:prstGeom>
          <a:solidFill>
            <a:srgbClr val="002147"/>
          </a:solidFill>
        </p:spPr>
        <p:txBody>
          <a:bodyPr/>
          <a:lstStyle>
            <a:lvl2pPr marL="457081" indent="0" algn="ctr">
              <a:buNone/>
              <a:defRPr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2pPr>
          </a:lstStyle>
          <a:p>
            <a:pPr lvl="1"/>
            <a:r>
              <a:rPr lang="en-US" dirty="0"/>
              <a:t>Link to next step</a:t>
            </a:r>
          </a:p>
        </p:txBody>
      </p:sp>
    </p:spTree>
    <p:extLst>
      <p:ext uri="{BB962C8B-B14F-4D97-AF65-F5344CB8AC3E}">
        <p14:creationId xmlns:p14="http://schemas.microsoft.com/office/powerpoint/2010/main" val="85960278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 Group (Dar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5360" y="2468895"/>
            <a:ext cx="11521280" cy="1824203"/>
          </a:xfrm>
          <a:prstGeom prst="rect">
            <a:avLst/>
          </a:prstGeom>
        </p:spPr>
        <p:txBody>
          <a:bodyPr anchor="ctr" anchorCtr="0">
            <a:noAutofit/>
          </a:bodyPr>
          <a:lstStyle>
            <a:lvl1pPr algn="ctr">
              <a:defRPr sz="5400"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Title</a:t>
            </a:r>
            <a:endParaRPr lang="en-GB" dirty="0"/>
          </a:p>
        </p:txBody>
      </p:sp>
      <p:sp>
        <p:nvSpPr>
          <p:cNvPr id="12" name="Rectangle 11">
            <a:extLst>
              <a:ext uri="{FF2B5EF4-FFF2-40B4-BE49-F238E27FC236}">
                <a16:creationId xmlns:a16="http://schemas.microsoft.com/office/drawing/2014/main" id="{ADBAA2E8-2DF6-D013-82F7-38942EFBDCE8}"/>
              </a:ext>
            </a:extLst>
          </p:cNvPr>
          <p:cNvSpPr/>
          <p:nvPr/>
        </p:nvSpPr>
        <p:spPr>
          <a:xfrm>
            <a:off x="3" y="6312001"/>
            <a:ext cx="12191997" cy="545999"/>
          </a:xfrm>
          <a:prstGeom prst="rect">
            <a:avLst/>
          </a:prstGeom>
          <a:solidFill>
            <a:srgbClr val="021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 name="Picture 2" descr="Centre for Teaching and Learning, University of Oxford">
            <a:extLst>
              <a:ext uri="{FF2B5EF4-FFF2-40B4-BE49-F238E27FC236}">
                <a16:creationId xmlns:a16="http://schemas.microsoft.com/office/drawing/2014/main" id="{B9495FE7-BE01-ACEB-DB6F-EF72F5503C1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2678"/>
          <a:stretch/>
        </p:blipFill>
        <p:spPr>
          <a:xfrm>
            <a:off x="527382" y="356658"/>
            <a:ext cx="1465673" cy="1437115"/>
          </a:xfrm>
          <a:prstGeom prst="rect">
            <a:avLst/>
          </a:prstGeom>
        </p:spPr>
      </p:pic>
      <p:sp>
        <p:nvSpPr>
          <p:cNvPr id="4" name="Text Placeholder 4">
            <a:extLst>
              <a:ext uri="{FF2B5EF4-FFF2-40B4-BE49-F238E27FC236}">
                <a16:creationId xmlns:a16="http://schemas.microsoft.com/office/drawing/2014/main" id="{42B80E1B-F1EF-4453-CE35-C9279198F6F4}"/>
              </a:ext>
            </a:extLst>
          </p:cNvPr>
          <p:cNvSpPr>
            <a:spLocks noGrp="1"/>
          </p:cNvSpPr>
          <p:nvPr>
            <p:ph type="body" sz="quarter" idx="17" hasCustomPrompt="1"/>
          </p:nvPr>
        </p:nvSpPr>
        <p:spPr>
          <a:xfrm>
            <a:off x="335361" y="4298912"/>
            <a:ext cx="11522207" cy="639200"/>
          </a:xfrm>
          <a:prstGeom prst="rect">
            <a:avLst/>
          </a:prstGeom>
        </p:spPr>
        <p:txBody>
          <a:bodyPr/>
          <a:lstStyle>
            <a:lvl1pPr marL="0" indent="0" algn="ctr">
              <a:buNone/>
              <a:defRPr sz="2667"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Author list</a:t>
            </a:r>
          </a:p>
        </p:txBody>
      </p:sp>
      <p:sp>
        <p:nvSpPr>
          <p:cNvPr id="6" name="Text Placeholder 6">
            <a:extLst>
              <a:ext uri="{FF2B5EF4-FFF2-40B4-BE49-F238E27FC236}">
                <a16:creationId xmlns:a16="http://schemas.microsoft.com/office/drawing/2014/main" id="{EABC272C-ADD9-DBAC-13F7-F710B931C629}"/>
              </a:ext>
            </a:extLst>
          </p:cNvPr>
          <p:cNvSpPr>
            <a:spLocks noGrp="1"/>
          </p:cNvSpPr>
          <p:nvPr>
            <p:ph type="body" sz="quarter" idx="19" hasCustomPrompt="1"/>
          </p:nvPr>
        </p:nvSpPr>
        <p:spPr>
          <a:xfrm>
            <a:off x="0" y="6314018"/>
            <a:ext cx="12168717" cy="543983"/>
          </a:xfrm>
          <a:prstGeom prst="rect">
            <a:avLst/>
          </a:prstGeom>
        </p:spPr>
        <p:txBody>
          <a:bodyPr/>
          <a:lstStyle>
            <a:lvl1pPr marL="0" indent="0" algn="ctr">
              <a:buNone/>
              <a:defRPr sz="2133" b="0" i="0">
                <a:solidFill>
                  <a:schemeClr val="bg2"/>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Event, Date</a:t>
            </a:r>
          </a:p>
        </p:txBody>
      </p:sp>
    </p:spTree>
    <p:extLst>
      <p:ext uri="{BB962C8B-B14F-4D97-AF65-F5344CB8AC3E}">
        <p14:creationId xmlns:p14="http://schemas.microsoft.com/office/powerpoint/2010/main" val="395470987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Lig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83499" y="2660915"/>
            <a:ext cx="9697079" cy="1307575"/>
          </a:xfrm>
          <a:prstGeom prst="rect">
            <a:avLst/>
          </a:prstGeom>
        </p:spPr>
        <p:txBody>
          <a:bodyPr anchor="t">
            <a:normAutofit/>
          </a:bodyPr>
          <a:lstStyle>
            <a:lvl1pPr algn="l">
              <a:defRPr sz="5333" b="0" i="0" cap="none" baseline="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Click to add Title</a:t>
            </a:r>
            <a:endParaRPr lang="en-GB" dirty="0"/>
          </a:p>
        </p:txBody>
      </p:sp>
      <p:sp>
        <p:nvSpPr>
          <p:cNvPr id="6" name="Text Placeholder 5">
            <a:extLst>
              <a:ext uri="{FF2B5EF4-FFF2-40B4-BE49-F238E27FC236}">
                <a16:creationId xmlns:a16="http://schemas.microsoft.com/office/drawing/2014/main" id="{1478EBCA-3822-2C58-4667-75DE041B5792}"/>
              </a:ext>
            </a:extLst>
          </p:cNvPr>
          <p:cNvSpPr>
            <a:spLocks noGrp="1"/>
          </p:cNvSpPr>
          <p:nvPr>
            <p:ph type="body" sz="quarter" idx="10" hasCustomPrompt="1"/>
          </p:nvPr>
        </p:nvSpPr>
        <p:spPr>
          <a:xfrm>
            <a:off x="1583267" y="4004733"/>
            <a:ext cx="9696451" cy="863600"/>
          </a:xfrm>
          <a:prstGeom prst="rect">
            <a:avLst/>
          </a:prstGeom>
        </p:spPr>
        <p:txBody>
          <a:bodyPr/>
          <a:lstStyle>
            <a:lvl1pPr marL="0" indent="0">
              <a:buNone/>
              <a:defRPr sz="3200"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Click to add text</a:t>
            </a:r>
          </a:p>
        </p:txBody>
      </p:sp>
    </p:spTree>
    <p:extLst>
      <p:ext uri="{BB962C8B-B14F-4D97-AF65-F5344CB8AC3E}">
        <p14:creationId xmlns:p14="http://schemas.microsoft.com/office/powerpoint/2010/main" val="3014000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header (Dark)">
    <p:bg>
      <p:bgPr>
        <a:solidFill>
          <a:srgbClr val="00214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83499" y="2660915"/>
            <a:ext cx="9697079" cy="1307575"/>
          </a:xfrm>
          <a:prstGeom prst="rect">
            <a:avLst/>
          </a:prstGeom>
        </p:spPr>
        <p:txBody>
          <a:bodyPr anchor="t">
            <a:normAutofit/>
          </a:bodyPr>
          <a:lstStyle>
            <a:lvl1pPr algn="l">
              <a:defRPr sz="5333" b="0" i="0" cap="none" baseline="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r>
              <a:rPr lang="en-US" dirty="0"/>
              <a:t>Click to add Title</a:t>
            </a:r>
            <a:endParaRPr lang="en-GB" dirty="0"/>
          </a:p>
        </p:txBody>
      </p:sp>
      <p:sp>
        <p:nvSpPr>
          <p:cNvPr id="6" name="Text Placeholder 5">
            <a:extLst>
              <a:ext uri="{FF2B5EF4-FFF2-40B4-BE49-F238E27FC236}">
                <a16:creationId xmlns:a16="http://schemas.microsoft.com/office/drawing/2014/main" id="{1478EBCA-3822-2C58-4667-75DE041B5792}"/>
              </a:ext>
            </a:extLst>
          </p:cNvPr>
          <p:cNvSpPr>
            <a:spLocks noGrp="1"/>
          </p:cNvSpPr>
          <p:nvPr>
            <p:ph type="body" sz="quarter" idx="10" hasCustomPrompt="1"/>
          </p:nvPr>
        </p:nvSpPr>
        <p:spPr>
          <a:xfrm>
            <a:off x="1583267" y="4004733"/>
            <a:ext cx="9696451" cy="863600"/>
          </a:xfrm>
          <a:prstGeom prst="rect">
            <a:avLst/>
          </a:prstGeom>
        </p:spPr>
        <p:txBody>
          <a:bodyPr/>
          <a:lstStyle>
            <a:lvl1pPr marL="0" indent="0">
              <a:buNone/>
              <a:defRPr sz="3200"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Click to add text</a:t>
            </a:r>
          </a:p>
        </p:txBody>
      </p:sp>
    </p:spTree>
    <p:extLst>
      <p:ext uri="{BB962C8B-B14F-4D97-AF65-F5344CB8AC3E}">
        <p14:creationId xmlns:p14="http://schemas.microsoft.com/office/powerpoint/2010/main" val="2528182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Bottom title with 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83D61EF-1A36-49AF-9A4B-D12F746FE93D}"/>
              </a:ext>
            </a:extLst>
          </p:cNvPr>
          <p:cNvSpPr>
            <a:spLocks noGrp="1"/>
          </p:cNvSpPr>
          <p:nvPr>
            <p:ph type="body" sz="quarter" idx="10" hasCustomPrompt="1"/>
          </p:nvPr>
        </p:nvSpPr>
        <p:spPr>
          <a:xfrm>
            <a:off x="4559829" y="1028733"/>
            <a:ext cx="7104789" cy="4436824"/>
          </a:xfrm>
          <a:prstGeom prst="rect">
            <a:avLst/>
          </a:prstGeom>
        </p:spPr>
        <p:txBody>
          <a:bodyPr anchor="ctr" anchorCtr="0"/>
          <a:lstStyle>
            <a:lvl1pPr marL="0" indent="0">
              <a:buFontTx/>
              <a:buNone/>
              <a:defRPr sz="3733"/>
            </a:lvl1pPr>
          </a:lstStyle>
          <a:p>
            <a:pPr lvl="0"/>
            <a:r>
              <a:rPr lang="en-US" dirty="0"/>
              <a:t>Click here to edit text</a:t>
            </a:r>
          </a:p>
        </p:txBody>
      </p:sp>
      <p:sp>
        <p:nvSpPr>
          <p:cNvPr id="3" name="Text Placeholder 2">
            <a:extLst>
              <a:ext uri="{FF2B5EF4-FFF2-40B4-BE49-F238E27FC236}">
                <a16:creationId xmlns:a16="http://schemas.microsoft.com/office/drawing/2014/main" id="{BC101F33-BCA1-2474-B739-ABFAE27E73CA}"/>
              </a:ext>
            </a:extLst>
          </p:cNvPr>
          <p:cNvSpPr>
            <a:spLocks noGrp="1"/>
          </p:cNvSpPr>
          <p:nvPr>
            <p:ph type="body" sz="quarter" idx="11" hasCustomPrompt="1"/>
          </p:nvPr>
        </p:nvSpPr>
        <p:spPr>
          <a:xfrm>
            <a:off x="0" y="6409267"/>
            <a:ext cx="12192000" cy="448733"/>
          </a:xfrm>
          <a:prstGeom prst="rect">
            <a:avLst/>
          </a:prstGeom>
          <a:solidFill>
            <a:srgbClr val="002147"/>
          </a:solidFill>
        </p:spPr>
        <p:txBody>
          <a:bodyPr/>
          <a:lstStyle>
            <a:lvl2pPr marL="457081" indent="0" algn="ctr">
              <a:buNone/>
              <a:defRPr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2pPr>
          </a:lstStyle>
          <a:p>
            <a:pPr lvl="1"/>
            <a:r>
              <a:rPr lang="en-US" dirty="0"/>
              <a:t>Click to add Title</a:t>
            </a:r>
          </a:p>
        </p:txBody>
      </p:sp>
    </p:spTree>
    <p:extLst>
      <p:ext uri="{BB962C8B-B14F-4D97-AF65-F5344CB8AC3E}">
        <p14:creationId xmlns:p14="http://schemas.microsoft.com/office/powerpoint/2010/main" val="1252265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Quote (Ligh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83D61EF-1A36-49AF-9A4B-D12F746FE93D}"/>
              </a:ext>
            </a:extLst>
          </p:cNvPr>
          <p:cNvSpPr>
            <a:spLocks noGrp="1"/>
          </p:cNvSpPr>
          <p:nvPr>
            <p:ph type="body" sz="quarter" idx="10" hasCustomPrompt="1"/>
          </p:nvPr>
        </p:nvSpPr>
        <p:spPr>
          <a:xfrm>
            <a:off x="4559829" y="1028733"/>
            <a:ext cx="7104789" cy="4436824"/>
          </a:xfrm>
          <a:prstGeom prst="rect">
            <a:avLst/>
          </a:prstGeom>
        </p:spPr>
        <p:txBody>
          <a:bodyPr anchor="ctr" anchorCtr="0"/>
          <a:lstStyle>
            <a:lvl1pPr marL="0" indent="0">
              <a:buFontTx/>
              <a:buNone/>
              <a:defRPr sz="4800" b="0" i="0">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Quote text</a:t>
            </a:r>
          </a:p>
        </p:txBody>
      </p:sp>
      <p:pic>
        <p:nvPicPr>
          <p:cNvPr id="3" name="Graphic 2">
            <a:extLst>
              <a:ext uri="{FF2B5EF4-FFF2-40B4-BE49-F238E27FC236}">
                <a16:creationId xmlns:a16="http://schemas.microsoft.com/office/drawing/2014/main" id="{392A76D5-806C-4414-B201-4490AF7A8EC9}"/>
              </a:ext>
              <a:ext uri="{C183D7F6-B498-43B3-948B-1728B52AA6E4}">
                <adec:decorative xmlns:adec="http://schemas.microsoft.com/office/drawing/2017/decorative" val="1"/>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47328" y="-27384"/>
            <a:ext cx="2596832" cy="2596832"/>
          </a:xfrm>
          <a:prstGeom prst="rect">
            <a:avLst/>
          </a:prstGeom>
        </p:spPr>
      </p:pic>
      <p:sp>
        <p:nvSpPr>
          <p:cNvPr id="2" name="Text Placeholder 4">
            <a:extLst>
              <a:ext uri="{FF2B5EF4-FFF2-40B4-BE49-F238E27FC236}">
                <a16:creationId xmlns:a16="http://schemas.microsoft.com/office/drawing/2014/main" id="{EC3C6244-723B-7F1C-4288-738A7A9F72B8}"/>
              </a:ext>
            </a:extLst>
          </p:cNvPr>
          <p:cNvSpPr>
            <a:spLocks noGrp="1"/>
          </p:cNvSpPr>
          <p:nvPr>
            <p:ph type="body" sz="quarter" idx="11" hasCustomPrompt="1"/>
          </p:nvPr>
        </p:nvSpPr>
        <p:spPr>
          <a:xfrm>
            <a:off x="4559300" y="5465233"/>
            <a:ext cx="7105651" cy="747184"/>
          </a:xfrm>
          <a:prstGeom prst="rect">
            <a:avLst/>
          </a:prstGeom>
          <a:ln>
            <a:solidFill>
              <a:schemeClr val="bg1"/>
            </a:solidFill>
          </a:ln>
        </p:spPr>
        <p:txBody>
          <a:bodyPr/>
          <a:lstStyle>
            <a:lvl1pPr marL="0" indent="0" algn="r">
              <a:buNone/>
              <a:defRPr sz="2933" b="0" i="0">
                <a:solidFill>
                  <a:schemeClr val="tx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 Attribution</a:t>
            </a:r>
          </a:p>
        </p:txBody>
      </p:sp>
    </p:spTree>
    <p:extLst>
      <p:ext uri="{BB962C8B-B14F-4D97-AF65-F5344CB8AC3E}">
        <p14:creationId xmlns:p14="http://schemas.microsoft.com/office/powerpoint/2010/main" val="1564563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Quote (Dark)">
    <p:bg>
      <p:bgPr>
        <a:solidFill>
          <a:schemeClr val="tx1"/>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83D61EF-1A36-49AF-9A4B-D12F746FE93D}"/>
              </a:ext>
            </a:extLst>
          </p:cNvPr>
          <p:cNvSpPr>
            <a:spLocks noGrp="1"/>
          </p:cNvSpPr>
          <p:nvPr>
            <p:ph type="body" sz="quarter" idx="10" hasCustomPrompt="1"/>
          </p:nvPr>
        </p:nvSpPr>
        <p:spPr>
          <a:xfrm>
            <a:off x="4559829" y="1028733"/>
            <a:ext cx="7104789" cy="4436824"/>
          </a:xfrm>
          <a:prstGeom prst="rect">
            <a:avLst/>
          </a:prstGeom>
        </p:spPr>
        <p:txBody>
          <a:bodyPr anchor="ctr" anchorCtr="0"/>
          <a:lstStyle>
            <a:lvl1pPr marL="0" indent="0">
              <a:buFontTx/>
              <a:buNone/>
              <a:defRPr sz="4800"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Quote text</a:t>
            </a:r>
          </a:p>
        </p:txBody>
      </p:sp>
      <p:pic>
        <p:nvPicPr>
          <p:cNvPr id="3" name="Graphic 2">
            <a:extLst>
              <a:ext uri="{FF2B5EF4-FFF2-40B4-BE49-F238E27FC236}">
                <a16:creationId xmlns:a16="http://schemas.microsoft.com/office/drawing/2014/main" id="{392A76D5-806C-4414-B201-4490AF7A8EC9}"/>
              </a:ext>
              <a:ext uri="{C183D7F6-B498-43B3-948B-1728B52AA6E4}">
                <adec:decorative xmlns:adec="http://schemas.microsoft.com/office/drawing/2017/decorative" val="1"/>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47328" y="-27384"/>
            <a:ext cx="2596832" cy="2596832"/>
          </a:xfrm>
          <a:prstGeom prst="rect">
            <a:avLst/>
          </a:prstGeom>
        </p:spPr>
      </p:pic>
      <p:sp>
        <p:nvSpPr>
          <p:cNvPr id="5" name="Text Placeholder 4">
            <a:extLst>
              <a:ext uri="{FF2B5EF4-FFF2-40B4-BE49-F238E27FC236}">
                <a16:creationId xmlns:a16="http://schemas.microsoft.com/office/drawing/2014/main" id="{64B8B25F-D487-EF33-F1E1-74B7C72D7A94}"/>
              </a:ext>
            </a:extLst>
          </p:cNvPr>
          <p:cNvSpPr>
            <a:spLocks noGrp="1"/>
          </p:cNvSpPr>
          <p:nvPr>
            <p:ph type="body" sz="quarter" idx="11" hasCustomPrompt="1"/>
          </p:nvPr>
        </p:nvSpPr>
        <p:spPr>
          <a:xfrm>
            <a:off x="4559300" y="5465233"/>
            <a:ext cx="7105651" cy="747184"/>
          </a:xfrm>
          <a:prstGeom prst="rect">
            <a:avLst/>
          </a:prstGeom>
          <a:ln>
            <a:solidFill>
              <a:schemeClr val="bg1"/>
            </a:solidFill>
          </a:ln>
        </p:spPr>
        <p:txBody>
          <a:bodyPr/>
          <a:lstStyle>
            <a:lvl1pPr marL="0" indent="0" algn="r">
              <a:buNone/>
              <a:defRPr sz="2933" b="0" i="0">
                <a:solidFill>
                  <a:schemeClr val="bg1"/>
                </a:solidFill>
                <a:latin typeface="Segoe UI" panose="020B0502040204020203" pitchFamily="34" charset="0"/>
                <a:ea typeface="Helvetica Neue" panose="02000503000000020004" pitchFamily="2" charset="0"/>
                <a:cs typeface="Segoe UI" panose="020B0502040204020203" pitchFamily="34" charset="0"/>
              </a:defRPr>
            </a:lvl1pPr>
          </a:lstStyle>
          <a:p>
            <a:pPr lvl="0"/>
            <a:r>
              <a:rPr lang="en-US" dirty="0"/>
              <a:t>– Attribution</a:t>
            </a:r>
          </a:p>
        </p:txBody>
      </p:sp>
    </p:spTree>
    <p:extLst>
      <p:ext uri="{BB962C8B-B14F-4D97-AF65-F5344CB8AC3E}">
        <p14:creationId xmlns:p14="http://schemas.microsoft.com/office/powerpoint/2010/main" val="1968729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theme" Target="../theme/theme2.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F77A72B-94FB-C658-A7FF-82BD915F17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dirty="0"/>
              <a:t>A. Agrawal, PSAS 2026</a:t>
            </a:r>
          </a:p>
        </p:txBody>
      </p:sp>
      <p:sp>
        <p:nvSpPr>
          <p:cNvPr id="5" name="Date Placeholder 4">
            <a:extLst>
              <a:ext uri="{FF2B5EF4-FFF2-40B4-BE49-F238E27FC236}">
                <a16:creationId xmlns:a16="http://schemas.microsoft.com/office/drawing/2014/main" id="{36AD3A3F-1872-A153-FE9D-06D7392B6B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E33651F8-CFA4-2352-8965-4410F2C28F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2B67842-47AD-D846-9321-55D40092337F}" type="slidenum">
              <a:rPr lang="en-GB" smtClean="0"/>
              <a:t>‹#›</a:t>
            </a:fld>
            <a:endParaRPr lang="en-GB"/>
          </a:p>
        </p:txBody>
      </p:sp>
    </p:spTree>
    <p:extLst>
      <p:ext uri="{BB962C8B-B14F-4D97-AF65-F5344CB8AC3E}">
        <p14:creationId xmlns:p14="http://schemas.microsoft.com/office/powerpoint/2010/main" val="3619115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99" r:id="rId20"/>
    <p:sldLayoutId id="2147483700" r:id="rId21"/>
  </p:sldLayoutIdLst>
  <p:hf hdr="0" dt="0"/>
  <p:txStyles>
    <p:titleStyle>
      <a:lvl1pPr algn="l" defTabSz="914165" rtl="0" eaLnBrk="1" latinLnBrk="0" hangingPunct="1">
        <a:spcBef>
          <a:spcPct val="0"/>
        </a:spcBef>
        <a:buNone/>
        <a:defRPr sz="5333" b="0" kern="1200">
          <a:solidFill>
            <a:srgbClr val="002147"/>
          </a:solidFill>
          <a:latin typeface="+mn-lt"/>
          <a:ea typeface="+mj-ea"/>
          <a:cs typeface="Times New Roman" panose="02020603050405020304" pitchFamily="18" charset="0"/>
        </a:defRPr>
      </a:lvl1pPr>
    </p:titleStyle>
    <p:body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kern="1200">
          <a:solidFill>
            <a:srgbClr val="002147"/>
          </a:solidFill>
          <a:latin typeface="+mn-lt"/>
          <a:ea typeface="+mn-ea"/>
          <a:cs typeface="+mn-cs"/>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kern="1200">
          <a:solidFill>
            <a:srgbClr val="002147"/>
          </a:solidFill>
          <a:latin typeface="+mn-lt"/>
          <a:ea typeface="+mn-ea"/>
          <a:cs typeface="+mn-cs"/>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kern="1200">
          <a:solidFill>
            <a:srgbClr val="002147"/>
          </a:solidFill>
          <a:latin typeface="+mn-lt"/>
          <a:ea typeface="+mn-ea"/>
          <a:cs typeface="+mn-cs"/>
        </a:defRPr>
      </a:lvl3pPr>
      <a:lvl4pPr marL="1656968" indent="-285724" algn="l" defTabSz="914165" rtl="0" eaLnBrk="1" latinLnBrk="0" hangingPunct="1">
        <a:spcBef>
          <a:spcPct val="20000"/>
        </a:spcBef>
        <a:buFont typeface="Arial" panose="020B0604020202020204" pitchFamily="34" charset="0"/>
        <a:buChar char="•"/>
        <a:defRPr sz="2133" kern="1200">
          <a:solidFill>
            <a:srgbClr val="002147"/>
          </a:solidFill>
          <a:latin typeface="+mn-lt"/>
          <a:ea typeface="+mn-ea"/>
          <a:cs typeface="+mn-cs"/>
        </a:defRPr>
      </a:lvl4pPr>
      <a:lvl5pPr marL="2114306" indent="-285724" algn="l" defTabSz="914165" rtl="0" eaLnBrk="1" latinLnBrk="0" hangingPunct="1">
        <a:spcBef>
          <a:spcPct val="20000"/>
        </a:spcBef>
        <a:buFont typeface="Arial" panose="020B0604020202020204" pitchFamily="34" charset="0"/>
        <a:buChar char="•"/>
        <a:defRPr sz="2133" kern="1200">
          <a:solidFill>
            <a:srgbClr val="002147"/>
          </a:solidFill>
          <a:latin typeface="+mn-lt"/>
          <a:ea typeface="+mn-ea"/>
          <a:cs typeface="+mn-cs"/>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5" rtl="0" eaLnBrk="1" latinLnBrk="0" hangingPunct="1">
        <a:defRPr sz="1800" kern="1200">
          <a:solidFill>
            <a:schemeClr val="tx1"/>
          </a:solidFill>
          <a:latin typeface="+mn-lt"/>
          <a:ea typeface="+mn-ea"/>
          <a:cs typeface="+mn-cs"/>
        </a:defRPr>
      </a:lvl1pPr>
      <a:lvl2pPr marL="457079" algn="l" defTabSz="914165" rtl="0" eaLnBrk="1" latinLnBrk="0" hangingPunct="1">
        <a:defRPr sz="1800" kern="1200">
          <a:solidFill>
            <a:schemeClr val="tx1"/>
          </a:solidFill>
          <a:latin typeface="+mn-lt"/>
          <a:ea typeface="+mn-ea"/>
          <a:cs typeface="+mn-cs"/>
        </a:defRPr>
      </a:lvl2pPr>
      <a:lvl3pPr marL="914165" algn="l" defTabSz="914165" rtl="0" eaLnBrk="1" latinLnBrk="0" hangingPunct="1">
        <a:defRPr sz="1800" kern="1200">
          <a:solidFill>
            <a:schemeClr val="tx1"/>
          </a:solidFill>
          <a:latin typeface="+mn-lt"/>
          <a:ea typeface="+mn-ea"/>
          <a:cs typeface="+mn-cs"/>
        </a:defRPr>
      </a:lvl3pPr>
      <a:lvl4pPr marL="1371246" algn="l" defTabSz="914165" rtl="0" eaLnBrk="1" latinLnBrk="0" hangingPunct="1">
        <a:defRPr sz="1800" kern="1200">
          <a:solidFill>
            <a:schemeClr val="tx1"/>
          </a:solidFill>
          <a:latin typeface="+mn-lt"/>
          <a:ea typeface="+mn-ea"/>
          <a:cs typeface="+mn-cs"/>
        </a:defRPr>
      </a:lvl4pPr>
      <a:lvl5pPr marL="1828329" algn="l" defTabSz="914165" rtl="0" eaLnBrk="1" latinLnBrk="0" hangingPunct="1">
        <a:defRPr sz="1800" kern="1200">
          <a:solidFill>
            <a:schemeClr val="tx1"/>
          </a:solidFill>
          <a:latin typeface="+mn-lt"/>
          <a:ea typeface="+mn-ea"/>
          <a:cs typeface="+mn-cs"/>
        </a:defRPr>
      </a:lvl5pPr>
      <a:lvl6pPr marL="2285414" algn="l" defTabSz="914165" rtl="0" eaLnBrk="1" latinLnBrk="0" hangingPunct="1">
        <a:defRPr sz="1800" kern="1200">
          <a:solidFill>
            <a:schemeClr val="tx1"/>
          </a:solidFill>
          <a:latin typeface="+mn-lt"/>
          <a:ea typeface="+mn-ea"/>
          <a:cs typeface="+mn-cs"/>
        </a:defRPr>
      </a:lvl6pPr>
      <a:lvl7pPr marL="2742494" algn="l" defTabSz="914165" rtl="0" eaLnBrk="1" latinLnBrk="0" hangingPunct="1">
        <a:defRPr sz="1800" kern="1200">
          <a:solidFill>
            <a:schemeClr val="tx1"/>
          </a:solidFill>
          <a:latin typeface="+mn-lt"/>
          <a:ea typeface="+mn-ea"/>
          <a:cs typeface="+mn-cs"/>
        </a:defRPr>
      </a:lvl7pPr>
      <a:lvl8pPr marL="3199575" algn="l" defTabSz="914165" rtl="0" eaLnBrk="1" latinLnBrk="0" hangingPunct="1">
        <a:defRPr sz="1800" kern="1200">
          <a:solidFill>
            <a:schemeClr val="tx1"/>
          </a:solidFill>
          <a:latin typeface="+mn-lt"/>
          <a:ea typeface="+mn-ea"/>
          <a:cs typeface="+mn-cs"/>
        </a:defRPr>
      </a:lvl8pPr>
      <a:lvl9pPr marL="3656655" algn="l" defTabSz="9141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4A8C091-106D-B095-3289-797E9529D5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A. Agrawal, PSAS 2026</a:t>
            </a:r>
          </a:p>
        </p:txBody>
      </p:sp>
    </p:spTree>
    <p:extLst>
      <p:ext uri="{BB962C8B-B14F-4D97-AF65-F5344CB8AC3E}">
        <p14:creationId xmlns:p14="http://schemas.microsoft.com/office/powerpoint/2010/main" val="192608613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Lst>
  <p:hf hdr="0" dt="0"/>
  <p:txStyles>
    <p:titleStyle>
      <a:lvl1pPr algn="l" defTabSz="914165" rtl="0" eaLnBrk="1" latinLnBrk="0" hangingPunct="1">
        <a:spcBef>
          <a:spcPct val="0"/>
        </a:spcBef>
        <a:buNone/>
        <a:defRPr sz="5333" b="0" kern="1200">
          <a:solidFill>
            <a:srgbClr val="002147"/>
          </a:solidFill>
          <a:latin typeface="+mn-lt"/>
          <a:ea typeface="+mj-ea"/>
          <a:cs typeface="Times New Roman" panose="02020603050405020304" pitchFamily="18" charset="0"/>
        </a:defRPr>
      </a:lvl1pPr>
    </p:titleStyle>
    <p:body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kern="1200">
          <a:solidFill>
            <a:srgbClr val="002147"/>
          </a:solidFill>
          <a:latin typeface="+mn-lt"/>
          <a:ea typeface="+mn-ea"/>
          <a:cs typeface="+mn-cs"/>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kern="1200">
          <a:solidFill>
            <a:srgbClr val="002147"/>
          </a:solidFill>
          <a:latin typeface="+mn-lt"/>
          <a:ea typeface="+mn-ea"/>
          <a:cs typeface="+mn-cs"/>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kern="1200">
          <a:solidFill>
            <a:srgbClr val="002147"/>
          </a:solidFill>
          <a:latin typeface="+mn-lt"/>
          <a:ea typeface="+mn-ea"/>
          <a:cs typeface="+mn-cs"/>
        </a:defRPr>
      </a:lvl3pPr>
      <a:lvl4pPr marL="1656968" indent="-285724" algn="l" defTabSz="914165" rtl="0" eaLnBrk="1" latinLnBrk="0" hangingPunct="1">
        <a:spcBef>
          <a:spcPct val="20000"/>
        </a:spcBef>
        <a:buFont typeface="Arial" panose="020B0604020202020204" pitchFamily="34" charset="0"/>
        <a:buChar char="•"/>
        <a:defRPr sz="2133" kern="1200">
          <a:solidFill>
            <a:srgbClr val="002147"/>
          </a:solidFill>
          <a:latin typeface="+mn-lt"/>
          <a:ea typeface="+mn-ea"/>
          <a:cs typeface="+mn-cs"/>
        </a:defRPr>
      </a:lvl4pPr>
      <a:lvl5pPr marL="2114306" indent="-285724" algn="l" defTabSz="914165" rtl="0" eaLnBrk="1" latinLnBrk="0" hangingPunct="1">
        <a:spcBef>
          <a:spcPct val="20000"/>
        </a:spcBef>
        <a:buFont typeface="Arial" panose="020B0604020202020204" pitchFamily="34" charset="0"/>
        <a:buChar char="•"/>
        <a:defRPr sz="2133" kern="1200">
          <a:solidFill>
            <a:srgbClr val="002147"/>
          </a:solidFill>
          <a:latin typeface="+mn-lt"/>
          <a:ea typeface="+mn-ea"/>
          <a:cs typeface="+mn-cs"/>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5" rtl="0" eaLnBrk="1" latinLnBrk="0" hangingPunct="1">
        <a:defRPr sz="1800" kern="1200">
          <a:solidFill>
            <a:schemeClr val="tx1"/>
          </a:solidFill>
          <a:latin typeface="+mn-lt"/>
          <a:ea typeface="+mn-ea"/>
          <a:cs typeface="+mn-cs"/>
        </a:defRPr>
      </a:lvl1pPr>
      <a:lvl2pPr marL="457079" algn="l" defTabSz="914165" rtl="0" eaLnBrk="1" latinLnBrk="0" hangingPunct="1">
        <a:defRPr sz="1800" kern="1200">
          <a:solidFill>
            <a:schemeClr val="tx1"/>
          </a:solidFill>
          <a:latin typeface="+mn-lt"/>
          <a:ea typeface="+mn-ea"/>
          <a:cs typeface="+mn-cs"/>
        </a:defRPr>
      </a:lvl2pPr>
      <a:lvl3pPr marL="914165" algn="l" defTabSz="914165" rtl="0" eaLnBrk="1" latinLnBrk="0" hangingPunct="1">
        <a:defRPr sz="1800" kern="1200">
          <a:solidFill>
            <a:schemeClr val="tx1"/>
          </a:solidFill>
          <a:latin typeface="+mn-lt"/>
          <a:ea typeface="+mn-ea"/>
          <a:cs typeface="+mn-cs"/>
        </a:defRPr>
      </a:lvl3pPr>
      <a:lvl4pPr marL="1371246" algn="l" defTabSz="914165" rtl="0" eaLnBrk="1" latinLnBrk="0" hangingPunct="1">
        <a:defRPr sz="1800" kern="1200">
          <a:solidFill>
            <a:schemeClr val="tx1"/>
          </a:solidFill>
          <a:latin typeface="+mn-lt"/>
          <a:ea typeface="+mn-ea"/>
          <a:cs typeface="+mn-cs"/>
        </a:defRPr>
      </a:lvl4pPr>
      <a:lvl5pPr marL="1828329" algn="l" defTabSz="914165" rtl="0" eaLnBrk="1" latinLnBrk="0" hangingPunct="1">
        <a:defRPr sz="1800" kern="1200">
          <a:solidFill>
            <a:schemeClr val="tx1"/>
          </a:solidFill>
          <a:latin typeface="+mn-lt"/>
          <a:ea typeface="+mn-ea"/>
          <a:cs typeface="+mn-cs"/>
        </a:defRPr>
      </a:lvl5pPr>
      <a:lvl6pPr marL="2285414" algn="l" defTabSz="914165" rtl="0" eaLnBrk="1" latinLnBrk="0" hangingPunct="1">
        <a:defRPr sz="1800" kern="1200">
          <a:solidFill>
            <a:schemeClr val="tx1"/>
          </a:solidFill>
          <a:latin typeface="+mn-lt"/>
          <a:ea typeface="+mn-ea"/>
          <a:cs typeface="+mn-cs"/>
        </a:defRPr>
      </a:lvl6pPr>
      <a:lvl7pPr marL="2742494" algn="l" defTabSz="914165" rtl="0" eaLnBrk="1" latinLnBrk="0" hangingPunct="1">
        <a:defRPr sz="1800" kern="1200">
          <a:solidFill>
            <a:schemeClr val="tx1"/>
          </a:solidFill>
          <a:latin typeface="+mn-lt"/>
          <a:ea typeface="+mn-ea"/>
          <a:cs typeface="+mn-cs"/>
        </a:defRPr>
      </a:lvl7pPr>
      <a:lvl8pPr marL="3199575" algn="l" defTabSz="914165" rtl="0" eaLnBrk="1" latinLnBrk="0" hangingPunct="1">
        <a:defRPr sz="1800" kern="1200">
          <a:solidFill>
            <a:schemeClr val="tx1"/>
          </a:solidFill>
          <a:latin typeface="+mn-lt"/>
          <a:ea typeface="+mn-ea"/>
          <a:cs typeface="+mn-cs"/>
        </a:defRPr>
      </a:lvl8pPr>
      <a:lvl9pPr marL="3656655" algn="l" defTabSz="9141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8" Type="http://schemas.microsoft.com/office/2007/relationships/hdphoto" Target="../media/hdphoto2.wdp"/><Relationship Id="rId3" Type="http://schemas.microsoft.com/office/2018/10/relationships/comments" Target="../comments/modernComment_174_AB507B15.xml"/><Relationship Id="rId7"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microsoft.com/office/2007/relationships/hdphoto" Target="../media/hdphoto1.wdp"/><Relationship Id="rId5" Type="http://schemas.openxmlformats.org/officeDocument/2006/relationships/image" Target="../media/image34.png"/><Relationship Id="rId4" Type="http://schemas.openxmlformats.org/officeDocument/2006/relationships/image" Target="../media/image33.emf"/></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microsoft.com/office/2018/10/relationships/comments" Target="../comments/modernComment_18A_D530D996.xml"/><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8" Type="http://schemas.openxmlformats.org/officeDocument/2006/relationships/image" Target="../media/image39.emf"/><Relationship Id="rId7" Type="http://schemas.openxmlformats.org/officeDocument/2006/relationships/image" Target="../media/image38.emf"/><Relationship Id="rId12"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290.png"/><Relationship Id="rId11" Type="http://schemas.openxmlformats.org/officeDocument/2006/relationships/image" Target="../media/image42.emf"/><Relationship Id="rId5" Type="http://schemas.openxmlformats.org/officeDocument/2006/relationships/image" Target="../media/image280.png"/><Relationship Id="rId10" Type="http://schemas.openxmlformats.org/officeDocument/2006/relationships/image" Target="../media/image41.emf"/><Relationship Id="rId4" Type="http://schemas.openxmlformats.org/officeDocument/2006/relationships/image" Target="../media/image270.png"/><Relationship Id="rId9" Type="http://schemas.openxmlformats.org/officeDocument/2006/relationships/image" Target="../media/image40.emf"/></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46.emf"/><Relationship Id="rId7"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49.emf"/><Relationship Id="rId5" Type="http://schemas.openxmlformats.org/officeDocument/2006/relationships/image" Target="../media/image48.emf"/><Relationship Id="rId4" Type="http://schemas.openxmlformats.org/officeDocument/2006/relationships/image" Target="../media/image47.emf"/></Relationships>
</file>

<file path=ppt/slides/_rels/slide1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microsoft.com/office/2018/10/relationships/comments" Target="../comments/modernComment_10A_F468E00.xml"/><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52.emf"/></Relationships>
</file>

<file path=ppt/slides/_rels/slide21.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54.emf"/></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14.xml"/><Relationship Id="rId5" Type="http://schemas.openxmlformats.org/officeDocument/2006/relationships/image" Target="../media/image57.pn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59.emf"/><Relationship Id="rId7" Type="http://schemas.openxmlformats.org/officeDocument/2006/relationships/image" Target="../media/image63.png"/><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65.pn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4.xml"/><Relationship Id="rId5" Type="http://schemas.openxmlformats.org/officeDocument/2006/relationships/image" Target="../media/image70.png"/><Relationship Id="rId4" Type="http://schemas.openxmlformats.org/officeDocument/2006/relationships/image" Target="../media/image6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1.emf"/></Relationships>
</file>

<file path=ppt/slides/_rels/slide30.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9.xml"/><Relationship Id="rId1" Type="http://schemas.openxmlformats.org/officeDocument/2006/relationships/slideLayout" Target="../slideLayouts/slideLayout14.xml"/><Relationship Id="rId4" Type="http://schemas.openxmlformats.org/officeDocument/2006/relationships/image" Target="../media/image72.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4.xml"/><Relationship Id="rId11" Type="http://schemas.openxmlformats.org/officeDocument/2006/relationships/image" Target="../media/image14.png"/><Relationship Id="rId10" Type="http://schemas.openxmlformats.org/officeDocument/2006/relationships/image" Target="../media/image27.png"/><Relationship Id="rId4" Type="http://schemas.openxmlformats.org/officeDocument/2006/relationships/image" Target="../media/image13.png"/><Relationship Id="rId9" Type="http://schemas.openxmlformats.org/officeDocument/2006/relationships/image" Target="../media/image26.png"/></Relationships>
</file>

<file path=ppt/slides/_rels/slide5.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slideLayout" Target="../slideLayouts/slideLayout14.xml"/><Relationship Id="rId7" Type="http://schemas.openxmlformats.org/officeDocument/2006/relationships/image" Target="../media/image1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svg"/><Relationship Id="rId10" Type="http://schemas.openxmlformats.org/officeDocument/2006/relationships/image" Target="../media/image20.png"/><Relationship Id="rId4" Type="http://schemas.openxmlformats.org/officeDocument/2006/relationships/notesSlide" Target="../notesSlides/notesSlide5.xml"/><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emf"/><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28.png"/><Relationship Id="rId4" Type="http://schemas.openxmlformats.org/officeDocument/2006/relationships/image" Target="../media/image27.emf"/></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31.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2D20A8-D325-5552-9AFE-0D0CCF774EBE}"/>
              </a:ext>
            </a:extLst>
          </p:cNvPr>
          <p:cNvSpPr>
            <a:spLocks noGrp="1"/>
          </p:cNvSpPr>
          <p:nvPr>
            <p:ph type="ctrTitle"/>
          </p:nvPr>
        </p:nvSpPr>
        <p:spPr>
          <a:xfrm>
            <a:off x="113112" y="2305343"/>
            <a:ext cx="6545243" cy="1824203"/>
          </a:xfrm>
        </p:spPr>
        <p:txBody>
          <a:bodyPr/>
          <a:lstStyle/>
          <a:p>
            <a:r>
              <a:rPr lang="en-GB" sz="3200" dirty="0">
                <a:effectLst/>
              </a:rPr>
              <a:t>              a network of </a:t>
            </a:r>
            <a:r>
              <a:rPr lang="en-GB" sz="3200" baseline="30000" dirty="0">
                <a:effectLst/>
              </a:rPr>
              <a:t>43</a:t>
            </a:r>
            <a:r>
              <a:rPr lang="en-GB" sz="3200" dirty="0">
                <a:effectLst/>
              </a:rPr>
              <a:t>Ca</a:t>
            </a:r>
            <a:r>
              <a:rPr lang="en-GB" sz="3200" baseline="30000" dirty="0">
                <a:effectLst/>
              </a:rPr>
              <a:t>+</a:t>
            </a:r>
            <a:r>
              <a:rPr lang="en-GB" sz="3200" dirty="0">
                <a:effectLst/>
              </a:rPr>
              <a:t> </a:t>
            </a:r>
            <a:br>
              <a:rPr lang="en-GB" sz="3200" dirty="0">
                <a:effectLst/>
              </a:rPr>
            </a:br>
            <a:r>
              <a:rPr lang="en-GB" sz="3200" dirty="0">
                <a:effectLst/>
              </a:rPr>
              <a:t>optical clocks for entanglement-enhanced metrology</a:t>
            </a:r>
            <a:endParaRPr lang="en-GB" sz="3200" dirty="0"/>
          </a:p>
        </p:txBody>
      </p:sp>
      <p:sp>
        <p:nvSpPr>
          <p:cNvPr id="8" name="Text Placeholder 7">
            <a:extLst>
              <a:ext uri="{FF2B5EF4-FFF2-40B4-BE49-F238E27FC236}">
                <a16:creationId xmlns:a16="http://schemas.microsoft.com/office/drawing/2014/main" id="{93D869CD-C4E3-A84E-B578-1048D6042A50}"/>
              </a:ext>
            </a:extLst>
          </p:cNvPr>
          <p:cNvSpPr>
            <a:spLocks noGrp="1"/>
          </p:cNvSpPr>
          <p:nvPr>
            <p:ph type="body" sz="quarter" idx="17"/>
          </p:nvPr>
        </p:nvSpPr>
        <p:spPr>
          <a:xfrm>
            <a:off x="160355" y="4501880"/>
            <a:ext cx="6384888" cy="1415074"/>
          </a:xfrm>
        </p:spPr>
        <p:txBody>
          <a:bodyPr/>
          <a:lstStyle/>
          <a:p>
            <a:pPr>
              <a:spcBef>
                <a:spcPts val="0"/>
              </a:spcBef>
            </a:pPr>
            <a:r>
              <a:rPr lang="en-GB" sz="1800" u="sng" dirty="0">
                <a:latin typeface="Segoe UI Light" panose="020B0502040204020203" pitchFamily="34" charset="0"/>
                <a:ea typeface="Helvetica Neue Light" panose="02000403000000020004" pitchFamily="2" charset="0"/>
              </a:rPr>
              <a:t>A. Agrawal</a:t>
            </a:r>
            <a:r>
              <a:rPr lang="en-GB" sz="1800" dirty="0">
                <a:latin typeface="Segoe UI Light" panose="020B0502040204020203" pitchFamily="34" charset="0"/>
                <a:ea typeface="Helvetica Neue Light" panose="02000403000000020004" pitchFamily="2" charset="0"/>
              </a:rPr>
              <a:t>*, S. Chen, E. M. Ainley, A. R. Martinez, </a:t>
            </a:r>
          </a:p>
          <a:p>
            <a:pPr>
              <a:spcBef>
                <a:spcPts val="0"/>
              </a:spcBef>
            </a:pPr>
            <a:r>
              <a:rPr lang="en-GB" sz="1800" dirty="0">
                <a:latin typeface="Segoe UI Light" panose="020B0502040204020203" pitchFamily="34" charset="0"/>
                <a:ea typeface="Helvetica Neue Light" panose="02000403000000020004" pitchFamily="2" charset="0"/>
              </a:rPr>
              <a:t>E. Malinowski, J. A. Blackmore, M. </a:t>
            </a:r>
            <a:r>
              <a:rPr lang="en-GB" sz="1800" dirty="0" err="1">
                <a:latin typeface="Segoe UI Light" panose="020B0502040204020203" pitchFamily="34" charset="0"/>
                <a:ea typeface="Helvetica Neue Light" panose="02000403000000020004" pitchFamily="2" charset="0"/>
              </a:rPr>
              <a:t>Mallweger</a:t>
            </a:r>
            <a:r>
              <a:rPr lang="en-GB" sz="1800" dirty="0">
                <a:latin typeface="Segoe UI Light" panose="020B0502040204020203" pitchFamily="34" charset="0"/>
                <a:ea typeface="Helvetica Neue Light" panose="02000403000000020004" pitchFamily="2" charset="0"/>
              </a:rPr>
              <a:t>, D. P. Nadlinger, P. Drmota, G. Araneda, D. M. Lucas, R. Srinivas</a:t>
            </a:r>
          </a:p>
        </p:txBody>
      </p:sp>
      <p:sp>
        <p:nvSpPr>
          <p:cNvPr id="9" name="Text Placeholder 8">
            <a:extLst>
              <a:ext uri="{FF2B5EF4-FFF2-40B4-BE49-F238E27FC236}">
                <a16:creationId xmlns:a16="http://schemas.microsoft.com/office/drawing/2014/main" id="{4E5D3379-FD16-BE7E-0D64-F4C90C5C663E}"/>
              </a:ext>
            </a:extLst>
          </p:cNvPr>
          <p:cNvSpPr>
            <a:spLocks noGrp="1"/>
          </p:cNvSpPr>
          <p:nvPr>
            <p:ph type="body" sz="quarter" idx="19"/>
          </p:nvPr>
        </p:nvSpPr>
        <p:spPr>
          <a:xfrm>
            <a:off x="1" y="6289288"/>
            <a:ext cx="6705598" cy="568713"/>
          </a:xfrm>
          <a:solidFill>
            <a:srgbClr val="0E2245"/>
          </a:solidFill>
        </p:spPr>
        <p:txBody>
          <a:bodyPr anchor="ctr"/>
          <a:lstStyle/>
          <a:p>
            <a:r>
              <a:rPr lang="en-GB" sz="1600" dirty="0">
                <a:solidFill>
                  <a:schemeClr val="bg2">
                    <a:lumMod val="85000"/>
                  </a:schemeClr>
                </a:solidFill>
                <a:latin typeface="Segoe UI Light" panose="020B0502040204020203" pitchFamily="34" charset="0"/>
                <a:ea typeface="Helvetica Neue Light" panose="02000403000000020004" pitchFamily="2" charset="0"/>
              </a:rPr>
              <a:t>Precision physics of Simple Atomic Systems (PSAS),  21 May 2026</a:t>
            </a:r>
          </a:p>
        </p:txBody>
      </p:sp>
      <p:sp>
        <p:nvSpPr>
          <p:cNvPr id="7" name="Text Placeholder 8">
            <a:extLst>
              <a:ext uri="{FF2B5EF4-FFF2-40B4-BE49-F238E27FC236}">
                <a16:creationId xmlns:a16="http://schemas.microsoft.com/office/drawing/2014/main" id="{20B48AF2-734F-3B7B-6B87-F8AA7B88D263}"/>
              </a:ext>
            </a:extLst>
          </p:cNvPr>
          <p:cNvSpPr txBox="1">
            <a:spLocks/>
          </p:cNvSpPr>
          <p:nvPr/>
        </p:nvSpPr>
        <p:spPr>
          <a:xfrm>
            <a:off x="6611112" y="6289288"/>
            <a:ext cx="5580888" cy="568713"/>
          </a:xfrm>
          <a:prstGeom prst="rect">
            <a:avLst/>
          </a:prstGeom>
          <a:solidFill>
            <a:srgbClr val="0E2245"/>
          </a:solidFill>
        </p:spPr>
        <p:txBody>
          <a:bodyPr anchor="ctr"/>
          <a:lstStyle>
            <a:lvl1pPr marL="0" indent="0" algn="ctr" defTabSz="914165" rtl="0" eaLnBrk="1" latinLnBrk="0" hangingPunct="1">
              <a:lnSpc>
                <a:spcPct val="120000"/>
              </a:lnSpc>
              <a:spcBef>
                <a:spcPct val="20000"/>
              </a:spcBef>
              <a:buSzPct val="120000"/>
              <a:buFont typeface="Wingdings" panose="05000000000000000000" pitchFamily="2" charset="2"/>
              <a:buNone/>
              <a:defRPr sz="2133" b="0" i="0" kern="1200">
                <a:solidFill>
                  <a:schemeClr val="bg2"/>
                </a:solidFill>
                <a:latin typeface="Helvetica Neue" panose="02000503000000020004" pitchFamily="2" charset="0"/>
                <a:ea typeface="Helvetica Neue" panose="02000503000000020004" pitchFamily="2" charset="0"/>
                <a:cs typeface="Helvetica Neue" panose="02000503000000020004" pitchFamily="2"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kern="1200">
                <a:solidFill>
                  <a:srgbClr val="002147"/>
                </a:solidFill>
                <a:latin typeface="+mn-lt"/>
                <a:ea typeface="+mn-ea"/>
                <a:cs typeface="+mn-cs"/>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kern="1200">
                <a:solidFill>
                  <a:srgbClr val="002147"/>
                </a:solidFill>
                <a:latin typeface="+mn-lt"/>
                <a:ea typeface="+mn-ea"/>
                <a:cs typeface="+mn-cs"/>
              </a:defRPr>
            </a:lvl3pPr>
            <a:lvl4pPr marL="1656968" indent="-285724" algn="l" defTabSz="914165" rtl="0" eaLnBrk="1" latinLnBrk="0" hangingPunct="1">
              <a:spcBef>
                <a:spcPct val="20000"/>
              </a:spcBef>
              <a:buFont typeface="Arial" panose="020B0604020202020204" pitchFamily="34" charset="0"/>
              <a:buChar char="•"/>
              <a:defRPr sz="2133" kern="1200">
                <a:solidFill>
                  <a:srgbClr val="002147"/>
                </a:solidFill>
                <a:latin typeface="+mn-lt"/>
                <a:ea typeface="+mn-ea"/>
                <a:cs typeface="+mn-cs"/>
              </a:defRPr>
            </a:lvl4pPr>
            <a:lvl5pPr marL="2114306" indent="-285724" algn="l" defTabSz="914165" rtl="0" eaLnBrk="1" latinLnBrk="0" hangingPunct="1">
              <a:spcBef>
                <a:spcPct val="20000"/>
              </a:spcBef>
              <a:buFont typeface="Arial" panose="020B0604020202020204" pitchFamily="34" charset="0"/>
              <a:buChar char="•"/>
              <a:defRPr sz="2133" kern="1200">
                <a:solidFill>
                  <a:srgbClr val="002147"/>
                </a:solidFill>
                <a:latin typeface="+mn-lt"/>
                <a:ea typeface="+mn-ea"/>
                <a:cs typeface="+mn-cs"/>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sz="1300" dirty="0">
              <a:solidFill>
                <a:schemeClr val="bg2">
                  <a:lumMod val="85000"/>
                </a:schemeClr>
              </a:solidFill>
              <a:latin typeface="Segoe UI Light" panose="020B0502040204020203" pitchFamily="34" charset="0"/>
              <a:ea typeface="Helvetica Neue Light" panose="02000403000000020004" pitchFamily="2" charset="0"/>
              <a:cs typeface="Segoe UI" panose="020B0502040204020203" pitchFamily="34" charset="0"/>
            </a:endParaRPr>
          </a:p>
        </p:txBody>
      </p:sp>
      <p:pic>
        <p:nvPicPr>
          <p:cNvPr id="6" name="Picture 5">
            <a:extLst>
              <a:ext uri="{FF2B5EF4-FFF2-40B4-BE49-F238E27FC236}">
                <a16:creationId xmlns:a16="http://schemas.microsoft.com/office/drawing/2014/main" id="{16CA60DC-B2B0-2D36-A556-1B9500020011}"/>
              </a:ext>
            </a:extLst>
          </p:cNvPr>
          <p:cNvPicPr>
            <a:picLocks noChangeAspect="1"/>
          </p:cNvPicPr>
          <p:nvPr/>
        </p:nvPicPr>
        <p:blipFill>
          <a:blip r:embed="rId3"/>
          <a:srcRect l="10939" t="-109" r="35538" b="-3454"/>
          <a:stretch>
            <a:fillRect/>
          </a:stretch>
        </p:blipFill>
        <p:spPr>
          <a:xfrm>
            <a:off x="6705599" y="0"/>
            <a:ext cx="5486401" cy="7077307"/>
          </a:xfrm>
          <a:prstGeom prst="rect">
            <a:avLst/>
          </a:prstGeom>
        </p:spPr>
      </p:pic>
      <p:sp>
        <p:nvSpPr>
          <p:cNvPr id="10" name="Title 3">
            <a:extLst>
              <a:ext uri="{FF2B5EF4-FFF2-40B4-BE49-F238E27FC236}">
                <a16:creationId xmlns:a16="http://schemas.microsoft.com/office/drawing/2014/main" id="{36A5E774-1B68-2B68-8762-24E23C33B0E3}"/>
              </a:ext>
            </a:extLst>
          </p:cNvPr>
          <p:cNvSpPr txBox="1">
            <a:spLocks/>
          </p:cNvSpPr>
          <p:nvPr/>
        </p:nvSpPr>
        <p:spPr>
          <a:xfrm>
            <a:off x="642961" y="2437159"/>
            <a:ext cx="2058140" cy="608186"/>
          </a:xfrm>
          <a:prstGeom prst="rect">
            <a:avLst/>
          </a:prstGeom>
        </p:spPr>
        <p:txBody>
          <a:bodyPr anchor="ctr" anchorCtr="0">
            <a:noAutofit/>
          </a:bodyPr>
          <a:lstStyle>
            <a:lvl1pPr algn="ctr" defTabSz="914165" rtl="0" eaLnBrk="1" latinLnBrk="0" hangingPunct="1">
              <a:spcBef>
                <a:spcPct val="0"/>
              </a:spcBef>
              <a:buNone/>
              <a:defRPr sz="5400" b="1" kern="1200">
                <a:solidFill>
                  <a:schemeClr val="bg2"/>
                </a:solidFill>
                <a:latin typeface="Helvetica Neue" panose="02000503000000020004" pitchFamily="2" charset="0"/>
                <a:ea typeface="Helvetica Neue" panose="02000503000000020004" pitchFamily="2" charset="0"/>
                <a:cs typeface="Helvetica Neue" panose="02000503000000020004" pitchFamily="2" charset="0"/>
              </a:defRPr>
            </a:lvl1pPr>
          </a:lstStyle>
          <a:p>
            <a:r>
              <a:rPr lang="en-GB" sz="3200" b="0" dirty="0">
                <a:latin typeface="Segoe UI" panose="020B0502040204020203" pitchFamily="34" charset="0"/>
                <a:cs typeface="Segoe UI" panose="020B0502040204020203" pitchFamily="34" charset="0"/>
              </a:rPr>
              <a:t>Towards</a:t>
            </a:r>
          </a:p>
        </p:txBody>
      </p:sp>
      <p:sp>
        <p:nvSpPr>
          <p:cNvPr id="11" name="Title 3">
            <a:extLst>
              <a:ext uri="{FF2B5EF4-FFF2-40B4-BE49-F238E27FC236}">
                <a16:creationId xmlns:a16="http://schemas.microsoft.com/office/drawing/2014/main" id="{165E5A7E-A981-591A-EAE7-6D4B91E1AB4D}"/>
              </a:ext>
            </a:extLst>
          </p:cNvPr>
          <p:cNvSpPr txBox="1">
            <a:spLocks/>
          </p:cNvSpPr>
          <p:nvPr/>
        </p:nvSpPr>
        <p:spPr>
          <a:xfrm>
            <a:off x="106001" y="2305342"/>
            <a:ext cx="6545243" cy="1824203"/>
          </a:xfrm>
          <a:prstGeom prst="rect">
            <a:avLst/>
          </a:prstGeom>
        </p:spPr>
        <p:txBody>
          <a:bodyPr anchor="ctr" anchorCtr="0">
            <a:noAutofit/>
          </a:bodyPr>
          <a:lstStyle>
            <a:lvl1pPr algn="ctr" defTabSz="914165" rtl="0" eaLnBrk="1" latinLnBrk="0" hangingPunct="1">
              <a:spcBef>
                <a:spcPct val="0"/>
              </a:spcBef>
              <a:buNone/>
              <a:defRPr sz="5400" b="1" kern="1200">
                <a:solidFill>
                  <a:schemeClr val="bg2"/>
                </a:solidFill>
                <a:latin typeface="Helvetica Neue" panose="02000503000000020004" pitchFamily="2" charset="0"/>
                <a:ea typeface="Helvetica Neue" panose="02000503000000020004" pitchFamily="2" charset="0"/>
                <a:cs typeface="Helvetica Neue" panose="02000503000000020004" pitchFamily="2" charset="0"/>
              </a:defRPr>
            </a:lvl1pPr>
          </a:lstStyle>
          <a:p>
            <a:r>
              <a:rPr lang="en-GB" sz="3200" b="0" dirty="0">
                <a:latin typeface="Segoe UI" panose="020B0502040204020203" pitchFamily="34" charset="0"/>
                <a:cs typeface="Segoe UI" panose="020B0502040204020203" pitchFamily="34" charset="0"/>
              </a:rPr>
              <a:t>A network of </a:t>
            </a:r>
            <a:r>
              <a:rPr lang="en-GB" sz="3200" b="0" baseline="30000" dirty="0">
                <a:latin typeface="Segoe UI" panose="020B0502040204020203" pitchFamily="34" charset="0"/>
                <a:cs typeface="Segoe UI" panose="020B0502040204020203" pitchFamily="34" charset="0"/>
              </a:rPr>
              <a:t>43</a:t>
            </a:r>
            <a:r>
              <a:rPr lang="en-GB" sz="3200" b="0" dirty="0">
                <a:latin typeface="Segoe UI" panose="020B0502040204020203" pitchFamily="34" charset="0"/>
                <a:cs typeface="Segoe UI" panose="020B0502040204020203" pitchFamily="34" charset="0"/>
              </a:rPr>
              <a:t>Ca</a:t>
            </a:r>
            <a:r>
              <a:rPr lang="en-GB" sz="3200" b="0" baseline="30000" dirty="0">
                <a:latin typeface="Segoe UI" panose="020B0502040204020203" pitchFamily="34" charset="0"/>
                <a:cs typeface="Segoe UI" panose="020B0502040204020203" pitchFamily="34" charset="0"/>
              </a:rPr>
              <a:t>+</a:t>
            </a:r>
          </a:p>
          <a:p>
            <a:r>
              <a:rPr lang="en-GB" sz="3200" b="0" dirty="0">
                <a:latin typeface="Segoe UI" panose="020B0502040204020203" pitchFamily="34" charset="0"/>
                <a:cs typeface="Segoe UI" panose="020B0502040204020203" pitchFamily="34" charset="0"/>
              </a:rPr>
              <a:t>optical clocks for entanglement-enhanced metrology</a:t>
            </a:r>
          </a:p>
        </p:txBody>
      </p:sp>
    </p:spTree>
    <p:extLst>
      <p:ext uri="{BB962C8B-B14F-4D97-AF65-F5344CB8AC3E}">
        <p14:creationId xmlns:p14="http://schemas.microsoft.com/office/powerpoint/2010/main" val="3732334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xit" presetSubtype="0" fill="hold" grpId="1" nodeType="clickEffect">
                                  <p:stCondLst>
                                    <p:cond delay="0"/>
                                  </p:stCondLst>
                                  <p:iterate type="lt">
                                    <p:tmPct val="10000"/>
                                  </p:iterate>
                                  <p:childTnLst>
                                    <p:anim from="(ppt_w)" to="(-ppt_w*2)" calcmode="lin" valueType="num">
                                      <p:cBhvr rctx="PPT">
                                        <p:cTn id="6" dur="250" autoRev="1">
                                          <p:stCondLst>
                                            <p:cond delay="0"/>
                                          </p:stCondLst>
                                        </p:cTn>
                                        <p:tgtEl>
                                          <p:spTgt spid="10"/>
                                        </p:tgtEl>
                                        <p:attrNameLst>
                                          <p:attrName>ppt_w</p:attrName>
                                        </p:attrNameLst>
                                      </p:cBhvr>
                                    </p:anim>
                                    <p:anim by="(ppt_w*0.50)" calcmode="lin" valueType="num">
                                      <p:cBhvr>
                                        <p:cTn id="7" dur="250" decel="50000" autoRev="1">
                                          <p:stCondLst>
                                            <p:cond delay="0"/>
                                          </p:stCondLst>
                                        </p:cTn>
                                        <p:tgtEl>
                                          <p:spTgt spid="10"/>
                                        </p:tgtEl>
                                        <p:attrNameLst>
                                          <p:attrName>ppt_x</p:attrName>
                                        </p:attrNameLst>
                                      </p:cBhvr>
                                    </p:anim>
                                    <p:anim from="(ppt_y)" to="(1+ppt_h/2)" calcmode="lin" valueType="num">
                                      <p:cBhvr>
                                        <p:cTn id="8" dur="500">
                                          <p:stCondLst>
                                            <p:cond delay="0"/>
                                          </p:stCondLst>
                                        </p:cTn>
                                        <p:tgtEl>
                                          <p:spTgt spid="10"/>
                                        </p:tgtEl>
                                        <p:attrNameLst>
                                          <p:attrName>ppt_y</p:attrName>
                                        </p:attrNameLst>
                                      </p:cBhvr>
                                    </p:anim>
                                    <p:animRot by="21600000">
                                      <p:cBhvr>
                                        <p:cTn id="9" dur="500">
                                          <p:stCondLst>
                                            <p:cond delay="0"/>
                                          </p:stCondLst>
                                        </p:cTn>
                                        <p:tgtEl>
                                          <p:spTgt spid="10"/>
                                        </p:tgtEl>
                                        <p:attrNameLst>
                                          <p:attrName>r</p:attrName>
                                        </p:attrNameLst>
                                      </p:cBhvr>
                                    </p:animRot>
                                    <p:set>
                                      <p:cBhvr>
                                        <p:cTn id="10" dur="1" fill="hold">
                                          <p:stCondLst>
                                            <p:cond delay="499"/>
                                          </p:stCondLst>
                                        </p:cTn>
                                        <p:tgtEl>
                                          <p:spTgt spid="10"/>
                                        </p:tgtEl>
                                        <p:attrNameLst>
                                          <p:attrName>style.visibility</p:attrName>
                                        </p:attrNameLst>
                                      </p:cBhvr>
                                      <p:to>
                                        <p:strVal val="hidden"/>
                                      </p:to>
                                    </p:set>
                                  </p:childTnLst>
                                </p:cTn>
                              </p:par>
                              <p:par>
                                <p:cTn id="11" presetID="9" presetClass="exit" presetSubtype="0" fill="hold" grpId="0" nodeType="withEffect">
                                  <p:stCondLst>
                                    <p:cond delay="200"/>
                                  </p:stCondLst>
                                  <p:childTnLst>
                                    <p:animEffect transition="out" filter="dissolve">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par>
                                <p:cTn id="14" presetID="9" presetClass="entr" presetSubtype="0" fill="hold" grpId="0" nodeType="withEffect">
                                  <p:stCondLst>
                                    <p:cond delay="20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1"/>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AD2C9-2300-3494-A1C8-D63BC867C458}"/>
              </a:ext>
            </a:extLst>
          </p:cNvPr>
          <p:cNvSpPr>
            <a:spLocks noGrp="1"/>
          </p:cNvSpPr>
          <p:nvPr>
            <p:ph type="title"/>
          </p:nvPr>
        </p:nvSpPr>
        <p:spPr>
          <a:xfrm>
            <a:off x="1051627" y="356659"/>
            <a:ext cx="10080000" cy="1325033"/>
          </a:xfrm>
          <a:prstGeom prst="rect">
            <a:avLst/>
          </a:prstGeom>
        </p:spPr>
        <p:txBody>
          <a:bodyPr>
            <a:normAutofit/>
          </a:bodyPr>
          <a:lstStyle/>
          <a:p>
            <a:r>
              <a:rPr lang="en-GB" dirty="0"/>
              <a:t>Previous work: </a:t>
            </a:r>
            <a:r>
              <a:rPr lang="en-GB" sz="5400" baseline="30000" dirty="0"/>
              <a:t>88</a:t>
            </a:r>
            <a:r>
              <a:rPr lang="en-GB" sz="5400" dirty="0"/>
              <a:t>Sr</a:t>
            </a:r>
            <a:r>
              <a:rPr lang="en-GB" sz="5400" baseline="30000" dirty="0"/>
              <a:t>+ </a:t>
            </a:r>
            <a:r>
              <a:rPr lang="en-GB" sz="5400" dirty="0"/>
              <a:t>clocks</a:t>
            </a:r>
            <a:endParaRPr lang="en-GB" dirty="0"/>
          </a:p>
        </p:txBody>
      </p:sp>
      <p:sp>
        <p:nvSpPr>
          <p:cNvPr id="3" name="Content Placeholder 2">
            <a:extLst>
              <a:ext uri="{FF2B5EF4-FFF2-40B4-BE49-F238E27FC236}">
                <a16:creationId xmlns:a16="http://schemas.microsoft.com/office/drawing/2014/main" id="{2F0E22DB-8A45-959B-7E88-31B5AE1ECC97}"/>
              </a:ext>
            </a:extLst>
          </p:cNvPr>
          <p:cNvSpPr>
            <a:spLocks noGrp="1"/>
          </p:cNvSpPr>
          <p:nvPr>
            <p:ph sz="quarter" idx="10"/>
          </p:nvPr>
        </p:nvSpPr>
        <p:spPr>
          <a:xfrm>
            <a:off x="1051627" y="1988840"/>
            <a:ext cx="7209558" cy="4349749"/>
          </a:xfrm>
        </p:spPr>
        <p:txBody>
          <a:bodyPr/>
          <a:lstStyle/>
          <a:p>
            <a:pPr>
              <a:buFont typeface="Arial" panose="020B0604020202020204" pitchFamily="34" charset="0"/>
              <a:buChar char="•"/>
            </a:pPr>
            <a:r>
              <a:rPr lang="en-GB" dirty="0"/>
              <a:t>Heisenberg scaling with e</a:t>
            </a:r>
            <a:r>
              <a:rPr lang="en-GB" sz="3200" dirty="0"/>
              <a:t>ntangled </a:t>
            </a:r>
            <a:r>
              <a:rPr lang="en-GB" sz="3200" baseline="30000" dirty="0"/>
              <a:t>88</a:t>
            </a:r>
            <a:r>
              <a:rPr lang="en-GB" sz="3200" dirty="0"/>
              <a:t>Sr</a:t>
            </a:r>
            <a:r>
              <a:rPr lang="en-GB" sz="3200" baseline="30000" dirty="0"/>
              <a:t>+</a:t>
            </a:r>
            <a:r>
              <a:rPr lang="en-GB" sz="3200" dirty="0"/>
              <a:t> clocks</a:t>
            </a:r>
            <a:r>
              <a:rPr lang="en-GB" sz="3200" baseline="30000" dirty="0"/>
              <a:t>[1]</a:t>
            </a:r>
          </a:p>
          <a:p>
            <a:pPr>
              <a:buFont typeface="Arial" panose="020B0604020202020204" pitchFamily="34" charset="0"/>
              <a:buChar char="•"/>
            </a:pPr>
            <a:r>
              <a:rPr lang="en-GB" dirty="0"/>
              <a:t>Limited by magnetic field noise</a:t>
            </a:r>
          </a:p>
          <a:p>
            <a:pPr>
              <a:buFont typeface="Arial" panose="020B0604020202020204" pitchFamily="34" charset="0"/>
              <a:buChar char="•"/>
            </a:pPr>
            <a:r>
              <a:rPr lang="en-GB" dirty="0"/>
              <a:t>~10</a:t>
            </a:r>
            <a:r>
              <a:rPr lang="en-GB" baseline="30000" dirty="0"/>
              <a:t>-15</a:t>
            </a:r>
            <a:r>
              <a:rPr lang="en-GB" dirty="0"/>
              <a:t> level</a:t>
            </a:r>
            <a:endParaRPr lang="en-GB" baseline="30000" dirty="0"/>
          </a:p>
        </p:txBody>
      </p:sp>
      <p:sp>
        <p:nvSpPr>
          <p:cNvPr id="7" name="TextBox 6">
            <a:extLst>
              <a:ext uri="{FF2B5EF4-FFF2-40B4-BE49-F238E27FC236}">
                <a16:creationId xmlns:a16="http://schemas.microsoft.com/office/drawing/2014/main" id="{6CF32414-2E11-1B61-4C96-7652D464A67F}"/>
              </a:ext>
            </a:extLst>
          </p:cNvPr>
          <p:cNvSpPr txBox="1"/>
          <p:nvPr/>
        </p:nvSpPr>
        <p:spPr>
          <a:xfrm>
            <a:off x="367182" y="6385023"/>
            <a:ext cx="7029794" cy="307777"/>
          </a:xfrm>
          <a:prstGeom prst="rect">
            <a:avLst/>
          </a:prstGeom>
          <a:noFill/>
        </p:spPr>
        <p:txBody>
          <a:bodyPr wrap="square">
            <a:spAutoFit/>
          </a:bodyPr>
          <a:lstStyle/>
          <a:p>
            <a:r>
              <a:rPr lang="en-US" sz="1400" dirty="0">
                <a:solidFill>
                  <a:schemeClr val="tx1">
                    <a:lumMod val="50000"/>
                    <a:lumOff val="50000"/>
                  </a:schemeClr>
                </a:solidFill>
              </a:rPr>
              <a:t>[1] B.C. Nichol, R. Srinivas et al., </a:t>
            </a:r>
            <a:r>
              <a:rPr lang="en-GB" sz="1400" dirty="0">
                <a:solidFill>
                  <a:schemeClr val="tx1">
                    <a:lumMod val="50000"/>
                    <a:lumOff val="50000"/>
                  </a:schemeClr>
                </a:solidFill>
              </a:rPr>
              <a:t>Nature 609, 689–694 (2022)</a:t>
            </a:r>
          </a:p>
        </p:txBody>
      </p:sp>
      <p:pic>
        <p:nvPicPr>
          <p:cNvPr id="8" name="Picture 7" descr="A graph of a diagram&#10;&#10;Description automatically generated with medium confidence">
            <a:extLst>
              <a:ext uri="{FF2B5EF4-FFF2-40B4-BE49-F238E27FC236}">
                <a16:creationId xmlns:a16="http://schemas.microsoft.com/office/drawing/2014/main" id="{E85B1F02-6B30-161F-F02A-60C33E66889F}"/>
              </a:ext>
            </a:extLst>
          </p:cNvPr>
          <p:cNvPicPr>
            <a:picLocks noChangeAspect="1"/>
          </p:cNvPicPr>
          <p:nvPr/>
        </p:nvPicPr>
        <p:blipFill>
          <a:blip r:embed="rId3"/>
          <a:srcRect l="12642" t="71163"/>
          <a:stretch>
            <a:fillRect/>
          </a:stretch>
        </p:blipFill>
        <p:spPr>
          <a:xfrm>
            <a:off x="7396976" y="2930322"/>
            <a:ext cx="4298737" cy="1462591"/>
          </a:xfrm>
          <a:prstGeom prst="rect">
            <a:avLst/>
          </a:prstGeom>
        </p:spPr>
      </p:pic>
      <p:sp>
        <p:nvSpPr>
          <p:cNvPr id="4" name="Slide Number Placeholder 3">
            <a:extLst>
              <a:ext uri="{FF2B5EF4-FFF2-40B4-BE49-F238E27FC236}">
                <a16:creationId xmlns:a16="http://schemas.microsoft.com/office/drawing/2014/main" id="{62CA4809-4D1E-78C1-1A1E-869F668474B9}"/>
              </a:ext>
            </a:extLst>
          </p:cNvPr>
          <p:cNvSpPr>
            <a:spLocks noGrp="1"/>
          </p:cNvSpPr>
          <p:nvPr>
            <p:ph type="sldNum" sz="quarter" idx="13"/>
          </p:nvPr>
        </p:nvSpPr>
        <p:spPr/>
        <p:txBody>
          <a:bodyPr/>
          <a:lstStyle/>
          <a:p>
            <a:fld id="{62B67842-47AD-D846-9321-55D40092337F}" type="slidenum">
              <a:rPr lang="en-GB" smtClean="0"/>
              <a:t>10</a:t>
            </a:fld>
            <a:endParaRPr lang="en-GB"/>
          </a:p>
        </p:txBody>
      </p:sp>
      <p:sp>
        <p:nvSpPr>
          <p:cNvPr id="9" name="Footer Placeholder 8">
            <a:extLst>
              <a:ext uri="{FF2B5EF4-FFF2-40B4-BE49-F238E27FC236}">
                <a16:creationId xmlns:a16="http://schemas.microsoft.com/office/drawing/2014/main" id="{6C438E0C-7697-6C28-A976-1AA75724132E}"/>
              </a:ext>
            </a:extLst>
          </p:cNvPr>
          <p:cNvSpPr>
            <a:spLocks noGrp="1"/>
          </p:cNvSpPr>
          <p:nvPr>
            <p:ph type="ftr" sz="quarter" idx="12"/>
          </p:nvPr>
        </p:nvSpPr>
        <p:spPr/>
        <p:txBody>
          <a:bodyPr/>
          <a:lstStyle/>
          <a:p>
            <a:r>
              <a:rPr lang="en-GB"/>
              <a:t>A. Agrawal, PSAS 2026</a:t>
            </a:r>
          </a:p>
        </p:txBody>
      </p:sp>
      <p:sp>
        <p:nvSpPr>
          <p:cNvPr id="10" name="TextBox 9">
            <a:extLst>
              <a:ext uri="{FF2B5EF4-FFF2-40B4-BE49-F238E27FC236}">
                <a16:creationId xmlns:a16="http://schemas.microsoft.com/office/drawing/2014/main" id="{8DFDFD32-CD82-36BF-CD2D-8AFB7E97E840}"/>
              </a:ext>
            </a:extLst>
          </p:cNvPr>
          <p:cNvSpPr txBox="1"/>
          <p:nvPr/>
        </p:nvSpPr>
        <p:spPr>
          <a:xfrm>
            <a:off x="8364803" y="3337351"/>
            <a:ext cx="970137" cy="307777"/>
          </a:xfrm>
          <a:prstGeom prst="rect">
            <a:avLst/>
          </a:prstGeom>
          <a:noFill/>
        </p:spPr>
        <p:txBody>
          <a:bodyPr wrap="none" rtlCol="0">
            <a:spAutoFit/>
          </a:bodyPr>
          <a:lstStyle/>
          <a:p>
            <a:r>
              <a:rPr lang="en-GB" sz="1400" dirty="0">
                <a:solidFill>
                  <a:srgbClr val="00B050"/>
                </a:solidFill>
              </a:rPr>
              <a:t>entangled</a:t>
            </a:r>
          </a:p>
        </p:txBody>
      </p:sp>
      <p:sp>
        <p:nvSpPr>
          <p:cNvPr id="11" name="TextBox 10">
            <a:extLst>
              <a:ext uri="{FF2B5EF4-FFF2-40B4-BE49-F238E27FC236}">
                <a16:creationId xmlns:a16="http://schemas.microsoft.com/office/drawing/2014/main" id="{648E6684-6416-7D1A-426B-7F2E33173F66}"/>
              </a:ext>
            </a:extLst>
          </p:cNvPr>
          <p:cNvSpPr txBox="1"/>
          <p:nvPr/>
        </p:nvSpPr>
        <p:spPr>
          <a:xfrm>
            <a:off x="10228294" y="3475485"/>
            <a:ext cx="1168910" cy="307777"/>
          </a:xfrm>
          <a:prstGeom prst="rect">
            <a:avLst/>
          </a:prstGeom>
          <a:noFill/>
        </p:spPr>
        <p:txBody>
          <a:bodyPr wrap="none" rtlCol="0">
            <a:spAutoFit/>
          </a:bodyPr>
          <a:lstStyle/>
          <a:p>
            <a:r>
              <a:rPr lang="en-GB" sz="1400" dirty="0">
                <a:solidFill>
                  <a:srgbClr val="FE820D"/>
                </a:solidFill>
              </a:rPr>
              <a:t>unentangled</a:t>
            </a:r>
          </a:p>
        </p:txBody>
      </p:sp>
    </p:spTree>
    <p:extLst>
      <p:ext uri="{BB962C8B-B14F-4D97-AF65-F5344CB8AC3E}">
        <p14:creationId xmlns:p14="http://schemas.microsoft.com/office/powerpoint/2010/main" val="3641864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13AC925-068E-6E79-2CA6-A30D03BB33AC}"/>
              </a:ext>
            </a:extLst>
          </p:cNvPr>
          <p:cNvPicPr>
            <a:picLocks noChangeAspect="1"/>
          </p:cNvPicPr>
          <p:nvPr/>
        </p:nvPicPr>
        <p:blipFill>
          <a:blip r:embed="rId4"/>
          <a:srcRect/>
          <a:stretch/>
        </p:blipFill>
        <p:spPr>
          <a:xfrm>
            <a:off x="7081192" y="1786171"/>
            <a:ext cx="4050718" cy="2700478"/>
          </a:xfrm>
          <a:prstGeom prst="rect">
            <a:avLst/>
          </a:prstGeom>
        </p:spPr>
      </p:pic>
      <p:sp>
        <p:nvSpPr>
          <p:cNvPr id="2" name="Title 1">
            <a:extLst>
              <a:ext uri="{FF2B5EF4-FFF2-40B4-BE49-F238E27FC236}">
                <a16:creationId xmlns:a16="http://schemas.microsoft.com/office/drawing/2014/main" id="{D921E61F-2C12-A37A-FA2A-503B67CEA5DA}"/>
              </a:ext>
            </a:extLst>
          </p:cNvPr>
          <p:cNvSpPr>
            <a:spLocks noGrp="1"/>
          </p:cNvSpPr>
          <p:nvPr>
            <p:ph type="title"/>
          </p:nvPr>
        </p:nvSpPr>
        <p:spPr>
          <a:xfrm>
            <a:off x="1051627" y="356659"/>
            <a:ext cx="10080000" cy="1325033"/>
          </a:xfrm>
          <a:prstGeom prst="rect">
            <a:avLst/>
          </a:prstGeom>
        </p:spPr>
        <p:txBody>
          <a:bodyPr>
            <a:normAutofit/>
          </a:bodyPr>
          <a:lstStyle/>
          <a:p>
            <a:r>
              <a:rPr lang="en-US" baseline="30000" dirty="0"/>
              <a:t>43</a:t>
            </a:r>
            <a:r>
              <a:rPr lang="en-US" dirty="0"/>
              <a:t>Ca</a:t>
            </a:r>
            <a:r>
              <a:rPr lang="en-US" baseline="30000" dirty="0"/>
              <a:t>+ </a:t>
            </a:r>
            <a:r>
              <a:rPr lang="en-US" dirty="0"/>
              <a:t>Clocks</a:t>
            </a:r>
            <a:endParaRPr lang="en-US" baseline="30000" dirty="0"/>
          </a:p>
        </p:txBody>
      </p:sp>
      <p:sp>
        <p:nvSpPr>
          <p:cNvPr id="9" name="Slide Number Placeholder 8">
            <a:extLst>
              <a:ext uri="{FF2B5EF4-FFF2-40B4-BE49-F238E27FC236}">
                <a16:creationId xmlns:a16="http://schemas.microsoft.com/office/drawing/2014/main" id="{9FA5FA9E-9039-FED6-E913-072F21233D26}"/>
              </a:ext>
            </a:extLst>
          </p:cNvPr>
          <p:cNvSpPr>
            <a:spLocks noGrp="1"/>
          </p:cNvSpPr>
          <p:nvPr>
            <p:ph type="sldNum" sz="quarter" idx="13"/>
          </p:nvPr>
        </p:nvSpPr>
        <p:spPr/>
        <p:txBody>
          <a:bodyPr/>
          <a:lstStyle/>
          <a:p>
            <a:fld id="{62B67842-47AD-D846-9321-55D40092337F}" type="slidenum">
              <a:rPr lang="en-GB" smtClean="0"/>
              <a:t>11</a:t>
            </a:fld>
            <a:endParaRPr lang="en-GB"/>
          </a:p>
        </p:txBody>
      </p:sp>
      <p:sp>
        <p:nvSpPr>
          <p:cNvPr id="10" name="Footer Placeholder 9">
            <a:extLst>
              <a:ext uri="{FF2B5EF4-FFF2-40B4-BE49-F238E27FC236}">
                <a16:creationId xmlns:a16="http://schemas.microsoft.com/office/drawing/2014/main" id="{9BDCD114-3700-D322-EF1E-818C7C218DED}"/>
              </a:ext>
            </a:extLst>
          </p:cNvPr>
          <p:cNvSpPr>
            <a:spLocks noGrp="1"/>
          </p:cNvSpPr>
          <p:nvPr>
            <p:ph type="ftr" sz="quarter" idx="12"/>
          </p:nvPr>
        </p:nvSpPr>
        <p:spPr/>
        <p:txBody>
          <a:bodyPr/>
          <a:lstStyle/>
          <a:p>
            <a:r>
              <a:rPr lang="en-GB"/>
              <a:t>A. Agrawal, PSAS 2026</a:t>
            </a:r>
          </a:p>
        </p:txBody>
      </p:sp>
      <p:graphicFrame>
        <p:nvGraphicFramePr>
          <p:cNvPr id="18" name="Table 17">
            <a:extLst>
              <a:ext uri="{FF2B5EF4-FFF2-40B4-BE49-F238E27FC236}">
                <a16:creationId xmlns:a16="http://schemas.microsoft.com/office/drawing/2014/main" id="{7DDFCD9F-DDFB-7CA9-B537-D9C5C18B2080}"/>
              </a:ext>
            </a:extLst>
          </p:cNvPr>
          <p:cNvGraphicFramePr>
            <a:graphicFrameLocks noGrp="1"/>
          </p:cNvGraphicFramePr>
          <p:nvPr>
            <p:extLst>
              <p:ext uri="{D42A27DB-BD31-4B8C-83A1-F6EECF244321}">
                <p14:modId xmlns:p14="http://schemas.microsoft.com/office/powerpoint/2010/main" val="3699140263"/>
              </p:ext>
            </p:extLst>
          </p:nvPr>
        </p:nvGraphicFramePr>
        <p:xfrm>
          <a:off x="5977573" y="1771265"/>
          <a:ext cx="5284695" cy="2763520"/>
        </p:xfrm>
        <a:graphic>
          <a:graphicData uri="http://schemas.openxmlformats.org/drawingml/2006/table">
            <a:tbl>
              <a:tblPr firstRow="1" firstCol="1" bandRow="1">
                <a:tableStyleId>{5C22544A-7EE6-4342-B048-85BDC9FD1C3A}</a:tableStyleId>
              </a:tblPr>
              <a:tblGrid>
                <a:gridCol w="2482436">
                  <a:extLst>
                    <a:ext uri="{9D8B030D-6E8A-4147-A177-3AD203B41FA5}">
                      <a16:colId xmlns:a16="http://schemas.microsoft.com/office/drawing/2014/main" val="1171182907"/>
                    </a:ext>
                  </a:extLst>
                </a:gridCol>
                <a:gridCol w="1462048">
                  <a:extLst>
                    <a:ext uri="{9D8B030D-6E8A-4147-A177-3AD203B41FA5}">
                      <a16:colId xmlns:a16="http://schemas.microsoft.com/office/drawing/2014/main" val="2269700696"/>
                    </a:ext>
                  </a:extLst>
                </a:gridCol>
                <a:gridCol w="1340211">
                  <a:extLst>
                    <a:ext uri="{9D8B030D-6E8A-4147-A177-3AD203B41FA5}">
                      <a16:colId xmlns:a16="http://schemas.microsoft.com/office/drawing/2014/main" val="4083614912"/>
                    </a:ext>
                  </a:extLst>
                </a:gridCol>
              </a:tblGrid>
              <a:tr h="370840">
                <a:tc>
                  <a:txBody>
                    <a:bodyPr/>
                    <a:lstStyle/>
                    <a:p>
                      <a:endParaRPr lang="en-GB" dirty="0"/>
                    </a:p>
                  </a:txBody>
                  <a:tcPr/>
                </a:tc>
                <a:tc>
                  <a:txBody>
                    <a:bodyPr/>
                    <a:lstStyle/>
                    <a:p>
                      <a:r>
                        <a:rPr lang="en-GB" dirty="0"/>
                        <a:t>Sr</a:t>
                      </a:r>
                    </a:p>
                  </a:txBody>
                  <a:tcPr/>
                </a:tc>
                <a:tc>
                  <a:txBody>
                    <a:bodyPr/>
                    <a:lstStyle/>
                    <a:p>
                      <a:r>
                        <a:rPr lang="en-GB" dirty="0"/>
                        <a:t>Ca</a:t>
                      </a:r>
                    </a:p>
                  </a:txBody>
                  <a:tcPr/>
                </a:tc>
                <a:extLst>
                  <a:ext uri="{0D108BD9-81ED-4DB2-BD59-A6C34878D82A}">
                    <a16:rowId xmlns:a16="http://schemas.microsoft.com/office/drawing/2014/main" val="3241308509"/>
                  </a:ext>
                </a:extLst>
              </a:tr>
              <a:tr h="370840">
                <a:tc>
                  <a:txBody>
                    <a:bodyPr/>
                    <a:lstStyle/>
                    <a:p>
                      <a:r>
                        <a:rPr lang="en-GB" dirty="0"/>
                        <a:t>Transition wavelength</a:t>
                      </a:r>
                    </a:p>
                  </a:txBody>
                  <a:tcPr/>
                </a:tc>
                <a:tc>
                  <a:txBody>
                    <a:bodyPr/>
                    <a:lstStyle/>
                    <a:p>
                      <a:r>
                        <a:rPr lang="en-GB" dirty="0"/>
                        <a:t>674 nm</a:t>
                      </a:r>
                    </a:p>
                  </a:txBody>
                  <a:tcPr/>
                </a:tc>
                <a:tc>
                  <a:txBody>
                    <a:bodyPr/>
                    <a:lstStyle/>
                    <a:p>
                      <a:r>
                        <a:rPr lang="en-GB" dirty="0"/>
                        <a:t>729 nm</a:t>
                      </a:r>
                    </a:p>
                  </a:txBody>
                  <a:tcPr/>
                </a:tc>
                <a:extLst>
                  <a:ext uri="{0D108BD9-81ED-4DB2-BD59-A6C34878D82A}">
                    <a16:rowId xmlns:a16="http://schemas.microsoft.com/office/drawing/2014/main" val="4226253015"/>
                  </a:ext>
                </a:extLst>
              </a:tr>
              <a:tr h="370840">
                <a:tc>
                  <a:txBody>
                    <a:bodyPr/>
                    <a:lstStyle/>
                    <a:p>
                      <a:r>
                        <a:rPr lang="en-GB" dirty="0"/>
                        <a:t>Sensitivity</a:t>
                      </a:r>
                    </a:p>
                  </a:txBody>
                  <a:tcPr/>
                </a:tc>
                <a:tc>
                  <a:txBody>
                    <a:bodyPr/>
                    <a:lstStyle/>
                    <a:p>
                      <a:r>
                        <a:rPr lang="en-GB" dirty="0"/>
                        <a:t>~10 Hz/</a:t>
                      </a:r>
                      <a:r>
                        <a:rPr lang="en-GB" dirty="0" err="1"/>
                        <a:t>nT</a:t>
                      </a:r>
                      <a:endParaRPr lang="en-GB" dirty="0"/>
                    </a:p>
                  </a:txBody>
                  <a:tcPr/>
                </a:tc>
                <a:tc>
                  <a:txBody>
                    <a:bodyPr/>
                    <a:lstStyle/>
                    <a:p>
                      <a:r>
                        <a:rPr lang="en-GB" dirty="0"/>
                        <a:t>~ 0</a:t>
                      </a:r>
                    </a:p>
                  </a:txBody>
                  <a:tcPr/>
                </a:tc>
                <a:extLst>
                  <a:ext uri="{0D108BD9-81ED-4DB2-BD59-A6C34878D82A}">
                    <a16:rowId xmlns:a16="http://schemas.microsoft.com/office/drawing/2014/main" val="1303524952"/>
                  </a:ext>
                </a:extLst>
              </a:tr>
              <a:tr h="370840">
                <a:tc>
                  <a:txBody>
                    <a:bodyPr/>
                    <a:lstStyle/>
                    <a:p>
                      <a:pPr marL="0" marR="0" lvl="0" indent="0" algn="l" defTabSz="914165" rtl="0" eaLnBrk="1" fontAlgn="auto" latinLnBrk="0" hangingPunct="1">
                        <a:lnSpc>
                          <a:spcPct val="100000"/>
                        </a:lnSpc>
                        <a:spcBef>
                          <a:spcPts val="0"/>
                        </a:spcBef>
                        <a:spcAft>
                          <a:spcPts val="0"/>
                        </a:spcAft>
                        <a:buClrTx/>
                        <a:buSzTx/>
                        <a:buFontTx/>
                        <a:buNone/>
                        <a:tabLst/>
                        <a:defRPr/>
                      </a:pPr>
                      <a:r>
                        <a:rPr lang="en-GB" dirty="0"/>
                        <a:t>Ramsey duration</a:t>
                      </a:r>
                    </a:p>
                  </a:txBody>
                  <a:tcPr/>
                </a:tc>
                <a:tc>
                  <a:txBody>
                    <a:bodyPr/>
                    <a:lstStyle/>
                    <a:p>
                      <a:r>
                        <a:rPr lang="en-GB" dirty="0"/>
                        <a:t>12 </a:t>
                      </a:r>
                      <a:r>
                        <a:rPr lang="en-GB" dirty="0" err="1"/>
                        <a:t>ms</a:t>
                      </a:r>
                      <a:endParaRPr lang="en-GB" dirty="0"/>
                    </a:p>
                  </a:txBody>
                  <a:tcPr/>
                </a:tc>
                <a:tc>
                  <a:txBody>
                    <a:bodyPr/>
                    <a:lstStyle/>
                    <a:p>
                      <a:r>
                        <a:rPr lang="en-GB" dirty="0"/>
                        <a:t>~ 500 </a:t>
                      </a:r>
                      <a:r>
                        <a:rPr lang="en-GB" dirty="0" err="1"/>
                        <a:t>ms</a:t>
                      </a:r>
                      <a:endParaRPr lang="en-GB" dirty="0"/>
                    </a:p>
                  </a:txBody>
                  <a:tcPr/>
                </a:tc>
                <a:extLst>
                  <a:ext uri="{0D108BD9-81ED-4DB2-BD59-A6C34878D82A}">
                    <a16:rowId xmlns:a16="http://schemas.microsoft.com/office/drawing/2014/main" val="1831389326"/>
                  </a:ext>
                </a:extLst>
              </a:tr>
              <a:tr h="370840">
                <a:tc>
                  <a:txBody>
                    <a:bodyPr/>
                    <a:lstStyle/>
                    <a:p>
                      <a:r>
                        <a:rPr lang="en-GB" dirty="0"/>
                        <a:t>Entanglement generation duration</a:t>
                      </a:r>
                    </a:p>
                  </a:txBody>
                  <a:tcPr/>
                </a:tc>
                <a:tc>
                  <a:txBody>
                    <a:bodyPr/>
                    <a:lstStyle/>
                    <a:p>
                      <a:r>
                        <a:rPr lang="en-GB" dirty="0"/>
                        <a:t>9 </a:t>
                      </a:r>
                      <a:r>
                        <a:rPr lang="en-GB" dirty="0" err="1"/>
                        <a:t>ms</a:t>
                      </a:r>
                      <a:endParaRPr lang="en-GB" dirty="0"/>
                    </a:p>
                  </a:txBody>
                  <a:tcPr/>
                </a:tc>
                <a:tc>
                  <a:txBody>
                    <a:bodyPr/>
                    <a:lstStyle/>
                    <a:p>
                      <a:r>
                        <a:rPr lang="en-GB" strike="noStrike" dirty="0"/>
                        <a:t>~ 30 </a:t>
                      </a:r>
                      <a:r>
                        <a:rPr lang="en-GB" strike="noStrike" dirty="0" err="1"/>
                        <a:t>ms</a:t>
                      </a:r>
                      <a:endParaRPr lang="en-GB" strike="noStrike" dirty="0"/>
                    </a:p>
                  </a:txBody>
                  <a:tcPr/>
                </a:tc>
                <a:extLst>
                  <a:ext uri="{0D108BD9-81ED-4DB2-BD59-A6C34878D82A}">
                    <a16:rowId xmlns:a16="http://schemas.microsoft.com/office/drawing/2014/main" val="1258334160"/>
                  </a:ext>
                </a:extLst>
              </a:tr>
              <a:tr h="370840">
                <a:tc>
                  <a:txBody>
                    <a:bodyPr/>
                    <a:lstStyle/>
                    <a:p>
                      <a:r>
                        <a:rPr lang="en-GB" dirty="0"/>
                        <a:t>Stability at 1s</a:t>
                      </a:r>
                    </a:p>
                  </a:txBody>
                  <a:tcPr/>
                </a:tc>
                <a:tc>
                  <a:txBody>
                    <a:bodyPr/>
                    <a:lstStyle/>
                    <a:p>
                      <a:r>
                        <a:rPr lang="en-GB" dirty="0"/>
                        <a:t>~10</a:t>
                      </a:r>
                      <a:r>
                        <a:rPr lang="en-GB" baseline="30000" dirty="0"/>
                        <a:t>-13</a:t>
                      </a:r>
                      <a:endParaRPr lang="en-GB" dirty="0"/>
                    </a:p>
                  </a:txBody>
                  <a:tcPr/>
                </a:tc>
                <a:tc>
                  <a:txBody>
                    <a:bodyPr/>
                    <a:lstStyle/>
                    <a:p>
                      <a:pPr marL="0" marR="0" lvl="0" indent="0" algn="l" defTabSz="914165" rtl="0" eaLnBrk="1" fontAlgn="auto" latinLnBrk="0" hangingPunct="1">
                        <a:lnSpc>
                          <a:spcPct val="100000"/>
                        </a:lnSpc>
                        <a:spcBef>
                          <a:spcPts val="0"/>
                        </a:spcBef>
                        <a:spcAft>
                          <a:spcPts val="0"/>
                        </a:spcAft>
                        <a:buClrTx/>
                        <a:buSzTx/>
                        <a:buFontTx/>
                        <a:buNone/>
                        <a:tabLst/>
                        <a:defRPr/>
                      </a:pPr>
                      <a:r>
                        <a:rPr lang="en-GB" dirty="0"/>
                        <a:t>~ 10</a:t>
                      </a:r>
                      <a:r>
                        <a:rPr lang="en-GB" baseline="30000" dirty="0"/>
                        <a:t>-14</a:t>
                      </a:r>
                      <a:endParaRPr lang="en-GB" dirty="0"/>
                    </a:p>
                  </a:txBody>
                  <a:tcPr/>
                </a:tc>
                <a:extLst>
                  <a:ext uri="{0D108BD9-81ED-4DB2-BD59-A6C34878D82A}">
                    <a16:rowId xmlns:a16="http://schemas.microsoft.com/office/drawing/2014/main" val="2825948808"/>
                  </a:ext>
                </a:extLst>
              </a:tr>
            </a:tbl>
          </a:graphicData>
        </a:graphic>
      </p:graphicFrame>
      <p:sp>
        <p:nvSpPr>
          <p:cNvPr id="16" name="Content Placeholder 2">
            <a:extLst>
              <a:ext uri="{FF2B5EF4-FFF2-40B4-BE49-F238E27FC236}">
                <a16:creationId xmlns:a16="http://schemas.microsoft.com/office/drawing/2014/main" id="{7B287E93-3CAC-4F91-433C-845C7A0E3A49}"/>
              </a:ext>
            </a:extLst>
          </p:cNvPr>
          <p:cNvSpPr txBox="1">
            <a:spLocks/>
          </p:cNvSpPr>
          <p:nvPr/>
        </p:nvSpPr>
        <p:spPr>
          <a:xfrm>
            <a:off x="370492" y="4921544"/>
            <a:ext cx="8684899" cy="1521251"/>
          </a:xfrm>
          <a:prstGeom prst="rect">
            <a:avLst/>
          </a:prstGeom>
          <a:solidFill>
            <a:srgbClr val="FFFFFF"/>
          </a:solidFill>
          <a:ln w="19050">
            <a:solidFill>
              <a:srgbClr val="0070C0"/>
            </a:solidFill>
          </a:ln>
        </p:spPr>
        <p:txBody>
          <a:bodyPr vert="horz" lIns="91440" tIns="45720" rIns="91440" bIns="45720" rtlCol="0" anchor="ctr">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3pPr>
            <a:lvl4pPr marL="1656968"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anose="05000000000000000000" pitchFamily="2" charset="2"/>
              <a:buNone/>
            </a:pPr>
            <a:r>
              <a:rPr lang="en-US" dirty="0">
                <a:solidFill>
                  <a:srgbClr val="0070C0"/>
                </a:solidFill>
                <a:latin typeface="Segoe UI" panose="020B0502040204020203" pitchFamily="34" charset="0"/>
                <a:cs typeface="Segoe UI" panose="020B0502040204020203" pitchFamily="34" charset="0"/>
              </a:rPr>
              <a:t>Resolve gravitational redshifts: 10</a:t>
            </a:r>
            <a:r>
              <a:rPr lang="en-US" baseline="30000" dirty="0">
                <a:solidFill>
                  <a:srgbClr val="0070C0"/>
                </a:solidFill>
                <a:latin typeface="Segoe UI" panose="020B0502040204020203" pitchFamily="34" charset="0"/>
                <a:cs typeface="Segoe UI" panose="020B0502040204020203" pitchFamily="34" charset="0"/>
              </a:rPr>
              <a:t>-17</a:t>
            </a:r>
            <a:r>
              <a:rPr lang="en-US" dirty="0">
                <a:solidFill>
                  <a:srgbClr val="0070C0"/>
                </a:solidFill>
                <a:latin typeface="Segoe UI" panose="020B0502040204020203" pitchFamily="34" charset="0"/>
                <a:cs typeface="Segoe UI" panose="020B0502040204020203" pitchFamily="34" charset="0"/>
              </a:rPr>
              <a:t> ~ 10 cm</a:t>
            </a:r>
          </a:p>
          <a:p>
            <a:pPr marL="0" indent="0" algn="ctr">
              <a:buFont typeface="Wingdings" panose="05000000000000000000" pitchFamily="2" charset="2"/>
              <a:buNone/>
            </a:pPr>
            <a:r>
              <a:rPr lang="en-US" dirty="0">
                <a:solidFill>
                  <a:srgbClr val="0070C0"/>
                </a:solidFill>
                <a:latin typeface="Segoe UI" panose="020B0502040204020203" pitchFamily="34" charset="0"/>
                <a:cs typeface="Segoe UI" panose="020B0502040204020203" pitchFamily="34" charset="0"/>
              </a:rPr>
              <a:t>Long term: tests of GR with entangled clocks?</a:t>
            </a:r>
          </a:p>
        </p:txBody>
      </p:sp>
      <p:grpSp>
        <p:nvGrpSpPr>
          <p:cNvPr id="27" name="Group 26">
            <a:extLst>
              <a:ext uri="{FF2B5EF4-FFF2-40B4-BE49-F238E27FC236}">
                <a16:creationId xmlns:a16="http://schemas.microsoft.com/office/drawing/2014/main" id="{21E84266-E86E-F1BF-BD50-19C53D92DEAD}"/>
              </a:ext>
            </a:extLst>
          </p:cNvPr>
          <p:cNvGrpSpPr/>
          <p:nvPr/>
        </p:nvGrpSpPr>
        <p:grpSpPr>
          <a:xfrm>
            <a:off x="767162" y="1793631"/>
            <a:ext cx="4123415" cy="3010394"/>
            <a:chOff x="767162" y="1793631"/>
            <a:chExt cx="4123415" cy="3010394"/>
          </a:xfrm>
        </p:grpSpPr>
        <p:grpSp>
          <p:nvGrpSpPr>
            <p:cNvPr id="23" name="Group 22">
              <a:extLst>
                <a:ext uri="{FF2B5EF4-FFF2-40B4-BE49-F238E27FC236}">
                  <a16:creationId xmlns:a16="http://schemas.microsoft.com/office/drawing/2014/main" id="{CFD6CCC8-0A01-1CAC-5F8F-135F3D919099}"/>
                </a:ext>
              </a:extLst>
            </p:cNvPr>
            <p:cNvGrpSpPr/>
            <p:nvPr/>
          </p:nvGrpSpPr>
          <p:grpSpPr>
            <a:xfrm>
              <a:off x="767162" y="1793631"/>
              <a:ext cx="4123415" cy="3010394"/>
              <a:chOff x="767162" y="1793631"/>
              <a:chExt cx="4123415" cy="3010394"/>
            </a:xfrm>
          </p:grpSpPr>
          <p:grpSp>
            <p:nvGrpSpPr>
              <p:cNvPr id="14" name="Group 13">
                <a:extLst>
                  <a:ext uri="{FF2B5EF4-FFF2-40B4-BE49-F238E27FC236}">
                    <a16:creationId xmlns:a16="http://schemas.microsoft.com/office/drawing/2014/main" id="{E45116DF-2C88-26EC-133C-AFF7A215D776}"/>
                  </a:ext>
                </a:extLst>
              </p:cNvPr>
              <p:cNvGrpSpPr/>
              <p:nvPr/>
            </p:nvGrpSpPr>
            <p:grpSpPr>
              <a:xfrm>
                <a:off x="767162" y="1793631"/>
                <a:ext cx="4123415" cy="3010394"/>
                <a:chOff x="901973" y="1172311"/>
                <a:chExt cx="6917800" cy="5050500"/>
              </a:xfrm>
            </p:grpSpPr>
            <p:grpSp>
              <p:nvGrpSpPr>
                <p:cNvPr id="6" name="Group 5">
                  <a:extLst>
                    <a:ext uri="{FF2B5EF4-FFF2-40B4-BE49-F238E27FC236}">
                      <a16:creationId xmlns:a16="http://schemas.microsoft.com/office/drawing/2014/main" id="{14E32E2B-3AFB-3C3E-62F8-30A70173F6BD}"/>
                    </a:ext>
                  </a:extLst>
                </p:cNvPr>
                <p:cNvGrpSpPr/>
                <p:nvPr/>
              </p:nvGrpSpPr>
              <p:grpSpPr>
                <a:xfrm>
                  <a:off x="901973" y="1172311"/>
                  <a:ext cx="6917800" cy="5050500"/>
                  <a:chOff x="901973" y="1559180"/>
                  <a:chExt cx="6368087" cy="4649173"/>
                </a:xfrm>
              </p:grpSpPr>
              <p:pic>
                <p:nvPicPr>
                  <p:cNvPr id="4" name="Picture 3">
                    <a:extLst>
                      <a:ext uri="{FF2B5EF4-FFF2-40B4-BE49-F238E27FC236}">
                        <a16:creationId xmlns:a16="http://schemas.microsoft.com/office/drawing/2014/main" id="{8B92ACDD-CBEA-62C5-95AF-DBE4CF236C7D}"/>
                      </a:ext>
                    </a:extLst>
                  </p:cNvPr>
                  <p:cNvPicPr>
                    <a:picLocks noChangeAspect="1"/>
                  </p:cNvPicPr>
                  <p:nvPr/>
                </p:nvPicPr>
                <p:blipFill>
                  <a:blip r:embed="rId5">
                    <a:extLst>
                      <a:ext uri="{BEBA8EAE-BF5A-486C-A8C5-ECC9F3942E4B}">
                        <a14:imgProps xmlns:a14="http://schemas.microsoft.com/office/drawing/2010/main">
                          <a14:imgLayer r:embed="rId6">
                            <a14:imgEffect>
                              <a14:saturation sat="46000"/>
                            </a14:imgEffect>
                          </a14:imgLayer>
                        </a14:imgProps>
                      </a:ext>
                    </a:extLst>
                  </a:blip>
                  <a:stretch>
                    <a:fillRect/>
                  </a:stretch>
                </p:blipFill>
                <p:spPr>
                  <a:xfrm>
                    <a:off x="901973" y="1559180"/>
                    <a:ext cx="6368087" cy="4155377"/>
                  </a:xfrm>
                  <a:prstGeom prst="rect">
                    <a:avLst/>
                  </a:prstGeom>
                </p:spPr>
              </p:pic>
              <p:sp>
                <p:nvSpPr>
                  <p:cNvPr id="5" name="TextBox 4">
                    <a:extLst>
                      <a:ext uri="{FF2B5EF4-FFF2-40B4-BE49-F238E27FC236}">
                        <a16:creationId xmlns:a16="http://schemas.microsoft.com/office/drawing/2014/main" id="{2B84BECA-D668-ACD2-4CD2-431294389790}"/>
                      </a:ext>
                    </a:extLst>
                  </p:cNvPr>
                  <p:cNvSpPr txBox="1"/>
                  <p:nvPr/>
                </p:nvSpPr>
                <p:spPr>
                  <a:xfrm>
                    <a:off x="901975" y="5733030"/>
                    <a:ext cx="6368085" cy="475323"/>
                  </a:xfrm>
                  <a:prstGeom prst="rect">
                    <a:avLst/>
                  </a:prstGeom>
                  <a:noFill/>
                </p:spPr>
                <p:txBody>
                  <a:bodyPr wrap="square" rtlCol="0">
                    <a:spAutoFit/>
                  </a:bodyPr>
                  <a:lstStyle/>
                  <a:p>
                    <a:pPr algn="ctr"/>
                    <a:r>
                      <a:rPr lang="en-US" sz="1400" dirty="0" err="1">
                        <a:solidFill>
                          <a:schemeClr val="bg2">
                            <a:lumMod val="50000"/>
                          </a:schemeClr>
                        </a:solidFill>
                      </a:rPr>
                      <a:t>Benhelm</a:t>
                    </a:r>
                    <a:r>
                      <a:rPr lang="en-US" sz="1400" dirty="0">
                        <a:solidFill>
                          <a:schemeClr val="bg2">
                            <a:lumMod val="50000"/>
                          </a:schemeClr>
                        </a:solidFill>
                      </a:rPr>
                      <a:t> et al., </a:t>
                    </a:r>
                    <a:r>
                      <a:rPr lang="en-GB" sz="1400" dirty="0">
                        <a:solidFill>
                          <a:schemeClr val="bg2">
                            <a:lumMod val="50000"/>
                          </a:schemeClr>
                        </a:solidFill>
                      </a:rPr>
                      <a:t>Phys. Rev. A 75, 032506</a:t>
                    </a:r>
                  </a:p>
                </p:txBody>
              </p:sp>
            </p:grpSp>
            <p:pic>
              <p:nvPicPr>
                <p:cNvPr id="8" name="Picture 7">
                  <a:extLst>
                    <a:ext uri="{FF2B5EF4-FFF2-40B4-BE49-F238E27FC236}">
                      <a16:creationId xmlns:a16="http://schemas.microsoft.com/office/drawing/2014/main" id="{71E2E418-B35A-F78D-E202-5DA9846BD929}"/>
                    </a:ext>
                  </a:extLst>
                </p:cNvPr>
                <p:cNvPicPr>
                  <a:picLocks noChangeAspect="1"/>
                </p:cNvPicPr>
                <p:nvPr/>
              </p:nvPicPr>
              <p:blipFill>
                <a:blip r:embed="rId7">
                  <a:clrChange>
                    <a:clrFrom>
                      <a:srgbClr val="F1F3FF"/>
                    </a:clrFrom>
                    <a:clrTo>
                      <a:srgbClr val="F1F3FF">
                        <a:alpha val="0"/>
                      </a:srgbClr>
                    </a:clrTo>
                  </a:clrChange>
                  <a:extLst>
                    <a:ext uri="{BEBA8EAE-BF5A-486C-A8C5-ECC9F3942E4B}">
                      <a14:imgProps xmlns:a14="http://schemas.microsoft.com/office/drawing/2010/main">
                        <a14:imgLayer r:embed="rId8">
                          <a14:imgEffect>
                            <a14:saturation sat="25000"/>
                          </a14:imgEffect>
                        </a14:imgLayer>
                      </a14:imgProps>
                    </a:ext>
                  </a:extLst>
                </a:blip>
                <a:stretch>
                  <a:fillRect/>
                </a:stretch>
              </p:blipFill>
              <p:spPr>
                <a:xfrm>
                  <a:off x="901973" y="1182349"/>
                  <a:ext cx="6917800" cy="4514078"/>
                </a:xfrm>
                <a:prstGeom prst="rect">
                  <a:avLst/>
                </a:prstGeom>
              </p:spPr>
            </p:pic>
          </p:grpSp>
          <p:sp>
            <p:nvSpPr>
              <p:cNvPr id="21" name="Rectangle 20">
                <a:extLst>
                  <a:ext uri="{FF2B5EF4-FFF2-40B4-BE49-F238E27FC236}">
                    <a16:creationId xmlns:a16="http://schemas.microsoft.com/office/drawing/2014/main" id="{EC20834A-8CA8-5C38-9E6A-D972631D729F}"/>
                  </a:ext>
                </a:extLst>
              </p:cNvPr>
              <p:cNvSpPr/>
              <p:nvPr/>
            </p:nvSpPr>
            <p:spPr>
              <a:xfrm>
                <a:off x="3177309" y="3783901"/>
                <a:ext cx="390117" cy="450972"/>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BD63F259-D8BD-D757-7FDA-0750BD99EB0D}"/>
                  </a:ext>
                </a:extLst>
              </p:cNvPr>
              <p:cNvSpPr/>
              <p:nvPr/>
            </p:nvSpPr>
            <p:spPr>
              <a:xfrm>
                <a:off x="3311236" y="3103688"/>
                <a:ext cx="186699" cy="450972"/>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0" name="Straight Arrow Connector 19">
              <a:extLst>
                <a:ext uri="{FF2B5EF4-FFF2-40B4-BE49-F238E27FC236}">
                  <a16:creationId xmlns:a16="http://schemas.microsoft.com/office/drawing/2014/main" id="{2D6FAC70-51F6-60DD-80B3-A19E97F118CC}"/>
                </a:ext>
              </a:extLst>
            </p:cNvPr>
            <p:cNvCxnSpPr>
              <a:cxnSpLocks/>
            </p:cNvCxnSpPr>
            <p:nvPr/>
          </p:nvCxnSpPr>
          <p:spPr>
            <a:xfrm>
              <a:off x="3401178" y="3094452"/>
              <a:ext cx="0" cy="1160512"/>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032AED87-A792-5586-F9B4-DFDA4BE9A20A}"/>
                </a:ext>
              </a:extLst>
            </p:cNvPr>
            <p:cNvSpPr txBox="1"/>
            <p:nvPr/>
          </p:nvSpPr>
          <p:spPr>
            <a:xfrm>
              <a:off x="3411683" y="3777918"/>
              <a:ext cx="696024" cy="276999"/>
            </a:xfrm>
            <a:prstGeom prst="rect">
              <a:avLst/>
            </a:prstGeom>
            <a:noFill/>
          </p:spPr>
          <p:txBody>
            <a:bodyPr wrap="none" rtlCol="0">
              <a:spAutoFit/>
            </a:bodyPr>
            <a:lstStyle/>
            <a:p>
              <a:r>
                <a:rPr lang="en-GB" sz="1200" dirty="0">
                  <a:solidFill>
                    <a:srgbClr val="FF0000"/>
                  </a:solidFill>
                </a:rPr>
                <a:t>729 nm</a:t>
              </a:r>
            </a:p>
          </p:txBody>
        </p:sp>
      </p:grpSp>
    </p:spTree>
    <p:extLst>
      <p:ext uri="{BB962C8B-B14F-4D97-AF65-F5344CB8AC3E}">
        <p14:creationId xmlns:p14="http://schemas.microsoft.com/office/powerpoint/2010/main" val="2874178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5"/>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1" nodeType="clickEffect">
                                  <p:stCondLst>
                                    <p:cond delay="0"/>
                                  </p:stCondLst>
                                  <p:childTnLst>
                                    <p:set>
                                      <p:cBhvr>
                                        <p:cTn id="13" dur="1" fill="hold">
                                          <p:stCondLst>
                                            <p:cond delay="0"/>
                                          </p:stCondLst>
                                        </p:cTn>
                                        <p:tgtEl>
                                          <p:spTgt spid="16">
                                            <p:bg/>
                                          </p:spTgt>
                                        </p:tgtEl>
                                        <p:attrNameLst>
                                          <p:attrName>style.visibility</p:attrName>
                                        </p:attrNameLst>
                                      </p:cBhvr>
                                      <p:to>
                                        <p:strVal val="visible"/>
                                      </p:to>
                                    </p:set>
                                  </p:childTnLst>
                                </p:cTn>
                              </p:par>
                              <p:par>
                                <p:cTn id="14" presetID="1" presetClass="entr" presetSubtype="0" fill="hold" grpId="1" nodeType="withEffect">
                                  <p:stCondLst>
                                    <p:cond delay="0"/>
                                  </p:stCondLst>
                                  <p:childTnLst>
                                    <p:set>
                                      <p:cBhvr>
                                        <p:cTn id="15" dur="1" fill="hold">
                                          <p:stCondLst>
                                            <p:cond delay="0"/>
                                          </p:stCondLst>
                                        </p:cTn>
                                        <p:tgtEl>
                                          <p:spTgt spid="16">
                                            <p:txEl>
                                              <p:pRg st="0" end="0"/>
                                            </p:txEl>
                                          </p:spTgt>
                                        </p:tgtEl>
                                        <p:attrNameLst>
                                          <p:attrName>style.visibility</p:attrName>
                                        </p:attrNameLst>
                                      </p:cBhvr>
                                      <p:to>
                                        <p:strVal val="visible"/>
                                      </p:to>
                                    </p:set>
                                  </p:childTnLst>
                                </p:cTn>
                              </p:par>
                              <p:par>
                                <p:cTn id="16" presetID="1" presetClass="entr" presetSubtype="0" fill="hold" grpId="1" nodeType="withEffect">
                                  <p:stCondLst>
                                    <p:cond delay="0"/>
                                  </p:stCondLst>
                                  <p:childTnLst>
                                    <p:set>
                                      <p:cBhvr>
                                        <p:cTn id="17"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1" uiExpand="1" build="allAtOnce" animBg="1"/>
    </p:bldLst>
  </p:timing>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34E96-CD65-6549-770B-D9524746CDD1}"/>
              </a:ext>
            </a:extLst>
          </p:cNvPr>
          <p:cNvSpPr>
            <a:spLocks noGrp="1"/>
          </p:cNvSpPr>
          <p:nvPr>
            <p:ph type="title"/>
          </p:nvPr>
        </p:nvSpPr>
        <p:spPr>
          <a:xfrm>
            <a:off x="1051627" y="356659"/>
            <a:ext cx="10080000" cy="1325033"/>
          </a:xfrm>
          <a:prstGeom prst="rect">
            <a:avLst/>
          </a:prstGeom>
        </p:spPr>
        <p:txBody>
          <a:bodyPr/>
          <a:lstStyle/>
          <a:p>
            <a:r>
              <a:rPr lang="en-GB" dirty="0"/>
              <a:t>Entanglement scheme</a:t>
            </a:r>
          </a:p>
        </p:txBody>
      </p:sp>
      <p:sp>
        <p:nvSpPr>
          <p:cNvPr id="3" name="Content Placeholder 2">
            <a:extLst>
              <a:ext uri="{FF2B5EF4-FFF2-40B4-BE49-F238E27FC236}">
                <a16:creationId xmlns:a16="http://schemas.microsoft.com/office/drawing/2014/main" id="{A9C84A1B-ECC5-0F89-3CD4-962211C65B20}"/>
              </a:ext>
            </a:extLst>
          </p:cNvPr>
          <p:cNvSpPr>
            <a:spLocks noGrp="1"/>
          </p:cNvSpPr>
          <p:nvPr>
            <p:ph sz="quarter" idx="10"/>
          </p:nvPr>
        </p:nvSpPr>
        <p:spPr>
          <a:xfrm>
            <a:off x="4156363" y="1988840"/>
            <a:ext cx="6975263" cy="4349749"/>
          </a:xfrm>
        </p:spPr>
        <p:txBody>
          <a:bodyPr/>
          <a:lstStyle/>
          <a:p>
            <a:r>
              <a:rPr lang="en-US" dirty="0"/>
              <a:t>Two nodes</a:t>
            </a:r>
          </a:p>
          <a:p>
            <a:r>
              <a:rPr lang="en-US" dirty="0"/>
              <a:t>Co-trapped </a:t>
            </a:r>
            <a:r>
              <a:rPr lang="en-US" baseline="30000" dirty="0"/>
              <a:t>88</a:t>
            </a:r>
            <a:r>
              <a:rPr lang="en-US" dirty="0"/>
              <a:t>Sr</a:t>
            </a:r>
            <a:r>
              <a:rPr lang="en-US" baseline="30000" dirty="0"/>
              <a:t>+</a:t>
            </a:r>
            <a:r>
              <a:rPr lang="en-US" dirty="0"/>
              <a:t> and </a:t>
            </a:r>
            <a:r>
              <a:rPr lang="en-US" baseline="30000" dirty="0"/>
              <a:t>43</a:t>
            </a:r>
            <a:r>
              <a:rPr lang="en-US" dirty="0"/>
              <a:t>Ca</a:t>
            </a:r>
            <a:r>
              <a:rPr lang="en-US" baseline="30000" dirty="0"/>
              <a:t>+</a:t>
            </a:r>
            <a:endParaRPr lang="en-US" dirty="0"/>
          </a:p>
          <a:p>
            <a:pPr lvl="1"/>
            <a:r>
              <a:rPr lang="en-US" dirty="0"/>
              <a:t>Strontium – networking qubit</a:t>
            </a:r>
          </a:p>
          <a:p>
            <a:pPr lvl="1"/>
            <a:r>
              <a:rPr lang="en-US" dirty="0"/>
              <a:t>Calcium – memory/clock qubit</a:t>
            </a:r>
          </a:p>
          <a:p>
            <a:pPr marL="0" indent="0">
              <a:buNone/>
            </a:pPr>
            <a:endParaRPr lang="en-GB" dirty="0"/>
          </a:p>
        </p:txBody>
      </p:sp>
      <p:pic>
        <p:nvPicPr>
          <p:cNvPr id="4" name="Picture 3">
            <a:extLst>
              <a:ext uri="{FF2B5EF4-FFF2-40B4-BE49-F238E27FC236}">
                <a16:creationId xmlns:a16="http://schemas.microsoft.com/office/drawing/2014/main" id="{9A2D6E9F-CB93-CBE7-B0DA-6CD95AAD4969}"/>
              </a:ext>
            </a:extLst>
          </p:cNvPr>
          <p:cNvPicPr>
            <a:picLocks noChangeAspect="1"/>
          </p:cNvPicPr>
          <p:nvPr/>
        </p:nvPicPr>
        <p:blipFill>
          <a:blip r:embed="rId3"/>
          <a:stretch>
            <a:fillRect/>
          </a:stretch>
        </p:blipFill>
        <p:spPr>
          <a:xfrm>
            <a:off x="530226" y="1641898"/>
            <a:ext cx="3282541" cy="4696691"/>
          </a:xfrm>
          <a:prstGeom prst="rect">
            <a:avLst/>
          </a:prstGeom>
        </p:spPr>
      </p:pic>
      <p:sp>
        <p:nvSpPr>
          <p:cNvPr id="5" name="Slide Number Placeholder 4">
            <a:extLst>
              <a:ext uri="{FF2B5EF4-FFF2-40B4-BE49-F238E27FC236}">
                <a16:creationId xmlns:a16="http://schemas.microsoft.com/office/drawing/2014/main" id="{F85FE533-1D04-595E-AD2E-69360399ECAE}"/>
              </a:ext>
            </a:extLst>
          </p:cNvPr>
          <p:cNvSpPr>
            <a:spLocks noGrp="1"/>
          </p:cNvSpPr>
          <p:nvPr>
            <p:ph type="sldNum" sz="quarter" idx="13"/>
          </p:nvPr>
        </p:nvSpPr>
        <p:spPr/>
        <p:txBody>
          <a:bodyPr/>
          <a:lstStyle/>
          <a:p>
            <a:fld id="{62B67842-47AD-D846-9321-55D40092337F}" type="slidenum">
              <a:rPr lang="en-GB" smtClean="0"/>
              <a:t>12</a:t>
            </a:fld>
            <a:endParaRPr lang="en-GB"/>
          </a:p>
        </p:txBody>
      </p:sp>
      <p:sp>
        <p:nvSpPr>
          <p:cNvPr id="6" name="Footer Placeholder 5">
            <a:extLst>
              <a:ext uri="{FF2B5EF4-FFF2-40B4-BE49-F238E27FC236}">
                <a16:creationId xmlns:a16="http://schemas.microsoft.com/office/drawing/2014/main" id="{C90B5CB2-4B07-EC61-A2A7-B268DD7CACE1}"/>
              </a:ext>
            </a:extLst>
          </p:cNvPr>
          <p:cNvSpPr>
            <a:spLocks noGrp="1"/>
          </p:cNvSpPr>
          <p:nvPr>
            <p:ph type="ftr" sz="quarter" idx="12"/>
          </p:nvPr>
        </p:nvSpPr>
        <p:spPr/>
        <p:txBody>
          <a:bodyPr/>
          <a:lstStyle/>
          <a:p>
            <a:r>
              <a:rPr lang="en-GB"/>
              <a:t>A. Agrawal, PSAS 2026</a:t>
            </a:r>
          </a:p>
        </p:txBody>
      </p:sp>
    </p:spTree>
    <p:extLst>
      <p:ext uri="{BB962C8B-B14F-4D97-AF65-F5344CB8AC3E}">
        <p14:creationId xmlns:p14="http://schemas.microsoft.com/office/powerpoint/2010/main" val="4125091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9872CC61-AA9D-5C85-3FFF-45972208EE3D}"/>
              </a:ext>
            </a:extLst>
          </p:cNvPr>
          <p:cNvPicPr>
            <a:picLocks noChangeAspect="1"/>
          </p:cNvPicPr>
          <p:nvPr/>
        </p:nvPicPr>
        <p:blipFill>
          <a:blip r:embed="rId4"/>
          <a:srcRect t="11230" b="12318"/>
          <a:stretch>
            <a:fillRect/>
          </a:stretch>
        </p:blipFill>
        <p:spPr>
          <a:xfrm>
            <a:off x="0" y="-132735"/>
            <a:ext cx="12192000" cy="6990735"/>
          </a:xfrm>
          <a:prstGeom prst="rect">
            <a:avLst/>
          </a:prstGeom>
        </p:spPr>
      </p:pic>
      <p:sp>
        <p:nvSpPr>
          <p:cNvPr id="21" name="Footer Placeholder 20">
            <a:extLst>
              <a:ext uri="{FF2B5EF4-FFF2-40B4-BE49-F238E27FC236}">
                <a16:creationId xmlns:a16="http://schemas.microsoft.com/office/drawing/2014/main" id="{8ACA16B7-4E12-C514-4677-6E59B25B62D6}"/>
              </a:ext>
            </a:extLst>
          </p:cNvPr>
          <p:cNvSpPr>
            <a:spLocks noGrp="1"/>
          </p:cNvSpPr>
          <p:nvPr>
            <p:ph type="ftr" sz="quarter" idx="12"/>
          </p:nvPr>
        </p:nvSpPr>
        <p:spPr/>
        <p:txBody>
          <a:bodyPr/>
          <a:lstStyle/>
          <a:p>
            <a:pPr algn="r"/>
            <a:r>
              <a:rPr lang="en-GB"/>
              <a:t>A. Agrawal, PSAS 2026</a:t>
            </a:r>
          </a:p>
        </p:txBody>
      </p:sp>
      <p:sp>
        <p:nvSpPr>
          <p:cNvPr id="22" name="Slide Number Placeholder 21">
            <a:extLst>
              <a:ext uri="{FF2B5EF4-FFF2-40B4-BE49-F238E27FC236}">
                <a16:creationId xmlns:a16="http://schemas.microsoft.com/office/drawing/2014/main" id="{15B59191-F8DE-D645-71B6-E2C01CF011B5}"/>
              </a:ext>
            </a:extLst>
          </p:cNvPr>
          <p:cNvSpPr>
            <a:spLocks noGrp="1"/>
          </p:cNvSpPr>
          <p:nvPr>
            <p:ph type="sldNum" sz="quarter" idx="13"/>
          </p:nvPr>
        </p:nvSpPr>
        <p:spPr/>
        <p:txBody>
          <a:bodyPr/>
          <a:lstStyle/>
          <a:p>
            <a:fld id="{62B67842-47AD-D846-9321-55D40092337F}" type="slidenum">
              <a:rPr lang="en-GB" smtClean="0"/>
              <a:t>13</a:t>
            </a:fld>
            <a:endParaRPr lang="en-GB"/>
          </a:p>
        </p:txBody>
      </p:sp>
      <p:sp>
        <p:nvSpPr>
          <p:cNvPr id="25" name="Slide Number Placeholder 1">
            <a:extLst>
              <a:ext uri="{FF2B5EF4-FFF2-40B4-BE49-F238E27FC236}">
                <a16:creationId xmlns:a16="http://schemas.microsoft.com/office/drawing/2014/main" id="{BB4758F8-FC6E-F158-AF09-E2426524E704}"/>
              </a:ext>
            </a:extLst>
          </p:cNvPr>
          <p:cNvSpPr txBox="1">
            <a:spLocks/>
          </p:cNvSpPr>
          <p:nvPr/>
        </p:nvSpPr>
        <p:spPr>
          <a:xfrm>
            <a:off x="8737600" y="6356351"/>
            <a:ext cx="2844800" cy="365125"/>
          </a:xfrm>
          <a:prstGeom prst="rect">
            <a:avLst/>
          </a:prstGeom>
        </p:spPr>
        <p:txBody>
          <a:bodyPr vert="horz" lIns="91440" tIns="45720" rIns="91440" bIns="45720" rtlCol="0" anchor="ctr"/>
          <a:lstStyle>
            <a:defPPr>
              <a:defRPr lang="en-US"/>
            </a:defPPr>
            <a:lvl1pPr marL="0" algn="r" defTabSz="914256" rtl="0" eaLnBrk="1" latinLnBrk="0" hangingPunct="1">
              <a:defRPr sz="1200" kern="1200">
                <a:solidFill>
                  <a:schemeClr val="tx1">
                    <a:tint val="82000"/>
                  </a:schemeClr>
                </a:solidFill>
                <a:latin typeface="+mn-lt"/>
                <a:ea typeface="+mn-ea"/>
                <a:cs typeface="+mn-cs"/>
              </a:defRPr>
            </a:lvl1pPr>
            <a:lvl2pPr marL="457127" algn="l" defTabSz="914256" rtl="0" eaLnBrk="1" latinLnBrk="0" hangingPunct="1">
              <a:defRPr sz="1800" kern="1200">
                <a:solidFill>
                  <a:schemeClr val="tx1"/>
                </a:solidFill>
                <a:latin typeface="+mn-lt"/>
                <a:ea typeface="+mn-ea"/>
                <a:cs typeface="+mn-cs"/>
              </a:defRPr>
            </a:lvl2pPr>
            <a:lvl3pPr marL="914256" algn="l" defTabSz="914256" rtl="0" eaLnBrk="1" latinLnBrk="0" hangingPunct="1">
              <a:defRPr sz="1800" kern="1200">
                <a:solidFill>
                  <a:schemeClr val="tx1"/>
                </a:solidFill>
                <a:latin typeface="+mn-lt"/>
                <a:ea typeface="+mn-ea"/>
                <a:cs typeface="+mn-cs"/>
              </a:defRPr>
            </a:lvl3pPr>
            <a:lvl4pPr marL="1371383" algn="l" defTabSz="914256" rtl="0" eaLnBrk="1" latinLnBrk="0" hangingPunct="1">
              <a:defRPr sz="1800" kern="1200">
                <a:solidFill>
                  <a:schemeClr val="tx1"/>
                </a:solidFill>
                <a:latin typeface="+mn-lt"/>
                <a:ea typeface="+mn-ea"/>
                <a:cs typeface="+mn-cs"/>
              </a:defRPr>
            </a:lvl4pPr>
            <a:lvl5pPr marL="1828511" algn="l" defTabSz="914256" rtl="0" eaLnBrk="1" latinLnBrk="0" hangingPunct="1">
              <a:defRPr sz="1800" kern="1200">
                <a:solidFill>
                  <a:schemeClr val="tx1"/>
                </a:solidFill>
                <a:latin typeface="+mn-lt"/>
                <a:ea typeface="+mn-ea"/>
                <a:cs typeface="+mn-cs"/>
              </a:defRPr>
            </a:lvl5pPr>
            <a:lvl6pPr marL="2285639" algn="l" defTabSz="914256" rtl="0" eaLnBrk="1" latinLnBrk="0" hangingPunct="1">
              <a:defRPr sz="1800" kern="1200">
                <a:solidFill>
                  <a:schemeClr val="tx1"/>
                </a:solidFill>
                <a:latin typeface="+mn-lt"/>
                <a:ea typeface="+mn-ea"/>
                <a:cs typeface="+mn-cs"/>
              </a:defRPr>
            </a:lvl6pPr>
            <a:lvl7pPr marL="2742767" algn="l" defTabSz="914256" rtl="0" eaLnBrk="1" latinLnBrk="0" hangingPunct="1">
              <a:defRPr sz="1800" kern="1200">
                <a:solidFill>
                  <a:schemeClr val="tx1"/>
                </a:solidFill>
                <a:latin typeface="+mn-lt"/>
                <a:ea typeface="+mn-ea"/>
                <a:cs typeface="+mn-cs"/>
              </a:defRPr>
            </a:lvl7pPr>
            <a:lvl8pPr marL="3199894" algn="l" defTabSz="914256" rtl="0" eaLnBrk="1" latinLnBrk="0" hangingPunct="1">
              <a:defRPr sz="1800" kern="1200">
                <a:solidFill>
                  <a:schemeClr val="tx1"/>
                </a:solidFill>
                <a:latin typeface="+mn-lt"/>
                <a:ea typeface="+mn-ea"/>
                <a:cs typeface="+mn-cs"/>
              </a:defRPr>
            </a:lvl8pPr>
            <a:lvl9pPr marL="3657023" algn="l" defTabSz="914256" rtl="0" eaLnBrk="1" latinLnBrk="0" hangingPunct="1">
              <a:defRPr sz="1800" kern="1200">
                <a:solidFill>
                  <a:schemeClr val="tx1"/>
                </a:solidFill>
                <a:latin typeface="+mn-lt"/>
                <a:ea typeface="+mn-ea"/>
                <a:cs typeface="+mn-cs"/>
              </a:defRPr>
            </a:lvl9pPr>
          </a:lstStyle>
          <a:p>
            <a:fld id="{4B179A6E-D779-B242-A088-5594707B8992}" type="slidenum">
              <a:rPr lang="en-IE" smtClean="0"/>
              <a:pPr/>
              <a:t>13</a:t>
            </a:fld>
            <a:endParaRPr lang="en-IE" dirty="0"/>
          </a:p>
        </p:txBody>
      </p:sp>
      <p:sp>
        <p:nvSpPr>
          <p:cNvPr id="26" name="TextBox 25">
            <a:extLst>
              <a:ext uri="{FF2B5EF4-FFF2-40B4-BE49-F238E27FC236}">
                <a16:creationId xmlns:a16="http://schemas.microsoft.com/office/drawing/2014/main" id="{06D44FA0-25FC-4A23-74B0-C0EAFF4D8F72}"/>
              </a:ext>
            </a:extLst>
          </p:cNvPr>
          <p:cNvSpPr txBox="1"/>
          <p:nvPr/>
        </p:nvSpPr>
        <p:spPr>
          <a:xfrm>
            <a:off x="1460809" y="1059585"/>
            <a:ext cx="1431073" cy="646331"/>
          </a:xfrm>
          <a:prstGeom prst="rect">
            <a:avLst/>
          </a:prstGeom>
          <a:solidFill>
            <a:srgbClr val="FFFFFF"/>
          </a:solidFill>
        </p:spPr>
        <p:txBody>
          <a:bodyPr wrap="square" rtlCol="0">
            <a:spAutoFit/>
          </a:bodyPr>
          <a:lstStyle/>
          <a:p>
            <a:pPr algn="ctr"/>
            <a:r>
              <a:rPr lang="en-GB" sz="3600" b="1" dirty="0">
                <a:solidFill>
                  <a:srgbClr val="FE820D"/>
                </a:solidFill>
              </a:rPr>
              <a:t>Bob</a:t>
            </a:r>
          </a:p>
        </p:txBody>
      </p:sp>
      <p:sp>
        <p:nvSpPr>
          <p:cNvPr id="27" name="TextBox 26">
            <a:extLst>
              <a:ext uri="{FF2B5EF4-FFF2-40B4-BE49-F238E27FC236}">
                <a16:creationId xmlns:a16="http://schemas.microsoft.com/office/drawing/2014/main" id="{5FFB8FD5-5660-2A6A-35E4-86A583D69EBE}"/>
              </a:ext>
            </a:extLst>
          </p:cNvPr>
          <p:cNvSpPr txBox="1"/>
          <p:nvPr/>
        </p:nvSpPr>
        <p:spPr>
          <a:xfrm>
            <a:off x="10285236" y="1382750"/>
            <a:ext cx="1591027" cy="646331"/>
          </a:xfrm>
          <a:prstGeom prst="rect">
            <a:avLst/>
          </a:prstGeom>
          <a:solidFill>
            <a:srgbClr val="FFFFFF"/>
          </a:solidFill>
        </p:spPr>
        <p:txBody>
          <a:bodyPr wrap="square" rtlCol="0">
            <a:spAutoFit/>
          </a:bodyPr>
          <a:lstStyle/>
          <a:p>
            <a:pPr algn="ctr"/>
            <a:r>
              <a:rPr lang="en-GB" sz="3600" b="1" dirty="0">
                <a:solidFill>
                  <a:srgbClr val="FE820D"/>
                </a:solidFill>
              </a:rPr>
              <a:t>Alice</a:t>
            </a:r>
          </a:p>
        </p:txBody>
      </p:sp>
      <p:cxnSp>
        <p:nvCxnSpPr>
          <p:cNvPr id="28" name="Straight Arrow Connector 27">
            <a:extLst>
              <a:ext uri="{FF2B5EF4-FFF2-40B4-BE49-F238E27FC236}">
                <a16:creationId xmlns:a16="http://schemas.microsoft.com/office/drawing/2014/main" id="{9298D1E4-8489-B348-C378-0F52D5A9CE2B}"/>
              </a:ext>
            </a:extLst>
          </p:cNvPr>
          <p:cNvCxnSpPr/>
          <p:nvPr/>
        </p:nvCxnSpPr>
        <p:spPr>
          <a:xfrm>
            <a:off x="3136010" y="2691829"/>
            <a:ext cx="6801492" cy="0"/>
          </a:xfrm>
          <a:prstGeom prst="straightConnector1">
            <a:avLst/>
          </a:prstGeom>
          <a:ln w="1270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4FCB76F-6AA0-38DC-3D3F-BA6D67008C88}"/>
              </a:ext>
            </a:extLst>
          </p:cNvPr>
          <p:cNvSpPr txBox="1"/>
          <p:nvPr/>
        </p:nvSpPr>
        <p:spPr>
          <a:xfrm>
            <a:off x="5714506" y="3105834"/>
            <a:ext cx="1644499" cy="646331"/>
          </a:xfrm>
          <a:prstGeom prst="rect">
            <a:avLst/>
          </a:prstGeom>
          <a:solidFill>
            <a:srgbClr val="FFFFFF"/>
          </a:solidFill>
          <a:ln>
            <a:solidFill>
              <a:srgbClr val="00B050"/>
            </a:solidFill>
          </a:ln>
        </p:spPr>
        <p:txBody>
          <a:bodyPr wrap="square" rtlCol="0">
            <a:spAutoFit/>
          </a:bodyPr>
          <a:lstStyle/>
          <a:p>
            <a:pPr algn="ctr"/>
            <a:r>
              <a:rPr lang="en-GB" sz="3600" b="1" dirty="0">
                <a:solidFill>
                  <a:srgbClr val="FE820D"/>
                </a:solidFill>
              </a:rPr>
              <a:t>~ 2 m</a:t>
            </a:r>
          </a:p>
        </p:txBody>
      </p:sp>
      <p:sp>
        <p:nvSpPr>
          <p:cNvPr id="32" name="TextBox 31">
            <a:extLst>
              <a:ext uri="{FF2B5EF4-FFF2-40B4-BE49-F238E27FC236}">
                <a16:creationId xmlns:a16="http://schemas.microsoft.com/office/drawing/2014/main" id="{D14A54F9-7997-1E2E-409C-899894F12432}"/>
              </a:ext>
            </a:extLst>
          </p:cNvPr>
          <p:cNvSpPr txBox="1"/>
          <p:nvPr/>
        </p:nvSpPr>
        <p:spPr>
          <a:xfrm>
            <a:off x="4548141" y="397904"/>
            <a:ext cx="3095718" cy="461665"/>
          </a:xfrm>
          <a:prstGeom prst="rect">
            <a:avLst/>
          </a:prstGeom>
          <a:solidFill>
            <a:srgbClr val="FFFFFF"/>
          </a:solidFill>
          <a:ln>
            <a:solidFill>
              <a:srgbClr val="00B050"/>
            </a:solidFill>
          </a:ln>
        </p:spPr>
        <p:txBody>
          <a:bodyPr wrap="square" rtlCol="0">
            <a:spAutoFit/>
          </a:bodyPr>
          <a:lstStyle/>
          <a:p>
            <a:pPr algn="ctr"/>
            <a:r>
              <a:rPr lang="en-GB" sz="2400" b="1" dirty="0">
                <a:solidFill>
                  <a:srgbClr val="FE820D"/>
                </a:solidFill>
              </a:rPr>
              <a:t>Entangling station</a:t>
            </a:r>
          </a:p>
        </p:txBody>
      </p:sp>
    </p:spTree>
    <p:extLst>
      <p:ext uri="{BB962C8B-B14F-4D97-AF65-F5344CB8AC3E}">
        <p14:creationId xmlns:p14="http://schemas.microsoft.com/office/powerpoint/2010/main" val="3576748438"/>
      </p:ext>
    </p:extLst>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6F8D-ACF8-A404-D74E-0142019675C3}"/>
              </a:ext>
            </a:extLst>
          </p:cNvPr>
          <p:cNvSpPr>
            <a:spLocks noGrp="1"/>
          </p:cNvSpPr>
          <p:nvPr>
            <p:ph type="title"/>
          </p:nvPr>
        </p:nvSpPr>
        <p:spPr>
          <a:xfrm>
            <a:off x="1051627" y="356659"/>
            <a:ext cx="10080000" cy="1325033"/>
          </a:xfrm>
          <a:prstGeom prst="rect">
            <a:avLst/>
          </a:prstGeom>
        </p:spPr>
        <p:txBody>
          <a:bodyPr/>
          <a:lstStyle/>
          <a:p>
            <a:r>
              <a:rPr lang="en-GB" dirty="0"/>
              <a:t>Entanglement scheme</a:t>
            </a:r>
          </a:p>
        </p:txBody>
      </p:sp>
      <p:sp>
        <p:nvSpPr>
          <p:cNvPr id="3" name="Content Placeholder 2">
            <a:extLst>
              <a:ext uri="{FF2B5EF4-FFF2-40B4-BE49-F238E27FC236}">
                <a16:creationId xmlns:a16="http://schemas.microsoft.com/office/drawing/2014/main" id="{F5C44514-7BEB-6A8B-FECB-F2915CD4E93A}"/>
              </a:ext>
            </a:extLst>
          </p:cNvPr>
          <p:cNvSpPr>
            <a:spLocks noGrp="1"/>
          </p:cNvSpPr>
          <p:nvPr>
            <p:ph sz="quarter" idx="10"/>
          </p:nvPr>
        </p:nvSpPr>
        <p:spPr>
          <a:xfrm>
            <a:off x="6095999" y="1988840"/>
            <a:ext cx="5652656" cy="4349749"/>
          </a:xfrm>
        </p:spPr>
        <p:txBody>
          <a:bodyPr>
            <a:normAutofit/>
          </a:bodyPr>
          <a:lstStyle/>
          <a:p>
            <a:r>
              <a:rPr lang="en-GB" dirty="0"/>
              <a:t>Ion-photon entanglement</a:t>
            </a:r>
          </a:p>
        </p:txBody>
      </p:sp>
      <p:grpSp>
        <p:nvGrpSpPr>
          <p:cNvPr id="5" name="Group 4">
            <a:extLst>
              <a:ext uri="{FF2B5EF4-FFF2-40B4-BE49-F238E27FC236}">
                <a16:creationId xmlns:a16="http://schemas.microsoft.com/office/drawing/2014/main" id="{21AF601C-D8B4-9527-9C41-610957A366F9}"/>
              </a:ext>
            </a:extLst>
          </p:cNvPr>
          <p:cNvGrpSpPr/>
          <p:nvPr/>
        </p:nvGrpSpPr>
        <p:grpSpPr>
          <a:xfrm>
            <a:off x="7106585" y="2973563"/>
            <a:ext cx="2244204" cy="2332876"/>
            <a:chOff x="2242201" y="2920652"/>
            <a:chExt cx="2244204" cy="2332876"/>
          </a:xfrm>
        </p:grpSpPr>
        <p:cxnSp>
          <p:nvCxnSpPr>
            <p:cNvPr id="6" name="Straight Connector 5">
              <a:extLst>
                <a:ext uri="{FF2B5EF4-FFF2-40B4-BE49-F238E27FC236}">
                  <a16:creationId xmlns:a16="http://schemas.microsoft.com/office/drawing/2014/main" id="{479CAF5B-8DB8-E251-466A-5B806A36C047}"/>
                </a:ext>
              </a:extLst>
            </p:cNvPr>
            <p:cNvCxnSpPr>
              <a:cxnSpLocks/>
            </p:cNvCxnSpPr>
            <p:nvPr/>
          </p:nvCxnSpPr>
          <p:spPr>
            <a:xfrm>
              <a:off x="3012509" y="3169085"/>
              <a:ext cx="601250" cy="0"/>
            </a:xfrm>
            <a:prstGeom prst="line">
              <a:avLst/>
            </a:prstGeom>
            <a:ln w="25400">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0F6B776-1D38-AB45-2EA4-9E59D0777D61}"/>
                </a:ext>
              </a:extLst>
            </p:cNvPr>
            <p:cNvCxnSpPr>
              <a:cxnSpLocks/>
            </p:cNvCxnSpPr>
            <p:nvPr/>
          </p:nvCxnSpPr>
          <p:spPr>
            <a:xfrm>
              <a:off x="3885155" y="2920652"/>
              <a:ext cx="601250" cy="0"/>
            </a:xfrm>
            <a:prstGeom prst="line">
              <a:avLst/>
            </a:prstGeom>
            <a:ln w="25400">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026F76C-0DE8-63FA-B0FC-40643E56BAB1}"/>
                </a:ext>
              </a:extLst>
            </p:cNvPr>
            <p:cNvCxnSpPr>
              <a:cxnSpLocks/>
            </p:cNvCxnSpPr>
            <p:nvPr/>
          </p:nvCxnSpPr>
          <p:spPr>
            <a:xfrm>
              <a:off x="3014597" y="5068862"/>
              <a:ext cx="601250" cy="0"/>
            </a:xfrm>
            <a:prstGeom prst="line">
              <a:avLst/>
            </a:prstGeom>
            <a:ln w="25400">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ADF9724-04ED-4D00-F664-4EB5013405A4}"/>
                </a:ext>
              </a:extLst>
            </p:cNvPr>
            <p:cNvCxnSpPr>
              <a:cxnSpLocks/>
            </p:cNvCxnSpPr>
            <p:nvPr/>
          </p:nvCxnSpPr>
          <p:spPr>
            <a:xfrm>
              <a:off x="3884400" y="4764062"/>
              <a:ext cx="601250" cy="0"/>
            </a:xfrm>
            <a:prstGeom prst="line">
              <a:avLst/>
            </a:prstGeom>
            <a:ln w="25400">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08D5DB8-67D4-7CC2-57AD-0291FCCA484A}"/>
                </a:ext>
              </a:extLst>
            </p:cNvPr>
            <p:cNvSpPr txBox="1"/>
            <p:nvPr/>
          </p:nvSpPr>
          <p:spPr>
            <a:xfrm>
              <a:off x="2278638" y="4884196"/>
              <a:ext cx="765187" cy="369332"/>
            </a:xfrm>
            <a:prstGeom prst="rect">
              <a:avLst/>
            </a:prstGeom>
            <a:noFill/>
          </p:spPr>
          <p:txBody>
            <a:bodyPr wrap="square" rtlCol="0">
              <a:spAutoFit/>
            </a:bodyPr>
            <a:lstStyle/>
            <a:p>
              <a:r>
                <a:rPr lang="en-US" dirty="0">
                  <a:solidFill>
                    <a:schemeClr val="bg1">
                      <a:lumMod val="10000"/>
                    </a:schemeClr>
                  </a:solidFill>
                  <a:latin typeface="Cambria Math" panose="02040503050406030204" pitchFamily="18" charset="0"/>
                  <a:ea typeface="Cambria Math" panose="02040503050406030204" pitchFamily="18" charset="0"/>
                </a:rPr>
                <a:t>5S</a:t>
              </a:r>
              <a:r>
                <a:rPr lang="en-US" baseline="-25000" dirty="0">
                  <a:solidFill>
                    <a:schemeClr val="bg1">
                      <a:lumMod val="10000"/>
                    </a:schemeClr>
                  </a:solidFill>
                  <a:latin typeface="Cambria Math" panose="02040503050406030204" pitchFamily="18" charset="0"/>
                  <a:ea typeface="Cambria Math" panose="02040503050406030204" pitchFamily="18" charset="0"/>
                </a:rPr>
                <a:t>1/2</a:t>
              </a:r>
              <a:endParaRPr lang="en-US" dirty="0">
                <a:solidFill>
                  <a:schemeClr val="bg1">
                    <a:lumMod val="10000"/>
                  </a:schemeClr>
                </a:solidFill>
                <a:latin typeface="Cambria Math" panose="02040503050406030204" pitchFamily="18" charset="0"/>
                <a:ea typeface="Cambria Math" panose="02040503050406030204" pitchFamily="18" charset="0"/>
              </a:endParaRPr>
            </a:p>
          </p:txBody>
        </p:sp>
        <p:sp>
          <p:nvSpPr>
            <p:cNvPr id="11" name="TextBox 10">
              <a:extLst>
                <a:ext uri="{FF2B5EF4-FFF2-40B4-BE49-F238E27FC236}">
                  <a16:creationId xmlns:a16="http://schemas.microsoft.com/office/drawing/2014/main" id="{EFA6E1EA-D393-9FD0-2362-DA5922824D26}"/>
                </a:ext>
              </a:extLst>
            </p:cNvPr>
            <p:cNvSpPr txBox="1"/>
            <p:nvPr/>
          </p:nvSpPr>
          <p:spPr>
            <a:xfrm>
              <a:off x="2242201" y="2932809"/>
              <a:ext cx="765187" cy="369332"/>
            </a:xfrm>
            <a:prstGeom prst="rect">
              <a:avLst/>
            </a:prstGeom>
            <a:noFill/>
          </p:spPr>
          <p:txBody>
            <a:bodyPr wrap="square" rtlCol="0">
              <a:spAutoFit/>
            </a:bodyPr>
            <a:lstStyle/>
            <a:p>
              <a:r>
                <a:rPr lang="en-US" dirty="0">
                  <a:solidFill>
                    <a:schemeClr val="bg1">
                      <a:lumMod val="10000"/>
                    </a:schemeClr>
                  </a:solidFill>
                  <a:latin typeface="Cambria Math" panose="02040503050406030204" pitchFamily="18" charset="0"/>
                  <a:ea typeface="Cambria Math" panose="02040503050406030204" pitchFamily="18" charset="0"/>
                </a:rPr>
                <a:t>5P</a:t>
              </a:r>
              <a:r>
                <a:rPr lang="en-US" baseline="-25000" dirty="0">
                  <a:solidFill>
                    <a:schemeClr val="bg1">
                      <a:lumMod val="10000"/>
                    </a:schemeClr>
                  </a:solidFill>
                  <a:latin typeface="Cambria Math" panose="02040503050406030204" pitchFamily="18" charset="0"/>
                  <a:ea typeface="Cambria Math" panose="02040503050406030204" pitchFamily="18" charset="0"/>
                </a:rPr>
                <a:t>1/2</a:t>
              </a:r>
              <a:endParaRPr lang="en-US" dirty="0">
                <a:solidFill>
                  <a:schemeClr val="bg1">
                    <a:lumMod val="10000"/>
                  </a:schemeClr>
                </a:solidFill>
                <a:latin typeface="Cambria Math" panose="02040503050406030204" pitchFamily="18" charset="0"/>
                <a:ea typeface="Cambria Math" panose="02040503050406030204" pitchFamily="18" charset="0"/>
              </a:endParaRPr>
            </a:p>
          </p:txBody>
        </p:sp>
      </p:grpSp>
      <p:grpSp>
        <p:nvGrpSpPr>
          <p:cNvPr id="17" name="Group 16">
            <a:extLst>
              <a:ext uri="{FF2B5EF4-FFF2-40B4-BE49-F238E27FC236}">
                <a16:creationId xmlns:a16="http://schemas.microsoft.com/office/drawing/2014/main" id="{2F717677-7AD5-9D77-3AE0-CB73F1A40A33}"/>
              </a:ext>
            </a:extLst>
          </p:cNvPr>
          <p:cNvGrpSpPr/>
          <p:nvPr/>
        </p:nvGrpSpPr>
        <p:grpSpPr>
          <a:xfrm>
            <a:off x="7426176" y="3087364"/>
            <a:ext cx="1589226" cy="1849173"/>
            <a:chOff x="2561792" y="3034453"/>
            <a:chExt cx="1589226" cy="1849173"/>
          </a:xfrm>
        </p:grpSpPr>
        <p:cxnSp>
          <p:nvCxnSpPr>
            <p:cNvPr id="18" name="Straight Arrow Connector 17">
              <a:extLst>
                <a:ext uri="{FF2B5EF4-FFF2-40B4-BE49-F238E27FC236}">
                  <a16:creationId xmlns:a16="http://schemas.microsoft.com/office/drawing/2014/main" id="{11B679A3-734F-4D06-BA93-2C549EF46A37}"/>
                </a:ext>
              </a:extLst>
            </p:cNvPr>
            <p:cNvCxnSpPr>
              <a:cxnSpLocks/>
            </p:cNvCxnSpPr>
            <p:nvPr/>
          </p:nvCxnSpPr>
          <p:spPr>
            <a:xfrm flipV="1">
              <a:off x="3371094" y="3034453"/>
              <a:ext cx="779924" cy="1849173"/>
            </a:xfrm>
            <a:prstGeom prst="straightConnector1">
              <a:avLst/>
            </a:prstGeom>
            <a:ln w="28575">
              <a:solidFill>
                <a:srgbClr val="3951FF"/>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461E2AF9-2585-8091-C825-C3E01878E63B}"/>
                    </a:ext>
                  </a:extLst>
                </p:cNvPr>
                <p:cNvSpPr txBox="1"/>
                <p:nvPr/>
              </p:nvSpPr>
              <p:spPr>
                <a:xfrm>
                  <a:off x="2561792" y="3855079"/>
                  <a:ext cx="1091774" cy="276999"/>
                </a:xfrm>
                <a:prstGeom prst="rect">
                  <a:avLst/>
                </a:prstGeom>
                <a:noFill/>
              </p:spPr>
              <p:txBody>
                <a:bodyPr wrap="square" rtlCol="0">
                  <a:spAutoFit/>
                </a:bodyPr>
                <a:lstStyle/>
                <a:p>
                  <a:pPr algn="r"/>
                  <a:r>
                    <a:rPr lang="en-US" sz="1200" dirty="0">
                      <a:solidFill>
                        <a:srgbClr val="3951FF"/>
                      </a:solidFill>
                    </a:rPr>
                    <a:t>422 nm </a:t>
                  </a:r>
                  <a14:m>
                    <m:oMath xmlns:m="http://schemas.openxmlformats.org/officeDocument/2006/math">
                      <m:sSup>
                        <m:sSupPr>
                          <m:ctrlPr>
                            <a:rPr lang="en-US" sz="1200" b="0" i="1" smtClean="0">
                              <a:solidFill>
                                <a:srgbClr val="3951FF"/>
                              </a:solidFill>
                              <a:latin typeface="Cambria Math" panose="02040503050406030204" pitchFamily="18" charset="0"/>
                              <a:ea typeface="Cambria Math" panose="02040503050406030204" pitchFamily="18" charset="0"/>
                            </a:rPr>
                          </m:ctrlPr>
                        </m:sSupPr>
                        <m:e>
                          <m:r>
                            <a:rPr lang="en-US" sz="1200" i="1" smtClean="0">
                              <a:solidFill>
                                <a:srgbClr val="3951FF"/>
                              </a:solidFill>
                              <a:latin typeface="Cambria Math" panose="02040503050406030204" pitchFamily="18" charset="0"/>
                              <a:ea typeface="Cambria Math" panose="02040503050406030204" pitchFamily="18" charset="0"/>
                            </a:rPr>
                            <m:t>𝜎</m:t>
                          </m:r>
                        </m:e>
                        <m:sup>
                          <m:r>
                            <a:rPr lang="en-US" sz="1200" b="0" i="1" smtClean="0">
                              <a:solidFill>
                                <a:srgbClr val="3951FF"/>
                              </a:solidFill>
                              <a:latin typeface="Cambria Math" panose="02040503050406030204" pitchFamily="18" charset="0"/>
                              <a:ea typeface="Cambria Math" panose="02040503050406030204" pitchFamily="18" charset="0"/>
                            </a:rPr>
                            <m:t>+</m:t>
                          </m:r>
                        </m:sup>
                      </m:sSup>
                    </m:oMath>
                  </a14:m>
                  <a:endParaRPr lang="en-US" sz="1200" dirty="0">
                    <a:solidFill>
                      <a:srgbClr val="3951FF"/>
                    </a:solidFill>
                  </a:endParaRPr>
                </a:p>
              </p:txBody>
            </p:sp>
          </mc:Choice>
          <mc:Fallback xmlns="">
            <p:sp>
              <p:nvSpPr>
                <p:cNvPr id="30" name="TextBox 29">
                  <a:extLst>
                    <a:ext uri="{FF2B5EF4-FFF2-40B4-BE49-F238E27FC236}">
                      <a16:creationId xmlns:a16="http://schemas.microsoft.com/office/drawing/2014/main" id="{B2F9495A-ACA1-9BD3-8568-6BCB8CF39A10}"/>
                    </a:ext>
                  </a:extLst>
                </p:cNvPr>
                <p:cNvSpPr txBox="1">
                  <a:spLocks noRot="1" noChangeAspect="1" noMove="1" noResize="1" noEditPoints="1" noAdjustHandles="1" noChangeArrowheads="1" noChangeShapeType="1" noTextEdit="1"/>
                </p:cNvSpPr>
                <p:nvPr/>
              </p:nvSpPr>
              <p:spPr>
                <a:xfrm>
                  <a:off x="2561792" y="3855079"/>
                  <a:ext cx="1091774" cy="276999"/>
                </a:xfrm>
                <a:prstGeom prst="rect">
                  <a:avLst/>
                </a:prstGeom>
                <a:blipFill>
                  <a:blip r:embed="rId4"/>
                  <a:stretch>
                    <a:fillRect b="-17391"/>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D30816F1-25C0-6D6A-753C-E14BADEB3400}"/>
                </a:ext>
              </a:extLst>
            </p:cNvPr>
            <p:cNvSpPr txBox="1"/>
            <p:nvPr/>
          </p:nvSpPr>
          <p:spPr>
            <a:xfrm>
              <a:off x="2814978" y="4150628"/>
              <a:ext cx="696238" cy="246221"/>
            </a:xfrm>
            <a:prstGeom prst="rect">
              <a:avLst/>
            </a:prstGeom>
            <a:noFill/>
          </p:spPr>
          <p:txBody>
            <a:bodyPr wrap="square">
              <a:spAutoFit/>
            </a:bodyPr>
            <a:lstStyle/>
            <a:p>
              <a:pPr algn="r"/>
              <a:r>
                <a:rPr lang="en-US" sz="1000" dirty="0">
                  <a:solidFill>
                    <a:srgbClr val="3951FF"/>
                  </a:solidFill>
                </a:rPr>
                <a:t>~5 </a:t>
              </a:r>
              <a:r>
                <a:rPr lang="en-US" sz="1000" dirty="0" err="1">
                  <a:solidFill>
                    <a:srgbClr val="3951FF"/>
                  </a:solidFill>
                </a:rPr>
                <a:t>ps</a:t>
              </a:r>
              <a:endParaRPr lang="en-US" sz="1000" dirty="0">
                <a:solidFill>
                  <a:srgbClr val="3951FF"/>
                </a:solidFill>
              </a:endParaRPr>
            </a:p>
          </p:txBody>
        </p:sp>
      </p:grpSp>
      <p:grpSp>
        <p:nvGrpSpPr>
          <p:cNvPr id="21" name="Group 20">
            <a:extLst>
              <a:ext uri="{FF2B5EF4-FFF2-40B4-BE49-F238E27FC236}">
                <a16:creationId xmlns:a16="http://schemas.microsoft.com/office/drawing/2014/main" id="{A8CDC587-1BF6-D070-B25B-9E4531C1FE4C}"/>
              </a:ext>
            </a:extLst>
          </p:cNvPr>
          <p:cNvGrpSpPr/>
          <p:nvPr/>
        </p:nvGrpSpPr>
        <p:grpSpPr>
          <a:xfrm>
            <a:off x="9039094" y="3086975"/>
            <a:ext cx="152187" cy="1656544"/>
            <a:chOff x="4174710" y="3034064"/>
            <a:chExt cx="152187" cy="1656544"/>
          </a:xfrm>
        </p:grpSpPr>
        <p:cxnSp>
          <p:nvCxnSpPr>
            <p:cNvPr id="22" name="Straight Connector 21">
              <a:extLst>
                <a:ext uri="{FF2B5EF4-FFF2-40B4-BE49-F238E27FC236}">
                  <a16:creationId xmlns:a16="http://schemas.microsoft.com/office/drawing/2014/main" id="{2AE70AC8-1C13-302F-D0FD-8D0B2C5816C4}"/>
                </a:ext>
              </a:extLst>
            </p:cNvPr>
            <p:cNvCxnSpPr/>
            <p:nvPr/>
          </p:nvCxnSpPr>
          <p:spPr>
            <a:xfrm>
              <a:off x="4174710" y="3034064"/>
              <a:ext cx="0" cy="1656544"/>
            </a:xfrm>
            <a:prstGeom prst="line">
              <a:avLst/>
            </a:prstGeom>
            <a:ln w="15875">
              <a:solidFill>
                <a:srgbClr val="3951FF"/>
              </a:solidFill>
              <a:prstDash val="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BA5724DD-A8F4-2C26-BD66-BAE22238447B}"/>
                    </a:ext>
                  </a:extLst>
                </p:cNvPr>
                <p:cNvSpPr txBox="1"/>
                <p:nvPr/>
              </p:nvSpPr>
              <p:spPr>
                <a:xfrm>
                  <a:off x="4198657" y="4094979"/>
                  <a:ext cx="128240"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1200" b="0" i="1" smtClean="0">
                            <a:solidFill>
                              <a:srgbClr val="3951FF"/>
                            </a:solidFill>
                            <a:latin typeface="Cambria Math" panose="02040503050406030204" pitchFamily="18" charset="0"/>
                          </a:rPr>
                          <m:t>π</m:t>
                        </m:r>
                      </m:oMath>
                    </m:oMathPara>
                  </a14:m>
                  <a:endParaRPr lang="en-US" sz="1200">
                    <a:solidFill>
                      <a:srgbClr val="3951FF"/>
                    </a:solidFill>
                  </a:endParaRPr>
                </a:p>
              </p:txBody>
            </p:sp>
          </mc:Choice>
          <mc:Fallback xmlns="">
            <p:sp>
              <p:nvSpPr>
                <p:cNvPr id="38" name="TextBox 37">
                  <a:extLst>
                    <a:ext uri="{FF2B5EF4-FFF2-40B4-BE49-F238E27FC236}">
                      <a16:creationId xmlns:a16="http://schemas.microsoft.com/office/drawing/2014/main" id="{0D19850F-B19C-F273-665E-805E0EC6BE79}"/>
                    </a:ext>
                  </a:extLst>
                </p:cNvPr>
                <p:cNvSpPr txBox="1">
                  <a:spLocks noRot="1" noChangeAspect="1" noMove="1" noResize="1" noEditPoints="1" noAdjustHandles="1" noChangeArrowheads="1" noChangeShapeType="1" noTextEdit="1"/>
                </p:cNvSpPr>
                <p:nvPr/>
              </p:nvSpPr>
              <p:spPr>
                <a:xfrm>
                  <a:off x="4198657" y="4094979"/>
                  <a:ext cx="128240" cy="184666"/>
                </a:xfrm>
                <a:prstGeom prst="rect">
                  <a:avLst/>
                </a:prstGeom>
                <a:blipFill>
                  <a:blip r:embed="rId5"/>
                  <a:stretch>
                    <a:fillRect l="-18182" r="-18182" b="-6667"/>
                  </a:stretch>
                </a:blipFill>
              </p:spPr>
              <p:txBody>
                <a:bodyPr/>
                <a:lstStyle/>
                <a:p>
                  <a:r>
                    <a:rPr lang="en-US">
                      <a:noFill/>
                    </a:rPr>
                    <a:t> </a:t>
                  </a:r>
                </a:p>
              </p:txBody>
            </p:sp>
          </mc:Fallback>
        </mc:AlternateContent>
      </p:grpSp>
      <p:grpSp>
        <p:nvGrpSpPr>
          <p:cNvPr id="24" name="Group 23">
            <a:extLst>
              <a:ext uri="{FF2B5EF4-FFF2-40B4-BE49-F238E27FC236}">
                <a16:creationId xmlns:a16="http://schemas.microsoft.com/office/drawing/2014/main" id="{D47772DD-F616-F78F-AC33-62572742F4CD}"/>
              </a:ext>
            </a:extLst>
          </p:cNvPr>
          <p:cNvGrpSpPr/>
          <p:nvPr/>
        </p:nvGrpSpPr>
        <p:grpSpPr>
          <a:xfrm>
            <a:off x="8222214" y="3124226"/>
            <a:ext cx="779924" cy="1849173"/>
            <a:chOff x="3357830" y="3071315"/>
            <a:chExt cx="779924" cy="1849173"/>
          </a:xfrm>
        </p:grpSpPr>
        <p:cxnSp>
          <p:nvCxnSpPr>
            <p:cNvPr id="25" name="Straight Arrow Connector 24">
              <a:extLst>
                <a:ext uri="{FF2B5EF4-FFF2-40B4-BE49-F238E27FC236}">
                  <a16:creationId xmlns:a16="http://schemas.microsoft.com/office/drawing/2014/main" id="{BE3CFE6C-8077-3140-30FA-283C6A5FC4DD}"/>
                </a:ext>
              </a:extLst>
            </p:cNvPr>
            <p:cNvCxnSpPr>
              <a:cxnSpLocks/>
            </p:cNvCxnSpPr>
            <p:nvPr/>
          </p:nvCxnSpPr>
          <p:spPr>
            <a:xfrm flipV="1">
              <a:off x="3357830" y="3071315"/>
              <a:ext cx="779924" cy="1849173"/>
            </a:xfrm>
            <a:prstGeom prst="straightConnector1">
              <a:avLst/>
            </a:prstGeom>
            <a:ln w="25400">
              <a:solidFill>
                <a:srgbClr val="3951FF"/>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834AF286-718C-B648-7D58-0F28F5524A2B}"/>
                    </a:ext>
                  </a:extLst>
                </p:cNvPr>
                <p:cNvSpPr txBox="1"/>
                <p:nvPr/>
              </p:nvSpPr>
              <p:spPr>
                <a:xfrm>
                  <a:off x="3358198" y="3903569"/>
                  <a:ext cx="222240"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200" b="0" i="1" smtClean="0">
                                <a:solidFill>
                                  <a:srgbClr val="3951FF"/>
                                </a:solidFill>
                                <a:latin typeface="Cambria Math" panose="02040503050406030204" pitchFamily="18" charset="0"/>
                                <a:ea typeface="Cambria Math" panose="02040503050406030204" pitchFamily="18" charset="0"/>
                              </a:rPr>
                            </m:ctrlPr>
                          </m:sSupPr>
                          <m:e>
                            <m:r>
                              <a:rPr lang="en-US" sz="1200" i="1" smtClean="0">
                                <a:solidFill>
                                  <a:srgbClr val="3951FF"/>
                                </a:solidFill>
                                <a:latin typeface="Cambria Math" panose="02040503050406030204" pitchFamily="18" charset="0"/>
                                <a:ea typeface="Cambria Math" panose="02040503050406030204" pitchFamily="18" charset="0"/>
                              </a:rPr>
                              <m:t>𝜎</m:t>
                            </m:r>
                          </m:e>
                          <m:sup>
                            <m:r>
                              <a:rPr lang="en-US" sz="1200" b="0" i="1" smtClean="0">
                                <a:solidFill>
                                  <a:srgbClr val="3951FF"/>
                                </a:solidFill>
                                <a:latin typeface="Cambria Math" panose="02040503050406030204" pitchFamily="18" charset="0"/>
                                <a:ea typeface="Cambria Math" panose="02040503050406030204" pitchFamily="18" charset="0"/>
                              </a:rPr>
                              <m:t>+</m:t>
                            </m:r>
                          </m:sup>
                        </m:sSup>
                      </m:oMath>
                    </m:oMathPara>
                  </a14:m>
                  <a:endParaRPr lang="en-US" sz="1200">
                    <a:solidFill>
                      <a:srgbClr val="3951FF"/>
                    </a:solidFill>
                  </a:endParaRPr>
                </a:p>
              </p:txBody>
            </p:sp>
          </mc:Choice>
          <mc:Fallback xmlns="">
            <p:sp>
              <p:nvSpPr>
                <p:cNvPr id="39" name="TextBox 38">
                  <a:extLst>
                    <a:ext uri="{FF2B5EF4-FFF2-40B4-BE49-F238E27FC236}">
                      <a16:creationId xmlns:a16="http://schemas.microsoft.com/office/drawing/2014/main" id="{29799E7A-9B64-71F1-FF77-E595C3E0F0E1}"/>
                    </a:ext>
                  </a:extLst>
                </p:cNvPr>
                <p:cNvSpPr txBox="1">
                  <a:spLocks noRot="1" noChangeAspect="1" noMove="1" noResize="1" noEditPoints="1" noAdjustHandles="1" noChangeArrowheads="1" noChangeShapeType="1" noTextEdit="1"/>
                </p:cNvSpPr>
                <p:nvPr/>
              </p:nvSpPr>
              <p:spPr>
                <a:xfrm>
                  <a:off x="3358198" y="3903569"/>
                  <a:ext cx="222240" cy="184666"/>
                </a:xfrm>
                <a:prstGeom prst="rect">
                  <a:avLst/>
                </a:prstGeom>
                <a:blipFill>
                  <a:blip r:embed="rId6"/>
                  <a:stretch>
                    <a:fillRect l="-11111" r="-5556"/>
                  </a:stretch>
                </a:blipFill>
              </p:spPr>
              <p:txBody>
                <a:bodyPr/>
                <a:lstStyle/>
                <a:p>
                  <a:r>
                    <a:rPr lang="en-US">
                      <a:noFill/>
                    </a:rPr>
                    <a:t> </a:t>
                  </a:r>
                </a:p>
              </p:txBody>
            </p:sp>
          </mc:Fallback>
        </mc:AlternateContent>
      </p:grpSp>
      <p:sp>
        <p:nvSpPr>
          <p:cNvPr id="27" name="Oval 26">
            <a:extLst>
              <a:ext uri="{FF2B5EF4-FFF2-40B4-BE49-F238E27FC236}">
                <a16:creationId xmlns:a16="http://schemas.microsoft.com/office/drawing/2014/main" id="{C171913B-0804-8543-7582-DBFC8069BDB6}"/>
              </a:ext>
            </a:extLst>
          </p:cNvPr>
          <p:cNvSpPr/>
          <p:nvPr/>
        </p:nvSpPr>
        <p:spPr>
          <a:xfrm>
            <a:off x="8916965" y="2856398"/>
            <a:ext cx="244258" cy="244258"/>
          </a:xfrm>
          <a:prstGeom prst="ellipse">
            <a:avLst/>
          </a:prstGeom>
          <a:solidFill>
            <a:srgbClr val="FB7880">
              <a:alpha val="76078"/>
            </a:srgbClr>
          </a:solidFill>
          <a:ln w="19050">
            <a:solidFill>
              <a:srgbClr val="C0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E19A7C53-05A4-7441-D939-0A62F5D3A04C}"/>
              </a:ext>
            </a:extLst>
          </p:cNvPr>
          <p:cNvSpPr/>
          <p:nvPr/>
        </p:nvSpPr>
        <p:spPr>
          <a:xfrm>
            <a:off x="8916195" y="2856398"/>
            <a:ext cx="244258" cy="244258"/>
          </a:xfrm>
          <a:prstGeom prst="ellipse">
            <a:avLst/>
          </a:prstGeom>
          <a:solidFill>
            <a:srgbClr val="FB7880">
              <a:alpha val="76078"/>
            </a:srgbClr>
          </a:solidFill>
          <a:ln w="19050">
            <a:solidFill>
              <a:srgbClr val="C0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F34E4EA7-F445-FC86-816C-60D5F2882B1B}"/>
              </a:ext>
            </a:extLst>
          </p:cNvPr>
          <p:cNvSpPr/>
          <p:nvPr/>
        </p:nvSpPr>
        <p:spPr>
          <a:xfrm>
            <a:off x="8039485" y="4996986"/>
            <a:ext cx="244258" cy="244258"/>
          </a:xfrm>
          <a:prstGeom prst="ellipse">
            <a:avLst/>
          </a:prstGeom>
          <a:solidFill>
            <a:srgbClr val="C00000"/>
          </a:solidFill>
          <a:ln>
            <a:solidFill>
              <a:srgbClr val="76080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D35AEE9A-2B32-C0DA-E55C-10169C450DC9}"/>
              </a:ext>
            </a:extLst>
          </p:cNvPr>
          <p:cNvPicPr>
            <a:picLocks noChangeAspect="1"/>
          </p:cNvPicPr>
          <p:nvPr/>
        </p:nvPicPr>
        <p:blipFill>
          <a:blip r:embed="rId7"/>
          <a:stretch>
            <a:fillRect/>
          </a:stretch>
        </p:blipFill>
        <p:spPr>
          <a:xfrm>
            <a:off x="8057591" y="5282999"/>
            <a:ext cx="239853" cy="261017"/>
          </a:xfrm>
          <a:prstGeom prst="rect">
            <a:avLst/>
          </a:prstGeom>
        </p:spPr>
      </p:pic>
      <p:pic>
        <p:nvPicPr>
          <p:cNvPr id="31" name="Picture 30">
            <a:extLst>
              <a:ext uri="{FF2B5EF4-FFF2-40B4-BE49-F238E27FC236}">
                <a16:creationId xmlns:a16="http://schemas.microsoft.com/office/drawing/2014/main" id="{EDB53301-210B-9EDE-55C8-466B50A88EBB}"/>
              </a:ext>
            </a:extLst>
          </p:cNvPr>
          <p:cNvPicPr>
            <a:picLocks noChangeAspect="1"/>
          </p:cNvPicPr>
          <p:nvPr/>
        </p:nvPicPr>
        <p:blipFill>
          <a:blip r:embed="rId8"/>
          <a:stretch>
            <a:fillRect/>
          </a:stretch>
        </p:blipFill>
        <p:spPr>
          <a:xfrm>
            <a:off x="8935531" y="4897852"/>
            <a:ext cx="239855" cy="261018"/>
          </a:xfrm>
          <a:prstGeom prst="rect">
            <a:avLst/>
          </a:prstGeom>
        </p:spPr>
      </p:pic>
      <p:pic>
        <p:nvPicPr>
          <p:cNvPr id="32" name="Picture 31">
            <a:extLst>
              <a:ext uri="{FF2B5EF4-FFF2-40B4-BE49-F238E27FC236}">
                <a16:creationId xmlns:a16="http://schemas.microsoft.com/office/drawing/2014/main" id="{E0AF60D0-FCAC-13A3-648D-CF2FB351A65E}"/>
              </a:ext>
            </a:extLst>
          </p:cNvPr>
          <p:cNvPicPr>
            <a:picLocks noChangeAspect="1"/>
          </p:cNvPicPr>
          <p:nvPr/>
        </p:nvPicPr>
        <p:blipFill>
          <a:blip r:embed="rId9"/>
          <a:stretch>
            <a:fillRect/>
          </a:stretch>
        </p:blipFill>
        <p:spPr>
          <a:xfrm>
            <a:off x="7832338" y="3022639"/>
            <a:ext cx="720922" cy="135402"/>
          </a:xfrm>
          <a:prstGeom prst="rect">
            <a:avLst/>
          </a:prstGeom>
        </p:spPr>
      </p:pic>
      <p:pic>
        <p:nvPicPr>
          <p:cNvPr id="33" name="Picture 32">
            <a:extLst>
              <a:ext uri="{FF2B5EF4-FFF2-40B4-BE49-F238E27FC236}">
                <a16:creationId xmlns:a16="http://schemas.microsoft.com/office/drawing/2014/main" id="{E1AD97EB-7FE4-3121-D1DF-34B7EE1B5E13}"/>
              </a:ext>
            </a:extLst>
          </p:cNvPr>
          <p:cNvPicPr>
            <a:picLocks noChangeAspect="1"/>
          </p:cNvPicPr>
          <p:nvPr/>
        </p:nvPicPr>
        <p:blipFill>
          <a:blip r:embed="rId10"/>
          <a:stretch>
            <a:fillRect/>
          </a:stretch>
        </p:blipFill>
        <p:spPr>
          <a:xfrm>
            <a:off x="8694418" y="2715335"/>
            <a:ext cx="720195" cy="135265"/>
          </a:xfrm>
          <a:prstGeom prst="rect">
            <a:avLst/>
          </a:prstGeom>
        </p:spPr>
      </p:pic>
      <p:pic>
        <p:nvPicPr>
          <p:cNvPr id="34" name="Picture 33">
            <a:extLst>
              <a:ext uri="{FF2B5EF4-FFF2-40B4-BE49-F238E27FC236}">
                <a16:creationId xmlns:a16="http://schemas.microsoft.com/office/drawing/2014/main" id="{033AEB0A-9DF6-20BE-A569-80107827F1FB}"/>
              </a:ext>
            </a:extLst>
          </p:cNvPr>
          <p:cNvPicPr>
            <a:picLocks noChangeAspect="1"/>
          </p:cNvPicPr>
          <p:nvPr/>
        </p:nvPicPr>
        <p:blipFill>
          <a:blip r:embed="rId11"/>
          <a:stretch>
            <a:fillRect/>
          </a:stretch>
        </p:blipFill>
        <p:spPr>
          <a:xfrm>
            <a:off x="6932715" y="5795101"/>
            <a:ext cx="3632137" cy="424267"/>
          </a:xfrm>
          <a:prstGeom prst="rect">
            <a:avLst/>
          </a:prstGeom>
        </p:spPr>
      </p:pic>
      <p:grpSp>
        <p:nvGrpSpPr>
          <p:cNvPr id="49" name="Group 48">
            <a:extLst>
              <a:ext uri="{FF2B5EF4-FFF2-40B4-BE49-F238E27FC236}">
                <a16:creationId xmlns:a16="http://schemas.microsoft.com/office/drawing/2014/main" id="{0C10485E-04BD-DE2A-0C28-829B69F9E584}"/>
              </a:ext>
            </a:extLst>
          </p:cNvPr>
          <p:cNvGrpSpPr/>
          <p:nvPr/>
        </p:nvGrpSpPr>
        <p:grpSpPr>
          <a:xfrm>
            <a:off x="443345" y="1810357"/>
            <a:ext cx="5375563" cy="4594754"/>
            <a:chOff x="443345" y="1810357"/>
            <a:chExt cx="5375563" cy="4594754"/>
          </a:xfrm>
        </p:grpSpPr>
        <p:grpSp>
          <p:nvGrpSpPr>
            <p:cNvPr id="38" name="Group 37">
              <a:extLst>
                <a:ext uri="{FF2B5EF4-FFF2-40B4-BE49-F238E27FC236}">
                  <a16:creationId xmlns:a16="http://schemas.microsoft.com/office/drawing/2014/main" id="{7B25A374-E515-ED61-B136-6388C7F019AA}"/>
                </a:ext>
              </a:extLst>
            </p:cNvPr>
            <p:cNvGrpSpPr/>
            <p:nvPr/>
          </p:nvGrpSpPr>
          <p:grpSpPr>
            <a:xfrm>
              <a:off x="443345" y="1810357"/>
              <a:ext cx="5375563" cy="4594754"/>
              <a:chOff x="443345" y="1810357"/>
              <a:chExt cx="5375563" cy="4594754"/>
            </a:xfrm>
          </p:grpSpPr>
          <p:pic>
            <p:nvPicPr>
              <p:cNvPr id="4" name="Picture 3">
                <a:extLst>
                  <a:ext uri="{FF2B5EF4-FFF2-40B4-BE49-F238E27FC236}">
                    <a16:creationId xmlns:a16="http://schemas.microsoft.com/office/drawing/2014/main" id="{7CF697F8-007B-5D01-FF93-349BE926BD38}"/>
                  </a:ext>
                </a:extLst>
              </p:cNvPr>
              <p:cNvPicPr>
                <a:picLocks noChangeAspect="1"/>
              </p:cNvPicPr>
              <p:nvPr/>
            </p:nvPicPr>
            <p:blipFill>
              <a:blip r:embed="rId12"/>
              <a:stretch>
                <a:fillRect/>
              </a:stretch>
            </p:blipFill>
            <p:spPr>
              <a:xfrm>
                <a:off x="443345" y="1810357"/>
                <a:ext cx="5375563" cy="4594754"/>
              </a:xfrm>
              <a:prstGeom prst="rect">
                <a:avLst/>
              </a:prstGeom>
            </p:spPr>
          </p:pic>
          <p:sp>
            <p:nvSpPr>
              <p:cNvPr id="36" name="Rectangle 35">
                <a:extLst>
                  <a:ext uri="{FF2B5EF4-FFF2-40B4-BE49-F238E27FC236}">
                    <a16:creationId xmlns:a16="http://schemas.microsoft.com/office/drawing/2014/main" id="{3024E039-E4E8-9778-34A8-1B6AB44AFEDE}"/>
                  </a:ext>
                </a:extLst>
              </p:cNvPr>
              <p:cNvSpPr/>
              <p:nvPr/>
            </p:nvSpPr>
            <p:spPr>
              <a:xfrm>
                <a:off x="2118732" y="2141034"/>
                <a:ext cx="1813931" cy="512956"/>
              </a:xfrm>
              <a:prstGeom prst="rect">
                <a:avLst/>
              </a:prstGeom>
              <a:solidFill>
                <a:srgbClr val="FCF0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A14FDD9E-4ED3-E818-FF9E-63F0A0BF86EE}"/>
                  </a:ext>
                </a:extLst>
              </p:cNvPr>
              <p:cNvSpPr/>
              <p:nvPr/>
            </p:nvSpPr>
            <p:spPr>
              <a:xfrm>
                <a:off x="2103864" y="5514281"/>
                <a:ext cx="1711203" cy="512956"/>
              </a:xfrm>
              <a:prstGeom prst="rect">
                <a:avLst/>
              </a:prstGeom>
              <a:solidFill>
                <a:srgbClr val="FCF0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7" name="Rectangle 46">
              <a:extLst>
                <a:ext uri="{FF2B5EF4-FFF2-40B4-BE49-F238E27FC236}">
                  <a16:creationId xmlns:a16="http://schemas.microsoft.com/office/drawing/2014/main" id="{9906B44F-CE3A-7523-48D5-DC94ADFE4868}"/>
                </a:ext>
              </a:extLst>
            </p:cNvPr>
            <p:cNvSpPr/>
            <p:nvPr/>
          </p:nvSpPr>
          <p:spPr>
            <a:xfrm>
              <a:off x="2118732" y="5028361"/>
              <a:ext cx="1711203" cy="298233"/>
            </a:xfrm>
            <a:prstGeom prst="rect">
              <a:avLst/>
            </a:prstGeom>
            <a:solidFill>
              <a:srgbClr val="EFEA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C2189124-75D8-F097-40F4-FF5977D294FD}"/>
                </a:ext>
              </a:extLst>
            </p:cNvPr>
            <p:cNvSpPr/>
            <p:nvPr/>
          </p:nvSpPr>
          <p:spPr>
            <a:xfrm>
              <a:off x="2118732" y="2824446"/>
              <a:ext cx="1711203" cy="298233"/>
            </a:xfrm>
            <a:prstGeom prst="rect">
              <a:avLst/>
            </a:prstGeom>
            <a:solidFill>
              <a:srgbClr val="EFEA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0" name="TextBox 49">
            <a:extLst>
              <a:ext uri="{FF2B5EF4-FFF2-40B4-BE49-F238E27FC236}">
                <a16:creationId xmlns:a16="http://schemas.microsoft.com/office/drawing/2014/main" id="{3F62EE52-0509-79A1-44D9-331FA177ACD5}"/>
              </a:ext>
            </a:extLst>
          </p:cNvPr>
          <p:cNvSpPr txBox="1"/>
          <p:nvPr/>
        </p:nvSpPr>
        <p:spPr>
          <a:xfrm>
            <a:off x="2103864" y="2212846"/>
            <a:ext cx="479618" cy="369332"/>
          </a:xfrm>
          <a:prstGeom prst="rect">
            <a:avLst/>
          </a:prstGeom>
          <a:noFill/>
        </p:spPr>
        <p:txBody>
          <a:bodyPr wrap="none" rtlCol="0">
            <a:spAutoFit/>
          </a:bodyPr>
          <a:lstStyle/>
          <a:p>
            <a:r>
              <a:rPr lang="en-GB" dirty="0"/>
              <a:t>Ca</a:t>
            </a:r>
          </a:p>
        </p:txBody>
      </p:sp>
      <p:sp>
        <p:nvSpPr>
          <p:cNvPr id="51" name="TextBox 50">
            <a:extLst>
              <a:ext uri="{FF2B5EF4-FFF2-40B4-BE49-F238E27FC236}">
                <a16:creationId xmlns:a16="http://schemas.microsoft.com/office/drawing/2014/main" id="{BD9E52C9-32F5-0F9B-5CD2-825FCE36C385}"/>
              </a:ext>
            </a:extLst>
          </p:cNvPr>
          <p:cNvSpPr txBox="1"/>
          <p:nvPr/>
        </p:nvSpPr>
        <p:spPr>
          <a:xfrm>
            <a:off x="2135924" y="2788896"/>
            <a:ext cx="415498" cy="369332"/>
          </a:xfrm>
          <a:prstGeom prst="rect">
            <a:avLst/>
          </a:prstGeom>
          <a:noFill/>
        </p:spPr>
        <p:txBody>
          <a:bodyPr wrap="none" rtlCol="0">
            <a:spAutoFit/>
          </a:bodyPr>
          <a:lstStyle/>
          <a:p>
            <a:r>
              <a:rPr lang="en-GB" dirty="0"/>
              <a:t>Sr</a:t>
            </a:r>
          </a:p>
        </p:txBody>
      </p:sp>
      <p:sp>
        <p:nvSpPr>
          <p:cNvPr id="52" name="TextBox 51">
            <a:extLst>
              <a:ext uri="{FF2B5EF4-FFF2-40B4-BE49-F238E27FC236}">
                <a16:creationId xmlns:a16="http://schemas.microsoft.com/office/drawing/2014/main" id="{E326D262-49AE-6721-F202-A80BFD6EF830}"/>
              </a:ext>
            </a:extLst>
          </p:cNvPr>
          <p:cNvSpPr txBox="1"/>
          <p:nvPr/>
        </p:nvSpPr>
        <p:spPr>
          <a:xfrm>
            <a:off x="2135924" y="5544016"/>
            <a:ext cx="479618" cy="369332"/>
          </a:xfrm>
          <a:prstGeom prst="rect">
            <a:avLst/>
          </a:prstGeom>
          <a:noFill/>
        </p:spPr>
        <p:txBody>
          <a:bodyPr wrap="none" rtlCol="0">
            <a:spAutoFit/>
          </a:bodyPr>
          <a:lstStyle/>
          <a:p>
            <a:r>
              <a:rPr lang="en-GB" dirty="0"/>
              <a:t>Ca</a:t>
            </a:r>
          </a:p>
        </p:txBody>
      </p:sp>
      <p:sp>
        <p:nvSpPr>
          <p:cNvPr id="53" name="TextBox 52">
            <a:extLst>
              <a:ext uri="{FF2B5EF4-FFF2-40B4-BE49-F238E27FC236}">
                <a16:creationId xmlns:a16="http://schemas.microsoft.com/office/drawing/2014/main" id="{C9EF38E4-A851-ED12-2A24-D5BA3EC05CAF}"/>
              </a:ext>
            </a:extLst>
          </p:cNvPr>
          <p:cNvSpPr txBox="1"/>
          <p:nvPr/>
        </p:nvSpPr>
        <p:spPr>
          <a:xfrm>
            <a:off x="2167984" y="4992811"/>
            <a:ext cx="415498" cy="369332"/>
          </a:xfrm>
          <a:prstGeom prst="rect">
            <a:avLst/>
          </a:prstGeom>
          <a:noFill/>
        </p:spPr>
        <p:txBody>
          <a:bodyPr wrap="none" rtlCol="0">
            <a:spAutoFit/>
          </a:bodyPr>
          <a:lstStyle/>
          <a:p>
            <a:r>
              <a:rPr lang="en-GB" dirty="0"/>
              <a:t>Sr</a:t>
            </a:r>
          </a:p>
        </p:txBody>
      </p:sp>
      <p:sp>
        <p:nvSpPr>
          <p:cNvPr id="54" name="Slide Number Placeholder 53">
            <a:extLst>
              <a:ext uri="{FF2B5EF4-FFF2-40B4-BE49-F238E27FC236}">
                <a16:creationId xmlns:a16="http://schemas.microsoft.com/office/drawing/2014/main" id="{155A37FC-8D79-3BD7-CE3B-55A7E737409A}"/>
              </a:ext>
            </a:extLst>
          </p:cNvPr>
          <p:cNvSpPr>
            <a:spLocks noGrp="1"/>
          </p:cNvSpPr>
          <p:nvPr>
            <p:ph type="sldNum" sz="quarter" idx="13"/>
          </p:nvPr>
        </p:nvSpPr>
        <p:spPr/>
        <p:txBody>
          <a:bodyPr/>
          <a:lstStyle/>
          <a:p>
            <a:fld id="{62B67842-47AD-D846-9321-55D40092337F}" type="slidenum">
              <a:rPr lang="en-GB" smtClean="0"/>
              <a:t>14</a:t>
            </a:fld>
            <a:endParaRPr lang="en-GB"/>
          </a:p>
        </p:txBody>
      </p:sp>
      <p:sp>
        <p:nvSpPr>
          <p:cNvPr id="55" name="Footer Placeholder 54">
            <a:extLst>
              <a:ext uri="{FF2B5EF4-FFF2-40B4-BE49-F238E27FC236}">
                <a16:creationId xmlns:a16="http://schemas.microsoft.com/office/drawing/2014/main" id="{CF6D6FB5-9ECA-DBDF-7FB1-6E089926C940}"/>
              </a:ext>
            </a:extLst>
          </p:cNvPr>
          <p:cNvSpPr>
            <a:spLocks noGrp="1"/>
          </p:cNvSpPr>
          <p:nvPr>
            <p:ph type="ftr" sz="quarter" idx="12"/>
          </p:nvPr>
        </p:nvSpPr>
        <p:spPr/>
        <p:txBody>
          <a:bodyPr/>
          <a:lstStyle/>
          <a:p>
            <a:r>
              <a:rPr lang="en-GB"/>
              <a:t>A. Agrawal, PSAS 2026</a:t>
            </a:r>
          </a:p>
        </p:txBody>
      </p:sp>
    </p:spTree>
    <p:extLst>
      <p:ext uri="{BB962C8B-B14F-4D97-AF65-F5344CB8AC3E}">
        <p14:creationId xmlns:p14="http://schemas.microsoft.com/office/powerpoint/2010/main" val="2985221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par>
                          <p:cTn id="7" fill="hold">
                            <p:stCondLst>
                              <p:cond delay="0"/>
                            </p:stCondLst>
                            <p:childTnLst>
                              <p:par>
                                <p:cTn id="8" presetID="42" presetClass="path" presetSubtype="0" accel="50000" decel="50000" fill="hold" grpId="0" nodeType="afterEffect">
                                  <p:stCondLst>
                                    <p:cond delay="500"/>
                                  </p:stCondLst>
                                  <p:childTnLst>
                                    <p:animMotion origin="layout" path="M -2.70833E-6 2.59259E-6 L 0.07201 -0.3125 " pathEditMode="relative" rAng="0" ptsTypes="AA">
                                      <p:cBhvr>
                                        <p:cTn id="9" dur="1000" fill="hold"/>
                                        <p:tgtEl>
                                          <p:spTgt spid="29"/>
                                        </p:tgtEl>
                                        <p:attrNameLst>
                                          <p:attrName>ppt_x</p:attrName>
                                          <p:attrName>ppt_y</p:attrName>
                                        </p:attrNameLst>
                                      </p:cBhvr>
                                      <p:rCtr x="3594" y="-15625"/>
                                    </p:animMotion>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17"/>
                                        </p:tgtEl>
                                        <p:attrNameLst>
                                          <p:attrName>style.visibility</p:attrName>
                                        </p:attrNameLst>
                                      </p:cBhvr>
                                      <p:to>
                                        <p:strVal val="hidden"/>
                                      </p:to>
                                    </p:set>
                                  </p:childTnLst>
                                </p:cTn>
                              </p:par>
                              <p:par>
                                <p:cTn id="14" presetID="1" presetClass="exit" presetSubtype="0" fill="hold" grpId="1" nodeType="withEffect">
                                  <p:stCondLst>
                                    <p:cond delay="0"/>
                                  </p:stCondLst>
                                  <p:childTnLst>
                                    <p:set>
                                      <p:cBhvr>
                                        <p:cTn id="15" dur="1" fill="hold">
                                          <p:stCondLst>
                                            <p:cond delay="0"/>
                                          </p:stCondLst>
                                        </p:cTn>
                                        <p:tgtEl>
                                          <p:spTgt spid="29"/>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childTnLst>
                                </p:cTn>
                              </p:par>
                              <p:par>
                                <p:cTn id="20" presetID="1" presetClass="entr" presetSubtype="0" fill="hold" grpId="1" nodeType="withEffect">
                                  <p:stCondLst>
                                    <p:cond delay="0"/>
                                  </p:stCondLst>
                                  <p:childTnLst>
                                    <p:set>
                                      <p:cBhvr>
                                        <p:cTn id="21" dur="1" fill="hold">
                                          <p:stCondLst>
                                            <p:cond delay="0"/>
                                          </p:stCondLst>
                                        </p:cTn>
                                        <p:tgtEl>
                                          <p:spTgt spid="27"/>
                                        </p:tgtEl>
                                        <p:attrNameLst>
                                          <p:attrName>style.visibility</p:attrName>
                                        </p:attrNameLst>
                                      </p:cBhvr>
                                      <p:to>
                                        <p:strVal val="visible"/>
                                      </p:to>
                                    </p:set>
                                  </p:childTnLst>
                                </p:cTn>
                              </p:par>
                              <p:par>
                                <p:cTn id="22" presetID="1"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childTnLst>
                                </p:cTn>
                              </p:par>
                              <p:par>
                                <p:cTn id="24" presetID="42" presetClass="path" presetSubtype="0" accel="50000" decel="50000" fill="hold" grpId="0" nodeType="withEffect">
                                  <p:stCondLst>
                                    <p:cond delay="200"/>
                                  </p:stCondLst>
                                  <p:childTnLst>
                                    <p:animMotion origin="layout" path="M 2.29167E-6 -3.7037E-7 L 0.00078 0.26968 " pathEditMode="relative" rAng="0" ptsTypes="AA">
                                      <p:cBhvr>
                                        <p:cTn id="25" dur="1000" fill="hold"/>
                                        <p:tgtEl>
                                          <p:spTgt spid="28"/>
                                        </p:tgtEl>
                                        <p:attrNameLst>
                                          <p:attrName>ppt_x</p:attrName>
                                          <p:attrName>ppt_y</p:attrName>
                                        </p:attrNameLst>
                                      </p:cBhvr>
                                      <p:rCtr x="39" y="13472"/>
                                    </p:animMotion>
                                  </p:childTnLst>
                                </p:cTn>
                              </p:par>
                              <p:par>
                                <p:cTn id="26" presetID="42" presetClass="path" presetSubtype="0" accel="50000" decel="50000" fill="hold" grpId="0" nodeType="withEffect">
                                  <p:stCondLst>
                                    <p:cond delay="200"/>
                                  </p:stCondLst>
                                  <p:childTnLst>
                                    <p:animMotion origin="layout" path="M 2.08333E-6 -3.7037E-7 L -0.07201 0.31204 " pathEditMode="relative" rAng="0" ptsTypes="AA">
                                      <p:cBhvr>
                                        <p:cTn id="27" dur="1000" fill="hold"/>
                                        <p:tgtEl>
                                          <p:spTgt spid="27"/>
                                        </p:tgtEl>
                                        <p:attrNameLst>
                                          <p:attrName>ppt_x</p:attrName>
                                          <p:attrName>ppt_y</p:attrName>
                                        </p:attrNameLst>
                                      </p:cBhvr>
                                      <p:rCtr x="-3620" y="15625"/>
                                    </p:animMotion>
                                  </p:childTnLst>
                                </p:cTn>
                              </p:par>
                              <p:par>
                                <p:cTn id="28" presetID="1" presetClass="entr" presetSubtype="0"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8" grpId="0" animBg="1"/>
      <p:bldP spid="28" grpId="1" animBg="1"/>
      <p:bldP spid="29" grpId="0" animBg="1"/>
      <p:bldP spid="29"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6F8D-ACF8-A404-D74E-0142019675C3}"/>
              </a:ext>
            </a:extLst>
          </p:cNvPr>
          <p:cNvSpPr>
            <a:spLocks noGrp="1"/>
          </p:cNvSpPr>
          <p:nvPr>
            <p:ph type="title"/>
          </p:nvPr>
        </p:nvSpPr>
        <p:spPr>
          <a:xfrm>
            <a:off x="1051627" y="356659"/>
            <a:ext cx="10080000" cy="1325033"/>
          </a:xfrm>
          <a:prstGeom prst="rect">
            <a:avLst/>
          </a:prstGeom>
        </p:spPr>
        <p:txBody>
          <a:bodyPr/>
          <a:lstStyle/>
          <a:p>
            <a:r>
              <a:rPr lang="en-GB" dirty="0"/>
              <a:t>Entanglement scheme</a:t>
            </a:r>
          </a:p>
        </p:txBody>
      </p:sp>
      <p:sp>
        <p:nvSpPr>
          <p:cNvPr id="3" name="Content Placeholder 2">
            <a:extLst>
              <a:ext uri="{FF2B5EF4-FFF2-40B4-BE49-F238E27FC236}">
                <a16:creationId xmlns:a16="http://schemas.microsoft.com/office/drawing/2014/main" id="{F5C44514-7BEB-6A8B-FECB-F2915CD4E93A}"/>
              </a:ext>
            </a:extLst>
          </p:cNvPr>
          <p:cNvSpPr>
            <a:spLocks noGrp="1"/>
          </p:cNvSpPr>
          <p:nvPr>
            <p:ph sz="quarter" idx="10"/>
          </p:nvPr>
        </p:nvSpPr>
        <p:spPr>
          <a:xfrm>
            <a:off x="6095999" y="1988840"/>
            <a:ext cx="5652656" cy="4349749"/>
          </a:xfrm>
        </p:spPr>
        <p:txBody>
          <a:bodyPr>
            <a:normAutofit/>
          </a:bodyPr>
          <a:lstStyle/>
          <a:p>
            <a:r>
              <a:rPr lang="en-GB" sz="2400" dirty="0"/>
              <a:t>Ion-photon entanglement</a:t>
            </a:r>
          </a:p>
          <a:p>
            <a:r>
              <a:rPr lang="en-GB" dirty="0"/>
              <a:t>Collect photons with high-NA</a:t>
            </a:r>
          </a:p>
          <a:p>
            <a:endParaRPr lang="en-GB" sz="2800" dirty="0"/>
          </a:p>
        </p:txBody>
      </p:sp>
      <p:grpSp>
        <p:nvGrpSpPr>
          <p:cNvPr id="7" name="Group 6">
            <a:extLst>
              <a:ext uri="{FF2B5EF4-FFF2-40B4-BE49-F238E27FC236}">
                <a16:creationId xmlns:a16="http://schemas.microsoft.com/office/drawing/2014/main" id="{4A630D56-4601-7F9C-D14B-8426B85BA804}"/>
              </a:ext>
            </a:extLst>
          </p:cNvPr>
          <p:cNvGrpSpPr/>
          <p:nvPr/>
        </p:nvGrpSpPr>
        <p:grpSpPr>
          <a:xfrm>
            <a:off x="415635" y="1742210"/>
            <a:ext cx="5559099" cy="4621329"/>
            <a:chOff x="415635" y="1742210"/>
            <a:chExt cx="5559099" cy="4621329"/>
          </a:xfrm>
        </p:grpSpPr>
        <p:pic>
          <p:nvPicPr>
            <p:cNvPr id="35" name="Picture 34">
              <a:extLst>
                <a:ext uri="{FF2B5EF4-FFF2-40B4-BE49-F238E27FC236}">
                  <a16:creationId xmlns:a16="http://schemas.microsoft.com/office/drawing/2014/main" id="{ED703FF1-A510-721C-A7A1-5A60E38308A2}"/>
                </a:ext>
              </a:extLst>
            </p:cNvPr>
            <p:cNvPicPr>
              <a:picLocks noChangeAspect="1"/>
            </p:cNvPicPr>
            <p:nvPr/>
          </p:nvPicPr>
          <p:blipFill>
            <a:blip r:embed="rId3"/>
            <a:stretch>
              <a:fillRect/>
            </a:stretch>
          </p:blipFill>
          <p:spPr>
            <a:xfrm>
              <a:off x="415635" y="1742210"/>
              <a:ext cx="5559099" cy="4621329"/>
            </a:xfrm>
            <a:prstGeom prst="rect">
              <a:avLst/>
            </a:prstGeom>
          </p:spPr>
        </p:pic>
        <p:sp>
          <p:nvSpPr>
            <p:cNvPr id="5" name="Rounded Rectangle 4">
              <a:extLst>
                <a:ext uri="{FF2B5EF4-FFF2-40B4-BE49-F238E27FC236}">
                  <a16:creationId xmlns:a16="http://schemas.microsoft.com/office/drawing/2014/main" id="{B86E0E3F-0E2A-BE02-FBC3-9050FF5AE2D0}"/>
                </a:ext>
              </a:extLst>
            </p:cNvPr>
            <p:cNvSpPr/>
            <p:nvPr/>
          </p:nvSpPr>
          <p:spPr>
            <a:xfrm>
              <a:off x="2483005" y="2118731"/>
              <a:ext cx="483219" cy="252761"/>
            </a:xfrm>
            <a:prstGeom prst="roundRect">
              <a:avLst>
                <a:gd name="adj" fmla="val 31373"/>
              </a:avLst>
            </a:prstGeom>
            <a:solidFill>
              <a:srgbClr val="FCF0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a:extLst>
                <a:ext uri="{FF2B5EF4-FFF2-40B4-BE49-F238E27FC236}">
                  <a16:creationId xmlns:a16="http://schemas.microsoft.com/office/drawing/2014/main" id="{048777B8-B5F2-86EE-7995-F11866264EF6}"/>
                </a:ext>
              </a:extLst>
            </p:cNvPr>
            <p:cNvSpPr/>
            <p:nvPr/>
          </p:nvSpPr>
          <p:spPr>
            <a:xfrm>
              <a:off x="2404946" y="5683404"/>
              <a:ext cx="724830" cy="330820"/>
            </a:xfrm>
            <a:prstGeom prst="roundRect">
              <a:avLst>
                <a:gd name="adj" fmla="val 31373"/>
              </a:avLst>
            </a:prstGeom>
            <a:solidFill>
              <a:srgbClr val="FCF0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Slide Number Placeholder 7">
            <a:extLst>
              <a:ext uri="{FF2B5EF4-FFF2-40B4-BE49-F238E27FC236}">
                <a16:creationId xmlns:a16="http://schemas.microsoft.com/office/drawing/2014/main" id="{23FAA892-53F7-41DE-A4E8-6CBC0DEAD3C5}"/>
              </a:ext>
            </a:extLst>
          </p:cNvPr>
          <p:cNvSpPr>
            <a:spLocks noGrp="1"/>
          </p:cNvSpPr>
          <p:nvPr>
            <p:ph type="sldNum" sz="quarter" idx="13"/>
          </p:nvPr>
        </p:nvSpPr>
        <p:spPr/>
        <p:txBody>
          <a:bodyPr/>
          <a:lstStyle/>
          <a:p>
            <a:fld id="{62B67842-47AD-D846-9321-55D40092337F}" type="slidenum">
              <a:rPr lang="en-GB" smtClean="0"/>
              <a:t>15</a:t>
            </a:fld>
            <a:endParaRPr lang="en-GB"/>
          </a:p>
        </p:txBody>
      </p:sp>
      <p:sp>
        <p:nvSpPr>
          <p:cNvPr id="9" name="Footer Placeholder 8">
            <a:extLst>
              <a:ext uri="{FF2B5EF4-FFF2-40B4-BE49-F238E27FC236}">
                <a16:creationId xmlns:a16="http://schemas.microsoft.com/office/drawing/2014/main" id="{80100B4A-C898-4435-BDF9-A7C5DDA4C4FB}"/>
              </a:ext>
            </a:extLst>
          </p:cNvPr>
          <p:cNvSpPr>
            <a:spLocks noGrp="1"/>
          </p:cNvSpPr>
          <p:nvPr>
            <p:ph type="ftr" sz="quarter" idx="12"/>
          </p:nvPr>
        </p:nvSpPr>
        <p:spPr/>
        <p:txBody>
          <a:bodyPr/>
          <a:lstStyle/>
          <a:p>
            <a:r>
              <a:rPr lang="en-GB"/>
              <a:t>A. Agrawal, PSAS 2026</a:t>
            </a:r>
          </a:p>
        </p:txBody>
      </p:sp>
    </p:spTree>
    <p:extLst>
      <p:ext uri="{BB962C8B-B14F-4D97-AF65-F5344CB8AC3E}">
        <p14:creationId xmlns:p14="http://schemas.microsoft.com/office/powerpoint/2010/main" val="3572049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31544-E674-F093-B10E-ECF888B665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46D69E-5079-C96C-CFA7-EADDDB6F3946}"/>
              </a:ext>
            </a:extLst>
          </p:cNvPr>
          <p:cNvSpPr>
            <a:spLocks noGrp="1"/>
          </p:cNvSpPr>
          <p:nvPr>
            <p:ph type="title"/>
          </p:nvPr>
        </p:nvSpPr>
        <p:spPr>
          <a:xfrm>
            <a:off x="1051627" y="356659"/>
            <a:ext cx="10080000" cy="1325033"/>
          </a:xfrm>
          <a:prstGeom prst="rect">
            <a:avLst/>
          </a:prstGeom>
        </p:spPr>
        <p:txBody>
          <a:bodyPr/>
          <a:lstStyle/>
          <a:p>
            <a:r>
              <a:rPr lang="en-GB" dirty="0"/>
              <a:t>Entanglement scheme</a:t>
            </a:r>
          </a:p>
        </p:txBody>
      </p:sp>
      <p:sp>
        <p:nvSpPr>
          <p:cNvPr id="3" name="Content Placeholder 2">
            <a:extLst>
              <a:ext uri="{FF2B5EF4-FFF2-40B4-BE49-F238E27FC236}">
                <a16:creationId xmlns:a16="http://schemas.microsoft.com/office/drawing/2014/main" id="{58164B03-CA18-19D6-2115-59869CA90C51}"/>
              </a:ext>
            </a:extLst>
          </p:cNvPr>
          <p:cNvSpPr>
            <a:spLocks noGrp="1"/>
          </p:cNvSpPr>
          <p:nvPr>
            <p:ph sz="quarter" idx="10"/>
          </p:nvPr>
        </p:nvSpPr>
        <p:spPr>
          <a:xfrm>
            <a:off x="6095999" y="1988840"/>
            <a:ext cx="5652656" cy="4349749"/>
          </a:xfrm>
        </p:spPr>
        <p:txBody>
          <a:bodyPr>
            <a:normAutofit/>
          </a:bodyPr>
          <a:lstStyle/>
          <a:p>
            <a:r>
              <a:rPr lang="en-GB" sz="2400" dirty="0"/>
              <a:t>Ion-photon entanglement</a:t>
            </a:r>
          </a:p>
          <a:p>
            <a:r>
              <a:rPr lang="en-GB" sz="2400" dirty="0"/>
              <a:t>Collect photons with high-NA</a:t>
            </a:r>
          </a:p>
          <a:p>
            <a:r>
              <a:rPr lang="en-GB" dirty="0"/>
              <a:t>Photon bell-state measurement</a:t>
            </a:r>
          </a:p>
        </p:txBody>
      </p:sp>
      <p:grpSp>
        <p:nvGrpSpPr>
          <p:cNvPr id="30" name="Group 29">
            <a:extLst>
              <a:ext uri="{FF2B5EF4-FFF2-40B4-BE49-F238E27FC236}">
                <a16:creationId xmlns:a16="http://schemas.microsoft.com/office/drawing/2014/main" id="{D149686E-FE5C-0CEC-5B1C-A8803DA3B577}"/>
              </a:ext>
            </a:extLst>
          </p:cNvPr>
          <p:cNvGrpSpPr/>
          <p:nvPr/>
        </p:nvGrpSpPr>
        <p:grpSpPr>
          <a:xfrm>
            <a:off x="443345" y="1889653"/>
            <a:ext cx="5121296" cy="4548122"/>
            <a:chOff x="443345" y="1889653"/>
            <a:chExt cx="5121296" cy="4548122"/>
          </a:xfrm>
        </p:grpSpPr>
        <p:grpSp>
          <p:nvGrpSpPr>
            <p:cNvPr id="16" name="Group 15">
              <a:extLst>
                <a:ext uri="{FF2B5EF4-FFF2-40B4-BE49-F238E27FC236}">
                  <a16:creationId xmlns:a16="http://schemas.microsoft.com/office/drawing/2014/main" id="{766809CC-6D4B-4CD5-F0D1-99533110D0F6}"/>
                </a:ext>
              </a:extLst>
            </p:cNvPr>
            <p:cNvGrpSpPr/>
            <p:nvPr/>
          </p:nvGrpSpPr>
          <p:grpSpPr>
            <a:xfrm>
              <a:off x="443345" y="1889653"/>
              <a:ext cx="5121296" cy="4548122"/>
              <a:chOff x="-190270" y="1953219"/>
              <a:chExt cx="5121296" cy="4548122"/>
            </a:xfrm>
          </p:grpSpPr>
          <p:pic>
            <p:nvPicPr>
              <p:cNvPr id="4" name="Picture 3" descr="Fig. 2: Teleportation of a CZ gate between two trapped-ion modules.">
                <a:extLst>
                  <a:ext uri="{FF2B5EF4-FFF2-40B4-BE49-F238E27FC236}">
                    <a16:creationId xmlns:a16="http://schemas.microsoft.com/office/drawing/2014/main" id="{FDE16CAE-4616-A450-5951-8DEBEE0C0272}"/>
                  </a:ext>
                </a:extLst>
              </p:cNvPr>
              <p:cNvPicPr>
                <a:picLocks noChangeAspect="1"/>
              </p:cNvPicPr>
              <p:nvPr/>
            </p:nvPicPr>
            <p:blipFill>
              <a:blip r:embed="rId3"/>
              <a:srcRect l="-1" t="3723" r="53718"/>
              <a:stretch>
                <a:fillRect/>
              </a:stretch>
            </p:blipFill>
            <p:spPr>
              <a:xfrm>
                <a:off x="-190270" y="1953219"/>
                <a:ext cx="5121296" cy="4548122"/>
              </a:xfrm>
              <a:prstGeom prst="rect">
                <a:avLst/>
              </a:prstGeom>
            </p:spPr>
          </p:pic>
          <p:sp>
            <p:nvSpPr>
              <p:cNvPr id="8" name="Rectangle 7">
                <a:extLst>
                  <a:ext uri="{FF2B5EF4-FFF2-40B4-BE49-F238E27FC236}">
                    <a16:creationId xmlns:a16="http://schemas.microsoft.com/office/drawing/2014/main" id="{E712CD20-8417-1CD2-2A1E-96CFDD567D15}"/>
                  </a:ext>
                </a:extLst>
              </p:cNvPr>
              <p:cNvSpPr/>
              <p:nvPr/>
            </p:nvSpPr>
            <p:spPr>
              <a:xfrm>
                <a:off x="1712041" y="2089962"/>
                <a:ext cx="3218985" cy="427463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2F902170-876D-7658-E5AD-96D8B37FD759}"/>
                  </a:ext>
                </a:extLst>
              </p:cNvPr>
              <p:cNvSpPr/>
              <p:nvPr/>
            </p:nvSpPr>
            <p:spPr>
              <a:xfrm>
                <a:off x="1642290" y="3770287"/>
                <a:ext cx="479503" cy="107051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a:extLst>
                  <a:ext uri="{FF2B5EF4-FFF2-40B4-BE49-F238E27FC236}">
                    <a16:creationId xmlns:a16="http://schemas.microsoft.com/office/drawing/2014/main" id="{09CB2061-3C93-8C36-744F-1D00EB8BDA66}"/>
                  </a:ext>
                </a:extLst>
              </p:cNvPr>
              <p:cNvSpPr/>
              <p:nvPr/>
            </p:nvSpPr>
            <p:spPr>
              <a:xfrm>
                <a:off x="1421270" y="5511827"/>
                <a:ext cx="3152078" cy="550898"/>
              </a:xfrm>
              <a:prstGeom prst="roundRect">
                <a:avLst>
                  <a:gd name="adj" fmla="val 23525"/>
                </a:avLst>
              </a:prstGeom>
              <a:solidFill>
                <a:srgbClr val="F9EC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a:extLst>
                  <a:ext uri="{FF2B5EF4-FFF2-40B4-BE49-F238E27FC236}">
                    <a16:creationId xmlns:a16="http://schemas.microsoft.com/office/drawing/2014/main" id="{7ECBD633-101C-B42F-5966-5C4C7BC8FC62}"/>
                  </a:ext>
                </a:extLst>
              </p:cNvPr>
              <p:cNvSpPr/>
              <p:nvPr/>
            </p:nvSpPr>
            <p:spPr>
              <a:xfrm>
                <a:off x="1413836" y="2252366"/>
                <a:ext cx="3152078" cy="550898"/>
              </a:xfrm>
              <a:prstGeom prst="roundRect">
                <a:avLst>
                  <a:gd name="adj" fmla="val 23525"/>
                </a:avLst>
              </a:prstGeom>
              <a:solidFill>
                <a:srgbClr val="F9EC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ounded Rectangle 13">
                <a:extLst>
                  <a:ext uri="{FF2B5EF4-FFF2-40B4-BE49-F238E27FC236}">
                    <a16:creationId xmlns:a16="http://schemas.microsoft.com/office/drawing/2014/main" id="{C8039AF4-2E59-E8FD-BEB9-BDA2CA2101C7}"/>
                  </a:ext>
                </a:extLst>
              </p:cNvPr>
              <p:cNvSpPr/>
              <p:nvPr/>
            </p:nvSpPr>
            <p:spPr>
              <a:xfrm>
                <a:off x="1413836" y="2871566"/>
                <a:ext cx="3153600" cy="432000"/>
              </a:xfrm>
              <a:prstGeom prst="roundRect">
                <a:avLst>
                  <a:gd name="adj" fmla="val 23525"/>
                </a:avLst>
              </a:prstGeom>
              <a:solidFill>
                <a:srgbClr val="E0DEE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4">
                <a:extLst>
                  <a:ext uri="{FF2B5EF4-FFF2-40B4-BE49-F238E27FC236}">
                    <a16:creationId xmlns:a16="http://schemas.microsoft.com/office/drawing/2014/main" id="{5EDE6F12-9BE5-B2D0-BAF1-A8C0D9182B89}"/>
                  </a:ext>
                </a:extLst>
              </p:cNvPr>
              <p:cNvSpPr/>
              <p:nvPr/>
            </p:nvSpPr>
            <p:spPr>
              <a:xfrm>
                <a:off x="1387819" y="5020766"/>
                <a:ext cx="3152078" cy="424800"/>
              </a:xfrm>
              <a:prstGeom prst="roundRect">
                <a:avLst>
                  <a:gd name="adj" fmla="val 23525"/>
                </a:avLst>
              </a:prstGeom>
              <a:solidFill>
                <a:srgbClr val="E0DEE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29" name="Group 28">
              <a:extLst>
                <a:ext uri="{FF2B5EF4-FFF2-40B4-BE49-F238E27FC236}">
                  <a16:creationId xmlns:a16="http://schemas.microsoft.com/office/drawing/2014/main" id="{9BABF572-08B9-0466-7A39-037232B4C8DA}"/>
                </a:ext>
              </a:extLst>
            </p:cNvPr>
            <p:cNvGrpSpPr/>
            <p:nvPr/>
          </p:nvGrpSpPr>
          <p:grpSpPr>
            <a:xfrm>
              <a:off x="2283339" y="2882234"/>
              <a:ext cx="282498" cy="2410614"/>
              <a:chOff x="2283339" y="2882234"/>
              <a:chExt cx="282498" cy="2410614"/>
            </a:xfrm>
          </p:grpSpPr>
          <p:sp>
            <p:nvSpPr>
              <p:cNvPr id="18" name="5-point Star 17">
                <a:extLst>
                  <a:ext uri="{FF2B5EF4-FFF2-40B4-BE49-F238E27FC236}">
                    <a16:creationId xmlns:a16="http://schemas.microsoft.com/office/drawing/2014/main" id="{2D4B2532-68B2-1AD3-6685-7A067AFE6842}"/>
                  </a:ext>
                </a:extLst>
              </p:cNvPr>
              <p:cNvSpPr/>
              <p:nvPr/>
            </p:nvSpPr>
            <p:spPr>
              <a:xfrm>
                <a:off x="2283339" y="2882234"/>
                <a:ext cx="282498" cy="282498"/>
              </a:xfrm>
              <a:prstGeom prst="star5">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5-point Star 18">
                <a:extLst>
                  <a:ext uri="{FF2B5EF4-FFF2-40B4-BE49-F238E27FC236}">
                    <a16:creationId xmlns:a16="http://schemas.microsoft.com/office/drawing/2014/main" id="{76CEA374-4A21-C5A4-3128-F334D0C234C6}"/>
                  </a:ext>
                </a:extLst>
              </p:cNvPr>
              <p:cNvSpPr/>
              <p:nvPr/>
            </p:nvSpPr>
            <p:spPr>
              <a:xfrm>
                <a:off x="2283339" y="5010350"/>
                <a:ext cx="282498" cy="282498"/>
              </a:xfrm>
              <a:prstGeom prst="star5">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a:extLst>
                  <a:ext uri="{FF2B5EF4-FFF2-40B4-BE49-F238E27FC236}">
                    <a16:creationId xmlns:a16="http://schemas.microsoft.com/office/drawing/2014/main" id="{5D595C44-F126-C490-DD21-45251943D060}"/>
                  </a:ext>
                </a:extLst>
              </p:cNvPr>
              <p:cNvCxnSpPr>
                <a:cxnSpLocks/>
              </p:cNvCxnSpPr>
              <p:nvPr/>
            </p:nvCxnSpPr>
            <p:spPr>
              <a:xfrm>
                <a:off x="2424588" y="3149864"/>
                <a:ext cx="0" cy="1845618"/>
              </a:xfrm>
              <a:prstGeom prst="line">
                <a:avLst/>
              </a:prstGeom>
              <a:ln w="31750" cap="rnd" cmpd="dbl">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grpSp>
      <p:sp>
        <p:nvSpPr>
          <p:cNvPr id="32" name="TextBox 31">
            <a:extLst>
              <a:ext uri="{FF2B5EF4-FFF2-40B4-BE49-F238E27FC236}">
                <a16:creationId xmlns:a16="http://schemas.microsoft.com/office/drawing/2014/main" id="{AC991231-359D-47B4-F8E0-C934526C26D7}"/>
              </a:ext>
            </a:extLst>
          </p:cNvPr>
          <p:cNvSpPr txBox="1"/>
          <p:nvPr/>
        </p:nvSpPr>
        <p:spPr>
          <a:xfrm>
            <a:off x="2522082" y="3941868"/>
            <a:ext cx="1922321" cy="261610"/>
          </a:xfrm>
          <a:prstGeom prst="rect">
            <a:avLst/>
          </a:prstGeom>
          <a:noFill/>
        </p:spPr>
        <p:txBody>
          <a:bodyPr wrap="none" rtlCol="0">
            <a:spAutoFit/>
          </a:bodyPr>
          <a:lstStyle/>
          <a:p>
            <a:r>
              <a:rPr lang="en-GB" sz="1100" dirty="0"/>
              <a:t>Project Sr-Sr onto Bell state</a:t>
            </a:r>
          </a:p>
        </p:txBody>
      </p:sp>
      <p:sp>
        <p:nvSpPr>
          <p:cNvPr id="33" name="Slide Number Placeholder 32">
            <a:extLst>
              <a:ext uri="{FF2B5EF4-FFF2-40B4-BE49-F238E27FC236}">
                <a16:creationId xmlns:a16="http://schemas.microsoft.com/office/drawing/2014/main" id="{3432A0C8-07B5-41DB-2E99-02D93625F219}"/>
              </a:ext>
            </a:extLst>
          </p:cNvPr>
          <p:cNvSpPr>
            <a:spLocks noGrp="1"/>
          </p:cNvSpPr>
          <p:nvPr>
            <p:ph type="sldNum" sz="quarter" idx="13"/>
          </p:nvPr>
        </p:nvSpPr>
        <p:spPr/>
        <p:txBody>
          <a:bodyPr/>
          <a:lstStyle/>
          <a:p>
            <a:fld id="{62B67842-47AD-D846-9321-55D40092337F}" type="slidenum">
              <a:rPr lang="en-GB" smtClean="0"/>
              <a:t>16</a:t>
            </a:fld>
            <a:endParaRPr lang="en-GB"/>
          </a:p>
        </p:txBody>
      </p:sp>
      <p:sp>
        <p:nvSpPr>
          <p:cNvPr id="34" name="Footer Placeholder 33">
            <a:extLst>
              <a:ext uri="{FF2B5EF4-FFF2-40B4-BE49-F238E27FC236}">
                <a16:creationId xmlns:a16="http://schemas.microsoft.com/office/drawing/2014/main" id="{C1CF5EED-562A-FBC9-9871-28F9734120E0}"/>
              </a:ext>
            </a:extLst>
          </p:cNvPr>
          <p:cNvSpPr>
            <a:spLocks noGrp="1"/>
          </p:cNvSpPr>
          <p:nvPr>
            <p:ph type="ftr" sz="quarter" idx="12"/>
          </p:nvPr>
        </p:nvSpPr>
        <p:spPr/>
        <p:txBody>
          <a:bodyPr/>
          <a:lstStyle/>
          <a:p>
            <a:r>
              <a:rPr lang="en-GB"/>
              <a:t>A. Agrawal, PSAS 2026</a:t>
            </a:r>
          </a:p>
        </p:txBody>
      </p:sp>
      <p:cxnSp>
        <p:nvCxnSpPr>
          <p:cNvPr id="36" name="Straight Connector 35">
            <a:extLst>
              <a:ext uri="{FF2B5EF4-FFF2-40B4-BE49-F238E27FC236}">
                <a16:creationId xmlns:a16="http://schemas.microsoft.com/office/drawing/2014/main" id="{76D93A02-170B-DBB2-8348-897827255056}"/>
              </a:ext>
            </a:extLst>
          </p:cNvPr>
          <p:cNvCxnSpPr>
            <a:cxnSpLocks/>
          </p:cNvCxnSpPr>
          <p:nvPr/>
        </p:nvCxnSpPr>
        <p:spPr>
          <a:xfrm>
            <a:off x="2424588" y="2471683"/>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1E8524A1-EEC2-8ADA-4EFF-7366CAECE10E}"/>
              </a:ext>
            </a:extLst>
          </p:cNvPr>
          <p:cNvCxnSpPr>
            <a:cxnSpLocks/>
          </p:cNvCxnSpPr>
          <p:nvPr/>
        </p:nvCxnSpPr>
        <p:spPr>
          <a:xfrm>
            <a:off x="2406531" y="5731556"/>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589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9D73E1-FC58-E820-8B62-B8FDB6C928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48F934-918E-7761-B2BC-0D3CC5AEBF8F}"/>
              </a:ext>
            </a:extLst>
          </p:cNvPr>
          <p:cNvSpPr>
            <a:spLocks noGrp="1"/>
          </p:cNvSpPr>
          <p:nvPr>
            <p:ph type="title"/>
          </p:nvPr>
        </p:nvSpPr>
        <p:spPr>
          <a:xfrm>
            <a:off x="1051627" y="356659"/>
            <a:ext cx="10080000" cy="1325033"/>
          </a:xfrm>
          <a:prstGeom prst="rect">
            <a:avLst/>
          </a:prstGeom>
        </p:spPr>
        <p:txBody>
          <a:bodyPr/>
          <a:lstStyle/>
          <a:p>
            <a:r>
              <a:rPr lang="en-GB" dirty="0"/>
              <a:t>Entanglement scheme</a:t>
            </a:r>
          </a:p>
        </p:txBody>
      </p:sp>
      <p:sp>
        <p:nvSpPr>
          <p:cNvPr id="3" name="Content Placeholder 2">
            <a:extLst>
              <a:ext uri="{FF2B5EF4-FFF2-40B4-BE49-F238E27FC236}">
                <a16:creationId xmlns:a16="http://schemas.microsoft.com/office/drawing/2014/main" id="{E36F4DE4-4031-AA48-97DB-668FC0B56772}"/>
              </a:ext>
            </a:extLst>
          </p:cNvPr>
          <p:cNvSpPr>
            <a:spLocks noGrp="1"/>
          </p:cNvSpPr>
          <p:nvPr>
            <p:ph sz="quarter" idx="10"/>
          </p:nvPr>
        </p:nvSpPr>
        <p:spPr>
          <a:xfrm>
            <a:off x="6095999" y="1988840"/>
            <a:ext cx="5652656" cy="4349749"/>
          </a:xfrm>
        </p:spPr>
        <p:txBody>
          <a:bodyPr>
            <a:normAutofit/>
          </a:bodyPr>
          <a:lstStyle/>
          <a:p>
            <a:r>
              <a:rPr lang="en-GB" sz="2400" dirty="0"/>
              <a:t>Ion-photon entanglement</a:t>
            </a:r>
          </a:p>
          <a:p>
            <a:r>
              <a:rPr lang="en-GB" sz="2400" dirty="0"/>
              <a:t>Collect photons with high-NA</a:t>
            </a:r>
          </a:p>
          <a:p>
            <a:r>
              <a:rPr lang="en-GB" sz="2400" dirty="0"/>
              <a:t>Photon bell-state measurement</a:t>
            </a:r>
          </a:p>
          <a:p>
            <a:r>
              <a:rPr lang="en-GB" dirty="0"/>
              <a:t>Local entangling gate maps entanglement to Ca-Ca</a:t>
            </a:r>
          </a:p>
        </p:txBody>
      </p:sp>
      <p:grpSp>
        <p:nvGrpSpPr>
          <p:cNvPr id="44" name="Group 43">
            <a:extLst>
              <a:ext uri="{FF2B5EF4-FFF2-40B4-BE49-F238E27FC236}">
                <a16:creationId xmlns:a16="http://schemas.microsoft.com/office/drawing/2014/main" id="{C05284CA-C7D9-5E31-51F7-31C3B5DB4681}"/>
              </a:ext>
            </a:extLst>
          </p:cNvPr>
          <p:cNvGrpSpPr/>
          <p:nvPr/>
        </p:nvGrpSpPr>
        <p:grpSpPr>
          <a:xfrm>
            <a:off x="443345" y="1889653"/>
            <a:ext cx="5121296" cy="4548122"/>
            <a:chOff x="443345" y="1889653"/>
            <a:chExt cx="5121296" cy="4548122"/>
          </a:xfrm>
        </p:grpSpPr>
        <p:grpSp>
          <p:nvGrpSpPr>
            <p:cNvPr id="45" name="Group 44">
              <a:extLst>
                <a:ext uri="{FF2B5EF4-FFF2-40B4-BE49-F238E27FC236}">
                  <a16:creationId xmlns:a16="http://schemas.microsoft.com/office/drawing/2014/main" id="{F50AB743-EBDF-AC41-4AFB-25A182FFE54B}"/>
                </a:ext>
              </a:extLst>
            </p:cNvPr>
            <p:cNvGrpSpPr/>
            <p:nvPr/>
          </p:nvGrpSpPr>
          <p:grpSpPr>
            <a:xfrm>
              <a:off x="443345" y="1889653"/>
              <a:ext cx="5121296" cy="4548122"/>
              <a:chOff x="-190270" y="1953219"/>
              <a:chExt cx="5121296" cy="4548122"/>
            </a:xfrm>
          </p:grpSpPr>
          <p:pic>
            <p:nvPicPr>
              <p:cNvPr id="50" name="Picture 49" descr="Fig. 2: Teleportation of a CZ gate between two trapped-ion modules.">
                <a:extLst>
                  <a:ext uri="{FF2B5EF4-FFF2-40B4-BE49-F238E27FC236}">
                    <a16:creationId xmlns:a16="http://schemas.microsoft.com/office/drawing/2014/main" id="{E9D36B79-1EAF-4F74-6B39-AA824856CF45}"/>
                  </a:ext>
                </a:extLst>
              </p:cNvPr>
              <p:cNvPicPr>
                <a:picLocks noChangeAspect="1"/>
              </p:cNvPicPr>
              <p:nvPr/>
            </p:nvPicPr>
            <p:blipFill>
              <a:blip r:embed="rId3"/>
              <a:srcRect l="-1" t="3723" r="53718"/>
              <a:stretch>
                <a:fillRect/>
              </a:stretch>
            </p:blipFill>
            <p:spPr>
              <a:xfrm>
                <a:off x="-190270" y="1953219"/>
                <a:ext cx="5121296" cy="4548122"/>
              </a:xfrm>
              <a:prstGeom prst="rect">
                <a:avLst/>
              </a:prstGeom>
            </p:spPr>
          </p:pic>
          <p:sp>
            <p:nvSpPr>
              <p:cNvPr id="51" name="Rectangle 50">
                <a:extLst>
                  <a:ext uri="{FF2B5EF4-FFF2-40B4-BE49-F238E27FC236}">
                    <a16:creationId xmlns:a16="http://schemas.microsoft.com/office/drawing/2014/main" id="{7F26ADB5-432B-2981-9601-79F0A1942E8E}"/>
                  </a:ext>
                </a:extLst>
              </p:cNvPr>
              <p:cNvSpPr/>
              <p:nvPr/>
            </p:nvSpPr>
            <p:spPr>
              <a:xfrm>
                <a:off x="1712041" y="2089962"/>
                <a:ext cx="3218985" cy="427463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extLst>
                  <a:ext uri="{FF2B5EF4-FFF2-40B4-BE49-F238E27FC236}">
                    <a16:creationId xmlns:a16="http://schemas.microsoft.com/office/drawing/2014/main" id="{296625C5-2D9B-A064-85F8-DF7BD8A89988}"/>
                  </a:ext>
                </a:extLst>
              </p:cNvPr>
              <p:cNvSpPr/>
              <p:nvPr/>
            </p:nvSpPr>
            <p:spPr>
              <a:xfrm>
                <a:off x="1642290" y="3770287"/>
                <a:ext cx="479503" cy="107051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ounded Rectangle 52">
                <a:extLst>
                  <a:ext uri="{FF2B5EF4-FFF2-40B4-BE49-F238E27FC236}">
                    <a16:creationId xmlns:a16="http://schemas.microsoft.com/office/drawing/2014/main" id="{20408543-C8F5-9180-D47F-2CC367AFA65E}"/>
                  </a:ext>
                </a:extLst>
              </p:cNvPr>
              <p:cNvSpPr/>
              <p:nvPr/>
            </p:nvSpPr>
            <p:spPr>
              <a:xfrm>
                <a:off x="1421270" y="5511827"/>
                <a:ext cx="3152078" cy="550898"/>
              </a:xfrm>
              <a:prstGeom prst="roundRect">
                <a:avLst>
                  <a:gd name="adj" fmla="val 23525"/>
                </a:avLst>
              </a:prstGeom>
              <a:solidFill>
                <a:srgbClr val="F9EC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ounded Rectangle 53">
                <a:extLst>
                  <a:ext uri="{FF2B5EF4-FFF2-40B4-BE49-F238E27FC236}">
                    <a16:creationId xmlns:a16="http://schemas.microsoft.com/office/drawing/2014/main" id="{BC917604-F3BD-B862-9069-4777F09951BF}"/>
                  </a:ext>
                </a:extLst>
              </p:cNvPr>
              <p:cNvSpPr/>
              <p:nvPr/>
            </p:nvSpPr>
            <p:spPr>
              <a:xfrm>
                <a:off x="1413836" y="2252366"/>
                <a:ext cx="3152078" cy="550898"/>
              </a:xfrm>
              <a:prstGeom prst="roundRect">
                <a:avLst>
                  <a:gd name="adj" fmla="val 23525"/>
                </a:avLst>
              </a:prstGeom>
              <a:solidFill>
                <a:srgbClr val="F9EC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ounded Rectangle 54">
                <a:extLst>
                  <a:ext uri="{FF2B5EF4-FFF2-40B4-BE49-F238E27FC236}">
                    <a16:creationId xmlns:a16="http://schemas.microsoft.com/office/drawing/2014/main" id="{3676D008-AC35-7D9C-1772-BCADD8F3601B}"/>
                  </a:ext>
                </a:extLst>
              </p:cNvPr>
              <p:cNvSpPr/>
              <p:nvPr/>
            </p:nvSpPr>
            <p:spPr>
              <a:xfrm>
                <a:off x="1413836" y="2871566"/>
                <a:ext cx="3153600" cy="432000"/>
              </a:xfrm>
              <a:prstGeom prst="roundRect">
                <a:avLst>
                  <a:gd name="adj" fmla="val 23525"/>
                </a:avLst>
              </a:prstGeom>
              <a:solidFill>
                <a:srgbClr val="E0DEE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ounded Rectangle 55">
                <a:extLst>
                  <a:ext uri="{FF2B5EF4-FFF2-40B4-BE49-F238E27FC236}">
                    <a16:creationId xmlns:a16="http://schemas.microsoft.com/office/drawing/2014/main" id="{A68B87FD-C50D-9078-FF3E-09C18309214C}"/>
                  </a:ext>
                </a:extLst>
              </p:cNvPr>
              <p:cNvSpPr/>
              <p:nvPr/>
            </p:nvSpPr>
            <p:spPr>
              <a:xfrm>
                <a:off x="1387819" y="5020766"/>
                <a:ext cx="3152078" cy="424800"/>
              </a:xfrm>
              <a:prstGeom prst="roundRect">
                <a:avLst>
                  <a:gd name="adj" fmla="val 23525"/>
                </a:avLst>
              </a:prstGeom>
              <a:solidFill>
                <a:srgbClr val="E0DEE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6" name="Group 45">
              <a:extLst>
                <a:ext uri="{FF2B5EF4-FFF2-40B4-BE49-F238E27FC236}">
                  <a16:creationId xmlns:a16="http://schemas.microsoft.com/office/drawing/2014/main" id="{3141B9F2-AC0B-1C2C-A44E-B06DDCD163AE}"/>
                </a:ext>
              </a:extLst>
            </p:cNvPr>
            <p:cNvGrpSpPr/>
            <p:nvPr/>
          </p:nvGrpSpPr>
          <p:grpSpPr>
            <a:xfrm>
              <a:off x="2283339" y="2882234"/>
              <a:ext cx="282498" cy="2410614"/>
              <a:chOff x="2283339" y="2882234"/>
              <a:chExt cx="282498" cy="2410614"/>
            </a:xfrm>
          </p:grpSpPr>
          <p:sp>
            <p:nvSpPr>
              <p:cNvPr id="47" name="5-point Star 46">
                <a:extLst>
                  <a:ext uri="{FF2B5EF4-FFF2-40B4-BE49-F238E27FC236}">
                    <a16:creationId xmlns:a16="http://schemas.microsoft.com/office/drawing/2014/main" id="{FC294AE1-32A6-B4EF-4E29-47A84EA177B5}"/>
                  </a:ext>
                </a:extLst>
              </p:cNvPr>
              <p:cNvSpPr/>
              <p:nvPr/>
            </p:nvSpPr>
            <p:spPr>
              <a:xfrm>
                <a:off x="2283339" y="2882234"/>
                <a:ext cx="282498" cy="282498"/>
              </a:xfrm>
              <a:prstGeom prst="star5">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5-point Star 47">
                <a:extLst>
                  <a:ext uri="{FF2B5EF4-FFF2-40B4-BE49-F238E27FC236}">
                    <a16:creationId xmlns:a16="http://schemas.microsoft.com/office/drawing/2014/main" id="{ECF3CBB9-F394-1980-FF3E-C935FC3F39C4}"/>
                  </a:ext>
                </a:extLst>
              </p:cNvPr>
              <p:cNvSpPr/>
              <p:nvPr/>
            </p:nvSpPr>
            <p:spPr>
              <a:xfrm>
                <a:off x="2283339" y="5010350"/>
                <a:ext cx="282498" cy="282498"/>
              </a:xfrm>
              <a:prstGeom prst="star5">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Connector 48">
                <a:extLst>
                  <a:ext uri="{FF2B5EF4-FFF2-40B4-BE49-F238E27FC236}">
                    <a16:creationId xmlns:a16="http://schemas.microsoft.com/office/drawing/2014/main" id="{D74A363D-F957-F934-3CD0-9C584F99A202}"/>
                  </a:ext>
                </a:extLst>
              </p:cNvPr>
              <p:cNvCxnSpPr>
                <a:cxnSpLocks/>
              </p:cNvCxnSpPr>
              <p:nvPr/>
            </p:nvCxnSpPr>
            <p:spPr>
              <a:xfrm>
                <a:off x="2424588" y="3149864"/>
                <a:ext cx="0" cy="1845618"/>
              </a:xfrm>
              <a:prstGeom prst="line">
                <a:avLst/>
              </a:prstGeom>
              <a:ln w="31750" cap="rnd" cmpd="dbl">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7F7EAE7B-8EF5-CF34-3AF4-B8BCC2DB8461}"/>
              </a:ext>
            </a:extLst>
          </p:cNvPr>
          <p:cNvGrpSpPr/>
          <p:nvPr/>
        </p:nvGrpSpPr>
        <p:grpSpPr>
          <a:xfrm>
            <a:off x="2424588" y="2471682"/>
            <a:ext cx="1836708" cy="561450"/>
            <a:chOff x="2424588" y="2471682"/>
            <a:chExt cx="1836708" cy="561450"/>
          </a:xfrm>
        </p:grpSpPr>
        <p:cxnSp>
          <p:nvCxnSpPr>
            <p:cNvPr id="58" name="Straight Connector 57">
              <a:extLst>
                <a:ext uri="{FF2B5EF4-FFF2-40B4-BE49-F238E27FC236}">
                  <a16:creationId xmlns:a16="http://schemas.microsoft.com/office/drawing/2014/main" id="{68C91C42-28FF-561B-E106-41A135B247DE}"/>
                </a:ext>
              </a:extLst>
            </p:cNvPr>
            <p:cNvCxnSpPr/>
            <p:nvPr/>
          </p:nvCxnSpPr>
          <p:spPr>
            <a:xfrm>
              <a:off x="2565837" y="3033132"/>
              <a:ext cx="556504"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1DB6B27D-6FF5-246C-DB15-615271C5F724}"/>
                </a:ext>
              </a:extLst>
            </p:cNvPr>
            <p:cNvCxnSpPr>
              <a:cxnSpLocks/>
            </p:cNvCxnSpPr>
            <p:nvPr/>
          </p:nvCxnSpPr>
          <p:spPr>
            <a:xfrm flipV="1">
              <a:off x="3122341" y="2471683"/>
              <a:ext cx="453483" cy="561449"/>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02C503F7-E1D6-0742-CB63-84E1B562512C}"/>
                </a:ext>
              </a:extLst>
            </p:cNvPr>
            <p:cNvCxnSpPr>
              <a:cxnSpLocks/>
            </p:cNvCxnSpPr>
            <p:nvPr/>
          </p:nvCxnSpPr>
          <p:spPr>
            <a:xfrm>
              <a:off x="3575824" y="2471683"/>
              <a:ext cx="685472"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6CED7FB0-A034-5734-D4B2-818D4C9860D2}"/>
                </a:ext>
              </a:extLst>
            </p:cNvPr>
            <p:cNvCxnSpPr>
              <a:cxnSpLocks/>
            </p:cNvCxnSpPr>
            <p:nvPr/>
          </p:nvCxnSpPr>
          <p:spPr>
            <a:xfrm>
              <a:off x="2424588" y="2471683"/>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CD1BC4E0-0B7B-0A43-FFF4-8C27B37C3AEE}"/>
                </a:ext>
              </a:extLst>
            </p:cNvPr>
            <p:cNvCxnSpPr>
              <a:cxnSpLocks/>
            </p:cNvCxnSpPr>
            <p:nvPr/>
          </p:nvCxnSpPr>
          <p:spPr>
            <a:xfrm flipH="1" flipV="1">
              <a:off x="3114565" y="2471682"/>
              <a:ext cx="453483" cy="561449"/>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585643A8-D8FC-ABE9-FBD3-C459930A2341}"/>
                </a:ext>
              </a:extLst>
            </p:cNvPr>
            <p:cNvCxnSpPr>
              <a:cxnSpLocks/>
            </p:cNvCxnSpPr>
            <p:nvPr/>
          </p:nvCxnSpPr>
          <p:spPr>
            <a:xfrm>
              <a:off x="3563543" y="3023312"/>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2062E533-D668-2403-90CB-A945DC0605B1}"/>
              </a:ext>
            </a:extLst>
          </p:cNvPr>
          <p:cNvSpPr txBox="1"/>
          <p:nvPr/>
        </p:nvSpPr>
        <p:spPr>
          <a:xfrm>
            <a:off x="2740696" y="2186363"/>
            <a:ext cx="1290738" cy="261610"/>
          </a:xfrm>
          <a:prstGeom prst="rect">
            <a:avLst/>
          </a:prstGeom>
          <a:noFill/>
        </p:spPr>
        <p:txBody>
          <a:bodyPr wrap="none" rtlCol="0">
            <a:spAutoFit/>
          </a:bodyPr>
          <a:lstStyle/>
          <a:p>
            <a:r>
              <a:rPr lang="en-GB" sz="1100" dirty="0"/>
              <a:t>Local SWAP gate</a:t>
            </a:r>
          </a:p>
        </p:txBody>
      </p:sp>
      <p:sp>
        <p:nvSpPr>
          <p:cNvPr id="82" name="TextBox 81">
            <a:extLst>
              <a:ext uri="{FF2B5EF4-FFF2-40B4-BE49-F238E27FC236}">
                <a16:creationId xmlns:a16="http://schemas.microsoft.com/office/drawing/2014/main" id="{5749FDE5-50B0-D9DE-6E65-6F6D7E0EB18C}"/>
              </a:ext>
            </a:extLst>
          </p:cNvPr>
          <p:cNvSpPr txBox="1"/>
          <p:nvPr/>
        </p:nvSpPr>
        <p:spPr>
          <a:xfrm>
            <a:off x="2814918" y="5729596"/>
            <a:ext cx="1290738" cy="261610"/>
          </a:xfrm>
          <a:prstGeom prst="rect">
            <a:avLst/>
          </a:prstGeom>
          <a:noFill/>
        </p:spPr>
        <p:txBody>
          <a:bodyPr wrap="none" rtlCol="0">
            <a:spAutoFit/>
          </a:bodyPr>
          <a:lstStyle/>
          <a:p>
            <a:r>
              <a:rPr lang="en-GB" sz="1100" dirty="0"/>
              <a:t>Local SWAP gate</a:t>
            </a:r>
          </a:p>
        </p:txBody>
      </p:sp>
      <p:sp>
        <p:nvSpPr>
          <p:cNvPr id="83" name="Slide Number Placeholder 82">
            <a:extLst>
              <a:ext uri="{FF2B5EF4-FFF2-40B4-BE49-F238E27FC236}">
                <a16:creationId xmlns:a16="http://schemas.microsoft.com/office/drawing/2014/main" id="{57CE24C6-440F-4006-0E2E-8C24887E930D}"/>
              </a:ext>
            </a:extLst>
          </p:cNvPr>
          <p:cNvSpPr>
            <a:spLocks noGrp="1"/>
          </p:cNvSpPr>
          <p:nvPr>
            <p:ph type="sldNum" sz="quarter" idx="13"/>
          </p:nvPr>
        </p:nvSpPr>
        <p:spPr/>
        <p:txBody>
          <a:bodyPr/>
          <a:lstStyle/>
          <a:p>
            <a:fld id="{62B67842-47AD-D846-9321-55D40092337F}" type="slidenum">
              <a:rPr lang="en-GB" smtClean="0"/>
              <a:t>17</a:t>
            </a:fld>
            <a:endParaRPr lang="en-GB"/>
          </a:p>
        </p:txBody>
      </p:sp>
      <p:sp>
        <p:nvSpPr>
          <p:cNvPr id="84" name="Footer Placeholder 83">
            <a:extLst>
              <a:ext uri="{FF2B5EF4-FFF2-40B4-BE49-F238E27FC236}">
                <a16:creationId xmlns:a16="http://schemas.microsoft.com/office/drawing/2014/main" id="{419D6FE3-052B-6C7E-3108-CB11505063B3}"/>
              </a:ext>
            </a:extLst>
          </p:cNvPr>
          <p:cNvSpPr>
            <a:spLocks noGrp="1"/>
          </p:cNvSpPr>
          <p:nvPr>
            <p:ph type="ftr" sz="quarter" idx="12"/>
          </p:nvPr>
        </p:nvSpPr>
        <p:spPr/>
        <p:txBody>
          <a:bodyPr/>
          <a:lstStyle/>
          <a:p>
            <a:r>
              <a:rPr lang="en-GB"/>
              <a:t>A. Agrawal, PSAS 2026</a:t>
            </a:r>
          </a:p>
        </p:txBody>
      </p:sp>
      <p:grpSp>
        <p:nvGrpSpPr>
          <p:cNvPr id="86" name="Group 85">
            <a:extLst>
              <a:ext uri="{FF2B5EF4-FFF2-40B4-BE49-F238E27FC236}">
                <a16:creationId xmlns:a16="http://schemas.microsoft.com/office/drawing/2014/main" id="{775A16D2-7B65-8892-2C13-4BCCFA6235CA}"/>
              </a:ext>
            </a:extLst>
          </p:cNvPr>
          <p:cNvGrpSpPr/>
          <p:nvPr/>
        </p:nvGrpSpPr>
        <p:grpSpPr>
          <a:xfrm flipV="1">
            <a:off x="2447354" y="5160193"/>
            <a:ext cx="1836708" cy="561450"/>
            <a:chOff x="2424588" y="2471682"/>
            <a:chExt cx="1836708" cy="561450"/>
          </a:xfrm>
        </p:grpSpPr>
        <p:cxnSp>
          <p:nvCxnSpPr>
            <p:cNvPr id="87" name="Straight Connector 86">
              <a:extLst>
                <a:ext uri="{FF2B5EF4-FFF2-40B4-BE49-F238E27FC236}">
                  <a16:creationId xmlns:a16="http://schemas.microsoft.com/office/drawing/2014/main" id="{DD1ACEA9-E631-6939-CE1C-9A0B897D7077}"/>
                </a:ext>
              </a:extLst>
            </p:cNvPr>
            <p:cNvCxnSpPr/>
            <p:nvPr/>
          </p:nvCxnSpPr>
          <p:spPr>
            <a:xfrm>
              <a:off x="2565837" y="3033132"/>
              <a:ext cx="556504"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4CE26CB8-5506-4E5A-6E7F-08D722517C94}"/>
                </a:ext>
              </a:extLst>
            </p:cNvPr>
            <p:cNvCxnSpPr>
              <a:cxnSpLocks/>
            </p:cNvCxnSpPr>
            <p:nvPr/>
          </p:nvCxnSpPr>
          <p:spPr>
            <a:xfrm flipV="1">
              <a:off x="3122341" y="2471683"/>
              <a:ext cx="453483" cy="561449"/>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236FF981-ED7D-3CED-F0BB-88EC304B5CE5}"/>
                </a:ext>
              </a:extLst>
            </p:cNvPr>
            <p:cNvCxnSpPr>
              <a:cxnSpLocks/>
            </p:cNvCxnSpPr>
            <p:nvPr/>
          </p:nvCxnSpPr>
          <p:spPr>
            <a:xfrm>
              <a:off x="3575824" y="2471683"/>
              <a:ext cx="685472"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489A84D1-6C89-C799-675A-33C17B3F4005}"/>
                </a:ext>
              </a:extLst>
            </p:cNvPr>
            <p:cNvCxnSpPr>
              <a:cxnSpLocks/>
            </p:cNvCxnSpPr>
            <p:nvPr/>
          </p:nvCxnSpPr>
          <p:spPr>
            <a:xfrm>
              <a:off x="2424588" y="2471683"/>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30470C86-2086-DBC3-0514-615E0875446B}"/>
                </a:ext>
              </a:extLst>
            </p:cNvPr>
            <p:cNvCxnSpPr>
              <a:cxnSpLocks/>
            </p:cNvCxnSpPr>
            <p:nvPr/>
          </p:nvCxnSpPr>
          <p:spPr>
            <a:xfrm flipH="1" flipV="1">
              <a:off x="3114565" y="2471682"/>
              <a:ext cx="453483" cy="561449"/>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47523332-C1B7-F0C2-FBF4-A2C669654AB0}"/>
                </a:ext>
              </a:extLst>
            </p:cNvPr>
            <p:cNvCxnSpPr>
              <a:cxnSpLocks/>
            </p:cNvCxnSpPr>
            <p:nvPr/>
          </p:nvCxnSpPr>
          <p:spPr>
            <a:xfrm>
              <a:off x="3563543" y="3023312"/>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386169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2D58B6-3777-00F2-D138-D1962ED3254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0A5A61-7B4D-7D54-71BE-9702310E9D09}"/>
              </a:ext>
            </a:extLst>
          </p:cNvPr>
          <p:cNvSpPr>
            <a:spLocks noGrp="1"/>
          </p:cNvSpPr>
          <p:nvPr>
            <p:ph sz="quarter" idx="10"/>
          </p:nvPr>
        </p:nvSpPr>
        <p:spPr>
          <a:xfrm>
            <a:off x="6095999" y="1988840"/>
            <a:ext cx="5652656" cy="4349749"/>
          </a:xfrm>
        </p:spPr>
        <p:txBody>
          <a:bodyPr>
            <a:normAutofit/>
          </a:bodyPr>
          <a:lstStyle/>
          <a:p>
            <a:r>
              <a:rPr lang="en-GB" sz="2400" dirty="0"/>
              <a:t>Ion-photon entanglement</a:t>
            </a:r>
          </a:p>
          <a:p>
            <a:r>
              <a:rPr lang="en-GB" sz="2400" dirty="0"/>
              <a:t>Collect photons with high-NA</a:t>
            </a:r>
          </a:p>
          <a:p>
            <a:r>
              <a:rPr lang="en-GB" sz="2400" dirty="0"/>
              <a:t>Photon bell-state measurement</a:t>
            </a:r>
          </a:p>
          <a:p>
            <a:r>
              <a:rPr lang="en-GB" sz="2400" dirty="0"/>
              <a:t>Local entangling gate maps entanglement to Ca-Ca</a:t>
            </a:r>
          </a:p>
          <a:p>
            <a:r>
              <a:rPr lang="en-GB" dirty="0"/>
              <a:t>Map to optical transition</a:t>
            </a:r>
          </a:p>
        </p:txBody>
      </p:sp>
      <p:grpSp>
        <p:nvGrpSpPr>
          <p:cNvPr id="26" name="Group 25">
            <a:extLst>
              <a:ext uri="{FF2B5EF4-FFF2-40B4-BE49-F238E27FC236}">
                <a16:creationId xmlns:a16="http://schemas.microsoft.com/office/drawing/2014/main" id="{956A97FA-8D6B-D05B-C9EF-FEC28D897C8B}"/>
              </a:ext>
            </a:extLst>
          </p:cNvPr>
          <p:cNvGrpSpPr/>
          <p:nvPr/>
        </p:nvGrpSpPr>
        <p:grpSpPr>
          <a:xfrm>
            <a:off x="5965187" y="1725936"/>
            <a:ext cx="5914280" cy="2905056"/>
            <a:chOff x="5965187" y="1725936"/>
            <a:chExt cx="5914280" cy="2905056"/>
          </a:xfrm>
        </p:grpSpPr>
        <p:grpSp>
          <p:nvGrpSpPr>
            <p:cNvPr id="21" name="Group 20">
              <a:extLst>
                <a:ext uri="{FF2B5EF4-FFF2-40B4-BE49-F238E27FC236}">
                  <a16:creationId xmlns:a16="http://schemas.microsoft.com/office/drawing/2014/main" id="{1E3F8F78-4584-2B26-BE22-3B9E8B401FF2}"/>
                </a:ext>
              </a:extLst>
            </p:cNvPr>
            <p:cNvGrpSpPr/>
            <p:nvPr/>
          </p:nvGrpSpPr>
          <p:grpSpPr>
            <a:xfrm>
              <a:off x="5965187" y="1725936"/>
              <a:ext cx="5914280" cy="2905056"/>
              <a:chOff x="5965187" y="1725936"/>
              <a:chExt cx="5914280" cy="2905056"/>
            </a:xfrm>
          </p:grpSpPr>
          <p:sp>
            <p:nvSpPr>
              <p:cNvPr id="7" name="Rectangle 6">
                <a:extLst>
                  <a:ext uri="{FF2B5EF4-FFF2-40B4-BE49-F238E27FC236}">
                    <a16:creationId xmlns:a16="http://schemas.microsoft.com/office/drawing/2014/main" id="{374AB654-D6F1-DA18-8C17-C7BD89BA643B}"/>
                  </a:ext>
                </a:extLst>
              </p:cNvPr>
              <p:cNvSpPr/>
              <p:nvPr/>
            </p:nvSpPr>
            <p:spPr>
              <a:xfrm>
                <a:off x="5965187" y="1725936"/>
                <a:ext cx="5388613" cy="2905056"/>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127EC57E-A0AA-29A3-1DF5-4B42583D7E18}"/>
                  </a:ext>
                </a:extLst>
              </p:cNvPr>
              <p:cNvGrpSpPr/>
              <p:nvPr/>
            </p:nvGrpSpPr>
            <p:grpSpPr>
              <a:xfrm>
                <a:off x="7285703" y="2186363"/>
                <a:ext cx="1848465" cy="1970224"/>
                <a:chOff x="7285703" y="2186363"/>
                <a:chExt cx="1848465" cy="1970224"/>
              </a:xfrm>
            </p:grpSpPr>
            <p:cxnSp>
              <p:nvCxnSpPr>
                <p:cNvPr id="9" name="Straight Connector 8">
                  <a:extLst>
                    <a:ext uri="{FF2B5EF4-FFF2-40B4-BE49-F238E27FC236}">
                      <a16:creationId xmlns:a16="http://schemas.microsoft.com/office/drawing/2014/main" id="{3EA724C7-6E3C-129C-23D4-DF70484F9673}"/>
                    </a:ext>
                  </a:extLst>
                </p:cNvPr>
                <p:cNvCxnSpPr/>
                <p:nvPr/>
              </p:nvCxnSpPr>
              <p:spPr>
                <a:xfrm>
                  <a:off x="7285703" y="3706721"/>
                  <a:ext cx="722671"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80D8383-5C59-D592-6E66-78770120DB6B}"/>
                    </a:ext>
                  </a:extLst>
                </p:cNvPr>
                <p:cNvCxnSpPr/>
                <p:nvPr/>
              </p:nvCxnSpPr>
              <p:spPr>
                <a:xfrm>
                  <a:off x="7285703" y="4156587"/>
                  <a:ext cx="722671"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1A5F5AE-9902-DF0A-B335-2614B7EC5A82}"/>
                    </a:ext>
                  </a:extLst>
                </p:cNvPr>
                <p:cNvCxnSpPr/>
                <p:nvPr/>
              </p:nvCxnSpPr>
              <p:spPr>
                <a:xfrm>
                  <a:off x="8411497" y="2186363"/>
                  <a:ext cx="722671" cy="0"/>
                </a:xfrm>
                <a:prstGeom prst="line">
                  <a:avLst/>
                </a:prstGeom>
                <a:ln w="19050"/>
              </p:spPr>
              <p:style>
                <a:lnRef idx="1">
                  <a:schemeClr val="accent1"/>
                </a:lnRef>
                <a:fillRef idx="0">
                  <a:schemeClr val="accent1"/>
                </a:fillRef>
                <a:effectRef idx="0">
                  <a:schemeClr val="accent1"/>
                </a:effectRef>
                <a:fontRef idx="minor">
                  <a:schemeClr val="tx1"/>
                </a:fontRef>
              </p:style>
            </p:cxnSp>
          </p:grpSp>
          <p:pic>
            <p:nvPicPr>
              <p:cNvPr id="17" name="Picture 16">
                <a:extLst>
                  <a:ext uri="{FF2B5EF4-FFF2-40B4-BE49-F238E27FC236}">
                    <a16:creationId xmlns:a16="http://schemas.microsoft.com/office/drawing/2014/main" id="{411197E7-FCFA-8EC4-0B9E-04FE89AD68E5}"/>
                  </a:ext>
                </a:extLst>
              </p:cNvPr>
              <p:cNvPicPr>
                <a:picLocks noChangeAspect="1"/>
              </p:cNvPicPr>
              <p:nvPr/>
            </p:nvPicPr>
            <p:blipFill>
              <a:blip r:embed="rId3"/>
              <a:stretch>
                <a:fillRect/>
              </a:stretch>
            </p:blipFill>
            <p:spPr>
              <a:xfrm>
                <a:off x="8293105" y="3997518"/>
                <a:ext cx="2514595" cy="332389"/>
              </a:xfrm>
              <a:prstGeom prst="rect">
                <a:avLst/>
              </a:prstGeom>
            </p:spPr>
          </p:pic>
          <p:pic>
            <p:nvPicPr>
              <p:cNvPr id="19" name="Picture 18">
                <a:extLst>
                  <a:ext uri="{FF2B5EF4-FFF2-40B4-BE49-F238E27FC236}">
                    <a16:creationId xmlns:a16="http://schemas.microsoft.com/office/drawing/2014/main" id="{68921251-39C4-3E77-33B2-BE31FEFA387A}"/>
                  </a:ext>
                </a:extLst>
              </p:cNvPr>
              <p:cNvPicPr>
                <a:picLocks noChangeAspect="1"/>
              </p:cNvPicPr>
              <p:nvPr/>
            </p:nvPicPr>
            <p:blipFill>
              <a:blip r:embed="rId4"/>
              <a:stretch>
                <a:fillRect/>
              </a:stretch>
            </p:blipFill>
            <p:spPr>
              <a:xfrm>
                <a:off x="8293105" y="3524175"/>
                <a:ext cx="2514595" cy="332389"/>
              </a:xfrm>
              <a:prstGeom prst="rect">
                <a:avLst/>
              </a:prstGeom>
            </p:spPr>
          </p:pic>
          <p:pic>
            <p:nvPicPr>
              <p:cNvPr id="20" name="Picture 19">
                <a:extLst>
                  <a:ext uri="{FF2B5EF4-FFF2-40B4-BE49-F238E27FC236}">
                    <a16:creationId xmlns:a16="http://schemas.microsoft.com/office/drawing/2014/main" id="{3CB363A9-64F6-8A24-CE03-0E23B6A84320}"/>
                  </a:ext>
                </a:extLst>
              </p:cNvPr>
              <p:cNvPicPr>
                <a:picLocks noChangeAspect="1"/>
              </p:cNvPicPr>
              <p:nvPr/>
            </p:nvPicPr>
            <p:blipFill>
              <a:blip r:embed="rId5"/>
              <a:stretch>
                <a:fillRect/>
              </a:stretch>
            </p:blipFill>
            <p:spPr>
              <a:xfrm>
                <a:off x="9307081" y="2038754"/>
                <a:ext cx="2572386" cy="332387"/>
              </a:xfrm>
              <a:prstGeom prst="rect">
                <a:avLst/>
              </a:prstGeom>
            </p:spPr>
          </p:pic>
        </p:grpSp>
        <p:cxnSp>
          <p:nvCxnSpPr>
            <p:cNvPr id="23" name="Straight Arrow Connector 22">
              <a:extLst>
                <a:ext uri="{FF2B5EF4-FFF2-40B4-BE49-F238E27FC236}">
                  <a16:creationId xmlns:a16="http://schemas.microsoft.com/office/drawing/2014/main" id="{8E914412-0C29-FCF3-877C-4FCF99EC1EE4}"/>
                </a:ext>
              </a:extLst>
            </p:cNvPr>
            <p:cNvCxnSpPr/>
            <p:nvPr/>
          </p:nvCxnSpPr>
          <p:spPr>
            <a:xfrm flipH="1">
              <a:off x="7817110" y="2204947"/>
              <a:ext cx="1105217" cy="1867726"/>
            </a:xfrm>
            <a:prstGeom prst="straightConnector1">
              <a:avLst/>
            </a:prstGeom>
            <a:ln w="28575">
              <a:solidFill>
                <a:srgbClr val="00B05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B22BE78-C3F4-A041-12D7-EB70E3188B77}"/>
                </a:ext>
              </a:extLst>
            </p:cNvPr>
            <p:cNvSpPr txBox="1"/>
            <p:nvPr/>
          </p:nvSpPr>
          <p:spPr>
            <a:xfrm>
              <a:off x="8572674" y="2769478"/>
              <a:ext cx="1762021" cy="369332"/>
            </a:xfrm>
            <a:prstGeom prst="rect">
              <a:avLst/>
            </a:prstGeom>
            <a:noFill/>
          </p:spPr>
          <p:txBody>
            <a:bodyPr wrap="none" rtlCol="0">
              <a:spAutoFit/>
            </a:bodyPr>
            <a:lstStyle/>
            <a:p>
              <a:r>
                <a:rPr lang="en-GB" dirty="0">
                  <a:solidFill>
                    <a:srgbClr val="00B050"/>
                  </a:solidFill>
                </a:rPr>
                <a:t>Clock transition</a:t>
              </a:r>
            </a:p>
          </p:txBody>
        </p:sp>
      </p:grpSp>
      <p:sp>
        <p:nvSpPr>
          <p:cNvPr id="13" name="Oval 12">
            <a:extLst>
              <a:ext uri="{FF2B5EF4-FFF2-40B4-BE49-F238E27FC236}">
                <a16:creationId xmlns:a16="http://schemas.microsoft.com/office/drawing/2014/main" id="{1BB86FD2-F432-EF94-9DB0-2FA859A3C93B}"/>
              </a:ext>
            </a:extLst>
          </p:cNvPr>
          <p:cNvSpPr/>
          <p:nvPr/>
        </p:nvSpPr>
        <p:spPr>
          <a:xfrm>
            <a:off x="7520826" y="3563537"/>
            <a:ext cx="296284" cy="296284"/>
          </a:xfrm>
          <a:prstGeom prst="ellipse">
            <a:avLst/>
          </a:prstGeom>
          <a:solidFill>
            <a:srgbClr val="FF0000">
              <a:alpha val="50196"/>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1CB8E1F9-8D11-1E5F-7A4B-2228FC5A1C9A}"/>
              </a:ext>
            </a:extLst>
          </p:cNvPr>
          <p:cNvSpPr/>
          <p:nvPr/>
        </p:nvSpPr>
        <p:spPr>
          <a:xfrm>
            <a:off x="7520826" y="4004079"/>
            <a:ext cx="296284" cy="296284"/>
          </a:xfrm>
          <a:prstGeom prst="ellipse">
            <a:avLst/>
          </a:prstGeom>
          <a:solidFill>
            <a:srgbClr val="FF0000">
              <a:alpha val="50196"/>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a:extLst>
              <a:ext uri="{FF2B5EF4-FFF2-40B4-BE49-F238E27FC236}">
                <a16:creationId xmlns:a16="http://schemas.microsoft.com/office/drawing/2014/main" id="{5914652C-F6EC-4023-9EDA-58590FF0B204}"/>
              </a:ext>
            </a:extLst>
          </p:cNvPr>
          <p:cNvGrpSpPr/>
          <p:nvPr/>
        </p:nvGrpSpPr>
        <p:grpSpPr>
          <a:xfrm>
            <a:off x="5965187" y="5320441"/>
            <a:ext cx="5667344" cy="802402"/>
            <a:chOff x="4582609" y="5561961"/>
            <a:chExt cx="5667344" cy="802402"/>
          </a:xfrm>
        </p:grpSpPr>
        <p:sp>
          <p:nvSpPr>
            <p:cNvPr id="5" name="Rectangle 4">
              <a:extLst>
                <a:ext uri="{FF2B5EF4-FFF2-40B4-BE49-F238E27FC236}">
                  <a16:creationId xmlns:a16="http://schemas.microsoft.com/office/drawing/2014/main" id="{9F14A685-AD25-40E6-5847-92544540AFD6}"/>
                </a:ext>
              </a:extLst>
            </p:cNvPr>
            <p:cNvSpPr/>
            <p:nvPr/>
          </p:nvSpPr>
          <p:spPr>
            <a:xfrm>
              <a:off x="4582609" y="5561961"/>
              <a:ext cx="5667344" cy="802402"/>
            </a:xfrm>
            <a:prstGeom prst="rect">
              <a:avLst/>
            </a:prstGeom>
            <a:solidFill>
              <a:srgbClr val="FFFFFF"/>
            </a:solid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52F209C8-1241-5C39-132C-9AAFCB326B0E}"/>
                </a:ext>
              </a:extLst>
            </p:cNvPr>
            <p:cNvPicPr>
              <a:picLocks noChangeAspect="1"/>
            </p:cNvPicPr>
            <p:nvPr/>
          </p:nvPicPr>
          <p:blipFill>
            <a:blip r:embed="rId6"/>
            <a:srcRect/>
            <a:stretch/>
          </p:blipFill>
          <p:spPr>
            <a:xfrm>
              <a:off x="4799536" y="5613528"/>
              <a:ext cx="5276216" cy="694019"/>
            </a:xfrm>
            <a:prstGeom prst="rect">
              <a:avLst/>
            </a:prstGeom>
          </p:spPr>
        </p:pic>
      </p:grpSp>
      <p:sp>
        <p:nvSpPr>
          <p:cNvPr id="2" name="Title 1">
            <a:extLst>
              <a:ext uri="{FF2B5EF4-FFF2-40B4-BE49-F238E27FC236}">
                <a16:creationId xmlns:a16="http://schemas.microsoft.com/office/drawing/2014/main" id="{28402806-9C77-35A1-3AFC-BBA631ED9384}"/>
              </a:ext>
            </a:extLst>
          </p:cNvPr>
          <p:cNvSpPr>
            <a:spLocks noGrp="1"/>
          </p:cNvSpPr>
          <p:nvPr>
            <p:ph type="title"/>
          </p:nvPr>
        </p:nvSpPr>
        <p:spPr>
          <a:xfrm>
            <a:off x="1051627" y="356659"/>
            <a:ext cx="10080000" cy="1325033"/>
          </a:xfrm>
          <a:prstGeom prst="rect">
            <a:avLst/>
          </a:prstGeom>
        </p:spPr>
        <p:txBody>
          <a:bodyPr/>
          <a:lstStyle/>
          <a:p>
            <a:r>
              <a:rPr lang="en-GB" dirty="0"/>
              <a:t>Entanglement scheme</a:t>
            </a:r>
          </a:p>
        </p:txBody>
      </p:sp>
      <p:grpSp>
        <p:nvGrpSpPr>
          <p:cNvPr id="44" name="Group 43">
            <a:extLst>
              <a:ext uri="{FF2B5EF4-FFF2-40B4-BE49-F238E27FC236}">
                <a16:creationId xmlns:a16="http://schemas.microsoft.com/office/drawing/2014/main" id="{33895E5C-2B69-CE85-A509-3690900BCFDB}"/>
              </a:ext>
            </a:extLst>
          </p:cNvPr>
          <p:cNvGrpSpPr/>
          <p:nvPr/>
        </p:nvGrpSpPr>
        <p:grpSpPr>
          <a:xfrm>
            <a:off x="443345" y="1889653"/>
            <a:ext cx="5121296" cy="4548122"/>
            <a:chOff x="443345" y="1889653"/>
            <a:chExt cx="5121296" cy="4548122"/>
          </a:xfrm>
        </p:grpSpPr>
        <p:grpSp>
          <p:nvGrpSpPr>
            <p:cNvPr id="45" name="Group 44">
              <a:extLst>
                <a:ext uri="{FF2B5EF4-FFF2-40B4-BE49-F238E27FC236}">
                  <a16:creationId xmlns:a16="http://schemas.microsoft.com/office/drawing/2014/main" id="{1892E0C7-570E-C42F-A68F-D06960809472}"/>
                </a:ext>
              </a:extLst>
            </p:cNvPr>
            <p:cNvGrpSpPr/>
            <p:nvPr/>
          </p:nvGrpSpPr>
          <p:grpSpPr>
            <a:xfrm>
              <a:off x="443345" y="1889653"/>
              <a:ext cx="5121296" cy="4548122"/>
              <a:chOff x="-190270" y="1953219"/>
              <a:chExt cx="5121296" cy="4548122"/>
            </a:xfrm>
          </p:grpSpPr>
          <p:pic>
            <p:nvPicPr>
              <p:cNvPr id="50" name="Picture 49" descr="Fig. 2: Teleportation of a CZ gate between two trapped-ion modules.">
                <a:extLst>
                  <a:ext uri="{FF2B5EF4-FFF2-40B4-BE49-F238E27FC236}">
                    <a16:creationId xmlns:a16="http://schemas.microsoft.com/office/drawing/2014/main" id="{FE1D74AA-AEBF-CABB-FF48-BF380945E853}"/>
                  </a:ext>
                </a:extLst>
              </p:cNvPr>
              <p:cNvPicPr>
                <a:picLocks noChangeAspect="1"/>
              </p:cNvPicPr>
              <p:nvPr/>
            </p:nvPicPr>
            <p:blipFill>
              <a:blip r:embed="rId7"/>
              <a:srcRect l="-1" t="3723" r="53718"/>
              <a:stretch>
                <a:fillRect/>
              </a:stretch>
            </p:blipFill>
            <p:spPr>
              <a:xfrm>
                <a:off x="-190270" y="1953219"/>
                <a:ext cx="5121296" cy="4548122"/>
              </a:xfrm>
              <a:prstGeom prst="rect">
                <a:avLst/>
              </a:prstGeom>
            </p:spPr>
          </p:pic>
          <p:sp>
            <p:nvSpPr>
              <p:cNvPr id="51" name="Rectangle 50">
                <a:extLst>
                  <a:ext uri="{FF2B5EF4-FFF2-40B4-BE49-F238E27FC236}">
                    <a16:creationId xmlns:a16="http://schemas.microsoft.com/office/drawing/2014/main" id="{7637A6F7-F6D4-F2FF-13BC-62A99D3FA5C7}"/>
                  </a:ext>
                </a:extLst>
              </p:cNvPr>
              <p:cNvSpPr/>
              <p:nvPr/>
            </p:nvSpPr>
            <p:spPr>
              <a:xfrm>
                <a:off x="1712041" y="2089962"/>
                <a:ext cx="3218985" cy="427463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extLst>
                  <a:ext uri="{FF2B5EF4-FFF2-40B4-BE49-F238E27FC236}">
                    <a16:creationId xmlns:a16="http://schemas.microsoft.com/office/drawing/2014/main" id="{EF0A426D-4139-A649-3F2D-24AF37E29025}"/>
                  </a:ext>
                </a:extLst>
              </p:cNvPr>
              <p:cNvSpPr/>
              <p:nvPr/>
            </p:nvSpPr>
            <p:spPr>
              <a:xfrm>
                <a:off x="1642290" y="3770287"/>
                <a:ext cx="479503" cy="107051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ounded Rectangle 52">
                <a:extLst>
                  <a:ext uri="{FF2B5EF4-FFF2-40B4-BE49-F238E27FC236}">
                    <a16:creationId xmlns:a16="http://schemas.microsoft.com/office/drawing/2014/main" id="{A6BE21E0-21A7-8C39-A0AA-F06A3697B4BF}"/>
                  </a:ext>
                </a:extLst>
              </p:cNvPr>
              <p:cNvSpPr/>
              <p:nvPr/>
            </p:nvSpPr>
            <p:spPr>
              <a:xfrm>
                <a:off x="1421270" y="5511827"/>
                <a:ext cx="3152078" cy="550898"/>
              </a:xfrm>
              <a:prstGeom prst="roundRect">
                <a:avLst>
                  <a:gd name="adj" fmla="val 23525"/>
                </a:avLst>
              </a:prstGeom>
              <a:solidFill>
                <a:srgbClr val="F9EC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ounded Rectangle 53">
                <a:extLst>
                  <a:ext uri="{FF2B5EF4-FFF2-40B4-BE49-F238E27FC236}">
                    <a16:creationId xmlns:a16="http://schemas.microsoft.com/office/drawing/2014/main" id="{896E7E59-46EF-5B05-E396-A5AC8863B94E}"/>
                  </a:ext>
                </a:extLst>
              </p:cNvPr>
              <p:cNvSpPr/>
              <p:nvPr/>
            </p:nvSpPr>
            <p:spPr>
              <a:xfrm>
                <a:off x="1413836" y="2252366"/>
                <a:ext cx="3152078" cy="550898"/>
              </a:xfrm>
              <a:prstGeom prst="roundRect">
                <a:avLst>
                  <a:gd name="adj" fmla="val 23525"/>
                </a:avLst>
              </a:prstGeom>
              <a:solidFill>
                <a:srgbClr val="F9EC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ounded Rectangle 54">
                <a:extLst>
                  <a:ext uri="{FF2B5EF4-FFF2-40B4-BE49-F238E27FC236}">
                    <a16:creationId xmlns:a16="http://schemas.microsoft.com/office/drawing/2014/main" id="{088CC625-E704-9424-83B1-A23142A8F40D}"/>
                  </a:ext>
                </a:extLst>
              </p:cNvPr>
              <p:cNvSpPr/>
              <p:nvPr/>
            </p:nvSpPr>
            <p:spPr>
              <a:xfrm>
                <a:off x="1413836" y="2871566"/>
                <a:ext cx="3153600" cy="432000"/>
              </a:xfrm>
              <a:prstGeom prst="roundRect">
                <a:avLst>
                  <a:gd name="adj" fmla="val 23525"/>
                </a:avLst>
              </a:prstGeom>
              <a:solidFill>
                <a:srgbClr val="E0DEE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ounded Rectangle 55">
                <a:extLst>
                  <a:ext uri="{FF2B5EF4-FFF2-40B4-BE49-F238E27FC236}">
                    <a16:creationId xmlns:a16="http://schemas.microsoft.com/office/drawing/2014/main" id="{F870F297-248D-0F4C-810D-DD6B40C3C5F7}"/>
                  </a:ext>
                </a:extLst>
              </p:cNvPr>
              <p:cNvSpPr/>
              <p:nvPr/>
            </p:nvSpPr>
            <p:spPr>
              <a:xfrm>
                <a:off x="1387819" y="5020766"/>
                <a:ext cx="3152078" cy="424800"/>
              </a:xfrm>
              <a:prstGeom prst="roundRect">
                <a:avLst>
                  <a:gd name="adj" fmla="val 23525"/>
                </a:avLst>
              </a:prstGeom>
              <a:solidFill>
                <a:srgbClr val="E0DEE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6" name="Group 45">
              <a:extLst>
                <a:ext uri="{FF2B5EF4-FFF2-40B4-BE49-F238E27FC236}">
                  <a16:creationId xmlns:a16="http://schemas.microsoft.com/office/drawing/2014/main" id="{63DE00F2-C5A9-8677-E7F8-F50E84C370BB}"/>
                </a:ext>
              </a:extLst>
            </p:cNvPr>
            <p:cNvGrpSpPr/>
            <p:nvPr/>
          </p:nvGrpSpPr>
          <p:grpSpPr>
            <a:xfrm>
              <a:off x="2283339" y="2882234"/>
              <a:ext cx="282498" cy="2410614"/>
              <a:chOff x="2283339" y="2882234"/>
              <a:chExt cx="282498" cy="2410614"/>
            </a:xfrm>
          </p:grpSpPr>
          <p:sp>
            <p:nvSpPr>
              <p:cNvPr id="47" name="5-point Star 46">
                <a:extLst>
                  <a:ext uri="{FF2B5EF4-FFF2-40B4-BE49-F238E27FC236}">
                    <a16:creationId xmlns:a16="http://schemas.microsoft.com/office/drawing/2014/main" id="{C077CB3A-8BB4-68D0-325C-1DB7BCE05A73}"/>
                  </a:ext>
                </a:extLst>
              </p:cNvPr>
              <p:cNvSpPr/>
              <p:nvPr/>
            </p:nvSpPr>
            <p:spPr>
              <a:xfrm>
                <a:off x="2283339" y="2882234"/>
                <a:ext cx="282498" cy="282498"/>
              </a:xfrm>
              <a:prstGeom prst="star5">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5-point Star 47">
                <a:extLst>
                  <a:ext uri="{FF2B5EF4-FFF2-40B4-BE49-F238E27FC236}">
                    <a16:creationId xmlns:a16="http://schemas.microsoft.com/office/drawing/2014/main" id="{971B0E83-CCAB-5A87-18FC-4D31EE9AB537}"/>
                  </a:ext>
                </a:extLst>
              </p:cNvPr>
              <p:cNvSpPr/>
              <p:nvPr/>
            </p:nvSpPr>
            <p:spPr>
              <a:xfrm>
                <a:off x="2283339" y="5010350"/>
                <a:ext cx="282498" cy="282498"/>
              </a:xfrm>
              <a:prstGeom prst="star5">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Connector 48">
                <a:extLst>
                  <a:ext uri="{FF2B5EF4-FFF2-40B4-BE49-F238E27FC236}">
                    <a16:creationId xmlns:a16="http://schemas.microsoft.com/office/drawing/2014/main" id="{B9A7CE80-437A-7503-47E5-062EAB0126ED}"/>
                  </a:ext>
                </a:extLst>
              </p:cNvPr>
              <p:cNvCxnSpPr>
                <a:cxnSpLocks/>
              </p:cNvCxnSpPr>
              <p:nvPr/>
            </p:nvCxnSpPr>
            <p:spPr>
              <a:xfrm>
                <a:off x="2424588" y="3149864"/>
                <a:ext cx="0" cy="1845618"/>
              </a:xfrm>
              <a:prstGeom prst="line">
                <a:avLst/>
              </a:prstGeom>
              <a:ln w="31750" cap="rnd" cmpd="dbl">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0B7D5FAD-16D9-DBEC-F5E9-A013AE4CE093}"/>
              </a:ext>
            </a:extLst>
          </p:cNvPr>
          <p:cNvGrpSpPr/>
          <p:nvPr/>
        </p:nvGrpSpPr>
        <p:grpSpPr>
          <a:xfrm>
            <a:off x="2424588" y="2471682"/>
            <a:ext cx="1836708" cy="561450"/>
            <a:chOff x="2424588" y="2471682"/>
            <a:chExt cx="1836708" cy="561450"/>
          </a:xfrm>
        </p:grpSpPr>
        <p:cxnSp>
          <p:nvCxnSpPr>
            <p:cNvPr id="58" name="Straight Connector 57">
              <a:extLst>
                <a:ext uri="{FF2B5EF4-FFF2-40B4-BE49-F238E27FC236}">
                  <a16:creationId xmlns:a16="http://schemas.microsoft.com/office/drawing/2014/main" id="{63C744BF-0F5B-E72B-9DA2-3A15A23A7560}"/>
                </a:ext>
              </a:extLst>
            </p:cNvPr>
            <p:cNvCxnSpPr/>
            <p:nvPr/>
          </p:nvCxnSpPr>
          <p:spPr>
            <a:xfrm>
              <a:off x="2565837" y="3033132"/>
              <a:ext cx="556504"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23E401FC-8119-5727-6A1F-C5B10D983A65}"/>
                </a:ext>
              </a:extLst>
            </p:cNvPr>
            <p:cNvCxnSpPr>
              <a:cxnSpLocks/>
            </p:cNvCxnSpPr>
            <p:nvPr/>
          </p:nvCxnSpPr>
          <p:spPr>
            <a:xfrm flipV="1">
              <a:off x="3122341" y="2471683"/>
              <a:ext cx="453483" cy="561449"/>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46152A1-219C-5975-C1D5-66FB50AA3928}"/>
                </a:ext>
              </a:extLst>
            </p:cNvPr>
            <p:cNvCxnSpPr>
              <a:cxnSpLocks/>
            </p:cNvCxnSpPr>
            <p:nvPr/>
          </p:nvCxnSpPr>
          <p:spPr>
            <a:xfrm>
              <a:off x="3575824" y="2471683"/>
              <a:ext cx="685472"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8DB9379-31EE-B6B8-E690-7DDE31CA2F47}"/>
                </a:ext>
              </a:extLst>
            </p:cNvPr>
            <p:cNvCxnSpPr>
              <a:cxnSpLocks/>
            </p:cNvCxnSpPr>
            <p:nvPr/>
          </p:nvCxnSpPr>
          <p:spPr>
            <a:xfrm>
              <a:off x="2424588" y="2471683"/>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DB01AF7-FBFB-D2A4-D409-CCABA6B52578}"/>
                </a:ext>
              </a:extLst>
            </p:cNvPr>
            <p:cNvCxnSpPr>
              <a:cxnSpLocks/>
            </p:cNvCxnSpPr>
            <p:nvPr/>
          </p:nvCxnSpPr>
          <p:spPr>
            <a:xfrm flipH="1" flipV="1">
              <a:off x="3114565" y="2471682"/>
              <a:ext cx="453483" cy="561449"/>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83909541-E13F-4EC7-9C3C-B5E6557AFD44}"/>
                </a:ext>
              </a:extLst>
            </p:cNvPr>
            <p:cNvCxnSpPr>
              <a:cxnSpLocks/>
            </p:cNvCxnSpPr>
            <p:nvPr/>
          </p:nvCxnSpPr>
          <p:spPr>
            <a:xfrm>
              <a:off x="3563543" y="3023312"/>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5AF69F30-51C1-71E6-671B-D126E070A441}"/>
              </a:ext>
            </a:extLst>
          </p:cNvPr>
          <p:cNvSpPr txBox="1"/>
          <p:nvPr/>
        </p:nvSpPr>
        <p:spPr>
          <a:xfrm>
            <a:off x="2740696" y="2186363"/>
            <a:ext cx="1290738" cy="261610"/>
          </a:xfrm>
          <a:prstGeom prst="rect">
            <a:avLst/>
          </a:prstGeom>
          <a:noFill/>
        </p:spPr>
        <p:txBody>
          <a:bodyPr wrap="none" rtlCol="0">
            <a:spAutoFit/>
          </a:bodyPr>
          <a:lstStyle/>
          <a:p>
            <a:r>
              <a:rPr lang="en-GB" sz="1100" dirty="0"/>
              <a:t>Local SWAP gate</a:t>
            </a:r>
          </a:p>
        </p:txBody>
      </p:sp>
      <p:sp>
        <p:nvSpPr>
          <p:cNvPr id="82" name="TextBox 81">
            <a:extLst>
              <a:ext uri="{FF2B5EF4-FFF2-40B4-BE49-F238E27FC236}">
                <a16:creationId xmlns:a16="http://schemas.microsoft.com/office/drawing/2014/main" id="{2731C2F8-FB9D-511C-BF3B-4E268003CEAC}"/>
              </a:ext>
            </a:extLst>
          </p:cNvPr>
          <p:cNvSpPr txBox="1"/>
          <p:nvPr/>
        </p:nvSpPr>
        <p:spPr>
          <a:xfrm>
            <a:off x="2814918" y="5729596"/>
            <a:ext cx="1290738" cy="261610"/>
          </a:xfrm>
          <a:prstGeom prst="rect">
            <a:avLst/>
          </a:prstGeom>
          <a:noFill/>
        </p:spPr>
        <p:txBody>
          <a:bodyPr wrap="none" rtlCol="0">
            <a:spAutoFit/>
          </a:bodyPr>
          <a:lstStyle/>
          <a:p>
            <a:r>
              <a:rPr lang="en-GB" sz="1100" dirty="0"/>
              <a:t>Local SWAP gate</a:t>
            </a:r>
          </a:p>
        </p:txBody>
      </p:sp>
      <p:sp>
        <p:nvSpPr>
          <p:cNvPr id="83" name="Slide Number Placeholder 82">
            <a:extLst>
              <a:ext uri="{FF2B5EF4-FFF2-40B4-BE49-F238E27FC236}">
                <a16:creationId xmlns:a16="http://schemas.microsoft.com/office/drawing/2014/main" id="{FFE8C423-9BE0-43CD-584E-D84237F63FC7}"/>
              </a:ext>
            </a:extLst>
          </p:cNvPr>
          <p:cNvSpPr>
            <a:spLocks noGrp="1"/>
          </p:cNvSpPr>
          <p:nvPr>
            <p:ph type="sldNum" sz="quarter" idx="13"/>
          </p:nvPr>
        </p:nvSpPr>
        <p:spPr/>
        <p:txBody>
          <a:bodyPr/>
          <a:lstStyle/>
          <a:p>
            <a:fld id="{62B67842-47AD-D846-9321-55D40092337F}" type="slidenum">
              <a:rPr lang="en-GB" smtClean="0"/>
              <a:t>18</a:t>
            </a:fld>
            <a:endParaRPr lang="en-GB"/>
          </a:p>
        </p:txBody>
      </p:sp>
      <p:sp>
        <p:nvSpPr>
          <p:cNvPr id="84" name="Footer Placeholder 83">
            <a:extLst>
              <a:ext uri="{FF2B5EF4-FFF2-40B4-BE49-F238E27FC236}">
                <a16:creationId xmlns:a16="http://schemas.microsoft.com/office/drawing/2014/main" id="{A0F91D45-07FF-FFB4-6D58-A225B35BB4B4}"/>
              </a:ext>
            </a:extLst>
          </p:cNvPr>
          <p:cNvSpPr>
            <a:spLocks noGrp="1"/>
          </p:cNvSpPr>
          <p:nvPr>
            <p:ph type="ftr" sz="quarter" idx="12"/>
          </p:nvPr>
        </p:nvSpPr>
        <p:spPr/>
        <p:txBody>
          <a:bodyPr/>
          <a:lstStyle/>
          <a:p>
            <a:r>
              <a:rPr lang="en-GB" dirty="0"/>
              <a:t>A. Agrawal, PSAS 2026</a:t>
            </a:r>
          </a:p>
        </p:txBody>
      </p:sp>
      <p:grpSp>
        <p:nvGrpSpPr>
          <p:cNvPr id="86" name="Group 85">
            <a:extLst>
              <a:ext uri="{FF2B5EF4-FFF2-40B4-BE49-F238E27FC236}">
                <a16:creationId xmlns:a16="http://schemas.microsoft.com/office/drawing/2014/main" id="{4B818CED-6D7D-2A34-A8BB-FC612B880DA4}"/>
              </a:ext>
            </a:extLst>
          </p:cNvPr>
          <p:cNvGrpSpPr/>
          <p:nvPr/>
        </p:nvGrpSpPr>
        <p:grpSpPr>
          <a:xfrm flipV="1">
            <a:off x="2447354" y="5160193"/>
            <a:ext cx="1836708" cy="561450"/>
            <a:chOff x="2424588" y="2471682"/>
            <a:chExt cx="1836708" cy="561450"/>
          </a:xfrm>
        </p:grpSpPr>
        <p:cxnSp>
          <p:nvCxnSpPr>
            <p:cNvPr id="87" name="Straight Connector 86">
              <a:extLst>
                <a:ext uri="{FF2B5EF4-FFF2-40B4-BE49-F238E27FC236}">
                  <a16:creationId xmlns:a16="http://schemas.microsoft.com/office/drawing/2014/main" id="{D8A482E5-696A-A968-13C6-721FA3D52CE2}"/>
                </a:ext>
              </a:extLst>
            </p:cNvPr>
            <p:cNvCxnSpPr/>
            <p:nvPr/>
          </p:nvCxnSpPr>
          <p:spPr>
            <a:xfrm>
              <a:off x="2565837" y="3033132"/>
              <a:ext cx="556504"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BDE5341A-2125-97F5-22AD-94E8B6111703}"/>
                </a:ext>
              </a:extLst>
            </p:cNvPr>
            <p:cNvCxnSpPr>
              <a:cxnSpLocks/>
            </p:cNvCxnSpPr>
            <p:nvPr/>
          </p:nvCxnSpPr>
          <p:spPr>
            <a:xfrm flipV="1">
              <a:off x="3122341" y="2471683"/>
              <a:ext cx="453483" cy="561449"/>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43631B7-ED74-5C07-108A-00DFD2C94CED}"/>
                </a:ext>
              </a:extLst>
            </p:cNvPr>
            <p:cNvCxnSpPr>
              <a:cxnSpLocks/>
            </p:cNvCxnSpPr>
            <p:nvPr/>
          </p:nvCxnSpPr>
          <p:spPr>
            <a:xfrm>
              <a:off x="3575824" y="2471683"/>
              <a:ext cx="685472"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64DE6F3-6D91-17B4-0660-CE5CB14799A4}"/>
                </a:ext>
              </a:extLst>
            </p:cNvPr>
            <p:cNvCxnSpPr>
              <a:cxnSpLocks/>
            </p:cNvCxnSpPr>
            <p:nvPr/>
          </p:nvCxnSpPr>
          <p:spPr>
            <a:xfrm>
              <a:off x="2424588" y="2471683"/>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93386B83-0007-E34B-C717-14422E40EA83}"/>
                </a:ext>
              </a:extLst>
            </p:cNvPr>
            <p:cNvCxnSpPr>
              <a:cxnSpLocks/>
            </p:cNvCxnSpPr>
            <p:nvPr/>
          </p:nvCxnSpPr>
          <p:spPr>
            <a:xfrm flipH="1" flipV="1">
              <a:off x="3114565" y="2471682"/>
              <a:ext cx="453483" cy="561449"/>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F3CDEB90-1718-BA03-979F-F193F27C11F4}"/>
                </a:ext>
              </a:extLst>
            </p:cNvPr>
            <p:cNvCxnSpPr>
              <a:cxnSpLocks/>
            </p:cNvCxnSpPr>
            <p:nvPr/>
          </p:nvCxnSpPr>
          <p:spPr>
            <a:xfrm>
              <a:off x="3563543" y="3023312"/>
              <a:ext cx="697753" cy="0"/>
            </a:xfrm>
            <a:prstGeom prst="line">
              <a:avLst/>
            </a:prstGeom>
            <a:ln w="15875">
              <a:solidFill>
                <a:schemeClr val="bg1">
                  <a:lumMod val="1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54979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3.54167E-6 -4.07407E-6 L 0.09075 -0.28657 " pathEditMode="relative" rAng="0" ptsTypes="AA">
                                      <p:cBhvr>
                                        <p:cTn id="14" dur="1000" fill="hold"/>
                                        <p:tgtEl>
                                          <p:spTgt spid="15"/>
                                        </p:tgtEl>
                                        <p:attrNameLst>
                                          <p:attrName>ppt_x</p:attrName>
                                          <p:attrName>ppt_y</p:attrName>
                                        </p:attrNameLst>
                                      </p:cBhvr>
                                      <p:rCtr x="4531" y="-14329"/>
                                    </p:animMotion>
                                  </p:childTnLst>
                                </p:cTn>
                              </p:par>
                            </p:childTnLst>
                          </p:cTn>
                        </p:par>
                        <p:par>
                          <p:cTn id="15" fill="hold">
                            <p:stCondLst>
                              <p:cond delay="1000"/>
                            </p:stCondLst>
                            <p:childTnLst>
                              <p:par>
                                <p:cTn id="16" presetID="42" presetClass="path" presetSubtype="0" accel="50000" decel="50000" fill="hold" grpId="0" nodeType="afterEffect">
                                  <p:stCondLst>
                                    <p:cond delay="0"/>
                                  </p:stCondLst>
                                  <p:childTnLst>
                                    <p:animMotion origin="layout" path="M 3.54167E-6 -3.7037E-6 L 3.54167E-6 0.06412 " pathEditMode="relative" rAng="0" ptsTypes="AA">
                                      <p:cBhvr>
                                        <p:cTn id="17" dur="500" fill="hold"/>
                                        <p:tgtEl>
                                          <p:spTgt spid="13"/>
                                        </p:tgtEl>
                                        <p:attrNameLst>
                                          <p:attrName>ppt_x</p:attrName>
                                          <p:attrName>ppt_y</p:attrName>
                                        </p:attrNameLst>
                                      </p:cBhvr>
                                      <p:rCtr x="0" y="3102"/>
                                    </p:animMotion>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5" grpId="0" animBg="1"/>
      <p:bldP spid="15"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A9632E-BD10-D995-7F35-731B6E2E3264}"/>
              </a:ext>
            </a:extLst>
          </p:cNvPr>
          <p:cNvSpPr>
            <a:spLocks noGrp="1"/>
          </p:cNvSpPr>
          <p:nvPr>
            <p:ph sz="quarter" idx="10"/>
          </p:nvPr>
        </p:nvSpPr>
        <p:spPr>
          <a:xfrm>
            <a:off x="531869" y="1690688"/>
            <a:ext cx="5564131" cy="3643610"/>
          </a:xfrm>
        </p:spPr>
        <p:txBody>
          <a:bodyPr anchor="ctr">
            <a:normAutofit/>
          </a:bodyPr>
          <a:lstStyle/>
          <a:p>
            <a:pPr>
              <a:spcBef>
                <a:spcPts val="0"/>
              </a:spcBef>
              <a:buFont typeface="Arial" panose="020B0604020202020204" pitchFamily="34" charset="0"/>
              <a:buChar char="•"/>
            </a:pPr>
            <a:r>
              <a:rPr lang="en-GB" sz="2800" dirty="0"/>
              <a:t>Remote Ca-Ca entanglement with 93% fidelity on microwave qubit </a:t>
            </a:r>
            <a:r>
              <a:rPr lang="en-GB" sz="2800" baseline="30000" dirty="0"/>
              <a:t>[1]</a:t>
            </a:r>
            <a:endParaRPr lang="en-GB" sz="2800" dirty="0"/>
          </a:p>
          <a:p>
            <a:pPr>
              <a:spcBef>
                <a:spcPts val="3000"/>
              </a:spcBef>
              <a:buFont typeface="Arial" panose="020B0604020202020204" pitchFamily="34" charset="0"/>
              <a:buChar char="•"/>
            </a:pPr>
            <a:r>
              <a:rPr lang="en-GB" sz="2800" dirty="0"/>
              <a:t>Map to optical transition with 729 nm laser</a:t>
            </a:r>
          </a:p>
        </p:txBody>
      </p:sp>
      <p:sp>
        <p:nvSpPr>
          <p:cNvPr id="2" name="Title 1">
            <a:extLst>
              <a:ext uri="{FF2B5EF4-FFF2-40B4-BE49-F238E27FC236}">
                <a16:creationId xmlns:a16="http://schemas.microsoft.com/office/drawing/2014/main" id="{565CD84B-EA27-63C9-8458-AF8C053B1E7D}"/>
              </a:ext>
            </a:extLst>
          </p:cNvPr>
          <p:cNvSpPr>
            <a:spLocks noGrp="1"/>
          </p:cNvSpPr>
          <p:nvPr>
            <p:ph type="title"/>
          </p:nvPr>
        </p:nvSpPr>
        <p:spPr/>
        <p:txBody>
          <a:bodyPr>
            <a:normAutofit/>
          </a:bodyPr>
          <a:lstStyle/>
          <a:p>
            <a:r>
              <a:rPr lang="en-GB" dirty="0"/>
              <a:t>Optical qubit entanglement</a:t>
            </a:r>
          </a:p>
        </p:txBody>
      </p:sp>
      <p:sp>
        <p:nvSpPr>
          <p:cNvPr id="4" name="Footer Placeholder 3">
            <a:extLst>
              <a:ext uri="{FF2B5EF4-FFF2-40B4-BE49-F238E27FC236}">
                <a16:creationId xmlns:a16="http://schemas.microsoft.com/office/drawing/2014/main" id="{BB72A583-EF73-FAF8-4FB9-2FEAD0750A70}"/>
              </a:ext>
            </a:extLst>
          </p:cNvPr>
          <p:cNvSpPr>
            <a:spLocks noGrp="1"/>
          </p:cNvSpPr>
          <p:nvPr>
            <p:ph type="ftr" sz="quarter" idx="12"/>
          </p:nvPr>
        </p:nvSpPr>
        <p:spPr/>
        <p:txBody>
          <a:bodyPr/>
          <a:lstStyle/>
          <a:p>
            <a:pPr algn="r"/>
            <a:r>
              <a:rPr lang="en-GB"/>
              <a:t>A. Agrawal, PSAS 2026</a:t>
            </a:r>
          </a:p>
        </p:txBody>
      </p:sp>
      <p:sp>
        <p:nvSpPr>
          <p:cNvPr id="5" name="Slide Number Placeholder 4">
            <a:extLst>
              <a:ext uri="{FF2B5EF4-FFF2-40B4-BE49-F238E27FC236}">
                <a16:creationId xmlns:a16="http://schemas.microsoft.com/office/drawing/2014/main" id="{A374272F-4DE5-E44E-A21E-F3845717FACC}"/>
              </a:ext>
            </a:extLst>
          </p:cNvPr>
          <p:cNvSpPr>
            <a:spLocks noGrp="1"/>
          </p:cNvSpPr>
          <p:nvPr>
            <p:ph type="sldNum" sz="quarter" idx="13"/>
          </p:nvPr>
        </p:nvSpPr>
        <p:spPr/>
        <p:txBody>
          <a:bodyPr/>
          <a:lstStyle/>
          <a:p>
            <a:fld id="{62B67842-47AD-D846-9321-55D40092337F}" type="slidenum">
              <a:rPr lang="en-GB" smtClean="0"/>
              <a:t>19</a:t>
            </a:fld>
            <a:endParaRPr lang="en-GB"/>
          </a:p>
        </p:txBody>
      </p:sp>
      <p:sp>
        <p:nvSpPr>
          <p:cNvPr id="6" name="TextBox 5">
            <a:extLst>
              <a:ext uri="{FF2B5EF4-FFF2-40B4-BE49-F238E27FC236}">
                <a16:creationId xmlns:a16="http://schemas.microsoft.com/office/drawing/2014/main" id="{FD8EA62E-38E6-CD0B-65A9-2558157362C2}"/>
              </a:ext>
            </a:extLst>
          </p:cNvPr>
          <p:cNvSpPr txBox="1"/>
          <p:nvPr/>
        </p:nvSpPr>
        <p:spPr>
          <a:xfrm>
            <a:off x="312234" y="6352143"/>
            <a:ext cx="4532010" cy="369332"/>
          </a:xfrm>
          <a:prstGeom prst="rect">
            <a:avLst/>
          </a:prstGeom>
          <a:noFill/>
        </p:spPr>
        <p:txBody>
          <a:bodyPr wrap="none" rtlCol="0">
            <a:spAutoFit/>
          </a:bodyPr>
          <a:lstStyle/>
          <a:p>
            <a:r>
              <a:rPr lang="en-GB" dirty="0">
                <a:solidFill>
                  <a:schemeClr val="tx1">
                    <a:lumMod val="50000"/>
                    <a:lumOff val="50000"/>
                  </a:schemeClr>
                </a:solidFill>
              </a:rPr>
              <a:t>[1] D. Main et al., arXiv:2506.14334 (2025)</a:t>
            </a:r>
          </a:p>
        </p:txBody>
      </p:sp>
      <p:grpSp>
        <p:nvGrpSpPr>
          <p:cNvPr id="11" name="Group 10">
            <a:extLst>
              <a:ext uri="{FF2B5EF4-FFF2-40B4-BE49-F238E27FC236}">
                <a16:creationId xmlns:a16="http://schemas.microsoft.com/office/drawing/2014/main" id="{52D3E92C-FAFC-1A7A-CE57-5384175918B8}"/>
              </a:ext>
            </a:extLst>
          </p:cNvPr>
          <p:cNvGrpSpPr/>
          <p:nvPr/>
        </p:nvGrpSpPr>
        <p:grpSpPr>
          <a:xfrm>
            <a:off x="6411225" y="1600152"/>
            <a:ext cx="5468541" cy="4015026"/>
            <a:chOff x="6411225" y="1600152"/>
            <a:chExt cx="5468541" cy="4015026"/>
          </a:xfrm>
        </p:grpSpPr>
        <p:pic>
          <p:nvPicPr>
            <p:cNvPr id="8" name="Picture 7">
              <a:extLst>
                <a:ext uri="{FF2B5EF4-FFF2-40B4-BE49-F238E27FC236}">
                  <a16:creationId xmlns:a16="http://schemas.microsoft.com/office/drawing/2014/main" id="{958A41EB-D16E-5304-D889-FCB1D5A4B89F}"/>
                </a:ext>
              </a:extLst>
            </p:cNvPr>
            <p:cNvPicPr>
              <a:picLocks noChangeAspect="1"/>
            </p:cNvPicPr>
            <p:nvPr/>
          </p:nvPicPr>
          <p:blipFill>
            <a:blip r:embed="rId3"/>
            <a:srcRect/>
            <a:stretch/>
          </p:blipFill>
          <p:spPr>
            <a:xfrm>
              <a:off x="6411225" y="1969484"/>
              <a:ext cx="5468541" cy="3645694"/>
            </a:xfrm>
            <a:prstGeom prst="rect">
              <a:avLst/>
            </a:prstGeom>
          </p:spPr>
        </p:pic>
        <p:sp>
          <p:nvSpPr>
            <p:cNvPr id="10" name="TextBox 9">
              <a:extLst>
                <a:ext uri="{FF2B5EF4-FFF2-40B4-BE49-F238E27FC236}">
                  <a16:creationId xmlns:a16="http://schemas.microsoft.com/office/drawing/2014/main" id="{D7D732A5-8947-4311-6CE0-13F3AF2A7132}"/>
                </a:ext>
              </a:extLst>
            </p:cNvPr>
            <p:cNvSpPr txBox="1"/>
            <p:nvPr/>
          </p:nvSpPr>
          <p:spPr>
            <a:xfrm>
              <a:off x="8084948" y="1600152"/>
              <a:ext cx="2121093" cy="369332"/>
            </a:xfrm>
            <a:prstGeom prst="rect">
              <a:avLst/>
            </a:prstGeom>
            <a:noFill/>
          </p:spPr>
          <p:txBody>
            <a:bodyPr wrap="none" rtlCol="0">
              <a:spAutoFit/>
            </a:bodyPr>
            <a:lstStyle/>
            <a:p>
              <a:r>
                <a:rPr lang="en-GB" dirty="0"/>
                <a:t>Prepared bell state</a:t>
              </a:r>
            </a:p>
          </p:txBody>
        </p:sp>
      </p:grpSp>
    </p:spTree>
    <p:extLst>
      <p:ext uri="{BB962C8B-B14F-4D97-AF65-F5344CB8AC3E}">
        <p14:creationId xmlns:p14="http://schemas.microsoft.com/office/powerpoint/2010/main" val="3114262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B44A2-A2B6-5AD6-6486-2CE6FA85140A}"/>
              </a:ext>
            </a:extLst>
          </p:cNvPr>
          <p:cNvSpPr>
            <a:spLocks noGrp="1"/>
          </p:cNvSpPr>
          <p:nvPr>
            <p:ph type="title"/>
          </p:nvPr>
        </p:nvSpPr>
        <p:spPr>
          <a:xfrm>
            <a:off x="1051627" y="356659"/>
            <a:ext cx="10080000" cy="1325033"/>
          </a:xfrm>
          <a:prstGeom prst="rect">
            <a:avLst/>
          </a:prstGeom>
        </p:spPr>
        <p:txBody>
          <a:bodyPr>
            <a:normAutofit/>
          </a:bodyPr>
          <a:lstStyle/>
          <a:p>
            <a:r>
              <a:rPr lang="en-US" dirty="0"/>
              <a:t>Optical atomic clocks</a:t>
            </a:r>
          </a:p>
        </p:txBody>
      </p:sp>
      <p:sp>
        <p:nvSpPr>
          <p:cNvPr id="5" name="TextBox 4">
            <a:extLst>
              <a:ext uri="{FF2B5EF4-FFF2-40B4-BE49-F238E27FC236}">
                <a16:creationId xmlns:a16="http://schemas.microsoft.com/office/drawing/2014/main" id="{08BDAF3D-AF65-6EAE-81A8-D55E7C1A9F7D}"/>
              </a:ext>
            </a:extLst>
          </p:cNvPr>
          <p:cNvSpPr txBox="1"/>
          <p:nvPr/>
        </p:nvSpPr>
        <p:spPr>
          <a:xfrm>
            <a:off x="283457" y="6198255"/>
            <a:ext cx="6099048" cy="523220"/>
          </a:xfrm>
          <a:prstGeom prst="rect">
            <a:avLst/>
          </a:prstGeom>
          <a:noFill/>
        </p:spPr>
        <p:txBody>
          <a:bodyPr wrap="square">
            <a:spAutoFit/>
          </a:bodyPr>
          <a:lstStyle>
            <a:defPPr>
              <a:defRPr lang="en-US"/>
            </a:defPPr>
            <a:lvl1pPr>
              <a:defRPr>
                <a:solidFill>
                  <a:schemeClr val="tx1">
                    <a:lumMod val="50000"/>
                    <a:lumOff val="50000"/>
                  </a:schemeClr>
                </a:solidFill>
              </a:defRPr>
            </a:lvl1pPr>
          </a:lstStyle>
          <a:p>
            <a:r>
              <a:rPr lang="en-GB" sz="1400" dirty="0"/>
              <a:t>[1] McGrew et al., Nature 564, 87 (2018)</a:t>
            </a:r>
          </a:p>
          <a:p>
            <a:r>
              <a:rPr lang="en-GB" sz="1400" dirty="0"/>
              <a:t>[2] </a:t>
            </a:r>
            <a:r>
              <a:rPr lang="en-GB" sz="1400" dirty="0" err="1"/>
              <a:t>Safronova</a:t>
            </a:r>
            <a:r>
              <a:rPr lang="en-GB" sz="1400" dirty="0"/>
              <a:t> et al., Rev. Mod. Phys. 90, 025008 (2018)</a:t>
            </a:r>
          </a:p>
        </p:txBody>
      </p:sp>
      <p:sp>
        <p:nvSpPr>
          <p:cNvPr id="4" name="Slide Number Placeholder 3">
            <a:extLst>
              <a:ext uri="{FF2B5EF4-FFF2-40B4-BE49-F238E27FC236}">
                <a16:creationId xmlns:a16="http://schemas.microsoft.com/office/drawing/2014/main" id="{7E3206EE-55B9-0CB3-3B3C-687A9E0592F6}"/>
              </a:ext>
            </a:extLst>
          </p:cNvPr>
          <p:cNvSpPr>
            <a:spLocks noGrp="1"/>
          </p:cNvSpPr>
          <p:nvPr>
            <p:ph type="sldNum" sz="quarter" idx="13"/>
          </p:nvPr>
        </p:nvSpPr>
        <p:spPr/>
        <p:txBody>
          <a:bodyPr/>
          <a:lstStyle/>
          <a:p>
            <a:fld id="{62B67842-47AD-D846-9321-55D40092337F}" type="slidenum">
              <a:rPr lang="en-GB" smtClean="0"/>
              <a:t>2</a:t>
            </a:fld>
            <a:endParaRPr lang="en-GB"/>
          </a:p>
        </p:txBody>
      </p:sp>
      <p:sp>
        <p:nvSpPr>
          <p:cNvPr id="6" name="Footer Placeholder 5">
            <a:extLst>
              <a:ext uri="{FF2B5EF4-FFF2-40B4-BE49-F238E27FC236}">
                <a16:creationId xmlns:a16="http://schemas.microsoft.com/office/drawing/2014/main" id="{ACE05882-C251-A583-A075-27EB8B22F7E0}"/>
              </a:ext>
            </a:extLst>
          </p:cNvPr>
          <p:cNvSpPr>
            <a:spLocks noGrp="1"/>
          </p:cNvSpPr>
          <p:nvPr>
            <p:ph type="ftr" sz="quarter" idx="12"/>
          </p:nvPr>
        </p:nvSpPr>
        <p:spPr/>
        <p:txBody>
          <a:bodyPr/>
          <a:lstStyle/>
          <a:p>
            <a:r>
              <a:rPr lang="en-GB" dirty="0"/>
              <a:t>A. Agrawal, PSAS 2026</a:t>
            </a:r>
          </a:p>
        </p:txBody>
      </p:sp>
      <p:pic>
        <p:nvPicPr>
          <p:cNvPr id="7" name="Picture 6">
            <a:extLst>
              <a:ext uri="{FF2B5EF4-FFF2-40B4-BE49-F238E27FC236}">
                <a16:creationId xmlns:a16="http://schemas.microsoft.com/office/drawing/2014/main" id="{58B016DE-4222-ABEE-3328-0D1FF76FA80F}"/>
              </a:ext>
            </a:extLst>
          </p:cNvPr>
          <p:cNvPicPr>
            <a:picLocks noChangeAspect="1"/>
          </p:cNvPicPr>
          <p:nvPr/>
        </p:nvPicPr>
        <p:blipFill>
          <a:blip r:embed="rId4"/>
          <a:stretch>
            <a:fillRect/>
          </a:stretch>
        </p:blipFill>
        <p:spPr>
          <a:xfrm>
            <a:off x="4992029" y="5050314"/>
            <a:ext cx="5374888" cy="1048027"/>
          </a:xfrm>
          <a:prstGeom prst="rect">
            <a:avLst/>
          </a:prstGeom>
        </p:spPr>
      </p:pic>
      <p:pic>
        <p:nvPicPr>
          <p:cNvPr id="8" name="Picture 7">
            <a:extLst>
              <a:ext uri="{FF2B5EF4-FFF2-40B4-BE49-F238E27FC236}">
                <a16:creationId xmlns:a16="http://schemas.microsoft.com/office/drawing/2014/main" id="{73442504-296F-EF7D-B8CA-D5ABEAA89333}"/>
              </a:ext>
            </a:extLst>
          </p:cNvPr>
          <p:cNvPicPr>
            <a:picLocks noChangeAspect="1"/>
          </p:cNvPicPr>
          <p:nvPr/>
        </p:nvPicPr>
        <p:blipFill>
          <a:blip r:embed="rId5"/>
          <a:stretch>
            <a:fillRect/>
          </a:stretch>
        </p:blipFill>
        <p:spPr>
          <a:xfrm>
            <a:off x="3391830" y="3105026"/>
            <a:ext cx="8377394" cy="971837"/>
          </a:xfrm>
          <a:prstGeom prst="rect">
            <a:avLst/>
          </a:prstGeom>
        </p:spPr>
      </p:pic>
      <p:pic>
        <p:nvPicPr>
          <p:cNvPr id="9" name="Picture 8">
            <a:extLst>
              <a:ext uri="{FF2B5EF4-FFF2-40B4-BE49-F238E27FC236}">
                <a16:creationId xmlns:a16="http://schemas.microsoft.com/office/drawing/2014/main" id="{676FB5FC-C1A5-F4E2-3486-695811DB4648}"/>
              </a:ext>
            </a:extLst>
          </p:cNvPr>
          <p:cNvPicPr>
            <a:picLocks noChangeAspect="1"/>
          </p:cNvPicPr>
          <p:nvPr/>
        </p:nvPicPr>
        <p:blipFill>
          <a:blip r:embed="rId6"/>
          <a:stretch>
            <a:fillRect/>
          </a:stretch>
        </p:blipFill>
        <p:spPr>
          <a:xfrm>
            <a:off x="901391" y="4084494"/>
            <a:ext cx="6607097" cy="971837"/>
          </a:xfrm>
          <a:prstGeom prst="rect">
            <a:avLst/>
          </a:prstGeom>
        </p:spPr>
      </p:pic>
      <p:pic>
        <p:nvPicPr>
          <p:cNvPr id="10" name="Picture 9">
            <a:extLst>
              <a:ext uri="{FF2B5EF4-FFF2-40B4-BE49-F238E27FC236}">
                <a16:creationId xmlns:a16="http://schemas.microsoft.com/office/drawing/2014/main" id="{997CFB14-2F57-56E5-690D-8840216FAA49}"/>
              </a:ext>
            </a:extLst>
          </p:cNvPr>
          <p:cNvPicPr>
            <a:picLocks noChangeAspect="1"/>
          </p:cNvPicPr>
          <p:nvPr/>
        </p:nvPicPr>
        <p:blipFill>
          <a:blip r:embed="rId7"/>
          <a:stretch>
            <a:fillRect/>
          </a:stretch>
        </p:blipFill>
        <p:spPr>
          <a:xfrm>
            <a:off x="901391" y="1623512"/>
            <a:ext cx="5930590" cy="1418974"/>
          </a:xfrm>
          <a:prstGeom prst="rect">
            <a:avLst/>
          </a:prstGeom>
        </p:spPr>
      </p:pic>
    </p:spTree>
    <p:extLst>
      <p:ext uri="{BB962C8B-B14F-4D97-AF65-F5344CB8AC3E}">
        <p14:creationId xmlns:p14="http://schemas.microsoft.com/office/powerpoint/2010/main" val="256282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extLst>
    <p:ext uri="{6950BFC3-D8DA-4A85-94F7-54DA5524770B}">
      <p188:commentRel xmlns:p188="http://schemas.microsoft.com/office/powerpoint/2018/8/main" r:id="rId3"/>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D579A-BC15-EB56-26A5-A103EF0B2331}"/>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B4703E04-5479-6CFD-F915-EBDED8B9C282}"/>
              </a:ext>
            </a:extLst>
          </p:cNvPr>
          <p:cNvSpPr>
            <a:spLocks noGrp="1"/>
          </p:cNvSpPr>
          <p:nvPr>
            <p:ph sz="quarter" idx="10"/>
          </p:nvPr>
        </p:nvSpPr>
        <p:spPr>
          <a:xfrm>
            <a:off x="6964830" y="1989175"/>
            <a:ext cx="4596138" cy="3643610"/>
          </a:xfrm>
        </p:spPr>
        <p:txBody>
          <a:bodyPr anchor="ctr"/>
          <a:lstStyle/>
          <a:p>
            <a:pPr>
              <a:buFont typeface="Arial" panose="020B0604020202020204" pitchFamily="34" charset="0"/>
              <a:buChar char="•"/>
            </a:pPr>
            <a:r>
              <a:rPr lang="en-GB" dirty="0"/>
              <a:t>Coherence &gt; 125 </a:t>
            </a:r>
            <a:r>
              <a:rPr lang="en-GB" dirty="0" err="1"/>
              <a:t>ms</a:t>
            </a:r>
            <a:endParaRPr lang="en-GB" dirty="0"/>
          </a:p>
          <a:p>
            <a:pPr>
              <a:spcBef>
                <a:spcPts val="4000"/>
              </a:spcBef>
              <a:buFont typeface="Arial" panose="020B0604020202020204" pitchFamily="34" charset="0"/>
              <a:buChar char="•"/>
            </a:pPr>
            <a:r>
              <a:rPr lang="en-GB" dirty="0"/>
              <a:t>~2x higher contrast with entanglement</a:t>
            </a:r>
          </a:p>
          <a:p>
            <a:pPr>
              <a:buFont typeface="Arial" panose="020B0604020202020204" pitchFamily="34" charset="0"/>
              <a:buChar char="•"/>
            </a:pPr>
            <a:endParaRPr lang="en-GB" dirty="0"/>
          </a:p>
        </p:txBody>
      </p:sp>
      <p:sp>
        <p:nvSpPr>
          <p:cNvPr id="2" name="Title 1">
            <a:extLst>
              <a:ext uri="{FF2B5EF4-FFF2-40B4-BE49-F238E27FC236}">
                <a16:creationId xmlns:a16="http://schemas.microsoft.com/office/drawing/2014/main" id="{085D8D2F-BD4C-7BAD-A428-C9ADB4A18F82}"/>
              </a:ext>
            </a:extLst>
          </p:cNvPr>
          <p:cNvSpPr>
            <a:spLocks noGrp="1"/>
          </p:cNvSpPr>
          <p:nvPr>
            <p:ph type="title"/>
          </p:nvPr>
        </p:nvSpPr>
        <p:spPr/>
        <p:txBody>
          <a:bodyPr/>
          <a:lstStyle/>
          <a:p>
            <a:r>
              <a:rPr lang="en-GB" dirty="0"/>
              <a:t>Preliminary results</a:t>
            </a:r>
          </a:p>
        </p:txBody>
      </p:sp>
      <p:sp>
        <p:nvSpPr>
          <p:cNvPr id="4" name="Footer Placeholder 3">
            <a:extLst>
              <a:ext uri="{FF2B5EF4-FFF2-40B4-BE49-F238E27FC236}">
                <a16:creationId xmlns:a16="http://schemas.microsoft.com/office/drawing/2014/main" id="{7B61846E-9D12-7128-612D-C0FEC58A2A39}"/>
              </a:ext>
            </a:extLst>
          </p:cNvPr>
          <p:cNvSpPr>
            <a:spLocks noGrp="1"/>
          </p:cNvSpPr>
          <p:nvPr>
            <p:ph type="ftr" sz="quarter" idx="12"/>
          </p:nvPr>
        </p:nvSpPr>
        <p:spPr/>
        <p:txBody>
          <a:bodyPr/>
          <a:lstStyle/>
          <a:p>
            <a:pPr algn="r"/>
            <a:r>
              <a:rPr lang="en-GB"/>
              <a:t>A. Agrawal, PSAS 2026</a:t>
            </a:r>
          </a:p>
        </p:txBody>
      </p:sp>
      <p:sp>
        <p:nvSpPr>
          <p:cNvPr id="5" name="Slide Number Placeholder 4">
            <a:extLst>
              <a:ext uri="{FF2B5EF4-FFF2-40B4-BE49-F238E27FC236}">
                <a16:creationId xmlns:a16="http://schemas.microsoft.com/office/drawing/2014/main" id="{42607DB9-C324-CEAC-92B8-E923C8A7FE4D}"/>
              </a:ext>
            </a:extLst>
          </p:cNvPr>
          <p:cNvSpPr>
            <a:spLocks noGrp="1"/>
          </p:cNvSpPr>
          <p:nvPr>
            <p:ph type="sldNum" sz="quarter" idx="13"/>
          </p:nvPr>
        </p:nvSpPr>
        <p:spPr/>
        <p:txBody>
          <a:bodyPr/>
          <a:lstStyle/>
          <a:p>
            <a:fld id="{62B67842-47AD-D846-9321-55D40092337F}" type="slidenum">
              <a:rPr lang="en-GB" smtClean="0"/>
              <a:t>20</a:t>
            </a:fld>
            <a:endParaRPr lang="en-GB"/>
          </a:p>
        </p:txBody>
      </p:sp>
      <p:grpSp>
        <p:nvGrpSpPr>
          <p:cNvPr id="18" name="Group 17">
            <a:extLst>
              <a:ext uri="{FF2B5EF4-FFF2-40B4-BE49-F238E27FC236}">
                <a16:creationId xmlns:a16="http://schemas.microsoft.com/office/drawing/2014/main" id="{4524D139-223E-329C-DE7A-085D989579C3}"/>
              </a:ext>
            </a:extLst>
          </p:cNvPr>
          <p:cNvGrpSpPr/>
          <p:nvPr/>
        </p:nvGrpSpPr>
        <p:grpSpPr>
          <a:xfrm>
            <a:off x="631032" y="1544475"/>
            <a:ext cx="5464968" cy="4328427"/>
            <a:chOff x="6091627" y="1304024"/>
            <a:chExt cx="5464968" cy="4328427"/>
          </a:xfrm>
        </p:grpSpPr>
        <p:sp>
          <p:nvSpPr>
            <p:cNvPr id="16" name="TextBox 15">
              <a:extLst>
                <a:ext uri="{FF2B5EF4-FFF2-40B4-BE49-F238E27FC236}">
                  <a16:creationId xmlns:a16="http://schemas.microsoft.com/office/drawing/2014/main" id="{B8A64EBE-121E-847E-C4B8-692F864BF184}"/>
                </a:ext>
              </a:extLst>
            </p:cNvPr>
            <p:cNvSpPr txBox="1"/>
            <p:nvPr/>
          </p:nvSpPr>
          <p:spPr>
            <a:xfrm>
              <a:off x="7449375" y="1304024"/>
              <a:ext cx="2749471" cy="646331"/>
            </a:xfrm>
            <a:prstGeom prst="rect">
              <a:avLst/>
            </a:prstGeom>
            <a:noFill/>
          </p:spPr>
          <p:txBody>
            <a:bodyPr wrap="none" rtlCol="0">
              <a:spAutoFit/>
            </a:bodyPr>
            <a:lstStyle/>
            <a:p>
              <a:pPr algn="ctr"/>
              <a:r>
                <a:rPr lang="en-GB" dirty="0"/>
                <a:t>Ca </a:t>
              </a:r>
            </a:p>
            <a:p>
              <a:pPr algn="ctr"/>
              <a:r>
                <a:rPr lang="en-GB" dirty="0"/>
                <a:t>125 </a:t>
              </a:r>
              <a:r>
                <a:rPr lang="en-GB" dirty="0" err="1"/>
                <a:t>ms</a:t>
              </a:r>
              <a:r>
                <a:rPr lang="en-GB" dirty="0"/>
                <a:t> Ramsey duration</a:t>
              </a:r>
            </a:p>
          </p:txBody>
        </p:sp>
        <p:pic>
          <p:nvPicPr>
            <p:cNvPr id="8" name="Content Placeholder 14">
              <a:extLst>
                <a:ext uri="{FF2B5EF4-FFF2-40B4-BE49-F238E27FC236}">
                  <a16:creationId xmlns:a16="http://schemas.microsoft.com/office/drawing/2014/main" id="{B3317833-1475-2851-FD28-DD5271A4CED3}"/>
                </a:ext>
              </a:extLst>
            </p:cNvPr>
            <p:cNvPicPr>
              <a:picLocks noChangeAspect="1"/>
            </p:cNvPicPr>
            <p:nvPr/>
          </p:nvPicPr>
          <p:blipFill>
            <a:blip r:embed="rId3"/>
            <a:srcRect/>
            <a:stretch/>
          </p:blipFill>
          <p:spPr>
            <a:xfrm>
              <a:off x="6091627" y="1989139"/>
              <a:ext cx="5464968" cy="3643312"/>
            </a:xfrm>
            <a:prstGeom prst="rect">
              <a:avLst/>
            </a:prstGeom>
          </p:spPr>
        </p:pic>
      </p:grpSp>
      <p:grpSp>
        <p:nvGrpSpPr>
          <p:cNvPr id="17" name="Group 16">
            <a:extLst>
              <a:ext uri="{FF2B5EF4-FFF2-40B4-BE49-F238E27FC236}">
                <a16:creationId xmlns:a16="http://schemas.microsoft.com/office/drawing/2014/main" id="{6B3E2A3D-6C0F-84DF-EE98-7B25F3DB548D}"/>
              </a:ext>
            </a:extLst>
          </p:cNvPr>
          <p:cNvGrpSpPr/>
          <p:nvPr/>
        </p:nvGrpSpPr>
        <p:grpSpPr>
          <a:xfrm>
            <a:off x="6373152" y="1487581"/>
            <a:ext cx="5465415" cy="4385321"/>
            <a:chOff x="495671" y="1448836"/>
            <a:chExt cx="5465415" cy="4385321"/>
          </a:xfrm>
        </p:grpSpPr>
        <p:pic>
          <p:nvPicPr>
            <p:cNvPr id="12" name="Picture 11">
              <a:extLst>
                <a:ext uri="{FF2B5EF4-FFF2-40B4-BE49-F238E27FC236}">
                  <a16:creationId xmlns:a16="http://schemas.microsoft.com/office/drawing/2014/main" id="{9EC73A9D-CDA7-59FD-C469-9381FE7693FC}"/>
                </a:ext>
              </a:extLst>
            </p:cNvPr>
            <p:cNvPicPr>
              <a:picLocks noChangeAspect="1"/>
            </p:cNvPicPr>
            <p:nvPr/>
          </p:nvPicPr>
          <p:blipFill>
            <a:blip r:embed="rId4"/>
            <a:stretch/>
          </p:blipFill>
          <p:spPr>
            <a:xfrm>
              <a:off x="495671" y="2190547"/>
              <a:ext cx="5465415" cy="3643610"/>
            </a:xfrm>
            <a:prstGeom prst="rect">
              <a:avLst/>
            </a:prstGeom>
          </p:spPr>
        </p:pic>
        <p:sp>
          <p:nvSpPr>
            <p:cNvPr id="14" name="TextBox 13">
              <a:extLst>
                <a:ext uri="{FF2B5EF4-FFF2-40B4-BE49-F238E27FC236}">
                  <a16:creationId xmlns:a16="http://schemas.microsoft.com/office/drawing/2014/main" id="{4F65CE62-2890-7FCB-CEE8-BBDD521C4E1A}"/>
                </a:ext>
              </a:extLst>
            </p:cNvPr>
            <p:cNvSpPr txBox="1"/>
            <p:nvPr/>
          </p:nvSpPr>
          <p:spPr>
            <a:xfrm>
              <a:off x="1917762" y="1448836"/>
              <a:ext cx="2621230" cy="646331"/>
            </a:xfrm>
            <a:prstGeom prst="rect">
              <a:avLst/>
            </a:prstGeom>
            <a:noFill/>
          </p:spPr>
          <p:txBody>
            <a:bodyPr wrap="none" rtlCol="0">
              <a:spAutoFit/>
            </a:bodyPr>
            <a:lstStyle/>
            <a:p>
              <a:pPr algn="ctr"/>
              <a:r>
                <a:rPr lang="en-GB" dirty="0"/>
                <a:t>Sr </a:t>
              </a:r>
            </a:p>
            <a:p>
              <a:pPr algn="ctr"/>
              <a:r>
                <a:rPr lang="en-GB" dirty="0"/>
                <a:t>15 </a:t>
              </a:r>
              <a:r>
                <a:rPr lang="en-GB" dirty="0" err="1"/>
                <a:t>ms</a:t>
              </a:r>
              <a:r>
                <a:rPr lang="en-GB" dirty="0"/>
                <a:t> Ramsey duration</a:t>
              </a:r>
            </a:p>
          </p:txBody>
        </p:sp>
      </p:grpSp>
    </p:spTree>
    <p:extLst>
      <p:ext uri="{BB962C8B-B14F-4D97-AF65-F5344CB8AC3E}">
        <p14:creationId xmlns:p14="http://schemas.microsoft.com/office/powerpoint/2010/main" val="33121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B03EB-C8B2-01BA-EA43-E4CEB1C4E9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7E0646-1E71-EF4A-6DE5-40D91A1E6025}"/>
              </a:ext>
            </a:extLst>
          </p:cNvPr>
          <p:cNvSpPr>
            <a:spLocks noGrp="1"/>
          </p:cNvSpPr>
          <p:nvPr>
            <p:ph type="title"/>
          </p:nvPr>
        </p:nvSpPr>
        <p:spPr/>
        <p:txBody>
          <a:bodyPr/>
          <a:lstStyle/>
          <a:p>
            <a:r>
              <a:rPr lang="en-GB" dirty="0"/>
              <a:t>Preliminary results</a:t>
            </a:r>
          </a:p>
        </p:txBody>
      </p:sp>
      <p:sp>
        <p:nvSpPr>
          <p:cNvPr id="4" name="Footer Placeholder 3">
            <a:extLst>
              <a:ext uri="{FF2B5EF4-FFF2-40B4-BE49-F238E27FC236}">
                <a16:creationId xmlns:a16="http://schemas.microsoft.com/office/drawing/2014/main" id="{0CAF7CCC-494E-102F-B558-23E973C74328}"/>
              </a:ext>
            </a:extLst>
          </p:cNvPr>
          <p:cNvSpPr>
            <a:spLocks noGrp="1"/>
          </p:cNvSpPr>
          <p:nvPr>
            <p:ph type="ftr" sz="quarter" idx="12"/>
          </p:nvPr>
        </p:nvSpPr>
        <p:spPr/>
        <p:txBody>
          <a:bodyPr/>
          <a:lstStyle/>
          <a:p>
            <a:pPr algn="r"/>
            <a:r>
              <a:rPr lang="en-GB"/>
              <a:t>A. Agrawal, PSAS 2026</a:t>
            </a:r>
          </a:p>
        </p:txBody>
      </p:sp>
      <p:sp>
        <p:nvSpPr>
          <p:cNvPr id="5" name="Slide Number Placeholder 4">
            <a:extLst>
              <a:ext uri="{FF2B5EF4-FFF2-40B4-BE49-F238E27FC236}">
                <a16:creationId xmlns:a16="http://schemas.microsoft.com/office/drawing/2014/main" id="{A4401797-2498-0769-EBDB-6C2D3A90C041}"/>
              </a:ext>
            </a:extLst>
          </p:cNvPr>
          <p:cNvSpPr>
            <a:spLocks noGrp="1"/>
          </p:cNvSpPr>
          <p:nvPr>
            <p:ph type="sldNum" sz="quarter" idx="13"/>
          </p:nvPr>
        </p:nvSpPr>
        <p:spPr/>
        <p:txBody>
          <a:bodyPr/>
          <a:lstStyle/>
          <a:p>
            <a:fld id="{62B67842-47AD-D846-9321-55D40092337F}" type="slidenum">
              <a:rPr lang="en-GB" smtClean="0"/>
              <a:t>21</a:t>
            </a:fld>
            <a:endParaRPr lang="en-GB"/>
          </a:p>
        </p:txBody>
      </p:sp>
      <p:grpSp>
        <p:nvGrpSpPr>
          <p:cNvPr id="20" name="Group 19">
            <a:extLst>
              <a:ext uri="{FF2B5EF4-FFF2-40B4-BE49-F238E27FC236}">
                <a16:creationId xmlns:a16="http://schemas.microsoft.com/office/drawing/2014/main" id="{DE3E853A-6B81-34BB-CC93-5AA5417C7FE8}"/>
              </a:ext>
            </a:extLst>
          </p:cNvPr>
          <p:cNvGrpSpPr/>
          <p:nvPr/>
        </p:nvGrpSpPr>
        <p:grpSpPr>
          <a:xfrm>
            <a:off x="276949" y="1565807"/>
            <a:ext cx="5464968" cy="4012644"/>
            <a:chOff x="6388544" y="1538812"/>
            <a:chExt cx="5464968" cy="4012644"/>
          </a:xfrm>
        </p:grpSpPr>
        <p:pic>
          <p:nvPicPr>
            <p:cNvPr id="13" name="Content Placeholder 9">
              <a:extLst>
                <a:ext uri="{FF2B5EF4-FFF2-40B4-BE49-F238E27FC236}">
                  <a16:creationId xmlns:a16="http://schemas.microsoft.com/office/drawing/2014/main" id="{B1C57AF0-BFCC-18F0-D666-9B82A198B037}"/>
                </a:ext>
              </a:extLst>
            </p:cNvPr>
            <p:cNvPicPr>
              <a:picLocks noChangeAspect="1"/>
            </p:cNvPicPr>
            <p:nvPr/>
          </p:nvPicPr>
          <p:blipFill>
            <a:blip r:embed="rId3"/>
            <a:srcRect/>
            <a:stretch/>
          </p:blipFill>
          <p:spPr>
            <a:xfrm>
              <a:off x="6388544" y="1908144"/>
              <a:ext cx="5464968" cy="3643312"/>
            </a:xfrm>
            <a:prstGeom prst="rect">
              <a:avLst/>
            </a:prstGeom>
          </p:spPr>
        </p:pic>
        <p:sp>
          <p:nvSpPr>
            <p:cNvPr id="17" name="TextBox 16">
              <a:extLst>
                <a:ext uri="{FF2B5EF4-FFF2-40B4-BE49-F238E27FC236}">
                  <a16:creationId xmlns:a16="http://schemas.microsoft.com/office/drawing/2014/main" id="{099A5E33-7C12-7EA4-F836-6A6090458C51}"/>
                </a:ext>
              </a:extLst>
            </p:cNvPr>
            <p:cNvSpPr txBox="1"/>
            <p:nvPr/>
          </p:nvSpPr>
          <p:spPr>
            <a:xfrm>
              <a:off x="8881219" y="1538812"/>
              <a:ext cx="479618" cy="369332"/>
            </a:xfrm>
            <a:prstGeom prst="rect">
              <a:avLst/>
            </a:prstGeom>
            <a:noFill/>
          </p:spPr>
          <p:txBody>
            <a:bodyPr wrap="none" rtlCol="0">
              <a:spAutoFit/>
            </a:bodyPr>
            <a:lstStyle/>
            <a:p>
              <a:pPr algn="ctr"/>
              <a:r>
                <a:rPr lang="en-GB" dirty="0"/>
                <a:t>Ca</a:t>
              </a:r>
            </a:p>
          </p:txBody>
        </p:sp>
      </p:grpSp>
      <p:graphicFrame>
        <p:nvGraphicFramePr>
          <p:cNvPr id="24" name="Table 23">
            <a:extLst>
              <a:ext uri="{FF2B5EF4-FFF2-40B4-BE49-F238E27FC236}">
                <a16:creationId xmlns:a16="http://schemas.microsoft.com/office/drawing/2014/main" id="{A2B9FE1A-767E-62EA-30E2-BB9819B94969}"/>
              </a:ext>
            </a:extLst>
          </p:cNvPr>
          <p:cNvGraphicFramePr>
            <a:graphicFrameLocks noGrp="1"/>
          </p:cNvGraphicFramePr>
          <p:nvPr>
            <p:extLst>
              <p:ext uri="{D42A27DB-BD31-4B8C-83A1-F6EECF244321}">
                <p14:modId xmlns:p14="http://schemas.microsoft.com/office/powerpoint/2010/main" val="3281274528"/>
              </p:ext>
            </p:extLst>
          </p:nvPr>
        </p:nvGraphicFramePr>
        <p:xfrm>
          <a:off x="6637177" y="3299595"/>
          <a:ext cx="4763249" cy="914400"/>
        </p:xfrm>
        <a:graphic>
          <a:graphicData uri="http://schemas.openxmlformats.org/drawingml/2006/table">
            <a:tbl>
              <a:tblPr bandRow="1">
                <a:tableStyleId>{69CF1AB2-1976-4502-BF36-3FF5EA218861}</a:tableStyleId>
              </a:tblPr>
              <a:tblGrid>
                <a:gridCol w="2807824">
                  <a:extLst>
                    <a:ext uri="{9D8B030D-6E8A-4147-A177-3AD203B41FA5}">
                      <a16:colId xmlns:a16="http://schemas.microsoft.com/office/drawing/2014/main" val="1508771266"/>
                    </a:ext>
                  </a:extLst>
                </a:gridCol>
                <a:gridCol w="1955425">
                  <a:extLst>
                    <a:ext uri="{9D8B030D-6E8A-4147-A177-3AD203B41FA5}">
                      <a16:colId xmlns:a16="http://schemas.microsoft.com/office/drawing/2014/main" val="1590278611"/>
                    </a:ext>
                  </a:extLst>
                </a:gridCol>
              </a:tblGrid>
              <a:tr h="370840">
                <a:tc>
                  <a:txBody>
                    <a:bodyPr/>
                    <a:lstStyle/>
                    <a:p>
                      <a:pPr algn="ctr"/>
                      <a:r>
                        <a:rPr lang="en-GB" sz="2400" dirty="0"/>
                        <a:t>Initial contrast</a:t>
                      </a:r>
                    </a:p>
                  </a:txBody>
                  <a:tcPr/>
                </a:tc>
                <a:tc>
                  <a:txBody>
                    <a:bodyPr/>
                    <a:lstStyle/>
                    <a:p>
                      <a:pPr algn="ctr"/>
                      <a:r>
                        <a:rPr lang="en-GB" sz="2400" dirty="0"/>
                        <a:t>94.1(8) %</a:t>
                      </a:r>
                    </a:p>
                  </a:txBody>
                  <a:tcPr/>
                </a:tc>
                <a:extLst>
                  <a:ext uri="{0D108BD9-81ED-4DB2-BD59-A6C34878D82A}">
                    <a16:rowId xmlns:a16="http://schemas.microsoft.com/office/drawing/2014/main" val="2674617758"/>
                  </a:ext>
                </a:extLst>
              </a:tr>
              <a:tr h="370840">
                <a:tc>
                  <a:txBody>
                    <a:bodyPr/>
                    <a:lstStyle/>
                    <a:p>
                      <a:pPr algn="ctr"/>
                      <a:r>
                        <a:rPr lang="en-GB" sz="2400" dirty="0"/>
                        <a:t>Coherence time</a:t>
                      </a:r>
                    </a:p>
                  </a:txBody>
                  <a:tcPr/>
                </a:tc>
                <a:tc>
                  <a:txBody>
                    <a:bodyPr/>
                    <a:lstStyle/>
                    <a:p>
                      <a:pPr algn="ctr"/>
                      <a:r>
                        <a:rPr lang="en-GB" sz="2400" dirty="0"/>
                        <a:t>260(20) </a:t>
                      </a:r>
                      <a:r>
                        <a:rPr lang="en-GB" sz="2400" dirty="0" err="1"/>
                        <a:t>ms</a:t>
                      </a:r>
                      <a:endParaRPr lang="en-GB" sz="2400" dirty="0"/>
                    </a:p>
                  </a:txBody>
                  <a:tcPr/>
                </a:tc>
                <a:extLst>
                  <a:ext uri="{0D108BD9-81ED-4DB2-BD59-A6C34878D82A}">
                    <a16:rowId xmlns:a16="http://schemas.microsoft.com/office/drawing/2014/main" val="3733228660"/>
                  </a:ext>
                </a:extLst>
              </a:tr>
            </a:tbl>
          </a:graphicData>
        </a:graphic>
      </p:graphicFrame>
      <p:grpSp>
        <p:nvGrpSpPr>
          <p:cNvPr id="23" name="Group 22">
            <a:extLst>
              <a:ext uri="{FF2B5EF4-FFF2-40B4-BE49-F238E27FC236}">
                <a16:creationId xmlns:a16="http://schemas.microsoft.com/office/drawing/2014/main" id="{EA057335-A143-5C8F-B800-A75BD25FF89E}"/>
              </a:ext>
            </a:extLst>
          </p:cNvPr>
          <p:cNvGrpSpPr/>
          <p:nvPr/>
        </p:nvGrpSpPr>
        <p:grpSpPr>
          <a:xfrm>
            <a:off x="6210275" y="1506022"/>
            <a:ext cx="5464969" cy="4072429"/>
            <a:chOff x="5149243" y="2997184"/>
            <a:chExt cx="5464969" cy="4072429"/>
          </a:xfrm>
        </p:grpSpPr>
        <p:grpSp>
          <p:nvGrpSpPr>
            <p:cNvPr id="19" name="Group 18">
              <a:extLst>
                <a:ext uri="{FF2B5EF4-FFF2-40B4-BE49-F238E27FC236}">
                  <a16:creationId xmlns:a16="http://schemas.microsoft.com/office/drawing/2014/main" id="{D5B1BA82-3D99-DE5A-9F7A-CDF469A37EF9}"/>
                </a:ext>
              </a:extLst>
            </p:cNvPr>
            <p:cNvGrpSpPr/>
            <p:nvPr/>
          </p:nvGrpSpPr>
          <p:grpSpPr>
            <a:xfrm>
              <a:off x="5149243" y="2997184"/>
              <a:ext cx="5464969" cy="4072429"/>
              <a:chOff x="631031" y="1671621"/>
              <a:chExt cx="5464969" cy="4072429"/>
            </a:xfrm>
          </p:grpSpPr>
          <p:pic>
            <p:nvPicPr>
              <p:cNvPr id="14" name="Picture 13">
                <a:extLst>
                  <a:ext uri="{FF2B5EF4-FFF2-40B4-BE49-F238E27FC236}">
                    <a16:creationId xmlns:a16="http://schemas.microsoft.com/office/drawing/2014/main" id="{4110E085-FC63-62D3-1C99-6A1874019534}"/>
                  </a:ext>
                </a:extLst>
              </p:cNvPr>
              <p:cNvPicPr>
                <a:picLocks noChangeAspect="1"/>
              </p:cNvPicPr>
              <p:nvPr/>
            </p:nvPicPr>
            <p:blipFill>
              <a:blip r:embed="rId4"/>
              <a:srcRect/>
              <a:stretch/>
            </p:blipFill>
            <p:spPr>
              <a:xfrm>
                <a:off x="631031" y="2100738"/>
                <a:ext cx="5464969" cy="3643312"/>
              </a:xfrm>
              <a:prstGeom prst="rect">
                <a:avLst/>
              </a:prstGeom>
            </p:spPr>
          </p:pic>
          <p:sp>
            <p:nvSpPr>
              <p:cNvPr id="18" name="TextBox 17">
                <a:extLst>
                  <a:ext uri="{FF2B5EF4-FFF2-40B4-BE49-F238E27FC236}">
                    <a16:creationId xmlns:a16="http://schemas.microsoft.com/office/drawing/2014/main" id="{E20C9033-6D1D-9085-7BBF-A0492434F385}"/>
                  </a:ext>
                </a:extLst>
              </p:cNvPr>
              <p:cNvSpPr txBox="1"/>
              <p:nvPr/>
            </p:nvSpPr>
            <p:spPr>
              <a:xfrm>
                <a:off x="2970770" y="1671621"/>
                <a:ext cx="785487" cy="369332"/>
              </a:xfrm>
              <a:prstGeom prst="rect">
                <a:avLst/>
              </a:prstGeom>
              <a:noFill/>
            </p:spPr>
            <p:txBody>
              <a:bodyPr wrap="square" rtlCol="0">
                <a:spAutoFit/>
              </a:bodyPr>
              <a:lstStyle/>
              <a:p>
                <a:pPr algn="ctr"/>
                <a:r>
                  <a:rPr lang="en-GB" dirty="0"/>
                  <a:t>Sr</a:t>
                </a:r>
              </a:p>
            </p:txBody>
          </p:sp>
        </p:grpSp>
        <p:sp>
          <p:nvSpPr>
            <p:cNvPr id="21" name="Rectangle 20">
              <a:extLst>
                <a:ext uri="{FF2B5EF4-FFF2-40B4-BE49-F238E27FC236}">
                  <a16:creationId xmlns:a16="http://schemas.microsoft.com/office/drawing/2014/main" id="{D7DE76A2-61BA-82D7-6190-4DF716299DB5}"/>
                </a:ext>
              </a:extLst>
            </p:cNvPr>
            <p:cNvSpPr/>
            <p:nvPr/>
          </p:nvSpPr>
          <p:spPr>
            <a:xfrm>
              <a:off x="8531678" y="3626645"/>
              <a:ext cx="1398494" cy="255493"/>
            </a:xfrm>
            <a:prstGeom prst="rect">
              <a:avLst/>
            </a:prstGeom>
            <a:solidFill>
              <a:srgbClr val="FFFFFF">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A46938D3-3856-F59F-56E6-01E39BE087BE}"/>
                </a:ext>
              </a:extLst>
            </p:cNvPr>
            <p:cNvSpPr/>
            <p:nvPr/>
          </p:nvSpPr>
          <p:spPr>
            <a:xfrm>
              <a:off x="8444704" y="4348191"/>
              <a:ext cx="1284943" cy="255493"/>
            </a:xfrm>
            <a:prstGeom prst="rect">
              <a:avLst/>
            </a:prstGeom>
            <a:solidFill>
              <a:srgbClr val="FFFFFF">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82962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8B7B2927-FE6D-840D-2E52-11150B9A6A44}"/>
              </a:ext>
            </a:extLst>
          </p:cNvPr>
          <p:cNvSpPr>
            <a:spLocks noGrp="1"/>
          </p:cNvSpPr>
          <p:nvPr>
            <p:ph sz="quarter" idx="10"/>
          </p:nvPr>
        </p:nvSpPr>
        <p:spPr>
          <a:xfrm>
            <a:off x="1051626" y="1885540"/>
            <a:ext cx="9016624" cy="3643610"/>
          </a:xfrm>
        </p:spPr>
        <p:txBody>
          <a:bodyPr/>
          <a:lstStyle/>
          <a:p>
            <a:pPr>
              <a:buFont typeface="Arial" panose="020B0604020202020204" pitchFamily="34" charset="0"/>
              <a:buChar char="•"/>
            </a:pPr>
            <a:r>
              <a:rPr lang="en-GB" dirty="0"/>
              <a:t>Entangled state decays faster =&gt; same limit</a:t>
            </a:r>
          </a:p>
          <a:p>
            <a:pPr>
              <a:buFont typeface="Arial" panose="020B0604020202020204" pitchFamily="34" charset="0"/>
              <a:buChar char="•"/>
            </a:pPr>
            <a:r>
              <a:rPr lang="en-GB" dirty="0"/>
              <a:t>Adds projection noise, no signal</a:t>
            </a:r>
          </a:p>
          <a:p>
            <a:pPr>
              <a:buFont typeface="Arial" panose="020B0604020202020204" pitchFamily="34" charset="0"/>
              <a:buChar char="•"/>
            </a:pPr>
            <a:r>
              <a:rPr lang="en-GB" dirty="0"/>
              <a:t>Detection can improve stability by 2x</a:t>
            </a:r>
          </a:p>
        </p:txBody>
      </p:sp>
      <p:sp>
        <p:nvSpPr>
          <p:cNvPr id="2" name="Title 1">
            <a:extLst>
              <a:ext uri="{FF2B5EF4-FFF2-40B4-BE49-F238E27FC236}">
                <a16:creationId xmlns:a16="http://schemas.microsoft.com/office/drawing/2014/main" id="{31D0C77C-D134-6D74-EB72-30CDBC36A0B9}"/>
              </a:ext>
            </a:extLst>
          </p:cNvPr>
          <p:cNvSpPr>
            <a:spLocks noGrp="1"/>
          </p:cNvSpPr>
          <p:nvPr>
            <p:ph type="title"/>
          </p:nvPr>
        </p:nvSpPr>
        <p:spPr/>
        <p:txBody>
          <a:bodyPr>
            <a:normAutofit/>
          </a:bodyPr>
          <a:lstStyle/>
          <a:p>
            <a:r>
              <a:rPr lang="en-GB" dirty="0"/>
              <a:t>Detecting spontaneous decay</a:t>
            </a:r>
          </a:p>
        </p:txBody>
      </p:sp>
      <p:grpSp>
        <p:nvGrpSpPr>
          <p:cNvPr id="14" name="Group 13">
            <a:extLst>
              <a:ext uri="{FF2B5EF4-FFF2-40B4-BE49-F238E27FC236}">
                <a16:creationId xmlns:a16="http://schemas.microsoft.com/office/drawing/2014/main" id="{BC04D79A-6372-00F2-F1F3-AB6A6E751358}"/>
              </a:ext>
            </a:extLst>
          </p:cNvPr>
          <p:cNvGrpSpPr/>
          <p:nvPr/>
        </p:nvGrpSpPr>
        <p:grpSpPr>
          <a:xfrm>
            <a:off x="10068251" y="1995583"/>
            <a:ext cx="1699273" cy="2088900"/>
            <a:chOff x="10018593" y="2012745"/>
            <a:chExt cx="1699273" cy="2088900"/>
          </a:xfrm>
        </p:grpSpPr>
        <p:pic>
          <p:nvPicPr>
            <p:cNvPr id="9" name="Picture 8">
              <a:extLst>
                <a:ext uri="{FF2B5EF4-FFF2-40B4-BE49-F238E27FC236}">
                  <a16:creationId xmlns:a16="http://schemas.microsoft.com/office/drawing/2014/main" id="{734C718F-B3C9-9656-F070-5162C4FBE8D3}"/>
                </a:ext>
              </a:extLst>
            </p:cNvPr>
            <p:cNvPicPr>
              <a:picLocks noChangeAspect="1"/>
            </p:cNvPicPr>
            <p:nvPr/>
          </p:nvPicPr>
          <p:blipFill>
            <a:blip r:embed="rId3"/>
            <a:stretch>
              <a:fillRect/>
            </a:stretch>
          </p:blipFill>
          <p:spPr>
            <a:xfrm>
              <a:off x="10134156" y="2134553"/>
              <a:ext cx="1468146" cy="1468146"/>
            </a:xfrm>
            <a:prstGeom prst="rect">
              <a:avLst/>
            </a:prstGeom>
          </p:spPr>
        </p:pic>
        <p:sp>
          <p:nvSpPr>
            <p:cNvPr id="12" name="Rounded Rectangle 11">
              <a:extLst>
                <a:ext uri="{FF2B5EF4-FFF2-40B4-BE49-F238E27FC236}">
                  <a16:creationId xmlns:a16="http://schemas.microsoft.com/office/drawing/2014/main" id="{7D146D33-659C-ECF8-63C7-7CC5DDE9D294}"/>
                </a:ext>
              </a:extLst>
            </p:cNvPr>
            <p:cNvSpPr/>
            <p:nvPr/>
          </p:nvSpPr>
          <p:spPr>
            <a:xfrm>
              <a:off x="10018593" y="2012745"/>
              <a:ext cx="1699273" cy="1711762"/>
            </a:xfrm>
            <a:prstGeom prst="round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7C9C1C3-C5AD-8382-8248-38BAB6714B9E}"/>
                </a:ext>
              </a:extLst>
            </p:cNvPr>
            <p:cNvSpPr txBox="1"/>
            <p:nvPr/>
          </p:nvSpPr>
          <p:spPr>
            <a:xfrm>
              <a:off x="10513003" y="3732313"/>
              <a:ext cx="710451" cy="369332"/>
            </a:xfrm>
            <a:prstGeom prst="rect">
              <a:avLst/>
            </a:prstGeom>
            <a:noFill/>
          </p:spPr>
          <p:txBody>
            <a:bodyPr wrap="none" rtlCol="0">
              <a:spAutoFit/>
            </a:bodyPr>
            <a:lstStyle/>
            <a:p>
              <a:r>
                <a:rPr lang="en-GB" dirty="0" err="1"/>
                <a:t>arXiv</a:t>
              </a:r>
              <a:endParaRPr lang="en-GB" dirty="0"/>
            </a:p>
          </p:txBody>
        </p:sp>
      </p:grpSp>
      <p:sp>
        <p:nvSpPr>
          <p:cNvPr id="16" name="Footer Placeholder 15">
            <a:extLst>
              <a:ext uri="{FF2B5EF4-FFF2-40B4-BE49-F238E27FC236}">
                <a16:creationId xmlns:a16="http://schemas.microsoft.com/office/drawing/2014/main" id="{5D45086F-99BE-E193-07F3-5E0D6DAEDE28}"/>
              </a:ext>
            </a:extLst>
          </p:cNvPr>
          <p:cNvSpPr>
            <a:spLocks noGrp="1"/>
          </p:cNvSpPr>
          <p:nvPr>
            <p:ph type="ftr" sz="quarter" idx="12"/>
          </p:nvPr>
        </p:nvSpPr>
        <p:spPr/>
        <p:txBody>
          <a:bodyPr/>
          <a:lstStyle/>
          <a:p>
            <a:pPr algn="r"/>
            <a:r>
              <a:rPr lang="en-GB"/>
              <a:t>A. Agrawal, PSAS 2026</a:t>
            </a:r>
          </a:p>
        </p:txBody>
      </p:sp>
      <p:sp>
        <p:nvSpPr>
          <p:cNvPr id="17" name="Slide Number Placeholder 16">
            <a:extLst>
              <a:ext uri="{FF2B5EF4-FFF2-40B4-BE49-F238E27FC236}">
                <a16:creationId xmlns:a16="http://schemas.microsoft.com/office/drawing/2014/main" id="{E65C6DE0-6244-89B5-8B8C-6F992AB1B130}"/>
              </a:ext>
            </a:extLst>
          </p:cNvPr>
          <p:cNvSpPr>
            <a:spLocks noGrp="1"/>
          </p:cNvSpPr>
          <p:nvPr>
            <p:ph type="sldNum" sz="quarter" idx="13"/>
          </p:nvPr>
        </p:nvSpPr>
        <p:spPr/>
        <p:txBody>
          <a:bodyPr/>
          <a:lstStyle/>
          <a:p>
            <a:fld id="{62B67842-47AD-D846-9321-55D40092337F}" type="slidenum">
              <a:rPr lang="en-GB" smtClean="0"/>
              <a:t>22</a:t>
            </a:fld>
            <a:endParaRPr lang="en-GB"/>
          </a:p>
        </p:txBody>
      </p:sp>
      <p:pic>
        <p:nvPicPr>
          <p:cNvPr id="18" name="Picture 17">
            <a:extLst>
              <a:ext uri="{FF2B5EF4-FFF2-40B4-BE49-F238E27FC236}">
                <a16:creationId xmlns:a16="http://schemas.microsoft.com/office/drawing/2014/main" id="{75DA5A4B-4091-C016-3168-1B8247CA082D}"/>
              </a:ext>
            </a:extLst>
          </p:cNvPr>
          <p:cNvPicPr>
            <a:picLocks noChangeAspect="1"/>
          </p:cNvPicPr>
          <p:nvPr/>
        </p:nvPicPr>
        <p:blipFill>
          <a:blip r:embed="rId4"/>
          <a:srcRect b="61629"/>
          <a:stretch>
            <a:fillRect/>
          </a:stretch>
        </p:blipFill>
        <p:spPr>
          <a:xfrm>
            <a:off x="2123749" y="4166687"/>
            <a:ext cx="7751301" cy="1827714"/>
          </a:xfrm>
          <a:prstGeom prst="rect">
            <a:avLst/>
          </a:prstGeom>
        </p:spPr>
      </p:pic>
      <p:pic>
        <p:nvPicPr>
          <p:cNvPr id="19" name="Picture 18">
            <a:extLst>
              <a:ext uri="{FF2B5EF4-FFF2-40B4-BE49-F238E27FC236}">
                <a16:creationId xmlns:a16="http://schemas.microsoft.com/office/drawing/2014/main" id="{7FB971B7-47F6-5941-4939-81E5BB540BC9}"/>
              </a:ext>
            </a:extLst>
          </p:cNvPr>
          <p:cNvPicPr>
            <a:picLocks noChangeAspect="1"/>
          </p:cNvPicPr>
          <p:nvPr/>
        </p:nvPicPr>
        <p:blipFill>
          <a:blip r:embed="rId5"/>
          <a:stretch>
            <a:fillRect/>
          </a:stretch>
        </p:blipFill>
        <p:spPr>
          <a:xfrm>
            <a:off x="3431472" y="4181102"/>
            <a:ext cx="4916397" cy="1785825"/>
          </a:xfrm>
          <a:prstGeom prst="rect">
            <a:avLst/>
          </a:prstGeom>
        </p:spPr>
      </p:pic>
    </p:spTree>
    <p:extLst>
      <p:ext uri="{BB962C8B-B14F-4D97-AF65-F5344CB8AC3E}">
        <p14:creationId xmlns:p14="http://schemas.microsoft.com/office/powerpoint/2010/main" val="261945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EE534-7E29-5D25-60AD-5C40C729B0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2FBC00-C2DB-1F0D-C7D3-755A17920161}"/>
              </a:ext>
            </a:extLst>
          </p:cNvPr>
          <p:cNvSpPr>
            <a:spLocks noGrp="1"/>
          </p:cNvSpPr>
          <p:nvPr>
            <p:ph type="title"/>
          </p:nvPr>
        </p:nvSpPr>
        <p:spPr/>
        <p:txBody>
          <a:bodyPr>
            <a:normAutofit/>
          </a:bodyPr>
          <a:lstStyle/>
          <a:p>
            <a:r>
              <a:rPr lang="en-GB" dirty="0"/>
              <a:t>Detecting spontaneous decay</a:t>
            </a:r>
          </a:p>
        </p:txBody>
      </p:sp>
      <p:sp>
        <p:nvSpPr>
          <p:cNvPr id="11" name="Footer Placeholder 10">
            <a:extLst>
              <a:ext uri="{FF2B5EF4-FFF2-40B4-BE49-F238E27FC236}">
                <a16:creationId xmlns:a16="http://schemas.microsoft.com/office/drawing/2014/main" id="{5368C91E-95ED-6C85-A414-3C95C42CC231}"/>
              </a:ext>
            </a:extLst>
          </p:cNvPr>
          <p:cNvSpPr>
            <a:spLocks noGrp="1"/>
          </p:cNvSpPr>
          <p:nvPr>
            <p:ph type="ftr" sz="quarter" idx="12"/>
          </p:nvPr>
        </p:nvSpPr>
        <p:spPr/>
        <p:txBody>
          <a:bodyPr/>
          <a:lstStyle/>
          <a:p>
            <a:pPr algn="r"/>
            <a:r>
              <a:rPr lang="en-GB"/>
              <a:t>A. Agrawal, PSAS 2026</a:t>
            </a:r>
          </a:p>
        </p:txBody>
      </p:sp>
      <p:sp>
        <p:nvSpPr>
          <p:cNvPr id="12" name="Slide Number Placeholder 11">
            <a:extLst>
              <a:ext uri="{FF2B5EF4-FFF2-40B4-BE49-F238E27FC236}">
                <a16:creationId xmlns:a16="http://schemas.microsoft.com/office/drawing/2014/main" id="{7B015876-0E77-0A70-CE08-894A712A6D9F}"/>
              </a:ext>
            </a:extLst>
          </p:cNvPr>
          <p:cNvSpPr>
            <a:spLocks noGrp="1"/>
          </p:cNvSpPr>
          <p:nvPr>
            <p:ph type="sldNum" sz="quarter" idx="13"/>
          </p:nvPr>
        </p:nvSpPr>
        <p:spPr/>
        <p:txBody>
          <a:bodyPr/>
          <a:lstStyle/>
          <a:p>
            <a:fld id="{62B67842-47AD-D846-9321-55D40092337F}" type="slidenum">
              <a:rPr lang="en-GB" smtClean="0"/>
              <a:t>23</a:t>
            </a:fld>
            <a:endParaRPr lang="en-GB"/>
          </a:p>
        </p:txBody>
      </p:sp>
      <p:sp>
        <p:nvSpPr>
          <p:cNvPr id="17" name="Content Placeholder 16">
            <a:extLst>
              <a:ext uri="{FF2B5EF4-FFF2-40B4-BE49-F238E27FC236}">
                <a16:creationId xmlns:a16="http://schemas.microsoft.com/office/drawing/2014/main" id="{C5682EE2-5FFC-8ED8-A24D-80FE5AFDC5C3}"/>
              </a:ext>
            </a:extLst>
          </p:cNvPr>
          <p:cNvSpPr>
            <a:spLocks noGrp="1"/>
          </p:cNvSpPr>
          <p:nvPr>
            <p:ph sz="quarter" idx="10"/>
          </p:nvPr>
        </p:nvSpPr>
        <p:spPr>
          <a:xfrm>
            <a:off x="1056000" y="1832636"/>
            <a:ext cx="10080000" cy="3643610"/>
          </a:xfrm>
        </p:spPr>
        <p:txBody>
          <a:bodyPr/>
          <a:lstStyle/>
          <a:p>
            <a:pPr>
              <a:buFont typeface="Arial" panose="020B0604020202020204" pitchFamily="34" charset="0"/>
              <a:buChar char="•"/>
            </a:pPr>
            <a:r>
              <a:rPr lang="en-GB" dirty="0"/>
              <a:t>Teleported CNOT </a:t>
            </a:r>
            <a:r>
              <a:rPr lang="en-GB" baseline="30000" dirty="0"/>
              <a:t>[1]</a:t>
            </a:r>
            <a:r>
              <a:rPr lang="en-GB" dirty="0"/>
              <a:t> between Ca atoms</a:t>
            </a:r>
          </a:p>
          <a:p>
            <a:pPr lvl="1">
              <a:buFont typeface="Arial" panose="020B0604020202020204" pitchFamily="34" charset="0"/>
              <a:buChar char="•"/>
            </a:pPr>
            <a:r>
              <a:rPr lang="en-GB" dirty="0"/>
              <a:t>Control has phase information</a:t>
            </a:r>
          </a:p>
          <a:p>
            <a:pPr lvl="1">
              <a:buFont typeface="Arial" panose="020B0604020202020204" pitchFamily="34" charset="0"/>
              <a:buChar char="•"/>
            </a:pPr>
            <a:r>
              <a:rPr lang="en-GB" dirty="0"/>
              <a:t>Target encodes whether state has decayed</a:t>
            </a:r>
          </a:p>
          <a:p>
            <a:pPr>
              <a:buFont typeface="Arial" panose="020B0604020202020204" pitchFamily="34" charset="0"/>
              <a:buChar char="•"/>
            </a:pPr>
            <a:r>
              <a:rPr lang="en-GB" dirty="0"/>
              <a:t>Erasure detection outside clock subspace </a:t>
            </a:r>
            <a:r>
              <a:rPr lang="en-GB" baseline="30000" dirty="0"/>
              <a:t>[2]</a:t>
            </a:r>
          </a:p>
          <a:p>
            <a:pPr>
              <a:buFont typeface="Arial" panose="020B0604020202020204" pitchFamily="34" charset="0"/>
              <a:buChar char="•"/>
            </a:pPr>
            <a:endParaRPr lang="en-GB" dirty="0"/>
          </a:p>
        </p:txBody>
      </p:sp>
      <p:sp>
        <p:nvSpPr>
          <p:cNvPr id="19" name="TextBox 18">
            <a:extLst>
              <a:ext uri="{FF2B5EF4-FFF2-40B4-BE49-F238E27FC236}">
                <a16:creationId xmlns:a16="http://schemas.microsoft.com/office/drawing/2014/main" id="{D6EF6724-7483-6305-6CDE-9A33E8C03B17}"/>
              </a:ext>
            </a:extLst>
          </p:cNvPr>
          <p:cNvSpPr txBox="1"/>
          <p:nvPr/>
        </p:nvSpPr>
        <p:spPr>
          <a:xfrm>
            <a:off x="303090" y="6048664"/>
            <a:ext cx="4891083" cy="646331"/>
          </a:xfrm>
          <a:prstGeom prst="rect">
            <a:avLst/>
          </a:prstGeom>
          <a:noFill/>
        </p:spPr>
        <p:txBody>
          <a:bodyPr wrap="square" rtlCol="0">
            <a:spAutoFit/>
          </a:bodyPr>
          <a:lstStyle/>
          <a:p>
            <a:r>
              <a:rPr lang="en-GB" dirty="0">
                <a:solidFill>
                  <a:schemeClr val="tx1">
                    <a:lumMod val="50000"/>
                    <a:lumOff val="50000"/>
                  </a:schemeClr>
                </a:solidFill>
              </a:rPr>
              <a:t>[1] D. Main et al., Nature </a:t>
            </a:r>
            <a:r>
              <a:rPr lang="en-GB" b="1" dirty="0">
                <a:solidFill>
                  <a:schemeClr val="tx1">
                    <a:lumMod val="50000"/>
                    <a:lumOff val="50000"/>
                  </a:schemeClr>
                </a:solidFill>
              </a:rPr>
              <a:t>638</a:t>
            </a:r>
            <a:r>
              <a:rPr lang="en-GB" dirty="0">
                <a:solidFill>
                  <a:schemeClr val="tx1">
                    <a:lumMod val="50000"/>
                    <a:lumOff val="50000"/>
                  </a:schemeClr>
                </a:solidFill>
              </a:rPr>
              <a:t>, 383–388 (2025)</a:t>
            </a:r>
          </a:p>
          <a:p>
            <a:r>
              <a:rPr lang="en-GB" dirty="0">
                <a:solidFill>
                  <a:schemeClr val="tx1">
                    <a:lumMod val="50000"/>
                    <a:lumOff val="50000"/>
                  </a:schemeClr>
                </a:solidFill>
              </a:rPr>
              <a:t>[2] R. </a:t>
            </a:r>
            <a:r>
              <a:rPr lang="en-GB" dirty="0" err="1">
                <a:solidFill>
                  <a:schemeClr val="tx1">
                    <a:lumMod val="50000"/>
                    <a:lumOff val="50000"/>
                  </a:schemeClr>
                </a:solidFill>
              </a:rPr>
              <a:t>Shaniv</a:t>
            </a:r>
            <a:r>
              <a:rPr lang="en-GB" dirty="0">
                <a:solidFill>
                  <a:schemeClr val="tx1">
                    <a:lumMod val="50000"/>
                    <a:lumOff val="50000"/>
                  </a:schemeClr>
                </a:solidFill>
              </a:rPr>
              <a:t> et al., arXiv:2604.01099 (2026)</a:t>
            </a:r>
          </a:p>
        </p:txBody>
      </p:sp>
      <p:pic>
        <p:nvPicPr>
          <p:cNvPr id="21" name="Picture 20">
            <a:extLst>
              <a:ext uri="{FF2B5EF4-FFF2-40B4-BE49-F238E27FC236}">
                <a16:creationId xmlns:a16="http://schemas.microsoft.com/office/drawing/2014/main" id="{77232977-C68B-1E8D-74DD-1826B29562C9}"/>
              </a:ext>
            </a:extLst>
          </p:cNvPr>
          <p:cNvPicPr>
            <a:picLocks noChangeAspect="1"/>
          </p:cNvPicPr>
          <p:nvPr/>
        </p:nvPicPr>
        <p:blipFill>
          <a:blip r:embed="rId3"/>
          <a:srcRect t="2273" r="1220" b="42907"/>
          <a:stretch>
            <a:fillRect/>
          </a:stretch>
        </p:blipFill>
        <p:spPr>
          <a:xfrm>
            <a:off x="3823145" y="4099263"/>
            <a:ext cx="4545709" cy="1949401"/>
          </a:xfrm>
          <a:prstGeom prst="rect">
            <a:avLst/>
          </a:prstGeom>
        </p:spPr>
      </p:pic>
    </p:spTree>
    <p:extLst>
      <p:ext uri="{BB962C8B-B14F-4D97-AF65-F5344CB8AC3E}">
        <p14:creationId xmlns:p14="http://schemas.microsoft.com/office/powerpoint/2010/main" val="4208893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93A4F-6C9A-FF30-BD1A-2BD02B6E0DC9}"/>
              </a:ext>
            </a:extLst>
          </p:cNvPr>
          <p:cNvSpPr>
            <a:spLocks noGrp="1"/>
          </p:cNvSpPr>
          <p:nvPr>
            <p:ph type="title"/>
          </p:nvPr>
        </p:nvSpPr>
        <p:spPr>
          <a:xfrm>
            <a:off x="1051627" y="356659"/>
            <a:ext cx="10080000" cy="1325033"/>
          </a:xfrm>
          <a:prstGeom prst="rect">
            <a:avLst/>
          </a:prstGeom>
        </p:spPr>
        <p:txBody>
          <a:bodyPr>
            <a:normAutofit/>
          </a:bodyPr>
          <a:lstStyle/>
          <a:p>
            <a:r>
              <a:rPr lang="en-GB" dirty="0"/>
              <a:t>Fibre length stabilization</a:t>
            </a:r>
          </a:p>
        </p:txBody>
      </p:sp>
      <p:grpSp>
        <p:nvGrpSpPr>
          <p:cNvPr id="12" name="Group 11">
            <a:extLst>
              <a:ext uri="{FF2B5EF4-FFF2-40B4-BE49-F238E27FC236}">
                <a16:creationId xmlns:a16="http://schemas.microsoft.com/office/drawing/2014/main" id="{06E4E6CE-1A99-C2BC-CF86-02DB8F7B9BCA}"/>
              </a:ext>
            </a:extLst>
          </p:cNvPr>
          <p:cNvGrpSpPr/>
          <p:nvPr/>
        </p:nvGrpSpPr>
        <p:grpSpPr>
          <a:xfrm>
            <a:off x="739041" y="1681692"/>
            <a:ext cx="8217390" cy="2542361"/>
            <a:chOff x="2478631" y="1843785"/>
            <a:chExt cx="8217390" cy="2542361"/>
          </a:xfrm>
        </p:grpSpPr>
        <p:grpSp>
          <p:nvGrpSpPr>
            <p:cNvPr id="18" name="Group 17">
              <a:extLst>
                <a:ext uri="{FF2B5EF4-FFF2-40B4-BE49-F238E27FC236}">
                  <a16:creationId xmlns:a16="http://schemas.microsoft.com/office/drawing/2014/main" id="{0CC68A65-1BBF-DB52-8B13-F3A084A323AE}"/>
                </a:ext>
              </a:extLst>
            </p:cNvPr>
            <p:cNvGrpSpPr/>
            <p:nvPr/>
          </p:nvGrpSpPr>
          <p:grpSpPr>
            <a:xfrm>
              <a:off x="2478631" y="1843785"/>
              <a:ext cx="8217390" cy="2542361"/>
              <a:chOff x="2239764" y="2168174"/>
              <a:chExt cx="7631806" cy="2361189"/>
            </a:xfrm>
          </p:grpSpPr>
          <p:pic>
            <p:nvPicPr>
              <p:cNvPr id="10" name="Picture 9">
                <a:extLst>
                  <a:ext uri="{FF2B5EF4-FFF2-40B4-BE49-F238E27FC236}">
                    <a16:creationId xmlns:a16="http://schemas.microsoft.com/office/drawing/2014/main" id="{4D370D03-3D41-04D5-A78C-2FB1949E759D}"/>
                  </a:ext>
                </a:extLst>
              </p:cNvPr>
              <p:cNvPicPr>
                <a:picLocks noChangeAspect="1"/>
              </p:cNvPicPr>
              <p:nvPr/>
            </p:nvPicPr>
            <p:blipFill>
              <a:blip r:embed="rId3"/>
              <a:stretch>
                <a:fillRect/>
              </a:stretch>
            </p:blipFill>
            <p:spPr>
              <a:xfrm>
                <a:off x="2239764" y="2168174"/>
                <a:ext cx="3541784" cy="2361189"/>
              </a:xfrm>
              <a:prstGeom prst="rect">
                <a:avLst/>
              </a:prstGeom>
            </p:spPr>
          </p:pic>
          <p:pic>
            <p:nvPicPr>
              <p:cNvPr id="17" name="Picture 16">
                <a:extLst>
                  <a:ext uri="{FF2B5EF4-FFF2-40B4-BE49-F238E27FC236}">
                    <a16:creationId xmlns:a16="http://schemas.microsoft.com/office/drawing/2014/main" id="{6C8B6B41-8985-1B4C-D56F-75A72B9BA30D}"/>
                  </a:ext>
                </a:extLst>
              </p:cNvPr>
              <p:cNvPicPr>
                <a:picLocks noChangeAspect="1"/>
              </p:cNvPicPr>
              <p:nvPr/>
            </p:nvPicPr>
            <p:blipFill>
              <a:blip r:embed="rId4"/>
              <a:stretch>
                <a:fillRect/>
              </a:stretch>
            </p:blipFill>
            <p:spPr>
              <a:xfrm>
                <a:off x="6329786" y="2168174"/>
                <a:ext cx="3541784" cy="2361189"/>
              </a:xfrm>
              <a:prstGeom prst="rect">
                <a:avLst/>
              </a:prstGeom>
            </p:spPr>
          </p:pic>
        </p:grpSp>
        <p:grpSp>
          <p:nvGrpSpPr>
            <p:cNvPr id="9" name="Group 8">
              <a:extLst>
                <a:ext uri="{FF2B5EF4-FFF2-40B4-BE49-F238E27FC236}">
                  <a16:creationId xmlns:a16="http://schemas.microsoft.com/office/drawing/2014/main" id="{0E21444B-13D0-5551-4A15-C22912E672C4}"/>
                </a:ext>
              </a:extLst>
            </p:cNvPr>
            <p:cNvGrpSpPr/>
            <p:nvPr/>
          </p:nvGrpSpPr>
          <p:grpSpPr>
            <a:xfrm>
              <a:off x="8375618" y="2421513"/>
              <a:ext cx="302155" cy="630261"/>
              <a:chOff x="8338447" y="2421513"/>
              <a:chExt cx="302155" cy="630261"/>
            </a:xfrm>
          </p:grpSpPr>
          <p:cxnSp>
            <p:nvCxnSpPr>
              <p:cNvPr id="4" name="Straight Connector 3">
                <a:extLst>
                  <a:ext uri="{FF2B5EF4-FFF2-40B4-BE49-F238E27FC236}">
                    <a16:creationId xmlns:a16="http://schemas.microsoft.com/office/drawing/2014/main" id="{71089003-99CD-A06C-6279-C5BC3410554F}"/>
                  </a:ext>
                </a:extLst>
              </p:cNvPr>
              <p:cNvCxnSpPr/>
              <p:nvPr/>
            </p:nvCxnSpPr>
            <p:spPr>
              <a:xfrm>
                <a:off x="8338447" y="3051774"/>
                <a:ext cx="301450" cy="0"/>
              </a:xfrm>
              <a:prstGeom prst="line">
                <a:avLst/>
              </a:prstGeom>
              <a:ln w="22225">
                <a:solidFill>
                  <a:srgbClr val="0E2245"/>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C15BD44-40EE-3DD4-3664-376CCFE7A1C5}"/>
                  </a:ext>
                </a:extLst>
              </p:cNvPr>
              <p:cNvCxnSpPr/>
              <p:nvPr/>
            </p:nvCxnSpPr>
            <p:spPr>
              <a:xfrm>
                <a:off x="8339152" y="2421513"/>
                <a:ext cx="301450" cy="0"/>
              </a:xfrm>
              <a:prstGeom prst="line">
                <a:avLst/>
              </a:prstGeom>
              <a:ln w="22225">
                <a:solidFill>
                  <a:srgbClr val="0E2245"/>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1B08F9C7-BAC5-74EB-1305-83A691F85B63}"/>
                  </a:ext>
                </a:extLst>
              </p:cNvPr>
              <p:cNvCxnSpPr>
                <a:cxnSpLocks/>
              </p:cNvCxnSpPr>
              <p:nvPr/>
            </p:nvCxnSpPr>
            <p:spPr>
              <a:xfrm>
                <a:off x="8489877" y="2421513"/>
                <a:ext cx="0" cy="630261"/>
              </a:xfrm>
              <a:prstGeom prst="straightConnector1">
                <a:avLst/>
              </a:prstGeom>
              <a:ln w="22225">
                <a:solidFill>
                  <a:srgbClr val="0E2245"/>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E7103F87-011C-9E00-FBFD-599197E8DCA2}"/>
                </a:ext>
              </a:extLst>
            </p:cNvPr>
            <p:cNvSpPr txBox="1"/>
            <p:nvPr/>
          </p:nvSpPr>
          <p:spPr>
            <a:xfrm>
              <a:off x="8789251" y="2567366"/>
              <a:ext cx="986167" cy="338554"/>
            </a:xfrm>
            <a:prstGeom prst="rect">
              <a:avLst/>
            </a:prstGeom>
            <a:solidFill>
              <a:srgbClr val="FFFFFF">
                <a:alpha val="71765"/>
              </a:srgbClr>
            </a:solidFill>
            <a:ln w="0">
              <a:noFill/>
            </a:ln>
          </p:spPr>
          <p:txBody>
            <a:bodyPr wrap="square" rtlCol="0">
              <a:spAutoFit/>
            </a:bodyPr>
            <a:lstStyle/>
            <a:p>
              <a:r>
                <a:rPr lang="en-GB" sz="1600" dirty="0"/>
                <a:t>~ 40 dB</a:t>
              </a:r>
            </a:p>
          </p:txBody>
        </p:sp>
      </p:grpSp>
      <p:pic>
        <p:nvPicPr>
          <p:cNvPr id="3" name="Content Placeholder 5" descr="A screenshot of a computer&#10;&#10;Description automatically generated">
            <a:extLst>
              <a:ext uri="{FF2B5EF4-FFF2-40B4-BE49-F238E27FC236}">
                <a16:creationId xmlns:a16="http://schemas.microsoft.com/office/drawing/2014/main" id="{CE44C663-CF3E-F83A-5332-E30C2AEA8D1F}"/>
              </a:ext>
            </a:extLst>
          </p:cNvPr>
          <p:cNvPicPr>
            <a:picLocks noGrp="1" noChangeAspect="1"/>
          </p:cNvPicPr>
          <p:nvPr>
            <p:ph sz="quarter" idx="10"/>
          </p:nvPr>
        </p:nvPicPr>
        <p:blipFill>
          <a:blip r:embed="rId5"/>
          <a:stretch>
            <a:fillRect/>
          </a:stretch>
        </p:blipFill>
        <p:spPr>
          <a:xfrm>
            <a:off x="4552584" y="4386389"/>
            <a:ext cx="3950368" cy="2325394"/>
          </a:xfrm>
        </p:spPr>
      </p:pic>
      <p:sp>
        <p:nvSpPr>
          <p:cNvPr id="24" name="TextBox 23">
            <a:extLst>
              <a:ext uri="{FF2B5EF4-FFF2-40B4-BE49-F238E27FC236}">
                <a16:creationId xmlns:a16="http://schemas.microsoft.com/office/drawing/2014/main" id="{8734A407-C3B7-1AFC-1EEF-CA36D1B7D9C5}"/>
              </a:ext>
            </a:extLst>
          </p:cNvPr>
          <p:cNvSpPr txBox="1"/>
          <p:nvPr/>
        </p:nvSpPr>
        <p:spPr>
          <a:xfrm>
            <a:off x="104932" y="6239731"/>
            <a:ext cx="3824830" cy="523220"/>
          </a:xfrm>
          <a:prstGeom prst="rect">
            <a:avLst/>
          </a:prstGeom>
          <a:noFill/>
        </p:spPr>
        <p:txBody>
          <a:bodyPr wrap="none" rtlCol="0">
            <a:spAutoFit/>
          </a:bodyPr>
          <a:lstStyle/>
          <a:p>
            <a:r>
              <a:rPr lang="en-GB" sz="1400" baseline="30000" dirty="0">
                <a:solidFill>
                  <a:schemeClr val="tx1">
                    <a:lumMod val="50000"/>
                    <a:lumOff val="50000"/>
                  </a:schemeClr>
                </a:solidFill>
              </a:rPr>
              <a:t>1  </a:t>
            </a:r>
            <a:r>
              <a:rPr lang="en-GB" sz="1400" dirty="0" err="1">
                <a:solidFill>
                  <a:schemeClr val="tx1">
                    <a:lumMod val="50000"/>
                    <a:lumOff val="50000"/>
                  </a:schemeClr>
                </a:solidFill>
              </a:rPr>
              <a:t>github.com</a:t>
            </a:r>
            <a:r>
              <a:rPr lang="en-GB" sz="1400" dirty="0">
                <a:solidFill>
                  <a:schemeClr val="tx1">
                    <a:lumMod val="50000"/>
                    <a:lumOff val="50000"/>
                  </a:schemeClr>
                </a:solidFill>
              </a:rPr>
              <a:t>/OxfordIonTrapGroup/stabilizer</a:t>
            </a:r>
          </a:p>
          <a:p>
            <a:r>
              <a:rPr lang="en-GB" sz="1400" baseline="30000" dirty="0">
                <a:solidFill>
                  <a:schemeClr val="tx1">
                    <a:lumMod val="50000"/>
                    <a:lumOff val="50000"/>
                  </a:schemeClr>
                </a:solidFill>
              </a:rPr>
              <a:t>2  </a:t>
            </a:r>
            <a:r>
              <a:rPr lang="en-GB" sz="1400" dirty="0" err="1">
                <a:solidFill>
                  <a:schemeClr val="tx1">
                    <a:lumMod val="50000"/>
                    <a:lumOff val="50000"/>
                  </a:schemeClr>
                </a:solidFill>
              </a:rPr>
              <a:t>github.com</a:t>
            </a:r>
            <a:r>
              <a:rPr lang="en-GB" sz="1400" dirty="0">
                <a:solidFill>
                  <a:schemeClr val="tx1">
                    <a:lumMod val="50000"/>
                    <a:lumOff val="50000"/>
                  </a:schemeClr>
                </a:solidFill>
              </a:rPr>
              <a:t>/</a:t>
            </a:r>
            <a:r>
              <a:rPr lang="en-GB" sz="1400" dirty="0" err="1">
                <a:solidFill>
                  <a:schemeClr val="tx1">
                    <a:lumMod val="50000"/>
                    <a:lumOff val="50000"/>
                  </a:schemeClr>
                </a:solidFill>
              </a:rPr>
              <a:t>OxfordIonTrapGroup</a:t>
            </a:r>
            <a:r>
              <a:rPr lang="en-GB" sz="1400" dirty="0">
                <a:solidFill>
                  <a:schemeClr val="tx1">
                    <a:lumMod val="50000"/>
                    <a:lumOff val="50000"/>
                  </a:schemeClr>
                </a:solidFill>
              </a:rPr>
              <a:t>/stabilizer-</a:t>
            </a:r>
            <a:r>
              <a:rPr lang="en-GB" sz="1400" dirty="0" err="1">
                <a:solidFill>
                  <a:schemeClr val="tx1">
                    <a:lumMod val="50000"/>
                    <a:lumOff val="50000"/>
                  </a:schemeClr>
                </a:solidFill>
              </a:rPr>
              <a:t>ui</a:t>
            </a:r>
            <a:endParaRPr lang="en-GB" sz="1400" dirty="0">
              <a:solidFill>
                <a:schemeClr val="tx1">
                  <a:lumMod val="50000"/>
                  <a:lumOff val="50000"/>
                </a:schemeClr>
              </a:solidFill>
            </a:endParaRPr>
          </a:p>
        </p:txBody>
      </p:sp>
      <p:grpSp>
        <p:nvGrpSpPr>
          <p:cNvPr id="31" name="Group 30">
            <a:extLst>
              <a:ext uri="{FF2B5EF4-FFF2-40B4-BE49-F238E27FC236}">
                <a16:creationId xmlns:a16="http://schemas.microsoft.com/office/drawing/2014/main" id="{07FBD93E-F674-79E3-F5D9-036711043179}"/>
              </a:ext>
            </a:extLst>
          </p:cNvPr>
          <p:cNvGrpSpPr/>
          <p:nvPr/>
        </p:nvGrpSpPr>
        <p:grpSpPr>
          <a:xfrm>
            <a:off x="9787467" y="1349080"/>
            <a:ext cx="1930400" cy="4480987"/>
            <a:chOff x="9787467" y="1349080"/>
            <a:chExt cx="1930400" cy="4480987"/>
          </a:xfrm>
        </p:grpSpPr>
        <p:grpSp>
          <p:nvGrpSpPr>
            <p:cNvPr id="29" name="Group 28">
              <a:extLst>
                <a:ext uri="{FF2B5EF4-FFF2-40B4-BE49-F238E27FC236}">
                  <a16:creationId xmlns:a16="http://schemas.microsoft.com/office/drawing/2014/main" id="{71CD6437-1898-75F3-306B-A6A267B35B0B}"/>
                </a:ext>
              </a:extLst>
            </p:cNvPr>
            <p:cNvGrpSpPr/>
            <p:nvPr/>
          </p:nvGrpSpPr>
          <p:grpSpPr>
            <a:xfrm>
              <a:off x="9787467" y="1349080"/>
              <a:ext cx="1930400" cy="4480987"/>
              <a:chOff x="9787467" y="1349080"/>
              <a:chExt cx="1930400" cy="4480987"/>
            </a:xfrm>
          </p:grpSpPr>
          <p:grpSp>
            <p:nvGrpSpPr>
              <p:cNvPr id="13" name="Group 12">
                <a:extLst>
                  <a:ext uri="{FF2B5EF4-FFF2-40B4-BE49-F238E27FC236}">
                    <a16:creationId xmlns:a16="http://schemas.microsoft.com/office/drawing/2014/main" id="{2036A63D-637F-0B00-CDD3-07E52B06C65C}"/>
                  </a:ext>
                </a:extLst>
              </p:cNvPr>
              <p:cNvGrpSpPr/>
              <p:nvPr/>
            </p:nvGrpSpPr>
            <p:grpSpPr>
              <a:xfrm>
                <a:off x="9787467" y="1349080"/>
                <a:ext cx="1930400" cy="4480987"/>
                <a:chOff x="9787467" y="1648880"/>
                <a:chExt cx="1930400" cy="4480987"/>
              </a:xfrm>
            </p:grpSpPr>
            <p:sp>
              <p:nvSpPr>
                <p:cNvPr id="23" name="TextBox 22">
                  <a:extLst>
                    <a:ext uri="{FF2B5EF4-FFF2-40B4-BE49-F238E27FC236}">
                      <a16:creationId xmlns:a16="http://schemas.microsoft.com/office/drawing/2014/main" id="{87E2AC8B-1CC7-97C5-1D27-E3AB3EE74B9A}"/>
                    </a:ext>
                  </a:extLst>
                </p:cNvPr>
                <p:cNvSpPr txBox="1"/>
                <p:nvPr/>
              </p:nvSpPr>
              <p:spPr>
                <a:xfrm>
                  <a:off x="10158327" y="3699933"/>
                  <a:ext cx="1198919" cy="338554"/>
                </a:xfrm>
                <a:prstGeom prst="rect">
                  <a:avLst/>
                </a:prstGeom>
                <a:noFill/>
              </p:spPr>
              <p:txBody>
                <a:bodyPr wrap="square" rtlCol="0">
                  <a:spAutoFit/>
                </a:bodyPr>
                <a:lstStyle/>
                <a:p>
                  <a:pPr algn="ctr"/>
                  <a:r>
                    <a:rPr lang="en-GB" sz="1600" dirty="0"/>
                    <a:t>Firmware</a:t>
                  </a:r>
                  <a:r>
                    <a:rPr lang="en-GB" sz="1600" baseline="30000" dirty="0"/>
                    <a:t>1</a:t>
                  </a:r>
                  <a:endParaRPr lang="en-GB" sz="1600" dirty="0"/>
                </a:p>
              </p:txBody>
            </p:sp>
            <p:sp>
              <p:nvSpPr>
                <p:cNvPr id="21" name="TextBox 20">
                  <a:extLst>
                    <a:ext uri="{FF2B5EF4-FFF2-40B4-BE49-F238E27FC236}">
                      <a16:creationId xmlns:a16="http://schemas.microsoft.com/office/drawing/2014/main" id="{994F51F9-5821-38E2-1C17-AD810B735B03}"/>
                    </a:ext>
                  </a:extLst>
                </p:cNvPr>
                <p:cNvSpPr txBox="1"/>
                <p:nvPr/>
              </p:nvSpPr>
              <p:spPr>
                <a:xfrm>
                  <a:off x="10210777" y="5526886"/>
                  <a:ext cx="1094017" cy="338554"/>
                </a:xfrm>
                <a:prstGeom prst="rect">
                  <a:avLst/>
                </a:prstGeom>
                <a:noFill/>
              </p:spPr>
              <p:txBody>
                <a:bodyPr wrap="square" rtlCol="0">
                  <a:spAutoFit/>
                </a:bodyPr>
                <a:lstStyle/>
                <a:p>
                  <a:pPr algn="ctr"/>
                  <a:r>
                    <a:rPr lang="en-GB" sz="1600" dirty="0"/>
                    <a:t>UI</a:t>
                  </a:r>
                  <a:r>
                    <a:rPr lang="en-GB" sz="1600" baseline="30000" dirty="0"/>
                    <a:t>2</a:t>
                  </a:r>
                  <a:endParaRPr lang="en-GB" sz="1600" dirty="0"/>
                </a:p>
              </p:txBody>
            </p:sp>
            <p:sp>
              <p:nvSpPr>
                <p:cNvPr id="16" name="Rounded Rectangle 15">
                  <a:extLst>
                    <a:ext uri="{FF2B5EF4-FFF2-40B4-BE49-F238E27FC236}">
                      <a16:creationId xmlns:a16="http://schemas.microsoft.com/office/drawing/2014/main" id="{4E7C4584-BF07-9307-9B32-25DED18709ED}"/>
                    </a:ext>
                  </a:extLst>
                </p:cNvPr>
                <p:cNvSpPr/>
                <p:nvPr/>
              </p:nvSpPr>
              <p:spPr>
                <a:xfrm>
                  <a:off x="9787467" y="2184400"/>
                  <a:ext cx="1930400" cy="3945467"/>
                </a:xfrm>
                <a:prstGeom prst="round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36AADE0E-087E-F0F9-C7F1-AC87FE07965B}"/>
                    </a:ext>
                  </a:extLst>
                </p:cNvPr>
                <p:cNvSpPr txBox="1"/>
                <p:nvPr/>
              </p:nvSpPr>
              <p:spPr>
                <a:xfrm>
                  <a:off x="10158327" y="1648880"/>
                  <a:ext cx="1143262" cy="461665"/>
                </a:xfrm>
                <a:prstGeom prst="rect">
                  <a:avLst/>
                </a:prstGeom>
                <a:noFill/>
              </p:spPr>
              <p:txBody>
                <a:bodyPr wrap="none" rtlCol="0">
                  <a:spAutoFit/>
                </a:bodyPr>
                <a:lstStyle/>
                <a:p>
                  <a:r>
                    <a:rPr lang="en-GB" sz="2400" dirty="0"/>
                    <a:t>GitHub</a:t>
                  </a:r>
                </a:p>
              </p:txBody>
            </p:sp>
          </p:grpSp>
          <p:pic>
            <p:nvPicPr>
              <p:cNvPr id="28" name="Picture 27">
                <a:extLst>
                  <a:ext uri="{FF2B5EF4-FFF2-40B4-BE49-F238E27FC236}">
                    <a16:creationId xmlns:a16="http://schemas.microsoft.com/office/drawing/2014/main" id="{3D794C13-DA19-B210-86AC-5929654577DF}"/>
                  </a:ext>
                </a:extLst>
              </p:cNvPr>
              <p:cNvPicPr>
                <a:picLocks noChangeAspect="1"/>
              </p:cNvPicPr>
              <p:nvPr/>
            </p:nvPicPr>
            <p:blipFill>
              <a:blip r:embed="rId6"/>
              <a:stretch>
                <a:fillRect/>
              </a:stretch>
            </p:blipFill>
            <p:spPr>
              <a:xfrm>
                <a:off x="10064031" y="2040072"/>
                <a:ext cx="1388928" cy="1388928"/>
              </a:xfrm>
              <a:prstGeom prst="rect">
                <a:avLst/>
              </a:prstGeom>
            </p:spPr>
          </p:pic>
        </p:grpSp>
        <p:pic>
          <p:nvPicPr>
            <p:cNvPr id="30" name="Picture 29">
              <a:extLst>
                <a:ext uri="{FF2B5EF4-FFF2-40B4-BE49-F238E27FC236}">
                  <a16:creationId xmlns:a16="http://schemas.microsoft.com/office/drawing/2014/main" id="{B8AEDEEB-BC48-410E-F5B3-25730DF3C2A3}"/>
                </a:ext>
              </a:extLst>
            </p:cNvPr>
            <p:cNvPicPr>
              <a:picLocks noChangeAspect="1"/>
            </p:cNvPicPr>
            <p:nvPr/>
          </p:nvPicPr>
          <p:blipFill>
            <a:blip r:embed="rId7"/>
            <a:stretch>
              <a:fillRect/>
            </a:stretch>
          </p:blipFill>
          <p:spPr>
            <a:xfrm>
              <a:off x="10064031" y="3834844"/>
              <a:ext cx="1388928" cy="1388928"/>
            </a:xfrm>
            <a:prstGeom prst="rect">
              <a:avLst/>
            </a:prstGeom>
          </p:spPr>
        </p:pic>
      </p:grpSp>
      <p:sp>
        <p:nvSpPr>
          <p:cNvPr id="32" name="Slide Number Placeholder 31">
            <a:extLst>
              <a:ext uri="{FF2B5EF4-FFF2-40B4-BE49-F238E27FC236}">
                <a16:creationId xmlns:a16="http://schemas.microsoft.com/office/drawing/2014/main" id="{4DCB4500-2EB5-7F74-975D-A78016E96F23}"/>
              </a:ext>
            </a:extLst>
          </p:cNvPr>
          <p:cNvSpPr>
            <a:spLocks noGrp="1"/>
          </p:cNvSpPr>
          <p:nvPr>
            <p:ph type="sldNum" sz="quarter" idx="13"/>
          </p:nvPr>
        </p:nvSpPr>
        <p:spPr/>
        <p:txBody>
          <a:bodyPr/>
          <a:lstStyle/>
          <a:p>
            <a:fld id="{62B67842-47AD-D846-9321-55D40092337F}" type="slidenum">
              <a:rPr lang="en-GB" smtClean="0"/>
              <a:t>24</a:t>
            </a:fld>
            <a:endParaRPr lang="en-GB"/>
          </a:p>
        </p:txBody>
      </p:sp>
      <p:sp>
        <p:nvSpPr>
          <p:cNvPr id="33" name="Footer Placeholder 32">
            <a:extLst>
              <a:ext uri="{FF2B5EF4-FFF2-40B4-BE49-F238E27FC236}">
                <a16:creationId xmlns:a16="http://schemas.microsoft.com/office/drawing/2014/main" id="{E1BDC537-B59E-1FD6-AA2E-C5BB33BB5CED}"/>
              </a:ext>
            </a:extLst>
          </p:cNvPr>
          <p:cNvSpPr>
            <a:spLocks noGrp="1"/>
          </p:cNvSpPr>
          <p:nvPr>
            <p:ph type="ftr" sz="quarter" idx="12"/>
          </p:nvPr>
        </p:nvSpPr>
        <p:spPr/>
        <p:txBody>
          <a:bodyPr/>
          <a:lstStyle/>
          <a:p>
            <a:r>
              <a:rPr lang="en-GB"/>
              <a:t>A. Agrawal, PSAS 2026</a:t>
            </a:r>
          </a:p>
        </p:txBody>
      </p:sp>
    </p:spTree>
    <p:extLst>
      <p:ext uri="{BB962C8B-B14F-4D97-AF65-F5344CB8AC3E}">
        <p14:creationId xmlns:p14="http://schemas.microsoft.com/office/powerpoint/2010/main" val="11037194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789462F-349F-0740-135B-279E18EDC3A8}"/>
              </a:ext>
            </a:extLst>
          </p:cNvPr>
          <p:cNvSpPr>
            <a:spLocks noGrp="1"/>
          </p:cNvSpPr>
          <p:nvPr>
            <p:ph sz="quarter" idx="10"/>
          </p:nvPr>
        </p:nvSpPr>
        <p:spPr>
          <a:xfrm>
            <a:off x="1051627" y="1988840"/>
            <a:ext cx="10080000" cy="4082775"/>
          </a:xfrm>
        </p:spPr>
        <p:txBody>
          <a:bodyPr>
            <a:normAutofit/>
          </a:bodyPr>
          <a:lstStyle/>
          <a:p>
            <a:pPr>
              <a:buFont typeface="Arial" panose="020B0604020202020204" pitchFamily="34" charset="0"/>
              <a:buChar char="•"/>
            </a:pPr>
            <a:r>
              <a:rPr lang="en-GB" sz="2800" dirty="0"/>
              <a:t>Show entanglement is a practical way to improve frequency comparisons</a:t>
            </a:r>
          </a:p>
          <a:p>
            <a:pPr lvl="1">
              <a:buFont typeface="Arial" panose="020B0604020202020204" pitchFamily="34" charset="0"/>
              <a:buChar char="•"/>
            </a:pPr>
            <a:r>
              <a:rPr lang="en-GB" sz="2200" dirty="0"/>
              <a:t>Proof of principle with </a:t>
            </a:r>
            <a:r>
              <a:rPr lang="en-GB" sz="2200" baseline="30000" dirty="0"/>
              <a:t>88</a:t>
            </a:r>
            <a:r>
              <a:rPr lang="en-GB" sz="2200" dirty="0"/>
              <a:t>Sr</a:t>
            </a:r>
            <a:r>
              <a:rPr lang="en-GB" sz="2200" baseline="30000" dirty="0"/>
              <a:t>+</a:t>
            </a:r>
          </a:p>
          <a:p>
            <a:pPr lvl="1">
              <a:buFont typeface="Arial" panose="020B0604020202020204" pitchFamily="34" charset="0"/>
              <a:buChar char="•"/>
            </a:pPr>
            <a:r>
              <a:rPr lang="en-GB" sz="2200" dirty="0"/>
              <a:t>Demonstrated 125 </a:t>
            </a:r>
            <a:r>
              <a:rPr lang="en-GB" sz="2200" dirty="0" err="1"/>
              <a:t>ms</a:t>
            </a:r>
            <a:r>
              <a:rPr lang="en-GB" sz="2200" dirty="0"/>
              <a:t> with </a:t>
            </a:r>
            <a:r>
              <a:rPr lang="en-GB" sz="2200" baseline="30000" dirty="0"/>
              <a:t>43</a:t>
            </a:r>
            <a:r>
              <a:rPr lang="en-GB" sz="2200" dirty="0"/>
              <a:t>Ca</a:t>
            </a:r>
            <a:r>
              <a:rPr lang="en-GB" sz="2200" baseline="30000" dirty="0"/>
              <a:t>+</a:t>
            </a:r>
            <a:r>
              <a:rPr lang="en-GB" sz="2200" dirty="0"/>
              <a:t>, pushing to 500 </a:t>
            </a:r>
            <a:r>
              <a:rPr lang="en-GB" sz="2200" dirty="0" err="1"/>
              <a:t>ms</a:t>
            </a:r>
            <a:endParaRPr lang="en-GB" sz="2200" baseline="30000" dirty="0"/>
          </a:p>
          <a:p>
            <a:pPr>
              <a:buFont typeface="Arial" panose="020B0604020202020204" pitchFamily="34" charset="0"/>
              <a:buChar char="•"/>
            </a:pPr>
            <a:r>
              <a:rPr lang="en-GB" sz="2800" dirty="0"/>
              <a:t>Evaluating systematics…</a:t>
            </a:r>
          </a:p>
          <a:p>
            <a:pPr>
              <a:buFont typeface="Arial" panose="020B0604020202020204" pitchFamily="34" charset="0"/>
              <a:buChar char="•"/>
            </a:pPr>
            <a:r>
              <a:rPr lang="en-GB" sz="2800" dirty="0"/>
              <a:t>Test GR with entanglement??</a:t>
            </a:r>
          </a:p>
          <a:p>
            <a:pPr>
              <a:buFont typeface="Arial" panose="020B0604020202020204" pitchFamily="34" charset="0"/>
              <a:buChar char="•"/>
            </a:pPr>
            <a:r>
              <a:rPr lang="en-GB" sz="2800" dirty="0"/>
              <a:t>Larger networks with longer distances??</a:t>
            </a:r>
          </a:p>
        </p:txBody>
      </p:sp>
      <p:sp>
        <p:nvSpPr>
          <p:cNvPr id="2" name="Title 1">
            <a:extLst>
              <a:ext uri="{FF2B5EF4-FFF2-40B4-BE49-F238E27FC236}">
                <a16:creationId xmlns:a16="http://schemas.microsoft.com/office/drawing/2014/main" id="{0B57E635-7EE3-5717-D0AE-11BCE39FB6FC}"/>
              </a:ext>
            </a:extLst>
          </p:cNvPr>
          <p:cNvSpPr>
            <a:spLocks noGrp="1"/>
          </p:cNvSpPr>
          <p:nvPr>
            <p:ph type="title"/>
          </p:nvPr>
        </p:nvSpPr>
        <p:spPr>
          <a:prstGeom prst="rect">
            <a:avLst/>
          </a:prstGeom>
        </p:spPr>
        <p:txBody>
          <a:bodyPr/>
          <a:lstStyle/>
          <a:p>
            <a:r>
              <a:rPr lang="en-GB" dirty="0"/>
              <a:t>Summary and outlook</a:t>
            </a:r>
          </a:p>
        </p:txBody>
      </p:sp>
      <p:sp>
        <p:nvSpPr>
          <p:cNvPr id="6" name="Footer Placeholder 5">
            <a:extLst>
              <a:ext uri="{FF2B5EF4-FFF2-40B4-BE49-F238E27FC236}">
                <a16:creationId xmlns:a16="http://schemas.microsoft.com/office/drawing/2014/main" id="{0306EE73-1EEA-2FEE-F188-124C02F395A7}"/>
              </a:ext>
            </a:extLst>
          </p:cNvPr>
          <p:cNvSpPr>
            <a:spLocks noGrp="1"/>
          </p:cNvSpPr>
          <p:nvPr>
            <p:ph type="ftr" sz="quarter" idx="12"/>
          </p:nvPr>
        </p:nvSpPr>
        <p:spPr/>
        <p:txBody>
          <a:bodyPr/>
          <a:lstStyle/>
          <a:p>
            <a:r>
              <a:rPr lang="en-GB"/>
              <a:t>A. Agrawal, PSAS 2026</a:t>
            </a:r>
          </a:p>
        </p:txBody>
      </p:sp>
      <p:sp>
        <p:nvSpPr>
          <p:cNvPr id="5" name="Slide Number Placeholder 4">
            <a:extLst>
              <a:ext uri="{FF2B5EF4-FFF2-40B4-BE49-F238E27FC236}">
                <a16:creationId xmlns:a16="http://schemas.microsoft.com/office/drawing/2014/main" id="{8281AAE6-2B5A-E1ED-1FBA-9175E6D8FE70}"/>
              </a:ext>
            </a:extLst>
          </p:cNvPr>
          <p:cNvSpPr>
            <a:spLocks noGrp="1"/>
          </p:cNvSpPr>
          <p:nvPr>
            <p:ph type="sldNum" sz="quarter" idx="13"/>
          </p:nvPr>
        </p:nvSpPr>
        <p:spPr/>
        <p:txBody>
          <a:bodyPr/>
          <a:lstStyle/>
          <a:p>
            <a:fld id="{62B67842-47AD-D846-9321-55D40092337F}" type="slidenum">
              <a:rPr lang="en-GB" smtClean="0"/>
              <a:t>25</a:t>
            </a:fld>
            <a:endParaRPr lang="en-GB"/>
          </a:p>
        </p:txBody>
      </p:sp>
    </p:spTree>
    <p:extLst>
      <p:ext uri="{BB962C8B-B14F-4D97-AF65-F5344CB8AC3E}">
        <p14:creationId xmlns:p14="http://schemas.microsoft.com/office/powerpoint/2010/main" val="193335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39A15EB-A381-C9A9-A855-7FE01EBD0CE8}"/>
              </a:ext>
            </a:extLst>
          </p:cNvPr>
          <p:cNvSpPr>
            <a:spLocks noGrp="1"/>
          </p:cNvSpPr>
          <p:nvPr>
            <p:ph type="body" sz="quarter" idx="11"/>
          </p:nvPr>
        </p:nvSpPr>
        <p:spPr>
          <a:xfrm>
            <a:off x="0" y="6327648"/>
            <a:ext cx="12192000" cy="530353"/>
          </a:xfrm>
        </p:spPr>
        <p:txBody>
          <a:bodyPr anchor="ctr"/>
          <a:lstStyle/>
          <a:p>
            <a:pPr marL="0" indent="0" algn="ctr">
              <a:buNone/>
            </a:pPr>
            <a:r>
              <a:rPr lang="en-GB" sz="2000" dirty="0">
                <a:solidFill>
                  <a:schemeClr val="bg2">
                    <a:lumMod val="85000"/>
                  </a:schemeClr>
                </a:solidFill>
                <a:latin typeface="Segoe UI Light" panose="020B0502040204020203" pitchFamily="34" charset="0"/>
                <a:ea typeface="Helvetica Neue Light" panose="02000403000000020004" pitchFamily="2" charset="0"/>
                <a:cs typeface="Segoe UI Light" panose="020B0502040204020203" pitchFamily="34" charset="0"/>
              </a:rPr>
              <a:t>People</a:t>
            </a:r>
            <a:r>
              <a:rPr lang="en-GB" sz="2000" dirty="0">
                <a:solidFill>
                  <a:schemeClr val="bg1"/>
                </a:solidFill>
                <a:latin typeface="Segoe UI Light" panose="020B0502040204020203" pitchFamily="34" charset="0"/>
                <a:ea typeface="Helvetica Neue Light" panose="02000403000000020004" pitchFamily="2" charset="0"/>
                <a:cs typeface="Segoe UI Light" panose="020B0502040204020203" pitchFamily="34" charset="0"/>
              </a:rPr>
              <a:t> </a:t>
            </a:r>
            <a:r>
              <a:rPr lang="en-GB" sz="2000" dirty="0">
                <a:solidFill>
                  <a:schemeClr val="bg2">
                    <a:lumMod val="85000"/>
                  </a:schemeClr>
                </a:solidFill>
                <a:latin typeface="Segoe UI Light" panose="020B0502040204020203" pitchFamily="34" charset="0"/>
                <a:ea typeface="Helvetica Neue Light" panose="02000403000000020004" pitchFamily="2" charset="0"/>
                <a:cs typeface="Segoe UI Light" panose="020B0502040204020203" pitchFamily="34" charset="0"/>
              </a:rPr>
              <a:t>and Funding</a:t>
            </a:r>
            <a:endParaRPr lang="en-GB" sz="2000" dirty="0">
              <a:solidFill>
                <a:schemeClr val="bg2">
                  <a:lumMod val="85000"/>
                </a:schemeClr>
              </a:solidFill>
              <a:latin typeface="Segoe UI Light" panose="020B0502040204020203" pitchFamily="34" charset="0"/>
              <a:ea typeface="Helvetica Neue Light" panose="02000403000000020004" pitchFamily="2" charset="0"/>
              <a:cs typeface="Segoe UI Light" panose="020B0502040204020203" pitchFamily="34" charset="0"/>
            </a:endParaRPr>
          </a:p>
        </p:txBody>
      </p:sp>
      <p:pic>
        <p:nvPicPr>
          <p:cNvPr id="6" name="Picture 5">
            <a:extLst>
              <a:ext uri="{FF2B5EF4-FFF2-40B4-BE49-F238E27FC236}">
                <a16:creationId xmlns:a16="http://schemas.microsoft.com/office/drawing/2014/main" id="{1DDF9EF1-16D1-4D8A-00C3-D7719C85D2BD}"/>
              </a:ext>
            </a:extLst>
          </p:cNvPr>
          <p:cNvPicPr>
            <a:picLocks noChangeAspect="1"/>
          </p:cNvPicPr>
          <p:nvPr/>
        </p:nvPicPr>
        <p:blipFill>
          <a:blip r:embed="rId3"/>
          <a:stretch>
            <a:fillRect/>
          </a:stretch>
        </p:blipFill>
        <p:spPr>
          <a:xfrm>
            <a:off x="8725651" y="446795"/>
            <a:ext cx="2938967" cy="5601134"/>
          </a:xfrm>
          <a:prstGeom prst="rect">
            <a:avLst/>
          </a:prstGeom>
        </p:spPr>
      </p:pic>
      <p:pic>
        <p:nvPicPr>
          <p:cNvPr id="10" name="Picture 9">
            <a:extLst>
              <a:ext uri="{FF2B5EF4-FFF2-40B4-BE49-F238E27FC236}">
                <a16:creationId xmlns:a16="http://schemas.microsoft.com/office/drawing/2014/main" id="{DDE4BF51-1083-8417-300C-885FA9A4DE26}"/>
              </a:ext>
            </a:extLst>
          </p:cNvPr>
          <p:cNvPicPr>
            <a:picLocks noChangeAspect="1"/>
          </p:cNvPicPr>
          <p:nvPr/>
        </p:nvPicPr>
        <p:blipFill>
          <a:blip r:embed="rId4"/>
          <a:stretch>
            <a:fillRect/>
          </a:stretch>
        </p:blipFill>
        <p:spPr>
          <a:xfrm>
            <a:off x="304775" y="446795"/>
            <a:ext cx="8103793" cy="5404104"/>
          </a:xfrm>
          <a:prstGeom prst="rect">
            <a:avLst/>
          </a:prstGeom>
        </p:spPr>
      </p:pic>
      <p:cxnSp>
        <p:nvCxnSpPr>
          <p:cNvPr id="14" name="Straight Arrow Connector 13">
            <a:extLst>
              <a:ext uri="{FF2B5EF4-FFF2-40B4-BE49-F238E27FC236}">
                <a16:creationId xmlns:a16="http://schemas.microsoft.com/office/drawing/2014/main" id="{99AE5555-CB86-2577-4D01-74B152DEBD66}"/>
              </a:ext>
            </a:extLst>
          </p:cNvPr>
          <p:cNvCxnSpPr>
            <a:cxnSpLocks/>
          </p:cNvCxnSpPr>
          <p:nvPr/>
        </p:nvCxnSpPr>
        <p:spPr>
          <a:xfrm flipH="1">
            <a:off x="6931742" y="1386348"/>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B3F9489-74AB-0AFE-05C7-3590729EABB2}"/>
              </a:ext>
            </a:extLst>
          </p:cNvPr>
          <p:cNvCxnSpPr>
            <a:cxnSpLocks/>
          </p:cNvCxnSpPr>
          <p:nvPr/>
        </p:nvCxnSpPr>
        <p:spPr>
          <a:xfrm flipH="1">
            <a:off x="6096000" y="2202425"/>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8D280E4-781F-DCDE-E097-110BE184977F}"/>
              </a:ext>
            </a:extLst>
          </p:cNvPr>
          <p:cNvCxnSpPr>
            <a:cxnSpLocks/>
          </p:cNvCxnSpPr>
          <p:nvPr/>
        </p:nvCxnSpPr>
        <p:spPr>
          <a:xfrm flipH="1">
            <a:off x="5078362" y="2062315"/>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CEEF361-6192-AA55-9B15-EBBC5EA98456}"/>
              </a:ext>
            </a:extLst>
          </p:cNvPr>
          <p:cNvCxnSpPr>
            <a:cxnSpLocks/>
          </p:cNvCxnSpPr>
          <p:nvPr/>
        </p:nvCxnSpPr>
        <p:spPr>
          <a:xfrm flipH="1">
            <a:off x="4341922" y="2062315"/>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F0B6899-1D68-73D2-847C-128471E330A6}"/>
              </a:ext>
            </a:extLst>
          </p:cNvPr>
          <p:cNvCxnSpPr>
            <a:cxnSpLocks/>
          </p:cNvCxnSpPr>
          <p:nvPr/>
        </p:nvCxnSpPr>
        <p:spPr>
          <a:xfrm flipH="1">
            <a:off x="3500283" y="1624722"/>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183770F8-C098-C92B-CD18-EB9D50DFCA3A}"/>
              </a:ext>
            </a:extLst>
          </p:cNvPr>
          <p:cNvCxnSpPr>
            <a:cxnSpLocks/>
          </p:cNvCxnSpPr>
          <p:nvPr/>
        </p:nvCxnSpPr>
        <p:spPr>
          <a:xfrm flipH="1">
            <a:off x="3500283" y="1231489"/>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EB4F848-928D-E02A-934A-F3194B5FF83E}"/>
              </a:ext>
            </a:extLst>
          </p:cNvPr>
          <p:cNvCxnSpPr>
            <a:cxnSpLocks/>
          </p:cNvCxnSpPr>
          <p:nvPr/>
        </p:nvCxnSpPr>
        <p:spPr>
          <a:xfrm flipH="1">
            <a:off x="4921044" y="1007101"/>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063F72C-1C0E-B4A7-2D5F-8E0328E29FCA}"/>
              </a:ext>
            </a:extLst>
          </p:cNvPr>
          <p:cNvCxnSpPr>
            <a:cxnSpLocks/>
          </p:cNvCxnSpPr>
          <p:nvPr/>
        </p:nvCxnSpPr>
        <p:spPr>
          <a:xfrm flipH="1">
            <a:off x="2023457" y="1076630"/>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9E8F2BF-6EDD-E664-B0A5-2B3381BE01EA}"/>
              </a:ext>
            </a:extLst>
          </p:cNvPr>
          <p:cNvCxnSpPr>
            <a:cxnSpLocks/>
          </p:cNvCxnSpPr>
          <p:nvPr/>
        </p:nvCxnSpPr>
        <p:spPr>
          <a:xfrm flipH="1">
            <a:off x="4210663" y="1007101"/>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864F4F4-850C-9624-E727-E9DAD70D8223}"/>
              </a:ext>
            </a:extLst>
          </p:cNvPr>
          <p:cNvCxnSpPr>
            <a:cxnSpLocks/>
          </p:cNvCxnSpPr>
          <p:nvPr/>
        </p:nvCxnSpPr>
        <p:spPr>
          <a:xfrm flipH="1">
            <a:off x="6419239" y="1341281"/>
            <a:ext cx="353961" cy="309717"/>
          </a:xfrm>
          <a:prstGeom prst="straightConnector1">
            <a:avLst/>
          </a:prstGeom>
          <a:ln w="76200">
            <a:solidFill>
              <a:srgbClr val="FE820D"/>
            </a:solidFill>
            <a:tailEnd type="triangle"/>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98F957F6-D793-E1FA-251B-6123522E5BAF}"/>
              </a:ext>
            </a:extLst>
          </p:cNvPr>
          <p:cNvPicPr>
            <a:picLocks noChangeAspect="1"/>
          </p:cNvPicPr>
          <p:nvPr/>
        </p:nvPicPr>
        <p:blipFill>
          <a:blip r:embed="rId5"/>
          <a:srcRect t="14848" b="29610"/>
          <a:stretch>
            <a:fillRect/>
          </a:stretch>
        </p:blipFill>
        <p:spPr>
          <a:xfrm>
            <a:off x="527382" y="4186284"/>
            <a:ext cx="1261377" cy="1519473"/>
          </a:xfrm>
          <a:prstGeom prst="rect">
            <a:avLst/>
          </a:prstGeom>
          <a:ln w="38100">
            <a:solidFill>
              <a:srgbClr val="FFFFFF"/>
            </a:solidFill>
          </a:ln>
        </p:spPr>
      </p:pic>
    </p:spTree>
    <p:extLst>
      <p:ext uri="{BB962C8B-B14F-4D97-AF65-F5344CB8AC3E}">
        <p14:creationId xmlns:p14="http://schemas.microsoft.com/office/powerpoint/2010/main" val="172699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6F8D-ACF8-A404-D74E-0142019675C3}"/>
              </a:ext>
            </a:extLst>
          </p:cNvPr>
          <p:cNvSpPr>
            <a:spLocks noGrp="1"/>
          </p:cNvSpPr>
          <p:nvPr>
            <p:ph type="title"/>
          </p:nvPr>
        </p:nvSpPr>
        <p:spPr>
          <a:xfrm>
            <a:off x="1051627" y="356659"/>
            <a:ext cx="10080000" cy="1325033"/>
          </a:xfrm>
          <a:prstGeom prst="rect">
            <a:avLst/>
          </a:prstGeom>
        </p:spPr>
        <p:txBody>
          <a:bodyPr/>
          <a:lstStyle/>
          <a:p>
            <a:r>
              <a:rPr lang="en-GB" dirty="0"/>
              <a:t>Teleported gate</a:t>
            </a:r>
          </a:p>
        </p:txBody>
      </p:sp>
      <p:sp>
        <p:nvSpPr>
          <p:cNvPr id="3" name="Content Placeholder 2">
            <a:extLst>
              <a:ext uri="{FF2B5EF4-FFF2-40B4-BE49-F238E27FC236}">
                <a16:creationId xmlns:a16="http://schemas.microsoft.com/office/drawing/2014/main" id="{F5C44514-7BEB-6A8B-FECB-F2915CD4E93A}"/>
              </a:ext>
            </a:extLst>
          </p:cNvPr>
          <p:cNvSpPr>
            <a:spLocks noGrp="1"/>
          </p:cNvSpPr>
          <p:nvPr>
            <p:ph sz="quarter" idx="10"/>
          </p:nvPr>
        </p:nvSpPr>
        <p:spPr>
          <a:xfrm>
            <a:off x="6542049" y="1988840"/>
            <a:ext cx="5206606" cy="4349749"/>
          </a:xfrm>
        </p:spPr>
        <p:txBody>
          <a:bodyPr>
            <a:normAutofit/>
          </a:bodyPr>
          <a:lstStyle/>
          <a:p>
            <a:pPr marL="457200" indent="-457200">
              <a:buSzPct val="100000"/>
              <a:buFont typeface="+mj-lt"/>
              <a:buAutoNum type="arabicPeriod"/>
            </a:pPr>
            <a:r>
              <a:rPr lang="en-GB" sz="2400" dirty="0"/>
              <a:t>Ion-ion entanglement</a:t>
            </a:r>
          </a:p>
          <a:p>
            <a:pPr marL="457200" indent="-457200">
              <a:buSzPct val="100000"/>
              <a:buFont typeface="+mj-lt"/>
              <a:buAutoNum type="arabicPeriod"/>
            </a:pPr>
            <a:r>
              <a:rPr lang="en-GB" sz="2400" dirty="0"/>
              <a:t>Local Ca-Sr entangling gate</a:t>
            </a:r>
          </a:p>
          <a:p>
            <a:pPr marL="457200" indent="-457200">
              <a:buSzPct val="100000"/>
              <a:buFont typeface="+mj-lt"/>
              <a:buAutoNum type="arabicPeriod"/>
            </a:pPr>
            <a:r>
              <a:rPr lang="en-GB" sz="2400" dirty="0"/>
              <a:t>Measure Sr + local corrections</a:t>
            </a:r>
          </a:p>
          <a:p>
            <a:pPr marL="514350" indent="-514350">
              <a:buFont typeface="+mj-lt"/>
              <a:buAutoNum type="arabicPeriod"/>
            </a:pPr>
            <a:endParaRPr lang="en-GB" sz="2400" dirty="0"/>
          </a:p>
          <a:p>
            <a:pPr marL="514350" indent="-514350">
              <a:buFont typeface="+mj-lt"/>
              <a:buAutoNum type="arabicPeriod"/>
            </a:pPr>
            <a:endParaRPr lang="en-GB" sz="2400" dirty="0"/>
          </a:p>
          <a:p>
            <a:pPr marL="514350" indent="-514350">
              <a:buFont typeface="+mj-lt"/>
              <a:buAutoNum type="arabicPeriod"/>
            </a:pPr>
            <a:endParaRPr lang="en-GB" sz="2400" dirty="0"/>
          </a:p>
        </p:txBody>
      </p:sp>
      <p:pic>
        <p:nvPicPr>
          <p:cNvPr id="4" name="Picture 3" descr="Fig. 2: Teleportation of a CZ gate between two trapped-ion modules.">
            <a:extLst>
              <a:ext uri="{FF2B5EF4-FFF2-40B4-BE49-F238E27FC236}">
                <a16:creationId xmlns:a16="http://schemas.microsoft.com/office/drawing/2014/main" id="{6DC6AE26-A519-A153-AD97-FBEEF667091B}"/>
              </a:ext>
            </a:extLst>
          </p:cNvPr>
          <p:cNvPicPr>
            <a:picLocks noChangeAspect="1"/>
          </p:cNvPicPr>
          <p:nvPr/>
        </p:nvPicPr>
        <p:blipFill>
          <a:blip r:embed="rId3"/>
          <a:srcRect r="45831"/>
          <a:stretch>
            <a:fillRect/>
          </a:stretch>
        </p:blipFill>
        <p:spPr>
          <a:xfrm>
            <a:off x="499768" y="1681692"/>
            <a:ext cx="5789280" cy="4562719"/>
          </a:xfrm>
          <a:prstGeom prst="rect">
            <a:avLst/>
          </a:prstGeom>
        </p:spPr>
      </p:pic>
      <p:sp>
        <p:nvSpPr>
          <p:cNvPr id="5" name="Slide Number Placeholder 4">
            <a:extLst>
              <a:ext uri="{FF2B5EF4-FFF2-40B4-BE49-F238E27FC236}">
                <a16:creationId xmlns:a16="http://schemas.microsoft.com/office/drawing/2014/main" id="{3C6EE025-7AE9-9C5B-99E5-C03673C4CF42}"/>
              </a:ext>
            </a:extLst>
          </p:cNvPr>
          <p:cNvSpPr>
            <a:spLocks noGrp="1"/>
          </p:cNvSpPr>
          <p:nvPr>
            <p:ph type="sldNum" sz="quarter" idx="13"/>
          </p:nvPr>
        </p:nvSpPr>
        <p:spPr/>
        <p:txBody>
          <a:bodyPr/>
          <a:lstStyle/>
          <a:p>
            <a:fld id="{62B67842-47AD-D846-9321-55D40092337F}" type="slidenum">
              <a:rPr lang="en-GB" smtClean="0"/>
              <a:t>27</a:t>
            </a:fld>
            <a:endParaRPr lang="en-GB"/>
          </a:p>
        </p:txBody>
      </p:sp>
      <p:sp>
        <p:nvSpPr>
          <p:cNvPr id="7" name="Footer Placeholder 6">
            <a:extLst>
              <a:ext uri="{FF2B5EF4-FFF2-40B4-BE49-F238E27FC236}">
                <a16:creationId xmlns:a16="http://schemas.microsoft.com/office/drawing/2014/main" id="{7BE5D21E-F1E8-B5D8-0AB6-3FD896CBDAC1}"/>
              </a:ext>
            </a:extLst>
          </p:cNvPr>
          <p:cNvSpPr>
            <a:spLocks noGrp="1"/>
          </p:cNvSpPr>
          <p:nvPr>
            <p:ph type="ftr" sz="quarter" idx="12"/>
          </p:nvPr>
        </p:nvSpPr>
        <p:spPr/>
        <p:txBody>
          <a:bodyPr/>
          <a:lstStyle/>
          <a:p>
            <a:r>
              <a:rPr lang="en-GB"/>
              <a:t>A. Agrawal, PSAS 2026</a:t>
            </a:r>
          </a:p>
        </p:txBody>
      </p:sp>
    </p:spTree>
    <p:extLst>
      <p:ext uri="{BB962C8B-B14F-4D97-AF65-F5344CB8AC3E}">
        <p14:creationId xmlns:p14="http://schemas.microsoft.com/office/powerpoint/2010/main" val="14285981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06B4B6F-A920-E15C-C313-A9A0DA0831F3}"/>
              </a:ext>
            </a:extLst>
          </p:cNvPr>
          <p:cNvSpPr>
            <a:spLocks noGrp="1"/>
          </p:cNvSpPr>
          <p:nvPr>
            <p:ph type="ftr" sz="quarter" idx="12"/>
          </p:nvPr>
        </p:nvSpPr>
        <p:spPr/>
        <p:txBody>
          <a:bodyPr/>
          <a:lstStyle/>
          <a:p>
            <a:pPr algn="r"/>
            <a:r>
              <a:rPr lang="en-GB"/>
              <a:t>A. Agrawal, PSAS 2026</a:t>
            </a:r>
          </a:p>
        </p:txBody>
      </p:sp>
      <p:sp>
        <p:nvSpPr>
          <p:cNvPr id="5" name="Slide Number Placeholder 4">
            <a:extLst>
              <a:ext uri="{FF2B5EF4-FFF2-40B4-BE49-F238E27FC236}">
                <a16:creationId xmlns:a16="http://schemas.microsoft.com/office/drawing/2014/main" id="{7DBA62EE-F0A2-3365-8D29-B32E5B679973}"/>
              </a:ext>
            </a:extLst>
          </p:cNvPr>
          <p:cNvSpPr>
            <a:spLocks noGrp="1"/>
          </p:cNvSpPr>
          <p:nvPr>
            <p:ph type="sldNum" sz="quarter" idx="13"/>
          </p:nvPr>
        </p:nvSpPr>
        <p:spPr/>
        <p:txBody>
          <a:bodyPr/>
          <a:lstStyle/>
          <a:p>
            <a:fld id="{62B67842-47AD-D846-9321-55D40092337F}" type="slidenum">
              <a:rPr lang="en-GB" smtClean="0"/>
              <a:t>28</a:t>
            </a:fld>
            <a:endParaRPr lang="en-GB"/>
          </a:p>
        </p:txBody>
      </p:sp>
      <p:grpSp>
        <p:nvGrpSpPr>
          <p:cNvPr id="169" name="Group 168">
            <a:extLst>
              <a:ext uri="{FF2B5EF4-FFF2-40B4-BE49-F238E27FC236}">
                <a16:creationId xmlns:a16="http://schemas.microsoft.com/office/drawing/2014/main" id="{24467F6B-CA38-98CC-B5FC-BCC861B95C79}"/>
              </a:ext>
            </a:extLst>
          </p:cNvPr>
          <p:cNvGrpSpPr/>
          <p:nvPr/>
        </p:nvGrpSpPr>
        <p:grpSpPr>
          <a:xfrm>
            <a:off x="1254475" y="566933"/>
            <a:ext cx="10876850" cy="6296313"/>
            <a:chOff x="476950" y="353687"/>
            <a:chExt cx="10876850" cy="6296313"/>
          </a:xfrm>
        </p:grpSpPr>
        <p:grpSp>
          <p:nvGrpSpPr>
            <p:cNvPr id="163" name="Group 162">
              <a:extLst>
                <a:ext uri="{FF2B5EF4-FFF2-40B4-BE49-F238E27FC236}">
                  <a16:creationId xmlns:a16="http://schemas.microsoft.com/office/drawing/2014/main" id="{7D63E993-253C-2279-2904-AA46ED773666}"/>
                </a:ext>
              </a:extLst>
            </p:cNvPr>
            <p:cNvGrpSpPr/>
            <p:nvPr/>
          </p:nvGrpSpPr>
          <p:grpSpPr>
            <a:xfrm>
              <a:off x="476950" y="5568876"/>
              <a:ext cx="7221236" cy="1081124"/>
              <a:chOff x="762000" y="5607124"/>
              <a:chExt cx="7221236" cy="1081124"/>
            </a:xfrm>
          </p:grpSpPr>
          <p:grpSp>
            <p:nvGrpSpPr>
              <p:cNvPr id="150" name="Group 149">
                <a:extLst>
                  <a:ext uri="{FF2B5EF4-FFF2-40B4-BE49-F238E27FC236}">
                    <a16:creationId xmlns:a16="http://schemas.microsoft.com/office/drawing/2014/main" id="{05463BA6-E18C-1490-0A33-B7800CD44640}"/>
                  </a:ext>
                </a:extLst>
              </p:cNvPr>
              <p:cNvGrpSpPr/>
              <p:nvPr/>
            </p:nvGrpSpPr>
            <p:grpSpPr>
              <a:xfrm>
                <a:off x="762000" y="5607124"/>
                <a:ext cx="7221236" cy="557905"/>
                <a:chOff x="762000" y="5607124"/>
                <a:chExt cx="7221236" cy="557905"/>
              </a:xfrm>
            </p:grpSpPr>
            <p:sp>
              <p:nvSpPr>
                <p:cNvPr id="131" name="Rectangle 130">
                  <a:extLst>
                    <a:ext uri="{FF2B5EF4-FFF2-40B4-BE49-F238E27FC236}">
                      <a16:creationId xmlns:a16="http://schemas.microsoft.com/office/drawing/2014/main" id="{B36BB51A-9416-1B08-0E0F-56E674DC65B9}"/>
                    </a:ext>
                  </a:extLst>
                </p:cNvPr>
                <p:cNvSpPr/>
                <p:nvPr/>
              </p:nvSpPr>
              <p:spPr>
                <a:xfrm>
                  <a:off x="762000" y="5644290"/>
                  <a:ext cx="1541415" cy="520739"/>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cooling</a:t>
                  </a:r>
                </a:p>
              </p:txBody>
            </p:sp>
            <p:sp>
              <p:nvSpPr>
                <p:cNvPr id="132" name="Rectangle 131">
                  <a:extLst>
                    <a:ext uri="{FF2B5EF4-FFF2-40B4-BE49-F238E27FC236}">
                      <a16:creationId xmlns:a16="http://schemas.microsoft.com/office/drawing/2014/main" id="{85DC989A-CB1B-6CE7-D07C-3E644886328B}"/>
                    </a:ext>
                  </a:extLst>
                </p:cNvPr>
                <p:cNvSpPr/>
                <p:nvPr/>
              </p:nvSpPr>
              <p:spPr>
                <a:xfrm>
                  <a:off x="2407918" y="5644289"/>
                  <a:ext cx="195943" cy="520739"/>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Rectangle 132">
                  <a:extLst>
                    <a:ext uri="{FF2B5EF4-FFF2-40B4-BE49-F238E27FC236}">
                      <a16:creationId xmlns:a16="http://schemas.microsoft.com/office/drawing/2014/main" id="{34074822-8D6E-7824-C389-4B701EADD103}"/>
                    </a:ext>
                  </a:extLst>
                </p:cNvPr>
                <p:cNvSpPr/>
                <p:nvPr/>
              </p:nvSpPr>
              <p:spPr>
                <a:xfrm>
                  <a:off x="2680967" y="5644289"/>
                  <a:ext cx="45719" cy="520739"/>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a:extLst>
                    <a:ext uri="{FF2B5EF4-FFF2-40B4-BE49-F238E27FC236}">
                      <a16:creationId xmlns:a16="http://schemas.microsoft.com/office/drawing/2014/main" id="{334FB083-E6A0-0DDC-0AC1-8DB494F263E0}"/>
                    </a:ext>
                  </a:extLst>
                </p:cNvPr>
                <p:cNvSpPr/>
                <p:nvPr/>
              </p:nvSpPr>
              <p:spPr>
                <a:xfrm>
                  <a:off x="2899953" y="5644289"/>
                  <a:ext cx="195943" cy="520739"/>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Rectangle 134">
                  <a:extLst>
                    <a:ext uri="{FF2B5EF4-FFF2-40B4-BE49-F238E27FC236}">
                      <a16:creationId xmlns:a16="http://schemas.microsoft.com/office/drawing/2014/main" id="{E1625E14-8ACE-F184-B393-FB6DC4C60500}"/>
                    </a:ext>
                  </a:extLst>
                </p:cNvPr>
                <p:cNvSpPr/>
                <p:nvPr/>
              </p:nvSpPr>
              <p:spPr>
                <a:xfrm>
                  <a:off x="3173002" y="5644289"/>
                  <a:ext cx="45719" cy="520739"/>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Rectangle 135">
                  <a:extLst>
                    <a:ext uri="{FF2B5EF4-FFF2-40B4-BE49-F238E27FC236}">
                      <a16:creationId xmlns:a16="http://schemas.microsoft.com/office/drawing/2014/main" id="{2E80C88B-113C-01B7-B008-469F7A524333}"/>
                    </a:ext>
                  </a:extLst>
                </p:cNvPr>
                <p:cNvSpPr/>
                <p:nvPr/>
              </p:nvSpPr>
              <p:spPr>
                <a:xfrm>
                  <a:off x="3404925" y="5644289"/>
                  <a:ext cx="195943" cy="520739"/>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Rectangle 136">
                  <a:extLst>
                    <a:ext uri="{FF2B5EF4-FFF2-40B4-BE49-F238E27FC236}">
                      <a16:creationId xmlns:a16="http://schemas.microsoft.com/office/drawing/2014/main" id="{7FB63B44-934B-3485-1453-DAF802F3D81D}"/>
                    </a:ext>
                  </a:extLst>
                </p:cNvPr>
                <p:cNvSpPr/>
                <p:nvPr/>
              </p:nvSpPr>
              <p:spPr>
                <a:xfrm>
                  <a:off x="3677974" y="5644289"/>
                  <a:ext cx="45719" cy="520739"/>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TextBox 137">
                  <a:extLst>
                    <a:ext uri="{FF2B5EF4-FFF2-40B4-BE49-F238E27FC236}">
                      <a16:creationId xmlns:a16="http://schemas.microsoft.com/office/drawing/2014/main" id="{24F97EB1-0976-63AC-6482-B1FB778E8623}"/>
                    </a:ext>
                  </a:extLst>
                </p:cNvPr>
                <p:cNvSpPr txBox="1"/>
                <p:nvPr/>
              </p:nvSpPr>
              <p:spPr>
                <a:xfrm>
                  <a:off x="3800799" y="5625707"/>
                  <a:ext cx="441146" cy="400110"/>
                </a:xfrm>
                <a:prstGeom prst="rect">
                  <a:avLst/>
                </a:prstGeom>
                <a:noFill/>
              </p:spPr>
              <p:txBody>
                <a:bodyPr wrap="none" rtlCol="0">
                  <a:spAutoFit/>
                </a:bodyPr>
                <a:lstStyle/>
                <a:p>
                  <a:r>
                    <a:rPr lang="en-GB" sz="2000" b="1" dirty="0"/>
                    <a:t>…</a:t>
                  </a:r>
                </a:p>
              </p:txBody>
            </p:sp>
            <p:sp>
              <p:nvSpPr>
                <p:cNvPr id="142" name="Rectangle 141">
                  <a:extLst>
                    <a:ext uri="{FF2B5EF4-FFF2-40B4-BE49-F238E27FC236}">
                      <a16:creationId xmlns:a16="http://schemas.microsoft.com/office/drawing/2014/main" id="{A60C1294-D34F-B20C-0942-239E65A45E15}"/>
                    </a:ext>
                  </a:extLst>
                </p:cNvPr>
                <p:cNvSpPr/>
                <p:nvPr/>
              </p:nvSpPr>
              <p:spPr>
                <a:xfrm>
                  <a:off x="4503291" y="5625707"/>
                  <a:ext cx="1541415" cy="520739"/>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cooling</a:t>
                  </a:r>
                </a:p>
              </p:txBody>
            </p:sp>
            <p:sp>
              <p:nvSpPr>
                <p:cNvPr id="143" name="Rectangle 142">
                  <a:extLst>
                    <a:ext uri="{FF2B5EF4-FFF2-40B4-BE49-F238E27FC236}">
                      <a16:creationId xmlns:a16="http://schemas.microsoft.com/office/drawing/2014/main" id="{0DD7AE71-E5E3-0652-6F30-A0082563DF77}"/>
                    </a:ext>
                  </a:extLst>
                </p:cNvPr>
                <p:cNvSpPr/>
                <p:nvPr/>
              </p:nvSpPr>
              <p:spPr>
                <a:xfrm>
                  <a:off x="6149209" y="5625706"/>
                  <a:ext cx="195943" cy="520739"/>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Rectangle 143">
                  <a:extLst>
                    <a:ext uri="{FF2B5EF4-FFF2-40B4-BE49-F238E27FC236}">
                      <a16:creationId xmlns:a16="http://schemas.microsoft.com/office/drawing/2014/main" id="{799ABDCB-36ED-5AAE-E790-5AC300CA7BFE}"/>
                    </a:ext>
                  </a:extLst>
                </p:cNvPr>
                <p:cNvSpPr/>
                <p:nvPr/>
              </p:nvSpPr>
              <p:spPr>
                <a:xfrm>
                  <a:off x="6422258" y="5625706"/>
                  <a:ext cx="45719" cy="520739"/>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5" name="Rectangle 144">
                  <a:extLst>
                    <a:ext uri="{FF2B5EF4-FFF2-40B4-BE49-F238E27FC236}">
                      <a16:creationId xmlns:a16="http://schemas.microsoft.com/office/drawing/2014/main" id="{CD353398-802A-8333-867E-E6F02879654C}"/>
                    </a:ext>
                  </a:extLst>
                </p:cNvPr>
                <p:cNvSpPr/>
                <p:nvPr/>
              </p:nvSpPr>
              <p:spPr>
                <a:xfrm>
                  <a:off x="6641244" y="5625706"/>
                  <a:ext cx="195943" cy="520739"/>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6" name="Rectangle 145">
                  <a:extLst>
                    <a:ext uri="{FF2B5EF4-FFF2-40B4-BE49-F238E27FC236}">
                      <a16:creationId xmlns:a16="http://schemas.microsoft.com/office/drawing/2014/main" id="{70D34015-427E-F44E-83B3-ADC1B800F214}"/>
                    </a:ext>
                  </a:extLst>
                </p:cNvPr>
                <p:cNvSpPr/>
                <p:nvPr/>
              </p:nvSpPr>
              <p:spPr>
                <a:xfrm>
                  <a:off x="6914293" y="5625706"/>
                  <a:ext cx="45719" cy="520739"/>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7" name="Rectangle 146">
                  <a:extLst>
                    <a:ext uri="{FF2B5EF4-FFF2-40B4-BE49-F238E27FC236}">
                      <a16:creationId xmlns:a16="http://schemas.microsoft.com/office/drawing/2014/main" id="{9968E0DD-A689-BFCB-973F-82B89632309F}"/>
                    </a:ext>
                  </a:extLst>
                </p:cNvPr>
                <p:cNvSpPr/>
                <p:nvPr/>
              </p:nvSpPr>
              <p:spPr>
                <a:xfrm>
                  <a:off x="7146216" y="5625706"/>
                  <a:ext cx="195943" cy="520739"/>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147">
                  <a:extLst>
                    <a:ext uri="{FF2B5EF4-FFF2-40B4-BE49-F238E27FC236}">
                      <a16:creationId xmlns:a16="http://schemas.microsoft.com/office/drawing/2014/main" id="{7E296EBC-520E-F9F5-2E62-3305F8A54B07}"/>
                    </a:ext>
                  </a:extLst>
                </p:cNvPr>
                <p:cNvSpPr/>
                <p:nvPr/>
              </p:nvSpPr>
              <p:spPr>
                <a:xfrm>
                  <a:off x="7419265" y="5625706"/>
                  <a:ext cx="45719" cy="520739"/>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9" name="TextBox 148">
                  <a:extLst>
                    <a:ext uri="{FF2B5EF4-FFF2-40B4-BE49-F238E27FC236}">
                      <a16:creationId xmlns:a16="http://schemas.microsoft.com/office/drawing/2014/main" id="{C4D247FD-214B-6532-2375-C1ED7999877C}"/>
                    </a:ext>
                  </a:extLst>
                </p:cNvPr>
                <p:cNvSpPr txBox="1"/>
                <p:nvPr/>
              </p:nvSpPr>
              <p:spPr>
                <a:xfrm>
                  <a:off x="7542090" y="5607124"/>
                  <a:ext cx="441146" cy="400110"/>
                </a:xfrm>
                <a:prstGeom prst="rect">
                  <a:avLst/>
                </a:prstGeom>
                <a:noFill/>
              </p:spPr>
              <p:txBody>
                <a:bodyPr wrap="none" rtlCol="0">
                  <a:spAutoFit/>
                </a:bodyPr>
                <a:lstStyle/>
                <a:p>
                  <a:r>
                    <a:rPr lang="en-GB" sz="2000" b="1" dirty="0"/>
                    <a:t>…</a:t>
                  </a:r>
                </a:p>
              </p:txBody>
            </p:sp>
          </p:grpSp>
          <p:sp>
            <p:nvSpPr>
              <p:cNvPr id="151" name="TextBox 150">
                <a:extLst>
                  <a:ext uri="{FF2B5EF4-FFF2-40B4-BE49-F238E27FC236}">
                    <a16:creationId xmlns:a16="http://schemas.microsoft.com/office/drawing/2014/main" id="{62CB007B-BD5F-CD87-95B0-AB36B9ACCA28}"/>
                  </a:ext>
                </a:extLst>
              </p:cNvPr>
              <p:cNvSpPr txBox="1"/>
              <p:nvPr/>
            </p:nvSpPr>
            <p:spPr>
              <a:xfrm>
                <a:off x="1986932" y="6165028"/>
                <a:ext cx="962331" cy="523220"/>
              </a:xfrm>
              <a:prstGeom prst="rect">
                <a:avLst/>
              </a:prstGeom>
              <a:noFill/>
            </p:spPr>
            <p:txBody>
              <a:bodyPr wrap="square" rtlCol="0">
                <a:spAutoFit/>
              </a:bodyPr>
              <a:lstStyle/>
              <a:p>
                <a:pPr algn="ctr"/>
                <a:r>
                  <a:rPr lang="en-GB" sz="1400" dirty="0">
                    <a:solidFill>
                      <a:srgbClr val="7030A0"/>
                    </a:solidFill>
                  </a:rPr>
                  <a:t>State prep</a:t>
                </a:r>
              </a:p>
            </p:txBody>
          </p:sp>
          <p:sp>
            <p:nvSpPr>
              <p:cNvPr id="152" name="TextBox 151">
                <a:extLst>
                  <a:ext uri="{FF2B5EF4-FFF2-40B4-BE49-F238E27FC236}">
                    <a16:creationId xmlns:a16="http://schemas.microsoft.com/office/drawing/2014/main" id="{1A6D1A47-2AC8-4954-B4F1-9DCEAD42874B}"/>
                  </a:ext>
                </a:extLst>
              </p:cNvPr>
              <p:cNvSpPr txBox="1"/>
              <p:nvPr/>
            </p:nvSpPr>
            <p:spPr>
              <a:xfrm>
                <a:off x="2680967" y="6239654"/>
                <a:ext cx="962331" cy="307777"/>
              </a:xfrm>
              <a:prstGeom prst="rect">
                <a:avLst/>
              </a:prstGeom>
              <a:noFill/>
            </p:spPr>
            <p:txBody>
              <a:bodyPr wrap="square" rtlCol="0">
                <a:spAutoFit/>
              </a:bodyPr>
              <a:lstStyle/>
              <a:p>
                <a:pPr algn="ctr"/>
                <a:r>
                  <a:rPr lang="en-GB" sz="1400" dirty="0" err="1">
                    <a:solidFill>
                      <a:srgbClr val="002060"/>
                    </a:solidFill>
                  </a:rPr>
                  <a:t>ps</a:t>
                </a:r>
                <a:r>
                  <a:rPr lang="en-GB" sz="1400" dirty="0">
                    <a:solidFill>
                      <a:srgbClr val="002060"/>
                    </a:solidFill>
                  </a:rPr>
                  <a:t> pulse</a:t>
                </a:r>
              </a:p>
            </p:txBody>
          </p:sp>
        </p:grpSp>
        <p:grpSp>
          <p:nvGrpSpPr>
            <p:cNvPr id="168" name="Group 167">
              <a:extLst>
                <a:ext uri="{FF2B5EF4-FFF2-40B4-BE49-F238E27FC236}">
                  <a16:creationId xmlns:a16="http://schemas.microsoft.com/office/drawing/2014/main" id="{AFFC6E30-9931-BF54-B1D1-39C47BEB639A}"/>
                </a:ext>
              </a:extLst>
            </p:cNvPr>
            <p:cNvGrpSpPr/>
            <p:nvPr/>
          </p:nvGrpSpPr>
          <p:grpSpPr>
            <a:xfrm>
              <a:off x="485221" y="353687"/>
              <a:ext cx="10868579" cy="5252811"/>
              <a:chOff x="485221" y="353687"/>
              <a:chExt cx="10868579" cy="5252811"/>
            </a:xfrm>
          </p:grpSpPr>
          <p:grpSp>
            <p:nvGrpSpPr>
              <p:cNvPr id="140" name="Group 139">
                <a:extLst>
                  <a:ext uri="{FF2B5EF4-FFF2-40B4-BE49-F238E27FC236}">
                    <a16:creationId xmlns:a16="http://schemas.microsoft.com/office/drawing/2014/main" id="{A54EA31D-DBBF-2827-5341-1D9300F4E990}"/>
                  </a:ext>
                </a:extLst>
              </p:cNvPr>
              <p:cNvGrpSpPr/>
              <p:nvPr/>
            </p:nvGrpSpPr>
            <p:grpSpPr>
              <a:xfrm>
                <a:off x="485221" y="353687"/>
                <a:ext cx="10868579" cy="5009325"/>
                <a:chOff x="555671" y="490138"/>
                <a:chExt cx="10868579" cy="5009325"/>
              </a:xfrm>
            </p:grpSpPr>
            <p:grpSp>
              <p:nvGrpSpPr>
                <p:cNvPr id="25" name="Group 24">
                  <a:extLst>
                    <a:ext uri="{FF2B5EF4-FFF2-40B4-BE49-F238E27FC236}">
                      <a16:creationId xmlns:a16="http://schemas.microsoft.com/office/drawing/2014/main" id="{7EF590DC-C718-1393-19B4-F4B02A8C3B33}"/>
                    </a:ext>
                  </a:extLst>
                </p:cNvPr>
                <p:cNvGrpSpPr/>
                <p:nvPr/>
              </p:nvGrpSpPr>
              <p:grpSpPr>
                <a:xfrm>
                  <a:off x="1084218" y="1972488"/>
                  <a:ext cx="1541417" cy="574769"/>
                  <a:chOff x="1084218" y="1972488"/>
                  <a:chExt cx="1541417" cy="744586"/>
                </a:xfrm>
              </p:grpSpPr>
              <p:sp>
                <p:nvSpPr>
                  <p:cNvPr id="6" name="Rectangle 5">
                    <a:extLst>
                      <a:ext uri="{FF2B5EF4-FFF2-40B4-BE49-F238E27FC236}">
                        <a16:creationId xmlns:a16="http://schemas.microsoft.com/office/drawing/2014/main" id="{4B6CB648-A6D5-A524-F6C3-BBE34B8C4ABA}"/>
                      </a:ext>
                    </a:extLst>
                  </p:cNvPr>
                  <p:cNvSpPr/>
                  <p:nvPr/>
                </p:nvSpPr>
                <p:spPr>
                  <a:xfrm>
                    <a:off x="1084218" y="1972491"/>
                    <a:ext cx="1541417" cy="744583"/>
                  </a:xfrm>
                  <a:prstGeom prst="rect">
                    <a:avLst/>
                  </a:prstGeom>
                  <a:gradFill flip="none" rotWithShape="1">
                    <a:gsLst>
                      <a:gs pos="0">
                        <a:schemeClr val="accent5">
                          <a:lumMod val="60000"/>
                          <a:lumOff val="40000"/>
                          <a:tint val="66000"/>
                          <a:satMod val="160000"/>
                        </a:schemeClr>
                      </a:gs>
                      <a:gs pos="50000">
                        <a:schemeClr val="accent5">
                          <a:lumMod val="60000"/>
                          <a:lumOff val="40000"/>
                          <a:tint val="44500"/>
                          <a:satMod val="160000"/>
                        </a:schemeClr>
                      </a:gs>
                      <a:gs pos="100000">
                        <a:schemeClr val="accent5">
                          <a:lumMod val="60000"/>
                          <a:lumOff val="40000"/>
                          <a:tint val="23500"/>
                          <a:satMod val="16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 name="Straight Connector 8">
                    <a:extLst>
                      <a:ext uri="{FF2B5EF4-FFF2-40B4-BE49-F238E27FC236}">
                        <a16:creationId xmlns:a16="http://schemas.microsoft.com/office/drawing/2014/main" id="{4F83EDA3-7B71-4FB7-2ABB-DFF4AD3FE476}"/>
                      </a:ext>
                    </a:extLst>
                  </p:cNvPr>
                  <p:cNvCxnSpPr/>
                  <p:nvPr/>
                </p:nvCxnSpPr>
                <p:spPr>
                  <a:xfrm>
                    <a:off x="1188720" y="1972490"/>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4978427-ABF0-4DFF-59E0-1DCE4C0888D7}"/>
                      </a:ext>
                    </a:extLst>
                  </p:cNvPr>
                  <p:cNvCxnSpPr/>
                  <p:nvPr/>
                </p:nvCxnSpPr>
                <p:spPr>
                  <a:xfrm>
                    <a:off x="1301932" y="1972490"/>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52697E9-9811-B3E8-C9C0-015E25523127}"/>
                      </a:ext>
                    </a:extLst>
                  </p:cNvPr>
                  <p:cNvCxnSpPr/>
                  <p:nvPr/>
                </p:nvCxnSpPr>
                <p:spPr>
                  <a:xfrm>
                    <a:off x="1419497" y="1972490"/>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F6B6C9C-63CD-D640-DA7F-03EFA3B99DA0}"/>
                      </a:ext>
                    </a:extLst>
                  </p:cNvPr>
                  <p:cNvCxnSpPr/>
                  <p:nvPr/>
                </p:nvCxnSpPr>
                <p:spPr>
                  <a:xfrm>
                    <a:off x="1532709" y="1972490"/>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A4BF3D-AE18-124F-E254-766BE7D4DD71}"/>
                      </a:ext>
                    </a:extLst>
                  </p:cNvPr>
                  <p:cNvCxnSpPr/>
                  <p:nvPr/>
                </p:nvCxnSpPr>
                <p:spPr>
                  <a:xfrm>
                    <a:off x="1641565"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73BFF12-6614-9EB2-6BAC-98D786FFBDF0}"/>
                      </a:ext>
                    </a:extLst>
                  </p:cNvPr>
                  <p:cNvCxnSpPr/>
                  <p:nvPr/>
                </p:nvCxnSpPr>
                <p:spPr>
                  <a:xfrm>
                    <a:off x="1754777"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358EB46-7EA9-076E-7436-9D41AB9FE67C}"/>
                      </a:ext>
                    </a:extLst>
                  </p:cNvPr>
                  <p:cNvCxnSpPr/>
                  <p:nvPr/>
                </p:nvCxnSpPr>
                <p:spPr>
                  <a:xfrm>
                    <a:off x="1872342"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680B9C-2879-EF60-BCE2-91EDCA587A1E}"/>
                      </a:ext>
                    </a:extLst>
                  </p:cNvPr>
                  <p:cNvCxnSpPr/>
                  <p:nvPr/>
                </p:nvCxnSpPr>
                <p:spPr>
                  <a:xfrm>
                    <a:off x="1985554"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49BB75-0116-5BA4-F18E-EB14A20D3686}"/>
                      </a:ext>
                    </a:extLst>
                  </p:cNvPr>
                  <p:cNvCxnSpPr/>
                  <p:nvPr/>
                </p:nvCxnSpPr>
                <p:spPr>
                  <a:xfrm>
                    <a:off x="2085703"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A1AEA3A-FA60-9A57-BD23-5B460D2CCFE4}"/>
                      </a:ext>
                    </a:extLst>
                  </p:cNvPr>
                  <p:cNvCxnSpPr/>
                  <p:nvPr/>
                </p:nvCxnSpPr>
                <p:spPr>
                  <a:xfrm>
                    <a:off x="2198915"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6FF9289-9E00-9F32-ABCA-4DB33333AB74}"/>
                      </a:ext>
                    </a:extLst>
                  </p:cNvPr>
                  <p:cNvCxnSpPr/>
                  <p:nvPr/>
                </p:nvCxnSpPr>
                <p:spPr>
                  <a:xfrm>
                    <a:off x="2316480"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7F6724C-646E-21AF-ECDB-EDAAF376D5D1}"/>
                      </a:ext>
                    </a:extLst>
                  </p:cNvPr>
                  <p:cNvCxnSpPr/>
                  <p:nvPr/>
                </p:nvCxnSpPr>
                <p:spPr>
                  <a:xfrm>
                    <a:off x="2429692"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3DB23EE-92CF-0667-A753-5B7D24CE62DB}"/>
                      </a:ext>
                    </a:extLst>
                  </p:cNvPr>
                  <p:cNvCxnSpPr/>
                  <p:nvPr/>
                </p:nvCxnSpPr>
                <p:spPr>
                  <a:xfrm>
                    <a:off x="2538548" y="1972488"/>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45" name="Straight Connector 44">
                  <a:extLst>
                    <a:ext uri="{FF2B5EF4-FFF2-40B4-BE49-F238E27FC236}">
                      <a16:creationId xmlns:a16="http://schemas.microsoft.com/office/drawing/2014/main" id="{D2EC89FE-C934-70A9-D91E-10DAFCC6AE5D}"/>
                    </a:ext>
                  </a:extLst>
                </p:cNvPr>
                <p:cNvCxnSpPr>
                  <a:cxnSpLocks/>
                </p:cNvCxnSpPr>
                <p:nvPr/>
              </p:nvCxnSpPr>
              <p:spPr>
                <a:xfrm>
                  <a:off x="1084218" y="2547255"/>
                  <a:ext cx="92833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CF0933C-888B-41F9-ADA6-AE4E21983DFB}"/>
                    </a:ext>
                  </a:extLst>
                </p:cNvPr>
                <p:cNvCxnSpPr>
                  <a:cxnSpLocks/>
                </p:cNvCxnSpPr>
                <p:nvPr/>
              </p:nvCxnSpPr>
              <p:spPr>
                <a:xfrm>
                  <a:off x="2899954" y="1972488"/>
                  <a:ext cx="0" cy="5747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E83F2C51-9E64-BD1D-A53A-F17F1E95E848}"/>
                    </a:ext>
                  </a:extLst>
                </p:cNvPr>
                <p:cNvSpPr/>
                <p:nvPr/>
              </p:nvSpPr>
              <p:spPr>
                <a:xfrm>
                  <a:off x="3291840" y="1227910"/>
                  <a:ext cx="2638695" cy="1319345"/>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lumMod val="10000"/>
                        </a:schemeClr>
                      </a:solidFill>
                    </a:rPr>
                    <a:t>SWAP gate</a:t>
                  </a:r>
                </a:p>
              </p:txBody>
            </p:sp>
            <p:sp>
              <p:nvSpPr>
                <p:cNvPr id="49" name="Rectangle 48">
                  <a:extLst>
                    <a:ext uri="{FF2B5EF4-FFF2-40B4-BE49-F238E27FC236}">
                      <a16:creationId xmlns:a16="http://schemas.microsoft.com/office/drawing/2014/main" id="{C4CEF8EF-F937-10F3-C3C0-6C75612B4D58}"/>
                    </a:ext>
                  </a:extLst>
                </p:cNvPr>
                <p:cNvSpPr/>
                <p:nvPr/>
              </p:nvSpPr>
              <p:spPr>
                <a:xfrm>
                  <a:off x="1119052" y="1227910"/>
                  <a:ext cx="448491" cy="561699"/>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TextBox 51">
                  <a:extLst>
                    <a:ext uri="{FF2B5EF4-FFF2-40B4-BE49-F238E27FC236}">
                      <a16:creationId xmlns:a16="http://schemas.microsoft.com/office/drawing/2014/main" id="{DCF31FF0-3A88-89A8-D31A-7A69332BA5A6}"/>
                    </a:ext>
                  </a:extLst>
                </p:cNvPr>
                <p:cNvSpPr txBox="1"/>
                <p:nvPr/>
              </p:nvSpPr>
              <p:spPr>
                <a:xfrm>
                  <a:off x="555671" y="490138"/>
                  <a:ext cx="1540918" cy="646331"/>
                </a:xfrm>
                <a:prstGeom prst="rect">
                  <a:avLst/>
                </a:prstGeom>
                <a:noFill/>
              </p:spPr>
              <p:txBody>
                <a:bodyPr wrap="square" rtlCol="0">
                  <a:spAutoFit/>
                </a:bodyPr>
                <a:lstStyle/>
                <a:p>
                  <a:pPr algn="ctr"/>
                  <a:r>
                    <a:rPr lang="en-GB" dirty="0">
                      <a:solidFill>
                        <a:schemeClr val="accent6">
                          <a:lumMod val="60000"/>
                          <a:lumOff val="40000"/>
                        </a:schemeClr>
                      </a:solidFill>
                    </a:rPr>
                    <a:t>Cooling + State prep</a:t>
                  </a:r>
                </a:p>
              </p:txBody>
            </p:sp>
            <p:sp>
              <p:nvSpPr>
                <p:cNvPr id="53" name="TextBox 52">
                  <a:extLst>
                    <a:ext uri="{FF2B5EF4-FFF2-40B4-BE49-F238E27FC236}">
                      <a16:creationId xmlns:a16="http://schemas.microsoft.com/office/drawing/2014/main" id="{08197A16-A37E-66F2-FCE8-B6672238F304}"/>
                    </a:ext>
                  </a:extLst>
                </p:cNvPr>
                <p:cNvSpPr txBox="1"/>
                <p:nvPr/>
              </p:nvSpPr>
              <p:spPr>
                <a:xfrm>
                  <a:off x="555671" y="2613534"/>
                  <a:ext cx="2028845" cy="584775"/>
                </a:xfrm>
                <a:prstGeom prst="rect">
                  <a:avLst/>
                </a:prstGeom>
                <a:noFill/>
              </p:spPr>
              <p:txBody>
                <a:bodyPr wrap="square" rtlCol="0">
                  <a:spAutoFit/>
                </a:bodyPr>
                <a:lstStyle/>
                <a:p>
                  <a:pPr algn="ctr"/>
                  <a:r>
                    <a:rPr lang="en-GB" sz="1600" dirty="0">
                      <a:solidFill>
                        <a:schemeClr val="accent1">
                          <a:lumMod val="50000"/>
                          <a:lumOff val="50000"/>
                        </a:schemeClr>
                      </a:solidFill>
                    </a:rPr>
                    <a:t>Entanglement generation attempt</a:t>
                  </a:r>
                </a:p>
              </p:txBody>
            </p:sp>
            <p:sp>
              <p:nvSpPr>
                <p:cNvPr id="54" name="TextBox 53">
                  <a:extLst>
                    <a:ext uri="{FF2B5EF4-FFF2-40B4-BE49-F238E27FC236}">
                      <a16:creationId xmlns:a16="http://schemas.microsoft.com/office/drawing/2014/main" id="{0B0B980D-CDA8-1B3F-225D-7A5BCE60BA86}"/>
                    </a:ext>
                  </a:extLst>
                </p:cNvPr>
                <p:cNvSpPr txBox="1"/>
                <p:nvPr/>
              </p:nvSpPr>
              <p:spPr>
                <a:xfrm>
                  <a:off x="1611212" y="592443"/>
                  <a:ext cx="2028845" cy="400110"/>
                </a:xfrm>
                <a:prstGeom prst="rect">
                  <a:avLst/>
                </a:prstGeom>
                <a:noFill/>
              </p:spPr>
              <p:txBody>
                <a:bodyPr wrap="square" rtlCol="0">
                  <a:spAutoFit/>
                </a:bodyPr>
                <a:lstStyle/>
                <a:p>
                  <a:pPr algn="ctr"/>
                  <a:r>
                    <a:rPr lang="en-GB" sz="2000" dirty="0">
                      <a:solidFill>
                        <a:srgbClr val="002060"/>
                      </a:solidFill>
                    </a:rPr>
                    <a:t>Herald</a:t>
                  </a:r>
                </a:p>
              </p:txBody>
            </p:sp>
            <p:sp>
              <p:nvSpPr>
                <p:cNvPr id="55" name="TextBox 54">
                  <a:extLst>
                    <a:ext uri="{FF2B5EF4-FFF2-40B4-BE49-F238E27FC236}">
                      <a16:creationId xmlns:a16="http://schemas.microsoft.com/office/drawing/2014/main" id="{566DE1C5-5B11-1865-8697-2F682D75E703}"/>
                    </a:ext>
                  </a:extLst>
                </p:cNvPr>
                <p:cNvSpPr txBox="1"/>
                <p:nvPr/>
              </p:nvSpPr>
              <p:spPr>
                <a:xfrm>
                  <a:off x="2538548" y="2633126"/>
                  <a:ext cx="1319346" cy="461665"/>
                </a:xfrm>
                <a:prstGeom prst="rect">
                  <a:avLst/>
                </a:prstGeom>
                <a:noFill/>
              </p:spPr>
              <p:txBody>
                <a:bodyPr wrap="square" rtlCol="0">
                  <a:spAutoFit/>
                </a:bodyPr>
                <a:lstStyle/>
                <a:p>
                  <a:pPr algn="ctr"/>
                  <a:r>
                    <a:rPr lang="en-GB" sz="1200" dirty="0">
                      <a:solidFill>
                        <a:srgbClr val="FF0000"/>
                      </a:solidFill>
                    </a:rPr>
                    <a:t>Map to correct Bell state</a:t>
                  </a:r>
                </a:p>
              </p:txBody>
            </p:sp>
            <p:cxnSp>
              <p:nvCxnSpPr>
                <p:cNvPr id="56" name="Straight Connector 55">
                  <a:extLst>
                    <a:ext uri="{FF2B5EF4-FFF2-40B4-BE49-F238E27FC236}">
                      <a16:creationId xmlns:a16="http://schemas.microsoft.com/office/drawing/2014/main" id="{A7ACBA3B-CD05-85B8-DF4B-081F3C356188}"/>
                    </a:ext>
                  </a:extLst>
                </p:cNvPr>
                <p:cNvCxnSpPr>
                  <a:cxnSpLocks/>
                </p:cNvCxnSpPr>
                <p:nvPr/>
              </p:nvCxnSpPr>
              <p:spPr>
                <a:xfrm>
                  <a:off x="6226628" y="1221375"/>
                  <a:ext cx="0" cy="5747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28766079-C0FD-D1BB-ADD0-79B577BD402D}"/>
                    </a:ext>
                  </a:extLst>
                </p:cNvPr>
                <p:cNvSpPr txBox="1"/>
                <p:nvPr/>
              </p:nvSpPr>
              <p:spPr>
                <a:xfrm>
                  <a:off x="5664925" y="672389"/>
                  <a:ext cx="933630" cy="523220"/>
                </a:xfrm>
                <a:prstGeom prst="rect">
                  <a:avLst/>
                </a:prstGeom>
                <a:noFill/>
              </p:spPr>
              <p:txBody>
                <a:bodyPr wrap="square" rtlCol="0">
                  <a:spAutoFit/>
                </a:bodyPr>
                <a:lstStyle/>
                <a:p>
                  <a:pPr algn="ctr"/>
                  <a:r>
                    <a:rPr lang="en-GB" sz="1400" dirty="0">
                      <a:solidFill>
                        <a:srgbClr val="FF0000"/>
                      </a:solidFill>
                    </a:rPr>
                    <a:t>S (F=4) → D</a:t>
                  </a:r>
                </a:p>
              </p:txBody>
            </p:sp>
            <p:cxnSp>
              <p:nvCxnSpPr>
                <p:cNvPr id="58" name="Straight Connector 57">
                  <a:extLst>
                    <a:ext uri="{FF2B5EF4-FFF2-40B4-BE49-F238E27FC236}">
                      <a16:creationId xmlns:a16="http://schemas.microsoft.com/office/drawing/2014/main" id="{A5C018BE-63BC-0DFA-85C8-0493FB4CEF53}"/>
                    </a:ext>
                  </a:extLst>
                </p:cNvPr>
                <p:cNvCxnSpPr>
                  <a:cxnSpLocks/>
                </p:cNvCxnSpPr>
                <p:nvPr/>
              </p:nvCxnSpPr>
              <p:spPr>
                <a:xfrm>
                  <a:off x="6496593" y="1214842"/>
                  <a:ext cx="0" cy="5747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6DDE2418-3579-8632-6B1C-D9BA262A1A1C}"/>
                    </a:ext>
                  </a:extLst>
                </p:cNvPr>
                <p:cNvSpPr txBox="1"/>
                <p:nvPr/>
              </p:nvSpPr>
              <p:spPr>
                <a:xfrm>
                  <a:off x="6021973" y="1861099"/>
                  <a:ext cx="1149531" cy="523220"/>
                </a:xfrm>
                <a:prstGeom prst="rect">
                  <a:avLst/>
                </a:prstGeom>
                <a:noFill/>
              </p:spPr>
              <p:txBody>
                <a:bodyPr wrap="square" rtlCol="0">
                  <a:spAutoFit/>
                </a:bodyPr>
                <a:lstStyle/>
                <a:p>
                  <a:pPr algn="ctr"/>
                  <a:r>
                    <a:rPr lang="en-GB" sz="1400" dirty="0">
                      <a:solidFill>
                        <a:srgbClr val="FF0000"/>
                      </a:solidFill>
                    </a:rPr>
                    <a:t>S (F=3)</a:t>
                  </a:r>
                </a:p>
                <a:p>
                  <a:pPr algn="ctr"/>
                  <a:r>
                    <a:rPr lang="en-GB" sz="1400" dirty="0">
                      <a:solidFill>
                        <a:srgbClr val="FF0000"/>
                      </a:solidFill>
                    </a:rPr>
                    <a:t> → S (F=4)</a:t>
                  </a:r>
                </a:p>
              </p:txBody>
            </p:sp>
            <p:cxnSp>
              <p:nvCxnSpPr>
                <p:cNvPr id="60" name="Straight Connector 59">
                  <a:extLst>
                    <a:ext uri="{FF2B5EF4-FFF2-40B4-BE49-F238E27FC236}">
                      <a16:creationId xmlns:a16="http://schemas.microsoft.com/office/drawing/2014/main" id="{C9F20DF4-88B1-C5A7-E2BC-FB37A29E8DBA}"/>
                    </a:ext>
                  </a:extLst>
                </p:cNvPr>
                <p:cNvCxnSpPr>
                  <a:cxnSpLocks/>
                </p:cNvCxnSpPr>
                <p:nvPr/>
              </p:nvCxnSpPr>
              <p:spPr>
                <a:xfrm>
                  <a:off x="9170125" y="1208672"/>
                  <a:ext cx="0" cy="5747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61" name="TextBox 60">
                      <a:extLst>
                        <a:ext uri="{FF2B5EF4-FFF2-40B4-BE49-F238E27FC236}">
                          <a16:creationId xmlns:a16="http://schemas.microsoft.com/office/drawing/2014/main" id="{0A85A7E0-59E2-41B4-7F1E-3BA826A68B48}"/>
                        </a:ext>
                      </a:extLst>
                    </p:cNvPr>
                    <p:cNvSpPr txBox="1"/>
                    <p:nvPr/>
                  </p:nvSpPr>
                  <p:spPr>
                    <a:xfrm>
                      <a:off x="7506475" y="649580"/>
                      <a:ext cx="487056" cy="36933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𝑅</m:t>
                                </m:r>
                              </m:sub>
                            </m:sSub>
                          </m:oMath>
                        </m:oMathPara>
                      </a14:m>
                      <a:endParaRPr lang="en-GB" dirty="0"/>
                    </a:p>
                  </p:txBody>
                </p:sp>
              </mc:Choice>
              <mc:Fallback>
                <p:sp>
                  <p:nvSpPr>
                    <p:cNvPr id="61" name="TextBox 60">
                      <a:extLst>
                        <a:ext uri="{FF2B5EF4-FFF2-40B4-BE49-F238E27FC236}">
                          <a16:creationId xmlns:a16="http://schemas.microsoft.com/office/drawing/2014/main" id="{0A85A7E0-59E2-41B4-7F1E-3BA826A68B48}"/>
                        </a:ext>
                      </a:extLst>
                    </p:cNvPr>
                    <p:cNvSpPr txBox="1">
                      <a:spLocks noRot="1" noChangeAspect="1" noMove="1" noResize="1" noEditPoints="1" noAdjustHandles="1" noChangeArrowheads="1" noChangeShapeType="1" noTextEdit="1"/>
                    </p:cNvSpPr>
                    <p:nvPr/>
                  </p:nvSpPr>
                  <p:spPr>
                    <a:xfrm>
                      <a:off x="7506475" y="649580"/>
                      <a:ext cx="487056" cy="369332"/>
                    </a:xfrm>
                    <a:prstGeom prst="rect">
                      <a:avLst/>
                    </a:prstGeom>
                    <a:blipFill>
                      <a:blip r:embed="rId2"/>
                      <a:stretch>
                        <a:fillRect/>
                      </a:stretch>
                    </a:blipFill>
                  </p:spPr>
                  <p:txBody>
                    <a:bodyPr/>
                    <a:lstStyle/>
                    <a:p>
                      <a:r>
                        <a:rPr lang="en-GB">
                          <a:noFill/>
                        </a:rPr>
                        <a:t> </a:t>
                      </a:r>
                    </a:p>
                  </p:txBody>
                </p:sp>
              </mc:Fallback>
            </mc:AlternateContent>
            <p:cxnSp>
              <p:nvCxnSpPr>
                <p:cNvPr id="63" name="Straight Arrow Connector 62">
                  <a:extLst>
                    <a:ext uri="{FF2B5EF4-FFF2-40B4-BE49-F238E27FC236}">
                      <a16:creationId xmlns:a16="http://schemas.microsoft.com/office/drawing/2014/main" id="{3170B841-02E5-E5D9-712E-BCE15C399426}"/>
                    </a:ext>
                  </a:extLst>
                </p:cNvPr>
                <p:cNvCxnSpPr/>
                <p:nvPr/>
              </p:nvCxnSpPr>
              <p:spPr>
                <a:xfrm>
                  <a:off x="6580876" y="1045028"/>
                  <a:ext cx="257338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1F2CB2DC-0FED-2825-B867-A391A6A6F582}"/>
                    </a:ext>
                  </a:extLst>
                </p:cNvPr>
                <p:cNvSpPr/>
                <p:nvPr/>
              </p:nvSpPr>
              <p:spPr>
                <a:xfrm>
                  <a:off x="6522721" y="1240973"/>
                  <a:ext cx="2631541" cy="542466"/>
                </a:xfrm>
                <a:prstGeom prst="rect">
                  <a:avLst/>
                </a:prstGeom>
                <a:solidFill>
                  <a:srgbClr val="FFBD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Connector 50">
                  <a:extLst>
                    <a:ext uri="{FF2B5EF4-FFF2-40B4-BE49-F238E27FC236}">
                      <a16:creationId xmlns:a16="http://schemas.microsoft.com/office/drawing/2014/main" id="{7F95807E-77D3-F1B2-CDDB-A9A9BECC5D0E}"/>
                    </a:ext>
                  </a:extLst>
                </p:cNvPr>
                <p:cNvCxnSpPr>
                  <a:cxnSpLocks/>
                </p:cNvCxnSpPr>
                <p:nvPr/>
              </p:nvCxnSpPr>
              <p:spPr>
                <a:xfrm>
                  <a:off x="1105989" y="1227910"/>
                  <a:ext cx="9261562" cy="13063"/>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65" name="TextBox 64">
                      <a:extLst>
                        <a:ext uri="{FF2B5EF4-FFF2-40B4-BE49-F238E27FC236}">
                          <a16:creationId xmlns:a16="http://schemas.microsoft.com/office/drawing/2014/main" id="{A2565B07-E856-46B4-9B1E-0890D519DDFF}"/>
                        </a:ext>
                      </a:extLst>
                    </p:cNvPr>
                    <p:cNvSpPr txBox="1"/>
                    <p:nvPr/>
                  </p:nvSpPr>
                  <p:spPr>
                    <a:xfrm>
                      <a:off x="8348262" y="1881498"/>
                      <a:ext cx="1226811" cy="459741"/>
                    </a:xfrm>
                    <a:prstGeom prst="rect">
                      <a:avLst/>
                    </a:prstGeom>
                    <a:noFill/>
                  </p:spPr>
                  <p:txBody>
                    <a:bodyPr wrap="none" rtlCol="0">
                      <a:spAutoFit/>
                    </a:bodyPr>
                    <a:lstStyle/>
                    <a:p>
                      <a:r>
                        <a:rPr lang="en-US" b="0" dirty="0">
                          <a:solidFill>
                            <a:srgbClr val="FF0000"/>
                          </a:solidFill>
                        </a:rPr>
                        <a:t>clock </a:t>
                      </a:r>
                      <a14:m>
                        <m:oMath xmlns:m="http://schemas.openxmlformats.org/officeDocument/2006/math">
                          <m:f>
                            <m:fPr>
                              <m:ctrlPr>
                                <a:rPr lang="en-US" b="0" i="1" smtClean="0">
                                  <a:solidFill>
                                    <a:srgbClr val="FF0000"/>
                                  </a:solidFill>
                                  <a:latin typeface="Cambria Math" panose="02040503050406030204" pitchFamily="18" charset="0"/>
                                </a:rPr>
                              </m:ctrlPr>
                            </m:fPr>
                            <m:num>
                              <m:r>
                                <a:rPr lang="en-US" b="0" i="1" smtClean="0">
                                  <a:solidFill>
                                    <a:srgbClr val="FF0000"/>
                                  </a:solidFill>
                                  <a:latin typeface="Cambria Math" panose="02040503050406030204" pitchFamily="18" charset="0"/>
                                </a:rPr>
                                <m:t>𝜋</m:t>
                              </m:r>
                            </m:num>
                            <m:den>
                              <m:r>
                                <a:rPr lang="en-US" b="0" i="1" smtClean="0">
                                  <a:solidFill>
                                    <a:srgbClr val="FF0000"/>
                                  </a:solidFill>
                                  <a:latin typeface="Cambria Math" panose="02040503050406030204" pitchFamily="18" charset="0"/>
                                </a:rPr>
                                <m:t>2</m:t>
                              </m:r>
                            </m:den>
                          </m:f>
                          <m:sSub>
                            <m:sSubPr>
                              <m:ctrlPr>
                                <a:rPr lang="en-US" b="0" i="1" smtClean="0">
                                  <a:solidFill>
                                    <a:srgbClr val="FF0000"/>
                                  </a:solidFill>
                                  <a:latin typeface="Cambria Math" panose="02040503050406030204" pitchFamily="18" charset="0"/>
                                </a:rPr>
                              </m:ctrlPr>
                            </m:sSubPr>
                            <m:e>
                              <m:d>
                                <m:dPr>
                                  <m:begChr m:val=""/>
                                  <m:endChr m:val="|"/>
                                  <m:ctrlPr>
                                    <a:rPr lang="en-US" b="0" i="1" smtClean="0">
                                      <a:solidFill>
                                        <a:srgbClr val="FF0000"/>
                                      </a:solidFill>
                                      <a:latin typeface="Cambria Math" panose="02040503050406030204" pitchFamily="18" charset="0"/>
                                    </a:rPr>
                                  </m:ctrlPr>
                                </m:dPr>
                                <m:e>
                                  <m:r>
                                    <a:rPr lang="en-GB"/>
                                    <m:t>​</m:t>
                                  </m:r>
                                </m:e>
                              </m:d>
                            </m:e>
                            <m:sub>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𝜙</m:t>
                                  </m:r>
                                </m:e>
                                <m:sub>
                                  <m:r>
                                    <a:rPr lang="en-US" b="0" i="1" smtClean="0">
                                      <a:solidFill>
                                        <a:srgbClr val="FF0000"/>
                                      </a:solidFill>
                                      <a:latin typeface="Cambria Math" panose="02040503050406030204" pitchFamily="18" charset="0"/>
                                    </a:rPr>
                                    <m:t>1</m:t>
                                  </m:r>
                                </m:sub>
                              </m:sSub>
                            </m:sub>
                          </m:sSub>
                        </m:oMath>
                      </a14:m>
                      <a:endParaRPr lang="en-GB" dirty="0">
                        <a:solidFill>
                          <a:srgbClr val="FF0000"/>
                        </a:solidFill>
                      </a:endParaRPr>
                    </a:p>
                  </p:txBody>
                </p:sp>
              </mc:Choice>
              <mc:Fallback>
                <p:sp>
                  <p:nvSpPr>
                    <p:cNvPr id="65" name="TextBox 64">
                      <a:extLst>
                        <a:ext uri="{FF2B5EF4-FFF2-40B4-BE49-F238E27FC236}">
                          <a16:creationId xmlns:a16="http://schemas.microsoft.com/office/drawing/2014/main" id="{A2565B07-E856-46B4-9B1E-0890D519DDFF}"/>
                        </a:ext>
                      </a:extLst>
                    </p:cNvPr>
                    <p:cNvSpPr txBox="1">
                      <a:spLocks noRot="1" noChangeAspect="1" noMove="1" noResize="1" noEditPoints="1" noAdjustHandles="1" noChangeArrowheads="1" noChangeShapeType="1" noTextEdit="1"/>
                    </p:cNvSpPr>
                    <p:nvPr/>
                  </p:nvSpPr>
                  <p:spPr>
                    <a:xfrm>
                      <a:off x="8348262" y="1881498"/>
                      <a:ext cx="1226811" cy="459741"/>
                    </a:xfrm>
                    <a:prstGeom prst="rect">
                      <a:avLst/>
                    </a:prstGeom>
                    <a:blipFill>
                      <a:blip r:embed="rId3"/>
                      <a:stretch>
                        <a:fillRect l="-4082" t="-83784" r="-1020" b="-124324"/>
                      </a:stretch>
                    </a:blipFill>
                  </p:spPr>
                  <p:txBody>
                    <a:bodyPr/>
                    <a:lstStyle/>
                    <a:p>
                      <a:r>
                        <a:rPr lang="en-GB">
                          <a:noFill/>
                        </a:rPr>
                        <a:t> </a:t>
                      </a:r>
                    </a:p>
                  </p:txBody>
                </p:sp>
              </mc:Fallback>
            </mc:AlternateContent>
            <p:sp>
              <p:nvSpPr>
                <p:cNvPr id="66" name="Rectangle 65">
                  <a:extLst>
                    <a:ext uri="{FF2B5EF4-FFF2-40B4-BE49-F238E27FC236}">
                      <a16:creationId xmlns:a16="http://schemas.microsoft.com/office/drawing/2014/main" id="{3F4D7718-5109-A8BA-ABE6-562F5FE3781D}"/>
                    </a:ext>
                  </a:extLst>
                </p:cNvPr>
                <p:cNvSpPr/>
                <p:nvPr/>
              </p:nvSpPr>
              <p:spPr>
                <a:xfrm>
                  <a:off x="9575074" y="1227911"/>
                  <a:ext cx="627017" cy="555528"/>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Rectangle 66">
                  <a:extLst>
                    <a:ext uri="{FF2B5EF4-FFF2-40B4-BE49-F238E27FC236}">
                      <a16:creationId xmlns:a16="http://schemas.microsoft.com/office/drawing/2014/main" id="{82786DDE-A28C-2942-779D-FC2378F64E3F}"/>
                    </a:ext>
                  </a:extLst>
                </p:cNvPr>
                <p:cNvSpPr/>
                <p:nvPr/>
              </p:nvSpPr>
              <p:spPr>
                <a:xfrm>
                  <a:off x="9575074" y="1991727"/>
                  <a:ext cx="627017" cy="555528"/>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TextBox 67">
                  <a:extLst>
                    <a:ext uri="{FF2B5EF4-FFF2-40B4-BE49-F238E27FC236}">
                      <a16:creationId xmlns:a16="http://schemas.microsoft.com/office/drawing/2014/main" id="{6060B0CB-3E8B-F70E-E3F6-8AAAEE5BFE7A}"/>
                    </a:ext>
                  </a:extLst>
                </p:cNvPr>
                <p:cNvSpPr txBox="1"/>
                <p:nvPr/>
              </p:nvSpPr>
              <p:spPr>
                <a:xfrm>
                  <a:off x="10367550" y="1355258"/>
                  <a:ext cx="1056700" cy="369332"/>
                </a:xfrm>
                <a:prstGeom prst="rect">
                  <a:avLst/>
                </a:prstGeom>
                <a:noFill/>
              </p:spPr>
              <p:txBody>
                <a:bodyPr wrap="none" rtlCol="0">
                  <a:spAutoFit/>
                </a:bodyPr>
                <a:lstStyle/>
                <a:p>
                  <a:r>
                    <a:rPr lang="en-GB" dirty="0">
                      <a:solidFill>
                        <a:schemeClr val="accent6">
                          <a:lumMod val="60000"/>
                          <a:lumOff val="40000"/>
                        </a:schemeClr>
                      </a:solidFill>
                    </a:rPr>
                    <a:t>Readout</a:t>
                  </a:r>
                </a:p>
              </p:txBody>
            </p:sp>
            <p:grpSp>
              <p:nvGrpSpPr>
                <p:cNvPr id="74" name="Group 73">
                  <a:extLst>
                    <a:ext uri="{FF2B5EF4-FFF2-40B4-BE49-F238E27FC236}">
                      <a16:creationId xmlns:a16="http://schemas.microsoft.com/office/drawing/2014/main" id="{0D5E877C-A216-1489-157F-09E3C3DD4C1F}"/>
                    </a:ext>
                  </a:extLst>
                </p:cNvPr>
                <p:cNvGrpSpPr/>
                <p:nvPr/>
              </p:nvGrpSpPr>
              <p:grpSpPr>
                <a:xfrm>
                  <a:off x="1084217" y="4583412"/>
                  <a:ext cx="1541417" cy="574769"/>
                  <a:chOff x="1084218" y="1972488"/>
                  <a:chExt cx="1541417" cy="744586"/>
                </a:xfrm>
              </p:grpSpPr>
              <p:sp>
                <p:nvSpPr>
                  <p:cNvPr id="75" name="Rectangle 74">
                    <a:extLst>
                      <a:ext uri="{FF2B5EF4-FFF2-40B4-BE49-F238E27FC236}">
                        <a16:creationId xmlns:a16="http://schemas.microsoft.com/office/drawing/2014/main" id="{D475E032-536C-3FE2-D0A3-027D7E36102D}"/>
                      </a:ext>
                    </a:extLst>
                  </p:cNvPr>
                  <p:cNvSpPr/>
                  <p:nvPr/>
                </p:nvSpPr>
                <p:spPr>
                  <a:xfrm>
                    <a:off x="1084218" y="1972491"/>
                    <a:ext cx="1541417" cy="744583"/>
                  </a:xfrm>
                  <a:prstGeom prst="rect">
                    <a:avLst/>
                  </a:prstGeom>
                  <a:gradFill flip="none" rotWithShape="1">
                    <a:gsLst>
                      <a:gs pos="0">
                        <a:schemeClr val="accent5">
                          <a:lumMod val="60000"/>
                          <a:lumOff val="40000"/>
                          <a:tint val="66000"/>
                          <a:satMod val="160000"/>
                        </a:schemeClr>
                      </a:gs>
                      <a:gs pos="50000">
                        <a:schemeClr val="accent5">
                          <a:lumMod val="60000"/>
                          <a:lumOff val="40000"/>
                          <a:tint val="44500"/>
                          <a:satMod val="160000"/>
                        </a:schemeClr>
                      </a:gs>
                      <a:gs pos="100000">
                        <a:schemeClr val="accent5">
                          <a:lumMod val="60000"/>
                          <a:lumOff val="40000"/>
                          <a:tint val="23500"/>
                          <a:satMod val="16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76" name="Straight Connector 75">
                    <a:extLst>
                      <a:ext uri="{FF2B5EF4-FFF2-40B4-BE49-F238E27FC236}">
                        <a16:creationId xmlns:a16="http://schemas.microsoft.com/office/drawing/2014/main" id="{4FDB2A7E-985C-09C8-74C7-73576779BE56}"/>
                      </a:ext>
                    </a:extLst>
                  </p:cNvPr>
                  <p:cNvCxnSpPr/>
                  <p:nvPr/>
                </p:nvCxnSpPr>
                <p:spPr>
                  <a:xfrm>
                    <a:off x="1188720" y="1972490"/>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3E469114-F78F-D7D6-CEE9-EB0C967FD9B5}"/>
                      </a:ext>
                    </a:extLst>
                  </p:cNvPr>
                  <p:cNvCxnSpPr/>
                  <p:nvPr/>
                </p:nvCxnSpPr>
                <p:spPr>
                  <a:xfrm>
                    <a:off x="1301932" y="1972490"/>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9272EDFE-F06E-69A0-5E37-76FD1D082782}"/>
                      </a:ext>
                    </a:extLst>
                  </p:cNvPr>
                  <p:cNvCxnSpPr/>
                  <p:nvPr/>
                </p:nvCxnSpPr>
                <p:spPr>
                  <a:xfrm>
                    <a:off x="1419497" y="1972490"/>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F97CAEB6-3A46-79A3-6E39-D891289AC79A}"/>
                      </a:ext>
                    </a:extLst>
                  </p:cNvPr>
                  <p:cNvCxnSpPr/>
                  <p:nvPr/>
                </p:nvCxnSpPr>
                <p:spPr>
                  <a:xfrm>
                    <a:off x="1532709" y="1972490"/>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4318DAE-9B29-B481-5B5B-293540B2F9D6}"/>
                      </a:ext>
                    </a:extLst>
                  </p:cNvPr>
                  <p:cNvCxnSpPr/>
                  <p:nvPr/>
                </p:nvCxnSpPr>
                <p:spPr>
                  <a:xfrm>
                    <a:off x="1641565"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42D953C-2DD8-AB77-7D84-F08461E9592B}"/>
                      </a:ext>
                    </a:extLst>
                  </p:cNvPr>
                  <p:cNvCxnSpPr/>
                  <p:nvPr/>
                </p:nvCxnSpPr>
                <p:spPr>
                  <a:xfrm>
                    <a:off x="1754777"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93D625F0-64B7-BF1A-0CEB-704398C9E8E5}"/>
                      </a:ext>
                    </a:extLst>
                  </p:cNvPr>
                  <p:cNvCxnSpPr/>
                  <p:nvPr/>
                </p:nvCxnSpPr>
                <p:spPr>
                  <a:xfrm>
                    <a:off x="1872342"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C26094C-2740-5A78-233C-383D4F84C525}"/>
                      </a:ext>
                    </a:extLst>
                  </p:cNvPr>
                  <p:cNvCxnSpPr/>
                  <p:nvPr/>
                </p:nvCxnSpPr>
                <p:spPr>
                  <a:xfrm>
                    <a:off x="1985554"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8CB5F50F-8E19-A75E-8D80-E7AB8568DD1F}"/>
                      </a:ext>
                    </a:extLst>
                  </p:cNvPr>
                  <p:cNvCxnSpPr/>
                  <p:nvPr/>
                </p:nvCxnSpPr>
                <p:spPr>
                  <a:xfrm>
                    <a:off x="2085703"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A5B81667-8A35-5A45-AFA3-71887C11849C}"/>
                      </a:ext>
                    </a:extLst>
                  </p:cNvPr>
                  <p:cNvCxnSpPr/>
                  <p:nvPr/>
                </p:nvCxnSpPr>
                <p:spPr>
                  <a:xfrm>
                    <a:off x="2198915"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6C78D0D2-96B3-A47D-C4F7-EEFC30BFEF50}"/>
                      </a:ext>
                    </a:extLst>
                  </p:cNvPr>
                  <p:cNvCxnSpPr/>
                  <p:nvPr/>
                </p:nvCxnSpPr>
                <p:spPr>
                  <a:xfrm>
                    <a:off x="2316480"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599EEDFA-CBD7-D030-531D-12A5F02EF3BA}"/>
                      </a:ext>
                    </a:extLst>
                  </p:cNvPr>
                  <p:cNvCxnSpPr/>
                  <p:nvPr/>
                </p:nvCxnSpPr>
                <p:spPr>
                  <a:xfrm>
                    <a:off x="2429692" y="1972489"/>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4606BFF5-409F-6ECA-212D-1B2A1AE9964F}"/>
                      </a:ext>
                    </a:extLst>
                  </p:cNvPr>
                  <p:cNvCxnSpPr/>
                  <p:nvPr/>
                </p:nvCxnSpPr>
                <p:spPr>
                  <a:xfrm>
                    <a:off x="2538548" y="1972488"/>
                    <a:ext cx="0" cy="744583"/>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89" name="Straight Connector 88">
                  <a:extLst>
                    <a:ext uri="{FF2B5EF4-FFF2-40B4-BE49-F238E27FC236}">
                      <a16:creationId xmlns:a16="http://schemas.microsoft.com/office/drawing/2014/main" id="{107ABDFD-6850-D839-87A8-65F58E8B91E9}"/>
                    </a:ext>
                  </a:extLst>
                </p:cNvPr>
                <p:cNvCxnSpPr>
                  <a:cxnSpLocks/>
                </p:cNvCxnSpPr>
                <p:nvPr/>
              </p:nvCxnSpPr>
              <p:spPr>
                <a:xfrm>
                  <a:off x="1084217" y="5158179"/>
                  <a:ext cx="92833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B960976-A60F-B291-426A-5044E4FC5E3D}"/>
                    </a:ext>
                  </a:extLst>
                </p:cNvPr>
                <p:cNvCxnSpPr>
                  <a:cxnSpLocks/>
                </p:cNvCxnSpPr>
                <p:nvPr/>
              </p:nvCxnSpPr>
              <p:spPr>
                <a:xfrm>
                  <a:off x="2899953" y="4583412"/>
                  <a:ext cx="0" cy="5747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id="{D9170AC0-C412-DC41-77E3-4DFDC04AA479}"/>
                    </a:ext>
                  </a:extLst>
                </p:cNvPr>
                <p:cNvSpPr/>
                <p:nvPr/>
              </p:nvSpPr>
              <p:spPr>
                <a:xfrm>
                  <a:off x="3291839" y="3838834"/>
                  <a:ext cx="2638695" cy="1319345"/>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lumMod val="10000"/>
                        </a:schemeClr>
                      </a:solidFill>
                    </a:rPr>
                    <a:t>SWAP gate</a:t>
                  </a:r>
                </a:p>
              </p:txBody>
            </p:sp>
            <p:sp>
              <p:nvSpPr>
                <p:cNvPr id="92" name="Rectangle 91">
                  <a:extLst>
                    <a:ext uri="{FF2B5EF4-FFF2-40B4-BE49-F238E27FC236}">
                      <a16:creationId xmlns:a16="http://schemas.microsoft.com/office/drawing/2014/main" id="{D0846479-9D36-ACE7-6920-670C210EDAAE}"/>
                    </a:ext>
                  </a:extLst>
                </p:cNvPr>
                <p:cNvSpPr/>
                <p:nvPr/>
              </p:nvSpPr>
              <p:spPr>
                <a:xfrm>
                  <a:off x="1119051" y="3838834"/>
                  <a:ext cx="448491" cy="561699"/>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7" name="Straight Connector 96">
                  <a:extLst>
                    <a:ext uri="{FF2B5EF4-FFF2-40B4-BE49-F238E27FC236}">
                      <a16:creationId xmlns:a16="http://schemas.microsoft.com/office/drawing/2014/main" id="{A5C27E0B-E034-1801-8BCD-655D085555A7}"/>
                    </a:ext>
                  </a:extLst>
                </p:cNvPr>
                <p:cNvCxnSpPr>
                  <a:cxnSpLocks/>
                </p:cNvCxnSpPr>
                <p:nvPr/>
              </p:nvCxnSpPr>
              <p:spPr>
                <a:xfrm>
                  <a:off x="6226627" y="3832299"/>
                  <a:ext cx="0" cy="5747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9D989E0-A43A-8B78-FA74-B3EA596F9AFD}"/>
                    </a:ext>
                  </a:extLst>
                </p:cNvPr>
                <p:cNvCxnSpPr>
                  <a:cxnSpLocks/>
                </p:cNvCxnSpPr>
                <p:nvPr/>
              </p:nvCxnSpPr>
              <p:spPr>
                <a:xfrm>
                  <a:off x="6496592" y="3825766"/>
                  <a:ext cx="0" cy="5747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EE051C18-270C-A8FC-73AD-3A8F0765FF03}"/>
                    </a:ext>
                  </a:extLst>
                </p:cNvPr>
                <p:cNvCxnSpPr>
                  <a:cxnSpLocks/>
                </p:cNvCxnSpPr>
                <p:nvPr/>
              </p:nvCxnSpPr>
              <p:spPr>
                <a:xfrm>
                  <a:off x="9170124" y="3819596"/>
                  <a:ext cx="0" cy="5747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02" name="TextBox 101">
                      <a:extLst>
                        <a:ext uri="{FF2B5EF4-FFF2-40B4-BE49-F238E27FC236}">
                          <a16:creationId xmlns:a16="http://schemas.microsoft.com/office/drawing/2014/main" id="{AC4F252C-4284-8CC7-1CA9-EAD45CB99EF1}"/>
                        </a:ext>
                      </a:extLst>
                    </p:cNvPr>
                    <p:cNvSpPr txBox="1"/>
                    <p:nvPr/>
                  </p:nvSpPr>
                  <p:spPr>
                    <a:xfrm>
                      <a:off x="7506474" y="3260504"/>
                      <a:ext cx="487056" cy="36933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𝑅</m:t>
                                </m:r>
                              </m:sub>
                            </m:sSub>
                          </m:oMath>
                        </m:oMathPara>
                      </a14:m>
                      <a:endParaRPr lang="en-GB" dirty="0"/>
                    </a:p>
                  </p:txBody>
                </p:sp>
              </mc:Choice>
              <mc:Fallback>
                <p:sp>
                  <p:nvSpPr>
                    <p:cNvPr id="102" name="TextBox 101">
                      <a:extLst>
                        <a:ext uri="{FF2B5EF4-FFF2-40B4-BE49-F238E27FC236}">
                          <a16:creationId xmlns:a16="http://schemas.microsoft.com/office/drawing/2014/main" id="{AC4F252C-4284-8CC7-1CA9-EAD45CB99EF1}"/>
                        </a:ext>
                      </a:extLst>
                    </p:cNvPr>
                    <p:cNvSpPr txBox="1">
                      <a:spLocks noRot="1" noChangeAspect="1" noMove="1" noResize="1" noEditPoints="1" noAdjustHandles="1" noChangeArrowheads="1" noChangeShapeType="1" noTextEdit="1"/>
                    </p:cNvSpPr>
                    <p:nvPr/>
                  </p:nvSpPr>
                  <p:spPr>
                    <a:xfrm>
                      <a:off x="7506474" y="3260504"/>
                      <a:ext cx="487056" cy="369332"/>
                    </a:xfrm>
                    <a:prstGeom prst="rect">
                      <a:avLst/>
                    </a:prstGeom>
                    <a:blipFill>
                      <a:blip r:embed="rId4"/>
                      <a:stretch>
                        <a:fillRect b="-3333"/>
                      </a:stretch>
                    </a:blipFill>
                  </p:spPr>
                  <p:txBody>
                    <a:bodyPr/>
                    <a:lstStyle/>
                    <a:p>
                      <a:r>
                        <a:rPr lang="en-GB">
                          <a:noFill/>
                        </a:rPr>
                        <a:t> </a:t>
                      </a:r>
                    </a:p>
                  </p:txBody>
                </p:sp>
              </mc:Fallback>
            </mc:AlternateContent>
            <p:cxnSp>
              <p:nvCxnSpPr>
                <p:cNvPr id="103" name="Straight Arrow Connector 102">
                  <a:extLst>
                    <a:ext uri="{FF2B5EF4-FFF2-40B4-BE49-F238E27FC236}">
                      <a16:creationId xmlns:a16="http://schemas.microsoft.com/office/drawing/2014/main" id="{13324366-10B4-3C10-3506-632F09560F92}"/>
                    </a:ext>
                  </a:extLst>
                </p:cNvPr>
                <p:cNvCxnSpPr/>
                <p:nvPr/>
              </p:nvCxnSpPr>
              <p:spPr>
                <a:xfrm>
                  <a:off x="6580875" y="3655952"/>
                  <a:ext cx="257338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9E8F2CD0-1397-87C3-C1CF-275E29F5F0AC}"/>
                    </a:ext>
                  </a:extLst>
                </p:cNvPr>
                <p:cNvSpPr/>
                <p:nvPr/>
              </p:nvSpPr>
              <p:spPr>
                <a:xfrm>
                  <a:off x="6522720" y="3851897"/>
                  <a:ext cx="2631541" cy="542466"/>
                </a:xfrm>
                <a:prstGeom prst="rect">
                  <a:avLst/>
                </a:prstGeom>
                <a:solidFill>
                  <a:srgbClr val="FFBD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5" name="Straight Connector 104">
                  <a:extLst>
                    <a:ext uri="{FF2B5EF4-FFF2-40B4-BE49-F238E27FC236}">
                      <a16:creationId xmlns:a16="http://schemas.microsoft.com/office/drawing/2014/main" id="{6498433D-71A2-B5BA-3A44-BCA101E36FCE}"/>
                    </a:ext>
                  </a:extLst>
                </p:cNvPr>
                <p:cNvCxnSpPr>
                  <a:cxnSpLocks/>
                </p:cNvCxnSpPr>
                <p:nvPr/>
              </p:nvCxnSpPr>
              <p:spPr>
                <a:xfrm>
                  <a:off x="1105988" y="3838834"/>
                  <a:ext cx="9261562" cy="13063"/>
                </a:xfrm>
                <a:prstGeom prst="line">
                  <a:avLst/>
                </a:prstGeom>
              </p:spPr>
              <p:style>
                <a:lnRef idx="1">
                  <a:schemeClr val="accent1"/>
                </a:lnRef>
                <a:fillRef idx="0">
                  <a:schemeClr val="accent1"/>
                </a:fillRef>
                <a:effectRef idx="0">
                  <a:schemeClr val="accent1"/>
                </a:effectRef>
                <a:fontRef idx="minor">
                  <a:schemeClr val="tx1"/>
                </a:fontRef>
              </p:style>
            </p:cxnSp>
            <p:sp>
              <p:nvSpPr>
                <p:cNvPr id="107" name="Rectangle 106">
                  <a:extLst>
                    <a:ext uri="{FF2B5EF4-FFF2-40B4-BE49-F238E27FC236}">
                      <a16:creationId xmlns:a16="http://schemas.microsoft.com/office/drawing/2014/main" id="{B8971ACA-D0C5-5805-72B1-3A93824A4D5E}"/>
                    </a:ext>
                  </a:extLst>
                </p:cNvPr>
                <p:cNvSpPr/>
                <p:nvPr/>
              </p:nvSpPr>
              <p:spPr>
                <a:xfrm>
                  <a:off x="9575073" y="3851898"/>
                  <a:ext cx="627017" cy="555528"/>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8" name="Rectangle 107">
                  <a:extLst>
                    <a:ext uri="{FF2B5EF4-FFF2-40B4-BE49-F238E27FC236}">
                      <a16:creationId xmlns:a16="http://schemas.microsoft.com/office/drawing/2014/main" id="{58833205-CEE5-0383-B3F2-51D0D06D176B}"/>
                    </a:ext>
                  </a:extLst>
                </p:cNvPr>
                <p:cNvSpPr/>
                <p:nvPr/>
              </p:nvSpPr>
              <p:spPr>
                <a:xfrm>
                  <a:off x="9575073" y="4602651"/>
                  <a:ext cx="627017" cy="555528"/>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9" name="TextBox 108">
                  <a:extLst>
                    <a:ext uri="{FF2B5EF4-FFF2-40B4-BE49-F238E27FC236}">
                      <a16:creationId xmlns:a16="http://schemas.microsoft.com/office/drawing/2014/main" id="{5F9D6BE0-15D8-9691-B01B-815835181DB7}"/>
                    </a:ext>
                  </a:extLst>
                </p:cNvPr>
                <p:cNvSpPr txBox="1"/>
                <p:nvPr/>
              </p:nvSpPr>
              <p:spPr>
                <a:xfrm>
                  <a:off x="10361718" y="2055509"/>
                  <a:ext cx="1056700" cy="369332"/>
                </a:xfrm>
                <a:prstGeom prst="rect">
                  <a:avLst/>
                </a:prstGeom>
                <a:noFill/>
              </p:spPr>
              <p:txBody>
                <a:bodyPr wrap="none" rtlCol="0">
                  <a:spAutoFit/>
                </a:bodyPr>
                <a:lstStyle/>
                <a:p>
                  <a:r>
                    <a:rPr lang="en-GB" dirty="0">
                      <a:solidFill>
                        <a:schemeClr val="accent6">
                          <a:lumMod val="75000"/>
                        </a:schemeClr>
                      </a:solidFill>
                    </a:rPr>
                    <a:t>Readout</a:t>
                  </a:r>
                </a:p>
              </p:txBody>
            </p:sp>
            <p:cxnSp>
              <p:nvCxnSpPr>
                <p:cNvPr id="111" name="Straight Connector 110">
                  <a:extLst>
                    <a:ext uri="{FF2B5EF4-FFF2-40B4-BE49-F238E27FC236}">
                      <a16:creationId xmlns:a16="http://schemas.microsoft.com/office/drawing/2014/main" id="{9FFE74D6-50F2-3D1F-C2C7-8233802B8A24}"/>
                    </a:ext>
                  </a:extLst>
                </p:cNvPr>
                <p:cNvCxnSpPr>
                  <a:cxnSpLocks/>
                </p:cNvCxnSpPr>
                <p:nvPr/>
              </p:nvCxnSpPr>
              <p:spPr>
                <a:xfrm>
                  <a:off x="9888582" y="2534191"/>
                  <a:ext cx="0" cy="1732471"/>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id="{D9CA71A9-8F6D-210A-9DA2-3BBAEDCB1C3C}"/>
                    </a:ext>
                  </a:extLst>
                </p:cNvPr>
                <p:cNvSpPr txBox="1"/>
                <p:nvPr/>
              </p:nvSpPr>
              <p:spPr>
                <a:xfrm>
                  <a:off x="9948205" y="2990929"/>
                  <a:ext cx="838691" cy="369332"/>
                </a:xfrm>
                <a:prstGeom prst="rect">
                  <a:avLst/>
                </a:prstGeom>
                <a:noFill/>
              </p:spPr>
              <p:txBody>
                <a:bodyPr wrap="none" rtlCol="0">
                  <a:spAutoFit/>
                </a:bodyPr>
                <a:lstStyle/>
                <a:p>
                  <a:r>
                    <a:rPr lang="en-GB" dirty="0">
                      <a:solidFill>
                        <a:schemeClr val="accent6">
                          <a:lumMod val="75000"/>
                        </a:schemeClr>
                      </a:solidFill>
                    </a:rPr>
                    <a:t>abort?</a:t>
                  </a:r>
                </a:p>
              </p:txBody>
            </p:sp>
            <p:cxnSp>
              <p:nvCxnSpPr>
                <p:cNvPr id="113" name="Straight Connector 112">
                  <a:extLst>
                    <a:ext uri="{FF2B5EF4-FFF2-40B4-BE49-F238E27FC236}">
                      <a16:creationId xmlns:a16="http://schemas.microsoft.com/office/drawing/2014/main" id="{0B18C279-5261-6A47-6EA2-60B095283CC0}"/>
                    </a:ext>
                  </a:extLst>
                </p:cNvPr>
                <p:cNvCxnSpPr/>
                <p:nvPr/>
              </p:nvCxnSpPr>
              <p:spPr>
                <a:xfrm>
                  <a:off x="9948205" y="2540722"/>
                  <a:ext cx="0" cy="1732471"/>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45F7B96-4179-8124-97E3-E855C1ECA5CA}"/>
                    </a:ext>
                  </a:extLst>
                </p:cNvPr>
                <p:cNvCxnSpPr>
                  <a:cxnSpLocks/>
                </p:cNvCxnSpPr>
                <p:nvPr/>
              </p:nvCxnSpPr>
              <p:spPr>
                <a:xfrm>
                  <a:off x="2625635" y="1045028"/>
                  <a:ext cx="0" cy="4454435"/>
                </a:xfrm>
                <a:prstGeom prst="line">
                  <a:avLst/>
                </a:prstGeom>
                <a:ln w="38100">
                  <a:solidFill>
                    <a:srgbClr val="002060"/>
                  </a:solidFill>
                  <a:prstDash val="dash"/>
                </a:ln>
              </p:spPr>
              <p:style>
                <a:lnRef idx="1">
                  <a:schemeClr val="accent1"/>
                </a:lnRef>
                <a:fillRef idx="0">
                  <a:schemeClr val="accent1"/>
                </a:fillRef>
                <a:effectRef idx="0">
                  <a:schemeClr val="accent1"/>
                </a:effectRef>
                <a:fontRef idx="minor">
                  <a:schemeClr val="tx1"/>
                </a:fontRef>
              </p:style>
            </p:cxnSp>
          </p:grpSp>
          <p:grpSp>
            <p:nvGrpSpPr>
              <p:cNvPr id="166" name="Group 165">
                <a:extLst>
                  <a:ext uri="{FF2B5EF4-FFF2-40B4-BE49-F238E27FC236}">
                    <a16:creationId xmlns:a16="http://schemas.microsoft.com/office/drawing/2014/main" id="{AB8B1A05-C13C-C074-759D-ED72B9E4B2BD}"/>
                  </a:ext>
                </a:extLst>
              </p:cNvPr>
              <p:cNvGrpSpPr/>
              <p:nvPr/>
            </p:nvGrpSpPr>
            <p:grpSpPr>
              <a:xfrm>
                <a:off x="485221" y="5021728"/>
                <a:ext cx="6731125" cy="584770"/>
                <a:chOff x="485221" y="5021728"/>
                <a:chExt cx="6731125" cy="584770"/>
              </a:xfrm>
              <a:solidFill>
                <a:schemeClr val="tx1">
                  <a:lumMod val="10000"/>
                  <a:lumOff val="90000"/>
                </a:schemeClr>
              </a:solidFill>
            </p:grpSpPr>
            <p:sp>
              <p:nvSpPr>
                <p:cNvPr id="162" name="Right Triangle 161">
                  <a:extLst>
                    <a:ext uri="{FF2B5EF4-FFF2-40B4-BE49-F238E27FC236}">
                      <a16:creationId xmlns:a16="http://schemas.microsoft.com/office/drawing/2014/main" id="{B9C76F0A-4982-E406-090C-6ADEE06B2FF0}"/>
                    </a:ext>
                  </a:extLst>
                </p:cNvPr>
                <p:cNvSpPr/>
                <p:nvPr/>
              </p:nvSpPr>
              <p:spPr>
                <a:xfrm flipH="1">
                  <a:off x="485221" y="5021729"/>
                  <a:ext cx="511344" cy="584769"/>
                </a:xfrm>
                <a:prstGeom prst="rtTriangle">
                  <a:avLst/>
                </a:prstGeom>
                <a:gradFill>
                  <a:gsLst>
                    <a:gs pos="2000">
                      <a:schemeClr val="accent1">
                        <a:lumMod val="10896"/>
                        <a:lumOff val="89104"/>
                      </a:schemeClr>
                    </a:gs>
                    <a:gs pos="100000">
                      <a:schemeClr val="accent1">
                        <a:lumMod val="21492"/>
                        <a:lumOff val="78508"/>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4" name="Right Triangle 163">
                  <a:extLst>
                    <a:ext uri="{FF2B5EF4-FFF2-40B4-BE49-F238E27FC236}">
                      <a16:creationId xmlns:a16="http://schemas.microsoft.com/office/drawing/2014/main" id="{15C1274F-FDF9-E548-4454-BA2629A8154A}"/>
                    </a:ext>
                  </a:extLst>
                </p:cNvPr>
                <p:cNvSpPr/>
                <p:nvPr/>
              </p:nvSpPr>
              <p:spPr>
                <a:xfrm>
                  <a:off x="2546987" y="5025964"/>
                  <a:ext cx="4669359" cy="566569"/>
                </a:xfrm>
                <a:prstGeom prst="rtTriangle">
                  <a:avLst/>
                </a:prstGeom>
                <a:gradFill>
                  <a:gsLst>
                    <a:gs pos="2000">
                      <a:schemeClr val="accent1">
                        <a:lumMod val="10896"/>
                        <a:lumOff val="89104"/>
                      </a:schemeClr>
                    </a:gs>
                    <a:gs pos="100000">
                      <a:schemeClr val="accent1">
                        <a:lumMod val="21492"/>
                        <a:lumOff val="78508"/>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5" name="Rectangle 164">
                  <a:extLst>
                    <a:ext uri="{FF2B5EF4-FFF2-40B4-BE49-F238E27FC236}">
                      <a16:creationId xmlns:a16="http://schemas.microsoft.com/office/drawing/2014/main" id="{9A665271-8861-4F8A-0677-709B494C4B0C}"/>
                    </a:ext>
                  </a:extLst>
                </p:cNvPr>
                <p:cNvSpPr/>
                <p:nvPr/>
              </p:nvSpPr>
              <p:spPr>
                <a:xfrm>
                  <a:off x="996565" y="5021728"/>
                  <a:ext cx="1558620" cy="584770"/>
                </a:xfrm>
                <a:prstGeom prst="rect">
                  <a:avLst/>
                </a:prstGeom>
                <a:gradFill>
                  <a:gsLst>
                    <a:gs pos="2000">
                      <a:schemeClr val="accent1">
                        <a:lumMod val="10896"/>
                        <a:lumOff val="89104"/>
                      </a:schemeClr>
                    </a:gs>
                    <a:gs pos="100000">
                      <a:schemeClr val="accent1">
                        <a:lumMod val="21492"/>
                        <a:lumOff val="78508"/>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172" name="Group 171">
            <a:extLst>
              <a:ext uri="{FF2B5EF4-FFF2-40B4-BE49-F238E27FC236}">
                <a16:creationId xmlns:a16="http://schemas.microsoft.com/office/drawing/2014/main" id="{ECE50FA1-2573-6A6E-DC2D-FB2015655903}"/>
              </a:ext>
            </a:extLst>
          </p:cNvPr>
          <p:cNvGrpSpPr/>
          <p:nvPr/>
        </p:nvGrpSpPr>
        <p:grpSpPr>
          <a:xfrm>
            <a:off x="1211069" y="1065385"/>
            <a:ext cx="513282" cy="1690044"/>
            <a:chOff x="1034092" y="991645"/>
            <a:chExt cx="513282" cy="1690044"/>
          </a:xfrm>
        </p:grpSpPr>
        <p:sp>
          <p:nvSpPr>
            <p:cNvPr id="170" name="TextBox 169">
              <a:extLst>
                <a:ext uri="{FF2B5EF4-FFF2-40B4-BE49-F238E27FC236}">
                  <a16:creationId xmlns:a16="http://schemas.microsoft.com/office/drawing/2014/main" id="{E7C6533D-D06C-BCCA-EFCA-A1FD96F59408}"/>
                </a:ext>
              </a:extLst>
            </p:cNvPr>
            <p:cNvSpPr txBox="1"/>
            <p:nvPr/>
          </p:nvSpPr>
          <p:spPr>
            <a:xfrm>
              <a:off x="1034092" y="991645"/>
              <a:ext cx="513282" cy="400110"/>
            </a:xfrm>
            <a:prstGeom prst="rect">
              <a:avLst/>
            </a:prstGeom>
            <a:noFill/>
          </p:spPr>
          <p:txBody>
            <a:bodyPr wrap="none" rtlCol="0">
              <a:spAutoFit/>
            </a:bodyPr>
            <a:lstStyle/>
            <a:p>
              <a:r>
                <a:rPr lang="en-GB" sz="2000" dirty="0"/>
                <a:t>Ca</a:t>
              </a:r>
            </a:p>
          </p:txBody>
        </p:sp>
        <p:sp>
          <p:nvSpPr>
            <p:cNvPr id="171" name="TextBox 170">
              <a:extLst>
                <a:ext uri="{FF2B5EF4-FFF2-40B4-BE49-F238E27FC236}">
                  <a16:creationId xmlns:a16="http://schemas.microsoft.com/office/drawing/2014/main" id="{9D70CBAC-7482-ED5C-9A33-60671F8CE772}"/>
                </a:ext>
              </a:extLst>
            </p:cNvPr>
            <p:cNvSpPr txBox="1"/>
            <p:nvPr/>
          </p:nvSpPr>
          <p:spPr>
            <a:xfrm>
              <a:off x="1042173" y="2281579"/>
              <a:ext cx="441146" cy="400110"/>
            </a:xfrm>
            <a:prstGeom prst="rect">
              <a:avLst/>
            </a:prstGeom>
            <a:noFill/>
          </p:spPr>
          <p:txBody>
            <a:bodyPr wrap="none" rtlCol="0">
              <a:spAutoFit/>
            </a:bodyPr>
            <a:lstStyle/>
            <a:p>
              <a:r>
                <a:rPr lang="en-GB" sz="2000" dirty="0"/>
                <a:t>Sr</a:t>
              </a:r>
              <a:endParaRPr lang="en-GB" dirty="0"/>
            </a:p>
          </p:txBody>
        </p:sp>
      </p:grpSp>
      <p:grpSp>
        <p:nvGrpSpPr>
          <p:cNvPr id="173" name="Group 172">
            <a:extLst>
              <a:ext uri="{FF2B5EF4-FFF2-40B4-BE49-F238E27FC236}">
                <a16:creationId xmlns:a16="http://schemas.microsoft.com/office/drawing/2014/main" id="{F76E10FE-3EDC-B73E-7B41-17E95859A258}"/>
              </a:ext>
            </a:extLst>
          </p:cNvPr>
          <p:cNvGrpSpPr/>
          <p:nvPr/>
        </p:nvGrpSpPr>
        <p:grpSpPr>
          <a:xfrm>
            <a:off x="1209400" y="3706631"/>
            <a:ext cx="513282" cy="1660548"/>
            <a:chOff x="1034092" y="991645"/>
            <a:chExt cx="513282" cy="1660548"/>
          </a:xfrm>
        </p:grpSpPr>
        <p:sp>
          <p:nvSpPr>
            <p:cNvPr id="174" name="TextBox 173">
              <a:extLst>
                <a:ext uri="{FF2B5EF4-FFF2-40B4-BE49-F238E27FC236}">
                  <a16:creationId xmlns:a16="http://schemas.microsoft.com/office/drawing/2014/main" id="{0F671638-2BDC-3E1E-5301-85CE89B0D605}"/>
                </a:ext>
              </a:extLst>
            </p:cNvPr>
            <p:cNvSpPr txBox="1"/>
            <p:nvPr/>
          </p:nvSpPr>
          <p:spPr>
            <a:xfrm>
              <a:off x="1034092" y="991645"/>
              <a:ext cx="513282" cy="400110"/>
            </a:xfrm>
            <a:prstGeom prst="rect">
              <a:avLst/>
            </a:prstGeom>
            <a:noFill/>
          </p:spPr>
          <p:txBody>
            <a:bodyPr wrap="none" rtlCol="0">
              <a:spAutoFit/>
            </a:bodyPr>
            <a:lstStyle/>
            <a:p>
              <a:r>
                <a:rPr lang="en-GB" sz="2000" dirty="0"/>
                <a:t>Ca</a:t>
              </a:r>
            </a:p>
          </p:txBody>
        </p:sp>
        <p:sp>
          <p:nvSpPr>
            <p:cNvPr id="175" name="TextBox 174">
              <a:extLst>
                <a:ext uri="{FF2B5EF4-FFF2-40B4-BE49-F238E27FC236}">
                  <a16:creationId xmlns:a16="http://schemas.microsoft.com/office/drawing/2014/main" id="{DEBC1CF3-91F2-A29F-B7FF-D2055A935FE7}"/>
                </a:ext>
              </a:extLst>
            </p:cNvPr>
            <p:cNvSpPr txBox="1"/>
            <p:nvPr/>
          </p:nvSpPr>
          <p:spPr>
            <a:xfrm>
              <a:off x="1042173" y="2252083"/>
              <a:ext cx="441146" cy="400110"/>
            </a:xfrm>
            <a:prstGeom prst="rect">
              <a:avLst/>
            </a:prstGeom>
            <a:noFill/>
          </p:spPr>
          <p:txBody>
            <a:bodyPr wrap="none" rtlCol="0">
              <a:spAutoFit/>
            </a:bodyPr>
            <a:lstStyle/>
            <a:p>
              <a:r>
                <a:rPr lang="en-GB" sz="2000" dirty="0"/>
                <a:t>Sr</a:t>
              </a:r>
              <a:endParaRPr lang="en-GB" dirty="0"/>
            </a:p>
          </p:txBody>
        </p:sp>
      </p:grpSp>
      <p:sp>
        <p:nvSpPr>
          <p:cNvPr id="176" name="TextBox 175">
            <a:extLst>
              <a:ext uri="{FF2B5EF4-FFF2-40B4-BE49-F238E27FC236}">
                <a16:creationId xmlns:a16="http://schemas.microsoft.com/office/drawing/2014/main" id="{99EED80D-E683-F931-C5B8-2C33D080B88B}"/>
              </a:ext>
            </a:extLst>
          </p:cNvPr>
          <p:cNvSpPr txBox="1"/>
          <p:nvPr/>
        </p:nvSpPr>
        <p:spPr>
          <a:xfrm>
            <a:off x="225963" y="1647689"/>
            <a:ext cx="963725" cy="523220"/>
          </a:xfrm>
          <a:prstGeom prst="rect">
            <a:avLst/>
          </a:prstGeom>
          <a:noFill/>
        </p:spPr>
        <p:txBody>
          <a:bodyPr wrap="none" rtlCol="0">
            <a:spAutoFit/>
          </a:bodyPr>
          <a:lstStyle/>
          <a:p>
            <a:r>
              <a:rPr lang="en-GB" sz="2800" dirty="0"/>
              <a:t>Alice</a:t>
            </a:r>
          </a:p>
        </p:txBody>
      </p:sp>
      <p:sp>
        <p:nvSpPr>
          <p:cNvPr id="177" name="TextBox 176">
            <a:extLst>
              <a:ext uri="{FF2B5EF4-FFF2-40B4-BE49-F238E27FC236}">
                <a16:creationId xmlns:a16="http://schemas.microsoft.com/office/drawing/2014/main" id="{D42469A2-D7CA-170E-DB52-739FBD65F1A8}"/>
              </a:ext>
            </a:extLst>
          </p:cNvPr>
          <p:cNvSpPr txBox="1"/>
          <p:nvPr/>
        </p:nvSpPr>
        <p:spPr>
          <a:xfrm>
            <a:off x="314538" y="4417836"/>
            <a:ext cx="824265" cy="523220"/>
          </a:xfrm>
          <a:prstGeom prst="rect">
            <a:avLst/>
          </a:prstGeom>
          <a:noFill/>
        </p:spPr>
        <p:txBody>
          <a:bodyPr wrap="none" rtlCol="0">
            <a:spAutoFit/>
          </a:bodyPr>
          <a:lstStyle/>
          <a:p>
            <a:r>
              <a:rPr lang="en-GB" sz="2800" dirty="0"/>
              <a:t>Bob</a:t>
            </a:r>
          </a:p>
        </p:txBody>
      </p:sp>
      <mc:AlternateContent xmlns:mc="http://schemas.openxmlformats.org/markup-compatibility/2006">
        <mc:Choice xmlns:a14="http://schemas.microsoft.com/office/drawing/2010/main" Requires="a14">
          <p:sp>
            <p:nvSpPr>
              <p:cNvPr id="178" name="TextBox 177">
                <a:extLst>
                  <a:ext uri="{FF2B5EF4-FFF2-40B4-BE49-F238E27FC236}">
                    <a16:creationId xmlns:a16="http://schemas.microsoft.com/office/drawing/2014/main" id="{CCA647BF-23F6-0D39-8FC7-9A7D00A4A270}"/>
                  </a:ext>
                </a:extLst>
              </p:cNvPr>
              <p:cNvSpPr txBox="1"/>
              <p:nvPr/>
            </p:nvSpPr>
            <p:spPr>
              <a:xfrm>
                <a:off x="9055336" y="4567216"/>
                <a:ext cx="1226811" cy="459741"/>
              </a:xfrm>
              <a:prstGeom prst="rect">
                <a:avLst/>
              </a:prstGeom>
              <a:noFill/>
            </p:spPr>
            <p:txBody>
              <a:bodyPr wrap="none" rtlCol="0">
                <a:spAutoFit/>
              </a:bodyPr>
              <a:lstStyle/>
              <a:p>
                <a:r>
                  <a:rPr lang="en-US" b="0" dirty="0">
                    <a:solidFill>
                      <a:srgbClr val="FF0000"/>
                    </a:solidFill>
                  </a:rPr>
                  <a:t>clock </a:t>
                </a:r>
                <a14:m>
                  <m:oMath xmlns:m="http://schemas.openxmlformats.org/officeDocument/2006/math">
                    <m:f>
                      <m:fPr>
                        <m:ctrlPr>
                          <a:rPr lang="en-US" b="0" i="1" smtClean="0">
                            <a:solidFill>
                              <a:srgbClr val="FF0000"/>
                            </a:solidFill>
                            <a:latin typeface="Cambria Math" panose="02040503050406030204" pitchFamily="18" charset="0"/>
                          </a:rPr>
                        </m:ctrlPr>
                      </m:fPr>
                      <m:num>
                        <m:r>
                          <a:rPr lang="en-US" b="0" i="1" smtClean="0">
                            <a:solidFill>
                              <a:srgbClr val="FF0000"/>
                            </a:solidFill>
                            <a:latin typeface="Cambria Math" panose="02040503050406030204" pitchFamily="18" charset="0"/>
                          </a:rPr>
                          <m:t>𝜋</m:t>
                        </m:r>
                      </m:num>
                      <m:den>
                        <m:r>
                          <a:rPr lang="en-US" b="0" i="1" smtClean="0">
                            <a:solidFill>
                              <a:srgbClr val="FF0000"/>
                            </a:solidFill>
                            <a:latin typeface="Cambria Math" panose="02040503050406030204" pitchFamily="18" charset="0"/>
                          </a:rPr>
                          <m:t>2</m:t>
                        </m:r>
                      </m:den>
                    </m:f>
                    <m:sSub>
                      <m:sSubPr>
                        <m:ctrlPr>
                          <a:rPr lang="en-US" b="0" i="1" smtClean="0">
                            <a:solidFill>
                              <a:srgbClr val="FF0000"/>
                            </a:solidFill>
                            <a:latin typeface="Cambria Math" panose="02040503050406030204" pitchFamily="18" charset="0"/>
                          </a:rPr>
                        </m:ctrlPr>
                      </m:sSubPr>
                      <m:e>
                        <m:d>
                          <m:dPr>
                            <m:begChr m:val=""/>
                            <m:endChr m:val="|"/>
                            <m:ctrlPr>
                              <a:rPr lang="en-US" b="0" i="1" smtClean="0">
                                <a:solidFill>
                                  <a:srgbClr val="FF0000"/>
                                </a:solidFill>
                                <a:latin typeface="Cambria Math" panose="02040503050406030204" pitchFamily="18" charset="0"/>
                              </a:rPr>
                            </m:ctrlPr>
                          </m:dPr>
                          <m:e>
                            <m:r>
                              <a:rPr lang="en-GB"/>
                              <m:t>​</m:t>
                            </m:r>
                          </m:e>
                        </m:d>
                      </m:e>
                      <m:sub>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𝜙</m:t>
                            </m:r>
                          </m:e>
                          <m:sub>
                            <m:r>
                              <a:rPr lang="en-US" b="0" i="1" smtClean="0">
                                <a:solidFill>
                                  <a:srgbClr val="FF0000"/>
                                </a:solidFill>
                                <a:latin typeface="Cambria Math" panose="02040503050406030204" pitchFamily="18" charset="0"/>
                              </a:rPr>
                              <m:t>2</m:t>
                            </m:r>
                          </m:sub>
                        </m:sSub>
                      </m:sub>
                    </m:sSub>
                  </m:oMath>
                </a14:m>
                <a:endParaRPr lang="en-GB" dirty="0">
                  <a:solidFill>
                    <a:srgbClr val="FF0000"/>
                  </a:solidFill>
                </a:endParaRPr>
              </a:p>
            </p:txBody>
          </p:sp>
        </mc:Choice>
        <mc:Fallback>
          <p:sp>
            <p:nvSpPr>
              <p:cNvPr id="178" name="TextBox 177">
                <a:extLst>
                  <a:ext uri="{FF2B5EF4-FFF2-40B4-BE49-F238E27FC236}">
                    <a16:creationId xmlns:a16="http://schemas.microsoft.com/office/drawing/2014/main" id="{CCA647BF-23F6-0D39-8FC7-9A7D00A4A270}"/>
                  </a:ext>
                </a:extLst>
              </p:cNvPr>
              <p:cNvSpPr txBox="1">
                <a:spLocks noRot="1" noChangeAspect="1" noMove="1" noResize="1" noEditPoints="1" noAdjustHandles="1" noChangeArrowheads="1" noChangeShapeType="1" noTextEdit="1"/>
              </p:cNvSpPr>
              <p:nvPr/>
            </p:nvSpPr>
            <p:spPr>
              <a:xfrm>
                <a:off x="9055336" y="4567216"/>
                <a:ext cx="1226811" cy="459741"/>
              </a:xfrm>
              <a:prstGeom prst="rect">
                <a:avLst/>
              </a:prstGeom>
              <a:blipFill>
                <a:blip r:embed="rId5"/>
                <a:stretch>
                  <a:fillRect l="-4082" t="-81081" r="-1020" b="-124324"/>
                </a:stretch>
              </a:blipFill>
            </p:spPr>
            <p:txBody>
              <a:bodyPr/>
              <a:lstStyle/>
              <a:p>
                <a:r>
                  <a:rPr lang="en-GB">
                    <a:noFill/>
                  </a:rPr>
                  <a:t> </a:t>
                </a:r>
              </a:p>
            </p:txBody>
          </p:sp>
        </mc:Fallback>
      </mc:AlternateContent>
    </p:spTree>
    <p:extLst>
      <p:ext uri="{BB962C8B-B14F-4D97-AF65-F5344CB8AC3E}">
        <p14:creationId xmlns:p14="http://schemas.microsoft.com/office/powerpoint/2010/main" val="15910785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29DA79-BE59-E47D-7533-20EFA138ED16}"/>
              </a:ext>
            </a:extLst>
          </p:cNvPr>
          <p:cNvSpPr>
            <a:spLocks noGrp="1"/>
          </p:cNvSpPr>
          <p:nvPr>
            <p:ph type="title"/>
          </p:nvPr>
        </p:nvSpPr>
        <p:spPr>
          <a:xfrm>
            <a:off x="1051627" y="356659"/>
            <a:ext cx="10080000" cy="1325033"/>
          </a:xfrm>
          <a:prstGeom prst="rect">
            <a:avLst/>
          </a:prstGeom>
        </p:spPr>
        <p:txBody>
          <a:bodyPr/>
          <a:lstStyle/>
          <a:p>
            <a:r>
              <a:rPr lang="en-GB"/>
              <a:t>Fidelities</a:t>
            </a:r>
          </a:p>
        </p:txBody>
      </p:sp>
      <p:graphicFrame>
        <p:nvGraphicFramePr>
          <p:cNvPr id="6" name="Content Placeholder 5">
            <a:extLst>
              <a:ext uri="{FF2B5EF4-FFF2-40B4-BE49-F238E27FC236}">
                <a16:creationId xmlns:a16="http://schemas.microsoft.com/office/drawing/2014/main" id="{4FA1F590-B849-429C-A5D1-AB24FC910434}"/>
              </a:ext>
            </a:extLst>
          </p:cNvPr>
          <p:cNvGraphicFramePr>
            <a:graphicFrameLocks noGrp="1"/>
          </p:cNvGraphicFramePr>
          <p:nvPr>
            <p:ph sz="quarter" idx="10"/>
          </p:nvPr>
        </p:nvGraphicFramePr>
        <p:xfrm>
          <a:off x="1050925" y="1989138"/>
          <a:ext cx="5349876" cy="2595880"/>
        </p:xfrm>
        <a:graphic>
          <a:graphicData uri="http://schemas.openxmlformats.org/drawingml/2006/table">
            <a:tbl>
              <a:tblPr firstRow="1" bandRow="1">
                <a:tableStyleId>{7E9639D4-E3E2-4D34-9284-5A2195B3D0D7}</a:tableStyleId>
              </a:tblPr>
              <a:tblGrid>
                <a:gridCol w="2674938">
                  <a:extLst>
                    <a:ext uri="{9D8B030D-6E8A-4147-A177-3AD203B41FA5}">
                      <a16:colId xmlns:a16="http://schemas.microsoft.com/office/drawing/2014/main" val="506053851"/>
                    </a:ext>
                  </a:extLst>
                </a:gridCol>
                <a:gridCol w="2674938">
                  <a:extLst>
                    <a:ext uri="{9D8B030D-6E8A-4147-A177-3AD203B41FA5}">
                      <a16:colId xmlns:a16="http://schemas.microsoft.com/office/drawing/2014/main" val="3042708305"/>
                    </a:ext>
                  </a:extLst>
                </a:gridCol>
              </a:tblGrid>
              <a:tr h="370840">
                <a:tc>
                  <a:txBody>
                    <a:bodyPr/>
                    <a:lstStyle/>
                    <a:p>
                      <a:r>
                        <a:rPr lang="en-GB"/>
                        <a:t>Pair</a:t>
                      </a:r>
                    </a:p>
                  </a:txBody>
                  <a:tcPr/>
                </a:tc>
                <a:tc>
                  <a:txBody>
                    <a:bodyPr/>
                    <a:lstStyle/>
                    <a:p>
                      <a:r>
                        <a:rPr lang="en-GB"/>
                        <a:t>Fidelity (%)</a:t>
                      </a:r>
                    </a:p>
                  </a:txBody>
                  <a:tcPr/>
                </a:tc>
                <a:extLst>
                  <a:ext uri="{0D108BD9-81ED-4DB2-BD59-A6C34878D82A}">
                    <a16:rowId xmlns:a16="http://schemas.microsoft.com/office/drawing/2014/main" val="633512532"/>
                  </a:ext>
                </a:extLst>
              </a:tr>
              <a:tr h="370840">
                <a:tc>
                  <a:txBody>
                    <a:bodyPr/>
                    <a:lstStyle/>
                    <a:p>
                      <a:r>
                        <a:rPr lang="en-GB"/>
                        <a:t>Sr-photon</a:t>
                      </a:r>
                    </a:p>
                  </a:txBody>
                  <a:tcPr/>
                </a:tc>
                <a:tc>
                  <a:txBody>
                    <a:bodyPr/>
                    <a:lstStyle/>
                    <a:p>
                      <a:r>
                        <a:rPr lang="en-GB"/>
                        <a:t>97.2(2)</a:t>
                      </a:r>
                    </a:p>
                  </a:txBody>
                  <a:tcPr/>
                </a:tc>
                <a:extLst>
                  <a:ext uri="{0D108BD9-81ED-4DB2-BD59-A6C34878D82A}">
                    <a16:rowId xmlns:a16="http://schemas.microsoft.com/office/drawing/2014/main" val="910048729"/>
                  </a:ext>
                </a:extLst>
              </a:tr>
              <a:tr h="370840">
                <a:tc>
                  <a:txBody>
                    <a:bodyPr/>
                    <a:lstStyle/>
                    <a:p>
                      <a:r>
                        <a:rPr lang="en-GB"/>
                        <a:t>Ca-photon</a:t>
                      </a:r>
                    </a:p>
                  </a:txBody>
                  <a:tcPr/>
                </a:tc>
                <a:tc>
                  <a:txBody>
                    <a:bodyPr/>
                    <a:lstStyle/>
                    <a:p>
                      <a:r>
                        <a:rPr lang="en-GB"/>
                        <a:t>93(2)</a:t>
                      </a:r>
                    </a:p>
                  </a:txBody>
                  <a:tcPr/>
                </a:tc>
                <a:extLst>
                  <a:ext uri="{0D108BD9-81ED-4DB2-BD59-A6C34878D82A}">
                    <a16:rowId xmlns:a16="http://schemas.microsoft.com/office/drawing/2014/main" val="56743971"/>
                  </a:ext>
                </a:extLst>
              </a:tr>
              <a:tr h="370840">
                <a:tc>
                  <a:txBody>
                    <a:bodyPr/>
                    <a:lstStyle/>
                    <a:p>
                      <a:r>
                        <a:rPr lang="en-GB"/>
                        <a:t>Sr-Ca (local)</a:t>
                      </a:r>
                    </a:p>
                  </a:txBody>
                  <a:tcPr/>
                </a:tc>
                <a:tc>
                  <a:txBody>
                    <a:bodyPr/>
                    <a:lstStyle/>
                    <a:p>
                      <a:r>
                        <a:rPr lang="en-GB"/>
                        <a:t>98.0(2)</a:t>
                      </a:r>
                    </a:p>
                  </a:txBody>
                  <a:tcPr/>
                </a:tc>
                <a:extLst>
                  <a:ext uri="{0D108BD9-81ED-4DB2-BD59-A6C34878D82A}">
                    <a16:rowId xmlns:a16="http://schemas.microsoft.com/office/drawing/2014/main" val="1659541212"/>
                  </a:ext>
                </a:extLst>
              </a:tr>
              <a:tr h="370840">
                <a:tc>
                  <a:txBody>
                    <a:bodyPr/>
                    <a:lstStyle/>
                    <a:p>
                      <a:r>
                        <a:rPr lang="en-GB"/>
                        <a:t>Sr-Sr (remote)</a:t>
                      </a:r>
                    </a:p>
                  </a:txBody>
                  <a:tcPr/>
                </a:tc>
                <a:tc>
                  <a:txBody>
                    <a:bodyPr/>
                    <a:lstStyle/>
                    <a:p>
                      <a:pPr marL="0" marR="0" lvl="0" indent="0" algn="l" defTabSz="914165" rtl="0" eaLnBrk="1" fontAlgn="auto" latinLnBrk="0" hangingPunct="1">
                        <a:lnSpc>
                          <a:spcPct val="100000"/>
                        </a:lnSpc>
                        <a:spcBef>
                          <a:spcPts val="0"/>
                        </a:spcBef>
                        <a:spcAft>
                          <a:spcPts val="0"/>
                        </a:spcAft>
                        <a:buClrTx/>
                        <a:buSzTx/>
                        <a:buFontTx/>
                        <a:buNone/>
                        <a:tabLst/>
                        <a:defRPr/>
                      </a:pPr>
                      <a:r>
                        <a:rPr lang="en-GB"/>
                        <a:t>96.6(2)</a:t>
                      </a:r>
                    </a:p>
                  </a:txBody>
                  <a:tcPr/>
                </a:tc>
                <a:extLst>
                  <a:ext uri="{0D108BD9-81ED-4DB2-BD59-A6C34878D82A}">
                    <a16:rowId xmlns:a16="http://schemas.microsoft.com/office/drawing/2014/main" val="465095260"/>
                  </a:ext>
                </a:extLst>
              </a:tr>
              <a:tr h="370840">
                <a:tc>
                  <a:txBody>
                    <a:bodyPr/>
                    <a:lstStyle/>
                    <a:p>
                      <a:r>
                        <a:rPr lang="en-GB"/>
                        <a:t>Sr-Ca (remote)</a:t>
                      </a:r>
                    </a:p>
                  </a:txBody>
                  <a:tcPr/>
                </a:tc>
                <a:tc>
                  <a:txBody>
                    <a:bodyPr/>
                    <a:lstStyle/>
                    <a:p>
                      <a:pPr marL="0" marR="0" lvl="0" indent="0" algn="l" defTabSz="914165" rtl="0" eaLnBrk="1" fontAlgn="auto" latinLnBrk="0" hangingPunct="1">
                        <a:lnSpc>
                          <a:spcPct val="100000"/>
                        </a:lnSpc>
                        <a:spcBef>
                          <a:spcPts val="0"/>
                        </a:spcBef>
                        <a:spcAft>
                          <a:spcPts val="0"/>
                        </a:spcAft>
                        <a:buClrTx/>
                        <a:buSzTx/>
                        <a:buFontTx/>
                        <a:buNone/>
                        <a:tabLst/>
                        <a:defRPr/>
                      </a:pPr>
                      <a:r>
                        <a:rPr lang="en-GB"/>
                        <a:t>94.0(5)</a:t>
                      </a:r>
                    </a:p>
                  </a:txBody>
                  <a:tcPr/>
                </a:tc>
                <a:extLst>
                  <a:ext uri="{0D108BD9-81ED-4DB2-BD59-A6C34878D82A}">
                    <a16:rowId xmlns:a16="http://schemas.microsoft.com/office/drawing/2014/main" val="756906414"/>
                  </a:ext>
                </a:extLst>
              </a:tr>
              <a:tr h="370840">
                <a:tc>
                  <a:txBody>
                    <a:bodyPr/>
                    <a:lstStyle/>
                    <a:p>
                      <a:r>
                        <a:rPr lang="en-GB"/>
                        <a:t>Ca-Ca (remote)</a:t>
                      </a:r>
                    </a:p>
                  </a:txBody>
                  <a:tcPr/>
                </a:tc>
                <a:tc>
                  <a:txBody>
                    <a:bodyPr/>
                    <a:lstStyle/>
                    <a:p>
                      <a:r>
                        <a:rPr lang="en-GB"/>
                        <a:t>92.9(7)</a:t>
                      </a:r>
                    </a:p>
                  </a:txBody>
                  <a:tcPr/>
                </a:tc>
                <a:extLst>
                  <a:ext uri="{0D108BD9-81ED-4DB2-BD59-A6C34878D82A}">
                    <a16:rowId xmlns:a16="http://schemas.microsoft.com/office/drawing/2014/main" val="1332293705"/>
                  </a:ext>
                </a:extLst>
              </a:tr>
            </a:tbl>
          </a:graphicData>
        </a:graphic>
      </p:graphicFrame>
      <p:sp>
        <p:nvSpPr>
          <p:cNvPr id="2" name="Slide Number Placeholder 1">
            <a:extLst>
              <a:ext uri="{FF2B5EF4-FFF2-40B4-BE49-F238E27FC236}">
                <a16:creationId xmlns:a16="http://schemas.microsoft.com/office/drawing/2014/main" id="{9E68DC9B-BD50-2B43-BFD6-F88EEDF477DE}"/>
              </a:ext>
            </a:extLst>
          </p:cNvPr>
          <p:cNvSpPr>
            <a:spLocks noGrp="1"/>
          </p:cNvSpPr>
          <p:nvPr>
            <p:ph type="sldNum" sz="quarter" idx="13"/>
          </p:nvPr>
        </p:nvSpPr>
        <p:spPr/>
        <p:txBody>
          <a:bodyPr/>
          <a:lstStyle/>
          <a:p>
            <a:fld id="{62B67842-47AD-D846-9321-55D40092337F}" type="slidenum">
              <a:rPr lang="en-GB" smtClean="0"/>
              <a:t>29</a:t>
            </a:fld>
            <a:endParaRPr lang="en-GB"/>
          </a:p>
        </p:txBody>
      </p:sp>
      <p:sp>
        <p:nvSpPr>
          <p:cNvPr id="3" name="Footer Placeholder 2">
            <a:extLst>
              <a:ext uri="{FF2B5EF4-FFF2-40B4-BE49-F238E27FC236}">
                <a16:creationId xmlns:a16="http://schemas.microsoft.com/office/drawing/2014/main" id="{584F7594-4CB5-CAC0-6F62-D5512CA9A175}"/>
              </a:ext>
            </a:extLst>
          </p:cNvPr>
          <p:cNvSpPr>
            <a:spLocks noGrp="1"/>
          </p:cNvSpPr>
          <p:nvPr>
            <p:ph type="ftr" sz="quarter" idx="12"/>
          </p:nvPr>
        </p:nvSpPr>
        <p:spPr/>
        <p:txBody>
          <a:bodyPr/>
          <a:lstStyle/>
          <a:p>
            <a:r>
              <a:rPr lang="en-GB"/>
              <a:t>A. Agrawal, PSAS 2026</a:t>
            </a:r>
          </a:p>
        </p:txBody>
      </p:sp>
    </p:spTree>
    <p:extLst>
      <p:ext uri="{BB962C8B-B14F-4D97-AF65-F5344CB8AC3E}">
        <p14:creationId xmlns:p14="http://schemas.microsoft.com/office/powerpoint/2010/main" val="2139117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B44A2-A2B6-5AD6-6486-2CE6FA85140A}"/>
              </a:ext>
            </a:extLst>
          </p:cNvPr>
          <p:cNvSpPr>
            <a:spLocks noGrp="1"/>
          </p:cNvSpPr>
          <p:nvPr>
            <p:ph type="title"/>
          </p:nvPr>
        </p:nvSpPr>
        <p:spPr>
          <a:xfrm>
            <a:off x="1051627" y="356659"/>
            <a:ext cx="10080000" cy="1325033"/>
          </a:xfrm>
          <a:prstGeom prst="rect">
            <a:avLst/>
          </a:prstGeom>
        </p:spPr>
        <p:txBody>
          <a:bodyPr>
            <a:normAutofit/>
          </a:bodyPr>
          <a:lstStyle/>
          <a:p>
            <a:r>
              <a:rPr lang="en-US" dirty="0"/>
              <a:t>Ion clocks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F224774-F0BC-D53E-5045-72D42C3E5304}"/>
                  </a:ext>
                </a:extLst>
              </p:cNvPr>
              <p:cNvSpPr>
                <a:spLocks noGrp="1"/>
              </p:cNvSpPr>
              <p:nvPr>
                <p:ph sz="quarter" idx="10"/>
              </p:nvPr>
            </p:nvSpPr>
            <p:spPr/>
            <p:txBody>
              <a:bodyPr>
                <a:normAutofit fontScale="92500" lnSpcReduction="10000"/>
              </a:bodyPr>
              <a:lstStyle/>
              <a:p>
                <a:pPr>
                  <a:buFont typeface="Arial" panose="020B0604020202020204" pitchFamily="34" charset="0"/>
                  <a:buChar char="•"/>
                </a:pPr>
                <a:r>
                  <a:rPr lang="en-US" dirty="0"/>
                  <a:t>Low systematic uncertainty: ~ 10</a:t>
                </a:r>
                <a:r>
                  <a:rPr lang="en-US" baseline="30000" dirty="0"/>
                  <a:t>-19</a:t>
                </a:r>
                <a:r>
                  <a:rPr lang="en-US" dirty="0"/>
                  <a:t> </a:t>
                </a:r>
                <a:r>
                  <a:rPr lang="en-US" baseline="30000" dirty="0"/>
                  <a:t>[1]</a:t>
                </a:r>
              </a:p>
              <a:p>
                <a:pPr>
                  <a:buFont typeface="Arial" panose="020B0604020202020204" pitchFamily="34" charset="0"/>
                  <a:buChar char="•"/>
                </a:pPr>
                <a:r>
                  <a:rPr lang="en-US" dirty="0"/>
                  <a:t>Higher instabilities (statistical noise)</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Entanglement-enhancement: improve from SQL to Heisenberg limit!  </a:t>
                </a:r>
                <a14:m>
                  <m:oMath xmlns:m="http://schemas.openxmlformats.org/officeDocument/2006/math">
                    <m:sSub>
                      <m:sSubPr>
                        <m:ctrlPr>
                          <a:rPr lang="en-US" smtClean="0">
                            <a:latin typeface="Cambria Math" panose="02040503050406030204" pitchFamily="18" charset="0"/>
                          </a:rPr>
                        </m:ctrlPr>
                      </m:sSubPr>
                      <m:e>
                        <m:r>
                          <a:rPr lang="en-US" smtClean="0">
                            <a:latin typeface="Cambria Math" panose="02040503050406030204" pitchFamily="18" charset="0"/>
                          </a:rPr>
                          <m:t>𝜎</m:t>
                        </m:r>
                      </m:e>
                      <m:sub>
                        <m:r>
                          <a:rPr lang="en-US" smtClean="0">
                            <a:latin typeface="Cambria Math" panose="02040503050406030204" pitchFamily="18" charset="0"/>
                          </a:rPr>
                          <m:t>𝑦</m:t>
                        </m:r>
                      </m:sub>
                    </m:sSub>
                    <m:r>
                      <a:rPr lang="en-US" smtClean="0">
                        <a:latin typeface="Cambria Math" panose="02040503050406030204" pitchFamily="18" charset="0"/>
                      </a:rPr>
                      <m:t>∝</m:t>
                    </m:r>
                    <m:f>
                      <m:fPr>
                        <m:type m:val="skw"/>
                        <m:ctrlPr>
                          <a:rPr lang="en-US" smtClean="0">
                            <a:latin typeface="Cambria Math" panose="02040503050406030204" pitchFamily="18" charset="0"/>
                          </a:rPr>
                        </m:ctrlPr>
                      </m:fPr>
                      <m:num>
                        <m:r>
                          <a:rPr lang="en-US" smtClean="0">
                            <a:latin typeface="Cambria Math" panose="02040503050406030204" pitchFamily="18" charset="0"/>
                          </a:rPr>
                          <m:t>1</m:t>
                        </m:r>
                      </m:num>
                      <m:den>
                        <m:sSub>
                          <m:sSubPr>
                            <m:ctrlPr>
                              <a:rPr lang="en-US" smtClean="0">
                                <a:latin typeface="Cambria Math" panose="02040503050406030204" pitchFamily="18" charset="0"/>
                              </a:rPr>
                            </m:ctrlPr>
                          </m:sSubPr>
                          <m:e>
                            <m:r>
                              <a:rPr lang="en-US" smtClean="0">
                                <a:latin typeface="Cambria Math" panose="02040503050406030204" pitchFamily="18" charset="0"/>
                              </a:rPr>
                              <m:t>𝜔</m:t>
                            </m:r>
                          </m:e>
                          <m:sub>
                            <m:r>
                              <a:rPr lang="en-US" smtClean="0">
                                <a:latin typeface="Cambria Math" panose="02040503050406030204" pitchFamily="18" charset="0"/>
                              </a:rPr>
                              <m:t>0</m:t>
                            </m:r>
                          </m:sub>
                        </m:sSub>
                        <m:r>
                          <a:rPr lang="en-US" smtClean="0">
                            <a:latin typeface="Cambria Math" panose="02040503050406030204" pitchFamily="18" charset="0"/>
                          </a:rPr>
                          <m:t>𝑁</m:t>
                        </m:r>
                        <m:rad>
                          <m:radPr>
                            <m:degHide m:val="on"/>
                            <m:ctrlPr>
                              <a:rPr lang="en-US" smtClean="0">
                                <a:latin typeface="Cambria Math" panose="02040503050406030204" pitchFamily="18" charset="0"/>
                              </a:rPr>
                            </m:ctrlPr>
                          </m:radPr>
                          <m:deg/>
                          <m:e>
                            <m:r>
                              <a:rPr lang="en-US" smtClean="0">
                                <a:latin typeface="Cambria Math" panose="02040503050406030204" pitchFamily="18" charset="0"/>
                              </a:rPr>
                              <m:t>𝜏</m:t>
                            </m:r>
                          </m:e>
                        </m:rad>
                      </m:den>
                    </m:f>
                  </m:oMath>
                </a14:m>
                <a:endParaRPr lang="en-US" dirty="0"/>
              </a:p>
              <a:p>
                <a:endParaRPr lang="en-US" dirty="0"/>
              </a:p>
              <a:p>
                <a:pPr marL="0" indent="0">
                  <a:buNone/>
                </a:pPr>
                <a:endParaRPr lang="en-US" dirty="0"/>
              </a:p>
            </p:txBody>
          </p:sp>
        </mc:Choice>
        <mc:Fallback>
          <p:sp>
            <p:nvSpPr>
              <p:cNvPr id="3" name="Content Placeholder 2">
                <a:extLst>
                  <a:ext uri="{FF2B5EF4-FFF2-40B4-BE49-F238E27FC236}">
                    <a16:creationId xmlns:a16="http://schemas.microsoft.com/office/drawing/2014/main" id="{BF224774-F0BC-D53E-5045-72D42C3E5304}"/>
                  </a:ext>
                </a:extLst>
              </p:cNvPr>
              <p:cNvSpPr>
                <a:spLocks noGrp="1" noRot="1" noChangeAspect="1" noMove="1" noResize="1" noEditPoints="1" noAdjustHandles="1" noChangeArrowheads="1" noChangeShapeType="1" noTextEdit="1"/>
              </p:cNvSpPr>
              <p:nvPr>
                <p:ph sz="quarter" idx="10"/>
              </p:nvPr>
            </p:nvSpPr>
            <p:spPr>
              <a:blipFill>
                <a:blip r:embed="rId3"/>
                <a:stretch>
                  <a:fillRect l="-1763" t="-3472" b="-37847"/>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08BDAF3D-AF65-6EAE-81A8-D55E7C1A9F7D}"/>
              </a:ext>
            </a:extLst>
          </p:cNvPr>
          <p:cNvSpPr txBox="1"/>
          <p:nvPr/>
        </p:nvSpPr>
        <p:spPr>
          <a:xfrm>
            <a:off x="305759" y="6385023"/>
            <a:ext cx="6099048" cy="307777"/>
          </a:xfrm>
          <a:prstGeom prst="rect">
            <a:avLst/>
          </a:prstGeom>
          <a:noFill/>
        </p:spPr>
        <p:txBody>
          <a:bodyPr wrap="square">
            <a:spAutoFit/>
          </a:bodyPr>
          <a:lstStyle/>
          <a:p>
            <a:r>
              <a:rPr lang="en-GB" sz="1400" dirty="0">
                <a:solidFill>
                  <a:schemeClr val="tx1">
                    <a:lumMod val="50000"/>
                    <a:lumOff val="50000"/>
                  </a:schemeClr>
                </a:solidFill>
              </a:rPr>
              <a:t>[1] M. C. Marshall et al, Phys. Rev. Lett. 135, 033201</a:t>
            </a:r>
          </a:p>
        </p:txBody>
      </p:sp>
      <p:pic>
        <p:nvPicPr>
          <p:cNvPr id="6" name="Picture 5">
            <a:extLst>
              <a:ext uri="{FF2B5EF4-FFF2-40B4-BE49-F238E27FC236}">
                <a16:creationId xmlns:a16="http://schemas.microsoft.com/office/drawing/2014/main" id="{7B039CF7-1ED7-0185-CC66-74C5FBFF6493}"/>
              </a:ext>
            </a:extLst>
          </p:cNvPr>
          <p:cNvPicPr>
            <a:picLocks noChangeAspect="1"/>
          </p:cNvPicPr>
          <p:nvPr/>
        </p:nvPicPr>
        <p:blipFill>
          <a:blip r:embed="rId4"/>
          <a:stretch>
            <a:fillRect/>
          </a:stretch>
        </p:blipFill>
        <p:spPr>
          <a:xfrm>
            <a:off x="4707327" y="3283596"/>
            <a:ext cx="2768600" cy="1054100"/>
          </a:xfrm>
          <a:prstGeom prst="rect">
            <a:avLst/>
          </a:prstGeom>
        </p:spPr>
      </p:pic>
      <p:sp>
        <p:nvSpPr>
          <p:cNvPr id="4" name="Slide Number Placeholder 3">
            <a:extLst>
              <a:ext uri="{FF2B5EF4-FFF2-40B4-BE49-F238E27FC236}">
                <a16:creationId xmlns:a16="http://schemas.microsoft.com/office/drawing/2014/main" id="{8499A323-EE3C-4D64-258D-8FCCD793DB79}"/>
              </a:ext>
            </a:extLst>
          </p:cNvPr>
          <p:cNvSpPr>
            <a:spLocks noGrp="1"/>
          </p:cNvSpPr>
          <p:nvPr>
            <p:ph type="sldNum" sz="quarter" idx="13"/>
          </p:nvPr>
        </p:nvSpPr>
        <p:spPr/>
        <p:txBody>
          <a:bodyPr/>
          <a:lstStyle/>
          <a:p>
            <a:fld id="{62B67842-47AD-D846-9321-55D40092337F}" type="slidenum">
              <a:rPr lang="en-GB" smtClean="0"/>
              <a:t>3</a:t>
            </a:fld>
            <a:endParaRPr lang="en-GB"/>
          </a:p>
        </p:txBody>
      </p:sp>
      <p:sp>
        <p:nvSpPr>
          <p:cNvPr id="7" name="Footer Placeholder 6">
            <a:extLst>
              <a:ext uri="{FF2B5EF4-FFF2-40B4-BE49-F238E27FC236}">
                <a16:creationId xmlns:a16="http://schemas.microsoft.com/office/drawing/2014/main" id="{016DD2A0-6D6B-9629-1383-4AC30C61E39B}"/>
              </a:ext>
            </a:extLst>
          </p:cNvPr>
          <p:cNvSpPr>
            <a:spLocks noGrp="1"/>
          </p:cNvSpPr>
          <p:nvPr>
            <p:ph type="ftr" sz="quarter" idx="12"/>
          </p:nvPr>
        </p:nvSpPr>
        <p:spPr/>
        <p:txBody>
          <a:bodyPr/>
          <a:lstStyle/>
          <a:p>
            <a:r>
              <a:rPr lang="en-GB" dirty="0"/>
              <a:t>A. Agrawal, PSAS 2026</a:t>
            </a:r>
          </a:p>
        </p:txBody>
      </p:sp>
    </p:spTree>
    <p:extLst>
      <p:ext uri="{BB962C8B-B14F-4D97-AF65-F5344CB8AC3E}">
        <p14:creationId xmlns:p14="http://schemas.microsoft.com/office/powerpoint/2010/main" val="83341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93A4F-6C9A-FF30-BD1A-2BD02B6E0DC9}"/>
              </a:ext>
            </a:extLst>
          </p:cNvPr>
          <p:cNvSpPr>
            <a:spLocks noGrp="1"/>
          </p:cNvSpPr>
          <p:nvPr>
            <p:ph type="title"/>
          </p:nvPr>
        </p:nvSpPr>
        <p:spPr>
          <a:xfrm>
            <a:off x="1051627" y="356659"/>
            <a:ext cx="10080000" cy="1325033"/>
          </a:xfrm>
          <a:prstGeom prst="rect">
            <a:avLst/>
          </a:prstGeom>
        </p:spPr>
        <p:txBody>
          <a:bodyPr>
            <a:normAutofit fontScale="90000"/>
          </a:bodyPr>
          <a:lstStyle/>
          <a:p>
            <a:r>
              <a:rPr lang="en-GB" sz="3600" dirty="0"/>
              <a:t>Performance</a:t>
            </a:r>
            <a:br>
              <a:rPr lang="en-GB" dirty="0"/>
            </a:br>
            <a:r>
              <a:rPr lang="en-GB" dirty="0"/>
              <a:t>Power spectrum</a:t>
            </a:r>
          </a:p>
        </p:txBody>
      </p:sp>
      <p:pic>
        <p:nvPicPr>
          <p:cNvPr id="17" name="Picture 16">
            <a:extLst>
              <a:ext uri="{FF2B5EF4-FFF2-40B4-BE49-F238E27FC236}">
                <a16:creationId xmlns:a16="http://schemas.microsoft.com/office/drawing/2014/main" id="{6C8B6B41-8985-1B4C-D56F-75A72B9BA30D}"/>
              </a:ext>
            </a:extLst>
          </p:cNvPr>
          <p:cNvPicPr>
            <a:picLocks noChangeAspect="1"/>
          </p:cNvPicPr>
          <p:nvPr/>
        </p:nvPicPr>
        <p:blipFill>
          <a:blip r:embed="rId3"/>
          <a:stretch>
            <a:fillRect/>
          </a:stretch>
        </p:blipFill>
        <p:spPr>
          <a:xfrm>
            <a:off x="6293976" y="2348794"/>
            <a:ext cx="5502274" cy="3668183"/>
          </a:xfrm>
          <a:prstGeom prst="rect">
            <a:avLst/>
          </a:prstGeom>
        </p:spPr>
      </p:pic>
      <p:graphicFrame>
        <p:nvGraphicFramePr>
          <p:cNvPr id="7" name="Content Placeholder 6">
            <a:extLst>
              <a:ext uri="{FF2B5EF4-FFF2-40B4-BE49-F238E27FC236}">
                <a16:creationId xmlns:a16="http://schemas.microsoft.com/office/drawing/2014/main" id="{89486AC6-50FC-5098-F2AB-9E099444D3E9}"/>
              </a:ext>
            </a:extLst>
          </p:cNvPr>
          <p:cNvGraphicFramePr>
            <a:graphicFrameLocks noGrp="1"/>
          </p:cNvGraphicFramePr>
          <p:nvPr>
            <p:ph sz="quarter" idx="10"/>
            <p:extLst>
              <p:ext uri="{D42A27DB-BD31-4B8C-83A1-F6EECF244321}">
                <p14:modId xmlns:p14="http://schemas.microsoft.com/office/powerpoint/2010/main" val="1709031592"/>
              </p:ext>
            </p:extLst>
          </p:nvPr>
        </p:nvGraphicFramePr>
        <p:xfrm>
          <a:off x="1046551" y="2348794"/>
          <a:ext cx="5045076" cy="3215040"/>
        </p:xfrm>
        <a:graphic>
          <a:graphicData uri="http://schemas.openxmlformats.org/drawingml/2006/table">
            <a:tbl>
              <a:tblPr firstRow="1" firstCol="1" bandRow="1">
                <a:tableStyleId>{5C22544A-7EE6-4342-B048-85BDC9FD1C3A}</a:tableStyleId>
              </a:tblPr>
              <a:tblGrid>
                <a:gridCol w="1681692">
                  <a:extLst>
                    <a:ext uri="{9D8B030D-6E8A-4147-A177-3AD203B41FA5}">
                      <a16:colId xmlns:a16="http://schemas.microsoft.com/office/drawing/2014/main" val="2974971123"/>
                    </a:ext>
                  </a:extLst>
                </a:gridCol>
                <a:gridCol w="1681692">
                  <a:extLst>
                    <a:ext uri="{9D8B030D-6E8A-4147-A177-3AD203B41FA5}">
                      <a16:colId xmlns:a16="http://schemas.microsoft.com/office/drawing/2014/main" val="957550868"/>
                    </a:ext>
                  </a:extLst>
                </a:gridCol>
                <a:gridCol w="1681692">
                  <a:extLst>
                    <a:ext uri="{9D8B030D-6E8A-4147-A177-3AD203B41FA5}">
                      <a16:colId xmlns:a16="http://schemas.microsoft.com/office/drawing/2014/main" val="4007718802"/>
                    </a:ext>
                  </a:extLst>
                </a:gridCol>
              </a:tblGrid>
              <a:tr h="643008">
                <a:tc>
                  <a:txBody>
                    <a:bodyPr/>
                    <a:lstStyle/>
                    <a:p>
                      <a:endParaRPr lang="en-GB" dirty="0"/>
                    </a:p>
                  </a:txBody>
                  <a:tcPr anchor="ctr"/>
                </a:tc>
                <a:tc>
                  <a:txBody>
                    <a:bodyPr/>
                    <a:lstStyle/>
                    <a:p>
                      <a:r>
                        <a:rPr lang="en-GB" dirty="0"/>
                        <a:t>Free-running</a:t>
                      </a:r>
                    </a:p>
                  </a:txBody>
                  <a:tcPr anchor="ctr"/>
                </a:tc>
                <a:tc>
                  <a:txBody>
                    <a:bodyPr/>
                    <a:lstStyle/>
                    <a:p>
                      <a:r>
                        <a:rPr lang="en-GB" dirty="0"/>
                        <a:t>Stabilized</a:t>
                      </a:r>
                    </a:p>
                  </a:txBody>
                  <a:tcPr anchor="ctr"/>
                </a:tc>
                <a:extLst>
                  <a:ext uri="{0D108BD9-81ED-4DB2-BD59-A6C34878D82A}">
                    <a16:rowId xmlns:a16="http://schemas.microsoft.com/office/drawing/2014/main" val="1166804765"/>
                  </a:ext>
                </a:extLst>
              </a:tr>
              <a:tr h="643008">
                <a:tc>
                  <a:txBody>
                    <a:bodyPr/>
                    <a:lstStyle/>
                    <a:p>
                      <a:r>
                        <a:rPr lang="en-GB" dirty="0"/>
                        <a:t>Linewidth broadening</a:t>
                      </a:r>
                    </a:p>
                  </a:txBody>
                  <a:tcPr anchor="ctr"/>
                </a:tc>
                <a:tc>
                  <a:txBody>
                    <a:bodyPr/>
                    <a:lstStyle/>
                    <a:p>
                      <a:r>
                        <a:rPr lang="en-GB" dirty="0"/>
                        <a:t>~20 Hz</a:t>
                      </a:r>
                    </a:p>
                  </a:txBody>
                  <a:tcPr anchor="ctr"/>
                </a:tc>
                <a:tc>
                  <a:txBody>
                    <a:bodyPr/>
                    <a:lstStyle/>
                    <a:p>
                      <a:r>
                        <a:rPr lang="en-GB" dirty="0"/>
                        <a:t>&lt; 0.3 Hz</a:t>
                      </a:r>
                    </a:p>
                  </a:txBody>
                  <a:tcPr anchor="ctr"/>
                </a:tc>
                <a:extLst>
                  <a:ext uri="{0D108BD9-81ED-4DB2-BD59-A6C34878D82A}">
                    <a16:rowId xmlns:a16="http://schemas.microsoft.com/office/drawing/2014/main" val="620876843"/>
                  </a:ext>
                </a:extLst>
              </a:tr>
              <a:tr h="643008">
                <a:tc>
                  <a:txBody>
                    <a:bodyPr/>
                    <a:lstStyle/>
                    <a:p>
                      <a:r>
                        <a:rPr lang="en-GB" dirty="0"/>
                        <a:t>Coherence time</a:t>
                      </a:r>
                    </a:p>
                  </a:txBody>
                  <a:tcPr anchor="ctr"/>
                </a:tc>
                <a:tc>
                  <a:txBody>
                    <a:bodyPr/>
                    <a:lstStyle/>
                    <a:p>
                      <a:r>
                        <a:rPr lang="en-GB" dirty="0"/>
                        <a:t>~50 </a:t>
                      </a:r>
                      <a:r>
                        <a:rPr lang="en-GB" dirty="0" err="1"/>
                        <a:t>ms</a:t>
                      </a:r>
                      <a:endParaRPr lang="en-GB" dirty="0"/>
                    </a:p>
                  </a:txBody>
                  <a:tcPr anchor="ctr"/>
                </a:tc>
                <a:tc>
                  <a:txBody>
                    <a:bodyPr/>
                    <a:lstStyle/>
                    <a:p>
                      <a:r>
                        <a:rPr lang="en-GB" dirty="0"/>
                        <a:t>&gt; 3 s</a:t>
                      </a:r>
                    </a:p>
                  </a:txBody>
                  <a:tcPr anchor="ctr"/>
                </a:tc>
                <a:extLst>
                  <a:ext uri="{0D108BD9-81ED-4DB2-BD59-A6C34878D82A}">
                    <a16:rowId xmlns:a16="http://schemas.microsoft.com/office/drawing/2014/main" val="2453382818"/>
                  </a:ext>
                </a:extLst>
              </a:tr>
              <a:tr h="643008">
                <a:tc>
                  <a:txBody>
                    <a:bodyPr/>
                    <a:lstStyle/>
                    <a:p>
                      <a:r>
                        <a:rPr lang="en-GB" dirty="0"/>
                        <a:t>Integrated phase noise*</a:t>
                      </a:r>
                    </a:p>
                  </a:txBody>
                  <a:tcPr anchor="ctr"/>
                </a:tc>
                <a:tc>
                  <a:txBody>
                    <a:bodyPr/>
                    <a:lstStyle/>
                    <a:p>
                      <a:r>
                        <a:rPr lang="en-GB" dirty="0"/>
                        <a:t>1.33 rad</a:t>
                      </a:r>
                    </a:p>
                  </a:txBody>
                  <a:tcPr anchor="ctr"/>
                </a:tc>
                <a:tc>
                  <a:txBody>
                    <a:bodyPr/>
                    <a:lstStyle/>
                    <a:p>
                      <a:r>
                        <a:rPr lang="en-GB" dirty="0"/>
                        <a:t>0.058 rad</a:t>
                      </a:r>
                    </a:p>
                  </a:txBody>
                  <a:tcPr anchor="ctr"/>
                </a:tc>
                <a:extLst>
                  <a:ext uri="{0D108BD9-81ED-4DB2-BD59-A6C34878D82A}">
                    <a16:rowId xmlns:a16="http://schemas.microsoft.com/office/drawing/2014/main" val="4043827516"/>
                  </a:ext>
                </a:extLst>
              </a:tr>
              <a:tr h="643008">
                <a:tc>
                  <a:txBody>
                    <a:bodyPr/>
                    <a:lstStyle/>
                    <a:p>
                      <a:r>
                        <a:rPr lang="en-GB" dirty="0"/>
                        <a:t>Jitter*</a:t>
                      </a:r>
                    </a:p>
                  </a:txBody>
                  <a:tcPr anchor="ctr"/>
                </a:tc>
                <a:tc>
                  <a:txBody>
                    <a:bodyPr/>
                    <a:lstStyle/>
                    <a:p>
                      <a:r>
                        <a:rPr lang="en-GB" dirty="0"/>
                        <a:t>2.6 ns</a:t>
                      </a:r>
                    </a:p>
                  </a:txBody>
                  <a:tcPr anchor="ctr"/>
                </a:tc>
                <a:tc>
                  <a:txBody>
                    <a:bodyPr/>
                    <a:lstStyle/>
                    <a:p>
                      <a:r>
                        <a:rPr lang="en-GB" dirty="0"/>
                        <a:t>0.01 ns</a:t>
                      </a:r>
                    </a:p>
                  </a:txBody>
                  <a:tcPr anchor="ctr"/>
                </a:tc>
                <a:extLst>
                  <a:ext uri="{0D108BD9-81ED-4DB2-BD59-A6C34878D82A}">
                    <a16:rowId xmlns:a16="http://schemas.microsoft.com/office/drawing/2014/main" val="3946569045"/>
                  </a:ext>
                </a:extLst>
              </a:tr>
            </a:tbl>
          </a:graphicData>
        </a:graphic>
      </p:graphicFrame>
      <p:sp>
        <p:nvSpPr>
          <p:cNvPr id="3" name="TextBox 2">
            <a:extLst>
              <a:ext uri="{FF2B5EF4-FFF2-40B4-BE49-F238E27FC236}">
                <a16:creationId xmlns:a16="http://schemas.microsoft.com/office/drawing/2014/main" id="{8C1E0362-D7D7-F2A7-0079-FFE144AE31B0}"/>
              </a:ext>
            </a:extLst>
          </p:cNvPr>
          <p:cNvSpPr txBox="1"/>
          <p:nvPr/>
        </p:nvSpPr>
        <p:spPr>
          <a:xfrm>
            <a:off x="953786" y="5709200"/>
            <a:ext cx="2900153" cy="307777"/>
          </a:xfrm>
          <a:prstGeom prst="rect">
            <a:avLst/>
          </a:prstGeom>
          <a:noFill/>
        </p:spPr>
        <p:txBody>
          <a:bodyPr wrap="none" rtlCol="0">
            <a:spAutoFit/>
          </a:bodyPr>
          <a:lstStyle/>
          <a:p>
            <a:r>
              <a:rPr lang="en-GB" sz="1400" dirty="0">
                <a:solidFill>
                  <a:schemeClr val="bg1">
                    <a:lumMod val="50000"/>
                  </a:schemeClr>
                </a:solidFill>
              </a:rPr>
              <a:t>*Integrated from 0.3 Hz to 1 MHz</a:t>
            </a:r>
          </a:p>
        </p:txBody>
      </p:sp>
      <p:sp>
        <p:nvSpPr>
          <p:cNvPr id="4" name="Slide Number Placeholder 3">
            <a:extLst>
              <a:ext uri="{FF2B5EF4-FFF2-40B4-BE49-F238E27FC236}">
                <a16:creationId xmlns:a16="http://schemas.microsoft.com/office/drawing/2014/main" id="{346EDD86-AB95-23E8-F9A0-00D45F084A5F}"/>
              </a:ext>
            </a:extLst>
          </p:cNvPr>
          <p:cNvSpPr>
            <a:spLocks noGrp="1"/>
          </p:cNvSpPr>
          <p:nvPr>
            <p:ph type="sldNum" sz="quarter" idx="13"/>
          </p:nvPr>
        </p:nvSpPr>
        <p:spPr/>
        <p:txBody>
          <a:bodyPr/>
          <a:lstStyle/>
          <a:p>
            <a:fld id="{62B67842-47AD-D846-9321-55D40092337F}" type="slidenum">
              <a:rPr lang="en-GB" smtClean="0"/>
              <a:t>30</a:t>
            </a:fld>
            <a:endParaRPr lang="en-GB"/>
          </a:p>
        </p:txBody>
      </p:sp>
      <p:sp>
        <p:nvSpPr>
          <p:cNvPr id="5" name="Footer Placeholder 4">
            <a:extLst>
              <a:ext uri="{FF2B5EF4-FFF2-40B4-BE49-F238E27FC236}">
                <a16:creationId xmlns:a16="http://schemas.microsoft.com/office/drawing/2014/main" id="{6ABE6013-C209-39DC-1505-4E10332B3675}"/>
              </a:ext>
            </a:extLst>
          </p:cNvPr>
          <p:cNvSpPr>
            <a:spLocks noGrp="1"/>
          </p:cNvSpPr>
          <p:nvPr>
            <p:ph type="ftr" sz="quarter" idx="12"/>
          </p:nvPr>
        </p:nvSpPr>
        <p:spPr/>
        <p:txBody>
          <a:bodyPr/>
          <a:lstStyle/>
          <a:p>
            <a:r>
              <a:rPr lang="en-GB"/>
              <a:t>A. Agrawal, PSAS 2026</a:t>
            </a:r>
          </a:p>
        </p:txBody>
      </p:sp>
    </p:spTree>
    <p:extLst>
      <p:ext uri="{BB962C8B-B14F-4D97-AF65-F5344CB8AC3E}">
        <p14:creationId xmlns:p14="http://schemas.microsoft.com/office/powerpoint/2010/main" val="22283129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21C00-53A3-5D24-0A02-4B7BBCB78091}"/>
              </a:ext>
            </a:extLst>
          </p:cNvPr>
          <p:cNvSpPr>
            <a:spLocks noGrp="1"/>
          </p:cNvSpPr>
          <p:nvPr>
            <p:ph type="title"/>
          </p:nvPr>
        </p:nvSpPr>
        <p:spPr>
          <a:xfrm>
            <a:off x="1051627" y="356659"/>
            <a:ext cx="10080000" cy="1325033"/>
          </a:xfrm>
          <a:prstGeom prst="rect">
            <a:avLst/>
          </a:prstGeom>
        </p:spPr>
        <p:txBody>
          <a:bodyPr/>
          <a:lstStyle/>
          <a:p>
            <a:r>
              <a:rPr lang="en-GB" dirty="0"/>
              <a:t>Entanglement loop</a:t>
            </a:r>
          </a:p>
        </p:txBody>
      </p:sp>
      <p:grpSp>
        <p:nvGrpSpPr>
          <p:cNvPr id="4" name="Group 3">
            <a:extLst>
              <a:ext uri="{FF2B5EF4-FFF2-40B4-BE49-F238E27FC236}">
                <a16:creationId xmlns:a16="http://schemas.microsoft.com/office/drawing/2014/main" id="{EE80763E-17CA-994A-457A-F618E72C99D2}"/>
              </a:ext>
            </a:extLst>
          </p:cNvPr>
          <p:cNvGrpSpPr/>
          <p:nvPr/>
        </p:nvGrpSpPr>
        <p:grpSpPr>
          <a:xfrm>
            <a:off x="3315100" y="1969543"/>
            <a:ext cx="5219299" cy="4555764"/>
            <a:chOff x="5723077" y="1615591"/>
            <a:chExt cx="5817568" cy="5077974"/>
          </a:xfrm>
        </p:grpSpPr>
        <p:sp>
          <p:nvSpPr>
            <p:cNvPr id="5" name="Flowchart: Alternate Process 4">
              <a:extLst>
                <a:ext uri="{FF2B5EF4-FFF2-40B4-BE49-F238E27FC236}">
                  <a16:creationId xmlns:a16="http://schemas.microsoft.com/office/drawing/2014/main" id="{A8764659-7FFD-2B7B-54D8-199E7FEFE76E}"/>
                </a:ext>
              </a:extLst>
            </p:cNvPr>
            <p:cNvSpPr/>
            <p:nvPr/>
          </p:nvSpPr>
          <p:spPr>
            <a:xfrm>
              <a:off x="6985731" y="1615591"/>
              <a:ext cx="1963882" cy="785195"/>
            </a:xfrm>
            <a:prstGeom prst="flowChartAlternateProcess">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lang="en-GB" sz="1600" dirty="0">
                  <a:ln w="0"/>
                  <a:solidFill>
                    <a:schemeClr val="tx1"/>
                  </a:solidFill>
                  <a:effectLst>
                    <a:outerShdw blurRad="38100" dist="19050" dir="2700000" algn="tl" rotWithShape="0">
                      <a:schemeClr val="dk1">
                        <a:alpha val="40000"/>
                      </a:schemeClr>
                    </a:outerShdw>
                  </a:effectLst>
                  <a:sym typeface="Helvetica Light"/>
                </a:rPr>
                <a:t>State preparation</a:t>
              </a:r>
              <a:endParaRPr kumimoji="0" lang="en-GB" sz="1600" b="0" i="0" u="none" strike="noStrike" cap="none" spc="0" normalizeH="0" baseline="0" dirty="0">
                <a:ln>
                  <a:noFill/>
                </a:ln>
                <a:solidFill>
                  <a:srgbClr val="FFFFFF"/>
                </a:solidFill>
                <a:effectLst/>
                <a:uFillTx/>
                <a:sym typeface="Helvetica Light"/>
              </a:endParaRPr>
            </a:p>
          </p:txBody>
        </p:sp>
        <p:sp>
          <p:nvSpPr>
            <p:cNvPr id="6" name="Flowchart: Alternate Process 5">
              <a:extLst>
                <a:ext uri="{FF2B5EF4-FFF2-40B4-BE49-F238E27FC236}">
                  <a16:creationId xmlns:a16="http://schemas.microsoft.com/office/drawing/2014/main" id="{5E10AC25-0CF3-49CB-23CD-20D3C02AD311}"/>
                </a:ext>
              </a:extLst>
            </p:cNvPr>
            <p:cNvSpPr/>
            <p:nvPr/>
          </p:nvSpPr>
          <p:spPr>
            <a:xfrm>
              <a:off x="6985731" y="2644986"/>
              <a:ext cx="1963882" cy="481554"/>
            </a:xfrm>
            <a:prstGeom prst="flowChartAlternateProcess">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lang="en-GB" sz="1600" dirty="0">
                  <a:ln w="0"/>
                  <a:solidFill>
                    <a:schemeClr val="tx1"/>
                  </a:solidFill>
                  <a:effectLst>
                    <a:outerShdw blurRad="38100" dist="19050" dir="2700000" algn="tl" rotWithShape="0">
                      <a:schemeClr val="dk1">
                        <a:alpha val="40000"/>
                      </a:schemeClr>
                    </a:outerShdw>
                  </a:effectLst>
                  <a:sym typeface="Helvetica Light"/>
                </a:rPr>
                <a:t>Pulsed Excitation</a:t>
              </a:r>
              <a:endParaRPr kumimoji="0" lang="en-GB" sz="1600" b="0" i="0" u="none" strike="noStrike" cap="none" spc="0" normalizeH="0" baseline="0" dirty="0">
                <a:ln>
                  <a:noFill/>
                </a:ln>
                <a:solidFill>
                  <a:srgbClr val="FFFFFF"/>
                </a:solidFill>
                <a:effectLst/>
                <a:uFillTx/>
                <a:sym typeface="Helvetica Light"/>
              </a:endParaRPr>
            </a:p>
          </p:txBody>
        </p:sp>
        <p:sp>
          <p:nvSpPr>
            <p:cNvPr id="7" name="Flowchart: Alternate Process 6">
              <a:extLst>
                <a:ext uri="{FF2B5EF4-FFF2-40B4-BE49-F238E27FC236}">
                  <a16:creationId xmlns:a16="http://schemas.microsoft.com/office/drawing/2014/main" id="{3982250F-522C-7BA1-C6FB-3814E32DC90E}"/>
                </a:ext>
              </a:extLst>
            </p:cNvPr>
            <p:cNvSpPr/>
            <p:nvPr/>
          </p:nvSpPr>
          <p:spPr>
            <a:xfrm>
              <a:off x="6985731" y="3457464"/>
              <a:ext cx="1963882" cy="481554"/>
            </a:xfrm>
            <a:prstGeom prst="flowChartAlternateProcess">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lang="en-GB" sz="1600" dirty="0">
                  <a:ln w="0"/>
                  <a:solidFill>
                    <a:schemeClr val="tx1"/>
                  </a:solidFill>
                  <a:effectLst>
                    <a:outerShdw blurRad="38100" dist="19050" dir="2700000" algn="tl" rotWithShape="0">
                      <a:schemeClr val="dk1">
                        <a:alpha val="40000"/>
                      </a:schemeClr>
                    </a:outerShdw>
                  </a:effectLst>
                  <a:sym typeface="Helvetica Light"/>
                </a:rPr>
                <a:t>Photon emission</a:t>
              </a:r>
              <a:endParaRPr kumimoji="0" lang="en-GB" sz="1600" b="0" i="0" u="none" strike="noStrike" cap="none" spc="0" normalizeH="0" baseline="0" dirty="0">
                <a:ln>
                  <a:noFill/>
                </a:ln>
                <a:solidFill>
                  <a:srgbClr val="FFFFFF"/>
                </a:solidFill>
                <a:effectLst/>
                <a:uFillTx/>
                <a:sym typeface="Helvetica Light"/>
              </a:endParaRPr>
            </a:p>
          </p:txBody>
        </p:sp>
        <p:sp>
          <p:nvSpPr>
            <p:cNvPr id="8" name="Flowchart: Alternate Process 7">
              <a:extLst>
                <a:ext uri="{FF2B5EF4-FFF2-40B4-BE49-F238E27FC236}">
                  <a16:creationId xmlns:a16="http://schemas.microsoft.com/office/drawing/2014/main" id="{13D45BA3-7CC5-4533-E7E5-4AB0488E7F34}"/>
                </a:ext>
              </a:extLst>
            </p:cNvPr>
            <p:cNvSpPr/>
            <p:nvPr/>
          </p:nvSpPr>
          <p:spPr>
            <a:xfrm>
              <a:off x="6985731" y="6174056"/>
              <a:ext cx="1963882" cy="519509"/>
            </a:xfrm>
            <a:prstGeom prst="flowChartAlternateProcess">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a:ln w="0"/>
                  <a:solidFill>
                    <a:schemeClr val="tx1"/>
                  </a:solidFill>
                  <a:effectLst>
                    <a:outerShdw blurRad="38100" dist="19050" dir="2700000" algn="tl" rotWithShape="0">
                      <a:schemeClr val="dk1">
                        <a:alpha val="40000"/>
                      </a:schemeClr>
                    </a:outerShdw>
                  </a:effectLst>
                  <a:uFillTx/>
                  <a:sym typeface="Helvetica Light"/>
                </a:rPr>
                <a:t>Entanglement</a:t>
              </a:r>
              <a:r>
                <a:rPr kumimoji="0" lang="en-GB" b="0" i="0" u="none" strike="noStrike" cap="none" spc="0" normalizeH="0" baseline="0" dirty="0">
                  <a:ln w="0"/>
                  <a:solidFill>
                    <a:schemeClr val="tx1"/>
                  </a:solidFill>
                  <a:effectLst>
                    <a:outerShdw blurRad="38100" dist="19050" dir="2700000" algn="tl" rotWithShape="0">
                      <a:schemeClr val="dk1">
                        <a:alpha val="40000"/>
                      </a:schemeClr>
                    </a:outerShdw>
                  </a:effectLst>
                  <a:uFillTx/>
                  <a:sym typeface="Helvetica Light"/>
                </a:rPr>
                <a:t>!</a:t>
              </a:r>
              <a:endParaRPr kumimoji="0" lang="en-GB" b="0" i="0" u="none" strike="noStrike" cap="none" spc="0" normalizeH="0" baseline="0" dirty="0">
                <a:ln>
                  <a:noFill/>
                </a:ln>
                <a:solidFill>
                  <a:srgbClr val="FFFFFF"/>
                </a:solidFill>
                <a:effectLst/>
                <a:uFillTx/>
                <a:sym typeface="Helvetica Light"/>
              </a:endParaRPr>
            </a:p>
          </p:txBody>
        </p:sp>
        <p:sp>
          <p:nvSpPr>
            <p:cNvPr id="9" name="Flowchart: Decision 8">
              <a:extLst>
                <a:ext uri="{FF2B5EF4-FFF2-40B4-BE49-F238E27FC236}">
                  <a16:creationId xmlns:a16="http://schemas.microsoft.com/office/drawing/2014/main" id="{A3BBD557-BBA0-9C03-1ACE-1F0577731829}"/>
                </a:ext>
              </a:extLst>
            </p:cNvPr>
            <p:cNvSpPr/>
            <p:nvPr/>
          </p:nvSpPr>
          <p:spPr>
            <a:xfrm>
              <a:off x="6471381" y="4266324"/>
              <a:ext cx="2992582" cy="1409783"/>
            </a:xfrm>
            <a:prstGeom prst="flowChartDecision">
              <a:avLst/>
            </a:prstGeom>
            <a:ln/>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lang="en-GB" sz="1600" dirty="0">
                  <a:ln w="0"/>
                  <a:solidFill>
                    <a:schemeClr val="tx1"/>
                  </a:solidFill>
                  <a:effectLst>
                    <a:outerShdw blurRad="38100" dist="19050" dir="2700000" algn="tl" rotWithShape="0">
                      <a:schemeClr val="dk1">
                        <a:alpha val="40000"/>
                      </a:schemeClr>
                    </a:outerShdw>
                  </a:effectLst>
                  <a:sym typeface="Helvetica Light"/>
                </a:rPr>
                <a:t>Detector click</a:t>
              </a:r>
              <a:r>
                <a:rPr kumimoji="0" lang="en-GB" sz="1600" i="0" u="none" strike="noStrike" normalizeH="0" baseline="0" dirty="0">
                  <a:ln w="0"/>
                  <a:solidFill>
                    <a:schemeClr val="tx1"/>
                  </a:solidFill>
                  <a:effectLst>
                    <a:outerShdw blurRad="38100" dist="19050" dir="2700000" algn="tl" rotWithShape="0">
                      <a:schemeClr val="dk1">
                        <a:alpha val="40000"/>
                      </a:schemeClr>
                    </a:outerShdw>
                  </a:effectLst>
                  <a:uFillTx/>
                  <a:latin typeface="+mn-lt"/>
                  <a:ea typeface="+mn-ea"/>
                  <a:cs typeface="+mn-cs"/>
                  <a:sym typeface="Helvetica Light"/>
                </a:rPr>
                <a:t>(s)?</a:t>
              </a:r>
            </a:p>
          </p:txBody>
        </p:sp>
        <p:cxnSp>
          <p:nvCxnSpPr>
            <p:cNvPr id="10" name="Straight Arrow Connector 9">
              <a:extLst>
                <a:ext uri="{FF2B5EF4-FFF2-40B4-BE49-F238E27FC236}">
                  <a16:creationId xmlns:a16="http://schemas.microsoft.com/office/drawing/2014/main" id="{47CA97C1-6E86-E559-603B-F164EE75416C}"/>
                </a:ext>
              </a:extLst>
            </p:cNvPr>
            <p:cNvCxnSpPr>
              <a:stCxn id="5" idx="2"/>
              <a:endCxn id="6" idx="0"/>
            </p:cNvCxnSpPr>
            <p:nvPr/>
          </p:nvCxnSpPr>
          <p:spPr>
            <a:xfrm>
              <a:off x="7967672" y="2400786"/>
              <a:ext cx="0" cy="24420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a:extLst>
                <a:ext uri="{FF2B5EF4-FFF2-40B4-BE49-F238E27FC236}">
                  <a16:creationId xmlns:a16="http://schemas.microsoft.com/office/drawing/2014/main" id="{083973CF-F0DD-EFC1-BEDA-33BFB2877569}"/>
                </a:ext>
              </a:extLst>
            </p:cNvPr>
            <p:cNvCxnSpPr>
              <a:stCxn id="7" idx="2"/>
              <a:endCxn id="9" idx="0"/>
            </p:cNvCxnSpPr>
            <p:nvPr/>
          </p:nvCxnSpPr>
          <p:spPr>
            <a:xfrm>
              <a:off x="7967672" y="3939018"/>
              <a:ext cx="0" cy="327306"/>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48C467DA-26F4-1DA0-F06B-EC03BE283C03}"/>
                </a:ext>
              </a:extLst>
            </p:cNvPr>
            <p:cNvCxnSpPr>
              <a:stCxn id="6" idx="2"/>
              <a:endCxn id="7" idx="0"/>
            </p:cNvCxnSpPr>
            <p:nvPr/>
          </p:nvCxnSpPr>
          <p:spPr>
            <a:xfrm>
              <a:off x="7967672" y="3126540"/>
              <a:ext cx="0" cy="330924"/>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3" name="Elbow Connector 73">
              <a:extLst>
                <a:ext uri="{FF2B5EF4-FFF2-40B4-BE49-F238E27FC236}">
                  <a16:creationId xmlns:a16="http://schemas.microsoft.com/office/drawing/2014/main" id="{95B4B35F-C427-C4E4-386C-39EEF48317E8}"/>
                </a:ext>
              </a:extLst>
            </p:cNvPr>
            <p:cNvCxnSpPr>
              <a:stCxn id="9" idx="1"/>
              <a:endCxn id="5" idx="1"/>
            </p:cNvCxnSpPr>
            <p:nvPr/>
          </p:nvCxnSpPr>
          <p:spPr>
            <a:xfrm rot="10800000" flipH="1">
              <a:off x="6471380" y="2008189"/>
              <a:ext cx="514350" cy="2963026"/>
            </a:xfrm>
            <a:prstGeom prst="bentConnector3">
              <a:avLst>
                <a:gd name="adj1" fmla="val -49539"/>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4" name="Straight Arrow Connector 13">
              <a:extLst>
                <a:ext uri="{FF2B5EF4-FFF2-40B4-BE49-F238E27FC236}">
                  <a16:creationId xmlns:a16="http://schemas.microsoft.com/office/drawing/2014/main" id="{AF80C875-C454-FA4A-FD95-A76023FACA86}"/>
                </a:ext>
              </a:extLst>
            </p:cNvPr>
            <p:cNvCxnSpPr>
              <a:stCxn id="9" idx="2"/>
              <a:endCxn id="8" idx="0"/>
            </p:cNvCxnSpPr>
            <p:nvPr/>
          </p:nvCxnSpPr>
          <p:spPr>
            <a:xfrm>
              <a:off x="7967672" y="5676106"/>
              <a:ext cx="0" cy="497949"/>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5" name="TextBox 14">
              <a:extLst>
                <a:ext uri="{FF2B5EF4-FFF2-40B4-BE49-F238E27FC236}">
                  <a16:creationId xmlns:a16="http://schemas.microsoft.com/office/drawing/2014/main" id="{A2063A17-37A4-6795-EBCC-C9E54D420209}"/>
                </a:ext>
              </a:extLst>
            </p:cNvPr>
            <p:cNvSpPr txBox="1"/>
            <p:nvPr/>
          </p:nvSpPr>
          <p:spPr>
            <a:xfrm>
              <a:off x="5723077" y="4542956"/>
              <a:ext cx="503862" cy="435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a:ln>
                    <a:noFill/>
                  </a:ln>
                  <a:solidFill>
                    <a:srgbClr val="000000"/>
                  </a:solidFill>
                  <a:effectLst/>
                  <a:uFillTx/>
                  <a:latin typeface="+mn-lt"/>
                  <a:ea typeface="+mn-ea"/>
                  <a:cs typeface="+mn-cs"/>
                  <a:sym typeface="Helvetica Light"/>
                </a:rPr>
                <a:t>NO</a:t>
              </a:r>
              <a:endParaRPr kumimoji="0" lang="en-GB" b="0" i="0" u="none" strike="noStrike" cap="none" spc="0" normalizeH="0" baseline="0" dirty="0">
                <a:ln>
                  <a:noFill/>
                </a:ln>
                <a:solidFill>
                  <a:srgbClr val="000000"/>
                </a:solidFill>
                <a:effectLst/>
                <a:uFillTx/>
                <a:latin typeface="+mn-lt"/>
                <a:ea typeface="+mn-ea"/>
                <a:cs typeface="+mn-cs"/>
                <a:sym typeface="Helvetica Light"/>
              </a:endParaRPr>
            </a:p>
          </p:txBody>
        </p:sp>
        <p:sp>
          <p:nvSpPr>
            <p:cNvPr id="16" name="TextBox 15">
              <a:extLst>
                <a:ext uri="{FF2B5EF4-FFF2-40B4-BE49-F238E27FC236}">
                  <a16:creationId xmlns:a16="http://schemas.microsoft.com/office/drawing/2014/main" id="{84C8E676-0CA1-B5B8-1CEC-2755817FE64E}"/>
                </a:ext>
              </a:extLst>
            </p:cNvPr>
            <p:cNvSpPr txBox="1"/>
            <p:nvPr/>
          </p:nvSpPr>
          <p:spPr>
            <a:xfrm>
              <a:off x="7356490" y="5657764"/>
              <a:ext cx="616428" cy="435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a:ln>
                    <a:noFill/>
                  </a:ln>
                  <a:solidFill>
                    <a:srgbClr val="000000"/>
                  </a:solidFill>
                  <a:effectLst/>
                  <a:uFillTx/>
                  <a:latin typeface="+mn-lt"/>
                  <a:ea typeface="+mn-ea"/>
                  <a:cs typeface="+mn-cs"/>
                  <a:sym typeface="Helvetica Light"/>
                </a:rPr>
                <a:t>YES</a:t>
              </a:r>
              <a:endParaRPr kumimoji="0" lang="en-GB" b="0" i="0" u="none" strike="noStrike" cap="none" spc="0" normalizeH="0" baseline="0" dirty="0">
                <a:ln>
                  <a:noFill/>
                </a:ln>
                <a:solidFill>
                  <a:srgbClr val="000000"/>
                </a:solidFill>
                <a:effectLst/>
                <a:uFillTx/>
                <a:latin typeface="+mn-lt"/>
                <a:ea typeface="+mn-ea"/>
                <a:cs typeface="+mn-cs"/>
                <a:sym typeface="Helvetica Light"/>
              </a:endParaRPr>
            </a:p>
          </p:txBody>
        </p:sp>
        <p:sp>
          <p:nvSpPr>
            <p:cNvPr id="17" name="Right Brace 16">
              <a:extLst>
                <a:ext uri="{FF2B5EF4-FFF2-40B4-BE49-F238E27FC236}">
                  <a16:creationId xmlns:a16="http://schemas.microsoft.com/office/drawing/2014/main" id="{0CA4999F-6704-00EB-33AD-6D16CF1BEED9}"/>
                </a:ext>
              </a:extLst>
            </p:cNvPr>
            <p:cNvSpPr/>
            <p:nvPr/>
          </p:nvSpPr>
          <p:spPr>
            <a:xfrm>
              <a:off x="9603628" y="1621913"/>
              <a:ext cx="702610" cy="4042842"/>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TextBox 17">
              <a:extLst>
                <a:ext uri="{FF2B5EF4-FFF2-40B4-BE49-F238E27FC236}">
                  <a16:creationId xmlns:a16="http://schemas.microsoft.com/office/drawing/2014/main" id="{0552CF57-D04F-AD01-EAE7-3FF70CEC60E2}"/>
                </a:ext>
              </a:extLst>
            </p:cNvPr>
            <p:cNvSpPr txBox="1"/>
            <p:nvPr/>
          </p:nvSpPr>
          <p:spPr>
            <a:xfrm>
              <a:off x="10586550" y="3458668"/>
              <a:ext cx="954095" cy="377361"/>
            </a:xfrm>
            <a:prstGeom prst="rect">
              <a:avLst/>
            </a:prstGeom>
            <a:noFill/>
          </p:spPr>
          <p:txBody>
            <a:bodyPr wrap="square" rtlCol="0">
              <a:spAutoFit/>
            </a:bodyPr>
            <a:lstStyle/>
            <a:p>
              <a:r>
                <a:rPr lang="en-GB" sz="1600" dirty="0"/>
                <a:t>~1 µs</a:t>
              </a:r>
            </a:p>
          </p:txBody>
        </p:sp>
      </p:grpSp>
      <p:sp>
        <p:nvSpPr>
          <p:cNvPr id="19" name="Slide Number Placeholder 18">
            <a:extLst>
              <a:ext uri="{FF2B5EF4-FFF2-40B4-BE49-F238E27FC236}">
                <a16:creationId xmlns:a16="http://schemas.microsoft.com/office/drawing/2014/main" id="{95C639E6-42E0-8239-AAAA-DBF781070DD3}"/>
              </a:ext>
            </a:extLst>
          </p:cNvPr>
          <p:cNvSpPr>
            <a:spLocks noGrp="1"/>
          </p:cNvSpPr>
          <p:nvPr>
            <p:ph type="sldNum" sz="quarter" idx="13"/>
          </p:nvPr>
        </p:nvSpPr>
        <p:spPr/>
        <p:txBody>
          <a:bodyPr/>
          <a:lstStyle/>
          <a:p>
            <a:fld id="{62B67842-47AD-D846-9321-55D40092337F}" type="slidenum">
              <a:rPr lang="en-GB" smtClean="0"/>
              <a:t>31</a:t>
            </a:fld>
            <a:endParaRPr lang="en-GB"/>
          </a:p>
        </p:txBody>
      </p:sp>
      <p:sp>
        <p:nvSpPr>
          <p:cNvPr id="20" name="Footer Placeholder 19">
            <a:extLst>
              <a:ext uri="{FF2B5EF4-FFF2-40B4-BE49-F238E27FC236}">
                <a16:creationId xmlns:a16="http://schemas.microsoft.com/office/drawing/2014/main" id="{19052036-D542-80E9-CADC-3F49F1345EF6}"/>
              </a:ext>
            </a:extLst>
          </p:cNvPr>
          <p:cNvSpPr>
            <a:spLocks noGrp="1"/>
          </p:cNvSpPr>
          <p:nvPr>
            <p:ph type="ftr" sz="quarter" idx="12"/>
          </p:nvPr>
        </p:nvSpPr>
        <p:spPr/>
        <p:txBody>
          <a:bodyPr/>
          <a:lstStyle/>
          <a:p>
            <a:r>
              <a:rPr lang="en-GB"/>
              <a:t>A. Agrawal, PSAS 2026</a:t>
            </a:r>
          </a:p>
        </p:txBody>
      </p:sp>
    </p:spTree>
    <p:extLst>
      <p:ext uri="{BB962C8B-B14F-4D97-AF65-F5344CB8AC3E}">
        <p14:creationId xmlns:p14="http://schemas.microsoft.com/office/powerpoint/2010/main" val="36555971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9D0F2-4EFC-9B97-F1BE-9061DDCEAED8}"/>
              </a:ext>
            </a:extLst>
          </p:cNvPr>
          <p:cNvSpPr>
            <a:spLocks noGrp="1"/>
          </p:cNvSpPr>
          <p:nvPr>
            <p:ph type="title"/>
          </p:nvPr>
        </p:nvSpPr>
        <p:spPr>
          <a:xfrm>
            <a:off x="1051627" y="356659"/>
            <a:ext cx="10080000" cy="1325033"/>
          </a:xfrm>
          <a:prstGeom prst="rect">
            <a:avLst/>
          </a:prstGeom>
        </p:spPr>
        <p:txBody>
          <a:bodyPr>
            <a:normAutofit/>
          </a:bodyPr>
          <a:lstStyle/>
          <a:p>
            <a:r>
              <a:rPr lang="en-US" sz="4400"/>
              <a:t>Measurement instability</a:t>
            </a:r>
          </a:p>
        </p:txBody>
      </p:sp>
      <p:sp>
        <p:nvSpPr>
          <p:cNvPr id="7" name="TextBox 6">
            <a:extLst>
              <a:ext uri="{FF2B5EF4-FFF2-40B4-BE49-F238E27FC236}">
                <a16:creationId xmlns:a16="http://schemas.microsoft.com/office/drawing/2014/main" id="{7445210C-0814-61B6-0FFE-BC001F86C155}"/>
              </a:ext>
            </a:extLst>
          </p:cNvPr>
          <p:cNvSpPr txBox="1"/>
          <p:nvPr/>
        </p:nvSpPr>
        <p:spPr>
          <a:xfrm>
            <a:off x="4358974" y="5545214"/>
            <a:ext cx="5022638" cy="261610"/>
          </a:xfrm>
          <a:prstGeom prst="rect">
            <a:avLst/>
          </a:prstGeom>
          <a:noFill/>
        </p:spPr>
        <p:txBody>
          <a:bodyPr wrap="square" rtlCol="0">
            <a:spAutoFit/>
          </a:bodyPr>
          <a:lstStyle/>
          <a:p>
            <a:pPr algn="ctr"/>
            <a:r>
              <a:rPr lang="en-US" sz="1100">
                <a:solidFill>
                  <a:schemeClr val="bg2">
                    <a:lumMod val="50000"/>
                  </a:schemeClr>
                </a:solidFill>
              </a:rPr>
              <a:t>Nichol, B. (2022), Doctoral Thesis</a:t>
            </a:r>
          </a:p>
        </p:txBody>
      </p:sp>
      <p:pic>
        <p:nvPicPr>
          <p:cNvPr id="3" name="Picture 2">
            <a:extLst>
              <a:ext uri="{FF2B5EF4-FFF2-40B4-BE49-F238E27FC236}">
                <a16:creationId xmlns:a16="http://schemas.microsoft.com/office/drawing/2014/main" id="{7A7DCDD4-266F-9C67-FEE0-FAD8005185F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243187" y="2409842"/>
            <a:ext cx="4231573" cy="3135372"/>
          </a:xfrm>
          <a:prstGeom prst="rect">
            <a:avLst/>
          </a:prstGeom>
        </p:spPr>
      </p:pic>
      <p:sp>
        <p:nvSpPr>
          <p:cNvPr id="13" name="TextBox 12">
            <a:extLst>
              <a:ext uri="{FF2B5EF4-FFF2-40B4-BE49-F238E27FC236}">
                <a16:creationId xmlns:a16="http://schemas.microsoft.com/office/drawing/2014/main" id="{F075F0FD-F8C7-F090-5FE8-220723E2FD56}"/>
              </a:ext>
            </a:extLst>
          </p:cNvPr>
          <p:cNvSpPr txBox="1"/>
          <p:nvPr/>
        </p:nvSpPr>
        <p:spPr>
          <a:xfrm>
            <a:off x="3183467" y="1783036"/>
            <a:ext cx="2544286" cy="338554"/>
          </a:xfrm>
          <a:prstGeom prst="rect">
            <a:avLst/>
          </a:prstGeom>
          <a:noFill/>
        </p:spPr>
        <p:txBody>
          <a:bodyPr wrap="none" rtlCol="0">
            <a:spAutoFit/>
          </a:bodyPr>
          <a:lstStyle/>
          <a:p>
            <a:r>
              <a:rPr lang="en-GB" sz="1600" dirty="0"/>
              <a:t>Without laser phase noise</a:t>
            </a:r>
          </a:p>
        </p:txBody>
      </p:sp>
      <p:grpSp>
        <p:nvGrpSpPr>
          <p:cNvPr id="16" name="Group 15">
            <a:extLst>
              <a:ext uri="{FF2B5EF4-FFF2-40B4-BE49-F238E27FC236}">
                <a16:creationId xmlns:a16="http://schemas.microsoft.com/office/drawing/2014/main" id="{582D3232-FBA0-0F97-82CB-B13DDEF976D4}"/>
              </a:ext>
            </a:extLst>
          </p:cNvPr>
          <p:cNvGrpSpPr/>
          <p:nvPr/>
        </p:nvGrpSpPr>
        <p:grpSpPr>
          <a:xfrm>
            <a:off x="6684694" y="1791851"/>
            <a:ext cx="3895725" cy="3795219"/>
            <a:chOff x="6684694" y="1791851"/>
            <a:chExt cx="3895725" cy="3795219"/>
          </a:xfrm>
        </p:grpSpPr>
        <p:pic>
          <p:nvPicPr>
            <p:cNvPr id="6" name="Picture 5">
              <a:extLst>
                <a:ext uri="{FF2B5EF4-FFF2-40B4-BE49-F238E27FC236}">
                  <a16:creationId xmlns:a16="http://schemas.microsoft.com/office/drawing/2014/main" id="{917F9514-7C9D-BA67-48C2-ED574808F482}"/>
                </a:ext>
              </a:extLst>
            </p:cNvPr>
            <p:cNvPicPr>
              <a:picLocks noChangeAspect="1"/>
            </p:cNvPicPr>
            <p:nvPr/>
          </p:nvPicPr>
          <p:blipFill>
            <a:blip r:embed="rId4">
              <a:clrChange>
                <a:clrFrom>
                  <a:srgbClr val="FFFFFF"/>
                </a:clrFrom>
                <a:clrTo>
                  <a:srgbClr val="FFFFFF">
                    <a:alpha val="0"/>
                  </a:srgbClr>
                </a:clrTo>
              </a:clrChange>
            </a:blip>
            <a:srcRect l="49877"/>
            <a:stretch/>
          </p:blipFill>
          <p:spPr>
            <a:xfrm>
              <a:off x="6684694" y="2121590"/>
              <a:ext cx="3895725" cy="3465480"/>
            </a:xfrm>
            <a:prstGeom prst="rect">
              <a:avLst/>
            </a:prstGeom>
          </p:spPr>
        </p:pic>
        <p:sp>
          <p:nvSpPr>
            <p:cNvPr id="14" name="TextBox 13">
              <a:extLst>
                <a:ext uri="{FF2B5EF4-FFF2-40B4-BE49-F238E27FC236}">
                  <a16:creationId xmlns:a16="http://schemas.microsoft.com/office/drawing/2014/main" id="{EAFC76B5-BB99-95EC-835C-DFEEE62BE7CD}"/>
                </a:ext>
              </a:extLst>
            </p:cNvPr>
            <p:cNvSpPr txBox="1"/>
            <p:nvPr/>
          </p:nvSpPr>
          <p:spPr>
            <a:xfrm>
              <a:off x="7503080" y="1791851"/>
              <a:ext cx="2258952" cy="338554"/>
            </a:xfrm>
            <a:prstGeom prst="rect">
              <a:avLst/>
            </a:prstGeom>
            <a:noFill/>
          </p:spPr>
          <p:txBody>
            <a:bodyPr wrap="none" rtlCol="0">
              <a:spAutoFit/>
            </a:bodyPr>
            <a:lstStyle/>
            <a:p>
              <a:r>
                <a:rPr lang="en-GB" sz="1600" dirty="0"/>
                <a:t>With laser phase noise</a:t>
              </a:r>
            </a:p>
          </p:txBody>
        </p:sp>
      </p:grpSp>
      <p:sp>
        <p:nvSpPr>
          <p:cNvPr id="15" name="TextBox 14">
            <a:extLst>
              <a:ext uri="{FF2B5EF4-FFF2-40B4-BE49-F238E27FC236}">
                <a16:creationId xmlns:a16="http://schemas.microsoft.com/office/drawing/2014/main" id="{29C90B88-84D3-2F99-AB7C-84813FE87382}"/>
              </a:ext>
            </a:extLst>
          </p:cNvPr>
          <p:cNvSpPr txBox="1"/>
          <p:nvPr/>
        </p:nvSpPr>
        <p:spPr>
          <a:xfrm>
            <a:off x="2082726" y="2506133"/>
            <a:ext cx="320922" cy="276999"/>
          </a:xfrm>
          <a:prstGeom prst="rect">
            <a:avLst/>
          </a:prstGeom>
          <a:noFill/>
        </p:spPr>
        <p:txBody>
          <a:bodyPr wrap="none" rtlCol="0">
            <a:spAutoFit/>
          </a:bodyPr>
          <a:lstStyle/>
          <a:p>
            <a:r>
              <a:rPr lang="en-GB" sz="1200" dirty="0"/>
              <a:t>a)</a:t>
            </a:r>
          </a:p>
        </p:txBody>
      </p:sp>
      <p:sp>
        <p:nvSpPr>
          <p:cNvPr id="4" name="Slide Number Placeholder 3">
            <a:extLst>
              <a:ext uri="{FF2B5EF4-FFF2-40B4-BE49-F238E27FC236}">
                <a16:creationId xmlns:a16="http://schemas.microsoft.com/office/drawing/2014/main" id="{9162CAFA-3788-BA97-5B76-EFB61F604847}"/>
              </a:ext>
            </a:extLst>
          </p:cNvPr>
          <p:cNvSpPr>
            <a:spLocks noGrp="1"/>
          </p:cNvSpPr>
          <p:nvPr>
            <p:ph type="sldNum" sz="quarter" idx="13"/>
          </p:nvPr>
        </p:nvSpPr>
        <p:spPr/>
        <p:txBody>
          <a:bodyPr/>
          <a:lstStyle/>
          <a:p>
            <a:fld id="{62B67842-47AD-D846-9321-55D40092337F}" type="slidenum">
              <a:rPr lang="en-GB" smtClean="0"/>
              <a:t>32</a:t>
            </a:fld>
            <a:endParaRPr lang="en-GB"/>
          </a:p>
        </p:txBody>
      </p:sp>
      <p:sp>
        <p:nvSpPr>
          <p:cNvPr id="5" name="Footer Placeholder 4">
            <a:extLst>
              <a:ext uri="{FF2B5EF4-FFF2-40B4-BE49-F238E27FC236}">
                <a16:creationId xmlns:a16="http://schemas.microsoft.com/office/drawing/2014/main" id="{6171DBA8-DB70-7CB0-3EAC-3507F4BD0DE0}"/>
              </a:ext>
            </a:extLst>
          </p:cNvPr>
          <p:cNvSpPr>
            <a:spLocks noGrp="1"/>
          </p:cNvSpPr>
          <p:nvPr>
            <p:ph type="ftr" sz="quarter" idx="12"/>
          </p:nvPr>
        </p:nvSpPr>
        <p:spPr/>
        <p:txBody>
          <a:bodyPr/>
          <a:lstStyle/>
          <a:p>
            <a:r>
              <a:rPr lang="en-GB"/>
              <a:t>A. Agrawal, PSAS 2026</a:t>
            </a:r>
          </a:p>
        </p:txBody>
      </p:sp>
    </p:spTree>
    <p:extLst>
      <p:ext uri="{BB962C8B-B14F-4D97-AF65-F5344CB8AC3E}">
        <p14:creationId xmlns:p14="http://schemas.microsoft.com/office/powerpoint/2010/main" val="374368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951E7-9C61-0D3F-34DD-48C9DBBE69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2617EE-B5D3-65D5-684E-2F6E5D4BE768}"/>
              </a:ext>
            </a:extLst>
          </p:cNvPr>
          <p:cNvSpPr>
            <a:spLocks noGrp="1"/>
          </p:cNvSpPr>
          <p:nvPr>
            <p:ph type="title"/>
          </p:nvPr>
        </p:nvSpPr>
        <p:spPr>
          <a:xfrm>
            <a:off x="1051627" y="356659"/>
            <a:ext cx="10080000" cy="1325033"/>
          </a:xfrm>
          <a:prstGeom prst="rect">
            <a:avLst/>
          </a:prstGeom>
        </p:spPr>
        <p:txBody>
          <a:bodyPr>
            <a:normAutofit/>
          </a:bodyPr>
          <a:lstStyle/>
          <a:p>
            <a:r>
              <a:rPr lang="en-US" dirty="0"/>
              <a:t>Differential spectroscopy</a:t>
            </a:r>
          </a:p>
        </p:txBody>
      </p:sp>
      <p:sp>
        <p:nvSpPr>
          <p:cNvPr id="3" name="Content Placeholder 2">
            <a:extLst>
              <a:ext uri="{FF2B5EF4-FFF2-40B4-BE49-F238E27FC236}">
                <a16:creationId xmlns:a16="http://schemas.microsoft.com/office/drawing/2014/main" id="{F2496121-D649-BAAC-2A7E-FEFBAEB881CA}"/>
              </a:ext>
            </a:extLst>
          </p:cNvPr>
          <p:cNvSpPr>
            <a:spLocks noGrp="1"/>
          </p:cNvSpPr>
          <p:nvPr>
            <p:ph sz="quarter" idx="10"/>
          </p:nvPr>
        </p:nvSpPr>
        <p:spPr>
          <a:xfrm>
            <a:off x="711167" y="2315766"/>
            <a:ext cx="10660930" cy="989137"/>
          </a:xfrm>
        </p:spPr>
        <p:txBody>
          <a:bodyPr numCol="2">
            <a:normAutofit fontScale="92500"/>
          </a:bodyPr>
          <a:lstStyle/>
          <a:p>
            <a:pPr lvl="1">
              <a:buFont typeface="Arial" panose="020B0604020202020204" pitchFamily="34" charset="0"/>
              <a:buChar char="•"/>
            </a:pPr>
            <a:r>
              <a:rPr lang="en-US" dirty="0"/>
              <a:t>Navigation</a:t>
            </a:r>
          </a:p>
          <a:p>
            <a:pPr lvl="1">
              <a:buFont typeface="Arial" panose="020B0604020202020204" pitchFamily="34" charset="0"/>
              <a:buChar char="•"/>
            </a:pPr>
            <a:r>
              <a:rPr lang="en-US" dirty="0"/>
              <a:t>Properties of dark matter </a:t>
            </a:r>
            <a:r>
              <a:rPr lang="en-US" baseline="30000" dirty="0"/>
              <a:t>[1]</a:t>
            </a:r>
          </a:p>
          <a:p>
            <a:pPr marL="344488" lvl="1" indent="-344488">
              <a:buFont typeface="Arial" panose="020B0604020202020204" pitchFamily="34" charset="0"/>
              <a:buChar char="•"/>
            </a:pPr>
            <a:r>
              <a:rPr lang="en-US" dirty="0"/>
              <a:t>Variation of fundamental constants </a:t>
            </a:r>
            <a:r>
              <a:rPr lang="en-US" baseline="30000" dirty="0"/>
              <a:t>[2]</a:t>
            </a:r>
            <a:endParaRPr lang="en-US" dirty="0"/>
          </a:p>
          <a:p>
            <a:pPr marL="344488" lvl="1" indent="-344488">
              <a:buFont typeface="Arial" panose="020B0604020202020204" pitchFamily="34" charset="0"/>
              <a:buChar char="•"/>
            </a:pPr>
            <a:r>
              <a:rPr lang="en-US" dirty="0"/>
              <a:t>Relativistic geodesy</a:t>
            </a:r>
            <a:r>
              <a:rPr lang="en-US" baseline="30000" dirty="0"/>
              <a:t> [3]</a:t>
            </a:r>
            <a:endParaRPr lang="en-US" dirty="0"/>
          </a:p>
        </p:txBody>
      </p:sp>
      <p:sp>
        <p:nvSpPr>
          <p:cNvPr id="5" name="TextBox 4">
            <a:extLst>
              <a:ext uri="{FF2B5EF4-FFF2-40B4-BE49-F238E27FC236}">
                <a16:creationId xmlns:a16="http://schemas.microsoft.com/office/drawing/2014/main" id="{18ACD0FF-782B-8BBB-37C1-48171C9C46DD}"/>
              </a:ext>
            </a:extLst>
          </p:cNvPr>
          <p:cNvSpPr txBox="1"/>
          <p:nvPr/>
        </p:nvSpPr>
        <p:spPr>
          <a:xfrm>
            <a:off x="316987" y="5999685"/>
            <a:ext cx="6099048" cy="738664"/>
          </a:xfrm>
          <a:prstGeom prst="rect">
            <a:avLst/>
          </a:prstGeom>
          <a:noFill/>
        </p:spPr>
        <p:txBody>
          <a:bodyPr wrap="square">
            <a:spAutoFit/>
          </a:bodyPr>
          <a:lstStyle>
            <a:defPPr>
              <a:defRPr lang="en-US"/>
            </a:defPPr>
            <a:lvl1pPr>
              <a:defRPr>
                <a:solidFill>
                  <a:schemeClr val="tx1">
                    <a:lumMod val="50000"/>
                    <a:lumOff val="50000"/>
                  </a:schemeClr>
                </a:solidFill>
              </a:defRPr>
            </a:lvl1pPr>
          </a:lstStyle>
          <a:p>
            <a:r>
              <a:rPr lang="en-GB" sz="1400" dirty="0"/>
              <a:t>[1] A. </a:t>
            </a:r>
            <a:r>
              <a:rPr lang="en-GB" sz="1400" dirty="0" err="1"/>
              <a:t>Derevianko</a:t>
            </a:r>
            <a:r>
              <a:rPr lang="en-GB" sz="1400" dirty="0"/>
              <a:t> and M. </a:t>
            </a:r>
            <a:r>
              <a:rPr lang="en-GB" sz="1400" dirty="0" err="1"/>
              <a:t>Pospelov</a:t>
            </a:r>
            <a:r>
              <a:rPr lang="en-GB" sz="1400" dirty="0"/>
              <a:t>. Nat. Phys., 10(12):933–936, 2014</a:t>
            </a:r>
          </a:p>
          <a:p>
            <a:r>
              <a:rPr lang="en-GB" sz="1400" dirty="0"/>
              <a:t>[2] Safronova et al., Rev. Mod. Phys. 90, 025008 (2018)</a:t>
            </a:r>
          </a:p>
          <a:p>
            <a:r>
              <a:rPr lang="en-GB" sz="1400" dirty="0"/>
              <a:t>[3] McGrew et al., Nature 564, 87 (2018)</a:t>
            </a:r>
          </a:p>
        </p:txBody>
      </p:sp>
      <p:sp>
        <p:nvSpPr>
          <p:cNvPr id="4" name="Slide Number Placeholder 3">
            <a:extLst>
              <a:ext uri="{FF2B5EF4-FFF2-40B4-BE49-F238E27FC236}">
                <a16:creationId xmlns:a16="http://schemas.microsoft.com/office/drawing/2014/main" id="{4A36279C-5AEC-1698-A308-1E15724020A0}"/>
              </a:ext>
            </a:extLst>
          </p:cNvPr>
          <p:cNvSpPr>
            <a:spLocks noGrp="1"/>
          </p:cNvSpPr>
          <p:nvPr>
            <p:ph type="sldNum" sz="quarter" idx="13"/>
          </p:nvPr>
        </p:nvSpPr>
        <p:spPr/>
        <p:txBody>
          <a:bodyPr/>
          <a:lstStyle/>
          <a:p>
            <a:fld id="{62B67842-47AD-D846-9321-55D40092337F}" type="slidenum">
              <a:rPr lang="en-GB" smtClean="0"/>
              <a:t>4</a:t>
            </a:fld>
            <a:endParaRPr lang="en-GB"/>
          </a:p>
        </p:txBody>
      </p:sp>
      <p:sp>
        <p:nvSpPr>
          <p:cNvPr id="6" name="Footer Placeholder 5">
            <a:extLst>
              <a:ext uri="{FF2B5EF4-FFF2-40B4-BE49-F238E27FC236}">
                <a16:creationId xmlns:a16="http://schemas.microsoft.com/office/drawing/2014/main" id="{DAD01A62-41F1-E8FF-D971-941CF49BB678}"/>
              </a:ext>
            </a:extLst>
          </p:cNvPr>
          <p:cNvSpPr>
            <a:spLocks noGrp="1"/>
          </p:cNvSpPr>
          <p:nvPr>
            <p:ph type="ftr" sz="quarter" idx="12"/>
          </p:nvPr>
        </p:nvSpPr>
        <p:spPr/>
        <p:txBody>
          <a:bodyPr/>
          <a:lstStyle/>
          <a:p>
            <a:r>
              <a:rPr lang="en-GB"/>
              <a:t>A. Agrawal, PSAS 2026</a:t>
            </a:r>
          </a:p>
        </p:txBody>
      </p:sp>
      <p:pic>
        <p:nvPicPr>
          <p:cNvPr id="8" name="Picture 7" descr="Convergence Between Satellite and Terrestrial Services Providers Gains  Momentum">
            <a:extLst>
              <a:ext uri="{FF2B5EF4-FFF2-40B4-BE49-F238E27FC236}">
                <a16:creationId xmlns:a16="http://schemas.microsoft.com/office/drawing/2014/main" id="{4011DEF5-80AF-862C-572F-5E2842EEF22A}"/>
              </a:ext>
            </a:extLst>
          </p:cNvPr>
          <p:cNvPicPr>
            <a:picLocks noChangeAspect="1"/>
          </p:cNvPicPr>
          <p:nvPr/>
        </p:nvPicPr>
        <p:blipFill>
          <a:blip r:embed="rId3"/>
          <a:stretch>
            <a:fillRect/>
          </a:stretch>
        </p:blipFill>
        <p:spPr>
          <a:xfrm>
            <a:off x="863839" y="3841556"/>
            <a:ext cx="2473780" cy="1867414"/>
          </a:xfrm>
          <a:prstGeom prst="rect">
            <a:avLst/>
          </a:prstGeom>
        </p:spPr>
      </p:pic>
      <p:pic>
        <p:nvPicPr>
          <p:cNvPr id="9" name="Picture 8">
            <a:extLst>
              <a:ext uri="{FF2B5EF4-FFF2-40B4-BE49-F238E27FC236}">
                <a16:creationId xmlns:a16="http://schemas.microsoft.com/office/drawing/2014/main" id="{F448706A-77D0-14FF-D62D-415D7DE4A4F6}"/>
              </a:ext>
            </a:extLst>
          </p:cNvPr>
          <p:cNvPicPr>
            <a:picLocks noChangeAspect="1"/>
          </p:cNvPicPr>
          <p:nvPr/>
        </p:nvPicPr>
        <p:blipFill>
          <a:blip r:embed="rId4"/>
          <a:stretch>
            <a:fillRect/>
          </a:stretch>
        </p:blipFill>
        <p:spPr>
          <a:xfrm>
            <a:off x="8468302" y="3634580"/>
            <a:ext cx="3026546" cy="2281366"/>
          </a:xfrm>
          <a:prstGeom prst="rect">
            <a:avLst/>
          </a:prstGeom>
        </p:spPr>
      </p:pic>
      <p:grpSp>
        <p:nvGrpSpPr>
          <p:cNvPr id="35" name="Group 34">
            <a:extLst>
              <a:ext uri="{FF2B5EF4-FFF2-40B4-BE49-F238E27FC236}">
                <a16:creationId xmlns:a16="http://schemas.microsoft.com/office/drawing/2014/main" id="{0D033065-2410-716A-C48D-2E1DEEECD1DC}"/>
              </a:ext>
            </a:extLst>
          </p:cNvPr>
          <p:cNvGrpSpPr/>
          <p:nvPr/>
        </p:nvGrpSpPr>
        <p:grpSpPr>
          <a:xfrm>
            <a:off x="4335712" y="3626158"/>
            <a:ext cx="3411840" cy="2213962"/>
            <a:chOff x="280" y="4694"/>
            <a:chExt cx="4388" cy="3260"/>
          </a:xfrm>
        </p:grpSpPr>
        <p:grpSp>
          <p:nvGrpSpPr>
            <p:cNvPr id="36" name="Gruppieren 1">
              <a:extLst>
                <a:ext uri="{FF2B5EF4-FFF2-40B4-BE49-F238E27FC236}">
                  <a16:creationId xmlns:a16="http://schemas.microsoft.com/office/drawing/2014/main" id="{9A6C0F94-7640-BDFF-64B4-DCB0FC2A5668}"/>
                </a:ext>
              </a:extLst>
            </p:cNvPr>
            <p:cNvGrpSpPr/>
            <p:nvPr/>
          </p:nvGrpSpPr>
          <p:grpSpPr>
            <a:xfrm>
              <a:off x="280" y="4694"/>
              <a:ext cx="4388" cy="3260"/>
              <a:chOff x="5176130" y="4315972"/>
              <a:chExt cx="2782678" cy="2067349"/>
            </a:xfrm>
          </p:grpSpPr>
          <p:sp>
            <p:nvSpPr>
              <p:cNvPr id="38" name="Abgerundetes Rechteck 23">
                <a:extLst>
                  <a:ext uri="{FF2B5EF4-FFF2-40B4-BE49-F238E27FC236}">
                    <a16:creationId xmlns:a16="http://schemas.microsoft.com/office/drawing/2014/main" id="{F4F238C4-CF5E-07DB-44E7-A26BB4C168A3}"/>
                  </a:ext>
                </a:extLst>
              </p:cNvPr>
              <p:cNvSpPr/>
              <p:nvPr/>
            </p:nvSpPr>
            <p:spPr bwMode="auto">
              <a:xfrm>
                <a:off x="5176130" y="4315972"/>
                <a:ext cx="2782678" cy="2067349"/>
              </a:xfrm>
              <a:prstGeom prst="roundRect">
                <a:avLst/>
              </a:prstGeom>
              <a:solidFill>
                <a:schemeClr val="bg2">
                  <a:lumMod val="75000"/>
                </a:schemeClr>
              </a:soli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
                  <a:rot lat="0" lon="0" rev="0"/>
                </a:lightRig>
              </a:scene3d>
              <a:sp3d prstMaterial="matte"/>
            </p:spPr>
            <p:style>
              <a:lnRef idx="0">
                <a:schemeClr val="accent2"/>
              </a:lnRef>
              <a:fillRef idx="3">
                <a:schemeClr val="accent2"/>
              </a:fillRef>
              <a:effectRef idx="3">
                <a:schemeClr val="accent2"/>
              </a:effectRef>
              <a:fontRef idx="minor">
                <a:schemeClr val="lt1"/>
              </a:fontRef>
            </p:style>
            <p:txBody>
              <a:bodyPr lIns="0" tIns="0" rIns="0" bIns="0" anchor="b"/>
              <a:lstStyle/>
              <a:p>
                <a:pPr algn="ctr">
                  <a:lnSpc>
                    <a:spcPct val="110000"/>
                  </a:lnSpc>
                  <a:spcBef>
                    <a:spcPct val="40000"/>
                  </a:spcBef>
                  <a:defRPr/>
                </a:pPr>
                <a:endParaRPr lang="de-DE" dirty="0">
                  <a:solidFill>
                    <a:srgbClr val="C00000"/>
                  </a:solidFill>
                  <a:effectLst>
                    <a:outerShdw blurRad="38100" dist="38100" dir="2700000" algn="tl">
                      <a:srgbClr val="000000">
                        <a:alpha val="43137"/>
                      </a:srgbClr>
                    </a:outerShdw>
                  </a:effectLst>
                  <a:latin typeface="Calibri" panose="020F0502020204030204"/>
                </a:endParaRPr>
              </a:p>
            </p:txBody>
          </p:sp>
          <mc:AlternateContent xmlns:mc="http://schemas.openxmlformats.org/markup-compatibility/2006" xmlns:a14="http://schemas.microsoft.com/office/drawing/2010/main">
            <mc:Choice Requires="a14">
              <p:sp>
                <p:nvSpPr>
                  <p:cNvPr id="39" name="Text Box 5">
                    <a:extLst>
                      <a:ext uri="{FF2B5EF4-FFF2-40B4-BE49-F238E27FC236}">
                        <a16:creationId xmlns:a16="http://schemas.microsoft.com/office/drawing/2014/main" id="{D0BEB9E3-70C3-8ACE-80A0-F7789E792B8D}"/>
                      </a:ext>
                    </a:extLst>
                  </p:cNvPr>
                  <p:cNvSpPr txBox="1">
                    <a:spLocks noChangeArrowheads="1"/>
                  </p:cNvSpPr>
                  <p:nvPr/>
                </p:nvSpPr>
                <p:spPr bwMode="auto">
                  <a:xfrm>
                    <a:off x="6703468" y="4369242"/>
                    <a:ext cx="629018" cy="371706"/>
                  </a:xfrm>
                  <a:prstGeom prst="rect">
                    <a:avLst/>
                  </a:prstGeom>
                  <a:noFill/>
                  <a:ln w="9525" algn="ctr">
                    <a:noFill/>
                    <a:miter lim="800000"/>
                  </a:ln>
                </p:spPr>
                <p:txBody>
                  <a:bodyPr wrap="square">
                    <a:spAutoFit/>
                  </a:bodyPr>
                  <a:lstStyle/>
                  <a:p>
                    <a:pPr>
                      <a:defRPr/>
                    </a:pPr>
                    <a14:m>
                      <m:oMathPara xmlns:m="http://schemas.openxmlformats.org/officeDocument/2006/math">
                        <m:oMathParaPr>
                          <m:jc m:val="centerGroup"/>
                        </m:oMathParaPr>
                        <m:oMath xmlns:m="http://schemas.openxmlformats.org/officeDocument/2006/math">
                          <m:r>
                            <a:rPr lang="de-DE" sz="2400" i="1">
                              <a:solidFill>
                                <a:prstClr val="black"/>
                              </a:solidFill>
                              <a:latin typeface="Cambria Math" panose="02040503050406030204" pitchFamily="18" charset="0"/>
                            </a:rPr>
                            <m:t>|</m:t>
                          </m:r>
                          <m:r>
                            <a:rPr lang="de-DE" sz="2400" i="1">
                              <a:solidFill>
                                <a:prstClr val="black"/>
                              </a:solidFill>
                              <a:latin typeface="Cambria Math" panose="02040503050406030204" pitchFamily="18" charset="0"/>
                            </a:rPr>
                            <m:t>𝑒</m:t>
                          </m:r>
                          <m:r>
                            <a:rPr lang="de-DE" sz="2400" i="1">
                              <a:solidFill>
                                <a:prstClr val="black"/>
                              </a:solidFill>
                              <a:latin typeface="Cambria Math" panose="02040503050406030204" pitchFamily="18" charset="0"/>
                            </a:rPr>
                            <m:t>⟩</m:t>
                          </m:r>
                        </m:oMath>
                      </m:oMathPara>
                    </a14:m>
                    <a:endParaRPr lang="en-US" sz="2400" dirty="0">
                      <a:solidFill>
                        <a:prstClr val="black"/>
                      </a:solidFill>
                      <a:latin typeface="Symbol" panose="05050102010706020507" pitchFamily="18" charset="2"/>
                    </a:endParaRPr>
                  </a:p>
                </p:txBody>
              </p:sp>
            </mc:Choice>
            <mc:Fallback xmlns="">
              <p:sp>
                <p:nvSpPr>
                  <p:cNvPr id="42" name="Text Box 5"/>
                  <p:cNvSpPr txBox="1">
                    <a:spLocks noRot="1" noChangeAspect="1" noMove="1" noResize="1" noEditPoints="1" noAdjustHandles="1" noChangeArrowheads="1" noChangeShapeType="1" noTextEdit="1"/>
                  </p:cNvSpPr>
                  <p:nvPr/>
                </p:nvSpPr>
                <p:spPr bwMode="auto">
                  <a:xfrm>
                    <a:off x="6703468" y="4369242"/>
                    <a:ext cx="629018" cy="371706"/>
                  </a:xfrm>
                  <a:prstGeom prst="rect">
                    <a:avLst/>
                  </a:prstGeom>
                  <a:blipFill rotWithShape="1">
                    <a:blip r:embed="rId9"/>
                  </a:blipFill>
                  <a:ln w="9525" algn="ctr">
                    <a:noFill/>
                    <a:miter lim="800000"/>
                  </a:ln>
                </p:spPr>
                <p:txBody>
                  <a:bodyPr/>
                  <a:lstStyle/>
                  <a:p>
                    <a:r>
                      <a:rPr lang="en-US" altLang="en-US">
                        <a:noFill/>
                      </a:rPr>
                      <a:t> </a:t>
                    </a:r>
                  </a:p>
                </p:txBody>
              </p:sp>
            </mc:Fallback>
          </mc:AlternateContent>
          <mc:AlternateContent xmlns:mc="http://schemas.openxmlformats.org/markup-compatibility/2006" xmlns:a14="http://schemas.microsoft.com/office/drawing/2010/main">
            <mc:Choice Requires="a14">
              <p:sp>
                <p:nvSpPr>
                  <p:cNvPr id="40" name="Text Box 6">
                    <a:extLst>
                      <a:ext uri="{FF2B5EF4-FFF2-40B4-BE49-F238E27FC236}">
                        <a16:creationId xmlns:a16="http://schemas.microsoft.com/office/drawing/2014/main" id="{8B835C7B-D6FA-A0B4-CB53-FB2053CA51DA}"/>
                      </a:ext>
                    </a:extLst>
                  </p:cNvPr>
                  <p:cNvSpPr txBox="1">
                    <a:spLocks noChangeArrowheads="1"/>
                  </p:cNvSpPr>
                  <p:nvPr/>
                </p:nvSpPr>
                <p:spPr bwMode="auto">
                  <a:xfrm>
                    <a:off x="6703468" y="5171131"/>
                    <a:ext cx="662810" cy="371706"/>
                  </a:xfrm>
                  <a:prstGeom prst="rect">
                    <a:avLst/>
                  </a:prstGeom>
                  <a:noFill/>
                  <a:ln w="9525" algn="ctr">
                    <a:noFill/>
                    <a:miter lim="800000"/>
                  </a:ln>
                </p:spPr>
                <p:txBody>
                  <a:bodyPr wrap="square">
                    <a:spAutoFit/>
                  </a:bodyPr>
                  <a:lstStyle/>
                  <a:p>
                    <a:pPr>
                      <a:defRPr/>
                    </a:pPr>
                    <a14:m>
                      <m:oMathPara xmlns:m="http://schemas.openxmlformats.org/officeDocument/2006/math">
                        <m:oMathParaPr>
                          <m:jc m:val="centerGroup"/>
                        </m:oMathParaPr>
                        <m:oMath xmlns:m="http://schemas.openxmlformats.org/officeDocument/2006/math">
                          <m:r>
                            <a:rPr lang="de-DE" sz="2400" i="1">
                              <a:solidFill>
                                <a:prstClr val="black"/>
                              </a:solidFill>
                              <a:latin typeface="Cambria Math" panose="02040503050406030204" pitchFamily="18" charset="0"/>
                            </a:rPr>
                            <m:t>|</m:t>
                          </m:r>
                          <m:r>
                            <a:rPr lang="de-DE" sz="2400" i="1">
                              <a:solidFill>
                                <a:prstClr val="black"/>
                              </a:solidFill>
                              <a:latin typeface="Cambria Math" panose="02040503050406030204" pitchFamily="18" charset="0"/>
                            </a:rPr>
                            <m:t>𝑔</m:t>
                          </m:r>
                          <m:r>
                            <a:rPr lang="de-DE" sz="2400" i="1">
                              <a:solidFill>
                                <a:prstClr val="black"/>
                              </a:solidFill>
                              <a:latin typeface="Cambria Math" panose="02040503050406030204" pitchFamily="18" charset="0"/>
                            </a:rPr>
                            <m:t>⟩</m:t>
                          </m:r>
                        </m:oMath>
                      </m:oMathPara>
                    </a14:m>
                    <a:endParaRPr lang="en-US" sz="2400" dirty="0">
                      <a:solidFill>
                        <a:prstClr val="black"/>
                      </a:solidFill>
                      <a:latin typeface="Symbol" panose="05050102010706020507" pitchFamily="18" charset="2"/>
                    </a:endParaRPr>
                  </a:p>
                </p:txBody>
              </p:sp>
            </mc:Choice>
            <mc:Fallback xmlns="">
              <p:sp>
                <p:nvSpPr>
                  <p:cNvPr id="43" name="Text Box 6"/>
                  <p:cNvSpPr txBox="1">
                    <a:spLocks noRot="1" noChangeAspect="1" noMove="1" noResize="1" noEditPoints="1" noAdjustHandles="1" noChangeArrowheads="1" noChangeShapeType="1" noTextEdit="1"/>
                  </p:cNvSpPr>
                  <p:nvPr/>
                </p:nvSpPr>
                <p:spPr bwMode="auto">
                  <a:xfrm>
                    <a:off x="6703468" y="5171131"/>
                    <a:ext cx="662810" cy="371706"/>
                  </a:xfrm>
                  <a:prstGeom prst="rect">
                    <a:avLst/>
                  </a:prstGeom>
                  <a:blipFill rotWithShape="1">
                    <a:blip r:embed="rId10"/>
                  </a:blipFill>
                  <a:ln w="9525" algn="ctr">
                    <a:noFill/>
                    <a:miter lim="800000"/>
                  </a:ln>
                </p:spPr>
                <p:txBody>
                  <a:bodyPr/>
                  <a:lstStyle/>
                  <a:p>
                    <a:r>
                      <a:rPr lang="en-US" altLang="en-US">
                        <a:noFill/>
                      </a:rPr>
                      <a:t> </a:t>
                    </a:r>
                  </a:p>
                </p:txBody>
              </p:sp>
            </mc:Fallback>
          </mc:AlternateContent>
          <p:sp>
            <p:nvSpPr>
              <p:cNvPr id="41" name="Line 7">
                <a:extLst>
                  <a:ext uri="{FF2B5EF4-FFF2-40B4-BE49-F238E27FC236}">
                    <a16:creationId xmlns:a16="http://schemas.microsoft.com/office/drawing/2014/main" id="{C494F949-8ECA-7D58-64AB-8140B42BC73E}"/>
                  </a:ext>
                </a:extLst>
              </p:cNvPr>
              <p:cNvSpPr>
                <a:spLocks noChangeShapeType="1"/>
              </p:cNvSpPr>
              <p:nvPr/>
            </p:nvSpPr>
            <p:spPr bwMode="auto">
              <a:xfrm>
                <a:off x="5685882" y="4507555"/>
                <a:ext cx="1017587" cy="1"/>
              </a:xfrm>
              <a:prstGeom prst="line">
                <a:avLst/>
              </a:prstGeom>
              <a:noFill/>
              <a:ln w="28575">
                <a:solidFill>
                  <a:schemeClr val="tx1"/>
                </a:solidFill>
                <a:prstDash val="sysDot"/>
                <a:round/>
              </a:ln>
            </p:spPr>
            <p:txBody>
              <a:bodyPr wrap="square">
                <a:spAutoFit/>
              </a:bodyPr>
              <a:lstStyle/>
              <a:p>
                <a:pPr>
                  <a:defRPr/>
                </a:pPr>
                <a:endParaRPr lang="de-DE">
                  <a:solidFill>
                    <a:prstClr val="white"/>
                  </a:solidFill>
                </a:endParaRPr>
              </a:p>
            </p:txBody>
          </p:sp>
          <p:sp>
            <p:nvSpPr>
              <p:cNvPr id="42" name="Line 8">
                <a:extLst>
                  <a:ext uri="{FF2B5EF4-FFF2-40B4-BE49-F238E27FC236}">
                    <a16:creationId xmlns:a16="http://schemas.microsoft.com/office/drawing/2014/main" id="{E672BDB0-E729-94AD-3574-15C5B880EFB1}"/>
                  </a:ext>
                </a:extLst>
              </p:cNvPr>
              <p:cNvSpPr>
                <a:spLocks noChangeShapeType="1"/>
              </p:cNvSpPr>
              <p:nvPr/>
            </p:nvSpPr>
            <p:spPr bwMode="auto">
              <a:xfrm flipV="1">
                <a:off x="5627760" y="5847592"/>
                <a:ext cx="1152878" cy="4"/>
              </a:xfrm>
              <a:prstGeom prst="line">
                <a:avLst/>
              </a:prstGeom>
              <a:noFill/>
              <a:ln w="28575">
                <a:solidFill>
                  <a:schemeClr val="tx1"/>
                </a:solidFill>
                <a:round/>
                <a:tailEnd type="triangle" w="med" len="med"/>
              </a:ln>
            </p:spPr>
            <p:txBody>
              <a:bodyPr wrap="square">
                <a:spAutoFit/>
              </a:bodyPr>
              <a:lstStyle/>
              <a:p>
                <a:pPr>
                  <a:defRPr/>
                </a:pPr>
                <a:endParaRPr lang="de-DE">
                  <a:solidFill>
                    <a:prstClr val="white"/>
                  </a:solidFill>
                </a:endParaRPr>
              </a:p>
            </p:txBody>
          </p:sp>
          <p:sp>
            <p:nvSpPr>
              <p:cNvPr id="43" name="Oval 10">
                <a:extLst>
                  <a:ext uri="{FF2B5EF4-FFF2-40B4-BE49-F238E27FC236}">
                    <a16:creationId xmlns:a16="http://schemas.microsoft.com/office/drawing/2014/main" id="{FE90E1D8-3C7C-BBE3-8F52-D7C1B2096969}"/>
                  </a:ext>
                </a:extLst>
              </p:cNvPr>
              <p:cNvSpPr>
                <a:spLocks noChangeArrowheads="1"/>
              </p:cNvSpPr>
              <p:nvPr/>
            </p:nvSpPr>
            <p:spPr bwMode="auto">
              <a:xfrm>
                <a:off x="6022430" y="5770227"/>
                <a:ext cx="144000" cy="144000"/>
              </a:xfrm>
              <a:prstGeom prst="ellipse">
                <a:avLst/>
              </a:prstGeom>
              <a:solidFill>
                <a:srgbClr val="FFFF00"/>
              </a:solidFill>
              <a:ln w="9525" algn="ctr">
                <a:noFill/>
                <a:round/>
              </a:ln>
            </p:spPr>
            <p:txBody>
              <a:bodyPr wrap="square" anchor="ctr">
                <a:spAutoFit/>
              </a:bodyPr>
              <a:lstStyle/>
              <a:p>
                <a:pPr>
                  <a:defRPr/>
                </a:pPr>
                <a:endParaRPr lang="de-DE">
                  <a:solidFill>
                    <a:prstClr val="white"/>
                  </a:solidFill>
                </a:endParaRPr>
              </a:p>
            </p:txBody>
          </p:sp>
          <p:sp>
            <p:nvSpPr>
              <p:cNvPr id="44" name="Line 11">
                <a:extLst>
                  <a:ext uri="{FF2B5EF4-FFF2-40B4-BE49-F238E27FC236}">
                    <a16:creationId xmlns:a16="http://schemas.microsoft.com/office/drawing/2014/main" id="{861FFC76-E7CB-0BD6-6631-C9312A7AD889}"/>
                  </a:ext>
                </a:extLst>
              </p:cNvPr>
              <p:cNvSpPr>
                <a:spLocks noChangeShapeType="1"/>
              </p:cNvSpPr>
              <p:nvPr/>
            </p:nvSpPr>
            <p:spPr bwMode="auto">
              <a:xfrm flipV="1">
                <a:off x="5704932" y="5442594"/>
                <a:ext cx="998537" cy="1587"/>
              </a:xfrm>
              <a:prstGeom prst="line">
                <a:avLst/>
              </a:prstGeom>
              <a:noFill/>
              <a:ln w="28575">
                <a:solidFill>
                  <a:schemeClr val="tx1"/>
                </a:solidFill>
                <a:prstDash val="sysDot"/>
                <a:round/>
              </a:ln>
            </p:spPr>
            <p:txBody>
              <a:bodyPr wrap="square">
                <a:spAutoFit/>
              </a:bodyPr>
              <a:lstStyle/>
              <a:p>
                <a:pPr>
                  <a:defRPr/>
                </a:pPr>
                <a:endParaRPr lang="de-DE">
                  <a:solidFill>
                    <a:prstClr val="white"/>
                  </a:solidFill>
                </a:endParaRPr>
              </a:p>
            </p:txBody>
          </p:sp>
          <p:sp>
            <p:nvSpPr>
              <p:cNvPr id="45" name="Text Box 13">
                <a:extLst>
                  <a:ext uri="{FF2B5EF4-FFF2-40B4-BE49-F238E27FC236}">
                    <a16:creationId xmlns:a16="http://schemas.microsoft.com/office/drawing/2014/main" id="{B0F7F841-B6AC-6C4F-27D6-D980F11C978E}"/>
                  </a:ext>
                </a:extLst>
              </p:cNvPr>
              <p:cNvSpPr txBox="1">
                <a:spLocks noChangeArrowheads="1"/>
              </p:cNvSpPr>
              <p:nvPr/>
            </p:nvSpPr>
            <p:spPr bwMode="auto">
              <a:xfrm>
                <a:off x="5908788" y="4705994"/>
                <a:ext cx="949299" cy="371706"/>
              </a:xfrm>
              <a:prstGeom prst="rect">
                <a:avLst/>
              </a:prstGeom>
              <a:noFill/>
              <a:ln w="9525" algn="ctr">
                <a:noFill/>
                <a:miter lim="800000"/>
              </a:ln>
            </p:spPr>
            <p:txBody>
              <a:bodyPr wrap="square">
                <a:spAutoFit/>
              </a:bodyPr>
              <a:lstStyle/>
              <a:p>
                <a:pPr>
                  <a:defRPr/>
                </a:pPr>
                <a:r>
                  <a:rPr lang="de-DE" sz="2400" dirty="0">
                    <a:solidFill>
                      <a:srgbClr val="FFFF00"/>
                    </a:solidFill>
                    <a:latin typeface="MT Extra" panose="05050102010205020202" pitchFamily="18" charset="2"/>
                    <a:sym typeface="MT Extra" panose="05050102010205020202" pitchFamily="18" charset="2"/>
                  </a:rPr>
                  <a:t></a:t>
                </a:r>
                <a:r>
                  <a:rPr lang="de-DE" sz="2400" dirty="0">
                    <a:solidFill>
                      <a:srgbClr val="FFFF00"/>
                    </a:solidFill>
                    <a:latin typeface="MT Extra" panose="05050102010205020202" pitchFamily="18" charset="2"/>
                    <a:sym typeface="Symbol" panose="05050102010706020507" pitchFamily="18" charset="2"/>
                  </a:rPr>
                  <a:t></a:t>
                </a:r>
                <a:r>
                  <a:rPr lang="de-DE" sz="2400" dirty="0">
                    <a:solidFill>
                      <a:srgbClr val="FFFF00"/>
                    </a:solidFill>
                    <a:latin typeface="Symbol" panose="05050102010706020507" pitchFamily="18" charset="2"/>
                  </a:rPr>
                  <a:t>(</a:t>
                </a:r>
                <a:r>
                  <a:rPr lang="de-DE" sz="2400" dirty="0">
                    <a:solidFill>
                      <a:srgbClr val="FFFF00"/>
                    </a:solidFill>
                    <a:latin typeface="Symbol" panose="05050102010706020507" pitchFamily="18" charset="2"/>
                    <a:sym typeface="Symbol" panose="05050102010706020507" pitchFamily="18" charset="2"/>
                  </a:rPr>
                  <a:t>a</a:t>
                </a:r>
                <a:r>
                  <a:rPr lang="de-DE" sz="2400" dirty="0">
                    <a:solidFill>
                      <a:srgbClr val="FFFF00"/>
                    </a:solidFill>
                  </a:rPr>
                  <a:t>)</a:t>
                </a:r>
                <a:endParaRPr lang="en-US" sz="2400" dirty="0">
                  <a:solidFill>
                    <a:srgbClr val="FFFF00"/>
                  </a:solidFill>
                </a:endParaRPr>
              </a:p>
            </p:txBody>
          </p:sp>
          <p:sp>
            <p:nvSpPr>
              <p:cNvPr id="46" name="Line 16">
                <a:extLst>
                  <a:ext uri="{FF2B5EF4-FFF2-40B4-BE49-F238E27FC236}">
                    <a16:creationId xmlns:a16="http://schemas.microsoft.com/office/drawing/2014/main" id="{1C1C208F-8027-54B1-3ED5-C110BC361A7A}"/>
                  </a:ext>
                </a:extLst>
              </p:cNvPr>
              <p:cNvSpPr>
                <a:spLocks noChangeShapeType="1"/>
              </p:cNvSpPr>
              <p:nvPr/>
            </p:nvSpPr>
            <p:spPr bwMode="auto">
              <a:xfrm flipV="1">
                <a:off x="5882194" y="4507558"/>
                <a:ext cx="0" cy="935038"/>
              </a:xfrm>
              <a:prstGeom prst="line">
                <a:avLst/>
              </a:prstGeom>
              <a:noFill/>
              <a:ln w="19050">
                <a:solidFill>
                  <a:srgbClr val="FFFF00"/>
                </a:solidFill>
                <a:round/>
                <a:tailEnd type="triangle" w="med" len="med"/>
              </a:ln>
            </p:spPr>
            <p:txBody>
              <a:bodyPr wrap="square">
                <a:spAutoFit/>
              </a:bodyPr>
              <a:lstStyle/>
              <a:p>
                <a:pPr>
                  <a:defRPr/>
                </a:pPr>
                <a:endParaRPr lang="de-DE">
                  <a:solidFill>
                    <a:prstClr val="white"/>
                  </a:solidFill>
                </a:endParaRPr>
              </a:p>
            </p:txBody>
          </p:sp>
          <p:grpSp>
            <p:nvGrpSpPr>
              <p:cNvPr id="47" name="Group 17">
                <a:extLst>
                  <a:ext uri="{FF2B5EF4-FFF2-40B4-BE49-F238E27FC236}">
                    <a16:creationId xmlns:a16="http://schemas.microsoft.com/office/drawing/2014/main" id="{6C8D2F93-5EBF-1EAA-0CA9-3806179A19F0}"/>
                  </a:ext>
                </a:extLst>
              </p:cNvPr>
              <p:cNvGrpSpPr/>
              <p:nvPr/>
            </p:nvGrpSpPr>
            <p:grpSpPr bwMode="auto">
              <a:xfrm>
                <a:off x="5684294" y="4578992"/>
                <a:ext cx="1019175" cy="869949"/>
                <a:chOff x="2382" y="2296"/>
                <a:chExt cx="642" cy="548"/>
              </a:xfrm>
            </p:grpSpPr>
            <p:sp>
              <p:nvSpPr>
                <p:cNvPr id="50" name="Line 18">
                  <a:extLst>
                    <a:ext uri="{FF2B5EF4-FFF2-40B4-BE49-F238E27FC236}">
                      <a16:creationId xmlns:a16="http://schemas.microsoft.com/office/drawing/2014/main" id="{BCC5FFA8-27ED-9600-1E49-879BDFF1A4DE}"/>
                    </a:ext>
                  </a:extLst>
                </p:cNvPr>
                <p:cNvSpPr>
                  <a:spLocks noChangeShapeType="1"/>
                </p:cNvSpPr>
                <p:nvPr/>
              </p:nvSpPr>
              <p:spPr bwMode="auto">
                <a:xfrm>
                  <a:off x="2382" y="2844"/>
                  <a:ext cx="642" cy="0"/>
                </a:xfrm>
                <a:prstGeom prst="line">
                  <a:avLst/>
                </a:prstGeom>
                <a:noFill/>
                <a:ln w="38100">
                  <a:solidFill>
                    <a:srgbClr val="FFFF00"/>
                  </a:solidFill>
                  <a:round/>
                </a:ln>
              </p:spPr>
              <p:txBody>
                <a:bodyPr wrap="square">
                  <a:spAutoFit/>
                </a:bodyPr>
                <a:lstStyle/>
                <a:p>
                  <a:pPr>
                    <a:defRPr/>
                  </a:pPr>
                  <a:endParaRPr lang="de-DE" dirty="0">
                    <a:solidFill>
                      <a:prstClr val="white"/>
                    </a:solidFill>
                  </a:endParaRPr>
                </a:p>
              </p:txBody>
            </p:sp>
            <p:sp>
              <p:nvSpPr>
                <p:cNvPr id="51" name="Line 19">
                  <a:extLst>
                    <a:ext uri="{FF2B5EF4-FFF2-40B4-BE49-F238E27FC236}">
                      <a16:creationId xmlns:a16="http://schemas.microsoft.com/office/drawing/2014/main" id="{7CE066F1-C8A4-7052-D08D-5A8E63FA8893}"/>
                    </a:ext>
                  </a:extLst>
                </p:cNvPr>
                <p:cNvSpPr>
                  <a:spLocks noChangeShapeType="1"/>
                </p:cNvSpPr>
                <p:nvPr/>
              </p:nvSpPr>
              <p:spPr bwMode="auto">
                <a:xfrm>
                  <a:off x="2508" y="2296"/>
                  <a:ext cx="0" cy="545"/>
                </a:xfrm>
                <a:prstGeom prst="line">
                  <a:avLst/>
                </a:prstGeom>
                <a:noFill/>
                <a:ln w="19050">
                  <a:solidFill>
                    <a:srgbClr val="FFFF00"/>
                  </a:solidFill>
                  <a:round/>
                  <a:tailEnd type="triangle" w="med" len="med"/>
                </a:ln>
              </p:spPr>
              <p:txBody>
                <a:bodyPr>
                  <a:spAutoFit/>
                </a:bodyPr>
                <a:lstStyle/>
                <a:p>
                  <a:pPr>
                    <a:defRPr/>
                  </a:pPr>
                  <a:endParaRPr lang="de-DE">
                    <a:solidFill>
                      <a:prstClr val="white"/>
                    </a:solidFill>
                  </a:endParaRPr>
                </a:p>
              </p:txBody>
            </p:sp>
          </p:grpSp>
          <p:sp>
            <p:nvSpPr>
              <p:cNvPr id="48" name="Textfeld 54">
                <a:extLst>
                  <a:ext uri="{FF2B5EF4-FFF2-40B4-BE49-F238E27FC236}">
                    <a16:creationId xmlns:a16="http://schemas.microsoft.com/office/drawing/2014/main" id="{82750C0E-DED7-399F-09F8-F878E7E003F0}"/>
                  </a:ext>
                </a:extLst>
              </p:cNvPr>
              <p:cNvSpPr txBox="1"/>
              <p:nvPr/>
            </p:nvSpPr>
            <p:spPr>
              <a:xfrm>
                <a:off x="5260835" y="5981852"/>
                <a:ext cx="2579748" cy="371706"/>
              </a:xfrm>
              <a:prstGeom prst="rect">
                <a:avLst/>
              </a:prstGeom>
              <a:noFill/>
              <a:effectLst/>
            </p:spPr>
            <p:txBody>
              <a:bodyPr wrap="square" rtlCol="0">
                <a:spAutoFit/>
              </a:bodyPr>
              <a:lstStyle/>
              <a:p>
                <a:pPr>
                  <a:defRPr/>
                </a:pPr>
                <a:r>
                  <a:rPr lang="de-DE" sz="2400" dirty="0" err="1">
                    <a:solidFill>
                      <a:srgbClr val="C00000"/>
                    </a:solidFill>
                    <a:effectLst>
                      <a:outerShdw blurRad="38100" dist="38100" dir="2700000" algn="tl">
                        <a:srgbClr val="000000">
                          <a:alpha val="43137"/>
                        </a:srgbClr>
                      </a:outerShdw>
                    </a:effectLst>
                    <a:latin typeface="Calibri" panose="020F0502020204030204"/>
                  </a:rPr>
                  <a:t>Changing</a:t>
                </a:r>
                <a:r>
                  <a:rPr lang="de-DE" sz="2400" dirty="0">
                    <a:solidFill>
                      <a:srgbClr val="C00000"/>
                    </a:solidFill>
                    <a:effectLst>
                      <a:outerShdw blurRad="38100" dist="38100" dir="2700000" algn="tl">
                        <a:srgbClr val="000000">
                          <a:alpha val="43137"/>
                        </a:srgbClr>
                      </a:outerShdw>
                    </a:effectLst>
                    <a:latin typeface="Calibri" panose="020F0502020204030204"/>
                  </a:rPr>
                  <a:t> </a:t>
                </a:r>
                <a:r>
                  <a:rPr lang="de-DE" sz="2400" dirty="0" err="1">
                    <a:solidFill>
                      <a:srgbClr val="C00000"/>
                    </a:solidFill>
                    <a:effectLst>
                      <a:outerShdw blurRad="38100" dist="38100" dir="2700000" algn="tl">
                        <a:srgbClr val="000000">
                          <a:alpha val="43137"/>
                        </a:srgbClr>
                      </a:outerShdw>
                    </a:effectLst>
                    <a:latin typeface="Calibri" panose="020F0502020204030204"/>
                  </a:rPr>
                  <a:t>constants</a:t>
                </a:r>
                <a:endParaRPr lang="de-DE" sz="2400" dirty="0">
                  <a:solidFill>
                    <a:srgbClr val="C00000"/>
                  </a:solidFill>
                  <a:effectLst>
                    <a:outerShdw blurRad="38100" dist="38100" dir="2700000" algn="tl">
                      <a:srgbClr val="000000">
                        <a:alpha val="43137"/>
                      </a:srgbClr>
                    </a:outerShdw>
                  </a:effectLst>
                  <a:latin typeface="Calibri" panose="020F0502020204030204"/>
                </a:endParaRPr>
              </a:p>
            </p:txBody>
          </p:sp>
          <mc:AlternateContent xmlns:mc="http://schemas.openxmlformats.org/markup-compatibility/2006">
            <mc:Choice xmlns:a14="http://schemas.microsoft.com/office/drawing/2010/main" Requires="a14">
              <p:sp>
                <p:nvSpPr>
                  <p:cNvPr id="49" name="Textfeld 55">
                    <a:extLst>
                      <a:ext uri="{FF2B5EF4-FFF2-40B4-BE49-F238E27FC236}">
                        <a16:creationId xmlns:a16="http://schemas.microsoft.com/office/drawing/2014/main" id="{9EFE4FD6-4EDF-F896-4522-F41B1023DBAD}"/>
                      </a:ext>
                    </a:extLst>
                  </p:cNvPr>
                  <p:cNvSpPr txBox="1"/>
                  <p:nvPr/>
                </p:nvSpPr>
                <p:spPr>
                  <a:xfrm flipH="1">
                    <a:off x="6872830" y="5596613"/>
                    <a:ext cx="234869" cy="371706"/>
                  </a:xfrm>
                  <a:prstGeom prst="rect">
                    <a:avLst/>
                  </a:prstGeom>
                  <a:noFill/>
                  <a:effectLst/>
                </p:spPr>
                <p:txBody>
                  <a:bodyPr wrap="square" rtlCol="0">
                    <a:spAutoFit/>
                  </a:bodyPr>
                  <a:lstStyle/>
                  <a:p>
                    <a:pPr>
                      <a:defRPr/>
                    </a:pPr>
                    <a14:m>
                      <m:oMathPara xmlns:m="http://schemas.openxmlformats.org/officeDocument/2006/math">
                        <m:oMathParaPr>
                          <m:jc m:val="centerGroup"/>
                        </m:oMathParaPr>
                        <m:oMath xmlns:m="http://schemas.openxmlformats.org/officeDocument/2006/math">
                          <m:r>
                            <a:rPr lang="de-DE" sz="2400" i="1" smtClean="0">
                              <a:solidFill>
                                <a:srgbClr val="FFFF00"/>
                              </a:solidFill>
                              <a:latin typeface="Cambria Math" panose="02040503050406030204" pitchFamily="18" charset="0"/>
                            </a:rPr>
                            <m:t>𝛼</m:t>
                          </m:r>
                          <m:r>
                            <a:rPr lang="en-US" sz="2400" b="0" i="1" smtClean="0">
                              <a:solidFill>
                                <a:srgbClr val="FFFF00"/>
                              </a:solidFill>
                              <a:latin typeface="Cambria Math" panose="02040503050406030204" pitchFamily="18" charset="0"/>
                            </a:rPr>
                            <m:t>(</m:t>
                          </m:r>
                          <m:r>
                            <a:rPr lang="en-US" sz="2400" b="0" i="1" smtClean="0">
                              <a:solidFill>
                                <a:srgbClr val="FFFF00"/>
                              </a:solidFill>
                              <a:latin typeface="Cambria Math" panose="02040503050406030204" pitchFamily="18" charset="0"/>
                            </a:rPr>
                            <m:t>𝑡</m:t>
                          </m:r>
                          <m:r>
                            <a:rPr lang="en-US" sz="2400" b="0" i="1" smtClean="0">
                              <a:solidFill>
                                <a:srgbClr val="FFFF00"/>
                              </a:solidFill>
                              <a:latin typeface="Cambria Math" panose="02040503050406030204" pitchFamily="18" charset="0"/>
                            </a:rPr>
                            <m:t>)</m:t>
                          </m:r>
                        </m:oMath>
                      </m:oMathPara>
                    </a14:m>
                    <a:endParaRPr lang="en-US" sz="2400" dirty="0" err="1">
                      <a:solidFill>
                        <a:srgbClr val="FFFF00"/>
                      </a:solidFill>
                      <a:latin typeface="Calibri" panose="020F0502020204030204"/>
                    </a:endParaRPr>
                  </a:p>
                </p:txBody>
              </p:sp>
            </mc:Choice>
            <mc:Fallback>
              <p:sp>
                <p:nvSpPr>
                  <p:cNvPr id="49" name="Textfeld 55">
                    <a:extLst>
                      <a:ext uri="{FF2B5EF4-FFF2-40B4-BE49-F238E27FC236}">
                        <a16:creationId xmlns:a16="http://schemas.microsoft.com/office/drawing/2014/main" id="{9EFE4FD6-4EDF-F896-4522-F41B1023DBAD}"/>
                      </a:ext>
                    </a:extLst>
                  </p:cNvPr>
                  <p:cNvSpPr txBox="1">
                    <a:spLocks noRot="1" noChangeAspect="1" noMove="1" noResize="1" noEditPoints="1" noAdjustHandles="1" noChangeArrowheads="1" noChangeShapeType="1" noTextEdit="1"/>
                  </p:cNvSpPr>
                  <p:nvPr/>
                </p:nvSpPr>
                <p:spPr>
                  <a:xfrm flipH="1">
                    <a:off x="6872830" y="5596613"/>
                    <a:ext cx="234869" cy="371706"/>
                  </a:xfrm>
                  <a:prstGeom prst="rect">
                    <a:avLst/>
                  </a:prstGeom>
                  <a:blipFill>
                    <a:blip r:embed="rId11"/>
                    <a:stretch>
                      <a:fillRect r="-170833" b="-37500"/>
                    </a:stretch>
                  </a:blipFill>
                  <a:effectLst/>
                </p:spPr>
                <p:txBody>
                  <a:bodyPr/>
                  <a:lstStyle/>
                  <a:p>
                    <a:r>
                      <a:rPr lang="en-GB">
                        <a:noFill/>
                      </a:rPr>
                      <a:t> </a:t>
                    </a:r>
                  </a:p>
                </p:txBody>
              </p:sp>
            </mc:Fallback>
          </mc:AlternateContent>
        </p:grpSp>
        <p:sp>
          <p:nvSpPr>
            <p:cNvPr id="37" name="Line 18">
              <a:extLst>
                <a:ext uri="{FF2B5EF4-FFF2-40B4-BE49-F238E27FC236}">
                  <a16:creationId xmlns:a16="http://schemas.microsoft.com/office/drawing/2014/main" id="{819009B9-0AD3-F12A-872A-EB518C0928FC}"/>
                </a:ext>
              </a:extLst>
            </p:cNvPr>
            <p:cNvSpPr>
              <a:spLocks noChangeShapeType="1"/>
            </p:cNvSpPr>
            <p:nvPr/>
          </p:nvSpPr>
          <p:spPr bwMode="auto">
            <a:xfrm>
              <a:off x="1080" y="4996"/>
              <a:ext cx="1607" cy="0"/>
            </a:xfrm>
            <a:prstGeom prst="line">
              <a:avLst/>
            </a:prstGeom>
            <a:noFill/>
            <a:ln w="38100">
              <a:solidFill>
                <a:srgbClr val="FFFF00"/>
              </a:solidFill>
              <a:round/>
            </a:ln>
          </p:spPr>
          <p:txBody>
            <a:bodyPr wrap="square">
              <a:spAutoFit/>
            </a:bodyPr>
            <a:lstStyle/>
            <a:p>
              <a:pPr>
                <a:defRPr/>
              </a:pPr>
              <a:endParaRPr lang="de-DE" dirty="0">
                <a:solidFill>
                  <a:prstClr val="white"/>
                </a:solidFill>
              </a:endParaRPr>
            </a:p>
          </p:txBody>
        </p:sp>
      </p:grpSp>
      <p:sp>
        <p:nvSpPr>
          <p:cNvPr id="55" name="Content Placeholder 2">
            <a:extLst>
              <a:ext uri="{FF2B5EF4-FFF2-40B4-BE49-F238E27FC236}">
                <a16:creationId xmlns:a16="http://schemas.microsoft.com/office/drawing/2014/main" id="{1A84F478-0480-C369-0211-3ED955B89A14}"/>
              </a:ext>
            </a:extLst>
          </p:cNvPr>
          <p:cNvSpPr txBox="1">
            <a:spLocks/>
          </p:cNvSpPr>
          <p:nvPr/>
        </p:nvSpPr>
        <p:spPr>
          <a:xfrm>
            <a:off x="690618" y="1330900"/>
            <a:ext cx="10660930" cy="989137"/>
          </a:xfrm>
          <a:prstGeom prst="rect">
            <a:avLst/>
          </a:prstGeom>
        </p:spPr>
        <p:txBody>
          <a:bodyPr vert="horz" lIns="91440" tIns="45720" rIns="91440" bIns="45720" numCol="1"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3pPr>
            <a:lvl4pPr marL="1656968"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endParaRPr lang="en-US" dirty="0">
              <a:latin typeface="Segoe UI" panose="020B0502040204020203" pitchFamily="34" charset="0"/>
              <a:cs typeface="Segoe UI" panose="020B0502040204020203" pitchFamily="34" charset="0"/>
            </a:endParaRPr>
          </a:p>
        </p:txBody>
      </p:sp>
      <p:sp>
        <p:nvSpPr>
          <p:cNvPr id="56" name="Content Placeholder 2">
            <a:extLst>
              <a:ext uri="{FF2B5EF4-FFF2-40B4-BE49-F238E27FC236}">
                <a16:creationId xmlns:a16="http://schemas.microsoft.com/office/drawing/2014/main" id="{4073607B-95E7-5717-5379-44D07EFDEF3C}"/>
              </a:ext>
            </a:extLst>
          </p:cNvPr>
          <p:cNvSpPr txBox="1">
            <a:spLocks/>
          </p:cNvSpPr>
          <p:nvPr/>
        </p:nvSpPr>
        <p:spPr>
          <a:xfrm>
            <a:off x="981083" y="1586578"/>
            <a:ext cx="10080000" cy="714696"/>
          </a:xfrm>
          <a:prstGeom prst="rect">
            <a:avLst/>
          </a:prstGeom>
        </p:spPr>
        <p:txBody>
          <a:bodyPr vert="horz" lIns="91440" tIns="45720" rIns="91440" bIns="45720" rtlCol="0">
            <a:normAutofit/>
          </a:bodyPr>
          <a:lstStyle>
            <a:lvl1pPr marL="342866" indent="-342866" algn="l" defTabSz="914165" rtl="0" eaLnBrk="1" latinLnBrk="0" hangingPunct="1">
              <a:lnSpc>
                <a:spcPct val="120000"/>
              </a:lnSpc>
              <a:spcBef>
                <a:spcPct val="20000"/>
              </a:spcBef>
              <a:buSzPct val="120000"/>
              <a:buFont typeface="Wingdings" panose="05000000000000000000" pitchFamily="2" charset="2"/>
              <a:buChar char="§"/>
              <a:defRPr sz="3200"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1pPr>
            <a:lvl2pPr marL="799947" indent="-342866" algn="l" defTabSz="914165" rtl="0" eaLnBrk="1" latinLnBrk="0" hangingPunct="1">
              <a:lnSpc>
                <a:spcPct val="114000"/>
              </a:lnSpc>
              <a:spcBef>
                <a:spcPct val="20000"/>
              </a:spcBef>
              <a:buClr>
                <a:srgbClr val="FFB414"/>
              </a:buClr>
              <a:buSzPct val="120000"/>
              <a:buFont typeface="Courier New" panose="02070309020205020404" pitchFamily="49" charset="0"/>
              <a:buChar char="o"/>
              <a:defRPr sz="2400"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2pPr>
            <a:lvl3pPr marL="1199887" indent="-285724" algn="l" defTabSz="914165" rtl="0" eaLnBrk="1" latinLnBrk="0" hangingPunct="1">
              <a:spcBef>
                <a:spcPct val="20000"/>
              </a:spcBef>
              <a:buClr>
                <a:srgbClr val="002147"/>
              </a:buClr>
              <a:buSzPct val="120000"/>
              <a:buFont typeface="Arial" panose="020B0604020202020204" pitchFamily="34" charset="0"/>
              <a:buChar char="•"/>
              <a:defRPr sz="2133"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3pPr>
            <a:lvl4pPr marL="1656968"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4pPr>
            <a:lvl5pPr marL="2114306" indent="-285724" algn="l" defTabSz="914165" rtl="0" eaLnBrk="1" latinLnBrk="0" hangingPunct="1">
              <a:spcBef>
                <a:spcPct val="20000"/>
              </a:spcBef>
              <a:buFont typeface="Arial" panose="020B0604020202020204" pitchFamily="34" charset="0"/>
              <a:buChar char="•"/>
              <a:defRPr sz="1867" kern="1200">
                <a:solidFill>
                  <a:srgbClr val="002147"/>
                </a:solidFill>
                <a:latin typeface="Helvetica Neue" panose="02000503000000020004" pitchFamily="2" charset="0"/>
                <a:ea typeface="Helvetica Neue" panose="02000503000000020004" pitchFamily="2" charset="0"/>
                <a:cs typeface="Helvetica Neue" panose="02000503000000020004" pitchFamily="2" charset="0"/>
              </a:defRPr>
            </a:lvl5pPr>
            <a:lvl6pPr marL="251395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4"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17"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2" indent="-228542" algn="l" defTabSz="91416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dirty="0">
                <a:latin typeface="Segoe UI" panose="020B0502040204020203" pitchFamily="34" charset="0"/>
                <a:cs typeface="Segoe UI" panose="020B0502040204020203" pitchFamily="34" charset="0"/>
              </a:rPr>
              <a:t>Need ability to compare time and frequency!</a:t>
            </a:r>
          </a:p>
        </p:txBody>
      </p:sp>
    </p:spTree>
    <p:extLst>
      <p:ext uri="{BB962C8B-B14F-4D97-AF65-F5344CB8AC3E}">
        <p14:creationId xmlns:p14="http://schemas.microsoft.com/office/powerpoint/2010/main" val="3886062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5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6DBF87C4-FBD9-46F4-B91A-772D1279656A}"/>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609601" y="1682539"/>
            <a:ext cx="11194472" cy="2369242"/>
          </a:xfrm>
          <a:prstGeom prst="rect">
            <a:avLst/>
          </a:prstGeom>
        </p:spPr>
      </p:pic>
      <p:pic>
        <p:nvPicPr>
          <p:cNvPr id="1342" name="Picture 1341" descr="\documentclass{article}&#10;\usepackage{amsmath}&#10;\usepackage{braket}&#10;\pagestyle{empty}&#10;\begin{document}&#10;&#10;$\braket{\hat{\Pi_1}} = \braket{\hat{\sigma}_{z1}} = C\cos(\Delta_1 T_{R} + \phi_1)$&#10;&#10;&#10;\end{document}" title="IguanaTex Bitmap Display">
            <a:extLst>
              <a:ext uri="{FF2B5EF4-FFF2-40B4-BE49-F238E27FC236}">
                <a16:creationId xmlns:a16="http://schemas.microsoft.com/office/drawing/2014/main" id="{2B456C5A-5ECF-4DCC-B58E-0EE1CDBB51CD}"/>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4686525" y="5152191"/>
            <a:ext cx="4768154" cy="394210"/>
          </a:xfrm>
          <a:prstGeom prst="rect">
            <a:avLst/>
          </a:prstGeom>
        </p:spPr>
      </p:pic>
      <p:sp>
        <p:nvSpPr>
          <p:cNvPr id="1338" name="Rectangle 1337">
            <a:extLst>
              <a:ext uri="{FF2B5EF4-FFF2-40B4-BE49-F238E27FC236}">
                <a16:creationId xmlns:a16="http://schemas.microsoft.com/office/drawing/2014/main" id="{BD2C2E87-876B-44FF-8967-583C8B628EDE}"/>
              </a:ext>
            </a:extLst>
          </p:cNvPr>
          <p:cNvSpPr/>
          <p:nvPr/>
        </p:nvSpPr>
        <p:spPr>
          <a:xfrm>
            <a:off x="6105831" y="3009208"/>
            <a:ext cx="376357" cy="2967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45" name="Picture 1344" descr="\documentclass{article}&#10;\usepackage{amsmath}&#10;\usepackage{braket}&#10;\usepackage{xcolor}&#10;\pagestyle{empty}&#10;\begin{document}&#10;$\Delta_1$&#10;\end{document}" title="IguanaTex Bitmap Display">
            <a:extLst>
              <a:ext uri="{FF2B5EF4-FFF2-40B4-BE49-F238E27FC236}">
                <a16:creationId xmlns:a16="http://schemas.microsoft.com/office/drawing/2014/main" id="{4491CCFA-69A9-4E97-9BD0-D2A8896DA11F}"/>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6112329" y="3070023"/>
            <a:ext cx="369327" cy="285931"/>
          </a:xfrm>
          <a:prstGeom prst="rect">
            <a:avLst/>
          </a:prstGeom>
        </p:spPr>
      </p:pic>
      <p:sp>
        <p:nvSpPr>
          <p:cNvPr id="1334" name="Rectangle 1333">
            <a:extLst>
              <a:ext uri="{FF2B5EF4-FFF2-40B4-BE49-F238E27FC236}">
                <a16:creationId xmlns:a16="http://schemas.microsoft.com/office/drawing/2014/main" id="{B059E031-B084-4162-BE0F-096093BD3882}"/>
              </a:ext>
            </a:extLst>
          </p:cNvPr>
          <p:cNvSpPr/>
          <p:nvPr/>
        </p:nvSpPr>
        <p:spPr>
          <a:xfrm>
            <a:off x="6096000" y="1603681"/>
            <a:ext cx="2818950" cy="3456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43" name="Picture 1342">
            <a:extLst>
              <a:ext uri="{FF2B5EF4-FFF2-40B4-BE49-F238E27FC236}">
                <a16:creationId xmlns:a16="http://schemas.microsoft.com/office/drawing/2014/main" id="{18D6EA06-9843-48E9-AE8E-5F0D28788306}"/>
              </a:ext>
            </a:extLst>
          </p:cNvPr>
          <p:cNvPicPr>
            <a:picLocks noChangeAspect="1"/>
          </p:cNvPicPr>
          <p:nvPr/>
        </p:nvPicPr>
        <p:blipFill>
          <a:blip r:embed="rId8"/>
          <a:stretch>
            <a:fillRect/>
          </a:stretch>
        </p:blipFill>
        <p:spPr>
          <a:xfrm>
            <a:off x="720595" y="4419913"/>
            <a:ext cx="1803685" cy="2258395"/>
          </a:xfrm>
          <a:prstGeom prst="rect">
            <a:avLst/>
          </a:prstGeom>
        </p:spPr>
      </p:pic>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C98B1B44-23CC-8AA9-F68F-85DC4D952500}"/>
                  </a:ext>
                </a:extLst>
              </p:cNvPr>
              <p:cNvSpPr txBox="1"/>
              <p:nvPr/>
            </p:nvSpPr>
            <p:spPr>
              <a:xfrm>
                <a:off x="4441637" y="4226128"/>
                <a:ext cx="901593" cy="459741"/>
              </a:xfrm>
              <a:prstGeom prst="rect">
                <a:avLst/>
              </a:prstGeom>
              <a:noFill/>
            </p:spPr>
            <p:txBody>
              <a:bodyPr wrap="none" rtlCol="0">
                <a:spAutoFit/>
              </a:bodyPr>
              <a:lstStyle/>
              <a:p>
                <a14:m>
                  <m:oMath xmlns:m="http://schemas.openxmlformats.org/officeDocument/2006/math">
                    <m:f>
                      <m:fPr>
                        <m:ctrlPr>
                          <a:rPr lang="en-US" b="0" i="1" smtClean="0">
                            <a:latin typeface="Cambria Math" panose="02040503050406030204" pitchFamily="18" charset="0"/>
                          </a:rPr>
                        </m:ctrlPr>
                      </m:fPr>
                      <m:num>
                        <m:r>
                          <a:rPr lang="en-US" i="1">
                            <a:latin typeface="Cambria Math" panose="02040503050406030204" pitchFamily="18" charset="0"/>
                          </a:rPr>
                          <m:t>𝜋</m:t>
                        </m:r>
                      </m:num>
                      <m:den>
                        <m:r>
                          <a:rPr lang="en-US" b="0" i="1" smtClean="0">
                            <a:latin typeface="Cambria Math" panose="02040503050406030204" pitchFamily="18" charset="0"/>
                          </a:rPr>
                          <m:t>2</m:t>
                        </m:r>
                      </m:den>
                    </m:f>
                    <m:r>
                      <a:rPr lang="en-US" b="0" i="1" smtClean="0">
                        <a:latin typeface="Cambria Math" panose="02040503050406030204" pitchFamily="18" charset="0"/>
                      </a:rPr>
                      <m:t> </m:t>
                    </m:r>
                  </m:oMath>
                </a14:m>
                <a:r>
                  <a:rPr lang="en-GB" dirty="0"/>
                  <a:t>pulse</a:t>
                </a:r>
              </a:p>
            </p:txBody>
          </p:sp>
        </mc:Choice>
        <mc:Fallback>
          <p:sp>
            <p:nvSpPr>
              <p:cNvPr id="14" name="TextBox 13">
                <a:extLst>
                  <a:ext uri="{FF2B5EF4-FFF2-40B4-BE49-F238E27FC236}">
                    <a16:creationId xmlns:a16="http://schemas.microsoft.com/office/drawing/2014/main" id="{C98B1B44-23CC-8AA9-F68F-85DC4D952500}"/>
                  </a:ext>
                </a:extLst>
              </p:cNvPr>
              <p:cNvSpPr txBox="1">
                <a:spLocks noRot="1" noChangeAspect="1" noMove="1" noResize="1" noEditPoints="1" noAdjustHandles="1" noChangeArrowheads="1" noChangeShapeType="1" noTextEdit="1"/>
              </p:cNvSpPr>
              <p:nvPr/>
            </p:nvSpPr>
            <p:spPr>
              <a:xfrm>
                <a:off x="4441637" y="4226128"/>
                <a:ext cx="901593" cy="459741"/>
              </a:xfrm>
              <a:prstGeom prst="rect">
                <a:avLst/>
              </a:prstGeom>
              <a:blipFill>
                <a:blip r:embed="rId9"/>
                <a:stretch>
                  <a:fillRect r="-4167" b="-526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23733D24-F78B-D1F6-FA8B-D3033CC0A07D}"/>
                  </a:ext>
                </a:extLst>
              </p:cNvPr>
              <p:cNvSpPr txBox="1"/>
              <p:nvPr/>
            </p:nvSpPr>
            <p:spPr>
              <a:xfrm>
                <a:off x="10457776" y="4221307"/>
                <a:ext cx="901593" cy="459741"/>
              </a:xfrm>
              <a:prstGeom prst="rect">
                <a:avLst/>
              </a:prstGeom>
              <a:noFill/>
            </p:spPr>
            <p:txBody>
              <a:bodyPr wrap="none" rtlCol="0">
                <a:spAutoFit/>
              </a:bodyPr>
              <a:lstStyle/>
              <a:p>
                <a14:m>
                  <m:oMath xmlns:m="http://schemas.openxmlformats.org/officeDocument/2006/math">
                    <m:f>
                      <m:fPr>
                        <m:ctrlPr>
                          <a:rPr lang="en-US" b="0" i="1" smtClean="0">
                            <a:latin typeface="Cambria Math" panose="02040503050406030204" pitchFamily="18" charset="0"/>
                          </a:rPr>
                        </m:ctrlPr>
                      </m:fPr>
                      <m:num>
                        <m:r>
                          <a:rPr lang="en-US" i="1">
                            <a:latin typeface="Cambria Math" panose="02040503050406030204" pitchFamily="18" charset="0"/>
                          </a:rPr>
                          <m:t>𝜋</m:t>
                        </m:r>
                      </m:num>
                      <m:den>
                        <m:r>
                          <a:rPr lang="en-US" b="0" i="1" smtClean="0">
                            <a:latin typeface="Cambria Math" panose="02040503050406030204" pitchFamily="18" charset="0"/>
                          </a:rPr>
                          <m:t>2</m:t>
                        </m:r>
                      </m:den>
                    </m:f>
                    <m:r>
                      <a:rPr lang="en-US" b="0" i="1" smtClean="0">
                        <a:latin typeface="Cambria Math" panose="02040503050406030204" pitchFamily="18" charset="0"/>
                      </a:rPr>
                      <m:t> </m:t>
                    </m:r>
                  </m:oMath>
                </a14:m>
                <a:r>
                  <a:rPr lang="en-GB" dirty="0"/>
                  <a:t>pulse</a:t>
                </a:r>
              </a:p>
            </p:txBody>
          </p:sp>
        </mc:Choice>
        <mc:Fallback>
          <p:sp>
            <p:nvSpPr>
              <p:cNvPr id="15" name="TextBox 14">
                <a:extLst>
                  <a:ext uri="{FF2B5EF4-FFF2-40B4-BE49-F238E27FC236}">
                    <a16:creationId xmlns:a16="http://schemas.microsoft.com/office/drawing/2014/main" id="{23733D24-F78B-D1F6-FA8B-D3033CC0A07D}"/>
                  </a:ext>
                </a:extLst>
              </p:cNvPr>
              <p:cNvSpPr txBox="1">
                <a:spLocks noRot="1" noChangeAspect="1" noMove="1" noResize="1" noEditPoints="1" noAdjustHandles="1" noChangeArrowheads="1" noChangeShapeType="1" noTextEdit="1"/>
              </p:cNvSpPr>
              <p:nvPr/>
            </p:nvSpPr>
            <p:spPr>
              <a:xfrm>
                <a:off x="10457776" y="4221307"/>
                <a:ext cx="901593" cy="459741"/>
              </a:xfrm>
              <a:prstGeom prst="rect">
                <a:avLst/>
              </a:prstGeom>
              <a:blipFill>
                <a:blip r:embed="rId10"/>
                <a:stretch>
                  <a:fillRect r="-4167" b="-8108"/>
                </a:stretch>
              </a:blipFill>
            </p:spPr>
            <p:txBody>
              <a:bodyPr/>
              <a:lstStyle/>
              <a:p>
                <a:r>
                  <a:rPr lang="en-GB">
                    <a:noFill/>
                  </a:rPr>
                  <a:t> </a:t>
                </a:r>
              </a:p>
            </p:txBody>
          </p:sp>
        </mc:Fallback>
      </mc:AlternateContent>
      <p:sp>
        <p:nvSpPr>
          <p:cNvPr id="1333" name="Rectangle 1332">
            <a:extLst>
              <a:ext uri="{FF2B5EF4-FFF2-40B4-BE49-F238E27FC236}">
                <a16:creationId xmlns:a16="http://schemas.microsoft.com/office/drawing/2014/main" id="{30D8A786-718D-4CBE-8500-EF9DBC5DA0A0}"/>
              </a:ext>
            </a:extLst>
          </p:cNvPr>
          <p:cNvSpPr/>
          <p:nvPr/>
        </p:nvSpPr>
        <p:spPr>
          <a:xfrm>
            <a:off x="3277050" y="1443839"/>
            <a:ext cx="2818950" cy="3456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5" name="Rectangle 1334">
            <a:extLst>
              <a:ext uri="{FF2B5EF4-FFF2-40B4-BE49-F238E27FC236}">
                <a16:creationId xmlns:a16="http://schemas.microsoft.com/office/drawing/2014/main" id="{F27B227E-A4C4-4092-94E3-D2E8CE65A3C3}"/>
              </a:ext>
            </a:extLst>
          </p:cNvPr>
          <p:cNvSpPr/>
          <p:nvPr/>
        </p:nvSpPr>
        <p:spPr>
          <a:xfrm>
            <a:off x="8985123" y="1325562"/>
            <a:ext cx="2818950" cy="3456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7">
            <a:extLst>
              <a:ext uri="{FF2B5EF4-FFF2-40B4-BE49-F238E27FC236}">
                <a16:creationId xmlns:a16="http://schemas.microsoft.com/office/drawing/2014/main" id="{BD01FF9C-BE2E-B3F5-5EB0-4983A78CE48F}"/>
              </a:ext>
            </a:extLst>
          </p:cNvPr>
          <p:cNvSpPr>
            <a:spLocks noGrp="1"/>
          </p:cNvSpPr>
          <p:nvPr>
            <p:ph type="title"/>
          </p:nvPr>
        </p:nvSpPr>
        <p:spPr>
          <a:xfrm>
            <a:off x="1051627" y="356659"/>
            <a:ext cx="10080000" cy="1325033"/>
          </a:xfrm>
          <a:prstGeom prst="rect">
            <a:avLst/>
          </a:prstGeom>
        </p:spPr>
        <p:txBody>
          <a:bodyPr/>
          <a:lstStyle/>
          <a:p>
            <a:r>
              <a:rPr lang="en-GB" dirty="0"/>
              <a:t>Ramsey spectroscopy</a:t>
            </a:r>
          </a:p>
        </p:txBody>
      </p:sp>
      <p:sp>
        <p:nvSpPr>
          <p:cNvPr id="19" name="TextBox 18">
            <a:extLst>
              <a:ext uri="{FF2B5EF4-FFF2-40B4-BE49-F238E27FC236}">
                <a16:creationId xmlns:a16="http://schemas.microsoft.com/office/drawing/2014/main" id="{99954CE8-70C7-34BD-E3EC-8C7389D9C6E8}"/>
              </a:ext>
            </a:extLst>
          </p:cNvPr>
          <p:cNvSpPr txBox="1"/>
          <p:nvPr/>
        </p:nvSpPr>
        <p:spPr>
          <a:xfrm>
            <a:off x="4892433" y="5916529"/>
            <a:ext cx="4451924" cy="461665"/>
          </a:xfrm>
          <a:prstGeom prst="rect">
            <a:avLst/>
          </a:prstGeom>
          <a:solidFill>
            <a:schemeClr val="bg2"/>
          </a:solidFill>
          <a:ln w="19050">
            <a:solidFill>
              <a:srgbClr val="FF0000"/>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en-GB" sz="2400" dirty="0">
                <a:solidFill>
                  <a:srgbClr val="FF0000"/>
                </a:solidFill>
              </a:rPr>
              <a:t>Limited by laser phase noise</a:t>
            </a:r>
          </a:p>
        </p:txBody>
      </p:sp>
      <p:sp>
        <p:nvSpPr>
          <p:cNvPr id="20" name="Slide Number Placeholder 19">
            <a:extLst>
              <a:ext uri="{FF2B5EF4-FFF2-40B4-BE49-F238E27FC236}">
                <a16:creationId xmlns:a16="http://schemas.microsoft.com/office/drawing/2014/main" id="{E06B6CF9-8043-BFC3-D6CC-0AFECA5A3274}"/>
              </a:ext>
            </a:extLst>
          </p:cNvPr>
          <p:cNvSpPr>
            <a:spLocks noGrp="1"/>
          </p:cNvSpPr>
          <p:nvPr>
            <p:ph type="sldNum" sz="quarter" idx="13"/>
          </p:nvPr>
        </p:nvSpPr>
        <p:spPr/>
        <p:txBody>
          <a:bodyPr/>
          <a:lstStyle/>
          <a:p>
            <a:fld id="{62B67842-47AD-D846-9321-55D40092337F}" type="slidenum">
              <a:rPr lang="en-GB" smtClean="0"/>
              <a:t>5</a:t>
            </a:fld>
            <a:endParaRPr lang="en-GB"/>
          </a:p>
        </p:txBody>
      </p:sp>
      <p:sp>
        <p:nvSpPr>
          <p:cNvPr id="21" name="Footer Placeholder 20">
            <a:extLst>
              <a:ext uri="{FF2B5EF4-FFF2-40B4-BE49-F238E27FC236}">
                <a16:creationId xmlns:a16="http://schemas.microsoft.com/office/drawing/2014/main" id="{59C6DF54-33CA-5398-6129-7A9BE497728A}"/>
              </a:ext>
            </a:extLst>
          </p:cNvPr>
          <p:cNvSpPr>
            <a:spLocks noGrp="1"/>
          </p:cNvSpPr>
          <p:nvPr>
            <p:ph type="ftr" sz="quarter" idx="12"/>
          </p:nvPr>
        </p:nvSpPr>
        <p:spPr/>
        <p:txBody>
          <a:bodyPr/>
          <a:lstStyle/>
          <a:p>
            <a:r>
              <a:rPr lang="en-GB"/>
              <a:t>A. Agrawal, PSAS 2026</a:t>
            </a:r>
          </a:p>
        </p:txBody>
      </p: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478E044A-72FF-375E-DA8A-20326CBE7FF2}"/>
                  </a:ext>
                </a:extLst>
              </p:cNvPr>
              <p:cNvSpPr txBox="1"/>
              <p:nvPr/>
            </p:nvSpPr>
            <p:spPr>
              <a:xfrm>
                <a:off x="6190498" y="4848493"/>
                <a:ext cx="2083391" cy="879600"/>
              </a:xfrm>
              <a:prstGeom prst="rect">
                <a:avLst/>
              </a:prstGeom>
              <a:solidFill>
                <a:schemeClr val="bg2"/>
              </a:solidFill>
              <a:ln w="19050">
                <a:solidFill>
                  <a:srgbClr val="0070C0"/>
                </a:solidFill>
              </a:ln>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n-US" sz="2800" i="1" smtClean="0">
                              <a:solidFill>
                                <a:srgbClr val="0070C0"/>
                              </a:solidFill>
                              <a:latin typeface="Cambria Math" panose="02040503050406030204" pitchFamily="18" charset="0"/>
                            </a:rPr>
                          </m:ctrlPr>
                        </m:sSubPr>
                        <m:e>
                          <m:r>
                            <a:rPr lang="en-US" sz="2800" b="0" i="1" smtClean="0">
                              <a:solidFill>
                                <a:srgbClr val="0070C0"/>
                              </a:solidFill>
                              <a:latin typeface="Cambria Math" panose="02040503050406030204" pitchFamily="18" charset="0"/>
                            </a:rPr>
                            <m:t>𝜎</m:t>
                          </m:r>
                        </m:e>
                        <m:sub>
                          <m:r>
                            <a:rPr lang="en-US" sz="2800" b="0" i="1" smtClean="0">
                              <a:solidFill>
                                <a:srgbClr val="0070C0"/>
                              </a:solidFill>
                              <a:latin typeface="Cambria Math" panose="02040503050406030204" pitchFamily="18" charset="0"/>
                            </a:rPr>
                            <m:t>𝑦</m:t>
                          </m:r>
                        </m:sub>
                      </m:sSub>
                      <m:r>
                        <a:rPr lang="en-US" sz="2800" b="0" i="1" smtClean="0">
                          <a:solidFill>
                            <a:srgbClr val="0070C0"/>
                          </a:solidFill>
                          <a:latin typeface="Cambria Math" panose="02040503050406030204" pitchFamily="18" charset="0"/>
                        </a:rPr>
                        <m:t>∝</m:t>
                      </m:r>
                      <m:f>
                        <m:fPr>
                          <m:type m:val="skw"/>
                          <m:ctrlPr>
                            <a:rPr lang="en-US" sz="2800" i="1" smtClean="0">
                              <a:solidFill>
                                <a:srgbClr val="0070C0"/>
                              </a:solidFill>
                              <a:latin typeface="Cambria Math" panose="02040503050406030204" pitchFamily="18" charset="0"/>
                            </a:rPr>
                          </m:ctrlPr>
                        </m:fPr>
                        <m:num>
                          <m:r>
                            <a:rPr lang="en-US" sz="2800" b="0" i="1" smtClean="0">
                              <a:solidFill>
                                <a:srgbClr val="0070C0"/>
                              </a:solidFill>
                              <a:latin typeface="Cambria Math" panose="02040503050406030204" pitchFamily="18" charset="0"/>
                            </a:rPr>
                            <m:t>1</m:t>
                          </m:r>
                        </m:num>
                        <m:den>
                          <m:rad>
                            <m:radPr>
                              <m:degHide m:val="on"/>
                              <m:ctrlPr>
                                <a:rPr lang="en-US" sz="2800" i="1">
                                  <a:solidFill>
                                    <a:srgbClr val="0070C0"/>
                                  </a:solidFill>
                                  <a:latin typeface="Cambria Math" panose="02040503050406030204" pitchFamily="18" charset="0"/>
                                </a:rPr>
                              </m:ctrlPr>
                            </m:radPr>
                            <m:deg/>
                            <m:e>
                              <m:sSub>
                                <m:sSubPr>
                                  <m:ctrlPr>
                                    <a:rPr lang="en-US" sz="2800" i="1">
                                      <a:solidFill>
                                        <a:srgbClr val="0070C0"/>
                                      </a:solidFill>
                                      <a:latin typeface="Cambria Math" panose="02040503050406030204" pitchFamily="18" charset="0"/>
                                    </a:rPr>
                                  </m:ctrlPr>
                                </m:sSubPr>
                                <m:e>
                                  <m:r>
                                    <a:rPr lang="en-US" sz="2800" b="0" i="1">
                                      <a:solidFill>
                                        <a:srgbClr val="0070C0"/>
                                      </a:solidFill>
                                      <a:latin typeface="Cambria Math" panose="02040503050406030204" pitchFamily="18" charset="0"/>
                                    </a:rPr>
                                    <m:t>𝑇</m:t>
                                  </m:r>
                                </m:e>
                                <m:sub>
                                  <m:r>
                                    <a:rPr lang="en-US" sz="2800" b="0" i="1">
                                      <a:solidFill>
                                        <a:srgbClr val="0070C0"/>
                                      </a:solidFill>
                                      <a:latin typeface="Cambria Math" panose="02040503050406030204" pitchFamily="18" charset="0"/>
                                    </a:rPr>
                                    <m:t>𝑅</m:t>
                                  </m:r>
                                </m:sub>
                              </m:sSub>
                            </m:e>
                          </m:rad>
                        </m:den>
                      </m:f>
                    </m:oMath>
                  </m:oMathPara>
                </a14:m>
                <a:endParaRPr lang="en-GB" sz="2800" dirty="0">
                  <a:solidFill>
                    <a:srgbClr val="0070C0"/>
                  </a:solidFill>
                </a:endParaRPr>
              </a:p>
            </p:txBody>
          </p:sp>
        </mc:Choice>
        <mc:Fallback>
          <p:sp>
            <p:nvSpPr>
              <p:cNvPr id="23" name="TextBox 22">
                <a:extLst>
                  <a:ext uri="{FF2B5EF4-FFF2-40B4-BE49-F238E27FC236}">
                    <a16:creationId xmlns:a16="http://schemas.microsoft.com/office/drawing/2014/main" id="{478E044A-72FF-375E-DA8A-20326CBE7FF2}"/>
                  </a:ext>
                </a:extLst>
              </p:cNvPr>
              <p:cNvSpPr txBox="1">
                <a:spLocks noRot="1" noChangeAspect="1" noMove="1" noResize="1" noEditPoints="1" noAdjustHandles="1" noChangeArrowheads="1" noChangeShapeType="1" noTextEdit="1"/>
              </p:cNvSpPr>
              <p:nvPr/>
            </p:nvSpPr>
            <p:spPr>
              <a:xfrm>
                <a:off x="6190498" y="4848493"/>
                <a:ext cx="2083391" cy="879600"/>
              </a:xfrm>
              <a:prstGeom prst="rect">
                <a:avLst/>
              </a:prstGeom>
              <a:blipFill>
                <a:blip r:embed="rId11"/>
                <a:stretch>
                  <a:fillRect l="-12048" t="-170833" r="-16867" b="-245833"/>
                </a:stretch>
              </a:blipFill>
              <a:ln w="19050">
                <a:solidFill>
                  <a:srgbClr val="0070C0"/>
                </a:solidFill>
              </a:ln>
            </p:spPr>
            <p:txBody>
              <a:bodyPr/>
              <a:lstStyle/>
              <a:p>
                <a:r>
                  <a:rPr lang="en-GB">
                    <a:noFill/>
                  </a:rPr>
                  <a:t> </a:t>
                </a:r>
              </a:p>
            </p:txBody>
          </p:sp>
        </mc:Fallback>
      </mc:AlternateContent>
    </p:spTree>
    <p:extLst>
      <p:ext uri="{BB962C8B-B14F-4D97-AF65-F5344CB8AC3E}">
        <p14:creationId xmlns:p14="http://schemas.microsoft.com/office/powerpoint/2010/main" val="666220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3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33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3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342"/>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4" grpId="0" animBg="1"/>
      <p:bldP spid="1333" grpId="0" animBg="1"/>
      <p:bldP spid="1335" grpId="0" animBg="1"/>
      <p:bldP spid="19"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53A28-A527-C28A-2B41-D03BFCCE6C11}"/>
              </a:ext>
            </a:extLst>
          </p:cNvPr>
          <p:cNvSpPr>
            <a:spLocks noGrp="1"/>
          </p:cNvSpPr>
          <p:nvPr>
            <p:ph type="title"/>
          </p:nvPr>
        </p:nvSpPr>
        <p:spPr>
          <a:xfrm>
            <a:off x="1051627" y="356659"/>
            <a:ext cx="10080000" cy="1325033"/>
          </a:xfrm>
          <a:prstGeom prst="rect">
            <a:avLst/>
          </a:prstGeom>
        </p:spPr>
        <p:txBody>
          <a:bodyPr>
            <a:normAutofit/>
          </a:bodyPr>
          <a:lstStyle/>
          <a:p>
            <a:r>
              <a:rPr lang="en-GB" dirty="0"/>
              <a:t>Correlation spectroscopy</a:t>
            </a:r>
          </a:p>
        </p:txBody>
      </p:sp>
      <p:sp>
        <p:nvSpPr>
          <p:cNvPr id="19" name="Slide Number Placeholder 18">
            <a:extLst>
              <a:ext uri="{FF2B5EF4-FFF2-40B4-BE49-F238E27FC236}">
                <a16:creationId xmlns:a16="http://schemas.microsoft.com/office/drawing/2014/main" id="{740E51E6-D982-45B9-ACC2-086BB32CB255}"/>
              </a:ext>
            </a:extLst>
          </p:cNvPr>
          <p:cNvSpPr>
            <a:spLocks noGrp="1"/>
          </p:cNvSpPr>
          <p:nvPr>
            <p:ph type="sldNum" sz="quarter" idx="13"/>
          </p:nvPr>
        </p:nvSpPr>
        <p:spPr/>
        <p:txBody>
          <a:bodyPr/>
          <a:lstStyle/>
          <a:p>
            <a:fld id="{62B67842-47AD-D846-9321-55D40092337F}" type="slidenum">
              <a:rPr lang="en-GB" smtClean="0"/>
              <a:t>6</a:t>
            </a:fld>
            <a:endParaRPr lang="en-GB"/>
          </a:p>
        </p:txBody>
      </p:sp>
      <p:sp>
        <p:nvSpPr>
          <p:cNvPr id="20" name="Footer Placeholder 19">
            <a:extLst>
              <a:ext uri="{FF2B5EF4-FFF2-40B4-BE49-F238E27FC236}">
                <a16:creationId xmlns:a16="http://schemas.microsoft.com/office/drawing/2014/main" id="{3A5CD7C7-4DE1-28CF-4456-9218270E1E57}"/>
              </a:ext>
            </a:extLst>
          </p:cNvPr>
          <p:cNvSpPr>
            <a:spLocks noGrp="1"/>
          </p:cNvSpPr>
          <p:nvPr>
            <p:ph type="ftr" sz="quarter" idx="12"/>
          </p:nvPr>
        </p:nvSpPr>
        <p:spPr/>
        <p:txBody>
          <a:bodyPr/>
          <a:lstStyle/>
          <a:p>
            <a:r>
              <a:rPr lang="en-GB"/>
              <a:t>A. Agrawal, PSAS 2026</a:t>
            </a:r>
          </a:p>
        </p:txBody>
      </p:sp>
      <p:grpSp>
        <p:nvGrpSpPr>
          <p:cNvPr id="26" name="Group 25">
            <a:extLst>
              <a:ext uri="{FF2B5EF4-FFF2-40B4-BE49-F238E27FC236}">
                <a16:creationId xmlns:a16="http://schemas.microsoft.com/office/drawing/2014/main" id="{B382E282-9A50-4F06-9A31-226D42C4F73D}"/>
              </a:ext>
            </a:extLst>
          </p:cNvPr>
          <p:cNvGrpSpPr/>
          <p:nvPr/>
        </p:nvGrpSpPr>
        <p:grpSpPr>
          <a:xfrm>
            <a:off x="261104" y="1226784"/>
            <a:ext cx="3048812" cy="5312136"/>
            <a:chOff x="992624" y="1223132"/>
            <a:chExt cx="3048812" cy="5312136"/>
          </a:xfrm>
        </p:grpSpPr>
        <p:grpSp>
          <p:nvGrpSpPr>
            <p:cNvPr id="11" name="Group 10">
              <a:extLst>
                <a:ext uri="{FF2B5EF4-FFF2-40B4-BE49-F238E27FC236}">
                  <a16:creationId xmlns:a16="http://schemas.microsoft.com/office/drawing/2014/main" id="{33B9AC7A-3C97-7B27-E6C8-3D9A78BC0E88}"/>
                </a:ext>
              </a:extLst>
            </p:cNvPr>
            <p:cNvGrpSpPr/>
            <p:nvPr/>
          </p:nvGrpSpPr>
          <p:grpSpPr>
            <a:xfrm>
              <a:off x="992624" y="1223132"/>
              <a:ext cx="3048812" cy="5312136"/>
              <a:chOff x="854115" y="1228180"/>
              <a:chExt cx="3048812" cy="5312136"/>
            </a:xfrm>
          </p:grpSpPr>
          <p:pic>
            <p:nvPicPr>
              <p:cNvPr id="5" name="Picture 4">
                <a:extLst>
                  <a:ext uri="{FF2B5EF4-FFF2-40B4-BE49-F238E27FC236}">
                    <a16:creationId xmlns:a16="http://schemas.microsoft.com/office/drawing/2014/main" id="{2AC5EE5A-A6E5-2F97-195A-9F97B155BBF0}"/>
                  </a:ext>
                </a:extLst>
              </p:cNvPr>
              <p:cNvPicPr>
                <a:picLocks noChangeAspect="1"/>
              </p:cNvPicPr>
              <p:nvPr/>
            </p:nvPicPr>
            <p:blipFill>
              <a:blip r:embed="rId3">
                <a:clrChange>
                  <a:clrFrom>
                    <a:srgbClr val="FFFFFF"/>
                  </a:clrFrom>
                  <a:clrTo>
                    <a:srgbClr val="FFFFFF">
                      <a:alpha val="0"/>
                    </a:srgbClr>
                  </a:clrTo>
                </a:clrChange>
              </a:blip>
              <a:srcRect r="77065"/>
              <a:stretch>
                <a:fillRect/>
              </a:stretch>
            </p:blipFill>
            <p:spPr>
              <a:xfrm>
                <a:off x="1667886" y="1228180"/>
                <a:ext cx="2235041" cy="5312136"/>
              </a:xfrm>
              <a:prstGeom prst="rect">
                <a:avLst/>
              </a:prstGeom>
            </p:spPr>
          </p:pic>
          <p:grpSp>
            <p:nvGrpSpPr>
              <p:cNvPr id="7" name="Group 6">
                <a:extLst>
                  <a:ext uri="{FF2B5EF4-FFF2-40B4-BE49-F238E27FC236}">
                    <a16:creationId xmlns:a16="http://schemas.microsoft.com/office/drawing/2014/main" id="{DF603144-9B5A-A647-1D48-D7177F09CB9B}"/>
                  </a:ext>
                </a:extLst>
              </p:cNvPr>
              <p:cNvGrpSpPr/>
              <p:nvPr/>
            </p:nvGrpSpPr>
            <p:grpSpPr>
              <a:xfrm>
                <a:off x="854115" y="3379404"/>
                <a:ext cx="1341073" cy="723745"/>
                <a:chOff x="946879" y="3379404"/>
                <a:chExt cx="1341073" cy="723745"/>
              </a:xfrm>
            </p:grpSpPr>
            <p:cxnSp>
              <p:nvCxnSpPr>
                <p:cNvPr id="8" name="Straight Arrow Connector 7">
                  <a:extLst>
                    <a:ext uri="{FF2B5EF4-FFF2-40B4-BE49-F238E27FC236}">
                      <a16:creationId xmlns:a16="http://schemas.microsoft.com/office/drawing/2014/main" id="{2BC9C968-9757-0F49-0E95-05AD87910106}"/>
                    </a:ext>
                  </a:extLst>
                </p:cNvPr>
                <p:cNvCxnSpPr>
                  <a:cxnSpLocks/>
                </p:cNvCxnSpPr>
                <p:nvPr/>
              </p:nvCxnSpPr>
              <p:spPr>
                <a:xfrm>
                  <a:off x="1158269" y="4103149"/>
                  <a:ext cx="1081820" cy="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02E6261-22C9-C1E1-111F-961AB1968DC6}"/>
                    </a:ext>
                  </a:extLst>
                </p:cNvPr>
                <p:cNvSpPr txBox="1"/>
                <p:nvPr/>
              </p:nvSpPr>
              <p:spPr>
                <a:xfrm>
                  <a:off x="946879" y="3379404"/>
                  <a:ext cx="1341073" cy="646331"/>
                </a:xfrm>
                <a:prstGeom prst="rect">
                  <a:avLst/>
                </a:prstGeom>
                <a:noFill/>
              </p:spPr>
              <p:txBody>
                <a:bodyPr wrap="none" rtlCol="0">
                  <a:spAutoFit/>
                </a:bodyPr>
                <a:lstStyle/>
                <a:p>
                  <a:pPr algn="ctr"/>
                  <a:r>
                    <a:rPr lang="en-GB" dirty="0">
                      <a:solidFill>
                        <a:srgbClr val="FF0000"/>
                      </a:solidFill>
                      <a:latin typeface="Segoe UI" panose="020B0502040204020203" pitchFamily="34" charset="0"/>
                      <a:ea typeface="Helvetica Neue" panose="02000503000000020004" pitchFamily="2" charset="0"/>
                      <a:cs typeface="Segoe UI" panose="020B0502040204020203" pitchFamily="34" charset="0"/>
                    </a:rPr>
                    <a:t>Common</a:t>
                  </a:r>
                </a:p>
                <a:p>
                  <a:pPr algn="ctr"/>
                  <a:r>
                    <a:rPr lang="en-GB" dirty="0">
                      <a:solidFill>
                        <a:srgbClr val="FF0000"/>
                      </a:solidFill>
                      <a:latin typeface="Segoe UI" panose="020B0502040204020203" pitchFamily="34" charset="0"/>
                      <a:ea typeface="Helvetica Neue" panose="02000503000000020004" pitchFamily="2" charset="0"/>
                      <a:cs typeface="Segoe UI" panose="020B0502040204020203" pitchFamily="34" charset="0"/>
                    </a:rPr>
                    <a:t>probe laser</a:t>
                  </a:r>
                </a:p>
              </p:txBody>
            </p:sp>
          </p:grpSp>
        </p:grpSp>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2590076C-94EF-C94E-9A4D-B9A9935A1663}"/>
                    </a:ext>
                  </a:extLst>
                </p:cNvPr>
                <p:cNvSpPr txBox="1"/>
                <p:nvPr/>
              </p:nvSpPr>
              <p:spPr>
                <a:xfrm>
                  <a:off x="1519926" y="4177183"/>
                  <a:ext cx="449995"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𝜔</m:t>
                            </m:r>
                          </m:e>
                          <m:sub>
                            <m:r>
                              <a:rPr lang="en-US" sz="2400" b="0" i="1" smtClean="0">
                                <a:solidFill>
                                  <a:srgbClr val="FF0000"/>
                                </a:solidFill>
                                <a:latin typeface="Cambria Math" panose="02040503050406030204" pitchFamily="18" charset="0"/>
                              </a:rPr>
                              <m:t>𝐿</m:t>
                            </m:r>
                          </m:sub>
                        </m:sSub>
                      </m:oMath>
                    </m:oMathPara>
                  </a14:m>
                  <a:endParaRPr lang="en-GB" sz="2400" dirty="0">
                    <a:solidFill>
                      <a:srgbClr val="FF0000"/>
                    </a:solidFill>
                  </a:endParaRPr>
                </a:p>
              </p:txBody>
            </p:sp>
          </mc:Choice>
          <mc:Fallback>
            <p:sp>
              <p:nvSpPr>
                <p:cNvPr id="24" name="TextBox 23">
                  <a:extLst>
                    <a:ext uri="{FF2B5EF4-FFF2-40B4-BE49-F238E27FC236}">
                      <a16:creationId xmlns:a16="http://schemas.microsoft.com/office/drawing/2014/main" id="{2590076C-94EF-C94E-9A4D-B9A9935A1663}"/>
                    </a:ext>
                  </a:extLst>
                </p:cNvPr>
                <p:cNvSpPr txBox="1">
                  <a:spLocks noRot="1" noChangeAspect="1" noMove="1" noResize="1" noEditPoints="1" noAdjustHandles="1" noChangeArrowheads="1" noChangeShapeType="1" noTextEdit="1"/>
                </p:cNvSpPr>
                <p:nvPr/>
              </p:nvSpPr>
              <p:spPr>
                <a:xfrm>
                  <a:off x="1519926" y="4177183"/>
                  <a:ext cx="449995" cy="369332"/>
                </a:xfrm>
                <a:prstGeom prst="rect">
                  <a:avLst/>
                </a:prstGeom>
                <a:blipFill>
                  <a:blip r:embed="rId4"/>
                  <a:stretch>
                    <a:fillRect l="-2703" r="-2703" b="-13333"/>
                  </a:stretch>
                </a:blipFill>
              </p:spPr>
              <p:txBody>
                <a:bodyPr/>
                <a:lstStyle/>
                <a:p>
                  <a:r>
                    <a:rPr lang="en-GB">
                      <a:noFill/>
                    </a:rPr>
                    <a:t> </a:t>
                  </a:r>
                </a:p>
              </p:txBody>
            </p:sp>
          </mc:Fallback>
        </mc:AlternateContent>
      </p:grpSp>
      <p:pic>
        <p:nvPicPr>
          <p:cNvPr id="32" name="Picture 31">
            <a:extLst>
              <a:ext uri="{FF2B5EF4-FFF2-40B4-BE49-F238E27FC236}">
                <a16:creationId xmlns:a16="http://schemas.microsoft.com/office/drawing/2014/main" id="{1E44B279-925C-67D7-766A-41D211D45F50}"/>
              </a:ext>
            </a:extLst>
          </p:cNvPr>
          <p:cNvPicPr>
            <a:picLocks noChangeAspect="1"/>
          </p:cNvPicPr>
          <p:nvPr/>
        </p:nvPicPr>
        <p:blipFill>
          <a:blip r:embed="rId5"/>
          <a:stretch>
            <a:fillRect/>
          </a:stretch>
        </p:blipFill>
        <p:spPr>
          <a:xfrm>
            <a:off x="5422900" y="2028613"/>
            <a:ext cx="5384800" cy="939800"/>
          </a:xfrm>
          <a:prstGeom prst="rect">
            <a:avLst/>
          </a:prstGeom>
        </p:spPr>
      </p:pic>
      <p:pic>
        <p:nvPicPr>
          <p:cNvPr id="31" name="Picture 30">
            <a:extLst>
              <a:ext uri="{FF2B5EF4-FFF2-40B4-BE49-F238E27FC236}">
                <a16:creationId xmlns:a16="http://schemas.microsoft.com/office/drawing/2014/main" id="{9F93CCE8-B9BC-123D-F422-8F851FAF6C33}"/>
              </a:ext>
            </a:extLst>
          </p:cNvPr>
          <p:cNvPicPr>
            <a:picLocks noChangeAspect="1"/>
          </p:cNvPicPr>
          <p:nvPr/>
        </p:nvPicPr>
        <p:blipFill>
          <a:blip r:embed="rId6"/>
          <a:stretch>
            <a:fillRect/>
          </a:stretch>
        </p:blipFill>
        <p:spPr>
          <a:xfrm>
            <a:off x="5422900" y="2028613"/>
            <a:ext cx="5384800" cy="939800"/>
          </a:xfrm>
          <a:prstGeom prst="rect">
            <a:avLst/>
          </a:prstGeom>
        </p:spPr>
      </p:pic>
      <p:pic>
        <p:nvPicPr>
          <p:cNvPr id="33" name="Picture 32">
            <a:extLst>
              <a:ext uri="{FF2B5EF4-FFF2-40B4-BE49-F238E27FC236}">
                <a16:creationId xmlns:a16="http://schemas.microsoft.com/office/drawing/2014/main" id="{442086BB-5ADA-4AE8-9533-8950DCD9D01C}"/>
              </a:ext>
            </a:extLst>
          </p:cNvPr>
          <p:cNvPicPr>
            <a:picLocks noChangeAspect="1"/>
          </p:cNvPicPr>
          <p:nvPr/>
        </p:nvPicPr>
        <p:blipFill>
          <a:blip r:embed="rId7"/>
          <a:stretch>
            <a:fillRect/>
          </a:stretch>
        </p:blipFill>
        <p:spPr>
          <a:xfrm>
            <a:off x="5277760" y="2028613"/>
            <a:ext cx="5626100" cy="939800"/>
          </a:xfrm>
          <a:prstGeom prst="rect">
            <a:avLst/>
          </a:prstGeom>
        </p:spPr>
      </p:pic>
      <p:sp>
        <p:nvSpPr>
          <p:cNvPr id="36" name="TextBox 35">
            <a:extLst>
              <a:ext uri="{FF2B5EF4-FFF2-40B4-BE49-F238E27FC236}">
                <a16:creationId xmlns:a16="http://schemas.microsoft.com/office/drawing/2014/main" id="{E3BA439D-9CF6-A759-37FD-BDDC70A11B24}"/>
              </a:ext>
            </a:extLst>
          </p:cNvPr>
          <p:cNvSpPr txBox="1"/>
          <p:nvPr/>
        </p:nvSpPr>
        <p:spPr>
          <a:xfrm>
            <a:off x="5042348" y="3701173"/>
            <a:ext cx="5765352" cy="1200329"/>
          </a:xfrm>
          <a:prstGeom prst="rect">
            <a:avLst/>
          </a:prstGeom>
          <a:noFill/>
        </p:spPr>
        <p:txBody>
          <a:bodyPr wrap="square" rtlCol="0">
            <a:spAutoFit/>
          </a:bodyPr>
          <a:lstStyle/>
          <a:p>
            <a:pPr algn="ctr"/>
            <a:r>
              <a:rPr lang="en-GB" sz="2400" dirty="0"/>
              <a:t>Sacrifice contrast for resistance to common laser phase noise</a:t>
            </a:r>
          </a:p>
          <a:p>
            <a:pPr marL="342900" indent="-342900">
              <a:buFont typeface="Courier New" panose="02070309020205020404" pitchFamily="49" charset="0"/>
              <a:buChar char="o"/>
            </a:pPr>
            <a:endParaRPr lang="en-GB" sz="2400" dirty="0"/>
          </a:p>
        </p:txBody>
      </p:sp>
    </p:spTree>
    <p:extLst>
      <p:ext uri="{BB962C8B-B14F-4D97-AF65-F5344CB8AC3E}">
        <p14:creationId xmlns:p14="http://schemas.microsoft.com/office/powerpoint/2010/main" val="1481605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dissolve">
                                      <p:cBhvr>
                                        <p:cTn id="7" dur="200"/>
                                        <p:tgtEl>
                                          <p:spTgt spid="31"/>
                                        </p:tgtEl>
                                      </p:cBhvr>
                                    </p:animEffect>
                                  </p:childTnLst>
                                </p:cTn>
                              </p:par>
                            </p:childTnLst>
                          </p:cTn>
                        </p:par>
                        <p:par>
                          <p:cTn id="8" fill="hold">
                            <p:stCondLst>
                              <p:cond delay="200"/>
                            </p:stCondLst>
                            <p:childTnLst>
                              <p:par>
                                <p:cTn id="9" presetID="1" presetClass="exit" presetSubtype="0" fill="hold" nodeType="afterEffect">
                                  <p:stCondLst>
                                    <p:cond delay="0"/>
                                  </p:stCondLst>
                                  <p:childTnLst>
                                    <p:set>
                                      <p:cBhvr>
                                        <p:cTn id="10" dur="1" fill="hold">
                                          <p:stCondLst>
                                            <p:cond delay="0"/>
                                          </p:stCondLst>
                                        </p:cTn>
                                        <p:tgtEl>
                                          <p:spTgt spid="3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3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5CB84B-E8EA-A3DB-7A58-2B31ED1C1C7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952222" y="1691218"/>
            <a:ext cx="8505423" cy="4636340"/>
          </a:xfrm>
          <a:prstGeom prst="rect">
            <a:avLst/>
          </a:prstGeom>
        </p:spPr>
      </p:pic>
      <p:pic>
        <p:nvPicPr>
          <p:cNvPr id="27" name="Picture 26">
            <a:extLst>
              <a:ext uri="{FF2B5EF4-FFF2-40B4-BE49-F238E27FC236}">
                <a16:creationId xmlns:a16="http://schemas.microsoft.com/office/drawing/2014/main" id="{63656FFB-683F-1649-5477-E84EFBAAE288}"/>
              </a:ext>
            </a:extLst>
          </p:cNvPr>
          <p:cNvPicPr>
            <a:picLocks noChangeAspect="1"/>
          </p:cNvPicPr>
          <p:nvPr/>
        </p:nvPicPr>
        <p:blipFill>
          <a:blip r:embed="rId4"/>
          <a:stretch>
            <a:fillRect/>
          </a:stretch>
        </p:blipFill>
        <p:spPr>
          <a:xfrm>
            <a:off x="8901268" y="3843333"/>
            <a:ext cx="3111500" cy="260350"/>
          </a:xfrm>
          <a:prstGeom prst="rect">
            <a:avLst/>
          </a:prstGeom>
        </p:spPr>
      </p:pic>
      <p:sp>
        <p:nvSpPr>
          <p:cNvPr id="4" name="Rectangle 3">
            <a:extLst>
              <a:ext uri="{FF2B5EF4-FFF2-40B4-BE49-F238E27FC236}">
                <a16:creationId xmlns:a16="http://schemas.microsoft.com/office/drawing/2014/main" id="{AAD80F0E-62AA-2CEE-A56E-CB6F3CF84F43}"/>
              </a:ext>
            </a:extLst>
          </p:cNvPr>
          <p:cNvSpPr/>
          <p:nvPr/>
        </p:nvSpPr>
        <p:spPr>
          <a:xfrm>
            <a:off x="8672514" y="2257424"/>
            <a:ext cx="3340254" cy="3371851"/>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2E9A7B16-21F8-5C7A-B828-A550D48549D4}"/>
              </a:ext>
            </a:extLst>
          </p:cNvPr>
          <p:cNvSpPr/>
          <p:nvPr/>
        </p:nvSpPr>
        <p:spPr>
          <a:xfrm>
            <a:off x="6750444" y="2257424"/>
            <a:ext cx="3236520" cy="3938057"/>
          </a:xfrm>
          <a:custGeom>
            <a:avLst/>
            <a:gdLst>
              <a:gd name="connsiteX0" fmla="*/ 1451389 w 3236520"/>
              <a:gd name="connsiteY0" fmla="*/ 0 h 3938057"/>
              <a:gd name="connsiteX1" fmla="*/ 1971675 w 3236520"/>
              <a:gd name="connsiteY1" fmla="*/ 0 h 3938057"/>
              <a:gd name="connsiteX2" fmla="*/ 1971675 w 3236520"/>
              <a:gd name="connsiteY2" fmla="*/ 3268461 h 3938057"/>
              <a:gd name="connsiteX3" fmla="*/ 3236520 w 3236520"/>
              <a:gd name="connsiteY3" fmla="*/ 3268461 h 3938057"/>
              <a:gd name="connsiteX4" fmla="*/ 3236520 w 3236520"/>
              <a:gd name="connsiteY4" fmla="*/ 3938057 h 3938057"/>
              <a:gd name="connsiteX5" fmla="*/ 0 w 3236520"/>
              <a:gd name="connsiteY5" fmla="*/ 3938057 h 3938057"/>
              <a:gd name="connsiteX6" fmla="*/ 0 w 3236520"/>
              <a:gd name="connsiteY6" fmla="*/ 3268461 h 3938057"/>
              <a:gd name="connsiteX7" fmla="*/ 1451389 w 3236520"/>
              <a:gd name="connsiteY7" fmla="*/ 3268461 h 3938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6520" h="3938057">
                <a:moveTo>
                  <a:pt x="1451389" y="0"/>
                </a:moveTo>
                <a:lnTo>
                  <a:pt x="1971675" y="0"/>
                </a:lnTo>
                <a:lnTo>
                  <a:pt x="1971675" y="3268461"/>
                </a:lnTo>
                <a:lnTo>
                  <a:pt x="3236520" y="3268461"/>
                </a:lnTo>
                <a:lnTo>
                  <a:pt x="3236520" y="3938057"/>
                </a:lnTo>
                <a:lnTo>
                  <a:pt x="0" y="3938057"/>
                </a:lnTo>
                <a:lnTo>
                  <a:pt x="0" y="3268461"/>
                </a:lnTo>
                <a:lnTo>
                  <a:pt x="1451389" y="3268461"/>
                </a:lnTo>
                <a:close/>
              </a:path>
            </a:pathLst>
          </a:cu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TextBox 15">
            <a:extLst>
              <a:ext uri="{FF2B5EF4-FFF2-40B4-BE49-F238E27FC236}">
                <a16:creationId xmlns:a16="http://schemas.microsoft.com/office/drawing/2014/main" id="{071C5A25-7257-5B08-5C1D-A12F84E41C78}"/>
              </a:ext>
            </a:extLst>
          </p:cNvPr>
          <p:cNvSpPr txBox="1"/>
          <p:nvPr/>
        </p:nvSpPr>
        <p:spPr>
          <a:xfrm>
            <a:off x="5880541" y="1786792"/>
            <a:ext cx="1475084" cy="338554"/>
          </a:xfrm>
          <a:prstGeom prst="rect">
            <a:avLst/>
          </a:prstGeom>
          <a:noFill/>
        </p:spPr>
        <p:txBody>
          <a:bodyPr wrap="none" rtlCol="0">
            <a:spAutoFit/>
          </a:bodyPr>
          <a:lstStyle/>
          <a:p>
            <a:r>
              <a:rPr lang="en-GB" sz="1600" dirty="0">
                <a:solidFill>
                  <a:schemeClr val="bg1">
                    <a:lumMod val="10000"/>
                  </a:schemeClr>
                </a:solidFill>
                <a:latin typeface="Segoe UI" panose="020B0502040204020203" pitchFamily="34" charset="0"/>
                <a:ea typeface="Helvetica Neue" panose="02000503000000020004" pitchFamily="2" charset="0"/>
                <a:cs typeface="Segoe UI" panose="020B0502040204020203" pitchFamily="34" charset="0"/>
              </a:rPr>
              <a:t>Ramsey delay</a:t>
            </a:r>
          </a:p>
        </p:txBody>
      </p:sp>
      <p:sp>
        <p:nvSpPr>
          <p:cNvPr id="23" name="Freeform 22">
            <a:extLst>
              <a:ext uri="{FF2B5EF4-FFF2-40B4-BE49-F238E27FC236}">
                <a16:creationId xmlns:a16="http://schemas.microsoft.com/office/drawing/2014/main" id="{516A30F5-C649-B004-110F-145EC62ADD20}"/>
              </a:ext>
            </a:extLst>
          </p:cNvPr>
          <p:cNvSpPr/>
          <p:nvPr/>
        </p:nvSpPr>
        <p:spPr>
          <a:xfrm>
            <a:off x="4731026" y="1681692"/>
            <a:ext cx="3697357" cy="3142099"/>
          </a:xfrm>
          <a:custGeom>
            <a:avLst/>
            <a:gdLst>
              <a:gd name="connsiteX0" fmla="*/ 0 w 3697357"/>
              <a:gd name="connsiteY0" fmla="*/ 0 h 3142099"/>
              <a:gd name="connsiteX1" fmla="*/ 1149515 w 3697357"/>
              <a:gd name="connsiteY1" fmla="*/ 0 h 3142099"/>
              <a:gd name="connsiteX2" fmla="*/ 1149515 w 3697357"/>
              <a:gd name="connsiteY2" fmla="*/ 1 h 3142099"/>
              <a:gd name="connsiteX3" fmla="*/ 3697357 w 3697357"/>
              <a:gd name="connsiteY3" fmla="*/ 1 h 3142099"/>
              <a:gd name="connsiteX4" fmla="*/ 3697357 w 3697357"/>
              <a:gd name="connsiteY4" fmla="*/ 3142099 h 3142099"/>
              <a:gd name="connsiteX5" fmla="*/ 543339 w 3697357"/>
              <a:gd name="connsiteY5" fmla="*/ 3142099 h 3142099"/>
              <a:gd name="connsiteX6" fmla="*/ 543339 w 3697357"/>
              <a:gd name="connsiteY6" fmla="*/ 624328 h 3142099"/>
              <a:gd name="connsiteX7" fmla="*/ 0 w 3697357"/>
              <a:gd name="connsiteY7" fmla="*/ 624328 h 3142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97357" h="3142099">
                <a:moveTo>
                  <a:pt x="0" y="0"/>
                </a:moveTo>
                <a:lnTo>
                  <a:pt x="1149515" y="0"/>
                </a:lnTo>
                <a:lnTo>
                  <a:pt x="1149515" y="1"/>
                </a:lnTo>
                <a:lnTo>
                  <a:pt x="3697357" y="1"/>
                </a:lnTo>
                <a:lnTo>
                  <a:pt x="3697357" y="3142099"/>
                </a:lnTo>
                <a:lnTo>
                  <a:pt x="543339" y="3142099"/>
                </a:lnTo>
                <a:lnTo>
                  <a:pt x="543339" y="624328"/>
                </a:lnTo>
                <a:lnTo>
                  <a:pt x="0" y="624328"/>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8" name="Freeform 27">
            <a:extLst>
              <a:ext uri="{FF2B5EF4-FFF2-40B4-BE49-F238E27FC236}">
                <a16:creationId xmlns:a16="http://schemas.microsoft.com/office/drawing/2014/main" id="{864025A0-8997-6F34-158D-09D0E1C590C7}"/>
              </a:ext>
            </a:extLst>
          </p:cNvPr>
          <p:cNvSpPr/>
          <p:nvPr/>
        </p:nvSpPr>
        <p:spPr>
          <a:xfrm>
            <a:off x="3875314" y="2257424"/>
            <a:ext cx="2153793" cy="3938057"/>
          </a:xfrm>
          <a:custGeom>
            <a:avLst/>
            <a:gdLst>
              <a:gd name="connsiteX0" fmla="*/ 0 w 2153793"/>
              <a:gd name="connsiteY0" fmla="*/ 0 h 3938057"/>
              <a:gd name="connsiteX1" fmla="*/ 1553029 w 2153793"/>
              <a:gd name="connsiteY1" fmla="*/ 0 h 3938057"/>
              <a:gd name="connsiteX2" fmla="*/ 1553029 w 2153793"/>
              <a:gd name="connsiteY2" fmla="*/ 3519261 h 3938057"/>
              <a:gd name="connsiteX3" fmla="*/ 2153793 w 2153793"/>
              <a:gd name="connsiteY3" fmla="*/ 3519261 h 3938057"/>
              <a:gd name="connsiteX4" fmla="*/ 2153793 w 2153793"/>
              <a:gd name="connsiteY4" fmla="*/ 3938056 h 3938057"/>
              <a:gd name="connsiteX5" fmla="*/ 1553029 w 2153793"/>
              <a:gd name="connsiteY5" fmla="*/ 3938056 h 3938057"/>
              <a:gd name="connsiteX6" fmla="*/ 1553029 w 2153793"/>
              <a:gd name="connsiteY6" fmla="*/ 3938057 h 3938057"/>
              <a:gd name="connsiteX7" fmla="*/ 0 w 2153793"/>
              <a:gd name="connsiteY7" fmla="*/ 3938057 h 3938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3793" h="3938057">
                <a:moveTo>
                  <a:pt x="0" y="0"/>
                </a:moveTo>
                <a:lnTo>
                  <a:pt x="1553029" y="0"/>
                </a:lnTo>
                <a:lnTo>
                  <a:pt x="1553029" y="3519261"/>
                </a:lnTo>
                <a:lnTo>
                  <a:pt x="2153793" y="3519261"/>
                </a:lnTo>
                <a:lnTo>
                  <a:pt x="2153793" y="3938056"/>
                </a:lnTo>
                <a:lnTo>
                  <a:pt x="1553029" y="3938056"/>
                </a:lnTo>
                <a:lnTo>
                  <a:pt x="1553029" y="3938057"/>
                </a:lnTo>
                <a:lnTo>
                  <a:pt x="0" y="3938057"/>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Slide Number Placeholder 2">
            <a:extLst>
              <a:ext uri="{FF2B5EF4-FFF2-40B4-BE49-F238E27FC236}">
                <a16:creationId xmlns:a16="http://schemas.microsoft.com/office/drawing/2014/main" id="{AAAAD827-9EF0-D99E-4E3F-B12E624CDD5E}"/>
              </a:ext>
            </a:extLst>
          </p:cNvPr>
          <p:cNvSpPr>
            <a:spLocks noGrp="1"/>
          </p:cNvSpPr>
          <p:nvPr>
            <p:ph type="sldNum" sz="quarter" idx="13"/>
          </p:nvPr>
        </p:nvSpPr>
        <p:spPr/>
        <p:txBody>
          <a:bodyPr/>
          <a:lstStyle/>
          <a:p>
            <a:fld id="{62B67842-47AD-D846-9321-55D40092337F}" type="slidenum">
              <a:rPr lang="en-GB" smtClean="0"/>
              <a:t>7</a:t>
            </a:fld>
            <a:endParaRPr lang="en-GB"/>
          </a:p>
        </p:txBody>
      </p:sp>
      <p:sp>
        <p:nvSpPr>
          <p:cNvPr id="9" name="Footer Placeholder 8">
            <a:extLst>
              <a:ext uri="{FF2B5EF4-FFF2-40B4-BE49-F238E27FC236}">
                <a16:creationId xmlns:a16="http://schemas.microsoft.com/office/drawing/2014/main" id="{F95220E6-AD6F-2CED-9337-D641FB89C250}"/>
              </a:ext>
            </a:extLst>
          </p:cNvPr>
          <p:cNvSpPr>
            <a:spLocks noGrp="1"/>
          </p:cNvSpPr>
          <p:nvPr>
            <p:ph type="ftr" sz="quarter" idx="12"/>
          </p:nvPr>
        </p:nvSpPr>
        <p:spPr/>
        <p:txBody>
          <a:bodyPr/>
          <a:lstStyle/>
          <a:p>
            <a:r>
              <a:rPr lang="en-GB"/>
              <a:t>A. Agrawal, PSAS 2026</a:t>
            </a:r>
          </a:p>
        </p:txBody>
      </p:sp>
      <p:sp>
        <p:nvSpPr>
          <p:cNvPr id="15" name="Title 14">
            <a:extLst>
              <a:ext uri="{FF2B5EF4-FFF2-40B4-BE49-F238E27FC236}">
                <a16:creationId xmlns:a16="http://schemas.microsoft.com/office/drawing/2014/main" id="{6AFF4A60-0764-46CB-8AD7-75C7B73A52EE}"/>
              </a:ext>
            </a:extLst>
          </p:cNvPr>
          <p:cNvSpPr>
            <a:spLocks noGrp="1"/>
          </p:cNvSpPr>
          <p:nvPr>
            <p:ph type="title"/>
          </p:nvPr>
        </p:nvSpPr>
        <p:spPr/>
        <p:txBody>
          <a:bodyPr/>
          <a:lstStyle/>
          <a:p>
            <a:r>
              <a:rPr lang="en-GB" sz="4800" dirty="0"/>
              <a:t>Entangled correlation spectroscopy</a:t>
            </a:r>
          </a:p>
        </p:txBody>
      </p:sp>
      <p:grpSp>
        <p:nvGrpSpPr>
          <p:cNvPr id="21" name="Group 20">
            <a:extLst>
              <a:ext uri="{FF2B5EF4-FFF2-40B4-BE49-F238E27FC236}">
                <a16:creationId xmlns:a16="http://schemas.microsoft.com/office/drawing/2014/main" id="{BB212EB3-20E0-E77C-4D37-849B7DD6FAC3}"/>
              </a:ext>
            </a:extLst>
          </p:cNvPr>
          <p:cNvGrpSpPr/>
          <p:nvPr/>
        </p:nvGrpSpPr>
        <p:grpSpPr>
          <a:xfrm>
            <a:off x="724675" y="3423308"/>
            <a:ext cx="1341073" cy="1172159"/>
            <a:chOff x="261104" y="3378008"/>
            <a:chExt cx="1341073" cy="1172159"/>
          </a:xfrm>
        </p:grpSpPr>
        <p:cxnSp>
          <p:nvCxnSpPr>
            <p:cNvPr id="18" name="Straight Arrow Connector 17">
              <a:extLst>
                <a:ext uri="{FF2B5EF4-FFF2-40B4-BE49-F238E27FC236}">
                  <a16:creationId xmlns:a16="http://schemas.microsoft.com/office/drawing/2014/main" id="{743DA8B3-EA02-9E75-368A-E4F811561FD7}"/>
                </a:ext>
              </a:extLst>
            </p:cNvPr>
            <p:cNvCxnSpPr>
              <a:cxnSpLocks/>
            </p:cNvCxnSpPr>
            <p:nvPr/>
          </p:nvCxnSpPr>
          <p:spPr>
            <a:xfrm>
              <a:off x="472494" y="4101753"/>
              <a:ext cx="1081820" cy="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2CD0DF7-B9E5-4348-EC78-B13D43FFBC8C}"/>
                </a:ext>
              </a:extLst>
            </p:cNvPr>
            <p:cNvSpPr txBox="1"/>
            <p:nvPr/>
          </p:nvSpPr>
          <p:spPr>
            <a:xfrm>
              <a:off x="261104" y="3378008"/>
              <a:ext cx="1341073" cy="646331"/>
            </a:xfrm>
            <a:prstGeom prst="rect">
              <a:avLst/>
            </a:prstGeom>
            <a:noFill/>
          </p:spPr>
          <p:txBody>
            <a:bodyPr wrap="none" rtlCol="0">
              <a:spAutoFit/>
            </a:bodyPr>
            <a:lstStyle/>
            <a:p>
              <a:pPr algn="ctr"/>
              <a:r>
                <a:rPr lang="en-GB" dirty="0">
                  <a:solidFill>
                    <a:srgbClr val="FF0000"/>
                  </a:solidFill>
                  <a:latin typeface="Segoe UI" panose="020B0502040204020203" pitchFamily="34" charset="0"/>
                  <a:ea typeface="Helvetica Neue" panose="02000503000000020004" pitchFamily="2" charset="0"/>
                  <a:cs typeface="Segoe UI" panose="020B0502040204020203" pitchFamily="34" charset="0"/>
                </a:rPr>
                <a:t>Common</a:t>
              </a:r>
            </a:p>
            <a:p>
              <a:pPr algn="ctr"/>
              <a:r>
                <a:rPr lang="en-GB" dirty="0">
                  <a:solidFill>
                    <a:srgbClr val="FF0000"/>
                  </a:solidFill>
                  <a:latin typeface="Segoe UI" panose="020B0502040204020203" pitchFamily="34" charset="0"/>
                  <a:ea typeface="Helvetica Neue" panose="02000503000000020004" pitchFamily="2" charset="0"/>
                  <a:cs typeface="Segoe UI" panose="020B0502040204020203" pitchFamily="34" charset="0"/>
                </a:rPr>
                <a:t>probe laser</a:t>
              </a:r>
            </a:p>
          </p:txBody>
        </p:sp>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40E43575-A7BC-A237-2F33-FBAF4FC05845}"/>
                    </a:ext>
                  </a:extLst>
                </p:cNvPr>
                <p:cNvSpPr txBox="1"/>
                <p:nvPr/>
              </p:nvSpPr>
              <p:spPr>
                <a:xfrm>
                  <a:off x="788406" y="4180835"/>
                  <a:ext cx="449995"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𝜔</m:t>
                            </m:r>
                          </m:e>
                          <m:sub>
                            <m:r>
                              <a:rPr lang="en-US" sz="2400" b="0" i="1" smtClean="0">
                                <a:solidFill>
                                  <a:srgbClr val="FF0000"/>
                                </a:solidFill>
                                <a:latin typeface="Cambria Math" panose="02040503050406030204" pitchFamily="18" charset="0"/>
                              </a:rPr>
                              <m:t>𝐿</m:t>
                            </m:r>
                          </m:sub>
                        </m:sSub>
                      </m:oMath>
                    </m:oMathPara>
                  </a14:m>
                  <a:endParaRPr lang="en-GB" sz="2400" dirty="0">
                    <a:solidFill>
                      <a:srgbClr val="FF0000"/>
                    </a:solidFill>
                  </a:endParaRPr>
                </a:p>
              </p:txBody>
            </p:sp>
          </mc:Choice>
          <mc:Fallback>
            <p:sp>
              <p:nvSpPr>
                <p:cNvPr id="20" name="TextBox 19">
                  <a:extLst>
                    <a:ext uri="{FF2B5EF4-FFF2-40B4-BE49-F238E27FC236}">
                      <a16:creationId xmlns:a16="http://schemas.microsoft.com/office/drawing/2014/main" id="{40E43575-A7BC-A237-2F33-FBAF4FC05845}"/>
                    </a:ext>
                  </a:extLst>
                </p:cNvPr>
                <p:cNvSpPr txBox="1">
                  <a:spLocks noRot="1" noChangeAspect="1" noMove="1" noResize="1" noEditPoints="1" noAdjustHandles="1" noChangeArrowheads="1" noChangeShapeType="1" noTextEdit="1"/>
                </p:cNvSpPr>
                <p:nvPr/>
              </p:nvSpPr>
              <p:spPr>
                <a:xfrm>
                  <a:off x="788406" y="4180835"/>
                  <a:ext cx="449995" cy="369332"/>
                </a:xfrm>
                <a:prstGeom prst="rect">
                  <a:avLst/>
                </a:prstGeom>
                <a:blipFill>
                  <a:blip r:embed="rId5"/>
                  <a:stretch>
                    <a:fillRect l="-5556" r="-2778" b="-16667"/>
                  </a:stretch>
                </a:blipFill>
              </p:spPr>
              <p:txBody>
                <a:bodyPr/>
                <a:lstStyle/>
                <a:p>
                  <a:r>
                    <a:rPr lang="en-GB">
                      <a:noFill/>
                    </a:rPr>
                    <a:t> </a:t>
                  </a:r>
                </a:p>
              </p:txBody>
            </p:sp>
          </mc:Fallback>
        </mc:AlternateContent>
      </p:grpSp>
    </p:spTree>
    <p:extLst>
      <p:ext uri="{BB962C8B-B14F-4D97-AF65-F5344CB8AC3E}">
        <p14:creationId xmlns:p14="http://schemas.microsoft.com/office/powerpoint/2010/main" val="1111799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
                                        <p:tgtEl>
                                          <p:spTgt spid="28"/>
                                        </p:tgtEl>
                                      </p:cBhvr>
                                    </p:animEffect>
                                    <p:set>
                                      <p:cBhvr>
                                        <p:cTn id="7" dur="1" fill="hold">
                                          <p:stCondLst>
                                            <p:cond delay="199"/>
                                          </p:stCondLst>
                                        </p:cTn>
                                        <p:tgtEl>
                                          <p:spTgt spid="2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200"/>
                                        <p:tgtEl>
                                          <p:spTgt spid="23"/>
                                        </p:tgtEl>
                                      </p:cBhvr>
                                    </p:animEffect>
                                    <p:set>
                                      <p:cBhvr>
                                        <p:cTn id="12" dur="1" fill="hold">
                                          <p:stCondLst>
                                            <p:cond delay="199"/>
                                          </p:stCondLst>
                                        </p:cTn>
                                        <p:tgtEl>
                                          <p:spTgt spid="2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200"/>
                                        <p:tgtEl>
                                          <p:spTgt spid="12"/>
                                        </p:tgtEl>
                                      </p:cBhvr>
                                    </p:animEffect>
                                    <p:set>
                                      <p:cBhvr>
                                        <p:cTn id="17" dur="1" fill="hold">
                                          <p:stCondLst>
                                            <p:cond delay="199"/>
                                          </p:stCondLst>
                                        </p:cTn>
                                        <p:tgtEl>
                                          <p:spTgt spid="1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200"/>
                                        <p:tgtEl>
                                          <p:spTgt spid="4"/>
                                        </p:tgtEl>
                                      </p:cBhvr>
                                    </p:animEffect>
                                    <p:set>
                                      <p:cBhvr>
                                        <p:cTn id="22" dur="1" fill="hold">
                                          <p:stCondLst>
                                            <p:cond delay="1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23"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2967B-49B6-8002-069D-ABAE35739131}"/>
              </a:ext>
            </a:extLst>
          </p:cNvPr>
          <p:cNvSpPr>
            <a:spLocks noGrp="1"/>
          </p:cNvSpPr>
          <p:nvPr>
            <p:ph type="title"/>
          </p:nvPr>
        </p:nvSpPr>
        <p:spPr>
          <a:xfrm>
            <a:off x="1051627" y="356659"/>
            <a:ext cx="10080000" cy="1325033"/>
          </a:xfrm>
          <a:prstGeom prst="rect">
            <a:avLst/>
          </a:prstGeom>
        </p:spPr>
        <p:txBody>
          <a:bodyPr/>
          <a:lstStyle/>
          <a:p>
            <a:r>
              <a:rPr lang="en-US" dirty="0"/>
              <a:t>Comparison methods</a:t>
            </a:r>
          </a:p>
        </p:txBody>
      </p:sp>
      <mc:AlternateContent xmlns:mc="http://schemas.openxmlformats.org/markup-compatibility/2006">
        <mc:Choice xmlns:a14="http://schemas.microsoft.com/office/drawing/2010/main" Requires="a14">
          <p:graphicFrame>
            <p:nvGraphicFramePr>
              <p:cNvPr id="4" name="Content Placeholder 3">
                <a:extLst>
                  <a:ext uri="{FF2B5EF4-FFF2-40B4-BE49-F238E27FC236}">
                    <a16:creationId xmlns:a16="http://schemas.microsoft.com/office/drawing/2014/main" id="{9471CAF9-0255-5977-922C-F7DA594EC52A}"/>
                  </a:ext>
                </a:extLst>
              </p:cNvPr>
              <p:cNvGraphicFramePr>
                <a:graphicFrameLocks/>
              </p:cNvGraphicFramePr>
              <p:nvPr>
                <p:extLst>
                  <p:ext uri="{D42A27DB-BD31-4B8C-83A1-F6EECF244321}">
                    <p14:modId xmlns:p14="http://schemas.microsoft.com/office/powerpoint/2010/main" val="2637966882"/>
                  </p:ext>
                </p:extLst>
              </p:nvPr>
            </p:nvGraphicFramePr>
            <p:xfrm>
              <a:off x="1284807" y="2890961"/>
              <a:ext cx="9613639" cy="2944738"/>
            </p:xfrm>
            <a:graphic>
              <a:graphicData uri="http://schemas.openxmlformats.org/drawingml/2006/table">
                <a:tbl>
                  <a:tblPr firstRow="1" bandRow="1">
                    <a:tableStyleId>{5940675A-B579-460E-94D1-54222C63F5DA}</a:tableStyleId>
                  </a:tblPr>
                  <a:tblGrid>
                    <a:gridCol w="2268893">
                      <a:extLst>
                        <a:ext uri="{9D8B030D-6E8A-4147-A177-3AD203B41FA5}">
                          <a16:colId xmlns:a16="http://schemas.microsoft.com/office/drawing/2014/main" val="1077320140"/>
                        </a:ext>
                      </a:extLst>
                    </a:gridCol>
                    <a:gridCol w="2268893">
                      <a:extLst>
                        <a:ext uri="{9D8B030D-6E8A-4147-A177-3AD203B41FA5}">
                          <a16:colId xmlns:a16="http://schemas.microsoft.com/office/drawing/2014/main" val="3255360214"/>
                        </a:ext>
                      </a:extLst>
                    </a:gridCol>
                    <a:gridCol w="2268893">
                      <a:extLst>
                        <a:ext uri="{9D8B030D-6E8A-4147-A177-3AD203B41FA5}">
                          <a16:colId xmlns:a16="http://schemas.microsoft.com/office/drawing/2014/main" val="573889128"/>
                        </a:ext>
                      </a:extLst>
                    </a:gridCol>
                    <a:gridCol w="2806960">
                      <a:extLst>
                        <a:ext uri="{9D8B030D-6E8A-4147-A177-3AD203B41FA5}">
                          <a16:colId xmlns:a16="http://schemas.microsoft.com/office/drawing/2014/main" val="1682466645"/>
                        </a:ext>
                      </a:extLst>
                    </a:gridCol>
                  </a:tblGrid>
                  <a:tr h="1015711">
                    <a:tc>
                      <a:txBody>
                        <a:bodyPr/>
                        <a:lstStyle/>
                        <a:p>
                          <a:r>
                            <a:rPr lang="en-GB" sz="2800"/>
                            <a:t>State</a:t>
                          </a:r>
                        </a:p>
                      </a:txBody>
                      <a:tcPr/>
                    </a:tc>
                    <a:tc>
                      <a:txBody>
                        <a:bodyPr/>
                        <a:lstStyle/>
                        <a:p>
                          <a:r>
                            <a:rPr lang="en-GB" sz="2800" dirty="0"/>
                            <a:t>Entangled</a:t>
                          </a:r>
                        </a:p>
                      </a:txBody>
                      <a:tcPr/>
                    </a:tc>
                    <a:tc>
                      <a:txBody>
                        <a:bodyPr/>
                        <a:lstStyle/>
                        <a:p>
                          <a:r>
                            <a:rPr lang="en-GB" sz="2800" dirty="0"/>
                            <a:t>Uncorrelated</a:t>
                          </a:r>
                        </a:p>
                      </a:txBody>
                      <a:tcPr/>
                    </a:tc>
                    <a:tc>
                      <a:txBody>
                        <a:bodyPr/>
                        <a:lstStyle/>
                        <a:p>
                          <a:r>
                            <a:rPr lang="en-GB" sz="2800" dirty="0"/>
                            <a:t>Unentangled correlation</a:t>
                          </a:r>
                        </a:p>
                      </a:txBody>
                      <a:tcPr/>
                    </a:tc>
                    <a:extLst>
                      <a:ext uri="{0D108BD9-81ED-4DB2-BD59-A6C34878D82A}">
                        <a16:rowId xmlns:a16="http://schemas.microsoft.com/office/drawing/2014/main" val="2203599515"/>
                      </a:ext>
                    </a:extLst>
                  </a:tr>
                  <a:tr h="905323">
                    <a:tc>
                      <a:txBody>
                        <a:bodyPr/>
                        <a:lstStyle/>
                        <a:p>
                          <a:r>
                            <a:rPr lang="en-GB"/>
                            <a:t>Uncertainty</a:t>
                          </a:r>
                        </a:p>
                      </a:txBody>
                      <a:tcPr/>
                    </a:tc>
                    <a:tc>
                      <a:txBody>
                        <a:bodyPr/>
                        <a:lstStyle/>
                        <a:p>
                          <a14:m>
                            <m:oMathPara xmlns:m="http://schemas.openxmlformats.org/officeDocument/2006/math">
                              <m:oMathParaPr>
                                <m:jc m:val="centerGroup"/>
                              </m:oMathParaPr>
                              <m:oMath xmlns:m="http://schemas.openxmlformats.org/officeDocument/2006/math">
                                <m:f>
                                  <m:fPr>
                                    <m:ctrlPr>
                                      <a:rPr lang="en-US" sz="2800" b="0" i="1" smtClean="0">
                                        <a:latin typeface="Cambria Math" panose="02040503050406030204" pitchFamily="18" charset="0"/>
                                      </a:rPr>
                                    </m:ctrlPr>
                                  </m:fPr>
                                  <m:num>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𝜎</m:t>
                                        </m:r>
                                      </m:e>
                                      <m:sub>
                                        <m:r>
                                          <a:rPr lang="en-US" sz="2800" b="0" i="1" smtClean="0">
                                            <a:latin typeface="Cambria Math" panose="02040503050406030204" pitchFamily="18" charset="0"/>
                                          </a:rPr>
                                          <m:t>𝑆𝑄𝐿</m:t>
                                        </m:r>
                                      </m:sub>
                                    </m:sSub>
                                  </m:num>
                                  <m:den>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2</m:t>
                                        </m:r>
                                      </m:e>
                                    </m:rad>
                                  </m:den>
                                </m:f>
                              </m:oMath>
                            </m:oMathPara>
                          </a14:m>
                          <a:endParaRPr lang="en-GB" sz="2800" dirty="0"/>
                        </a:p>
                      </a:txBody>
                      <a:tcPr anchor="ctr"/>
                    </a:tc>
                    <a:tc>
                      <a:txBody>
                        <a:bodyPr/>
                        <a:lstStyle/>
                        <a:p>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𝜎</m:t>
                                    </m:r>
                                  </m:e>
                                  <m:sub>
                                    <m:r>
                                      <a:rPr lang="en-US" sz="2800" b="0" i="1" smtClean="0">
                                        <a:latin typeface="Cambria Math" panose="02040503050406030204" pitchFamily="18" charset="0"/>
                                      </a:rPr>
                                      <m:t>𝑆𝑄𝐿</m:t>
                                    </m:r>
                                  </m:sub>
                                </m:sSub>
                              </m:oMath>
                            </m:oMathPara>
                          </a14:m>
                          <a:endParaRPr lang="en-GB" sz="2800" dirty="0"/>
                        </a:p>
                      </a:txBody>
                      <a:tcPr anchor="ctr"/>
                    </a:tc>
                    <a:tc>
                      <a:txBody>
                        <a:bodyPr/>
                        <a:lstStyle/>
                        <a:p>
                          <a14:m>
                            <m:oMathPara xmlns:m="http://schemas.openxmlformats.org/officeDocument/2006/math">
                              <m:oMathParaPr>
                                <m:jc m:val="centerGroup"/>
                              </m:oMathParaPr>
                              <m:oMath xmlns:m="http://schemas.openxmlformats.org/officeDocument/2006/math">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2</m:t>
                                    </m:r>
                                  </m:e>
                                </m:rad>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 </m:t>
                                    </m:r>
                                    <m:r>
                                      <a:rPr lang="en-US" sz="2800" b="0" i="1" smtClean="0">
                                        <a:latin typeface="Cambria Math" panose="02040503050406030204" pitchFamily="18" charset="0"/>
                                      </a:rPr>
                                      <m:t>𝜎</m:t>
                                    </m:r>
                                  </m:e>
                                  <m:sub>
                                    <m:r>
                                      <a:rPr lang="en-US" sz="2800" b="0" i="1" smtClean="0">
                                        <a:latin typeface="Cambria Math" panose="02040503050406030204" pitchFamily="18" charset="0"/>
                                      </a:rPr>
                                      <m:t>𝑆𝑄𝐿</m:t>
                                    </m:r>
                                  </m:sub>
                                </m:sSub>
                              </m:oMath>
                            </m:oMathPara>
                          </a14:m>
                          <a:endParaRPr lang="en-GB" sz="2800" dirty="0"/>
                        </a:p>
                      </a:txBody>
                      <a:tcPr anchor="ctr"/>
                    </a:tc>
                    <a:extLst>
                      <a:ext uri="{0D108BD9-81ED-4DB2-BD59-A6C34878D82A}">
                        <a16:rowId xmlns:a16="http://schemas.microsoft.com/office/drawing/2014/main" val="3229462327"/>
                      </a:ext>
                    </a:extLst>
                  </a:tr>
                  <a:tr h="1021866">
                    <a:tc>
                      <a:txBody>
                        <a:bodyPr/>
                        <a:lstStyle/>
                        <a:p>
                          <a:r>
                            <a:rPr lang="en-GB" dirty="0"/>
                            <a:t>Insensitive to common mode laser phase noise?</a:t>
                          </a:r>
                        </a:p>
                      </a:txBody>
                      <a:tcPr/>
                    </a:tc>
                    <a:tc>
                      <a:txBody>
                        <a:bodyPr/>
                        <a:lstStyle/>
                        <a:p>
                          <a:pPr algn="ctr"/>
                          <a:r>
                            <a:rPr lang="en-GB" sz="3200" dirty="0">
                              <a:solidFill>
                                <a:srgbClr val="00B050"/>
                              </a:solidFill>
                            </a:rPr>
                            <a:t>Yes</a:t>
                          </a:r>
                        </a:p>
                      </a:txBody>
                      <a:tcPr anchor="ctr"/>
                    </a:tc>
                    <a:tc>
                      <a:txBody>
                        <a:bodyPr/>
                        <a:lstStyle/>
                        <a:p>
                          <a:pPr algn="ctr"/>
                          <a:r>
                            <a:rPr lang="en-GB" sz="3200" dirty="0">
                              <a:solidFill>
                                <a:srgbClr val="FF0000"/>
                              </a:solidFill>
                            </a:rPr>
                            <a:t>No</a:t>
                          </a:r>
                        </a:p>
                      </a:txBody>
                      <a:tcPr anchor="ctr"/>
                    </a:tc>
                    <a:tc>
                      <a:txBody>
                        <a:bodyPr/>
                        <a:lstStyle/>
                        <a:p>
                          <a:pPr algn="ctr"/>
                          <a:r>
                            <a:rPr lang="en-GB" sz="3200" dirty="0">
                              <a:solidFill>
                                <a:srgbClr val="00B050"/>
                              </a:solidFill>
                            </a:rPr>
                            <a:t>Yes</a:t>
                          </a:r>
                        </a:p>
                      </a:txBody>
                      <a:tcPr anchor="ctr"/>
                    </a:tc>
                    <a:extLst>
                      <a:ext uri="{0D108BD9-81ED-4DB2-BD59-A6C34878D82A}">
                        <a16:rowId xmlns:a16="http://schemas.microsoft.com/office/drawing/2014/main" val="20443713"/>
                      </a:ext>
                    </a:extLst>
                  </a:tr>
                </a:tbl>
              </a:graphicData>
            </a:graphic>
          </p:graphicFrame>
        </mc:Choice>
        <mc:Fallback>
          <p:graphicFrame>
            <p:nvGraphicFramePr>
              <p:cNvPr id="4" name="Content Placeholder 3">
                <a:extLst>
                  <a:ext uri="{FF2B5EF4-FFF2-40B4-BE49-F238E27FC236}">
                    <a16:creationId xmlns:a16="http://schemas.microsoft.com/office/drawing/2014/main" id="{9471CAF9-0255-5977-922C-F7DA594EC52A}"/>
                  </a:ext>
                </a:extLst>
              </p:cNvPr>
              <p:cNvGraphicFramePr>
                <a:graphicFrameLocks/>
              </p:cNvGraphicFramePr>
              <p:nvPr>
                <p:extLst>
                  <p:ext uri="{D42A27DB-BD31-4B8C-83A1-F6EECF244321}">
                    <p14:modId xmlns:p14="http://schemas.microsoft.com/office/powerpoint/2010/main" val="2637966882"/>
                  </p:ext>
                </p:extLst>
              </p:nvPr>
            </p:nvGraphicFramePr>
            <p:xfrm>
              <a:off x="1284807" y="2890961"/>
              <a:ext cx="9613639" cy="2944738"/>
            </p:xfrm>
            <a:graphic>
              <a:graphicData uri="http://schemas.openxmlformats.org/drawingml/2006/table">
                <a:tbl>
                  <a:tblPr firstRow="1" bandRow="1">
                    <a:tableStyleId>{5940675A-B579-460E-94D1-54222C63F5DA}</a:tableStyleId>
                  </a:tblPr>
                  <a:tblGrid>
                    <a:gridCol w="2268893">
                      <a:extLst>
                        <a:ext uri="{9D8B030D-6E8A-4147-A177-3AD203B41FA5}">
                          <a16:colId xmlns:a16="http://schemas.microsoft.com/office/drawing/2014/main" val="1077320140"/>
                        </a:ext>
                      </a:extLst>
                    </a:gridCol>
                    <a:gridCol w="2268893">
                      <a:extLst>
                        <a:ext uri="{9D8B030D-6E8A-4147-A177-3AD203B41FA5}">
                          <a16:colId xmlns:a16="http://schemas.microsoft.com/office/drawing/2014/main" val="3255360214"/>
                        </a:ext>
                      </a:extLst>
                    </a:gridCol>
                    <a:gridCol w="2268893">
                      <a:extLst>
                        <a:ext uri="{9D8B030D-6E8A-4147-A177-3AD203B41FA5}">
                          <a16:colId xmlns:a16="http://schemas.microsoft.com/office/drawing/2014/main" val="573889128"/>
                        </a:ext>
                      </a:extLst>
                    </a:gridCol>
                    <a:gridCol w="2806960">
                      <a:extLst>
                        <a:ext uri="{9D8B030D-6E8A-4147-A177-3AD203B41FA5}">
                          <a16:colId xmlns:a16="http://schemas.microsoft.com/office/drawing/2014/main" val="1682466645"/>
                        </a:ext>
                      </a:extLst>
                    </a:gridCol>
                  </a:tblGrid>
                  <a:tr h="1015711">
                    <a:tc>
                      <a:txBody>
                        <a:bodyPr/>
                        <a:lstStyle/>
                        <a:p>
                          <a:r>
                            <a:rPr lang="en-GB" sz="2800"/>
                            <a:t>State</a:t>
                          </a:r>
                        </a:p>
                      </a:txBody>
                      <a:tcPr/>
                    </a:tc>
                    <a:tc>
                      <a:txBody>
                        <a:bodyPr/>
                        <a:lstStyle/>
                        <a:p>
                          <a:r>
                            <a:rPr lang="en-GB" sz="2800" dirty="0"/>
                            <a:t>Entangled</a:t>
                          </a:r>
                        </a:p>
                      </a:txBody>
                      <a:tcPr/>
                    </a:tc>
                    <a:tc>
                      <a:txBody>
                        <a:bodyPr/>
                        <a:lstStyle/>
                        <a:p>
                          <a:r>
                            <a:rPr lang="en-GB" sz="2800" dirty="0"/>
                            <a:t>Uncorrelated</a:t>
                          </a:r>
                        </a:p>
                      </a:txBody>
                      <a:tcPr/>
                    </a:tc>
                    <a:tc>
                      <a:txBody>
                        <a:bodyPr/>
                        <a:lstStyle/>
                        <a:p>
                          <a:r>
                            <a:rPr lang="en-GB" sz="2800" dirty="0"/>
                            <a:t>Unentangled correlation</a:t>
                          </a:r>
                        </a:p>
                      </a:txBody>
                      <a:tcPr/>
                    </a:tc>
                    <a:extLst>
                      <a:ext uri="{0D108BD9-81ED-4DB2-BD59-A6C34878D82A}">
                        <a16:rowId xmlns:a16="http://schemas.microsoft.com/office/drawing/2014/main" val="2203599515"/>
                      </a:ext>
                    </a:extLst>
                  </a:tr>
                  <a:tr h="907161">
                    <a:tc>
                      <a:txBody>
                        <a:bodyPr/>
                        <a:lstStyle/>
                        <a:p>
                          <a:r>
                            <a:rPr lang="en-GB"/>
                            <a:t>Uncertainty</a:t>
                          </a:r>
                        </a:p>
                      </a:txBody>
                      <a:tcPr/>
                    </a:tc>
                    <a:tc>
                      <a:txBody>
                        <a:bodyPr/>
                        <a:lstStyle/>
                        <a:p>
                          <a:endParaRPr lang="en-US"/>
                        </a:p>
                      </a:txBody>
                      <a:tcPr anchor="ctr">
                        <a:blipFill>
                          <a:blip r:embed="rId3"/>
                          <a:stretch>
                            <a:fillRect l="-100559" t="-118056" r="-224022" b="-113889"/>
                          </a:stretch>
                        </a:blipFill>
                      </a:tcPr>
                    </a:tc>
                    <a:tc>
                      <a:txBody>
                        <a:bodyPr/>
                        <a:lstStyle/>
                        <a:p>
                          <a:endParaRPr lang="en-US"/>
                        </a:p>
                      </a:txBody>
                      <a:tcPr anchor="ctr">
                        <a:blipFill>
                          <a:blip r:embed="rId3"/>
                          <a:stretch>
                            <a:fillRect l="-200559" t="-118056" r="-124022" b="-113889"/>
                          </a:stretch>
                        </a:blipFill>
                      </a:tcPr>
                    </a:tc>
                    <a:tc>
                      <a:txBody>
                        <a:bodyPr/>
                        <a:lstStyle/>
                        <a:p>
                          <a:endParaRPr lang="en-US"/>
                        </a:p>
                      </a:txBody>
                      <a:tcPr anchor="ctr">
                        <a:blipFill>
                          <a:blip r:embed="rId3"/>
                          <a:stretch>
                            <a:fillRect l="-243439" t="-118056" r="-452" b="-113889"/>
                          </a:stretch>
                        </a:blipFill>
                      </a:tcPr>
                    </a:tc>
                    <a:extLst>
                      <a:ext uri="{0D108BD9-81ED-4DB2-BD59-A6C34878D82A}">
                        <a16:rowId xmlns:a16="http://schemas.microsoft.com/office/drawing/2014/main" val="3229462327"/>
                      </a:ext>
                    </a:extLst>
                  </a:tr>
                  <a:tr h="1021866">
                    <a:tc>
                      <a:txBody>
                        <a:bodyPr/>
                        <a:lstStyle/>
                        <a:p>
                          <a:r>
                            <a:rPr lang="en-GB" dirty="0"/>
                            <a:t>Insensitive to common mode laser phase noise?</a:t>
                          </a:r>
                        </a:p>
                      </a:txBody>
                      <a:tcPr/>
                    </a:tc>
                    <a:tc>
                      <a:txBody>
                        <a:bodyPr/>
                        <a:lstStyle/>
                        <a:p>
                          <a:pPr algn="ctr"/>
                          <a:r>
                            <a:rPr lang="en-GB" sz="3200" dirty="0">
                              <a:solidFill>
                                <a:srgbClr val="00B050"/>
                              </a:solidFill>
                            </a:rPr>
                            <a:t>Yes</a:t>
                          </a:r>
                        </a:p>
                      </a:txBody>
                      <a:tcPr anchor="ctr"/>
                    </a:tc>
                    <a:tc>
                      <a:txBody>
                        <a:bodyPr/>
                        <a:lstStyle/>
                        <a:p>
                          <a:pPr algn="ctr"/>
                          <a:r>
                            <a:rPr lang="en-GB" sz="3200" dirty="0">
                              <a:solidFill>
                                <a:srgbClr val="FF0000"/>
                              </a:solidFill>
                            </a:rPr>
                            <a:t>No</a:t>
                          </a:r>
                        </a:p>
                      </a:txBody>
                      <a:tcPr anchor="ctr"/>
                    </a:tc>
                    <a:tc>
                      <a:txBody>
                        <a:bodyPr/>
                        <a:lstStyle/>
                        <a:p>
                          <a:pPr algn="ctr"/>
                          <a:r>
                            <a:rPr lang="en-GB" sz="3200" dirty="0">
                              <a:solidFill>
                                <a:srgbClr val="00B050"/>
                              </a:solidFill>
                            </a:rPr>
                            <a:t>Yes</a:t>
                          </a:r>
                        </a:p>
                      </a:txBody>
                      <a:tcPr anchor="ctr"/>
                    </a:tc>
                    <a:extLst>
                      <a:ext uri="{0D108BD9-81ED-4DB2-BD59-A6C34878D82A}">
                        <a16:rowId xmlns:a16="http://schemas.microsoft.com/office/drawing/2014/main" val="20443713"/>
                      </a:ext>
                    </a:extLst>
                  </a:tr>
                </a:tbl>
              </a:graphicData>
            </a:graphic>
          </p:graphicFrame>
        </mc:Fallback>
      </mc:AlternateContent>
      <p:sp>
        <p:nvSpPr>
          <p:cNvPr id="10" name="Slide Number Placeholder 9">
            <a:extLst>
              <a:ext uri="{FF2B5EF4-FFF2-40B4-BE49-F238E27FC236}">
                <a16:creationId xmlns:a16="http://schemas.microsoft.com/office/drawing/2014/main" id="{598B7525-72B2-A3A8-06B7-A68243F56A43}"/>
              </a:ext>
            </a:extLst>
          </p:cNvPr>
          <p:cNvSpPr>
            <a:spLocks noGrp="1"/>
          </p:cNvSpPr>
          <p:nvPr>
            <p:ph type="sldNum" sz="quarter" idx="13"/>
          </p:nvPr>
        </p:nvSpPr>
        <p:spPr/>
        <p:txBody>
          <a:bodyPr/>
          <a:lstStyle/>
          <a:p>
            <a:fld id="{62B67842-47AD-D846-9321-55D40092337F}" type="slidenum">
              <a:rPr lang="en-GB" smtClean="0"/>
              <a:t>8</a:t>
            </a:fld>
            <a:endParaRPr lang="en-GB"/>
          </a:p>
        </p:txBody>
      </p:sp>
      <p:sp>
        <p:nvSpPr>
          <p:cNvPr id="11" name="Footer Placeholder 10">
            <a:extLst>
              <a:ext uri="{FF2B5EF4-FFF2-40B4-BE49-F238E27FC236}">
                <a16:creationId xmlns:a16="http://schemas.microsoft.com/office/drawing/2014/main" id="{5ED8986F-CF42-1A2A-BECE-03F8F98A35A7}"/>
              </a:ext>
            </a:extLst>
          </p:cNvPr>
          <p:cNvSpPr>
            <a:spLocks noGrp="1"/>
          </p:cNvSpPr>
          <p:nvPr>
            <p:ph type="ftr" sz="quarter" idx="12"/>
          </p:nvPr>
        </p:nvSpPr>
        <p:spPr/>
        <p:txBody>
          <a:bodyPr/>
          <a:lstStyle/>
          <a:p>
            <a:r>
              <a:rPr lang="en-GB"/>
              <a:t>A. Agrawal, PSAS 2026</a:t>
            </a:r>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029075A5-72DA-D3FF-0AEF-70424C4A2051}"/>
                  </a:ext>
                </a:extLst>
              </p:cNvPr>
              <p:cNvSpPr txBox="1"/>
              <p:nvPr/>
            </p:nvSpPr>
            <p:spPr>
              <a:xfrm>
                <a:off x="2022764" y="2036618"/>
                <a:ext cx="300082" cy="36933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 </m:t>
                      </m:r>
                    </m:oMath>
                  </m:oMathPara>
                </a14:m>
                <a:endParaRPr lang="en-GB" dirty="0"/>
              </a:p>
            </p:txBody>
          </p:sp>
        </mc:Choice>
        <mc:Fallback>
          <p:sp>
            <p:nvSpPr>
              <p:cNvPr id="12" name="TextBox 11">
                <a:extLst>
                  <a:ext uri="{FF2B5EF4-FFF2-40B4-BE49-F238E27FC236}">
                    <a16:creationId xmlns:a16="http://schemas.microsoft.com/office/drawing/2014/main" id="{029075A5-72DA-D3FF-0AEF-70424C4A2051}"/>
                  </a:ext>
                </a:extLst>
              </p:cNvPr>
              <p:cNvSpPr txBox="1">
                <a:spLocks noRot="1" noChangeAspect="1" noMove="1" noResize="1" noEditPoints="1" noAdjustHandles="1" noChangeArrowheads="1" noChangeShapeType="1" noTextEdit="1"/>
              </p:cNvSpPr>
              <p:nvPr/>
            </p:nvSpPr>
            <p:spPr>
              <a:xfrm>
                <a:off x="2022764" y="2036618"/>
                <a:ext cx="300082" cy="369332"/>
              </a:xfrm>
              <a:prstGeom prst="rect">
                <a:avLst/>
              </a:prstGeom>
              <a:blipFill>
                <a:blip r:embed="rId4"/>
                <a:stretch>
                  <a:fillRect b="-2000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36599626-3DFE-CDE4-C4D4-127C9E147609}"/>
                  </a:ext>
                </a:extLst>
              </p:cNvPr>
              <p:cNvSpPr txBox="1"/>
              <p:nvPr/>
            </p:nvSpPr>
            <p:spPr>
              <a:xfrm>
                <a:off x="1284807" y="1565786"/>
                <a:ext cx="2812116" cy="1082669"/>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i="1">
                              <a:latin typeface="Cambria Math" panose="02040503050406030204" pitchFamily="18" charset="0"/>
                            </a:rPr>
                            <m:t>𝜎</m:t>
                          </m:r>
                        </m:e>
                        <m:sub>
                          <m:r>
                            <a:rPr lang="en-US" sz="2800" i="1">
                              <a:latin typeface="Cambria Math" panose="02040503050406030204" pitchFamily="18" charset="0"/>
                            </a:rPr>
                            <m:t>𝑆𝑄𝐿</m:t>
                          </m:r>
                        </m:sub>
                      </m:sSub>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𝜔</m:t>
                              </m:r>
                            </m:e>
                            <m:sub>
                              <m:r>
                                <a:rPr lang="en-US" sz="2800" b="0" i="1" smtClean="0">
                                  <a:latin typeface="Cambria Math" panose="02040503050406030204" pitchFamily="18" charset="0"/>
                                </a:rPr>
                                <m:t>0</m:t>
                              </m:r>
                            </m:sub>
                          </m:sSub>
                          <m:r>
                            <a:rPr lang="en-US" sz="2800" b="0" i="1" smtClean="0">
                              <a:latin typeface="Cambria Math" panose="02040503050406030204" pitchFamily="18" charset="0"/>
                            </a:rPr>
                            <m:t> </m:t>
                          </m:r>
                          <m:rad>
                            <m:radPr>
                              <m:degHide m:val="on"/>
                              <m:ctrlPr>
                                <a:rPr lang="en-US" sz="2800" b="0" i="1" smtClean="0">
                                  <a:latin typeface="Cambria Math" panose="02040503050406030204" pitchFamily="18" charset="0"/>
                                </a:rPr>
                              </m:ctrlPr>
                            </m:radPr>
                            <m:deg/>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𝑇</m:t>
                                  </m:r>
                                </m:e>
                                <m:sub>
                                  <m:r>
                                    <a:rPr lang="en-US" sz="2800" b="0" i="1" smtClean="0">
                                      <a:latin typeface="Cambria Math" panose="02040503050406030204" pitchFamily="18" charset="0"/>
                                    </a:rPr>
                                    <m:t>𝑅</m:t>
                                  </m:r>
                                </m:sub>
                              </m:sSub>
                              <m:r>
                                <a:rPr lang="en-US" sz="2800" b="0" i="1" smtClean="0">
                                  <a:latin typeface="Cambria Math" panose="02040503050406030204" pitchFamily="18" charset="0"/>
                                </a:rPr>
                                <m:t>𝜏</m:t>
                              </m:r>
                            </m:e>
                          </m:rad>
                        </m:den>
                      </m:f>
                    </m:oMath>
                  </m:oMathPara>
                </a14:m>
                <a:endParaRPr lang="en-GB" sz="2800" dirty="0"/>
              </a:p>
            </p:txBody>
          </p:sp>
        </mc:Choice>
        <mc:Fallback>
          <p:sp>
            <p:nvSpPr>
              <p:cNvPr id="13" name="TextBox 12">
                <a:extLst>
                  <a:ext uri="{FF2B5EF4-FFF2-40B4-BE49-F238E27FC236}">
                    <a16:creationId xmlns:a16="http://schemas.microsoft.com/office/drawing/2014/main" id="{36599626-3DFE-CDE4-C4D4-127C9E147609}"/>
                  </a:ext>
                </a:extLst>
              </p:cNvPr>
              <p:cNvSpPr txBox="1">
                <a:spLocks noRot="1" noChangeAspect="1" noMove="1" noResize="1" noEditPoints="1" noAdjustHandles="1" noChangeArrowheads="1" noChangeShapeType="1" noTextEdit="1"/>
              </p:cNvSpPr>
              <p:nvPr/>
            </p:nvSpPr>
            <p:spPr>
              <a:xfrm>
                <a:off x="1284807" y="1565786"/>
                <a:ext cx="2812116" cy="1082669"/>
              </a:xfrm>
              <a:prstGeom prst="rect">
                <a:avLst/>
              </a:prstGeom>
              <a:blipFill>
                <a:blip r:embed="rId5"/>
                <a:stretch>
                  <a:fillRect b="-8140"/>
                </a:stretch>
              </a:blipFill>
            </p:spPr>
            <p:txBody>
              <a:bodyPr/>
              <a:lstStyle/>
              <a:p>
                <a:r>
                  <a:rPr lang="en-GB">
                    <a:noFill/>
                  </a:rPr>
                  <a:t> </a:t>
                </a:r>
              </a:p>
            </p:txBody>
          </p:sp>
        </mc:Fallback>
      </mc:AlternateContent>
    </p:spTree>
    <p:extLst>
      <p:ext uri="{BB962C8B-B14F-4D97-AF65-F5344CB8AC3E}">
        <p14:creationId xmlns:p14="http://schemas.microsoft.com/office/powerpoint/2010/main" val="2175209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2078FA-436B-FE8F-DFFD-9677EBC88559}"/>
              </a:ext>
            </a:extLst>
          </p:cNvPr>
          <p:cNvSpPr>
            <a:spLocks noGrp="1"/>
          </p:cNvSpPr>
          <p:nvPr>
            <p:ph sz="quarter" idx="10"/>
          </p:nvPr>
        </p:nvSpPr>
        <p:spPr/>
        <p:txBody>
          <a:bodyPr>
            <a:normAutofit/>
          </a:bodyPr>
          <a:lstStyle/>
          <a:p>
            <a:pPr>
              <a:buFont typeface="Arial" panose="020B0604020202020204" pitchFamily="34" charset="0"/>
              <a:buChar char="•"/>
            </a:pPr>
            <a:r>
              <a:rPr lang="en-GB" sz="2800" dirty="0"/>
              <a:t>Entanglement enhancement demonstrated locally</a:t>
            </a:r>
            <a:r>
              <a:rPr lang="en-GB" sz="2800" baseline="30000" dirty="0"/>
              <a:t>[1-3]</a:t>
            </a:r>
          </a:p>
          <a:p>
            <a:pPr>
              <a:spcBef>
                <a:spcPts val="2000"/>
              </a:spcBef>
              <a:buFont typeface="Arial" panose="020B0604020202020204" pitchFamily="34" charset="0"/>
              <a:buChar char="•"/>
            </a:pPr>
            <a:r>
              <a:rPr lang="en-GB" sz="2800" dirty="0"/>
              <a:t>Entanglement over a network is hard</a:t>
            </a:r>
          </a:p>
          <a:p>
            <a:pPr lvl="1">
              <a:buFont typeface="Arial" panose="020B0604020202020204" pitchFamily="34" charset="0"/>
              <a:buChar char="•"/>
            </a:pPr>
            <a:r>
              <a:rPr lang="en-GB" dirty="0"/>
              <a:t>High-fidelity (contrast ≈1) </a:t>
            </a:r>
          </a:p>
          <a:p>
            <a:pPr lvl="1">
              <a:buFont typeface="Arial" panose="020B0604020202020204" pitchFamily="34" charset="0"/>
              <a:buChar char="•"/>
            </a:pPr>
            <a:r>
              <a:rPr lang="en-GB" dirty="0"/>
              <a:t>High-speed generation (maximise duty cycle)</a:t>
            </a:r>
          </a:p>
          <a:p>
            <a:pPr>
              <a:spcBef>
                <a:spcPts val="2000"/>
              </a:spcBef>
              <a:buFont typeface="Arial" panose="020B0604020202020204" pitchFamily="34" charset="0"/>
              <a:buChar char="•"/>
            </a:pPr>
            <a:r>
              <a:rPr lang="en-GB" sz="2800" dirty="0"/>
              <a:t>98% fidelity at 300 Hz!</a:t>
            </a:r>
          </a:p>
          <a:p>
            <a:pPr marL="457200" lvl="1" indent="0">
              <a:buNone/>
            </a:pPr>
            <a:endParaRPr lang="en-GB" dirty="0"/>
          </a:p>
        </p:txBody>
      </p:sp>
      <p:sp>
        <p:nvSpPr>
          <p:cNvPr id="4" name="TextBox 3">
            <a:extLst>
              <a:ext uri="{FF2B5EF4-FFF2-40B4-BE49-F238E27FC236}">
                <a16:creationId xmlns:a16="http://schemas.microsoft.com/office/drawing/2014/main" id="{981E2E3B-FB2B-DFE3-9209-D032358B8EDC}"/>
              </a:ext>
            </a:extLst>
          </p:cNvPr>
          <p:cNvSpPr txBox="1"/>
          <p:nvPr/>
        </p:nvSpPr>
        <p:spPr>
          <a:xfrm>
            <a:off x="312233" y="5939600"/>
            <a:ext cx="11351941" cy="738664"/>
          </a:xfrm>
          <a:prstGeom prst="rect">
            <a:avLst/>
          </a:prstGeom>
          <a:noFill/>
        </p:spPr>
        <p:txBody>
          <a:bodyPr wrap="square" numCol="2" rtlCol="0">
            <a:spAutoFit/>
          </a:bodyPr>
          <a:lstStyle/>
          <a:p>
            <a:r>
              <a:rPr lang="en-GB" sz="1400" dirty="0">
                <a:solidFill>
                  <a:schemeClr val="tx1">
                    <a:lumMod val="50000"/>
                    <a:lumOff val="50000"/>
                  </a:schemeClr>
                </a:solidFill>
              </a:rPr>
              <a:t>[1] D. </a:t>
            </a:r>
            <a:r>
              <a:rPr lang="en-GB" sz="1400" dirty="0" err="1">
                <a:solidFill>
                  <a:schemeClr val="tx1">
                    <a:lumMod val="50000"/>
                    <a:lumOff val="50000"/>
                  </a:schemeClr>
                </a:solidFill>
              </a:rPr>
              <a:t>Leibfried</a:t>
            </a:r>
            <a:r>
              <a:rPr lang="en-GB" sz="1400" dirty="0">
                <a:solidFill>
                  <a:schemeClr val="tx1">
                    <a:lumMod val="50000"/>
                    <a:lumOff val="50000"/>
                  </a:schemeClr>
                </a:solidFill>
              </a:rPr>
              <a:t> et al. Science 304, 1476–1478, (2004)</a:t>
            </a:r>
          </a:p>
          <a:p>
            <a:r>
              <a:rPr lang="en-GB" sz="1400" dirty="0">
                <a:solidFill>
                  <a:schemeClr val="tx1">
                    <a:lumMod val="50000"/>
                    <a:lumOff val="50000"/>
                  </a:schemeClr>
                </a:solidFill>
              </a:rPr>
              <a:t>[2] C. F. </a:t>
            </a:r>
            <a:r>
              <a:rPr lang="en-GB" sz="1400" dirty="0" err="1">
                <a:solidFill>
                  <a:schemeClr val="tx1">
                    <a:lumMod val="50000"/>
                    <a:lumOff val="50000"/>
                  </a:schemeClr>
                </a:solidFill>
              </a:rPr>
              <a:t>Roos</a:t>
            </a:r>
            <a:r>
              <a:rPr lang="en-GB" sz="1400" dirty="0">
                <a:solidFill>
                  <a:schemeClr val="tx1">
                    <a:lumMod val="50000"/>
                    <a:lumOff val="50000"/>
                  </a:schemeClr>
                </a:solidFill>
              </a:rPr>
              <a:t> et al. Nature 443, 316–319 (2006)</a:t>
            </a:r>
          </a:p>
          <a:p>
            <a:r>
              <a:rPr lang="en-GB" sz="1400" dirty="0">
                <a:solidFill>
                  <a:schemeClr val="tx1">
                    <a:lumMod val="50000"/>
                    <a:lumOff val="50000"/>
                  </a:schemeClr>
                </a:solidFill>
              </a:rPr>
              <a:t>[3] E. </a:t>
            </a:r>
            <a:r>
              <a:rPr lang="en-GB" sz="1400" dirty="0" err="1">
                <a:solidFill>
                  <a:schemeClr val="tx1">
                    <a:lumMod val="50000"/>
                    <a:lumOff val="50000"/>
                  </a:schemeClr>
                </a:solidFill>
              </a:rPr>
              <a:t>Pedrozo-Peñafiel</a:t>
            </a:r>
            <a:r>
              <a:rPr lang="en-GB" sz="1400" dirty="0">
                <a:solidFill>
                  <a:schemeClr val="tx1">
                    <a:lumMod val="50000"/>
                    <a:lumOff val="50000"/>
                  </a:schemeClr>
                </a:solidFill>
              </a:rPr>
              <a:t> et al. Nature 588, 414–418 (2020)</a:t>
            </a:r>
          </a:p>
        </p:txBody>
      </p:sp>
      <p:sp>
        <p:nvSpPr>
          <p:cNvPr id="6" name="Slide Number Placeholder 5">
            <a:extLst>
              <a:ext uri="{FF2B5EF4-FFF2-40B4-BE49-F238E27FC236}">
                <a16:creationId xmlns:a16="http://schemas.microsoft.com/office/drawing/2014/main" id="{174CDBB8-C8AF-55EF-7265-129346C61844}"/>
              </a:ext>
            </a:extLst>
          </p:cNvPr>
          <p:cNvSpPr>
            <a:spLocks noGrp="1"/>
          </p:cNvSpPr>
          <p:nvPr>
            <p:ph type="sldNum" sz="quarter" idx="13"/>
          </p:nvPr>
        </p:nvSpPr>
        <p:spPr/>
        <p:txBody>
          <a:bodyPr/>
          <a:lstStyle/>
          <a:p>
            <a:fld id="{62B67842-47AD-D846-9321-55D40092337F}" type="slidenum">
              <a:rPr lang="en-GB" smtClean="0"/>
              <a:t>9</a:t>
            </a:fld>
            <a:endParaRPr lang="en-GB"/>
          </a:p>
        </p:txBody>
      </p:sp>
      <p:sp>
        <p:nvSpPr>
          <p:cNvPr id="7" name="Footer Placeholder 6">
            <a:extLst>
              <a:ext uri="{FF2B5EF4-FFF2-40B4-BE49-F238E27FC236}">
                <a16:creationId xmlns:a16="http://schemas.microsoft.com/office/drawing/2014/main" id="{FD8E86FA-2571-6EE2-3975-1B61996A9D17}"/>
              </a:ext>
            </a:extLst>
          </p:cNvPr>
          <p:cNvSpPr>
            <a:spLocks noGrp="1"/>
          </p:cNvSpPr>
          <p:nvPr>
            <p:ph type="ftr" sz="quarter" idx="12"/>
          </p:nvPr>
        </p:nvSpPr>
        <p:spPr/>
        <p:txBody>
          <a:bodyPr/>
          <a:lstStyle/>
          <a:p>
            <a:r>
              <a:rPr lang="en-GB"/>
              <a:t>A. Agrawal, PSAS 2026</a:t>
            </a:r>
          </a:p>
        </p:txBody>
      </p:sp>
      <p:grpSp>
        <p:nvGrpSpPr>
          <p:cNvPr id="10" name="Group 9">
            <a:extLst>
              <a:ext uri="{FF2B5EF4-FFF2-40B4-BE49-F238E27FC236}">
                <a16:creationId xmlns:a16="http://schemas.microsoft.com/office/drawing/2014/main" id="{6DBB2600-978D-6D5E-7CFC-6D1FA4DC9D7F}"/>
              </a:ext>
            </a:extLst>
          </p:cNvPr>
          <p:cNvGrpSpPr/>
          <p:nvPr/>
        </p:nvGrpSpPr>
        <p:grpSpPr>
          <a:xfrm>
            <a:off x="9556956" y="2816942"/>
            <a:ext cx="1250744" cy="1078228"/>
            <a:chOff x="9129252" y="3082413"/>
            <a:chExt cx="1678448" cy="1446938"/>
          </a:xfrm>
        </p:grpSpPr>
        <p:sp>
          <p:nvSpPr>
            <p:cNvPr id="8" name="Hexagon 7">
              <a:extLst>
                <a:ext uri="{FF2B5EF4-FFF2-40B4-BE49-F238E27FC236}">
                  <a16:creationId xmlns:a16="http://schemas.microsoft.com/office/drawing/2014/main" id="{B178203A-1279-411F-5421-67CC7BD8B9B7}"/>
                </a:ext>
              </a:extLst>
            </p:cNvPr>
            <p:cNvSpPr/>
            <p:nvPr/>
          </p:nvSpPr>
          <p:spPr>
            <a:xfrm>
              <a:off x="9129252" y="3082413"/>
              <a:ext cx="1678448" cy="1446938"/>
            </a:xfrm>
            <a:prstGeom prst="hexagon">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AF6A71ED-4EB8-A6ED-CFBF-53D859E85467}"/>
                </a:ext>
              </a:extLst>
            </p:cNvPr>
            <p:cNvSpPr/>
            <p:nvPr/>
          </p:nvSpPr>
          <p:spPr>
            <a:xfrm>
              <a:off x="9444908" y="3282314"/>
              <a:ext cx="1047136" cy="1047136"/>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Oval 22">
            <a:extLst>
              <a:ext uri="{FF2B5EF4-FFF2-40B4-BE49-F238E27FC236}">
                <a16:creationId xmlns:a16="http://schemas.microsoft.com/office/drawing/2014/main" id="{380544C0-1DF5-E04A-F6A2-77E6370E6947}"/>
              </a:ext>
            </a:extLst>
          </p:cNvPr>
          <p:cNvSpPr/>
          <p:nvPr/>
        </p:nvSpPr>
        <p:spPr>
          <a:xfrm>
            <a:off x="9850489" y="3167954"/>
            <a:ext cx="663677" cy="404101"/>
          </a:xfrm>
          <a:prstGeom prst="ellipse">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C2DA147-834A-063A-701E-DEF6082C729F}"/>
              </a:ext>
            </a:extLst>
          </p:cNvPr>
          <p:cNvSpPr/>
          <p:nvPr/>
        </p:nvSpPr>
        <p:spPr>
          <a:xfrm>
            <a:off x="9916858" y="3274141"/>
            <a:ext cx="191729" cy="191729"/>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a:extLst>
              <a:ext uri="{FF2B5EF4-FFF2-40B4-BE49-F238E27FC236}">
                <a16:creationId xmlns:a16="http://schemas.microsoft.com/office/drawing/2014/main" id="{9F9E0D32-2850-1905-53CA-8BD799DBC480}"/>
              </a:ext>
            </a:extLst>
          </p:cNvPr>
          <p:cNvGrpSpPr/>
          <p:nvPr/>
        </p:nvGrpSpPr>
        <p:grpSpPr>
          <a:xfrm>
            <a:off x="9556956" y="4883749"/>
            <a:ext cx="1250744" cy="1078228"/>
            <a:chOff x="9129252" y="3082413"/>
            <a:chExt cx="1678448" cy="1446938"/>
          </a:xfrm>
        </p:grpSpPr>
        <p:sp>
          <p:nvSpPr>
            <p:cNvPr id="29" name="Hexagon 28">
              <a:extLst>
                <a:ext uri="{FF2B5EF4-FFF2-40B4-BE49-F238E27FC236}">
                  <a16:creationId xmlns:a16="http://schemas.microsoft.com/office/drawing/2014/main" id="{0726619B-EA2D-7D9B-C714-FEC43D9D39DF}"/>
                </a:ext>
              </a:extLst>
            </p:cNvPr>
            <p:cNvSpPr/>
            <p:nvPr/>
          </p:nvSpPr>
          <p:spPr>
            <a:xfrm>
              <a:off x="9129252" y="3082413"/>
              <a:ext cx="1678448" cy="1446938"/>
            </a:xfrm>
            <a:prstGeom prst="hexagon">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DFFF9D4D-3C98-8EA8-B2A4-AFF490FAA0FF}"/>
                </a:ext>
              </a:extLst>
            </p:cNvPr>
            <p:cNvSpPr/>
            <p:nvPr/>
          </p:nvSpPr>
          <p:spPr>
            <a:xfrm>
              <a:off x="9444908" y="3282314"/>
              <a:ext cx="1047136" cy="1047136"/>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Oval 32">
            <a:extLst>
              <a:ext uri="{FF2B5EF4-FFF2-40B4-BE49-F238E27FC236}">
                <a16:creationId xmlns:a16="http://schemas.microsoft.com/office/drawing/2014/main" id="{2BE78DA3-F590-9233-AE71-F9396B45A6D4}"/>
              </a:ext>
            </a:extLst>
          </p:cNvPr>
          <p:cNvSpPr/>
          <p:nvPr/>
        </p:nvSpPr>
        <p:spPr>
          <a:xfrm>
            <a:off x="9850489" y="5234761"/>
            <a:ext cx="663677" cy="404101"/>
          </a:xfrm>
          <a:prstGeom prst="ellipse">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0AF40E09-5F9B-D0E8-7BA0-F6D382741D23}"/>
              </a:ext>
            </a:extLst>
          </p:cNvPr>
          <p:cNvSpPr/>
          <p:nvPr/>
        </p:nvSpPr>
        <p:spPr>
          <a:xfrm>
            <a:off x="9916858" y="5340948"/>
            <a:ext cx="191729" cy="191729"/>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23">
            <a:extLst>
              <a:ext uri="{FF2B5EF4-FFF2-40B4-BE49-F238E27FC236}">
                <a16:creationId xmlns:a16="http://schemas.microsoft.com/office/drawing/2014/main" id="{94B9D376-67F2-EB7A-FA6B-6C2459CF0587}"/>
              </a:ext>
            </a:extLst>
          </p:cNvPr>
          <p:cNvSpPr/>
          <p:nvPr/>
        </p:nvSpPr>
        <p:spPr>
          <a:xfrm rot="5400000">
            <a:off x="9140504" y="4271682"/>
            <a:ext cx="2423622" cy="297916"/>
          </a:xfrm>
          <a:prstGeom prst="roundRect">
            <a:avLst>
              <a:gd name="adj" fmla="val 50000"/>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47EBB79D-D865-B60F-7D97-9164E25717A1}"/>
              </a:ext>
            </a:extLst>
          </p:cNvPr>
          <p:cNvSpPr/>
          <p:nvPr/>
        </p:nvSpPr>
        <p:spPr>
          <a:xfrm>
            <a:off x="10252933" y="5346890"/>
            <a:ext cx="191729" cy="191729"/>
          </a:xfrm>
          <a:prstGeom prst="ellipse">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a:extLst>
              <a:ext uri="{FF2B5EF4-FFF2-40B4-BE49-F238E27FC236}">
                <a16:creationId xmlns:a16="http://schemas.microsoft.com/office/drawing/2014/main" id="{12702715-E65F-0844-9D13-FC209A4DB668}"/>
              </a:ext>
            </a:extLst>
          </p:cNvPr>
          <p:cNvSpPr/>
          <p:nvPr/>
        </p:nvSpPr>
        <p:spPr>
          <a:xfrm>
            <a:off x="10252933" y="3280083"/>
            <a:ext cx="191729" cy="191729"/>
          </a:xfrm>
          <a:prstGeom prst="ellipse">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A425DF8D-D80D-5EA5-B55E-A45888134D3D}"/>
              </a:ext>
            </a:extLst>
          </p:cNvPr>
          <p:cNvSpPr>
            <a:spLocks noGrp="1"/>
          </p:cNvSpPr>
          <p:nvPr>
            <p:ph type="title"/>
          </p:nvPr>
        </p:nvSpPr>
        <p:spPr>
          <a:xfrm>
            <a:off x="1051627" y="356659"/>
            <a:ext cx="10080000" cy="1325033"/>
          </a:xfrm>
          <a:prstGeom prst="rect">
            <a:avLst/>
          </a:prstGeom>
        </p:spPr>
        <p:txBody>
          <a:bodyPr/>
          <a:lstStyle/>
          <a:p>
            <a:r>
              <a:rPr lang="en-GB" dirty="0"/>
              <a:t>Quantum networks</a:t>
            </a:r>
          </a:p>
        </p:txBody>
      </p:sp>
    </p:spTree>
    <p:extLst>
      <p:ext uri="{BB962C8B-B14F-4D97-AF65-F5344CB8AC3E}">
        <p14:creationId xmlns:p14="http://schemas.microsoft.com/office/powerpoint/2010/main" val="1245937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3" grpId="0" animBg="1"/>
      <p:bldP spid="33" grpId="0" animBg="1"/>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49.2313"/>
  <p:tag name="ORIGINALWIDTH" val="1805.024"/>
  <p:tag name="LATEXADDIN" val="\documentclass{article}&#10;\usepackage{amsmath}&#10;\usepackage{braket}&#10;\pagestyle{empty}&#10;\begin{document}&#10;&#10;$\braket{\hat{\Pi_1}} = \braket{\hat{\sigma}_{z1}} = C\cos(\Delta_1 T_{R} + \phi_1)$&#10;&#10;&#10;\end{document}"/>
  <p:tag name="IGUANATEXSIZE" val="26"/>
  <p:tag name="IGUANATEXCURSOR" val="183"/>
  <p:tag name="TRANSPARENCY" val="True"/>
  <p:tag name="FILENAME" val=""/>
  <p:tag name="LATEXENGINEID" val="0"/>
  <p:tag name="TEMPFOLDER" val="c:\temp\"/>
  <p:tag name="LATEXFORMHEIGHT" val="426"/>
  <p:tag name="LATEXFORMWIDTH" val="769.5"/>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07.9865"/>
  <p:tag name="ORIGINALWIDTH" val="139.4826"/>
  <p:tag name="LATEXADDIN" val="\documentclass{article}&#10;\usepackage{amsmath}&#10;\usepackage{braket}&#10;\usepackage{xcolor}&#10;\pagestyle{empty}&#10;\begin{document}&#10;$\Delta_1$&#10;\end{document}"/>
  <p:tag name="IGUANATEXSIZE" val="20"/>
  <p:tag name="IGUANATEXCURSOR" val="129"/>
  <p:tag name="TRANSPARENCY" val="True"/>
  <p:tag name="FILENAME" val=""/>
  <p:tag name="LATEXENGINEID" val="0"/>
  <p:tag name="TEMPFOLDER" val="c:\temp\"/>
  <p:tag name="LATEXFORMHEIGHT" val="312"/>
  <p:tag name="LATEXFORMWIDTH" val="384"/>
  <p:tag name="LATEXFORMWRAP" val="True"/>
  <p:tag name="BITMAPVECTOR" val="0"/>
</p:tagLst>
</file>

<file path=ppt/theme/theme1.xml><?xml version="1.0" encoding="utf-8"?>
<a:theme xmlns:a="http://schemas.openxmlformats.org/drawingml/2006/main" name="OxfordCustom">
  <a:themeElements>
    <a:clrScheme name="CTL Brand Colours">
      <a:dk1>
        <a:srgbClr val="0E2345"/>
      </a:dk1>
      <a:lt1>
        <a:srgbClr val="F2F2F2"/>
      </a:lt1>
      <a:dk2>
        <a:srgbClr val="0E2345"/>
      </a:dk2>
      <a:lt2>
        <a:srgbClr val="FFFFFF"/>
      </a:lt2>
      <a:accent1>
        <a:srgbClr val="002147"/>
      </a:accent1>
      <a:accent2>
        <a:srgbClr val="FC8422"/>
      </a:accent2>
      <a:accent3>
        <a:srgbClr val="4AA564"/>
      </a:accent3>
      <a:accent4>
        <a:srgbClr val="FFB414"/>
      </a:accent4>
      <a:accent5>
        <a:srgbClr val="0071BC"/>
      </a:accent5>
      <a:accent6>
        <a:srgbClr val="337245"/>
      </a:accent6>
      <a:hlink>
        <a:srgbClr val="5BCB7B"/>
      </a:hlink>
      <a:folHlink>
        <a:srgbClr val="5BCB7B"/>
      </a:folHlink>
    </a:clrScheme>
    <a:fontScheme name="SBS Fonts">
      <a:majorFont>
        <a:latin typeface="Times New Roman"/>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xfordCustom" id="{5BA55A9E-D600-3A47-AF25-D32705245879}" vid="{B76D4999-F289-6A4D-8EE4-790F0D82D391}"/>
    </a:ext>
  </a:extLst>
</a:theme>
</file>

<file path=ppt/theme/theme2.xml><?xml version="1.0" encoding="utf-8"?>
<a:theme xmlns:a="http://schemas.openxmlformats.org/drawingml/2006/main" name="1_Readable Layouts">
  <a:themeElements>
    <a:clrScheme name="CTL Brand Colours">
      <a:dk1>
        <a:srgbClr val="0E2345"/>
      </a:dk1>
      <a:lt1>
        <a:srgbClr val="F2F2F2"/>
      </a:lt1>
      <a:dk2>
        <a:srgbClr val="0E2345"/>
      </a:dk2>
      <a:lt2>
        <a:srgbClr val="FFFFFF"/>
      </a:lt2>
      <a:accent1>
        <a:srgbClr val="002147"/>
      </a:accent1>
      <a:accent2>
        <a:srgbClr val="FC8422"/>
      </a:accent2>
      <a:accent3>
        <a:srgbClr val="4AA564"/>
      </a:accent3>
      <a:accent4>
        <a:srgbClr val="FFB414"/>
      </a:accent4>
      <a:accent5>
        <a:srgbClr val="0071BC"/>
      </a:accent5>
      <a:accent6>
        <a:srgbClr val="337245"/>
      </a:accent6>
      <a:hlink>
        <a:srgbClr val="5BCB7B"/>
      </a:hlink>
      <a:folHlink>
        <a:srgbClr val="5BCB7B"/>
      </a:folHlink>
    </a:clrScheme>
    <a:fontScheme name="SBS Fonts">
      <a:majorFont>
        <a:latin typeface="Times New Roman"/>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xfordTemplate" id="{E1F3B6FF-AEF2-3049-B994-A5A8A0755A82}" vid="{858EBAC5-598B-644B-BA80-BAC496B9DF2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OxfordCustom</Template>
  <TotalTime>24025</TotalTime>
  <Words>3381</Words>
  <Application>Microsoft Macintosh PowerPoint</Application>
  <PresentationFormat>Widescreen</PresentationFormat>
  <Paragraphs>509</Paragraphs>
  <Slides>32</Slides>
  <Notes>29</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32</vt:i4>
      </vt:variant>
    </vt:vector>
  </HeadingPairs>
  <TitlesOfParts>
    <vt:vector size="46" baseType="lpstr">
      <vt:lpstr>MT Extra</vt:lpstr>
      <vt:lpstr>Segoe UI Light</vt:lpstr>
      <vt:lpstr>Cambria Math</vt:lpstr>
      <vt:lpstr>Segoe UI</vt:lpstr>
      <vt:lpstr>Helvetica Light</vt:lpstr>
      <vt:lpstr>Calibri</vt:lpstr>
      <vt:lpstr>Wingdings</vt:lpstr>
      <vt:lpstr>Courier New</vt:lpstr>
      <vt:lpstr>Symbol</vt:lpstr>
      <vt:lpstr>Aptos</vt:lpstr>
      <vt:lpstr>Helvetica Neue</vt:lpstr>
      <vt:lpstr>Arial</vt:lpstr>
      <vt:lpstr>OxfordCustom</vt:lpstr>
      <vt:lpstr>1_Readable Layouts</vt:lpstr>
      <vt:lpstr>              a network of 43Ca+  optical clocks for entanglement-enhanced metrology</vt:lpstr>
      <vt:lpstr>Optical atomic clocks</vt:lpstr>
      <vt:lpstr>Ion clocks</vt:lpstr>
      <vt:lpstr>Differential spectroscopy</vt:lpstr>
      <vt:lpstr>Ramsey spectroscopy</vt:lpstr>
      <vt:lpstr>Correlation spectroscopy</vt:lpstr>
      <vt:lpstr>Entangled correlation spectroscopy</vt:lpstr>
      <vt:lpstr>Comparison methods</vt:lpstr>
      <vt:lpstr>Quantum networks</vt:lpstr>
      <vt:lpstr>Previous work: 88Sr+ clocks</vt:lpstr>
      <vt:lpstr>43Ca+ Clocks</vt:lpstr>
      <vt:lpstr>Entanglement scheme</vt:lpstr>
      <vt:lpstr>PowerPoint Presentation</vt:lpstr>
      <vt:lpstr>Entanglement scheme</vt:lpstr>
      <vt:lpstr>Entanglement scheme</vt:lpstr>
      <vt:lpstr>Entanglement scheme</vt:lpstr>
      <vt:lpstr>Entanglement scheme</vt:lpstr>
      <vt:lpstr>Entanglement scheme</vt:lpstr>
      <vt:lpstr>Optical qubit entanglement</vt:lpstr>
      <vt:lpstr>Preliminary results</vt:lpstr>
      <vt:lpstr>Preliminary results</vt:lpstr>
      <vt:lpstr>Detecting spontaneous decay</vt:lpstr>
      <vt:lpstr>Detecting spontaneous decay</vt:lpstr>
      <vt:lpstr>Fibre length stabilization</vt:lpstr>
      <vt:lpstr>Summary and outlook</vt:lpstr>
      <vt:lpstr>PowerPoint Presentation</vt:lpstr>
      <vt:lpstr>Teleported gate</vt:lpstr>
      <vt:lpstr>PowerPoint Presentation</vt:lpstr>
      <vt:lpstr>Fidelities</vt:lpstr>
      <vt:lpstr>Performance Power spectrum</vt:lpstr>
      <vt:lpstr>Entanglement loop</vt:lpstr>
      <vt:lpstr>Measurement instability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Ayush Agrawal</dc:creator>
  <cp:lastModifiedBy>Ayush Agrawal</cp:lastModifiedBy>
  <cp:revision>73</cp:revision>
  <dcterms:created xsi:type="dcterms:W3CDTF">2024-06-12T10:50:20Z</dcterms:created>
  <dcterms:modified xsi:type="dcterms:W3CDTF">2026-05-21T08:08:21Z</dcterms:modified>
</cp:coreProperties>
</file>