
<file path=[Content_Types].xml><?xml version="1.0" encoding="utf-8"?>
<Types xmlns="http://schemas.openxmlformats.org/package/2006/content-types">
  <Default Extension="glb" ContentType="model/gltf.binary"/>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46"/>
  </p:notesMasterIdLst>
  <p:sldIdLst>
    <p:sldId id="256" r:id="rId3"/>
    <p:sldId id="370" r:id="rId4"/>
    <p:sldId id="383" r:id="rId5"/>
    <p:sldId id="335" r:id="rId6"/>
    <p:sldId id="412" r:id="rId7"/>
    <p:sldId id="413" r:id="rId8"/>
    <p:sldId id="431" r:id="rId9"/>
    <p:sldId id="414" r:id="rId10"/>
    <p:sldId id="415" r:id="rId11"/>
    <p:sldId id="416" r:id="rId12"/>
    <p:sldId id="417" r:id="rId13"/>
    <p:sldId id="418" r:id="rId14"/>
    <p:sldId id="419" r:id="rId15"/>
    <p:sldId id="420" r:id="rId16"/>
    <p:sldId id="421" r:id="rId17"/>
    <p:sldId id="333" r:id="rId18"/>
    <p:sldId id="423" r:id="rId19"/>
    <p:sldId id="438" r:id="rId20"/>
    <p:sldId id="433" r:id="rId21"/>
    <p:sldId id="384" r:id="rId22"/>
    <p:sldId id="385" r:id="rId23"/>
    <p:sldId id="386" r:id="rId24"/>
    <p:sldId id="387" r:id="rId25"/>
    <p:sldId id="388" r:id="rId26"/>
    <p:sldId id="389" r:id="rId27"/>
    <p:sldId id="390" r:id="rId28"/>
    <p:sldId id="391" r:id="rId29"/>
    <p:sldId id="428" r:id="rId30"/>
    <p:sldId id="436" r:id="rId31"/>
    <p:sldId id="426" r:id="rId32"/>
    <p:sldId id="429" r:id="rId33"/>
    <p:sldId id="319" r:id="rId34"/>
    <p:sldId id="326" r:id="rId35"/>
    <p:sldId id="437" r:id="rId36"/>
    <p:sldId id="276" r:id="rId37"/>
    <p:sldId id="291" r:id="rId38"/>
    <p:sldId id="356" r:id="rId39"/>
    <p:sldId id="314" r:id="rId40"/>
    <p:sldId id="315" r:id="rId41"/>
    <p:sldId id="316" r:id="rId42"/>
    <p:sldId id="317" r:id="rId43"/>
    <p:sldId id="318" r:id="rId44"/>
    <p:sldId id="435" r:id="rId45"/>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5CAF"/>
    <a:srgbClr val="F2CF80"/>
    <a:srgbClr val="0072B2"/>
    <a:srgbClr val="FF0000"/>
    <a:srgbClr val="EA27FF"/>
    <a:srgbClr val="C04F15"/>
    <a:srgbClr val="FE0000"/>
    <a:srgbClr val="FFFFFF"/>
    <a:srgbClr val="068306"/>
    <a:srgbClr val="F8F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4660"/>
  </p:normalViewPr>
  <p:slideViewPr>
    <p:cSldViewPr snapToGrid="0">
      <p:cViewPr>
        <p:scale>
          <a:sx n="60" d="100"/>
          <a:sy n="60" d="100"/>
        </p:scale>
        <p:origin x="912" y="1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615FC4-2213-48D6-BD64-B4D6E8DF7E1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CH"/>
        </a:p>
      </dgm:t>
    </dgm:pt>
    <dgm:pt modelId="{B730728D-51CC-40E6-8EB1-A58D440E06D0}">
      <dgm:prSet phldrT="[Text]" phldr="0"/>
      <dgm:spPr/>
      <dgm:t>
        <a:bodyPr/>
        <a:lstStyle/>
        <a:p>
          <a:r>
            <a:rPr lang="en-US" altLang="en-CH" dirty="0"/>
            <a:t>Scan/</a:t>
          </a:r>
          <a:r>
            <a:rPr lang="en-US" altLang="en-CH" dirty="0" err="1"/>
            <a:t>Optimise</a:t>
          </a:r>
          <a:r>
            <a:rPr lang="en-US" altLang="en-CH" dirty="0"/>
            <a:t> experimental parameters</a:t>
          </a:r>
          <a:endParaRPr lang="en-CH" dirty="0"/>
        </a:p>
      </dgm:t>
    </dgm:pt>
    <dgm:pt modelId="{2D7070FE-B741-4ECC-8F4D-56AE4F29F6DE}" type="parTrans" cxnId="{A33922D0-6FA4-47A3-96C7-F8F83C7B4A7B}">
      <dgm:prSet/>
      <dgm:spPr/>
      <dgm:t>
        <a:bodyPr/>
        <a:lstStyle/>
        <a:p>
          <a:endParaRPr lang="en-CH"/>
        </a:p>
      </dgm:t>
    </dgm:pt>
    <dgm:pt modelId="{66707B37-4DA0-4C09-BF81-59C6A251E314}" type="sibTrans" cxnId="{A33922D0-6FA4-47A3-96C7-F8F83C7B4A7B}">
      <dgm:prSet/>
      <dgm:spPr/>
      <dgm:t>
        <a:bodyPr/>
        <a:lstStyle/>
        <a:p>
          <a:endParaRPr lang="en-CH"/>
        </a:p>
      </dgm:t>
    </dgm:pt>
    <dgm:pt modelId="{95D767E7-0A04-4B8F-8F6A-A722F80B7150}">
      <dgm:prSet phldrT="[Text]"/>
      <dgm:spPr/>
      <dgm:t>
        <a:bodyPr/>
        <a:lstStyle/>
        <a:p>
          <a:r>
            <a:rPr lang="en-US" altLang="en-CH" dirty="0"/>
            <a:t>Compare to Simion Simulations</a:t>
          </a:r>
          <a:endParaRPr lang="en-CH" dirty="0"/>
        </a:p>
      </dgm:t>
    </dgm:pt>
    <dgm:pt modelId="{C1A5EF77-96D3-4C8A-89AD-CB859DC1A84F}" type="parTrans" cxnId="{F003F743-0EDD-424D-B758-EFBB17374A3C}">
      <dgm:prSet/>
      <dgm:spPr/>
      <dgm:t>
        <a:bodyPr/>
        <a:lstStyle/>
        <a:p>
          <a:endParaRPr lang="en-CH"/>
        </a:p>
      </dgm:t>
    </dgm:pt>
    <dgm:pt modelId="{9E8A38D1-3841-492E-B577-4488B3A67FF9}" type="sibTrans" cxnId="{F003F743-0EDD-424D-B758-EFBB17374A3C}">
      <dgm:prSet/>
      <dgm:spPr/>
      <dgm:t>
        <a:bodyPr/>
        <a:lstStyle/>
        <a:p>
          <a:endParaRPr lang="en-CH"/>
        </a:p>
      </dgm:t>
    </dgm:pt>
    <dgm:pt modelId="{4D5E1D85-4756-4CD0-AB3C-2FF7F70AEE86}">
      <dgm:prSet phldrT="[Text]"/>
      <dgm:spPr/>
      <dgm:t>
        <a:bodyPr/>
        <a:lstStyle/>
        <a:p>
          <a:pPr>
            <a:buFont typeface="+mj-lt"/>
            <a:buAutoNum type="arabicPeriod"/>
          </a:pPr>
          <a:r>
            <a:rPr lang="en-US" altLang="en-CH" dirty="0"/>
            <a:t>Select optimum parameters for muonium </a:t>
          </a:r>
          <a:endParaRPr lang="en-CH" dirty="0"/>
        </a:p>
      </dgm:t>
    </dgm:pt>
    <dgm:pt modelId="{BA4D8CFE-83AD-4B3A-81C8-7924B5F468CA}" type="parTrans" cxnId="{AB0A2770-9876-48D4-9A17-8EFC1659C494}">
      <dgm:prSet/>
      <dgm:spPr/>
      <dgm:t>
        <a:bodyPr/>
        <a:lstStyle/>
        <a:p>
          <a:endParaRPr lang="en-CH"/>
        </a:p>
      </dgm:t>
    </dgm:pt>
    <dgm:pt modelId="{1354763E-BCCA-4AA0-AC6E-FF2D2EF2286D}" type="sibTrans" cxnId="{AB0A2770-9876-48D4-9A17-8EFC1659C494}">
      <dgm:prSet/>
      <dgm:spPr/>
      <dgm:t>
        <a:bodyPr/>
        <a:lstStyle/>
        <a:p>
          <a:endParaRPr lang="en-CH"/>
        </a:p>
      </dgm:t>
    </dgm:pt>
    <dgm:pt modelId="{CA18811E-5A2A-4534-BD11-62F6B7B6772D}" type="pres">
      <dgm:prSet presAssocID="{31615FC4-2213-48D6-BD64-B4D6E8DF7E16}" presName="outerComposite" presStyleCnt="0">
        <dgm:presLayoutVars>
          <dgm:chMax val="5"/>
          <dgm:dir/>
          <dgm:resizeHandles val="exact"/>
        </dgm:presLayoutVars>
      </dgm:prSet>
      <dgm:spPr/>
    </dgm:pt>
    <dgm:pt modelId="{10791309-3E3D-4A6E-8878-3C07A5A7E98B}" type="pres">
      <dgm:prSet presAssocID="{31615FC4-2213-48D6-BD64-B4D6E8DF7E16}" presName="dummyMaxCanvas" presStyleCnt="0">
        <dgm:presLayoutVars/>
      </dgm:prSet>
      <dgm:spPr/>
    </dgm:pt>
    <dgm:pt modelId="{2C6793FB-DB3C-41C9-BC03-6AA568ADEBC5}" type="pres">
      <dgm:prSet presAssocID="{31615FC4-2213-48D6-BD64-B4D6E8DF7E16}" presName="ThreeNodes_1" presStyleLbl="node1" presStyleIdx="0" presStyleCnt="3">
        <dgm:presLayoutVars>
          <dgm:bulletEnabled val="1"/>
        </dgm:presLayoutVars>
      </dgm:prSet>
      <dgm:spPr/>
    </dgm:pt>
    <dgm:pt modelId="{12BEB7BE-95E6-491E-813F-D930B73D5B64}" type="pres">
      <dgm:prSet presAssocID="{31615FC4-2213-48D6-BD64-B4D6E8DF7E16}" presName="ThreeNodes_2" presStyleLbl="node1" presStyleIdx="1" presStyleCnt="3">
        <dgm:presLayoutVars>
          <dgm:bulletEnabled val="1"/>
        </dgm:presLayoutVars>
      </dgm:prSet>
      <dgm:spPr/>
    </dgm:pt>
    <dgm:pt modelId="{7B23B76A-E8F8-4EFC-8EE9-E54072CEBFE7}" type="pres">
      <dgm:prSet presAssocID="{31615FC4-2213-48D6-BD64-B4D6E8DF7E16}" presName="ThreeNodes_3" presStyleLbl="node1" presStyleIdx="2" presStyleCnt="3">
        <dgm:presLayoutVars>
          <dgm:bulletEnabled val="1"/>
        </dgm:presLayoutVars>
      </dgm:prSet>
      <dgm:spPr/>
    </dgm:pt>
    <dgm:pt modelId="{DE4AD33D-5EDC-4738-B12E-FEF3CCD542D7}" type="pres">
      <dgm:prSet presAssocID="{31615FC4-2213-48D6-BD64-B4D6E8DF7E16}" presName="ThreeConn_1-2" presStyleLbl="fgAccFollowNode1" presStyleIdx="0" presStyleCnt="2">
        <dgm:presLayoutVars>
          <dgm:bulletEnabled val="1"/>
        </dgm:presLayoutVars>
      </dgm:prSet>
      <dgm:spPr/>
    </dgm:pt>
    <dgm:pt modelId="{B4623E5E-FBDE-4B08-AA8C-89C16CD7859D}" type="pres">
      <dgm:prSet presAssocID="{31615FC4-2213-48D6-BD64-B4D6E8DF7E16}" presName="ThreeConn_2-3" presStyleLbl="fgAccFollowNode1" presStyleIdx="1" presStyleCnt="2">
        <dgm:presLayoutVars>
          <dgm:bulletEnabled val="1"/>
        </dgm:presLayoutVars>
      </dgm:prSet>
      <dgm:spPr/>
    </dgm:pt>
    <dgm:pt modelId="{F059BDCA-37F3-4835-AC2A-9DEBCC2C8D7A}" type="pres">
      <dgm:prSet presAssocID="{31615FC4-2213-48D6-BD64-B4D6E8DF7E16}" presName="ThreeNodes_1_text" presStyleLbl="node1" presStyleIdx="2" presStyleCnt="3">
        <dgm:presLayoutVars>
          <dgm:bulletEnabled val="1"/>
        </dgm:presLayoutVars>
      </dgm:prSet>
      <dgm:spPr/>
    </dgm:pt>
    <dgm:pt modelId="{D1BF8E10-2208-45A4-9F6E-F1CB2F6F3851}" type="pres">
      <dgm:prSet presAssocID="{31615FC4-2213-48D6-BD64-B4D6E8DF7E16}" presName="ThreeNodes_2_text" presStyleLbl="node1" presStyleIdx="2" presStyleCnt="3">
        <dgm:presLayoutVars>
          <dgm:bulletEnabled val="1"/>
        </dgm:presLayoutVars>
      </dgm:prSet>
      <dgm:spPr/>
    </dgm:pt>
    <dgm:pt modelId="{605DEF9E-0E64-4823-AF9B-FC342BA930EF}" type="pres">
      <dgm:prSet presAssocID="{31615FC4-2213-48D6-BD64-B4D6E8DF7E16}" presName="ThreeNodes_3_text" presStyleLbl="node1" presStyleIdx="2" presStyleCnt="3">
        <dgm:presLayoutVars>
          <dgm:bulletEnabled val="1"/>
        </dgm:presLayoutVars>
      </dgm:prSet>
      <dgm:spPr/>
    </dgm:pt>
  </dgm:ptLst>
  <dgm:cxnLst>
    <dgm:cxn modelId="{8DFCD505-1854-4B76-8B05-D37AAE468000}" type="presOf" srcId="{9E8A38D1-3841-492E-B577-4488B3A67FF9}" destId="{B4623E5E-FBDE-4B08-AA8C-89C16CD7859D}" srcOrd="0" destOrd="0" presId="urn:microsoft.com/office/officeart/2005/8/layout/vProcess5"/>
    <dgm:cxn modelId="{8144C12E-84D2-4FE4-9842-1F1AE16735FF}" type="presOf" srcId="{66707B37-4DA0-4C09-BF81-59C6A251E314}" destId="{DE4AD33D-5EDC-4738-B12E-FEF3CCD542D7}" srcOrd="0" destOrd="0" presId="urn:microsoft.com/office/officeart/2005/8/layout/vProcess5"/>
    <dgm:cxn modelId="{84558440-AA53-4318-BBFE-6406F1EE769C}" type="presOf" srcId="{31615FC4-2213-48D6-BD64-B4D6E8DF7E16}" destId="{CA18811E-5A2A-4534-BD11-62F6B7B6772D}" srcOrd="0" destOrd="0" presId="urn:microsoft.com/office/officeart/2005/8/layout/vProcess5"/>
    <dgm:cxn modelId="{F003F743-0EDD-424D-B758-EFBB17374A3C}" srcId="{31615FC4-2213-48D6-BD64-B4D6E8DF7E16}" destId="{95D767E7-0A04-4B8F-8F6A-A722F80B7150}" srcOrd="1" destOrd="0" parTransId="{C1A5EF77-96D3-4C8A-89AD-CB859DC1A84F}" sibTransId="{9E8A38D1-3841-492E-B577-4488B3A67FF9}"/>
    <dgm:cxn modelId="{DF1F9C47-0443-4514-8A11-BA5C4DB8390B}" type="presOf" srcId="{4D5E1D85-4756-4CD0-AB3C-2FF7F70AEE86}" destId="{605DEF9E-0E64-4823-AF9B-FC342BA930EF}" srcOrd="1" destOrd="0" presId="urn:microsoft.com/office/officeart/2005/8/layout/vProcess5"/>
    <dgm:cxn modelId="{AB0A2770-9876-48D4-9A17-8EFC1659C494}" srcId="{31615FC4-2213-48D6-BD64-B4D6E8DF7E16}" destId="{4D5E1D85-4756-4CD0-AB3C-2FF7F70AEE86}" srcOrd="2" destOrd="0" parTransId="{BA4D8CFE-83AD-4B3A-81C8-7924B5F468CA}" sibTransId="{1354763E-BCCA-4AA0-AC6E-FF2D2EF2286D}"/>
    <dgm:cxn modelId="{D2B62B7F-74D9-428C-A50E-5F3E691BB0FC}" type="presOf" srcId="{B730728D-51CC-40E6-8EB1-A58D440E06D0}" destId="{F059BDCA-37F3-4835-AC2A-9DEBCC2C8D7A}" srcOrd="1" destOrd="0" presId="urn:microsoft.com/office/officeart/2005/8/layout/vProcess5"/>
    <dgm:cxn modelId="{C449699F-BF8B-476B-9AE1-BA6C635A439E}" type="presOf" srcId="{B730728D-51CC-40E6-8EB1-A58D440E06D0}" destId="{2C6793FB-DB3C-41C9-BC03-6AA568ADEBC5}" srcOrd="0" destOrd="0" presId="urn:microsoft.com/office/officeart/2005/8/layout/vProcess5"/>
    <dgm:cxn modelId="{58B0C4BE-8A46-4C37-9BDC-CC5029567D21}" type="presOf" srcId="{95D767E7-0A04-4B8F-8F6A-A722F80B7150}" destId="{12BEB7BE-95E6-491E-813F-D930B73D5B64}" srcOrd="0" destOrd="0" presId="urn:microsoft.com/office/officeart/2005/8/layout/vProcess5"/>
    <dgm:cxn modelId="{A33922D0-6FA4-47A3-96C7-F8F83C7B4A7B}" srcId="{31615FC4-2213-48D6-BD64-B4D6E8DF7E16}" destId="{B730728D-51CC-40E6-8EB1-A58D440E06D0}" srcOrd="0" destOrd="0" parTransId="{2D7070FE-B741-4ECC-8F4D-56AE4F29F6DE}" sibTransId="{66707B37-4DA0-4C09-BF81-59C6A251E314}"/>
    <dgm:cxn modelId="{F6CB12EB-2507-4A5F-871D-889359F22744}" type="presOf" srcId="{4D5E1D85-4756-4CD0-AB3C-2FF7F70AEE86}" destId="{7B23B76A-E8F8-4EFC-8EE9-E54072CEBFE7}" srcOrd="0" destOrd="0" presId="urn:microsoft.com/office/officeart/2005/8/layout/vProcess5"/>
    <dgm:cxn modelId="{327DC3F9-7332-4D61-B631-04F884D683A0}" type="presOf" srcId="{95D767E7-0A04-4B8F-8F6A-A722F80B7150}" destId="{D1BF8E10-2208-45A4-9F6E-F1CB2F6F3851}" srcOrd="1" destOrd="0" presId="urn:microsoft.com/office/officeart/2005/8/layout/vProcess5"/>
    <dgm:cxn modelId="{6E2B6FB4-9E89-4882-859D-310DF0DACB26}" type="presParOf" srcId="{CA18811E-5A2A-4534-BD11-62F6B7B6772D}" destId="{10791309-3E3D-4A6E-8878-3C07A5A7E98B}" srcOrd="0" destOrd="0" presId="urn:microsoft.com/office/officeart/2005/8/layout/vProcess5"/>
    <dgm:cxn modelId="{BA77C2F5-A66E-46E5-865D-D418CA986779}" type="presParOf" srcId="{CA18811E-5A2A-4534-BD11-62F6B7B6772D}" destId="{2C6793FB-DB3C-41C9-BC03-6AA568ADEBC5}" srcOrd="1" destOrd="0" presId="urn:microsoft.com/office/officeart/2005/8/layout/vProcess5"/>
    <dgm:cxn modelId="{8A0AB6D2-4338-4A48-AD1B-42611966FDD3}" type="presParOf" srcId="{CA18811E-5A2A-4534-BD11-62F6B7B6772D}" destId="{12BEB7BE-95E6-491E-813F-D930B73D5B64}" srcOrd="2" destOrd="0" presId="urn:microsoft.com/office/officeart/2005/8/layout/vProcess5"/>
    <dgm:cxn modelId="{B2E2894B-758D-48EF-968A-6356E2F4E496}" type="presParOf" srcId="{CA18811E-5A2A-4534-BD11-62F6B7B6772D}" destId="{7B23B76A-E8F8-4EFC-8EE9-E54072CEBFE7}" srcOrd="3" destOrd="0" presId="urn:microsoft.com/office/officeart/2005/8/layout/vProcess5"/>
    <dgm:cxn modelId="{65CABF0A-8A0F-4203-AB41-3D7B264408EE}" type="presParOf" srcId="{CA18811E-5A2A-4534-BD11-62F6B7B6772D}" destId="{DE4AD33D-5EDC-4738-B12E-FEF3CCD542D7}" srcOrd="4" destOrd="0" presId="urn:microsoft.com/office/officeart/2005/8/layout/vProcess5"/>
    <dgm:cxn modelId="{A2A65D2E-197E-4538-9A7D-497C558F0B88}" type="presParOf" srcId="{CA18811E-5A2A-4534-BD11-62F6B7B6772D}" destId="{B4623E5E-FBDE-4B08-AA8C-89C16CD7859D}" srcOrd="5" destOrd="0" presId="urn:microsoft.com/office/officeart/2005/8/layout/vProcess5"/>
    <dgm:cxn modelId="{EF41CE09-0DB7-465F-9AC9-D9E9AE8992AF}" type="presParOf" srcId="{CA18811E-5A2A-4534-BD11-62F6B7B6772D}" destId="{F059BDCA-37F3-4835-AC2A-9DEBCC2C8D7A}" srcOrd="6" destOrd="0" presId="urn:microsoft.com/office/officeart/2005/8/layout/vProcess5"/>
    <dgm:cxn modelId="{AC7E78A3-2AE7-4219-965E-A4F3DD509057}" type="presParOf" srcId="{CA18811E-5A2A-4534-BD11-62F6B7B6772D}" destId="{D1BF8E10-2208-45A4-9F6E-F1CB2F6F3851}" srcOrd="7" destOrd="0" presId="urn:microsoft.com/office/officeart/2005/8/layout/vProcess5"/>
    <dgm:cxn modelId="{F30F69AD-31F9-4422-8218-F4D9CCD943EF}" type="presParOf" srcId="{CA18811E-5A2A-4534-BD11-62F6B7B6772D}" destId="{605DEF9E-0E64-4823-AF9B-FC342BA930EF}" srcOrd="8"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6793FB-DB3C-41C9-BC03-6AA568ADEBC5}">
      <dsp:nvSpPr>
        <dsp:cNvPr id="0" name=""/>
        <dsp:cNvSpPr/>
      </dsp:nvSpPr>
      <dsp:spPr>
        <a:xfrm>
          <a:off x="0" y="0"/>
          <a:ext cx="5225215" cy="11869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altLang="en-CH" sz="2900" kern="1200" dirty="0"/>
            <a:t>Scan/</a:t>
          </a:r>
          <a:r>
            <a:rPr lang="en-US" altLang="en-CH" sz="2900" kern="1200" dirty="0" err="1"/>
            <a:t>Optimise</a:t>
          </a:r>
          <a:r>
            <a:rPr lang="en-US" altLang="en-CH" sz="2900" kern="1200" dirty="0"/>
            <a:t> experimental parameters</a:t>
          </a:r>
          <a:endParaRPr lang="en-CH" sz="2900" kern="1200" dirty="0"/>
        </a:p>
      </dsp:txBody>
      <dsp:txXfrm>
        <a:off x="34764" y="34764"/>
        <a:ext cx="3944430" cy="1117397"/>
      </dsp:txXfrm>
    </dsp:sp>
    <dsp:sp modelId="{12BEB7BE-95E6-491E-813F-D930B73D5B64}">
      <dsp:nvSpPr>
        <dsp:cNvPr id="0" name=""/>
        <dsp:cNvSpPr/>
      </dsp:nvSpPr>
      <dsp:spPr>
        <a:xfrm>
          <a:off x="461048" y="1384745"/>
          <a:ext cx="5225215" cy="11869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altLang="en-CH" sz="2900" kern="1200" dirty="0"/>
            <a:t>Compare to Simion Simulations</a:t>
          </a:r>
          <a:endParaRPr lang="en-CH" sz="2900" kern="1200" dirty="0"/>
        </a:p>
      </dsp:txBody>
      <dsp:txXfrm>
        <a:off x="495812" y="1419509"/>
        <a:ext cx="3923137" cy="1117397"/>
      </dsp:txXfrm>
    </dsp:sp>
    <dsp:sp modelId="{7B23B76A-E8F8-4EFC-8EE9-E54072CEBFE7}">
      <dsp:nvSpPr>
        <dsp:cNvPr id="0" name=""/>
        <dsp:cNvSpPr/>
      </dsp:nvSpPr>
      <dsp:spPr>
        <a:xfrm>
          <a:off x="922096" y="2769491"/>
          <a:ext cx="5225215" cy="11869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Font typeface="+mj-lt"/>
            <a:buNone/>
          </a:pPr>
          <a:r>
            <a:rPr lang="en-US" altLang="en-CH" sz="2900" kern="1200" dirty="0"/>
            <a:t>Select optimum parameters for muonium </a:t>
          </a:r>
          <a:endParaRPr lang="en-CH" sz="2900" kern="1200" dirty="0"/>
        </a:p>
      </dsp:txBody>
      <dsp:txXfrm>
        <a:off x="956860" y="2804255"/>
        <a:ext cx="3923137" cy="1117397"/>
      </dsp:txXfrm>
    </dsp:sp>
    <dsp:sp modelId="{DE4AD33D-5EDC-4738-B12E-FEF3CCD542D7}">
      <dsp:nvSpPr>
        <dsp:cNvPr id="0" name=""/>
        <dsp:cNvSpPr/>
      </dsp:nvSpPr>
      <dsp:spPr>
        <a:xfrm>
          <a:off x="4453713" y="900084"/>
          <a:ext cx="771501" cy="771501"/>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lang="en-CH" sz="3300" kern="1200"/>
        </a:p>
      </dsp:txBody>
      <dsp:txXfrm>
        <a:off x="4627301" y="900084"/>
        <a:ext cx="424325" cy="580555"/>
      </dsp:txXfrm>
    </dsp:sp>
    <dsp:sp modelId="{B4623E5E-FBDE-4B08-AA8C-89C16CD7859D}">
      <dsp:nvSpPr>
        <dsp:cNvPr id="0" name=""/>
        <dsp:cNvSpPr/>
      </dsp:nvSpPr>
      <dsp:spPr>
        <a:xfrm>
          <a:off x="4914762" y="2276917"/>
          <a:ext cx="771501" cy="771501"/>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lang="en-CH" sz="3300" kern="1200"/>
        </a:p>
      </dsp:txBody>
      <dsp:txXfrm>
        <a:off x="5088350" y="2276917"/>
        <a:ext cx="424325" cy="58055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D1A25F-EF66-4437-AAEB-9B41767CC396}" type="datetimeFigureOut">
              <a:rPr lang="en-US" smtClean="0"/>
              <a:t>5/13/2026</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945080-4873-4DA0-ADBD-37E71476CD71}" type="slidenum">
              <a:rPr lang="en-US" smtClean="0"/>
              <a:t>‹#›</a:t>
            </a:fld>
            <a:endParaRPr lang="en-US"/>
          </a:p>
        </p:txBody>
      </p:sp>
    </p:spTree>
    <p:extLst>
      <p:ext uri="{BB962C8B-B14F-4D97-AF65-F5344CB8AC3E}">
        <p14:creationId xmlns:p14="http://schemas.microsoft.com/office/powerpoint/2010/main" val="256370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9F5CB2-9525-63A9-31A6-3C4FE43CD1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44185B-48B9-33C4-CF5B-236F49421F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81DD16-31A8-6A32-BE2A-A195BF216C1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7726C92-300C-069C-7FC7-2B38A9AF4327}"/>
              </a:ext>
            </a:extLst>
          </p:cNvPr>
          <p:cNvSpPr>
            <a:spLocks noGrp="1"/>
          </p:cNvSpPr>
          <p:nvPr>
            <p:ph type="sldNum" sz="quarter" idx="5"/>
          </p:nvPr>
        </p:nvSpPr>
        <p:spPr/>
        <p:txBody>
          <a:bodyPr/>
          <a:lstStyle/>
          <a:p>
            <a:fld id="{8A945080-4873-4DA0-ADBD-37E71476CD71}" type="slidenum">
              <a:rPr lang="en-US" smtClean="0"/>
              <a:t>2</a:t>
            </a:fld>
            <a:endParaRPr lang="en-US"/>
          </a:p>
        </p:txBody>
      </p:sp>
    </p:spTree>
    <p:extLst>
      <p:ext uri="{BB962C8B-B14F-4D97-AF65-F5344CB8AC3E}">
        <p14:creationId xmlns:p14="http://schemas.microsoft.com/office/powerpoint/2010/main" val="1222759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5BBDA-16E1-A9F4-FEA7-FD8E70610F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F35D6E-D42B-07C7-FC9A-E846484F9F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B7758F-1D39-2FDB-8053-0AF7F6973E81}"/>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7E0215AC-FE4A-611D-3F82-82A46150A561}"/>
              </a:ext>
            </a:extLst>
          </p:cNvPr>
          <p:cNvSpPr>
            <a:spLocks noGrp="1"/>
          </p:cNvSpPr>
          <p:nvPr>
            <p:ph type="sldNum" sz="quarter" idx="5"/>
          </p:nvPr>
        </p:nvSpPr>
        <p:spPr/>
        <p:txBody>
          <a:bodyPr/>
          <a:lstStyle/>
          <a:p>
            <a:fld id="{8A945080-4873-4DA0-ADBD-37E71476CD71}" type="slidenum">
              <a:rPr lang="en-US" smtClean="0"/>
              <a:t>11</a:t>
            </a:fld>
            <a:endParaRPr lang="en-US"/>
          </a:p>
        </p:txBody>
      </p:sp>
    </p:spTree>
    <p:extLst>
      <p:ext uri="{BB962C8B-B14F-4D97-AF65-F5344CB8AC3E}">
        <p14:creationId xmlns:p14="http://schemas.microsoft.com/office/powerpoint/2010/main" val="3349559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FFFBE-3386-C790-6C23-4355330494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C5BAD3-6375-6BB4-A78A-2F42442C54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32D1D0-02A3-A93F-670C-1B19349A4888}"/>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DBA7FFA-796B-A66A-183C-42FE3E574B7A}"/>
              </a:ext>
            </a:extLst>
          </p:cNvPr>
          <p:cNvSpPr>
            <a:spLocks noGrp="1"/>
          </p:cNvSpPr>
          <p:nvPr>
            <p:ph type="sldNum" sz="quarter" idx="5"/>
          </p:nvPr>
        </p:nvSpPr>
        <p:spPr/>
        <p:txBody>
          <a:bodyPr/>
          <a:lstStyle/>
          <a:p>
            <a:fld id="{8A945080-4873-4DA0-ADBD-37E71476CD71}" type="slidenum">
              <a:rPr lang="en-US" smtClean="0"/>
              <a:t>12</a:t>
            </a:fld>
            <a:endParaRPr lang="en-US"/>
          </a:p>
        </p:txBody>
      </p:sp>
    </p:spTree>
    <p:extLst>
      <p:ext uri="{BB962C8B-B14F-4D97-AF65-F5344CB8AC3E}">
        <p14:creationId xmlns:p14="http://schemas.microsoft.com/office/powerpoint/2010/main" val="1398082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A9E6DB-86B8-FB65-0568-1B1001EBD1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C9EED0-9ED2-6CEF-8E2C-116942258A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C5EFFB-E1CF-3D75-EDA5-02E7EC13F8D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728A1E65-26BB-DAC8-CC2F-A44E6058B1D0}"/>
              </a:ext>
            </a:extLst>
          </p:cNvPr>
          <p:cNvSpPr>
            <a:spLocks noGrp="1"/>
          </p:cNvSpPr>
          <p:nvPr>
            <p:ph type="sldNum" sz="quarter" idx="5"/>
          </p:nvPr>
        </p:nvSpPr>
        <p:spPr/>
        <p:txBody>
          <a:bodyPr/>
          <a:lstStyle/>
          <a:p>
            <a:fld id="{8A945080-4873-4DA0-ADBD-37E71476CD71}" type="slidenum">
              <a:rPr lang="en-US" smtClean="0"/>
              <a:t>13</a:t>
            </a:fld>
            <a:endParaRPr lang="en-US"/>
          </a:p>
        </p:txBody>
      </p:sp>
    </p:spTree>
    <p:extLst>
      <p:ext uri="{BB962C8B-B14F-4D97-AF65-F5344CB8AC3E}">
        <p14:creationId xmlns:p14="http://schemas.microsoft.com/office/powerpoint/2010/main" val="2900239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C8591-00D7-7236-0FA5-833913B698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6D0D06-1D67-6260-A75A-EAFAFED7A1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721575-6AD0-4621-2663-929CC7E81435}"/>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F9E3D89A-A848-2A75-5C2B-C0346FBC1582}"/>
              </a:ext>
            </a:extLst>
          </p:cNvPr>
          <p:cNvSpPr>
            <a:spLocks noGrp="1"/>
          </p:cNvSpPr>
          <p:nvPr>
            <p:ph type="sldNum" sz="quarter" idx="5"/>
          </p:nvPr>
        </p:nvSpPr>
        <p:spPr/>
        <p:txBody>
          <a:bodyPr/>
          <a:lstStyle/>
          <a:p>
            <a:fld id="{8A945080-4873-4DA0-ADBD-37E71476CD71}" type="slidenum">
              <a:rPr lang="en-US" smtClean="0"/>
              <a:t>14</a:t>
            </a:fld>
            <a:endParaRPr lang="en-US"/>
          </a:p>
        </p:txBody>
      </p:sp>
    </p:spTree>
    <p:extLst>
      <p:ext uri="{BB962C8B-B14F-4D97-AF65-F5344CB8AC3E}">
        <p14:creationId xmlns:p14="http://schemas.microsoft.com/office/powerpoint/2010/main" val="2993080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09A8D-03E1-B46E-072E-8AB5EEBEE8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71D47E-E0AE-A1EB-70E9-097B27F2D9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E06207-E855-B786-F545-B409F66BAFF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7314193A-573D-66AB-5367-0DD8820C3067}"/>
              </a:ext>
            </a:extLst>
          </p:cNvPr>
          <p:cNvSpPr>
            <a:spLocks noGrp="1"/>
          </p:cNvSpPr>
          <p:nvPr>
            <p:ph type="sldNum" sz="quarter" idx="5"/>
          </p:nvPr>
        </p:nvSpPr>
        <p:spPr/>
        <p:txBody>
          <a:bodyPr/>
          <a:lstStyle/>
          <a:p>
            <a:fld id="{8A945080-4873-4DA0-ADBD-37E71476CD71}" type="slidenum">
              <a:rPr lang="en-US" smtClean="0"/>
              <a:t>15</a:t>
            </a:fld>
            <a:endParaRPr lang="en-US"/>
          </a:p>
        </p:txBody>
      </p:sp>
    </p:spTree>
    <p:extLst>
      <p:ext uri="{BB962C8B-B14F-4D97-AF65-F5344CB8AC3E}">
        <p14:creationId xmlns:p14="http://schemas.microsoft.com/office/powerpoint/2010/main" val="2287489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FE972-EEDC-0C40-0C1C-C9CBDEF887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8440A5-28AD-00B3-9FF0-432F53642C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DE50F4-1CBE-AFC5-A706-D4A33A06CA3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1A2368E-DD89-0DE8-DA6D-F5F8E4AA3C2E}"/>
              </a:ext>
            </a:extLst>
          </p:cNvPr>
          <p:cNvSpPr>
            <a:spLocks noGrp="1"/>
          </p:cNvSpPr>
          <p:nvPr>
            <p:ph type="sldNum" sz="quarter" idx="5"/>
          </p:nvPr>
        </p:nvSpPr>
        <p:spPr/>
        <p:txBody>
          <a:bodyPr/>
          <a:lstStyle/>
          <a:p>
            <a:fld id="{8A945080-4873-4DA0-ADBD-37E71476CD71}" type="slidenum">
              <a:rPr lang="en-US" smtClean="0"/>
              <a:t>16</a:t>
            </a:fld>
            <a:endParaRPr lang="en-US"/>
          </a:p>
        </p:txBody>
      </p:sp>
    </p:spTree>
    <p:extLst>
      <p:ext uri="{BB962C8B-B14F-4D97-AF65-F5344CB8AC3E}">
        <p14:creationId xmlns:p14="http://schemas.microsoft.com/office/powerpoint/2010/main" val="2347354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D98F5-B1C3-BDC5-0064-6FFB25F080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24E005-67C5-33B0-0141-039871062C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7C76D6-1E1B-1557-25D3-D1145371BB81}"/>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5D204F7B-81E6-386A-5EE8-2DEFF77CF38A}"/>
              </a:ext>
            </a:extLst>
          </p:cNvPr>
          <p:cNvSpPr>
            <a:spLocks noGrp="1"/>
          </p:cNvSpPr>
          <p:nvPr>
            <p:ph type="sldNum" sz="quarter" idx="5"/>
          </p:nvPr>
        </p:nvSpPr>
        <p:spPr/>
        <p:txBody>
          <a:bodyPr/>
          <a:lstStyle/>
          <a:p>
            <a:fld id="{8A945080-4873-4DA0-ADBD-37E71476CD71}" type="slidenum">
              <a:rPr lang="en-US" smtClean="0"/>
              <a:t>17</a:t>
            </a:fld>
            <a:endParaRPr lang="en-US"/>
          </a:p>
        </p:txBody>
      </p:sp>
    </p:spTree>
    <p:extLst>
      <p:ext uri="{BB962C8B-B14F-4D97-AF65-F5344CB8AC3E}">
        <p14:creationId xmlns:p14="http://schemas.microsoft.com/office/powerpoint/2010/main" val="29576535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BB652-DADB-F94B-523D-B3619D2401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7B35C8-B354-A24B-B978-D5B8A8ABD5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8961A5-5CC8-194C-D464-8428F1CFF96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8D17F011-F0D2-0E79-0CE0-6119E3FDDDAA}"/>
              </a:ext>
            </a:extLst>
          </p:cNvPr>
          <p:cNvSpPr>
            <a:spLocks noGrp="1"/>
          </p:cNvSpPr>
          <p:nvPr>
            <p:ph type="sldNum" sz="quarter" idx="5"/>
          </p:nvPr>
        </p:nvSpPr>
        <p:spPr/>
        <p:txBody>
          <a:bodyPr/>
          <a:lstStyle/>
          <a:p>
            <a:fld id="{8A945080-4873-4DA0-ADBD-37E71476CD71}" type="slidenum">
              <a:rPr lang="en-US" smtClean="0"/>
              <a:t>18</a:t>
            </a:fld>
            <a:endParaRPr lang="en-US"/>
          </a:p>
        </p:txBody>
      </p:sp>
    </p:spTree>
    <p:extLst>
      <p:ext uri="{BB962C8B-B14F-4D97-AF65-F5344CB8AC3E}">
        <p14:creationId xmlns:p14="http://schemas.microsoft.com/office/powerpoint/2010/main" val="4085109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138A3-075C-180A-4C6B-7D86BAF571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5C41A0-AD41-303F-B062-FE379DFD8A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0AE317-30B8-F438-E495-6DC6AC675FDD}"/>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38A7B20E-47A8-6A36-BB51-95CF7B2A3B0C}"/>
              </a:ext>
            </a:extLst>
          </p:cNvPr>
          <p:cNvSpPr>
            <a:spLocks noGrp="1"/>
          </p:cNvSpPr>
          <p:nvPr>
            <p:ph type="sldNum" sz="quarter" idx="5"/>
          </p:nvPr>
        </p:nvSpPr>
        <p:spPr/>
        <p:txBody>
          <a:bodyPr/>
          <a:lstStyle/>
          <a:p>
            <a:fld id="{8A945080-4873-4DA0-ADBD-37E71476CD71}" type="slidenum">
              <a:rPr lang="en-US" smtClean="0"/>
              <a:t>22</a:t>
            </a:fld>
            <a:endParaRPr lang="en-US"/>
          </a:p>
        </p:txBody>
      </p:sp>
    </p:spTree>
    <p:extLst>
      <p:ext uri="{BB962C8B-B14F-4D97-AF65-F5344CB8AC3E}">
        <p14:creationId xmlns:p14="http://schemas.microsoft.com/office/powerpoint/2010/main" val="4011180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07D04-38D2-37B2-94BC-C959822EDA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3D1692-EE2A-6864-7C8E-E55D3B9069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0DA9E9-C783-29E4-2C0F-5842EC732F93}"/>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66D778DE-7EEB-96DE-59F4-DD5115C32898}"/>
              </a:ext>
            </a:extLst>
          </p:cNvPr>
          <p:cNvSpPr>
            <a:spLocks noGrp="1"/>
          </p:cNvSpPr>
          <p:nvPr>
            <p:ph type="sldNum" sz="quarter" idx="5"/>
          </p:nvPr>
        </p:nvSpPr>
        <p:spPr/>
        <p:txBody>
          <a:bodyPr/>
          <a:lstStyle/>
          <a:p>
            <a:fld id="{8A945080-4873-4DA0-ADBD-37E71476CD71}" type="slidenum">
              <a:rPr lang="en-US" smtClean="0"/>
              <a:t>25</a:t>
            </a:fld>
            <a:endParaRPr lang="en-US"/>
          </a:p>
        </p:txBody>
      </p:sp>
    </p:spTree>
    <p:extLst>
      <p:ext uri="{BB962C8B-B14F-4D97-AF65-F5344CB8AC3E}">
        <p14:creationId xmlns:p14="http://schemas.microsoft.com/office/powerpoint/2010/main" val="3261702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204BA-475E-A803-B860-592B227AD3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0F7899-B0B7-7649-E94B-678248108E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A96323-AFD6-2842-EA56-E7F49247BFCE}"/>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8F5E4F65-EBE9-14F5-29C9-4E98E706E5BF}"/>
              </a:ext>
            </a:extLst>
          </p:cNvPr>
          <p:cNvSpPr>
            <a:spLocks noGrp="1"/>
          </p:cNvSpPr>
          <p:nvPr>
            <p:ph type="sldNum" sz="quarter" idx="5"/>
          </p:nvPr>
        </p:nvSpPr>
        <p:spPr/>
        <p:txBody>
          <a:bodyPr/>
          <a:lstStyle/>
          <a:p>
            <a:fld id="{8A945080-4873-4DA0-ADBD-37E71476CD71}" type="slidenum">
              <a:rPr lang="en-US" smtClean="0"/>
              <a:t>3</a:t>
            </a:fld>
            <a:endParaRPr lang="en-US"/>
          </a:p>
        </p:txBody>
      </p:sp>
    </p:spTree>
    <p:extLst>
      <p:ext uri="{BB962C8B-B14F-4D97-AF65-F5344CB8AC3E}">
        <p14:creationId xmlns:p14="http://schemas.microsoft.com/office/powerpoint/2010/main" val="1737078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02B6B-383B-A2C6-B32B-7C56EAF743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F8DB8D-41CD-3255-CCFC-09FB4B44E8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5CA253-A0A4-5BB7-B6D2-69AD8A18DE3A}"/>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3220C5B9-E1C9-68DC-B69F-0D9A9910E63A}"/>
              </a:ext>
            </a:extLst>
          </p:cNvPr>
          <p:cNvSpPr>
            <a:spLocks noGrp="1"/>
          </p:cNvSpPr>
          <p:nvPr>
            <p:ph type="sldNum" sz="quarter" idx="5"/>
          </p:nvPr>
        </p:nvSpPr>
        <p:spPr/>
        <p:txBody>
          <a:bodyPr/>
          <a:lstStyle/>
          <a:p>
            <a:fld id="{8A945080-4873-4DA0-ADBD-37E71476CD71}" type="slidenum">
              <a:rPr lang="en-US" smtClean="0"/>
              <a:t>26</a:t>
            </a:fld>
            <a:endParaRPr lang="en-US"/>
          </a:p>
        </p:txBody>
      </p:sp>
    </p:spTree>
    <p:extLst>
      <p:ext uri="{BB962C8B-B14F-4D97-AF65-F5344CB8AC3E}">
        <p14:creationId xmlns:p14="http://schemas.microsoft.com/office/powerpoint/2010/main" val="37503293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27</a:t>
            </a:fld>
            <a:endParaRPr lang="en-US"/>
          </a:p>
        </p:txBody>
      </p:sp>
    </p:spTree>
    <p:extLst>
      <p:ext uri="{BB962C8B-B14F-4D97-AF65-F5344CB8AC3E}">
        <p14:creationId xmlns:p14="http://schemas.microsoft.com/office/powerpoint/2010/main" val="3320457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4B8D0-5E91-0E9F-6C99-36B2A98C54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EA48A8-DDC2-B304-5414-5F54225853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A6DE3B-8179-0456-4306-4015D01ABBFA}"/>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8BB31DFE-8CF8-5BCB-FDA1-105FF84EA045}"/>
              </a:ext>
            </a:extLst>
          </p:cNvPr>
          <p:cNvSpPr>
            <a:spLocks noGrp="1"/>
          </p:cNvSpPr>
          <p:nvPr>
            <p:ph type="sldNum" sz="quarter" idx="5"/>
          </p:nvPr>
        </p:nvSpPr>
        <p:spPr/>
        <p:txBody>
          <a:bodyPr/>
          <a:lstStyle/>
          <a:p>
            <a:fld id="{8A945080-4873-4DA0-ADBD-37E71476CD71}" type="slidenum">
              <a:rPr lang="en-US" smtClean="0"/>
              <a:t>28</a:t>
            </a:fld>
            <a:endParaRPr lang="en-US"/>
          </a:p>
        </p:txBody>
      </p:sp>
    </p:spTree>
    <p:extLst>
      <p:ext uri="{BB962C8B-B14F-4D97-AF65-F5344CB8AC3E}">
        <p14:creationId xmlns:p14="http://schemas.microsoft.com/office/powerpoint/2010/main" val="1233083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90F54D-4321-AA67-BB09-48D2A27CEB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2F5735-D708-7E53-A552-24A84BD56C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FD4491-17A3-1270-F755-958E40451AF9}"/>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FB91ED0E-038D-89D7-6CDC-C4E8E578FFFD}"/>
              </a:ext>
            </a:extLst>
          </p:cNvPr>
          <p:cNvSpPr>
            <a:spLocks noGrp="1"/>
          </p:cNvSpPr>
          <p:nvPr>
            <p:ph type="sldNum" sz="quarter" idx="5"/>
          </p:nvPr>
        </p:nvSpPr>
        <p:spPr/>
        <p:txBody>
          <a:bodyPr/>
          <a:lstStyle/>
          <a:p>
            <a:fld id="{8A945080-4873-4DA0-ADBD-37E71476CD71}" type="slidenum">
              <a:rPr lang="en-US" smtClean="0"/>
              <a:t>29</a:t>
            </a:fld>
            <a:endParaRPr lang="en-US"/>
          </a:p>
        </p:txBody>
      </p:sp>
    </p:spTree>
    <p:extLst>
      <p:ext uri="{BB962C8B-B14F-4D97-AF65-F5344CB8AC3E}">
        <p14:creationId xmlns:p14="http://schemas.microsoft.com/office/powerpoint/2010/main" val="1069605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9ACD88-3B9A-DABB-7874-52CB75075D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A578E4-2022-49E5-410B-35468716DC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19632F-F1B7-E4DE-D3B7-1001095A0EAF}"/>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CA466106-5C94-B0FB-09C3-788BA3FEE2AE}"/>
              </a:ext>
            </a:extLst>
          </p:cNvPr>
          <p:cNvSpPr>
            <a:spLocks noGrp="1"/>
          </p:cNvSpPr>
          <p:nvPr>
            <p:ph type="sldNum" sz="quarter" idx="5"/>
          </p:nvPr>
        </p:nvSpPr>
        <p:spPr/>
        <p:txBody>
          <a:bodyPr/>
          <a:lstStyle/>
          <a:p>
            <a:fld id="{8A945080-4873-4DA0-ADBD-37E71476CD71}" type="slidenum">
              <a:rPr lang="en-US" smtClean="0"/>
              <a:t>30</a:t>
            </a:fld>
            <a:endParaRPr lang="en-US"/>
          </a:p>
        </p:txBody>
      </p:sp>
    </p:spTree>
    <p:extLst>
      <p:ext uri="{BB962C8B-B14F-4D97-AF65-F5344CB8AC3E}">
        <p14:creationId xmlns:p14="http://schemas.microsoft.com/office/powerpoint/2010/main" val="3784766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55ACC-0004-5851-159F-599C47A4D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70B273-6D6E-D04D-4DCE-16F868D5ED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CC8479-A689-10DB-F7E5-8D28B7057C7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22293D01-A50B-D88B-BEFA-A0243C5B5722}"/>
              </a:ext>
            </a:extLst>
          </p:cNvPr>
          <p:cNvSpPr>
            <a:spLocks noGrp="1"/>
          </p:cNvSpPr>
          <p:nvPr>
            <p:ph type="sldNum" sz="quarter" idx="5"/>
          </p:nvPr>
        </p:nvSpPr>
        <p:spPr/>
        <p:txBody>
          <a:bodyPr/>
          <a:lstStyle/>
          <a:p>
            <a:fld id="{8A945080-4873-4DA0-ADBD-37E71476CD71}" type="slidenum">
              <a:rPr lang="en-US" smtClean="0"/>
              <a:t>31</a:t>
            </a:fld>
            <a:endParaRPr lang="en-US"/>
          </a:p>
        </p:txBody>
      </p:sp>
    </p:spTree>
    <p:extLst>
      <p:ext uri="{BB962C8B-B14F-4D97-AF65-F5344CB8AC3E}">
        <p14:creationId xmlns:p14="http://schemas.microsoft.com/office/powerpoint/2010/main" val="33212750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33</a:t>
            </a:fld>
            <a:endParaRPr lang="en-US"/>
          </a:p>
        </p:txBody>
      </p:sp>
    </p:spTree>
    <p:extLst>
      <p:ext uri="{BB962C8B-B14F-4D97-AF65-F5344CB8AC3E}">
        <p14:creationId xmlns:p14="http://schemas.microsoft.com/office/powerpoint/2010/main" val="20756422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822FF8-B851-EE54-8EAF-BA8C6BF6B3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3701B4-F978-3DFA-D76E-FD0C79011F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2D9F79-A20D-E40C-F537-AEB7F506ACE9}"/>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111F187-8667-1832-AD99-45C473C5E90B}"/>
              </a:ext>
            </a:extLst>
          </p:cNvPr>
          <p:cNvSpPr>
            <a:spLocks noGrp="1"/>
          </p:cNvSpPr>
          <p:nvPr>
            <p:ph type="sldNum" sz="quarter" idx="5"/>
          </p:nvPr>
        </p:nvSpPr>
        <p:spPr/>
        <p:txBody>
          <a:bodyPr/>
          <a:lstStyle/>
          <a:p>
            <a:fld id="{8A945080-4873-4DA0-ADBD-37E71476CD71}" type="slidenum">
              <a:rPr lang="en-US" smtClean="0"/>
              <a:t>34</a:t>
            </a:fld>
            <a:endParaRPr lang="en-US"/>
          </a:p>
        </p:txBody>
      </p:sp>
    </p:spTree>
    <p:extLst>
      <p:ext uri="{BB962C8B-B14F-4D97-AF65-F5344CB8AC3E}">
        <p14:creationId xmlns:p14="http://schemas.microsoft.com/office/powerpoint/2010/main" val="30882727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40</a:t>
            </a:fld>
            <a:endParaRPr lang="en-US"/>
          </a:p>
        </p:txBody>
      </p:sp>
    </p:spTree>
    <p:extLst>
      <p:ext uri="{BB962C8B-B14F-4D97-AF65-F5344CB8AC3E}">
        <p14:creationId xmlns:p14="http://schemas.microsoft.com/office/powerpoint/2010/main" val="3014472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42</a:t>
            </a:fld>
            <a:endParaRPr lang="en-US"/>
          </a:p>
        </p:txBody>
      </p:sp>
    </p:spTree>
    <p:extLst>
      <p:ext uri="{BB962C8B-B14F-4D97-AF65-F5344CB8AC3E}">
        <p14:creationId xmlns:p14="http://schemas.microsoft.com/office/powerpoint/2010/main" val="2835378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4</a:t>
            </a:fld>
            <a:endParaRPr lang="en-US"/>
          </a:p>
        </p:txBody>
      </p:sp>
    </p:spTree>
    <p:extLst>
      <p:ext uri="{BB962C8B-B14F-4D97-AF65-F5344CB8AC3E}">
        <p14:creationId xmlns:p14="http://schemas.microsoft.com/office/powerpoint/2010/main" val="23166638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FF4C2-1A40-0C4E-B09B-9EECD9BC96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58F7D3-61B4-D3C5-0EB2-FEEDEA63B1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6593A8-C91A-CC59-5E2F-4ACF73B80433}"/>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8111B38A-8485-0A94-CDCB-B7DE2A54746F}"/>
              </a:ext>
            </a:extLst>
          </p:cNvPr>
          <p:cNvSpPr>
            <a:spLocks noGrp="1"/>
          </p:cNvSpPr>
          <p:nvPr>
            <p:ph type="sldNum" sz="quarter" idx="5"/>
          </p:nvPr>
        </p:nvSpPr>
        <p:spPr/>
        <p:txBody>
          <a:bodyPr/>
          <a:lstStyle/>
          <a:p>
            <a:fld id="{8A945080-4873-4DA0-ADBD-37E71476CD71}" type="slidenum">
              <a:rPr lang="en-US" smtClean="0"/>
              <a:t>43</a:t>
            </a:fld>
            <a:endParaRPr lang="en-US"/>
          </a:p>
        </p:txBody>
      </p:sp>
    </p:spTree>
    <p:extLst>
      <p:ext uri="{BB962C8B-B14F-4D97-AF65-F5344CB8AC3E}">
        <p14:creationId xmlns:p14="http://schemas.microsoft.com/office/powerpoint/2010/main" val="677880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228E6-9A49-FF5C-0D41-DC911FDEBA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79FED0-0D06-676B-20AC-36F607C8B5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7742FE-4745-86A9-0020-912A7CD3FDAB}"/>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15D68B5-A231-DC6F-DA81-90D6526104F5}"/>
              </a:ext>
            </a:extLst>
          </p:cNvPr>
          <p:cNvSpPr>
            <a:spLocks noGrp="1"/>
          </p:cNvSpPr>
          <p:nvPr>
            <p:ph type="sldNum" sz="quarter" idx="5"/>
          </p:nvPr>
        </p:nvSpPr>
        <p:spPr/>
        <p:txBody>
          <a:bodyPr/>
          <a:lstStyle/>
          <a:p>
            <a:fld id="{8A945080-4873-4DA0-ADBD-37E71476CD71}" type="slidenum">
              <a:rPr lang="en-US" smtClean="0"/>
              <a:t>5</a:t>
            </a:fld>
            <a:endParaRPr lang="en-US"/>
          </a:p>
        </p:txBody>
      </p:sp>
    </p:spTree>
    <p:extLst>
      <p:ext uri="{BB962C8B-B14F-4D97-AF65-F5344CB8AC3E}">
        <p14:creationId xmlns:p14="http://schemas.microsoft.com/office/powerpoint/2010/main" val="3750394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C4E9CA-A598-7706-C8D9-B08379F454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890BDB-1652-868D-A550-D529E072B5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A0950D-6132-98E0-8B77-29B9C4F2722B}"/>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8301B58-9ECA-8ED1-FF3E-8B45353468C4}"/>
              </a:ext>
            </a:extLst>
          </p:cNvPr>
          <p:cNvSpPr>
            <a:spLocks noGrp="1"/>
          </p:cNvSpPr>
          <p:nvPr>
            <p:ph type="sldNum" sz="quarter" idx="5"/>
          </p:nvPr>
        </p:nvSpPr>
        <p:spPr/>
        <p:txBody>
          <a:bodyPr/>
          <a:lstStyle/>
          <a:p>
            <a:fld id="{8A945080-4873-4DA0-ADBD-37E71476CD71}" type="slidenum">
              <a:rPr lang="en-US" smtClean="0"/>
              <a:t>6</a:t>
            </a:fld>
            <a:endParaRPr lang="en-US"/>
          </a:p>
        </p:txBody>
      </p:sp>
    </p:spTree>
    <p:extLst>
      <p:ext uri="{BB962C8B-B14F-4D97-AF65-F5344CB8AC3E}">
        <p14:creationId xmlns:p14="http://schemas.microsoft.com/office/powerpoint/2010/main" val="3643202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68029-A040-8EB7-698E-443CF268DD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2A5332-713B-EA5F-5966-A60976F19E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C93944-1A40-CF14-1DA5-88C6E64E1F96}"/>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8D616EA-AFA2-A2D5-4C31-6B30A5AF0918}"/>
              </a:ext>
            </a:extLst>
          </p:cNvPr>
          <p:cNvSpPr>
            <a:spLocks noGrp="1"/>
          </p:cNvSpPr>
          <p:nvPr>
            <p:ph type="sldNum" sz="quarter" idx="5"/>
          </p:nvPr>
        </p:nvSpPr>
        <p:spPr/>
        <p:txBody>
          <a:bodyPr/>
          <a:lstStyle/>
          <a:p>
            <a:fld id="{8A945080-4873-4DA0-ADBD-37E71476CD71}" type="slidenum">
              <a:rPr lang="en-US" smtClean="0"/>
              <a:t>7</a:t>
            </a:fld>
            <a:endParaRPr lang="en-US"/>
          </a:p>
        </p:txBody>
      </p:sp>
    </p:spTree>
    <p:extLst>
      <p:ext uri="{BB962C8B-B14F-4D97-AF65-F5344CB8AC3E}">
        <p14:creationId xmlns:p14="http://schemas.microsoft.com/office/powerpoint/2010/main" val="1016325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6745D0-992D-F15D-C632-346EDB0354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D41A11-7564-D0C9-DEAE-0D4996B7FB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1012EA-2B00-3C76-0019-C2A07212E99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6F7D6AC-3912-E99D-08DE-E25F6A834B72}"/>
              </a:ext>
            </a:extLst>
          </p:cNvPr>
          <p:cNvSpPr>
            <a:spLocks noGrp="1"/>
          </p:cNvSpPr>
          <p:nvPr>
            <p:ph type="sldNum" sz="quarter" idx="5"/>
          </p:nvPr>
        </p:nvSpPr>
        <p:spPr/>
        <p:txBody>
          <a:bodyPr/>
          <a:lstStyle/>
          <a:p>
            <a:fld id="{8A945080-4873-4DA0-ADBD-37E71476CD71}" type="slidenum">
              <a:rPr lang="en-US" smtClean="0"/>
              <a:t>8</a:t>
            </a:fld>
            <a:endParaRPr lang="en-US"/>
          </a:p>
        </p:txBody>
      </p:sp>
    </p:spTree>
    <p:extLst>
      <p:ext uri="{BB962C8B-B14F-4D97-AF65-F5344CB8AC3E}">
        <p14:creationId xmlns:p14="http://schemas.microsoft.com/office/powerpoint/2010/main" val="3239694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4AC00-189F-4CF1-9E29-C19CC81738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EFB6A6-B497-3BAB-FAE6-045CE9E053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A88834-86FE-255F-DDC5-CDF584C11FB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EC7876F4-F7FE-C72E-4273-B80697E09602}"/>
              </a:ext>
            </a:extLst>
          </p:cNvPr>
          <p:cNvSpPr>
            <a:spLocks noGrp="1"/>
          </p:cNvSpPr>
          <p:nvPr>
            <p:ph type="sldNum" sz="quarter" idx="5"/>
          </p:nvPr>
        </p:nvSpPr>
        <p:spPr/>
        <p:txBody>
          <a:bodyPr/>
          <a:lstStyle/>
          <a:p>
            <a:fld id="{8A945080-4873-4DA0-ADBD-37E71476CD71}" type="slidenum">
              <a:rPr lang="en-US" smtClean="0"/>
              <a:t>9</a:t>
            </a:fld>
            <a:endParaRPr lang="en-US"/>
          </a:p>
        </p:txBody>
      </p:sp>
    </p:spTree>
    <p:extLst>
      <p:ext uri="{BB962C8B-B14F-4D97-AF65-F5344CB8AC3E}">
        <p14:creationId xmlns:p14="http://schemas.microsoft.com/office/powerpoint/2010/main" val="3190947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60792-A430-D08B-63B4-A4EA27E23B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0D44A3-B85A-01F3-42E0-62D53CF20C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279FBE-1ED6-6A6F-740D-C68C971ECAD6}"/>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B9980E2F-9DB2-5B5B-FC5E-B57F39A2C559}"/>
              </a:ext>
            </a:extLst>
          </p:cNvPr>
          <p:cNvSpPr>
            <a:spLocks noGrp="1"/>
          </p:cNvSpPr>
          <p:nvPr>
            <p:ph type="sldNum" sz="quarter" idx="5"/>
          </p:nvPr>
        </p:nvSpPr>
        <p:spPr/>
        <p:txBody>
          <a:bodyPr/>
          <a:lstStyle/>
          <a:p>
            <a:fld id="{8A945080-4873-4DA0-ADBD-37E71476CD71}" type="slidenum">
              <a:rPr lang="en-US" smtClean="0"/>
              <a:t>10</a:t>
            </a:fld>
            <a:endParaRPr lang="en-US"/>
          </a:p>
        </p:txBody>
      </p:sp>
    </p:spTree>
    <p:extLst>
      <p:ext uri="{BB962C8B-B14F-4D97-AF65-F5344CB8AC3E}">
        <p14:creationId xmlns:p14="http://schemas.microsoft.com/office/powerpoint/2010/main" val="58010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sv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svg"/><Relationship Id="rId2" Type="http://schemas.microsoft.com/office/2017/06/relationships/model3d" Target="../media/model3d1.glb"/><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17/06/relationships/model3d" Target="../media/model3d2.glb"/></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TH Title">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1"/>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8" y="360538"/>
            <a:ext cx="1765565" cy="288000"/>
          </a:xfrm>
          <a:prstGeom prst="rect">
            <a:avLst/>
          </a:prstGeom>
        </p:spPr>
      </p:pic>
      <p:sp>
        <p:nvSpPr>
          <p:cNvPr id="9" name="Bildplatzhalter 8">
            <a:extLst>
              <a:ext uri="{FF2B5EF4-FFF2-40B4-BE49-F238E27FC236}">
                <a16:creationId xmlns:a16="http://schemas.microsoft.com/office/drawing/2014/main" id="{C3C296D1-2CD0-479F-A866-6EC741D2293B}"/>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4" name="Textplatzhalter 3">
            <a:extLst>
              <a:ext uri="{FF2B5EF4-FFF2-40B4-BE49-F238E27FC236}">
                <a16:creationId xmlns:a16="http://schemas.microsoft.com/office/drawing/2014/main" id="{EE41BE31-9613-4103-99FF-7DCFF643B329}"/>
              </a:ext>
            </a:extLst>
          </p:cNvPr>
          <p:cNvSpPr>
            <a:spLocks noGrp="1"/>
          </p:cNvSpPr>
          <p:nvPr>
            <p:ph type="body" sz="quarter" idx="13"/>
          </p:nvPr>
        </p:nvSpPr>
        <p:spPr>
          <a:xfrm>
            <a:off x="1078516" y="3860494"/>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DE" noProof="0" dirty="0"/>
          </a:p>
        </p:txBody>
      </p:sp>
      <p:sp>
        <p:nvSpPr>
          <p:cNvPr id="6" name="Textplatzhalter 5">
            <a:extLst>
              <a:ext uri="{FF2B5EF4-FFF2-40B4-BE49-F238E27FC236}">
                <a16:creationId xmlns:a16="http://schemas.microsoft.com/office/drawing/2014/main" id="{EDEB298C-798E-4D73-9DD6-F896C06530C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095858915"/>
      </p:ext>
    </p:extLst>
  </p:cSld>
  <p:clrMapOvr>
    <a:masterClrMapping/>
  </p:clrMapOvr>
  <p:extLst>
    <p:ext uri="{DCECCB84-F9BA-43D5-87BE-67443E8EF086}">
      <p15:sldGuideLst xmlns:p15="http://schemas.microsoft.com/office/powerpoint/2012/main">
        <p15:guide id="2" pos="3840">
          <p15:clr>
            <a:srgbClr val="FBAE40"/>
          </p15:clr>
        </p15:guide>
        <p15:guide id="3" orient="horz" pos="640">
          <p15:clr>
            <a:srgbClr val="FBAE40"/>
          </p15:clr>
        </p15:guide>
        <p15:guide id="4" orient="horz" pos="3952">
          <p15:clr>
            <a:srgbClr val="FBAE40"/>
          </p15:clr>
        </p15:guide>
        <p15:guide id="5" pos="610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ppendix">
    <p:spTree>
      <p:nvGrpSpPr>
        <p:cNvPr id="1" name=""/>
        <p:cNvGrpSpPr/>
        <p:nvPr/>
      </p:nvGrpSpPr>
      <p:grpSpPr>
        <a:xfrm>
          <a:off x="0" y="0"/>
          <a:ext cx="0" cy="0"/>
          <a:chOff x="0" y="0"/>
          <a:chExt cx="0" cy="0"/>
        </a:xfrm>
      </p:grpSpPr>
      <p:sp>
        <p:nvSpPr>
          <p:cNvPr id="7" name="Téglalap 6">
            <a:extLst>
              <a:ext uri="{FF2B5EF4-FFF2-40B4-BE49-F238E27FC236}">
                <a16:creationId xmlns:a16="http://schemas.microsoft.com/office/drawing/2014/main" id="{693255AC-64D6-9E06-D8A2-9BB023D77185}"/>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8" name="Ábra 7">
            <a:extLst>
              <a:ext uri="{FF2B5EF4-FFF2-40B4-BE49-F238E27FC236}">
                <a16:creationId xmlns:a16="http://schemas.microsoft.com/office/drawing/2014/main" id="{82324EC0-8345-46AC-61D1-95E5E864BA50}"/>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14" name="Cím 1">
            <a:extLst>
              <a:ext uri="{FF2B5EF4-FFF2-40B4-BE49-F238E27FC236}">
                <a16:creationId xmlns:a16="http://schemas.microsoft.com/office/drawing/2014/main" id="{BF3BCB18-6DFF-F9B5-EC28-6AC7BECB9558}"/>
              </a:ext>
            </a:extLst>
          </p:cNvPr>
          <p:cNvSpPr>
            <a:spLocks noGrp="1"/>
          </p:cNvSpPr>
          <p:nvPr>
            <p:ph type="title" hasCustomPrompt="1"/>
          </p:nvPr>
        </p:nvSpPr>
        <p:spPr>
          <a:xfrm>
            <a:off x="131136" y="853207"/>
            <a:ext cx="8849253" cy="733647"/>
          </a:xfrm>
        </p:spPr>
        <p:txBody>
          <a:bodyPr/>
          <a:lstStyle>
            <a:lvl1pPr>
              <a:defRPr b="0" spc="300"/>
            </a:lvl1pPr>
          </a:lstStyle>
          <a:p>
            <a:r>
              <a:rPr lang="hu-HU" dirty="0" err="1"/>
              <a:t>Title</a:t>
            </a:r>
            <a:endParaRPr lang="en-US" dirty="0"/>
          </a:p>
        </p:txBody>
      </p:sp>
      <p:sp>
        <p:nvSpPr>
          <p:cNvPr id="15" name="TextBox 18">
            <a:extLst>
              <a:ext uri="{FF2B5EF4-FFF2-40B4-BE49-F238E27FC236}">
                <a16:creationId xmlns:a16="http://schemas.microsoft.com/office/drawing/2014/main" id="{75D58995-5109-AB47-86C0-3EA9B24CD49D}"/>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sp>
        <p:nvSpPr>
          <p:cNvPr id="16" name="Szövegdoboz 15">
            <a:extLst>
              <a:ext uri="{FF2B5EF4-FFF2-40B4-BE49-F238E27FC236}">
                <a16:creationId xmlns:a16="http://schemas.microsoft.com/office/drawing/2014/main" id="{DF277A3E-91F2-CB8B-6583-FCB526161B1D}"/>
              </a:ext>
            </a:extLst>
          </p:cNvPr>
          <p:cNvSpPr txBox="1"/>
          <p:nvPr userDrawn="1"/>
        </p:nvSpPr>
        <p:spPr>
          <a:xfrm>
            <a:off x="8980389" y="896864"/>
            <a:ext cx="3023585" cy="646331"/>
          </a:xfrm>
          <a:prstGeom prst="rect">
            <a:avLst/>
          </a:prstGeom>
          <a:noFill/>
        </p:spPr>
        <p:txBody>
          <a:bodyPr wrap="none" rtlCol="0">
            <a:spAutoFit/>
          </a:bodyPr>
          <a:lstStyle/>
          <a:p>
            <a:r>
              <a:rPr lang="hu-HU" sz="3600" b="1" dirty="0">
                <a:latin typeface="+mj-lt"/>
              </a:rPr>
              <a:t>Appendix </a:t>
            </a:r>
            <a:r>
              <a:rPr lang="hu-HU" sz="3600" b="1" dirty="0" err="1">
                <a:latin typeface="+mj-lt"/>
              </a:rPr>
              <a:t>Slides</a:t>
            </a:r>
            <a:endParaRPr lang="en-US" sz="3600" b="1" dirty="0">
              <a:latin typeface="+mj-lt"/>
            </a:endParaRPr>
          </a:p>
        </p:txBody>
      </p:sp>
      <p:sp>
        <p:nvSpPr>
          <p:cNvPr id="19" name="Szöveg helye 12">
            <a:extLst>
              <a:ext uri="{FF2B5EF4-FFF2-40B4-BE49-F238E27FC236}">
                <a16:creationId xmlns:a16="http://schemas.microsoft.com/office/drawing/2014/main" id="{FB20A3D6-6E47-C852-880E-5F55C5A1D512}"/>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20" name="Szöveg helye 12">
            <a:extLst>
              <a:ext uri="{FF2B5EF4-FFF2-40B4-BE49-F238E27FC236}">
                <a16:creationId xmlns:a16="http://schemas.microsoft.com/office/drawing/2014/main" id="{BED43913-85B4-5F3B-36CE-77E2CAE79CD0}"/>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21" name="Szöveg helye 12">
                <a:extLst>
                  <a:ext uri="{FF2B5EF4-FFF2-40B4-BE49-F238E27FC236}">
                    <a16:creationId xmlns:a16="http://schemas.microsoft.com/office/drawing/2014/main" id="{D267EF9B-6FB6-7B70-8FE5-50B6AA416303}"/>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21" name="Szöveg helye 12">
                <a:extLst>
                  <a:ext uri="{FF2B5EF4-FFF2-40B4-BE49-F238E27FC236}">
                    <a16:creationId xmlns:a16="http://schemas.microsoft.com/office/drawing/2014/main" id="{D267EF9B-6FB6-7B70-8FE5-50B6AA416303}"/>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Szöveg helye 12">
                <a:extLst>
                  <a:ext uri="{FF2B5EF4-FFF2-40B4-BE49-F238E27FC236}">
                    <a16:creationId xmlns:a16="http://schemas.microsoft.com/office/drawing/2014/main" id="{844F1C7A-B924-04D9-1E07-CC3BC9D9ED8E}"/>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22" name="Szöveg helye 12">
                <a:extLst>
                  <a:ext uri="{FF2B5EF4-FFF2-40B4-BE49-F238E27FC236}">
                    <a16:creationId xmlns:a16="http://schemas.microsoft.com/office/drawing/2014/main" id="{844F1C7A-B924-04D9-1E07-CC3BC9D9ED8E}"/>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Szöveg helye 12">
                <a:extLst>
                  <a:ext uri="{FF2B5EF4-FFF2-40B4-BE49-F238E27FC236}">
                    <a16:creationId xmlns:a16="http://schemas.microsoft.com/office/drawing/2014/main" id="{599FDF00-B233-E885-2E2D-8A66B10CD838}"/>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23" name="Szöveg helye 12">
                <a:extLst>
                  <a:ext uri="{FF2B5EF4-FFF2-40B4-BE49-F238E27FC236}">
                    <a16:creationId xmlns:a16="http://schemas.microsoft.com/office/drawing/2014/main" id="{599FDF00-B233-E885-2E2D-8A66B10CD838}"/>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292042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eme collection">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88CBE8B-07CB-3EBA-FDB1-4C2DA474EE2E}"/>
              </a:ext>
            </a:extLst>
          </p:cNvPr>
          <p:cNvSpPr>
            <a:spLocks noGrp="1"/>
          </p:cNvSpPr>
          <p:nvPr>
            <p:ph type="title" hasCustomPrompt="1"/>
          </p:nvPr>
        </p:nvSpPr>
        <p:spPr/>
        <p:txBody>
          <a:bodyPr/>
          <a:lstStyle>
            <a:lvl1pPr>
              <a:defRPr/>
            </a:lvl1pPr>
          </a:lstStyle>
          <a:p>
            <a:r>
              <a:rPr lang="hu-HU" dirty="0" err="1"/>
              <a:t>Sample</a:t>
            </a:r>
            <a:r>
              <a:rPr lang="hu-HU" dirty="0"/>
              <a:t> </a:t>
            </a:r>
            <a:r>
              <a:rPr lang="hu-HU" dirty="0" err="1"/>
              <a:t>equations</a:t>
            </a:r>
            <a:r>
              <a:rPr lang="hu-HU" dirty="0"/>
              <a:t>, </a:t>
            </a:r>
            <a:r>
              <a:rPr lang="hu-HU" dirty="0" err="1"/>
              <a:t>textboxes</a:t>
            </a:r>
            <a:r>
              <a:rPr lang="hu-HU" dirty="0"/>
              <a:t>, </a:t>
            </a:r>
            <a:r>
              <a:rPr lang="hu-HU" dirty="0" err="1"/>
              <a:t>images</a:t>
            </a:r>
            <a:endParaRPr lang="en-US" dirty="0"/>
          </a:p>
        </p:txBody>
      </p:sp>
      <mc:AlternateContent xmlns:mc="http://schemas.openxmlformats.org/markup-compatibility/2006" xmlns:a14="http://schemas.microsoft.com/office/drawing/2010/main">
        <mc:Choice Requires="a14">
          <p:sp>
            <p:nvSpPr>
              <p:cNvPr id="6" name="Szövegdoboz 5">
                <a:extLst>
                  <a:ext uri="{FF2B5EF4-FFF2-40B4-BE49-F238E27FC236}">
                    <a16:creationId xmlns:a16="http://schemas.microsoft.com/office/drawing/2014/main" id="{C93C0983-FBC7-CD5B-A9B0-090F1E9C2045}"/>
                  </a:ext>
                </a:extLst>
              </p:cNvPr>
              <p:cNvSpPr txBox="1"/>
              <p:nvPr userDrawn="1"/>
            </p:nvSpPr>
            <p:spPr>
              <a:xfrm>
                <a:off x="131135" y="2378988"/>
                <a:ext cx="187480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hu-HU" sz="2400" b="0" i="1" smtClean="0">
                          <a:latin typeface="Cambria Math" panose="02040503050406030204" pitchFamily="18" charset="0"/>
                        </a:rPr>
                        <m:t>𝐵𝑖𝑔</m:t>
                      </m:r>
                      <m:r>
                        <a:rPr lang="hu-HU" sz="2400" b="0" i="1" smtClean="0">
                          <a:latin typeface="Cambria Math" panose="02040503050406030204" pitchFamily="18" charset="0"/>
                        </a:rPr>
                        <m:t> </m:t>
                      </m:r>
                      <m:r>
                        <a:rPr lang="hu-HU" sz="2400" b="0" i="1" smtClean="0">
                          <a:latin typeface="Cambria Math" panose="02040503050406030204" pitchFamily="18" charset="0"/>
                        </a:rPr>
                        <m:t>𝑒𝑞𝑢𝑎𝑡𝑖𝑜𝑛</m:t>
                      </m:r>
                    </m:oMath>
                  </m:oMathPara>
                </a14:m>
                <a:endParaRPr lang="en-US" sz="2400" dirty="0"/>
              </a:p>
            </p:txBody>
          </p:sp>
        </mc:Choice>
        <mc:Fallback xmlns="">
          <p:sp>
            <p:nvSpPr>
              <p:cNvPr id="6" name="Szövegdoboz 5">
                <a:extLst>
                  <a:ext uri="{FF2B5EF4-FFF2-40B4-BE49-F238E27FC236}">
                    <a16:creationId xmlns:a16="http://schemas.microsoft.com/office/drawing/2014/main" id="{C93C0983-FBC7-CD5B-A9B0-090F1E9C2045}"/>
                  </a:ext>
                </a:extLst>
              </p:cNvPr>
              <p:cNvSpPr txBox="1">
                <a:spLocks noRot="1" noChangeAspect="1" noMove="1" noResize="1" noEditPoints="1" noAdjustHandles="1" noChangeArrowheads="1" noChangeShapeType="1" noTextEdit="1"/>
              </p:cNvSpPr>
              <p:nvPr userDrawn="1"/>
            </p:nvSpPr>
            <p:spPr>
              <a:xfrm>
                <a:off x="131135" y="2378988"/>
                <a:ext cx="1874809" cy="369332"/>
              </a:xfrm>
              <a:prstGeom prst="rect">
                <a:avLst/>
              </a:prstGeom>
              <a:blipFill>
                <a:blip r:embed="rId2"/>
                <a:stretch>
                  <a:fillRect l="-4886" r="-4886" b="-32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Szövegdoboz 6">
                <a:extLst>
                  <a:ext uri="{FF2B5EF4-FFF2-40B4-BE49-F238E27FC236}">
                    <a16:creationId xmlns:a16="http://schemas.microsoft.com/office/drawing/2014/main" id="{6D45C69A-6798-5802-CA47-A8896F56057D}"/>
                  </a:ext>
                </a:extLst>
              </p:cNvPr>
              <p:cNvSpPr txBox="1"/>
              <p:nvPr userDrawn="1"/>
            </p:nvSpPr>
            <p:spPr>
              <a:xfrm>
                <a:off x="131136" y="2963403"/>
                <a:ext cx="1817485"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hu-HU" sz="2000" b="0" i="1" smtClean="0">
                          <a:latin typeface="Cambria Math" panose="02040503050406030204" pitchFamily="18" charset="0"/>
                        </a:rPr>
                        <m:t>𝑆𝑚𝑎𝑙𝑙</m:t>
                      </m:r>
                      <m:r>
                        <a:rPr lang="hu-HU" sz="2000" b="0" i="1" smtClean="0">
                          <a:latin typeface="Cambria Math" panose="02040503050406030204" pitchFamily="18" charset="0"/>
                        </a:rPr>
                        <m:t> </m:t>
                      </m:r>
                      <m:r>
                        <a:rPr lang="hu-HU" sz="2000" b="0" i="1" smtClean="0">
                          <a:latin typeface="Cambria Math" panose="02040503050406030204" pitchFamily="18" charset="0"/>
                        </a:rPr>
                        <m:t>𝑒𝑞𝑢𝑎𝑡𝑖𝑜𝑛</m:t>
                      </m:r>
                    </m:oMath>
                  </m:oMathPara>
                </a14:m>
                <a:endParaRPr lang="en-US" sz="2000" dirty="0"/>
              </a:p>
            </p:txBody>
          </p:sp>
        </mc:Choice>
        <mc:Fallback xmlns="">
          <p:sp>
            <p:nvSpPr>
              <p:cNvPr id="7" name="Szövegdoboz 6">
                <a:extLst>
                  <a:ext uri="{FF2B5EF4-FFF2-40B4-BE49-F238E27FC236}">
                    <a16:creationId xmlns:a16="http://schemas.microsoft.com/office/drawing/2014/main" id="{6D45C69A-6798-5802-CA47-A8896F56057D}"/>
                  </a:ext>
                </a:extLst>
              </p:cNvPr>
              <p:cNvSpPr txBox="1">
                <a:spLocks noRot="1" noChangeAspect="1" noMove="1" noResize="1" noEditPoints="1" noAdjustHandles="1" noChangeArrowheads="1" noChangeShapeType="1" noTextEdit="1"/>
              </p:cNvSpPr>
              <p:nvPr userDrawn="1"/>
            </p:nvSpPr>
            <p:spPr>
              <a:xfrm>
                <a:off x="131136" y="2963403"/>
                <a:ext cx="1817485" cy="307777"/>
              </a:xfrm>
              <a:prstGeom prst="rect">
                <a:avLst/>
              </a:prstGeom>
              <a:blipFill>
                <a:blip r:embed="rId3"/>
                <a:stretch>
                  <a:fillRect l="-2685" r="-4027" b="-313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Szövegdoboz 7">
                <a:extLst>
                  <a:ext uri="{FF2B5EF4-FFF2-40B4-BE49-F238E27FC236}">
                    <a16:creationId xmlns:a16="http://schemas.microsoft.com/office/drawing/2014/main" id="{5F132BEB-90F3-BE68-E80A-70C330E1ECAD}"/>
                  </a:ext>
                </a:extLst>
              </p:cNvPr>
              <p:cNvSpPr txBox="1"/>
              <p:nvPr userDrawn="1"/>
            </p:nvSpPr>
            <p:spPr>
              <a:xfrm>
                <a:off x="131135" y="3486263"/>
                <a:ext cx="2746605" cy="476726"/>
              </a:xfrm>
              <a:prstGeom prst="roundRect">
                <a:avLst>
                  <a:gd name="adj" fmla="val 31261"/>
                </a:avLst>
              </a:prstGeom>
              <a:solidFill>
                <a:srgbClr val="B7352D">
                  <a:alpha val="25098"/>
                </a:srgbClr>
              </a:solidFill>
              <a:ln w="28575">
                <a:solidFill>
                  <a:srgbClr val="B7352D"/>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hu-HU" sz="2800" b="1" i="1" smtClean="0">
                          <a:latin typeface="Cambria Math" panose="02040503050406030204" pitchFamily="18" charset="0"/>
                        </a:rPr>
                        <m:t>𝑭𝒊𝒏𝒂𝒍</m:t>
                      </m:r>
                      <m:r>
                        <a:rPr lang="hu-HU" sz="2800" b="1" i="1" smtClean="0">
                          <a:latin typeface="Cambria Math" panose="02040503050406030204" pitchFamily="18" charset="0"/>
                        </a:rPr>
                        <m:t> </m:t>
                      </m:r>
                      <m:r>
                        <a:rPr lang="hu-HU" sz="2800" b="1" i="1" smtClean="0">
                          <a:latin typeface="Cambria Math" panose="02040503050406030204" pitchFamily="18" charset="0"/>
                        </a:rPr>
                        <m:t>𝒆𝒒𝒖𝒂𝒕𝒊𝒐𝒏</m:t>
                      </m:r>
                    </m:oMath>
                  </m:oMathPara>
                </a14:m>
                <a:endParaRPr lang="en-US" sz="2800" b="1" dirty="0"/>
              </a:p>
            </p:txBody>
          </p:sp>
        </mc:Choice>
        <mc:Fallback xmlns="">
          <p:sp>
            <p:nvSpPr>
              <p:cNvPr id="8" name="Szövegdoboz 7">
                <a:extLst>
                  <a:ext uri="{FF2B5EF4-FFF2-40B4-BE49-F238E27FC236}">
                    <a16:creationId xmlns:a16="http://schemas.microsoft.com/office/drawing/2014/main" id="{5F132BEB-90F3-BE68-E80A-70C330E1ECAD}"/>
                  </a:ext>
                </a:extLst>
              </p:cNvPr>
              <p:cNvSpPr txBox="1">
                <a:spLocks noRot="1" noChangeAspect="1" noMove="1" noResize="1" noEditPoints="1" noAdjustHandles="1" noChangeArrowheads="1" noChangeShapeType="1" noTextEdit="1"/>
              </p:cNvSpPr>
              <p:nvPr userDrawn="1"/>
            </p:nvSpPr>
            <p:spPr>
              <a:xfrm>
                <a:off x="131135" y="3486263"/>
                <a:ext cx="2746605" cy="476726"/>
              </a:xfrm>
              <a:prstGeom prst="roundRect">
                <a:avLst>
                  <a:gd name="adj" fmla="val 31261"/>
                </a:avLst>
              </a:prstGeom>
              <a:blipFill>
                <a:blip r:embed="rId4"/>
                <a:stretch>
                  <a:fillRect/>
                </a:stretch>
              </a:blipFill>
              <a:ln w="28575">
                <a:solidFill>
                  <a:srgbClr val="B7352D"/>
                </a:solidFill>
              </a:ln>
            </p:spPr>
            <p:txBody>
              <a:bodyPr/>
              <a:lstStyle/>
              <a:p>
                <a:r>
                  <a:rPr lang="en-US">
                    <a:noFill/>
                  </a:rPr>
                  <a:t> </a:t>
                </a:r>
              </a:p>
            </p:txBody>
          </p:sp>
        </mc:Fallback>
      </mc:AlternateContent>
      <p:sp>
        <p:nvSpPr>
          <p:cNvPr id="9" name="Szövegdoboz 8">
            <a:extLst>
              <a:ext uri="{FF2B5EF4-FFF2-40B4-BE49-F238E27FC236}">
                <a16:creationId xmlns:a16="http://schemas.microsoft.com/office/drawing/2014/main" id="{C9480863-372F-C85D-3385-F658DD5F993D}"/>
              </a:ext>
            </a:extLst>
          </p:cNvPr>
          <p:cNvSpPr txBox="1"/>
          <p:nvPr userDrawn="1"/>
        </p:nvSpPr>
        <p:spPr>
          <a:xfrm>
            <a:off x="131135" y="4038588"/>
            <a:ext cx="1620957" cy="461665"/>
          </a:xfrm>
          <a:prstGeom prst="rect">
            <a:avLst/>
          </a:prstGeom>
          <a:noFill/>
        </p:spPr>
        <p:txBody>
          <a:bodyPr wrap="none" rtlCol="0">
            <a:spAutoFit/>
          </a:bodyPr>
          <a:lstStyle/>
          <a:p>
            <a:r>
              <a:rPr lang="hu-HU" sz="2400" dirty="0"/>
              <a:t>Big </a:t>
            </a:r>
            <a:r>
              <a:rPr lang="hu-HU" sz="2400" dirty="0" err="1"/>
              <a:t>TextBox</a:t>
            </a:r>
            <a:endParaRPr lang="en-US" sz="2400" dirty="0"/>
          </a:p>
        </p:txBody>
      </p:sp>
      <p:sp>
        <p:nvSpPr>
          <p:cNvPr id="10" name="Szövegdoboz 9">
            <a:extLst>
              <a:ext uri="{FF2B5EF4-FFF2-40B4-BE49-F238E27FC236}">
                <a16:creationId xmlns:a16="http://schemas.microsoft.com/office/drawing/2014/main" id="{EF490ED3-D171-7BCA-0BE6-A46ED345C8E4}"/>
              </a:ext>
            </a:extLst>
          </p:cNvPr>
          <p:cNvSpPr txBox="1"/>
          <p:nvPr userDrawn="1"/>
        </p:nvSpPr>
        <p:spPr>
          <a:xfrm>
            <a:off x="148394" y="4500253"/>
            <a:ext cx="1605696" cy="400110"/>
          </a:xfrm>
          <a:prstGeom prst="rect">
            <a:avLst/>
          </a:prstGeom>
          <a:noFill/>
        </p:spPr>
        <p:txBody>
          <a:bodyPr wrap="none" rtlCol="0">
            <a:spAutoFit/>
          </a:bodyPr>
          <a:lstStyle/>
          <a:p>
            <a:r>
              <a:rPr lang="hu-HU" sz="2000" dirty="0" err="1"/>
              <a:t>Small</a:t>
            </a:r>
            <a:r>
              <a:rPr lang="hu-HU" sz="2000" dirty="0"/>
              <a:t> </a:t>
            </a:r>
            <a:r>
              <a:rPr lang="hu-HU" sz="2000" dirty="0" err="1"/>
              <a:t>TextBox</a:t>
            </a:r>
            <a:endParaRPr lang="en-US" sz="2000" dirty="0"/>
          </a:p>
        </p:txBody>
      </p:sp>
      <p:pic>
        <p:nvPicPr>
          <p:cNvPr id="11" name="Kép 10" descr="A képen kör, diagram, képernyőkép látható&#10;&#10;Automatikusan generált leírás">
            <a:extLst>
              <a:ext uri="{FF2B5EF4-FFF2-40B4-BE49-F238E27FC236}">
                <a16:creationId xmlns:a16="http://schemas.microsoft.com/office/drawing/2014/main" id="{F2AA3EC1-E212-3076-8A7A-36696D65FE2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949467" y="3724626"/>
            <a:ext cx="3054507" cy="2940201"/>
          </a:xfrm>
          <a:prstGeom prst="roundRect">
            <a:avLst>
              <a:gd name="adj" fmla="val 10920"/>
            </a:avLst>
          </a:prstGeom>
          <a:ln w="19050">
            <a:solidFill>
              <a:srgbClr val="B7352D"/>
            </a:solidFill>
          </a:ln>
        </p:spPr>
      </p:pic>
      <p:sp>
        <p:nvSpPr>
          <p:cNvPr id="13" name="Szöveg helye 12">
            <a:extLst>
              <a:ext uri="{FF2B5EF4-FFF2-40B4-BE49-F238E27FC236}">
                <a16:creationId xmlns:a16="http://schemas.microsoft.com/office/drawing/2014/main" id="{D383F391-8B85-84D4-ABF3-F48650D2B932}"/>
              </a:ext>
            </a:extLst>
          </p:cNvPr>
          <p:cNvSpPr>
            <a:spLocks noGrp="1"/>
          </p:cNvSpPr>
          <p:nvPr>
            <p:ph type="body" sz="quarter" idx="10" hasCustomPrompt="1"/>
          </p:nvPr>
        </p:nvSpPr>
        <p:spPr>
          <a:xfrm>
            <a:off x="3744084" y="4500253"/>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14" name="Szöveg helye 12">
            <a:extLst>
              <a:ext uri="{FF2B5EF4-FFF2-40B4-BE49-F238E27FC236}">
                <a16:creationId xmlns:a16="http://schemas.microsoft.com/office/drawing/2014/main" id="{0C3F648A-241C-A0F5-B410-D069A68437B4}"/>
              </a:ext>
            </a:extLst>
          </p:cNvPr>
          <p:cNvSpPr>
            <a:spLocks noGrp="1"/>
          </p:cNvSpPr>
          <p:nvPr>
            <p:ph type="body" sz="quarter" idx="11" hasCustomPrompt="1"/>
          </p:nvPr>
        </p:nvSpPr>
        <p:spPr>
          <a:xfrm>
            <a:off x="3744084" y="4069365"/>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9B49E828-DFB7-3722-86B2-F7ED0532E2A0}"/>
                  </a:ext>
                </a:extLst>
              </p:cNvPr>
              <p:cNvSpPr>
                <a:spLocks noGrp="1"/>
              </p:cNvSpPr>
              <p:nvPr>
                <p:ph type="body" sz="quarter" idx="12" hasCustomPrompt="1"/>
              </p:nvPr>
            </p:nvSpPr>
            <p:spPr>
              <a:xfrm>
                <a:off x="3744084" y="2363599"/>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5" name="Szöveg helye 12">
                <a:extLst>
                  <a:ext uri="{FF2B5EF4-FFF2-40B4-BE49-F238E27FC236}">
                    <a16:creationId xmlns:a16="http://schemas.microsoft.com/office/drawing/2014/main" id="{9B49E828-DFB7-3722-86B2-F7ED0532E2A0}"/>
                  </a:ext>
                </a:extLst>
              </p:cNvPr>
              <p:cNvSpPr>
                <a:spLocks noGrp="1" noRot="1" noChangeAspect="1" noMove="1" noResize="1" noEditPoints="1" noAdjustHandles="1" noChangeArrowheads="1" noChangeShapeType="1" noTextEdit="1"/>
              </p:cNvSpPr>
              <p:nvPr>
                <p:ph type="body" sz="quarter" idx="12" hasCustomPrompt="1"/>
              </p:nvPr>
            </p:nvSpPr>
            <p:spPr>
              <a:xfrm>
                <a:off x="3744084" y="2363599"/>
                <a:ext cx="1874808" cy="467168"/>
              </a:xfrm>
              <a:blipFill>
                <a:blip r:embed="rId6"/>
                <a:stretch>
                  <a:fillRect l="-2597" r="-6818" b="-78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Szöveg helye 12">
                <a:extLst>
                  <a:ext uri="{FF2B5EF4-FFF2-40B4-BE49-F238E27FC236}">
                    <a16:creationId xmlns:a16="http://schemas.microsoft.com/office/drawing/2014/main" id="{2524BA3D-3629-F519-3818-45B6D9464245}"/>
                  </a:ext>
                </a:extLst>
              </p:cNvPr>
              <p:cNvSpPr>
                <a:spLocks noGrp="1"/>
              </p:cNvSpPr>
              <p:nvPr>
                <p:ph type="body" sz="quarter" idx="13" hasCustomPrompt="1"/>
              </p:nvPr>
            </p:nvSpPr>
            <p:spPr>
              <a:xfrm>
                <a:off x="3744084" y="2972465"/>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6" name="Szöveg helye 12">
                <a:extLst>
                  <a:ext uri="{FF2B5EF4-FFF2-40B4-BE49-F238E27FC236}">
                    <a16:creationId xmlns:a16="http://schemas.microsoft.com/office/drawing/2014/main" id="{2524BA3D-3629-F519-3818-45B6D9464245}"/>
                  </a:ext>
                </a:extLst>
              </p:cNvPr>
              <p:cNvSpPr>
                <a:spLocks noGrp="1" noRot="1" noChangeAspect="1" noMove="1" noResize="1" noEditPoints="1" noAdjustHandles="1" noChangeArrowheads="1" noChangeShapeType="1" noTextEdit="1"/>
              </p:cNvSpPr>
              <p:nvPr>
                <p:ph type="body" sz="quarter" idx="13" hasCustomPrompt="1"/>
              </p:nvPr>
            </p:nvSpPr>
            <p:spPr>
              <a:xfrm>
                <a:off x="3744084" y="2972465"/>
                <a:ext cx="1874808" cy="307777"/>
              </a:xfrm>
              <a:blipFill>
                <a:blip r:embed="rId7"/>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Szöveg helye 12">
                <a:extLst>
                  <a:ext uri="{FF2B5EF4-FFF2-40B4-BE49-F238E27FC236}">
                    <a16:creationId xmlns:a16="http://schemas.microsoft.com/office/drawing/2014/main" id="{4B119D14-1A76-1317-CDEE-7D640AA7D89A}"/>
                  </a:ext>
                </a:extLst>
              </p:cNvPr>
              <p:cNvSpPr>
                <a:spLocks noGrp="1"/>
              </p:cNvSpPr>
              <p:nvPr>
                <p:ph type="body" sz="quarter" idx="14" hasCustomPrompt="1"/>
              </p:nvPr>
            </p:nvSpPr>
            <p:spPr>
              <a:xfrm>
                <a:off x="3744084" y="3460899"/>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7" name="Szöveg helye 12">
                <a:extLst>
                  <a:ext uri="{FF2B5EF4-FFF2-40B4-BE49-F238E27FC236}">
                    <a16:creationId xmlns:a16="http://schemas.microsoft.com/office/drawing/2014/main" id="{4B119D14-1A76-1317-CDEE-7D640AA7D89A}"/>
                  </a:ext>
                </a:extLst>
              </p:cNvPr>
              <p:cNvSpPr>
                <a:spLocks noGrp="1" noRot="1" noChangeAspect="1" noMove="1" noResize="1" noEditPoints="1" noAdjustHandles="1" noChangeArrowheads="1" noChangeShapeType="1" noTextEdit="1"/>
              </p:cNvSpPr>
              <p:nvPr>
                <p:ph type="body" sz="quarter" idx="14" hasCustomPrompt="1"/>
              </p:nvPr>
            </p:nvSpPr>
            <p:spPr>
              <a:xfrm>
                <a:off x="3744084" y="3460899"/>
                <a:ext cx="3054506" cy="582287"/>
              </a:xfrm>
              <a:prstGeom prst="roundRect">
                <a:avLst>
                  <a:gd name="adj" fmla="val 30816"/>
                </a:avLst>
              </a:prstGeom>
              <a:blipFill>
                <a:blip r:embed="rId8"/>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10125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folie 01">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1"/>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8" y="360538"/>
            <a:ext cx="1765565" cy="288000"/>
          </a:xfrm>
          <a:prstGeom prst="rect">
            <a:avLst/>
          </a:prstGeom>
        </p:spPr>
      </p:pic>
      <p:sp>
        <p:nvSpPr>
          <p:cNvPr id="9" name="Bildplatzhalter 8">
            <a:extLst>
              <a:ext uri="{FF2B5EF4-FFF2-40B4-BE49-F238E27FC236}">
                <a16:creationId xmlns:a16="http://schemas.microsoft.com/office/drawing/2014/main" id="{C3C296D1-2CD0-479F-A866-6EC741D2293B}"/>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4" name="Textplatzhalter 3">
            <a:extLst>
              <a:ext uri="{FF2B5EF4-FFF2-40B4-BE49-F238E27FC236}">
                <a16:creationId xmlns:a16="http://schemas.microsoft.com/office/drawing/2014/main" id="{EE41BE31-9613-4103-99FF-7DCFF643B329}"/>
              </a:ext>
            </a:extLst>
          </p:cNvPr>
          <p:cNvSpPr>
            <a:spLocks noGrp="1"/>
          </p:cNvSpPr>
          <p:nvPr>
            <p:ph type="body" sz="quarter" idx="13"/>
          </p:nvPr>
        </p:nvSpPr>
        <p:spPr>
          <a:xfrm>
            <a:off x="1078516" y="3860494"/>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DE" noProof="0" dirty="0"/>
          </a:p>
        </p:txBody>
      </p:sp>
      <p:sp>
        <p:nvSpPr>
          <p:cNvPr id="6" name="Textplatzhalter 5">
            <a:extLst>
              <a:ext uri="{FF2B5EF4-FFF2-40B4-BE49-F238E27FC236}">
                <a16:creationId xmlns:a16="http://schemas.microsoft.com/office/drawing/2014/main" id="{EDEB298C-798E-4D73-9DD6-F896C06530C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461666560"/>
      </p:ext>
    </p:extLst>
  </p:cSld>
  <p:clrMapOvr>
    <a:masterClrMapping/>
  </p:clrMapOvr>
  <p:extLst>
    <p:ext uri="{DCECCB84-F9BA-43D5-87BE-67443E8EF086}">
      <p15:sldGuideLst xmlns:p15="http://schemas.microsoft.com/office/powerpoint/2012/main">
        <p15:guide id="2" pos="3840">
          <p15:clr>
            <a:srgbClr val="FBAE40"/>
          </p15:clr>
        </p15:guide>
        <p15:guide id="3" orient="horz" pos="640">
          <p15:clr>
            <a:srgbClr val="FBAE40"/>
          </p15:clr>
        </p15:guide>
        <p15:guide id="4" orient="horz" pos="3952">
          <p15:clr>
            <a:srgbClr val="FBAE40"/>
          </p15:clr>
        </p15:guide>
        <p15:guide id="5" pos="610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01">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1"/>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8" y="360538"/>
            <a:ext cx="1765565" cy="288000"/>
          </a:xfrm>
          <a:prstGeom prst="rect">
            <a:avLst/>
          </a:prstGeom>
        </p:spPr>
      </p:pic>
      <p:sp>
        <p:nvSpPr>
          <p:cNvPr id="9" name="Bildplatzhalter 8">
            <a:extLst>
              <a:ext uri="{FF2B5EF4-FFF2-40B4-BE49-F238E27FC236}">
                <a16:creationId xmlns:a16="http://schemas.microsoft.com/office/drawing/2014/main" id="{C3C296D1-2CD0-479F-A866-6EC741D2293B}"/>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4" name="Textplatzhalter 3">
            <a:extLst>
              <a:ext uri="{FF2B5EF4-FFF2-40B4-BE49-F238E27FC236}">
                <a16:creationId xmlns:a16="http://schemas.microsoft.com/office/drawing/2014/main" id="{EE41BE31-9613-4103-99FF-7DCFF643B329}"/>
              </a:ext>
            </a:extLst>
          </p:cNvPr>
          <p:cNvSpPr>
            <a:spLocks noGrp="1"/>
          </p:cNvSpPr>
          <p:nvPr>
            <p:ph type="body" sz="quarter" idx="13"/>
          </p:nvPr>
        </p:nvSpPr>
        <p:spPr>
          <a:xfrm>
            <a:off x="1078516" y="3860494"/>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DE" noProof="0" dirty="0"/>
          </a:p>
        </p:txBody>
      </p:sp>
      <p:sp>
        <p:nvSpPr>
          <p:cNvPr id="6" name="Textplatzhalter 5">
            <a:extLst>
              <a:ext uri="{FF2B5EF4-FFF2-40B4-BE49-F238E27FC236}">
                <a16:creationId xmlns:a16="http://schemas.microsoft.com/office/drawing/2014/main" id="{EDEB298C-798E-4D73-9DD6-F896C06530C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054807167"/>
      </p:ext>
    </p:extLst>
  </p:cSld>
  <p:clrMapOvr>
    <a:masterClrMapping/>
  </p:clrMapOvr>
  <p:extLst>
    <p:ext uri="{DCECCB84-F9BA-43D5-87BE-67443E8EF086}">
      <p15:sldGuideLst xmlns:p15="http://schemas.microsoft.com/office/powerpoint/2012/main">
        <p15:guide id="2" pos="3840">
          <p15:clr>
            <a:srgbClr val="FBAE40"/>
          </p15:clr>
        </p15:guide>
        <p15:guide id="3" orient="horz" pos="640">
          <p15:clr>
            <a:srgbClr val="FBAE40"/>
          </p15:clr>
        </p15:guide>
        <p15:guide id="4" orient="horz" pos="3952">
          <p15:clr>
            <a:srgbClr val="FBAE40"/>
          </p15:clr>
        </p15:guide>
        <p15:guide id="5" pos="610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 02">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8A01615F-450E-43D0-B554-DA3FBD48DF34}"/>
              </a:ext>
            </a:extLst>
          </p:cNvPr>
          <p:cNvSpPr>
            <a:spLocks noGrp="1"/>
          </p:cNvSpPr>
          <p:nvPr>
            <p:ph type="pic" sz="quarter" idx="11"/>
          </p:nvPr>
        </p:nvSpPr>
        <p:spPr>
          <a:xfrm>
            <a:off x="731838" y="1016000"/>
            <a:ext cx="10728325" cy="5256000"/>
          </a:xfrm>
        </p:spPr>
        <p:txBody>
          <a:bodyPr lIns="0" tIns="0" rIns="558000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6504000" y="2957494"/>
            <a:ext cx="5688000" cy="2268000"/>
          </a:xfrm>
          <a:solidFill>
            <a:schemeClr val="accent6"/>
          </a:solidFill>
        </p:spPr>
        <p:txBody>
          <a:bodyPr lIns="324000" tIns="252000" anchor="t" anchorCtr="0"/>
          <a:lstStyle>
            <a:lvl1pPr algn="l">
              <a:lnSpc>
                <a:spcPct val="100000"/>
              </a:lnSpc>
              <a:defRPr sz="3600">
                <a:solidFill>
                  <a:schemeClr val="bg1"/>
                </a:solidFill>
              </a:defRPr>
            </a:lvl1pPr>
          </a:lstStyle>
          <a:p>
            <a:r>
              <a:rPr lang="hu-HU" noProof="0"/>
              <a:t>Mintacím szerkesztése</a:t>
            </a:r>
            <a:endParaRPr lang="de-CH" noProof="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8" y="360538"/>
            <a:ext cx="1765565" cy="288000"/>
          </a:xfrm>
          <a:prstGeom prst="rect">
            <a:avLst/>
          </a:prstGeom>
        </p:spPr>
      </p:pic>
      <p:sp>
        <p:nvSpPr>
          <p:cNvPr id="9" name="Textplatzhalter 3">
            <a:extLst>
              <a:ext uri="{FF2B5EF4-FFF2-40B4-BE49-F238E27FC236}">
                <a16:creationId xmlns:a16="http://schemas.microsoft.com/office/drawing/2014/main" id="{003A487C-8977-4264-A8A1-D6C1DB604682}"/>
              </a:ext>
            </a:extLst>
          </p:cNvPr>
          <p:cNvSpPr>
            <a:spLocks noGrp="1"/>
          </p:cNvSpPr>
          <p:nvPr>
            <p:ph type="body" sz="quarter" idx="13"/>
          </p:nvPr>
        </p:nvSpPr>
        <p:spPr>
          <a:xfrm>
            <a:off x="6845210" y="4639666"/>
            <a:ext cx="4320000" cy="468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13" name="Bildplatzhalter 8">
            <a:extLst>
              <a:ext uri="{FF2B5EF4-FFF2-40B4-BE49-F238E27FC236}">
                <a16:creationId xmlns:a16="http://schemas.microsoft.com/office/drawing/2014/main" id="{E91D3734-CD8F-4F94-A813-570EF31C4732}"/>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8" name="Textplatzhalter 5">
            <a:extLst>
              <a:ext uri="{FF2B5EF4-FFF2-40B4-BE49-F238E27FC236}">
                <a16:creationId xmlns:a16="http://schemas.microsoft.com/office/drawing/2014/main" id="{547D2927-4A99-4714-8EBA-F773EAA26308}"/>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3861405314"/>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 03">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62D94F76-218E-49F2-87F8-05982912ED18}"/>
              </a:ext>
            </a:extLst>
          </p:cNvPr>
          <p:cNvSpPr/>
          <p:nvPr userDrawn="1"/>
        </p:nvSpPr>
        <p:spPr>
          <a:xfrm>
            <a:off x="731838" y="1016000"/>
            <a:ext cx="10728325" cy="5257800"/>
          </a:xfrm>
          <a:prstGeom prst="rect">
            <a:avLst/>
          </a:prstGeom>
          <a:solidFill>
            <a:srgbClr val="8E67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1" y="1940405"/>
            <a:ext cx="10188000" cy="3960000"/>
          </a:xfrm>
          <a:solidFill>
            <a:schemeClr val="accent3"/>
          </a:solidFill>
          <a:ln>
            <a:noFill/>
          </a:ln>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8" y="360538"/>
            <a:ext cx="1765565" cy="288000"/>
          </a:xfrm>
          <a:prstGeom prst="rect">
            <a:avLst/>
          </a:prstGeom>
        </p:spPr>
      </p:pic>
      <p:sp>
        <p:nvSpPr>
          <p:cNvPr id="7" name="Textplatzhalter 3">
            <a:extLst>
              <a:ext uri="{FF2B5EF4-FFF2-40B4-BE49-F238E27FC236}">
                <a16:creationId xmlns:a16="http://schemas.microsoft.com/office/drawing/2014/main" id="{0503E57F-F89F-431B-8D38-7CC97B7C201A}"/>
              </a:ext>
            </a:extLst>
          </p:cNvPr>
          <p:cNvSpPr>
            <a:spLocks noGrp="1"/>
          </p:cNvSpPr>
          <p:nvPr>
            <p:ph type="body" sz="quarter" idx="13"/>
          </p:nvPr>
        </p:nvSpPr>
        <p:spPr>
          <a:xfrm>
            <a:off x="1078516" y="4217884"/>
            <a:ext cx="864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12" name="Bildplatzhalter 8">
            <a:extLst>
              <a:ext uri="{FF2B5EF4-FFF2-40B4-BE49-F238E27FC236}">
                <a16:creationId xmlns:a16="http://schemas.microsoft.com/office/drawing/2014/main" id="{1BEB6197-C509-4752-B57E-CEE955F5D926}"/>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8" name="Textplatzhalter 5">
            <a:extLst>
              <a:ext uri="{FF2B5EF4-FFF2-40B4-BE49-F238E27FC236}">
                <a16:creationId xmlns:a16="http://schemas.microsoft.com/office/drawing/2014/main" id="{4ADF7DEC-21BD-45CA-9E91-B9F58A69F62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578539504"/>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folie 04">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731837" y="1016000"/>
            <a:ext cx="10728326" cy="5256000"/>
          </a:xfrm>
          <a:solidFill>
            <a:schemeClr val="accent6"/>
          </a:solidFill>
          <a:ln>
            <a:noFill/>
          </a:ln>
        </p:spPr>
        <p:txBody>
          <a:bodyPr lIns="324000" tIns="1152000" anchor="t" anchorCtr="0"/>
          <a:lstStyle>
            <a:lvl1pPr algn="l">
              <a:lnSpc>
                <a:spcPct val="100000"/>
              </a:lnSpc>
              <a:defRPr sz="3600">
                <a:solidFill>
                  <a:schemeClr val="bg1"/>
                </a:solidFill>
              </a:defRPr>
            </a:lvl1pPr>
          </a:lstStyle>
          <a:p>
            <a:r>
              <a:rPr lang="hu-HU" noProof="0"/>
              <a:t>Mintacím szerkesztése</a:t>
            </a:r>
            <a:endParaRPr lang="de-CH" noProof="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8" y="360538"/>
            <a:ext cx="1765565" cy="288000"/>
          </a:xfrm>
          <a:prstGeom prst="rect">
            <a:avLst/>
          </a:prstGeom>
        </p:spPr>
      </p:pic>
      <p:sp>
        <p:nvSpPr>
          <p:cNvPr id="6" name="Textplatzhalter 3">
            <a:extLst>
              <a:ext uri="{FF2B5EF4-FFF2-40B4-BE49-F238E27FC236}">
                <a16:creationId xmlns:a16="http://schemas.microsoft.com/office/drawing/2014/main" id="{5FCAD79B-EF47-46A0-9575-229F3DAA72F5}"/>
              </a:ext>
            </a:extLst>
          </p:cNvPr>
          <p:cNvSpPr>
            <a:spLocks noGrp="1"/>
          </p:cNvSpPr>
          <p:nvPr>
            <p:ph type="body" sz="quarter" idx="13"/>
          </p:nvPr>
        </p:nvSpPr>
        <p:spPr>
          <a:xfrm>
            <a:off x="1078515" y="4575276"/>
            <a:ext cx="10044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8" name="Bildplatzhalter 8">
            <a:extLst>
              <a:ext uri="{FF2B5EF4-FFF2-40B4-BE49-F238E27FC236}">
                <a16:creationId xmlns:a16="http://schemas.microsoft.com/office/drawing/2014/main" id="{72236FC6-C8FF-43C1-86B9-BF112345926F}"/>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7" name="Textplatzhalter 5">
            <a:extLst>
              <a:ext uri="{FF2B5EF4-FFF2-40B4-BE49-F238E27FC236}">
                <a16:creationId xmlns:a16="http://schemas.microsoft.com/office/drawing/2014/main" id="{789A3267-E086-4EC3-A0BB-F8ECD01A5C7E}"/>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479301999"/>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folie 04 – Uni Zürich">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2"/>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a:p>
        </p:txBody>
      </p:sp>
      <p:pic>
        <p:nvPicPr>
          <p:cNvPr id="4" name="Grafik 3">
            <a:extLst>
              <a:ext uri="{FF2B5EF4-FFF2-40B4-BE49-F238E27FC236}">
                <a16:creationId xmlns:a16="http://schemas.microsoft.com/office/drawing/2014/main" id="{793E2EDD-B19F-478D-BB03-AD55EC1E86BD}"/>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27672" y="228020"/>
            <a:ext cx="3679200" cy="552508"/>
          </a:xfrm>
          <a:prstGeom prst="rect">
            <a:avLst/>
          </a:prstGeom>
        </p:spPr>
      </p:pic>
      <p:sp>
        <p:nvSpPr>
          <p:cNvPr id="7" name="Textplatzhalter 3">
            <a:extLst>
              <a:ext uri="{FF2B5EF4-FFF2-40B4-BE49-F238E27FC236}">
                <a16:creationId xmlns:a16="http://schemas.microsoft.com/office/drawing/2014/main" id="{D364BCB8-820F-4C3A-BA37-7048A4C8D4C3}"/>
              </a:ext>
            </a:extLst>
          </p:cNvPr>
          <p:cNvSpPr>
            <a:spLocks noGrp="1"/>
          </p:cNvSpPr>
          <p:nvPr>
            <p:ph type="body" sz="quarter" idx="13"/>
          </p:nvPr>
        </p:nvSpPr>
        <p:spPr>
          <a:xfrm>
            <a:off x="1078516" y="3860495"/>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11" name="Bildplatzhalter 8">
            <a:extLst>
              <a:ext uri="{FF2B5EF4-FFF2-40B4-BE49-F238E27FC236}">
                <a16:creationId xmlns:a16="http://schemas.microsoft.com/office/drawing/2014/main" id="{A73913C2-8DFE-4F15-B2DB-2A6D5C267009}"/>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9" name="Textplatzhalter 5">
            <a:extLst>
              <a:ext uri="{FF2B5EF4-FFF2-40B4-BE49-F238E27FC236}">
                <a16:creationId xmlns:a16="http://schemas.microsoft.com/office/drawing/2014/main" id="{791A1AD7-DB7D-4C75-BEFB-EB6D34D3B2AB}"/>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756614383"/>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lvl1pPr marL="539750" indent="-539750">
              <a:buFont typeface="+mj-lt"/>
              <a:buAutoNum type="arabicPeriod"/>
              <a:defRPr/>
            </a:lvl1pPr>
            <a:lvl2pPr marL="1079500" indent="-539750">
              <a:buFont typeface="+mj-lt"/>
              <a:buAutoNum type="arabicPeriod"/>
              <a:defRPr/>
            </a:lvl2pPr>
            <a:lvl3pPr marL="1612900" indent="-533400">
              <a:buFont typeface="+mj-lt"/>
              <a:buAutoNum type="arabicPeriod"/>
              <a:defRPr/>
            </a:lvl3pPr>
            <a:lvl4pPr marL="2152650" indent="-539750">
              <a:buFont typeface="+mj-lt"/>
              <a:buAutoNum type="arabicPeriod"/>
              <a:defRPr/>
            </a:lvl4pPr>
            <a:lvl5pPr marL="2692400" indent="-539750">
              <a:buFont typeface="+mj-lt"/>
              <a:buAutoNum type="arabicPeriod"/>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6861D6AC-3BAC-4A50-9479-1E7CD895A648}"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a:xfrm>
            <a:off x="2171700" y="6522444"/>
            <a:ext cx="7200000" cy="216000"/>
          </a:xfrm>
        </p:spPr>
        <p:txBody>
          <a:bodyPr/>
          <a:lstStyle/>
          <a:p>
            <a:r>
              <a:rPr lang="de-DE" noProof="0"/>
              <a:t>Organisationseinheit verbal – STRENG VERTRAULICH</a:t>
            </a:r>
            <a:endParaRPr lang="de-CH" noProof="0" dirty="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Tree>
    <p:extLst>
      <p:ext uri="{BB962C8B-B14F-4D97-AF65-F5344CB8AC3E}">
        <p14:creationId xmlns:p14="http://schemas.microsoft.com/office/powerpoint/2010/main" val="568803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360162FC-E8FF-4D52-8F53-8F2A2A3AD348}"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dirty="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Tree>
    <p:extLst>
      <p:ext uri="{BB962C8B-B14F-4D97-AF65-F5344CB8AC3E}">
        <p14:creationId xmlns:p14="http://schemas.microsoft.com/office/powerpoint/2010/main" val="909013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B5A81DD-262C-1052-EBAF-AF4595B96D33}"/>
              </a:ext>
            </a:extLst>
          </p:cNvPr>
          <p:cNvSpPr txBox="1">
            <a:spLocks/>
          </p:cNvSpPr>
          <p:nvPr userDrawn="1"/>
        </p:nvSpPr>
        <p:spPr>
          <a:xfrm>
            <a:off x="500514" y="2815509"/>
            <a:ext cx="6505993" cy="1918537"/>
          </a:xfrm>
          <a:prstGeom prst="rect">
            <a:avLst/>
          </a:prstGeom>
          <a:solidFill>
            <a:schemeClr val="bg1">
              <a:alpha val="80000"/>
            </a:schemeClr>
          </a:solidFill>
        </p:spPr>
        <p:txBody>
          <a:bodyPr vert="horz" lIns="91440" tIns="45720" rIns="91440" bIns="45720" rtlCol="0" anchor="ctr" anchorCtr="0">
            <a:normAutofit/>
          </a:bodyPr>
          <a:lstStyle>
            <a:lvl1pPr algn="ctr" defTabSz="914400" rtl="0" eaLnBrk="1" latinLnBrk="0" hangingPunct="1">
              <a:spcBef>
                <a:spcPct val="0"/>
              </a:spcBef>
              <a:buNone/>
              <a:defRPr sz="5400" b="0" i="0" kern="1200">
                <a:solidFill>
                  <a:schemeClr val="tx1">
                    <a:lumMod val="75000"/>
                    <a:lumOff val="25000"/>
                  </a:schemeClr>
                </a:solidFill>
                <a:latin typeface="Gill Sans Light"/>
                <a:ea typeface="+mj-ea"/>
                <a:cs typeface="Gill Sans Light"/>
              </a:defRPr>
            </a:lvl1pPr>
          </a:lstStyle>
          <a:p>
            <a:r>
              <a:rPr lang="hu-HU" sz="5400" dirty="0"/>
              <a:t>3.</a:t>
            </a:r>
            <a:r>
              <a:rPr lang="hu-HU" sz="5400" baseline="0" dirty="0"/>
              <a:t> </a:t>
            </a:r>
            <a:r>
              <a:rPr lang="hu-HU" sz="5400" baseline="0" dirty="0" err="1"/>
              <a:t>Oscillating</a:t>
            </a:r>
            <a:r>
              <a:rPr lang="hu-HU" sz="5400" baseline="0" dirty="0"/>
              <a:t> </a:t>
            </a:r>
            <a:r>
              <a:rPr lang="hu-HU" sz="5400" baseline="0" dirty="0" err="1"/>
              <a:t>Rings</a:t>
            </a:r>
            <a:br>
              <a:rPr lang="hu-HU" dirty="0"/>
            </a:br>
            <a:r>
              <a:rPr lang="hu-HU" sz="3200" baseline="0" dirty="0"/>
              <a:t>Hannes Ischinger</a:t>
            </a:r>
          </a:p>
          <a:p>
            <a:r>
              <a:rPr lang="hu-HU" sz="3200" baseline="0" dirty="0"/>
              <a:t>Tamás Simon</a:t>
            </a:r>
            <a:endParaRPr lang="en-US" dirty="0"/>
          </a:p>
        </p:txBody>
      </p:sp>
      <mc:AlternateContent xmlns:mc="http://schemas.openxmlformats.org/markup-compatibility/2006">
        <mc:Choice xmlns:am3d="http://schemas.microsoft.com/office/drawing/2017/model3d" Requires="am3d">
          <p:graphicFrame>
            <p:nvGraphicFramePr>
              <p:cNvPr id="2" name="Térhatású modell 1">
                <a:extLst>
                  <a:ext uri="{FF2B5EF4-FFF2-40B4-BE49-F238E27FC236}">
                    <a16:creationId xmlns:a16="http://schemas.microsoft.com/office/drawing/2014/main" id="{09A4EF19-4111-4B92-B058-A1FC15B8AE80}"/>
                  </a:ext>
                </a:extLst>
              </p:cNvPr>
              <p:cNvGraphicFramePr>
                <a:graphicFrameLocks noChangeAspect="1"/>
              </p:cNvGraphicFramePr>
              <p:nvPr userDrawn="1">
                <p:extLst>
                  <p:ext uri="{D42A27DB-BD31-4B8C-83A1-F6EECF244321}">
                    <p14:modId xmlns:p14="http://schemas.microsoft.com/office/powerpoint/2010/main" val="2852552747"/>
                  </p:ext>
                </p:extLst>
              </p:nvPr>
            </p:nvGraphicFramePr>
            <p:xfrm>
              <a:off x="8692280" y="1012224"/>
              <a:ext cx="1442434" cy="1037000"/>
            </p:xfrm>
            <a:graphic>
              <a:graphicData uri="http://schemas.microsoft.com/office/drawing/2017/model3d">
                <am3d:model3d r:embed="rId2">
                  <am3d:spPr>
                    <a:xfrm>
                      <a:off x="0" y="0"/>
                      <a:ext cx="1442434" cy="1037000"/>
                    </a:xfrm>
                    <a:prstGeom prst="rect">
                      <a:avLst/>
                    </a:prstGeom>
                    <a:effectLst>
                      <a:outerShdw blurRad="50800" dist="38100" dir="2700000" algn="tl" rotWithShape="0">
                        <a:prstClr val="black">
                          <a:alpha val="40000"/>
                        </a:prstClr>
                      </a:outerShdw>
                    </a:effectLst>
                  </am3d:spPr>
                  <am3d:camera>
                    <am3d:pos x="0" y="0" z="69496447"/>
                    <am3d:up dx="0" dy="36000000" dz="0"/>
                    <am3d:lookAt x="0" y="0" z="0"/>
                    <am3d:perspective fov="2700000"/>
                  </am3d:camera>
                  <am3d:trans>
                    <am3d:meterPerModelUnit n="2694766" d="1000000"/>
                    <am3d:preTrans dx="22160189" dy="-1372443" dz="-19400992"/>
                    <am3d:scale>
                      <am3d:sx n="1000000" d="1000000"/>
                      <am3d:sy n="1000000" d="1000000"/>
                      <am3d:sz n="1000000" d="1000000"/>
                    </am3d:scale>
                    <am3d:rot ax="686128" ay="175210" az="35424"/>
                    <am3d:postTrans dx="0" dy="0" dz="0"/>
                  </am3d:trans>
                  <am3d:raster rName="Office3DRenderer" rVer="16.0.8326">
                    <am3d:blip r:embed="rId3"/>
                  </am3d:raster>
                  <am3d:objViewport viewportSz="199632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 name="Térhatású modell 1">
                <a:extLst>
                  <a:ext uri="{FF2B5EF4-FFF2-40B4-BE49-F238E27FC236}">
                    <a16:creationId xmlns:a16="http://schemas.microsoft.com/office/drawing/2014/main" id="{09A4EF19-4111-4B92-B058-A1FC15B8AE80}"/>
                  </a:ext>
                </a:extLst>
              </p:cNvPr>
              <p:cNvPicPr>
                <a:picLocks noGrp="1" noRot="1" noChangeAspect="1" noMove="1" noResize="1" noEditPoints="1" noAdjustHandles="1" noChangeArrowheads="1" noChangeShapeType="1" noCrop="1"/>
              </p:cNvPicPr>
              <p:nvPr/>
            </p:nvPicPr>
            <p:blipFill>
              <a:blip r:embed="rId3"/>
              <a:stretch>
                <a:fillRect/>
              </a:stretch>
            </p:blipFill>
            <p:spPr>
              <a:xfrm>
                <a:off x="8692280" y="1012224"/>
                <a:ext cx="1442434" cy="1037000"/>
              </a:xfrm>
              <a:prstGeom prst="rect">
                <a:avLst/>
              </a:prstGeom>
              <a:effectLst>
                <a:outerShdw blurRad="50800" dist="38100" dir="2700000" algn="tl" rotWithShape="0">
                  <a:prstClr val="black">
                    <a:alpha val="40000"/>
                  </a:prstClr>
                </a:outerShdw>
              </a:effectLst>
            </p:spPr>
          </p:pic>
        </mc:Fallback>
      </mc:AlternateContent>
      <p:cxnSp>
        <p:nvCxnSpPr>
          <p:cNvPr id="3" name="Egyenes összekötő 2">
            <a:extLst>
              <a:ext uri="{FF2B5EF4-FFF2-40B4-BE49-F238E27FC236}">
                <a16:creationId xmlns:a16="http://schemas.microsoft.com/office/drawing/2014/main" id="{F0837BE4-0DDD-32AF-4B05-B4FB60483540}"/>
              </a:ext>
            </a:extLst>
          </p:cNvPr>
          <p:cNvCxnSpPr>
            <a:cxnSpLocks/>
          </p:cNvCxnSpPr>
          <p:nvPr userDrawn="1"/>
        </p:nvCxnSpPr>
        <p:spPr>
          <a:xfrm>
            <a:off x="9389450" y="5562899"/>
            <a:ext cx="0" cy="1295101"/>
          </a:xfrm>
          <a:prstGeom prst="line">
            <a:avLst/>
          </a:prstGeom>
          <a:ln w="57150">
            <a:solidFill>
              <a:schemeClr val="tx1"/>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m3d="http://schemas.microsoft.com/office/drawing/2017/model3d" Requires="am3d">
          <p:graphicFrame>
            <p:nvGraphicFramePr>
              <p:cNvPr id="12" name="Térhatású modell 11">
                <a:extLst>
                  <a:ext uri="{FF2B5EF4-FFF2-40B4-BE49-F238E27FC236}">
                    <a16:creationId xmlns:a16="http://schemas.microsoft.com/office/drawing/2014/main" id="{1A591289-B630-4457-A6BA-7FDB3A259640}"/>
                  </a:ext>
                </a:extLst>
              </p:cNvPr>
              <p:cNvGraphicFramePr>
                <a:graphicFrameLocks noChangeAspect="1"/>
              </p:cNvGraphicFramePr>
              <p:nvPr userDrawn="1">
                <p:extLst>
                  <p:ext uri="{D42A27DB-BD31-4B8C-83A1-F6EECF244321}">
                    <p14:modId xmlns:p14="http://schemas.microsoft.com/office/powerpoint/2010/main" val="1399301331"/>
                  </p:ext>
                </p:extLst>
              </p:nvPr>
            </p:nvGraphicFramePr>
            <p:xfrm>
              <a:off x="8100715" y="3035428"/>
              <a:ext cx="2577227" cy="2577228"/>
            </p:xfrm>
            <a:graphic>
              <a:graphicData uri="http://schemas.microsoft.com/office/drawing/2017/model3d">
                <am3d:model3d r:embed="rId4">
                  <am3d:spPr>
                    <a:xfrm>
                      <a:off x="0" y="0"/>
                      <a:ext cx="2577227" cy="2577228"/>
                    </a:xfrm>
                    <a:prstGeom prst="rect">
                      <a:avLst/>
                    </a:prstGeom>
                    <a:effectLst>
                      <a:outerShdw blurRad="50800" dist="38100" dir="2700000" algn="tl" rotWithShape="0">
                        <a:prstClr val="black">
                          <a:alpha val="40000"/>
                        </a:prstClr>
                      </a:outerShdw>
                    </a:effectLst>
                  </am3d:spPr>
                  <am3d:camera>
                    <am3d:pos x="0" y="0" z="67020339"/>
                    <am3d:up dx="0" dy="36000000" dz="0"/>
                    <am3d:lookAt x="0" y="0" z="0"/>
                    <am3d:perspective fov="2700000"/>
                  </am3d:camera>
                  <am3d:trans>
                    <am3d:meterPerModelUnit n="2597818" d="1000000"/>
                    <am3d:preTrans dx="70703" dy="244620" dz="-45523541"/>
                    <am3d:scale>
                      <am3d:sx n="1000000" d="1000000"/>
                      <am3d:sy n="1000000" d="1000000"/>
                      <am3d:sz n="1000000" d="1000000"/>
                    </am3d:scale>
                    <am3d:rot/>
                    <am3d:postTrans dx="0" dy="0" dz="0"/>
                  </am3d:trans>
                  <am3d:raster rName="Office3DRenderer" rVer="16.0.8326">
                    <am3d:blip r:embed="rId5"/>
                  </am3d:raster>
                  <am3d:objViewport viewportSz="383756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2" name="Térhatású modell 11">
                <a:extLst>
                  <a:ext uri="{FF2B5EF4-FFF2-40B4-BE49-F238E27FC236}">
                    <a16:creationId xmlns:a16="http://schemas.microsoft.com/office/drawing/2014/main" id="{1A591289-B630-4457-A6BA-7FDB3A259640}"/>
                  </a:ext>
                </a:extLst>
              </p:cNvPr>
              <p:cNvPicPr>
                <a:picLocks noGrp="1" noRot="1" noChangeAspect="1" noMove="1" noResize="1" noEditPoints="1" noAdjustHandles="1" noChangeArrowheads="1" noChangeShapeType="1" noCrop="1"/>
              </p:cNvPicPr>
              <p:nvPr/>
            </p:nvPicPr>
            <p:blipFill>
              <a:blip r:embed="rId5"/>
              <a:stretch>
                <a:fillRect/>
              </a:stretch>
            </p:blipFill>
            <p:spPr>
              <a:xfrm>
                <a:off x="8100715" y="3035428"/>
                <a:ext cx="2577227" cy="2577228"/>
              </a:xfrm>
              <a:prstGeom prst="rect">
                <a:avLst/>
              </a:prstGeom>
              <a:effectLst>
                <a:outerShdw blurRad="50800" dist="38100" dir="2700000" algn="tl" rotWithShape="0">
                  <a:prstClr val="black">
                    <a:alpha val="40000"/>
                  </a:prstClr>
                </a:outerShdw>
              </a:effectLst>
            </p:spPr>
          </p:pic>
        </mc:Fallback>
      </mc:AlternateContent>
      <mc:AlternateContent xmlns:mc="http://schemas.openxmlformats.org/markup-compatibility/2006">
        <mc:Choice xmlns:am3d="http://schemas.microsoft.com/office/drawing/2017/model3d" Requires="am3d">
          <p:graphicFrame>
            <p:nvGraphicFramePr>
              <p:cNvPr id="11" name="Térhatású modell 10">
                <a:extLst>
                  <a:ext uri="{FF2B5EF4-FFF2-40B4-BE49-F238E27FC236}">
                    <a16:creationId xmlns:a16="http://schemas.microsoft.com/office/drawing/2014/main" id="{9AA8CAFD-51E8-89C9-3BE6-BF9277C2EFAB}"/>
                  </a:ext>
                </a:extLst>
              </p:cNvPr>
              <p:cNvGraphicFramePr>
                <a:graphicFrameLocks noChangeAspect="1"/>
              </p:cNvGraphicFramePr>
              <p:nvPr userDrawn="1">
                <p:extLst>
                  <p:ext uri="{D42A27DB-BD31-4B8C-83A1-F6EECF244321}">
                    <p14:modId xmlns:p14="http://schemas.microsoft.com/office/powerpoint/2010/main" val="2590201476"/>
                  </p:ext>
                </p:extLst>
              </p:nvPr>
            </p:nvGraphicFramePr>
            <p:xfrm>
              <a:off x="7202924" y="2137637"/>
              <a:ext cx="4372812" cy="4372812"/>
            </p:xfrm>
            <a:graphic>
              <a:graphicData uri="http://schemas.microsoft.com/office/drawing/2017/model3d">
                <am3d:model3d r:embed="rId4">
                  <am3d:spPr>
                    <a:xfrm>
                      <a:off x="0" y="0"/>
                      <a:ext cx="4372812" cy="4372812"/>
                    </a:xfrm>
                    <a:prstGeom prst="rect">
                      <a:avLst/>
                    </a:prstGeom>
                    <a:effectLst>
                      <a:outerShdw blurRad="50800" dist="38100" dir="2700000" algn="tl" rotWithShape="0">
                        <a:prstClr val="black">
                          <a:alpha val="40000"/>
                        </a:prstClr>
                      </a:outerShdw>
                    </a:effectLst>
                  </am3d:spPr>
                  <am3d:camera>
                    <am3d:pos x="0" y="0" z="67020339"/>
                    <am3d:up dx="0" dy="36000000" dz="0"/>
                    <am3d:lookAt x="0" y="0" z="0"/>
                    <am3d:perspective fov="2700000"/>
                  </am3d:camera>
                  <am3d:trans>
                    <am3d:meterPerModelUnit n="2597818" d="1000000"/>
                    <am3d:preTrans dx="70703" dy="244620" dz="-45523541"/>
                    <am3d:scale>
                      <am3d:sx n="1000000" d="1000000"/>
                      <am3d:sy n="1000000" d="1000000"/>
                      <am3d:sz n="1000000" d="1000000"/>
                    </am3d:scale>
                    <am3d:rot/>
                    <am3d:postTrans dx="0" dy="0" dz="0"/>
                  </am3d:trans>
                  <am3d:raster rName="Office3DRenderer" rVer="16.0.8326">
                    <am3d:blip r:embed="rId6"/>
                  </am3d:raster>
                  <am3d:objViewport viewportSz="657553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1" name="Térhatású modell 10">
                <a:extLst>
                  <a:ext uri="{FF2B5EF4-FFF2-40B4-BE49-F238E27FC236}">
                    <a16:creationId xmlns:a16="http://schemas.microsoft.com/office/drawing/2014/main" id="{9AA8CAFD-51E8-89C9-3BE6-BF9277C2EFAB}"/>
                  </a:ext>
                </a:extLst>
              </p:cNvPr>
              <p:cNvPicPr>
                <a:picLocks noGrp="1" noRot="1" noChangeAspect="1" noMove="1" noResize="1" noEditPoints="1" noAdjustHandles="1" noChangeArrowheads="1" noChangeShapeType="1" noCrop="1"/>
              </p:cNvPicPr>
              <p:nvPr/>
            </p:nvPicPr>
            <p:blipFill>
              <a:blip r:embed="rId6"/>
              <a:stretch>
                <a:fillRect/>
              </a:stretch>
            </p:blipFill>
            <p:spPr>
              <a:xfrm>
                <a:off x="7202924" y="2137637"/>
                <a:ext cx="4372812" cy="4372812"/>
              </a:xfrm>
              <a:prstGeom prst="rect">
                <a:avLst/>
              </a:prstGeom>
              <a:effectLst>
                <a:outerShdw blurRad="50800" dist="38100" dir="2700000" algn="tl" rotWithShape="0">
                  <a:prstClr val="black">
                    <a:alpha val="40000"/>
                  </a:prstClr>
                </a:outerShdw>
              </a:effectLst>
            </p:spPr>
          </p:pic>
        </mc:Fallback>
      </mc:AlternateContent>
      <p:sp>
        <p:nvSpPr>
          <p:cNvPr id="7" name="Téglalap 6">
            <a:extLst>
              <a:ext uri="{FF2B5EF4-FFF2-40B4-BE49-F238E27FC236}">
                <a16:creationId xmlns:a16="http://schemas.microsoft.com/office/drawing/2014/main" id="{9EDB14BA-9114-960D-4F0D-9AC44CB7C20C}"/>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pic>
        <p:nvPicPr>
          <p:cNvPr id="8" name="Ábra 7">
            <a:extLst>
              <a:ext uri="{FF2B5EF4-FFF2-40B4-BE49-F238E27FC236}">
                <a16:creationId xmlns:a16="http://schemas.microsoft.com/office/drawing/2014/main" id="{F35F82FA-EA7E-433A-741C-8833A903643D}"/>
              </a:ext>
            </a:extLst>
          </p:cNvPr>
          <p:cNvPicPr>
            <a:picLocks noChangeAspect="1"/>
          </p:cNvPicPr>
          <p:nvPr userDrawn="1"/>
        </p:nvPicPr>
        <p:blipFill>
          <a:blip>
            <a:extLst>
              <a:ext uri="{96DAC541-7B7A-43D3-8B79-37D633B846F1}">
                <asvg:svgBlip xmlns:asvg="http://schemas.microsoft.com/office/drawing/2016/SVG/main" r:embed="rId7"/>
              </a:ext>
            </a:extLst>
          </a:blip>
          <a:stretch>
            <a:fillRect/>
          </a:stretch>
        </p:blipFill>
        <p:spPr>
          <a:xfrm>
            <a:off x="131136" y="157716"/>
            <a:ext cx="2601433" cy="433572"/>
          </a:xfrm>
          <a:prstGeom prst="rect">
            <a:avLst/>
          </a:prstGeom>
        </p:spPr>
      </p:pic>
    </p:spTree>
    <p:extLst>
      <p:ext uri="{BB962C8B-B14F-4D97-AF65-F5344CB8AC3E}">
        <p14:creationId xmlns:p14="http://schemas.microsoft.com/office/powerpoint/2010/main" val="220760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mph" presetSubtype="128" repeatCount="indefinite" accel="16500" decel="16500" fill="hold" nodeType="withEffect">
                                  <p:stCondLst>
                                    <p:cond delay="0"/>
                                  </p:stCondLst>
                                  <p:childTnLst>
                                    <p:animRot by="21600000">
                                      <p:cBhvr>
                                        <p:cTn id="6" dur="1070" fill="hold"/>
                                        <p:tgtEl>
                                          <p:spTgt spid="12"/>
                                        </p:tgtEl>
                                        <p:attrNameLst>
                                          <p:attrName>3d.view.rotation.y</p:attrName>
                                        </p:attrNameLst>
                                      </p:cBhvr>
                                    </p:animRot>
                                  </p:childTnLst>
                                </p:cTn>
                              </p:par>
                              <p:par>
                                <p:cTn id="7" presetID="37" presetClass="emph" presetSubtype="256" repeatCount="indefinite" accel="33333" decel="33333" fill="hold" nodeType="withEffect">
                                  <p:stCondLst>
                                    <p:cond delay="0"/>
                                  </p:stCondLst>
                                  <p:childTnLst>
                                    <p:animRot by="-21600000">
                                      <p:cBhvr>
                                        <p:cTn id="8" dur="1430" fill="hold"/>
                                        <p:tgtEl>
                                          <p:spTgt spid="11"/>
                                        </p:tgtEl>
                                        <p:attrNameLst>
                                          <p:attrName>3d.view.rotation.y</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 mit Fussno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7" y="1412875"/>
            <a:ext cx="10728325" cy="3960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56D5A3C0-7A2F-4A62-9057-882FB8F5659A}"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
        <p:nvSpPr>
          <p:cNvPr id="11" name="Textplatzhalter 10">
            <a:extLst>
              <a:ext uri="{FF2B5EF4-FFF2-40B4-BE49-F238E27FC236}">
                <a16:creationId xmlns:a16="http://schemas.microsoft.com/office/drawing/2014/main" id="{2F6D94FA-21C6-4AE0-AA4F-3A077810ED93}"/>
              </a:ext>
            </a:extLst>
          </p:cNvPr>
          <p:cNvSpPr>
            <a:spLocks noGrp="1"/>
          </p:cNvSpPr>
          <p:nvPr>
            <p:ph type="body" sz="quarter" idx="13"/>
          </p:nvPr>
        </p:nvSpPr>
        <p:spPr>
          <a:xfrm>
            <a:off x="731836" y="5570135"/>
            <a:ext cx="5364164" cy="721233"/>
          </a:xfrm>
        </p:spPr>
        <p:txBody>
          <a:bodyPr anchor="b" anchorCtr="0"/>
          <a:lstStyle>
            <a:lvl1pPr marL="179388" indent="-179388">
              <a:spcBef>
                <a:spcPts val="0"/>
              </a:spcBef>
              <a:buFont typeface="+mj-lt"/>
              <a:buAutoNum type="arabicPeriod"/>
              <a:defRPr sz="800"/>
            </a:lvl1pPr>
            <a:lvl2pPr marL="266700" indent="0">
              <a:buNone/>
              <a:defRPr sz="800"/>
            </a:lvl2pPr>
            <a:lvl3pPr marL="538163" indent="0">
              <a:buNone/>
              <a:defRPr sz="800"/>
            </a:lvl3pPr>
            <a:lvl4pPr marL="804862" indent="0">
              <a:buNone/>
              <a:defRPr sz="800"/>
            </a:lvl4pPr>
            <a:lvl5pPr marL="1076325" indent="0">
              <a:buNone/>
              <a:defRPr sz="800"/>
            </a:lvl5pPr>
          </a:lstStyle>
          <a:p>
            <a:pPr lvl="0"/>
            <a:r>
              <a:rPr lang="hu-HU" noProof="0"/>
              <a:t>Mintaszöveg szerkesztése</a:t>
            </a:r>
          </a:p>
        </p:txBody>
      </p:sp>
    </p:spTree>
    <p:extLst>
      <p:ext uri="{BB962C8B-B14F-4D97-AF65-F5344CB8AC3E}">
        <p14:creationId xmlns:p14="http://schemas.microsoft.com/office/powerpoint/2010/main" val="3054010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Zwischen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a:xfrm>
            <a:off x="731837" y="2224781"/>
            <a:ext cx="10728325" cy="1260000"/>
          </a:xfrm>
        </p:spPr>
        <p:txBody>
          <a:bodyPr/>
          <a:lstStyle>
            <a:lvl1pPr>
              <a:lnSpc>
                <a:spcPct val="100000"/>
              </a:lnSpc>
              <a:defRPr sz="3600">
                <a:solidFill>
                  <a:schemeClr val="bg1"/>
                </a:solidFill>
              </a:defRPr>
            </a:lvl1pPr>
          </a:lstStyle>
          <a:p>
            <a:r>
              <a:rPr lang="hu-HU" noProof="0"/>
              <a:t>Mintacím szerkesztése</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lvl1pPr>
              <a:defRPr>
                <a:solidFill>
                  <a:schemeClr val="bg1"/>
                </a:solidFill>
              </a:defRPr>
            </a:lvl1pPr>
          </a:lstStyle>
          <a:p>
            <a:fld id="{73923CAD-8964-4A8E-9E9C-0F755B932903}"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lvl1pPr>
              <a:defRPr>
                <a:solidFill>
                  <a:schemeClr val="bg1"/>
                </a:solidFill>
              </a:defRPr>
            </a:lvl1p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lvl1pPr>
              <a:defRPr>
                <a:solidFill>
                  <a:schemeClr val="bg1"/>
                </a:solidFill>
              </a:defRPr>
            </a:lvl1pPr>
          </a:lstStyle>
          <a:p>
            <a:fld id="{5ACA52AF-F19D-405C-AD5F-7D94B96A5CC3}" type="slidenum">
              <a:rPr lang="de-CH" noProof="0" smtClean="0"/>
              <a:pPr/>
              <a:t>‹#›</a:t>
            </a:fld>
            <a:endParaRPr lang="de-CH" noProof="0"/>
          </a:p>
        </p:txBody>
      </p:sp>
      <p:grpSp>
        <p:nvGrpSpPr>
          <p:cNvPr id="10" name="Grafik 6">
            <a:extLst>
              <a:ext uri="{FF2B5EF4-FFF2-40B4-BE49-F238E27FC236}">
                <a16:creationId xmlns:a16="http://schemas.microsoft.com/office/drawing/2014/main" id="{7F7C476A-2849-4D68-9FA2-3A5CFC13C833}"/>
              </a:ext>
            </a:extLst>
          </p:cNvPr>
          <p:cNvGrpSpPr/>
          <p:nvPr/>
        </p:nvGrpSpPr>
        <p:grpSpPr>
          <a:xfrm>
            <a:off x="731837" y="6507088"/>
            <a:ext cx="984462" cy="162000"/>
            <a:chOff x="731837" y="6507088"/>
            <a:chExt cx="984462" cy="162000"/>
          </a:xfrm>
          <a:solidFill>
            <a:schemeClr val="bg1"/>
          </a:solidFill>
        </p:grpSpPr>
        <p:grpSp>
          <p:nvGrpSpPr>
            <p:cNvPr id="12" name="Grafik 6">
              <a:extLst>
                <a:ext uri="{FF2B5EF4-FFF2-40B4-BE49-F238E27FC236}">
                  <a16:creationId xmlns:a16="http://schemas.microsoft.com/office/drawing/2014/main" id="{7F7C476A-2849-4D68-9FA2-3A5CFC13C833}"/>
                </a:ext>
              </a:extLst>
            </p:cNvPr>
            <p:cNvGrpSpPr/>
            <p:nvPr/>
          </p:nvGrpSpPr>
          <p:grpSpPr>
            <a:xfrm>
              <a:off x="1266489" y="6555186"/>
              <a:ext cx="197463" cy="110963"/>
              <a:chOff x="1266489" y="6555186"/>
              <a:chExt cx="197463" cy="110963"/>
            </a:xfrm>
            <a:grpFill/>
          </p:grpSpPr>
          <p:sp>
            <p:nvSpPr>
              <p:cNvPr id="13" name="Freihandform: Form 12">
                <a:extLst>
                  <a:ext uri="{FF2B5EF4-FFF2-40B4-BE49-F238E27FC236}">
                    <a16:creationId xmlns:a16="http://schemas.microsoft.com/office/drawing/2014/main" id="{18BB0752-F87C-44D9-A9A5-97AF1DEDA1AE}"/>
                  </a:ext>
                </a:extLst>
              </p:cNvPr>
              <p:cNvSpPr/>
              <p:nvPr/>
            </p:nvSpPr>
            <p:spPr>
              <a:xfrm>
                <a:off x="1266489" y="6556934"/>
                <a:ext cx="95902" cy="109216"/>
              </a:xfrm>
              <a:custGeom>
                <a:avLst/>
                <a:gdLst>
                  <a:gd name="connsiteX0" fmla="*/ 66742 w 95902"/>
                  <a:gd name="connsiteY0" fmla="*/ 65797 h 109216"/>
                  <a:gd name="connsiteX1" fmla="*/ 35339 w 95902"/>
                  <a:gd name="connsiteY1" fmla="*/ 95082 h 109216"/>
                  <a:gd name="connsiteX2" fmla="*/ 15953 w 95902"/>
                  <a:gd name="connsiteY2" fmla="*/ 79537 h 109216"/>
                  <a:gd name="connsiteX3" fmla="*/ 15899 w 95902"/>
                  <a:gd name="connsiteY3" fmla="*/ 76265 h 109216"/>
                  <a:gd name="connsiteX4" fmla="*/ 16896 w 95902"/>
                  <a:gd name="connsiteY4" fmla="*/ 66295 h 109216"/>
                  <a:gd name="connsiteX5" fmla="*/ 30230 w 95902"/>
                  <a:gd name="connsiteY5" fmla="*/ 0 h 109216"/>
                  <a:gd name="connsiteX6" fmla="*/ 30230 w 95902"/>
                  <a:gd name="connsiteY6" fmla="*/ 0 h 109216"/>
                  <a:gd name="connsiteX7" fmla="*/ 14528 w 95902"/>
                  <a:gd name="connsiteY7" fmla="*/ 0 h 109216"/>
                  <a:gd name="connsiteX8" fmla="*/ 1194 w 95902"/>
                  <a:gd name="connsiteY8" fmla="*/ 67791 h 109216"/>
                  <a:gd name="connsiteX9" fmla="*/ 1194 w 95902"/>
                  <a:gd name="connsiteY9" fmla="*/ 68788 h 109216"/>
                  <a:gd name="connsiteX10" fmla="*/ 73 w 95902"/>
                  <a:gd name="connsiteY10" fmla="*/ 78508 h 109216"/>
                  <a:gd name="connsiteX11" fmla="*/ 26638 w 95902"/>
                  <a:gd name="connsiteY11" fmla="*/ 109122 h 109216"/>
                  <a:gd name="connsiteX12" fmla="*/ 29980 w 95902"/>
                  <a:gd name="connsiteY12" fmla="*/ 109163 h 109216"/>
                  <a:gd name="connsiteX13" fmla="*/ 61384 w 95902"/>
                  <a:gd name="connsiteY13" fmla="*/ 96702 h 109216"/>
                  <a:gd name="connsiteX14" fmla="*/ 59265 w 95902"/>
                  <a:gd name="connsiteY14" fmla="*/ 107917 h 109216"/>
                  <a:gd name="connsiteX15" fmla="*/ 59265 w 95902"/>
                  <a:gd name="connsiteY15" fmla="*/ 107917 h 109216"/>
                  <a:gd name="connsiteX16" fmla="*/ 74842 w 95902"/>
                  <a:gd name="connsiteY16" fmla="*/ 107917 h 109216"/>
                  <a:gd name="connsiteX17" fmla="*/ 95902 w 95902"/>
                  <a:gd name="connsiteY17" fmla="*/ 0 h 109216"/>
                  <a:gd name="connsiteX18" fmla="*/ 95902 w 95902"/>
                  <a:gd name="connsiteY18" fmla="*/ 0 h 109216"/>
                  <a:gd name="connsiteX19" fmla="*/ 79951 w 95902"/>
                  <a:gd name="connsiteY19" fmla="*/ 0 h 109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902" h="109216">
                    <a:moveTo>
                      <a:pt x="66742" y="65797"/>
                    </a:moveTo>
                    <a:cubicBezTo>
                      <a:pt x="65228" y="82115"/>
                      <a:pt x="51723" y="94709"/>
                      <a:pt x="35339" y="95082"/>
                    </a:cubicBezTo>
                    <a:cubicBezTo>
                      <a:pt x="25692" y="96142"/>
                      <a:pt x="17013" y="89183"/>
                      <a:pt x="15953" y="79537"/>
                    </a:cubicBezTo>
                    <a:cubicBezTo>
                      <a:pt x="15833" y="78450"/>
                      <a:pt x="15814" y="77355"/>
                      <a:pt x="15899" y="76265"/>
                    </a:cubicBezTo>
                    <a:cubicBezTo>
                      <a:pt x="15976" y="72921"/>
                      <a:pt x="16309" y="69588"/>
                      <a:pt x="16896" y="66295"/>
                    </a:cubicBezTo>
                    <a:lnTo>
                      <a:pt x="30230" y="0"/>
                    </a:lnTo>
                    <a:lnTo>
                      <a:pt x="30230" y="0"/>
                    </a:lnTo>
                    <a:lnTo>
                      <a:pt x="14528" y="0"/>
                    </a:lnTo>
                    <a:lnTo>
                      <a:pt x="1194" y="67791"/>
                    </a:lnTo>
                    <a:lnTo>
                      <a:pt x="1194" y="68788"/>
                    </a:lnTo>
                    <a:cubicBezTo>
                      <a:pt x="472" y="71978"/>
                      <a:pt x="95" y="75237"/>
                      <a:pt x="73" y="78508"/>
                    </a:cubicBezTo>
                    <a:cubicBezTo>
                      <a:pt x="-1045" y="94298"/>
                      <a:pt x="10848" y="108004"/>
                      <a:pt x="26638" y="109122"/>
                    </a:cubicBezTo>
                    <a:cubicBezTo>
                      <a:pt x="27751" y="109200"/>
                      <a:pt x="28866" y="109214"/>
                      <a:pt x="29980" y="109163"/>
                    </a:cubicBezTo>
                    <a:cubicBezTo>
                      <a:pt x="41760" y="109765"/>
                      <a:pt x="53221" y="105218"/>
                      <a:pt x="61384" y="96702"/>
                    </a:cubicBezTo>
                    <a:lnTo>
                      <a:pt x="59265" y="107917"/>
                    </a:lnTo>
                    <a:lnTo>
                      <a:pt x="59265" y="107917"/>
                    </a:lnTo>
                    <a:lnTo>
                      <a:pt x="74842" y="107917"/>
                    </a:lnTo>
                    <a:lnTo>
                      <a:pt x="95902" y="0"/>
                    </a:lnTo>
                    <a:lnTo>
                      <a:pt x="95902" y="0"/>
                    </a:lnTo>
                    <a:lnTo>
                      <a:pt x="79951" y="0"/>
                    </a:lnTo>
                    <a:close/>
                  </a:path>
                </a:pathLst>
              </a:custGeom>
              <a:grpFill/>
              <a:ln w="12419" cap="flat">
                <a:noFill/>
                <a:prstDash val="solid"/>
                <a:miter/>
              </a:ln>
            </p:spPr>
            <p:txBody>
              <a:bodyPr rtlCol="0" anchor="ctr"/>
              <a:lstStyle/>
              <a:p>
                <a:endParaRPr lang="de-CH" noProof="0"/>
              </a:p>
            </p:txBody>
          </p:sp>
          <p:sp>
            <p:nvSpPr>
              <p:cNvPr id="14" name="Freihandform: Form 13">
                <a:extLst>
                  <a:ext uri="{FF2B5EF4-FFF2-40B4-BE49-F238E27FC236}">
                    <a16:creationId xmlns:a16="http://schemas.microsoft.com/office/drawing/2014/main" id="{ED44DE23-7081-4AC9-BF06-502BEC71C004}"/>
                  </a:ext>
                </a:extLst>
              </p:cNvPr>
              <p:cNvSpPr/>
              <p:nvPr/>
            </p:nvSpPr>
            <p:spPr>
              <a:xfrm>
                <a:off x="1376472" y="6555186"/>
                <a:ext cx="87480" cy="109664"/>
              </a:xfrm>
              <a:custGeom>
                <a:avLst/>
                <a:gdLst>
                  <a:gd name="connsiteX0" fmla="*/ 64302 w 87480"/>
                  <a:gd name="connsiteY0" fmla="*/ 3 h 109664"/>
                  <a:gd name="connsiteX1" fmla="*/ 34518 w 87480"/>
                  <a:gd name="connsiteY1" fmla="*/ 14209 h 109664"/>
                  <a:gd name="connsiteX2" fmla="*/ 36886 w 87480"/>
                  <a:gd name="connsiteY2" fmla="*/ 1747 h 109664"/>
                  <a:gd name="connsiteX3" fmla="*/ 36886 w 87480"/>
                  <a:gd name="connsiteY3" fmla="*/ 1747 h 109664"/>
                  <a:gd name="connsiteX4" fmla="*/ 21434 w 87480"/>
                  <a:gd name="connsiteY4" fmla="*/ 1747 h 109664"/>
                  <a:gd name="connsiteX5" fmla="*/ 0 w 87480"/>
                  <a:gd name="connsiteY5" fmla="*/ 109664 h 109664"/>
                  <a:gd name="connsiteX6" fmla="*/ 0 w 87480"/>
                  <a:gd name="connsiteY6" fmla="*/ 109664 h 109664"/>
                  <a:gd name="connsiteX7" fmla="*/ 15826 w 87480"/>
                  <a:gd name="connsiteY7" fmla="*/ 109664 h 109664"/>
                  <a:gd name="connsiteX8" fmla="*/ 28288 w 87480"/>
                  <a:gd name="connsiteY8" fmla="*/ 43493 h 109664"/>
                  <a:gd name="connsiteX9" fmla="*/ 59940 w 87480"/>
                  <a:gd name="connsiteY9" fmla="*/ 14209 h 109664"/>
                  <a:gd name="connsiteX10" fmla="*/ 75019 w 87480"/>
                  <a:gd name="connsiteY10" fmla="*/ 21810 h 109664"/>
                  <a:gd name="connsiteX11" fmla="*/ 75019 w 87480"/>
                  <a:gd name="connsiteY11" fmla="*/ 21810 h 109664"/>
                  <a:gd name="connsiteX12" fmla="*/ 87480 w 87480"/>
                  <a:gd name="connsiteY12" fmla="*/ 10346 h 109664"/>
                  <a:gd name="connsiteX13" fmla="*/ 87480 w 87480"/>
                  <a:gd name="connsiteY13" fmla="*/ 10346 h 109664"/>
                  <a:gd name="connsiteX14" fmla="*/ 63928 w 87480"/>
                  <a:gd name="connsiteY14" fmla="*/ 252 h 109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480" h="109664">
                    <a:moveTo>
                      <a:pt x="64302" y="3"/>
                    </a:moveTo>
                    <a:cubicBezTo>
                      <a:pt x="52709" y="-136"/>
                      <a:pt x="41706" y="5111"/>
                      <a:pt x="34518" y="14209"/>
                    </a:cubicBezTo>
                    <a:lnTo>
                      <a:pt x="36886" y="1747"/>
                    </a:lnTo>
                    <a:lnTo>
                      <a:pt x="36886" y="1747"/>
                    </a:lnTo>
                    <a:lnTo>
                      <a:pt x="21434" y="1747"/>
                    </a:lnTo>
                    <a:lnTo>
                      <a:pt x="0" y="109664"/>
                    </a:lnTo>
                    <a:lnTo>
                      <a:pt x="0" y="109664"/>
                    </a:lnTo>
                    <a:lnTo>
                      <a:pt x="15826" y="109664"/>
                    </a:lnTo>
                    <a:lnTo>
                      <a:pt x="28288" y="43493"/>
                    </a:lnTo>
                    <a:cubicBezTo>
                      <a:pt x="30515" y="27438"/>
                      <a:pt x="43760" y="15183"/>
                      <a:pt x="59940" y="14209"/>
                    </a:cubicBezTo>
                    <a:cubicBezTo>
                      <a:pt x="65919" y="14072"/>
                      <a:pt x="71573" y="16922"/>
                      <a:pt x="75019" y="21810"/>
                    </a:cubicBezTo>
                    <a:lnTo>
                      <a:pt x="75019" y="21810"/>
                    </a:lnTo>
                    <a:lnTo>
                      <a:pt x="87480" y="10346"/>
                    </a:lnTo>
                    <a:lnTo>
                      <a:pt x="87480" y="10346"/>
                    </a:lnTo>
                    <a:cubicBezTo>
                      <a:pt x="81552" y="3603"/>
                      <a:pt x="72899" y="-105"/>
                      <a:pt x="63928" y="252"/>
                    </a:cubicBezTo>
                  </a:path>
                </a:pathLst>
              </a:custGeom>
              <a:grpFill/>
              <a:ln w="12419" cap="flat">
                <a:noFill/>
                <a:prstDash val="solid"/>
                <a:miter/>
              </a:ln>
            </p:spPr>
            <p:txBody>
              <a:bodyPr rtlCol="0" anchor="ctr"/>
              <a:lstStyle/>
              <a:p>
                <a:endParaRPr lang="de-CH" noProof="0"/>
              </a:p>
            </p:txBody>
          </p:sp>
        </p:grpSp>
        <p:sp>
          <p:nvSpPr>
            <p:cNvPr id="15" name="Freihandform: Form 14">
              <a:extLst>
                <a:ext uri="{FF2B5EF4-FFF2-40B4-BE49-F238E27FC236}">
                  <a16:creationId xmlns:a16="http://schemas.microsoft.com/office/drawing/2014/main" id="{18C24FD2-AEE2-43CA-8EB3-8E646C2E5E46}"/>
                </a:ext>
              </a:extLst>
            </p:cNvPr>
            <p:cNvSpPr/>
            <p:nvPr/>
          </p:nvSpPr>
          <p:spPr>
            <a:xfrm>
              <a:off x="1159517" y="6556560"/>
              <a:ext cx="96452" cy="108166"/>
            </a:xfrm>
            <a:custGeom>
              <a:avLst/>
              <a:gdLst>
                <a:gd name="connsiteX0" fmla="*/ 23303 w 96452"/>
                <a:gd name="connsiteY0" fmla="*/ 0 h 108166"/>
                <a:gd name="connsiteX1" fmla="*/ 20562 w 96452"/>
                <a:gd name="connsiteY1" fmla="*/ 13708 h 108166"/>
                <a:gd name="connsiteX2" fmla="*/ 20562 w 96452"/>
                <a:gd name="connsiteY2" fmla="*/ 13957 h 108166"/>
                <a:gd name="connsiteX3" fmla="*/ 74271 w 96452"/>
                <a:gd name="connsiteY3" fmla="*/ 13957 h 108166"/>
                <a:gd name="connsiteX4" fmla="*/ 2742 w 96452"/>
                <a:gd name="connsiteY4" fmla="*/ 94957 h 108166"/>
                <a:gd name="connsiteX5" fmla="*/ 2617 w 96452"/>
                <a:gd name="connsiteY5" fmla="*/ 94957 h 108166"/>
                <a:gd name="connsiteX6" fmla="*/ 0 w 96452"/>
                <a:gd name="connsiteY6" fmla="*/ 108166 h 108166"/>
                <a:gd name="connsiteX7" fmla="*/ 76265 w 96452"/>
                <a:gd name="connsiteY7" fmla="*/ 108166 h 108166"/>
                <a:gd name="connsiteX8" fmla="*/ 79006 w 96452"/>
                <a:gd name="connsiteY8" fmla="*/ 94209 h 108166"/>
                <a:gd name="connsiteX9" fmla="*/ 21932 w 96452"/>
                <a:gd name="connsiteY9" fmla="*/ 94209 h 108166"/>
                <a:gd name="connsiteX10" fmla="*/ 93835 w 96452"/>
                <a:gd name="connsiteY10" fmla="*/ 13209 h 108166"/>
                <a:gd name="connsiteX11" fmla="*/ 93835 w 96452"/>
                <a:gd name="connsiteY11" fmla="*/ 13209 h 108166"/>
                <a:gd name="connsiteX12" fmla="*/ 96452 w 96452"/>
                <a:gd name="connsiteY12" fmla="*/ 0 h 108166"/>
                <a:gd name="connsiteX13" fmla="*/ 23303 w 96452"/>
                <a:gd name="connsiteY13" fmla="*/ 0 h 10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452" h="108166">
                  <a:moveTo>
                    <a:pt x="23303" y="0"/>
                  </a:moveTo>
                  <a:lnTo>
                    <a:pt x="20562" y="13708"/>
                  </a:lnTo>
                  <a:lnTo>
                    <a:pt x="20562" y="13957"/>
                  </a:lnTo>
                  <a:lnTo>
                    <a:pt x="74271" y="13957"/>
                  </a:lnTo>
                  <a:lnTo>
                    <a:pt x="2742" y="94957"/>
                  </a:lnTo>
                  <a:lnTo>
                    <a:pt x="2617" y="94957"/>
                  </a:lnTo>
                  <a:lnTo>
                    <a:pt x="0" y="108166"/>
                  </a:lnTo>
                  <a:lnTo>
                    <a:pt x="76265" y="108166"/>
                  </a:lnTo>
                  <a:lnTo>
                    <a:pt x="79006" y="94209"/>
                  </a:lnTo>
                  <a:lnTo>
                    <a:pt x="21932" y="94209"/>
                  </a:lnTo>
                  <a:lnTo>
                    <a:pt x="93835" y="13209"/>
                  </a:lnTo>
                  <a:lnTo>
                    <a:pt x="93835" y="13209"/>
                  </a:lnTo>
                  <a:lnTo>
                    <a:pt x="96452" y="0"/>
                  </a:lnTo>
                  <a:lnTo>
                    <a:pt x="23303" y="0"/>
                  </a:lnTo>
                  <a:close/>
                </a:path>
              </a:pathLst>
            </a:custGeom>
            <a:grpFill/>
            <a:ln w="12419" cap="flat">
              <a:noFill/>
              <a:prstDash val="solid"/>
              <a:miter/>
            </a:ln>
          </p:spPr>
          <p:txBody>
            <a:bodyPr rtlCol="0" anchor="ctr"/>
            <a:lstStyle/>
            <a:p>
              <a:endParaRPr lang="de-CH" noProof="0"/>
            </a:p>
          </p:txBody>
        </p:sp>
        <p:sp>
          <p:nvSpPr>
            <p:cNvPr id="16" name="Freihandform: Form 15">
              <a:extLst>
                <a:ext uri="{FF2B5EF4-FFF2-40B4-BE49-F238E27FC236}">
                  <a16:creationId xmlns:a16="http://schemas.microsoft.com/office/drawing/2014/main" id="{AEE7F6F4-4D2C-45B3-A061-9606B2BD36A7}"/>
                </a:ext>
              </a:extLst>
            </p:cNvPr>
            <p:cNvSpPr/>
            <p:nvPr/>
          </p:nvSpPr>
          <p:spPr>
            <a:xfrm>
              <a:off x="1466445" y="6556560"/>
              <a:ext cx="37259" cy="108166"/>
            </a:xfrm>
            <a:custGeom>
              <a:avLst/>
              <a:gdLst>
                <a:gd name="connsiteX0" fmla="*/ 21683 w 37259"/>
                <a:gd name="connsiteY0" fmla="*/ 0 h 108166"/>
                <a:gd name="connsiteX1" fmla="*/ 0 w 37259"/>
                <a:gd name="connsiteY1" fmla="*/ 107917 h 108166"/>
                <a:gd name="connsiteX2" fmla="*/ 0 w 37259"/>
                <a:gd name="connsiteY2" fmla="*/ 108166 h 108166"/>
                <a:gd name="connsiteX3" fmla="*/ 15702 w 37259"/>
                <a:gd name="connsiteY3" fmla="*/ 108166 h 108166"/>
                <a:gd name="connsiteX4" fmla="*/ 37260 w 37259"/>
                <a:gd name="connsiteY4" fmla="*/ 0 h 108166"/>
                <a:gd name="connsiteX5" fmla="*/ 21683 w 37259"/>
                <a:gd name="connsiteY5" fmla="*/ 0 h 10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259" h="108166">
                  <a:moveTo>
                    <a:pt x="21683" y="0"/>
                  </a:moveTo>
                  <a:lnTo>
                    <a:pt x="0" y="107917"/>
                  </a:lnTo>
                  <a:lnTo>
                    <a:pt x="0" y="108166"/>
                  </a:lnTo>
                  <a:lnTo>
                    <a:pt x="15702" y="108166"/>
                  </a:lnTo>
                  <a:lnTo>
                    <a:pt x="37260" y="0"/>
                  </a:lnTo>
                  <a:lnTo>
                    <a:pt x="21683" y="0"/>
                  </a:lnTo>
                  <a:close/>
                </a:path>
              </a:pathLst>
            </a:custGeom>
            <a:grpFill/>
            <a:ln w="12419" cap="flat">
              <a:noFill/>
              <a:prstDash val="solid"/>
              <a:miter/>
            </a:ln>
          </p:spPr>
          <p:txBody>
            <a:bodyPr rtlCol="0" anchor="ctr"/>
            <a:lstStyle/>
            <a:p>
              <a:endParaRPr lang="de-CH" noProof="0"/>
            </a:p>
          </p:txBody>
        </p:sp>
        <p:grpSp>
          <p:nvGrpSpPr>
            <p:cNvPr id="17" name="Grafik 6">
              <a:extLst>
                <a:ext uri="{FF2B5EF4-FFF2-40B4-BE49-F238E27FC236}">
                  <a16:creationId xmlns:a16="http://schemas.microsoft.com/office/drawing/2014/main" id="{7F7C476A-2849-4D68-9FA2-3A5CFC13C833}"/>
                </a:ext>
              </a:extLst>
            </p:cNvPr>
            <p:cNvGrpSpPr/>
            <p:nvPr/>
          </p:nvGrpSpPr>
          <p:grpSpPr>
            <a:xfrm>
              <a:off x="1518879" y="6507337"/>
              <a:ext cx="191395" cy="158803"/>
              <a:chOff x="1518879" y="6507337"/>
              <a:chExt cx="191395" cy="158803"/>
            </a:xfrm>
            <a:grpFill/>
          </p:grpSpPr>
          <p:sp>
            <p:nvSpPr>
              <p:cNvPr id="18" name="Freihandform: Form 17">
                <a:extLst>
                  <a:ext uri="{FF2B5EF4-FFF2-40B4-BE49-F238E27FC236}">
                    <a16:creationId xmlns:a16="http://schemas.microsoft.com/office/drawing/2014/main" id="{B2186F78-5D28-4695-8B1C-5A3F1A53AAB3}"/>
                  </a:ext>
                </a:extLst>
              </p:cNvPr>
              <p:cNvSpPr/>
              <p:nvPr/>
            </p:nvSpPr>
            <p:spPr>
              <a:xfrm>
                <a:off x="1614114" y="6507337"/>
                <a:ext cx="96160" cy="157638"/>
              </a:xfrm>
              <a:custGeom>
                <a:avLst/>
                <a:gdLst>
                  <a:gd name="connsiteX0" fmla="*/ 66046 w 96160"/>
                  <a:gd name="connsiteY0" fmla="*/ 47852 h 157638"/>
                  <a:gd name="connsiteX1" fmla="*/ 35142 w 96160"/>
                  <a:gd name="connsiteY1" fmla="*/ 60314 h 157638"/>
                  <a:gd name="connsiteX2" fmla="*/ 47603 w 96160"/>
                  <a:gd name="connsiteY2" fmla="*/ 0 h 157638"/>
                  <a:gd name="connsiteX3" fmla="*/ 31652 w 96160"/>
                  <a:gd name="connsiteY3" fmla="*/ 0 h 157638"/>
                  <a:gd name="connsiteX4" fmla="*/ 0 w 96160"/>
                  <a:gd name="connsiteY4" fmla="*/ 157389 h 157638"/>
                  <a:gd name="connsiteX5" fmla="*/ 15701 w 96160"/>
                  <a:gd name="connsiteY5" fmla="*/ 157389 h 157638"/>
                  <a:gd name="connsiteX6" fmla="*/ 28911 w 96160"/>
                  <a:gd name="connsiteY6" fmla="*/ 91218 h 157638"/>
                  <a:gd name="connsiteX7" fmla="*/ 60563 w 96160"/>
                  <a:gd name="connsiteY7" fmla="*/ 62058 h 157638"/>
                  <a:gd name="connsiteX8" fmla="*/ 79837 w 96160"/>
                  <a:gd name="connsiteY8" fmla="*/ 77742 h 157638"/>
                  <a:gd name="connsiteX9" fmla="*/ 79878 w 96160"/>
                  <a:gd name="connsiteY9" fmla="*/ 80875 h 157638"/>
                  <a:gd name="connsiteX10" fmla="*/ 78757 w 96160"/>
                  <a:gd name="connsiteY10" fmla="*/ 90969 h 157638"/>
                  <a:gd name="connsiteX11" fmla="*/ 65423 w 96160"/>
                  <a:gd name="connsiteY11" fmla="*/ 157638 h 157638"/>
                  <a:gd name="connsiteX12" fmla="*/ 81125 w 96160"/>
                  <a:gd name="connsiteY12" fmla="*/ 157638 h 157638"/>
                  <a:gd name="connsiteX13" fmla="*/ 94957 w 96160"/>
                  <a:gd name="connsiteY13" fmla="*/ 89474 h 157638"/>
                  <a:gd name="connsiteX14" fmla="*/ 96078 w 96160"/>
                  <a:gd name="connsiteY14" fmla="*/ 78757 h 157638"/>
                  <a:gd name="connsiteX15" fmla="*/ 69522 w 96160"/>
                  <a:gd name="connsiteY15" fmla="*/ 47902 h 157638"/>
                  <a:gd name="connsiteX16" fmla="*/ 66046 w 96160"/>
                  <a:gd name="connsiteY16" fmla="*/ 47852 h 15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6160" h="157638">
                    <a:moveTo>
                      <a:pt x="66046" y="47852"/>
                    </a:moveTo>
                    <a:cubicBezTo>
                      <a:pt x="54431" y="47363"/>
                      <a:pt x="43168" y="51904"/>
                      <a:pt x="35142" y="60314"/>
                    </a:cubicBezTo>
                    <a:lnTo>
                      <a:pt x="47603" y="0"/>
                    </a:lnTo>
                    <a:lnTo>
                      <a:pt x="31652" y="0"/>
                    </a:lnTo>
                    <a:lnTo>
                      <a:pt x="0" y="157389"/>
                    </a:lnTo>
                    <a:lnTo>
                      <a:pt x="15701" y="157389"/>
                    </a:lnTo>
                    <a:lnTo>
                      <a:pt x="28911" y="91218"/>
                    </a:lnTo>
                    <a:cubicBezTo>
                      <a:pt x="30603" y="74910"/>
                      <a:pt x="44170" y="62411"/>
                      <a:pt x="60563" y="62058"/>
                    </a:cubicBezTo>
                    <a:cubicBezTo>
                      <a:pt x="70216" y="61067"/>
                      <a:pt x="78845" y="68088"/>
                      <a:pt x="79837" y="77742"/>
                    </a:cubicBezTo>
                    <a:cubicBezTo>
                      <a:pt x="79945" y="78783"/>
                      <a:pt x="79958" y="79832"/>
                      <a:pt x="79878" y="80875"/>
                    </a:cubicBezTo>
                    <a:cubicBezTo>
                      <a:pt x="79822" y="84268"/>
                      <a:pt x="79446" y="87647"/>
                      <a:pt x="78757" y="90969"/>
                    </a:cubicBezTo>
                    <a:lnTo>
                      <a:pt x="65423" y="157638"/>
                    </a:lnTo>
                    <a:lnTo>
                      <a:pt x="81125" y="157638"/>
                    </a:lnTo>
                    <a:lnTo>
                      <a:pt x="94957" y="89474"/>
                    </a:lnTo>
                    <a:cubicBezTo>
                      <a:pt x="95657" y="85943"/>
                      <a:pt x="96034" y="82356"/>
                      <a:pt x="96078" y="78757"/>
                    </a:cubicBezTo>
                    <a:cubicBezTo>
                      <a:pt x="97265" y="62903"/>
                      <a:pt x="85375" y="49089"/>
                      <a:pt x="69522" y="47902"/>
                    </a:cubicBezTo>
                    <a:cubicBezTo>
                      <a:pt x="68365" y="47815"/>
                      <a:pt x="67205" y="47799"/>
                      <a:pt x="66046" y="47852"/>
                    </a:cubicBezTo>
                  </a:path>
                </a:pathLst>
              </a:custGeom>
              <a:grpFill/>
              <a:ln w="12419" cap="flat">
                <a:noFill/>
                <a:prstDash val="solid"/>
                <a:miter/>
              </a:ln>
            </p:spPr>
            <p:txBody>
              <a:bodyPr rtlCol="0" anchor="ctr"/>
              <a:lstStyle/>
              <a:p>
                <a:endParaRPr lang="de-CH" noProof="0"/>
              </a:p>
            </p:txBody>
          </p:sp>
          <p:sp>
            <p:nvSpPr>
              <p:cNvPr id="19" name="Freihandform: Form 18">
                <a:extLst>
                  <a:ext uri="{FF2B5EF4-FFF2-40B4-BE49-F238E27FC236}">
                    <a16:creationId xmlns:a16="http://schemas.microsoft.com/office/drawing/2014/main" id="{1FE5475E-83C3-4BE3-BBF1-FAE9A6986B3F}"/>
                  </a:ext>
                </a:extLst>
              </p:cNvPr>
              <p:cNvSpPr/>
              <p:nvPr/>
            </p:nvSpPr>
            <p:spPr>
              <a:xfrm>
                <a:off x="1518879" y="6555189"/>
                <a:ext cx="87882" cy="110951"/>
              </a:xfrm>
              <a:custGeom>
                <a:avLst/>
                <a:gdLst>
                  <a:gd name="connsiteX0" fmla="*/ 56853 w 87882"/>
                  <a:gd name="connsiteY0" fmla="*/ 0 h 110951"/>
                  <a:gd name="connsiteX1" fmla="*/ 1649 w 87882"/>
                  <a:gd name="connsiteY1" fmla="*/ 55329 h 110951"/>
                  <a:gd name="connsiteX2" fmla="*/ 153 w 87882"/>
                  <a:gd name="connsiteY2" fmla="*/ 71903 h 110951"/>
                  <a:gd name="connsiteX3" fmla="*/ 32484 w 87882"/>
                  <a:gd name="connsiteY3" fmla="*/ 110801 h 110951"/>
                  <a:gd name="connsiteX4" fmla="*/ 37538 w 87882"/>
                  <a:gd name="connsiteY4" fmla="*/ 110908 h 110951"/>
                  <a:gd name="connsiteX5" fmla="*/ 73552 w 87882"/>
                  <a:gd name="connsiteY5" fmla="*/ 95705 h 110951"/>
                  <a:gd name="connsiteX6" fmla="*/ 73552 w 87882"/>
                  <a:gd name="connsiteY6" fmla="*/ 95705 h 110951"/>
                  <a:gd name="connsiteX7" fmla="*/ 64455 w 87882"/>
                  <a:gd name="connsiteY7" fmla="*/ 84614 h 110951"/>
                  <a:gd name="connsiteX8" fmla="*/ 64455 w 87882"/>
                  <a:gd name="connsiteY8" fmla="*/ 84614 h 110951"/>
                  <a:gd name="connsiteX9" fmla="*/ 64455 w 87882"/>
                  <a:gd name="connsiteY9" fmla="*/ 84614 h 110951"/>
                  <a:gd name="connsiteX10" fmla="*/ 38535 w 87882"/>
                  <a:gd name="connsiteY10" fmla="*/ 97075 h 110951"/>
                  <a:gd name="connsiteX11" fmla="*/ 15233 w 87882"/>
                  <a:gd name="connsiteY11" fmla="*/ 75551 h 110951"/>
                  <a:gd name="connsiteX12" fmla="*/ 15356 w 87882"/>
                  <a:gd name="connsiteY12" fmla="*/ 72152 h 110951"/>
                  <a:gd name="connsiteX13" fmla="*/ 17101 w 87882"/>
                  <a:gd name="connsiteY13" fmla="*/ 55952 h 110951"/>
                  <a:gd name="connsiteX14" fmla="*/ 31058 w 87882"/>
                  <a:gd name="connsiteY14" fmla="*/ 25048 h 110951"/>
                  <a:gd name="connsiteX15" fmla="*/ 55233 w 87882"/>
                  <a:gd name="connsiteY15" fmla="*/ 14206 h 110951"/>
                  <a:gd name="connsiteX16" fmla="*/ 76293 w 87882"/>
                  <a:gd name="connsiteY16" fmla="*/ 26668 h 110951"/>
                  <a:gd name="connsiteX17" fmla="*/ 76293 w 87882"/>
                  <a:gd name="connsiteY17" fmla="*/ 26668 h 110951"/>
                  <a:gd name="connsiteX18" fmla="*/ 87883 w 87882"/>
                  <a:gd name="connsiteY18" fmla="*/ 16823 h 110951"/>
                  <a:gd name="connsiteX19" fmla="*/ 87883 w 87882"/>
                  <a:gd name="connsiteY19" fmla="*/ 16823 h 110951"/>
                  <a:gd name="connsiteX20" fmla="*/ 56729 w 87882"/>
                  <a:gd name="connsiteY20" fmla="*/ 748 h 11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882" h="110951">
                    <a:moveTo>
                      <a:pt x="56853" y="0"/>
                    </a:moveTo>
                    <a:cubicBezTo>
                      <a:pt x="28192" y="0"/>
                      <a:pt x="8129" y="20188"/>
                      <a:pt x="1649" y="55329"/>
                    </a:cubicBezTo>
                    <a:cubicBezTo>
                      <a:pt x="671" y="60800"/>
                      <a:pt x="170" y="66345"/>
                      <a:pt x="153" y="71903"/>
                    </a:cubicBezTo>
                    <a:cubicBezTo>
                      <a:pt x="-1660" y="91572"/>
                      <a:pt x="12814" y="108987"/>
                      <a:pt x="32484" y="110801"/>
                    </a:cubicBezTo>
                    <a:cubicBezTo>
                      <a:pt x="34163" y="110955"/>
                      <a:pt x="35853" y="110991"/>
                      <a:pt x="37538" y="110908"/>
                    </a:cubicBezTo>
                    <a:cubicBezTo>
                      <a:pt x="51112" y="110955"/>
                      <a:pt x="64118" y="105465"/>
                      <a:pt x="73552" y="95705"/>
                    </a:cubicBezTo>
                    <a:lnTo>
                      <a:pt x="73552" y="95705"/>
                    </a:lnTo>
                    <a:lnTo>
                      <a:pt x="64455" y="84614"/>
                    </a:lnTo>
                    <a:lnTo>
                      <a:pt x="64455" y="84614"/>
                    </a:lnTo>
                    <a:lnTo>
                      <a:pt x="64455" y="84614"/>
                    </a:lnTo>
                    <a:cubicBezTo>
                      <a:pt x="58138" y="92466"/>
                      <a:pt x="48613" y="97045"/>
                      <a:pt x="38535" y="97075"/>
                    </a:cubicBezTo>
                    <a:cubicBezTo>
                      <a:pt x="26157" y="97566"/>
                      <a:pt x="15724" y="87929"/>
                      <a:pt x="15233" y="75551"/>
                    </a:cubicBezTo>
                    <a:cubicBezTo>
                      <a:pt x="15188" y="74416"/>
                      <a:pt x="15229" y="73280"/>
                      <a:pt x="15356" y="72152"/>
                    </a:cubicBezTo>
                    <a:cubicBezTo>
                      <a:pt x="15424" y="66709"/>
                      <a:pt x="16008" y="61285"/>
                      <a:pt x="17101" y="55952"/>
                    </a:cubicBezTo>
                    <a:cubicBezTo>
                      <a:pt x="18838" y="44568"/>
                      <a:pt x="23666" y="33878"/>
                      <a:pt x="31058" y="25048"/>
                    </a:cubicBezTo>
                    <a:cubicBezTo>
                      <a:pt x="37213" y="18167"/>
                      <a:pt x="46002" y="14225"/>
                      <a:pt x="55233" y="14206"/>
                    </a:cubicBezTo>
                    <a:cubicBezTo>
                      <a:pt x="64085" y="13892"/>
                      <a:pt x="72308" y="18758"/>
                      <a:pt x="76293" y="26668"/>
                    </a:cubicBezTo>
                    <a:lnTo>
                      <a:pt x="76293" y="26668"/>
                    </a:lnTo>
                    <a:lnTo>
                      <a:pt x="87883" y="16823"/>
                    </a:lnTo>
                    <a:lnTo>
                      <a:pt x="87883" y="16823"/>
                    </a:lnTo>
                    <a:cubicBezTo>
                      <a:pt x="81104" y="6298"/>
                      <a:pt x="69235" y="174"/>
                      <a:pt x="56729" y="748"/>
                    </a:cubicBezTo>
                  </a:path>
                </a:pathLst>
              </a:custGeom>
              <a:grpFill/>
              <a:ln w="12419" cap="flat">
                <a:noFill/>
                <a:prstDash val="solid"/>
                <a:miter/>
              </a:ln>
            </p:spPr>
            <p:txBody>
              <a:bodyPr rtlCol="0" anchor="ctr"/>
              <a:lstStyle/>
              <a:p>
                <a:endParaRPr lang="de-CH" noProof="0"/>
              </a:p>
            </p:txBody>
          </p:sp>
        </p:grpSp>
        <p:sp>
          <p:nvSpPr>
            <p:cNvPr id="20" name="Freihandform: Form 19">
              <a:extLst>
                <a:ext uri="{FF2B5EF4-FFF2-40B4-BE49-F238E27FC236}">
                  <a16:creationId xmlns:a16="http://schemas.microsoft.com/office/drawing/2014/main" id="{41B77B6E-E7CB-412B-95AC-A9322C6799BB}"/>
                </a:ext>
              </a:extLst>
            </p:cNvPr>
            <p:cNvSpPr/>
            <p:nvPr/>
          </p:nvSpPr>
          <p:spPr>
            <a:xfrm>
              <a:off x="1493985" y="6507088"/>
              <a:ext cx="19689" cy="19689"/>
            </a:xfrm>
            <a:custGeom>
              <a:avLst/>
              <a:gdLst>
                <a:gd name="connsiteX0" fmla="*/ 3988 w 19689"/>
                <a:gd name="connsiteY0" fmla="*/ 0 h 19689"/>
                <a:gd name="connsiteX1" fmla="*/ 0 w 19689"/>
                <a:gd name="connsiteY1" fmla="*/ 19689 h 19689"/>
                <a:gd name="connsiteX2" fmla="*/ 15826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826"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1" name="Freihandform: Form 20">
              <a:extLst>
                <a:ext uri="{FF2B5EF4-FFF2-40B4-BE49-F238E27FC236}">
                  <a16:creationId xmlns:a16="http://schemas.microsoft.com/office/drawing/2014/main" id="{832E5C1A-13CE-49A6-B590-B6EAA5F9E1AD}"/>
                </a:ext>
              </a:extLst>
            </p:cNvPr>
            <p:cNvSpPr/>
            <p:nvPr/>
          </p:nvSpPr>
          <p:spPr>
            <a:xfrm>
              <a:off x="1340708" y="6507088"/>
              <a:ext cx="19689" cy="19689"/>
            </a:xfrm>
            <a:custGeom>
              <a:avLst/>
              <a:gdLst>
                <a:gd name="connsiteX0" fmla="*/ 3988 w 19689"/>
                <a:gd name="connsiteY0" fmla="*/ 0 h 19689"/>
                <a:gd name="connsiteX1" fmla="*/ 0 w 19689"/>
                <a:gd name="connsiteY1" fmla="*/ 19689 h 19689"/>
                <a:gd name="connsiteX2" fmla="*/ 15826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826"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2" name="Freihandform: Form 21">
              <a:extLst>
                <a:ext uri="{FF2B5EF4-FFF2-40B4-BE49-F238E27FC236}">
                  <a16:creationId xmlns:a16="http://schemas.microsoft.com/office/drawing/2014/main" id="{63AE00B0-780F-4053-8FE9-B7D321217AFF}"/>
                </a:ext>
              </a:extLst>
            </p:cNvPr>
            <p:cNvSpPr/>
            <p:nvPr/>
          </p:nvSpPr>
          <p:spPr>
            <a:xfrm>
              <a:off x="1298712" y="6507088"/>
              <a:ext cx="19689" cy="19689"/>
            </a:xfrm>
            <a:custGeom>
              <a:avLst/>
              <a:gdLst>
                <a:gd name="connsiteX0" fmla="*/ 3988 w 19689"/>
                <a:gd name="connsiteY0" fmla="*/ 0 h 19689"/>
                <a:gd name="connsiteX1" fmla="*/ 0 w 19689"/>
                <a:gd name="connsiteY1" fmla="*/ 19689 h 19689"/>
                <a:gd name="connsiteX2" fmla="*/ 15702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702"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3" name="Freihandform: Form 22">
              <a:extLst>
                <a:ext uri="{FF2B5EF4-FFF2-40B4-BE49-F238E27FC236}">
                  <a16:creationId xmlns:a16="http://schemas.microsoft.com/office/drawing/2014/main" id="{2406CEAF-7399-4CCB-A322-03F0BA2532F5}"/>
                </a:ext>
              </a:extLst>
            </p:cNvPr>
            <p:cNvSpPr/>
            <p:nvPr/>
          </p:nvSpPr>
          <p:spPr>
            <a:xfrm>
              <a:off x="731837" y="6507088"/>
              <a:ext cx="417960" cy="157638"/>
            </a:xfrm>
            <a:custGeom>
              <a:avLst/>
              <a:gdLst>
                <a:gd name="connsiteX0" fmla="*/ 368612 w 417960"/>
                <a:gd name="connsiteY0" fmla="*/ 0 h 157638"/>
                <a:gd name="connsiteX1" fmla="*/ 356151 w 417960"/>
                <a:gd name="connsiteY1" fmla="*/ 61062 h 157638"/>
                <a:gd name="connsiteX2" fmla="*/ 320760 w 417960"/>
                <a:gd name="connsiteY2" fmla="*/ 61062 h 157638"/>
                <a:gd name="connsiteX3" fmla="*/ 333222 w 417960"/>
                <a:gd name="connsiteY3" fmla="*/ 0 h 157638"/>
                <a:gd name="connsiteX4" fmla="*/ 31652 w 417960"/>
                <a:gd name="connsiteY4" fmla="*/ 0 h 157638"/>
                <a:gd name="connsiteX5" fmla="*/ 0 w 417960"/>
                <a:gd name="connsiteY5" fmla="*/ 157638 h 157638"/>
                <a:gd name="connsiteX6" fmla="*/ 120254 w 417960"/>
                <a:gd name="connsiteY6" fmla="*/ 157638 h 157638"/>
                <a:gd name="connsiteX7" fmla="*/ 128105 w 417960"/>
                <a:gd name="connsiteY7" fmla="*/ 118260 h 157638"/>
                <a:gd name="connsiteX8" fmla="*/ 57074 w 417960"/>
                <a:gd name="connsiteY8" fmla="*/ 118260 h 157638"/>
                <a:gd name="connsiteX9" fmla="*/ 61435 w 417960"/>
                <a:gd name="connsiteY9" fmla="*/ 96577 h 157638"/>
                <a:gd name="connsiteX10" fmla="*/ 132342 w 417960"/>
                <a:gd name="connsiteY10" fmla="*/ 96577 h 157638"/>
                <a:gd name="connsiteX11" fmla="*/ 139569 w 417960"/>
                <a:gd name="connsiteY11" fmla="*/ 61062 h 157638"/>
                <a:gd name="connsiteX12" fmla="*/ 68538 w 417960"/>
                <a:gd name="connsiteY12" fmla="*/ 61062 h 157638"/>
                <a:gd name="connsiteX13" fmla="*/ 72900 w 417960"/>
                <a:gd name="connsiteY13" fmla="*/ 39378 h 157638"/>
                <a:gd name="connsiteX14" fmla="*/ 185303 w 417960"/>
                <a:gd name="connsiteY14" fmla="*/ 39378 h 157638"/>
                <a:gd name="connsiteX15" fmla="*/ 161626 w 417960"/>
                <a:gd name="connsiteY15" fmla="*/ 157638 h 157638"/>
                <a:gd name="connsiteX16" fmla="*/ 210849 w 417960"/>
                <a:gd name="connsiteY16" fmla="*/ 157638 h 157638"/>
                <a:gd name="connsiteX17" fmla="*/ 234651 w 417960"/>
                <a:gd name="connsiteY17" fmla="*/ 39378 h 157638"/>
                <a:gd name="connsiteX18" fmla="*/ 276023 w 417960"/>
                <a:gd name="connsiteY18" fmla="*/ 39378 h 157638"/>
                <a:gd name="connsiteX19" fmla="*/ 252222 w 417960"/>
                <a:gd name="connsiteY19" fmla="*/ 157638 h 157638"/>
                <a:gd name="connsiteX20" fmla="*/ 301569 w 417960"/>
                <a:gd name="connsiteY20" fmla="*/ 157638 h 157638"/>
                <a:gd name="connsiteX21" fmla="*/ 313657 w 417960"/>
                <a:gd name="connsiteY21" fmla="*/ 96577 h 157638"/>
                <a:gd name="connsiteX22" fmla="*/ 349172 w 417960"/>
                <a:gd name="connsiteY22" fmla="*/ 96577 h 157638"/>
                <a:gd name="connsiteX23" fmla="*/ 336960 w 417960"/>
                <a:gd name="connsiteY23" fmla="*/ 157638 h 157638"/>
                <a:gd name="connsiteX24" fmla="*/ 386308 w 417960"/>
                <a:gd name="connsiteY24" fmla="*/ 157638 h 157638"/>
                <a:gd name="connsiteX25" fmla="*/ 417960 w 417960"/>
                <a:gd name="connsiteY25" fmla="*/ 0 h 157638"/>
                <a:gd name="connsiteX26" fmla="*/ 368612 w 417960"/>
                <a:gd name="connsiteY26" fmla="*/ 0 h 15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17960" h="157638">
                  <a:moveTo>
                    <a:pt x="368612" y="0"/>
                  </a:moveTo>
                  <a:lnTo>
                    <a:pt x="356151" y="61062"/>
                  </a:lnTo>
                  <a:lnTo>
                    <a:pt x="320760" y="61062"/>
                  </a:lnTo>
                  <a:lnTo>
                    <a:pt x="333222" y="0"/>
                  </a:lnTo>
                  <a:lnTo>
                    <a:pt x="31652" y="0"/>
                  </a:lnTo>
                  <a:lnTo>
                    <a:pt x="0" y="157638"/>
                  </a:lnTo>
                  <a:lnTo>
                    <a:pt x="120254" y="157638"/>
                  </a:lnTo>
                  <a:lnTo>
                    <a:pt x="128105" y="118260"/>
                  </a:lnTo>
                  <a:lnTo>
                    <a:pt x="57074" y="118260"/>
                  </a:lnTo>
                  <a:lnTo>
                    <a:pt x="61435" y="96577"/>
                  </a:lnTo>
                  <a:lnTo>
                    <a:pt x="132342" y="96577"/>
                  </a:lnTo>
                  <a:lnTo>
                    <a:pt x="139569" y="61062"/>
                  </a:lnTo>
                  <a:lnTo>
                    <a:pt x="68538" y="61062"/>
                  </a:lnTo>
                  <a:lnTo>
                    <a:pt x="72900" y="39378"/>
                  </a:lnTo>
                  <a:lnTo>
                    <a:pt x="185303" y="39378"/>
                  </a:lnTo>
                  <a:lnTo>
                    <a:pt x="161626" y="157638"/>
                  </a:lnTo>
                  <a:lnTo>
                    <a:pt x="210849" y="157638"/>
                  </a:lnTo>
                  <a:lnTo>
                    <a:pt x="234651" y="39378"/>
                  </a:lnTo>
                  <a:lnTo>
                    <a:pt x="276023" y="39378"/>
                  </a:lnTo>
                  <a:lnTo>
                    <a:pt x="252222" y="157638"/>
                  </a:lnTo>
                  <a:lnTo>
                    <a:pt x="301569" y="157638"/>
                  </a:lnTo>
                  <a:lnTo>
                    <a:pt x="313657" y="96577"/>
                  </a:lnTo>
                  <a:lnTo>
                    <a:pt x="349172" y="96577"/>
                  </a:lnTo>
                  <a:lnTo>
                    <a:pt x="336960" y="157638"/>
                  </a:lnTo>
                  <a:lnTo>
                    <a:pt x="386308" y="157638"/>
                  </a:lnTo>
                  <a:lnTo>
                    <a:pt x="417960" y="0"/>
                  </a:lnTo>
                  <a:lnTo>
                    <a:pt x="368612" y="0"/>
                  </a:lnTo>
                  <a:close/>
                </a:path>
              </a:pathLst>
            </a:custGeom>
            <a:grpFill/>
            <a:ln w="12419" cap="flat">
              <a:noFill/>
              <a:prstDash val="solid"/>
              <a:miter/>
            </a:ln>
          </p:spPr>
          <p:txBody>
            <a:bodyPr rtlCol="0" anchor="ctr"/>
            <a:lstStyle/>
            <a:p>
              <a:endParaRPr lang="de-CH" noProof="0"/>
            </a:p>
          </p:txBody>
        </p:sp>
      </p:grpSp>
    </p:spTree>
    <p:extLst>
      <p:ext uri="{BB962C8B-B14F-4D97-AF65-F5344CB8AC3E}">
        <p14:creationId xmlns:p14="http://schemas.microsoft.com/office/powerpoint/2010/main" val="1171720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lvl1pPr>
              <a:defRPr/>
            </a:lvl1pPr>
          </a:lstStyle>
          <a:p>
            <a:r>
              <a:rPr lang="hu-HU" noProof="0"/>
              <a:t>Mintacím szerkesztése</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9C26206A-A7FF-4A2F-A4EA-EDA7D9956B8C}"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05941150-30DE-48F5-9038-0E82CD18DE28}"/>
              </a:ext>
            </a:extLst>
          </p:cNvPr>
          <p:cNvSpPr>
            <a:spLocks noGrp="1"/>
          </p:cNvSpPr>
          <p:nvPr>
            <p:ph type="pic" sz="quarter" idx="13"/>
          </p:nvPr>
        </p:nvSpPr>
        <p:spPr>
          <a:xfrm>
            <a:off x="731837" y="1412874"/>
            <a:ext cx="10728000" cy="4860000"/>
          </a:xfrm>
        </p:spPr>
        <p:txBody>
          <a:bodyPr tIns="162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30182892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ld full p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AE2B7ECC-AD5B-4AE2-A84F-7ABFC0424E38}"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05941150-30DE-48F5-9038-0E82CD18DE28}"/>
              </a:ext>
            </a:extLst>
          </p:cNvPr>
          <p:cNvSpPr>
            <a:spLocks noGrp="1"/>
          </p:cNvSpPr>
          <p:nvPr>
            <p:ph type="pic" sz="quarter" idx="13"/>
          </p:nvPr>
        </p:nvSpPr>
        <p:spPr>
          <a:xfrm>
            <a:off x="731837" y="260350"/>
            <a:ext cx="10728000" cy="6012524"/>
          </a:xfrm>
        </p:spPr>
        <p:txBody>
          <a:bodyPr tIns="216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30723464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halt zwei Spal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6204163" y="1412875"/>
            <a:ext cx="5256000" cy="4860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5FA21818-B1F9-4DD3-88F2-43FBC3C9BAF5}"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5040000" cy="4860000"/>
          </a:xfrm>
        </p:spPr>
        <p:txBody>
          <a:bodyPr tIns="162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4131203716"/>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halt 2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6" y="5121800"/>
            <a:ext cx="5255999" cy="1152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F570A20D-9FD8-4251-A734-1127FF21ADB2}"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5256000" cy="3420000"/>
          </a:xfrm>
        </p:spPr>
        <p:txBody>
          <a:bodyPr tIns="900000"/>
          <a:lstStyle>
            <a:lvl1pPr marL="0" indent="0" algn="ctr">
              <a:buNone/>
              <a:defRPr/>
            </a:lvl1pPr>
          </a:lstStyle>
          <a:p>
            <a:r>
              <a:rPr lang="hu-HU" noProof="0"/>
              <a:t>Kép beszúrásához kattintson az ikonra</a:t>
            </a:r>
            <a:endParaRPr lang="de-CH" noProof="0"/>
          </a:p>
        </p:txBody>
      </p:sp>
      <p:sp>
        <p:nvSpPr>
          <p:cNvPr id="9" name="Bildplatzhalter 10">
            <a:extLst>
              <a:ext uri="{FF2B5EF4-FFF2-40B4-BE49-F238E27FC236}">
                <a16:creationId xmlns:a16="http://schemas.microsoft.com/office/drawing/2014/main" id="{1AAB6914-2518-430D-BF4C-14EA51B61410}"/>
              </a:ext>
            </a:extLst>
          </p:cNvPr>
          <p:cNvSpPr>
            <a:spLocks noGrp="1"/>
          </p:cNvSpPr>
          <p:nvPr>
            <p:ph type="pic" sz="quarter" idx="14"/>
          </p:nvPr>
        </p:nvSpPr>
        <p:spPr>
          <a:xfrm>
            <a:off x="6204162" y="1412875"/>
            <a:ext cx="5256000" cy="3420000"/>
          </a:xfrm>
        </p:spPr>
        <p:txBody>
          <a:bodyPr tIns="900000"/>
          <a:lstStyle>
            <a:lvl1pPr marL="0" indent="0" algn="ctr">
              <a:buNone/>
              <a:defRPr/>
            </a:lvl1pPr>
          </a:lstStyle>
          <a:p>
            <a:r>
              <a:rPr lang="hu-HU" noProof="0"/>
              <a:t>Kép beszúrásához kattintson az ikonra</a:t>
            </a:r>
            <a:endParaRPr lang="de-CH" noProof="0"/>
          </a:p>
        </p:txBody>
      </p:sp>
      <p:sp>
        <p:nvSpPr>
          <p:cNvPr id="12" name="Inhaltsplatzhalter 2">
            <a:extLst>
              <a:ext uri="{FF2B5EF4-FFF2-40B4-BE49-F238E27FC236}">
                <a16:creationId xmlns:a16="http://schemas.microsoft.com/office/drawing/2014/main" id="{5092EEFB-079B-4C38-A665-E52B9837601B}"/>
              </a:ext>
            </a:extLst>
          </p:cNvPr>
          <p:cNvSpPr>
            <a:spLocks noGrp="1"/>
          </p:cNvSpPr>
          <p:nvPr>
            <p:ph idx="15"/>
          </p:nvPr>
        </p:nvSpPr>
        <p:spPr>
          <a:xfrm>
            <a:off x="6204162" y="5121800"/>
            <a:ext cx="5256001" cy="1152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Tree>
    <p:extLst>
      <p:ext uri="{BB962C8B-B14F-4D97-AF65-F5344CB8AC3E}">
        <p14:creationId xmlns:p14="http://schemas.microsoft.com/office/powerpoint/2010/main" val="182159921"/>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halt 3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6" y="4166439"/>
            <a:ext cx="10728327" cy="2124401"/>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BB5F4EA9-B322-4AC6-9ED4-333F1AAC8416}"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3420000" cy="2484000"/>
          </a:xfrm>
        </p:spPr>
        <p:txBody>
          <a:bodyPr tIns="360000"/>
          <a:lstStyle>
            <a:lvl1pPr marL="0" indent="0" algn="ctr">
              <a:buNone/>
              <a:defRPr/>
            </a:lvl1pPr>
          </a:lstStyle>
          <a:p>
            <a:r>
              <a:rPr lang="hu-HU" noProof="0"/>
              <a:t>Kép beszúrásához kattintson az ikonra</a:t>
            </a:r>
            <a:endParaRPr lang="de-CH" noProof="0"/>
          </a:p>
        </p:txBody>
      </p:sp>
      <p:sp>
        <p:nvSpPr>
          <p:cNvPr id="13" name="Bildplatzhalter 10">
            <a:extLst>
              <a:ext uri="{FF2B5EF4-FFF2-40B4-BE49-F238E27FC236}">
                <a16:creationId xmlns:a16="http://schemas.microsoft.com/office/drawing/2014/main" id="{36793346-BF6B-42A8-ADE0-3AA3DC3B239A}"/>
              </a:ext>
            </a:extLst>
          </p:cNvPr>
          <p:cNvSpPr>
            <a:spLocks noGrp="1"/>
          </p:cNvSpPr>
          <p:nvPr>
            <p:ph type="pic" sz="quarter" idx="16"/>
          </p:nvPr>
        </p:nvSpPr>
        <p:spPr>
          <a:xfrm>
            <a:off x="8040162" y="1414800"/>
            <a:ext cx="3420000" cy="2484000"/>
          </a:xfrm>
        </p:spPr>
        <p:txBody>
          <a:bodyPr tIns="360000"/>
          <a:lstStyle>
            <a:lvl1pPr marL="0" indent="0" algn="ctr">
              <a:buNone/>
              <a:defRPr/>
            </a:lvl1pPr>
          </a:lstStyle>
          <a:p>
            <a:r>
              <a:rPr lang="hu-HU" noProof="0"/>
              <a:t>Kép beszúrásához kattintson az ikonra</a:t>
            </a:r>
            <a:endParaRPr lang="de-CH" noProof="0"/>
          </a:p>
        </p:txBody>
      </p:sp>
      <p:sp>
        <p:nvSpPr>
          <p:cNvPr id="14" name="Bildplatzhalter 10">
            <a:extLst>
              <a:ext uri="{FF2B5EF4-FFF2-40B4-BE49-F238E27FC236}">
                <a16:creationId xmlns:a16="http://schemas.microsoft.com/office/drawing/2014/main" id="{FE637F68-618E-43EB-B240-4BFA26852FC5}"/>
              </a:ext>
            </a:extLst>
          </p:cNvPr>
          <p:cNvSpPr>
            <a:spLocks noGrp="1"/>
          </p:cNvSpPr>
          <p:nvPr>
            <p:ph type="pic" sz="quarter" idx="17"/>
          </p:nvPr>
        </p:nvSpPr>
        <p:spPr>
          <a:xfrm>
            <a:off x="4385999" y="1414800"/>
            <a:ext cx="3420000" cy="2484000"/>
          </a:xfrm>
        </p:spPr>
        <p:txBody>
          <a:bodyPr tIns="36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557261664"/>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nhalt Tabel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7" y="1412875"/>
            <a:ext cx="10728325" cy="396000"/>
          </a:xfrm>
        </p:spPr>
        <p:txBody>
          <a:bodyPr/>
          <a:lstStyle>
            <a:lvl1pPr marL="0" indent="0">
              <a:buNone/>
              <a:defRPr b="1"/>
            </a:lvl1pPr>
            <a:lvl2pPr marL="266700" indent="0">
              <a:buNone/>
              <a:defRPr b="1"/>
            </a:lvl2pPr>
            <a:lvl3pPr marL="538163" indent="0">
              <a:buNone/>
              <a:defRPr b="1"/>
            </a:lvl3pPr>
            <a:lvl4pPr marL="804862" indent="0">
              <a:buNone/>
              <a:defRPr b="1"/>
            </a:lvl4pPr>
            <a:lvl5pPr marL="1076325" indent="0">
              <a:buNone/>
              <a:defRPr b="1"/>
            </a:lvl5pPr>
          </a:lstStyle>
          <a:p>
            <a:pPr lvl="0"/>
            <a:r>
              <a:rPr lang="hu-HU" noProof="0"/>
              <a:t>Mintaszöveg szerkesztése</a:t>
            </a:r>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CFD59B2A-9722-4479-8974-FDB801910172}"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7" y="6507088"/>
            <a:ext cx="984462" cy="162000"/>
          </a:xfrm>
          <a:prstGeom prst="rect">
            <a:avLst/>
          </a:prstGeom>
        </p:spPr>
      </p:pic>
      <p:sp>
        <p:nvSpPr>
          <p:cNvPr id="9" name="Tabellenplatzhalter 8">
            <a:extLst>
              <a:ext uri="{FF2B5EF4-FFF2-40B4-BE49-F238E27FC236}">
                <a16:creationId xmlns:a16="http://schemas.microsoft.com/office/drawing/2014/main" id="{A1D947E6-CC00-458E-BDE1-B0877E30333C}"/>
              </a:ext>
            </a:extLst>
          </p:cNvPr>
          <p:cNvSpPr>
            <a:spLocks noGrp="1"/>
          </p:cNvSpPr>
          <p:nvPr>
            <p:ph type="tbl" sz="quarter" idx="13"/>
          </p:nvPr>
        </p:nvSpPr>
        <p:spPr>
          <a:xfrm>
            <a:off x="731838" y="2061398"/>
            <a:ext cx="10728325" cy="4212401"/>
          </a:xfrm>
        </p:spPr>
        <p:txBody>
          <a:bodyPr tIns="1260000"/>
          <a:lstStyle>
            <a:lvl1pPr marL="0" indent="0" algn="ctr">
              <a:spcBef>
                <a:spcPts val="0"/>
              </a:spcBef>
              <a:buNone/>
              <a:defRPr sz="1400"/>
            </a:lvl1pPr>
          </a:lstStyle>
          <a:p>
            <a:r>
              <a:rPr lang="hu-HU" noProof="0"/>
              <a:t>Táblázat beszúrásához kattintson az ikonra</a:t>
            </a:r>
            <a:endParaRPr lang="de-CH" noProof="0"/>
          </a:p>
        </p:txBody>
      </p:sp>
    </p:spTree>
    <p:extLst>
      <p:ext uri="{BB962C8B-B14F-4D97-AF65-F5344CB8AC3E}">
        <p14:creationId xmlns:p14="http://schemas.microsoft.com/office/powerpoint/2010/main" val="4075228799"/>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chlussfolie">
    <p:spTree>
      <p:nvGrpSpPr>
        <p:cNvPr id="1" name=""/>
        <p:cNvGrpSpPr/>
        <p:nvPr/>
      </p:nvGrpSpPr>
      <p:grpSpPr>
        <a:xfrm>
          <a:off x="0" y="0"/>
          <a:ext cx="0" cy="0"/>
          <a:chOff x="0" y="0"/>
          <a:chExt cx="0" cy="0"/>
        </a:xfrm>
      </p:grpSpPr>
      <p:sp>
        <p:nvSpPr>
          <p:cNvPr id="20" name="Inhaltsplatzhalter 2">
            <a:extLst>
              <a:ext uri="{FF2B5EF4-FFF2-40B4-BE49-F238E27FC236}">
                <a16:creationId xmlns:a16="http://schemas.microsoft.com/office/drawing/2014/main" id="{394B20FF-3667-40DF-92A1-C6CF3BBCA26D}"/>
              </a:ext>
            </a:extLst>
          </p:cNvPr>
          <p:cNvSpPr>
            <a:spLocks noGrp="1"/>
          </p:cNvSpPr>
          <p:nvPr>
            <p:ph idx="1"/>
          </p:nvPr>
        </p:nvSpPr>
        <p:spPr>
          <a:xfrm>
            <a:off x="731837" y="2135492"/>
            <a:ext cx="10728325" cy="3960000"/>
          </a:xfrm>
        </p:spPr>
        <p:txBody>
          <a:bodyPr/>
          <a:lstStyle>
            <a:lvl1pPr marL="0" indent="0">
              <a:spcBef>
                <a:spcPts val="0"/>
              </a:spcBef>
              <a:buNone/>
              <a:defRPr>
                <a:solidFill>
                  <a:schemeClr val="tx1"/>
                </a:solidFill>
              </a:defRPr>
            </a:lvl1pPr>
            <a:lvl2pPr marL="266700" indent="0">
              <a:buNone/>
              <a:defRPr>
                <a:solidFill>
                  <a:schemeClr val="bg1"/>
                </a:solidFill>
              </a:defRPr>
            </a:lvl2pPr>
            <a:lvl3pPr marL="540000" indent="0">
              <a:buNone/>
              <a:defRPr>
                <a:solidFill>
                  <a:schemeClr val="bg1"/>
                </a:solidFill>
              </a:defRPr>
            </a:lvl3pPr>
            <a:lvl4pPr marL="808537" indent="0">
              <a:buNone/>
              <a:defRPr>
                <a:solidFill>
                  <a:schemeClr val="bg1"/>
                </a:solidFill>
              </a:defRPr>
            </a:lvl4pPr>
            <a:lvl5pPr marL="1080000" indent="0">
              <a:buNone/>
              <a:defRPr>
                <a:solidFill>
                  <a:schemeClr val="bg1"/>
                </a:solidFill>
              </a:defRPr>
            </a:lvl5pPr>
          </a:lstStyle>
          <a:p>
            <a:pPr lvl="0"/>
            <a:r>
              <a:rPr lang="hu-HU" noProof="0"/>
              <a:t>Mintaszöveg szerkesztése</a:t>
            </a:r>
          </a:p>
        </p:txBody>
      </p:sp>
      <p:sp>
        <p:nvSpPr>
          <p:cNvPr id="21" name="Bildplatzhalter 8">
            <a:extLst>
              <a:ext uri="{FF2B5EF4-FFF2-40B4-BE49-F238E27FC236}">
                <a16:creationId xmlns:a16="http://schemas.microsoft.com/office/drawing/2014/main" id="{794484F1-3B7F-46CE-AD0B-2310A557A990}"/>
              </a:ext>
            </a:extLst>
          </p:cNvPr>
          <p:cNvSpPr>
            <a:spLocks noGrp="1"/>
          </p:cNvSpPr>
          <p:nvPr>
            <p:ph type="pic" sz="quarter" idx="12"/>
          </p:nvPr>
        </p:nvSpPr>
        <p:spPr>
          <a:xfrm>
            <a:off x="10200163" y="6489088"/>
            <a:ext cx="1260000" cy="180000"/>
          </a:xfrm>
        </p:spPr>
        <p:txBody>
          <a:bodyPr/>
          <a:lstStyle>
            <a:lvl1pPr marL="0" indent="0" algn="l">
              <a:buNone/>
              <a:defRPr sz="700">
                <a:solidFill>
                  <a:schemeClr val="tx1"/>
                </a:solidFill>
              </a:defRPr>
            </a:lvl1pPr>
          </a:lstStyle>
          <a:p>
            <a:r>
              <a:rPr lang="hu-HU" noProof="0"/>
              <a:t>Kép beszúrásához kattintson az ikonra</a:t>
            </a:r>
            <a:endParaRPr lang="de-CH" noProof="0"/>
          </a:p>
        </p:txBody>
      </p:sp>
      <p:pic>
        <p:nvPicPr>
          <p:cNvPr id="22" name="Grafik 21">
            <a:extLst>
              <a:ext uri="{FF2B5EF4-FFF2-40B4-BE49-F238E27FC236}">
                <a16:creationId xmlns:a16="http://schemas.microsoft.com/office/drawing/2014/main" id="{F900572E-A73E-42BE-96FA-38ADC4E79FD6}"/>
              </a:ext>
            </a:extLst>
          </p:cNvPr>
          <p:cNvPicPr>
            <a:picLocks noChangeAspect="1"/>
          </p:cNvPicPr>
          <p:nvPr userDrawn="1"/>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731838" y="360538"/>
            <a:ext cx="1765565" cy="288000"/>
          </a:xfrm>
          <a:prstGeom prst="rect">
            <a:avLst/>
          </a:prstGeom>
        </p:spPr>
      </p:pic>
    </p:spTree>
    <p:extLst>
      <p:ext uri="{BB962C8B-B14F-4D97-AF65-F5344CB8AC3E}">
        <p14:creationId xmlns:p14="http://schemas.microsoft.com/office/powerpoint/2010/main" val="1998679581"/>
      </p:ext>
    </p:extLst>
  </p:cSld>
  <p:clrMapOvr>
    <a:masterClrMapping/>
  </p:clrMapOvr>
  <p:extLst>
    <p:ext uri="{DCECCB84-F9BA-43D5-87BE-67443E8EF086}">
      <p15:sldGuideLst xmlns:p15="http://schemas.microsoft.com/office/powerpoint/2012/main">
        <p15:guide id="1" pos="6698">
          <p15:clr>
            <a:srgbClr val="FBAE40"/>
          </p15:clr>
        </p15:guide>
        <p15:guide id="3" orient="horz" pos="640">
          <p15:clr>
            <a:srgbClr val="FBAE40"/>
          </p15:clr>
        </p15:guide>
        <p15:guide id="4" orient="horz" pos="395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 Task">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latin typeface="+mn-lt"/>
              </a:rPr>
              <a:t>I. </a:t>
            </a:r>
            <a:r>
              <a:rPr lang="en-US" b="1" dirty="0">
                <a:latin typeface="+mn-lt"/>
              </a:rPr>
              <a:t>Intro</a:t>
            </a: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a:t>
            </a:r>
            <a:r>
              <a:rPr lang="en-US" b="0" dirty="0"/>
              <a:t>Mu-Mass</a:t>
            </a:r>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en-US" b="0" dirty="0"/>
              <a:t>Ps 1S-2S</a:t>
            </a:r>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en-US" b="0" dirty="0"/>
              <a:t>Future direction</a:t>
            </a:r>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en-US" b="0" dirty="0"/>
              <a:t>Conclusions</a:t>
            </a:r>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776513" cy="576215"/>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6" name="Egyenes összekötő 25">
            <a:extLst>
              <a:ext uri="{FF2B5EF4-FFF2-40B4-BE49-F238E27FC236}">
                <a16:creationId xmlns:a16="http://schemas.microsoft.com/office/drawing/2014/main" id="{88EA1241-830E-FB57-D8A2-0DC1773BFDFC}"/>
              </a:ext>
            </a:extLst>
          </p:cNvPr>
          <p:cNvCxnSpPr>
            <a:cxnSpLocks/>
          </p:cNvCxnSpPr>
          <p:nvPr userDrawn="1"/>
        </p:nvCxnSpPr>
        <p:spPr>
          <a:xfrm>
            <a:off x="138455" y="2006474"/>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28" name="Szöveg helye 12">
            <a:extLst>
              <a:ext uri="{FF2B5EF4-FFF2-40B4-BE49-F238E27FC236}">
                <a16:creationId xmlns:a16="http://schemas.microsoft.com/office/drawing/2014/main" id="{D4BC7728-73F1-D562-B8FD-FAE61BBFA50E}"/>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29" name="Szöveg helye 12">
            <a:extLst>
              <a:ext uri="{FF2B5EF4-FFF2-40B4-BE49-F238E27FC236}">
                <a16:creationId xmlns:a16="http://schemas.microsoft.com/office/drawing/2014/main" id="{BD13A714-37B9-4D9A-A46C-650305B0578E}"/>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30" name="Szöveg helye 12">
                <a:extLst>
                  <a:ext uri="{FF2B5EF4-FFF2-40B4-BE49-F238E27FC236}">
                    <a16:creationId xmlns:a16="http://schemas.microsoft.com/office/drawing/2014/main" id="{A1CCB420-EC1D-1F8F-9558-7A4CECC82637}"/>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30" name="Szöveg helye 12">
                <a:extLst>
                  <a:ext uri="{FF2B5EF4-FFF2-40B4-BE49-F238E27FC236}">
                    <a16:creationId xmlns:a16="http://schemas.microsoft.com/office/drawing/2014/main" id="{A1CCB420-EC1D-1F8F-9558-7A4CECC82637}"/>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Szöveg helye 12">
                <a:extLst>
                  <a:ext uri="{FF2B5EF4-FFF2-40B4-BE49-F238E27FC236}">
                    <a16:creationId xmlns:a16="http://schemas.microsoft.com/office/drawing/2014/main" id="{212FA2EA-DFFE-B207-1BE7-629CE4DDF3AC}"/>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31" name="Szöveg helye 12">
                <a:extLst>
                  <a:ext uri="{FF2B5EF4-FFF2-40B4-BE49-F238E27FC236}">
                    <a16:creationId xmlns:a16="http://schemas.microsoft.com/office/drawing/2014/main" id="{212FA2EA-DFFE-B207-1BE7-629CE4DDF3AC}"/>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Szöveg helye 12">
                <a:extLst>
                  <a:ext uri="{FF2B5EF4-FFF2-40B4-BE49-F238E27FC236}">
                    <a16:creationId xmlns:a16="http://schemas.microsoft.com/office/drawing/2014/main" id="{04A53193-10BF-D7C5-6C14-9912EA7B02D4}"/>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32" name="Szöveg helye 12">
                <a:extLst>
                  <a:ext uri="{FF2B5EF4-FFF2-40B4-BE49-F238E27FC236}">
                    <a16:creationId xmlns:a16="http://schemas.microsoft.com/office/drawing/2014/main" id="{04A53193-10BF-D7C5-6C14-9912EA7B02D4}"/>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1114752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I. Basic Theory">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II. Basic </a:t>
            </a:r>
            <a:r>
              <a:rPr lang="hu-HU" b="1" dirty="0" err="1"/>
              <a:t>Theory</a:t>
            </a:r>
            <a:endParaRPr lang="en-US" b="1"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hu-HU" b="0" dirty="0" err="1"/>
              <a:t>Magnetization</a:t>
            </a:r>
            <a:endParaRPr lang="en-US" b="0"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hu-HU" b="0" dirty="0" err="1"/>
              <a:t>Measurements</a:t>
            </a:r>
            <a:endParaRPr lang="en-US" b="0"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hu-HU" b="0" dirty="0" err="1"/>
              <a:t>Comparisons</a:t>
            </a:r>
            <a:endParaRPr lang="en-US" b="0"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 name="Egyenes összekötő 1">
            <a:extLst>
              <a:ext uri="{FF2B5EF4-FFF2-40B4-BE49-F238E27FC236}">
                <a16:creationId xmlns:a16="http://schemas.microsoft.com/office/drawing/2014/main" id="{D163627C-0DB7-449B-81E4-9F548AD2F493}"/>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3" name="Szöveg helye 12">
            <a:extLst>
              <a:ext uri="{FF2B5EF4-FFF2-40B4-BE49-F238E27FC236}">
                <a16:creationId xmlns:a16="http://schemas.microsoft.com/office/drawing/2014/main" id="{924CC873-F090-DC40-7D4F-21FD62FB2635}"/>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4" name="Szöveg helye 12">
            <a:extLst>
              <a:ext uri="{FF2B5EF4-FFF2-40B4-BE49-F238E27FC236}">
                <a16:creationId xmlns:a16="http://schemas.microsoft.com/office/drawing/2014/main" id="{196E288F-E3F1-68B2-2E08-F3680BD17C6A}"/>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8" name="Szöveg helye 12">
                <a:extLst>
                  <a:ext uri="{FF2B5EF4-FFF2-40B4-BE49-F238E27FC236}">
                    <a16:creationId xmlns:a16="http://schemas.microsoft.com/office/drawing/2014/main" id="{C986233C-FAC4-C7BA-DEFE-56323305BF66}"/>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8" name="Szöveg helye 12">
                <a:extLst>
                  <a:ext uri="{FF2B5EF4-FFF2-40B4-BE49-F238E27FC236}">
                    <a16:creationId xmlns:a16="http://schemas.microsoft.com/office/drawing/2014/main" id="{C986233C-FAC4-C7BA-DEFE-56323305BF66}"/>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Szöveg helye 12">
                <a:extLst>
                  <a:ext uri="{FF2B5EF4-FFF2-40B4-BE49-F238E27FC236}">
                    <a16:creationId xmlns:a16="http://schemas.microsoft.com/office/drawing/2014/main" id="{55BE18A9-94CF-3BC3-661C-A0B8D7D57018}"/>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3" name="Szöveg helye 12">
                <a:extLst>
                  <a:ext uri="{FF2B5EF4-FFF2-40B4-BE49-F238E27FC236}">
                    <a16:creationId xmlns:a16="http://schemas.microsoft.com/office/drawing/2014/main" id="{55BE18A9-94CF-3BC3-661C-A0B8D7D57018}"/>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4ED4B390-3C5A-D19B-1340-525F64F6FB9D}"/>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5" name="Szöveg helye 12">
                <a:extLst>
                  <a:ext uri="{FF2B5EF4-FFF2-40B4-BE49-F238E27FC236}">
                    <a16:creationId xmlns:a16="http://schemas.microsoft.com/office/drawing/2014/main" id="{4ED4B390-3C5A-D19B-1340-525F64F6FB9D}"/>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372352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II. Magnetization">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Basic </a:t>
            </a:r>
            <a:r>
              <a:rPr lang="hu-HU" b="0" dirty="0" err="1"/>
              <a:t>Theory</a:t>
            </a:r>
            <a:endParaRPr lang="en-US" b="0"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III. </a:t>
            </a:r>
            <a:r>
              <a:rPr lang="hu-HU" b="1" dirty="0" err="1"/>
              <a:t>Magnetization</a:t>
            </a:r>
            <a:endParaRPr lang="en-US" b="1"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hu-HU" b="0" dirty="0" err="1"/>
              <a:t>Measurements</a:t>
            </a:r>
            <a:endParaRPr lang="en-US" b="0"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hu-HU" b="0" dirty="0" err="1"/>
              <a:t>Comparisons</a:t>
            </a:r>
            <a:endParaRPr lang="en-US" b="0"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 name="Egyenes összekötő 1">
            <a:extLst>
              <a:ext uri="{FF2B5EF4-FFF2-40B4-BE49-F238E27FC236}">
                <a16:creationId xmlns:a16="http://schemas.microsoft.com/office/drawing/2014/main" id="{D630BC67-41D7-578B-5DF7-AAEADFFEBA66}"/>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3" name="Szöveg helye 12">
            <a:extLst>
              <a:ext uri="{FF2B5EF4-FFF2-40B4-BE49-F238E27FC236}">
                <a16:creationId xmlns:a16="http://schemas.microsoft.com/office/drawing/2014/main" id="{855139BC-6C28-E4D2-4F9E-9315B162E865}"/>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4" name="Szöveg helye 12">
            <a:extLst>
              <a:ext uri="{FF2B5EF4-FFF2-40B4-BE49-F238E27FC236}">
                <a16:creationId xmlns:a16="http://schemas.microsoft.com/office/drawing/2014/main" id="{E9730919-8372-2837-293A-AE4FE386BD9D}"/>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8" name="Szöveg helye 12">
                <a:extLst>
                  <a:ext uri="{FF2B5EF4-FFF2-40B4-BE49-F238E27FC236}">
                    <a16:creationId xmlns:a16="http://schemas.microsoft.com/office/drawing/2014/main" id="{94BA3BAF-B3BE-E698-8D39-A2C01791C015}"/>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8" name="Szöveg helye 12">
                <a:extLst>
                  <a:ext uri="{FF2B5EF4-FFF2-40B4-BE49-F238E27FC236}">
                    <a16:creationId xmlns:a16="http://schemas.microsoft.com/office/drawing/2014/main" id="{94BA3BAF-B3BE-E698-8D39-A2C01791C015}"/>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Szöveg helye 12">
                <a:extLst>
                  <a:ext uri="{FF2B5EF4-FFF2-40B4-BE49-F238E27FC236}">
                    <a16:creationId xmlns:a16="http://schemas.microsoft.com/office/drawing/2014/main" id="{BD1378F3-626C-9D60-5FA7-CB07E84032AA}"/>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3" name="Szöveg helye 12">
                <a:extLst>
                  <a:ext uri="{FF2B5EF4-FFF2-40B4-BE49-F238E27FC236}">
                    <a16:creationId xmlns:a16="http://schemas.microsoft.com/office/drawing/2014/main" id="{BD1378F3-626C-9D60-5FA7-CB07E84032AA}"/>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C2E8010A-58B0-5B59-4A10-987DC2775474}"/>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5" name="Szöveg helye 12">
                <a:extLst>
                  <a:ext uri="{FF2B5EF4-FFF2-40B4-BE49-F238E27FC236}">
                    <a16:creationId xmlns:a16="http://schemas.microsoft.com/office/drawing/2014/main" id="{C2E8010A-58B0-5B59-4A10-987DC2775474}"/>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69653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V. Measurements">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Basic </a:t>
            </a:r>
            <a:r>
              <a:rPr lang="hu-HU" b="0" dirty="0" err="1"/>
              <a:t>Theory</a:t>
            </a:r>
            <a:endParaRPr lang="en-US" b="0"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hu-HU" b="0" dirty="0" err="1"/>
              <a:t>Magnetization</a:t>
            </a:r>
            <a:endParaRPr lang="en-US" b="0"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IV. </a:t>
            </a:r>
            <a:r>
              <a:rPr lang="hu-HU" b="1" dirty="0" err="1"/>
              <a:t>Measurements</a:t>
            </a:r>
            <a:endParaRPr lang="en-US" b="1"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hu-HU" b="0" dirty="0" err="1"/>
              <a:t>Comparisons</a:t>
            </a:r>
            <a:endParaRPr lang="en-US" b="0"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 name="Egyenes összekötő 1">
            <a:extLst>
              <a:ext uri="{FF2B5EF4-FFF2-40B4-BE49-F238E27FC236}">
                <a16:creationId xmlns:a16="http://schemas.microsoft.com/office/drawing/2014/main" id="{E660B033-D17A-CC2F-E8E9-86EC306943DD}"/>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3" name="Szöveg helye 12">
            <a:extLst>
              <a:ext uri="{FF2B5EF4-FFF2-40B4-BE49-F238E27FC236}">
                <a16:creationId xmlns:a16="http://schemas.microsoft.com/office/drawing/2014/main" id="{9E64E1D8-4211-E290-C935-D687410FD169}"/>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4" name="Szöveg helye 12">
            <a:extLst>
              <a:ext uri="{FF2B5EF4-FFF2-40B4-BE49-F238E27FC236}">
                <a16:creationId xmlns:a16="http://schemas.microsoft.com/office/drawing/2014/main" id="{61FE36EA-F62D-F3C3-FEA8-F88458489AE0}"/>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8" name="Szöveg helye 12">
                <a:extLst>
                  <a:ext uri="{FF2B5EF4-FFF2-40B4-BE49-F238E27FC236}">
                    <a16:creationId xmlns:a16="http://schemas.microsoft.com/office/drawing/2014/main" id="{271B5BD8-947F-AE8A-AB60-FDC35379C1A2}"/>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8" name="Szöveg helye 12">
                <a:extLst>
                  <a:ext uri="{FF2B5EF4-FFF2-40B4-BE49-F238E27FC236}">
                    <a16:creationId xmlns:a16="http://schemas.microsoft.com/office/drawing/2014/main" id="{271B5BD8-947F-AE8A-AB60-FDC35379C1A2}"/>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Szöveg helye 12">
                <a:extLst>
                  <a:ext uri="{FF2B5EF4-FFF2-40B4-BE49-F238E27FC236}">
                    <a16:creationId xmlns:a16="http://schemas.microsoft.com/office/drawing/2014/main" id="{59BFBC53-728E-6C6A-F740-4CC282FD1430}"/>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3" name="Szöveg helye 12">
                <a:extLst>
                  <a:ext uri="{FF2B5EF4-FFF2-40B4-BE49-F238E27FC236}">
                    <a16:creationId xmlns:a16="http://schemas.microsoft.com/office/drawing/2014/main" id="{59BFBC53-728E-6C6A-F740-4CC282FD1430}"/>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0236FFD5-5317-0BCC-4D02-D60BF6AA32CC}"/>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5" name="Szöveg helye 12">
                <a:extLst>
                  <a:ext uri="{FF2B5EF4-FFF2-40B4-BE49-F238E27FC236}">
                    <a16:creationId xmlns:a16="http://schemas.microsoft.com/office/drawing/2014/main" id="{0236FFD5-5317-0BCC-4D02-D60BF6AA32CC}"/>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2541791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 Comparisons">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Basic </a:t>
            </a:r>
            <a:r>
              <a:rPr lang="hu-HU" b="0" dirty="0" err="1"/>
              <a:t>Theory</a:t>
            </a:r>
            <a:endParaRPr lang="en-US" b="0"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hu-HU" b="0" dirty="0" err="1"/>
              <a:t>Magnetization</a:t>
            </a:r>
            <a:endParaRPr lang="en-US" b="0"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hu-HU" b="0" dirty="0" err="1"/>
              <a:t>Measurements</a:t>
            </a:r>
            <a:endParaRPr lang="en-US" b="0"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V. </a:t>
            </a:r>
            <a:r>
              <a:rPr lang="hu-HU" b="1" dirty="0" err="1"/>
              <a:t>Comparisons</a:t>
            </a:r>
            <a:endParaRPr lang="en-US" b="1"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16" name="Egyenes összekötő 15">
            <a:extLst>
              <a:ext uri="{FF2B5EF4-FFF2-40B4-BE49-F238E27FC236}">
                <a16:creationId xmlns:a16="http://schemas.microsoft.com/office/drawing/2014/main" id="{939A61E8-B318-AFD4-E5FA-5F8AADEC60F3}"/>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17" name="Szöveg helye 12">
            <a:extLst>
              <a:ext uri="{FF2B5EF4-FFF2-40B4-BE49-F238E27FC236}">
                <a16:creationId xmlns:a16="http://schemas.microsoft.com/office/drawing/2014/main" id="{3650AEA9-CBC2-C29C-2B6E-E4A5DAC6EB75}"/>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18" name="Szöveg helye 12">
            <a:extLst>
              <a:ext uri="{FF2B5EF4-FFF2-40B4-BE49-F238E27FC236}">
                <a16:creationId xmlns:a16="http://schemas.microsoft.com/office/drawing/2014/main" id="{E4783920-B739-D112-FC7E-65C592CF3124}"/>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19" name="Szöveg helye 12">
                <a:extLst>
                  <a:ext uri="{FF2B5EF4-FFF2-40B4-BE49-F238E27FC236}">
                    <a16:creationId xmlns:a16="http://schemas.microsoft.com/office/drawing/2014/main" id="{F93B1A29-F146-2884-1B4A-6BF4C73A9327}"/>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9" name="Szöveg helye 12">
                <a:extLst>
                  <a:ext uri="{FF2B5EF4-FFF2-40B4-BE49-F238E27FC236}">
                    <a16:creationId xmlns:a16="http://schemas.microsoft.com/office/drawing/2014/main" id="{F93B1A29-F146-2884-1B4A-6BF4C73A9327}"/>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Szöveg helye 12">
                <a:extLst>
                  <a:ext uri="{FF2B5EF4-FFF2-40B4-BE49-F238E27FC236}">
                    <a16:creationId xmlns:a16="http://schemas.microsoft.com/office/drawing/2014/main" id="{AE6A8AAF-A9AB-746C-E4FD-1A9DA0D2C387}"/>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21" name="Szöveg helye 12">
                <a:extLst>
                  <a:ext uri="{FF2B5EF4-FFF2-40B4-BE49-F238E27FC236}">
                    <a16:creationId xmlns:a16="http://schemas.microsoft.com/office/drawing/2014/main" id="{AE6A8AAF-A9AB-746C-E4FD-1A9DA0D2C387}"/>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Szöveg helye 12">
                <a:extLst>
                  <a:ext uri="{FF2B5EF4-FFF2-40B4-BE49-F238E27FC236}">
                    <a16:creationId xmlns:a16="http://schemas.microsoft.com/office/drawing/2014/main" id="{CAB352D0-1EB1-4677-540B-CA7135D03112}"/>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22" name="Szöveg helye 12">
                <a:extLst>
                  <a:ext uri="{FF2B5EF4-FFF2-40B4-BE49-F238E27FC236}">
                    <a16:creationId xmlns:a16="http://schemas.microsoft.com/office/drawing/2014/main" id="{CAB352D0-1EB1-4677-540B-CA7135D03112}"/>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3003398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ext To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33495-7C50-42C6-AF8D-2A5314C83FFB}"/>
              </a:ext>
            </a:extLst>
          </p:cNvPr>
          <p:cNvSpPr>
            <a:spLocks noGrp="1"/>
          </p:cNvSpPr>
          <p:nvPr>
            <p:ph type="title" hasCustomPrompt="1"/>
          </p:nvPr>
        </p:nvSpPr>
        <p:spPr>
          <a:xfrm>
            <a:off x="2874821" y="3230678"/>
            <a:ext cx="8677836" cy="719051"/>
          </a:xfrm>
        </p:spPr>
        <p:txBody>
          <a:bodyPr anchor="ctr"/>
          <a:lstStyle>
            <a:lvl1pPr>
              <a:defRPr sz="4400" b="1" spc="300">
                <a:solidFill>
                  <a:schemeClr val="tx1"/>
                </a:solidFill>
                <a:latin typeface="+mj-lt"/>
                <a:ea typeface="Cambria" panose="02040503050406030204" pitchFamily="18" charset="0"/>
              </a:defRPr>
            </a:lvl1pPr>
          </a:lstStyle>
          <a:p>
            <a:r>
              <a:rPr lang="hu-HU" dirty="0"/>
              <a:t>VI. </a:t>
            </a:r>
            <a:r>
              <a:rPr lang="hu-HU" dirty="0" err="1"/>
              <a:t>Next</a:t>
            </a:r>
            <a:r>
              <a:rPr lang="hu-HU" dirty="0"/>
              <a:t> </a:t>
            </a:r>
            <a:r>
              <a:rPr lang="hu-HU" dirty="0" err="1"/>
              <a:t>Topic</a:t>
            </a:r>
            <a:endParaRPr lang="en-US" dirty="0"/>
          </a:p>
        </p:txBody>
      </p:sp>
      <p:cxnSp>
        <p:nvCxnSpPr>
          <p:cNvPr id="5" name="Egyenes összekötő 3">
            <a:extLst>
              <a:ext uri="{FF2B5EF4-FFF2-40B4-BE49-F238E27FC236}">
                <a16:creationId xmlns:a16="http://schemas.microsoft.com/office/drawing/2014/main" id="{203C4274-7B69-45CD-8987-7A050E6DE007}"/>
              </a:ext>
            </a:extLst>
          </p:cNvPr>
          <p:cNvCxnSpPr>
            <a:cxnSpLocks/>
          </p:cNvCxnSpPr>
          <p:nvPr userDrawn="1"/>
        </p:nvCxnSpPr>
        <p:spPr>
          <a:xfrm>
            <a:off x="2360115" y="2331339"/>
            <a:ext cx="0" cy="2517731"/>
          </a:xfrm>
          <a:prstGeom prst="line">
            <a:avLst/>
          </a:prstGeom>
          <a:ln w="57150">
            <a:solidFill>
              <a:srgbClr val="215CAF"/>
            </a:solidFill>
          </a:ln>
        </p:spPr>
        <p:style>
          <a:lnRef idx="2">
            <a:schemeClr val="accent1"/>
          </a:lnRef>
          <a:fillRef idx="0">
            <a:schemeClr val="accent1"/>
          </a:fillRef>
          <a:effectRef idx="1">
            <a:schemeClr val="accent1"/>
          </a:effectRef>
          <a:fontRef idx="minor">
            <a:schemeClr val="tx1"/>
          </a:fontRef>
        </p:style>
      </p:cxnSp>
      <p:sp>
        <p:nvSpPr>
          <p:cNvPr id="3" name="Téglalap 2">
            <a:extLst>
              <a:ext uri="{FF2B5EF4-FFF2-40B4-BE49-F238E27FC236}">
                <a16:creationId xmlns:a16="http://schemas.microsoft.com/office/drawing/2014/main" id="{02418881-368A-56B3-5488-950F94B414C9}"/>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4" name="Ábra 3">
            <a:extLst>
              <a:ext uri="{FF2B5EF4-FFF2-40B4-BE49-F238E27FC236}">
                <a16:creationId xmlns:a16="http://schemas.microsoft.com/office/drawing/2014/main" id="{9399F219-6C19-BD14-1408-D2AEDE07A4A6}"/>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6" name="TextBox 18">
            <a:extLst>
              <a:ext uri="{FF2B5EF4-FFF2-40B4-BE49-F238E27FC236}">
                <a16:creationId xmlns:a16="http://schemas.microsoft.com/office/drawing/2014/main" id="{584A952A-A8CC-C881-382F-6B0029C99E36}"/>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spTree>
    <p:extLst>
      <p:ext uri="{BB962C8B-B14F-4D97-AF65-F5344CB8AC3E}">
        <p14:creationId xmlns:p14="http://schemas.microsoft.com/office/powerpoint/2010/main" val="2009321385"/>
      </p:ext>
    </p:extLst>
  </p:cSld>
  <p:clrMapOvr>
    <a:masterClrMapping/>
  </p:clrMapOvr>
  <p:transition>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6" name="Téglalap 5">
            <a:extLst>
              <a:ext uri="{FF2B5EF4-FFF2-40B4-BE49-F238E27FC236}">
                <a16:creationId xmlns:a16="http://schemas.microsoft.com/office/drawing/2014/main" id="{74A07371-9197-43E3-B4FA-292A9759F21B}"/>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7" name="Ábra 6">
            <a:extLst>
              <a:ext uri="{FF2B5EF4-FFF2-40B4-BE49-F238E27FC236}">
                <a16:creationId xmlns:a16="http://schemas.microsoft.com/office/drawing/2014/main" id="{C7B38538-683B-4828-55B8-017DD10D37B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31136" y="157716"/>
            <a:ext cx="2601433" cy="433572"/>
          </a:xfrm>
          <a:prstGeom prst="rect">
            <a:avLst/>
          </a:prstGeom>
        </p:spPr>
      </p:pic>
      <p:sp>
        <p:nvSpPr>
          <p:cNvPr id="8" name="TextBox 18">
            <a:extLst>
              <a:ext uri="{FF2B5EF4-FFF2-40B4-BE49-F238E27FC236}">
                <a16:creationId xmlns:a16="http://schemas.microsoft.com/office/drawing/2014/main" id="{E93EC0A1-C12E-1680-0374-B421D16AE789}"/>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spTree>
    <p:extLst>
      <p:ext uri="{BB962C8B-B14F-4D97-AF65-F5344CB8AC3E}">
        <p14:creationId xmlns:p14="http://schemas.microsoft.com/office/powerpoint/2010/main" val="1457866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70E684B8-3F18-D615-A911-01C9583E31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dirty="0" err="1"/>
              <a:t>Title</a:t>
            </a:r>
            <a:endParaRPr lang="en-US" dirty="0"/>
          </a:p>
        </p:txBody>
      </p:sp>
      <p:sp>
        <p:nvSpPr>
          <p:cNvPr id="3" name="Szöveg helye 2">
            <a:extLst>
              <a:ext uri="{FF2B5EF4-FFF2-40B4-BE49-F238E27FC236}">
                <a16:creationId xmlns:a16="http://schemas.microsoft.com/office/drawing/2014/main" id="{B5B5069D-603F-331B-F48F-EBEB99CCEB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dirty="0"/>
              <a:t>Text</a:t>
            </a:r>
          </a:p>
          <a:p>
            <a:pPr lvl="1"/>
            <a:r>
              <a:rPr lang="hu-HU" dirty="0"/>
              <a:t>Text</a:t>
            </a:r>
          </a:p>
          <a:p>
            <a:pPr lvl="2"/>
            <a:r>
              <a:rPr lang="hu-HU" dirty="0"/>
              <a:t>Text</a:t>
            </a:r>
          </a:p>
          <a:p>
            <a:pPr lvl="3"/>
            <a:r>
              <a:rPr lang="hu-HU" dirty="0"/>
              <a:t>Text</a:t>
            </a:r>
          </a:p>
          <a:p>
            <a:pPr lvl="4"/>
            <a:r>
              <a:rPr lang="hu-HU" dirty="0"/>
              <a:t>Text</a:t>
            </a:r>
            <a:endParaRPr lang="en-US" dirty="0"/>
          </a:p>
        </p:txBody>
      </p:sp>
      <p:sp>
        <p:nvSpPr>
          <p:cNvPr id="4" name="Dátum helye 3">
            <a:extLst>
              <a:ext uri="{FF2B5EF4-FFF2-40B4-BE49-F238E27FC236}">
                <a16:creationId xmlns:a16="http://schemas.microsoft.com/office/drawing/2014/main" id="{74FEE16A-5999-8136-E06B-4191078CFB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318DA92-EE75-4ADA-A112-6FD7B9BF7405}" type="datetimeFigureOut">
              <a:rPr lang="en-US" smtClean="0"/>
              <a:t>5/13/2026</a:t>
            </a:fld>
            <a:endParaRPr lang="en-US"/>
          </a:p>
        </p:txBody>
      </p:sp>
      <p:sp>
        <p:nvSpPr>
          <p:cNvPr id="5" name="Élőláb helye 4">
            <a:extLst>
              <a:ext uri="{FF2B5EF4-FFF2-40B4-BE49-F238E27FC236}">
                <a16:creationId xmlns:a16="http://schemas.microsoft.com/office/drawing/2014/main" id="{A61C2FD3-01E3-2F39-3C05-A458DD1538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hu-HU" dirty="0"/>
              <a:t>Text</a:t>
            </a:r>
            <a:endParaRPr lang="en-US" dirty="0"/>
          </a:p>
        </p:txBody>
      </p:sp>
      <p:sp>
        <p:nvSpPr>
          <p:cNvPr id="6" name="Dia számának helye 5">
            <a:extLst>
              <a:ext uri="{FF2B5EF4-FFF2-40B4-BE49-F238E27FC236}">
                <a16:creationId xmlns:a16="http://schemas.microsoft.com/office/drawing/2014/main" id="{048E084D-0904-1DF7-3B89-EB6C93C11F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A8B3ABD-0821-485F-9548-E5B9862EB8A0}" type="slidenum">
              <a:rPr lang="en-US" smtClean="0"/>
              <a:t>‹#›</a:t>
            </a:fld>
            <a:endParaRPr lang="en-US"/>
          </a:p>
        </p:txBody>
      </p:sp>
    </p:spTree>
    <p:extLst>
      <p:ext uri="{BB962C8B-B14F-4D97-AF65-F5344CB8AC3E}">
        <p14:creationId xmlns:p14="http://schemas.microsoft.com/office/powerpoint/2010/main" val="909968205"/>
      </p:ext>
    </p:extLst>
  </p:cSld>
  <p:clrMap bg1="lt1" tx1="dk1" bg2="lt2" tx2="dk2" accent1="accent1" accent2="accent2" accent3="accent3" accent4="accent4" accent5="accent5" accent6="accent6" hlink="hlink" folHlink="folHlink"/>
  <p:sldLayoutIdLst>
    <p:sldLayoutId id="2147483689" r:id="rId1"/>
    <p:sldLayoutId id="2147483649" r:id="rId2"/>
    <p:sldLayoutId id="2147483655" r:id="rId3"/>
    <p:sldLayoutId id="2147483661" r:id="rId4"/>
    <p:sldLayoutId id="2147483662" r:id="rId5"/>
    <p:sldLayoutId id="2147483663" r:id="rId6"/>
    <p:sldLayoutId id="2147483664" r:id="rId7"/>
    <p:sldLayoutId id="2147483669" r:id="rId8"/>
    <p:sldLayoutId id="2147483670" r:id="rId9"/>
    <p:sldLayoutId id="2147483671" r:id="rId10"/>
    <p:sldLayoutId id="2147483660" r:id="rId11"/>
    <p:sldLayoutId id="2147483690" r:id="rId12"/>
  </p:sldLayoutIdLst>
  <p:txStyles>
    <p:title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9CEF804-E58C-481B-A606-7D35AF68FF55}"/>
              </a:ext>
            </a:extLst>
          </p:cNvPr>
          <p:cNvSpPr>
            <a:spLocks noGrp="1"/>
          </p:cNvSpPr>
          <p:nvPr>
            <p:ph type="title"/>
          </p:nvPr>
        </p:nvSpPr>
        <p:spPr>
          <a:xfrm>
            <a:off x="731837" y="260351"/>
            <a:ext cx="10728325" cy="900000"/>
          </a:xfrm>
          <a:prstGeom prst="rect">
            <a:avLst/>
          </a:prstGeom>
        </p:spPr>
        <p:txBody>
          <a:bodyPr vert="horz" lIns="0" tIns="0" rIns="0" bIns="0" rtlCol="0" anchor="t" anchorCtr="0">
            <a:noAutofit/>
          </a:bodyPr>
          <a:lstStyle/>
          <a:p>
            <a:r>
              <a:rPr lang="de-CH" noProof="0"/>
              <a:t>Mastertitelformat bearbeiten</a:t>
            </a:r>
          </a:p>
        </p:txBody>
      </p:sp>
      <p:sp>
        <p:nvSpPr>
          <p:cNvPr id="3" name="Textplatzhalter 2">
            <a:extLst>
              <a:ext uri="{FF2B5EF4-FFF2-40B4-BE49-F238E27FC236}">
                <a16:creationId xmlns:a16="http://schemas.microsoft.com/office/drawing/2014/main" id="{65C6EC0D-393C-42F2-B6A7-B19C9B098F2D}"/>
              </a:ext>
            </a:extLst>
          </p:cNvPr>
          <p:cNvSpPr>
            <a:spLocks noGrp="1"/>
          </p:cNvSpPr>
          <p:nvPr>
            <p:ph type="body" idx="1"/>
          </p:nvPr>
        </p:nvSpPr>
        <p:spPr>
          <a:xfrm>
            <a:off x="731837" y="1412875"/>
            <a:ext cx="10728325" cy="4680000"/>
          </a:xfrm>
          <a:prstGeom prst="rect">
            <a:avLst/>
          </a:prstGeom>
        </p:spPr>
        <p:txBody>
          <a:bodyPr vert="horz" lIns="0" tIns="0" rIns="0" bIns="0" rtlCol="0">
            <a:noAutofit/>
          </a:bodyPr>
          <a:lstStyle/>
          <a:p>
            <a:pPr lvl="0"/>
            <a:r>
              <a:rPr lang="de-CH" noProof="0"/>
              <a:t>Mastertextformat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4" name="Datumsplatzhalter 3">
            <a:extLst>
              <a:ext uri="{FF2B5EF4-FFF2-40B4-BE49-F238E27FC236}">
                <a16:creationId xmlns:a16="http://schemas.microsoft.com/office/drawing/2014/main" id="{37C96E51-36C9-4BEE-A761-33378A0DF03D}"/>
              </a:ext>
            </a:extLst>
          </p:cNvPr>
          <p:cNvSpPr>
            <a:spLocks noGrp="1"/>
          </p:cNvSpPr>
          <p:nvPr>
            <p:ph type="dt" sz="half" idx="2"/>
          </p:nvPr>
        </p:nvSpPr>
        <p:spPr>
          <a:xfrm>
            <a:off x="10473692" y="6522444"/>
            <a:ext cx="612000" cy="216000"/>
          </a:xfrm>
          <a:prstGeom prst="rect">
            <a:avLst/>
          </a:prstGeom>
        </p:spPr>
        <p:txBody>
          <a:bodyPr vert="horz" lIns="0" tIns="0" rIns="0" bIns="0" rtlCol="0" anchor="ctr"/>
          <a:lstStyle>
            <a:lvl1pPr algn="l">
              <a:defRPr sz="800">
                <a:solidFill>
                  <a:schemeClr val="tx1"/>
                </a:solidFill>
              </a:defRPr>
            </a:lvl1pPr>
          </a:lstStyle>
          <a:p>
            <a:fld id="{269E37AB-EE9C-4565-B2FD-B1FC504BEE2A}" type="datetime1">
              <a:rPr lang="de-CH" noProof="0" smtClean="0"/>
              <a:t>13.05.2026</a:t>
            </a:fld>
            <a:endParaRPr lang="de-CH" noProof="0"/>
          </a:p>
        </p:txBody>
      </p:sp>
      <p:sp>
        <p:nvSpPr>
          <p:cNvPr id="5" name="Fußzeilenplatzhalter 4">
            <a:extLst>
              <a:ext uri="{FF2B5EF4-FFF2-40B4-BE49-F238E27FC236}">
                <a16:creationId xmlns:a16="http://schemas.microsoft.com/office/drawing/2014/main" id="{411EC403-6E63-4450-AFDD-66CA49D6CCBE}"/>
              </a:ext>
            </a:extLst>
          </p:cNvPr>
          <p:cNvSpPr>
            <a:spLocks noGrp="1"/>
          </p:cNvSpPr>
          <p:nvPr>
            <p:ph type="ftr" sz="quarter" idx="3"/>
          </p:nvPr>
        </p:nvSpPr>
        <p:spPr>
          <a:xfrm>
            <a:off x="2171700" y="6522444"/>
            <a:ext cx="5400000" cy="216000"/>
          </a:xfrm>
          <a:prstGeom prst="rect">
            <a:avLst/>
          </a:prstGeom>
        </p:spPr>
        <p:txBody>
          <a:bodyPr vert="horz" lIns="0" tIns="0" rIns="0" bIns="0" rtlCol="0" anchor="ctr"/>
          <a:lstStyle>
            <a:lvl1pPr algn="l">
              <a:defRPr sz="800">
                <a:solidFill>
                  <a:schemeClr val="tx1"/>
                </a:solidFill>
              </a:defRPr>
            </a:lvl1p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7FDFCC57-7DDC-4B2C-A6BE-862DAF9C9F11}"/>
              </a:ext>
            </a:extLst>
          </p:cNvPr>
          <p:cNvSpPr>
            <a:spLocks noGrp="1"/>
          </p:cNvSpPr>
          <p:nvPr>
            <p:ph type="sldNum" sz="quarter" idx="4"/>
          </p:nvPr>
        </p:nvSpPr>
        <p:spPr>
          <a:xfrm>
            <a:off x="11137585" y="6522444"/>
            <a:ext cx="322577" cy="216000"/>
          </a:xfrm>
          <a:prstGeom prst="rect">
            <a:avLst/>
          </a:prstGeom>
        </p:spPr>
        <p:txBody>
          <a:bodyPr vert="horz" lIns="0" tIns="0" rIns="0" bIns="0" rtlCol="0" anchor="ctr"/>
          <a:lstStyle>
            <a:lvl1pPr algn="r">
              <a:defRPr sz="800">
                <a:solidFill>
                  <a:schemeClr val="tx1"/>
                </a:solidFill>
              </a:defRPr>
            </a:lvl1pPr>
          </a:lstStyle>
          <a:p>
            <a:fld id="{5ACA52AF-F19D-405C-AD5F-7D94B96A5CC3}" type="slidenum">
              <a:rPr lang="de-CH" noProof="0" smtClean="0"/>
              <a:pPr/>
              <a:t>‹#›</a:t>
            </a:fld>
            <a:endParaRPr lang="de-CH" noProof="0"/>
          </a:p>
        </p:txBody>
      </p:sp>
    </p:spTree>
    <p:extLst>
      <p:ext uri="{BB962C8B-B14F-4D97-AF65-F5344CB8AC3E}">
        <p14:creationId xmlns:p14="http://schemas.microsoft.com/office/powerpoint/2010/main" val="21376129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p:txStyles>
    <p:titleStyle>
      <a:lvl1pPr algn="l" defTabSz="914400" rtl="0" eaLnBrk="1" latinLnBrk="0" hangingPunct="1">
        <a:lnSpc>
          <a:spcPct val="90000"/>
        </a:lnSpc>
        <a:spcBef>
          <a:spcPct val="0"/>
        </a:spcBef>
        <a:buNone/>
        <a:defRPr sz="2600" kern="1200">
          <a:solidFill>
            <a:schemeClr val="tx1"/>
          </a:solidFill>
          <a:latin typeface="+mj-lt"/>
          <a:ea typeface="+mj-ea"/>
          <a:cs typeface="+mj-cs"/>
        </a:defRPr>
      </a:lvl1pPr>
    </p:titleStyle>
    <p:bodyStyle>
      <a:lvl1pPr marL="270000" indent="-270000" algn="l" defTabSz="914400" rtl="0" eaLnBrk="1" latinLnBrk="0" hangingPunct="1">
        <a:lnSpc>
          <a:spcPct val="100000"/>
        </a:lnSpc>
        <a:spcBef>
          <a:spcPts val="1000"/>
        </a:spcBef>
        <a:buFont typeface="Arial" panose="020B0604020202020204" pitchFamily="34" charset="0"/>
        <a:buChar char="•"/>
        <a:defRPr sz="1800" kern="1200">
          <a:solidFill>
            <a:schemeClr val="tx1"/>
          </a:solidFill>
          <a:latin typeface="+mn-lt"/>
          <a:ea typeface="+mn-ea"/>
          <a:cs typeface="+mn-cs"/>
        </a:defRPr>
      </a:lvl1pPr>
      <a:lvl2pPr marL="538163"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2pPr>
      <a:lvl3pPr marL="81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3pPr>
      <a:lvl4pPr marL="1080000"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4pPr>
      <a:lvl5pPr marL="135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61">
          <p15:clr>
            <a:srgbClr val="F26B43"/>
          </p15:clr>
        </p15:guide>
        <p15:guide id="3" pos="7219">
          <p15:clr>
            <a:srgbClr val="F26B43"/>
          </p15:clr>
        </p15:guide>
        <p15:guide id="4" orient="horz" pos="164">
          <p15:clr>
            <a:srgbClr val="F26B43"/>
          </p15:clr>
        </p15:guide>
        <p15:guide id="5" orient="horz" pos="890">
          <p15:clr>
            <a:srgbClr val="F26B43"/>
          </p15:clr>
        </p15:guide>
        <p15:guide id="6" orient="horz" pos="4201">
          <p15:clr>
            <a:srgbClr val="F26B43"/>
          </p15:clr>
        </p15:guide>
        <p15:guide id="7"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80.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380.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400.png"/><Relationship Id="rId5" Type="http://schemas.openxmlformats.org/officeDocument/2006/relationships/image" Target="../media/image390.png"/><Relationship Id="rId4" Type="http://schemas.openxmlformats.org/officeDocument/2006/relationships/image" Target="../media/image380.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400.png"/><Relationship Id="rId5" Type="http://schemas.openxmlformats.org/officeDocument/2006/relationships/image" Target="../media/image390.png"/><Relationship Id="rId4" Type="http://schemas.openxmlformats.org/officeDocument/2006/relationships/image" Target="../media/image380.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400.png"/><Relationship Id="rId5" Type="http://schemas.openxmlformats.org/officeDocument/2006/relationships/image" Target="../media/image390.png"/><Relationship Id="rId4" Type="http://schemas.openxmlformats.org/officeDocument/2006/relationships/image" Target="../media/image380.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400.png"/><Relationship Id="rId5" Type="http://schemas.openxmlformats.org/officeDocument/2006/relationships/image" Target="../media/image390.png"/><Relationship Id="rId4" Type="http://schemas.openxmlformats.org/officeDocument/2006/relationships/image" Target="../media/image380.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1.png"/><Relationship Id="rId7" Type="http://schemas.openxmlformats.org/officeDocument/2006/relationships/diagramQuickStyle" Target="../diagrams/quickStyle1.xm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diagramLayout" Target="../diagrams/layout1.xml"/><Relationship Id="rId11" Type="http://schemas.openxmlformats.org/officeDocument/2006/relationships/image" Target="../media/image34.png"/><Relationship Id="rId5" Type="http://schemas.openxmlformats.org/officeDocument/2006/relationships/diagramData" Target="../diagrams/data1.xml"/><Relationship Id="rId10" Type="http://schemas.openxmlformats.org/officeDocument/2006/relationships/image" Target="../media/image33.png"/><Relationship Id="rId4" Type="http://schemas.openxmlformats.org/officeDocument/2006/relationships/image" Target="../media/image32.png"/><Relationship Id="rId9" Type="http://schemas.microsoft.com/office/2007/relationships/diagramDrawing" Target="../diagrams/drawing1.xml"/></Relationships>
</file>

<file path=ppt/slides/_rels/slide19.xml.rels><?xml version="1.0" encoding="UTF-8" standalone="yes"?>
<Relationships xmlns="http://schemas.openxmlformats.org/package/2006/relationships"><Relationship Id="rId2" Type="http://schemas.openxmlformats.org/officeDocument/2006/relationships/image" Target="../media/image35.ti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image" Target="../media/image38.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540.png"/><Relationship Id="rId4" Type="http://schemas.openxmlformats.org/officeDocument/2006/relationships/image" Target="../media/image530.png"/></Relationships>
</file>

<file path=ppt/slides/_rels/slide23.xml.rels><?xml version="1.0" encoding="UTF-8" standalone="yes"?>
<Relationships xmlns="http://schemas.openxmlformats.org/package/2006/relationships"><Relationship Id="rId3" Type="http://schemas.openxmlformats.org/officeDocument/2006/relationships/image" Target="../media/image550.png"/><Relationship Id="rId2" Type="http://schemas.openxmlformats.org/officeDocument/2006/relationships/image" Target="../media/image38.png"/><Relationship Id="rId1" Type="http://schemas.openxmlformats.org/officeDocument/2006/relationships/slideLayout" Target="../slideLayouts/slideLayout9.xml"/><Relationship Id="rId4" Type="http://schemas.openxmlformats.org/officeDocument/2006/relationships/image" Target="../media/image560.png"/></Relationships>
</file>

<file path=ppt/slides/_rels/slide24.xml.rels><?xml version="1.0" encoding="UTF-8" standalone="yes"?>
<Relationships xmlns="http://schemas.openxmlformats.org/package/2006/relationships"><Relationship Id="rId3" Type="http://schemas.openxmlformats.org/officeDocument/2006/relationships/image" Target="../media/image550.png"/><Relationship Id="rId2" Type="http://schemas.openxmlformats.org/officeDocument/2006/relationships/image" Target="../media/image38.png"/><Relationship Id="rId1" Type="http://schemas.openxmlformats.org/officeDocument/2006/relationships/slideLayout" Target="../slideLayouts/slideLayout9.xml"/><Relationship Id="rId4" Type="http://schemas.openxmlformats.org/officeDocument/2006/relationships/image" Target="../media/image570.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600.png"/><Relationship Id="rId5" Type="http://schemas.openxmlformats.org/officeDocument/2006/relationships/image" Target="../media/image590.png"/><Relationship Id="rId4" Type="http://schemas.openxmlformats.org/officeDocument/2006/relationships/image" Target="../media/image580.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image" Target="../media/image58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5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9.xml"/><Relationship Id="rId6" Type="http://schemas.openxmlformats.org/officeDocument/2006/relationships/image" Target="../media/image60.jpeg"/><Relationship Id="rId5" Type="http://schemas.openxmlformats.org/officeDocument/2006/relationships/image" Target="../media/image59.png"/><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8" Type="http://schemas.openxmlformats.org/officeDocument/2006/relationships/image" Target="../media/image720.png"/><Relationship Id="rId3" Type="http://schemas.openxmlformats.org/officeDocument/2006/relationships/image" Target="../media/image63.png"/><Relationship Id="rId7" Type="http://schemas.openxmlformats.org/officeDocument/2006/relationships/image" Target="../media/image710.png"/><Relationship Id="rId2" Type="http://schemas.openxmlformats.org/officeDocument/2006/relationships/image" Target="../media/image62.png"/><Relationship Id="rId1" Type="http://schemas.openxmlformats.org/officeDocument/2006/relationships/slideLayout" Target="../slideLayouts/slideLayout9.xml"/><Relationship Id="rId6" Type="http://schemas.openxmlformats.org/officeDocument/2006/relationships/image" Target="../media/image700.png"/><Relationship Id="rId5" Type="http://schemas.openxmlformats.org/officeDocument/2006/relationships/image" Target="../media/image690.png"/><Relationship Id="rId4" Type="http://schemas.openxmlformats.org/officeDocument/2006/relationships/image" Target="../media/image680.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image" Target="../media/image62.png"/><Relationship Id="rId7" Type="http://schemas.openxmlformats.org/officeDocument/2006/relationships/image" Target="../media/image690.png"/><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image" Target="../media/image740.png"/><Relationship Id="rId5" Type="http://schemas.openxmlformats.org/officeDocument/2006/relationships/image" Target="../media/image64.png"/><Relationship Id="rId10" Type="http://schemas.openxmlformats.org/officeDocument/2006/relationships/image" Target="../media/image720.png"/><Relationship Id="rId4" Type="http://schemas.openxmlformats.org/officeDocument/2006/relationships/image" Target="../media/image63.png"/><Relationship Id="rId9" Type="http://schemas.openxmlformats.org/officeDocument/2006/relationships/image" Target="../media/image710.png"/></Relationships>
</file>

<file path=ppt/slides/_rels/slide41.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image" Target="../media/image63.png"/><Relationship Id="rId7" Type="http://schemas.openxmlformats.org/officeDocument/2006/relationships/image" Target="../media/image690.png"/><Relationship Id="rId2" Type="http://schemas.openxmlformats.org/officeDocument/2006/relationships/image" Target="../media/image62.png"/><Relationship Id="rId1" Type="http://schemas.openxmlformats.org/officeDocument/2006/relationships/slideLayout" Target="../slideLayouts/slideLayout9.xml"/><Relationship Id="rId6" Type="http://schemas.openxmlformats.org/officeDocument/2006/relationships/image" Target="../media/image78.png"/><Relationship Id="rId5" Type="http://schemas.openxmlformats.org/officeDocument/2006/relationships/image" Target="../media/image65.png"/><Relationship Id="rId10" Type="http://schemas.openxmlformats.org/officeDocument/2006/relationships/image" Target="../media/image720.png"/><Relationship Id="rId4" Type="http://schemas.openxmlformats.org/officeDocument/2006/relationships/image" Target="../media/image64.png"/><Relationship Id="rId9" Type="http://schemas.openxmlformats.org/officeDocument/2006/relationships/image" Target="../media/image710.png"/></Relationships>
</file>

<file path=ppt/slides/_rels/slide42.xml.rels><?xml version="1.0" encoding="UTF-8" standalone="yes"?>
<Relationships xmlns="http://schemas.openxmlformats.org/package/2006/relationships"><Relationship Id="rId8" Type="http://schemas.openxmlformats.org/officeDocument/2006/relationships/image" Target="../media/image780.png"/><Relationship Id="rId13" Type="http://schemas.openxmlformats.org/officeDocument/2006/relationships/image" Target="../media/image720.png"/><Relationship Id="rId3" Type="http://schemas.openxmlformats.org/officeDocument/2006/relationships/image" Target="../media/image62.png"/><Relationship Id="rId7" Type="http://schemas.openxmlformats.org/officeDocument/2006/relationships/image" Target="../media/image67.png"/><Relationship Id="rId12" Type="http://schemas.openxmlformats.org/officeDocument/2006/relationships/image" Target="../media/image710.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65.png"/><Relationship Id="rId11" Type="http://schemas.openxmlformats.org/officeDocument/2006/relationships/image" Target="../media/image700.png"/><Relationship Id="rId5" Type="http://schemas.openxmlformats.org/officeDocument/2006/relationships/image" Target="../media/image64.png"/><Relationship Id="rId10" Type="http://schemas.openxmlformats.org/officeDocument/2006/relationships/image" Target="../media/image690.png"/><Relationship Id="rId4" Type="http://schemas.openxmlformats.org/officeDocument/2006/relationships/image" Target="../media/image63.png"/><Relationship Id="rId9" Type="http://schemas.openxmlformats.org/officeDocument/2006/relationships/image" Target="../media/image760.png"/></Relationships>
</file>

<file path=ppt/slides/_rels/slide43.xml.rels><?xml version="1.0" encoding="UTF-8" standalone="yes"?>
<Relationships xmlns="http://schemas.openxmlformats.org/package/2006/relationships"><Relationship Id="rId3" Type="http://schemas.openxmlformats.org/officeDocument/2006/relationships/image" Target="../media/image411.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hyperlink" Target="https://www.psi.ch/en/low-energy-muons" TargetMode="External"/><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3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platzhalter 18" descr="Ein Bild, das Gebäude, Stadt, Schloss, Turm enthält.&#10;&#10;Automatisch generierte Beschreibung">
            <a:extLst>
              <a:ext uri="{FF2B5EF4-FFF2-40B4-BE49-F238E27FC236}">
                <a16:creationId xmlns:a16="http://schemas.microsoft.com/office/drawing/2014/main" id="{882FF669-564A-4497-A386-BA8B28F256B8}"/>
              </a:ext>
            </a:extLst>
          </p:cNvPr>
          <p:cNvPicPr>
            <a:picLocks noGrp="1" noChangeAspect="1"/>
          </p:cNvPicPr>
          <p:nvPr>
            <p:ph type="pic" sz="quarter" idx="11"/>
          </p:nvPr>
        </p:nvPicPr>
        <p:blipFill rotWithShape="1">
          <a:blip r:embed="rId2">
            <a:alphaModFix amt="50000"/>
            <a:extLst>
              <a:ext uri="{28A0092B-C50C-407E-A947-70E740481C1C}">
                <a14:useLocalDpi xmlns:a14="http://schemas.microsoft.com/office/drawing/2010/main" val="0"/>
              </a:ext>
            </a:extLst>
          </a:blip>
          <a:srcRect t="461" b="461"/>
          <a:stretch/>
        </p:blipFill>
        <p:spPr/>
      </p:pic>
      <p:sp>
        <p:nvSpPr>
          <p:cNvPr id="6" name="Textplatzhalter 5">
            <a:extLst>
              <a:ext uri="{FF2B5EF4-FFF2-40B4-BE49-F238E27FC236}">
                <a16:creationId xmlns:a16="http://schemas.microsoft.com/office/drawing/2014/main" id="{4171C1F6-869F-40B1-8975-92FF2042F4CD}"/>
              </a:ext>
            </a:extLst>
          </p:cNvPr>
          <p:cNvSpPr>
            <a:spLocks noGrp="1"/>
          </p:cNvSpPr>
          <p:nvPr>
            <p:ph type="body" sz="quarter" idx="13"/>
          </p:nvPr>
        </p:nvSpPr>
        <p:spPr>
          <a:xfrm>
            <a:off x="304800" y="4686300"/>
            <a:ext cx="5501341" cy="728493"/>
          </a:xfrm>
        </p:spPr>
        <p:txBody>
          <a:bodyPr>
            <a:normAutofit fontScale="70000" lnSpcReduction="20000"/>
          </a:bodyPr>
          <a:lstStyle/>
          <a:p>
            <a:r>
              <a:rPr lang="en-US" b="1" dirty="0"/>
              <a:t>Ted Thorpe-Woods </a:t>
            </a:r>
          </a:p>
          <a:p>
            <a:r>
              <a:rPr lang="en-GB" dirty="0"/>
              <a:t>on behalf of the Exotic Matter group at ETH Zurich</a:t>
            </a:r>
            <a:endParaRPr lang="de-DE" dirty="0"/>
          </a:p>
        </p:txBody>
      </p:sp>
      <p:pic>
        <p:nvPicPr>
          <p:cNvPr id="11" name="IPA.jpg" descr="IPA.jpg">
            <a:extLst>
              <a:ext uri="{FF2B5EF4-FFF2-40B4-BE49-F238E27FC236}">
                <a16:creationId xmlns:a16="http://schemas.microsoft.com/office/drawing/2014/main" id="{31637B16-AA46-EE09-BACC-1340C0CDE963}"/>
              </a:ext>
            </a:extLst>
          </p:cNvPr>
          <p:cNvPicPr>
            <a:picLocks noChangeAspect="1"/>
          </p:cNvPicPr>
          <p:nvPr/>
        </p:nvPicPr>
        <p:blipFill>
          <a:blip r:embed="rId3"/>
          <a:stretch>
            <a:fillRect/>
          </a:stretch>
        </p:blipFill>
        <p:spPr>
          <a:xfrm>
            <a:off x="2883176" y="268069"/>
            <a:ext cx="1037448" cy="460059"/>
          </a:xfrm>
          <a:prstGeom prst="rect">
            <a:avLst/>
          </a:prstGeom>
          <a:ln w="12700">
            <a:miter lim="400000"/>
          </a:ln>
        </p:spPr>
      </p:pic>
      <p:sp>
        <p:nvSpPr>
          <p:cNvPr id="3" name="Titel 2">
            <a:extLst>
              <a:ext uri="{FF2B5EF4-FFF2-40B4-BE49-F238E27FC236}">
                <a16:creationId xmlns:a16="http://schemas.microsoft.com/office/drawing/2014/main" id="{AC1FB292-90C1-439C-8480-EB4116CF2374}"/>
              </a:ext>
            </a:extLst>
          </p:cNvPr>
          <p:cNvSpPr>
            <a:spLocks noGrp="1"/>
          </p:cNvSpPr>
          <p:nvPr>
            <p:ph type="ctrTitle"/>
          </p:nvPr>
        </p:nvSpPr>
        <p:spPr>
          <a:xfrm>
            <a:off x="0" y="2233538"/>
            <a:ext cx="5963478" cy="3312000"/>
          </a:xfrm>
        </p:spPr>
        <p:txBody>
          <a:bodyPr>
            <a:normAutofit/>
          </a:bodyPr>
          <a:lstStyle/>
          <a:p>
            <a:r>
              <a:rPr lang="de-CH" dirty="0"/>
              <a:t> </a:t>
            </a:r>
          </a:p>
        </p:txBody>
      </p:sp>
      <p:sp>
        <p:nvSpPr>
          <p:cNvPr id="5" name="TextBox 4">
            <a:extLst>
              <a:ext uri="{FF2B5EF4-FFF2-40B4-BE49-F238E27FC236}">
                <a16:creationId xmlns:a16="http://schemas.microsoft.com/office/drawing/2014/main" id="{CF56D776-F0B1-525A-1B01-5C5BE6A28738}"/>
              </a:ext>
            </a:extLst>
          </p:cNvPr>
          <p:cNvSpPr txBox="1"/>
          <p:nvPr/>
        </p:nvSpPr>
        <p:spPr>
          <a:xfrm>
            <a:off x="304800" y="2458303"/>
            <a:ext cx="5501341" cy="1754326"/>
          </a:xfrm>
          <a:prstGeom prst="rect">
            <a:avLst/>
          </a:prstGeom>
          <a:noFill/>
        </p:spPr>
        <p:txBody>
          <a:bodyPr wrap="square" rtlCol="0">
            <a:spAutoFit/>
          </a:bodyPr>
          <a:lstStyle/>
          <a:p>
            <a:r>
              <a:rPr lang="en-GB" sz="3600" b="1" dirty="0">
                <a:solidFill>
                  <a:schemeClr val="bg1"/>
                </a:solidFill>
              </a:rPr>
              <a:t>Precision CW spectroscopy of the 1S-2S transition of Positronium and Muonium</a:t>
            </a:r>
            <a:endParaRPr lang="en-CH" sz="3600" b="1" dirty="0">
              <a:solidFill>
                <a:schemeClr val="bg1"/>
              </a:solidFill>
            </a:endParaRPr>
          </a:p>
        </p:txBody>
      </p:sp>
      <p:sp>
        <p:nvSpPr>
          <p:cNvPr id="8" name="TextBox 7">
            <a:extLst>
              <a:ext uri="{FF2B5EF4-FFF2-40B4-BE49-F238E27FC236}">
                <a16:creationId xmlns:a16="http://schemas.microsoft.com/office/drawing/2014/main" id="{0C45CDB7-73D7-281C-81CE-01ECB01A8C8B}"/>
              </a:ext>
            </a:extLst>
          </p:cNvPr>
          <p:cNvSpPr txBox="1"/>
          <p:nvPr/>
        </p:nvSpPr>
        <p:spPr>
          <a:xfrm>
            <a:off x="383468" y="4365856"/>
            <a:ext cx="5501341" cy="830997"/>
          </a:xfrm>
          <a:prstGeom prst="rect">
            <a:avLst/>
          </a:prstGeom>
          <a:noFill/>
        </p:spPr>
        <p:txBody>
          <a:bodyPr wrap="square" rtlCol="0">
            <a:spAutoFit/>
          </a:bodyPr>
          <a:lstStyle/>
          <a:p>
            <a:r>
              <a:rPr lang="en-US" sz="2400" b="1" dirty="0">
                <a:solidFill>
                  <a:schemeClr val="bg1"/>
                </a:solidFill>
              </a:rPr>
              <a:t>Ted Thorpe-Woods,</a:t>
            </a:r>
          </a:p>
          <a:p>
            <a:r>
              <a:rPr lang="en-GB" sz="2400" dirty="0">
                <a:solidFill>
                  <a:schemeClr val="bg1"/>
                </a:solidFill>
              </a:rPr>
              <a:t>on behalf of the Crivelli group</a:t>
            </a:r>
            <a:endParaRPr lang="en-CH" sz="2400" dirty="0">
              <a:solidFill>
                <a:schemeClr val="bg1"/>
              </a:solidFill>
            </a:endParaRPr>
          </a:p>
        </p:txBody>
      </p:sp>
      <p:pic>
        <p:nvPicPr>
          <p:cNvPr id="4" name="Picture 3">
            <a:extLst>
              <a:ext uri="{FF2B5EF4-FFF2-40B4-BE49-F238E27FC236}">
                <a16:creationId xmlns:a16="http://schemas.microsoft.com/office/drawing/2014/main" id="{5A1332F1-07ED-AAE5-F7A3-28CEE66BB1D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137404" y="174402"/>
            <a:ext cx="1860274" cy="583222"/>
          </a:xfrm>
          <a:prstGeom prst="rect">
            <a:avLst/>
          </a:prstGeom>
        </p:spPr>
      </p:pic>
    </p:spTree>
    <p:extLst>
      <p:ext uri="{BB962C8B-B14F-4D97-AF65-F5344CB8AC3E}">
        <p14:creationId xmlns:p14="http://schemas.microsoft.com/office/powerpoint/2010/main" val="3536168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2C297-61A3-E098-4C12-F7A9C654DC71}"/>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0D4675F8-F1B1-3C33-3C77-B03D67C9ECD5}"/>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703BAF62-478B-200C-B4E3-500F29AAFBCB}"/>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4808AE7C-709D-F268-1E28-1EE66DA8815D}"/>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109FA0E5-2A49-19A6-F873-ECCE09201814}"/>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A93CD7C3-0E8C-F002-8975-32130897EEB9}"/>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FC037ED4-BA12-42B5-0DF7-79A0268A59B8}"/>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6A10D616-8CB2-7761-BB0F-55B34BA11C82}"/>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FF5368C4-C252-85D6-0BC7-A83F9BEC3217}"/>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FAA92593-7B9B-CEF6-C220-F172DFC53169}"/>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4A351AB9-2448-4EC5-6E4C-18EFD3D54DAA}"/>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2927B30B-3B3E-82D9-8885-DF5CA9DF1AE9}"/>
              </a:ext>
            </a:extLst>
          </p:cNvPr>
          <p:cNvSpPr/>
          <p:nvPr/>
        </p:nvSpPr>
        <p:spPr>
          <a:xfrm>
            <a:off x="11296721" y="1383203"/>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A077E933-30CE-AAF8-1BB3-EA7F91670BA1}"/>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920B9285-4FEA-B11D-C74D-6855B2BDB6E5}"/>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2" name="Rectangle 41">
            <a:extLst>
              <a:ext uri="{FF2B5EF4-FFF2-40B4-BE49-F238E27FC236}">
                <a16:creationId xmlns:a16="http://schemas.microsoft.com/office/drawing/2014/main" id="{39EE5358-73A5-691D-4684-0C1D65A42586}"/>
              </a:ext>
            </a:extLst>
          </p:cNvPr>
          <p:cNvSpPr/>
          <p:nvPr/>
        </p:nvSpPr>
        <p:spPr>
          <a:xfrm>
            <a:off x="3920900" y="1680026"/>
            <a:ext cx="2489839"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3" name="Rectangle 42">
            <a:extLst>
              <a:ext uri="{FF2B5EF4-FFF2-40B4-BE49-F238E27FC236}">
                <a16:creationId xmlns:a16="http://schemas.microsoft.com/office/drawing/2014/main" id="{593FFFB9-27AF-D9FC-4C96-666496C58249}"/>
              </a:ext>
            </a:extLst>
          </p:cNvPr>
          <p:cNvSpPr/>
          <p:nvPr/>
        </p:nvSpPr>
        <p:spPr>
          <a:xfrm>
            <a:off x="581345" y="4542526"/>
            <a:ext cx="1411633"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Rectangle 43">
            <a:extLst>
              <a:ext uri="{FF2B5EF4-FFF2-40B4-BE49-F238E27FC236}">
                <a16:creationId xmlns:a16="http://schemas.microsoft.com/office/drawing/2014/main" id="{4E749FCF-8064-C899-9003-3B2E4C7F3DC2}"/>
              </a:ext>
            </a:extLst>
          </p:cNvPr>
          <p:cNvSpPr/>
          <p:nvPr/>
        </p:nvSpPr>
        <p:spPr>
          <a:xfrm>
            <a:off x="5103125" y="3703524"/>
            <a:ext cx="1514243"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8A47076D-E740-9909-813C-1BBDBF73A57D}"/>
              </a:ext>
            </a:extLst>
          </p:cNvPr>
          <p:cNvSpPr/>
          <p:nvPr/>
        </p:nvSpPr>
        <p:spPr>
          <a:xfrm>
            <a:off x="3862607" y="2050079"/>
            <a:ext cx="2500108"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90689DD6-694F-2E56-1714-D90B82371EE0}"/>
              </a:ext>
            </a:extLst>
          </p:cNvPr>
          <p:cNvSpPr/>
          <p:nvPr/>
        </p:nvSpPr>
        <p:spPr>
          <a:xfrm>
            <a:off x="3920900" y="6128482"/>
            <a:ext cx="1374114" cy="437971"/>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4F95D6EB-DA5C-DBB4-7DDB-09AA190A4B5C}"/>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122EC826-3F3F-8E7E-3B29-520F2FAE78EC}"/>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DD1BCEA1-C7CF-7940-093E-6395F9F7B2E1}"/>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cxnSp>
        <p:nvCxnSpPr>
          <p:cNvPr id="7" name="Straight Arrow Connector 6">
            <a:extLst>
              <a:ext uri="{FF2B5EF4-FFF2-40B4-BE49-F238E27FC236}">
                <a16:creationId xmlns:a16="http://schemas.microsoft.com/office/drawing/2014/main" id="{6E9902DC-C615-8F07-3C24-95632DBB2ABE}"/>
              </a:ext>
            </a:extLst>
          </p:cNvPr>
          <p:cNvCxnSpPr>
            <a:cxnSpLocks/>
          </p:cNvCxnSpPr>
          <p:nvPr/>
        </p:nvCxnSpPr>
        <p:spPr>
          <a:xfrm flipH="1" flipV="1">
            <a:off x="10405403" y="2335012"/>
            <a:ext cx="887527" cy="108346"/>
          </a:xfrm>
          <a:prstGeom prst="straightConnector1">
            <a:avLst/>
          </a:prstGeom>
          <a:ln w="57150">
            <a:solidFill>
              <a:srgbClr val="068306"/>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71F5331-AED8-C04F-A728-FDBF0ABFFC73}"/>
                  </a:ext>
                </a:extLst>
              </p:cNvPr>
              <p:cNvSpPr txBox="1"/>
              <p:nvPr/>
            </p:nvSpPr>
            <p:spPr>
              <a:xfrm>
                <a:off x="10774318" y="1933719"/>
                <a:ext cx="35375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68306"/>
                          </a:solidFill>
                          <a:latin typeface="Cambria Math" panose="02040503050406030204" pitchFamily="18" charset="0"/>
                        </a:rPr>
                        <m:t>𝑀</m:t>
                      </m:r>
                    </m:oMath>
                  </m:oMathPara>
                </a14:m>
                <a:endParaRPr lang="en-CH" sz="2400" dirty="0">
                  <a:solidFill>
                    <a:srgbClr val="068306"/>
                  </a:solidFill>
                </a:endParaRPr>
              </a:p>
            </p:txBody>
          </p:sp>
        </mc:Choice>
        <mc:Fallback xmlns="">
          <p:sp>
            <p:nvSpPr>
              <p:cNvPr id="9" name="TextBox 8">
                <a:extLst>
                  <a:ext uri="{FF2B5EF4-FFF2-40B4-BE49-F238E27FC236}">
                    <a16:creationId xmlns:a16="http://schemas.microsoft.com/office/drawing/2014/main" id="{867D3770-6967-710A-FECD-F911F8E26073}"/>
                  </a:ext>
                </a:extLst>
              </p:cNvPr>
              <p:cNvSpPr txBox="1">
                <a:spLocks noRot="1" noChangeAspect="1" noMove="1" noResize="1" noEditPoints="1" noAdjustHandles="1" noChangeArrowheads="1" noChangeShapeType="1" noTextEdit="1"/>
              </p:cNvSpPr>
              <p:nvPr/>
            </p:nvSpPr>
            <p:spPr>
              <a:xfrm>
                <a:off x="10774318" y="1933719"/>
                <a:ext cx="353750" cy="369332"/>
              </a:xfrm>
              <a:prstGeom prst="rect">
                <a:avLst/>
              </a:prstGeom>
              <a:blipFill>
                <a:blip r:embed="rId4"/>
                <a:stretch>
                  <a:fillRect l="-17241" r="-17241" b="-6557"/>
                </a:stretch>
              </a:blipFill>
            </p:spPr>
            <p:txBody>
              <a:bodyPr/>
              <a:lstStyle/>
              <a:p>
                <a:r>
                  <a:rPr lang="en-CH">
                    <a:noFill/>
                  </a:rPr>
                  <a:t> </a:t>
                </a:r>
              </a:p>
            </p:txBody>
          </p:sp>
        </mc:Fallback>
      </mc:AlternateContent>
      <p:sp>
        <p:nvSpPr>
          <p:cNvPr id="8" name="Oval 7">
            <a:extLst>
              <a:ext uri="{FF2B5EF4-FFF2-40B4-BE49-F238E27FC236}">
                <a16:creationId xmlns:a16="http://schemas.microsoft.com/office/drawing/2014/main" id="{02857A64-89D0-119C-2138-ACA08DCD7DF6}"/>
              </a:ext>
            </a:extLst>
          </p:cNvPr>
          <p:cNvSpPr/>
          <p:nvPr/>
        </p:nvSpPr>
        <p:spPr>
          <a:xfrm>
            <a:off x="8978181" y="1657094"/>
            <a:ext cx="1620000" cy="162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TextBox 11">
            <a:extLst>
              <a:ext uri="{FF2B5EF4-FFF2-40B4-BE49-F238E27FC236}">
                <a16:creationId xmlns:a16="http://schemas.microsoft.com/office/drawing/2014/main" id="{F5888271-8292-1702-2698-CBA677CA3AF7}"/>
              </a:ext>
            </a:extLst>
          </p:cNvPr>
          <p:cNvSpPr txBox="1"/>
          <p:nvPr/>
        </p:nvSpPr>
        <p:spPr>
          <a:xfrm>
            <a:off x="8955332" y="3287570"/>
            <a:ext cx="1903244" cy="307777"/>
          </a:xfrm>
          <a:prstGeom prst="rect">
            <a:avLst/>
          </a:prstGeom>
          <a:noFill/>
        </p:spPr>
        <p:txBody>
          <a:bodyPr wrap="square" rtlCol="0">
            <a:spAutoFit/>
          </a:bodyPr>
          <a:lstStyle/>
          <a:p>
            <a:pPr algn="ctr"/>
            <a:r>
              <a:rPr lang="en-US" sz="1400" dirty="0">
                <a:solidFill>
                  <a:srgbClr val="ED4DBD"/>
                </a:solidFill>
              </a:rPr>
              <a:t>244nm</a:t>
            </a:r>
            <a:r>
              <a:rPr lang="en-US" sz="1050" dirty="0">
                <a:solidFill>
                  <a:srgbClr val="ED4DBD"/>
                </a:solidFill>
              </a:rPr>
              <a:t> (100mW)</a:t>
            </a:r>
            <a:endParaRPr lang="en-CH" sz="1050" dirty="0">
              <a:solidFill>
                <a:srgbClr val="ED4DBD"/>
              </a:solidFill>
            </a:endParaRPr>
          </a:p>
        </p:txBody>
      </p:sp>
      <p:sp>
        <p:nvSpPr>
          <p:cNvPr id="18" name="Motivations to study leptonic atoms - Positronium and Muonium">
            <a:extLst>
              <a:ext uri="{FF2B5EF4-FFF2-40B4-BE49-F238E27FC236}">
                <a16:creationId xmlns:a16="http://schemas.microsoft.com/office/drawing/2014/main" id="{3E6F9FAD-E9AE-AC32-1C17-1A853A903902}"/>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4" name="TextBox 3">
            <a:extLst>
              <a:ext uri="{FF2B5EF4-FFF2-40B4-BE49-F238E27FC236}">
                <a16:creationId xmlns:a16="http://schemas.microsoft.com/office/drawing/2014/main" id="{C27933ED-E14E-E2AE-E78C-D0492D8EF69C}"/>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818160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99BCE-40BB-3972-7151-3522B829B524}"/>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ABE47666-488D-2AF9-077F-919D1A2EAE37}"/>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4C39C5A4-382C-9E12-CC38-D81B020FB7B6}"/>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60DE73D2-9C2F-E460-5BDA-9E26035F415F}"/>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5B1BB30A-6343-7A01-30A2-63519D0AECB3}"/>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6CC48220-2CC1-8EEB-D736-CDD31408A7F7}"/>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F59BF198-5EC1-5251-CECF-69B91E173B7F}"/>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EC2FABE5-F5ED-8CA4-51BD-0986602C823E}"/>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0CE8BAFB-A553-4459-4B41-68F0756929BB}"/>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3B5CC67D-CE22-0FAA-BBE3-6251B2002602}"/>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AAD2480B-63C4-5069-E13A-E484C025D01B}"/>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48C01EE3-C5A4-0EAD-D365-6732636ABCB3}"/>
              </a:ext>
            </a:extLst>
          </p:cNvPr>
          <p:cNvSpPr/>
          <p:nvPr/>
        </p:nvSpPr>
        <p:spPr>
          <a:xfrm>
            <a:off x="11296721" y="1383203"/>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EFF1523C-FBEC-DC6B-1F71-1BD7DE0E53F2}"/>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E9D4890F-F563-BFE6-A85A-E4F7A087EBDF}"/>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3" name="Rectangle 42">
            <a:extLst>
              <a:ext uri="{FF2B5EF4-FFF2-40B4-BE49-F238E27FC236}">
                <a16:creationId xmlns:a16="http://schemas.microsoft.com/office/drawing/2014/main" id="{27298DF5-0F67-8A92-181D-0109D0EFE357}"/>
              </a:ext>
            </a:extLst>
          </p:cNvPr>
          <p:cNvSpPr/>
          <p:nvPr/>
        </p:nvSpPr>
        <p:spPr>
          <a:xfrm>
            <a:off x="581345" y="4542526"/>
            <a:ext cx="1411633"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Rectangle 43">
            <a:extLst>
              <a:ext uri="{FF2B5EF4-FFF2-40B4-BE49-F238E27FC236}">
                <a16:creationId xmlns:a16="http://schemas.microsoft.com/office/drawing/2014/main" id="{FFA82965-74B0-D639-367F-B67250F69404}"/>
              </a:ext>
            </a:extLst>
          </p:cNvPr>
          <p:cNvSpPr/>
          <p:nvPr/>
        </p:nvSpPr>
        <p:spPr>
          <a:xfrm>
            <a:off x="5103125" y="3703524"/>
            <a:ext cx="1514243"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73E9E7B5-EC19-9127-1961-7D5736567423}"/>
              </a:ext>
            </a:extLst>
          </p:cNvPr>
          <p:cNvSpPr/>
          <p:nvPr/>
        </p:nvSpPr>
        <p:spPr>
          <a:xfrm>
            <a:off x="3862607" y="2335011"/>
            <a:ext cx="2500108" cy="429539"/>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92F23012-930E-7207-F717-BE7D966730FA}"/>
              </a:ext>
            </a:extLst>
          </p:cNvPr>
          <p:cNvSpPr/>
          <p:nvPr/>
        </p:nvSpPr>
        <p:spPr>
          <a:xfrm>
            <a:off x="3920900" y="6128482"/>
            <a:ext cx="1374114" cy="437971"/>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C75226BD-AC24-70DA-D082-D7868B7A7FA5}"/>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04433233-906B-DE5C-F782-51ACEC80877C}"/>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16A681AA-5394-E571-EA90-A323EA7E04F1}"/>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sp>
        <p:nvSpPr>
          <p:cNvPr id="8" name="Oval 7">
            <a:extLst>
              <a:ext uri="{FF2B5EF4-FFF2-40B4-BE49-F238E27FC236}">
                <a16:creationId xmlns:a16="http://schemas.microsoft.com/office/drawing/2014/main" id="{E074F987-6B6F-AFCF-8688-81C43FC133E9}"/>
              </a:ext>
            </a:extLst>
          </p:cNvPr>
          <p:cNvSpPr/>
          <p:nvPr/>
        </p:nvSpPr>
        <p:spPr>
          <a:xfrm>
            <a:off x="8978181" y="1657094"/>
            <a:ext cx="1620000" cy="1620000"/>
          </a:xfrm>
          <a:prstGeom prst="ellipse">
            <a:avLst/>
          </a:prstGeom>
          <a:gradFill flip="none" rotWithShape="1">
            <a:gsLst>
              <a:gs pos="0">
                <a:srgbClr val="EA27FF"/>
              </a:gs>
              <a:gs pos="47000">
                <a:srgbClr val="F593FF"/>
              </a:gs>
              <a:gs pos="91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TextBox 11">
            <a:extLst>
              <a:ext uri="{FF2B5EF4-FFF2-40B4-BE49-F238E27FC236}">
                <a16:creationId xmlns:a16="http://schemas.microsoft.com/office/drawing/2014/main" id="{B7211B3D-07B5-3570-8648-39867EC1313D}"/>
              </a:ext>
            </a:extLst>
          </p:cNvPr>
          <p:cNvSpPr txBox="1"/>
          <p:nvPr/>
        </p:nvSpPr>
        <p:spPr>
          <a:xfrm>
            <a:off x="8955332" y="3287570"/>
            <a:ext cx="1903244" cy="292388"/>
          </a:xfrm>
          <a:prstGeom prst="rect">
            <a:avLst/>
          </a:prstGeom>
          <a:noFill/>
        </p:spPr>
        <p:txBody>
          <a:bodyPr wrap="square" rtlCol="0">
            <a:spAutoFit/>
          </a:bodyPr>
          <a:lstStyle/>
          <a:p>
            <a:pPr algn="ctr"/>
            <a:r>
              <a:rPr lang="en-US" sz="1300" dirty="0">
                <a:solidFill>
                  <a:srgbClr val="ED4DBD"/>
                </a:solidFill>
              </a:rPr>
              <a:t>244nm (30W)</a:t>
            </a:r>
            <a:endParaRPr lang="en-CH" sz="1300" dirty="0">
              <a:solidFill>
                <a:srgbClr val="ED4DBD"/>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82E032E-91C2-4560-DAB0-27A886CBD0AA}"/>
                  </a:ext>
                </a:extLst>
              </p:cNvPr>
              <p:cNvSpPr txBox="1"/>
              <p:nvPr/>
            </p:nvSpPr>
            <p:spPr>
              <a:xfrm>
                <a:off x="10774318" y="1933719"/>
                <a:ext cx="35375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68306"/>
                          </a:solidFill>
                          <a:latin typeface="Cambria Math" panose="02040503050406030204" pitchFamily="18" charset="0"/>
                        </a:rPr>
                        <m:t>𝑀</m:t>
                      </m:r>
                    </m:oMath>
                  </m:oMathPara>
                </a14:m>
                <a:endParaRPr lang="en-CH" sz="2400" dirty="0">
                  <a:solidFill>
                    <a:srgbClr val="068306"/>
                  </a:solidFill>
                </a:endParaRPr>
              </a:p>
            </p:txBody>
          </p:sp>
        </mc:Choice>
        <mc:Fallback xmlns="">
          <p:sp>
            <p:nvSpPr>
              <p:cNvPr id="9" name="TextBox 8">
                <a:extLst>
                  <a:ext uri="{FF2B5EF4-FFF2-40B4-BE49-F238E27FC236}">
                    <a16:creationId xmlns:a16="http://schemas.microsoft.com/office/drawing/2014/main" id="{07F7FF32-70C4-EA43-7AC3-E4FB28B1246D}"/>
                  </a:ext>
                </a:extLst>
              </p:cNvPr>
              <p:cNvSpPr txBox="1">
                <a:spLocks noRot="1" noChangeAspect="1" noMove="1" noResize="1" noEditPoints="1" noAdjustHandles="1" noChangeArrowheads="1" noChangeShapeType="1" noTextEdit="1"/>
              </p:cNvSpPr>
              <p:nvPr/>
            </p:nvSpPr>
            <p:spPr>
              <a:xfrm>
                <a:off x="10774318" y="1933719"/>
                <a:ext cx="353750" cy="369332"/>
              </a:xfrm>
              <a:prstGeom prst="rect">
                <a:avLst/>
              </a:prstGeom>
              <a:blipFill>
                <a:blip r:embed="rId4"/>
                <a:stretch>
                  <a:fillRect l="-17241" r="-17241" b="-6557"/>
                </a:stretch>
              </a:blipFill>
            </p:spPr>
            <p:txBody>
              <a:bodyPr/>
              <a:lstStyle/>
              <a:p>
                <a:r>
                  <a:rPr lang="en-CH">
                    <a:noFill/>
                  </a:rPr>
                  <a:t> </a:t>
                </a:r>
              </a:p>
            </p:txBody>
          </p:sp>
        </mc:Fallback>
      </mc:AlternateContent>
      <p:cxnSp>
        <p:nvCxnSpPr>
          <p:cNvPr id="7" name="Straight Arrow Connector 6">
            <a:extLst>
              <a:ext uri="{FF2B5EF4-FFF2-40B4-BE49-F238E27FC236}">
                <a16:creationId xmlns:a16="http://schemas.microsoft.com/office/drawing/2014/main" id="{A8387C23-2513-91A0-CC56-46D3A8AEF81A}"/>
              </a:ext>
            </a:extLst>
          </p:cNvPr>
          <p:cNvCxnSpPr>
            <a:cxnSpLocks/>
          </p:cNvCxnSpPr>
          <p:nvPr/>
        </p:nvCxnSpPr>
        <p:spPr>
          <a:xfrm flipH="1" flipV="1">
            <a:off x="9673341" y="2275534"/>
            <a:ext cx="1619589" cy="167824"/>
          </a:xfrm>
          <a:prstGeom prst="straightConnector1">
            <a:avLst/>
          </a:prstGeom>
          <a:ln w="57150">
            <a:solidFill>
              <a:srgbClr val="068306"/>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4F7594F-9CA9-CF7A-C06F-26163A0BE7FF}"/>
              </a:ext>
            </a:extLst>
          </p:cNvPr>
          <p:cNvCxnSpPr/>
          <p:nvPr/>
        </p:nvCxnSpPr>
        <p:spPr>
          <a:xfrm flipV="1">
            <a:off x="9182930" y="5685183"/>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E95B1A29-CFBA-EB18-ADC3-AAD91733C4EC}"/>
              </a:ext>
            </a:extLst>
          </p:cNvPr>
          <p:cNvCxnSpPr/>
          <p:nvPr/>
        </p:nvCxnSpPr>
        <p:spPr>
          <a:xfrm flipV="1">
            <a:off x="9182930" y="4954314"/>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32E42F3C-2E89-F1FA-38A3-31088B5A22D5}"/>
              </a:ext>
            </a:extLst>
          </p:cNvPr>
          <p:cNvSpPr txBox="1"/>
          <p:nvPr/>
        </p:nvSpPr>
        <p:spPr>
          <a:xfrm>
            <a:off x="8607290" y="5229712"/>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sp>
        <p:nvSpPr>
          <p:cNvPr id="16" name="TextBox 15">
            <a:extLst>
              <a:ext uri="{FF2B5EF4-FFF2-40B4-BE49-F238E27FC236}">
                <a16:creationId xmlns:a16="http://schemas.microsoft.com/office/drawing/2014/main" id="{006CB208-85CE-8295-C28F-21C2B61640CB}"/>
              </a:ext>
            </a:extLst>
          </p:cNvPr>
          <p:cNvSpPr txBox="1"/>
          <p:nvPr/>
        </p:nvSpPr>
        <p:spPr>
          <a:xfrm>
            <a:off x="8647808" y="5933167"/>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sp>
        <p:nvSpPr>
          <p:cNvPr id="19" name="Motivations to study leptonic atoms - Positronium and Muonium">
            <a:extLst>
              <a:ext uri="{FF2B5EF4-FFF2-40B4-BE49-F238E27FC236}">
                <a16:creationId xmlns:a16="http://schemas.microsoft.com/office/drawing/2014/main" id="{0AB6CA36-50ED-96BF-2850-5658C9B9C090}"/>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4" name="TextBox 3">
            <a:extLst>
              <a:ext uri="{FF2B5EF4-FFF2-40B4-BE49-F238E27FC236}">
                <a16:creationId xmlns:a16="http://schemas.microsoft.com/office/drawing/2014/main" id="{04F4B087-D8CF-F6D6-EEBC-CFA7C0139C0F}"/>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286045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D3BC8-6BDA-F416-2780-BA86F770F4A8}"/>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4F62C73D-8B8F-0598-EA89-E0C9236D3B32}"/>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4BA4CA59-AF66-5C53-7343-39E464D1EF8C}"/>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4324CC9C-E204-1EC4-319C-E1FDE11435BD}"/>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05875DD5-875B-2CF8-4C0D-5543A3CDFE17}"/>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8DF08158-71B0-4A43-AA3B-5A09B3EFACAB}"/>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C1D4DF7F-FB6A-C8D2-A8B0-797F84C9B6C8}"/>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40A363F0-A124-9AC7-1678-A883B4765D80}"/>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FF172552-7B51-E505-D452-D26036C1AFFD}"/>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4DDE4F88-339A-4B2A-675B-9EBFE01F566E}"/>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B7BA751A-A290-EA6D-552A-7E5C73CED4C1}"/>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B78E22AD-4B3F-C638-EF4F-C910728A84F2}"/>
              </a:ext>
            </a:extLst>
          </p:cNvPr>
          <p:cNvSpPr/>
          <p:nvPr/>
        </p:nvSpPr>
        <p:spPr>
          <a:xfrm>
            <a:off x="11296721" y="1383203"/>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0703F60B-0B3D-ABE8-DDCF-49FC946A909A}"/>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3A58F91A-8B44-8458-89AC-CF987AD4E39A}"/>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3" name="Rectangle 42">
            <a:extLst>
              <a:ext uri="{FF2B5EF4-FFF2-40B4-BE49-F238E27FC236}">
                <a16:creationId xmlns:a16="http://schemas.microsoft.com/office/drawing/2014/main" id="{34BF5474-DFA3-0EAF-4F4A-875425F304A9}"/>
              </a:ext>
            </a:extLst>
          </p:cNvPr>
          <p:cNvSpPr/>
          <p:nvPr/>
        </p:nvSpPr>
        <p:spPr>
          <a:xfrm>
            <a:off x="581345" y="4542526"/>
            <a:ext cx="1411633"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Rectangle 43">
            <a:extLst>
              <a:ext uri="{FF2B5EF4-FFF2-40B4-BE49-F238E27FC236}">
                <a16:creationId xmlns:a16="http://schemas.microsoft.com/office/drawing/2014/main" id="{0C0E224A-E771-4F51-4500-F5885770B5ED}"/>
              </a:ext>
            </a:extLst>
          </p:cNvPr>
          <p:cNvSpPr/>
          <p:nvPr/>
        </p:nvSpPr>
        <p:spPr>
          <a:xfrm>
            <a:off x="5103125" y="3703524"/>
            <a:ext cx="1514243"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7C1B2704-A434-3D7C-3439-81930C4CDB62}"/>
              </a:ext>
            </a:extLst>
          </p:cNvPr>
          <p:cNvSpPr/>
          <p:nvPr/>
        </p:nvSpPr>
        <p:spPr>
          <a:xfrm>
            <a:off x="3920900" y="6128482"/>
            <a:ext cx="1374114" cy="437971"/>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D7E67FAD-83C7-F023-BB9D-884F7310F655}"/>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B04ACE94-A7CB-52CE-EDEC-AE5C6EDB99F4}"/>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FE564AED-2024-230F-B442-DB7515ADB9B8}"/>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sp>
        <p:nvSpPr>
          <p:cNvPr id="8" name="Oval 7">
            <a:extLst>
              <a:ext uri="{FF2B5EF4-FFF2-40B4-BE49-F238E27FC236}">
                <a16:creationId xmlns:a16="http://schemas.microsoft.com/office/drawing/2014/main" id="{8F83E91F-2AD2-A9A7-2729-13D96659EAB5}"/>
              </a:ext>
            </a:extLst>
          </p:cNvPr>
          <p:cNvSpPr/>
          <p:nvPr/>
        </p:nvSpPr>
        <p:spPr>
          <a:xfrm>
            <a:off x="8978181" y="1657094"/>
            <a:ext cx="1620000" cy="1620000"/>
          </a:xfrm>
          <a:prstGeom prst="ellipse">
            <a:avLst/>
          </a:prstGeom>
          <a:gradFill flip="none" rotWithShape="1">
            <a:gsLst>
              <a:gs pos="0">
                <a:srgbClr val="EA27FF"/>
              </a:gs>
              <a:gs pos="47000">
                <a:srgbClr val="F593FF"/>
              </a:gs>
              <a:gs pos="91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TextBox 11">
            <a:extLst>
              <a:ext uri="{FF2B5EF4-FFF2-40B4-BE49-F238E27FC236}">
                <a16:creationId xmlns:a16="http://schemas.microsoft.com/office/drawing/2014/main" id="{208A1FE9-577C-3846-8328-413222681046}"/>
              </a:ext>
            </a:extLst>
          </p:cNvPr>
          <p:cNvSpPr txBox="1"/>
          <p:nvPr/>
        </p:nvSpPr>
        <p:spPr>
          <a:xfrm>
            <a:off x="8955332" y="3287570"/>
            <a:ext cx="1903244" cy="292388"/>
          </a:xfrm>
          <a:prstGeom prst="rect">
            <a:avLst/>
          </a:prstGeom>
          <a:noFill/>
        </p:spPr>
        <p:txBody>
          <a:bodyPr wrap="square" rtlCol="0">
            <a:spAutoFit/>
          </a:bodyPr>
          <a:lstStyle/>
          <a:p>
            <a:pPr algn="ctr"/>
            <a:r>
              <a:rPr lang="en-US" sz="1300" dirty="0">
                <a:solidFill>
                  <a:srgbClr val="ED4DBD"/>
                </a:solidFill>
              </a:rPr>
              <a:t>244nm (30W)</a:t>
            </a:r>
            <a:endParaRPr lang="en-CH" sz="1300" dirty="0">
              <a:solidFill>
                <a:srgbClr val="ED4DBD"/>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30711A1-446F-797B-F905-D6C2121AF9A6}"/>
                  </a:ext>
                </a:extLst>
              </p:cNvPr>
              <p:cNvSpPr txBox="1"/>
              <p:nvPr/>
            </p:nvSpPr>
            <p:spPr>
              <a:xfrm>
                <a:off x="10774318" y="1933719"/>
                <a:ext cx="35375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68306"/>
                          </a:solidFill>
                          <a:latin typeface="Cambria Math" panose="02040503050406030204" pitchFamily="18" charset="0"/>
                        </a:rPr>
                        <m:t>𝑀</m:t>
                      </m:r>
                    </m:oMath>
                  </m:oMathPara>
                </a14:m>
                <a:endParaRPr lang="en-CH" sz="2400" dirty="0">
                  <a:solidFill>
                    <a:srgbClr val="068306"/>
                  </a:solidFill>
                </a:endParaRPr>
              </a:p>
            </p:txBody>
          </p:sp>
        </mc:Choice>
        <mc:Fallback xmlns="">
          <p:sp>
            <p:nvSpPr>
              <p:cNvPr id="9" name="TextBox 8">
                <a:extLst>
                  <a:ext uri="{FF2B5EF4-FFF2-40B4-BE49-F238E27FC236}">
                    <a16:creationId xmlns:a16="http://schemas.microsoft.com/office/drawing/2014/main" id="{643F4419-7A75-D88B-F9D7-8029DD91FB10}"/>
                  </a:ext>
                </a:extLst>
              </p:cNvPr>
              <p:cNvSpPr txBox="1">
                <a:spLocks noRot="1" noChangeAspect="1" noMove="1" noResize="1" noEditPoints="1" noAdjustHandles="1" noChangeArrowheads="1" noChangeShapeType="1" noTextEdit="1"/>
              </p:cNvSpPr>
              <p:nvPr/>
            </p:nvSpPr>
            <p:spPr>
              <a:xfrm>
                <a:off x="10774318" y="1933719"/>
                <a:ext cx="353750" cy="369332"/>
              </a:xfrm>
              <a:prstGeom prst="rect">
                <a:avLst/>
              </a:prstGeom>
              <a:blipFill>
                <a:blip r:embed="rId4"/>
                <a:stretch>
                  <a:fillRect l="-17241" r="-17241" b="-6557"/>
                </a:stretch>
              </a:blipFill>
            </p:spPr>
            <p:txBody>
              <a:bodyPr/>
              <a:lstStyle/>
              <a:p>
                <a:r>
                  <a:rPr lang="en-CH">
                    <a:noFill/>
                  </a:rPr>
                  <a:t> </a:t>
                </a:r>
              </a:p>
            </p:txBody>
          </p:sp>
        </mc:Fallback>
      </mc:AlternateContent>
      <p:cxnSp>
        <p:nvCxnSpPr>
          <p:cNvPr id="13" name="Straight Arrow Connector 12">
            <a:extLst>
              <a:ext uri="{FF2B5EF4-FFF2-40B4-BE49-F238E27FC236}">
                <a16:creationId xmlns:a16="http://schemas.microsoft.com/office/drawing/2014/main" id="{3BE46834-9862-8B25-0E0C-E1DA1D9EA751}"/>
              </a:ext>
            </a:extLst>
          </p:cNvPr>
          <p:cNvCxnSpPr/>
          <p:nvPr/>
        </p:nvCxnSpPr>
        <p:spPr>
          <a:xfrm flipV="1">
            <a:off x="9182930" y="5685183"/>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C932A85-CB7E-AAB1-2D55-85E2EF7B13CC}"/>
              </a:ext>
            </a:extLst>
          </p:cNvPr>
          <p:cNvCxnSpPr/>
          <p:nvPr/>
        </p:nvCxnSpPr>
        <p:spPr>
          <a:xfrm flipV="1">
            <a:off x="9182930" y="4954314"/>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06602363-CF2C-4573-FE56-798E79774702}"/>
              </a:ext>
            </a:extLst>
          </p:cNvPr>
          <p:cNvSpPr txBox="1"/>
          <p:nvPr/>
        </p:nvSpPr>
        <p:spPr>
          <a:xfrm>
            <a:off x="8607290" y="5229712"/>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sp>
        <p:nvSpPr>
          <p:cNvPr id="16" name="TextBox 15">
            <a:extLst>
              <a:ext uri="{FF2B5EF4-FFF2-40B4-BE49-F238E27FC236}">
                <a16:creationId xmlns:a16="http://schemas.microsoft.com/office/drawing/2014/main" id="{867184A3-C359-CE6C-6824-E605EC45549F}"/>
              </a:ext>
            </a:extLst>
          </p:cNvPr>
          <p:cNvSpPr txBox="1"/>
          <p:nvPr/>
        </p:nvSpPr>
        <p:spPr>
          <a:xfrm>
            <a:off x="8647808" y="5933167"/>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sp>
        <p:nvSpPr>
          <p:cNvPr id="6" name="Oval 5">
            <a:extLst>
              <a:ext uri="{FF2B5EF4-FFF2-40B4-BE49-F238E27FC236}">
                <a16:creationId xmlns:a16="http://schemas.microsoft.com/office/drawing/2014/main" id="{007CD938-3090-3B73-48BA-BCFBE7EF3A06}"/>
              </a:ext>
            </a:extLst>
          </p:cNvPr>
          <p:cNvSpPr/>
          <p:nvPr/>
        </p:nvSpPr>
        <p:spPr>
          <a:xfrm>
            <a:off x="7563777" y="1341230"/>
            <a:ext cx="2232000" cy="2232000"/>
          </a:xfrm>
          <a:prstGeom prst="ellipse">
            <a:avLst/>
          </a:prstGeom>
          <a:gradFill>
            <a:gsLst>
              <a:gs pos="0">
                <a:schemeClr val="accent2">
                  <a:lumMod val="60000"/>
                  <a:lumOff val="40000"/>
                </a:schemeClr>
              </a:gs>
              <a:gs pos="47000">
                <a:schemeClr val="accent2">
                  <a:lumMod val="60000"/>
                  <a:lumOff val="40000"/>
                </a:schemeClr>
              </a:gs>
              <a:gs pos="91000">
                <a:schemeClr val="bg1">
                  <a:alpha val="0"/>
                </a:schemeClr>
              </a:gs>
            </a:gsLst>
            <a:path path="circl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4D9BDD63-E94E-E734-F0BD-63376805407C}"/>
              </a:ext>
            </a:extLst>
          </p:cNvPr>
          <p:cNvSpPr txBox="1"/>
          <p:nvPr/>
        </p:nvSpPr>
        <p:spPr>
          <a:xfrm>
            <a:off x="7809763" y="3587744"/>
            <a:ext cx="1903244" cy="292388"/>
          </a:xfrm>
          <a:prstGeom prst="rect">
            <a:avLst/>
          </a:prstGeom>
          <a:noFill/>
        </p:spPr>
        <p:txBody>
          <a:bodyPr wrap="square" rtlCol="0">
            <a:spAutoFit/>
          </a:bodyPr>
          <a:lstStyle/>
          <a:p>
            <a:pPr algn="ctr"/>
            <a:r>
              <a:rPr lang="en-US" sz="1300" dirty="0">
                <a:solidFill>
                  <a:schemeClr val="accent2">
                    <a:lumMod val="60000"/>
                    <a:lumOff val="40000"/>
                  </a:schemeClr>
                </a:solidFill>
              </a:rPr>
              <a:t>355nm (~1mJ)</a:t>
            </a:r>
            <a:endParaRPr lang="en-CH" sz="1300" dirty="0">
              <a:solidFill>
                <a:schemeClr val="accent2">
                  <a:lumMod val="60000"/>
                  <a:lumOff val="40000"/>
                </a:schemeClr>
              </a:solidFill>
            </a:endParaRPr>
          </a:p>
        </p:txBody>
      </p:sp>
      <p:cxnSp>
        <p:nvCxnSpPr>
          <p:cNvPr id="18" name="Straight Arrow Connector 17">
            <a:extLst>
              <a:ext uri="{FF2B5EF4-FFF2-40B4-BE49-F238E27FC236}">
                <a16:creationId xmlns:a16="http://schemas.microsoft.com/office/drawing/2014/main" id="{0C107B74-BC58-4F4B-D2A7-8AFBE335D097}"/>
              </a:ext>
            </a:extLst>
          </p:cNvPr>
          <p:cNvCxnSpPr>
            <a:cxnSpLocks/>
          </p:cNvCxnSpPr>
          <p:nvPr/>
        </p:nvCxnSpPr>
        <p:spPr>
          <a:xfrm flipV="1">
            <a:off x="9182930" y="4434091"/>
            <a:ext cx="0" cy="487830"/>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62159E0-6453-9814-F71C-25E787BAA101}"/>
              </a:ext>
            </a:extLst>
          </p:cNvPr>
          <p:cNvSpPr txBox="1"/>
          <p:nvPr/>
        </p:nvSpPr>
        <p:spPr>
          <a:xfrm>
            <a:off x="8607290" y="4612051"/>
            <a:ext cx="1903244" cy="292388"/>
          </a:xfrm>
          <a:prstGeom prst="rect">
            <a:avLst/>
          </a:prstGeom>
          <a:noFill/>
        </p:spPr>
        <p:txBody>
          <a:bodyPr wrap="square" rtlCol="0">
            <a:spAutoFit/>
          </a:bodyPr>
          <a:lstStyle/>
          <a:p>
            <a:pPr algn="ctr"/>
            <a:r>
              <a:rPr lang="en-US" sz="1300" dirty="0">
                <a:solidFill>
                  <a:schemeClr val="accent2">
                    <a:lumMod val="60000"/>
                    <a:lumOff val="40000"/>
                  </a:schemeClr>
                </a:solidFill>
              </a:rPr>
              <a:t>355nm</a:t>
            </a:r>
            <a:endParaRPr lang="en-CH" sz="1300" dirty="0">
              <a:solidFill>
                <a:schemeClr val="accent2">
                  <a:lumMod val="60000"/>
                  <a:lumOff val="40000"/>
                </a:schemeClr>
              </a:solidFill>
            </a:endParaRPr>
          </a:p>
        </p:txBody>
      </p:sp>
      <p:cxnSp>
        <p:nvCxnSpPr>
          <p:cNvPr id="23" name="Straight Arrow Connector 22">
            <a:extLst>
              <a:ext uri="{FF2B5EF4-FFF2-40B4-BE49-F238E27FC236}">
                <a16:creationId xmlns:a16="http://schemas.microsoft.com/office/drawing/2014/main" id="{FF1E426F-8597-23F0-97C8-A46D32E1599B}"/>
              </a:ext>
            </a:extLst>
          </p:cNvPr>
          <p:cNvCxnSpPr>
            <a:cxnSpLocks/>
          </p:cNvCxnSpPr>
          <p:nvPr/>
        </p:nvCxnSpPr>
        <p:spPr>
          <a:xfrm flipH="1">
            <a:off x="8283367" y="2187683"/>
            <a:ext cx="566410" cy="256749"/>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F7035016-9ED0-4320-789E-44FD15DBBAEC}"/>
              </a:ext>
            </a:extLst>
          </p:cNvPr>
          <p:cNvCxnSpPr>
            <a:cxnSpLocks/>
          </p:cNvCxnSpPr>
          <p:nvPr/>
        </p:nvCxnSpPr>
        <p:spPr>
          <a:xfrm flipH="1" flipV="1">
            <a:off x="8231975" y="2040502"/>
            <a:ext cx="639805" cy="14610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E985E17E-8BD6-48FC-6BEA-0CC7560D7AA5}"/>
              </a:ext>
            </a:extLst>
          </p:cNvPr>
          <p:cNvCxnSpPr>
            <a:cxnSpLocks/>
          </p:cNvCxnSpPr>
          <p:nvPr/>
        </p:nvCxnSpPr>
        <p:spPr>
          <a:xfrm flipH="1" flipV="1">
            <a:off x="8845826" y="2186609"/>
            <a:ext cx="2447104" cy="256749"/>
          </a:xfrm>
          <a:prstGeom prst="straightConnector1">
            <a:avLst/>
          </a:prstGeom>
          <a:ln w="57150">
            <a:solidFill>
              <a:srgbClr val="068306"/>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A3DC14C-B7AE-7C90-29F8-31F62A6C46C9}"/>
                  </a:ext>
                </a:extLst>
              </p:cNvPr>
              <p:cNvSpPr txBox="1"/>
              <p:nvPr/>
            </p:nvSpPr>
            <p:spPr>
              <a:xfrm>
                <a:off x="8394804" y="1587618"/>
                <a:ext cx="43781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0000"/>
                              </a:solidFill>
                              <a:latin typeface="Cambria Math" panose="02040503050406030204" pitchFamily="18" charset="0"/>
                            </a:rPr>
                          </m:ctrlPr>
                        </m:sSupPr>
                        <m:e>
                          <m:r>
                            <a:rPr lang="en-CH" sz="2400" i="1" smtClean="0">
                              <a:solidFill>
                                <a:srgbClr val="FF0000"/>
                              </a:solidFill>
                              <a:latin typeface="Cambria Math" panose="02040503050406030204" pitchFamily="18" charset="0"/>
                              <a:ea typeface="Cambria Math" panose="02040503050406030204" pitchFamily="18" charset="0"/>
                            </a:rPr>
                            <m:t>𝜇</m:t>
                          </m:r>
                        </m:e>
                        <m:sup>
                          <m:r>
                            <a:rPr lang="en-US" sz="2400" b="0" i="1" smtClean="0">
                              <a:solidFill>
                                <a:srgbClr val="FF0000"/>
                              </a:solidFill>
                              <a:latin typeface="Cambria Math" panose="02040503050406030204" pitchFamily="18" charset="0"/>
                            </a:rPr>
                            <m:t>+</m:t>
                          </m:r>
                        </m:sup>
                      </m:sSup>
                    </m:oMath>
                  </m:oMathPara>
                </a14:m>
                <a:endParaRPr lang="en-CH" sz="2400" dirty="0">
                  <a:solidFill>
                    <a:srgbClr val="FF0000"/>
                  </a:solidFill>
                </a:endParaRPr>
              </a:p>
            </p:txBody>
          </p:sp>
        </mc:Choice>
        <mc:Fallback xmlns="">
          <p:sp>
            <p:nvSpPr>
              <p:cNvPr id="32" name="TextBox 31">
                <a:extLst>
                  <a:ext uri="{FF2B5EF4-FFF2-40B4-BE49-F238E27FC236}">
                    <a16:creationId xmlns:a16="http://schemas.microsoft.com/office/drawing/2014/main" id="{A5C4AE3A-9835-ECE5-B7B4-12DAACE15F32}"/>
                  </a:ext>
                </a:extLst>
              </p:cNvPr>
              <p:cNvSpPr txBox="1">
                <a:spLocks noRot="1" noChangeAspect="1" noMove="1" noResize="1" noEditPoints="1" noAdjustHandles="1" noChangeArrowheads="1" noChangeShapeType="1" noTextEdit="1"/>
              </p:cNvSpPr>
              <p:nvPr/>
            </p:nvSpPr>
            <p:spPr>
              <a:xfrm>
                <a:off x="8394804" y="1587618"/>
                <a:ext cx="437812" cy="369332"/>
              </a:xfrm>
              <a:prstGeom prst="rect">
                <a:avLst/>
              </a:prstGeom>
              <a:blipFill>
                <a:blip r:embed="rId5"/>
                <a:stretch>
                  <a:fillRect l="-13889" r="-4167" b="-22951"/>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A3C60C3B-C5EC-1381-71E2-B99CF299BA91}"/>
                  </a:ext>
                </a:extLst>
              </p:cNvPr>
              <p:cNvSpPr txBox="1"/>
              <p:nvPr/>
            </p:nvSpPr>
            <p:spPr>
              <a:xfrm>
                <a:off x="8433968" y="2440525"/>
                <a:ext cx="42999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C000"/>
                              </a:solidFill>
                              <a:latin typeface="Cambria Math" panose="02040503050406030204" pitchFamily="18" charset="0"/>
                            </a:rPr>
                          </m:ctrlPr>
                        </m:sSupPr>
                        <m:e>
                          <m:r>
                            <a:rPr lang="en-US" sz="2400" b="0" i="1" smtClean="0">
                              <a:solidFill>
                                <a:srgbClr val="FFC000"/>
                              </a:solidFill>
                              <a:latin typeface="Cambria Math" panose="02040503050406030204" pitchFamily="18" charset="0"/>
                            </a:rPr>
                            <m:t>𝑒</m:t>
                          </m:r>
                        </m:e>
                        <m:sup>
                          <m:r>
                            <a:rPr lang="en-US" sz="2400" b="0" i="1" smtClean="0">
                              <a:solidFill>
                                <a:srgbClr val="FFC000"/>
                              </a:solidFill>
                              <a:latin typeface="Cambria Math" panose="02040503050406030204" pitchFamily="18" charset="0"/>
                            </a:rPr>
                            <m:t>−</m:t>
                          </m:r>
                        </m:sup>
                      </m:sSup>
                    </m:oMath>
                  </m:oMathPara>
                </a14:m>
                <a:endParaRPr lang="en-CH" sz="2400" dirty="0">
                  <a:solidFill>
                    <a:srgbClr val="FFC000"/>
                  </a:solidFill>
                </a:endParaRPr>
              </a:p>
            </p:txBody>
          </p:sp>
        </mc:Choice>
        <mc:Fallback xmlns="">
          <p:sp>
            <p:nvSpPr>
              <p:cNvPr id="33" name="TextBox 32">
                <a:extLst>
                  <a:ext uri="{FF2B5EF4-FFF2-40B4-BE49-F238E27FC236}">
                    <a16:creationId xmlns:a16="http://schemas.microsoft.com/office/drawing/2014/main" id="{B690D3EC-B343-2F08-AEEE-E21671A7A7C2}"/>
                  </a:ext>
                </a:extLst>
              </p:cNvPr>
              <p:cNvSpPr txBox="1">
                <a:spLocks noRot="1" noChangeAspect="1" noMove="1" noResize="1" noEditPoints="1" noAdjustHandles="1" noChangeArrowheads="1" noChangeShapeType="1" noTextEdit="1"/>
              </p:cNvSpPr>
              <p:nvPr/>
            </p:nvSpPr>
            <p:spPr>
              <a:xfrm>
                <a:off x="8433968" y="2440525"/>
                <a:ext cx="429990" cy="369332"/>
              </a:xfrm>
              <a:prstGeom prst="rect">
                <a:avLst/>
              </a:prstGeom>
              <a:blipFill>
                <a:blip r:embed="rId6"/>
                <a:stretch>
                  <a:fillRect l="-8571"/>
                </a:stretch>
              </a:blipFill>
            </p:spPr>
            <p:txBody>
              <a:bodyPr/>
              <a:lstStyle/>
              <a:p>
                <a:r>
                  <a:rPr lang="en-CH">
                    <a:noFill/>
                  </a:rPr>
                  <a:t> </a:t>
                </a:r>
              </a:p>
            </p:txBody>
          </p:sp>
        </mc:Fallback>
      </mc:AlternateContent>
      <p:sp>
        <p:nvSpPr>
          <p:cNvPr id="40" name="Motivations to study leptonic atoms - Positronium and Muonium">
            <a:extLst>
              <a:ext uri="{FF2B5EF4-FFF2-40B4-BE49-F238E27FC236}">
                <a16:creationId xmlns:a16="http://schemas.microsoft.com/office/drawing/2014/main" id="{8E55CAA2-2990-6313-4993-0190F42F0CCC}"/>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4" name="TextBox 3">
            <a:extLst>
              <a:ext uri="{FF2B5EF4-FFF2-40B4-BE49-F238E27FC236}">
                <a16:creationId xmlns:a16="http://schemas.microsoft.com/office/drawing/2014/main" id="{E538EA3A-C383-D078-ACD7-FE7A8DAD945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3474842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B3ABF-BFD6-8C78-831F-13C515DC167C}"/>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F0DAEFFD-A338-34D1-ACE0-349B49B0B856}"/>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3A15E716-B126-CD68-64BF-1A4C785C1810}"/>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9E11CC41-E6DD-5162-B722-EE52326964D2}"/>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4C2B6D72-4588-80BC-0E87-4F569C46A534}"/>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BDA533A2-4354-FB04-491F-B9C8F4373DF5}"/>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12AEFEBF-0C1F-C50B-51A9-0687895DF1A4}"/>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124D75C8-1634-9289-D41C-6914AC16D3A9}"/>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3E541572-8688-05CB-B609-86DF4D91D75E}"/>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B4AAA34C-E64A-5154-56AC-4D877A3A9CA6}"/>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1FBD5D73-A410-461A-4D95-DDD629D3622F}"/>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779EDD0C-898A-6CBE-6528-7403C242DCD1}"/>
              </a:ext>
            </a:extLst>
          </p:cNvPr>
          <p:cNvSpPr/>
          <p:nvPr/>
        </p:nvSpPr>
        <p:spPr>
          <a:xfrm>
            <a:off x="11296721" y="1383203"/>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EF266D09-2265-4E6B-F703-3795870FC59B}"/>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DA0E3806-9F20-10CC-BE50-71F9266DEE3E}"/>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Rectangle 43">
            <a:extLst>
              <a:ext uri="{FF2B5EF4-FFF2-40B4-BE49-F238E27FC236}">
                <a16:creationId xmlns:a16="http://schemas.microsoft.com/office/drawing/2014/main" id="{EDEC14AC-946E-94F6-9C52-AB38A57D37F2}"/>
              </a:ext>
            </a:extLst>
          </p:cNvPr>
          <p:cNvSpPr/>
          <p:nvPr/>
        </p:nvSpPr>
        <p:spPr>
          <a:xfrm>
            <a:off x="5103125" y="3703524"/>
            <a:ext cx="1514243"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7CD22014-4FE4-29CC-3EF4-219F4808C524}"/>
              </a:ext>
            </a:extLst>
          </p:cNvPr>
          <p:cNvSpPr/>
          <p:nvPr/>
        </p:nvSpPr>
        <p:spPr>
          <a:xfrm>
            <a:off x="3920900" y="6128482"/>
            <a:ext cx="1374114" cy="437971"/>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5606E057-0175-2525-7E00-85D7298FEA34}"/>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164F7DC0-3193-6199-3D17-C3647A99E02D}"/>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5263B18F-EAD5-1D6A-F911-D1CFB97A86A0}"/>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sp>
        <p:nvSpPr>
          <p:cNvPr id="12" name="TextBox 11">
            <a:extLst>
              <a:ext uri="{FF2B5EF4-FFF2-40B4-BE49-F238E27FC236}">
                <a16:creationId xmlns:a16="http://schemas.microsoft.com/office/drawing/2014/main" id="{774C7FA5-70CB-3B18-4816-4A50CBA325AF}"/>
              </a:ext>
            </a:extLst>
          </p:cNvPr>
          <p:cNvSpPr txBox="1"/>
          <p:nvPr/>
        </p:nvSpPr>
        <p:spPr>
          <a:xfrm>
            <a:off x="8955332" y="3287570"/>
            <a:ext cx="1903244" cy="292388"/>
          </a:xfrm>
          <a:prstGeom prst="rect">
            <a:avLst/>
          </a:prstGeom>
          <a:noFill/>
        </p:spPr>
        <p:txBody>
          <a:bodyPr wrap="square" rtlCol="0">
            <a:spAutoFit/>
          </a:bodyPr>
          <a:lstStyle/>
          <a:p>
            <a:pPr algn="ctr"/>
            <a:r>
              <a:rPr lang="en-US" sz="1300" dirty="0">
                <a:solidFill>
                  <a:srgbClr val="ED4DBD"/>
                </a:solidFill>
              </a:rPr>
              <a:t>244nm (100mW)</a:t>
            </a:r>
            <a:endParaRPr lang="en-CH" sz="1300" dirty="0">
              <a:solidFill>
                <a:srgbClr val="ED4DBD"/>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293E737-FF41-B0FE-D19D-C1DDA5F29680}"/>
                  </a:ext>
                </a:extLst>
              </p:cNvPr>
              <p:cNvSpPr txBox="1"/>
              <p:nvPr/>
            </p:nvSpPr>
            <p:spPr>
              <a:xfrm>
                <a:off x="10774318" y="1933719"/>
                <a:ext cx="35375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68306"/>
                          </a:solidFill>
                          <a:latin typeface="Cambria Math" panose="02040503050406030204" pitchFamily="18" charset="0"/>
                        </a:rPr>
                        <m:t>𝑀</m:t>
                      </m:r>
                    </m:oMath>
                  </m:oMathPara>
                </a14:m>
                <a:endParaRPr lang="en-CH" sz="2400" dirty="0">
                  <a:solidFill>
                    <a:srgbClr val="068306"/>
                  </a:solidFill>
                </a:endParaRPr>
              </a:p>
            </p:txBody>
          </p:sp>
        </mc:Choice>
        <mc:Fallback xmlns="">
          <p:sp>
            <p:nvSpPr>
              <p:cNvPr id="9" name="TextBox 8">
                <a:extLst>
                  <a:ext uri="{FF2B5EF4-FFF2-40B4-BE49-F238E27FC236}">
                    <a16:creationId xmlns:a16="http://schemas.microsoft.com/office/drawing/2014/main" id="{1F02316B-844A-96F2-7223-A2C9E6597B3E}"/>
                  </a:ext>
                </a:extLst>
              </p:cNvPr>
              <p:cNvSpPr txBox="1">
                <a:spLocks noRot="1" noChangeAspect="1" noMove="1" noResize="1" noEditPoints="1" noAdjustHandles="1" noChangeArrowheads="1" noChangeShapeType="1" noTextEdit="1"/>
              </p:cNvSpPr>
              <p:nvPr/>
            </p:nvSpPr>
            <p:spPr>
              <a:xfrm>
                <a:off x="10774318" y="1933719"/>
                <a:ext cx="353750" cy="369332"/>
              </a:xfrm>
              <a:prstGeom prst="rect">
                <a:avLst/>
              </a:prstGeom>
              <a:blipFill>
                <a:blip r:embed="rId4"/>
                <a:stretch>
                  <a:fillRect l="-17241" r="-17241" b="-6557"/>
                </a:stretch>
              </a:blipFill>
            </p:spPr>
            <p:txBody>
              <a:bodyPr/>
              <a:lstStyle/>
              <a:p>
                <a:r>
                  <a:rPr lang="en-CH">
                    <a:noFill/>
                  </a:rPr>
                  <a:t> </a:t>
                </a:r>
              </a:p>
            </p:txBody>
          </p:sp>
        </mc:Fallback>
      </mc:AlternateContent>
      <p:cxnSp>
        <p:nvCxnSpPr>
          <p:cNvPr id="13" name="Straight Arrow Connector 12">
            <a:extLst>
              <a:ext uri="{FF2B5EF4-FFF2-40B4-BE49-F238E27FC236}">
                <a16:creationId xmlns:a16="http://schemas.microsoft.com/office/drawing/2014/main" id="{72F7B3F4-24A3-E117-C756-E96644610DED}"/>
              </a:ext>
            </a:extLst>
          </p:cNvPr>
          <p:cNvCxnSpPr/>
          <p:nvPr/>
        </p:nvCxnSpPr>
        <p:spPr>
          <a:xfrm flipV="1">
            <a:off x="9182930" y="5685183"/>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D44E241-A95A-ABA0-E6D8-13152770148C}"/>
              </a:ext>
            </a:extLst>
          </p:cNvPr>
          <p:cNvCxnSpPr/>
          <p:nvPr/>
        </p:nvCxnSpPr>
        <p:spPr>
          <a:xfrm flipV="1">
            <a:off x="9182930" y="4954314"/>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A5BADD84-E626-E1BD-5951-E28447C23388}"/>
              </a:ext>
            </a:extLst>
          </p:cNvPr>
          <p:cNvSpPr txBox="1"/>
          <p:nvPr/>
        </p:nvSpPr>
        <p:spPr>
          <a:xfrm>
            <a:off x="8607290" y="5229712"/>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sp>
        <p:nvSpPr>
          <p:cNvPr id="16" name="TextBox 15">
            <a:extLst>
              <a:ext uri="{FF2B5EF4-FFF2-40B4-BE49-F238E27FC236}">
                <a16:creationId xmlns:a16="http://schemas.microsoft.com/office/drawing/2014/main" id="{5319538B-DDD0-2BEB-4F55-767883267A1D}"/>
              </a:ext>
            </a:extLst>
          </p:cNvPr>
          <p:cNvSpPr txBox="1"/>
          <p:nvPr/>
        </p:nvSpPr>
        <p:spPr>
          <a:xfrm>
            <a:off x="8647808" y="5933167"/>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cxnSp>
        <p:nvCxnSpPr>
          <p:cNvPr id="18" name="Straight Arrow Connector 17">
            <a:extLst>
              <a:ext uri="{FF2B5EF4-FFF2-40B4-BE49-F238E27FC236}">
                <a16:creationId xmlns:a16="http://schemas.microsoft.com/office/drawing/2014/main" id="{9AF06DCA-E7AD-4A6E-D0EE-93F5464CB873}"/>
              </a:ext>
            </a:extLst>
          </p:cNvPr>
          <p:cNvCxnSpPr>
            <a:cxnSpLocks/>
          </p:cNvCxnSpPr>
          <p:nvPr/>
        </p:nvCxnSpPr>
        <p:spPr>
          <a:xfrm flipV="1">
            <a:off x="9182930" y="4434091"/>
            <a:ext cx="0" cy="487830"/>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7B01D30F-16D9-1CC7-FAC8-459E193645EF}"/>
              </a:ext>
            </a:extLst>
          </p:cNvPr>
          <p:cNvSpPr txBox="1"/>
          <p:nvPr/>
        </p:nvSpPr>
        <p:spPr>
          <a:xfrm>
            <a:off x="8607290" y="4612051"/>
            <a:ext cx="1903244" cy="292388"/>
          </a:xfrm>
          <a:prstGeom prst="rect">
            <a:avLst/>
          </a:prstGeom>
          <a:noFill/>
        </p:spPr>
        <p:txBody>
          <a:bodyPr wrap="square" rtlCol="0">
            <a:spAutoFit/>
          </a:bodyPr>
          <a:lstStyle/>
          <a:p>
            <a:pPr algn="ctr"/>
            <a:r>
              <a:rPr lang="en-US" sz="1300" dirty="0">
                <a:solidFill>
                  <a:schemeClr val="accent2">
                    <a:lumMod val="60000"/>
                    <a:lumOff val="40000"/>
                  </a:schemeClr>
                </a:solidFill>
              </a:rPr>
              <a:t>355nm</a:t>
            </a:r>
            <a:endParaRPr lang="en-CH" sz="1300" dirty="0">
              <a:solidFill>
                <a:schemeClr val="accent2">
                  <a:lumMod val="60000"/>
                  <a:lumOff val="40000"/>
                </a:schemeClr>
              </a:solidFill>
            </a:endParaRPr>
          </a:p>
        </p:txBody>
      </p:sp>
      <p:cxnSp>
        <p:nvCxnSpPr>
          <p:cNvPr id="7" name="Straight Arrow Connector 6">
            <a:extLst>
              <a:ext uri="{FF2B5EF4-FFF2-40B4-BE49-F238E27FC236}">
                <a16:creationId xmlns:a16="http://schemas.microsoft.com/office/drawing/2014/main" id="{0C4C07FE-B234-BDA6-BECC-F5F8204EC98E}"/>
              </a:ext>
            </a:extLst>
          </p:cNvPr>
          <p:cNvCxnSpPr>
            <a:cxnSpLocks/>
          </p:cNvCxnSpPr>
          <p:nvPr/>
        </p:nvCxnSpPr>
        <p:spPr>
          <a:xfrm flipH="1" flipV="1">
            <a:off x="8845826" y="2186609"/>
            <a:ext cx="2447104" cy="256749"/>
          </a:xfrm>
          <a:prstGeom prst="straightConnector1">
            <a:avLst/>
          </a:prstGeom>
          <a:ln w="57150">
            <a:solidFill>
              <a:srgbClr val="068306"/>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E049D062-ADDE-73AF-7859-53282ECF9BD2}"/>
                  </a:ext>
                </a:extLst>
              </p:cNvPr>
              <p:cNvSpPr txBox="1"/>
              <p:nvPr/>
            </p:nvSpPr>
            <p:spPr>
              <a:xfrm>
                <a:off x="8394804" y="1587618"/>
                <a:ext cx="43781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0000"/>
                              </a:solidFill>
                              <a:latin typeface="Cambria Math" panose="02040503050406030204" pitchFamily="18" charset="0"/>
                            </a:rPr>
                          </m:ctrlPr>
                        </m:sSupPr>
                        <m:e>
                          <m:r>
                            <a:rPr lang="en-CH" sz="2400" i="1" smtClean="0">
                              <a:solidFill>
                                <a:srgbClr val="FF0000"/>
                              </a:solidFill>
                              <a:latin typeface="Cambria Math" panose="02040503050406030204" pitchFamily="18" charset="0"/>
                              <a:ea typeface="Cambria Math" panose="02040503050406030204" pitchFamily="18" charset="0"/>
                            </a:rPr>
                            <m:t>𝜇</m:t>
                          </m:r>
                        </m:e>
                        <m:sup>
                          <m:r>
                            <a:rPr lang="en-US" sz="2400" b="0" i="1" smtClean="0">
                              <a:solidFill>
                                <a:srgbClr val="FF0000"/>
                              </a:solidFill>
                              <a:latin typeface="Cambria Math" panose="02040503050406030204" pitchFamily="18" charset="0"/>
                            </a:rPr>
                            <m:t>+</m:t>
                          </m:r>
                        </m:sup>
                      </m:sSup>
                    </m:oMath>
                  </m:oMathPara>
                </a14:m>
                <a:endParaRPr lang="en-CH" sz="2400" dirty="0">
                  <a:solidFill>
                    <a:srgbClr val="FF0000"/>
                  </a:solidFill>
                </a:endParaRPr>
              </a:p>
            </p:txBody>
          </p:sp>
        </mc:Choice>
        <mc:Fallback xmlns="">
          <p:sp>
            <p:nvSpPr>
              <p:cNvPr id="32" name="TextBox 31">
                <a:extLst>
                  <a:ext uri="{FF2B5EF4-FFF2-40B4-BE49-F238E27FC236}">
                    <a16:creationId xmlns:a16="http://schemas.microsoft.com/office/drawing/2014/main" id="{9CB87C83-7EBF-217D-D925-0E150FDD1866}"/>
                  </a:ext>
                </a:extLst>
              </p:cNvPr>
              <p:cNvSpPr txBox="1">
                <a:spLocks noRot="1" noChangeAspect="1" noMove="1" noResize="1" noEditPoints="1" noAdjustHandles="1" noChangeArrowheads="1" noChangeShapeType="1" noTextEdit="1"/>
              </p:cNvSpPr>
              <p:nvPr/>
            </p:nvSpPr>
            <p:spPr>
              <a:xfrm>
                <a:off x="8394804" y="1587618"/>
                <a:ext cx="437812" cy="369332"/>
              </a:xfrm>
              <a:prstGeom prst="rect">
                <a:avLst/>
              </a:prstGeom>
              <a:blipFill>
                <a:blip r:embed="rId5"/>
                <a:stretch>
                  <a:fillRect l="-13889" r="-4167" b="-22951"/>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7E86DEA3-838B-5C18-6AA2-25F8A5A95F20}"/>
                  </a:ext>
                </a:extLst>
              </p:cNvPr>
              <p:cNvSpPr txBox="1"/>
              <p:nvPr/>
            </p:nvSpPr>
            <p:spPr>
              <a:xfrm>
                <a:off x="8433968" y="2440525"/>
                <a:ext cx="42999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C000"/>
                              </a:solidFill>
                              <a:latin typeface="Cambria Math" panose="02040503050406030204" pitchFamily="18" charset="0"/>
                            </a:rPr>
                          </m:ctrlPr>
                        </m:sSupPr>
                        <m:e>
                          <m:r>
                            <a:rPr lang="en-US" sz="2400" b="0" i="1" smtClean="0">
                              <a:solidFill>
                                <a:srgbClr val="FFC000"/>
                              </a:solidFill>
                              <a:latin typeface="Cambria Math" panose="02040503050406030204" pitchFamily="18" charset="0"/>
                            </a:rPr>
                            <m:t>𝑒</m:t>
                          </m:r>
                        </m:e>
                        <m:sup>
                          <m:r>
                            <a:rPr lang="en-US" sz="2400" b="0" i="1" smtClean="0">
                              <a:solidFill>
                                <a:srgbClr val="FFC000"/>
                              </a:solidFill>
                              <a:latin typeface="Cambria Math" panose="02040503050406030204" pitchFamily="18" charset="0"/>
                            </a:rPr>
                            <m:t>−</m:t>
                          </m:r>
                        </m:sup>
                      </m:sSup>
                    </m:oMath>
                  </m:oMathPara>
                </a14:m>
                <a:endParaRPr lang="en-CH" sz="2400" dirty="0">
                  <a:solidFill>
                    <a:srgbClr val="FFC000"/>
                  </a:solidFill>
                </a:endParaRPr>
              </a:p>
            </p:txBody>
          </p:sp>
        </mc:Choice>
        <mc:Fallback xmlns="">
          <p:sp>
            <p:nvSpPr>
              <p:cNvPr id="33" name="TextBox 32">
                <a:extLst>
                  <a:ext uri="{FF2B5EF4-FFF2-40B4-BE49-F238E27FC236}">
                    <a16:creationId xmlns:a16="http://schemas.microsoft.com/office/drawing/2014/main" id="{63F62C3C-DBCA-B043-C0CF-CC9E341BC730}"/>
                  </a:ext>
                </a:extLst>
              </p:cNvPr>
              <p:cNvSpPr txBox="1">
                <a:spLocks noRot="1" noChangeAspect="1" noMove="1" noResize="1" noEditPoints="1" noAdjustHandles="1" noChangeArrowheads="1" noChangeShapeType="1" noTextEdit="1"/>
              </p:cNvSpPr>
              <p:nvPr/>
            </p:nvSpPr>
            <p:spPr>
              <a:xfrm>
                <a:off x="8433968" y="2440525"/>
                <a:ext cx="429990" cy="369332"/>
              </a:xfrm>
              <a:prstGeom prst="rect">
                <a:avLst/>
              </a:prstGeom>
              <a:blipFill>
                <a:blip r:embed="rId6"/>
                <a:stretch>
                  <a:fillRect l="-8571"/>
                </a:stretch>
              </a:blipFill>
            </p:spPr>
            <p:txBody>
              <a:bodyPr/>
              <a:lstStyle/>
              <a:p>
                <a:r>
                  <a:rPr lang="en-CH">
                    <a:noFill/>
                  </a:rPr>
                  <a:t> </a:t>
                </a:r>
              </a:p>
            </p:txBody>
          </p:sp>
        </mc:Fallback>
      </mc:AlternateContent>
      <p:sp>
        <p:nvSpPr>
          <p:cNvPr id="4" name="Freeform: Shape 3">
            <a:extLst>
              <a:ext uri="{FF2B5EF4-FFF2-40B4-BE49-F238E27FC236}">
                <a16:creationId xmlns:a16="http://schemas.microsoft.com/office/drawing/2014/main" id="{DF3D8E5A-39B6-DA2E-DE22-76CC409F3C39}"/>
              </a:ext>
            </a:extLst>
          </p:cNvPr>
          <p:cNvSpPr/>
          <p:nvPr/>
        </p:nvSpPr>
        <p:spPr>
          <a:xfrm rot="20962073">
            <a:off x="8135948" y="2259783"/>
            <a:ext cx="808175" cy="1074420"/>
          </a:xfrm>
          <a:custGeom>
            <a:avLst/>
            <a:gdLst>
              <a:gd name="connsiteX0" fmla="*/ 563880 w 563880"/>
              <a:gd name="connsiteY0" fmla="*/ 0 h 1074420"/>
              <a:gd name="connsiteX1" fmla="*/ 175260 w 563880"/>
              <a:gd name="connsiteY1" fmla="*/ 198120 h 1074420"/>
              <a:gd name="connsiteX2" fmla="*/ 0 w 563880"/>
              <a:gd name="connsiteY2" fmla="*/ 1074420 h 1074420"/>
              <a:gd name="connsiteX3" fmla="*/ 0 w 563880"/>
              <a:gd name="connsiteY3" fmla="*/ 1074420 h 1074420"/>
            </a:gdLst>
            <a:ahLst/>
            <a:cxnLst>
              <a:cxn ang="0">
                <a:pos x="connsiteX0" y="connsiteY0"/>
              </a:cxn>
              <a:cxn ang="0">
                <a:pos x="connsiteX1" y="connsiteY1"/>
              </a:cxn>
              <a:cxn ang="0">
                <a:pos x="connsiteX2" y="connsiteY2"/>
              </a:cxn>
              <a:cxn ang="0">
                <a:pos x="connsiteX3" y="connsiteY3"/>
              </a:cxn>
            </a:cxnLst>
            <a:rect l="l" t="t" r="r" b="b"/>
            <a:pathLst>
              <a:path w="563880" h="1074420">
                <a:moveTo>
                  <a:pt x="563880" y="0"/>
                </a:moveTo>
                <a:cubicBezTo>
                  <a:pt x="416560" y="9525"/>
                  <a:pt x="269240" y="19050"/>
                  <a:pt x="175260" y="198120"/>
                </a:cubicBezTo>
                <a:cubicBezTo>
                  <a:pt x="81280" y="377190"/>
                  <a:pt x="0" y="1074420"/>
                  <a:pt x="0" y="1074420"/>
                </a:cubicBezTo>
                <a:lnTo>
                  <a:pt x="0" y="1074420"/>
                </a:lnTo>
              </a:path>
            </a:pathLst>
          </a:custGeom>
          <a:noFill/>
          <a:ln w="57150">
            <a:solidFill>
              <a:srgbClr val="FFC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Freeform: Shape 18">
            <a:extLst>
              <a:ext uri="{FF2B5EF4-FFF2-40B4-BE49-F238E27FC236}">
                <a16:creationId xmlns:a16="http://schemas.microsoft.com/office/drawing/2014/main" id="{5FE996C2-F7E9-31B9-A2CD-A1B4FDAEBEBD}"/>
              </a:ext>
            </a:extLst>
          </p:cNvPr>
          <p:cNvSpPr/>
          <p:nvPr/>
        </p:nvSpPr>
        <p:spPr>
          <a:xfrm flipV="1">
            <a:off x="8083928" y="1243773"/>
            <a:ext cx="761898" cy="896511"/>
          </a:xfrm>
          <a:custGeom>
            <a:avLst/>
            <a:gdLst>
              <a:gd name="connsiteX0" fmla="*/ 563880 w 563880"/>
              <a:gd name="connsiteY0" fmla="*/ 0 h 1074420"/>
              <a:gd name="connsiteX1" fmla="*/ 175260 w 563880"/>
              <a:gd name="connsiteY1" fmla="*/ 198120 h 1074420"/>
              <a:gd name="connsiteX2" fmla="*/ 0 w 563880"/>
              <a:gd name="connsiteY2" fmla="*/ 1074420 h 1074420"/>
              <a:gd name="connsiteX3" fmla="*/ 0 w 563880"/>
              <a:gd name="connsiteY3" fmla="*/ 1074420 h 1074420"/>
            </a:gdLst>
            <a:ahLst/>
            <a:cxnLst>
              <a:cxn ang="0">
                <a:pos x="connsiteX0" y="connsiteY0"/>
              </a:cxn>
              <a:cxn ang="0">
                <a:pos x="connsiteX1" y="connsiteY1"/>
              </a:cxn>
              <a:cxn ang="0">
                <a:pos x="connsiteX2" y="connsiteY2"/>
              </a:cxn>
              <a:cxn ang="0">
                <a:pos x="connsiteX3" y="connsiteY3"/>
              </a:cxn>
            </a:cxnLst>
            <a:rect l="l" t="t" r="r" b="b"/>
            <a:pathLst>
              <a:path w="563880" h="1074420">
                <a:moveTo>
                  <a:pt x="563880" y="0"/>
                </a:moveTo>
                <a:cubicBezTo>
                  <a:pt x="416560" y="9525"/>
                  <a:pt x="269240" y="19050"/>
                  <a:pt x="175260" y="198120"/>
                </a:cubicBezTo>
                <a:cubicBezTo>
                  <a:pt x="81280" y="377190"/>
                  <a:pt x="0" y="1074420"/>
                  <a:pt x="0" y="1074420"/>
                </a:cubicBezTo>
                <a:lnTo>
                  <a:pt x="0" y="1074420"/>
                </a:lnTo>
              </a:path>
            </a:pathLst>
          </a:custGeom>
          <a:noFill/>
          <a:ln w="57150">
            <a:solidFill>
              <a:srgbClr val="FF0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A9F18335-74DB-80D1-B0D3-6B87DBE74A42}"/>
              </a:ext>
            </a:extLst>
          </p:cNvPr>
          <p:cNvSpPr/>
          <p:nvPr/>
        </p:nvSpPr>
        <p:spPr>
          <a:xfrm>
            <a:off x="8978181" y="1657094"/>
            <a:ext cx="1620000" cy="162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2E15F481-03D5-D9B6-C513-31987EFF24D1}"/>
              </a:ext>
            </a:extLst>
          </p:cNvPr>
          <p:cNvSpPr/>
          <p:nvPr/>
        </p:nvSpPr>
        <p:spPr>
          <a:xfrm>
            <a:off x="2704011" y="3503023"/>
            <a:ext cx="45719" cy="45719"/>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2D1252D1-1DC4-FD77-B9A2-2EA95ABC434A}"/>
              </a:ext>
            </a:extLst>
          </p:cNvPr>
          <p:cNvSpPr/>
          <p:nvPr/>
        </p:nvSpPr>
        <p:spPr>
          <a:xfrm>
            <a:off x="2704011" y="3457304"/>
            <a:ext cx="45719" cy="45719"/>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Motivations to study leptonic atoms - Positronium and Muonium">
            <a:extLst>
              <a:ext uri="{FF2B5EF4-FFF2-40B4-BE49-F238E27FC236}">
                <a16:creationId xmlns:a16="http://schemas.microsoft.com/office/drawing/2014/main" id="{597D4EC8-AF01-451D-E69B-FFD61F799423}"/>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6" name="TextBox 5">
            <a:extLst>
              <a:ext uri="{FF2B5EF4-FFF2-40B4-BE49-F238E27FC236}">
                <a16:creationId xmlns:a16="http://schemas.microsoft.com/office/drawing/2014/main" id="{2F9E95F3-7D74-6307-2A3F-B60AC3A43331}"/>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67939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29167E-6 2.59259E-6 L 0.00377 -0.02315 " pathEditMode="relative" rAng="0" ptsTypes="AA">
                                      <p:cBhvr>
                                        <p:cTn id="6" dur="100" fill="hold"/>
                                        <p:tgtEl>
                                          <p:spTgt spid="25"/>
                                        </p:tgtEl>
                                        <p:attrNameLst>
                                          <p:attrName>ppt_x</p:attrName>
                                          <p:attrName>ppt_y</p:attrName>
                                        </p:attrNameLst>
                                      </p:cBhvr>
                                      <p:rCtr x="182" y="-1157"/>
                                    </p:animMotion>
                                  </p:childTnLst>
                                </p:cTn>
                              </p:par>
                              <p:par>
                                <p:cTn id="7" presetID="0" presetClass="path" presetSubtype="0" accel="50000" decel="50000" fill="hold" grpId="0" nodeType="withEffect">
                                  <p:stCondLst>
                                    <p:cond delay="0"/>
                                  </p:stCondLst>
                                  <p:childTnLst>
                                    <p:animMotion origin="layout" path="M 0.00026 0.0037 L -0.02683 0.24421 L 0.15247 0.26551 L 0.15247 0.26551 " pathEditMode="relative" ptsTypes="AAAA">
                                      <p:cBhvr>
                                        <p:cTn id="8" dur="1500" fill="hold"/>
                                        <p:tgtEl>
                                          <p:spTgt spid="2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89224-CEE6-F5E5-35DB-E48EBA82A4BE}"/>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D75B7E66-CCC3-8F9F-DA76-DEA65714340F}"/>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520C58A9-BAD8-1FB2-A858-010793906F4D}"/>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6FD26AC6-FF75-27AD-9AD1-BF5381A6602E}"/>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9B35F19E-09D6-AA5B-10DF-CC5B5E0CFE99}"/>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4B8AA789-C997-F3C5-FB5D-CFD0ABA5597B}"/>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FDDD9E68-E930-BE96-D8BE-3B03F2DFEF44}"/>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592FC4AA-CB70-D4B2-F8DC-C47521FAC474}"/>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21015FC2-FC9E-D970-C6AE-FF5478019E99}"/>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7F3E4BA0-30FE-490C-A9AD-4CB5A57E7301}"/>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937B328A-A5A4-295B-D890-0D7C3EDA9807}"/>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99455450-E59D-C800-6913-C78BCEF7C2F9}"/>
              </a:ext>
            </a:extLst>
          </p:cNvPr>
          <p:cNvSpPr/>
          <p:nvPr/>
        </p:nvSpPr>
        <p:spPr>
          <a:xfrm>
            <a:off x="11296721" y="1383203"/>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5CCBF67C-8B36-2E2A-2C66-6F6178439B4C}"/>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497F4DCA-6024-C53E-EDEC-94E948F6BA18}"/>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Rectangle 43">
            <a:extLst>
              <a:ext uri="{FF2B5EF4-FFF2-40B4-BE49-F238E27FC236}">
                <a16:creationId xmlns:a16="http://schemas.microsoft.com/office/drawing/2014/main" id="{6E15EBA2-0E4A-2577-4A38-A4C1C297411C}"/>
              </a:ext>
            </a:extLst>
          </p:cNvPr>
          <p:cNvSpPr/>
          <p:nvPr/>
        </p:nvSpPr>
        <p:spPr>
          <a:xfrm>
            <a:off x="5103125" y="3703524"/>
            <a:ext cx="1514243"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3918411D-662C-2B02-F551-B92A40889B51}"/>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A21927EF-F2AF-AF5B-0A10-4368B6BB742F}"/>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6F61E36C-AA13-6762-C468-8F270159722E}"/>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sp>
        <p:nvSpPr>
          <p:cNvPr id="12" name="TextBox 11">
            <a:extLst>
              <a:ext uri="{FF2B5EF4-FFF2-40B4-BE49-F238E27FC236}">
                <a16:creationId xmlns:a16="http://schemas.microsoft.com/office/drawing/2014/main" id="{6078B428-EF17-E2FD-D284-05657F39F95E}"/>
              </a:ext>
            </a:extLst>
          </p:cNvPr>
          <p:cNvSpPr txBox="1"/>
          <p:nvPr/>
        </p:nvSpPr>
        <p:spPr>
          <a:xfrm>
            <a:off x="8955332" y="3287570"/>
            <a:ext cx="1903244" cy="292388"/>
          </a:xfrm>
          <a:prstGeom prst="rect">
            <a:avLst/>
          </a:prstGeom>
          <a:noFill/>
        </p:spPr>
        <p:txBody>
          <a:bodyPr wrap="square" rtlCol="0">
            <a:spAutoFit/>
          </a:bodyPr>
          <a:lstStyle/>
          <a:p>
            <a:pPr algn="ctr"/>
            <a:r>
              <a:rPr lang="en-US" sz="1300" dirty="0">
                <a:solidFill>
                  <a:srgbClr val="ED4DBD"/>
                </a:solidFill>
              </a:rPr>
              <a:t>244nm (100mW)</a:t>
            </a:r>
            <a:endParaRPr lang="en-CH" sz="1300" dirty="0">
              <a:solidFill>
                <a:srgbClr val="ED4DBD"/>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DD1040E-7815-92D2-B813-9EAE0DBCACDA}"/>
                  </a:ext>
                </a:extLst>
              </p:cNvPr>
              <p:cNvSpPr txBox="1"/>
              <p:nvPr/>
            </p:nvSpPr>
            <p:spPr>
              <a:xfrm>
                <a:off x="10774318" y="1933719"/>
                <a:ext cx="35375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68306"/>
                          </a:solidFill>
                          <a:latin typeface="Cambria Math" panose="02040503050406030204" pitchFamily="18" charset="0"/>
                        </a:rPr>
                        <m:t>𝑀</m:t>
                      </m:r>
                    </m:oMath>
                  </m:oMathPara>
                </a14:m>
                <a:endParaRPr lang="en-CH" sz="2400" dirty="0">
                  <a:solidFill>
                    <a:srgbClr val="068306"/>
                  </a:solidFill>
                </a:endParaRPr>
              </a:p>
            </p:txBody>
          </p:sp>
        </mc:Choice>
        <mc:Fallback xmlns="">
          <p:sp>
            <p:nvSpPr>
              <p:cNvPr id="9" name="TextBox 8">
                <a:extLst>
                  <a:ext uri="{FF2B5EF4-FFF2-40B4-BE49-F238E27FC236}">
                    <a16:creationId xmlns:a16="http://schemas.microsoft.com/office/drawing/2014/main" id="{5680D77F-9EC1-6C8B-0ED5-9AEA0F8528FE}"/>
                  </a:ext>
                </a:extLst>
              </p:cNvPr>
              <p:cNvSpPr txBox="1">
                <a:spLocks noRot="1" noChangeAspect="1" noMove="1" noResize="1" noEditPoints="1" noAdjustHandles="1" noChangeArrowheads="1" noChangeShapeType="1" noTextEdit="1"/>
              </p:cNvSpPr>
              <p:nvPr/>
            </p:nvSpPr>
            <p:spPr>
              <a:xfrm>
                <a:off x="10774318" y="1933719"/>
                <a:ext cx="353750" cy="369332"/>
              </a:xfrm>
              <a:prstGeom prst="rect">
                <a:avLst/>
              </a:prstGeom>
              <a:blipFill>
                <a:blip r:embed="rId4"/>
                <a:stretch>
                  <a:fillRect l="-17241" r="-17241" b="-6557"/>
                </a:stretch>
              </a:blipFill>
            </p:spPr>
            <p:txBody>
              <a:bodyPr/>
              <a:lstStyle/>
              <a:p>
                <a:r>
                  <a:rPr lang="en-CH">
                    <a:noFill/>
                  </a:rPr>
                  <a:t> </a:t>
                </a:r>
              </a:p>
            </p:txBody>
          </p:sp>
        </mc:Fallback>
      </mc:AlternateContent>
      <p:cxnSp>
        <p:nvCxnSpPr>
          <p:cNvPr id="13" name="Straight Arrow Connector 12">
            <a:extLst>
              <a:ext uri="{FF2B5EF4-FFF2-40B4-BE49-F238E27FC236}">
                <a16:creationId xmlns:a16="http://schemas.microsoft.com/office/drawing/2014/main" id="{C22D96A1-9876-2778-9FE8-395C3A9E92D9}"/>
              </a:ext>
            </a:extLst>
          </p:cNvPr>
          <p:cNvCxnSpPr/>
          <p:nvPr/>
        </p:nvCxnSpPr>
        <p:spPr>
          <a:xfrm flipV="1">
            <a:off x="9182930" y="5685183"/>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D0CAEAB-FFA3-644A-9DB8-300606F53E79}"/>
              </a:ext>
            </a:extLst>
          </p:cNvPr>
          <p:cNvCxnSpPr/>
          <p:nvPr/>
        </p:nvCxnSpPr>
        <p:spPr>
          <a:xfrm flipV="1">
            <a:off x="9182930" y="4954314"/>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4A451823-67A4-12F8-C11D-C57F622B4794}"/>
              </a:ext>
            </a:extLst>
          </p:cNvPr>
          <p:cNvSpPr txBox="1"/>
          <p:nvPr/>
        </p:nvSpPr>
        <p:spPr>
          <a:xfrm>
            <a:off x="8607290" y="5229712"/>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sp>
        <p:nvSpPr>
          <p:cNvPr id="16" name="TextBox 15">
            <a:extLst>
              <a:ext uri="{FF2B5EF4-FFF2-40B4-BE49-F238E27FC236}">
                <a16:creationId xmlns:a16="http://schemas.microsoft.com/office/drawing/2014/main" id="{8C82CD48-99BE-3EC9-CEC6-690821C7F62C}"/>
              </a:ext>
            </a:extLst>
          </p:cNvPr>
          <p:cNvSpPr txBox="1"/>
          <p:nvPr/>
        </p:nvSpPr>
        <p:spPr>
          <a:xfrm>
            <a:off x="8647808" y="5933167"/>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cxnSp>
        <p:nvCxnSpPr>
          <p:cNvPr id="18" name="Straight Arrow Connector 17">
            <a:extLst>
              <a:ext uri="{FF2B5EF4-FFF2-40B4-BE49-F238E27FC236}">
                <a16:creationId xmlns:a16="http://schemas.microsoft.com/office/drawing/2014/main" id="{0E6E7535-D95B-1A3F-FD4D-B8E0A108A44B}"/>
              </a:ext>
            </a:extLst>
          </p:cNvPr>
          <p:cNvCxnSpPr>
            <a:cxnSpLocks/>
          </p:cNvCxnSpPr>
          <p:nvPr/>
        </p:nvCxnSpPr>
        <p:spPr>
          <a:xfrm flipV="1">
            <a:off x="9182930" y="4434091"/>
            <a:ext cx="0" cy="487830"/>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18CD205E-1E6C-1C6F-6F46-DD80083B44F2}"/>
              </a:ext>
            </a:extLst>
          </p:cNvPr>
          <p:cNvSpPr txBox="1"/>
          <p:nvPr/>
        </p:nvSpPr>
        <p:spPr>
          <a:xfrm>
            <a:off x="8607290" y="4612051"/>
            <a:ext cx="1903244" cy="292388"/>
          </a:xfrm>
          <a:prstGeom prst="rect">
            <a:avLst/>
          </a:prstGeom>
          <a:noFill/>
        </p:spPr>
        <p:txBody>
          <a:bodyPr wrap="square" rtlCol="0">
            <a:spAutoFit/>
          </a:bodyPr>
          <a:lstStyle/>
          <a:p>
            <a:pPr algn="ctr"/>
            <a:r>
              <a:rPr lang="en-US" sz="1300" dirty="0">
                <a:solidFill>
                  <a:schemeClr val="accent2">
                    <a:lumMod val="60000"/>
                    <a:lumOff val="40000"/>
                  </a:schemeClr>
                </a:solidFill>
              </a:rPr>
              <a:t>355nm</a:t>
            </a:r>
            <a:endParaRPr lang="en-CH" sz="1300" dirty="0">
              <a:solidFill>
                <a:schemeClr val="accent2">
                  <a:lumMod val="60000"/>
                  <a:lumOff val="40000"/>
                </a:schemeClr>
              </a:solidFill>
            </a:endParaRPr>
          </a:p>
        </p:txBody>
      </p:sp>
      <p:cxnSp>
        <p:nvCxnSpPr>
          <p:cNvPr id="7" name="Straight Arrow Connector 6">
            <a:extLst>
              <a:ext uri="{FF2B5EF4-FFF2-40B4-BE49-F238E27FC236}">
                <a16:creationId xmlns:a16="http://schemas.microsoft.com/office/drawing/2014/main" id="{E40C37DE-E3FE-D184-8EA9-B23F525C8461}"/>
              </a:ext>
            </a:extLst>
          </p:cNvPr>
          <p:cNvCxnSpPr>
            <a:cxnSpLocks/>
          </p:cNvCxnSpPr>
          <p:nvPr/>
        </p:nvCxnSpPr>
        <p:spPr>
          <a:xfrm flipH="1" flipV="1">
            <a:off x="8845826" y="2186609"/>
            <a:ext cx="2447104" cy="256749"/>
          </a:xfrm>
          <a:prstGeom prst="straightConnector1">
            <a:avLst/>
          </a:prstGeom>
          <a:ln w="57150">
            <a:solidFill>
              <a:srgbClr val="068306"/>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88751F2-81B9-E407-6D1B-A1E21B739F37}"/>
                  </a:ext>
                </a:extLst>
              </p:cNvPr>
              <p:cNvSpPr txBox="1"/>
              <p:nvPr/>
            </p:nvSpPr>
            <p:spPr>
              <a:xfrm>
                <a:off x="8394804" y="1587618"/>
                <a:ext cx="43781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0000"/>
                              </a:solidFill>
                              <a:latin typeface="Cambria Math" panose="02040503050406030204" pitchFamily="18" charset="0"/>
                            </a:rPr>
                          </m:ctrlPr>
                        </m:sSupPr>
                        <m:e>
                          <m:r>
                            <a:rPr lang="en-CH" sz="2400" i="1" smtClean="0">
                              <a:solidFill>
                                <a:srgbClr val="FF0000"/>
                              </a:solidFill>
                              <a:latin typeface="Cambria Math" panose="02040503050406030204" pitchFamily="18" charset="0"/>
                              <a:ea typeface="Cambria Math" panose="02040503050406030204" pitchFamily="18" charset="0"/>
                            </a:rPr>
                            <m:t>𝜇</m:t>
                          </m:r>
                        </m:e>
                        <m:sup>
                          <m:r>
                            <a:rPr lang="en-US" sz="2400" b="0" i="1" smtClean="0">
                              <a:solidFill>
                                <a:srgbClr val="FF0000"/>
                              </a:solidFill>
                              <a:latin typeface="Cambria Math" panose="02040503050406030204" pitchFamily="18" charset="0"/>
                            </a:rPr>
                            <m:t>+</m:t>
                          </m:r>
                        </m:sup>
                      </m:sSup>
                    </m:oMath>
                  </m:oMathPara>
                </a14:m>
                <a:endParaRPr lang="en-CH" sz="2400" dirty="0">
                  <a:solidFill>
                    <a:srgbClr val="FF0000"/>
                  </a:solidFill>
                </a:endParaRPr>
              </a:p>
            </p:txBody>
          </p:sp>
        </mc:Choice>
        <mc:Fallback xmlns="">
          <p:sp>
            <p:nvSpPr>
              <p:cNvPr id="32" name="TextBox 31">
                <a:extLst>
                  <a:ext uri="{FF2B5EF4-FFF2-40B4-BE49-F238E27FC236}">
                    <a16:creationId xmlns:a16="http://schemas.microsoft.com/office/drawing/2014/main" id="{5AB78032-64A4-DFF7-E1D8-CD2585DEC4AF}"/>
                  </a:ext>
                </a:extLst>
              </p:cNvPr>
              <p:cNvSpPr txBox="1">
                <a:spLocks noRot="1" noChangeAspect="1" noMove="1" noResize="1" noEditPoints="1" noAdjustHandles="1" noChangeArrowheads="1" noChangeShapeType="1" noTextEdit="1"/>
              </p:cNvSpPr>
              <p:nvPr/>
            </p:nvSpPr>
            <p:spPr>
              <a:xfrm>
                <a:off x="8394804" y="1587618"/>
                <a:ext cx="437812" cy="369332"/>
              </a:xfrm>
              <a:prstGeom prst="rect">
                <a:avLst/>
              </a:prstGeom>
              <a:blipFill>
                <a:blip r:embed="rId5"/>
                <a:stretch>
                  <a:fillRect l="-13889" r="-4167" b="-22951"/>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262949B6-C56C-0005-53B8-CEACED110276}"/>
                  </a:ext>
                </a:extLst>
              </p:cNvPr>
              <p:cNvSpPr txBox="1"/>
              <p:nvPr/>
            </p:nvSpPr>
            <p:spPr>
              <a:xfrm>
                <a:off x="8433968" y="2440525"/>
                <a:ext cx="42999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C000"/>
                              </a:solidFill>
                              <a:latin typeface="Cambria Math" panose="02040503050406030204" pitchFamily="18" charset="0"/>
                            </a:rPr>
                          </m:ctrlPr>
                        </m:sSupPr>
                        <m:e>
                          <m:r>
                            <a:rPr lang="en-US" sz="2400" b="0" i="1" smtClean="0">
                              <a:solidFill>
                                <a:srgbClr val="FFC000"/>
                              </a:solidFill>
                              <a:latin typeface="Cambria Math" panose="02040503050406030204" pitchFamily="18" charset="0"/>
                            </a:rPr>
                            <m:t>𝑒</m:t>
                          </m:r>
                        </m:e>
                        <m:sup>
                          <m:r>
                            <a:rPr lang="en-US" sz="2400" b="0" i="1" smtClean="0">
                              <a:solidFill>
                                <a:srgbClr val="FFC000"/>
                              </a:solidFill>
                              <a:latin typeface="Cambria Math" panose="02040503050406030204" pitchFamily="18" charset="0"/>
                            </a:rPr>
                            <m:t>−</m:t>
                          </m:r>
                        </m:sup>
                      </m:sSup>
                    </m:oMath>
                  </m:oMathPara>
                </a14:m>
                <a:endParaRPr lang="en-CH" sz="2400" dirty="0">
                  <a:solidFill>
                    <a:srgbClr val="FFC000"/>
                  </a:solidFill>
                </a:endParaRPr>
              </a:p>
            </p:txBody>
          </p:sp>
        </mc:Choice>
        <mc:Fallback xmlns="">
          <p:sp>
            <p:nvSpPr>
              <p:cNvPr id="33" name="TextBox 32">
                <a:extLst>
                  <a:ext uri="{FF2B5EF4-FFF2-40B4-BE49-F238E27FC236}">
                    <a16:creationId xmlns:a16="http://schemas.microsoft.com/office/drawing/2014/main" id="{D1CF9350-675C-C999-8A2B-930DA2E51F17}"/>
                  </a:ext>
                </a:extLst>
              </p:cNvPr>
              <p:cNvSpPr txBox="1">
                <a:spLocks noRot="1" noChangeAspect="1" noMove="1" noResize="1" noEditPoints="1" noAdjustHandles="1" noChangeArrowheads="1" noChangeShapeType="1" noTextEdit="1"/>
              </p:cNvSpPr>
              <p:nvPr/>
            </p:nvSpPr>
            <p:spPr>
              <a:xfrm>
                <a:off x="8433968" y="2440525"/>
                <a:ext cx="429990" cy="369332"/>
              </a:xfrm>
              <a:prstGeom prst="rect">
                <a:avLst/>
              </a:prstGeom>
              <a:blipFill>
                <a:blip r:embed="rId6"/>
                <a:stretch>
                  <a:fillRect l="-8571"/>
                </a:stretch>
              </a:blipFill>
            </p:spPr>
            <p:txBody>
              <a:bodyPr/>
              <a:lstStyle/>
              <a:p>
                <a:r>
                  <a:rPr lang="en-CH">
                    <a:noFill/>
                  </a:rPr>
                  <a:t> </a:t>
                </a:r>
              </a:p>
            </p:txBody>
          </p:sp>
        </mc:Fallback>
      </mc:AlternateContent>
      <p:sp>
        <p:nvSpPr>
          <p:cNvPr id="4" name="Freeform: Shape 3">
            <a:extLst>
              <a:ext uri="{FF2B5EF4-FFF2-40B4-BE49-F238E27FC236}">
                <a16:creationId xmlns:a16="http://schemas.microsoft.com/office/drawing/2014/main" id="{8E1C5B99-C730-1EE4-4F08-BAF015E45D41}"/>
              </a:ext>
            </a:extLst>
          </p:cNvPr>
          <p:cNvSpPr/>
          <p:nvPr/>
        </p:nvSpPr>
        <p:spPr>
          <a:xfrm rot="20962073">
            <a:off x="8135948" y="2259783"/>
            <a:ext cx="808175" cy="1074420"/>
          </a:xfrm>
          <a:custGeom>
            <a:avLst/>
            <a:gdLst>
              <a:gd name="connsiteX0" fmla="*/ 563880 w 563880"/>
              <a:gd name="connsiteY0" fmla="*/ 0 h 1074420"/>
              <a:gd name="connsiteX1" fmla="*/ 175260 w 563880"/>
              <a:gd name="connsiteY1" fmla="*/ 198120 h 1074420"/>
              <a:gd name="connsiteX2" fmla="*/ 0 w 563880"/>
              <a:gd name="connsiteY2" fmla="*/ 1074420 h 1074420"/>
              <a:gd name="connsiteX3" fmla="*/ 0 w 563880"/>
              <a:gd name="connsiteY3" fmla="*/ 1074420 h 1074420"/>
            </a:gdLst>
            <a:ahLst/>
            <a:cxnLst>
              <a:cxn ang="0">
                <a:pos x="connsiteX0" y="connsiteY0"/>
              </a:cxn>
              <a:cxn ang="0">
                <a:pos x="connsiteX1" y="connsiteY1"/>
              </a:cxn>
              <a:cxn ang="0">
                <a:pos x="connsiteX2" y="connsiteY2"/>
              </a:cxn>
              <a:cxn ang="0">
                <a:pos x="connsiteX3" y="connsiteY3"/>
              </a:cxn>
            </a:cxnLst>
            <a:rect l="l" t="t" r="r" b="b"/>
            <a:pathLst>
              <a:path w="563880" h="1074420">
                <a:moveTo>
                  <a:pt x="563880" y="0"/>
                </a:moveTo>
                <a:cubicBezTo>
                  <a:pt x="416560" y="9525"/>
                  <a:pt x="269240" y="19050"/>
                  <a:pt x="175260" y="198120"/>
                </a:cubicBezTo>
                <a:cubicBezTo>
                  <a:pt x="81280" y="377190"/>
                  <a:pt x="0" y="1074420"/>
                  <a:pt x="0" y="1074420"/>
                </a:cubicBezTo>
                <a:lnTo>
                  <a:pt x="0" y="1074420"/>
                </a:lnTo>
              </a:path>
            </a:pathLst>
          </a:custGeom>
          <a:noFill/>
          <a:ln w="57150">
            <a:solidFill>
              <a:srgbClr val="FFC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Freeform: Shape 18">
            <a:extLst>
              <a:ext uri="{FF2B5EF4-FFF2-40B4-BE49-F238E27FC236}">
                <a16:creationId xmlns:a16="http://schemas.microsoft.com/office/drawing/2014/main" id="{57DF140A-C744-EF13-11C4-D4357145E36E}"/>
              </a:ext>
            </a:extLst>
          </p:cNvPr>
          <p:cNvSpPr/>
          <p:nvPr/>
        </p:nvSpPr>
        <p:spPr>
          <a:xfrm flipV="1">
            <a:off x="8083928" y="1243773"/>
            <a:ext cx="761898" cy="896511"/>
          </a:xfrm>
          <a:custGeom>
            <a:avLst/>
            <a:gdLst>
              <a:gd name="connsiteX0" fmla="*/ 563880 w 563880"/>
              <a:gd name="connsiteY0" fmla="*/ 0 h 1074420"/>
              <a:gd name="connsiteX1" fmla="*/ 175260 w 563880"/>
              <a:gd name="connsiteY1" fmla="*/ 198120 h 1074420"/>
              <a:gd name="connsiteX2" fmla="*/ 0 w 563880"/>
              <a:gd name="connsiteY2" fmla="*/ 1074420 h 1074420"/>
              <a:gd name="connsiteX3" fmla="*/ 0 w 563880"/>
              <a:gd name="connsiteY3" fmla="*/ 1074420 h 1074420"/>
            </a:gdLst>
            <a:ahLst/>
            <a:cxnLst>
              <a:cxn ang="0">
                <a:pos x="connsiteX0" y="connsiteY0"/>
              </a:cxn>
              <a:cxn ang="0">
                <a:pos x="connsiteX1" y="connsiteY1"/>
              </a:cxn>
              <a:cxn ang="0">
                <a:pos x="connsiteX2" y="connsiteY2"/>
              </a:cxn>
              <a:cxn ang="0">
                <a:pos x="connsiteX3" y="connsiteY3"/>
              </a:cxn>
            </a:cxnLst>
            <a:rect l="l" t="t" r="r" b="b"/>
            <a:pathLst>
              <a:path w="563880" h="1074420">
                <a:moveTo>
                  <a:pt x="563880" y="0"/>
                </a:moveTo>
                <a:cubicBezTo>
                  <a:pt x="416560" y="9525"/>
                  <a:pt x="269240" y="19050"/>
                  <a:pt x="175260" y="198120"/>
                </a:cubicBezTo>
                <a:cubicBezTo>
                  <a:pt x="81280" y="377190"/>
                  <a:pt x="0" y="1074420"/>
                  <a:pt x="0" y="1074420"/>
                </a:cubicBezTo>
                <a:lnTo>
                  <a:pt x="0" y="1074420"/>
                </a:lnTo>
              </a:path>
            </a:pathLst>
          </a:custGeom>
          <a:noFill/>
          <a:ln w="57150">
            <a:solidFill>
              <a:srgbClr val="FF0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1A48F5B1-A25E-5581-FDB8-675634C6F066}"/>
              </a:ext>
            </a:extLst>
          </p:cNvPr>
          <p:cNvSpPr/>
          <p:nvPr/>
        </p:nvSpPr>
        <p:spPr>
          <a:xfrm>
            <a:off x="8978181" y="1657094"/>
            <a:ext cx="1620000" cy="162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4B296359-C084-CA73-2388-5448F9D09553}"/>
              </a:ext>
            </a:extLst>
          </p:cNvPr>
          <p:cNvSpPr/>
          <p:nvPr/>
        </p:nvSpPr>
        <p:spPr>
          <a:xfrm>
            <a:off x="4574010" y="5353046"/>
            <a:ext cx="45719" cy="45719"/>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7969DF14-BC6B-6C33-D0DE-FF50AE210AD5}"/>
              </a:ext>
            </a:extLst>
          </p:cNvPr>
          <p:cNvSpPr/>
          <p:nvPr/>
        </p:nvSpPr>
        <p:spPr>
          <a:xfrm>
            <a:off x="2704011" y="3457304"/>
            <a:ext cx="45719" cy="45719"/>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Motivations to study leptonic atoms - Positronium and Muonium">
            <a:extLst>
              <a:ext uri="{FF2B5EF4-FFF2-40B4-BE49-F238E27FC236}">
                <a16:creationId xmlns:a16="http://schemas.microsoft.com/office/drawing/2014/main" id="{A6ABC02B-CBE7-3D24-9436-95F20B976710}"/>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6" name="TextBox 5">
            <a:extLst>
              <a:ext uri="{FF2B5EF4-FFF2-40B4-BE49-F238E27FC236}">
                <a16:creationId xmlns:a16="http://schemas.microsoft.com/office/drawing/2014/main" id="{A3188137-8CB2-E644-B1FF-A08540C51ACE}"/>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3965245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806044-801A-154F-8DC7-B527EBDA67C6}"/>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D401E45E-FD62-0237-0DCA-3E461CB7E0F9}"/>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CC483950-9D8E-FF7E-4334-801B613FFAC6}"/>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8E77CE5E-56DD-ACFE-A51D-1762271ABD04}"/>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613B1E99-81F3-3A60-DD5B-BD62C8D3DE12}"/>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71F13860-9D02-5F32-9B31-A4793FF1DE68}"/>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280AAFFB-315A-24E5-3946-9EEAC217139F}"/>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5249B5CE-F9E3-3FB7-3ABF-F0FC405D2B2B}"/>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3B17B223-8ACE-F421-207A-E2DDED984679}"/>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92B54B37-D622-E7F0-6F77-B6DC3D62C2C7}"/>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F73CC06A-44A6-5716-1BEE-47B3986CA397}"/>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272E18F0-6770-8F07-1CAD-29831EA02522}"/>
              </a:ext>
            </a:extLst>
          </p:cNvPr>
          <p:cNvSpPr/>
          <p:nvPr/>
        </p:nvSpPr>
        <p:spPr>
          <a:xfrm>
            <a:off x="11296721" y="1383203"/>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F0E77993-3C14-4B2C-3D10-55844238D8B9}"/>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7BD44AA1-F838-4254-7733-44ED1B83FB3B}"/>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53A3BCF3-1A04-B3C5-A46B-518E57AD5404}"/>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7CC592DA-CCE7-7CCD-4894-F3474E073126}"/>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8FE8C765-CD20-8AEA-C6E3-94C8CE7A1072}"/>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sp>
        <p:nvSpPr>
          <p:cNvPr id="12" name="TextBox 11">
            <a:extLst>
              <a:ext uri="{FF2B5EF4-FFF2-40B4-BE49-F238E27FC236}">
                <a16:creationId xmlns:a16="http://schemas.microsoft.com/office/drawing/2014/main" id="{34F08434-7183-786F-6747-69291F4C8E9C}"/>
              </a:ext>
            </a:extLst>
          </p:cNvPr>
          <p:cNvSpPr txBox="1"/>
          <p:nvPr/>
        </p:nvSpPr>
        <p:spPr>
          <a:xfrm>
            <a:off x="8955332" y="3287570"/>
            <a:ext cx="1903244" cy="292388"/>
          </a:xfrm>
          <a:prstGeom prst="rect">
            <a:avLst/>
          </a:prstGeom>
          <a:noFill/>
        </p:spPr>
        <p:txBody>
          <a:bodyPr wrap="square" rtlCol="0">
            <a:spAutoFit/>
          </a:bodyPr>
          <a:lstStyle/>
          <a:p>
            <a:pPr algn="ctr"/>
            <a:r>
              <a:rPr lang="en-US" sz="1300" dirty="0">
                <a:solidFill>
                  <a:srgbClr val="ED4DBD"/>
                </a:solidFill>
              </a:rPr>
              <a:t>244nm (100mW)</a:t>
            </a:r>
            <a:endParaRPr lang="en-CH" sz="1300" dirty="0">
              <a:solidFill>
                <a:srgbClr val="ED4DBD"/>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9C77AA0-BE79-2C2D-A477-5A4D6D0E0A5F}"/>
                  </a:ext>
                </a:extLst>
              </p:cNvPr>
              <p:cNvSpPr txBox="1"/>
              <p:nvPr/>
            </p:nvSpPr>
            <p:spPr>
              <a:xfrm>
                <a:off x="10774318" y="1933719"/>
                <a:ext cx="35375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68306"/>
                          </a:solidFill>
                          <a:latin typeface="Cambria Math" panose="02040503050406030204" pitchFamily="18" charset="0"/>
                        </a:rPr>
                        <m:t>𝑀</m:t>
                      </m:r>
                    </m:oMath>
                  </m:oMathPara>
                </a14:m>
                <a:endParaRPr lang="en-CH" sz="2400" dirty="0">
                  <a:solidFill>
                    <a:srgbClr val="068306"/>
                  </a:solidFill>
                </a:endParaRPr>
              </a:p>
            </p:txBody>
          </p:sp>
        </mc:Choice>
        <mc:Fallback xmlns="">
          <p:sp>
            <p:nvSpPr>
              <p:cNvPr id="9" name="TextBox 8">
                <a:extLst>
                  <a:ext uri="{FF2B5EF4-FFF2-40B4-BE49-F238E27FC236}">
                    <a16:creationId xmlns:a16="http://schemas.microsoft.com/office/drawing/2014/main" id="{EEA0A3D5-5FD4-E5D1-2072-A40665B89002}"/>
                  </a:ext>
                </a:extLst>
              </p:cNvPr>
              <p:cNvSpPr txBox="1">
                <a:spLocks noRot="1" noChangeAspect="1" noMove="1" noResize="1" noEditPoints="1" noAdjustHandles="1" noChangeArrowheads="1" noChangeShapeType="1" noTextEdit="1"/>
              </p:cNvSpPr>
              <p:nvPr/>
            </p:nvSpPr>
            <p:spPr>
              <a:xfrm>
                <a:off x="10774318" y="1933719"/>
                <a:ext cx="353750" cy="369332"/>
              </a:xfrm>
              <a:prstGeom prst="rect">
                <a:avLst/>
              </a:prstGeom>
              <a:blipFill>
                <a:blip r:embed="rId4"/>
                <a:stretch>
                  <a:fillRect l="-17241" r="-17241" b="-6557"/>
                </a:stretch>
              </a:blipFill>
            </p:spPr>
            <p:txBody>
              <a:bodyPr/>
              <a:lstStyle/>
              <a:p>
                <a:r>
                  <a:rPr lang="en-CH">
                    <a:noFill/>
                  </a:rPr>
                  <a:t> </a:t>
                </a:r>
              </a:p>
            </p:txBody>
          </p:sp>
        </mc:Fallback>
      </mc:AlternateContent>
      <p:cxnSp>
        <p:nvCxnSpPr>
          <p:cNvPr id="13" name="Straight Arrow Connector 12">
            <a:extLst>
              <a:ext uri="{FF2B5EF4-FFF2-40B4-BE49-F238E27FC236}">
                <a16:creationId xmlns:a16="http://schemas.microsoft.com/office/drawing/2014/main" id="{BC4012C0-F5D1-D1A1-4BC5-52EA4E59CD1A}"/>
              </a:ext>
            </a:extLst>
          </p:cNvPr>
          <p:cNvCxnSpPr/>
          <p:nvPr/>
        </p:nvCxnSpPr>
        <p:spPr>
          <a:xfrm flipV="1">
            <a:off x="9182930" y="5685183"/>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54AA0750-5E30-FEA2-9A6D-2AED55F3C409}"/>
              </a:ext>
            </a:extLst>
          </p:cNvPr>
          <p:cNvCxnSpPr/>
          <p:nvPr/>
        </p:nvCxnSpPr>
        <p:spPr>
          <a:xfrm flipV="1">
            <a:off x="9182930" y="4954314"/>
            <a:ext cx="0" cy="713097"/>
          </a:xfrm>
          <a:prstGeom prst="straightConnector1">
            <a:avLst/>
          </a:prstGeom>
          <a:ln w="38100">
            <a:solidFill>
              <a:srgbClr val="EA27FF"/>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38E36735-5256-1556-19D5-63468F0950E6}"/>
              </a:ext>
            </a:extLst>
          </p:cNvPr>
          <p:cNvSpPr txBox="1"/>
          <p:nvPr/>
        </p:nvSpPr>
        <p:spPr>
          <a:xfrm>
            <a:off x="8607290" y="5229712"/>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sp>
        <p:nvSpPr>
          <p:cNvPr id="16" name="TextBox 15">
            <a:extLst>
              <a:ext uri="{FF2B5EF4-FFF2-40B4-BE49-F238E27FC236}">
                <a16:creationId xmlns:a16="http://schemas.microsoft.com/office/drawing/2014/main" id="{0E42002A-27A3-DCFF-A0F1-475107C18906}"/>
              </a:ext>
            </a:extLst>
          </p:cNvPr>
          <p:cNvSpPr txBox="1"/>
          <p:nvPr/>
        </p:nvSpPr>
        <p:spPr>
          <a:xfrm>
            <a:off x="8647808" y="5933167"/>
            <a:ext cx="1903244" cy="292388"/>
          </a:xfrm>
          <a:prstGeom prst="rect">
            <a:avLst/>
          </a:prstGeom>
          <a:noFill/>
        </p:spPr>
        <p:txBody>
          <a:bodyPr wrap="square" rtlCol="0">
            <a:spAutoFit/>
          </a:bodyPr>
          <a:lstStyle/>
          <a:p>
            <a:pPr algn="ctr"/>
            <a:r>
              <a:rPr lang="en-US" sz="1300" dirty="0">
                <a:solidFill>
                  <a:srgbClr val="ED4DBD"/>
                </a:solidFill>
              </a:rPr>
              <a:t>244nm</a:t>
            </a:r>
            <a:endParaRPr lang="en-CH" sz="1300" dirty="0">
              <a:solidFill>
                <a:srgbClr val="ED4DBD"/>
              </a:solidFill>
            </a:endParaRPr>
          </a:p>
        </p:txBody>
      </p:sp>
      <p:cxnSp>
        <p:nvCxnSpPr>
          <p:cNvPr id="18" name="Straight Arrow Connector 17">
            <a:extLst>
              <a:ext uri="{FF2B5EF4-FFF2-40B4-BE49-F238E27FC236}">
                <a16:creationId xmlns:a16="http://schemas.microsoft.com/office/drawing/2014/main" id="{427395B7-9EA0-212E-6089-AAF7C50148F4}"/>
              </a:ext>
            </a:extLst>
          </p:cNvPr>
          <p:cNvCxnSpPr>
            <a:cxnSpLocks/>
          </p:cNvCxnSpPr>
          <p:nvPr/>
        </p:nvCxnSpPr>
        <p:spPr>
          <a:xfrm flipV="1">
            <a:off x="9182930" y="4434091"/>
            <a:ext cx="0" cy="487830"/>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34A4A094-2FFB-D964-95CD-160734EDCEA9}"/>
              </a:ext>
            </a:extLst>
          </p:cNvPr>
          <p:cNvSpPr txBox="1"/>
          <p:nvPr/>
        </p:nvSpPr>
        <p:spPr>
          <a:xfrm>
            <a:off x="8607290" y="4612051"/>
            <a:ext cx="1903244" cy="292388"/>
          </a:xfrm>
          <a:prstGeom prst="rect">
            <a:avLst/>
          </a:prstGeom>
          <a:noFill/>
        </p:spPr>
        <p:txBody>
          <a:bodyPr wrap="square" rtlCol="0">
            <a:spAutoFit/>
          </a:bodyPr>
          <a:lstStyle/>
          <a:p>
            <a:pPr algn="ctr"/>
            <a:r>
              <a:rPr lang="en-US" sz="1300" dirty="0">
                <a:solidFill>
                  <a:schemeClr val="accent2">
                    <a:lumMod val="60000"/>
                    <a:lumOff val="40000"/>
                  </a:schemeClr>
                </a:solidFill>
              </a:rPr>
              <a:t>355nm</a:t>
            </a:r>
            <a:endParaRPr lang="en-CH" sz="1300" dirty="0">
              <a:solidFill>
                <a:schemeClr val="accent2">
                  <a:lumMod val="60000"/>
                  <a:lumOff val="40000"/>
                </a:schemeClr>
              </a:solidFill>
            </a:endParaRPr>
          </a:p>
        </p:txBody>
      </p:sp>
      <p:cxnSp>
        <p:nvCxnSpPr>
          <p:cNvPr id="7" name="Straight Arrow Connector 6">
            <a:extLst>
              <a:ext uri="{FF2B5EF4-FFF2-40B4-BE49-F238E27FC236}">
                <a16:creationId xmlns:a16="http://schemas.microsoft.com/office/drawing/2014/main" id="{1A43640B-E34E-7DDD-B0E0-159C83C3E7AB}"/>
              </a:ext>
            </a:extLst>
          </p:cNvPr>
          <p:cNvCxnSpPr>
            <a:cxnSpLocks/>
          </p:cNvCxnSpPr>
          <p:nvPr/>
        </p:nvCxnSpPr>
        <p:spPr>
          <a:xfrm flipH="1" flipV="1">
            <a:off x="8845826" y="2186609"/>
            <a:ext cx="2447104" cy="256749"/>
          </a:xfrm>
          <a:prstGeom prst="straightConnector1">
            <a:avLst/>
          </a:prstGeom>
          <a:ln w="57150">
            <a:solidFill>
              <a:srgbClr val="068306"/>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C6CA3FB4-11D0-4E08-7BEE-8E11BB62192A}"/>
                  </a:ext>
                </a:extLst>
              </p:cNvPr>
              <p:cNvSpPr txBox="1"/>
              <p:nvPr/>
            </p:nvSpPr>
            <p:spPr>
              <a:xfrm>
                <a:off x="8394804" y="1587618"/>
                <a:ext cx="43781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0000"/>
                              </a:solidFill>
                              <a:latin typeface="Cambria Math" panose="02040503050406030204" pitchFamily="18" charset="0"/>
                            </a:rPr>
                          </m:ctrlPr>
                        </m:sSupPr>
                        <m:e>
                          <m:r>
                            <a:rPr lang="en-CH" sz="2400" i="1" smtClean="0">
                              <a:solidFill>
                                <a:srgbClr val="FF0000"/>
                              </a:solidFill>
                              <a:latin typeface="Cambria Math" panose="02040503050406030204" pitchFamily="18" charset="0"/>
                              <a:ea typeface="Cambria Math" panose="02040503050406030204" pitchFamily="18" charset="0"/>
                            </a:rPr>
                            <m:t>𝜇</m:t>
                          </m:r>
                        </m:e>
                        <m:sup>
                          <m:r>
                            <a:rPr lang="en-US" sz="2400" b="0" i="1" smtClean="0">
                              <a:solidFill>
                                <a:srgbClr val="FF0000"/>
                              </a:solidFill>
                              <a:latin typeface="Cambria Math" panose="02040503050406030204" pitchFamily="18" charset="0"/>
                            </a:rPr>
                            <m:t>+</m:t>
                          </m:r>
                        </m:sup>
                      </m:sSup>
                    </m:oMath>
                  </m:oMathPara>
                </a14:m>
                <a:endParaRPr lang="en-CH" sz="2400" dirty="0">
                  <a:solidFill>
                    <a:srgbClr val="FF0000"/>
                  </a:solidFill>
                </a:endParaRPr>
              </a:p>
            </p:txBody>
          </p:sp>
        </mc:Choice>
        <mc:Fallback xmlns="">
          <p:sp>
            <p:nvSpPr>
              <p:cNvPr id="32" name="TextBox 31">
                <a:extLst>
                  <a:ext uri="{FF2B5EF4-FFF2-40B4-BE49-F238E27FC236}">
                    <a16:creationId xmlns:a16="http://schemas.microsoft.com/office/drawing/2014/main" id="{71F7C6AF-6925-A566-2CDB-668EFA7A6AAD}"/>
                  </a:ext>
                </a:extLst>
              </p:cNvPr>
              <p:cNvSpPr txBox="1">
                <a:spLocks noRot="1" noChangeAspect="1" noMove="1" noResize="1" noEditPoints="1" noAdjustHandles="1" noChangeArrowheads="1" noChangeShapeType="1" noTextEdit="1"/>
              </p:cNvSpPr>
              <p:nvPr/>
            </p:nvSpPr>
            <p:spPr>
              <a:xfrm>
                <a:off x="8394804" y="1587618"/>
                <a:ext cx="437812" cy="369332"/>
              </a:xfrm>
              <a:prstGeom prst="rect">
                <a:avLst/>
              </a:prstGeom>
              <a:blipFill>
                <a:blip r:embed="rId5"/>
                <a:stretch>
                  <a:fillRect l="-13889" r="-4167" b="-22951"/>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FB74738A-003C-91AF-6DFB-9C3C4E062859}"/>
                  </a:ext>
                </a:extLst>
              </p:cNvPr>
              <p:cNvSpPr txBox="1"/>
              <p:nvPr/>
            </p:nvSpPr>
            <p:spPr>
              <a:xfrm>
                <a:off x="8433968" y="2440525"/>
                <a:ext cx="42999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C000"/>
                              </a:solidFill>
                              <a:latin typeface="Cambria Math" panose="02040503050406030204" pitchFamily="18" charset="0"/>
                            </a:rPr>
                          </m:ctrlPr>
                        </m:sSupPr>
                        <m:e>
                          <m:r>
                            <a:rPr lang="en-US" sz="2400" b="0" i="1" smtClean="0">
                              <a:solidFill>
                                <a:srgbClr val="FFC000"/>
                              </a:solidFill>
                              <a:latin typeface="Cambria Math" panose="02040503050406030204" pitchFamily="18" charset="0"/>
                            </a:rPr>
                            <m:t>𝑒</m:t>
                          </m:r>
                        </m:e>
                        <m:sup>
                          <m:r>
                            <a:rPr lang="en-US" sz="2400" b="0" i="1" smtClean="0">
                              <a:solidFill>
                                <a:srgbClr val="FFC000"/>
                              </a:solidFill>
                              <a:latin typeface="Cambria Math" panose="02040503050406030204" pitchFamily="18" charset="0"/>
                            </a:rPr>
                            <m:t>−</m:t>
                          </m:r>
                        </m:sup>
                      </m:sSup>
                    </m:oMath>
                  </m:oMathPara>
                </a14:m>
                <a:endParaRPr lang="en-CH" sz="2400" dirty="0">
                  <a:solidFill>
                    <a:srgbClr val="FFC000"/>
                  </a:solidFill>
                </a:endParaRPr>
              </a:p>
            </p:txBody>
          </p:sp>
        </mc:Choice>
        <mc:Fallback xmlns="">
          <p:sp>
            <p:nvSpPr>
              <p:cNvPr id="33" name="TextBox 32">
                <a:extLst>
                  <a:ext uri="{FF2B5EF4-FFF2-40B4-BE49-F238E27FC236}">
                    <a16:creationId xmlns:a16="http://schemas.microsoft.com/office/drawing/2014/main" id="{5397F01C-E558-B7E7-6916-9374019AE4E2}"/>
                  </a:ext>
                </a:extLst>
              </p:cNvPr>
              <p:cNvSpPr txBox="1">
                <a:spLocks noRot="1" noChangeAspect="1" noMove="1" noResize="1" noEditPoints="1" noAdjustHandles="1" noChangeArrowheads="1" noChangeShapeType="1" noTextEdit="1"/>
              </p:cNvSpPr>
              <p:nvPr/>
            </p:nvSpPr>
            <p:spPr>
              <a:xfrm>
                <a:off x="8433968" y="2440525"/>
                <a:ext cx="429990" cy="369332"/>
              </a:xfrm>
              <a:prstGeom prst="rect">
                <a:avLst/>
              </a:prstGeom>
              <a:blipFill>
                <a:blip r:embed="rId6"/>
                <a:stretch>
                  <a:fillRect l="-8571"/>
                </a:stretch>
              </a:blipFill>
            </p:spPr>
            <p:txBody>
              <a:bodyPr/>
              <a:lstStyle/>
              <a:p>
                <a:r>
                  <a:rPr lang="en-CH">
                    <a:noFill/>
                  </a:rPr>
                  <a:t> </a:t>
                </a:r>
              </a:p>
            </p:txBody>
          </p:sp>
        </mc:Fallback>
      </mc:AlternateContent>
      <p:sp>
        <p:nvSpPr>
          <p:cNvPr id="4" name="Freeform: Shape 3">
            <a:extLst>
              <a:ext uri="{FF2B5EF4-FFF2-40B4-BE49-F238E27FC236}">
                <a16:creationId xmlns:a16="http://schemas.microsoft.com/office/drawing/2014/main" id="{31868B41-1CA7-00E5-A309-E918DA3EFE95}"/>
              </a:ext>
            </a:extLst>
          </p:cNvPr>
          <p:cNvSpPr/>
          <p:nvPr/>
        </p:nvSpPr>
        <p:spPr>
          <a:xfrm rot="20962073">
            <a:off x="8135948" y="2259783"/>
            <a:ext cx="808175" cy="1074420"/>
          </a:xfrm>
          <a:custGeom>
            <a:avLst/>
            <a:gdLst>
              <a:gd name="connsiteX0" fmla="*/ 563880 w 563880"/>
              <a:gd name="connsiteY0" fmla="*/ 0 h 1074420"/>
              <a:gd name="connsiteX1" fmla="*/ 175260 w 563880"/>
              <a:gd name="connsiteY1" fmla="*/ 198120 h 1074420"/>
              <a:gd name="connsiteX2" fmla="*/ 0 w 563880"/>
              <a:gd name="connsiteY2" fmla="*/ 1074420 h 1074420"/>
              <a:gd name="connsiteX3" fmla="*/ 0 w 563880"/>
              <a:gd name="connsiteY3" fmla="*/ 1074420 h 1074420"/>
            </a:gdLst>
            <a:ahLst/>
            <a:cxnLst>
              <a:cxn ang="0">
                <a:pos x="connsiteX0" y="connsiteY0"/>
              </a:cxn>
              <a:cxn ang="0">
                <a:pos x="connsiteX1" y="connsiteY1"/>
              </a:cxn>
              <a:cxn ang="0">
                <a:pos x="connsiteX2" y="connsiteY2"/>
              </a:cxn>
              <a:cxn ang="0">
                <a:pos x="connsiteX3" y="connsiteY3"/>
              </a:cxn>
            </a:cxnLst>
            <a:rect l="l" t="t" r="r" b="b"/>
            <a:pathLst>
              <a:path w="563880" h="1074420">
                <a:moveTo>
                  <a:pt x="563880" y="0"/>
                </a:moveTo>
                <a:cubicBezTo>
                  <a:pt x="416560" y="9525"/>
                  <a:pt x="269240" y="19050"/>
                  <a:pt x="175260" y="198120"/>
                </a:cubicBezTo>
                <a:cubicBezTo>
                  <a:pt x="81280" y="377190"/>
                  <a:pt x="0" y="1074420"/>
                  <a:pt x="0" y="1074420"/>
                </a:cubicBezTo>
                <a:lnTo>
                  <a:pt x="0" y="1074420"/>
                </a:lnTo>
              </a:path>
            </a:pathLst>
          </a:custGeom>
          <a:noFill/>
          <a:ln w="57150">
            <a:solidFill>
              <a:srgbClr val="FFC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Freeform: Shape 18">
            <a:extLst>
              <a:ext uri="{FF2B5EF4-FFF2-40B4-BE49-F238E27FC236}">
                <a16:creationId xmlns:a16="http://schemas.microsoft.com/office/drawing/2014/main" id="{225B7C48-2C0D-85C2-65CC-38A7AFFA0295}"/>
              </a:ext>
            </a:extLst>
          </p:cNvPr>
          <p:cNvSpPr/>
          <p:nvPr/>
        </p:nvSpPr>
        <p:spPr>
          <a:xfrm flipV="1">
            <a:off x="8083928" y="1243773"/>
            <a:ext cx="761898" cy="896511"/>
          </a:xfrm>
          <a:custGeom>
            <a:avLst/>
            <a:gdLst>
              <a:gd name="connsiteX0" fmla="*/ 563880 w 563880"/>
              <a:gd name="connsiteY0" fmla="*/ 0 h 1074420"/>
              <a:gd name="connsiteX1" fmla="*/ 175260 w 563880"/>
              <a:gd name="connsiteY1" fmla="*/ 198120 h 1074420"/>
              <a:gd name="connsiteX2" fmla="*/ 0 w 563880"/>
              <a:gd name="connsiteY2" fmla="*/ 1074420 h 1074420"/>
              <a:gd name="connsiteX3" fmla="*/ 0 w 563880"/>
              <a:gd name="connsiteY3" fmla="*/ 1074420 h 1074420"/>
            </a:gdLst>
            <a:ahLst/>
            <a:cxnLst>
              <a:cxn ang="0">
                <a:pos x="connsiteX0" y="connsiteY0"/>
              </a:cxn>
              <a:cxn ang="0">
                <a:pos x="connsiteX1" y="connsiteY1"/>
              </a:cxn>
              <a:cxn ang="0">
                <a:pos x="connsiteX2" y="connsiteY2"/>
              </a:cxn>
              <a:cxn ang="0">
                <a:pos x="connsiteX3" y="connsiteY3"/>
              </a:cxn>
            </a:cxnLst>
            <a:rect l="l" t="t" r="r" b="b"/>
            <a:pathLst>
              <a:path w="563880" h="1074420">
                <a:moveTo>
                  <a:pt x="563880" y="0"/>
                </a:moveTo>
                <a:cubicBezTo>
                  <a:pt x="416560" y="9525"/>
                  <a:pt x="269240" y="19050"/>
                  <a:pt x="175260" y="198120"/>
                </a:cubicBezTo>
                <a:cubicBezTo>
                  <a:pt x="81280" y="377190"/>
                  <a:pt x="0" y="1074420"/>
                  <a:pt x="0" y="1074420"/>
                </a:cubicBezTo>
                <a:lnTo>
                  <a:pt x="0" y="1074420"/>
                </a:lnTo>
              </a:path>
            </a:pathLst>
          </a:custGeom>
          <a:noFill/>
          <a:ln w="57150">
            <a:solidFill>
              <a:srgbClr val="FF0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E5B16477-D8A0-A6CA-D78B-6E52F0B8237C}"/>
              </a:ext>
            </a:extLst>
          </p:cNvPr>
          <p:cNvSpPr/>
          <p:nvPr/>
        </p:nvSpPr>
        <p:spPr>
          <a:xfrm>
            <a:off x="8978181" y="1657094"/>
            <a:ext cx="1620000" cy="162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AE997BBC-047B-E0D0-CE22-B1B92E28D168}"/>
              </a:ext>
            </a:extLst>
          </p:cNvPr>
          <p:cNvSpPr/>
          <p:nvPr/>
        </p:nvSpPr>
        <p:spPr>
          <a:xfrm>
            <a:off x="4574010" y="5353046"/>
            <a:ext cx="45719" cy="45719"/>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F658827C-504A-87C7-A219-49F4C5409FD8}"/>
              </a:ext>
            </a:extLst>
          </p:cNvPr>
          <p:cNvSpPr/>
          <p:nvPr/>
        </p:nvSpPr>
        <p:spPr>
          <a:xfrm>
            <a:off x="2704011" y="3457304"/>
            <a:ext cx="45719" cy="45719"/>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Motivations to study leptonic atoms - Positronium and Muonium">
            <a:extLst>
              <a:ext uri="{FF2B5EF4-FFF2-40B4-BE49-F238E27FC236}">
                <a16:creationId xmlns:a16="http://schemas.microsoft.com/office/drawing/2014/main" id="{521CD1C8-BBDE-6964-63FE-723B89AABF7F}"/>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6" name="TextBox 5">
            <a:extLst>
              <a:ext uri="{FF2B5EF4-FFF2-40B4-BE49-F238E27FC236}">
                <a16:creationId xmlns:a16="http://schemas.microsoft.com/office/drawing/2014/main" id="{375A49A0-5FBB-69BC-16B3-D0AF73CC119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235708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125E-6 0.00139 L 0.353 -0.83727 " pathEditMode="relative" rAng="0" ptsTypes="AA">
                                      <p:cBhvr>
                                        <p:cTn id="6" dur="1500" fill="hold"/>
                                        <p:tgtEl>
                                          <p:spTgt spid="24"/>
                                        </p:tgtEl>
                                        <p:attrNameLst>
                                          <p:attrName>ppt_x</p:attrName>
                                          <p:attrName>ppt_y</p:attrName>
                                        </p:attrNameLst>
                                      </p:cBhvr>
                                      <p:rCtr x="17643" y="-4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A0D8F-1970-B9E5-AEF9-D965C8DEA7D8}"/>
            </a:ext>
          </a:extLst>
        </p:cNvPr>
        <p:cNvGrpSpPr/>
        <p:nvPr/>
      </p:nvGrpSpPr>
      <p:grpSpPr>
        <a:xfrm>
          <a:off x="0" y="0"/>
          <a:ext cx="0" cy="0"/>
          <a:chOff x="0" y="0"/>
          <a:chExt cx="0" cy="0"/>
        </a:xfrm>
      </p:grpSpPr>
      <p:pic>
        <p:nvPicPr>
          <p:cNvPr id="5" name="Picture 4" descr="A graph of a function&#10;&#10;AI-generated content may be incorrect.">
            <a:extLst>
              <a:ext uri="{FF2B5EF4-FFF2-40B4-BE49-F238E27FC236}">
                <a16:creationId xmlns:a16="http://schemas.microsoft.com/office/drawing/2014/main" id="{F8AAF72D-5B46-210F-66DF-15AA219151F9}"/>
              </a:ext>
            </a:extLst>
          </p:cNvPr>
          <p:cNvPicPr>
            <a:picLocks noChangeAspect="1"/>
          </p:cNvPicPr>
          <p:nvPr/>
        </p:nvPicPr>
        <p:blipFill>
          <a:blip r:embed="rId3"/>
          <a:stretch>
            <a:fillRect/>
          </a:stretch>
        </p:blipFill>
        <p:spPr>
          <a:xfrm>
            <a:off x="0" y="1689567"/>
            <a:ext cx="6572865" cy="4225414"/>
          </a:xfrm>
          <a:prstGeom prst="rect">
            <a:avLst/>
          </a:prstGeom>
        </p:spPr>
      </p:pic>
      <p:sp>
        <p:nvSpPr>
          <p:cNvPr id="22" name="Motivations to study leptonic atoms - Positronium and Muonium">
            <a:extLst>
              <a:ext uri="{FF2B5EF4-FFF2-40B4-BE49-F238E27FC236}">
                <a16:creationId xmlns:a16="http://schemas.microsoft.com/office/drawing/2014/main" id="{0510055E-8D1E-F603-2457-93AA65C3714D}"/>
              </a:ext>
            </a:extLst>
          </p:cNvPr>
          <p:cNvSpPr txBox="1">
            <a:spLocks/>
          </p:cNvSpPr>
          <p:nvPr/>
        </p:nvSpPr>
        <p:spPr>
          <a:xfrm>
            <a:off x="3443288" y="847028"/>
            <a:ext cx="8418512"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Expected result		</a:t>
            </a: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B60DA9AA-2C38-1698-17FF-334F888BCBB1}"/>
                  </a:ext>
                </a:extLst>
              </p:cNvPr>
              <p:cNvSpPr txBox="1"/>
              <p:nvPr/>
            </p:nvSpPr>
            <p:spPr>
              <a:xfrm>
                <a:off x="6738119" y="1689567"/>
                <a:ext cx="5453882" cy="5297669"/>
              </a:xfrm>
              <a:prstGeom prst="rect">
                <a:avLst/>
              </a:prstGeom>
              <a:noFill/>
            </p:spPr>
            <p:txBody>
              <a:bodyPr wrap="square">
                <a:spAutoFit/>
              </a:bodyPr>
              <a:lstStyle/>
              <a:p>
                <a:pPr marL="285750" indent="-285750">
                  <a:buFont typeface="Arial" panose="020B0604020202020204" pitchFamily="34" charset="0"/>
                  <a:buChar char="•"/>
                </a:pPr>
                <a:r>
                  <a:rPr lang="en-GB" sz="2800" dirty="0"/>
                  <a:t>Reaching a few hundred kHz precision in 20 days of measurements at LEM</a:t>
                </a:r>
              </a:p>
              <a:p>
                <a:pPr marL="285750" indent="-285750">
                  <a:buFont typeface="Arial" panose="020B0604020202020204" pitchFamily="34" charset="0"/>
                  <a:buChar char="•"/>
                </a:pPr>
                <a:r>
                  <a:rPr lang="en-GB" sz="2800" dirty="0"/>
                  <a:t>~ 17 ppb measurement of </a:t>
                </a:r>
                <a14:m>
                  <m:oMath xmlns:m="http://schemas.openxmlformats.org/officeDocument/2006/math">
                    <m:sSub>
                      <m:sSubPr>
                        <m:ctrlPr>
                          <a:rPr lang="en-GB" sz="2800" i="1" smtClean="0">
                            <a:latin typeface="Cambria Math" panose="02040503050406030204" pitchFamily="18" charset="0"/>
                          </a:rPr>
                        </m:ctrlPr>
                      </m:sSubPr>
                      <m:e>
                        <m:r>
                          <a:rPr lang="en-US" sz="2800" b="0" i="1" smtClean="0">
                            <a:latin typeface="Cambria Math" panose="02040503050406030204" pitchFamily="18" charset="0"/>
                          </a:rPr>
                          <m:t>𝑚</m:t>
                        </m:r>
                      </m:e>
                      <m:sub>
                        <m:r>
                          <a:rPr lang="en-GB" sz="2800" i="1" smtClean="0">
                            <a:latin typeface="Cambria Math" panose="02040503050406030204" pitchFamily="18" charset="0"/>
                            <a:ea typeface="Cambria Math" panose="02040503050406030204" pitchFamily="18" charset="0"/>
                          </a:rPr>
                          <m:t>𝜇</m:t>
                        </m:r>
                      </m:sub>
                    </m:sSub>
                  </m:oMath>
                </a14:m>
                <a:r>
                  <a:rPr lang="en-GB" sz="2800" dirty="0"/>
                  <a:t> </a:t>
                </a:r>
              </a:p>
              <a:p>
                <a:pPr marL="285750" indent="-285750">
                  <a:buFont typeface="Arial" panose="020B0604020202020204" pitchFamily="34" charset="0"/>
                  <a:buChar char="•"/>
                </a:pPr>
                <a:r>
                  <a:rPr lang="en-GB" sz="2800" b="1" dirty="0"/>
                  <a:t>Ultimate goal:</a:t>
                </a:r>
                <a:r>
                  <a:rPr lang="en-GB" sz="2800" dirty="0"/>
                  <a:t>  ~ 1ppb (10kHz uncertainty)</a:t>
                </a:r>
              </a:p>
              <a:p>
                <a:pPr marL="285750" indent="-285750">
                  <a:buFont typeface="Arial" panose="020B0604020202020204" pitchFamily="34" charset="0"/>
                  <a:buChar char="•"/>
                </a:pPr>
                <a:r>
                  <a:rPr lang="en-GB" sz="2800" dirty="0"/>
                  <a:t>Five day engineering run in 2025</a:t>
                </a:r>
              </a:p>
              <a:p>
                <a:pPr marL="742950" lvl="1" indent="-285750">
                  <a:buFont typeface="Arial" panose="020B0604020202020204" pitchFamily="34" charset="0"/>
                  <a:buChar char="•"/>
                </a:pPr>
                <a:r>
                  <a:rPr lang="en-GB" sz="2800" dirty="0"/>
                  <a:t>Goal: On-Off</a:t>
                </a:r>
              </a:p>
              <a:p>
                <a:pPr marL="742950" lvl="1" indent="-285750">
                  <a:buFont typeface="Arial" panose="020B0604020202020204" pitchFamily="34" charset="0"/>
                  <a:buChar char="•"/>
                </a:pPr>
                <a:r>
                  <a:rPr lang="en-GB" sz="2800" dirty="0"/>
                  <a:t>Fibre amplifier broke </a:t>
                </a:r>
                <a:r>
                  <a:rPr lang="en-GB" sz="2800" dirty="0">
                    <a:sym typeface="Wingdings" panose="05000000000000000000" pitchFamily="2" charset="2"/>
                  </a:rPr>
                  <a:t></a:t>
                </a:r>
                <a:endParaRPr lang="en-GB" sz="2800" dirty="0"/>
              </a:p>
              <a:p>
                <a:pPr marL="285750" indent="-285750">
                  <a:buFont typeface="Arial" panose="020B0604020202020204" pitchFamily="34" charset="0"/>
                  <a:buChar char="•"/>
                </a:pPr>
                <a:r>
                  <a:rPr lang="en-GB" sz="2800" dirty="0"/>
                  <a:t>We have applied for 3 weeks of beamtime this winter</a:t>
                </a:r>
              </a:p>
              <a:p>
                <a:pPr marL="285750" indent="-285750">
                  <a:buFont typeface="Arial" panose="020B0604020202020204" pitchFamily="34" charset="0"/>
                  <a:buChar char="•"/>
                </a:pPr>
                <a:endParaRPr lang="en-CH" sz="2800" dirty="0"/>
              </a:p>
            </p:txBody>
          </p:sp>
        </mc:Choice>
        <mc:Fallback>
          <p:sp>
            <p:nvSpPr>
              <p:cNvPr id="12" name="TextBox 11">
                <a:extLst>
                  <a:ext uri="{FF2B5EF4-FFF2-40B4-BE49-F238E27FC236}">
                    <a16:creationId xmlns:a16="http://schemas.microsoft.com/office/drawing/2014/main" id="{B60DA9AA-2C38-1698-17FF-334F888BCBB1}"/>
                  </a:ext>
                </a:extLst>
              </p:cNvPr>
              <p:cNvSpPr txBox="1">
                <a:spLocks noRot="1" noChangeAspect="1" noMove="1" noResize="1" noEditPoints="1" noAdjustHandles="1" noChangeArrowheads="1" noChangeShapeType="1" noTextEdit="1"/>
              </p:cNvSpPr>
              <p:nvPr/>
            </p:nvSpPr>
            <p:spPr>
              <a:xfrm>
                <a:off x="6738119" y="1689567"/>
                <a:ext cx="5453882" cy="5297669"/>
              </a:xfrm>
              <a:prstGeom prst="rect">
                <a:avLst/>
              </a:prstGeom>
              <a:blipFill>
                <a:blip r:embed="rId4"/>
                <a:stretch>
                  <a:fillRect l="-2011" t="-1151"/>
                </a:stretch>
              </a:blipFill>
            </p:spPr>
            <p:txBody>
              <a:bodyPr/>
              <a:lstStyle/>
              <a:p>
                <a:r>
                  <a:rPr lang="en-CH">
                    <a:noFill/>
                  </a:rPr>
                  <a:t> </a:t>
                </a:r>
              </a:p>
            </p:txBody>
          </p:sp>
        </mc:Fallback>
      </mc:AlternateContent>
      <p:sp>
        <p:nvSpPr>
          <p:cNvPr id="2" name="TextBox 1">
            <a:extLst>
              <a:ext uri="{FF2B5EF4-FFF2-40B4-BE49-F238E27FC236}">
                <a16:creationId xmlns:a16="http://schemas.microsoft.com/office/drawing/2014/main" id="{07E9A354-F58E-66FE-844F-9D537971A3FF}"/>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23678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D6C92-C802-BECC-E3B0-C564E09CFB4B}"/>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72D46543-914B-48B4-77D8-FB33C0582878}"/>
              </a:ext>
            </a:extLst>
          </p:cNvPr>
          <p:cNvSpPr txBox="1">
            <a:spLocks/>
          </p:cNvSpPr>
          <p:nvPr/>
        </p:nvSpPr>
        <p:spPr>
          <a:xfrm>
            <a:off x="95003" y="856363"/>
            <a:ext cx="1098302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Commissioning with Hydrogen</a:t>
            </a:r>
          </a:p>
        </p:txBody>
      </p:sp>
      <mc:AlternateContent xmlns:mc="http://schemas.openxmlformats.org/markup-compatibility/2006">
        <mc:Choice xmlns:a14="http://schemas.microsoft.com/office/drawing/2010/main" Requires="a14">
          <p:sp>
            <p:nvSpPr>
              <p:cNvPr id="5" name="To gain knowledge of atom energy structure: probe it with electromagnetic radiation…">
                <a:extLst>
                  <a:ext uri="{FF2B5EF4-FFF2-40B4-BE49-F238E27FC236}">
                    <a16:creationId xmlns:a16="http://schemas.microsoft.com/office/drawing/2014/main" id="{AEC53A68-EE78-D23F-F5A8-4EF3BB7D0EE0}"/>
                  </a:ext>
                </a:extLst>
              </p:cNvPr>
              <p:cNvSpPr txBox="1">
                <a:spLocks noChangeArrowheads="1"/>
              </p:cNvSpPr>
              <p:nvPr/>
            </p:nvSpPr>
            <p:spPr>
              <a:xfrm>
                <a:off x="387186" y="2078865"/>
                <a:ext cx="6575590" cy="36527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CH" dirty="0"/>
                  <a:t>To optimize the MuMASS experiment, we have been doing hydrogen 1S-2S spectroscopy</a:t>
                </a:r>
              </a:p>
              <a:p>
                <a:pPr marL="0" indent="0">
                  <a:buNone/>
                </a:pPr>
                <a:r>
                  <a:rPr lang="en-US" altLang="en-CH" sz="1000" dirty="0"/>
                  <a:t> </a:t>
                </a:r>
              </a:p>
              <a:p>
                <a:r>
                  <a:rPr lang="en-US" altLang="en-CH" dirty="0"/>
                  <a:t> Apparatus is identical</a:t>
                </a:r>
              </a:p>
              <a:p>
                <a:pPr lvl="1">
                  <a:buFont typeface="Wingdings" panose="05000000000000000000" pitchFamily="2" charset="2"/>
                  <a:buChar char="Ø"/>
                </a:pPr>
                <a:r>
                  <a:rPr lang="en-US" altLang="en-CH" dirty="0"/>
                  <a:t> Lower laser power (No FA gain at 243nm)</a:t>
                </a:r>
              </a:p>
              <a:p>
                <a:pPr lvl="1">
                  <a:buFont typeface="Wingdings" panose="05000000000000000000" pitchFamily="2" charset="2"/>
                  <a:buChar char="Ø"/>
                </a:pPr>
                <a:r>
                  <a:rPr lang="en-US" altLang="en-CH" dirty="0"/>
                  <a:t> No positron detection in scintillator</a:t>
                </a:r>
              </a:p>
              <a:p>
                <a:pPr marL="457200" lvl="1" indent="0">
                  <a:buNone/>
                </a:pPr>
                <a:r>
                  <a:rPr lang="en-US" altLang="en-CH" sz="1000" dirty="0"/>
                  <a:t> </a:t>
                </a:r>
                <a:r>
                  <a:rPr lang="en-US" altLang="en-CH" dirty="0"/>
                  <a:t> </a:t>
                </a:r>
              </a:p>
              <a:p>
                <a:r>
                  <a:rPr lang="en-US" altLang="en-CH" dirty="0"/>
                  <a:t>~</a:t>
                </a:r>
                <a14:m>
                  <m:oMath xmlns:m="http://schemas.openxmlformats.org/officeDocument/2006/math">
                    <m:r>
                      <a:rPr lang="en-US" altLang="en-CH" b="0" i="1" smtClean="0">
                        <a:latin typeface="Cambria Math" panose="02040503050406030204" pitchFamily="18" charset="0"/>
                      </a:rPr>
                      <m:t>1</m:t>
                    </m:r>
                    <m:sSup>
                      <m:sSupPr>
                        <m:ctrlPr>
                          <a:rPr lang="en-US" altLang="en-CH" b="0" i="1" smtClean="0">
                            <a:latin typeface="Cambria Math" panose="02040503050406030204" pitchFamily="18" charset="0"/>
                          </a:rPr>
                        </m:ctrlPr>
                      </m:sSupPr>
                      <m:e>
                        <m:r>
                          <a:rPr lang="en-US" altLang="en-CH" b="0" i="1" smtClean="0">
                            <a:latin typeface="Cambria Math" panose="02040503050406030204" pitchFamily="18" charset="0"/>
                          </a:rPr>
                          <m:t>0</m:t>
                        </m:r>
                      </m:e>
                      <m:sup>
                        <m:r>
                          <a:rPr lang="en-US" altLang="en-CH" b="0" i="1" smtClean="0">
                            <a:latin typeface="Cambria Math" panose="02040503050406030204" pitchFamily="18" charset="0"/>
                          </a:rPr>
                          <m:t>16</m:t>
                        </m:r>
                      </m:sup>
                    </m:sSup>
                    <m:r>
                      <a:rPr lang="en-US" altLang="en-CH" b="0" i="0" smtClean="0">
                        <a:latin typeface="Cambria Math" panose="02040503050406030204" pitchFamily="18" charset="0"/>
                      </a:rPr>
                      <m:t> </m:t>
                    </m:r>
                    <m:r>
                      <m:rPr>
                        <m:sty m:val="p"/>
                      </m:rPr>
                      <a:rPr lang="en-US" altLang="en-CH" b="0" i="0" smtClean="0">
                        <a:latin typeface="Cambria Math" panose="02040503050406030204" pitchFamily="18" charset="0"/>
                      </a:rPr>
                      <m:t>atoms</m:t>
                    </m:r>
                    <m:r>
                      <a:rPr lang="en-US" altLang="en-CH" b="0" i="0" smtClean="0">
                        <a:latin typeface="Cambria Math" panose="02040503050406030204" pitchFamily="18" charset="0"/>
                      </a:rPr>
                      <m:t>/</m:t>
                    </m:r>
                    <m:r>
                      <m:rPr>
                        <m:sty m:val="p"/>
                      </m:rPr>
                      <a:rPr lang="en-US" altLang="en-CH" b="0" i="0" smtClean="0">
                        <a:latin typeface="Cambria Math" panose="02040503050406030204" pitchFamily="18" charset="0"/>
                      </a:rPr>
                      <m:t>s</m:t>
                    </m:r>
                  </m:oMath>
                </a14:m>
                <a:r>
                  <a:rPr lang="en-US" altLang="en-CH" dirty="0"/>
                  <a:t> ; Spectrum in ~ 45 mins</a:t>
                </a:r>
              </a:p>
              <a:p>
                <a:pPr marL="0" indent="0">
                  <a:buNone/>
                </a:pPr>
                <a:endParaRPr lang="en-US" altLang="en-CH" dirty="0"/>
              </a:p>
              <a:p>
                <a:endParaRPr lang="en-US" altLang="en-CH" dirty="0"/>
              </a:p>
            </p:txBody>
          </p:sp>
        </mc:Choice>
        <mc:Fallback>
          <p:sp>
            <p:nvSpPr>
              <p:cNvPr id="5" name="To gain knowledge of atom energy structure: probe it with electromagnetic radiation…">
                <a:extLst>
                  <a:ext uri="{FF2B5EF4-FFF2-40B4-BE49-F238E27FC236}">
                    <a16:creationId xmlns:a16="http://schemas.microsoft.com/office/drawing/2014/main" id="{AEC53A68-EE78-D23F-F5A8-4EF3BB7D0EE0}"/>
                  </a:ext>
                </a:extLst>
              </p:cNvPr>
              <p:cNvSpPr txBox="1">
                <a:spLocks noRot="1" noChangeAspect="1" noMove="1" noResize="1" noEditPoints="1" noAdjustHandles="1" noChangeArrowheads="1" noChangeShapeType="1" noTextEdit="1"/>
              </p:cNvSpPr>
              <p:nvPr/>
            </p:nvSpPr>
            <p:spPr>
              <a:xfrm>
                <a:off x="387186" y="2078865"/>
                <a:ext cx="6575590" cy="3652769"/>
              </a:xfrm>
              <a:prstGeom prst="rect">
                <a:avLst/>
              </a:prstGeom>
              <a:blipFill>
                <a:blip r:embed="rId3"/>
                <a:stretch>
                  <a:fillRect l="-1670" t="-2838" b="-6344"/>
                </a:stretch>
              </a:blipFill>
            </p:spPr>
            <p:txBody>
              <a:bodyPr/>
              <a:lstStyle/>
              <a:p>
                <a:r>
                  <a:rPr lang="en-CH">
                    <a:noFill/>
                  </a:rPr>
                  <a:t> </a:t>
                </a:r>
              </a:p>
            </p:txBody>
          </p:sp>
        </mc:Fallback>
      </mc:AlternateContent>
      <p:pic>
        <p:nvPicPr>
          <p:cNvPr id="7" name="Picture 6" descr="A machine with many wires and a monitor&#10;&#10;AI-generated content may be incorrect.">
            <a:extLst>
              <a:ext uri="{FF2B5EF4-FFF2-40B4-BE49-F238E27FC236}">
                <a16:creationId xmlns:a16="http://schemas.microsoft.com/office/drawing/2014/main" id="{FBB5C255-3A70-EEF6-81B6-A684B5C5C1C4}"/>
              </a:ext>
            </a:extLst>
          </p:cNvPr>
          <p:cNvPicPr>
            <a:picLocks noChangeAspect="1"/>
          </p:cNvPicPr>
          <p:nvPr/>
        </p:nvPicPr>
        <p:blipFill>
          <a:blip r:embed="rId4"/>
          <a:srcRect l="4178" t="529"/>
          <a:stretch>
            <a:fillRect/>
          </a:stretch>
        </p:blipFill>
        <p:spPr>
          <a:xfrm>
            <a:off x="7414056" y="742436"/>
            <a:ext cx="4757083" cy="6115564"/>
          </a:xfrm>
          <a:prstGeom prst="rect">
            <a:avLst/>
          </a:prstGeom>
        </p:spPr>
      </p:pic>
      <p:sp>
        <p:nvSpPr>
          <p:cNvPr id="3" name="TextBox 2">
            <a:extLst>
              <a:ext uri="{FF2B5EF4-FFF2-40B4-BE49-F238E27FC236}">
                <a16:creationId xmlns:a16="http://schemas.microsoft.com/office/drawing/2014/main" id="{E2ED74F6-41B9-68CD-E081-98A7C45B17FE}"/>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972543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63E49-F5DE-0208-3D12-44CE9117EB6A}"/>
            </a:ext>
          </a:extLst>
        </p:cNvPr>
        <p:cNvGrpSpPr/>
        <p:nvPr/>
      </p:nvGrpSpPr>
      <p:grpSpPr>
        <a:xfrm>
          <a:off x="0" y="0"/>
          <a:ext cx="0" cy="0"/>
          <a:chOff x="0" y="0"/>
          <a:chExt cx="0" cy="0"/>
        </a:xfrm>
      </p:grpSpPr>
      <p:pic>
        <p:nvPicPr>
          <p:cNvPr id="15" name="Picture 14" descr="A graph of a pulse energy&#10;&#10;AI-generated content may be incorrect.">
            <a:extLst>
              <a:ext uri="{FF2B5EF4-FFF2-40B4-BE49-F238E27FC236}">
                <a16:creationId xmlns:a16="http://schemas.microsoft.com/office/drawing/2014/main" id="{8C3A816D-3F29-17CF-1DA5-BDAAC1AD9E60}"/>
              </a:ext>
            </a:extLst>
          </p:cNvPr>
          <p:cNvPicPr>
            <a:picLocks noChangeAspect="1"/>
          </p:cNvPicPr>
          <p:nvPr/>
        </p:nvPicPr>
        <p:blipFill>
          <a:blip r:embed="rId3"/>
          <a:stretch>
            <a:fillRect/>
          </a:stretch>
        </p:blipFill>
        <p:spPr>
          <a:xfrm>
            <a:off x="6820730" y="4093869"/>
            <a:ext cx="4760112" cy="2764131"/>
          </a:xfrm>
          <a:prstGeom prst="rect">
            <a:avLst/>
          </a:prstGeom>
        </p:spPr>
      </p:pic>
      <p:pic>
        <p:nvPicPr>
          <p:cNvPr id="4" name="Picture 3" descr="A graph of a graph of a graph&#10;&#10;AI-generated content may be incorrect.">
            <a:extLst>
              <a:ext uri="{FF2B5EF4-FFF2-40B4-BE49-F238E27FC236}">
                <a16:creationId xmlns:a16="http://schemas.microsoft.com/office/drawing/2014/main" id="{5FB138F9-33A6-4360-EC1F-B3866987F9CD}"/>
              </a:ext>
            </a:extLst>
          </p:cNvPr>
          <p:cNvPicPr>
            <a:picLocks noChangeAspect="1"/>
          </p:cNvPicPr>
          <p:nvPr/>
        </p:nvPicPr>
        <p:blipFill>
          <a:blip r:embed="rId4"/>
          <a:stretch>
            <a:fillRect/>
          </a:stretch>
        </p:blipFill>
        <p:spPr>
          <a:xfrm>
            <a:off x="6647936" y="1441928"/>
            <a:ext cx="5177481" cy="2742869"/>
          </a:xfrm>
          <a:prstGeom prst="rect">
            <a:avLst/>
          </a:prstGeom>
        </p:spPr>
      </p:pic>
      <p:sp>
        <p:nvSpPr>
          <p:cNvPr id="2" name="Motivations to study leptonic atoms - Positronium and Muonium">
            <a:extLst>
              <a:ext uri="{FF2B5EF4-FFF2-40B4-BE49-F238E27FC236}">
                <a16:creationId xmlns:a16="http://schemas.microsoft.com/office/drawing/2014/main" id="{747DB2C7-97C5-9297-2C11-E89470D8F025}"/>
              </a:ext>
            </a:extLst>
          </p:cNvPr>
          <p:cNvSpPr txBox="1">
            <a:spLocks/>
          </p:cNvSpPr>
          <p:nvPr/>
        </p:nvSpPr>
        <p:spPr>
          <a:xfrm>
            <a:off x="95003" y="856363"/>
            <a:ext cx="1098302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Commissioning with Hydrogen</a:t>
            </a:r>
          </a:p>
        </p:txBody>
      </p:sp>
      <p:graphicFrame>
        <p:nvGraphicFramePr>
          <p:cNvPr id="3" name="Diagram 2">
            <a:extLst>
              <a:ext uri="{FF2B5EF4-FFF2-40B4-BE49-F238E27FC236}">
                <a16:creationId xmlns:a16="http://schemas.microsoft.com/office/drawing/2014/main" id="{BC76559F-DA48-B477-69EA-1BB752FE6F72}"/>
              </a:ext>
            </a:extLst>
          </p:cNvPr>
          <p:cNvGraphicFramePr/>
          <p:nvPr/>
        </p:nvGraphicFramePr>
        <p:xfrm>
          <a:off x="366583" y="1969018"/>
          <a:ext cx="6147312" cy="395641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TextBox 4">
            <a:extLst>
              <a:ext uri="{FF2B5EF4-FFF2-40B4-BE49-F238E27FC236}">
                <a16:creationId xmlns:a16="http://schemas.microsoft.com/office/drawing/2014/main" id="{53DC0FC5-1FBC-A8DC-AE7B-344E461B7BAB}"/>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pic>
        <p:nvPicPr>
          <p:cNvPr id="6" name="Picture 5" descr="A group of graphs showing different events&#10;&#10;AI-generated content may be incorrect.">
            <a:extLst>
              <a:ext uri="{FF2B5EF4-FFF2-40B4-BE49-F238E27FC236}">
                <a16:creationId xmlns:a16="http://schemas.microsoft.com/office/drawing/2014/main" id="{37F0EBED-A5FF-55BE-5EC6-5E0780222534}"/>
              </a:ext>
            </a:extLst>
          </p:cNvPr>
          <p:cNvPicPr>
            <a:picLocks noChangeAspect="1"/>
          </p:cNvPicPr>
          <p:nvPr/>
        </p:nvPicPr>
        <p:blipFill>
          <a:blip r:embed="rId10"/>
          <a:stretch>
            <a:fillRect/>
          </a:stretch>
        </p:blipFill>
        <p:spPr>
          <a:xfrm>
            <a:off x="-7780" y="1592048"/>
            <a:ext cx="6709719" cy="4680891"/>
          </a:xfrm>
          <a:prstGeom prst="rect">
            <a:avLst/>
          </a:prstGeom>
        </p:spPr>
      </p:pic>
      <p:pic>
        <p:nvPicPr>
          <p:cNvPr id="7" name="Picture 6" descr="A graph of a function&#10;&#10;AI-generated content may be incorrect.">
            <a:extLst>
              <a:ext uri="{FF2B5EF4-FFF2-40B4-BE49-F238E27FC236}">
                <a16:creationId xmlns:a16="http://schemas.microsoft.com/office/drawing/2014/main" id="{BB0C3022-A3C8-DEFA-0742-F594E2555D90}"/>
              </a:ext>
            </a:extLst>
          </p:cNvPr>
          <p:cNvPicPr>
            <a:picLocks noChangeAspect="1"/>
          </p:cNvPicPr>
          <p:nvPr/>
        </p:nvPicPr>
        <p:blipFill>
          <a:blip r:embed="rId11"/>
          <a:stretch>
            <a:fillRect/>
          </a:stretch>
        </p:blipFill>
        <p:spPr>
          <a:xfrm>
            <a:off x="6575494" y="1969018"/>
            <a:ext cx="5703805" cy="3853273"/>
          </a:xfrm>
          <a:prstGeom prst="rect">
            <a:avLst/>
          </a:prstGeom>
        </p:spPr>
      </p:pic>
      <p:sp>
        <p:nvSpPr>
          <p:cNvPr id="9" name="TextBox 8">
            <a:extLst>
              <a:ext uri="{FF2B5EF4-FFF2-40B4-BE49-F238E27FC236}">
                <a16:creationId xmlns:a16="http://schemas.microsoft.com/office/drawing/2014/main" id="{59A7B414-C19B-29CF-BCDD-76C8F4EAC563}"/>
              </a:ext>
            </a:extLst>
          </p:cNvPr>
          <p:cNvSpPr txBox="1"/>
          <p:nvPr/>
        </p:nvSpPr>
        <p:spPr>
          <a:xfrm>
            <a:off x="7509244" y="2315836"/>
            <a:ext cx="1400840" cy="707886"/>
          </a:xfrm>
          <a:prstGeom prst="rect">
            <a:avLst/>
          </a:prstGeom>
          <a:noFill/>
        </p:spPr>
        <p:txBody>
          <a:bodyPr wrap="square">
            <a:spAutoFit/>
          </a:bodyPr>
          <a:lstStyle/>
          <a:p>
            <a:r>
              <a:rPr lang="en-US" altLang="en-CH" sz="2000" b="1" dirty="0">
                <a:solidFill>
                  <a:srgbClr val="FF0000"/>
                </a:solidFill>
              </a:rPr>
              <a:t>Measured </a:t>
            </a:r>
            <a:br>
              <a:rPr lang="en-US" altLang="en-CH" sz="2000" b="1" dirty="0">
                <a:solidFill>
                  <a:srgbClr val="FF0000"/>
                </a:solidFill>
              </a:rPr>
            </a:br>
            <a:r>
              <a:rPr lang="en-US" altLang="en-CH" sz="2000" b="1" dirty="0">
                <a:solidFill>
                  <a:srgbClr val="FF0000"/>
                </a:solidFill>
              </a:rPr>
              <a:t>in 45 mins</a:t>
            </a:r>
            <a:endParaRPr lang="en-CH" sz="2000" b="1" dirty="0">
              <a:solidFill>
                <a:srgbClr val="FF0000"/>
              </a:solidFill>
            </a:endParaRPr>
          </a:p>
        </p:txBody>
      </p:sp>
    </p:spTree>
    <p:extLst>
      <p:ext uri="{BB962C8B-B14F-4D97-AF65-F5344CB8AC3E}">
        <p14:creationId xmlns:p14="http://schemas.microsoft.com/office/powerpoint/2010/main" val="131019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07EA8-8C30-32F2-9B80-9693943C83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2DEA06-F21C-D6B0-4A7B-36F1DAC4945F}"/>
              </a:ext>
            </a:extLst>
          </p:cNvPr>
          <p:cNvSpPr>
            <a:spLocks noGrp="1"/>
          </p:cNvSpPr>
          <p:nvPr>
            <p:ph type="title"/>
          </p:nvPr>
        </p:nvSpPr>
        <p:spPr/>
        <p:txBody>
          <a:bodyPr/>
          <a:lstStyle/>
          <a:p>
            <a:r>
              <a:rPr lang="en-US" dirty="0"/>
              <a:t>2. Positronium 1S-2S</a:t>
            </a:r>
            <a:endParaRPr lang="en-CH" dirty="0"/>
          </a:p>
        </p:txBody>
      </p:sp>
      <p:sp>
        <p:nvSpPr>
          <p:cNvPr id="3" name="TextBox 2">
            <a:extLst>
              <a:ext uri="{FF2B5EF4-FFF2-40B4-BE49-F238E27FC236}">
                <a16:creationId xmlns:a16="http://schemas.microsoft.com/office/drawing/2014/main" id="{AB8B282A-B455-16B0-CA0D-BDC2D995F71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pic>
        <p:nvPicPr>
          <p:cNvPr id="5" name="Image" descr="Image">
            <a:extLst>
              <a:ext uri="{FF2B5EF4-FFF2-40B4-BE49-F238E27FC236}">
                <a16:creationId xmlns:a16="http://schemas.microsoft.com/office/drawing/2014/main" id="{B9EC69E2-1C34-D831-F5D9-01BB8F37A7CA}"/>
              </a:ext>
            </a:extLst>
          </p:cNvPr>
          <p:cNvPicPr>
            <a:picLocks noChangeAspect="1"/>
          </p:cNvPicPr>
          <p:nvPr/>
        </p:nvPicPr>
        <p:blipFill>
          <a:blip r:embed="rId2"/>
          <a:stretch>
            <a:fillRect/>
          </a:stretch>
        </p:blipFill>
        <p:spPr>
          <a:xfrm>
            <a:off x="8782684" y="2732952"/>
            <a:ext cx="2514601" cy="1714501"/>
          </a:xfrm>
          <a:prstGeom prst="rect">
            <a:avLst/>
          </a:prstGeom>
          <a:ln w="12700">
            <a:miter lim="400000"/>
          </a:ln>
        </p:spPr>
      </p:pic>
      <p:sp>
        <p:nvSpPr>
          <p:cNvPr id="6" name="TextBox 5">
            <a:extLst>
              <a:ext uri="{FF2B5EF4-FFF2-40B4-BE49-F238E27FC236}">
                <a16:creationId xmlns:a16="http://schemas.microsoft.com/office/drawing/2014/main" id="{EF855D29-8AA9-C668-B6C7-06EBA76539EF}"/>
              </a:ext>
            </a:extLst>
          </p:cNvPr>
          <p:cNvSpPr txBox="1"/>
          <p:nvPr/>
        </p:nvSpPr>
        <p:spPr>
          <a:xfrm>
            <a:off x="7642033" y="5758757"/>
            <a:ext cx="4252511" cy="830997"/>
          </a:xfrm>
          <a:prstGeom prst="rect">
            <a:avLst/>
          </a:prstGeom>
          <a:noFill/>
        </p:spPr>
        <p:txBody>
          <a:bodyPr wrap="square" rtlCol="0">
            <a:spAutoFit/>
          </a:bodyPr>
          <a:lstStyle/>
          <a:p>
            <a:r>
              <a:rPr lang="en-US" sz="2400" b="1" dirty="0">
                <a:solidFill>
                  <a:srgbClr val="FF0000"/>
                </a:solidFill>
              </a:rPr>
              <a:t>See Evan’s Poster for more details!</a:t>
            </a:r>
            <a:endParaRPr lang="en-CH" sz="2400" b="1" dirty="0">
              <a:solidFill>
                <a:srgbClr val="FF0000"/>
              </a:solidFill>
            </a:endParaRPr>
          </a:p>
        </p:txBody>
      </p:sp>
    </p:spTree>
    <p:extLst>
      <p:ext uri="{BB962C8B-B14F-4D97-AF65-F5344CB8AC3E}">
        <p14:creationId xmlns:p14="http://schemas.microsoft.com/office/powerpoint/2010/main" val="138327174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29D3D-B2C4-449A-DF00-92B71468A54A}"/>
            </a:ext>
          </a:extLst>
        </p:cNvPr>
        <p:cNvGrpSpPr/>
        <p:nvPr/>
      </p:nvGrpSpPr>
      <p:grpSpPr>
        <a:xfrm>
          <a:off x="0" y="0"/>
          <a:ext cx="0" cy="0"/>
          <a:chOff x="0" y="0"/>
          <a:chExt cx="0" cy="0"/>
        </a:xfrm>
      </p:grpSpPr>
      <p:sp>
        <p:nvSpPr>
          <p:cNvPr id="22" name="Motivations to study leptonic atoms - Positronium and Muonium">
            <a:extLst>
              <a:ext uri="{FF2B5EF4-FFF2-40B4-BE49-F238E27FC236}">
                <a16:creationId xmlns:a16="http://schemas.microsoft.com/office/drawing/2014/main" id="{C63AD350-F816-8209-DADF-061617530D5E}"/>
              </a:ext>
            </a:extLst>
          </p:cNvPr>
          <p:cNvSpPr txBox="1">
            <a:spLocks/>
          </p:cNvSpPr>
          <p:nvPr/>
        </p:nvSpPr>
        <p:spPr>
          <a:xfrm>
            <a:off x="3743542" y="847028"/>
            <a:ext cx="8418512"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Leptonic atoms		</a:t>
            </a:r>
          </a:p>
        </p:txBody>
      </p:sp>
      <p:sp>
        <p:nvSpPr>
          <p:cNvPr id="21" name="TextBox 20">
            <a:extLst>
              <a:ext uri="{FF2B5EF4-FFF2-40B4-BE49-F238E27FC236}">
                <a16:creationId xmlns:a16="http://schemas.microsoft.com/office/drawing/2014/main" id="{E9748234-3CF3-154B-1B5B-7B6A2F5501E4}"/>
              </a:ext>
            </a:extLst>
          </p:cNvPr>
          <p:cNvSpPr txBox="1"/>
          <p:nvPr/>
        </p:nvSpPr>
        <p:spPr>
          <a:xfrm>
            <a:off x="6671004" y="4844815"/>
            <a:ext cx="6097978" cy="1328569"/>
          </a:xfrm>
          <a:prstGeom prst="rect">
            <a:avLst/>
          </a:prstGeom>
          <a:noFill/>
        </p:spPr>
        <p:txBody>
          <a:bodyPr wrap="square">
            <a:spAutoFit/>
          </a:bodyPr>
          <a:lstStyle/>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400" dirty="0">
                <a:latin typeface="+mj-lt"/>
              </a:rPr>
              <a:t>p-Ps  lifetime of 125ps (</a:t>
            </a:r>
            <a:r>
              <a:rPr lang="en-US" sz="2400" dirty="0">
                <a:latin typeface="Calibri" panose="020F0502020204030204" pitchFamily="34" charset="0"/>
                <a:ea typeface="Calibri" panose="020F0502020204030204" pitchFamily="34" charset="0"/>
                <a:cs typeface="Calibri" panose="020F0502020204030204" pitchFamily="34" charset="0"/>
              </a:rPr>
              <a:t>↑↓)</a:t>
            </a:r>
            <a:endParaRPr lang="en-US" sz="2400" dirty="0">
              <a:latin typeface="+mj-lt"/>
            </a:endParaRP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400" dirty="0">
                <a:latin typeface="+mj-lt"/>
              </a:rPr>
              <a:t>o-Ps lifetime of 142ns (</a:t>
            </a:r>
            <a:r>
              <a:rPr lang="en-US" sz="2400" dirty="0">
                <a:latin typeface="Calibri" panose="020F0502020204030204" pitchFamily="34" charset="0"/>
                <a:ea typeface="Calibri" panose="020F0502020204030204" pitchFamily="34" charset="0"/>
                <a:cs typeface="Calibri" panose="020F0502020204030204" pitchFamily="34" charset="0"/>
              </a:rPr>
              <a:t>↑↑)</a:t>
            </a: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400" dirty="0">
                <a:latin typeface="+mj-lt"/>
                <a:ea typeface="Helvetica Light"/>
                <a:cs typeface="Helvetica Light"/>
                <a:sym typeface="Helvetica Light"/>
              </a:rPr>
              <a:t>1/918 mass of hydrogen</a:t>
            </a:r>
            <a:endParaRPr lang="en-US" sz="2400" dirty="0">
              <a:latin typeface="+mj-lt"/>
              <a:ea typeface="Calibri" panose="020F0502020204030204" pitchFamily="34" charset="0"/>
              <a:cs typeface="Calibri" panose="020F0502020204030204" pitchFamily="34" charset="0"/>
            </a:endParaRPr>
          </a:p>
        </p:txBody>
      </p:sp>
      <p:pic>
        <p:nvPicPr>
          <p:cNvPr id="18" name="Picture 17">
            <a:extLst>
              <a:ext uri="{FF2B5EF4-FFF2-40B4-BE49-F238E27FC236}">
                <a16:creationId xmlns:a16="http://schemas.microsoft.com/office/drawing/2014/main" id="{61209F95-2227-95F3-F1A9-DEA9B25AF1AB}"/>
              </a:ext>
            </a:extLst>
          </p:cNvPr>
          <p:cNvPicPr>
            <a:picLocks noChangeAspect="1"/>
          </p:cNvPicPr>
          <p:nvPr/>
        </p:nvPicPr>
        <p:blipFill>
          <a:blip r:embed="rId3"/>
          <a:stretch>
            <a:fillRect/>
          </a:stretch>
        </p:blipFill>
        <p:spPr>
          <a:xfrm>
            <a:off x="1049136" y="1669188"/>
            <a:ext cx="9547822" cy="3182607"/>
          </a:xfrm>
          <a:prstGeom prst="rect">
            <a:avLst/>
          </a:prstGeom>
        </p:spPr>
      </p:pic>
      <p:sp>
        <p:nvSpPr>
          <p:cNvPr id="19" name="TextBox 18">
            <a:extLst>
              <a:ext uri="{FF2B5EF4-FFF2-40B4-BE49-F238E27FC236}">
                <a16:creationId xmlns:a16="http://schemas.microsoft.com/office/drawing/2014/main" id="{96453E9E-FFFE-0DCE-A989-E1ED7A072F1E}"/>
              </a:ext>
            </a:extLst>
          </p:cNvPr>
          <p:cNvSpPr txBox="1"/>
          <p:nvPr/>
        </p:nvSpPr>
        <p:spPr>
          <a:xfrm>
            <a:off x="1393840" y="4822303"/>
            <a:ext cx="3805959" cy="1762021"/>
          </a:xfrm>
          <a:prstGeom prst="rect">
            <a:avLst/>
          </a:prstGeom>
          <a:noFill/>
        </p:spPr>
        <p:txBody>
          <a:bodyPr wrap="square">
            <a:spAutoFit/>
          </a:bodyPr>
          <a:lstStyle/>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400" dirty="0">
                <a:latin typeface="+mj-lt"/>
              </a:rPr>
              <a:t>Lifetime of ~ 2.2µs </a:t>
            </a: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400" dirty="0">
                <a:latin typeface="+mj-lt"/>
              </a:rPr>
              <a:t>1/9 mass of Hydrogen</a:t>
            </a: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endParaRPr lang="en-US" sz="2400" dirty="0">
              <a:latin typeface="+mj-lt"/>
            </a:endParaRP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endParaRPr lang="en-US" sz="2400" dirty="0">
              <a:latin typeface="+mj-lt"/>
            </a:endParaRPr>
          </a:p>
        </p:txBody>
      </p:sp>
      <p:sp>
        <p:nvSpPr>
          <p:cNvPr id="20" name="TextBox 19">
            <a:extLst>
              <a:ext uri="{FF2B5EF4-FFF2-40B4-BE49-F238E27FC236}">
                <a16:creationId xmlns:a16="http://schemas.microsoft.com/office/drawing/2014/main" id="{FACE46B9-8B64-085E-795F-5E267043E31C}"/>
              </a:ext>
            </a:extLst>
          </p:cNvPr>
          <p:cNvSpPr txBox="1"/>
          <p:nvPr/>
        </p:nvSpPr>
        <p:spPr>
          <a:xfrm>
            <a:off x="4151192" y="4037686"/>
            <a:ext cx="3655621" cy="400110"/>
          </a:xfrm>
          <a:prstGeom prst="rect">
            <a:avLst/>
          </a:prstGeom>
          <a:noFill/>
        </p:spPr>
        <p:txBody>
          <a:bodyPr wrap="square">
            <a:spAutoFit/>
          </a:bodyPr>
          <a:lstStyle/>
          <a:p>
            <a:pPr>
              <a:buClr>
                <a:srgbClr val="5E5CE6"/>
              </a:buClr>
            </a:pPr>
            <a:r>
              <a:rPr lang="en-US" sz="2000" dirty="0">
                <a:latin typeface="Times New Roman" panose="02020603050405020304" pitchFamily="18" charset="0"/>
                <a:cs typeface="Times New Roman" panose="02020603050405020304" pitchFamily="18" charset="0"/>
              </a:rPr>
              <a:t>(Mu)</a:t>
            </a:r>
          </a:p>
        </p:txBody>
      </p:sp>
      <p:sp>
        <p:nvSpPr>
          <p:cNvPr id="24" name="TextBox 23">
            <a:extLst>
              <a:ext uri="{FF2B5EF4-FFF2-40B4-BE49-F238E27FC236}">
                <a16:creationId xmlns:a16="http://schemas.microsoft.com/office/drawing/2014/main" id="{2AD015CE-BD9A-74B6-0EE2-8033A3FFB93D}"/>
              </a:ext>
            </a:extLst>
          </p:cNvPr>
          <p:cNvSpPr txBox="1"/>
          <p:nvPr/>
        </p:nvSpPr>
        <p:spPr>
          <a:xfrm>
            <a:off x="9042100" y="4037686"/>
            <a:ext cx="3655621" cy="400110"/>
          </a:xfrm>
          <a:prstGeom prst="rect">
            <a:avLst/>
          </a:prstGeom>
          <a:noFill/>
        </p:spPr>
        <p:txBody>
          <a:bodyPr wrap="square">
            <a:spAutoFit/>
          </a:bodyPr>
          <a:lstStyle/>
          <a:p>
            <a:pPr>
              <a:buClr>
                <a:srgbClr val="5E5CE6"/>
              </a:buClr>
            </a:pPr>
            <a:r>
              <a:rPr lang="en-US" sz="2000" dirty="0">
                <a:latin typeface="Times New Roman" panose="02020603050405020304" pitchFamily="18" charset="0"/>
                <a:cs typeface="Times New Roman" panose="02020603050405020304" pitchFamily="18" charset="0"/>
              </a:rPr>
              <a:t>(Ps)</a:t>
            </a:r>
          </a:p>
        </p:txBody>
      </p:sp>
      <p:sp>
        <p:nvSpPr>
          <p:cNvPr id="25" name="TextBox 24">
            <a:extLst>
              <a:ext uri="{FF2B5EF4-FFF2-40B4-BE49-F238E27FC236}">
                <a16:creationId xmlns:a16="http://schemas.microsoft.com/office/drawing/2014/main" id="{368BA5EA-748E-D7BF-8C36-3FAAF2763949}"/>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
        <p:nvSpPr>
          <p:cNvPr id="29" name="TextBox 28">
            <a:extLst>
              <a:ext uri="{FF2B5EF4-FFF2-40B4-BE49-F238E27FC236}">
                <a16:creationId xmlns:a16="http://schemas.microsoft.com/office/drawing/2014/main" id="{87313194-402E-237B-E483-38E1C2C261C5}"/>
              </a:ext>
            </a:extLst>
          </p:cNvPr>
          <p:cNvSpPr txBox="1"/>
          <p:nvPr/>
        </p:nvSpPr>
        <p:spPr>
          <a:xfrm>
            <a:off x="3478579" y="6173384"/>
            <a:ext cx="6384850" cy="523220"/>
          </a:xfrm>
          <a:prstGeom prst="rect">
            <a:avLst/>
          </a:prstGeom>
          <a:noFill/>
        </p:spPr>
        <p:txBody>
          <a:bodyPr wrap="square">
            <a:spAutoFit/>
          </a:bodyPr>
          <a:lstStyle/>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800" b="1" dirty="0">
                <a:latin typeface="+mj-lt"/>
              </a:rPr>
              <a:t>Devoid of internal structure</a:t>
            </a:r>
          </a:p>
        </p:txBody>
      </p:sp>
    </p:spTree>
    <p:extLst>
      <p:ext uri="{BB962C8B-B14F-4D97-AF65-F5344CB8AC3E}">
        <p14:creationId xmlns:p14="http://schemas.microsoft.com/office/powerpoint/2010/main" val="40633250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90344-F0D2-A4CA-725E-56CE78508619}"/>
            </a:ext>
          </a:extLst>
        </p:cNvPr>
        <p:cNvGrpSpPr/>
        <p:nvPr/>
      </p:nvGrpSpPr>
      <p:grpSpPr>
        <a:xfrm>
          <a:off x="0" y="0"/>
          <a:ext cx="0" cy="0"/>
          <a:chOff x="0" y="0"/>
          <a:chExt cx="0" cy="0"/>
        </a:xfrm>
      </p:grpSpPr>
      <p:pic>
        <p:nvPicPr>
          <p:cNvPr id="31" name="Picture 30">
            <a:extLst>
              <a:ext uri="{FF2B5EF4-FFF2-40B4-BE49-F238E27FC236}">
                <a16:creationId xmlns:a16="http://schemas.microsoft.com/office/drawing/2014/main" id="{649F559C-33CC-F68A-D6BA-46DC9CEAAFC1}"/>
              </a:ext>
            </a:extLst>
          </p:cNvPr>
          <p:cNvPicPr>
            <a:picLocks noChangeAspect="1"/>
          </p:cNvPicPr>
          <p:nvPr/>
        </p:nvPicPr>
        <p:blipFill>
          <a:blip r:embed="rId2"/>
          <a:stretch>
            <a:fillRect/>
          </a:stretch>
        </p:blipFill>
        <p:spPr>
          <a:xfrm>
            <a:off x="682568" y="1831475"/>
            <a:ext cx="10160278" cy="4176443"/>
          </a:xfrm>
          <a:prstGeom prst="rect">
            <a:avLst/>
          </a:prstGeom>
        </p:spPr>
      </p:pic>
      <mc:AlternateContent xmlns:mc="http://schemas.openxmlformats.org/markup-compatibility/2006">
        <mc:Choice xmlns:a14="http://schemas.microsoft.com/office/drawing/2010/main" Requires="a14">
          <p:sp>
            <p:nvSpPr>
              <p:cNvPr id="38" name="Motivations to study leptonic atoms - Positronium and Muonium">
                <a:extLst>
                  <a:ext uri="{FF2B5EF4-FFF2-40B4-BE49-F238E27FC236}">
                    <a16:creationId xmlns:a16="http://schemas.microsoft.com/office/drawing/2014/main" id="{F0A4873E-3988-8D0F-42C4-8D0FB8D8CFAE}"/>
                  </a:ext>
                </a:extLst>
              </p:cNvPr>
              <p:cNvSpPr txBox="1">
                <a:spLocks/>
              </p:cNvSpPr>
              <p:nvPr/>
            </p:nvSpPr>
            <p:spPr>
              <a:xfrm>
                <a:off x="801665" y="850082"/>
                <a:ext cx="9786815"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Pulsed </a:t>
                </a:r>
                <a14:m>
                  <m:oMath xmlns:m="http://schemas.openxmlformats.org/officeDocument/2006/math">
                    <m:sSup>
                      <m:sSupPr>
                        <m:ctrlPr>
                          <a:rPr lang="en-GB" i="1" smtClean="0">
                            <a:latin typeface="Cambria Math" panose="02040503050406030204" pitchFamily="18" charset="0"/>
                          </a:rPr>
                        </m:ctrlPr>
                      </m:sSupPr>
                      <m:e>
                        <m:r>
                          <a:rPr lang="en-US" b="1" i="1" smtClean="0">
                            <a:latin typeface="Cambria Math" panose="02040503050406030204" pitchFamily="18" charset="0"/>
                          </a:rPr>
                          <m:t>𝒆</m:t>
                        </m:r>
                      </m:e>
                      <m:sup>
                        <m:r>
                          <a:rPr lang="en-US" b="1" i="1" smtClean="0">
                            <a:latin typeface="Cambria Math" panose="02040503050406030204" pitchFamily="18" charset="0"/>
                          </a:rPr>
                          <m:t>+</m:t>
                        </m:r>
                      </m:sup>
                    </m:sSup>
                  </m:oMath>
                </a14:m>
                <a:r>
                  <a:rPr lang="en-GB" dirty="0"/>
                  <a:t> beam</a:t>
                </a:r>
              </a:p>
            </p:txBody>
          </p:sp>
        </mc:Choice>
        <mc:Fallback>
          <p:sp>
            <p:nvSpPr>
              <p:cNvPr id="38" name="Motivations to study leptonic atoms - Positronium and Muonium">
                <a:extLst>
                  <a:ext uri="{FF2B5EF4-FFF2-40B4-BE49-F238E27FC236}">
                    <a16:creationId xmlns:a16="http://schemas.microsoft.com/office/drawing/2014/main" id="{F0A4873E-3988-8D0F-42C4-8D0FB8D8CFAE}"/>
                  </a:ext>
                </a:extLst>
              </p:cNvPr>
              <p:cNvSpPr txBox="1">
                <a:spLocks noRot="1" noChangeAspect="1" noMove="1" noResize="1" noEditPoints="1" noAdjustHandles="1" noChangeArrowheads="1" noChangeShapeType="1" noTextEdit="1"/>
              </p:cNvSpPr>
              <p:nvPr/>
            </p:nvSpPr>
            <p:spPr>
              <a:xfrm>
                <a:off x="801665" y="850082"/>
                <a:ext cx="9786815" cy="605852"/>
              </a:xfrm>
              <a:prstGeom prst="rect">
                <a:avLst/>
              </a:prstGeom>
              <a:blipFill>
                <a:blip r:embed="rId3"/>
                <a:stretch>
                  <a:fillRect l="-2555" t="-31000" b="-62000"/>
                </a:stretch>
              </a:blipFill>
            </p:spPr>
            <p:txBody>
              <a:bodyPr/>
              <a:lstStyle/>
              <a:p>
                <a:r>
                  <a:rPr lang="en-CH">
                    <a:noFill/>
                  </a:rPr>
                  <a:t> </a:t>
                </a:r>
              </a:p>
            </p:txBody>
          </p:sp>
        </mc:Fallback>
      </mc:AlternateContent>
      <p:sp>
        <p:nvSpPr>
          <p:cNvPr id="2" name="Motivations to study leptonic atoms - Positronium and Muonium">
            <a:extLst>
              <a:ext uri="{FF2B5EF4-FFF2-40B4-BE49-F238E27FC236}">
                <a16:creationId xmlns:a16="http://schemas.microsoft.com/office/drawing/2014/main" id="{3D864EB6-DE1D-32D9-B23F-2092E78FE90C}"/>
              </a:ext>
            </a:extLst>
          </p:cNvPr>
          <p:cNvSpPr txBox="1">
            <a:spLocks/>
          </p:cNvSpPr>
          <p:nvPr/>
        </p:nvSpPr>
        <p:spPr>
          <a:xfrm>
            <a:off x="10656794" y="2908964"/>
            <a:ext cx="1837375"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pPr algn="ctr"/>
            <a:r>
              <a:rPr lang="en-GB" sz="1600" dirty="0"/>
              <a:t>Spectroscopy chamber</a:t>
            </a:r>
          </a:p>
        </p:txBody>
      </p:sp>
      <p:cxnSp>
        <p:nvCxnSpPr>
          <p:cNvPr id="4" name="Straight Connector 3">
            <a:extLst>
              <a:ext uri="{FF2B5EF4-FFF2-40B4-BE49-F238E27FC236}">
                <a16:creationId xmlns:a16="http://schemas.microsoft.com/office/drawing/2014/main" id="{A77C211B-750C-6204-7ED5-45C8DBE36523}"/>
              </a:ext>
            </a:extLst>
          </p:cNvPr>
          <p:cNvCxnSpPr>
            <a:cxnSpLocks/>
          </p:cNvCxnSpPr>
          <p:nvPr/>
        </p:nvCxnSpPr>
        <p:spPr>
          <a:xfrm>
            <a:off x="10041467" y="3142039"/>
            <a:ext cx="924806" cy="0"/>
          </a:xfrm>
          <a:prstGeom prst="line">
            <a:avLst/>
          </a:prstGeom>
          <a:ln w="38100">
            <a:solidFill>
              <a:srgbClr val="FE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5" name="Rectangle 4">
            <a:extLst>
              <a:ext uri="{FF2B5EF4-FFF2-40B4-BE49-F238E27FC236}">
                <a16:creationId xmlns:a16="http://schemas.microsoft.com/office/drawing/2014/main" id="{F180F29A-C23F-2C72-1D52-719528FE6BB0}"/>
              </a:ext>
            </a:extLst>
          </p:cNvPr>
          <p:cNvSpPr/>
          <p:nvPr/>
        </p:nvSpPr>
        <p:spPr>
          <a:xfrm>
            <a:off x="10520039" y="850082"/>
            <a:ext cx="256982" cy="20790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Rectangle 5">
            <a:extLst>
              <a:ext uri="{FF2B5EF4-FFF2-40B4-BE49-F238E27FC236}">
                <a16:creationId xmlns:a16="http://schemas.microsoft.com/office/drawing/2014/main" id="{7EF09F09-3F81-2A8B-EA98-50655DCB3228}"/>
              </a:ext>
            </a:extLst>
          </p:cNvPr>
          <p:cNvSpPr/>
          <p:nvPr/>
        </p:nvSpPr>
        <p:spPr>
          <a:xfrm>
            <a:off x="10528303" y="3429000"/>
            <a:ext cx="256982" cy="20790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584CDA07-D2E9-9765-9033-D0816288460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508271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8B9AE2-1CEF-912F-05F3-E9EB88FE3559}"/>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BFA1AAE8-CA09-152B-C360-C4229FCBAEA5}"/>
              </a:ext>
            </a:extLst>
          </p:cNvPr>
          <p:cNvPicPr>
            <a:picLocks noChangeAspect="1"/>
          </p:cNvPicPr>
          <p:nvPr/>
        </p:nvPicPr>
        <p:blipFill>
          <a:blip r:embed="rId2"/>
          <a:srcRect l="37941"/>
          <a:stretch/>
        </p:blipFill>
        <p:spPr>
          <a:xfrm>
            <a:off x="7411453" y="1762001"/>
            <a:ext cx="3948860" cy="4807197"/>
          </a:xfrm>
          <a:prstGeom prst="rect">
            <a:avLst/>
          </a:prstGeom>
        </p:spPr>
      </p:pic>
      <p:grpSp>
        <p:nvGrpSpPr>
          <p:cNvPr id="9" name="Group 8">
            <a:extLst>
              <a:ext uri="{FF2B5EF4-FFF2-40B4-BE49-F238E27FC236}">
                <a16:creationId xmlns:a16="http://schemas.microsoft.com/office/drawing/2014/main" id="{5CEAEEB7-A821-CBD0-7844-139BF29548C9}"/>
              </a:ext>
            </a:extLst>
          </p:cNvPr>
          <p:cNvGrpSpPr/>
          <p:nvPr/>
        </p:nvGrpSpPr>
        <p:grpSpPr>
          <a:xfrm>
            <a:off x="8210282" y="5117206"/>
            <a:ext cx="2341604" cy="962867"/>
            <a:chOff x="8210282" y="5113115"/>
            <a:chExt cx="2341604" cy="959274"/>
          </a:xfrm>
        </p:grpSpPr>
        <p:sp>
          <p:nvSpPr>
            <p:cNvPr id="6" name="Rectangle 5">
              <a:extLst>
                <a:ext uri="{FF2B5EF4-FFF2-40B4-BE49-F238E27FC236}">
                  <a16:creationId xmlns:a16="http://schemas.microsoft.com/office/drawing/2014/main" id="{43A2E8E0-832E-9282-31B0-294EEB70044F}"/>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ectangle 6">
              <a:extLst>
                <a:ext uri="{FF2B5EF4-FFF2-40B4-BE49-F238E27FC236}">
                  <a16:creationId xmlns:a16="http://schemas.microsoft.com/office/drawing/2014/main" id="{8CBA88C1-524A-2DC4-34B9-F4544CDF24BF}"/>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B1C3E3B0-D819-EBCB-9056-0B1C21986D3F}"/>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1" name="Rectangle 10">
            <a:extLst>
              <a:ext uri="{FF2B5EF4-FFF2-40B4-BE49-F238E27FC236}">
                <a16:creationId xmlns:a16="http://schemas.microsoft.com/office/drawing/2014/main" id="{6E62FC2A-4658-ECDB-FB39-A3D599493F6A}"/>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EB589EAE-DC37-5D31-735D-6D6E061A2E49}"/>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C6B912D7-011F-A6EB-1DBB-11C9E04B8AE1}"/>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62411949-6ADE-8E70-D222-82B607972765}"/>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AB01BEB9-9E67-AFAF-6B8E-A8D7080838A4}"/>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5A2163D2-E691-CECE-C289-A67BF8C021AA}"/>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CA2403FB-E89B-0110-D4D3-E98949CAE7A5}"/>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5AC6B203-46FB-8B2B-339F-6D6A9C485848}"/>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4CB15F66-1056-1458-A037-5F38C7CD8EAD}"/>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DF42FCD0-1C26-CD59-9985-DF4FC9475C86}"/>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E73810BE-89C4-9D5C-5F49-8E4BA96FA212}"/>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03E5A4FF-C776-6874-AFDF-203FEB116309}"/>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ED794CE6-F85D-5067-7BE2-2A1A5CFE0A67}"/>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26" name="Rectangle 25">
            <a:extLst>
              <a:ext uri="{FF2B5EF4-FFF2-40B4-BE49-F238E27FC236}">
                <a16:creationId xmlns:a16="http://schemas.microsoft.com/office/drawing/2014/main" id="{88438A22-77C0-1292-CA54-3E8B68601A79}"/>
              </a:ext>
            </a:extLst>
          </p:cNvPr>
          <p:cNvSpPr/>
          <p:nvPr/>
        </p:nvSpPr>
        <p:spPr>
          <a:xfrm>
            <a:off x="6825208"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Rectangle 26">
            <a:extLst>
              <a:ext uri="{FF2B5EF4-FFF2-40B4-BE49-F238E27FC236}">
                <a16:creationId xmlns:a16="http://schemas.microsoft.com/office/drawing/2014/main" id="{23BBCF19-0D98-32FE-78D7-BAFFB3B7E180}"/>
              </a:ext>
            </a:extLst>
          </p:cNvPr>
          <p:cNvSpPr/>
          <p:nvPr/>
        </p:nvSpPr>
        <p:spPr>
          <a:xfrm>
            <a:off x="5029564"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30" name="Group 29">
            <a:extLst>
              <a:ext uri="{FF2B5EF4-FFF2-40B4-BE49-F238E27FC236}">
                <a16:creationId xmlns:a16="http://schemas.microsoft.com/office/drawing/2014/main" id="{99EBA839-B33C-BD01-2B71-28BB1D582D67}"/>
              </a:ext>
            </a:extLst>
          </p:cNvPr>
          <p:cNvGrpSpPr/>
          <p:nvPr/>
        </p:nvGrpSpPr>
        <p:grpSpPr>
          <a:xfrm>
            <a:off x="7411453" y="5453743"/>
            <a:ext cx="633090" cy="958824"/>
            <a:chOff x="7411453" y="5453743"/>
            <a:chExt cx="633090" cy="958824"/>
          </a:xfrm>
        </p:grpSpPr>
        <p:sp>
          <p:nvSpPr>
            <p:cNvPr id="28" name="Rectangle 27">
              <a:extLst>
                <a:ext uri="{FF2B5EF4-FFF2-40B4-BE49-F238E27FC236}">
                  <a16:creationId xmlns:a16="http://schemas.microsoft.com/office/drawing/2014/main" id="{1AA7F413-F5CC-A6C4-6F66-FFAA0AB4EA42}"/>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3590D632-EB45-B660-50C8-61F6B908766F}"/>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cxnSp>
        <p:nvCxnSpPr>
          <p:cNvPr id="31" name="Straight Connector 30">
            <a:extLst>
              <a:ext uri="{FF2B5EF4-FFF2-40B4-BE49-F238E27FC236}">
                <a16:creationId xmlns:a16="http://schemas.microsoft.com/office/drawing/2014/main" id="{675AB92A-0B44-9A80-04A0-368166AE7144}"/>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59B9F4E6-41A0-5FD8-BB62-BD9D428BE25E}"/>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33" name="Straight Connector 32">
            <a:extLst>
              <a:ext uri="{FF2B5EF4-FFF2-40B4-BE49-F238E27FC236}">
                <a16:creationId xmlns:a16="http://schemas.microsoft.com/office/drawing/2014/main" id="{E91BC606-3BB9-8EFE-4C52-C3616D2772B2}"/>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sp>
        <p:nvSpPr>
          <p:cNvPr id="36" name="Motivations to study leptonic atoms - Positronium and Muonium">
            <a:extLst>
              <a:ext uri="{FF2B5EF4-FFF2-40B4-BE49-F238E27FC236}">
                <a16:creationId xmlns:a16="http://schemas.microsoft.com/office/drawing/2014/main" id="{23CCCFB6-D43E-DDC5-06EE-54B79BA4C25F}"/>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p:sp>
        <p:nvSpPr>
          <p:cNvPr id="39" name="TextBox 38">
            <a:extLst>
              <a:ext uri="{FF2B5EF4-FFF2-40B4-BE49-F238E27FC236}">
                <a16:creationId xmlns:a16="http://schemas.microsoft.com/office/drawing/2014/main" id="{8CB64B16-0EF7-C1C3-1C4C-B8E4C4D24BB2}"/>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40" name="TextBox 39">
            <a:extLst>
              <a:ext uri="{FF2B5EF4-FFF2-40B4-BE49-F238E27FC236}">
                <a16:creationId xmlns:a16="http://schemas.microsoft.com/office/drawing/2014/main" id="{376F3914-C041-B434-4FE0-24D68366ACB2}"/>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41" name="TextBox 40">
            <a:extLst>
              <a:ext uri="{FF2B5EF4-FFF2-40B4-BE49-F238E27FC236}">
                <a16:creationId xmlns:a16="http://schemas.microsoft.com/office/drawing/2014/main" id="{8BC1DC17-080C-6130-2A0A-BC0E230F1A89}"/>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sp>
        <p:nvSpPr>
          <p:cNvPr id="42" name="TextBox 41">
            <a:extLst>
              <a:ext uri="{FF2B5EF4-FFF2-40B4-BE49-F238E27FC236}">
                <a16:creationId xmlns:a16="http://schemas.microsoft.com/office/drawing/2014/main" id="{7F3C02ED-1688-AE23-58DC-0E66C08D98C7}"/>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4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9EDA361-E493-B0AD-AA98-EDD275562D2A}"/>
                  </a:ext>
                </a:extLst>
              </p:cNvPr>
              <p:cNvSpPr txBox="1"/>
              <p:nvPr/>
            </p:nvSpPr>
            <p:spPr>
              <a:xfrm>
                <a:off x="155335" y="1618964"/>
                <a:ext cx="4145294" cy="213135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4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A17B4D3-2AC8-E96D-70E0-767934A3B39A}"/>
                  </a:ext>
                </a:extLst>
              </p:cNvPr>
              <p:cNvSpPr txBox="1">
                <a:spLocks noRot="1" noChangeAspect="1" noMove="1" noResize="1" noEditPoints="1" noAdjustHandles="1" noChangeArrowheads="1" noChangeShapeType="1" noTextEdit="1"/>
              </p:cNvSpPr>
              <p:nvPr/>
            </p:nvSpPr>
            <p:spPr>
              <a:xfrm>
                <a:off x="155335" y="1618964"/>
                <a:ext cx="4145294" cy="2131353"/>
              </a:xfrm>
              <a:prstGeom prst="rect">
                <a:avLst/>
              </a:prstGeom>
              <a:blipFill>
                <a:blip r:embed="rId3"/>
                <a:stretch>
                  <a:fillRect l="-3382" t="-229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cxnSp>
        <p:nvCxnSpPr>
          <p:cNvPr id="45" name="Straight Connector 44">
            <a:extLst>
              <a:ext uri="{FF2B5EF4-FFF2-40B4-BE49-F238E27FC236}">
                <a16:creationId xmlns:a16="http://schemas.microsoft.com/office/drawing/2014/main" id="{DE626361-9637-9C68-F8F0-E508E29E9FC9}"/>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46" name="Straight Connector 45">
            <a:extLst>
              <a:ext uri="{FF2B5EF4-FFF2-40B4-BE49-F238E27FC236}">
                <a16:creationId xmlns:a16="http://schemas.microsoft.com/office/drawing/2014/main" id="{FE8FFD14-7DFD-707B-6727-C57E27D7D3B4}"/>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0" name="Straight Connector 49">
            <a:extLst>
              <a:ext uri="{FF2B5EF4-FFF2-40B4-BE49-F238E27FC236}">
                <a16:creationId xmlns:a16="http://schemas.microsoft.com/office/drawing/2014/main" id="{EFAC3AA9-2E57-5F56-4076-E1882C9EBFF8}"/>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1" name="Straight Connector 50">
            <a:extLst>
              <a:ext uri="{FF2B5EF4-FFF2-40B4-BE49-F238E27FC236}">
                <a16:creationId xmlns:a16="http://schemas.microsoft.com/office/drawing/2014/main" id="{5409D7C1-45D4-D77A-0D2E-AF15D0942610}"/>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EB3CE610-CB47-FD94-5A3E-C4B052C4AAAE}"/>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3" name="Straight Connector 62">
            <a:extLst>
              <a:ext uri="{FF2B5EF4-FFF2-40B4-BE49-F238E27FC236}">
                <a16:creationId xmlns:a16="http://schemas.microsoft.com/office/drawing/2014/main" id="{372E2378-977E-73A4-3E09-92FEAC4139BA}"/>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nvGrpSpPr>
          <p:cNvPr id="70" name="Group 69">
            <a:extLst>
              <a:ext uri="{FF2B5EF4-FFF2-40B4-BE49-F238E27FC236}">
                <a16:creationId xmlns:a16="http://schemas.microsoft.com/office/drawing/2014/main" id="{AB8168AE-84EE-DDF9-4E0F-F99943040916}"/>
              </a:ext>
            </a:extLst>
          </p:cNvPr>
          <p:cNvGrpSpPr/>
          <p:nvPr/>
        </p:nvGrpSpPr>
        <p:grpSpPr>
          <a:xfrm>
            <a:off x="10942818" y="6360188"/>
            <a:ext cx="862357" cy="297520"/>
            <a:chOff x="8210282" y="5113115"/>
            <a:chExt cx="2341604" cy="959274"/>
          </a:xfrm>
        </p:grpSpPr>
        <p:sp>
          <p:nvSpPr>
            <p:cNvPr id="71" name="Rectangle 70">
              <a:extLst>
                <a:ext uri="{FF2B5EF4-FFF2-40B4-BE49-F238E27FC236}">
                  <a16:creationId xmlns:a16="http://schemas.microsoft.com/office/drawing/2014/main" id="{CB023035-78C1-2362-D8AA-A39E035CB555}"/>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2" name="Rectangle 71">
              <a:extLst>
                <a:ext uri="{FF2B5EF4-FFF2-40B4-BE49-F238E27FC236}">
                  <a16:creationId xmlns:a16="http://schemas.microsoft.com/office/drawing/2014/main" id="{0274CDB5-4564-56E6-6952-05966C8589AF}"/>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7ABDC5B7-CB1F-9662-1E0E-B4EC8491D611}"/>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74" name="TextBox 73">
            <a:extLst>
              <a:ext uri="{FF2B5EF4-FFF2-40B4-BE49-F238E27FC236}">
                <a16:creationId xmlns:a16="http://schemas.microsoft.com/office/drawing/2014/main" id="{A5C6B4C3-9178-93E6-26CE-8CA0441489EA}"/>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75" name="TextBox 74">
            <a:extLst>
              <a:ext uri="{FF2B5EF4-FFF2-40B4-BE49-F238E27FC236}">
                <a16:creationId xmlns:a16="http://schemas.microsoft.com/office/drawing/2014/main" id="{7A3554EE-4302-6F64-2DF9-938D84114E95}"/>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76" name="TextBox 75">
            <a:extLst>
              <a:ext uri="{FF2B5EF4-FFF2-40B4-BE49-F238E27FC236}">
                <a16:creationId xmlns:a16="http://schemas.microsoft.com/office/drawing/2014/main" id="{26208691-BB9D-2BC0-AF72-D75F64CF7E89}"/>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78" name="TextBox 77">
            <a:extLst>
              <a:ext uri="{FF2B5EF4-FFF2-40B4-BE49-F238E27FC236}">
                <a16:creationId xmlns:a16="http://schemas.microsoft.com/office/drawing/2014/main" id="{DAE7BDB8-23B3-B8F6-114C-409822E3A334}"/>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9" name="TextBox 78">
            <a:extLst>
              <a:ext uri="{FF2B5EF4-FFF2-40B4-BE49-F238E27FC236}">
                <a16:creationId xmlns:a16="http://schemas.microsoft.com/office/drawing/2014/main" id="{1D50A471-951D-8522-30FD-9A370FC6DFC5}"/>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F09E1C4F-3201-BC55-933B-9AFF717EB40F}"/>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3847846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7B90C-8BE9-2CE6-806F-BA1A0E03AA6E}"/>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96762C3-52F6-FF9A-5A33-3EDD65A1F13E}"/>
              </a:ext>
            </a:extLst>
          </p:cNvPr>
          <p:cNvPicPr>
            <a:picLocks noChangeAspect="1"/>
          </p:cNvPicPr>
          <p:nvPr/>
        </p:nvPicPr>
        <p:blipFill>
          <a:blip r:embed="rId3"/>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3E9E6771-3C4C-D491-95B9-F4C57720AC11}"/>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0BF7142E-2CDF-4D20-3399-A5552BD295E1}"/>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39F296E4-04E3-B59A-184A-87BE9FCF9017}"/>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6F068DFF-9DAC-7055-023F-B6DB98D72F2B}"/>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E2BADC99-1C4A-60DA-E345-0B84ED7BEFE9}"/>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A1236CFD-99EF-DC38-8187-9B6584C4A49A}"/>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86E6B6B2-9BAD-24A5-449B-A3F54ECF67B8}"/>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D3246A97-EAA9-3728-6FE3-B2E1AAA47B71}"/>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D7B5EAAD-5F89-DC95-1F47-15D90869428E}"/>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10F0CD3F-C045-92CA-3A04-2B23A54BADFB}"/>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4A5826AE-623A-C781-3C00-C028A59F4C2C}"/>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B5778F23-A6C3-A23E-289D-9BBF430DB319}"/>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980AF9C4-528F-C1A4-4B35-987B45C68DC0}"/>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4" name="Group 3">
            <a:extLst>
              <a:ext uri="{FF2B5EF4-FFF2-40B4-BE49-F238E27FC236}">
                <a16:creationId xmlns:a16="http://schemas.microsoft.com/office/drawing/2014/main" id="{D91A90BB-6391-899E-26D0-513AFF96BE4F}"/>
              </a:ext>
            </a:extLst>
          </p:cNvPr>
          <p:cNvGrpSpPr/>
          <p:nvPr/>
        </p:nvGrpSpPr>
        <p:grpSpPr>
          <a:xfrm>
            <a:off x="7411453" y="5453743"/>
            <a:ext cx="633090" cy="958824"/>
            <a:chOff x="7411453" y="5453743"/>
            <a:chExt cx="633090" cy="958824"/>
          </a:xfrm>
        </p:grpSpPr>
        <p:sp>
          <p:nvSpPr>
            <p:cNvPr id="10" name="Rectangle 9">
              <a:extLst>
                <a:ext uri="{FF2B5EF4-FFF2-40B4-BE49-F238E27FC236}">
                  <a16:creationId xmlns:a16="http://schemas.microsoft.com/office/drawing/2014/main" id="{3BE2BCD8-D776-AD2C-0011-808573523336}"/>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BA3C9B55-7301-D857-E624-DF0ED9F202C8}"/>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29" name="Rectangle 28">
            <a:extLst>
              <a:ext uri="{FF2B5EF4-FFF2-40B4-BE49-F238E27FC236}">
                <a16:creationId xmlns:a16="http://schemas.microsoft.com/office/drawing/2014/main" id="{63955634-047B-1DBA-3001-F8B43F23BC6B}"/>
              </a:ext>
            </a:extLst>
          </p:cNvPr>
          <p:cNvSpPr/>
          <p:nvPr/>
        </p:nvSpPr>
        <p:spPr>
          <a:xfrm>
            <a:off x="6820973"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Rectangle 29">
            <a:extLst>
              <a:ext uri="{FF2B5EF4-FFF2-40B4-BE49-F238E27FC236}">
                <a16:creationId xmlns:a16="http://schemas.microsoft.com/office/drawing/2014/main" id="{7CB87B9C-F91C-1722-F963-43FCAF7D0AED}"/>
              </a:ext>
            </a:extLst>
          </p:cNvPr>
          <p:cNvSpPr/>
          <p:nvPr/>
        </p:nvSpPr>
        <p:spPr>
          <a:xfrm>
            <a:off x="5025329"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1" name="Straight Arrow Connector 30">
            <a:extLst>
              <a:ext uri="{FF2B5EF4-FFF2-40B4-BE49-F238E27FC236}">
                <a16:creationId xmlns:a16="http://schemas.microsoft.com/office/drawing/2014/main" id="{E9510B2B-F020-82F3-6965-36E358E97B24}"/>
              </a:ext>
            </a:extLst>
          </p:cNvPr>
          <p:cNvCxnSpPr>
            <a:cxnSpLocks/>
            <a:endCxn id="29" idx="1"/>
          </p:cNvCxnSpPr>
          <p:nvPr/>
        </p:nvCxnSpPr>
        <p:spPr>
          <a:xfrm flipV="1">
            <a:off x="4456555" y="5169569"/>
            <a:ext cx="2364418" cy="0"/>
          </a:xfrm>
          <a:prstGeom prst="straightConnector1">
            <a:avLst/>
          </a:prstGeom>
          <a:ln w="57150">
            <a:solidFill>
              <a:srgbClr val="E74645"/>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4AA791B6-F200-626B-1B52-60F8CBCBE41F}"/>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80DE450B-48D7-6F79-C7A3-3A3C1716DDC8}"/>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D653BD61-FDBD-D77D-62CB-6D3CA4581158}"/>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sp>
        <p:nvSpPr>
          <p:cNvPr id="47" name="TextBox 46">
            <a:extLst>
              <a:ext uri="{FF2B5EF4-FFF2-40B4-BE49-F238E27FC236}">
                <a16:creationId xmlns:a16="http://schemas.microsoft.com/office/drawing/2014/main" id="{21E24C09-6CD8-36FC-C8E4-E4FDE24A2BBC}"/>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48" name="TextBox 47">
            <a:extLst>
              <a:ext uri="{FF2B5EF4-FFF2-40B4-BE49-F238E27FC236}">
                <a16:creationId xmlns:a16="http://schemas.microsoft.com/office/drawing/2014/main" id="{A0D498C1-3777-0F04-5EDD-023152F9F657}"/>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50" name="TextBox 49">
            <a:extLst>
              <a:ext uri="{FF2B5EF4-FFF2-40B4-BE49-F238E27FC236}">
                <a16:creationId xmlns:a16="http://schemas.microsoft.com/office/drawing/2014/main" id="{08A05DFD-C312-CBB0-1066-C63089C5B558}"/>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F553ABEC-E68F-0A23-BEF0-C8CAAF0B7764}"/>
                  </a:ext>
                </a:extLst>
              </p:cNvPr>
              <p:cNvSpPr txBox="1"/>
              <p:nvPr/>
            </p:nvSpPr>
            <p:spPr>
              <a:xfrm>
                <a:off x="6171158" y="5169568"/>
                <a:ext cx="303870" cy="369332"/>
              </a:xfrm>
              <a:prstGeom prst="rect">
                <a:avLst/>
              </a:prstGeom>
              <a:noFill/>
            </p:spPr>
            <p:txBody>
              <a:bodyPr wrap="square">
                <a:spAutoFit/>
              </a:bodyPr>
              <a:lstStyle/>
              <a:p>
                <a14:m>
                  <m:oMath xmlns:m="http://schemas.openxmlformats.org/officeDocument/2006/math">
                    <m:sSup>
                      <m:sSupPr>
                        <m:ctrlPr>
                          <a:rPr lang="en-GB" b="1" i="1" smtClean="0">
                            <a:solidFill>
                              <a:srgbClr val="FF0000"/>
                            </a:solidFill>
                            <a:latin typeface="Cambria Math" panose="02040503050406030204" pitchFamily="18" charset="0"/>
                          </a:rPr>
                        </m:ctrlPr>
                      </m:sSupPr>
                      <m:e>
                        <m:r>
                          <a:rPr lang="en-US" b="1" i="0" smtClean="0">
                            <a:solidFill>
                              <a:srgbClr val="FF0000"/>
                            </a:solidFill>
                            <a:latin typeface="Cambria Math" panose="02040503050406030204" pitchFamily="18" charset="0"/>
                          </a:rPr>
                          <m:t>𝐞</m:t>
                        </m:r>
                      </m:e>
                      <m:sup>
                        <m:r>
                          <a:rPr lang="en-US" b="1" i="0" smtClean="0">
                            <a:solidFill>
                              <a:srgbClr val="FF0000"/>
                            </a:solidFill>
                            <a:latin typeface="Cambria Math" panose="02040503050406030204" pitchFamily="18" charset="0"/>
                          </a:rPr>
                          <m:t>+</m:t>
                        </m:r>
                      </m:sup>
                    </m:sSup>
                  </m:oMath>
                </a14:m>
                <a:r>
                  <a:rPr lang="en-GB" b="1" dirty="0">
                    <a:solidFill>
                      <a:srgbClr val="FF0000"/>
                    </a:solidFill>
                    <a:latin typeface="+mj-lt"/>
                  </a:rPr>
                  <a:t> </a:t>
                </a:r>
                <a:endParaRPr lang="en-CH" b="1" dirty="0">
                  <a:solidFill>
                    <a:srgbClr val="FF0000"/>
                  </a:solidFill>
                </a:endParaRPr>
              </a:p>
            </p:txBody>
          </p:sp>
        </mc:Choice>
        <mc:Fallback xmlns="">
          <p:sp>
            <p:nvSpPr>
              <p:cNvPr id="52" name="TextBox 51">
                <a:extLst>
                  <a:ext uri="{FF2B5EF4-FFF2-40B4-BE49-F238E27FC236}">
                    <a16:creationId xmlns:a16="http://schemas.microsoft.com/office/drawing/2014/main" id="{C48558FF-5972-6DF0-106F-00CEB3773D83}"/>
                  </a:ext>
                </a:extLst>
              </p:cNvPr>
              <p:cNvSpPr txBox="1">
                <a:spLocks noRot="1" noChangeAspect="1" noMove="1" noResize="1" noEditPoints="1" noAdjustHandles="1" noChangeArrowheads="1" noChangeShapeType="1" noTextEdit="1"/>
              </p:cNvSpPr>
              <p:nvPr/>
            </p:nvSpPr>
            <p:spPr>
              <a:xfrm>
                <a:off x="6171158" y="5169568"/>
                <a:ext cx="303870" cy="369332"/>
              </a:xfrm>
              <a:prstGeom prst="rect">
                <a:avLst/>
              </a:prstGeom>
              <a:blipFill>
                <a:blip r:embed="rId4"/>
                <a:stretch>
                  <a:fillRect r="-30000"/>
                </a:stretch>
              </a:blipFill>
            </p:spPr>
            <p:txBody>
              <a:bodyPr/>
              <a:lstStyle/>
              <a:p>
                <a:r>
                  <a:rPr lang="en-CH">
                    <a:noFill/>
                  </a:rPr>
                  <a:t> </a:t>
                </a:r>
              </a:p>
            </p:txBody>
          </p:sp>
        </mc:Fallback>
      </mc:AlternateContent>
      <p:sp>
        <p:nvSpPr>
          <p:cNvPr id="53" name="Motivations to study leptonic atoms - Positronium and Muonium">
            <a:extLst>
              <a:ext uri="{FF2B5EF4-FFF2-40B4-BE49-F238E27FC236}">
                <a16:creationId xmlns:a16="http://schemas.microsoft.com/office/drawing/2014/main" id="{4FD2F8CD-C06D-72F0-6389-B4C072501559}"/>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5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0F06062-74C9-3A53-EEC3-9A8CEF2D720B}"/>
                  </a:ext>
                </a:extLst>
              </p:cNvPr>
              <p:cNvSpPr txBox="1"/>
              <p:nvPr/>
            </p:nvSpPr>
            <p:spPr>
              <a:xfrm>
                <a:off x="155335" y="1618964"/>
                <a:ext cx="4145294" cy="2934137"/>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lvl="1">
                  <a:spcBef>
                    <a:spcPts val="500"/>
                  </a:spcBef>
                  <a:buClr>
                    <a:srgbClr val="0000AA"/>
                  </a:buClr>
                  <a:buSzPct val="100000"/>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5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6CE2F4B7-A22D-671E-0E66-1013859E14E7}"/>
                  </a:ext>
                </a:extLst>
              </p:cNvPr>
              <p:cNvSpPr txBox="1">
                <a:spLocks noRot="1" noChangeAspect="1" noMove="1" noResize="1" noEditPoints="1" noAdjustHandles="1" noChangeArrowheads="1" noChangeShapeType="1" noTextEdit="1"/>
              </p:cNvSpPr>
              <p:nvPr/>
            </p:nvSpPr>
            <p:spPr>
              <a:xfrm>
                <a:off x="155335" y="1618964"/>
                <a:ext cx="4145294" cy="2934137"/>
              </a:xfrm>
              <a:prstGeom prst="rect">
                <a:avLst/>
              </a:prstGeom>
              <a:blipFill>
                <a:blip r:embed="rId5"/>
                <a:stretch>
                  <a:fillRect l="-3382" t="-16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grpSp>
        <p:nvGrpSpPr>
          <p:cNvPr id="61" name="Group 60">
            <a:extLst>
              <a:ext uri="{FF2B5EF4-FFF2-40B4-BE49-F238E27FC236}">
                <a16:creationId xmlns:a16="http://schemas.microsoft.com/office/drawing/2014/main" id="{B2D3D904-DD21-B32A-DDD4-4D233C495555}"/>
              </a:ext>
            </a:extLst>
          </p:cNvPr>
          <p:cNvGrpSpPr/>
          <p:nvPr/>
        </p:nvGrpSpPr>
        <p:grpSpPr>
          <a:xfrm>
            <a:off x="4429624" y="1527547"/>
            <a:ext cx="7436512" cy="5239013"/>
            <a:chOff x="4429624" y="1527547"/>
            <a:chExt cx="7436512" cy="5239013"/>
          </a:xfrm>
        </p:grpSpPr>
        <p:cxnSp>
          <p:nvCxnSpPr>
            <p:cNvPr id="55" name="Straight Connector 54">
              <a:extLst>
                <a:ext uri="{FF2B5EF4-FFF2-40B4-BE49-F238E27FC236}">
                  <a16:creationId xmlns:a16="http://schemas.microsoft.com/office/drawing/2014/main" id="{A5E0C202-0239-BBE2-19A6-EEDE72A7422A}"/>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6" name="Straight Connector 55">
              <a:extLst>
                <a:ext uri="{FF2B5EF4-FFF2-40B4-BE49-F238E27FC236}">
                  <a16:creationId xmlns:a16="http://schemas.microsoft.com/office/drawing/2014/main" id="{5B5E14AC-84E5-C523-CAFC-6878048EDB15}"/>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7" name="Straight Connector 56">
              <a:extLst>
                <a:ext uri="{FF2B5EF4-FFF2-40B4-BE49-F238E27FC236}">
                  <a16:creationId xmlns:a16="http://schemas.microsoft.com/office/drawing/2014/main" id="{13C60CA2-F6C2-9E56-B9D8-BA79484F263C}"/>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883D9450-FAA2-111B-B7E2-C7083AC7130A}"/>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9" name="Straight Connector 58">
              <a:extLst>
                <a:ext uri="{FF2B5EF4-FFF2-40B4-BE49-F238E27FC236}">
                  <a16:creationId xmlns:a16="http://schemas.microsoft.com/office/drawing/2014/main" id="{18ECAF9B-48DD-AA34-A994-64D112A66E8A}"/>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85A5D653-81EF-A653-2E97-AE7AA9FD9FD4}"/>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62" name="TextBox 61">
            <a:extLst>
              <a:ext uri="{FF2B5EF4-FFF2-40B4-BE49-F238E27FC236}">
                <a16:creationId xmlns:a16="http://schemas.microsoft.com/office/drawing/2014/main" id="{0FCEDBE9-9FCB-6A87-5E5C-0BCCC71DFD10}"/>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3" name="Group 62">
            <a:extLst>
              <a:ext uri="{FF2B5EF4-FFF2-40B4-BE49-F238E27FC236}">
                <a16:creationId xmlns:a16="http://schemas.microsoft.com/office/drawing/2014/main" id="{0A245133-1C72-DE8D-4E75-AE5941A18AF1}"/>
              </a:ext>
            </a:extLst>
          </p:cNvPr>
          <p:cNvGrpSpPr/>
          <p:nvPr/>
        </p:nvGrpSpPr>
        <p:grpSpPr>
          <a:xfrm>
            <a:off x="10942818" y="6360188"/>
            <a:ext cx="862357" cy="297520"/>
            <a:chOff x="8210282" y="5113115"/>
            <a:chExt cx="2341604" cy="959274"/>
          </a:xfrm>
        </p:grpSpPr>
        <p:sp>
          <p:nvSpPr>
            <p:cNvPr id="64" name="Rectangle 63">
              <a:extLst>
                <a:ext uri="{FF2B5EF4-FFF2-40B4-BE49-F238E27FC236}">
                  <a16:creationId xmlns:a16="http://schemas.microsoft.com/office/drawing/2014/main" id="{318D2225-0180-D93A-84A8-AB8908E2FC77}"/>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5" name="Rectangle 64">
              <a:extLst>
                <a:ext uri="{FF2B5EF4-FFF2-40B4-BE49-F238E27FC236}">
                  <a16:creationId xmlns:a16="http://schemas.microsoft.com/office/drawing/2014/main" id="{34D58885-0C7C-C58C-AB2E-D5F7EEF5FB5C}"/>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6" name="Rectangle 65">
              <a:extLst>
                <a:ext uri="{FF2B5EF4-FFF2-40B4-BE49-F238E27FC236}">
                  <a16:creationId xmlns:a16="http://schemas.microsoft.com/office/drawing/2014/main" id="{FA73F0C5-CB6B-18A9-32A8-6227ECCE6A93}"/>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67" name="TextBox 66">
            <a:extLst>
              <a:ext uri="{FF2B5EF4-FFF2-40B4-BE49-F238E27FC236}">
                <a16:creationId xmlns:a16="http://schemas.microsoft.com/office/drawing/2014/main" id="{0B629840-50A2-A6BD-A19D-0D40EEB972F7}"/>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68" name="TextBox 67">
            <a:extLst>
              <a:ext uri="{FF2B5EF4-FFF2-40B4-BE49-F238E27FC236}">
                <a16:creationId xmlns:a16="http://schemas.microsoft.com/office/drawing/2014/main" id="{58C34460-3DFD-8DC2-A41B-CFD9FDFACBD5}"/>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69" name="TextBox 68">
            <a:extLst>
              <a:ext uri="{FF2B5EF4-FFF2-40B4-BE49-F238E27FC236}">
                <a16:creationId xmlns:a16="http://schemas.microsoft.com/office/drawing/2014/main" id="{7F32FC7F-BA55-0457-D781-4DDB0293D580}"/>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71" name="TextBox 70">
            <a:extLst>
              <a:ext uri="{FF2B5EF4-FFF2-40B4-BE49-F238E27FC236}">
                <a16:creationId xmlns:a16="http://schemas.microsoft.com/office/drawing/2014/main" id="{87768F54-6B10-B9DA-6EA8-A08E13176E6B}"/>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2" name="TextBox 71">
            <a:extLst>
              <a:ext uri="{FF2B5EF4-FFF2-40B4-BE49-F238E27FC236}">
                <a16:creationId xmlns:a16="http://schemas.microsoft.com/office/drawing/2014/main" id="{C5782476-DFD6-EDA6-9872-71C3C442EECF}"/>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CE775937-54F5-882C-413F-863C54FF8F83}"/>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613505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87532-A06B-DA18-1962-345E13324A57}"/>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AFA94675-FA70-50EC-E85D-29FD1D993AE8}"/>
              </a:ext>
            </a:extLst>
          </p:cNvPr>
          <p:cNvPicPr>
            <a:picLocks noChangeAspect="1"/>
          </p:cNvPicPr>
          <p:nvPr/>
        </p:nvPicPr>
        <p:blipFill>
          <a:blip r:embed="rId2"/>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794C638F-EAC5-A2CC-ACA4-188F77C8CF83}"/>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6DD51639-8BDE-0FFF-0466-A34214E18ED6}"/>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CAC9BF87-0C4C-EE47-D78B-FC2C83992696}"/>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D94774C5-1342-D923-45AE-B8B746E4A1AB}"/>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D7AB182D-62A1-E3B2-8064-F3D311C1DD5E}"/>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44EACD5A-17D8-87E5-1D14-95543A73E94E}"/>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3909927D-77A1-64DE-DE66-8236FB1B8932}"/>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884F3990-B3BB-FEAC-F597-4C4357FACA4B}"/>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2500987-4377-8DAE-1CA2-163ADE371C35}"/>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F1C35D12-48C8-E14D-0C2C-8A21454786EE}"/>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E37FE55B-720C-396C-B814-703963267E87}"/>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E7B4DDD5-60B8-233A-99D4-22FF65475830}"/>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5C520934-92C8-F72E-365F-CE154360C8FA}"/>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29" name="Group 28">
            <a:extLst>
              <a:ext uri="{FF2B5EF4-FFF2-40B4-BE49-F238E27FC236}">
                <a16:creationId xmlns:a16="http://schemas.microsoft.com/office/drawing/2014/main" id="{2A48E6FE-E5FB-456D-6304-9261AA2F8BF2}"/>
              </a:ext>
            </a:extLst>
          </p:cNvPr>
          <p:cNvGrpSpPr/>
          <p:nvPr/>
        </p:nvGrpSpPr>
        <p:grpSpPr>
          <a:xfrm>
            <a:off x="7411453" y="5453743"/>
            <a:ext cx="633090" cy="958824"/>
            <a:chOff x="7411453" y="5453743"/>
            <a:chExt cx="633090" cy="958824"/>
          </a:xfrm>
        </p:grpSpPr>
        <p:sp>
          <p:nvSpPr>
            <p:cNvPr id="30" name="Rectangle 29">
              <a:extLst>
                <a:ext uri="{FF2B5EF4-FFF2-40B4-BE49-F238E27FC236}">
                  <a16:creationId xmlns:a16="http://schemas.microsoft.com/office/drawing/2014/main" id="{77220C73-EC4D-9518-DDF5-8F492182ADF2}"/>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6A9A513A-CD36-5773-CAC6-0A065A6C1136}"/>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5" name="Rectangle 34">
            <a:extLst>
              <a:ext uri="{FF2B5EF4-FFF2-40B4-BE49-F238E27FC236}">
                <a16:creationId xmlns:a16="http://schemas.microsoft.com/office/drawing/2014/main" id="{956B2044-916A-A599-5914-A548464C7424}"/>
              </a:ext>
            </a:extLst>
          </p:cNvPr>
          <p:cNvSpPr/>
          <p:nvPr/>
        </p:nvSpPr>
        <p:spPr>
          <a:xfrm>
            <a:off x="6837571"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15D23D81-A9AA-7288-1D5A-EAAF3B1EB9B7}"/>
              </a:ext>
            </a:extLst>
          </p:cNvPr>
          <p:cNvSpPr/>
          <p:nvPr/>
        </p:nvSpPr>
        <p:spPr>
          <a:xfrm>
            <a:off x="5041927"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7" name="Straight Arrow Connector 36">
            <a:extLst>
              <a:ext uri="{FF2B5EF4-FFF2-40B4-BE49-F238E27FC236}">
                <a16:creationId xmlns:a16="http://schemas.microsoft.com/office/drawing/2014/main" id="{8002AD92-FB9D-7699-9F0C-9F20FCBFF5C3}"/>
              </a:ext>
            </a:extLst>
          </p:cNvPr>
          <p:cNvCxnSpPr>
            <a:cxnSpLocks/>
            <a:endCxn id="35" idx="1"/>
          </p:cNvCxnSpPr>
          <p:nvPr/>
        </p:nvCxnSpPr>
        <p:spPr>
          <a:xfrm flipV="1">
            <a:off x="4473153" y="5169569"/>
            <a:ext cx="2364418" cy="0"/>
          </a:xfrm>
          <a:prstGeom prst="straightConnector1">
            <a:avLst/>
          </a:prstGeom>
          <a:ln w="12700">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1061E49C-B6D5-564F-BF69-7FEB01BAC7A8}"/>
              </a:ext>
            </a:extLst>
          </p:cNvPr>
          <p:cNvCxnSpPr>
            <a:cxnSpLocks/>
          </p:cNvCxnSpPr>
          <p:nvPr/>
        </p:nvCxnSpPr>
        <p:spPr>
          <a:xfrm flipH="1" flipV="1">
            <a:off x="5896187" y="5035973"/>
            <a:ext cx="941384" cy="97289"/>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355FDCE6-506A-7903-B6A5-EB7E99CD6F56}"/>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F80692E4-23AD-CD51-E55A-E680AD9360B8}"/>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Connector 40">
            <a:extLst>
              <a:ext uri="{FF2B5EF4-FFF2-40B4-BE49-F238E27FC236}">
                <a16:creationId xmlns:a16="http://schemas.microsoft.com/office/drawing/2014/main" id="{02897444-1F6D-453E-B869-094E79F87E2E}"/>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sp>
        <p:nvSpPr>
          <p:cNvPr id="8" name="TextBox 7">
            <a:extLst>
              <a:ext uri="{FF2B5EF4-FFF2-40B4-BE49-F238E27FC236}">
                <a16:creationId xmlns:a16="http://schemas.microsoft.com/office/drawing/2014/main" id="{55C8A163-62A9-F614-682A-044507AEC628}"/>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9" name="TextBox 8">
            <a:extLst>
              <a:ext uri="{FF2B5EF4-FFF2-40B4-BE49-F238E27FC236}">
                <a16:creationId xmlns:a16="http://schemas.microsoft.com/office/drawing/2014/main" id="{59AB8051-11AE-D349-F0AA-AF890DDC3D94}"/>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12" name="TextBox 11">
            <a:extLst>
              <a:ext uri="{FF2B5EF4-FFF2-40B4-BE49-F238E27FC236}">
                <a16:creationId xmlns:a16="http://schemas.microsoft.com/office/drawing/2014/main" id="{32888FAE-5799-66BB-AAC4-1079CDD7F378}"/>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196FB257-CE54-A88F-05DF-F8989911BC83}"/>
                  </a:ext>
                </a:extLst>
              </p:cNvPr>
              <p:cNvSpPr txBox="1"/>
              <p:nvPr/>
            </p:nvSpPr>
            <p:spPr>
              <a:xfrm>
                <a:off x="6037442" y="4623781"/>
                <a:ext cx="30387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0" smtClean="0">
                          <a:solidFill>
                            <a:srgbClr val="FFC000"/>
                          </a:solidFill>
                          <a:latin typeface="Cambria Math" panose="02040503050406030204" pitchFamily="18" charset="0"/>
                        </a:rPr>
                        <m:t>𝐏𝐬</m:t>
                      </m:r>
                    </m:oMath>
                  </m:oMathPara>
                </a14:m>
                <a:endParaRPr lang="en-CH" b="1" dirty="0">
                  <a:solidFill>
                    <a:srgbClr val="FF0000"/>
                  </a:solidFill>
                </a:endParaRPr>
              </a:p>
            </p:txBody>
          </p:sp>
        </mc:Choice>
        <mc:Fallback xmlns="">
          <p:sp>
            <p:nvSpPr>
              <p:cNvPr id="27" name="TextBox 26">
                <a:extLst>
                  <a:ext uri="{FF2B5EF4-FFF2-40B4-BE49-F238E27FC236}">
                    <a16:creationId xmlns:a16="http://schemas.microsoft.com/office/drawing/2014/main" id="{A1A303D3-884E-7CF0-9025-F8B3D8B1D026}"/>
                  </a:ext>
                </a:extLst>
              </p:cNvPr>
              <p:cNvSpPr txBox="1">
                <a:spLocks noRot="1" noChangeAspect="1" noMove="1" noResize="1" noEditPoints="1" noAdjustHandles="1" noChangeArrowheads="1" noChangeShapeType="1" noTextEdit="1"/>
              </p:cNvSpPr>
              <p:nvPr/>
            </p:nvSpPr>
            <p:spPr>
              <a:xfrm>
                <a:off x="6037442" y="4623781"/>
                <a:ext cx="303870" cy="369332"/>
              </a:xfrm>
              <a:prstGeom prst="rect">
                <a:avLst/>
              </a:prstGeom>
              <a:blipFill>
                <a:blip r:embed="rId3"/>
                <a:stretch>
                  <a:fillRect r="-42000"/>
                </a:stretch>
              </a:blipFill>
            </p:spPr>
            <p:txBody>
              <a:bodyPr/>
              <a:lstStyle/>
              <a:p>
                <a:r>
                  <a:rPr lang="en-CH">
                    <a:noFill/>
                  </a:rPr>
                  <a:t> </a:t>
                </a:r>
              </a:p>
            </p:txBody>
          </p:sp>
        </mc:Fallback>
      </mc:AlternateContent>
      <p:sp>
        <p:nvSpPr>
          <p:cNvPr id="28" name="Motivations to study leptonic atoms - Positronium and Muonium">
            <a:extLst>
              <a:ext uri="{FF2B5EF4-FFF2-40B4-BE49-F238E27FC236}">
                <a16:creationId xmlns:a16="http://schemas.microsoft.com/office/drawing/2014/main" id="{D6B06E81-9A9C-BFB7-A030-D35D70784974}"/>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3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357C1691-F65B-63D1-63FB-3E11AC3C06FE}"/>
                  </a:ext>
                </a:extLst>
              </p:cNvPr>
              <p:cNvSpPr txBox="1"/>
              <p:nvPr/>
            </p:nvSpPr>
            <p:spPr>
              <a:xfrm>
                <a:off x="155335" y="1618964"/>
                <a:ext cx="4145294" cy="330346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3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0E5581E8-B714-5BBE-40F9-D45532C4E17A}"/>
                  </a:ext>
                </a:extLst>
              </p:cNvPr>
              <p:cNvSpPr txBox="1">
                <a:spLocks noRot="1" noChangeAspect="1" noMove="1" noResize="1" noEditPoints="1" noAdjustHandles="1" noChangeArrowheads="1" noChangeShapeType="1" noTextEdit="1"/>
              </p:cNvSpPr>
              <p:nvPr/>
            </p:nvSpPr>
            <p:spPr>
              <a:xfrm>
                <a:off x="155335" y="1618964"/>
                <a:ext cx="4145294" cy="3303468"/>
              </a:xfrm>
              <a:prstGeom prst="rect">
                <a:avLst/>
              </a:prstGeom>
              <a:blipFill>
                <a:blip r:embed="rId4"/>
                <a:stretch>
                  <a:fillRect l="-3676" t="-1479" r="-352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grpSp>
        <p:nvGrpSpPr>
          <p:cNvPr id="33" name="Group 32">
            <a:extLst>
              <a:ext uri="{FF2B5EF4-FFF2-40B4-BE49-F238E27FC236}">
                <a16:creationId xmlns:a16="http://schemas.microsoft.com/office/drawing/2014/main" id="{709D12C3-FFE1-C74F-C48D-867311825CE1}"/>
              </a:ext>
            </a:extLst>
          </p:cNvPr>
          <p:cNvGrpSpPr/>
          <p:nvPr/>
        </p:nvGrpSpPr>
        <p:grpSpPr>
          <a:xfrm>
            <a:off x="4429624" y="1527547"/>
            <a:ext cx="7436512" cy="5239013"/>
            <a:chOff x="4429624" y="1527547"/>
            <a:chExt cx="7436512" cy="5239013"/>
          </a:xfrm>
        </p:grpSpPr>
        <p:cxnSp>
          <p:nvCxnSpPr>
            <p:cNvPr id="34" name="Straight Connector 33">
              <a:extLst>
                <a:ext uri="{FF2B5EF4-FFF2-40B4-BE49-F238E27FC236}">
                  <a16:creationId xmlns:a16="http://schemas.microsoft.com/office/drawing/2014/main" id="{7407EF1D-8EB3-23DA-8102-ECA2DD728056}"/>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44" name="Straight Connector 43">
              <a:extLst>
                <a:ext uri="{FF2B5EF4-FFF2-40B4-BE49-F238E27FC236}">
                  <a16:creationId xmlns:a16="http://schemas.microsoft.com/office/drawing/2014/main" id="{A7D7E97A-20BC-01BA-082E-F0A3D3D03320}"/>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45" name="Straight Connector 44">
              <a:extLst>
                <a:ext uri="{FF2B5EF4-FFF2-40B4-BE49-F238E27FC236}">
                  <a16:creationId xmlns:a16="http://schemas.microsoft.com/office/drawing/2014/main" id="{5225B7B5-F2E0-2B1D-CCF0-A340B6950670}"/>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46" name="Straight Connector 45">
              <a:extLst>
                <a:ext uri="{FF2B5EF4-FFF2-40B4-BE49-F238E27FC236}">
                  <a16:creationId xmlns:a16="http://schemas.microsoft.com/office/drawing/2014/main" id="{3ABBA791-BC4A-3523-EBC8-2EE966000797}"/>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47" name="Straight Connector 46">
              <a:extLst>
                <a:ext uri="{FF2B5EF4-FFF2-40B4-BE49-F238E27FC236}">
                  <a16:creationId xmlns:a16="http://schemas.microsoft.com/office/drawing/2014/main" id="{AB43110E-0A01-2AB4-CA4C-6B43CBA836B4}"/>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48" name="Straight Connector 47">
              <a:extLst>
                <a:ext uri="{FF2B5EF4-FFF2-40B4-BE49-F238E27FC236}">
                  <a16:creationId xmlns:a16="http://schemas.microsoft.com/office/drawing/2014/main" id="{00C964C4-3980-A73C-2A38-139C2C23B07B}"/>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49" name="TextBox 48">
            <a:extLst>
              <a:ext uri="{FF2B5EF4-FFF2-40B4-BE49-F238E27FC236}">
                <a16:creationId xmlns:a16="http://schemas.microsoft.com/office/drawing/2014/main" id="{B729A199-F58D-AA0D-8DD1-64290947CABC}"/>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50" name="Group 49">
            <a:extLst>
              <a:ext uri="{FF2B5EF4-FFF2-40B4-BE49-F238E27FC236}">
                <a16:creationId xmlns:a16="http://schemas.microsoft.com/office/drawing/2014/main" id="{FBA4FAC0-7F0D-3FD0-372A-77D176A236EF}"/>
              </a:ext>
            </a:extLst>
          </p:cNvPr>
          <p:cNvGrpSpPr/>
          <p:nvPr/>
        </p:nvGrpSpPr>
        <p:grpSpPr>
          <a:xfrm>
            <a:off x="10942818" y="6360188"/>
            <a:ext cx="862357" cy="297520"/>
            <a:chOff x="8210282" y="5113115"/>
            <a:chExt cx="2341604" cy="959274"/>
          </a:xfrm>
        </p:grpSpPr>
        <p:sp>
          <p:nvSpPr>
            <p:cNvPr id="51" name="Rectangle 50">
              <a:extLst>
                <a:ext uri="{FF2B5EF4-FFF2-40B4-BE49-F238E27FC236}">
                  <a16:creationId xmlns:a16="http://schemas.microsoft.com/office/drawing/2014/main" id="{358E291D-BBD1-C4AF-3A03-9E207CFF16F9}"/>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2" name="Rectangle 51">
              <a:extLst>
                <a:ext uri="{FF2B5EF4-FFF2-40B4-BE49-F238E27FC236}">
                  <a16:creationId xmlns:a16="http://schemas.microsoft.com/office/drawing/2014/main" id="{3CC85928-44EB-91BC-257E-87A05BCABA8D}"/>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Rectangle 52">
              <a:extLst>
                <a:ext uri="{FF2B5EF4-FFF2-40B4-BE49-F238E27FC236}">
                  <a16:creationId xmlns:a16="http://schemas.microsoft.com/office/drawing/2014/main" id="{295618CB-5489-75EE-A499-00AA101E697A}"/>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54" name="TextBox 53">
            <a:extLst>
              <a:ext uri="{FF2B5EF4-FFF2-40B4-BE49-F238E27FC236}">
                <a16:creationId xmlns:a16="http://schemas.microsoft.com/office/drawing/2014/main" id="{18A1AC94-AFBC-E725-14F6-7D36390B9B41}"/>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55" name="TextBox 54">
            <a:extLst>
              <a:ext uri="{FF2B5EF4-FFF2-40B4-BE49-F238E27FC236}">
                <a16:creationId xmlns:a16="http://schemas.microsoft.com/office/drawing/2014/main" id="{CA1E260E-47DD-3141-17FB-EEEFEE005E1A}"/>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56" name="TextBox 55">
            <a:extLst>
              <a:ext uri="{FF2B5EF4-FFF2-40B4-BE49-F238E27FC236}">
                <a16:creationId xmlns:a16="http://schemas.microsoft.com/office/drawing/2014/main" id="{FA380C04-EB4D-0B4D-3E46-420EE28237BE}"/>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58" name="TextBox 57">
            <a:extLst>
              <a:ext uri="{FF2B5EF4-FFF2-40B4-BE49-F238E27FC236}">
                <a16:creationId xmlns:a16="http://schemas.microsoft.com/office/drawing/2014/main" id="{ED41FDC2-55F1-260A-7263-615E8F6C50B7}"/>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59" name="TextBox 58">
            <a:extLst>
              <a:ext uri="{FF2B5EF4-FFF2-40B4-BE49-F238E27FC236}">
                <a16:creationId xmlns:a16="http://schemas.microsoft.com/office/drawing/2014/main" id="{06BE73B6-BF85-281F-00CA-DFFF88FC9683}"/>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A361C99C-74F2-B96C-ED17-405C5BC1BCEC}"/>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79654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03C1E-8755-8586-248C-A82FE4E01045}"/>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1461884F-ADC9-1645-AF60-8DC94E0186D2}"/>
              </a:ext>
            </a:extLst>
          </p:cNvPr>
          <p:cNvPicPr>
            <a:picLocks noChangeAspect="1"/>
          </p:cNvPicPr>
          <p:nvPr/>
        </p:nvPicPr>
        <p:blipFill>
          <a:blip r:embed="rId2"/>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AA4EEB05-E1AB-BD9E-8854-97920F02FDE4}"/>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49CFFC33-B1B7-ED27-36B6-A3A045B8ABED}"/>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55E2CD66-B0D8-FA14-56EF-DB186DE62F1B}"/>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C6DD59EF-D581-72C7-26FB-4113922BB4CD}"/>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31C2721C-D9B3-1A3A-6785-030A02734F53}"/>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00FFE58A-CA20-2ED7-D6F2-A5672EC9E220}"/>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906D11E9-4D57-433C-09AE-1B8415C4A663}"/>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E6A1E51A-6A00-B76A-D556-35A3EB273CCD}"/>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1F9707A-725A-9313-03C0-18E4243FF0A0}"/>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180FF780-B4F6-4607-D87C-83AF97DCE7E9}"/>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53DE09E9-0F1D-61E8-9C1C-93E7624F4CFE}"/>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F5218BEE-8600-592B-07E2-814FB05A9B84}"/>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A7B99C57-6B25-C8BB-7CC1-042A5239C010}"/>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29" name="Group 28">
            <a:extLst>
              <a:ext uri="{FF2B5EF4-FFF2-40B4-BE49-F238E27FC236}">
                <a16:creationId xmlns:a16="http://schemas.microsoft.com/office/drawing/2014/main" id="{E1E2780A-1AE3-407F-CAB8-F79B8111A1E1}"/>
              </a:ext>
            </a:extLst>
          </p:cNvPr>
          <p:cNvGrpSpPr/>
          <p:nvPr/>
        </p:nvGrpSpPr>
        <p:grpSpPr>
          <a:xfrm>
            <a:off x="7411453" y="5453743"/>
            <a:ext cx="633090" cy="958824"/>
            <a:chOff x="7411453" y="5453743"/>
            <a:chExt cx="633090" cy="958824"/>
          </a:xfrm>
        </p:grpSpPr>
        <p:sp>
          <p:nvSpPr>
            <p:cNvPr id="30" name="Rectangle 29">
              <a:extLst>
                <a:ext uri="{FF2B5EF4-FFF2-40B4-BE49-F238E27FC236}">
                  <a16:creationId xmlns:a16="http://schemas.microsoft.com/office/drawing/2014/main" id="{F627B60A-EEF5-7C2E-1FEF-AA1AD07190DA}"/>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A882DCA9-0DFC-CC70-B9EE-C96C4A9A4A2A}"/>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5" name="Rectangle 34">
            <a:extLst>
              <a:ext uri="{FF2B5EF4-FFF2-40B4-BE49-F238E27FC236}">
                <a16:creationId xmlns:a16="http://schemas.microsoft.com/office/drawing/2014/main" id="{22D1DE2B-A144-B5D7-A333-42A3CC124E00}"/>
              </a:ext>
            </a:extLst>
          </p:cNvPr>
          <p:cNvSpPr/>
          <p:nvPr/>
        </p:nvSpPr>
        <p:spPr>
          <a:xfrm>
            <a:off x="6837571"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0DA2EC4B-03AF-8A44-CB96-2A451388D30C}"/>
              </a:ext>
            </a:extLst>
          </p:cNvPr>
          <p:cNvSpPr/>
          <p:nvPr/>
        </p:nvSpPr>
        <p:spPr>
          <a:xfrm>
            <a:off x="5041927"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7" name="Straight Arrow Connector 36">
            <a:extLst>
              <a:ext uri="{FF2B5EF4-FFF2-40B4-BE49-F238E27FC236}">
                <a16:creationId xmlns:a16="http://schemas.microsoft.com/office/drawing/2014/main" id="{21201D8F-5CE6-6827-F675-DD00BEC55FB1}"/>
              </a:ext>
            </a:extLst>
          </p:cNvPr>
          <p:cNvCxnSpPr>
            <a:cxnSpLocks/>
            <a:endCxn id="35" idx="1"/>
          </p:cNvCxnSpPr>
          <p:nvPr/>
        </p:nvCxnSpPr>
        <p:spPr>
          <a:xfrm flipV="1">
            <a:off x="4473153" y="5169569"/>
            <a:ext cx="2364418" cy="0"/>
          </a:xfrm>
          <a:prstGeom prst="straightConnector1">
            <a:avLst/>
          </a:prstGeom>
          <a:ln w="12700">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B762C5E6-CB7F-1203-DD5D-81E2E751EF85}"/>
              </a:ext>
            </a:extLst>
          </p:cNvPr>
          <p:cNvCxnSpPr>
            <a:cxnSpLocks/>
          </p:cNvCxnSpPr>
          <p:nvPr/>
        </p:nvCxnSpPr>
        <p:spPr>
          <a:xfrm flipH="1" flipV="1">
            <a:off x="5539684" y="5001018"/>
            <a:ext cx="1297887" cy="132244"/>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77FDE1D8-C584-BF81-9A6C-FC151384ECE6}"/>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88E3A880-A89A-9082-4F54-725F1C6C2877}"/>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Connector 40">
            <a:extLst>
              <a:ext uri="{FF2B5EF4-FFF2-40B4-BE49-F238E27FC236}">
                <a16:creationId xmlns:a16="http://schemas.microsoft.com/office/drawing/2014/main" id="{875412A8-C426-E8F4-F297-4E5496C87C36}"/>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7C3C1FAD-FBC8-13F8-2818-902EA2F0FF99}"/>
              </a:ext>
            </a:extLst>
          </p:cNvPr>
          <p:cNvCxnSpPr>
            <a:cxnSpLocks/>
          </p:cNvCxnSpPr>
          <p:nvPr/>
        </p:nvCxnSpPr>
        <p:spPr>
          <a:xfrm flipV="1">
            <a:off x="5025329" y="20163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02D8200B-563B-FCEC-5E0A-0420A31E9030}"/>
              </a:ext>
            </a:extLst>
          </p:cNvPr>
          <p:cNvCxnSpPr>
            <a:cxnSpLocks/>
          </p:cNvCxnSpPr>
          <p:nvPr/>
        </p:nvCxnSpPr>
        <p:spPr>
          <a:xfrm flipV="1">
            <a:off x="5025329" y="248133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775F5873-3E89-B4BB-3423-DF9934AACA68}"/>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47" name="TextBox 46">
            <a:extLst>
              <a:ext uri="{FF2B5EF4-FFF2-40B4-BE49-F238E27FC236}">
                <a16:creationId xmlns:a16="http://schemas.microsoft.com/office/drawing/2014/main" id="{B91F8372-D775-244F-C5A6-DAB362854D73}"/>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49" name="TextBox 48">
            <a:extLst>
              <a:ext uri="{FF2B5EF4-FFF2-40B4-BE49-F238E27FC236}">
                <a16:creationId xmlns:a16="http://schemas.microsoft.com/office/drawing/2014/main" id="{D4C9175F-69B0-4B7A-1510-5162004371B9}"/>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560FF403-A6CE-A31B-B9F6-B7901092F4B1}"/>
                  </a:ext>
                </a:extLst>
              </p:cNvPr>
              <p:cNvSpPr txBox="1"/>
              <p:nvPr/>
            </p:nvSpPr>
            <p:spPr>
              <a:xfrm>
                <a:off x="6037442" y="4623781"/>
                <a:ext cx="30387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0" smtClean="0">
                          <a:solidFill>
                            <a:srgbClr val="FFC000"/>
                          </a:solidFill>
                          <a:latin typeface="Cambria Math" panose="02040503050406030204" pitchFamily="18" charset="0"/>
                        </a:rPr>
                        <m:t>𝐏𝐬</m:t>
                      </m:r>
                    </m:oMath>
                  </m:oMathPara>
                </a14:m>
                <a:endParaRPr lang="en-CH" b="1" dirty="0">
                  <a:solidFill>
                    <a:srgbClr val="FF0000"/>
                  </a:solidFill>
                </a:endParaRPr>
              </a:p>
            </p:txBody>
          </p:sp>
        </mc:Choice>
        <mc:Fallback xmlns="">
          <p:sp>
            <p:nvSpPr>
              <p:cNvPr id="50" name="TextBox 49">
                <a:extLst>
                  <a:ext uri="{FF2B5EF4-FFF2-40B4-BE49-F238E27FC236}">
                    <a16:creationId xmlns:a16="http://schemas.microsoft.com/office/drawing/2014/main" id="{E917FDFF-10F2-66C4-37BC-0E6BB853012A}"/>
                  </a:ext>
                </a:extLst>
              </p:cNvPr>
              <p:cNvSpPr txBox="1">
                <a:spLocks noRot="1" noChangeAspect="1" noMove="1" noResize="1" noEditPoints="1" noAdjustHandles="1" noChangeArrowheads="1" noChangeShapeType="1" noTextEdit="1"/>
              </p:cNvSpPr>
              <p:nvPr/>
            </p:nvSpPr>
            <p:spPr>
              <a:xfrm>
                <a:off x="6037442" y="4623781"/>
                <a:ext cx="303870" cy="369332"/>
              </a:xfrm>
              <a:prstGeom prst="rect">
                <a:avLst/>
              </a:prstGeom>
              <a:blipFill>
                <a:blip r:embed="rId3"/>
                <a:stretch>
                  <a:fillRect r="-42000"/>
                </a:stretch>
              </a:blipFill>
            </p:spPr>
            <p:txBody>
              <a:bodyPr/>
              <a:lstStyle/>
              <a:p>
                <a:r>
                  <a:rPr lang="en-CH">
                    <a:noFill/>
                  </a:rPr>
                  <a:t> </a:t>
                </a:r>
              </a:p>
            </p:txBody>
          </p:sp>
        </mc:Fallback>
      </mc:AlternateContent>
      <p:sp>
        <p:nvSpPr>
          <p:cNvPr id="51" name="Motivations to study leptonic atoms - Positronium and Muonium">
            <a:extLst>
              <a:ext uri="{FF2B5EF4-FFF2-40B4-BE49-F238E27FC236}">
                <a16:creationId xmlns:a16="http://schemas.microsoft.com/office/drawing/2014/main" id="{93CD85CF-E86B-1C60-627B-8B1B8A847327}"/>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5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450E0E6E-3389-3B93-334F-A0908BB7AD58}"/>
                  </a:ext>
                </a:extLst>
              </p:cNvPr>
              <p:cNvSpPr txBox="1"/>
              <p:nvPr/>
            </p:nvSpPr>
            <p:spPr>
              <a:xfrm>
                <a:off x="155335" y="1618964"/>
                <a:ext cx="4145294" cy="453970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is excited to 2S state by two 486nm photons</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5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F172CDE6-AC5F-F48A-1A46-D68F313CA559}"/>
                  </a:ext>
                </a:extLst>
              </p:cNvPr>
              <p:cNvSpPr txBox="1">
                <a:spLocks noRot="1" noChangeAspect="1" noMove="1" noResize="1" noEditPoints="1" noAdjustHandles="1" noChangeArrowheads="1" noChangeShapeType="1" noTextEdit="1"/>
              </p:cNvSpPr>
              <p:nvPr/>
            </p:nvSpPr>
            <p:spPr>
              <a:xfrm>
                <a:off x="155335" y="1618964"/>
                <a:ext cx="4145294" cy="4539704"/>
              </a:xfrm>
              <a:prstGeom prst="rect">
                <a:avLst/>
              </a:prstGeom>
              <a:blipFill>
                <a:blip r:embed="rId4"/>
                <a:stretch>
                  <a:fillRect l="-3676" t="-1075" r="-352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grpSp>
        <p:nvGrpSpPr>
          <p:cNvPr id="53" name="Group 52">
            <a:extLst>
              <a:ext uri="{FF2B5EF4-FFF2-40B4-BE49-F238E27FC236}">
                <a16:creationId xmlns:a16="http://schemas.microsoft.com/office/drawing/2014/main" id="{81A9AA23-1BB8-11F8-6A3E-8B26BA6712EF}"/>
              </a:ext>
            </a:extLst>
          </p:cNvPr>
          <p:cNvGrpSpPr/>
          <p:nvPr/>
        </p:nvGrpSpPr>
        <p:grpSpPr>
          <a:xfrm>
            <a:off x="4429624" y="1527547"/>
            <a:ext cx="7436512" cy="5239013"/>
            <a:chOff x="4429624" y="1527547"/>
            <a:chExt cx="7436512" cy="5239013"/>
          </a:xfrm>
        </p:grpSpPr>
        <p:cxnSp>
          <p:nvCxnSpPr>
            <p:cNvPr id="54" name="Straight Connector 53">
              <a:extLst>
                <a:ext uri="{FF2B5EF4-FFF2-40B4-BE49-F238E27FC236}">
                  <a16:creationId xmlns:a16="http://schemas.microsoft.com/office/drawing/2014/main" id="{A57418E0-0EBB-89C1-A327-53930F49DFD3}"/>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5" name="Straight Connector 54">
              <a:extLst>
                <a:ext uri="{FF2B5EF4-FFF2-40B4-BE49-F238E27FC236}">
                  <a16:creationId xmlns:a16="http://schemas.microsoft.com/office/drawing/2014/main" id="{D5C53092-5AC5-4B98-352B-D80D1F76323D}"/>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6" name="Straight Connector 55">
              <a:extLst>
                <a:ext uri="{FF2B5EF4-FFF2-40B4-BE49-F238E27FC236}">
                  <a16:creationId xmlns:a16="http://schemas.microsoft.com/office/drawing/2014/main" id="{09CBD8A3-7AC0-8462-D880-BD4E9651E63E}"/>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7" name="Straight Connector 56">
              <a:extLst>
                <a:ext uri="{FF2B5EF4-FFF2-40B4-BE49-F238E27FC236}">
                  <a16:creationId xmlns:a16="http://schemas.microsoft.com/office/drawing/2014/main" id="{C2D00C53-DE4C-A821-266A-454E1A37FD77}"/>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1C10080C-8738-C5B5-7603-78009EBFCF77}"/>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9" name="Straight Connector 58">
              <a:extLst>
                <a:ext uri="{FF2B5EF4-FFF2-40B4-BE49-F238E27FC236}">
                  <a16:creationId xmlns:a16="http://schemas.microsoft.com/office/drawing/2014/main" id="{DAC7C2F6-45D7-0E48-3C8F-136F7B1A5407}"/>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60" name="TextBox 59">
            <a:extLst>
              <a:ext uri="{FF2B5EF4-FFF2-40B4-BE49-F238E27FC236}">
                <a16:creationId xmlns:a16="http://schemas.microsoft.com/office/drawing/2014/main" id="{2FCE5E9C-06FE-9CF3-4E14-7B12A942E99D}"/>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1" name="Group 60">
            <a:extLst>
              <a:ext uri="{FF2B5EF4-FFF2-40B4-BE49-F238E27FC236}">
                <a16:creationId xmlns:a16="http://schemas.microsoft.com/office/drawing/2014/main" id="{6E49C991-B843-B853-86AF-5BEBEE47D512}"/>
              </a:ext>
            </a:extLst>
          </p:cNvPr>
          <p:cNvGrpSpPr/>
          <p:nvPr/>
        </p:nvGrpSpPr>
        <p:grpSpPr>
          <a:xfrm>
            <a:off x="10942818" y="6360188"/>
            <a:ext cx="862357" cy="297520"/>
            <a:chOff x="8210282" y="5113115"/>
            <a:chExt cx="2341604" cy="959274"/>
          </a:xfrm>
        </p:grpSpPr>
        <p:sp>
          <p:nvSpPr>
            <p:cNvPr id="62" name="Rectangle 61">
              <a:extLst>
                <a:ext uri="{FF2B5EF4-FFF2-40B4-BE49-F238E27FC236}">
                  <a16:creationId xmlns:a16="http://schemas.microsoft.com/office/drawing/2014/main" id="{AE64FDDF-909C-B342-747C-9710A779FACF}"/>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3" name="Rectangle 62">
              <a:extLst>
                <a:ext uri="{FF2B5EF4-FFF2-40B4-BE49-F238E27FC236}">
                  <a16:creationId xmlns:a16="http://schemas.microsoft.com/office/drawing/2014/main" id="{3B9D130D-DD47-720B-74E1-B34635BC54DE}"/>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4" name="Rectangle 63">
              <a:extLst>
                <a:ext uri="{FF2B5EF4-FFF2-40B4-BE49-F238E27FC236}">
                  <a16:creationId xmlns:a16="http://schemas.microsoft.com/office/drawing/2014/main" id="{546958D5-11FD-8566-5695-11DA37985BB3}"/>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65" name="TextBox 64">
            <a:extLst>
              <a:ext uri="{FF2B5EF4-FFF2-40B4-BE49-F238E27FC236}">
                <a16:creationId xmlns:a16="http://schemas.microsoft.com/office/drawing/2014/main" id="{8585BFBF-8C59-1E7B-31D1-C47DC859F922}"/>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66" name="TextBox 65">
            <a:extLst>
              <a:ext uri="{FF2B5EF4-FFF2-40B4-BE49-F238E27FC236}">
                <a16:creationId xmlns:a16="http://schemas.microsoft.com/office/drawing/2014/main" id="{E83B5875-51D2-571C-EF04-3C11C18E15D3}"/>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67" name="TextBox 66">
            <a:extLst>
              <a:ext uri="{FF2B5EF4-FFF2-40B4-BE49-F238E27FC236}">
                <a16:creationId xmlns:a16="http://schemas.microsoft.com/office/drawing/2014/main" id="{A2393FB7-7B6B-E3F1-D4E6-34581ABBAACB}"/>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69" name="TextBox 68">
            <a:extLst>
              <a:ext uri="{FF2B5EF4-FFF2-40B4-BE49-F238E27FC236}">
                <a16:creationId xmlns:a16="http://schemas.microsoft.com/office/drawing/2014/main" id="{5451123C-86F1-E55E-B14C-70CD8F205221}"/>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0" name="TextBox 69">
            <a:extLst>
              <a:ext uri="{FF2B5EF4-FFF2-40B4-BE49-F238E27FC236}">
                <a16:creationId xmlns:a16="http://schemas.microsoft.com/office/drawing/2014/main" id="{28D7FFA5-9E44-4693-534E-9B4DD98955D2}"/>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5F7A7A9E-921E-E18C-B7BA-133CAADF55FE}"/>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78914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BD85CC-C515-1E2C-F260-A28D87591E5D}"/>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D3ED9B0B-DCA7-EB47-91B6-9A886B197F8F}"/>
              </a:ext>
            </a:extLst>
          </p:cNvPr>
          <p:cNvPicPr>
            <a:picLocks noChangeAspect="1"/>
          </p:cNvPicPr>
          <p:nvPr/>
        </p:nvPicPr>
        <p:blipFill>
          <a:blip r:embed="rId3"/>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ACEBD2B1-33A6-754E-DD93-E3F0AAED1BD1}"/>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7E1834E7-21CA-B3C1-75AF-E923FEF9CF0D}"/>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8624A3E5-DA85-AECB-8D16-4DAF541F955B}"/>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CABB3691-0FCC-B9DD-97EE-A93EEE1C563B}"/>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EE0EC60E-947A-A630-D24D-BF56428C0C3C}"/>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5BFB85EF-D790-777D-7982-7DF98F2EF255}"/>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C986EB23-A6DB-112A-FFB9-1BF90DA32809}"/>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62EF433B-E923-EF9A-ECD4-63492A77D246}"/>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1B47E93C-A0C6-67DE-DF73-A0C692EB2008}"/>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313A4157-2D25-B4E2-C117-58B55465C436}"/>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EFBF4346-9E5E-BDA2-928A-D6AE4F42F192}"/>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54CDF692-B994-4021-AFFA-F0E5A3076624}"/>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4855F668-3432-3D2A-8A74-ED62D5400A0A}"/>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0" name="Rectangle 29">
            <a:extLst>
              <a:ext uri="{FF2B5EF4-FFF2-40B4-BE49-F238E27FC236}">
                <a16:creationId xmlns:a16="http://schemas.microsoft.com/office/drawing/2014/main" id="{8F7AB536-CCEC-FAC0-A7EF-AECD1FFDF42B}"/>
              </a:ext>
            </a:extLst>
          </p:cNvPr>
          <p:cNvSpPr/>
          <p:nvPr/>
        </p:nvSpPr>
        <p:spPr>
          <a:xfrm>
            <a:off x="6838127"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A0BD890D-A14B-C79D-4AE6-F270CE1DEA25}"/>
              </a:ext>
            </a:extLst>
          </p:cNvPr>
          <p:cNvSpPr/>
          <p:nvPr/>
        </p:nvSpPr>
        <p:spPr>
          <a:xfrm>
            <a:off x="5042483"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2" name="Straight Arrow Connector 31">
            <a:extLst>
              <a:ext uri="{FF2B5EF4-FFF2-40B4-BE49-F238E27FC236}">
                <a16:creationId xmlns:a16="http://schemas.microsoft.com/office/drawing/2014/main" id="{C635EA70-471A-1C30-CEE7-87095A457C68}"/>
              </a:ext>
            </a:extLst>
          </p:cNvPr>
          <p:cNvCxnSpPr>
            <a:cxnSpLocks/>
            <a:endCxn id="30" idx="1"/>
          </p:cNvCxnSpPr>
          <p:nvPr/>
        </p:nvCxnSpPr>
        <p:spPr>
          <a:xfrm flipV="1">
            <a:off x="4473709" y="5169569"/>
            <a:ext cx="2364418" cy="0"/>
          </a:xfrm>
          <a:prstGeom prst="straightConnector1">
            <a:avLst/>
          </a:prstGeom>
          <a:ln w="28575">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E4ECE376-40E8-F793-2E72-1B99CD6F0883}"/>
              </a:ext>
            </a:extLst>
          </p:cNvPr>
          <p:cNvCxnSpPr>
            <a:cxnSpLocks/>
          </p:cNvCxnSpPr>
          <p:nvPr/>
        </p:nvCxnSpPr>
        <p:spPr>
          <a:xfrm flipH="1" flipV="1">
            <a:off x="5540240" y="5001018"/>
            <a:ext cx="1297887" cy="132244"/>
          </a:xfrm>
          <a:prstGeom prst="straightConnector1">
            <a:avLst/>
          </a:prstGeom>
          <a:ln w="38100">
            <a:solidFill>
              <a:srgbClr val="FFC000"/>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A32ABA2E-7C4B-2393-087E-9F9DEEB0DE27}"/>
              </a:ext>
            </a:extLst>
          </p:cNvPr>
          <p:cNvCxnSpPr>
            <a:cxnSpLocks/>
          </p:cNvCxnSpPr>
          <p:nvPr/>
        </p:nvCxnSpPr>
        <p:spPr>
          <a:xfrm flipH="1" flipV="1">
            <a:off x="4610889" y="4539507"/>
            <a:ext cx="957472" cy="426137"/>
          </a:xfrm>
          <a:prstGeom prst="straightConnector1">
            <a:avLst/>
          </a:prstGeom>
          <a:ln w="57150">
            <a:solidFill>
              <a:srgbClr val="E74645"/>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6CD22E5A-D087-28E9-FD8E-DDFD68C5D9F0}"/>
              </a:ext>
            </a:extLst>
          </p:cNvPr>
          <p:cNvCxnSpPr>
            <a:cxnSpLocks/>
            <a:endCxn id="54" idx="2"/>
          </p:cNvCxnSpPr>
          <p:nvPr/>
        </p:nvCxnSpPr>
        <p:spPr>
          <a:xfrm flipH="1">
            <a:off x="4537124" y="4986044"/>
            <a:ext cx="1014975" cy="23310"/>
          </a:xfrm>
          <a:prstGeom prst="straightConnector1">
            <a:avLst/>
          </a:prstGeom>
          <a:ln w="57150">
            <a:solidFill>
              <a:srgbClr val="5E5CE6"/>
            </a:solidFill>
            <a:prstDash val="solid"/>
            <a:tailEnd type="triangle"/>
          </a:ln>
        </p:spPr>
        <p:style>
          <a:lnRef idx="2">
            <a:schemeClr val="accent1"/>
          </a:lnRef>
          <a:fillRef idx="0">
            <a:schemeClr val="accent1"/>
          </a:fillRef>
          <a:effectRef idx="1">
            <a:schemeClr val="accent1"/>
          </a:effectRef>
          <a:fontRef idx="minor">
            <a:schemeClr val="tx1"/>
          </a:fontRef>
        </p:style>
      </p:cxnSp>
      <p:grpSp>
        <p:nvGrpSpPr>
          <p:cNvPr id="36" name="Group 35">
            <a:extLst>
              <a:ext uri="{FF2B5EF4-FFF2-40B4-BE49-F238E27FC236}">
                <a16:creationId xmlns:a16="http://schemas.microsoft.com/office/drawing/2014/main" id="{3B54BC5D-F29C-B2E5-EDE2-D4ECDC27E25A}"/>
              </a:ext>
            </a:extLst>
          </p:cNvPr>
          <p:cNvGrpSpPr/>
          <p:nvPr/>
        </p:nvGrpSpPr>
        <p:grpSpPr>
          <a:xfrm>
            <a:off x="7411453" y="5453743"/>
            <a:ext cx="633090" cy="958824"/>
            <a:chOff x="7411453" y="5453743"/>
            <a:chExt cx="633090" cy="958824"/>
          </a:xfrm>
        </p:grpSpPr>
        <p:sp>
          <p:nvSpPr>
            <p:cNvPr id="37" name="Rectangle 36">
              <a:extLst>
                <a:ext uri="{FF2B5EF4-FFF2-40B4-BE49-F238E27FC236}">
                  <a16:creationId xmlns:a16="http://schemas.microsoft.com/office/drawing/2014/main" id="{4B95614F-3716-4C44-91B6-1D589D39B594}"/>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 name="Rectangle 37">
              <a:extLst>
                <a:ext uri="{FF2B5EF4-FFF2-40B4-BE49-F238E27FC236}">
                  <a16:creationId xmlns:a16="http://schemas.microsoft.com/office/drawing/2014/main" id="{53777F99-CECF-95EC-B218-BF5604AE4534}"/>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9" name="Oval 38">
            <a:extLst>
              <a:ext uri="{FF2B5EF4-FFF2-40B4-BE49-F238E27FC236}">
                <a16:creationId xmlns:a16="http://schemas.microsoft.com/office/drawing/2014/main" id="{59811F20-4FF7-212F-BD37-FC019268535C}"/>
              </a:ext>
            </a:extLst>
          </p:cNvPr>
          <p:cNvSpPr/>
          <p:nvPr/>
        </p:nvSpPr>
        <p:spPr>
          <a:xfrm>
            <a:off x="8073141" y="6099508"/>
            <a:ext cx="45719" cy="45719"/>
          </a:xfrm>
          <a:prstGeom prst="ellipse">
            <a:avLst/>
          </a:prstGeom>
          <a:solidFill>
            <a:srgbClr val="FF000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0" name="Oval 39">
            <a:extLst>
              <a:ext uri="{FF2B5EF4-FFF2-40B4-BE49-F238E27FC236}">
                <a16:creationId xmlns:a16="http://schemas.microsoft.com/office/drawing/2014/main" id="{2893975E-6F0E-7C62-0AAD-3D9F90B24499}"/>
              </a:ext>
            </a:extLst>
          </p:cNvPr>
          <p:cNvSpPr/>
          <p:nvPr/>
        </p:nvSpPr>
        <p:spPr>
          <a:xfrm>
            <a:off x="8073140" y="6164376"/>
            <a:ext cx="45719" cy="45719"/>
          </a:xfrm>
          <a:prstGeom prst="ellipse">
            <a:avLst/>
          </a:prstGeom>
          <a:solidFill>
            <a:srgbClr val="2F2FFF"/>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1" name="Straight Connector 40">
            <a:extLst>
              <a:ext uri="{FF2B5EF4-FFF2-40B4-BE49-F238E27FC236}">
                <a16:creationId xmlns:a16="http://schemas.microsoft.com/office/drawing/2014/main" id="{989C320E-0DAA-EABF-22BD-ADC84B9A82B7}"/>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42" name="Straight Connector 41">
            <a:extLst>
              <a:ext uri="{FF2B5EF4-FFF2-40B4-BE49-F238E27FC236}">
                <a16:creationId xmlns:a16="http://schemas.microsoft.com/office/drawing/2014/main" id="{EC8EE8FE-01D7-DA5B-C503-16B987E8104B}"/>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3" name="Straight Connector 42">
            <a:extLst>
              <a:ext uri="{FF2B5EF4-FFF2-40B4-BE49-F238E27FC236}">
                <a16:creationId xmlns:a16="http://schemas.microsoft.com/office/drawing/2014/main" id="{CFACD23E-B89D-87B5-B3BF-22C92D2C2508}"/>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EB0494AC-AB29-0B7F-F26F-0FC2547571D9}"/>
              </a:ext>
            </a:extLst>
          </p:cNvPr>
          <p:cNvCxnSpPr>
            <a:cxnSpLocks/>
          </p:cNvCxnSpPr>
          <p:nvPr/>
        </p:nvCxnSpPr>
        <p:spPr>
          <a:xfrm flipV="1">
            <a:off x="5025329" y="20163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6794C5C9-0126-8617-FF6F-71E8B0B593A0}"/>
              </a:ext>
            </a:extLst>
          </p:cNvPr>
          <p:cNvCxnSpPr>
            <a:cxnSpLocks/>
          </p:cNvCxnSpPr>
          <p:nvPr/>
        </p:nvCxnSpPr>
        <p:spPr>
          <a:xfrm flipV="1">
            <a:off x="5025329" y="248133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11C39465-457E-3DF6-77B8-09FB78CBD8A0}"/>
              </a:ext>
            </a:extLst>
          </p:cNvPr>
          <p:cNvCxnSpPr>
            <a:cxnSpLocks/>
          </p:cNvCxnSpPr>
          <p:nvPr/>
        </p:nvCxnSpPr>
        <p:spPr>
          <a:xfrm flipV="1">
            <a:off x="5032344" y="15375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8"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B87C7EC3-AA25-2FB1-3F75-C3EED6BE9596}"/>
                  </a:ext>
                </a:extLst>
              </p:cNvPr>
              <p:cNvSpPr txBox="1"/>
              <p:nvPr/>
            </p:nvSpPr>
            <p:spPr>
              <a:xfrm>
                <a:off x="155335" y="1618964"/>
                <a:ext cx="4145294" cy="614527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is excited to 2S state by two 486nm photons</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ionised by a third photon</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 </a:t>
                </a: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is guided to MCP, and excitation event is detected by triple coincidence </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48"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B388E1B-23C9-1EF7-F80A-3D003EBCFB7C}"/>
                  </a:ext>
                </a:extLst>
              </p:cNvPr>
              <p:cNvSpPr txBox="1">
                <a:spLocks noRot="1" noChangeAspect="1" noMove="1" noResize="1" noEditPoints="1" noAdjustHandles="1" noChangeArrowheads="1" noChangeShapeType="1" noTextEdit="1"/>
              </p:cNvSpPr>
              <p:nvPr/>
            </p:nvSpPr>
            <p:spPr>
              <a:xfrm>
                <a:off x="155335" y="1618964"/>
                <a:ext cx="4145294" cy="6145272"/>
              </a:xfrm>
              <a:prstGeom prst="rect">
                <a:avLst/>
              </a:prstGeom>
              <a:blipFill>
                <a:blip r:embed="rId4"/>
                <a:stretch>
                  <a:fillRect l="-3676" t="-794" r="-514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sp>
        <p:nvSpPr>
          <p:cNvPr id="49" name="TextBox 48">
            <a:extLst>
              <a:ext uri="{FF2B5EF4-FFF2-40B4-BE49-F238E27FC236}">
                <a16:creationId xmlns:a16="http://schemas.microsoft.com/office/drawing/2014/main" id="{C2F70D9E-40E3-5CE7-F707-62825F6C9BEA}"/>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50" name="TextBox 49">
            <a:extLst>
              <a:ext uri="{FF2B5EF4-FFF2-40B4-BE49-F238E27FC236}">
                <a16:creationId xmlns:a16="http://schemas.microsoft.com/office/drawing/2014/main" id="{16C02F24-DEB0-37B9-7444-BD82D376EF9A}"/>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52" name="TextBox 51">
            <a:extLst>
              <a:ext uri="{FF2B5EF4-FFF2-40B4-BE49-F238E27FC236}">
                <a16:creationId xmlns:a16="http://schemas.microsoft.com/office/drawing/2014/main" id="{DCACEE60-4EAC-B8B7-C601-633E97ABA9A2}"/>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372A6A24-C3B5-D284-AFFA-A5FC6C68F091}"/>
                  </a:ext>
                </a:extLst>
              </p:cNvPr>
              <p:cNvSpPr txBox="1"/>
              <p:nvPr/>
            </p:nvSpPr>
            <p:spPr>
              <a:xfrm>
                <a:off x="4550785" y="4230908"/>
                <a:ext cx="303870" cy="369332"/>
              </a:xfrm>
              <a:prstGeom prst="rect">
                <a:avLst/>
              </a:prstGeom>
              <a:noFill/>
            </p:spPr>
            <p:txBody>
              <a:bodyPr wrap="square">
                <a:spAutoFit/>
              </a:bodyPr>
              <a:lstStyle/>
              <a:p>
                <a14:m>
                  <m:oMath xmlns:m="http://schemas.openxmlformats.org/officeDocument/2006/math">
                    <m:sSup>
                      <m:sSupPr>
                        <m:ctrlPr>
                          <a:rPr lang="en-GB" b="1" i="1" smtClean="0">
                            <a:solidFill>
                              <a:srgbClr val="FF0000"/>
                            </a:solidFill>
                            <a:latin typeface="Cambria Math" panose="02040503050406030204" pitchFamily="18" charset="0"/>
                          </a:rPr>
                        </m:ctrlPr>
                      </m:sSupPr>
                      <m:e>
                        <m:r>
                          <a:rPr lang="en-US" b="1" i="0" smtClean="0">
                            <a:solidFill>
                              <a:srgbClr val="FF0000"/>
                            </a:solidFill>
                            <a:latin typeface="Cambria Math" panose="02040503050406030204" pitchFamily="18" charset="0"/>
                          </a:rPr>
                          <m:t>𝐞</m:t>
                        </m:r>
                      </m:e>
                      <m:sup>
                        <m:r>
                          <a:rPr lang="en-US" b="1" i="0" smtClean="0">
                            <a:solidFill>
                              <a:srgbClr val="FF0000"/>
                            </a:solidFill>
                            <a:latin typeface="Cambria Math" panose="02040503050406030204" pitchFamily="18" charset="0"/>
                          </a:rPr>
                          <m:t>+</m:t>
                        </m:r>
                      </m:sup>
                    </m:sSup>
                  </m:oMath>
                </a14:m>
                <a:r>
                  <a:rPr lang="en-GB" b="1" dirty="0">
                    <a:solidFill>
                      <a:srgbClr val="FF0000"/>
                    </a:solidFill>
                    <a:latin typeface="+mj-lt"/>
                  </a:rPr>
                  <a:t> </a:t>
                </a:r>
                <a:endParaRPr lang="en-CH" b="1" dirty="0">
                  <a:solidFill>
                    <a:srgbClr val="FF0000"/>
                  </a:solidFill>
                </a:endParaRPr>
              </a:p>
            </p:txBody>
          </p:sp>
        </mc:Choice>
        <mc:Fallback xmlns="">
          <p:sp>
            <p:nvSpPr>
              <p:cNvPr id="53" name="TextBox 52">
                <a:extLst>
                  <a:ext uri="{FF2B5EF4-FFF2-40B4-BE49-F238E27FC236}">
                    <a16:creationId xmlns:a16="http://schemas.microsoft.com/office/drawing/2014/main" id="{EC68BD62-53DF-E243-C0BC-E38B6138C073}"/>
                  </a:ext>
                </a:extLst>
              </p:cNvPr>
              <p:cNvSpPr txBox="1">
                <a:spLocks noRot="1" noChangeAspect="1" noMove="1" noResize="1" noEditPoints="1" noAdjustHandles="1" noChangeArrowheads="1" noChangeShapeType="1" noTextEdit="1"/>
              </p:cNvSpPr>
              <p:nvPr/>
            </p:nvSpPr>
            <p:spPr>
              <a:xfrm>
                <a:off x="4550785" y="4230908"/>
                <a:ext cx="303870" cy="369332"/>
              </a:xfrm>
              <a:prstGeom prst="rect">
                <a:avLst/>
              </a:prstGeom>
              <a:blipFill>
                <a:blip r:embed="rId5"/>
                <a:stretch>
                  <a:fillRect r="-3061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8894B452-1DC5-E763-AAB7-30941DFEEC93}"/>
                  </a:ext>
                </a:extLst>
              </p:cNvPr>
              <p:cNvSpPr txBox="1"/>
              <p:nvPr/>
            </p:nvSpPr>
            <p:spPr>
              <a:xfrm>
                <a:off x="4385189" y="4640022"/>
                <a:ext cx="303870" cy="369332"/>
              </a:xfrm>
              <a:prstGeom prst="rect">
                <a:avLst/>
              </a:prstGeom>
              <a:noFill/>
            </p:spPr>
            <p:txBody>
              <a:bodyPr wrap="square">
                <a:spAutoFit/>
              </a:bodyPr>
              <a:lstStyle/>
              <a:p>
                <a14:m>
                  <m:oMath xmlns:m="http://schemas.openxmlformats.org/officeDocument/2006/math">
                    <m:sSup>
                      <m:sSupPr>
                        <m:ctrlPr>
                          <a:rPr lang="en-GB" b="1" i="1" smtClean="0">
                            <a:solidFill>
                              <a:srgbClr val="5E5CE6"/>
                            </a:solidFill>
                            <a:latin typeface="Cambria Math" panose="02040503050406030204" pitchFamily="18" charset="0"/>
                          </a:rPr>
                        </m:ctrlPr>
                      </m:sSupPr>
                      <m:e>
                        <m:r>
                          <a:rPr lang="en-US" b="1" i="0" smtClean="0">
                            <a:solidFill>
                              <a:srgbClr val="5E5CE6"/>
                            </a:solidFill>
                            <a:latin typeface="Cambria Math" panose="02040503050406030204" pitchFamily="18" charset="0"/>
                          </a:rPr>
                          <m:t>𝐞</m:t>
                        </m:r>
                      </m:e>
                      <m:sup>
                        <m:r>
                          <a:rPr lang="en-US" b="1" i="0" smtClean="0">
                            <a:solidFill>
                              <a:srgbClr val="5E5CE6"/>
                            </a:solidFill>
                            <a:latin typeface="Cambria Math" panose="02040503050406030204" pitchFamily="18" charset="0"/>
                          </a:rPr>
                          <m:t>−</m:t>
                        </m:r>
                      </m:sup>
                    </m:sSup>
                  </m:oMath>
                </a14:m>
                <a:r>
                  <a:rPr lang="en-GB" b="1" dirty="0">
                    <a:solidFill>
                      <a:srgbClr val="FF0000"/>
                    </a:solidFill>
                    <a:latin typeface="+mj-lt"/>
                  </a:rPr>
                  <a:t> </a:t>
                </a:r>
                <a:endParaRPr lang="en-CH" b="1" dirty="0">
                  <a:solidFill>
                    <a:srgbClr val="FF0000"/>
                  </a:solidFill>
                </a:endParaRPr>
              </a:p>
            </p:txBody>
          </p:sp>
        </mc:Choice>
        <mc:Fallback xmlns="">
          <p:sp>
            <p:nvSpPr>
              <p:cNvPr id="54" name="TextBox 53">
                <a:extLst>
                  <a:ext uri="{FF2B5EF4-FFF2-40B4-BE49-F238E27FC236}">
                    <a16:creationId xmlns:a16="http://schemas.microsoft.com/office/drawing/2014/main" id="{4B814C30-E461-8CBA-B6A3-5E5DA2A04AC8}"/>
                  </a:ext>
                </a:extLst>
              </p:cNvPr>
              <p:cNvSpPr txBox="1">
                <a:spLocks noRot="1" noChangeAspect="1" noMove="1" noResize="1" noEditPoints="1" noAdjustHandles="1" noChangeArrowheads="1" noChangeShapeType="1" noTextEdit="1"/>
              </p:cNvSpPr>
              <p:nvPr/>
            </p:nvSpPr>
            <p:spPr>
              <a:xfrm>
                <a:off x="4385189" y="4640022"/>
                <a:ext cx="303870" cy="369332"/>
              </a:xfrm>
              <a:prstGeom prst="rect">
                <a:avLst/>
              </a:prstGeom>
              <a:blipFill>
                <a:blip r:embed="rId6"/>
                <a:stretch>
                  <a:fillRect r="-22000"/>
                </a:stretch>
              </a:blipFill>
            </p:spPr>
            <p:txBody>
              <a:bodyPr/>
              <a:lstStyle/>
              <a:p>
                <a:r>
                  <a:rPr lang="en-CH">
                    <a:noFill/>
                  </a:rPr>
                  <a:t> </a:t>
                </a:r>
              </a:p>
            </p:txBody>
          </p:sp>
        </mc:Fallback>
      </mc:AlternateContent>
      <p:sp>
        <p:nvSpPr>
          <p:cNvPr id="55" name="Motivations to study leptonic atoms - Positronium and Muonium">
            <a:extLst>
              <a:ext uri="{FF2B5EF4-FFF2-40B4-BE49-F238E27FC236}">
                <a16:creationId xmlns:a16="http://schemas.microsoft.com/office/drawing/2014/main" id="{0C185210-8FDA-0ED5-41F6-AE5716B77268}"/>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p:grpSp>
        <p:nvGrpSpPr>
          <p:cNvPr id="56" name="Group 55">
            <a:extLst>
              <a:ext uri="{FF2B5EF4-FFF2-40B4-BE49-F238E27FC236}">
                <a16:creationId xmlns:a16="http://schemas.microsoft.com/office/drawing/2014/main" id="{3D4DD445-A280-52C7-3D33-F52D5B92C0D2}"/>
              </a:ext>
            </a:extLst>
          </p:cNvPr>
          <p:cNvGrpSpPr/>
          <p:nvPr/>
        </p:nvGrpSpPr>
        <p:grpSpPr>
          <a:xfrm>
            <a:off x="4429624" y="1527547"/>
            <a:ext cx="7436512" cy="5239013"/>
            <a:chOff x="4429624" y="1527547"/>
            <a:chExt cx="7436512" cy="5239013"/>
          </a:xfrm>
        </p:grpSpPr>
        <p:cxnSp>
          <p:nvCxnSpPr>
            <p:cNvPr id="57" name="Straight Connector 56">
              <a:extLst>
                <a:ext uri="{FF2B5EF4-FFF2-40B4-BE49-F238E27FC236}">
                  <a16:creationId xmlns:a16="http://schemas.microsoft.com/office/drawing/2014/main" id="{F932A731-082C-7663-C3D9-DE399F3A4D55}"/>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E8558D07-ADB4-5182-D0CF-C364DCFE8A60}"/>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9" name="Straight Connector 58">
              <a:extLst>
                <a:ext uri="{FF2B5EF4-FFF2-40B4-BE49-F238E27FC236}">
                  <a16:creationId xmlns:a16="http://schemas.microsoft.com/office/drawing/2014/main" id="{C4313B6B-9A06-B215-98E8-F91F2D585581}"/>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D7221DBA-EC6B-80C6-C6F2-B10E55FCEDE1}"/>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1" name="Straight Connector 60">
              <a:extLst>
                <a:ext uri="{FF2B5EF4-FFF2-40B4-BE49-F238E27FC236}">
                  <a16:creationId xmlns:a16="http://schemas.microsoft.com/office/drawing/2014/main" id="{402C0892-1885-3030-3F94-D4E79133A2B3}"/>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2" name="Straight Connector 61">
              <a:extLst>
                <a:ext uri="{FF2B5EF4-FFF2-40B4-BE49-F238E27FC236}">
                  <a16:creationId xmlns:a16="http://schemas.microsoft.com/office/drawing/2014/main" id="{3ED0CEEE-4AB1-90A3-3582-EBFE9B5BDBA3}"/>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63" name="TextBox 62">
            <a:extLst>
              <a:ext uri="{FF2B5EF4-FFF2-40B4-BE49-F238E27FC236}">
                <a16:creationId xmlns:a16="http://schemas.microsoft.com/office/drawing/2014/main" id="{79F70078-37AA-5C5E-6080-67BC6C600EF2}"/>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4" name="Group 63">
            <a:extLst>
              <a:ext uri="{FF2B5EF4-FFF2-40B4-BE49-F238E27FC236}">
                <a16:creationId xmlns:a16="http://schemas.microsoft.com/office/drawing/2014/main" id="{8F6464E6-86A0-E5FF-2329-081485092CDD}"/>
              </a:ext>
            </a:extLst>
          </p:cNvPr>
          <p:cNvGrpSpPr/>
          <p:nvPr/>
        </p:nvGrpSpPr>
        <p:grpSpPr>
          <a:xfrm>
            <a:off x="10942818" y="6360188"/>
            <a:ext cx="862357" cy="297520"/>
            <a:chOff x="8210282" y="5113115"/>
            <a:chExt cx="2341604" cy="959274"/>
          </a:xfrm>
        </p:grpSpPr>
        <p:sp>
          <p:nvSpPr>
            <p:cNvPr id="65" name="Rectangle 64">
              <a:extLst>
                <a:ext uri="{FF2B5EF4-FFF2-40B4-BE49-F238E27FC236}">
                  <a16:creationId xmlns:a16="http://schemas.microsoft.com/office/drawing/2014/main" id="{7D6DD848-B038-D176-B224-0105B1F002A7}"/>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6" name="Rectangle 65">
              <a:extLst>
                <a:ext uri="{FF2B5EF4-FFF2-40B4-BE49-F238E27FC236}">
                  <a16:creationId xmlns:a16="http://schemas.microsoft.com/office/drawing/2014/main" id="{F2CEC523-AB2A-4DCA-EF7B-13DEFAB52475}"/>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7" name="Rectangle 66">
              <a:extLst>
                <a:ext uri="{FF2B5EF4-FFF2-40B4-BE49-F238E27FC236}">
                  <a16:creationId xmlns:a16="http://schemas.microsoft.com/office/drawing/2014/main" id="{E992F872-56E8-F21C-3FAE-085B27EF9CE9}"/>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68" name="TextBox 67">
            <a:extLst>
              <a:ext uri="{FF2B5EF4-FFF2-40B4-BE49-F238E27FC236}">
                <a16:creationId xmlns:a16="http://schemas.microsoft.com/office/drawing/2014/main" id="{8EB452FB-E6F6-D09A-75FE-16F8803B05D6}"/>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69" name="TextBox 68">
            <a:extLst>
              <a:ext uri="{FF2B5EF4-FFF2-40B4-BE49-F238E27FC236}">
                <a16:creationId xmlns:a16="http://schemas.microsoft.com/office/drawing/2014/main" id="{AE4623C4-BD9C-9FB9-48E3-23D403475F09}"/>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70" name="TextBox 69">
            <a:extLst>
              <a:ext uri="{FF2B5EF4-FFF2-40B4-BE49-F238E27FC236}">
                <a16:creationId xmlns:a16="http://schemas.microsoft.com/office/drawing/2014/main" id="{8B712467-335C-F7F8-D986-4E85E9E56AE7}"/>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78" name="TextBox 77">
            <a:extLst>
              <a:ext uri="{FF2B5EF4-FFF2-40B4-BE49-F238E27FC236}">
                <a16:creationId xmlns:a16="http://schemas.microsoft.com/office/drawing/2014/main" id="{B51255D8-D264-B2BF-88AF-6FD30FC4CCAB}"/>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9" name="TextBox 78">
            <a:extLst>
              <a:ext uri="{FF2B5EF4-FFF2-40B4-BE49-F238E27FC236}">
                <a16:creationId xmlns:a16="http://schemas.microsoft.com/office/drawing/2014/main" id="{440C728F-4651-D861-C6A8-108F6F12FE28}"/>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40C425AF-304B-F30A-1025-96D23EC1D8DF}"/>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621315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65 0.00047 L 0.00065 0.00047 C 0.00052 0.00186 0.00052 0.00324 0.00052 0.00486 C 0.00052 0.0132 0.00078 0.01227 0.00078 0.01991 C 0.00091 0.02408 0.00078 0.02824 0.00078 0.03264 " pathEditMode="relative" ptsTypes="AAAAA">
                                      <p:cBhvr>
                                        <p:cTn id="6" dur="500" fill="hold"/>
                                        <p:tgtEl>
                                          <p:spTgt spid="40"/>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0143 -0.00347 L 0.00143 -0.00347 C 0.00091 -0.00578 0.00026 -0.00787 -0.00026 -0.00995 C -0.00065 -0.01203 -0.00091 -0.01875 -0.00104 -0.0199 C -0.00078 -0.02893 -0.00052 -0.03796 -0.00026 -0.04699 C -0.00013 -0.05115 0.00013 -0.05509 0.00013 -0.05926 C 0.00039 -0.06481 0.00039 -0.0706 0.00065 -0.07639 C 0.00065 -0.07824 0.00091 -0.08009 0.00104 -0.08194 C 0.00143 -0.08727 0.0013 -0.08611 0.00183 -0.09051 C 0.003 -0.11528 0.00104 -0.07361 0.00261 -0.12129 C 0.00274 -0.12639 0.00326 -0.13171 0.00339 -0.13703 L 0.00378 -0.15185 C 0.00365 -0.16782 0.00352 -0.18379 0.00339 -0.19977 C 0.00326 -0.23356 0.00326 -0.26759 0.003 -0.30162 C 0.003 -0.30671 0.00274 -0.30764 0.00222 -0.31157 C 0.00209 -0.31504 0.00183 -0.31828 0.00183 -0.32153 C 0.00143 -0.35092 0.0013 -0.38009 0.00104 -0.40926 C 0.00091 -0.41134 0.00065 -0.41319 0.00065 -0.41504 C -2.29167E-6 -0.42384 0.00039 -0.41852 -0.00026 -0.42569 C -0.00039 -0.43102 -0.00065 -0.43611 -0.00065 -0.44143 C -0.00052 -0.45092 -0.00455 -0.47916 0.00222 -0.4912 C 0.00261 -0.49213 0.00326 -0.49213 0.00378 -0.49282 C 0.00443 -0.49352 0.00521 -0.49421 0.00586 -0.4949 C 0.00834 -0.49791 0.00638 -0.49676 0.00938 -0.49768 C 0.00977 -0.49815 0.01016 -0.49884 0.01068 -0.49907 C 0.01302 -0.50046 0.01406 -0.49977 0.01667 -0.49907 C 0.01927 -0.49768 0.02188 -0.49583 0.02461 -0.4949 C 0.02565 -0.49444 0.02683 -0.49444 0.02787 -0.49421 C 0.03151 -0.4949 0.03503 -0.49606 0.03867 -0.49629 C 0.04271 -0.49653 0.04388 -0.4949 0.04714 -0.49352 C 0.0642 -0.48611 0.04844 -0.49282 0.05716 -0.48981 C 0.05834 -0.48958 0.05951 -0.48865 0.06081 -0.48842 C 0.06354 -0.48796 0.06641 -0.48796 0.06914 -0.48773 C 0.07396 -0.48727 0.07266 -0.48703 0.07683 -0.48634 C 0.07826 -0.48611 0.07982 -0.48588 0.08125 -0.48565 C 0.08555 -0.48588 0.08985 -0.48588 0.09401 -0.48634 C 0.09701 -0.48657 0.09597 -0.48727 0.09883 -0.48842 C 0.09974 -0.48889 0.10078 -0.48889 0.1017 -0.48912 C 0.10573 -0.48865 0.10977 -0.48842 0.11367 -0.48773 C 0.12552 -0.48541 0.10664 -0.4868 0.11979 -0.48565 C 0.12344 -0.48518 0.12722 -0.48518 0.13099 -0.48495 C 0.13242 -0.48449 0.13503 -0.48356 0.1362 -0.48287 C 0.13906 -0.48102 0.13529 -0.48078 0.13985 -0.48055 C 0.14453 -0.48032 0.14922 -0.48055 0.15391 -0.48055 " pathEditMode="relative" ptsTypes="AAAAAAAAAAAAAAAAAAAAAAAAAAAAAAAAAAAAAAAAAAAA">
                                      <p:cBhvr>
                                        <p:cTn id="8" dur="2000" fill="hold"/>
                                        <p:tgtEl>
                                          <p:spTgt spid="39"/>
                                        </p:tgtEl>
                                        <p:attrNameLst>
                                          <p:attrName>ppt_x</p:attrName>
                                          <p:attrName>ppt_y</p:attrName>
                                        </p:attrNameLst>
                                      </p:cBhvr>
                                    </p:animMotion>
                                  </p:childTnLst>
                                </p:cTn>
                              </p:par>
                              <p:par>
                                <p:cTn id="9" presetID="10" presetClass="exit" presetSubtype="0" fill="hold" nodeType="withEffect">
                                  <p:stCondLst>
                                    <p:cond delay="0"/>
                                  </p:stCondLst>
                                  <p:childTnLst>
                                    <p:animEffect transition="out" filter="fade">
                                      <p:cBhvr>
                                        <p:cTn id="10" dur="500"/>
                                        <p:tgtEl>
                                          <p:spTgt spid="36"/>
                                        </p:tgtEl>
                                      </p:cBhvr>
                                    </p:animEffect>
                                    <p:set>
                                      <p:cBhvr>
                                        <p:cTn id="11" dur="1" fill="hold">
                                          <p:stCondLst>
                                            <p:cond delay="499"/>
                                          </p:stCondLst>
                                        </p:cTn>
                                        <p:tgtEl>
                                          <p:spTgt spid="3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25"/>
                                        </p:tgtEl>
                                      </p:cBhvr>
                                    </p:animEffect>
                                    <p:set>
                                      <p:cBhvr>
                                        <p:cTn id="16" dur="1" fill="hold">
                                          <p:stCondLst>
                                            <p:cond delay="499"/>
                                          </p:stCondLst>
                                        </p:cTn>
                                        <p:tgtEl>
                                          <p:spTgt spid="25"/>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48">
                                            <p:txEl>
                                              <p:pRg st="5" end="5"/>
                                            </p:txEl>
                                          </p:spTgt>
                                        </p:tgtEl>
                                        <p:attrNameLst>
                                          <p:attrName>style.visibility</p:attrName>
                                        </p:attrNameLst>
                                      </p:cBhvr>
                                      <p:to>
                                        <p:strVal val="visible"/>
                                      </p:to>
                                    </p:set>
                                    <p:animEffect transition="in" filter="fade">
                                      <p:cBhvr>
                                        <p:cTn id="19" dur="500"/>
                                        <p:tgtEl>
                                          <p:spTgt spid="4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8E486-BA0E-092E-31F5-1493AFE57D5B}"/>
            </a:ext>
          </a:extLst>
        </p:cNvPr>
        <p:cNvGrpSpPr/>
        <p:nvPr/>
      </p:nvGrpSpPr>
      <p:grpSpPr>
        <a:xfrm>
          <a:off x="0" y="0"/>
          <a:ext cx="0" cy="0"/>
          <a:chOff x="0" y="0"/>
          <a:chExt cx="0" cy="0"/>
        </a:xfrm>
      </p:grpSpPr>
      <p:sp>
        <p:nvSpPr>
          <p:cNvPr id="70" name="TextBox 69">
            <a:extLst>
              <a:ext uri="{FF2B5EF4-FFF2-40B4-BE49-F238E27FC236}">
                <a16:creationId xmlns:a16="http://schemas.microsoft.com/office/drawing/2014/main" id="{5A1FC1C4-2359-DA56-D7B0-86AD60E3EFBA}"/>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71" name="TextBox 70">
            <a:extLst>
              <a:ext uri="{FF2B5EF4-FFF2-40B4-BE49-F238E27FC236}">
                <a16:creationId xmlns:a16="http://schemas.microsoft.com/office/drawing/2014/main" id="{6E6CC108-870F-4FCE-12F1-FA8D67AEB82F}"/>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pic>
        <p:nvPicPr>
          <p:cNvPr id="5" name="Picture 4">
            <a:extLst>
              <a:ext uri="{FF2B5EF4-FFF2-40B4-BE49-F238E27FC236}">
                <a16:creationId xmlns:a16="http://schemas.microsoft.com/office/drawing/2014/main" id="{597207C6-FA93-E155-54BE-A3CAABBC1135}"/>
              </a:ext>
            </a:extLst>
          </p:cNvPr>
          <p:cNvPicPr>
            <a:picLocks noChangeAspect="1"/>
          </p:cNvPicPr>
          <p:nvPr/>
        </p:nvPicPr>
        <p:blipFill>
          <a:blip r:embed="rId3"/>
          <a:srcRect l="37941"/>
          <a:stretch/>
        </p:blipFill>
        <p:spPr>
          <a:xfrm>
            <a:off x="7411453" y="1762001"/>
            <a:ext cx="3948860" cy="4807197"/>
          </a:xfrm>
          <a:prstGeom prst="rect">
            <a:avLst/>
          </a:prstGeom>
        </p:spPr>
      </p:pic>
      <p:grpSp>
        <p:nvGrpSpPr>
          <p:cNvPr id="58" name="Group 57">
            <a:extLst>
              <a:ext uri="{FF2B5EF4-FFF2-40B4-BE49-F238E27FC236}">
                <a16:creationId xmlns:a16="http://schemas.microsoft.com/office/drawing/2014/main" id="{D3CB9AA1-F41E-4F29-EE3E-43D838F12B5A}"/>
              </a:ext>
            </a:extLst>
          </p:cNvPr>
          <p:cNvGrpSpPr/>
          <p:nvPr/>
        </p:nvGrpSpPr>
        <p:grpSpPr>
          <a:xfrm>
            <a:off x="4429624" y="1527547"/>
            <a:ext cx="7436512" cy="5239013"/>
            <a:chOff x="4429624" y="1527547"/>
            <a:chExt cx="7436512" cy="5239013"/>
          </a:xfrm>
        </p:grpSpPr>
        <p:cxnSp>
          <p:nvCxnSpPr>
            <p:cNvPr id="59" name="Straight Connector 58">
              <a:extLst>
                <a:ext uri="{FF2B5EF4-FFF2-40B4-BE49-F238E27FC236}">
                  <a16:creationId xmlns:a16="http://schemas.microsoft.com/office/drawing/2014/main" id="{06206260-D2FD-3C3C-3DCD-F080C5581274}"/>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F10F115D-D870-72B2-E600-ABC0E83EEF8D}"/>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1" name="Straight Connector 60">
              <a:extLst>
                <a:ext uri="{FF2B5EF4-FFF2-40B4-BE49-F238E27FC236}">
                  <a16:creationId xmlns:a16="http://schemas.microsoft.com/office/drawing/2014/main" id="{99B414C0-E525-5F8B-4512-C9E2964E9606}"/>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2" name="Straight Connector 61">
              <a:extLst>
                <a:ext uri="{FF2B5EF4-FFF2-40B4-BE49-F238E27FC236}">
                  <a16:creationId xmlns:a16="http://schemas.microsoft.com/office/drawing/2014/main" id="{7889D396-2304-EED3-ADD9-A018EB329979}"/>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3" name="Straight Connector 62">
              <a:extLst>
                <a:ext uri="{FF2B5EF4-FFF2-40B4-BE49-F238E27FC236}">
                  <a16:creationId xmlns:a16="http://schemas.microsoft.com/office/drawing/2014/main" id="{811C121B-2983-A2D0-086F-8B1D3BBDEDEF}"/>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4" name="Straight Connector 63">
              <a:extLst>
                <a:ext uri="{FF2B5EF4-FFF2-40B4-BE49-F238E27FC236}">
                  <a16:creationId xmlns:a16="http://schemas.microsoft.com/office/drawing/2014/main" id="{2B9BC8E9-912D-6DFA-989C-CAB36F98C32D}"/>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11" name="Rectangle 10">
            <a:extLst>
              <a:ext uri="{FF2B5EF4-FFF2-40B4-BE49-F238E27FC236}">
                <a16:creationId xmlns:a16="http://schemas.microsoft.com/office/drawing/2014/main" id="{53970467-4B6E-2912-FEEB-313FBC2A67DB}"/>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Rectangle 29">
            <a:extLst>
              <a:ext uri="{FF2B5EF4-FFF2-40B4-BE49-F238E27FC236}">
                <a16:creationId xmlns:a16="http://schemas.microsoft.com/office/drawing/2014/main" id="{9E0DA18D-0CA9-9413-7D52-1E4B27E1E02E}"/>
              </a:ext>
            </a:extLst>
          </p:cNvPr>
          <p:cNvSpPr/>
          <p:nvPr/>
        </p:nvSpPr>
        <p:spPr>
          <a:xfrm>
            <a:off x="6838127"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63258AE9-DC9E-CB7E-FC5F-A9136C485DD6}"/>
              </a:ext>
            </a:extLst>
          </p:cNvPr>
          <p:cNvSpPr/>
          <p:nvPr/>
        </p:nvSpPr>
        <p:spPr>
          <a:xfrm>
            <a:off x="5042483"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2" name="Straight Arrow Connector 31">
            <a:extLst>
              <a:ext uri="{FF2B5EF4-FFF2-40B4-BE49-F238E27FC236}">
                <a16:creationId xmlns:a16="http://schemas.microsoft.com/office/drawing/2014/main" id="{C82C8919-25DF-A744-C4B4-58FDD98999DC}"/>
              </a:ext>
            </a:extLst>
          </p:cNvPr>
          <p:cNvCxnSpPr>
            <a:cxnSpLocks/>
            <a:endCxn id="30" idx="1"/>
          </p:cNvCxnSpPr>
          <p:nvPr/>
        </p:nvCxnSpPr>
        <p:spPr>
          <a:xfrm flipV="1">
            <a:off x="4473709" y="5169569"/>
            <a:ext cx="2364418" cy="0"/>
          </a:xfrm>
          <a:prstGeom prst="straightConnector1">
            <a:avLst/>
          </a:prstGeom>
          <a:ln w="28575">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F8D814BB-F4AD-7EE1-CFD5-62818F21A02C}"/>
              </a:ext>
            </a:extLst>
          </p:cNvPr>
          <p:cNvCxnSpPr>
            <a:cxnSpLocks/>
          </p:cNvCxnSpPr>
          <p:nvPr/>
        </p:nvCxnSpPr>
        <p:spPr>
          <a:xfrm flipH="1" flipV="1">
            <a:off x="5540240" y="5001018"/>
            <a:ext cx="1297887" cy="132244"/>
          </a:xfrm>
          <a:prstGeom prst="straightConnector1">
            <a:avLst/>
          </a:prstGeom>
          <a:ln w="38100">
            <a:solidFill>
              <a:srgbClr val="FFC000"/>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5948F528-8374-1098-8B75-D9DEF08BC08F}"/>
              </a:ext>
            </a:extLst>
          </p:cNvPr>
          <p:cNvCxnSpPr>
            <a:cxnSpLocks/>
          </p:cNvCxnSpPr>
          <p:nvPr/>
        </p:nvCxnSpPr>
        <p:spPr>
          <a:xfrm flipH="1" flipV="1">
            <a:off x="4473709" y="4488099"/>
            <a:ext cx="1066531" cy="494766"/>
          </a:xfrm>
          <a:prstGeom prst="straightConnector1">
            <a:avLst/>
          </a:prstGeom>
          <a:ln w="57150">
            <a:solidFill>
              <a:srgbClr val="E74645"/>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F8CB528-B362-5852-E799-BB128A70D2A2}"/>
              </a:ext>
            </a:extLst>
          </p:cNvPr>
          <p:cNvCxnSpPr>
            <a:cxnSpLocks/>
          </p:cNvCxnSpPr>
          <p:nvPr/>
        </p:nvCxnSpPr>
        <p:spPr>
          <a:xfrm flipH="1">
            <a:off x="4423286" y="4986044"/>
            <a:ext cx="1128813" cy="38623"/>
          </a:xfrm>
          <a:prstGeom prst="straightConnector1">
            <a:avLst/>
          </a:prstGeom>
          <a:ln w="57150">
            <a:solidFill>
              <a:srgbClr val="5E5CE6"/>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D204E5B1-B427-9DF9-E711-EAAE46C98744}"/>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951E83C7-2E33-1B2A-E676-441FF0EFF69E}"/>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C55CC079-3ECB-6FC0-EBAC-8824B4418F90}"/>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505E9CF9-DAA7-18D4-97A2-6F5DAC61AC78}"/>
              </a:ext>
            </a:extLst>
          </p:cNvPr>
          <p:cNvCxnSpPr>
            <a:cxnSpLocks/>
          </p:cNvCxnSpPr>
          <p:nvPr/>
        </p:nvCxnSpPr>
        <p:spPr>
          <a:xfrm flipV="1">
            <a:off x="5025329" y="20163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B25EA483-2811-1B29-8649-D91E705B9EB7}"/>
              </a:ext>
            </a:extLst>
          </p:cNvPr>
          <p:cNvCxnSpPr>
            <a:cxnSpLocks/>
          </p:cNvCxnSpPr>
          <p:nvPr/>
        </p:nvCxnSpPr>
        <p:spPr>
          <a:xfrm flipV="1">
            <a:off x="5025329" y="248133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364976F2-F5B2-509D-760D-5850E274D074}"/>
              </a:ext>
            </a:extLst>
          </p:cNvPr>
          <p:cNvCxnSpPr>
            <a:cxnSpLocks/>
          </p:cNvCxnSpPr>
          <p:nvPr/>
        </p:nvCxnSpPr>
        <p:spPr>
          <a:xfrm flipV="1">
            <a:off x="5032344" y="15375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pic>
        <p:nvPicPr>
          <p:cNvPr id="42" name="AD_4nXfq3LFrnQwxS8KLwS-xdy8QmUDOVZCJbU4oEMf52ezpUgJ5ib9eE7_rBzNN8FxgZgN2zgEqUgOaNmdN2HGfjwJwlspDn46Es0UpT0b2bmKq3DzXmh8THDUs6ia2V2v4EFLMl1YvUavOgaLqTaczevnDGgInzmamZ3y87taZ0SCHxkCxe6kmg4M.png" descr="AD_4nXfq3LFrnQwxS8KLwS-xdy8QmUDOVZCJbU4oEMf52ezpUgJ5ib9eE7_rBzNN8FxgZgN2zgEqUgOaNmdN2HGfjwJwlspDn46Es0UpT0b2bmKq3DzXmh8THDUs6ia2V2v4EFLMl1YvUavOgaLqTaczevnDGgInzmamZ3y87taZ0SCHxkCxe6kmg4M.png">
            <a:extLst>
              <a:ext uri="{FF2B5EF4-FFF2-40B4-BE49-F238E27FC236}">
                <a16:creationId xmlns:a16="http://schemas.microsoft.com/office/drawing/2014/main" id="{DF01B21A-072F-64A7-9764-907C76F1F597}"/>
              </a:ext>
            </a:extLst>
          </p:cNvPr>
          <p:cNvPicPr>
            <a:picLocks noChangeAspect="1"/>
          </p:cNvPicPr>
          <p:nvPr/>
        </p:nvPicPr>
        <p:blipFill>
          <a:blip r:embed="rId4"/>
          <a:stretch>
            <a:fillRect/>
          </a:stretch>
        </p:blipFill>
        <p:spPr>
          <a:xfrm>
            <a:off x="4414911" y="3108962"/>
            <a:ext cx="2688017" cy="3806699"/>
          </a:xfrm>
          <a:prstGeom prst="rect">
            <a:avLst/>
          </a:prstGeom>
          <a:ln w="12700">
            <a:miter lim="400000"/>
          </a:ln>
        </p:spPr>
      </p:pic>
      <p:sp>
        <p:nvSpPr>
          <p:cNvPr id="43" name="TextBox 42">
            <a:extLst>
              <a:ext uri="{FF2B5EF4-FFF2-40B4-BE49-F238E27FC236}">
                <a16:creationId xmlns:a16="http://schemas.microsoft.com/office/drawing/2014/main" id="{97F5AFC3-27B0-AE6B-0B9F-06A8B28E5BB0}"/>
              </a:ext>
            </a:extLst>
          </p:cNvPr>
          <p:cNvSpPr txBox="1"/>
          <p:nvPr/>
        </p:nvSpPr>
        <p:spPr>
          <a:xfrm>
            <a:off x="5802114" y="5169568"/>
            <a:ext cx="1536698" cy="307777"/>
          </a:xfrm>
          <a:prstGeom prst="rect">
            <a:avLst/>
          </a:prstGeom>
          <a:noFill/>
        </p:spPr>
        <p:txBody>
          <a:bodyPr wrap="square" rtlCol="0">
            <a:spAutoFit/>
          </a:bodyPr>
          <a:lstStyle/>
          <a:p>
            <a:r>
              <a:rPr lang="en-US" sz="1400" dirty="0">
                <a:solidFill>
                  <a:schemeClr val="bg1"/>
                </a:solidFill>
              </a:rPr>
              <a:t>target</a:t>
            </a:r>
            <a:endParaRPr lang="en-CH" sz="1400" dirty="0">
              <a:solidFill>
                <a:schemeClr val="bg1"/>
              </a:solidFill>
            </a:endParaRPr>
          </a:p>
        </p:txBody>
      </p:sp>
      <p:cxnSp>
        <p:nvCxnSpPr>
          <p:cNvPr id="45" name="Straight Arrow Connector 44">
            <a:extLst>
              <a:ext uri="{FF2B5EF4-FFF2-40B4-BE49-F238E27FC236}">
                <a16:creationId xmlns:a16="http://schemas.microsoft.com/office/drawing/2014/main" id="{9119021B-1B9F-C441-8485-3B7D1392C97B}"/>
              </a:ext>
            </a:extLst>
          </p:cNvPr>
          <p:cNvCxnSpPr>
            <a:cxnSpLocks/>
          </p:cNvCxnSpPr>
          <p:nvPr/>
        </p:nvCxnSpPr>
        <p:spPr>
          <a:xfrm flipH="1" flipV="1">
            <a:off x="5698230" y="4900337"/>
            <a:ext cx="201239" cy="328336"/>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E6CF35FE-661F-A332-5C92-5D07F51D1BF5}"/>
              </a:ext>
            </a:extLst>
          </p:cNvPr>
          <p:cNvSpPr txBox="1"/>
          <p:nvPr/>
        </p:nvSpPr>
        <p:spPr>
          <a:xfrm>
            <a:off x="4876717" y="4942738"/>
            <a:ext cx="1536698" cy="307777"/>
          </a:xfrm>
          <a:prstGeom prst="rect">
            <a:avLst/>
          </a:prstGeom>
          <a:noFill/>
        </p:spPr>
        <p:txBody>
          <a:bodyPr wrap="square" rtlCol="0">
            <a:spAutoFit/>
          </a:bodyPr>
          <a:lstStyle/>
          <a:p>
            <a:r>
              <a:rPr lang="en-US" sz="1400" dirty="0">
                <a:solidFill>
                  <a:schemeClr val="bg1"/>
                </a:solidFill>
              </a:rPr>
              <a:t>guiding</a:t>
            </a:r>
            <a:endParaRPr lang="en-CH" sz="1400" dirty="0">
              <a:solidFill>
                <a:schemeClr val="bg1"/>
              </a:solidFill>
            </a:endParaRPr>
          </a:p>
        </p:txBody>
      </p:sp>
      <p:cxnSp>
        <p:nvCxnSpPr>
          <p:cNvPr id="48" name="Straight Arrow Connector 47">
            <a:extLst>
              <a:ext uri="{FF2B5EF4-FFF2-40B4-BE49-F238E27FC236}">
                <a16:creationId xmlns:a16="http://schemas.microsoft.com/office/drawing/2014/main" id="{62142688-E6C8-767E-2EA7-CEB659E40BE0}"/>
              </a:ext>
            </a:extLst>
          </p:cNvPr>
          <p:cNvCxnSpPr>
            <a:cxnSpLocks/>
          </p:cNvCxnSpPr>
          <p:nvPr/>
        </p:nvCxnSpPr>
        <p:spPr>
          <a:xfrm flipV="1">
            <a:off x="5429060" y="4881621"/>
            <a:ext cx="54284" cy="122234"/>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B1990FFA-CCDF-625E-A760-AD20C7A0F68D}"/>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54" name="TextBox 53">
            <a:extLst>
              <a:ext uri="{FF2B5EF4-FFF2-40B4-BE49-F238E27FC236}">
                <a16:creationId xmlns:a16="http://schemas.microsoft.com/office/drawing/2014/main" id="{B8B689C1-ACF8-C09A-1B04-0AA501958886}"/>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56" name="Motivations to study leptonic atoms - Positronium and Muonium">
            <a:extLst>
              <a:ext uri="{FF2B5EF4-FFF2-40B4-BE49-F238E27FC236}">
                <a16:creationId xmlns:a16="http://schemas.microsoft.com/office/drawing/2014/main" id="{2E905EF1-F9F3-15A2-BC2C-401C4B8DA256}"/>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57"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D6B2B77D-C39D-30CF-0662-829A7EC0BBA8}"/>
                  </a:ext>
                </a:extLst>
              </p:cNvPr>
              <p:cNvSpPr txBox="1"/>
              <p:nvPr/>
            </p:nvSpPr>
            <p:spPr>
              <a:xfrm>
                <a:off x="155335" y="1618964"/>
                <a:ext cx="4145294" cy="614527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is excited to 2S state by two 486nm photons</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ionised by a third photon</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 </a:t>
                </a: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is guided to MCP, and excitation event is detected by triple coincidence </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57"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ED520F5-6086-C4A3-B125-B65024B7FC21}"/>
                  </a:ext>
                </a:extLst>
              </p:cNvPr>
              <p:cNvSpPr txBox="1">
                <a:spLocks noRot="1" noChangeAspect="1" noMove="1" noResize="1" noEditPoints="1" noAdjustHandles="1" noChangeArrowheads="1" noChangeShapeType="1" noTextEdit="1"/>
              </p:cNvSpPr>
              <p:nvPr/>
            </p:nvSpPr>
            <p:spPr>
              <a:xfrm>
                <a:off x="155335" y="1618964"/>
                <a:ext cx="4145294" cy="6145272"/>
              </a:xfrm>
              <a:prstGeom prst="rect">
                <a:avLst/>
              </a:prstGeom>
              <a:blipFill>
                <a:blip r:embed="rId5"/>
                <a:stretch>
                  <a:fillRect l="-3676" t="-794" r="-514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sp>
        <p:nvSpPr>
          <p:cNvPr id="65" name="TextBox 64">
            <a:extLst>
              <a:ext uri="{FF2B5EF4-FFF2-40B4-BE49-F238E27FC236}">
                <a16:creationId xmlns:a16="http://schemas.microsoft.com/office/drawing/2014/main" id="{AE52C6ED-FA42-EDAE-B3D2-77CB638606C3}"/>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6" name="Group 65">
            <a:extLst>
              <a:ext uri="{FF2B5EF4-FFF2-40B4-BE49-F238E27FC236}">
                <a16:creationId xmlns:a16="http://schemas.microsoft.com/office/drawing/2014/main" id="{732CFB4F-E80D-2D6D-46DF-939AFF37CC61}"/>
              </a:ext>
            </a:extLst>
          </p:cNvPr>
          <p:cNvGrpSpPr/>
          <p:nvPr/>
        </p:nvGrpSpPr>
        <p:grpSpPr>
          <a:xfrm>
            <a:off x="10942818" y="6360188"/>
            <a:ext cx="862357" cy="297520"/>
            <a:chOff x="8210282" y="5113115"/>
            <a:chExt cx="2341604" cy="959274"/>
          </a:xfrm>
        </p:grpSpPr>
        <p:sp>
          <p:nvSpPr>
            <p:cNvPr id="67" name="Rectangle 66">
              <a:extLst>
                <a:ext uri="{FF2B5EF4-FFF2-40B4-BE49-F238E27FC236}">
                  <a16:creationId xmlns:a16="http://schemas.microsoft.com/office/drawing/2014/main" id="{34187773-694A-F822-3377-2C8011A44924}"/>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8" name="Rectangle 67">
              <a:extLst>
                <a:ext uri="{FF2B5EF4-FFF2-40B4-BE49-F238E27FC236}">
                  <a16:creationId xmlns:a16="http://schemas.microsoft.com/office/drawing/2014/main" id="{208B9D42-2D06-EF01-F15C-32394026C545}"/>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9" name="Rectangle 68">
              <a:extLst>
                <a:ext uri="{FF2B5EF4-FFF2-40B4-BE49-F238E27FC236}">
                  <a16:creationId xmlns:a16="http://schemas.microsoft.com/office/drawing/2014/main" id="{97915BC7-6B2C-2AE7-4BA0-46C9DA92795D}"/>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72" name="TextBox 71">
            <a:extLst>
              <a:ext uri="{FF2B5EF4-FFF2-40B4-BE49-F238E27FC236}">
                <a16:creationId xmlns:a16="http://schemas.microsoft.com/office/drawing/2014/main" id="{1F7FDAFB-2850-7D89-9A0F-4ACF1AEDDA97}"/>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2" name="TextBox 1">
            <a:extLst>
              <a:ext uri="{FF2B5EF4-FFF2-40B4-BE49-F238E27FC236}">
                <a16:creationId xmlns:a16="http://schemas.microsoft.com/office/drawing/2014/main" id="{CA695124-32C5-A379-3E0C-F5034BA2378A}"/>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8359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19F14-582E-031E-C189-1B3F127F5BBE}"/>
            </a:ext>
          </a:extLst>
        </p:cNvPr>
        <p:cNvGrpSpPr/>
        <p:nvPr/>
      </p:nvGrpSpPr>
      <p:grpSpPr>
        <a:xfrm>
          <a:off x="0" y="0"/>
          <a:ext cx="0" cy="0"/>
          <a:chOff x="0" y="0"/>
          <a:chExt cx="0" cy="0"/>
        </a:xfrm>
      </p:grpSpPr>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AB477E8-03F3-39C2-714E-F292E77AD297}"/>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6" name="Slide Number">
            <a:extLst>
              <a:ext uri="{FF2B5EF4-FFF2-40B4-BE49-F238E27FC236}">
                <a16:creationId xmlns:a16="http://schemas.microsoft.com/office/drawing/2014/main" id="{8E983A7F-BEBF-CA97-8F61-7F3B9588B66F}"/>
              </a:ext>
            </a:extLst>
          </p:cNvPr>
          <p:cNvSpPr txBox="1">
            <a:spLocks/>
          </p:cNvSpPr>
          <p:nvPr/>
        </p:nvSpPr>
        <p:spPr>
          <a:xfrm>
            <a:off x="6112394" y="6278864"/>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H" dirty="0"/>
          </a:p>
        </p:txBody>
      </p:sp>
      <p:sp>
        <p:nvSpPr>
          <p:cNvPr id="11" name="Rectangle">
            <a:extLst>
              <a:ext uri="{FF2B5EF4-FFF2-40B4-BE49-F238E27FC236}">
                <a16:creationId xmlns:a16="http://schemas.microsoft.com/office/drawing/2014/main" id="{F5BEFA2C-6DBC-AB46-7567-DD042CF01BC3}"/>
              </a:ext>
            </a:extLst>
          </p:cNvPr>
          <p:cNvSpPr/>
          <p:nvPr/>
        </p:nvSpPr>
        <p:spPr>
          <a:xfrm>
            <a:off x="9013825" y="2965799"/>
            <a:ext cx="381190" cy="133001"/>
          </a:xfrm>
          <a:prstGeom prst="rect">
            <a:avLst/>
          </a:prstGeom>
          <a:solidFill>
            <a:srgbClr val="FFFFFF"/>
          </a:solidFill>
          <a:ln w="12700">
            <a:miter lim="400000"/>
          </a:ln>
        </p:spPr>
        <p:txBody>
          <a:bodyPr lIns="45719" rIns="45719" anchor="ctr"/>
          <a:lstStyle/>
          <a:p>
            <a:endParaRPr/>
          </a:p>
        </p:txBody>
      </p:sp>
      <p:sp>
        <p:nvSpPr>
          <p:cNvPr id="16" name="Rectangle 15">
            <a:extLst>
              <a:ext uri="{FF2B5EF4-FFF2-40B4-BE49-F238E27FC236}">
                <a16:creationId xmlns:a16="http://schemas.microsoft.com/office/drawing/2014/main" id="{7D6ED914-423A-1307-BDD5-1D28013EAD59}"/>
              </a:ext>
            </a:extLst>
          </p:cNvPr>
          <p:cNvSpPr/>
          <p:nvPr/>
        </p:nvSpPr>
        <p:spPr>
          <a:xfrm>
            <a:off x="9608268" y="3166037"/>
            <a:ext cx="562776" cy="2695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tx1"/>
                </a:solidFill>
              </a:rPr>
              <a:t>(2025)</a:t>
            </a:r>
            <a:endParaRPr lang="en-CH" b="1" dirty="0">
              <a:solidFill>
                <a:schemeClr val="tx1"/>
              </a:solidFill>
            </a:endParaRPr>
          </a:p>
        </p:txBody>
      </p:sp>
      <p:pic>
        <p:nvPicPr>
          <p:cNvPr id="12" name="Picture 11" descr="A graph with text and numbers&#10;&#10;AI-generated content may be incorrect.">
            <a:extLst>
              <a:ext uri="{FF2B5EF4-FFF2-40B4-BE49-F238E27FC236}">
                <a16:creationId xmlns:a16="http://schemas.microsoft.com/office/drawing/2014/main" id="{CC392F22-AED6-F43C-801D-FF42EBFD7B7E}"/>
              </a:ext>
            </a:extLst>
          </p:cNvPr>
          <p:cNvPicPr>
            <a:picLocks noChangeAspect="1"/>
          </p:cNvPicPr>
          <p:nvPr/>
        </p:nvPicPr>
        <p:blipFill>
          <a:blip r:embed="rId3"/>
          <a:stretch>
            <a:fillRect/>
          </a:stretch>
        </p:blipFill>
        <p:spPr>
          <a:xfrm>
            <a:off x="6228245" y="1413429"/>
            <a:ext cx="5574390" cy="3382672"/>
          </a:xfrm>
          <a:prstGeom prst="rect">
            <a:avLst/>
          </a:prstGeom>
        </p:spPr>
      </p:pic>
      <p:pic>
        <p:nvPicPr>
          <p:cNvPr id="20" name="Picture 19">
            <a:extLst>
              <a:ext uri="{FF2B5EF4-FFF2-40B4-BE49-F238E27FC236}">
                <a16:creationId xmlns:a16="http://schemas.microsoft.com/office/drawing/2014/main" id="{264C5123-63EF-62DF-1501-65A2ECAB2344}"/>
              </a:ext>
            </a:extLst>
          </p:cNvPr>
          <p:cNvPicPr>
            <a:picLocks noChangeAspect="1"/>
          </p:cNvPicPr>
          <p:nvPr/>
        </p:nvPicPr>
        <p:blipFill>
          <a:blip r:embed="rId4"/>
          <a:stretch>
            <a:fillRect/>
          </a:stretch>
        </p:blipFill>
        <p:spPr>
          <a:xfrm>
            <a:off x="288951" y="4818760"/>
            <a:ext cx="6710678" cy="1460104"/>
          </a:xfrm>
          <a:prstGeom prst="rect">
            <a:avLst/>
          </a:prstGeom>
        </p:spPr>
      </p:pic>
      <p:grpSp>
        <p:nvGrpSpPr>
          <p:cNvPr id="23" name="Group 22">
            <a:extLst>
              <a:ext uri="{FF2B5EF4-FFF2-40B4-BE49-F238E27FC236}">
                <a16:creationId xmlns:a16="http://schemas.microsoft.com/office/drawing/2014/main" id="{242B16C8-CE9A-DDE4-D40D-05020DF0BBFD}"/>
              </a:ext>
            </a:extLst>
          </p:cNvPr>
          <p:cNvGrpSpPr/>
          <p:nvPr/>
        </p:nvGrpSpPr>
        <p:grpSpPr>
          <a:xfrm>
            <a:off x="386509" y="4491152"/>
            <a:ext cx="6613120" cy="2752078"/>
            <a:chOff x="408372" y="4572000"/>
            <a:chExt cx="6613120" cy="2752078"/>
          </a:xfrm>
        </p:grpSpPr>
        <p:sp>
          <p:nvSpPr>
            <p:cNvPr id="22" name="Rectangle 21">
              <a:extLst>
                <a:ext uri="{FF2B5EF4-FFF2-40B4-BE49-F238E27FC236}">
                  <a16:creationId xmlns:a16="http://schemas.microsoft.com/office/drawing/2014/main" id="{ADDF95E0-80A9-064E-B5EC-3CB442748BE7}"/>
                </a:ext>
              </a:extLst>
            </p:cNvPr>
            <p:cNvSpPr/>
            <p:nvPr/>
          </p:nvSpPr>
          <p:spPr>
            <a:xfrm>
              <a:off x="408372" y="4572000"/>
              <a:ext cx="6613120" cy="27520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3" name="Group 12">
              <a:extLst>
                <a:ext uri="{FF2B5EF4-FFF2-40B4-BE49-F238E27FC236}">
                  <a16:creationId xmlns:a16="http://schemas.microsoft.com/office/drawing/2014/main" id="{627FE9D5-BB4D-21A6-1020-500F3D35A9C8}"/>
                </a:ext>
              </a:extLst>
            </p:cNvPr>
            <p:cNvGrpSpPr/>
            <p:nvPr/>
          </p:nvGrpSpPr>
          <p:grpSpPr>
            <a:xfrm>
              <a:off x="855594" y="4688116"/>
              <a:ext cx="5031105" cy="2195644"/>
              <a:chOff x="688975" y="4619514"/>
              <a:chExt cx="4863154" cy="2131080"/>
            </a:xfrm>
          </p:grpSpPr>
          <p:pic>
            <p:nvPicPr>
              <p:cNvPr id="7" name="Picture 6">
                <a:extLst>
                  <a:ext uri="{FF2B5EF4-FFF2-40B4-BE49-F238E27FC236}">
                    <a16:creationId xmlns:a16="http://schemas.microsoft.com/office/drawing/2014/main" id="{835BA191-9D94-BDCC-B62E-E465DE10FA2D}"/>
                  </a:ext>
                </a:extLst>
              </p:cNvPr>
              <p:cNvPicPr>
                <a:picLocks noChangeAspect="1"/>
              </p:cNvPicPr>
              <p:nvPr/>
            </p:nvPicPr>
            <p:blipFill>
              <a:blip r:embed="rId5"/>
              <a:srcRect l="3540" r="41139"/>
              <a:stretch>
                <a:fillRect/>
              </a:stretch>
            </p:blipFill>
            <p:spPr>
              <a:xfrm>
                <a:off x="688975" y="4619514"/>
                <a:ext cx="4863154" cy="1401236"/>
              </a:xfrm>
              <a:prstGeom prst="rect">
                <a:avLst/>
              </a:prstGeom>
            </p:spPr>
          </p:pic>
          <p:pic>
            <p:nvPicPr>
              <p:cNvPr id="9" name="Picture 8">
                <a:extLst>
                  <a:ext uri="{FF2B5EF4-FFF2-40B4-BE49-F238E27FC236}">
                    <a16:creationId xmlns:a16="http://schemas.microsoft.com/office/drawing/2014/main" id="{4078CF21-B345-51F0-552A-C0F48434A15A}"/>
                  </a:ext>
                </a:extLst>
              </p:cNvPr>
              <p:cNvPicPr>
                <a:picLocks noChangeAspect="1"/>
              </p:cNvPicPr>
              <p:nvPr/>
            </p:nvPicPr>
            <p:blipFill>
              <a:blip r:embed="rId5"/>
              <a:srcRect l="58525" t="50000" r="1"/>
              <a:stretch>
                <a:fillRect/>
              </a:stretch>
            </p:blipFill>
            <p:spPr>
              <a:xfrm>
                <a:off x="1408644" y="6049976"/>
                <a:ext cx="3645966" cy="700618"/>
              </a:xfrm>
              <a:prstGeom prst="rect">
                <a:avLst/>
              </a:prstGeom>
            </p:spPr>
          </p:pic>
          <p:pic>
            <p:nvPicPr>
              <p:cNvPr id="10" name="Picture 9">
                <a:extLst>
                  <a:ext uri="{FF2B5EF4-FFF2-40B4-BE49-F238E27FC236}">
                    <a16:creationId xmlns:a16="http://schemas.microsoft.com/office/drawing/2014/main" id="{8D9D277F-72D1-B7C1-41BA-7E7CDA16D381}"/>
                  </a:ext>
                </a:extLst>
              </p:cNvPr>
              <p:cNvPicPr>
                <a:picLocks noChangeAspect="1"/>
              </p:cNvPicPr>
              <p:nvPr/>
            </p:nvPicPr>
            <p:blipFill>
              <a:blip r:embed="rId5"/>
              <a:srcRect l="4371" t="50000" r="93456"/>
              <a:stretch>
                <a:fillRect/>
              </a:stretch>
            </p:blipFill>
            <p:spPr>
              <a:xfrm>
                <a:off x="1197915" y="6049975"/>
                <a:ext cx="191063" cy="700619"/>
              </a:xfrm>
              <a:prstGeom prst="rect">
                <a:avLst/>
              </a:prstGeom>
            </p:spPr>
          </p:pic>
        </p:grpSp>
      </p:grpSp>
      <p:pic>
        <p:nvPicPr>
          <p:cNvPr id="8" name="Picture 7" descr="A graph of a function&#10;&#10;AI-generated content may be incorrect.">
            <a:extLst>
              <a:ext uri="{FF2B5EF4-FFF2-40B4-BE49-F238E27FC236}">
                <a16:creationId xmlns:a16="http://schemas.microsoft.com/office/drawing/2014/main" id="{FCCE553D-C158-A9EC-88AD-9EADA1391082}"/>
              </a:ext>
            </a:extLst>
          </p:cNvPr>
          <p:cNvPicPr>
            <a:picLocks noChangeAspect="1"/>
          </p:cNvPicPr>
          <p:nvPr/>
        </p:nvPicPr>
        <p:blipFill>
          <a:blip r:embed="rId6"/>
          <a:stretch>
            <a:fillRect/>
          </a:stretch>
        </p:blipFill>
        <p:spPr>
          <a:xfrm>
            <a:off x="288951" y="1210790"/>
            <a:ext cx="5885352" cy="3510018"/>
          </a:xfrm>
          <a:prstGeom prst="rect">
            <a:avLst/>
          </a:prstGeom>
        </p:spPr>
      </p:pic>
      <p:sp>
        <p:nvSpPr>
          <p:cNvPr id="2" name="Motivations to study leptonic atoms - Positronium and Muonium">
            <a:extLst>
              <a:ext uri="{FF2B5EF4-FFF2-40B4-BE49-F238E27FC236}">
                <a16:creationId xmlns:a16="http://schemas.microsoft.com/office/drawing/2014/main" id="{45EED7A2-015F-E6FB-D8DA-C898BF95E041}"/>
              </a:ext>
            </a:extLst>
          </p:cNvPr>
          <p:cNvSpPr txBox="1">
            <a:spLocks/>
          </p:cNvSpPr>
          <p:nvPr/>
        </p:nvSpPr>
        <p:spPr>
          <a:xfrm>
            <a:off x="613936" y="758840"/>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Results</a:t>
            </a:r>
          </a:p>
        </p:txBody>
      </p:sp>
      <p:sp>
        <p:nvSpPr>
          <p:cNvPr id="21" name="TextBox 20">
            <a:extLst>
              <a:ext uri="{FF2B5EF4-FFF2-40B4-BE49-F238E27FC236}">
                <a16:creationId xmlns:a16="http://schemas.microsoft.com/office/drawing/2014/main" id="{B06E58CA-230F-DD28-FEF3-7ABE0BEB476A}"/>
              </a:ext>
            </a:extLst>
          </p:cNvPr>
          <p:cNvSpPr txBox="1"/>
          <p:nvPr/>
        </p:nvSpPr>
        <p:spPr>
          <a:xfrm>
            <a:off x="7133139" y="4935284"/>
            <a:ext cx="4317244" cy="1200329"/>
          </a:xfrm>
          <a:prstGeom prst="rect">
            <a:avLst/>
          </a:prstGeom>
          <a:noFill/>
        </p:spPr>
        <p:txBody>
          <a:bodyPr wrap="square">
            <a:spAutoFit/>
          </a:bodyPr>
          <a:lstStyle/>
          <a:p>
            <a:r>
              <a:rPr lang="en-US" b="1" dirty="0">
                <a:solidFill>
                  <a:srgbClr val="0072B2"/>
                </a:solidFill>
              </a:rPr>
              <a:t>Experiment</a:t>
            </a:r>
            <a:r>
              <a:rPr lang="en-US" b="1" dirty="0">
                <a:solidFill>
                  <a:schemeClr val="tx1"/>
                </a:solidFill>
              </a:rPr>
              <a:t>: </a:t>
            </a:r>
            <a:r>
              <a:rPr lang="en-CH" b="1" dirty="0"/>
              <a:t>1 233 607 224.1</a:t>
            </a:r>
            <a:r>
              <a:rPr lang="de-DE" b="1" dirty="0"/>
              <a:t> ± 6 MHz.</a:t>
            </a:r>
          </a:p>
          <a:p>
            <a:endParaRPr lang="en-US" b="0" dirty="0">
              <a:solidFill>
                <a:schemeClr val="tx1"/>
              </a:solidFill>
            </a:endParaRPr>
          </a:p>
          <a:p>
            <a:endParaRPr lang="en-US" b="0" dirty="0">
              <a:solidFill>
                <a:schemeClr val="tx1"/>
              </a:solidFill>
            </a:endParaRPr>
          </a:p>
          <a:p>
            <a:r>
              <a:rPr lang="en-US" b="1" dirty="0">
                <a:solidFill>
                  <a:srgbClr val="FFC000"/>
                </a:solidFill>
              </a:rPr>
              <a:t>Theory :  	   </a:t>
            </a:r>
            <a:r>
              <a:rPr lang="de-DE" b="1" dirty="0">
                <a:solidFill>
                  <a:schemeClr val="tx1"/>
                </a:solidFill>
              </a:rPr>
              <a:t>1 233 607 222.2 ± 0.6 MHz.</a:t>
            </a:r>
            <a:endParaRPr lang="en-CH" b="1" dirty="0">
              <a:solidFill>
                <a:schemeClr val="tx1"/>
              </a:solidFill>
            </a:endParaRPr>
          </a:p>
        </p:txBody>
      </p:sp>
      <p:sp>
        <p:nvSpPr>
          <p:cNvPr id="19" name="TextBox 18">
            <a:extLst>
              <a:ext uri="{FF2B5EF4-FFF2-40B4-BE49-F238E27FC236}">
                <a16:creationId xmlns:a16="http://schemas.microsoft.com/office/drawing/2014/main" id="{A8CEEBB0-EFDA-EA51-46E5-01024D58C6BB}"/>
              </a:ext>
            </a:extLst>
          </p:cNvPr>
          <p:cNvSpPr txBox="1"/>
          <p:nvPr/>
        </p:nvSpPr>
        <p:spPr>
          <a:xfrm>
            <a:off x="7314069" y="5275294"/>
            <a:ext cx="6097604" cy="338554"/>
          </a:xfrm>
          <a:prstGeom prst="rect">
            <a:avLst/>
          </a:prstGeom>
          <a:noFill/>
        </p:spPr>
        <p:txBody>
          <a:bodyPr wrap="square">
            <a:spAutoFit/>
          </a:bodyPr>
          <a:lstStyle/>
          <a:p>
            <a:r>
              <a:rPr lang="en-GB" sz="1600" dirty="0"/>
              <a:t>L. de Sousa Borges et al., PRA. 113, (2026) </a:t>
            </a:r>
          </a:p>
        </p:txBody>
      </p:sp>
      <p:sp>
        <p:nvSpPr>
          <p:cNvPr id="27" name="TextBox 26">
            <a:extLst>
              <a:ext uri="{FF2B5EF4-FFF2-40B4-BE49-F238E27FC236}">
                <a16:creationId xmlns:a16="http://schemas.microsoft.com/office/drawing/2014/main" id="{449BF455-FE09-4A3A-00DC-F0B56701423D}"/>
              </a:ext>
            </a:extLst>
          </p:cNvPr>
          <p:cNvSpPr txBox="1"/>
          <p:nvPr/>
        </p:nvSpPr>
        <p:spPr>
          <a:xfrm>
            <a:off x="7310204" y="6087958"/>
            <a:ext cx="6329778" cy="338554"/>
          </a:xfrm>
          <a:prstGeom prst="rect">
            <a:avLst/>
          </a:prstGeom>
          <a:noFill/>
        </p:spPr>
        <p:txBody>
          <a:bodyPr wrap="square">
            <a:spAutoFit/>
          </a:bodyPr>
          <a:lstStyle/>
          <a:p>
            <a:r>
              <a:rPr lang="en-US" sz="1600" dirty="0">
                <a:effectLst/>
                <a:latin typeface="+mj-lt"/>
                <a:ea typeface="Times New Roman" panose="02020603050405020304" pitchFamily="18" charset="0"/>
              </a:rPr>
              <a:t>G. S. Adkins et al., </a:t>
            </a:r>
            <a:r>
              <a:rPr lang="en-GB" sz="1600" dirty="0">
                <a:effectLst/>
                <a:latin typeface="+mj-lt"/>
                <a:ea typeface="Times New Roman" panose="02020603050405020304" pitchFamily="18" charset="0"/>
                <a:cs typeface="Times New Roman" panose="02020603050405020304" pitchFamily="18" charset="0"/>
              </a:rPr>
              <a:t>Phys. Rep. 975, (2022).</a:t>
            </a:r>
            <a:endParaRPr lang="en-CH" sz="1600" dirty="0">
              <a:latin typeface="+mj-lt"/>
            </a:endParaRPr>
          </a:p>
        </p:txBody>
      </p:sp>
      <p:sp>
        <p:nvSpPr>
          <p:cNvPr id="29" name="TextBox 28">
            <a:extLst>
              <a:ext uri="{FF2B5EF4-FFF2-40B4-BE49-F238E27FC236}">
                <a16:creationId xmlns:a16="http://schemas.microsoft.com/office/drawing/2014/main" id="{6CB7F90E-F593-3746-FA54-B822D9A32A8E}"/>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154691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7911D0-FA85-E45C-8A7A-CA3B42FAF85D}"/>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70B0FB2D-0532-5A4C-2917-3B09FC6BE889}"/>
              </a:ext>
            </a:extLst>
          </p:cNvPr>
          <p:cNvSpPr txBox="1">
            <a:spLocks/>
          </p:cNvSpPr>
          <p:nvPr/>
        </p:nvSpPr>
        <p:spPr>
          <a:xfrm>
            <a:off x="613936" y="758840"/>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Doing Better</a:t>
            </a:r>
          </a:p>
        </p:txBody>
      </p:sp>
      <p:pic>
        <p:nvPicPr>
          <p:cNvPr id="14" name="Picture 13">
            <a:extLst>
              <a:ext uri="{FF2B5EF4-FFF2-40B4-BE49-F238E27FC236}">
                <a16:creationId xmlns:a16="http://schemas.microsoft.com/office/drawing/2014/main" id="{ECB2DFC0-DCA5-B800-1F89-7C26064793DE}"/>
              </a:ext>
            </a:extLst>
          </p:cNvPr>
          <p:cNvPicPr>
            <a:picLocks noChangeAspect="1"/>
          </p:cNvPicPr>
          <p:nvPr/>
        </p:nvPicPr>
        <p:blipFill>
          <a:blip r:embed="rId3">
            <a:alphaModFix/>
          </a:blip>
          <a:stretch>
            <a:fillRect/>
          </a:stretch>
        </p:blipFill>
        <p:spPr>
          <a:xfrm>
            <a:off x="3611121" y="1454803"/>
            <a:ext cx="5257830" cy="4484869"/>
          </a:xfrm>
          <a:prstGeom prst="rect">
            <a:avLst/>
          </a:prstGeom>
        </p:spPr>
      </p:pic>
      <p:sp>
        <p:nvSpPr>
          <p:cNvPr id="89" name="TextBox 88">
            <a:extLst>
              <a:ext uri="{FF2B5EF4-FFF2-40B4-BE49-F238E27FC236}">
                <a16:creationId xmlns:a16="http://schemas.microsoft.com/office/drawing/2014/main" id="{C4608A01-9C83-A326-310F-B45BF9EA8A7B}"/>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37559281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650CD-5313-3096-E7B2-B29AE9046E39}"/>
            </a:ext>
          </a:extLst>
        </p:cNvPr>
        <p:cNvGrpSpPr/>
        <p:nvPr/>
      </p:nvGrpSpPr>
      <p:grpSpPr>
        <a:xfrm>
          <a:off x="0" y="0"/>
          <a:ext cx="0" cy="0"/>
          <a:chOff x="0" y="0"/>
          <a:chExt cx="0" cy="0"/>
        </a:xfrm>
      </p:grpSpPr>
      <p:cxnSp>
        <p:nvCxnSpPr>
          <p:cNvPr id="55" name="Straight Arrow Connector 54">
            <a:extLst>
              <a:ext uri="{FF2B5EF4-FFF2-40B4-BE49-F238E27FC236}">
                <a16:creationId xmlns:a16="http://schemas.microsoft.com/office/drawing/2014/main" id="{29F79BBE-C6FD-88D1-6B59-5C3EC5108594}"/>
              </a:ext>
            </a:extLst>
          </p:cNvPr>
          <p:cNvCxnSpPr>
            <a:cxnSpLocks/>
          </p:cNvCxnSpPr>
          <p:nvPr/>
        </p:nvCxnSpPr>
        <p:spPr>
          <a:xfrm>
            <a:off x="7109675" y="4910901"/>
            <a:ext cx="0" cy="698142"/>
          </a:xfrm>
          <a:prstGeom prst="straightConnector1">
            <a:avLst/>
          </a:prstGeom>
          <a:ln>
            <a:solidFill>
              <a:srgbClr val="C0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 name="Motivations to study leptonic atoms - Positronium and Muonium">
            <a:extLst>
              <a:ext uri="{FF2B5EF4-FFF2-40B4-BE49-F238E27FC236}">
                <a16:creationId xmlns:a16="http://schemas.microsoft.com/office/drawing/2014/main" id="{7607B6F8-35C4-79FD-E473-22BF54F018CA}"/>
              </a:ext>
            </a:extLst>
          </p:cNvPr>
          <p:cNvSpPr txBox="1">
            <a:spLocks/>
          </p:cNvSpPr>
          <p:nvPr/>
        </p:nvSpPr>
        <p:spPr>
          <a:xfrm>
            <a:off x="613936" y="758840"/>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Doing Better</a:t>
            </a:r>
          </a:p>
        </p:txBody>
      </p:sp>
      <p:pic>
        <p:nvPicPr>
          <p:cNvPr id="14" name="Picture 13">
            <a:extLst>
              <a:ext uri="{FF2B5EF4-FFF2-40B4-BE49-F238E27FC236}">
                <a16:creationId xmlns:a16="http://schemas.microsoft.com/office/drawing/2014/main" id="{EF512B04-8B09-CB62-7609-090E126ED6AD}"/>
              </a:ext>
            </a:extLst>
          </p:cNvPr>
          <p:cNvPicPr>
            <a:picLocks noChangeAspect="1"/>
          </p:cNvPicPr>
          <p:nvPr/>
        </p:nvPicPr>
        <p:blipFill>
          <a:blip r:embed="rId3">
            <a:alphaModFix amt="35000"/>
          </a:blip>
          <a:stretch>
            <a:fillRect/>
          </a:stretch>
        </p:blipFill>
        <p:spPr>
          <a:xfrm>
            <a:off x="165309" y="1614291"/>
            <a:ext cx="5257830" cy="4484869"/>
          </a:xfrm>
          <a:prstGeom prst="rect">
            <a:avLst/>
          </a:prstGeom>
        </p:spPr>
      </p:pic>
      <p:pic>
        <p:nvPicPr>
          <p:cNvPr id="31" name="Picture 30">
            <a:extLst>
              <a:ext uri="{FF2B5EF4-FFF2-40B4-BE49-F238E27FC236}">
                <a16:creationId xmlns:a16="http://schemas.microsoft.com/office/drawing/2014/main" id="{04554540-D82D-C14C-07AF-0DB5621773D9}"/>
              </a:ext>
            </a:extLst>
          </p:cNvPr>
          <p:cNvPicPr>
            <a:picLocks noChangeAspect="1"/>
          </p:cNvPicPr>
          <p:nvPr/>
        </p:nvPicPr>
        <p:blipFill>
          <a:blip r:embed="rId3"/>
          <a:srcRect t="23942" b="47073"/>
          <a:stretch>
            <a:fillRect/>
          </a:stretch>
        </p:blipFill>
        <p:spPr>
          <a:xfrm>
            <a:off x="213171" y="2688116"/>
            <a:ext cx="5257830" cy="1299990"/>
          </a:xfrm>
          <a:prstGeom prst="rect">
            <a:avLst/>
          </a:prstGeom>
        </p:spPr>
      </p:pic>
      <p:pic>
        <p:nvPicPr>
          <p:cNvPr id="7" name="Picture 6">
            <a:extLst>
              <a:ext uri="{FF2B5EF4-FFF2-40B4-BE49-F238E27FC236}">
                <a16:creationId xmlns:a16="http://schemas.microsoft.com/office/drawing/2014/main" id="{EA6297C0-68A1-19D5-C9AE-E3A106A341B6}"/>
              </a:ext>
            </a:extLst>
          </p:cNvPr>
          <p:cNvPicPr>
            <a:picLocks noChangeAspect="1"/>
          </p:cNvPicPr>
          <p:nvPr/>
        </p:nvPicPr>
        <p:blipFill>
          <a:blip r:embed="rId4"/>
          <a:stretch>
            <a:fillRect/>
          </a:stretch>
        </p:blipFill>
        <p:spPr>
          <a:xfrm>
            <a:off x="5382777" y="1054591"/>
            <a:ext cx="5963699" cy="3288719"/>
          </a:xfrm>
          <a:prstGeom prst="rect">
            <a:avLst/>
          </a:prstGeom>
        </p:spPr>
      </p:pic>
      <p:cxnSp>
        <p:nvCxnSpPr>
          <p:cNvPr id="12" name="Straight Arrow Connector 11">
            <a:extLst>
              <a:ext uri="{FF2B5EF4-FFF2-40B4-BE49-F238E27FC236}">
                <a16:creationId xmlns:a16="http://schemas.microsoft.com/office/drawing/2014/main" id="{643F0794-8F76-193C-791F-BD7A60B2ED9D}"/>
              </a:ext>
            </a:extLst>
          </p:cNvPr>
          <p:cNvCxnSpPr>
            <a:cxnSpLocks/>
            <a:stCxn id="62" idx="1"/>
            <a:endCxn id="20" idx="3"/>
          </p:cNvCxnSpPr>
          <p:nvPr/>
        </p:nvCxnSpPr>
        <p:spPr>
          <a:xfrm flipH="1" flipV="1">
            <a:off x="6478288" y="4910901"/>
            <a:ext cx="1063646" cy="1248"/>
          </a:xfrm>
          <a:prstGeom prst="straightConnector1">
            <a:avLst/>
          </a:prstGeom>
          <a:ln>
            <a:solidFill>
              <a:srgbClr val="C0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9" name="Rectangle 18">
            <a:extLst>
              <a:ext uri="{FF2B5EF4-FFF2-40B4-BE49-F238E27FC236}">
                <a16:creationId xmlns:a16="http://schemas.microsoft.com/office/drawing/2014/main" id="{2D231B54-C595-18CF-9C9C-1C8B706BB1CA}"/>
              </a:ext>
            </a:extLst>
          </p:cNvPr>
          <p:cNvSpPr/>
          <p:nvPr/>
        </p:nvSpPr>
        <p:spPr>
          <a:xfrm>
            <a:off x="7021951" y="4820901"/>
            <a:ext cx="180000" cy="18000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5E7ACACC-A6A4-0C67-6FD3-A7F281FDB265}"/>
              </a:ext>
            </a:extLst>
          </p:cNvPr>
          <p:cNvSpPr/>
          <p:nvPr/>
        </p:nvSpPr>
        <p:spPr>
          <a:xfrm>
            <a:off x="6298288" y="4765278"/>
            <a:ext cx="180000" cy="291245"/>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b="1" dirty="0">
                <a:solidFill>
                  <a:schemeClr val="tx1"/>
                </a:solidFill>
              </a:rPr>
              <a:t>AOM</a:t>
            </a:r>
            <a:endParaRPr lang="en-CH" b="1" dirty="0">
              <a:solidFill>
                <a:schemeClr val="tx1"/>
              </a:solidFill>
            </a:endParaRPr>
          </a:p>
        </p:txBody>
      </p:sp>
      <p:cxnSp>
        <p:nvCxnSpPr>
          <p:cNvPr id="27" name="Straight Connector 26">
            <a:extLst>
              <a:ext uri="{FF2B5EF4-FFF2-40B4-BE49-F238E27FC236}">
                <a16:creationId xmlns:a16="http://schemas.microsoft.com/office/drawing/2014/main" id="{84F5FA4B-46B1-8AE5-71F4-481374C064BF}"/>
              </a:ext>
            </a:extLst>
          </p:cNvPr>
          <p:cNvCxnSpPr>
            <a:cxnSpLocks/>
          </p:cNvCxnSpPr>
          <p:nvPr/>
        </p:nvCxnSpPr>
        <p:spPr>
          <a:xfrm>
            <a:off x="7021951" y="4820901"/>
            <a:ext cx="169200" cy="1692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36B2BC0D-DF25-B50A-C717-9B8EB8E6BB8E}"/>
              </a:ext>
            </a:extLst>
          </p:cNvPr>
          <p:cNvCxnSpPr>
            <a:cxnSpLocks/>
          </p:cNvCxnSpPr>
          <p:nvPr/>
        </p:nvCxnSpPr>
        <p:spPr>
          <a:xfrm>
            <a:off x="5670738" y="4663911"/>
            <a:ext cx="0" cy="483180"/>
          </a:xfrm>
          <a:prstGeom prst="line">
            <a:avLst/>
          </a:prstGeom>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DBB8970E-4DA3-9B16-6F35-EF1E1C2C751A}"/>
              </a:ext>
            </a:extLst>
          </p:cNvPr>
          <p:cNvCxnSpPr>
            <a:cxnSpLocks/>
          </p:cNvCxnSpPr>
          <p:nvPr/>
        </p:nvCxnSpPr>
        <p:spPr>
          <a:xfrm>
            <a:off x="5883463" y="4564328"/>
            <a:ext cx="0" cy="748874"/>
          </a:xfrm>
          <a:prstGeom prst="straightConnector1">
            <a:avLst/>
          </a:prstGeom>
          <a:ln>
            <a:solidFill>
              <a:schemeClr val="tx1"/>
            </a:solidFill>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8BDDB948-E9CD-9039-8D5C-C66DDDF1246B}"/>
              </a:ext>
            </a:extLst>
          </p:cNvPr>
          <p:cNvCxnSpPr>
            <a:cxnSpLocks/>
          </p:cNvCxnSpPr>
          <p:nvPr/>
        </p:nvCxnSpPr>
        <p:spPr>
          <a:xfrm>
            <a:off x="6896288" y="4566772"/>
            <a:ext cx="0" cy="748874"/>
          </a:xfrm>
          <a:prstGeom prst="straightConnector1">
            <a:avLst/>
          </a:prstGeom>
          <a:ln>
            <a:solidFill>
              <a:schemeClr val="tx1"/>
            </a:solidFill>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18CE961A-8D37-F5AA-7304-30CBE77B42D9}"/>
              </a:ext>
            </a:extLst>
          </p:cNvPr>
          <p:cNvCxnSpPr>
            <a:cxnSpLocks/>
          </p:cNvCxnSpPr>
          <p:nvPr/>
        </p:nvCxnSpPr>
        <p:spPr>
          <a:xfrm flipH="1">
            <a:off x="5670738" y="5098529"/>
            <a:ext cx="216000" cy="0"/>
          </a:xfrm>
          <a:prstGeom prst="straightConnector1">
            <a:avLst/>
          </a:prstGeom>
          <a:ln>
            <a:solidFill>
              <a:srgbClr val="C0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14F8EA75-9348-3273-6D51-4F0B508A7668}"/>
              </a:ext>
            </a:extLst>
          </p:cNvPr>
          <p:cNvCxnSpPr>
            <a:cxnSpLocks/>
          </p:cNvCxnSpPr>
          <p:nvPr/>
        </p:nvCxnSpPr>
        <p:spPr>
          <a:xfrm flipH="1">
            <a:off x="5883463" y="4915832"/>
            <a:ext cx="414825" cy="182697"/>
          </a:xfrm>
          <a:prstGeom prst="straightConnector1">
            <a:avLst/>
          </a:prstGeom>
          <a:ln>
            <a:solidFill>
              <a:srgbClr val="C0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56C7E940-A710-1809-AA09-BD69E8BF26EE}"/>
              </a:ext>
            </a:extLst>
          </p:cNvPr>
          <p:cNvCxnSpPr/>
          <p:nvPr/>
        </p:nvCxnSpPr>
        <p:spPr>
          <a:xfrm flipH="1">
            <a:off x="5596182" y="4670682"/>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F6038888-8645-47DE-288C-5C5F5865E43D}"/>
              </a:ext>
            </a:extLst>
          </p:cNvPr>
          <p:cNvCxnSpPr/>
          <p:nvPr/>
        </p:nvCxnSpPr>
        <p:spPr>
          <a:xfrm flipH="1">
            <a:off x="5596031" y="4734179"/>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F7746B06-4F77-CC97-90C5-DFE0977AB5D2}"/>
              </a:ext>
            </a:extLst>
          </p:cNvPr>
          <p:cNvCxnSpPr/>
          <p:nvPr/>
        </p:nvCxnSpPr>
        <p:spPr>
          <a:xfrm flipH="1">
            <a:off x="5595880" y="4797676"/>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C3ACF633-8545-49F8-A5E2-5A00DF7B92BE}"/>
              </a:ext>
            </a:extLst>
          </p:cNvPr>
          <p:cNvCxnSpPr/>
          <p:nvPr/>
        </p:nvCxnSpPr>
        <p:spPr>
          <a:xfrm flipH="1">
            <a:off x="5595729" y="4861173"/>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7CB5DD19-BD96-0B8F-A6F9-75A40A424786}"/>
              </a:ext>
            </a:extLst>
          </p:cNvPr>
          <p:cNvCxnSpPr/>
          <p:nvPr/>
        </p:nvCxnSpPr>
        <p:spPr>
          <a:xfrm flipH="1">
            <a:off x="5595578" y="4924670"/>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4FDEF16A-D62C-033D-E518-A181A71776D5}"/>
              </a:ext>
            </a:extLst>
          </p:cNvPr>
          <p:cNvCxnSpPr/>
          <p:nvPr/>
        </p:nvCxnSpPr>
        <p:spPr>
          <a:xfrm flipH="1">
            <a:off x="5595427" y="4988167"/>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CFDA7D7E-FB5C-3E60-1D4D-C2EEE5F465AB}"/>
              </a:ext>
            </a:extLst>
          </p:cNvPr>
          <p:cNvCxnSpPr/>
          <p:nvPr/>
        </p:nvCxnSpPr>
        <p:spPr>
          <a:xfrm flipH="1">
            <a:off x="5595276" y="5051664"/>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DC8D8253-6476-98D8-49D1-2ABFEBDEFC26}"/>
              </a:ext>
            </a:extLst>
          </p:cNvPr>
          <p:cNvCxnSpPr/>
          <p:nvPr/>
        </p:nvCxnSpPr>
        <p:spPr>
          <a:xfrm flipH="1">
            <a:off x="5595125" y="5115161"/>
            <a:ext cx="78432" cy="784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8" name="Oval 57">
            <a:extLst>
              <a:ext uri="{FF2B5EF4-FFF2-40B4-BE49-F238E27FC236}">
                <a16:creationId xmlns:a16="http://schemas.microsoft.com/office/drawing/2014/main" id="{06CC373B-0AD8-1380-7983-B8FCECEA7ED1}"/>
              </a:ext>
            </a:extLst>
          </p:cNvPr>
          <p:cNvSpPr/>
          <p:nvPr/>
        </p:nvSpPr>
        <p:spPr>
          <a:xfrm>
            <a:off x="6669958" y="4670682"/>
            <a:ext cx="45719" cy="476406"/>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mc:Choice xmlns:a14="http://schemas.microsoft.com/office/drawing/2010/main" Requires="a14">
          <p:sp>
            <p:nvSpPr>
              <p:cNvPr id="59" name="TextBox 58">
                <a:extLst>
                  <a:ext uri="{FF2B5EF4-FFF2-40B4-BE49-F238E27FC236}">
                    <a16:creationId xmlns:a16="http://schemas.microsoft.com/office/drawing/2014/main" id="{4B3FA145-687A-7682-DFB4-6646D582141A}"/>
                  </a:ext>
                </a:extLst>
              </p:cNvPr>
              <p:cNvSpPr txBox="1"/>
              <p:nvPr/>
            </p:nvSpPr>
            <p:spPr>
              <a:xfrm>
                <a:off x="6578714" y="4295779"/>
                <a:ext cx="180000" cy="38356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CH" sz="1000" i="1" smtClean="0">
                              <a:latin typeface="Cambria Math" panose="02040503050406030204" pitchFamily="18" charset="0"/>
                            </a:rPr>
                          </m:ctrlPr>
                        </m:fPr>
                        <m:num>
                          <m:r>
                            <a:rPr lang="en-CH" sz="1000" i="1" smtClean="0">
                              <a:latin typeface="Cambria Math" panose="02040503050406030204" pitchFamily="18" charset="0"/>
                              <a:ea typeface="Cambria Math" panose="02040503050406030204" pitchFamily="18" charset="0"/>
                            </a:rPr>
                            <m:t>𝜆</m:t>
                          </m:r>
                        </m:num>
                        <m:den>
                          <m:r>
                            <a:rPr lang="en-US" sz="1000" b="0" i="1" smtClean="0">
                              <a:latin typeface="Cambria Math" panose="02040503050406030204" pitchFamily="18" charset="0"/>
                            </a:rPr>
                            <m:t>4</m:t>
                          </m:r>
                        </m:den>
                      </m:f>
                    </m:oMath>
                  </m:oMathPara>
                </a14:m>
                <a:endParaRPr lang="en-CH" sz="1000" dirty="0"/>
              </a:p>
            </p:txBody>
          </p:sp>
        </mc:Choice>
        <mc:Fallback>
          <p:sp>
            <p:nvSpPr>
              <p:cNvPr id="59" name="TextBox 58">
                <a:extLst>
                  <a:ext uri="{FF2B5EF4-FFF2-40B4-BE49-F238E27FC236}">
                    <a16:creationId xmlns:a16="http://schemas.microsoft.com/office/drawing/2014/main" id="{4B3FA145-687A-7682-DFB4-6646D582141A}"/>
                  </a:ext>
                </a:extLst>
              </p:cNvPr>
              <p:cNvSpPr txBox="1">
                <a:spLocks noRot="1" noChangeAspect="1" noMove="1" noResize="1" noEditPoints="1" noAdjustHandles="1" noChangeArrowheads="1" noChangeShapeType="1" noTextEdit="1"/>
              </p:cNvSpPr>
              <p:nvPr/>
            </p:nvSpPr>
            <p:spPr>
              <a:xfrm>
                <a:off x="6578714" y="4295779"/>
                <a:ext cx="180000" cy="383567"/>
              </a:xfrm>
              <a:prstGeom prst="rect">
                <a:avLst/>
              </a:prstGeom>
              <a:blipFill>
                <a:blip r:embed="rId5"/>
                <a:stretch>
                  <a:fillRect r="-13333"/>
                </a:stretch>
              </a:blipFill>
            </p:spPr>
            <p:txBody>
              <a:bodyPr/>
              <a:lstStyle/>
              <a:p>
                <a:r>
                  <a:rPr lang="en-CH">
                    <a:noFill/>
                  </a:rPr>
                  <a:t> </a:t>
                </a:r>
              </a:p>
            </p:txBody>
          </p:sp>
        </mc:Fallback>
      </mc:AlternateContent>
      <p:sp>
        <p:nvSpPr>
          <p:cNvPr id="62" name="TextBox 61">
            <a:extLst>
              <a:ext uri="{FF2B5EF4-FFF2-40B4-BE49-F238E27FC236}">
                <a16:creationId xmlns:a16="http://schemas.microsoft.com/office/drawing/2014/main" id="{D02498D6-A2DA-56B2-C30B-E42F5A9EFA0A}"/>
              </a:ext>
            </a:extLst>
          </p:cNvPr>
          <p:cNvSpPr txBox="1"/>
          <p:nvPr/>
        </p:nvSpPr>
        <p:spPr>
          <a:xfrm>
            <a:off x="7541934" y="4619761"/>
            <a:ext cx="543739" cy="584775"/>
          </a:xfrm>
          <a:prstGeom prst="rect">
            <a:avLst/>
          </a:prstGeom>
          <a:noFill/>
        </p:spPr>
        <p:txBody>
          <a:bodyPr wrap="none" rtlCol="0">
            <a:spAutoFit/>
          </a:bodyPr>
          <a:lstStyle/>
          <a:p>
            <a:pPr algn="ctr"/>
            <a:r>
              <a:rPr lang="en-US" sz="1600" dirty="0"/>
              <a:t>CW</a:t>
            </a:r>
            <a:br>
              <a:rPr lang="en-US" sz="1600" dirty="0"/>
            </a:br>
            <a:r>
              <a:rPr lang="en-US" sz="1600" dirty="0"/>
              <a:t>leak</a:t>
            </a:r>
            <a:endParaRPr lang="en-CH" sz="1600" dirty="0"/>
          </a:p>
        </p:txBody>
      </p:sp>
      <p:cxnSp>
        <p:nvCxnSpPr>
          <p:cNvPr id="65" name="Straight Arrow Connector 64">
            <a:extLst>
              <a:ext uri="{FF2B5EF4-FFF2-40B4-BE49-F238E27FC236}">
                <a16:creationId xmlns:a16="http://schemas.microsoft.com/office/drawing/2014/main" id="{4B67C6C6-5A99-01C2-136B-672EA37C579D}"/>
              </a:ext>
            </a:extLst>
          </p:cNvPr>
          <p:cNvCxnSpPr>
            <a:cxnSpLocks/>
          </p:cNvCxnSpPr>
          <p:nvPr/>
        </p:nvCxnSpPr>
        <p:spPr>
          <a:xfrm>
            <a:off x="6070751" y="5875877"/>
            <a:ext cx="828000" cy="0"/>
          </a:xfrm>
          <a:prstGeom prst="straightConnector1">
            <a:avLst/>
          </a:prstGeom>
          <a:ln>
            <a:solidFill>
              <a:srgbClr val="C0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0D357F5E-E435-203A-26FD-8A81F07E3DAB}"/>
              </a:ext>
            </a:extLst>
          </p:cNvPr>
          <p:cNvSpPr txBox="1"/>
          <p:nvPr/>
        </p:nvSpPr>
        <p:spPr>
          <a:xfrm>
            <a:off x="5423139" y="5591521"/>
            <a:ext cx="689611" cy="584775"/>
          </a:xfrm>
          <a:prstGeom prst="rect">
            <a:avLst/>
          </a:prstGeom>
          <a:noFill/>
        </p:spPr>
        <p:txBody>
          <a:bodyPr wrap="none" rtlCol="0">
            <a:spAutoFit/>
          </a:bodyPr>
          <a:lstStyle/>
          <a:p>
            <a:pPr algn="ctr"/>
            <a:r>
              <a:rPr lang="en-US" sz="1600" dirty="0"/>
              <a:t>Comb</a:t>
            </a:r>
            <a:br>
              <a:rPr lang="en-US" sz="1600" dirty="0"/>
            </a:br>
            <a:r>
              <a:rPr lang="en-US" sz="1600" dirty="0"/>
              <a:t>light</a:t>
            </a:r>
            <a:endParaRPr lang="en-CH" sz="1600" dirty="0"/>
          </a:p>
        </p:txBody>
      </p:sp>
      <p:sp>
        <p:nvSpPr>
          <p:cNvPr id="68" name="Rectangle 67">
            <a:extLst>
              <a:ext uri="{FF2B5EF4-FFF2-40B4-BE49-F238E27FC236}">
                <a16:creationId xmlns:a16="http://schemas.microsoft.com/office/drawing/2014/main" id="{334C9332-B0A8-6097-F82E-10E7E60B0350}"/>
              </a:ext>
            </a:extLst>
          </p:cNvPr>
          <p:cNvSpPr/>
          <p:nvPr/>
        </p:nvSpPr>
        <p:spPr>
          <a:xfrm>
            <a:off x="6896288" y="5609043"/>
            <a:ext cx="384971" cy="58227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B</a:t>
            </a:r>
            <a:br>
              <a:rPr lang="en-US" sz="1200" dirty="0"/>
            </a:br>
            <a:r>
              <a:rPr lang="en-US" sz="1200" dirty="0"/>
              <a:t>D</a:t>
            </a:r>
          </a:p>
          <a:p>
            <a:pPr algn="ctr"/>
            <a:r>
              <a:rPr lang="en-US" sz="1200" dirty="0"/>
              <a:t>U</a:t>
            </a:r>
            <a:endParaRPr lang="en-CH" sz="2000" dirty="0"/>
          </a:p>
        </p:txBody>
      </p:sp>
      <p:cxnSp>
        <p:nvCxnSpPr>
          <p:cNvPr id="70" name="Straight Connector 69">
            <a:extLst>
              <a:ext uri="{FF2B5EF4-FFF2-40B4-BE49-F238E27FC236}">
                <a16:creationId xmlns:a16="http://schemas.microsoft.com/office/drawing/2014/main" id="{88DD7270-F1A6-8D7C-AA77-F109A5D9CB51}"/>
              </a:ext>
            </a:extLst>
          </p:cNvPr>
          <p:cNvCxnSpPr>
            <a:cxnSpLocks/>
            <a:stCxn id="68" idx="3"/>
          </p:cNvCxnSpPr>
          <p:nvPr/>
        </p:nvCxnSpPr>
        <p:spPr>
          <a:xfrm flipV="1">
            <a:off x="7281259" y="5875877"/>
            <a:ext cx="260675" cy="0"/>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71" name="Rectangle 70">
                <a:extLst>
                  <a:ext uri="{FF2B5EF4-FFF2-40B4-BE49-F238E27FC236}">
                    <a16:creationId xmlns:a16="http://schemas.microsoft.com/office/drawing/2014/main" id="{86E2D855-B1EE-9B36-5C53-4815034A25AA}"/>
                  </a:ext>
                </a:extLst>
              </p:cNvPr>
              <p:cNvSpPr/>
              <p:nvPr/>
            </p:nvSpPr>
            <p:spPr>
              <a:xfrm>
                <a:off x="7541933" y="5659640"/>
                <a:ext cx="431805" cy="432474"/>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000" b="0" i="1" smtClean="0">
                          <a:latin typeface="Cambria Math" panose="02040503050406030204" pitchFamily="18" charset="0"/>
                          <a:ea typeface="Cambria Math" panose="02040503050406030204" pitchFamily="18" charset="0"/>
                        </a:rPr>
                        <m:t> </m:t>
                      </m:r>
                      <m:r>
                        <a:rPr lang="en-CH" sz="2000" i="1" smtClean="0">
                          <a:latin typeface="Cambria Math" panose="02040503050406030204" pitchFamily="18" charset="0"/>
                          <a:ea typeface="Cambria Math" panose="02040503050406030204" pitchFamily="18" charset="0"/>
                        </a:rPr>
                        <m:t>÷</m:t>
                      </m:r>
                    </m:oMath>
                  </m:oMathPara>
                </a14:m>
                <a:endParaRPr lang="en-CH" sz="2000" dirty="0"/>
              </a:p>
            </p:txBody>
          </p:sp>
        </mc:Choice>
        <mc:Fallback>
          <p:sp>
            <p:nvSpPr>
              <p:cNvPr id="71" name="Rectangle 70">
                <a:extLst>
                  <a:ext uri="{FF2B5EF4-FFF2-40B4-BE49-F238E27FC236}">
                    <a16:creationId xmlns:a16="http://schemas.microsoft.com/office/drawing/2014/main" id="{86E2D855-B1EE-9B36-5C53-4815034A25AA}"/>
                  </a:ext>
                </a:extLst>
              </p:cNvPr>
              <p:cNvSpPr>
                <a:spLocks noRot="1" noChangeAspect="1" noMove="1" noResize="1" noEditPoints="1" noAdjustHandles="1" noChangeArrowheads="1" noChangeShapeType="1" noTextEdit="1"/>
              </p:cNvSpPr>
              <p:nvPr/>
            </p:nvSpPr>
            <p:spPr>
              <a:xfrm>
                <a:off x="7541933" y="5659640"/>
                <a:ext cx="431805" cy="432474"/>
              </a:xfrm>
              <a:prstGeom prst="rect">
                <a:avLst/>
              </a:prstGeom>
              <a:blipFill>
                <a:blip r:embed="rId6"/>
                <a:stretch>
                  <a:fillRect/>
                </a:stretch>
              </a:blipFill>
              <a:ln>
                <a:noFill/>
              </a:ln>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72" name="Rectangle 71">
                <a:extLst>
                  <a:ext uri="{FF2B5EF4-FFF2-40B4-BE49-F238E27FC236}">
                    <a16:creationId xmlns:a16="http://schemas.microsoft.com/office/drawing/2014/main" id="{ACAB8D28-EF88-D4A9-9BDA-939A044C2630}"/>
                  </a:ext>
                </a:extLst>
              </p:cNvPr>
              <p:cNvSpPr/>
              <p:nvPr/>
            </p:nvSpPr>
            <p:spPr>
              <a:xfrm>
                <a:off x="8457813" y="5667671"/>
                <a:ext cx="431805" cy="432474"/>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000" b="0" i="1" smtClean="0">
                          <a:latin typeface="Cambria Math" panose="02040503050406030204" pitchFamily="18" charset="0"/>
                          <a:ea typeface="Cambria Math" panose="02040503050406030204" pitchFamily="18" charset="0"/>
                        </a:rPr>
                        <m:t> </m:t>
                      </m:r>
                      <m:r>
                        <a:rPr lang="en-CH" sz="2000" i="1">
                          <a:latin typeface="Cambria Math" panose="02040503050406030204" pitchFamily="18" charset="0"/>
                          <a:ea typeface="Cambria Math" panose="02040503050406030204" pitchFamily="18" charset="0"/>
                        </a:rPr>
                        <m:t>×</m:t>
                      </m:r>
                    </m:oMath>
                  </m:oMathPara>
                </a14:m>
                <a:endParaRPr lang="en-CH" sz="2000" dirty="0"/>
              </a:p>
            </p:txBody>
          </p:sp>
        </mc:Choice>
        <mc:Fallback>
          <p:sp>
            <p:nvSpPr>
              <p:cNvPr id="72" name="Rectangle 71">
                <a:extLst>
                  <a:ext uri="{FF2B5EF4-FFF2-40B4-BE49-F238E27FC236}">
                    <a16:creationId xmlns:a16="http://schemas.microsoft.com/office/drawing/2014/main" id="{ACAB8D28-EF88-D4A9-9BDA-939A044C2630}"/>
                  </a:ext>
                </a:extLst>
              </p:cNvPr>
              <p:cNvSpPr>
                <a:spLocks noRot="1" noChangeAspect="1" noMove="1" noResize="1" noEditPoints="1" noAdjustHandles="1" noChangeArrowheads="1" noChangeShapeType="1" noTextEdit="1"/>
              </p:cNvSpPr>
              <p:nvPr/>
            </p:nvSpPr>
            <p:spPr>
              <a:xfrm>
                <a:off x="8457813" y="5667671"/>
                <a:ext cx="431805" cy="432474"/>
              </a:xfrm>
              <a:prstGeom prst="rect">
                <a:avLst/>
              </a:prstGeom>
              <a:blipFill>
                <a:blip r:embed="rId7"/>
                <a:stretch>
                  <a:fillRect/>
                </a:stretch>
              </a:blipFill>
              <a:ln>
                <a:noFill/>
              </a:ln>
            </p:spPr>
            <p:txBody>
              <a:bodyPr/>
              <a:lstStyle/>
              <a:p>
                <a:r>
                  <a:rPr lang="en-CH">
                    <a:noFill/>
                  </a:rPr>
                  <a:t> </a:t>
                </a:r>
              </a:p>
            </p:txBody>
          </p:sp>
        </mc:Fallback>
      </mc:AlternateContent>
      <p:cxnSp>
        <p:nvCxnSpPr>
          <p:cNvPr id="73" name="Straight Connector 72">
            <a:extLst>
              <a:ext uri="{FF2B5EF4-FFF2-40B4-BE49-F238E27FC236}">
                <a16:creationId xmlns:a16="http://schemas.microsoft.com/office/drawing/2014/main" id="{3B5618CC-7440-5A7D-AC5A-80E52DC15D78}"/>
              </a:ext>
            </a:extLst>
          </p:cNvPr>
          <p:cNvCxnSpPr>
            <a:cxnSpLocks/>
          </p:cNvCxnSpPr>
          <p:nvPr/>
        </p:nvCxnSpPr>
        <p:spPr>
          <a:xfrm>
            <a:off x="7973738" y="5797457"/>
            <a:ext cx="699977" cy="0"/>
          </a:xfrm>
          <a:prstGeom prst="line">
            <a:avLst/>
          </a:prstGeom>
        </p:spPr>
        <p:style>
          <a:lnRef idx="2">
            <a:schemeClr val="dk1"/>
          </a:lnRef>
          <a:fillRef idx="0">
            <a:schemeClr val="dk1"/>
          </a:fillRef>
          <a:effectRef idx="1">
            <a:schemeClr val="dk1"/>
          </a:effectRef>
          <a:fontRef idx="minor">
            <a:schemeClr val="tx1"/>
          </a:fontRef>
        </p:style>
      </p:cxnSp>
      <p:cxnSp>
        <p:nvCxnSpPr>
          <p:cNvPr id="75" name="Straight Connector 74">
            <a:extLst>
              <a:ext uri="{FF2B5EF4-FFF2-40B4-BE49-F238E27FC236}">
                <a16:creationId xmlns:a16="http://schemas.microsoft.com/office/drawing/2014/main" id="{50C38CC8-3B48-8A28-DF24-6B918CCE75D7}"/>
              </a:ext>
            </a:extLst>
          </p:cNvPr>
          <p:cNvCxnSpPr>
            <a:cxnSpLocks/>
          </p:cNvCxnSpPr>
          <p:nvPr/>
        </p:nvCxnSpPr>
        <p:spPr>
          <a:xfrm>
            <a:off x="7949990" y="5956310"/>
            <a:ext cx="612000" cy="0"/>
          </a:xfrm>
          <a:prstGeom prst="line">
            <a:avLst/>
          </a:prstGeom>
        </p:spPr>
        <p:style>
          <a:lnRef idx="2">
            <a:schemeClr val="dk1"/>
          </a:lnRef>
          <a:fillRef idx="0">
            <a:schemeClr val="dk1"/>
          </a:fillRef>
          <a:effectRef idx="1">
            <a:schemeClr val="dk1"/>
          </a:effectRef>
          <a:fontRef idx="minor">
            <a:schemeClr val="tx1"/>
          </a:fontRef>
        </p:style>
      </p:cxnSp>
      <p:sp>
        <p:nvSpPr>
          <p:cNvPr id="76" name="Oval 75">
            <a:extLst>
              <a:ext uri="{FF2B5EF4-FFF2-40B4-BE49-F238E27FC236}">
                <a16:creationId xmlns:a16="http://schemas.microsoft.com/office/drawing/2014/main" id="{4C32D025-55B9-069F-923B-FE8282D25500}"/>
              </a:ext>
            </a:extLst>
          </p:cNvPr>
          <p:cNvSpPr/>
          <p:nvPr/>
        </p:nvSpPr>
        <p:spPr>
          <a:xfrm>
            <a:off x="8076627" y="5961165"/>
            <a:ext cx="288000" cy="288000"/>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9" name="Straight Connector 78">
            <a:extLst>
              <a:ext uri="{FF2B5EF4-FFF2-40B4-BE49-F238E27FC236}">
                <a16:creationId xmlns:a16="http://schemas.microsoft.com/office/drawing/2014/main" id="{12DD1DC4-28A8-A86F-A358-C4AD642191A1}"/>
              </a:ext>
            </a:extLst>
          </p:cNvPr>
          <p:cNvCxnSpPr>
            <a:cxnSpLocks/>
          </p:cNvCxnSpPr>
          <p:nvPr/>
        </p:nvCxnSpPr>
        <p:spPr>
          <a:xfrm flipH="1">
            <a:off x="8835572" y="5875877"/>
            <a:ext cx="388338" cy="0"/>
          </a:xfrm>
          <a:prstGeom prst="line">
            <a:avLst/>
          </a:prstGeom>
        </p:spPr>
        <p:style>
          <a:lnRef idx="2">
            <a:schemeClr val="dk1"/>
          </a:lnRef>
          <a:fillRef idx="0">
            <a:schemeClr val="dk1"/>
          </a:fillRef>
          <a:effectRef idx="1">
            <a:schemeClr val="dk1"/>
          </a:effectRef>
          <a:fontRef idx="minor">
            <a:schemeClr val="tx1"/>
          </a:fontRef>
        </p:style>
      </p:cxnSp>
      <p:sp>
        <p:nvSpPr>
          <p:cNvPr id="81" name="Rectangle 80">
            <a:extLst>
              <a:ext uri="{FF2B5EF4-FFF2-40B4-BE49-F238E27FC236}">
                <a16:creationId xmlns:a16="http://schemas.microsoft.com/office/drawing/2014/main" id="{407B6E53-2BB6-F698-B78B-B86AD282084E}"/>
              </a:ext>
            </a:extLst>
          </p:cNvPr>
          <p:cNvSpPr/>
          <p:nvPr/>
        </p:nvSpPr>
        <p:spPr>
          <a:xfrm>
            <a:off x="9105520" y="5659640"/>
            <a:ext cx="699977" cy="432474"/>
          </a:xfrm>
          <a:prstGeom prst="rect">
            <a:avLst/>
          </a:prstGeom>
          <a:solidFill>
            <a:schemeClr val="bg1">
              <a:lumMod val="75000"/>
            </a:schemeClr>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2000" dirty="0">
                <a:solidFill>
                  <a:schemeClr val="tx1"/>
                </a:solidFill>
              </a:rPr>
              <a:t>PID</a:t>
            </a:r>
            <a:endParaRPr lang="en-CH" sz="2000" dirty="0">
              <a:solidFill>
                <a:schemeClr val="tx1"/>
              </a:solidFill>
            </a:endParaRPr>
          </a:p>
        </p:txBody>
      </p:sp>
      <p:cxnSp>
        <p:nvCxnSpPr>
          <p:cNvPr id="83" name="Straight Connector 82">
            <a:extLst>
              <a:ext uri="{FF2B5EF4-FFF2-40B4-BE49-F238E27FC236}">
                <a16:creationId xmlns:a16="http://schemas.microsoft.com/office/drawing/2014/main" id="{23A9A3FF-B87F-DFD6-CF5D-D0E89B5B5FA3}"/>
              </a:ext>
            </a:extLst>
          </p:cNvPr>
          <p:cNvCxnSpPr>
            <a:cxnSpLocks/>
          </p:cNvCxnSpPr>
          <p:nvPr/>
        </p:nvCxnSpPr>
        <p:spPr>
          <a:xfrm flipV="1">
            <a:off x="9409125" y="5282103"/>
            <a:ext cx="0" cy="377537"/>
          </a:xfrm>
          <a:prstGeom prst="line">
            <a:avLst/>
          </a:prstGeom>
          <a:ln>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87" name="TextBox 86">
            <a:extLst>
              <a:ext uri="{FF2B5EF4-FFF2-40B4-BE49-F238E27FC236}">
                <a16:creationId xmlns:a16="http://schemas.microsoft.com/office/drawing/2014/main" id="{861C7BC0-0D01-1D76-2338-E17A6502D4C0}"/>
              </a:ext>
            </a:extLst>
          </p:cNvPr>
          <p:cNvSpPr txBox="1"/>
          <p:nvPr/>
        </p:nvSpPr>
        <p:spPr>
          <a:xfrm>
            <a:off x="9054028" y="4734995"/>
            <a:ext cx="710194" cy="584775"/>
          </a:xfrm>
          <a:prstGeom prst="rect">
            <a:avLst/>
          </a:prstGeom>
          <a:noFill/>
        </p:spPr>
        <p:txBody>
          <a:bodyPr wrap="none" rtlCol="0">
            <a:spAutoFit/>
          </a:bodyPr>
          <a:lstStyle/>
          <a:p>
            <a:pPr algn="ctr"/>
            <a:r>
              <a:rPr lang="en-US" sz="1600" dirty="0"/>
              <a:t>ECDL</a:t>
            </a:r>
          </a:p>
          <a:p>
            <a:pPr algn="ctr"/>
            <a:r>
              <a:rPr lang="en-US" sz="1600" dirty="0"/>
              <a:t>grating</a:t>
            </a:r>
            <a:endParaRPr lang="en-CH" sz="1600" dirty="0"/>
          </a:p>
        </p:txBody>
      </p:sp>
      <p:sp>
        <p:nvSpPr>
          <p:cNvPr id="88" name="To gain knowledge of atom energy structure: probe it with electromagnetic radiation…">
            <a:extLst>
              <a:ext uri="{FF2B5EF4-FFF2-40B4-BE49-F238E27FC236}">
                <a16:creationId xmlns:a16="http://schemas.microsoft.com/office/drawing/2014/main" id="{6B4B1FD1-CF3A-71C8-6A79-12B7FBC76BDE}"/>
              </a:ext>
            </a:extLst>
          </p:cNvPr>
          <p:cNvSpPr txBox="1">
            <a:spLocks noChangeArrowheads="1"/>
          </p:cNvSpPr>
          <p:nvPr/>
        </p:nvSpPr>
        <p:spPr>
          <a:xfrm>
            <a:off x="9820117" y="4295779"/>
            <a:ext cx="2417223" cy="24795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0070C0"/>
              </a:buClr>
              <a:buFont typeface="Wingdings" panose="05000000000000000000" pitchFamily="2" charset="2"/>
              <a:buChar char="Ø"/>
            </a:pPr>
            <a:r>
              <a:rPr lang="en-US" altLang="en-CH" sz="2400" dirty="0"/>
              <a:t>Over an order of magnitude better frequency stability</a:t>
            </a:r>
          </a:p>
        </p:txBody>
      </p:sp>
      <p:sp>
        <p:nvSpPr>
          <p:cNvPr id="89" name="TextBox 88">
            <a:extLst>
              <a:ext uri="{FF2B5EF4-FFF2-40B4-BE49-F238E27FC236}">
                <a16:creationId xmlns:a16="http://schemas.microsoft.com/office/drawing/2014/main" id="{0826D81B-A38A-0292-E965-CDEE911F7E45}"/>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
        <p:nvSpPr>
          <p:cNvPr id="6" name="TextBox 5">
            <a:extLst>
              <a:ext uri="{FF2B5EF4-FFF2-40B4-BE49-F238E27FC236}">
                <a16:creationId xmlns:a16="http://schemas.microsoft.com/office/drawing/2014/main" id="{ECBF680F-A1BC-247D-699D-5FCD9A9727B8}"/>
              </a:ext>
            </a:extLst>
          </p:cNvPr>
          <p:cNvSpPr txBox="1"/>
          <p:nvPr/>
        </p:nvSpPr>
        <p:spPr>
          <a:xfrm>
            <a:off x="5459860" y="6399126"/>
            <a:ext cx="6145618" cy="338554"/>
          </a:xfrm>
          <a:prstGeom prst="rect">
            <a:avLst/>
          </a:prstGeom>
          <a:noFill/>
        </p:spPr>
        <p:txBody>
          <a:bodyPr wrap="square">
            <a:spAutoFit/>
          </a:bodyPr>
          <a:lstStyle/>
          <a:p>
            <a:pPr fontAlgn="base"/>
            <a:r>
              <a:rPr lang="de-DE" sz="1600" dirty="0"/>
              <a:t>U. Schünemann et al. </a:t>
            </a:r>
            <a:r>
              <a:rPr lang="en-GB" sz="1600" b="0" i="1" dirty="0">
                <a:solidFill>
                  <a:srgbClr val="1A1A1A"/>
                </a:solidFill>
                <a:effectLst/>
                <a:latin typeface="+mj-lt"/>
              </a:rPr>
              <a:t>Rev. Sci. </a:t>
            </a:r>
            <a:r>
              <a:rPr lang="en-GB" sz="1600" b="0" i="1" dirty="0" err="1">
                <a:solidFill>
                  <a:srgbClr val="1A1A1A"/>
                </a:solidFill>
                <a:effectLst/>
                <a:latin typeface="+mj-lt"/>
              </a:rPr>
              <a:t>Instrum</a:t>
            </a:r>
            <a:r>
              <a:rPr lang="en-GB" sz="1600" b="0" i="1" dirty="0">
                <a:solidFill>
                  <a:srgbClr val="1A1A1A"/>
                </a:solidFill>
                <a:effectLst/>
                <a:latin typeface="+mj-lt"/>
              </a:rPr>
              <a:t>.</a:t>
            </a:r>
            <a:r>
              <a:rPr lang="en-GB" sz="1600" b="0" i="0" dirty="0">
                <a:solidFill>
                  <a:srgbClr val="1A1A1A"/>
                </a:solidFill>
                <a:effectLst/>
                <a:latin typeface="+mj-lt"/>
              </a:rPr>
              <a:t> 70, 242–243 (1999)</a:t>
            </a:r>
            <a:endParaRPr lang="en-CH" sz="1600" dirty="0">
              <a:latin typeface="+mj-lt"/>
            </a:endParaRPr>
          </a:p>
        </p:txBody>
      </p:sp>
    </p:spTree>
    <p:extLst>
      <p:ext uri="{BB962C8B-B14F-4D97-AF65-F5344CB8AC3E}">
        <p14:creationId xmlns:p14="http://schemas.microsoft.com/office/powerpoint/2010/main" val="2164161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BC08D-ACC7-6DD4-F0C8-CF37E6769852}"/>
            </a:ext>
          </a:extLst>
        </p:cNvPr>
        <p:cNvGrpSpPr/>
        <p:nvPr/>
      </p:nvGrpSpPr>
      <p:grpSpPr>
        <a:xfrm>
          <a:off x="0" y="0"/>
          <a:ext cx="0" cy="0"/>
          <a:chOff x="0" y="0"/>
          <a:chExt cx="0" cy="0"/>
        </a:xfrm>
      </p:grpSpPr>
      <p:sp>
        <p:nvSpPr>
          <p:cNvPr id="22" name="Motivations to study leptonic atoms - Positronium and Muonium">
            <a:extLst>
              <a:ext uri="{FF2B5EF4-FFF2-40B4-BE49-F238E27FC236}">
                <a16:creationId xmlns:a16="http://schemas.microsoft.com/office/drawing/2014/main" id="{A35A4EF3-36C8-7448-B232-51654809A168}"/>
              </a:ext>
            </a:extLst>
          </p:cNvPr>
          <p:cNvSpPr txBox="1">
            <a:spLocks/>
          </p:cNvSpPr>
          <p:nvPr/>
        </p:nvSpPr>
        <p:spPr>
          <a:xfrm>
            <a:off x="370810" y="940424"/>
            <a:ext cx="8418512"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The 1S-2S transition		</a:t>
            </a:r>
          </a:p>
        </p:txBody>
      </p:sp>
      <p:sp>
        <p:nvSpPr>
          <p:cNvPr id="35" name="To gain knowledge of atom energy structure: probe it with electromagnetic radiation…">
            <a:extLst>
              <a:ext uri="{FF2B5EF4-FFF2-40B4-BE49-F238E27FC236}">
                <a16:creationId xmlns:a16="http://schemas.microsoft.com/office/drawing/2014/main" id="{525BC60A-EB0A-ACC0-21A1-DA4D490AB2FD}"/>
              </a:ext>
            </a:extLst>
          </p:cNvPr>
          <p:cNvSpPr txBox="1">
            <a:spLocks noChangeArrowheads="1"/>
          </p:cNvSpPr>
          <p:nvPr/>
        </p:nvSpPr>
        <p:spPr>
          <a:xfrm>
            <a:off x="154050" y="1842105"/>
            <a:ext cx="6944736" cy="38739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0070C0"/>
              </a:buClr>
              <a:buFont typeface="Wingdings" panose="05000000000000000000" pitchFamily="2" charset="2"/>
              <a:buChar char="Ø"/>
            </a:pPr>
            <a:r>
              <a:rPr lang="en-US" altLang="en-CH" dirty="0"/>
              <a:t> The gold standard for precision spectroscopy</a:t>
            </a:r>
            <a:endParaRPr lang="en-CH" altLang="en-CH" dirty="0"/>
          </a:p>
          <a:p>
            <a:pPr lvl="1">
              <a:buClr>
                <a:srgbClr val="215CAF"/>
              </a:buClr>
              <a:buFontTx/>
              <a:buChar char="‣"/>
            </a:pPr>
            <a:r>
              <a:rPr lang="en-CH" altLang="en-CH" sz="2800" dirty="0"/>
              <a:t>Meta-stable </a:t>
            </a:r>
            <a:r>
              <a:rPr lang="en-US" altLang="en-CH" sz="2800" dirty="0"/>
              <a:t>(0.12s)</a:t>
            </a:r>
          </a:p>
          <a:p>
            <a:pPr lvl="1">
              <a:buClr>
                <a:srgbClr val="215CAF"/>
              </a:buClr>
              <a:buFontTx/>
              <a:buChar char="‣"/>
            </a:pPr>
            <a:r>
              <a:rPr lang="en-CH" altLang="en-CH" sz="2800" dirty="0"/>
              <a:t>Doppler free to first order</a:t>
            </a:r>
            <a:br>
              <a:rPr lang="en-US" altLang="en-CH" sz="2800" dirty="0"/>
            </a:br>
            <a:endParaRPr lang="en-US" altLang="en-CH" sz="2800" dirty="0"/>
          </a:p>
          <a:p>
            <a:pPr lvl="1">
              <a:buClr>
                <a:srgbClr val="215CAF"/>
              </a:buClr>
              <a:buFontTx/>
              <a:buChar char="‣"/>
            </a:pPr>
            <a:endParaRPr lang="en-US" altLang="en-CH" sz="2800" dirty="0"/>
          </a:p>
          <a:p>
            <a:pPr lvl="1">
              <a:buClr>
                <a:srgbClr val="215CAF"/>
              </a:buClr>
              <a:buFontTx/>
              <a:buChar char="‣"/>
            </a:pPr>
            <a:endParaRPr lang="en-US" altLang="en-CH" sz="2800" dirty="0"/>
          </a:p>
          <a:p>
            <a:pPr lvl="1">
              <a:buClr>
                <a:srgbClr val="215CAF"/>
              </a:buClr>
              <a:buFontTx/>
              <a:buChar char="‣"/>
            </a:pPr>
            <a:endParaRPr lang="en-US" altLang="en-CH" sz="2800" dirty="0"/>
          </a:p>
          <a:p>
            <a:pPr>
              <a:buClr>
                <a:srgbClr val="215CAF"/>
              </a:buClr>
              <a:buFont typeface="Wingdings" panose="05000000000000000000" pitchFamily="2" charset="2"/>
              <a:buChar char="Ø"/>
            </a:pPr>
            <a:r>
              <a:rPr lang="en-US" altLang="en-CH" b="1" dirty="0"/>
              <a:t> Fundamental constants (muon mass)</a:t>
            </a:r>
            <a:endParaRPr lang="en-CH" altLang="en-CH" b="1" dirty="0"/>
          </a:p>
          <a:p>
            <a:pPr>
              <a:buClr>
                <a:srgbClr val="215CAF"/>
              </a:buClr>
              <a:buFont typeface="Wingdings" panose="05000000000000000000" pitchFamily="2" charset="2"/>
              <a:buChar char="Ø"/>
            </a:pPr>
            <a:r>
              <a:rPr lang="en-US" altLang="en-CH" b="1" dirty="0"/>
              <a:t> Fundamental symmetries and searches for new physics</a:t>
            </a:r>
          </a:p>
          <a:p>
            <a:pPr>
              <a:buFontTx/>
              <a:buChar char="‣"/>
            </a:pPr>
            <a:endParaRPr lang="en-CH" altLang="en-CH" dirty="0"/>
          </a:p>
        </p:txBody>
      </p:sp>
      <p:grpSp>
        <p:nvGrpSpPr>
          <p:cNvPr id="39" name="Group 38">
            <a:extLst>
              <a:ext uri="{FF2B5EF4-FFF2-40B4-BE49-F238E27FC236}">
                <a16:creationId xmlns:a16="http://schemas.microsoft.com/office/drawing/2014/main" id="{A5813B75-11F2-B65A-5015-A7582D5D90B0}"/>
              </a:ext>
            </a:extLst>
          </p:cNvPr>
          <p:cNvGrpSpPr/>
          <p:nvPr/>
        </p:nvGrpSpPr>
        <p:grpSpPr>
          <a:xfrm>
            <a:off x="7368804" y="1851034"/>
            <a:ext cx="5410762" cy="3945346"/>
            <a:chOff x="9457027" y="2058247"/>
            <a:chExt cx="2648791" cy="2020236"/>
          </a:xfrm>
        </p:grpSpPr>
        <p:cxnSp>
          <p:nvCxnSpPr>
            <p:cNvPr id="40" name="Straight Connector 39">
              <a:extLst>
                <a:ext uri="{FF2B5EF4-FFF2-40B4-BE49-F238E27FC236}">
                  <a16:creationId xmlns:a16="http://schemas.microsoft.com/office/drawing/2014/main" id="{877A519D-E220-2903-922A-39766CEAF4FF}"/>
                </a:ext>
              </a:extLst>
            </p:cNvPr>
            <p:cNvCxnSpPr>
              <a:cxnSpLocks/>
            </p:cNvCxnSpPr>
            <p:nvPr/>
          </p:nvCxnSpPr>
          <p:spPr>
            <a:xfrm>
              <a:off x="9511468" y="2320357"/>
              <a:ext cx="172361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E1EA2F8B-B2D5-C858-F4F8-8F9B4A1BE96D}"/>
                </a:ext>
              </a:extLst>
            </p:cNvPr>
            <p:cNvCxnSpPr>
              <a:cxnSpLocks/>
            </p:cNvCxnSpPr>
            <p:nvPr/>
          </p:nvCxnSpPr>
          <p:spPr>
            <a:xfrm>
              <a:off x="9457027" y="3898483"/>
              <a:ext cx="1723611" cy="0"/>
            </a:xfrm>
            <a:prstGeom prst="line">
              <a:avLst/>
            </a:prstGeom>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192498B1-505E-687D-D8D2-784511C23C62}"/>
                </a:ext>
              </a:extLst>
            </p:cNvPr>
            <p:cNvSpPr txBox="1"/>
            <p:nvPr/>
          </p:nvSpPr>
          <p:spPr>
            <a:xfrm>
              <a:off x="9968045" y="2672855"/>
              <a:ext cx="1201478" cy="189118"/>
            </a:xfrm>
            <a:prstGeom prst="rect">
              <a:avLst/>
            </a:prstGeom>
            <a:noFill/>
          </p:spPr>
          <p:txBody>
            <a:bodyPr wrap="square">
              <a:spAutoFit/>
            </a:bodyPr>
            <a:lstStyle/>
            <a:p>
              <a:r>
                <a:rPr lang="en-US" dirty="0">
                  <a:solidFill>
                    <a:srgbClr val="EA27FF"/>
                  </a:solidFill>
                  <a:latin typeface="+mj-lt"/>
                </a:rPr>
                <a:t>244nm (Mu)</a:t>
              </a:r>
              <a:endParaRPr lang="en-CH" dirty="0">
                <a:solidFill>
                  <a:srgbClr val="EA27FF"/>
                </a:solidFill>
              </a:endParaRPr>
            </a:p>
          </p:txBody>
        </p:sp>
        <p:sp>
          <p:nvSpPr>
            <p:cNvPr id="43" name="TextBox 42">
              <a:extLst>
                <a:ext uri="{FF2B5EF4-FFF2-40B4-BE49-F238E27FC236}">
                  <a16:creationId xmlns:a16="http://schemas.microsoft.com/office/drawing/2014/main" id="{53473079-8126-0AB9-072F-24001C7359AE}"/>
                </a:ext>
              </a:extLst>
            </p:cNvPr>
            <p:cNvSpPr txBox="1"/>
            <p:nvPr/>
          </p:nvSpPr>
          <p:spPr>
            <a:xfrm>
              <a:off x="10904340" y="2126401"/>
              <a:ext cx="1201478" cy="236398"/>
            </a:xfrm>
            <a:prstGeom prst="rect">
              <a:avLst/>
            </a:prstGeom>
            <a:noFill/>
          </p:spPr>
          <p:txBody>
            <a:bodyPr wrap="square">
              <a:spAutoFit/>
            </a:bodyPr>
            <a:lstStyle/>
            <a:p>
              <a:r>
                <a:rPr lang="en-US" sz="2400" dirty="0">
                  <a:solidFill>
                    <a:srgbClr val="215CAF"/>
                  </a:solidFill>
                  <a:latin typeface="+mj-lt"/>
                </a:rPr>
                <a:t>2S</a:t>
              </a:r>
              <a:endParaRPr lang="en-CH" sz="2400" dirty="0">
                <a:solidFill>
                  <a:srgbClr val="215CAF"/>
                </a:solidFill>
              </a:endParaRPr>
            </a:p>
          </p:txBody>
        </p:sp>
        <p:sp>
          <p:nvSpPr>
            <p:cNvPr id="44" name="TextBox 43">
              <a:extLst>
                <a:ext uri="{FF2B5EF4-FFF2-40B4-BE49-F238E27FC236}">
                  <a16:creationId xmlns:a16="http://schemas.microsoft.com/office/drawing/2014/main" id="{1D3F6E5F-109F-2A6A-D355-7BBC4CAABD87}"/>
                </a:ext>
              </a:extLst>
            </p:cNvPr>
            <p:cNvSpPr txBox="1"/>
            <p:nvPr/>
          </p:nvSpPr>
          <p:spPr>
            <a:xfrm>
              <a:off x="10904340" y="3662085"/>
              <a:ext cx="1201478" cy="236398"/>
            </a:xfrm>
            <a:prstGeom prst="rect">
              <a:avLst/>
            </a:prstGeom>
            <a:noFill/>
          </p:spPr>
          <p:txBody>
            <a:bodyPr wrap="square">
              <a:spAutoFit/>
            </a:bodyPr>
            <a:lstStyle/>
            <a:p>
              <a:r>
                <a:rPr lang="en-US" sz="2400" dirty="0">
                  <a:solidFill>
                    <a:srgbClr val="215CAF"/>
                  </a:solidFill>
                  <a:latin typeface="+mj-lt"/>
                </a:rPr>
                <a:t>1S</a:t>
              </a:r>
              <a:endParaRPr lang="en-CH" sz="2400" dirty="0">
                <a:solidFill>
                  <a:srgbClr val="215CAF"/>
                </a:solidFill>
              </a:endParaRPr>
            </a:p>
          </p:txBody>
        </p:sp>
        <p:sp>
          <p:nvSpPr>
            <p:cNvPr id="45" name="Oval 44">
              <a:extLst>
                <a:ext uri="{FF2B5EF4-FFF2-40B4-BE49-F238E27FC236}">
                  <a16:creationId xmlns:a16="http://schemas.microsoft.com/office/drawing/2014/main" id="{8451F527-8FCB-7004-80B5-0446B4C6426E}"/>
                </a:ext>
              </a:extLst>
            </p:cNvPr>
            <p:cNvSpPr/>
            <p:nvPr/>
          </p:nvSpPr>
          <p:spPr>
            <a:xfrm>
              <a:off x="11325079" y="3718483"/>
              <a:ext cx="360000" cy="360000"/>
            </a:xfrm>
            <a:prstGeom prst="ellipse">
              <a:avLst/>
            </a:prstGeom>
            <a:gradFill flip="none" rotWithShape="1">
              <a:gsLst>
                <a:gs pos="14000">
                  <a:srgbClr val="215CAF"/>
                </a:gs>
                <a:gs pos="5172">
                  <a:srgbClr val="215CAF"/>
                </a:gs>
                <a:gs pos="7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sz="430"/>
            </a:p>
          </p:txBody>
        </p:sp>
        <p:sp>
          <p:nvSpPr>
            <p:cNvPr id="46" name="Oval 45">
              <a:extLst>
                <a:ext uri="{FF2B5EF4-FFF2-40B4-BE49-F238E27FC236}">
                  <a16:creationId xmlns:a16="http://schemas.microsoft.com/office/drawing/2014/main" id="{AEF152E7-0C27-880B-CD70-24371BA9F978}"/>
                </a:ext>
              </a:extLst>
            </p:cNvPr>
            <p:cNvSpPr/>
            <p:nvPr/>
          </p:nvSpPr>
          <p:spPr>
            <a:xfrm>
              <a:off x="11235079" y="2058247"/>
              <a:ext cx="540000" cy="540000"/>
            </a:xfrm>
            <a:prstGeom prst="ellipse">
              <a:avLst/>
            </a:prstGeom>
            <a:gradFill>
              <a:gsLst>
                <a:gs pos="24000">
                  <a:schemeClr val="bg1">
                    <a:alpha val="0"/>
                  </a:schemeClr>
                </a:gs>
                <a:gs pos="0">
                  <a:srgbClr val="215CAF"/>
                </a:gs>
                <a:gs pos="47000">
                  <a:srgbClr val="215CAF"/>
                </a:gs>
                <a:gs pos="68000">
                  <a:schemeClr val="bg1">
                    <a:alpha val="0"/>
                  </a:schemeClr>
                </a:gs>
              </a:gsLst>
              <a:path path="circl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sz="1610"/>
            </a:p>
          </p:txBody>
        </p:sp>
        <p:sp>
          <p:nvSpPr>
            <p:cNvPr id="52" name="TextBox 51">
              <a:extLst>
                <a:ext uri="{FF2B5EF4-FFF2-40B4-BE49-F238E27FC236}">
                  <a16:creationId xmlns:a16="http://schemas.microsoft.com/office/drawing/2014/main" id="{D61F9247-8184-5CBB-BA54-A2AB9DBDF792}"/>
                </a:ext>
              </a:extLst>
            </p:cNvPr>
            <p:cNvSpPr txBox="1"/>
            <p:nvPr/>
          </p:nvSpPr>
          <p:spPr>
            <a:xfrm>
              <a:off x="9968045" y="2856401"/>
              <a:ext cx="1201478" cy="189118"/>
            </a:xfrm>
            <a:prstGeom prst="rect">
              <a:avLst/>
            </a:prstGeom>
            <a:noFill/>
          </p:spPr>
          <p:txBody>
            <a:bodyPr wrap="square">
              <a:spAutoFit/>
            </a:bodyPr>
            <a:lstStyle/>
            <a:p>
              <a:r>
                <a:rPr lang="en-US" dirty="0">
                  <a:solidFill>
                    <a:schemeClr val="accent2">
                      <a:lumMod val="60000"/>
                      <a:lumOff val="40000"/>
                    </a:schemeClr>
                  </a:solidFill>
                  <a:latin typeface="+mj-lt"/>
                </a:rPr>
                <a:t>488nm (Ps)</a:t>
              </a:r>
              <a:endParaRPr lang="en-CH" dirty="0">
                <a:solidFill>
                  <a:schemeClr val="accent2">
                    <a:lumMod val="60000"/>
                    <a:lumOff val="40000"/>
                  </a:schemeClr>
                </a:solidFill>
              </a:endParaRPr>
            </a:p>
          </p:txBody>
        </p:sp>
        <p:sp>
          <p:nvSpPr>
            <p:cNvPr id="53" name="TextBox 52">
              <a:extLst>
                <a:ext uri="{FF2B5EF4-FFF2-40B4-BE49-F238E27FC236}">
                  <a16:creationId xmlns:a16="http://schemas.microsoft.com/office/drawing/2014/main" id="{4CFBEA49-694E-0BB7-A34A-8F945C27288F}"/>
                </a:ext>
              </a:extLst>
            </p:cNvPr>
            <p:cNvSpPr txBox="1"/>
            <p:nvPr/>
          </p:nvSpPr>
          <p:spPr>
            <a:xfrm>
              <a:off x="9968045" y="3316989"/>
              <a:ext cx="1201478" cy="189118"/>
            </a:xfrm>
            <a:prstGeom prst="rect">
              <a:avLst/>
            </a:prstGeom>
            <a:noFill/>
          </p:spPr>
          <p:txBody>
            <a:bodyPr wrap="square">
              <a:spAutoFit/>
            </a:bodyPr>
            <a:lstStyle/>
            <a:p>
              <a:r>
                <a:rPr lang="en-US" dirty="0">
                  <a:solidFill>
                    <a:srgbClr val="EA27FF"/>
                  </a:solidFill>
                  <a:latin typeface="+mj-lt"/>
                </a:rPr>
                <a:t>244nm (Mu)</a:t>
              </a:r>
              <a:endParaRPr lang="en-CH" dirty="0">
                <a:solidFill>
                  <a:srgbClr val="EA27FF"/>
                </a:solidFill>
              </a:endParaRPr>
            </a:p>
          </p:txBody>
        </p:sp>
        <p:sp>
          <p:nvSpPr>
            <p:cNvPr id="54" name="TextBox 53">
              <a:extLst>
                <a:ext uri="{FF2B5EF4-FFF2-40B4-BE49-F238E27FC236}">
                  <a16:creationId xmlns:a16="http://schemas.microsoft.com/office/drawing/2014/main" id="{20B39335-69A3-377E-FBC4-8B81F25928C8}"/>
                </a:ext>
              </a:extLst>
            </p:cNvPr>
            <p:cNvSpPr txBox="1"/>
            <p:nvPr/>
          </p:nvSpPr>
          <p:spPr>
            <a:xfrm>
              <a:off x="9968045" y="3500535"/>
              <a:ext cx="1201478" cy="189118"/>
            </a:xfrm>
            <a:prstGeom prst="rect">
              <a:avLst/>
            </a:prstGeom>
            <a:noFill/>
          </p:spPr>
          <p:txBody>
            <a:bodyPr wrap="square">
              <a:spAutoFit/>
            </a:bodyPr>
            <a:lstStyle/>
            <a:p>
              <a:r>
                <a:rPr lang="en-US" dirty="0">
                  <a:solidFill>
                    <a:schemeClr val="accent2">
                      <a:lumMod val="60000"/>
                      <a:lumOff val="40000"/>
                    </a:schemeClr>
                  </a:solidFill>
                  <a:latin typeface="+mj-lt"/>
                </a:rPr>
                <a:t>488nm (Ps)</a:t>
              </a:r>
              <a:endParaRPr lang="en-CH" dirty="0">
                <a:solidFill>
                  <a:schemeClr val="accent2">
                    <a:lumMod val="60000"/>
                    <a:lumOff val="40000"/>
                  </a:schemeClr>
                </a:solidFill>
              </a:endParaRPr>
            </a:p>
          </p:txBody>
        </p:sp>
      </p:grpSp>
      <p:cxnSp>
        <p:nvCxnSpPr>
          <p:cNvPr id="47" name="Straight Arrow Connector 46">
            <a:extLst>
              <a:ext uri="{FF2B5EF4-FFF2-40B4-BE49-F238E27FC236}">
                <a16:creationId xmlns:a16="http://schemas.microsoft.com/office/drawing/2014/main" id="{62B18CA8-6526-AC25-6007-8CE559A048F7}"/>
              </a:ext>
            </a:extLst>
          </p:cNvPr>
          <p:cNvCxnSpPr>
            <a:cxnSpLocks/>
          </p:cNvCxnSpPr>
          <p:nvPr/>
        </p:nvCxnSpPr>
        <p:spPr>
          <a:xfrm flipV="1">
            <a:off x="8278761" y="3943271"/>
            <a:ext cx="0" cy="144000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09AC8266-FB8A-C7FB-3C41-87191C01C6C0}"/>
              </a:ext>
            </a:extLst>
          </p:cNvPr>
          <p:cNvCxnSpPr>
            <a:cxnSpLocks/>
          </p:cNvCxnSpPr>
          <p:nvPr/>
        </p:nvCxnSpPr>
        <p:spPr>
          <a:xfrm flipV="1">
            <a:off x="8278761" y="2445798"/>
            <a:ext cx="0" cy="144000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pic>
        <p:nvPicPr>
          <p:cNvPr id="51" name="pasted-movie.png" descr="pasted-movie.png">
            <a:extLst>
              <a:ext uri="{FF2B5EF4-FFF2-40B4-BE49-F238E27FC236}">
                <a16:creationId xmlns:a16="http://schemas.microsoft.com/office/drawing/2014/main" id="{D091688C-0371-87CF-B66A-21C6FDF400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4334"/>
          <a:stretch>
            <a:fillRect/>
          </a:stretch>
        </p:blipFill>
        <p:spPr bwMode="auto">
          <a:xfrm>
            <a:off x="639581" y="3243807"/>
            <a:ext cx="5316273" cy="1590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5" name="TextBox 54">
            <a:extLst>
              <a:ext uri="{FF2B5EF4-FFF2-40B4-BE49-F238E27FC236}">
                <a16:creationId xmlns:a16="http://schemas.microsoft.com/office/drawing/2014/main" id="{A190DE91-7C7F-AFBA-9C80-A1C34F0634FB}"/>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253472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035332-9C85-2C8D-7922-1CFD9CD50235}"/>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18853302-5AEE-E6C8-207F-DE5A431CC99B}"/>
              </a:ext>
            </a:extLst>
          </p:cNvPr>
          <p:cNvSpPr txBox="1">
            <a:spLocks/>
          </p:cNvSpPr>
          <p:nvPr/>
        </p:nvSpPr>
        <p:spPr>
          <a:xfrm>
            <a:off x="613936" y="758840"/>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Doing Better</a:t>
            </a:r>
          </a:p>
        </p:txBody>
      </p:sp>
      <p:pic>
        <p:nvPicPr>
          <p:cNvPr id="14" name="Picture 13">
            <a:extLst>
              <a:ext uri="{FF2B5EF4-FFF2-40B4-BE49-F238E27FC236}">
                <a16:creationId xmlns:a16="http://schemas.microsoft.com/office/drawing/2014/main" id="{5EAF9260-2768-3656-1EF4-00EC2A2B3478}"/>
              </a:ext>
            </a:extLst>
          </p:cNvPr>
          <p:cNvPicPr>
            <a:picLocks noChangeAspect="1"/>
          </p:cNvPicPr>
          <p:nvPr/>
        </p:nvPicPr>
        <p:blipFill>
          <a:blip r:embed="rId3">
            <a:alphaModFix amt="35000"/>
          </a:blip>
          <a:stretch>
            <a:fillRect/>
          </a:stretch>
        </p:blipFill>
        <p:spPr>
          <a:xfrm>
            <a:off x="165309" y="1614291"/>
            <a:ext cx="5257830" cy="4484869"/>
          </a:xfrm>
          <a:prstGeom prst="rect">
            <a:avLst/>
          </a:prstGeom>
        </p:spPr>
      </p:pic>
      <p:pic>
        <p:nvPicPr>
          <p:cNvPr id="24" name="Picture 23">
            <a:extLst>
              <a:ext uri="{FF2B5EF4-FFF2-40B4-BE49-F238E27FC236}">
                <a16:creationId xmlns:a16="http://schemas.microsoft.com/office/drawing/2014/main" id="{F987BF77-3E34-B13E-655E-CB4850DED6FB}"/>
              </a:ext>
            </a:extLst>
          </p:cNvPr>
          <p:cNvPicPr>
            <a:picLocks noChangeAspect="1"/>
          </p:cNvPicPr>
          <p:nvPr/>
        </p:nvPicPr>
        <p:blipFill>
          <a:blip r:embed="rId4"/>
          <a:srcRect t="5385" b="1937"/>
          <a:stretch>
            <a:fillRect/>
          </a:stretch>
        </p:blipFill>
        <p:spPr>
          <a:xfrm>
            <a:off x="5524543" y="1364692"/>
            <a:ext cx="6429028" cy="3244693"/>
          </a:xfrm>
          <a:prstGeom prst="rect">
            <a:avLst/>
          </a:prstGeom>
        </p:spPr>
      </p:pic>
      <p:pic>
        <p:nvPicPr>
          <p:cNvPr id="31" name="Picture 30">
            <a:extLst>
              <a:ext uri="{FF2B5EF4-FFF2-40B4-BE49-F238E27FC236}">
                <a16:creationId xmlns:a16="http://schemas.microsoft.com/office/drawing/2014/main" id="{FB16AB4B-CAEC-6499-21B0-82FD5FDB3308}"/>
              </a:ext>
            </a:extLst>
          </p:cNvPr>
          <p:cNvPicPr>
            <a:picLocks noChangeAspect="1"/>
          </p:cNvPicPr>
          <p:nvPr/>
        </p:nvPicPr>
        <p:blipFill>
          <a:blip r:embed="rId3"/>
          <a:srcRect t="13333" b="75925"/>
          <a:stretch>
            <a:fillRect/>
          </a:stretch>
        </p:blipFill>
        <p:spPr>
          <a:xfrm>
            <a:off x="213171" y="2212257"/>
            <a:ext cx="5257830" cy="481781"/>
          </a:xfrm>
          <a:prstGeom prst="rect">
            <a:avLst/>
          </a:prstGeom>
        </p:spPr>
      </p:pic>
      <p:cxnSp>
        <p:nvCxnSpPr>
          <p:cNvPr id="33" name="Straight Connector 32">
            <a:extLst>
              <a:ext uri="{FF2B5EF4-FFF2-40B4-BE49-F238E27FC236}">
                <a16:creationId xmlns:a16="http://schemas.microsoft.com/office/drawing/2014/main" id="{EAB7CD3D-A689-746F-12E7-7A6D5C95F945}"/>
              </a:ext>
            </a:extLst>
          </p:cNvPr>
          <p:cNvCxnSpPr>
            <a:cxnSpLocks/>
          </p:cNvCxnSpPr>
          <p:nvPr/>
        </p:nvCxnSpPr>
        <p:spPr>
          <a:xfrm flipV="1">
            <a:off x="6202197" y="3687905"/>
            <a:ext cx="3782369" cy="1"/>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108A5A22-1EF0-FC5E-7B93-0692F7F180F4}"/>
              </a:ext>
            </a:extLst>
          </p:cNvPr>
          <p:cNvCxnSpPr>
            <a:cxnSpLocks/>
          </p:cNvCxnSpPr>
          <p:nvPr/>
        </p:nvCxnSpPr>
        <p:spPr>
          <a:xfrm>
            <a:off x="10756979" y="3687906"/>
            <a:ext cx="1004326"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283FBF84-492C-DA04-A969-AB2617479ED2}"/>
              </a:ext>
            </a:extLst>
          </p:cNvPr>
          <p:cNvSpPr txBox="1"/>
          <p:nvPr/>
        </p:nvSpPr>
        <p:spPr>
          <a:xfrm>
            <a:off x="9899373" y="3549406"/>
            <a:ext cx="1212161" cy="276999"/>
          </a:xfrm>
          <a:prstGeom prst="rect">
            <a:avLst/>
          </a:prstGeom>
          <a:noFill/>
        </p:spPr>
        <p:txBody>
          <a:bodyPr wrap="square" rtlCol="0">
            <a:spAutoFit/>
          </a:bodyPr>
          <a:lstStyle/>
          <a:p>
            <a:r>
              <a:rPr lang="en-US" sz="1200" b="1" dirty="0">
                <a:solidFill>
                  <a:srgbClr val="215CAF"/>
                </a:solidFill>
              </a:rPr>
              <a:t>2024 power</a:t>
            </a:r>
            <a:endParaRPr lang="en-CH" sz="1200" b="1" dirty="0">
              <a:solidFill>
                <a:srgbClr val="215CAF"/>
              </a:solidFill>
            </a:endParaRPr>
          </a:p>
        </p:txBody>
      </p:sp>
      <mc:AlternateContent xmlns:mc="http://schemas.openxmlformats.org/markup-compatibility/2006">
        <mc:Choice xmlns:a14="http://schemas.microsoft.com/office/drawing/2010/main" Requires="a14">
          <p:sp>
            <p:nvSpPr>
              <p:cNvPr id="42" name="To gain knowledge of atom energy structure: probe it with electromagnetic radiation…">
                <a:extLst>
                  <a:ext uri="{FF2B5EF4-FFF2-40B4-BE49-F238E27FC236}">
                    <a16:creationId xmlns:a16="http://schemas.microsoft.com/office/drawing/2014/main" id="{F86EB69C-DD94-0CAB-0811-62B1AEF0A14F}"/>
                  </a:ext>
                </a:extLst>
              </p:cNvPr>
              <p:cNvSpPr txBox="1">
                <a:spLocks noChangeArrowheads="1"/>
              </p:cNvSpPr>
              <p:nvPr/>
            </p:nvSpPr>
            <p:spPr>
              <a:xfrm>
                <a:off x="5614981" y="4686117"/>
                <a:ext cx="6944736" cy="38739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0070C0"/>
                  </a:buClr>
                  <a:buFont typeface="Wingdings" panose="05000000000000000000" pitchFamily="2" charset="2"/>
                  <a:buChar char="Ø"/>
                </a:pPr>
                <a:r>
                  <a:rPr lang="en-US" altLang="en-CH" dirty="0"/>
                  <a:t> We can now operate stably with 5 times more power via Pulsed-CW methods</a:t>
                </a:r>
              </a:p>
              <a:p>
                <a:pPr>
                  <a:buClr>
                    <a:srgbClr val="0070C0"/>
                  </a:buClr>
                  <a:buFont typeface="Wingdings" panose="05000000000000000000" pitchFamily="2" charset="2"/>
                  <a:buChar char="Ø"/>
                </a:pPr>
                <a:r>
                  <a:rPr lang="en-US" altLang="en-CH" dirty="0"/>
                  <a:t> Experimental signal </a:t>
                </a:r>
                <a:r>
                  <a:rPr lang="en-CH" dirty="0"/>
                  <a:t>∝</a:t>
                </a:r>
                <a:r>
                  <a:rPr lang="en-US" dirty="0"/>
                  <a:t> </a:t>
                </a:r>
                <a14:m>
                  <m:oMath xmlns:m="http://schemas.openxmlformats.org/officeDocument/2006/math">
                    <m:sSup>
                      <m:sSupPr>
                        <m:ctrlPr>
                          <a:rPr lang="en-US" i="1" dirty="0" smtClean="0">
                            <a:latin typeface="Cambria Math" panose="02040503050406030204" pitchFamily="18" charset="0"/>
                          </a:rPr>
                        </m:ctrlPr>
                      </m:sSupPr>
                      <m:e>
                        <m:r>
                          <a:rPr lang="en-US" b="0" i="1" dirty="0" smtClean="0">
                            <a:latin typeface="Cambria Math" panose="02040503050406030204" pitchFamily="18" charset="0"/>
                          </a:rPr>
                          <m:t>𝑃</m:t>
                        </m:r>
                      </m:e>
                      <m:sup>
                        <m:r>
                          <a:rPr lang="en-US" b="0" i="1" dirty="0" smtClean="0">
                            <a:latin typeface="Cambria Math" panose="02040503050406030204" pitchFamily="18" charset="0"/>
                          </a:rPr>
                          <m:t>3</m:t>
                        </m:r>
                      </m:sup>
                    </m:sSup>
                  </m:oMath>
                </a14:m>
                <a:r>
                  <a:rPr lang="en-US" altLang="en-CH" sz="2800" dirty="0"/>
                  <a:t> </a:t>
                </a:r>
              </a:p>
              <a:p>
                <a:pPr>
                  <a:buClr>
                    <a:srgbClr val="0070C0"/>
                  </a:buClr>
                  <a:buFont typeface="Wingdings" panose="05000000000000000000" pitchFamily="2" charset="2"/>
                  <a:buChar char="Ø"/>
                </a:pPr>
                <a:r>
                  <a:rPr lang="en-US" altLang="en-CH" dirty="0"/>
                  <a:t> Route to investigate AC Stark systematic </a:t>
                </a:r>
                <a:endParaRPr lang="en-US" altLang="en-CH" sz="2800" dirty="0"/>
              </a:p>
            </p:txBody>
          </p:sp>
        </mc:Choice>
        <mc:Fallback>
          <p:sp>
            <p:nvSpPr>
              <p:cNvPr id="42" name="To gain knowledge of atom energy structure: probe it with electromagnetic radiation…">
                <a:extLst>
                  <a:ext uri="{FF2B5EF4-FFF2-40B4-BE49-F238E27FC236}">
                    <a16:creationId xmlns:a16="http://schemas.microsoft.com/office/drawing/2014/main" id="{F86EB69C-DD94-0CAB-0811-62B1AEF0A14F}"/>
                  </a:ext>
                </a:extLst>
              </p:cNvPr>
              <p:cNvSpPr txBox="1">
                <a:spLocks noRot="1" noChangeAspect="1" noMove="1" noResize="1" noEditPoints="1" noAdjustHandles="1" noChangeArrowheads="1" noChangeShapeType="1" noTextEdit="1"/>
              </p:cNvSpPr>
              <p:nvPr/>
            </p:nvSpPr>
            <p:spPr>
              <a:xfrm>
                <a:off x="5614981" y="4686117"/>
                <a:ext cx="6944736" cy="3873970"/>
              </a:xfrm>
              <a:prstGeom prst="rect">
                <a:avLst/>
              </a:prstGeom>
              <a:blipFill>
                <a:blip r:embed="rId5"/>
                <a:stretch>
                  <a:fillRect l="-1493" t="-2835"/>
                </a:stretch>
              </a:blipFill>
            </p:spPr>
            <p:txBody>
              <a:bodyPr/>
              <a:lstStyle/>
              <a:p>
                <a:r>
                  <a:rPr lang="en-CH">
                    <a:noFill/>
                  </a:rPr>
                  <a:t> </a:t>
                </a:r>
              </a:p>
            </p:txBody>
          </p:sp>
        </mc:Fallback>
      </mc:AlternateContent>
      <p:pic>
        <p:nvPicPr>
          <p:cNvPr id="43" name="Picture 42">
            <a:extLst>
              <a:ext uri="{FF2B5EF4-FFF2-40B4-BE49-F238E27FC236}">
                <a16:creationId xmlns:a16="http://schemas.microsoft.com/office/drawing/2014/main" id="{6A549569-1AF8-4C94-F412-1C39905388EC}"/>
              </a:ext>
            </a:extLst>
          </p:cNvPr>
          <p:cNvPicPr>
            <a:picLocks noChangeAspect="1"/>
          </p:cNvPicPr>
          <p:nvPr/>
        </p:nvPicPr>
        <p:blipFill>
          <a:blip r:embed="rId3"/>
          <a:srcRect t="63736" b="31509"/>
          <a:stretch>
            <a:fillRect/>
          </a:stretch>
        </p:blipFill>
        <p:spPr>
          <a:xfrm>
            <a:off x="189240" y="4472847"/>
            <a:ext cx="5257830" cy="213269"/>
          </a:xfrm>
          <a:prstGeom prst="rect">
            <a:avLst/>
          </a:prstGeom>
        </p:spPr>
      </p:pic>
      <p:sp>
        <p:nvSpPr>
          <p:cNvPr id="44" name="TextBox 43">
            <a:extLst>
              <a:ext uri="{FF2B5EF4-FFF2-40B4-BE49-F238E27FC236}">
                <a16:creationId xmlns:a16="http://schemas.microsoft.com/office/drawing/2014/main" id="{0C75B4BA-7D09-AB92-17F6-FE1FEF5A2B53}"/>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778784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6AA78A-4A33-9F3F-6F04-5FB9D1D1B9D6}"/>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CDA0B8AD-6CCB-7787-31D3-C24A5CE7984C}"/>
              </a:ext>
            </a:extLst>
          </p:cNvPr>
          <p:cNvSpPr txBox="1">
            <a:spLocks/>
          </p:cNvSpPr>
          <p:nvPr/>
        </p:nvSpPr>
        <p:spPr>
          <a:xfrm>
            <a:off x="613936" y="758840"/>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Doing Better</a:t>
            </a:r>
          </a:p>
        </p:txBody>
      </p:sp>
      <p:pic>
        <p:nvPicPr>
          <p:cNvPr id="14" name="Picture 13">
            <a:extLst>
              <a:ext uri="{FF2B5EF4-FFF2-40B4-BE49-F238E27FC236}">
                <a16:creationId xmlns:a16="http://schemas.microsoft.com/office/drawing/2014/main" id="{976C9D8E-0AF7-AC00-CD23-847575AE9130}"/>
              </a:ext>
            </a:extLst>
          </p:cNvPr>
          <p:cNvPicPr>
            <a:picLocks noChangeAspect="1"/>
          </p:cNvPicPr>
          <p:nvPr/>
        </p:nvPicPr>
        <p:blipFill>
          <a:blip r:embed="rId3">
            <a:alphaModFix amt="35000"/>
          </a:blip>
          <a:stretch>
            <a:fillRect/>
          </a:stretch>
        </p:blipFill>
        <p:spPr>
          <a:xfrm>
            <a:off x="165309" y="1614291"/>
            <a:ext cx="5257830" cy="4484869"/>
          </a:xfrm>
          <a:prstGeom prst="rect">
            <a:avLst/>
          </a:prstGeom>
        </p:spPr>
      </p:pic>
      <p:pic>
        <p:nvPicPr>
          <p:cNvPr id="31" name="Picture 30">
            <a:extLst>
              <a:ext uri="{FF2B5EF4-FFF2-40B4-BE49-F238E27FC236}">
                <a16:creationId xmlns:a16="http://schemas.microsoft.com/office/drawing/2014/main" id="{D7B247BB-4F3D-C81D-842C-7D9A8F858EC9}"/>
              </a:ext>
            </a:extLst>
          </p:cNvPr>
          <p:cNvPicPr>
            <a:picLocks noChangeAspect="1"/>
          </p:cNvPicPr>
          <p:nvPr/>
        </p:nvPicPr>
        <p:blipFill>
          <a:blip r:embed="rId3"/>
          <a:srcRect t="55284" b="38371"/>
          <a:stretch>
            <a:fillRect/>
          </a:stretch>
        </p:blipFill>
        <p:spPr>
          <a:xfrm>
            <a:off x="146059" y="4093828"/>
            <a:ext cx="5257830" cy="284584"/>
          </a:xfrm>
          <a:prstGeom prst="rect">
            <a:avLst/>
          </a:prstGeom>
        </p:spPr>
      </p:pic>
      <p:pic>
        <p:nvPicPr>
          <p:cNvPr id="5" name="Picture 4">
            <a:extLst>
              <a:ext uri="{FF2B5EF4-FFF2-40B4-BE49-F238E27FC236}">
                <a16:creationId xmlns:a16="http://schemas.microsoft.com/office/drawing/2014/main" id="{64C9A437-CCA3-A25F-60AC-6350A74C1E52}"/>
              </a:ext>
            </a:extLst>
          </p:cNvPr>
          <p:cNvPicPr>
            <a:picLocks noChangeAspect="1"/>
          </p:cNvPicPr>
          <p:nvPr/>
        </p:nvPicPr>
        <p:blipFill>
          <a:blip r:embed="rId4">
            <a:extLst>
              <a:ext uri="{28A0092B-C50C-407E-A947-70E740481C1C}">
                <a14:useLocalDpi xmlns:a14="http://schemas.microsoft.com/office/drawing/2010/main" val="0"/>
              </a:ext>
            </a:extLst>
          </a:blip>
          <a:srcRect l="10802"/>
          <a:stretch>
            <a:fillRect/>
          </a:stretch>
        </p:blipFill>
        <p:spPr>
          <a:xfrm>
            <a:off x="5762973" y="1118739"/>
            <a:ext cx="5815091" cy="3259673"/>
          </a:xfrm>
          <a:prstGeom prst="rect">
            <a:avLst/>
          </a:prstGeom>
        </p:spPr>
      </p:pic>
      <p:sp>
        <p:nvSpPr>
          <p:cNvPr id="6" name="To gain knowledge of atom energy structure: probe it with electromagnetic radiation…">
            <a:extLst>
              <a:ext uri="{FF2B5EF4-FFF2-40B4-BE49-F238E27FC236}">
                <a16:creationId xmlns:a16="http://schemas.microsoft.com/office/drawing/2014/main" id="{85F51576-276C-69E9-F9B4-C6A0771A219A}"/>
              </a:ext>
            </a:extLst>
          </p:cNvPr>
          <p:cNvSpPr txBox="1">
            <a:spLocks noChangeArrowheads="1"/>
          </p:cNvSpPr>
          <p:nvPr/>
        </p:nvSpPr>
        <p:spPr>
          <a:xfrm>
            <a:off x="5678584" y="4559117"/>
            <a:ext cx="6187552" cy="192213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0070C0"/>
              </a:buClr>
              <a:buFont typeface="Wingdings" panose="05000000000000000000" pitchFamily="2" charset="2"/>
              <a:buChar char="Ø"/>
            </a:pPr>
            <a:r>
              <a:rPr lang="en-US" altLang="en-CH" dirty="0"/>
              <a:t> Calibrated CCD to measure laser-target displacement (45um resolution)</a:t>
            </a:r>
          </a:p>
          <a:p>
            <a:pPr>
              <a:buClr>
                <a:srgbClr val="0070C0"/>
              </a:buClr>
              <a:buFont typeface="Wingdings" panose="05000000000000000000" pitchFamily="2" charset="2"/>
              <a:buChar char="Ø"/>
            </a:pPr>
            <a:r>
              <a:rPr lang="en-US" altLang="en-CH" sz="2800" dirty="0"/>
              <a:t> Significant improvement upon previous     measurements (500um resolution)</a:t>
            </a:r>
          </a:p>
        </p:txBody>
      </p:sp>
      <p:sp>
        <p:nvSpPr>
          <p:cNvPr id="8" name="TextBox 7">
            <a:extLst>
              <a:ext uri="{FF2B5EF4-FFF2-40B4-BE49-F238E27FC236}">
                <a16:creationId xmlns:a16="http://schemas.microsoft.com/office/drawing/2014/main" id="{6CAB6E03-B840-9EB3-EFD6-9E7DC8CA3A4F}"/>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3081478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2AE6D3-B480-31A0-E695-D2887049CB3D}"/>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33F7701D-B856-9E3C-9E41-DF0207C82125}"/>
              </a:ext>
            </a:extLst>
          </p:cNvPr>
          <p:cNvSpPr txBox="1">
            <a:spLocks/>
          </p:cNvSpPr>
          <p:nvPr/>
        </p:nvSpPr>
        <p:spPr>
          <a:xfrm>
            <a:off x="609600" y="9587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But how do we do even better??</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506B59E8-30E2-D598-1084-C81F8A35AFD7}"/>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F6206DE8-0CB6-FCED-05CA-9FEE1E12BF59}"/>
              </a:ext>
            </a:extLst>
          </p:cNvPr>
          <p:cNvSpPr txBox="1"/>
          <p:nvPr/>
        </p:nvSpPr>
        <p:spPr>
          <a:xfrm>
            <a:off x="488255" y="1841386"/>
            <a:ext cx="9850688" cy="5663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The incredibly light mass of Ps makes 1S-2S spectroscopy tricky</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Natural linewidth ~ 1.2MHz </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Substantial velocities even at room temperature </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Huge transit time broadening ~ 100MHz </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2</a:t>
            </a:r>
            <a:r>
              <a:rPr lang="en-GB" baseline="30000" dirty="0">
                <a:latin typeface="+mj-lt"/>
              </a:rPr>
              <a:t>nd</a:t>
            </a:r>
            <a:r>
              <a:rPr lang="en-GB" dirty="0">
                <a:latin typeface="+mj-lt"/>
              </a:rPr>
              <a:t> Order doppler shift is substantial</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Large laser powers required (AC Stark shift)</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How do we get around this limitation?</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First demonstration of laser cooled Ps </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Or…</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pic>
        <p:nvPicPr>
          <p:cNvPr id="12" name="Screenshot 2024-12-04 at 22.34.47.png" descr="Screenshot 2024-12-04 at 22.34.47.png">
            <a:extLst>
              <a:ext uri="{FF2B5EF4-FFF2-40B4-BE49-F238E27FC236}">
                <a16:creationId xmlns:a16="http://schemas.microsoft.com/office/drawing/2014/main" id="{E77A2081-0B44-A4A0-68A3-7FDAE4F0803F}"/>
              </a:ext>
            </a:extLst>
          </p:cNvPr>
          <p:cNvPicPr>
            <a:picLocks noChangeAspect="1"/>
          </p:cNvPicPr>
          <p:nvPr/>
        </p:nvPicPr>
        <p:blipFill>
          <a:blip r:embed="rId2"/>
          <a:stretch>
            <a:fillRect/>
          </a:stretch>
        </p:blipFill>
        <p:spPr>
          <a:xfrm>
            <a:off x="6933316" y="4813929"/>
            <a:ext cx="4648757" cy="1471368"/>
          </a:xfrm>
          <a:prstGeom prst="rect">
            <a:avLst/>
          </a:prstGeom>
          <a:ln w="12700">
            <a:miter lim="400000"/>
          </a:ln>
        </p:spPr>
      </p:pic>
      <p:pic>
        <p:nvPicPr>
          <p:cNvPr id="13" name="Screenshot 2024-12-04 at 22.36.07.png" descr="Screenshot 2024-12-04 at 22.36.07.png">
            <a:extLst>
              <a:ext uri="{FF2B5EF4-FFF2-40B4-BE49-F238E27FC236}">
                <a16:creationId xmlns:a16="http://schemas.microsoft.com/office/drawing/2014/main" id="{E49D7FC8-36A4-379D-463C-9AA6837FB7DD}"/>
              </a:ext>
            </a:extLst>
          </p:cNvPr>
          <p:cNvPicPr>
            <a:picLocks noChangeAspect="1"/>
          </p:cNvPicPr>
          <p:nvPr/>
        </p:nvPicPr>
        <p:blipFill>
          <a:blip r:embed="rId3"/>
          <a:stretch>
            <a:fillRect/>
          </a:stretch>
        </p:blipFill>
        <p:spPr>
          <a:xfrm>
            <a:off x="6933316" y="3216730"/>
            <a:ext cx="4933310" cy="1393405"/>
          </a:xfrm>
          <a:prstGeom prst="rect">
            <a:avLst/>
          </a:prstGeom>
          <a:ln w="12700">
            <a:miter lim="400000"/>
          </a:ln>
        </p:spPr>
      </p:pic>
      <p:sp>
        <p:nvSpPr>
          <p:cNvPr id="5" name="TextBox 4">
            <a:extLst>
              <a:ext uri="{FF2B5EF4-FFF2-40B4-BE49-F238E27FC236}">
                <a16:creationId xmlns:a16="http://schemas.microsoft.com/office/drawing/2014/main" id="{5E0CA469-09F7-AE94-C484-B27E074FE9B5}"/>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3765791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99C5F-0C44-3284-558E-76FF954127A6}"/>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2E891660-AFC8-A1CC-1633-556201B5AF6C}"/>
              </a:ext>
            </a:extLst>
          </p:cNvPr>
          <p:cNvSpPr txBox="1">
            <a:spLocks/>
          </p:cNvSpPr>
          <p:nvPr/>
        </p:nvSpPr>
        <p:spPr>
          <a:xfrm>
            <a:off x="378146" y="846144"/>
            <a:ext cx="390144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3800" dirty="0"/>
              <a:t>Ramsey-Doppler Spectroscopy</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D35D4DC-9BBD-448E-CAFF-45B87D4548D2}"/>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pic>
        <p:nvPicPr>
          <p:cNvPr id="5" name="Picture 4">
            <a:extLst>
              <a:ext uri="{FF2B5EF4-FFF2-40B4-BE49-F238E27FC236}">
                <a16:creationId xmlns:a16="http://schemas.microsoft.com/office/drawing/2014/main" id="{E5C6DF41-6AA6-54A8-A9C0-55236C4D9409}"/>
              </a:ext>
            </a:extLst>
          </p:cNvPr>
          <p:cNvPicPr>
            <a:picLocks noChangeAspect="1"/>
          </p:cNvPicPr>
          <p:nvPr/>
        </p:nvPicPr>
        <p:blipFill>
          <a:blip r:embed="rId3"/>
          <a:srcRect t="702" b="1"/>
          <a:stretch/>
        </p:blipFill>
        <p:spPr>
          <a:xfrm>
            <a:off x="4805680" y="754048"/>
            <a:ext cx="7286466" cy="6111737"/>
          </a:xfrm>
          <a:prstGeom prst="rect">
            <a:avLst/>
          </a:prstGeom>
        </p:spPr>
      </p:pic>
      <p:sp>
        <p:nvSpPr>
          <p:cNvPr id="7" name="TextBox 6">
            <a:extLst>
              <a:ext uri="{FF2B5EF4-FFF2-40B4-BE49-F238E27FC236}">
                <a16:creationId xmlns:a16="http://schemas.microsoft.com/office/drawing/2014/main" id="{4F4EBAB7-1674-B344-1C0C-A621E0756CB3}"/>
              </a:ext>
            </a:extLst>
          </p:cNvPr>
          <p:cNvSpPr txBox="1"/>
          <p:nvPr/>
        </p:nvSpPr>
        <p:spPr>
          <a:xfrm>
            <a:off x="277664" y="6357377"/>
            <a:ext cx="6097772" cy="523220"/>
          </a:xfrm>
          <a:prstGeom prst="rect">
            <a:avLst/>
          </a:prstGeom>
          <a:noFill/>
        </p:spPr>
        <p:txBody>
          <a:bodyPr wrap="square">
            <a:spAutoFit/>
          </a:bodyPr>
          <a:lstStyle/>
          <a:p>
            <a:r>
              <a:rPr lang="en-US" sz="1400" dirty="0">
                <a:effectLst/>
                <a:latin typeface="+mj-lt"/>
                <a:ea typeface="Times New Roman" panose="02020603050405020304" pitchFamily="18" charset="0"/>
              </a:rPr>
              <a:t>Huber, A et al. Phys. Rev. A 58, (1998)</a:t>
            </a:r>
          </a:p>
          <a:p>
            <a:r>
              <a:rPr lang="en-US" sz="1400" dirty="0">
                <a:effectLst/>
                <a:latin typeface="+mj-lt"/>
                <a:ea typeface="Times New Roman" panose="02020603050405020304" pitchFamily="18" charset="0"/>
              </a:rPr>
              <a:t>Javary, E., Thorpe-Woods, E., </a:t>
            </a:r>
            <a:r>
              <a:rPr lang="en-US" sz="1400" dirty="0" err="1">
                <a:effectLst/>
                <a:latin typeface="+mj-lt"/>
                <a:ea typeface="Times New Roman" panose="02020603050405020304" pitchFamily="18" charset="0"/>
              </a:rPr>
              <a:t>Cortinovis</a:t>
            </a:r>
            <a:r>
              <a:rPr lang="en-US" sz="1400" dirty="0">
                <a:effectLst/>
                <a:latin typeface="+mj-lt"/>
                <a:ea typeface="Times New Roman" panose="02020603050405020304" pitchFamily="18" charset="0"/>
              </a:rPr>
              <a:t>, I. et al. Eur. Phys. J. D 79, 15 (2025).</a:t>
            </a:r>
            <a:endParaRPr lang="en-CH" sz="1400" dirty="0">
              <a:latin typeface="+mj-lt"/>
            </a:endParaRPr>
          </a:p>
        </p:txBody>
      </p:sp>
      <p:sp>
        <p:nvSpPr>
          <p:cNvPr id="8"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31F17C6C-4EE5-5EE7-DC73-DF49C1BED6E2}"/>
              </a:ext>
            </a:extLst>
          </p:cNvPr>
          <p:cNvSpPr txBox="1"/>
          <p:nvPr/>
        </p:nvSpPr>
        <p:spPr>
          <a:xfrm>
            <a:off x="86603" y="2034336"/>
            <a:ext cx="4896216" cy="47987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Appling </a:t>
            </a:r>
            <a:r>
              <a:rPr lang="en-GB" sz="2700" b="1" dirty="0">
                <a:latin typeface="+mj-lt"/>
              </a:rPr>
              <a:t>Ramsey spectroscopy </a:t>
            </a:r>
            <a:r>
              <a:rPr lang="en-GB" sz="2700" dirty="0">
                <a:latin typeface="+mj-lt"/>
              </a:rPr>
              <a:t>to the 1S-2S transition</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sz="2400" dirty="0">
                <a:latin typeface="+mj-lt"/>
              </a:rPr>
              <a:t>Has been done for hydrogen </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Position sensitive detection which measures TOF</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sz="2400" dirty="0">
                <a:latin typeface="+mj-lt"/>
              </a:rPr>
              <a:t>Uses </a:t>
            </a:r>
            <a:r>
              <a:rPr lang="en-GB" sz="2400" b="1" dirty="0">
                <a:latin typeface="+mj-lt"/>
              </a:rPr>
              <a:t>2</a:t>
            </a:r>
            <a:r>
              <a:rPr lang="en-GB" sz="2400" b="1" baseline="30000" dirty="0">
                <a:latin typeface="+mj-lt"/>
              </a:rPr>
              <a:t>nd</a:t>
            </a:r>
            <a:r>
              <a:rPr lang="en-GB" sz="2400" b="1" dirty="0">
                <a:latin typeface="+mj-lt"/>
              </a:rPr>
              <a:t> Order Doppler as detuning mechanism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Reduces transit time broadening, 2</a:t>
            </a:r>
            <a:r>
              <a:rPr lang="en-GB" sz="2700" baseline="30000" dirty="0">
                <a:latin typeface="+mj-lt"/>
              </a:rPr>
              <a:t>nd</a:t>
            </a:r>
            <a:r>
              <a:rPr lang="en-GB" sz="2700" dirty="0">
                <a:latin typeface="+mj-lt"/>
              </a:rPr>
              <a:t> Order Doppler and AC stark shift</a:t>
            </a:r>
          </a:p>
          <a:p>
            <a:pPr>
              <a:spcBef>
                <a:spcPts val="500"/>
              </a:spcBef>
              <a:buClr>
                <a:srgbClr val="0000AA"/>
              </a:buClr>
              <a:buSzPct val="100000"/>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6" name="TextBox 5">
            <a:extLst>
              <a:ext uri="{FF2B5EF4-FFF2-40B4-BE49-F238E27FC236}">
                <a16:creationId xmlns:a16="http://schemas.microsoft.com/office/drawing/2014/main" id="{63403F5E-5CFF-E0F5-7940-3AF14CC479F9}"/>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237130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158FB7-0B69-56AC-6E2D-836C02707767}"/>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A3FA2543-1D8E-F227-376A-A1705C044A50}"/>
              </a:ext>
            </a:extLst>
          </p:cNvPr>
          <p:cNvSpPr txBox="1">
            <a:spLocks/>
          </p:cNvSpPr>
          <p:nvPr/>
        </p:nvSpPr>
        <p:spPr>
          <a:xfrm>
            <a:off x="378146" y="846144"/>
            <a:ext cx="390144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3800" dirty="0"/>
              <a:t>Ramsey-Doppler Spectroscopy</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C3B21934-17DD-2219-472E-C435CC3F9E95}"/>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7" name="TextBox 6">
            <a:extLst>
              <a:ext uri="{FF2B5EF4-FFF2-40B4-BE49-F238E27FC236}">
                <a16:creationId xmlns:a16="http://schemas.microsoft.com/office/drawing/2014/main" id="{4983B5A1-E650-4821-63EE-8B6E18CFA258}"/>
              </a:ext>
            </a:extLst>
          </p:cNvPr>
          <p:cNvSpPr txBox="1"/>
          <p:nvPr/>
        </p:nvSpPr>
        <p:spPr>
          <a:xfrm>
            <a:off x="277664" y="6357377"/>
            <a:ext cx="6097772" cy="523220"/>
          </a:xfrm>
          <a:prstGeom prst="rect">
            <a:avLst/>
          </a:prstGeom>
          <a:noFill/>
        </p:spPr>
        <p:txBody>
          <a:bodyPr wrap="square">
            <a:spAutoFit/>
          </a:bodyPr>
          <a:lstStyle/>
          <a:p>
            <a:r>
              <a:rPr lang="en-US" sz="1400" dirty="0">
                <a:effectLst/>
                <a:latin typeface="+mj-lt"/>
                <a:ea typeface="Times New Roman" panose="02020603050405020304" pitchFamily="18" charset="0"/>
              </a:rPr>
              <a:t>Huber, A et al. Phys. Rev. A 58, (1998)</a:t>
            </a:r>
          </a:p>
          <a:p>
            <a:r>
              <a:rPr lang="en-US" sz="1400" dirty="0">
                <a:effectLst/>
                <a:latin typeface="+mj-lt"/>
                <a:ea typeface="Times New Roman" panose="02020603050405020304" pitchFamily="18" charset="0"/>
              </a:rPr>
              <a:t>Javary, E., Thorpe-Woods, E., </a:t>
            </a:r>
            <a:r>
              <a:rPr lang="en-US" sz="1400" dirty="0" err="1">
                <a:effectLst/>
                <a:latin typeface="+mj-lt"/>
                <a:ea typeface="Times New Roman" panose="02020603050405020304" pitchFamily="18" charset="0"/>
              </a:rPr>
              <a:t>Cortinovis</a:t>
            </a:r>
            <a:r>
              <a:rPr lang="en-US" sz="1400" dirty="0">
                <a:effectLst/>
                <a:latin typeface="+mj-lt"/>
                <a:ea typeface="Times New Roman" panose="02020603050405020304" pitchFamily="18" charset="0"/>
              </a:rPr>
              <a:t>, I. et al. Eur. Phys. J. D 79, 15 (2025).</a:t>
            </a:r>
            <a:endParaRPr lang="en-CH" sz="1400" dirty="0">
              <a:latin typeface="+mj-lt"/>
            </a:endParaRPr>
          </a:p>
        </p:txBody>
      </p:sp>
      <p:sp>
        <p:nvSpPr>
          <p:cNvPr id="8"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1CE4170-B79A-24CE-34E6-160EEE7AAE35}"/>
              </a:ext>
            </a:extLst>
          </p:cNvPr>
          <p:cNvSpPr txBox="1"/>
          <p:nvPr/>
        </p:nvSpPr>
        <p:spPr>
          <a:xfrm>
            <a:off x="86603" y="2034336"/>
            <a:ext cx="4896216" cy="47987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Appling </a:t>
            </a:r>
            <a:r>
              <a:rPr lang="en-GB" sz="2700" b="1" dirty="0">
                <a:latin typeface="+mj-lt"/>
              </a:rPr>
              <a:t>Ramsey spectroscopy </a:t>
            </a:r>
            <a:r>
              <a:rPr lang="en-GB" sz="2700" dirty="0">
                <a:latin typeface="+mj-lt"/>
              </a:rPr>
              <a:t>to the 1S-2S transition</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sz="2400" dirty="0">
                <a:latin typeface="+mj-lt"/>
              </a:rPr>
              <a:t>Has been done for hydrogen </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Position sensitive detection which measures TOF</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sz="2400" dirty="0">
                <a:latin typeface="+mj-lt"/>
              </a:rPr>
              <a:t>Uses </a:t>
            </a:r>
            <a:r>
              <a:rPr lang="en-GB" sz="2400" b="1" dirty="0">
                <a:latin typeface="+mj-lt"/>
              </a:rPr>
              <a:t>2</a:t>
            </a:r>
            <a:r>
              <a:rPr lang="en-GB" sz="2400" b="1" baseline="30000" dirty="0">
                <a:latin typeface="+mj-lt"/>
              </a:rPr>
              <a:t>nd</a:t>
            </a:r>
            <a:r>
              <a:rPr lang="en-GB" sz="2400" b="1" dirty="0">
                <a:latin typeface="+mj-lt"/>
              </a:rPr>
              <a:t> Order Doppler as detuning mechanism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Reduces transit time broadening, 2</a:t>
            </a:r>
            <a:r>
              <a:rPr lang="en-GB" sz="2700" baseline="30000" dirty="0">
                <a:latin typeface="+mj-lt"/>
              </a:rPr>
              <a:t>nd</a:t>
            </a:r>
            <a:r>
              <a:rPr lang="en-GB" sz="2700" dirty="0">
                <a:latin typeface="+mj-lt"/>
              </a:rPr>
              <a:t> Order Doppler and AC stark shift</a:t>
            </a:r>
          </a:p>
          <a:p>
            <a:pPr>
              <a:spcBef>
                <a:spcPts val="500"/>
              </a:spcBef>
              <a:buClr>
                <a:srgbClr val="0000AA"/>
              </a:buClr>
              <a:buSzPct val="100000"/>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6" name="TextBox 5">
            <a:extLst>
              <a:ext uri="{FF2B5EF4-FFF2-40B4-BE49-F238E27FC236}">
                <a16:creationId xmlns:a16="http://schemas.microsoft.com/office/drawing/2014/main" id="{95F6C370-DCEF-1025-141D-AB372DB0CE3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pic>
        <p:nvPicPr>
          <p:cNvPr id="4" name="Picture 3">
            <a:extLst>
              <a:ext uri="{FF2B5EF4-FFF2-40B4-BE49-F238E27FC236}">
                <a16:creationId xmlns:a16="http://schemas.microsoft.com/office/drawing/2014/main" id="{43D96DC5-CD22-0977-14A8-412A3F688BCD}"/>
              </a:ext>
            </a:extLst>
          </p:cNvPr>
          <p:cNvPicPr>
            <a:picLocks noChangeAspect="1"/>
          </p:cNvPicPr>
          <p:nvPr/>
        </p:nvPicPr>
        <p:blipFill>
          <a:blip r:embed="rId3"/>
          <a:stretch>
            <a:fillRect/>
          </a:stretch>
        </p:blipFill>
        <p:spPr>
          <a:xfrm>
            <a:off x="4876424" y="921374"/>
            <a:ext cx="7315576" cy="4667490"/>
          </a:xfrm>
          <a:prstGeom prst="rect">
            <a:avLst/>
          </a:prstGeom>
        </p:spPr>
      </p:pic>
      <p:graphicFrame>
        <p:nvGraphicFramePr>
          <p:cNvPr id="9" name="Table 8">
            <a:extLst>
              <a:ext uri="{FF2B5EF4-FFF2-40B4-BE49-F238E27FC236}">
                <a16:creationId xmlns:a16="http://schemas.microsoft.com/office/drawing/2014/main" id="{40002D9E-F166-C283-376B-766A96E676ED}"/>
              </a:ext>
            </a:extLst>
          </p:cNvPr>
          <p:cNvGraphicFramePr>
            <a:graphicFrameLocks noGrp="1"/>
          </p:cNvGraphicFramePr>
          <p:nvPr>
            <p:extLst>
              <p:ext uri="{D42A27DB-BD31-4B8C-83A1-F6EECF244321}">
                <p14:modId xmlns:p14="http://schemas.microsoft.com/office/powerpoint/2010/main" val="4238263999"/>
              </p:ext>
            </p:extLst>
          </p:nvPr>
        </p:nvGraphicFramePr>
        <p:xfrm>
          <a:off x="5553769" y="5651315"/>
          <a:ext cx="6285998" cy="914400"/>
        </p:xfrm>
        <a:graphic>
          <a:graphicData uri="http://schemas.openxmlformats.org/drawingml/2006/table">
            <a:tbl>
              <a:tblPr firstRow="1" firstCol="1" bandRow="1">
                <a:tableStyleId>{5C22544A-7EE6-4342-B048-85BDC9FD1C3A}</a:tableStyleId>
              </a:tblPr>
              <a:tblGrid>
                <a:gridCol w="2095100">
                  <a:extLst>
                    <a:ext uri="{9D8B030D-6E8A-4147-A177-3AD203B41FA5}">
                      <a16:colId xmlns:a16="http://schemas.microsoft.com/office/drawing/2014/main" val="895119244"/>
                    </a:ext>
                  </a:extLst>
                </a:gridCol>
                <a:gridCol w="1737434">
                  <a:extLst>
                    <a:ext uri="{9D8B030D-6E8A-4147-A177-3AD203B41FA5}">
                      <a16:colId xmlns:a16="http://schemas.microsoft.com/office/drawing/2014/main" val="2117833796"/>
                    </a:ext>
                  </a:extLst>
                </a:gridCol>
                <a:gridCol w="2453464">
                  <a:extLst>
                    <a:ext uri="{9D8B030D-6E8A-4147-A177-3AD203B41FA5}">
                      <a16:colId xmlns:a16="http://schemas.microsoft.com/office/drawing/2014/main" val="112528415"/>
                    </a:ext>
                  </a:extLst>
                </a:gridCol>
              </a:tblGrid>
              <a:tr h="0">
                <a:tc>
                  <a:txBody>
                    <a:bodyPr/>
                    <a:lstStyle/>
                    <a:p>
                      <a:pPr algn="just"/>
                      <a:r>
                        <a:rPr lang="en-GB" sz="1200">
                          <a:effectLst/>
                        </a:rPr>
                        <a:t>Uncertainty</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GB" sz="1200">
                          <a:effectLst/>
                        </a:rPr>
                        <a:t>Approximate size</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a:effectLst/>
                        </a:rPr>
                        <a:t>Comment</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63908186"/>
                  </a:ext>
                </a:extLst>
              </a:tr>
              <a:tr h="0">
                <a:tc>
                  <a:txBody>
                    <a:bodyPr/>
                    <a:lstStyle/>
                    <a:p>
                      <a:pPr algn="just"/>
                      <a:r>
                        <a:rPr lang="en-GB" sz="1200">
                          <a:effectLst/>
                        </a:rPr>
                        <a:t>Statistical</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dirty="0">
                          <a:effectLst/>
                        </a:rPr>
                        <a:t>≈ 20 kHz (10 days)</a:t>
                      </a:r>
                      <a:endParaRPr lang="en-CH" sz="105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a:effectLst/>
                        </a:rPr>
                        <a:t>Uncertainty in fit</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76808081"/>
                  </a:ext>
                </a:extLst>
              </a:tr>
              <a:tr h="0">
                <a:tc>
                  <a:txBody>
                    <a:bodyPr/>
                    <a:lstStyle/>
                    <a:p>
                      <a:pPr algn="just"/>
                      <a:r>
                        <a:rPr lang="en-GB" sz="1200">
                          <a:effectLst/>
                        </a:rPr>
                        <a:t>AC Stark</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a:effectLst/>
                        </a:rPr>
                        <a:t>&lt; 10kHz (450 ± 45W)</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a:effectLst/>
                        </a:rPr>
                        <a:t>Suppressed by Ramsey technique</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27001208"/>
                  </a:ext>
                </a:extLst>
              </a:tr>
              <a:tr h="0">
                <a:tc>
                  <a:txBody>
                    <a:bodyPr/>
                    <a:lstStyle/>
                    <a:p>
                      <a:pPr algn="just"/>
                      <a:r>
                        <a:rPr lang="en-GB" sz="1200">
                          <a:effectLst/>
                        </a:rPr>
                        <a:t>2</a:t>
                      </a:r>
                      <a:r>
                        <a:rPr lang="en-GB" sz="1200" baseline="30000">
                          <a:effectLst/>
                        </a:rPr>
                        <a:t>nd</a:t>
                      </a:r>
                      <a:r>
                        <a:rPr lang="en-GB" sz="1200">
                          <a:effectLst/>
                        </a:rPr>
                        <a:t> order Doppler</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a:effectLst/>
                        </a:rPr>
                        <a:t>≈ 18kHz </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a:effectLst/>
                        </a:rPr>
                        <a:t>TOF corrected</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51739233"/>
                  </a:ext>
                </a:extLst>
              </a:tr>
              <a:tr h="0">
                <a:tc>
                  <a:txBody>
                    <a:bodyPr/>
                    <a:lstStyle/>
                    <a:p>
                      <a:pPr algn="just"/>
                      <a:r>
                        <a:rPr lang="en-GB" sz="1200">
                          <a:effectLst/>
                        </a:rPr>
                        <a:t>Laser stability</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a:effectLst/>
                        </a:rPr>
                        <a:t>&lt; 2kHz</a:t>
                      </a:r>
                      <a:endParaRPr lang="en-CH" sz="105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200" dirty="0">
                          <a:effectLst/>
                        </a:rPr>
                        <a:t>Laser frequency measured by comb</a:t>
                      </a:r>
                      <a:endParaRPr lang="en-CH" sz="105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50286155"/>
                  </a:ext>
                </a:extLst>
              </a:tr>
            </a:tbl>
          </a:graphicData>
        </a:graphic>
      </p:graphicFrame>
    </p:spTree>
    <p:extLst>
      <p:ext uri="{BB962C8B-B14F-4D97-AF65-F5344CB8AC3E}">
        <p14:creationId xmlns:p14="http://schemas.microsoft.com/office/powerpoint/2010/main" val="1564050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AAFDDD79-2157-FE71-503E-C9D69872BA53}"/>
              </a:ext>
            </a:extLst>
          </p:cNvPr>
          <p:cNvSpPr txBox="1">
            <a:spLocks/>
          </p:cNvSpPr>
          <p:nvPr/>
        </p:nvSpPr>
        <p:spPr>
          <a:xfrm>
            <a:off x="609600" y="9587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Summary</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3C1FB9F6-0BF9-FF09-6FD2-6EEB7253EADB}"/>
              </a:ext>
            </a:extLst>
          </p:cNvPr>
          <p:cNvSpPr txBox="1"/>
          <p:nvPr/>
        </p:nvSpPr>
        <p:spPr>
          <a:xfrm>
            <a:off x="149472" y="1500632"/>
            <a:ext cx="11893056" cy="54478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Spectroscopy of leptonic atoms provides a precision test of QED</a:t>
            </a:r>
          </a:p>
          <a:p>
            <a:pPr marL="361950"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We are in the process of commissioning </a:t>
            </a:r>
            <a:r>
              <a:rPr lang="en-GB" sz="3200" dirty="0" err="1">
                <a:latin typeface="+mj-lt"/>
              </a:rPr>
              <a:t>MuMASS</a:t>
            </a:r>
            <a:r>
              <a:rPr lang="en-GB" sz="3200" dirty="0">
                <a:latin typeface="+mj-lt"/>
              </a:rPr>
              <a:t> using hydrogen </a:t>
            </a:r>
          </a:p>
          <a:p>
            <a:pPr marL="361950"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CW 1S-2S measurement of Ps with similar precision to state-of-the-art</a:t>
            </a:r>
          </a:p>
          <a:p>
            <a:pPr marL="361950"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Ongoing upgrades to current setup expected to result in sub-MHz resolution on Ps 1S-2S spectroscopy</a:t>
            </a:r>
          </a:p>
          <a:p>
            <a:pPr marL="361950"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Ramsey-Doppler offers a route to measuring 1S-2S with tens-of-kHz precision</a:t>
            </a:r>
          </a:p>
        </p:txBody>
      </p:sp>
      <p:sp>
        <p:nvSpPr>
          <p:cNvPr id="5" name="TextBox 4">
            <a:extLst>
              <a:ext uri="{FF2B5EF4-FFF2-40B4-BE49-F238E27FC236}">
                <a16:creationId xmlns:a16="http://schemas.microsoft.com/office/drawing/2014/main" id="{16AE121E-65D1-B8DA-3449-37031572DB44}"/>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42648821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80C883-38F0-D7B9-7502-BE26B09DC79C}"/>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E3D2EC62-1857-73EA-C3A0-BBA5F471E6AA}"/>
              </a:ext>
            </a:extLst>
          </p:cNvPr>
          <p:cNvSpPr txBox="1">
            <a:spLocks/>
          </p:cNvSpPr>
          <p:nvPr/>
        </p:nvSpPr>
        <p:spPr>
          <a:xfrm>
            <a:off x="6981785" y="4182809"/>
            <a:ext cx="4361604"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Thank you for listening!</a:t>
            </a:r>
          </a:p>
        </p:txBody>
      </p:sp>
      <p:pic>
        <p:nvPicPr>
          <p:cNvPr id="3" name="mu-mass_picture3.png" descr="mu-mass_picture3.png">
            <a:extLst>
              <a:ext uri="{FF2B5EF4-FFF2-40B4-BE49-F238E27FC236}">
                <a16:creationId xmlns:a16="http://schemas.microsoft.com/office/drawing/2014/main" id="{5FC65361-4C89-CC0B-C49E-6D0806FAB4E3}"/>
              </a:ext>
            </a:extLst>
          </p:cNvPr>
          <p:cNvPicPr>
            <a:picLocks noChangeAspect="1"/>
          </p:cNvPicPr>
          <p:nvPr/>
        </p:nvPicPr>
        <p:blipFill>
          <a:blip r:embed="rId2"/>
          <a:stretch>
            <a:fillRect/>
          </a:stretch>
        </p:blipFill>
        <p:spPr>
          <a:xfrm>
            <a:off x="-722408" y="5975222"/>
            <a:ext cx="2691027" cy="894250"/>
          </a:xfrm>
          <a:prstGeom prst="rect">
            <a:avLst/>
          </a:prstGeom>
          <a:ln w="12700">
            <a:miter lim="400000"/>
          </a:ln>
        </p:spPr>
      </p:pic>
      <p:sp>
        <p:nvSpPr>
          <p:cNvPr id="4" name="PART OF THIS WORK IS SUPPORTED BY an ERC consolidator grant  (818053 -Mu-MASS) and by the Swiss National Foundation under the grants 197346 219485.">
            <a:extLst>
              <a:ext uri="{FF2B5EF4-FFF2-40B4-BE49-F238E27FC236}">
                <a16:creationId xmlns:a16="http://schemas.microsoft.com/office/drawing/2014/main" id="{A1875278-7D17-76E8-9208-385D30AD5BE2}"/>
              </a:ext>
            </a:extLst>
          </p:cNvPr>
          <p:cNvSpPr txBox="1"/>
          <p:nvPr/>
        </p:nvSpPr>
        <p:spPr>
          <a:xfrm>
            <a:off x="1282288" y="5901097"/>
            <a:ext cx="11227399"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584200">
              <a:defRPr sz="2000" spc="79">
                <a:latin typeface="Helvetica Light"/>
                <a:ea typeface="Helvetica Light"/>
                <a:cs typeface="Helvetica Light"/>
                <a:sym typeface="Helvetica Light"/>
              </a:defRPr>
            </a:pPr>
            <a:r>
              <a:t>PART OF THIS WORK IS SUPPORTED BY an ERC consolidator grant </a:t>
            </a:r>
            <a:br/>
            <a:r>
              <a:t>(818053 -Mu-MASS) and by the Swiss National Foundation under the grants 197346</a:t>
            </a:r>
            <a:br/>
            <a:r>
              <a:t>219485. </a:t>
            </a:r>
          </a:p>
          <a:p>
            <a:pPr defTabSz="584200">
              <a:defRPr sz="2000" b="1" spc="79">
                <a:solidFill>
                  <a:srgbClr val="0365C0"/>
                </a:solidFill>
                <a:latin typeface="+mn-lt"/>
                <a:ea typeface="+mn-ea"/>
                <a:cs typeface="+mn-cs"/>
                <a:sym typeface="Helvetica"/>
              </a:defRPr>
            </a:pPr>
            <a:r>
              <a:t> </a:t>
            </a:r>
            <a:endParaRPr b="0">
              <a:latin typeface="Helvetica Light"/>
              <a:ea typeface="Helvetica Light"/>
              <a:cs typeface="Helvetica Light"/>
              <a:sym typeface="Helvetica Light"/>
            </a:endParaRPr>
          </a:p>
        </p:txBody>
      </p:sp>
      <p:pic>
        <p:nvPicPr>
          <p:cNvPr id="5" name="Image" descr="Image">
            <a:extLst>
              <a:ext uri="{FF2B5EF4-FFF2-40B4-BE49-F238E27FC236}">
                <a16:creationId xmlns:a16="http://schemas.microsoft.com/office/drawing/2014/main" id="{DA4492D7-B7BE-5E8D-F41E-F344750DF8A9}"/>
              </a:ext>
            </a:extLst>
          </p:cNvPr>
          <p:cNvPicPr>
            <a:picLocks noChangeAspect="1"/>
          </p:cNvPicPr>
          <p:nvPr/>
        </p:nvPicPr>
        <p:blipFill>
          <a:blip r:embed="rId3"/>
          <a:stretch>
            <a:fillRect/>
          </a:stretch>
        </p:blipFill>
        <p:spPr>
          <a:xfrm>
            <a:off x="9439604" y="4893301"/>
            <a:ext cx="2286001" cy="520701"/>
          </a:xfrm>
          <a:prstGeom prst="rect">
            <a:avLst/>
          </a:prstGeom>
          <a:ln w="12700">
            <a:miter lim="400000"/>
          </a:ln>
        </p:spPr>
      </p:pic>
      <p:pic>
        <p:nvPicPr>
          <p:cNvPr id="8" name="Picture 7">
            <a:extLst>
              <a:ext uri="{FF2B5EF4-FFF2-40B4-BE49-F238E27FC236}">
                <a16:creationId xmlns:a16="http://schemas.microsoft.com/office/drawing/2014/main" id="{E6329EB7-6653-8EB9-CEDC-AE9CF6C2AB07}"/>
              </a:ext>
            </a:extLst>
          </p:cNvPr>
          <p:cNvPicPr>
            <a:picLocks noChangeAspect="1"/>
          </p:cNvPicPr>
          <p:nvPr/>
        </p:nvPicPr>
        <p:blipFill>
          <a:blip r:embed="rId4"/>
          <a:srcRect t="20013" r="13300"/>
          <a:stretch/>
        </p:blipFill>
        <p:spPr>
          <a:xfrm>
            <a:off x="6651837" y="849695"/>
            <a:ext cx="4691552" cy="3283725"/>
          </a:xfrm>
          <a:prstGeom prst="rect">
            <a:avLst/>
          </a:prstGeom>
        </p:spPr>
      </p:pic>
      <p:pic>
        <p:nvPicPr>
          <p:cNvPr id="10" name="Picture 9">
            <a:extLst>
              <a:ext uri="{FF2B5EF4-FFF2-40B4-BE49-F238E27FC236}">
                <a16:creationId xmlns:a16="http://schemas.microsoft.com/office/drawing/2014/main" id="{4451A12E-65C6-7319-EA60-7F71540607A9}"/>
              </a:ext>
            </a:extLst>
          </p:cNvPr>
          <p:cNvPicPr>
            <a:picLocks noChangeAspect="1"/>
          </p:cNvPicPr>
          <p:nvPr/>
        </p:nvPicPr>
        <p:blipFill>
          <a:blip r:embed="rId5"/>
          <a:srcRect l="54373"/>
          <a:stretch>
            <a:fillRect/>
          </a:stretch>
        </p:blipFill>
        <p:spPr>
          <a:xfrm>
            <a:off x="4533768" y="756572"/>
            <a:ext cx="1562232" cy="2556791"/>
          </a:xfrm>
          <a:prstGeom prst="rect">
            <a:avLst/>
          </a:prstGeom>
        </p:spPr>
      </p:pic>
      <p:pic>
        <p:nvPicPr>
          <p:cNvPr id="1030" name="Picture 6" descr="9 &quot;Lucas De Sousa Borges&quot; profiles | LinkedIn">
            <a:extLst>
              <a:ext uri="{FF2B5EF4-FFF2-40B4-BE49-F238E27FC236}">
                <a16:creationId xmlns:a16="http://schemas.microsoft.com/office/drawing/2014/main" id="{204A7C6D-D3FF-F3EC-3A38-A16563792C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7312" y="3533235"/>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6E402BC-3C7F-1338-815D-3398EDAA2A05}"/>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pic>
        <p:nvPicPr>
          <p:cNvPr id="15" name="Picture 14">
            <a:extLst>
              <a:ext uri="{FF2B5EF4-FFF2-40B4-BE49-F238E27FC236}">
                <a16:creationId xmlns:a16="http://schemas.microsoft.com/office/drawing/2014/main" id="{E4EF318F-91BE-EF4E-8C2E-0CEF6B199FFA}"/>
              </a:ext>
            </a:extLst>
          </p:cNvPr>
          <p:cNvPicPr>
            <a:picLocks noChangeAspect="1"/>
          </p:cNvPicPr>
          <p:nvPr/>
        </p:nvPicPr>
        <p:blipFill>
          <a:blip r:embed="rId7"/>
          <a:stretch>
            <a:fillRect/>
          </a:stretch>
        </p:blipFill>
        <p:spPr>
          <a:xfrm>
            <a:off x="466395" y="832644"/>
            <a:ext cx="3696147" cy="4928196"/>
          </a:xfrm>
          <a:prstGeom prst="rect">
            <a:avLst/>
          </a:prstGeom>
        </p:spPr>
      </p:pic>
    </p:spTree>
    <p:extLst>
      <p:ext uri="{BB962C8B-B14F-4D97-AF65-F5344CB8AC3E}">
        <p14:creationId xmlns:p14="http://schemas.microsoft.com/office/powerpoint/2010/main" val="3588440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6FE5C-8A39-19C7-D19F-A2FE91C4CA8A}"/>
              </a:ext>
            </a:extLst>
          </p:cNvPr>
          <p:cNvSpPr>
            <a:spLocks noGrp="1"/>
          </p:cNvSpPr>
          <p:nvPr>
            <p:ph type="title"/>
          </p:nvPr>
        </p:nvSpPr>
        <p:spPr>
          <a:xfrm>
            <a:off x="2974697" y="3429000"/>
            <a:ext cx="8849253" cy="733647"/>
          </a:xfrm>
        </p:spPr>
        <p:txBody>
          <a:bodyPr/>
          <a:lstStyle/>
          <a:p>
            <a:r>
              <a:rPr lang="en-US" dirty="0"/>
              <a:t>Extra Slides</a:t>
            </a:r>
            <a:endParaRPr lang="en-CH" dirty="0"/>
          </a:p>
        </p:txBody>
      </p:sp>
      <p:sp>
        <p:nvSpPr>
          <p:cNvPr id="3" name="TextBox 2">
            <a:extLst>
              <a:ext uri="{FF2B5EF4-FFF2-40B4-BE49-F238E27FC236}">
                <a16:creationId xmlns:a16="http://schemas.microsoft.com/office/drawing/2014/main" id="{F000ED61-D4EA-49C0-3A44-A6074F36AE5F}"/>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36979205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FE1AD1-0A20-4ED7-06D0-5C53264CFA09}"/>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952B18F-97D3-80F3-DC4C-0A579D693A01}"/>
              </a:ext>
            </a:extLst>
          </p:cNvPr>
          <p:cNvPicPr>
            <a:picLocks noChangeAspect="1"/>
          </p:cNvPicPr>
          <p:nvPr/>
        </p:nvPicPr>
        <p:blipFill>
          <a:blip r:embed="rId2"/>
          <a:stretch>
            <a:fillRect/>
          </a:stretch>
        </p:blipFill>
        <p:spPr>
          <a:xfrm>
            <a:off x="6013132" y="1372753"/>
            <a:ext cx="6178868" cy="4559534"/>
          </a:xfrm>
          <a:prstGeom prst="rect">
            <a:avLst/>
          </a:prstGeom>
        </p:spPr>
      </p:pic>
      <p:sp>
        <p:nvSpPr>
          <p:cNvPr id="8" name="Motivations to study leptonic atoms - Positronium and Muonium">
            <a:extLst>
              <a:ext uri="{FF2B5EF4-FFF2-40B4-BE49-F238E27FC236}">
                <a16:creationId xmlns:a16="http://schemas.microsoft.com/office/drawing/2014/main" id="{5F69DE4A-B2E5-A40E-D83A-AE180B2FD2BF}"/>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9" name="TextBox 8">
            <a:extLst>
              <a:ext uri="{FF2B5EF4-FFF2-40B4-BE49-F238E27FC236}">
                <a16:creationId xmlns:a16="http://schemas.microsoft.com/office/drawing/2014/main" id="{F11045BC-4E19-EB80-24C2-4B27E6E5EF99}"/>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FFK 2025</a:t>
            </a:r>
            <a:endParaRPr lang="en-US" sz="2400" dirty="0">
              <a:solidFill>
                <a:schemeClr val="bg1"/>
              </a:solidFill>
            </a:endParaRPr>
          </a:p>
        </p:txBody>
      </p:sp>
      <p:sp>
        <p:nvSpPr>
          <p:cNvPr id="10" name="Motivations to study leptonic atoms - Positronium and Muonium">
            <a:extLst>
              <a:ext uri="{FF2B5EF4-FFF2-40B4-BE49-F238E27FC236}">
                <a16:creationId xmlns:a16="http://schemas.microsoft.com/office/drawing/2014/main" id="{B546FFB1-BDAA-B5B9-28B2-E8D61D69BA40}"/>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
        <p:nvSpPr>
          <p:cNvPr id="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93F6E97F-D2FB-B32D-90E1-B0A7DA735C33}"/>
              </a:ext>
            </a:extLst>
          </p:cNvPr>
          <p:cNvSpPr txBox="1"/>
          <p:nvPr/>
        </p:nvSpPr>
        <p:spPr>
          <a:xfrm>
            <a:off x="281202" y="1618964"/>
            <a:ext cx="5526474"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a semi-analytic function which  agrees with simulated results</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Tree>
    <p:extLst>
      <p:ext uri="{BB962C8B-B14F-4D97-AF65-F5344CB8AC3E}">
        <p14:creationId xmlns:p14="http://schemas.microsoft.com/office/powerpoint/2010/main" val="957859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4490E9-1671-68AC-76DA-09EB33B2DB7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0DFBB65-71DD-6172-8BDF-1B547F045651}"/>
              </a:ext>
            </a:extLst>
          </p:cNvPr>
          <p:cNvPicPr>
            <a:picLocks noChangeAspect="1"/>
          </p:cNvPicPr>
          <p:nvPr/>
        </p:nvPicPr>
        <p:blipFill>
          <a:blip r:embed="rId2"/>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679C2D53-5097-1C7F-EDF8-AB6209A309B9}"/>
              </a:ext>
            </a:extLst>
          </p:cNvPr>
          <p:cNvPicPr>
            <a:picLocks noChangeAspect="1"/>
          </p:cNvPicPr>
          <p:nvPr/>
        </p:nvPicPr>
        <p:blipFill>
          <a:blip r:embed="rId3">
            <a:alphaModFix/>
          </a:blip>
          <a:stretch>
            <a:fillRect/>
          </a:stretch>
        </p:blipFill>
        <p:spPr>
          <a:xfrm>
            <a:off x="6160456" y="1415933"/>
            <a:ext cx="6026460" cy="4534133"/>
          </a:xfrm>
          <a:prstGeom prst="rect">
            <a:avLst/>
          </a:prstGeom>
        </p:spPr>
      </p:pic>
      <p:sp>
        <p:nvSpPr>
          <p:cNvPr id="1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D26F7A48-9A9C-598A-F4EF-32E95E5DC9D6}"/>
              </a:ext>
            </a:extLst>
          </p:cNvPr>
          <p:cNvSpPr txBox="1"/>
          <p:nvPr/>
        </p:nvSpPr>
        <p:spPr>
          <a:xfrm>
            <a:off x="281202" y="1618964"/>
            <a:ext cx="5526474"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a semi-analytic function which  agrees with simulated results</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02D466C-6AB9-EA43-EF61-88D544D10B25}"/>
                  </a:ext>
                </a:extLst>
              </p:cNvPr>
              <p:cNvSpPr txBox="1"/>
              <p:nvPr/>
            </p:nvSpPr>
            <p:spPr>
              <a:xfrm>
                <a:off x="-781888" y="4106336"/>
                <a:ext cx="6096000" cy="7443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e>
                          </m:d>
                        </m:e>
                      </m:func>
                    </m:oMath>
                  </m:oMathPara>
                </a14:m>
                <a:endParaRPr lang="en-CH" dirty="0">
                  <a:solidFill>
                    <a:srgbClr val="2F2FFF"/>
                  </a:solidFill>
                </a:endParaRPr>
              </a:p>
            </p:txBody>
          </p:sp>
        </mc:Choice>
        <mc:Fallback xmlns="">
          <p:sp>
            <p:nvSpPr>
              <p:cNvPr id="16" name="TextBox 15">
                <a:extLst>
                  <a:ext uri="{FF2B5EF4-FFF2-40B4-BE49-F238E27FC236}">
                    <a16:creationId xmlns:a16="http://schemas.microsoft.com/office/drawing/2014/main" id="{802D466C-6AB9-EA43-EF61-88D544D10B25}"/>
                  </a:ext>
                </a:extLst>
              </p:cNvPr>
              <p:cNvSpPr txBox="1">
                <a:spLocks noRot="1" noChangeAspect="1" noMove="1" noResize="1" noEditPoints="1" noAdjustHandles="1" noChangeArrowheads="1" noChangeShapeType="1" noTextEdit="1"/>
              </p:cNvSpPr>
              <p:nvPr/>
            </p:nvSpPr>
            <p:spPr>
              <a:xfrm>
                <a:off x="-781888" y="4106336"/>
                <a:ext cx="6096000" cy="744306"/>
              </a:xfrm>
              <a:prstGeom prst="rect">
                <a:avLst/>
              </a:prstGeom>
              <a:blipFill>
                <a:blip r:embed="rId4"/>
                <a:stretch>
                  <a:fillRect/>
                </a:stretch>
              </a:blipFill>
            </p:spPr>
            <p:txBody>
              <a:bodyPr/>
              <a:lstStyle/>
              <a:p>
                <a:r>
                  <a:rPr lang="en-CH">
                    <a:noFill/>
                  </a:rPr>
                  <a:t> </a:t>
                </a:r>
              </a:p>
            </p:txBody>
          </p:sp>
        </mc:Fallback>
      </mc:AlternateContent>
      <p:sp>
        <p:nvSpPr>
          <p:cNvPr id="19" name="TextBox 18">
            <a:extLst>
              <a:ext uri="{FF2B5EF4-FFF2-40B4-BE49-F238E27FC236}">
                <a16:creationId xmlns:a16="http://schemas.microsoft.com/office/drawing/2014/main" id="{71B52475-73E1-0B9F-78C9-E78D617EAB17}"/>
              </a:ext>
            </a:extLst>
          </p:cNvPr>
          <p:cNvSpPr txBox="1"/>
          <p:nvPr/>
        </p:nvSpPr>
        <p:spPr>
          <a:xfrm>
            <a:off x="7415845" y="6394566"/>
            <a:ext cx="6489700" cy="276999"/>
          </a:xfrm>
          <a:prstGeom prst="rect">
            <a:avLst/>
          </a:prstGeom>
          <a:noFill/>
        </p:spPr>
        <p:txBody>
          <a:bodyPr wrap="square">
            <a:spAutoFit/>
          </a:bodyPr>
          <a:lstStyle/>
          <a:p>
            <a:r>
              <a:rPr lang="en-GB" sz="1200" dirty="0"/>
              <a:t>[1] 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sp>
        <p:nvSpPr>
          <p:cNvPr id="20" name="TextBox 19">
            <a:extLst>
              <a:ext uri="{FF2B5EF4-FFF2-40B4-BE49-F238E27FC236}">
                <a16:creationId xmlns:a16="http://schemas.microsoft.com/office/drawing/2014/main" id="{BC1E255B-C3A2-2F27-D090-2508C8292A11}"/>
              </a:ext>
            </a:extLst>
          </p:cNvPr>
          <p:cNvSpPr txBox="1"/>
          <p:nvPr/>
        </p:nvSpPr>
        <p:spPr>
          <a:xfrm>
            <a:off x="4441925" y="4321268"/>
            <a:ext cx="978986" cy="369332"/>
          </a:xfrm>
          <a:prstGeom prst="rect">
            <a:avLst/>
          </a:prstGeom>
          <a:noFill/>
        </p:spPr>
        <p:txBody>
          <a:bodyPr wrap="none" rtlCol="0">
            <a:spAutoFit/>
          </a:bodyPr>
          <a:lstStyle/>
          <a:p>
            <a:r>
              <a:rPr lang="en-US" dirty="0">
                <a:solidFill>
                  <a:srgbClr val="2F2FFF"/>
                </a:solidFill>
              </a:rPr>
              <a:t>From [1]</a:t>
            </a:r>
            <a:endParaRPr lang="en-CH" dirty="0">
              <a:solidFill>
                <a:srgbClr val="2F2FFF"/>
              </a:solidFill>
            </a:endParaRPr>
          </a:p>
        </p:txBody>
      </p:sp>
      <p:sp>
        <p:nvSpPr>
          <p:cNvPr id="21" name="Motivations to study leptonic atoms - Positronium and Muonium">
            <a:extLst>
              <a:ext uri="{FF2B5EF4-FFF2-40B4-BE49-F238E27FC236}">
                <a16:creationId xmlns:a16="http://schemas.microsoft.com/office/drawing/2014/main" id="{D9BE9AAD-CF9F-B240-6FE3-B7C8D1EE19D1}"/>
              </a:ext>
            </a:extLst>
          </p:cNvPr>
          <p:cNvSpPr txBox="1">
            <a:spLocks/>
          </p:cNvSpPr>
          <p:nvPr/>
        </p:nvSpPr>
        <p:spPr>
          <a:xfrm>
            <a:off x="613936" y="865022"/>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grpSp>
        <p:nvGrpSpPr>
          <p:cNvPr id="24" name="Group 23">
            <a:extLst>
              <a:ext uri="{FF2B5EF4-FFF2-40B4-BE49-F238E27FC236}">
                <a16:creationId xmlns:a16="http://schemas.microsoft.com/office/drawing/2014/main" id="{B5425E0B-E92A-C13B-50A7-E8030F445F57}"/>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F9BEF09-0DA9-D004-CA7B-1A757704204A}"/>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25" name="TextBox 24">
                  <a:extLst>
                    <a:ext uri="{FF2B5EF4-FFF2-40B4-BE49-F238E27FC236}">
                      <a16:creationId xmlns:a16="http://schemas.microsoft.com/office/drawing/2014/main" id="{8F9BEF09-0DA9-D004-CA7B-1A757704204A}"/>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5"/>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509ED80-B952-493D-9BA9-0749DEE6EFD2}"/>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6" name="TextBox 25">
                  <a:extLst>
                    <a:ext uri="{FF2B5EF4-FFF2-40B4-BE49-F238E27FC236}">
                      <a16:creationId xmlns:a16="http://schemas.microsoft.com/office/drawing/2014/main" id="{9509ED80-B952-493D-9BA9-0749DEE6EFD2}"/>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6"/>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B80CE08F-8D50-3758-80EC-B2A107B7768F}"/>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27" name="TextBox 26">
                  <a:extLst>
                    <a:ext uri="{FF2B5EF4-FFF2-40B4-BE49-F238E27FC236}">
                      <a16:creationId xmlns:a16="http://schemas.microsoft.com/office/drawing/2014/main" id="{B80CE08F-8D50-3758-80EC-B2A107B7768F}"/>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7"/>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2AEC7F10-43F5-744F-CD5D-B61EC560F197}"/>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28" name="TextBox 27">
                  <a:extLst>
                    <a:ext uri="{FF2B5EF4-FFF2-40B4-BE49-F238E27FC236}">
                      <a16:creationId xmlns:a16="http://schemas.microsoft.com/office/drawing/2014/main" id="{2AEC7F10-43F5-744F-CD5D-B61EC560F197}"/>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8"/>
                  <a:stretch>
                    <a:fillRect t="-4000" b="-20000"/>
                  </a:stretch>
                </a:blipFill>
              </p:spPr>
              <p:txBody>
                <a:bodyPr/>
                <a:lstStyle/>
                <a:p>
                  <a:r>
                    <a:rPr lang="en-CH">
                      <a:noFill/>
                    </a:rPr>
                    <a:t> </a:t>
                  </a:r>
                </a:p>
              </p:txBody>
            </p:sp>
          </mc:Fallback>
        </mc:AlternateContent>
      </p:grpSp>
      <p:sp>
        <p:nvSpPr>
          <p:cNvPr id="29" name="TextBox 28">
            <a:extLst>
              <a:ext uri="{FF2B5EF4-FFF2-40B4-BE49-F238E27FC236}">
                <a16:creationId xmlns:a16="http://schemas.microsoft.com/office/drawing/2014/main" id="{EB496F56-4E58-448F-FDAE-D567F098E8CC}"/>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FFK 2025</a:t>
            </a:r>
            <a:endParaRPr lang="en-US" sz="2400" dirty="0">
              <a:solidFill>
                <a:schemeClr val="bg1"/>
              </a:solidFill>
            </a:endParaRPr>
          </a:p>
        </p:txBody>
      </p:sp>
      <p:sp>
        <p:nvSpPr>
          <p:cNvPr id="30" name="Motivations to study leptonic atoms - Positronium and Muonium">
            <a:extLst>
              <a:ext uri="{FF2B5EF4-FFF2-40B4-BE49-F238E27FC236}">
                <a16:creationId xmlns:a16="http://schemas.microsoft.com/office/drawing/2014/main" id="{04E17FC1-0B2E-F47C-1E78-A3649AEF15D5}"/>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Tree>
    <p:extLst>
      <p:ext uri="{BB962C8B-B14F-4D97-AF65-F5344CB8AC3E}">
        <p14:creationId xmlns:p14="http://schemas.microsoft.com/office/powerpoint/2010/main" val="2389519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FEA88-E80D-9951-F815-58AE086A7642}"/>
              </a:ext>
            </a:extLst>
          </p:cNvPr>
          <p:cNvSpPr>
            <a:spLocks noGrp="1"/>
          </p:cNvSpPr>
          <p:nvPr>
            <p:ph type="title"/>
          </p:nvPr>
        </p:nvSpPr>
        <p:spPr/>
        <p:txBody>
          <a:bodyPr/>
          <a:lstStyle/>
          <a:p>
            <a:r>
              <a:rPr lang="en-US" dirty="0"/>
              <a:t>1. Mu-MASS</a:t>
            </a:r>
            <a:endParaRPr lang="en-CH" dirty="0"/>
          </a:p>
        </p:txBody>
      </p:sp>
      <p:pic>
        <p:nvPicPr>
          <p:cNvPr id="3074" name="Picture 2" descr="Mu-Mass – Exotic Matter Group | ETH Zurich">
            <a:extLst>
              <a:ext uri="{FF2B5EF4-FFF2-40B4-BE49-F238E27FC236}">
                <a16:creationId xmlns:a16="http://schemas.microsoft.com/office/drawing/2014/main" id="{E9ACE3B3-7B15-6BE1-E498-8F5BA7EC67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6752" y="2444818"/>
            <a:ext cx="3785634" cy="26907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1F33A7A-018F-8CA8-AC42-DDFCD32419D2}"/>
              </a:ext>
            </a:extLst>
          </p:cNvPr>
          <p:cNvSpPr txBox="1"/>
          <p:nvPr/>
        </p:nvSpPr>
        <p:spPr>
          <a:xfrm>
            <a:off x="7642033" y="5758757"/>
            <a:ext cx="4252511" cy="830997"/>
          </a:xfrm>
          <a:prstGeom prst="rect">
            <a:avLst/>
          </a:prstGeom>
          <a:noFill/>
        </p:spPr>
        <p:txBody>
          <a:bodyPr wrap="square" rtlCol="0">
            <a:spAutoFit/>
          </a:bodyPr>
          <a:lstStyle/>
          <a:p>
            <a:r>
              <a:rPr lang="en-US" sz="2400" b="1" dirty="0">
                <a:solidFill>
                  <a:srgbClr val="FF0000"/>
                </a:solidFill>
              </a:rPr>
              <a:t>See Iren’s Poster for discussion of Microwave spectroscopy of Mu</a:t>
            </a:r>
            <a:endParaRPr lang="en-CH" sz="2400" b="1" dirty="0">
              <a:solidFill>
                <a:srgbClr val="FF0000"/>
              </a:solidFill>
            </a:endParaRPr>
          </a:p>
        </p:txBody>
      </p:sp>
      <p:sp>
        <p:nvSpPr>
          <p:cNvPr id="5" name="TextBox 4">
            <a:extLst>
              <a:ext uri="{FF2B5EF4-FFF2-40B4-BE49-F238E27FC236}">
                <a16:creationId xmlns:a16="http://schemas.microsoft.com/office/drawing/2014/main" id="{B6D3E1D0-267D-4527-3BCF-BE082E859602}"/>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
        <p:nvSpPr>
          <p:cNvPr id="6" name="TextBox 5">
            <a:extLst>
              <a:ext uri="{FF2B5EF4-FFF2-40B4-BE49-F238E27FC236}">
                <a16:creationId xmlns:a16="http://schemas.microsoft.com/office/drawing/2014/main" id="{D5F9ACD7-8B54-D9F1-CB81-6245CBADCC76}"/>
              </a:ext>
            </a:extLst>
          </p:cNvPr>
          <p:cNvSpPr txBox="1"/>
          <p:nvPr/>
        </p:nvSpPr>
        <p:spPr>
          <a:xfrm>
            <a:off x="3103561" y="5758756"/>
            <a:ext cx="4252511" cy="830997"/>
          </a:xfrm>
          <a:prstGeom prst="rect">
            <a:avLst/>
          </a:prstGeom>
          <a:noFill/>
        </p:spPr>
        <p:txBody>
          <a:bodyPr wrap="square" rtlCol="0">
            <a:spAutoFit/>
          </a:bodyPr>
          <a:lstStyle/>
          <a:p>
            <a:r>
              <a:rPr lang="en-US" sz="2400" b="1" dirty="0">
                <a:solidFill>
                  <a:srgbClr val="FF0000"/>
                </a:solidFill>
              </a:rPr>
              <a:t>See Marcus’ poster for more details of 1S-2S of Mu</a:t>
            </a:r>
            <a:endParaRPr lang="en-CH" sz="2400" b="1" dirty="0">
              <a:solidFill>
                <a:srgbClr val="FF0000"/>
              </a:solidFill>
            </a:endParaRPr>
          </a:p>
        </p:txBody>
      </p:sp>
    </p:spTree>
    <p:extLst>
      <p:ext uri="{BB962C8B-B14F-4D97-AF65-F5344CB8AC3E}">
        <p14:creationId xmlns:p14="http://schemas.microsoft.com/office/powerpoint/2010/main" val="3238391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753F4-F0A9-9323-0392-1F52D63CC6C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57F1353-79E4-99B3-CF70-11454B7F517E}"/>
              </a:ext>
            </a:extLst>
          </p:cNvPr>
          <p:cNvPicPr>
            <a:picLocks noChangeAspect="1"/>
          </p:cNvPicPr>
          <p:nvPr/>
        </p:nvPicPr>
        <p:blipFill>
          <a:blip r:embed="rId3"/>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2F3B6A02-07D5-1245-E348-FFA23233D720}"/>
              </a:ext>
            </a:extLst>
          </p:cNvPr>
          <p:cNvPicPr>
            <a:picLocks noChangeAspect="1"/>
          </p:cNvPicPr>
          <p:nvPr/>
        </p:nvPicPr>
        <p:blipFill>
          <a:blip r:embed="rId4">
            <a:alphaModFix/>
          </a:blip>
          <a:stretch>
            <a:fillRect/>
          </a:stretch>
        </p:blipFill>
        <p:spPr>
          <a:xfrm>
            <a:off x="6160456" y="1415933"/>
            <a:ext cx="6026460" cy="4534133"/>
          </a:xfrm>
          <a:prstGeom prst="rect">
            <a:avLst/>
          </a:prstGeom>
        </p:spPr>
      </p:pic>
      <p:pic>
        <p:nvPicPr>
          <p:cNvPr id="3" name="Picture 2">
            <a:extLst>
              <a:ext uri="{FF2B5EF4-FFF2-40B4-BE49-F238E27FC236}">
                <a16:creationId xmlns:a16="http://schemas.microsoft.com/office/drawing/2014/main" id="{249579CD-A975-DE76-29D5-2B185B20EC69}"/>
              </a:ext>
            </a:extLst>
          </p:cNvPr>
          <p:cNvPicPr>
            <a:picLocks noChangeAspect="1"/>
          </p:cNvPicPr>
          <p:nvPr/>
        </p:nvPicPr>
        <p:blipFill>
          <a:blip r:embed="rId5">
            <a:alphaModFix/>
          </a:blip>
          <a:stretch>
            <a:fillRect/>
          </a:stretch>
        </p:blipFill>
        <p:spPr>
          <a:xfrm>
            <a:off x="6098861" y="1423199"/>
            <a:ext cx="6007409" cy="4534133"/>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B782990-E338-D7FE-1694-C6F939EDB484}"/>
                  </a:ext>
                </a:extLst>
              </p:cNvPr>
              <p:cNvSpPr txBox="1"/>
              <p:nvPr/>
            </p:nvSpPr>
            <p:spPr>
              <a:xfrm>
                <a:off x="-225366" y="4095518"/>
                <a:ext cx="6096000" cy="7443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r>
                                                <a:rPr lang="en-CH" sz="1600">
                                                  <a:solidFill>
                                                    <a:srgbClr val="2F2FFF"/>
                                                  </a:solidFill>
                                                  <a:latin typeface="Cambria Math" panose="02040503050406030204" pitchFamily="18" charset="0"/>
                                                </a:rPr>
                                                <m:t>−</m:t>
                                              </m:r>
                                              <m:d>
                                                <m:dPr>
                                                  <m:ctrlPr>
                                                    <a:rPr lang="en-CH" sz="1600" i="1">
                                                      <a:solidFill>
                                                        <a:srgbClr val="2F2FFF"/>
                                                      </a:solidFill>
                                                      <a:latin typeface="Cambria Math" panose="02040503050406030204" pitchFamily="18" charset="0"/>
                                                    </a:rPr>
                                                  </m:ctrlPr>
                                                </m:dPr>
                                                <m:e>
                                                  <m:f>
                                                    <m:fPr>
                                                      <m:type m:val="lin"/>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up>
                                                          <m:r>
                                                            <a:rPr lang="en-CH" sz="160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𝑐</m:t>
                                                          </m:r>
                                                        </m:e>
                                                        <m:sup>
                                                          <m:r>
                                                            <a:rPr lang="en-CH" sz="1600">
                                                              <a:solidFill>
                                                                <a:srgbClr val="2F2FFF"/>
                                                              </a:solidFill>
                                                              <a:latin typeface="Cambria Math" panose="02040503050406030204" pitchFamily="18" charset="0"/>
                                                            </a:rPr>
                                                            <m:t>2</m:t>
                                                          </m:r>
                                                        </m:sup>
                                                      </m:sSup>
                                                    </m:den>
                                                  </m:f>
                                                </m:e>
                                              </m:d>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e>
                          </m:d>
                        </m:e>
                      </m:func>
                    </m:oMath>
                  </m:oMathPara>
                </a14:m>
                <a:endParaRPr lang="en-CH" sz="1600" dirty="0">
                  <a:solidFill>
                    <a:srgbClr val="2F2FFF"/>
                  </a:solidFill>
                </a:endParaRPr>
              </a:p>
            </p:txBody>
          </p:sp>
        </mc:Choice>
        <mc:Fallback xmlns="">
          <p:sp>
            <p:nvSpPr>
              <p:cNvPr id="11" name="TextBox 10">
                <a:extLst>
                  <a:ext uri="{FF2B5EF4-FFF2-40B4-BE49-F238E27FC236}">
                    <a16:creationId xmlns:a16="http://schemas.microsoft.com/office/drawing/2014/main" id="{1B782990-E338-D7FE-1694-C6F939EDB484}"/>
                  </a:ext>
                </a:extLst>
              </p:cNvPr>
              <p:cNvSpPr txBox="1">
                <a:spLocks noRot="1" noChangeAspect="1" noMove="1" noResize="1" noEditPoints="1" noAdjustHandles="1" noChangeArrowheads="1" noChangeShapeType="1" noTextEdit="1"/>
              </p:cNvSpPr>
              <p:nvPr/>
            </p:nvSpPr>
            <p:spPr>
              <a:xfrm>
                <a:off x="-225366" y="4095518"/>
                <a:ext cx="6096000" cy="744306"/>
              </a:xfrm>
              <a:prstGeom prst="rect">
                <a:avLst/>
              </a:prstGeom>
              <a:blipFill>
                <a:blip r:embed="rId6"/>
                <a:stretch>
                  <a:fillRect/>
                </a:stretch>
              </a:blipFill>
            </p:spPr>
            <p:txBody>
              <a:bodyPr/>
              <a:lstStyle/>
              <a:p>
                <a:r>
                  <a:rPr lang="en-CH">
                    <a:noFill/>
                  </a:rPr>
                  <a:t> </a:t>
                </a:r>
              </a:p>
            </p:txBody>
          </p:sp>
        </mc:Fallback>
      </mc:AlternateContent>
      <p:sp>
        <p:nvSpPr>
          <p:cNvPr id="1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A844DFB-2517-6973-23DB-F56B98883661}"/>
              </a:ext>
            </a:extLst>
          </p:cNvPr>
          <p:cNvSpPr txBox="1"/>
          <p:nvPr/>
        </p:nvSpPr>
        <p:spPr>
          <a:xfrm>
            <a:off x="281202" y="1618964"/>
            <a:ext cx="5526474"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a semi-analytic function which  agrees with simulated results</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
        <p:nvSpPr>
          <p:cNvPr id="13" name="Left Brace 12">
            <a:extLst>
              <a:ext uri="{FF2B5EF4-FFF2-40B4-BE49-F238E27FC236}">
                <a16:creationId xmlns:a16="http://schemas.microsoft.com/office/drawing/2014/main" id="{20F1DFFD-9C25-8831-1B50-CE734D70D390}"/>
              </a:ext>
            </a:extLst>
          </p:cNvPr>
          <p:cNvSpPr/>
          <p:nvPr/>
        </p:nvSpPr>
        <p:spPr>
          <a:xfrm rot="5400000">
            <a:off x="3984300" y="3638221"/>
            <a:ext cx="193401" cy="85192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14" name="TextBox 13">
            <a:extLst>
              <a:ext uri="{FF2B5EF4-FFF2-40B4-BE49-F238E27FC236}">
                <a16:creationId xmlns:a16="http://schemas.microsoft.com/office/drawing/2014/main" id="{671CF232-CB84-7312-8C53-CF95BB8E7E22}"/>
              </a:ext>
            </a:extLst>
          </p:cNvPr>
          <p:cNvSpPr txBox="1"/>
          <p:nvPr/>
        </p:nvSpPr>
        <p:spPr>
          <a:xfrm>
            <a:off x="3567489" y="3662168"/>
            <a:ext cx="1495153" cy="369332"/>
          </a:xfrm>
          <a:prstGeom prst="rect">
            <a:avLst/>
          </a:prstGeom>
          <a:noFill/>
        </p:spPr>
        <p:txBody>
          <a:bodyPr wrap="none" rtlCol="0">
            <a:spAutoFit/>
          </a:bodyPr>
          <a:lstStyle/>
          <a:p>
            <a:r>
              <a:rPr lang="en-US" dirty="0">
                <a:solidFill>
                  <a:srgbClr val="2F2FFF"/>
                </a:solidFill>
              </a:rPr>
              <a:t>2</a:t>
            </a:r>
            <a:r>
              <a:rPr lang="en-US" baseline="30000" dirty="0">
                <a:solidFill>
                  <a:srgbClr val="2F2FFF"/>
                </a:solidFill>
              </a:rPr>
              <a:t>nd</a:t>
            </a:r>
            <a:r>
              <a:rPr lang="en-US" dirty="0">
                <a:solidFill>
                  <a:srgbClr val="2F2FFF"/>
                </a:solidFill>
              </a:rPr>
              <a:t> order Dop</a:t>
            </a:r>
            <a:endParaRPr lang="en-CH" dirty="0">
              <a:solidFill>
                <a:srgbClr val="2F2FFF"/>
              </a:solidFill>
            </a:endParaRPr>
          </a:p>
        </p:txBody>
      </p:sp>
      <p:sp>
        <p:nvSpPr>
          <p:cNvPr id="18" name="Motivations to study leptonic atoms - Positronium and Muonium">
            <a:extLst>
              <a:ext uri="{FF2B5EF4-FFF2-40B4-BE49-F238E27FC236}">
                <a16:creationId xmlns:a16="http://schemas.microsoft.com/office/drawing/2014/main" id="{FB691ABA-117B-3EAF-D7D9-39FB3E9A6DF5}"/>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19" name="TextBox 18">
            <a:extLst>
              <a:ext uri="{FF2B5EF4-FFF2-40B4-BE49-F238E27FC236}">
                <a16:creationId xmlns:a16="http://schemas.microsoft.com/office/drawing/2014/main" id="{4B3EBC40-55D2-7469-5A64-675F1FB0C2E5}"/>
              </a:ext>
            </a:extLst>
          </p:cNvPr>
          <p:cNvSpPr txBox="1"/>
          <p:nvPr/>
        </p:nvSpPr>
        <p:spPr>
          <a:xfrm>
            <a:off x="7415845" y="6394566"/>
            <a:ext cx="6489700" cy="276999"/>
          </a:xfrm>
          <a:prstGeom prst="rect">
            <a:avLst/>
          </a:prstGeom>
          <a:noFill/>
        </p:spPr>
        <p:txBody>
          <a:bodyPr wrap="square">
            <a:spAutoFit/>
          </a:bodyPr>
          <a:lstStyle/>
          <a:p>
            <a:r>
              <a:rPr lang="en-GB" sz="1200" dirty="0"/>
              <a:t>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grpSp>
        <p:nvGrpSpPr>
          <p:cNvPr id="20" name="Group 19">
            <a:extLst>
              <a:ext uri="{FF2B5EF4-FFF2-40B4-BE49-F238E27FC236}">
                <a16:creationId xmlns:a16="http://schemas.microsoft.com/office/drawing/2014/main" id="{DC9C6BA5-E4BF-F265-4778-BE80829B33BE}"/>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0BF2053-CE5F-4212-33EE-95DEA0DA6812}"/>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21" name="TextBox 20">
                  <a:extLst>
                    <a:ext uri="{FF2B5EF4-FFF2-40B4-BE49-F238E27FC236}">
                      <a16:creationId xmlns:a16="http://schemas.microsoft.com/office/drawing/2014/main" id="{80BF2053-CE5F-4212-33EE-95DEA0DA6812}"/>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7"/>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7DB566E-78F9-4321-F85D-C44F20DD7D5D}"/>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2" name="TextBox 21">
                  <a:extLst>
                    <a:ext uri="{FF2B5EF4-FFF2-40B4-BE49-F238E27FC236}">
                      <a16:creationId xmlns:a16="http://schemas.microsoft.com/office/drawing/2014/main" id="{47DB566E-78F9-4321-F85D-C44F20DD7D5D}"/>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8"/>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CD4664A-DCC1-5BF6-6D5F-9E48D6625C2D}"/>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23" name="TextBox 22">
                  <a:extLst>
                    <a:ext uri="{FF2B5EF4-FFF2-40B4-BE49-F238E27FC236}">
                      <a16:creationId xmlns:a16="http://schemas.microsoft.com/office/drawing/2014/main" id="{FCD4664A-DCC1-5BF6-6D5F-9E48D6625C2D}"/>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9"/>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0E41497-604F-3FF5-5611-2E4BEECDDD8F}"/>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24" name="TextBox 23">
                  <a:extLst>
                    <a:ext uri="{FF2B5EF4-FFF2-40B4-BE49-F238E27FC236}">
                      <a16:creationId xmlns:a16="http://schemas.microsoft.com/office/drawing/2014/main" id="{60E41497-604F-3FF5-5611-2E4BEECDDD8F}"/>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10"/>
                  <a:stretch>
                    <a:fillRect t="-4000" b="-20000"/>
                  </a:stretch>
                </a:blipFill>
              </p:spPr>
              <p:txBody>
                <a:bodyPr/>
                <a:lstStyle/>
                <a:p>
                  <a:r>
                    <a:rPr lang="en-CH">
                      <a:noFill/>
                    </a:rPr>
                    <a:t> </a:t>
                  </a:r>
                </a:p>
              </p:txBody>
            </p:sp>
          </mc:Fallback>
        </mc:AlternateContent>
      </p:grpSp>
      <p:sp>
        <p:nvSpPr>
          <p:cNvPr id="25" name="TextBox 24">
            <a:extLst>
              <a:ext uri="{FF2B5EF4-FFF2-40B4-BE49-F238E27FC236}">
                <a16:creationId xmlns:a16="http://schemas.microsoft.com/office/drawing/2014/main" id="{8C842288-B2BA-D7AE-306A-E014492150F8}"/>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FFK 2025</a:t>
            </a:r>
            <a:endParaRPr lang="en-US" sz="2400" dirty="0">
              <a:solidFill>
                <a:schemeClr val="bg1"/>
              </a:solidFill>
            </a:endParaRPr>
          </a:p>
        </p:txBody>
      </p:sp>
      <p:sp>
        <p:nvSpPr>
          <p:cNvPr id="26" name="Motivations to study leptonic atoms - Positronium and Muonium">
            <a:extLst>
              <a:ext uri="{FF2B5EF4-FFF2-40B4-BE49-F238E27FC236}">
                <a16:creationId xmlns:a16="http://schemas.microsoft.com/office/drawing/2014/main" id="{2D43B2FE-1424-5E15-50F2-FA5FBA99CDCC}"/>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Tree>
    <p:extLst>
      <p:ext uri="{BB962C8B-B14F-4D97-AF65-F5344CB8AC3E}">
        <p14:creationId xmlns:p14="http://schemas.microsoft.com/office/powerpoint/2010/main" val="2249999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435F9-55DD-1FFB-E15C-7BCBBC764B3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C004D17-4FF7-4AAD-E172-832825CB1568}"/>
              </a:ext>
            </a:extLst>
          </p:cNvPr>
          <p:cNvPicPr>
            <a:picLocks noChangeAspect="1"/>
          </p:cNvPicPr>
          <p:nvPr/>
        </p:nvPicPr>
        <p:blipFill>
          <a:blip r:embed="rId2"/>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D28C6039-E78D-411B-1B0A-A94A817DE810}"/>
              </a:ext>
            </a:extLst>
          </p:cNvPr>
          <p:cNvPicPr>
            <a:picLocks noChangeAspect="1"/>
          </p:cNvPicPr>
          <p:nvPr/>
        </p:nvPicPr>
        <p:blipFill>
          <a:blip r:embed="rId3">
            <a:alphaModFix/>
          </a:blip>
          <a:stretch>
            <a:fillRect/>
          </a:stretch>
        </p:blipFill>
        <p:spPr>
          <a:xfrm>
            <a:off x="6160456" y="1415933"/>
            <a:ext cx="6026460" cy="4534133"/>
          </a:xfrm>
          <a:prstGeom prst="rect">
            <a:avLst/>
          </a:prstGeom>
        </p:spPr>
      </p:pic>
      <p:pic>
        <p:nvPicPr>
          <p:cNvPr id="3" name="Picture 2">
            <a:extLst>
              <a:ext uri="{FF2B5EF4-FFF2-40B4-BE49-F238E27FC236}">
                <a16:creationId xmlns:a16="http://schemas.microsoft.com/office/drawing/2014/main" id="{04EDC89C-D7CE-CD32-F3D7-DA932E488918}"/>
              </a:ext>
            </a:extLst>
          </p:cNvPr>
          <p:cNvPicPr>
            <a:picLocks noChangeAspect="1"/>
          </p:cNvPicPr>
          <p:nvPr/>
        </p:nvPicPr>
        <p:blipFill>
          <a:blip r:embed="rId4">
            <a:alphaModFix/>
          </a:blip>
          <a:stretch>
            <a:fillRect/>
          </a:stretch>
        </p:blipFill>
        <p:spPr>
          <a:xfrm>
            <a:off x="6098861" y="1423199"/>
            <a:ext cx="6007409" cy="4534133"/>
          </a:xfrm>
          <a:prstGeom prst="rect">
            <a:avLst/>
          </a:prstGeom>
        </p:spPr>
      </p:pic>
      <p:pic>
        <p:nvPicPr>
          <p:cNvPr id="5" name="Picture 4">
            <a:extLst>
              <a:ext uri="{FF2B5EF4-FFF2-40B4-BE49-F238E27FC236}">
                <a16:creationId xmlns:a16="http://schemas.microsoft.com/office/drawing/2014/main" id="{13B133D1-3512-2EF5-D76B-EC884D93CB67}"/>
              </a:ext>
            </a:extLst>
          </p:cNvPr>
          <p:cNvPicPr>
            <a:picLocks noChangeAspect="1"/>
          </p:cNvPicPr>
          <p:nvPr/>
        </p:nvPicPr>
        <p:blipFill>
          <a:blip r:embed="rId5">
            <a:alphaModFix/>
          </a:blip>
          <a:stretch>
            <a:fillRect/>
          </a:stretch>
        </p:blipFill>
        <p:spPr>
          <a:xfrm>
            <a:off x="6079417" y="1429973"/>
            <a:ext cx="5969307" cy="4496031"/>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F91B188-7611-3D30-4262-C0E8AB909F2A}"/>
                  </a:ext>
                </a:extLst>
              </p:cNvPr>
              <p:cNvSpPr txBox="1"/>
              <p:nvPr/>
            </p:nvSpPr>
            <p:spPr>
              <a:xfrm>
                <a:off x="54734" y="4100013"/>
                <a:ext cx="6096000" cy="7443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r>
                                                <a:rPr lang="en-CH" sz="1600">
                                                  <a:solidFill>
                                                    <a:srgbClr val="2F2FFF"/>
                                                  </a:solidFill>
                                                  <a:latin typeface="Cambria Math" panose="02040503050406030204" pitchFamily="18" charset="0"/>
                                                </a:rPr>
                                                <m:t>−</m:t>
                                              </m:r>
                                              <m:d>
                                                <m:dPr>
                                                  <m:ctrlPr>
                                                    <a:rPr lang="en-CH" sz="1600" i="1">
                                                      <a:solidFill>
                                                        <a:srgbClr val="2F2FFF"/>
                                                      </a:solidFill>
                                                      <a:latin typeface="Cambria Math" panose="02040503050406030204" pitchFamily="18" charset="0"/>
                                                    </a:rPr>
                                                  </m:ctrlPr>
                                                </m:dPr>
                                                <m:e>
                                                  <m:f>
                                                    <m:fPr>
                                                      <m:type m:val="lin"/>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up>
                                                          <m:r>
                                                            <a:rPr lang="en-CH" sz="160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𝑐</m:t>
                                                          </m:r>
                                                        </m:e>
                                                        <m:sup>
                                                          <m:r>
                                                            <a:rPr lang="en-CH" sz="1600">
                                                              <a:solidFill>
                                                                <a:srgbClr val="2F2FFF"/>
                                                              </a:solidFill>
                                                              <a:latin typeface="Cambria Math" panose="02040503050406030204" pitchFamily="18" charset="0"/>
                                                            </a:rPr>
                                                            <m:t>2</m:t>
                                                          </m:r>
                                                        </m:sup>
                                                      </m:sSup>
                                                    </m:den>
                                                  </m:f>
                                                </m:e>
                                              </m:d>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r>
                                <a:rPr lang="en-CH" sz="160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r>
                                    <a:rPr lang="en-CH" sz="1600" i="1">
                                      <a:solidFill>
                                        <a:srgbClr val="2F2FFF"/>
                                      </a:solidFill>
                                      <a:latin typeface="Cambria Math" panose="02040503050406030204" pitchFamily="18" charset="0"/>
                                    </a:rPr>
                                    <m:t>𝐷</m:t>
                                  </m:r>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Sub>
                                  <m:r>
                                    <a:rPr lang="en-CH" sz="1600" i="1">
                                      <a:solidFill>
                                        <a:srgbClr val="2F2FFF"/>
                                      </a:solidFill>
                                      <a:latin typeface="Cambria Math" panose="02040503050406030204" pitchFamily="18" charset="0"/>
                                    </a:rPr>
                                    <m:t>𝜏</m:t>
                                  </m:r>
                                </m:den>
                              </m:f>
                            </m:e>
                          </m:d>
                        </m:e>
                      </m:func>
                    </m:oMath>
                  </m:oMathPara>
                </a14:m>
                <a:endParaRPr lang="en-CH" dirty="0">
                  <a:solidFill>
                    <a:srgbClr val="2F2FFF"/>
                  </a:solidFill>
                </a:endParaRPr>
              </a:p>
            </p:txBody>
          </p:sp>
        </mc:Choice>
        <mc:Fallback xmlns="">
          <p:sp>
            <p:nvSpPr>
              <p:cNvPr id="10" name="TextBox 9">
                <a:extLst>
                  <a:ext uri="{FF2B5EF4-FFF2-40B4-BE49-F238E27FC236}">
                    <a16:creationId xmlns:a16="http://schemas.microsoft.com/office/drawing/2014/main" id="{CF91B188-7611-3D30-4262-C0E8AB909F2A}"/>
                  </a:ext>
                </a:extLst>
              </p:cNvPr>
              <p:cNvSpPr txBox="1">
                <a:spLocks noRot="1" noChangeAspect="1" noMove="1" noResize="1" noEditPoints="1" noAdjustHandles="1" noChangeArrowheads="1" noChangeShapeType="1" noTextEdit="1"/>
              </p:cNvSpPr>
              <p:nvPr/>
            </p:nvSpPr>
            <p:spPr>
              <a:xfrm>
                <a:off x="54734" y="4100013"/>
                <a:ext cx="6096000" cy="744306"/>
              </a:xfrm>
              <a:prstGeom prst="rect">
                <a:avLst/>
              </a:prstGeom>
              <a:blipFill>
                <a:blip r:embed="rId6"/>
                <a:stretch>
                  <a:fillRect/>
                </a:stretch>
              </a:blipFill>
            </p:spPr>
            <p:txBody>
              <a:bodyPr/>
              <a:lstStyle/>
              <a:p>
                <a:r>
                  <a:rPr lang="en-CH">
                    <a:noFill/>
                  </a:rPr>
                  <a:t> </a:t>
                </a:r>
              </a:p>
            </p:txBody>
          </p:sp>
        </mc:Fallback>
      </mc:AlternateContent>
      <p:sp>
        <p:nvSpPr>
          <p:cNvPr id="11"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0FBBAC51-9915-CC51-A30F-9A1074B0455E}"/>
              </a:ext>
            </a:extLst>
          </p:cNvPr>
          <p:cNvSpPr txBox="1"/>
          <p:nvPr/>
        </p:nvSpPr>
        <p:spPr>
          <a:xfrm>
            <a:off x="281202" y="1618964"/>
            <a:ext cx="5526474"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a semi-analytic function which  agrees with simulated results</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
        <p:nvSpPr>
          <p:cNvPr id="12" name="Left Brace 11">
            <a:extLst>
              <a:ext uri="{FF2B5EF4-FFF2-40B4-BE49-F238E27FC236}">
                <a16:creationId xmlns:a16="http://schemas.microsoft.com/office/drawing/2014/main" id="{53E39D9F-BC88-D7CB-2EFD-EBB84AE2733A}"/>
              </a:ext>
            </a:extLst>
          </p:cNvPr>
          <p:cNvSpPr/>
          <p:nvPr/>
        </p:nvSpPr>
        <p:spPr>
          <a:xfrm rot="5400000">
            <a:off x="3984300" y="3638221"/>
            <a:ext cx="193401" cy="85192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13" name="TextBox 12">
            <a:extLst>
              <a:ext uri="{FF2B5EF4-FFF2-40B4-BE49-F238E27FC236}">
                <a16:creationId xmlns:a16="http://schemas.microsoft.com/office/drawing/2014/main" id="{A03D82E0-0217-E444-CDA6-5EBB103C45FE}"/>
              </a:ext>
            </a:extLst>
          </p:cNvPr>
          <p:cNvSpPr txBox="1"/>
          <p:nvPr/>
        </p:nvSpPr>
        <p:spPr>
          <a:xfrm>
            <a:off x="3567489" y="3662168"/>
            <a:ext cx="1495153" cy="369332"/>
          </a:xfrm>
          <a:prstGeom prst="rect">
            <a:avLst/>
          </a:prstGeom>
          <a:noFill/>
        </p:spPr>
        <p:txBody>
          <a:bodyPr wrap="none" rtlCol="0">
            <a:spAutoFit/>
          </a:bodyPr>
          <a:lstStyle/>
          <a:p>
            <a:r>
              <a:rPr lang="en-US" dirty="0">
                <a:solidFill>
                  <a:srgbClr val="2F2FFF"/>
                </a:solidFill>
              </a:rPr>
              <a:t>2</a:t>
            </a:r>
            <a:r>
              <a:rPr lang="en-US" baseline="30000" dirty="0">
                <a:solidFill>
                  <a:srgbClr val="2F2FFF"/>
                </a:solidFill>
              </a:rPr>
              <a:t>nd</a:t>
            </a:r>
            <a:r>
              <a:rPr lang="en-US" dirty="0">
                <a:solidFill>
                  <a:srgbClr val="2F2FFF"/>
                </a:solidFill>
              </a:rPr>
              <a:t> order Dop</a:t>
            </a:r>
            <a:endParaRPr lang="en-CH" dirty="0">
              <a:solidFill>
                <a:srgbClr val="2F2FFF"/>
              </a:solidFill>
            </a:endParaRPr>
          </a:p>
        </p:txBody>
      </p:sp>
      <p:sp>
        <p:nvSpPr>
          <p:cNvPr id="14" name="Left Brace 13">
            <a:extLst>
              <a:ext uri="{FF2B5EF4-FFF2-40B4-BE49-F238E27FC236}">
                <a16:creationId xmlns:a16="http://schemas.microsoft.com/office/drawing/2014/main" id="{2D7240B8-F1D0-3383-9597-CA72C27F07FD}"/>
              </a:ext>
            </a:extLst>
          </p:cNvPr>
          <p:cNvSpPr/>
          <p:nvPr/>
        </p:nvSpPr>
        <p:spPr>
          <a:xfrm rot="16200000">
            <a:off x="5492936" y="4707230"/>
            <a:ext cx="216057" cy="34254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15" name="TextBox 14">
            <a:extLst>
              <a:ext uri="{FF2B5EF4-FFF2-40B4-BE49-F238E27FC236}">
                <a16:creationId xmlns:a16="http://schemas.microsoft.com/office/drawing/2014/main" id="{02568B53-6B95-0F16-7B7D-532E71CD2142}"/>
              </a:ext>
            </a:extLst>
          </p:cNvPr>
          <p:cNvSpPr txBox="1"/>
          <p:nvPr/>
        </p:nvSpPr>
        <p:spPr>
          <a:xfrm>
            <a:off x="4989219" y="4986532"/>
            <a:ext cx="1357166" cy="369332"/>
          </a:xfrm>
          <a:prstGeom prst="rect">
            <a:avLst/>
          </a:prstGeom>
          <a:noFill/>
        </p:spPr>
        <p:txBody>
          <a:bodyPr wrap="none" rtlCol="0">
            <a:spAutoFit/>
          </a:bodyPr>
          <a:lstStyle/>
          <a:p>
            <a:r>
              <a:rPr lang="en-US" dirty="0">
                <a:solidFill>
                  <a:srgbClr val="2F2FFF"/>
                </a:solidFill>
              </a:rPr>
              <a:t>Finite lifetime</a:t>
            </a:r>
            <a:endParaRPr lang="en-CH" dirty="0">
              <a:solidFill>
                <a:srgbClr val="2F2FFF"/>
              </a:solidFill>
            </a:endParaRPr>
          </a:p>
        </p:txBody>
      </p:sp>
      <p:sp>
        <p:nvSpPr>
          <p:cNvPr id="16" name="Motivations to study leptonic atoms - Positronium and Muonium">
            <a:extLst>
              <a:ext uri="{FF2B5EF4-FFF2-40B4-BE49-F238E27FC236}">
                <a16:creationId xmlns:a16="http://schemas.microsoft.com/office/drawing/2014/main" id="{97C5A285-AF42-7BA3-40F9-FB62DABE93A2}"/>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17" name="TextBox 16">
            <a:extLst>
              <a:ext uri="{FF2B5EF4-FFF2-40B4-BE49-F238E27FC236}">
                <a16:creationId xmlns:a16="http://schemas.microsoft.com/office/drawing/2014/main" id="{E7D5908A-5398-5873-6310-7469AE233468}"/>
              </a:ext>
            </a:extLst>
          </p:cNvPr>
          <p:cNvSpPr txBox="1"/>
          <p:nvPr/>
        </p:nvSpPr>
        <p:spPr>
          <a:xfrm>
            <a:off x="7415845" y="6394566"/>
            <a:ext cx="6489700" cy="276999"/>
          </a:xfrm>
          <a:prstGeom prst="rect">
            <a:avLst/>
          </a:prstGeom>
          <a:noFill/>
        </p:spPr>
        <p:txBody>
          <a:bodyPr wrap="square">
            <a:spAutoFit/>
          </a:bodyPr>
          <a:lstStyle/>
          <a:p>
            <a:r>
              <a:rPr lang="en-GB" sz="1200" dirty="0"/>
              <a:t>[1] 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grpSp>
        <p:nvGrpSpPr>
          <p:cNvPr id="18" name="Group 17">
            <a:extLst>
              <a:ext uri="{FF2B5EF4-FFF2-40B4-BE49-F238E27FC236}">
                <a16:creationId xmlns:a16="http://schemas.microsoft.com/office/drawing/2014/main" id="{D3232A99-B473-57DB-1B61-BEE64DBD428A}"/>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DD037B4-52FB-402F-B5D2-F5523C9D2990}"/>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19" name="TextBox 18">
                  <a:extLst>
                    <a:ext uri="{FF2B5EF4-FFF2-40B4-BE49-F238E27FC236}">
                      <a16:creationId xmlns:a16="http://schemas.microsoft.com/office/drawing/2014/main" id="{9DD037B4-52FB-402F-B5D2-F5523C9D2990}"/>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7"/>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F15E940-6168-CB29-4433-4C8B5E0FC59E}"/>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0" name="TextBox 19">
                  <a:extLst>
                    <a:ext uri="{FF2B5EF4-FFF2-40B4-BE49-F238E27FC236}">
                      <a16:creationId xmlns:a16="http://schemas.microsoft.com/office/drawing/2014/main" id="{8F15E940-6168-CB29-4433-4C8B5E0FC59E}"/>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8"/>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8B0AF4E-B48C-7390-7559-396F3FF06AFA}"/>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21" name="TextBox 20">
                  <a:extLst>
                    <a:ext uri="{FF2B5EF4-FFF2-40B4-BE49-F238E27FC236}">
                      <a16:creationId xmlns:a16="http://schemas.microsoft.com/office/drawing/2014/main" id="{48B0AF4E-B48C-7390-7559-396F3FF06AFA}"/>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9"/>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8DF4D3B-A2F7-FBEF-42DD-799F0DDB2B4C}"/>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22" name="TextBox 21">
                  <a:extLst>
                    <a:ext uri="{FF2B5EF4-FFF2-40B4-BE49-F238E27FC236}">
                      <a16:creationId xmlns:a16="http://schemas.microsoft.com/office/drawing/2014/main" id="{38DF4D3B-A2F7-FBEF-42DD-799F0DDB2B4C}"/>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10"/>
                  <a:stretch>
                    <a:fillRect t="-4000" b="-20000"/>
                  </a:stretch>
                </a:blipFill>
              </p:spPr>
              <p:txBody>
                <a:bodyPr/>
                <a:lstStyle/>
                <a:p>
                  <a:r>
                    <a:rPr lang="en-CH">
                      <a:noFill/>
                    </a:rPr>
                    <a:t> </a:t>
                  </a:r>
                </a:p>
              </p:txBody>
            </p:sp>
          </mc:Fallback>
        </mc:AlternateContent>
      </p:grpSp>
      <p:sp>
        <p:nvSpPr>
          <p:cNvPr id="23" name="TextBox 22">
            <a:extLst>
              <a:ext uri="{FF2B5EF4-FFF2-40B4-BE49-F238E27FC236}">
                <a16:creationId xmlns:a16="http://schemas.microsoft.com/office/drawing/2014/main" id="{2E0DA267-CA03-3905-66AD-46B87C56C753}"/>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FFK 2025</a:t>
            </a:r>
            <a:endParaRPr lang="en-US" sz="2400" dirty="0">
              <a:solidFill>
                <a:schemeClr val="bg1"/>
              </a:solidFill>
            </a:endParaRPr>
          </a:p>
        </p:txBody>
      </p:sp>
      <p:sp>
        <p:nvSpPr>
          <p:cNvPr id="24" name="Motivations to study leptonic atoms - Positronium and Muonium">
            <a:extLst>
              <a:ext uri="{FF2B5EF4-FFF2-40B4-BE49-F238E27FC236}">
                <a16:creationId xmlns:a16="http://schemas.microsoft.com/office/drawing/2014/main" id="{24BDF0CB-B185-F2F5-55AA-BE676D7D8A97}"/>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Tree>
    <p:extLst>
      <p:ext uri="{BB962C8B-B14F-4D97-AF65-F5344CB8AC3E}">
        <p14:creationId xmlns:p14="http://schemas.microsoft.com/office/powerpoint/2010/main" val="411649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3057B-2DC5-B949-F8AA-527CCCFE521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0ED8E01-871D-F341-1C03-CD280C46149F}"/>
              </a:ext>
            </a:extLst>
          </p:cNvPr>
          <p:cNvPicPr>
            <a:picLocks noChangeAspect="1"/>
          </p:cNvPicPr>
          <p:nvPr/>
        </p:nvPicPr>
        <p:blipFill>
          <a:blip r:embed="rId3"/>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E945FF7B-07D8-5EA7-3F45-77429A8F7FC5}"/>
              </a:ext>
            </a:extLst>
          </p:cNvPr>
          <p:cNvPicPr>
            <a:picLocks noChangeAspect="1"/>
          </p:cNvPicPr>
          <p:nvPr/>
        </p:nvPicPr>
        <p:blipFill>
          <a:blip r:embed="rId4">
            <a:alphaModFix/>
          </a:blip>
          <a:stretch>
            <a:fillRect/>
          </a:stretch>
        </p:blipFill>
        <p:spPr>
          <a:xfrm>
            <a:off x="6160456" y="1415933"/>
            <a:ext cx="6026460" cy="4534133"/>
          </a:xfrm>
          <a:prstGeom prst="rect">
            <a:avLst/>
          </a:prstGeom>
        </p:spPr>
      </p:pic>
      <p:pic>
        <p:nvPicPr>
          <p:cNvPr id="3" name="Picture 2">
            <a:extLst>
              <a:ext uri="{FF2B5EF4-FFF2-40B4-BE49-F238E27FC236}">
                <a16:creationId xmlns:a16="http://schemas.microsoft.com/office/drawing/2014/main" id="{5ABFC0AB-B1A9-F11E-B9BB-8CCFFEE3757A}"/>
              </a:ext>
            </a:extLst>
          </p:cNvPr>
          <p:cNvPicPr>
            <a:picLocks noChangeAspect="1"/>
          </p:cNvPicPr>
          <p:nvPr/>
        </p:nvPicPr>
        <p:blipFill>
          <a:blip r:embed="rId5">
            <a:alphaModFix/>
          </a:blip>
          <a:stretch>
            <a:fillRect/>
          </a:stretch>
        </p:blipFill>
        <p:spPr>
          <a:xfrm>
            <a:off x="6098861" y="1423199"/>
            <a:ext cx="6007409" cy="4534133"/>
          </a:xfrm>
          <a:prstGeom prst="rect">
            <a:avLst/>
          </a:prstGeom>
        </p:spPr>
      </p:pic>
      <p:pic>
        <p:nvPicPr>
          <p:cNvPr id="5" name="Picture 4">
            <a:extLst>
              <a:ext uri="{FF2B5EF4-FFF2-40B4-BE49-F238E27FC236}">
                <a16:creationId xmlns:a16="http://schemas.microsoft.com/office/drawing/2014/main" id="{9AF628EA-CA27-3801-F1B7-A91E95DDAE8D}"/>
              </a:ext>
            </a:extLst>
          </p:cNvPr>
          <p:cNvPicPr>
            <a:picLocks noChangeAspect="1"/>
          </p:cNvPicPr>
          <p:nvPr/>
        </p:nvPicPr>
        <p:blipFill>
          <a:blip r:embed="rId6">
            <a:alphaModFix/>
          </a:blip>
          <a:stretch>
            <a:fillRect/>
          </a:stretch>
        </p:blipFill>
        <p:spPr>
          <a:xfrm>
            <a:off x="6079417" y="1429973"/>
            <a:ext cx="5969307" cy="4496031"/>
          </a:xfrm>
          <a:prstGeom prst="rect">
            <a:avLst/>
          </a:prstGeom>
        </p:spPr>
      </p:pic>
      <p:pic>
        <p:nvPicPr>
          <p:cNvPr id="9" name="Picture 8">
            <a:extLst>
              <a:ext uri="{FF2B5EF4-FFF2-40B4-BE49-F238E27FC236}">
                <a16:creationId xmlns:a16="http://schemas.microsoft.com/office/drawing/2014/main" id="{606F441F-5462-54C4-0F34-D4873DA9902D}"/>
              </a:ext>
            </a:extLst>
          </p:cNvPr>
          <p:cNvPicPr>
            <a:picLocks noChangeAspect="1"/>
          </p:cNvPicPr>
          <p:nvPr/>
        </p:nvPicPr>
        <p:blipFill>
          <a:blip r:embed="rId7">
            <a:alphaModFix/>
          </a:blip>
          <a:stretch>
            <a:fillRect/>
          </a:stretch>
        </p:blipFill>
        <p:spPr>
          <a:xfrm>
            <a:off x="6115860" y="1410498"/>
            <a:ext cx="5950256" cy="4559534"/>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1D7A60C-15AB-0BB5-5EE7-522A3329BCFA}"/>
                  </a:ext>
                </a:extLst>
              </p:cNvPr>
              <p:cNvSpPr txBox="1"/>
              <p:nvPr/>
            </p:nvSpPr>
            <p:spPr>
              <a:xfrm>
                <a:off x="31314" y="5453890"/>
                <a:ext cx="6096000" cy="67896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068306"/>
                              </a:solidFill>
                              <a:latin typeface="Cambria Math" panose="02040503050406030204" pitchFamily="18" charset="0"/>
                            </a:rPr>
                          </m:ctrlPr>
                        </m:sSubSupPr>
                        <m:e>
                          <m:sSub>
                            <m:sSubPr>
                              <m:ctrlPr>
                                <a:rPr lang="en-CH" sz="1600" i="1" smtClean="0">
                                  <a:solidFill>
                                    <a:srgbClr val="068306"/>
                                  </a:solidFill>
                                  <a:latin typeface="Cambria Math" panose="02040503050406030204" pitchFamily="18" charset="0"/>
                                </a:rPr>
                              </m:ctrlPr>
                            </m:sSubPr>
                            <m:e>
                              <m:r>
                                <a:rPr lang="en-US" sz="1600" b="0" i="1" smtClean="0">
                                  <a:solidFill>
                                    <a:srgbClr val="068306"/>
                                  </a:solidFill>
                                  <a:latin typeface="Cambria Math" panose="02040503050406030204" pitchFamily="18" charset="0"/>
                                </a:rPr>
                                <m:t>𝑃</m:t>
                              </m:r>
                            </m:e>
                            <m:sub>
                              <m:r>
                                <a:rPr lang="en-US" sz="1600" b="0" i="1" smtClean="0">
                                  <a:solidFill>
                                    <a:srgbClr val="068306"/>
                                  </a:solidFill>
                                  <a:latin typeface="Cambria Math" panose="02040503050406030204" pitchFamily="18" charset="0"/>
                                </a:rPr>
                                <m:t>𝐼</m:t>
                              </m:r>
                            </m:sub>
                          </m:sSub>
                          <m:r>
                            <a:rPr lang="en-CH" sz="1600" i="1" smtClean="0">
                              <a:solidFill>
                                <a:srgbClr val="068306"/>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068306"/>
                                  </a:solidFill>
                                  <a:latin typeface="Cambria Math" panose="02040503050406030204" pitchFamily="18" charset="0"/>
                                </a:rPr>
                              </m:ctrlPr>
                            </m:naryPr>
                            <m:sub/>
                            <m:sup/>
                            <m:e>
                              <m:r>
                                <a:rPr lang="en-US" sz="1600" b="0" i="1" smtClean="0">
                                  <a:solidFill>
                                    <a:srgbClr val="068306"/>
                                  </a:solidFill>
                                  <a:latin typeface="Cambria Math" panose="02040503050406030204" pitchFamily="18" charset="0"/>
                                </a:rPr>
                                <m:t> </m:t>
                              </m:r>
                            </m:e>
                          </m:nary>
                        </m:e>
                        <m:sub>
                          <m:r>
                            <a:rPr lang="en-CH" sz="1600" i="0">
                              <a:solidFill>
                                <a:srgbClr val="068306"/>
                              </a:solidFill>
                              <a:latin typeface="Cambria Math" panose="02040503050406030204" pitchFamily="18" charset="0"/>
                            </a:rPr>
                            <m:t>0</m:t>
                          </m:r>
                        </m:sub>
                        <m:sup>
                          <m:r>
                            <a:rPr lang="en-CH" sz="1600" i="0">
                              <a:solidFill>
                                <a:srgbClr val="068306"/>
                              </a:solidFill>
                              <a:latin typeface="Cambria Math" panose="02040503050406030204" pitchFamily="18" charset="0"/>
                            </a:rPr>
                            <m:t>∞</m:t>
                          </m:r>
                        </m:sup>
                      </m:sSubSup>
                      <m:r>
                        <a:rPr lang="en-CH" sz="1600" i="0">
                          <a:solidFill>
                            <a:srgbClr val="068306"/>
                          </a:solidFill>
                          <a:latin typeface="Cambria Math" panose="02040503050406030204" pitchFamily="18" charset="0"/>
                        </a:rPr>
                        <m:t> </m:t>
                      </m:r>
                      <m:r>
                        <a:rPr lang="en-CH" sz="1600" i="1">
                          <a:solidFill>
                            <a:srgbClr val="068306"/>
                          </a:solidFill>
                          <a:latin typeface="Cambria Math" panose="02040503050406030204" pitchFamily="18" charset="0"/>
                        </a:rPr>
                        <m:t>𝑑</m:t>
                      </m:r>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𝑣</m:t>
                          </m:r>
                        </m:e>
                        <m:sub>
                          <m:r>
                            <a:rPr lang="en-CH" sz="1600" i="0">
                              <a:solidFill>
                                <a:srgbClr val="068306"/>
                              </a:solidFill>
                              <a:latin typeface="Cambria Math" panose="02040503050406030204" pitchFamily="18" charset="0"/>
                            </a:rPr>
                            <m:t>⊥</m:t>
                          </m:r>
                        </m:sub>
                      </m:sSub>
                      <m:r>
                        <a:rPr lang="en-US" sz="1600" b="0" i="0" smtClean="0">
                          <a:solidFill>
                            <a:srgbClr val="068306"/>
                          </a:solidFill>
                          <a:latin typeface="Cambria Math" panose="02040503050406030204" pitchFamily="18" charset="0"/>
                        </a:rPr>
                        <m:t> </m:t>
                      </m:r>
                      <m:r>
                        <m:rPr>
                          <m:sty m:val="p"/>
                        </m:rPr>
                        <a:rPr lang="en-US" sz="1600" b="0" i="0" smtClean="0">
                          <a:solidFill>
                            <a:srgbClr val="068306"/>
                          </a:solidFill>
                          <a:latin typeface="Cambria Math" panose="02040503050406030204" pitchFamily="18" charset="0"/>
                        </a:rPr>
                        <m:t>V</m:t>
                      </m:r>
                      <m:d>
                        <m:dPr>
                          <m:ctrlPr>
                            <a:rPr lang="en-US" sz="1600" b="0" i="1" smtClean="0">
                              <a:solidFill>
                                <a:srgbClr val="068306"/>
                              </a:solidFill>
                              <a:latin typeface="Cambria Math" panose="02040503050406030204" pitchFamily="18" charset="0"/>
                            </a:rPr>
                          </m:ctrlPr>
                        </m:dPr>
                        <m:e>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𝑓</m:t>
                              </m:r>
                            </m:e>
                            <m:sub>
                              <m:r>
                                <a:rPr lang="en-CH" sz="1600" i="1">
                                  <a:solidFill>
                                    <a:srgbClr val="068306"/>
                                  </a:solidFill>
                                  <a:latin typeface="Cambria Math" panose="02040503050406030204" pitchFamily="18" charset="0"/>
                                </a:rPr>
                                <m:t>𝐿</m:t>
                              </m:r>
                            </m:sub>
                          </m:sSub>
                          <m:r>
                            <a:rPr lang="en-CH" sz="1600">
                              <a:solidFill>
                                <a:srgbClr val="068306"/>
                              </a:solidFill>
                              <a:latin typeface="Cambria Math" panose="02040503050406030204" pitchFamily="18" charset="0"/>
                            </a:rPr>
                            <m:t>−</m:t>
                          </m:r>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𝑓</m:t>
                              </m:r>
                            </m:e>
                            <m:sub>
                              <m:r>
                                <a:rPr lang="en-CH" sz="1600">
                                  <a:solidFill>
                                    <a:srgbClr val="068306"/>
                                  </a:solidFill>
                                  <a:latin typeface="Cambria Math" panose="02040503050406030204" pitchFamily="18" charset="0"/>
                                </a:rPr>
                                <m:t>0</m:t>
                              </m:r>
                            </m:sub>
                          </m:sSub>
                          <m:r>
                            <a:rPr lang="en-CH" sz="1600">
                              <a:solidFill>
                                <a:srgbClr val="068306"/>
                              </a:solidFill>
                              <a:latin typeface="Cambria Math" panose="02040503050406030204" pitchFamily="18" charset="0"/>
                            </a:rPr>
                            <m:t>−</m:t>
                          </m:r>
                          <m:box>
                            <m:boxPr>
                              <m:ctrlPr>
                                <a:rPr lang="en-CH" sz="1600" i="1">
                                  <a:solidFill>
                                    <a:srgbClr val="068306"/>
                                  </a:solidFill>
                                  <a:latin typeface="Cambria Math" panose="02040503050406030204" pitchFamily="18" charset="0"/>
                                </a:rPr>
                              </m:ctrlPr>
                            </m:boxPr>
                            <m:e>
                              <m:argPr>
                                <m:argSz m:val="-1"/>
                              </m:argPr>
                              <m:f>
                                <m:fPr>
                                  <m:ctrlPr>
                                    <a:rPr lang="en-CH" sz="1600" i="1">
                                      <a:solidFill>
                                        <a:srgbClr val="068306"/>
                                      </a:solidFill>
                                      <a:latin typeface="Cambria Math" panose="02040503050406030204" pitchFamily="18" charset="0"/>
                                    </a:rPr>
                                  </m:ctrlPr>
                                </m:fPr>
                                <m:num>
                                  <m:sSubSup>
                                    <m:sSubSupPr>
                                      <m:ctrlPr>
                                        <a:rPr lang="en-CH" sz="1600" i="1">
                                          <a:solidFill>
                                            <a:srgbClr val="068306"/>
                                          </a:solidFill>
                                          <a:latin typeface="Cambria Math" panose="02040503050406030204" pitchFamily="18" charset="0"/>
                                        </a:rPr>
                                      </m:ctrlPr>
                                    </m:sSubSupPr>
                                    <m:e>
                                      <m:r>
                                        <a:rPr lang="en-CH" sz="1600" i="1">
                                          <a:solidFill>
                                            <a:srgbClr val="068306"/>
                                          </a:solidFill>
                                          <a:latin typeface="Cambria Math" panose="02040503050406030204" pitchFamily="18" charset="0"/>
                                        </a:rPr>
                                        <m:t>𝑣</m:t>
                                      </m:r>
                                    </m:e>
                                    <m:sub>
                                      <m:r>
                                        <a:rPr lang="en-CH" sz="1600">
                                          <a:solidFill>
                                            <a:srgbClr val="068306"/>
                                          </a:solidFill>
                                          <a:latin typeface="Cambria Math" panose="02040503050406030204" pitchFamily="18" charset="0"/>
                                        </a:rPr>
                                        <m:t>⊥</m:t>
                                      </m:r>
                                    </m:sub>
                                    <m:sup>
                                      <m:r>
                                        <a:rPr lang="en-CH" sz="1600">
                                          <a:solidFill>
                                            <a:srgbClr val="068306"/>
                                          </a:solidFill>
                                          <a:latin typeface="Cambria Math" panose="02040503050406030204" pitchFamily="18" charset="0"/>
                                        </a:rPr>
                                        <m:t>2</m:t>
                                      </m:r>
                                    </m:sup>
                                  </m:sSubSup>
                                </m:num>
                                <m:den>
                                  <m:sSup>
                                    <m:sSupPr>
                                      <m:ctrlPr>
                                        <a:rPr lang="en-CH" sz="1600" i="1">
                                          <a:solidFill>
                                            <a:srgbClr val="068306"/>
                                          </a:solidFill>
                                          <a:latin typeface="Cambria Math" panose="02040503050406030204" pitchFamily="18" charset="0"/>
                                        </a:rPr>
                                      </m:ctrlPr>
                                    </m:sSupPr>
                                    <m:e>
                                      <m:r>
                                        <a:rPr lang="en-CH" sz="1600" i="1">
                                          <a:solidFill>
                                            <a:srgbClr val="068306"/>
                                          </a:solidFill>
                                          <a:latin typeface="Cambria Math" panose="02040503050406030204" pitchFamily="18" charset="0"/>
                                        </a:rPr>
                                        <m:t>𝑐</m:t>
                                      </m:r>
                                    </m:e>
                                    <m:sup>
                                      <m:r>
                                        <a:rPr lang="en-CH" sz="1600">
                                          <a:solidFill>
                                            <a:srgbClr val="068306"/>
                                          </a:solidFill>
                                          <a:latin typeface="Cambria Math" panose="02040503050406030204" pitchFamily="18" charset="0"/>
                                        </a:rPr>
                                        <m:t>2</m:t>
                                      </m:r>
                                    </m:sup>
                                  </m:sSup>
                                </m:den>
                              </m:f>
                            </m:e>
                          </m:box>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𝑓</m:t>
                              </m:r>
                            </m:e>
                            <m:sub>
                              <m:r>
                                <a:rPr lang="en-CH" sz="1600">
                                  <a:solidFill>
                                    <a:srgbClr val="068306"/>
                                  </a:solidFill>
                                  <a:latin typeface="Cambria Math" panose="02040503050406030204" pitchFamily="18" charset="0"/>
                                </a:rPr>
                                <m:t>0</m:t>
                              </m:r>
                            </m:sub>
                          </m:sSub>
                          <m:r>
                            <a:rPr lang="en-US" sz="1600" b="0" i="1" smtClean="0">
                              <a:solidFill>
                                <a:srgbClr val="068306"/>
                              </a:solidFill>
                              <a:latin typeface="Cambria Math" panose="02040503050406030204" pitchFamily="18" charset="0"/>
                            </a:rPr>
                            <m:t>;</m:t>
                          </m:r>
                          <m:box>
                            <m:boxPr>
                              <m:ctrlPr>
                                <a:rPr lang="en-US" sz="1600" b="0" i="1" smtClean="0">
                                  <a:solidFill>
                                    <a:srgbClr val="068306"/>
                                  </a:solidFill>
                                  <a:latin typeface="Cambria Math" panose="02040503050406030204" pitchFamily="18" charset="0"/>
                                </a:rPr>
                              </m:ctrlPr>
                            </m:boxPr>
                            <m:e>
                              <m:argPr>
                                <m:argSz m:val="-1"/>
                              </m:argPr>
                              <m:f>
                                <m:fPr>
                                  <m:ctrlPr>
                                    <a:rPr lang="en-US" sz="1600" b="0" i="1" smtClean="0">
                                      <a:solidFill>
                                        <a:srgbClr val="068306"/>
                                      </a:solidFill>
                                      <a:latin typeface="Cambria Math" panose="02040503050406030204" pitchFamily="18" charset="0"/>
                                    </a:rPr>
                                  </m:ctrlPr>
                                </m:fPr>
                                <m:num>
                                  <m:r>
                                    <a:rPr lang="en-US" sz="1600" b="0" i="1" smtClean="0">
                                      <a:solidFill>
                                        <a:srgbClr val="068306"/>
                                      </a:solidFill>
                                      <a:latin typeface="Cambria Math" panose="02040503050406030204" pitchFamily="18" charset="0"/>
                                    </a:rPr>
                                    <m:t>0.55 </m:t>
                                  </m:r>
                                  <m:r>
                                    <a:rPr lang="en-US" sz="1600" b="0" i="1" smtClean="0">
                                      <a:solidFill>
                                        <a:srgbClr val="068306"/>
                                      </a:solidFill>
                                      <a:latin typeface="Cambria Math" panose="02040503050406030204" pitchFamily="18" charset="0"/>
                                    </a:rPr>
                                    <m:t>𝑣</m:t>
                                  </m:r>
                                </m:num>
                                <m:den>
                                  <m:rad>
                                    <m:radPr>
                                      <m:degHide m:val="on"/>
                                      <m:ctrlPr>
                                        <a:rPr lang="en-US" sz="1600" b="0" i="1" smtClean="0">
                                          <a:solidFill>
                                            <a:srgbClr val="068306"/>
                                          </a:solidFill>
                                          <a:latin typeface="Cambria Math" panose="02040503050406030204" pitchFamily="18" charset="0"/>
                                        </a:rPr>
                                      </m:ctrlPr>
                                    </m:radPr>
                                    <m:deg/>
                                    <m:e>
                                      <m:r>
                                        <a:rPr lang="en-US" sz="1600" b="0" i="1" smtClean="0">
                                          <a:solidFill>
                                            <a:srgbClr val="068306"/>
                                          </a:solidFill>
                                          <a:latin typeface="Cambria Math" panose="02040503050406030204" pitchFamily="18" charset="0"/>
                                        </a:rPr>
                                        <m:t>2</m:t>
                                      </m:r>
                                    </m:e>
                                  </m:rad>
                                  <m:r>
                                    <a:rPr lang="en-US" sz="1600" b="0" i="1" smtClean="0">
                                      <a:solidFill>
                                        <a:srgbClr val="068306"/>
                                      </a:solidFill>
                                      <a:latin typeface="Cambria Math" panose="02040503050406030204" pitchFamily="18" charset="0"/>
                                    </a:rPr>
                                    <m:t>𝑤</m:t>
                                  </m:r>
                                </m:den>
                              </m:f>
                            </m:e>
                          </m:box>
                          <m:r>
                            <a:rPr lang="en-US" sz="1600" b="0" i="1" smtClean="0">
                              <a:solidFill>
                                <a:srgbClr val="068306"/>
                              </a:solidFill>
                              <a:latin typeface="Cambria Math" panose="02040503050406030204" pitchFamily="18" charset="0"/>
                            </a:rPr>
                            <m:t>;</m:t>
                          </m:r>
                          <m:box>
                            <m:boxPr>
                              <m:ctrlPr>
                                <a:rPr lang="en-US" sz="1600" b="0" i="1" smtClean="0">
                                  <a:solidFill>
                                    <a:srgbClr val="068306"/>
                                  </a:solidFill>
                                  <a:latin typeface="Cambria Math" panose="02040503050406030204" pitchFamily="18" charset="0"/>
                                </a:rPr>
                              </m:ctrlPr>
                            </m:boxPr>
                            <m:e>
                              <m:argPr>
                                <m:argSz m:val="-1"/>
                              </m:argPr>
                              <m:f>
                                <m:fPr>
                                  <m:ctrlPr>
                                    <a:rPr lang="en-US" sz="1600" b="0" i="1" smtClean="0">
                                      <a:solidFill>
                                        <a:srgbClr val="068306"/>
                                      </a:solidFill>
                                      <a:latin typeface="Cambria Math" panose="02040503050406030204" pitchFamily="18" charset="0"/>
                                    </a:rPr>
                                  </m:ctrlPr>
                                </m:fPr>
                                <m:num>
                                  <m:r>
                                    <a:rPr lang="en-US" sz="1600" b="0" i="1" smtClean="0">
                                      <a:solidFill>
                                        <a:srgbClr val="068306"/>
                                      </a:solidFill>
                                      <a:latin typeface="Cambria Math" panose="02040503050406030204" pitchFamily="18" charset="0"/>
                                    </a:rPr>
                                    <m:t>0.28 </m:t>
                                  </m:r>
                                  <m:r>
                                    <a:rPr lang="en-US" sz="1600" b="0" i="1" smtClean="0">
                                      <a:solidFill>
                                        <a:srgbClr val="068306"/>
                                      </a:solidFill>
                                      <a:latin typeface="Cambria Math" panose="02040503050406030204" pitchFamily="18" charset="0"/>
                                    </a:rPr>
                                    <m:t>𝑣</m:t>
                                  </m:r>
                                </m:num>
                                <m:den>
                                  <m:rad>
                                    <m:radPr>
                                      <m:degHide m:val="on"/>
                                      <m:ctrlPr>
                                        <a:rPr lang="en-US" sz="1600" b="0" i="1" smtClean="0">
                                          <a:solidFill>
                                            <a:srgbClr val="068306"/>
                                          </a:solidFill>
                                          <a:latin typeface="Cambria Math" panose="02040503050406030204" pitchFamily="18" charset="0"/>
                                        </a:rPr>
                                      </m:ctrlPr>
                                    </m:radPr>
                                    <m:deg/>
                                    <m:e>
                                      <m:r>
                                        <a:rPr lang="en-US" sz="1600" b="0" i="1" smtClean="0">
                                          <a:solidFill>
                                            <a:srgbClr val="068306"/>
                                          </a:solidFill>
                                          <a:latin typeface="Cambria Math" panose="02040503050406030204" pitchFamily="18" charset="0"/>
                                        </a:rPr>
                                        <m:t>2</m:t>
                                      </m:r>
                                    </m:e>
                                  </m:rad>
                                  <m:r>
                                    <a:rPr lang="en-US" sz="1600" b="0" i="1" smtClean="0">
                                      <a:solidFill>
                                        <a:srgbClr val="068306"/>
                                      </a:solidFill>
                                      <a:latin typeface="Cambria Math" panose="02040503050406030204" pitchFamily="18" charset="0"/>
                                    </a:rPr>
                                    <m:t>𝑤</m:t>
                                  </m:r>
                                </m:den>
                              </m:f>
                            </m:e>
                          </m:box>
                        </m:e>
                      </m:d>
                      <m:r>
                        <a:rPr lang="en-US" sz="1600" b="0" i="1" smtClean="0">
                          <a:solidFill>
                            <a:srgbClr val="068306"/>
                          </a:solidFill>
                          <a:latin typeface="Cambria Math" panose="02040503050406030204" pitchFamily="18" charset="0"/>
                          <a:ea typeface="Cambria Math" panose="02040503050406030204" pitchFamily="18" charset="0"/>
                        </a:rPr>
                        <m:t>∙</m:t>
                      </m:r>
                      <m:r>
                        <m:rPr>
                          <m:sty m:val="p"/>
                        </m:rPr>
                        <a:rPr lang="en-CH" sz="1600" i="0">
                          <a:solidFill>
                            <a:srgbClr val="068306"/>
                          </a:solidFill>
                          <a:latin typeface="Cambria Math" panose="02040503050406030204" pitchFamily="18" charset="0"/>
                        </a:rPr>
                        <m:t>ex</m:t>
                      </m:r>
                      <m:func>
                        <m:funcPr>
                          <m:ctrlPr>
                            <a:rPr lang="en-CH" sz="1600" i="1">
                              <a:solidFill>
                                <a:srgbClr val="068306"/>
                              </a:solidFill>
                              <a:latin typeface="Cambria Math" panose="02040503050406030204" pitchFamily="18" charset="0"/>
                            </a:rPr>
                          </m:ctrlPr>
                        </m:funcPr>
                        <m:fName>
                          <m:r>
                            <m:rPr>
                              <m:sty m:val="p"/>
                            </m:rPr>
                            <a:rPr lang="en-CH" sz="1600" i="0">
                              <a:solidFill>
                                <a:srgbClr val="068306"/>
                              </a:solidFill>
                              <a:latin typeface="Cambria Math" panose="02040503050406030204" pitchFamily="18" charset="0"/>
                            </a:rPr>
                            <m:t>p</m:t>
                          </m:r>
                        </m:fName>
                        <m:e>
                          <m:d>
                            <m:dPr>
                              <m:ctrlPr>
                                <a:rPr lang="en-CH" sz="1600" i="1">
                                  <a:solidFill>
                                    <a:srgbClr val="068306"/>
                                  </a:solidFill>
                                  <a:latin typeface="Cambria Math" panose="02040503050406030204" pitchFamily="18" charset="0"/>
                                </a:rPr>
                              </m:ctrlPr>
                            </m:dPr>
                            <m:e>
                              <m:r>
                                <a:rPr lang="en-CH" sz="1600" i="0">
                                  <a:solidFill>
                                    <a:srgbClr val="068306"/>
                                  </a:solidFill>
                                  <a:latin typeface="Cambria Math" panose="02040503050406030204" pitchFamily="18" charset="0"/>
                                </a:rPr>
                                <m:t>−</m:t>
                              </m:r>
                              <m:f>
                                <m:fPr>
                                  <m:ctrlPr>
                                    <a:rPr lang="en-CH" sz="1600" i="1">
                                      <a:solidFill>
                                        <a:srgbClr val="068306"/>
                                      </a:solidFill>
                                      <a:latin typeface="Cambria Math" panose="02040503050406030204" pitchFamily="18" charset="0"/>
                                    </a:rPr>
                                  </m:ctrlPr>
                                </m:fPr>
                                <m:num>
                                  <m:sSubSup>
                                    <m:sSubSupPr>
                                      <m:ctrlPr>
                                        <a:rPr lang="en-CH" sz="1600" i="1">
                                          <a:solidFill>
                                            <a:srgbClr val="068306"/>
                                          </a:solidFill>
                                          <a:latin typeface="Cambria Math" panose="02040503050406030204" pitchFamily="18" charset="0"/>
                                        </a:rPr>
                                      </m:ctrlPr>
                                    </m:sSubSupPr>
                                    <m:e>
                                      <m:r>
                                        <a:rPr lang="en-CH" sz="1600" i="1">
                                          <a:solidFill>
                                            <a:srgbClr val="068306"/>
                                          </a:solidFill>
                                          <a:latin typeface="Cambria Math" panose="02040503050406030204" pitchFamily="18" charset="0"/>
                                        </a:rPr>
                                        <m:t>𝑣</m:t>
                                      </m:r>
                                    </m:e>
                                    <m:sub>
                                      <m:r>
                                        <a:rPr lang="en-CH" sz="1600" i="0">
                                          <a:solidFill>
                                            <a:srgbClr val="068306"/>
                                          </a:solidFill>
                                          <a:latin typeface="Cambria Math" panose="02040503050406030204" pitchFamily="18" charset="0"/>
                                        </a:rPr>
                                        <m:t>⊥</m:t>
                                      </m:r>
                                    </m:sub>
                                    <m:sup>
                                      <m:r>
                                        <a:rPr lang="en-CH" sz="1600" i="0">
                                          <a:solidFill>
                                            <a:srgbClr val="068306"/>
                                          </a:solidFill>
                                          <a:latin typeface="Cambria Math" panose="02040503050406030204" pitchFamily="18" charset="0"/>
                                        </a:rPr>
                                        <m:t>2</m:t>
                                      </m:r>
                                    </m:sup>
                                  </m:sSubSup>
                                </m:num>
                                <m:den>
                                  <m:sSup>
                                    <m:sSupPr>
                                      <m:ctrlPr>
                                        <a:rPr lang="en-CH" sz="1600" i="1">
                                          <a:solidFill>
                                            <a:srgbClr val="068306"/>
                                          </a:solidFill>
                                          <a:latin typeface="Cambria Math" panose="02040503050406030204" pitchFamily="18" charset="0"/>
                                        </a:rPr>
                                      </m:ctrlPr>
                                    </m:sSupPr>
                                    <m:e>
                                      <m:r>
                                        <a:rPr lang="en-CH" sz="1600" i="1">
                                          <a:solidFill>
                                            <a:srgbClr val="068306"/>
                                          </a:solidFill>
                                          <a:latin typeface="Cambria Math" panose="02040503050406030204" pitchFamily="18" charset="0"/>
                                        </a:rPr>
                                        <m:t>𝑢</m:t>
                                      </m:r>
                                    </m:e>
                                    <m:sup>
                                      <m:r>
                                        <a:rPr lang="en-CH" sz="1600" i="0">
                                          <a:solidFill>
                                            <a:srgbClr val="068306"/>
                                          </a:solidFill>
                                          <a:latin typeface="Cambria Math" panose="02040503050406030204" pitchFamily="18" charset="0"/>
                                        </a:rPr>
                                        <m:t>2</m:t>
                                      </m:r>
                                    </m:sup>
                                  </m:sSup>
                                </m:den>
                              </m:f>
                              <m:r>
                                <a:rPr lang="en-CH" sz="1600">
                                  <a:solidFill>
                                    <a:srgbClr val="068306"/>
                                  </a:solidFill>
                                  <a:latin typeface="Cambria Math" panose="02040503050406030204" pitchFamily="18" charset="0"/>
                                </a:rPr>
                                <m:t>−</m:t>
                              </m:r>
                              <m:f>
                                <m:fPr>
                                  <m:ctrlPr>
                                    <a:rPr lang="en-CH" sz="1600" i="1">
                                      <a:solidFill>
                                        <a:srgbClr val="068306"/>
                                      </a:solidFill>
                                      <a:latin typeface="Cambria Math" panose="02040503050406030204" pitchFamily="18" charset="0"/>
                                    </a:rPr>
                                  </m:ctrlPr>
                                </m:fPr>
                                <m:num>
                                  <m:r>
                                    <a:rPr lang="en-CH" sz="1600" i="1">
                                      <a:solidFill>
                                        <a:srgbClr val="068306"/>
                                      </a:solidFill>
                                      <a:latin typeface="Cambria Math" panose="02040503050406030204" pitchFamily="18" charset="0"/>
                                    </a:rPr>
                                    <m:t>𝐷</m:t>
                                  </m:r>
                                </m:num>
                                <m:den>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𝑣</m:t>
                                      </m:r>
                                    </m:e>
                                    <m:sub>
                                      <m:r>
                                        <a:rPr lang="en-CH" sz="1600">
                                          <a:solidFill>
                                            <a:srgbClr val="068306"/>
                                          </a:solidFill>
                                          <a:latin typeface="Cambria Math" panose="02040503050406030204" pitchFamily="18" charset="0"/>
                                        </a:rPr>
                                        <m:t>⊥</m:t>
                                      </m:r>
                                    </m:sub>
                                  </m:sSub>
                                  <m:r>
                                    <a:rPr lang="en-CH" sz="1600" i="1">
                                      <a:solidFill>
                                        <a:srgbClr val="068306"/>
                                      </a:solidFill>
                                      <a:latin typeface="Cambria Math" panose="02040503050406030204" pitchFamily="18" charset="0"/>
                                    </a:rPr>
                                    <m:t>𝜏</m:t>
                                  </m:r>
                                </m:den>
                              </m:f>
                            </m:e>
                          </m:d>
                        </m:e>
                      </m:func>
                    </m:oMath>
                  </m:oMathPara>
                </a14:m>
                <a:endParaRPr lang="en-CH" dirty="0">
                  <a:solidFill>
                    <a:srgbClr val="068306"/>
                  </a:solidFill>
                </a:endParaRPr>
              </a:p>
            </p:txBody>
          </p:sp>
        </mc:Choice>
        <mc:Fallback xmlns="">
          <p:sp>
            <p:nvSpPr>
              <p:cNvPr id="10" name="TextBox 9">
                <a:extLst>
                  <a:ext uri="{FF2B5EF4-FFF2-40B4-BE49-F238E27FC236}">
                    <a16:creationId xmlns:a16="http://schemas.microsoft.com/office/drawing/2014/main" id="{21D7A60C-15AB-0BB5-5EE7-522A3329BCFA}"/>
                  </a:ext>
                </a:extLst>
              </p:cNvPr>
              <p:cNvSpPr txBox="1">
                <a:spLocks noRot="1" noChangeAspect="1" noMove="1" noResize="1" noEditPoints="1" noAdjustHandles="1" noChangeArrowheads="1" noChangeShapeType="1" noTextEdit="1"/>
              </p:cNvSpPr>
              <p:nvPr/>
            </p:nvSpPr>
            <p:spPr>
              <a:xfrm>
                <a:off x="31314" y="5453890"/>
                <a:ext cx="6096000" cy="678968"/>
              </a:xfrm>
              <a:prstGeom prst="rect">
                <a:avLst/>
              </a:prstGeom>
              <a:blipFill>
                <a:blip r:embed="rId8"/>
                <a:stretch>
                  <a:fillRect/>
                </a:stretch>
              </a:blipFill>
            </p:spPr>
            <p:txBody>
              <a:bodyPr/>
              <a:lstStyle/>
              <a:p>
                <a:r>
                  <a:rPr lang="en-CH">
                    <a:noFill/>
                  </a:rPr>
                  <a:t> </a:t>
                </a:r>
              </a:p>
            </p:txBody>
          </p:sp>
        </mc:Fallback>
      </mc:AlternateContent>
      <p:sp>
        <p:nvSpPr>
          <p:cNvPr id="1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FECD44B7-C24D-FD2F-7DFA-0752E2DBC80E}"/>
              </a:ext>
            </a:extLst>
          </p:cNvPr>
          <p:cNvSpPr txBox="1"/>
          <p:nvPr/>
        </p:nvSpPr>
        <p:spPr>
          <a:xfrm>
            <a:off x="281202" y="1618964"/>
            <a:ext cx="5526474"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a semi-analytic function which  agrees with simulated results</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BBEFE48-450A-D3D3-0EC3-2A2100F4D0AE}"/>
                  </a:ext>
                </a:extLst>
              </p:cNvPr>
              <p:cNvSpPr txBox="1"/>
              <p:nvPr/>
            </p:nvSpPr>
            <p:spPr>
              <a:xfrm>
                <a:off x="54734" y="4090488"/>
                <a:ext cx="6096000" cy="7443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r>
                                                <a:rPr lang="en-CH" sz="1600">
                                                  <a:solidFill>
                                                    <a:srgbClr val="2F2FFF"/>
                                                  </a:solidFill>
                                                  <a:latin typeface="Cambria Math" panose="02040503050406030204" pitchFamily="18" charset="0"/>
                                                </a:rPr>
                                                <m:t>−</m:t>
                                              </m:r>
                                              <m:d>
                                                <m:dPr>
                                                  <m:ctrlPr>
                                                    <a:rPr lang="en-CH" sz="1600" i="1">
                                                      <a:solidFill>
                                                        <a:srgbClr val="2F2FFF"/>
                                                      </a:solidFill>
                                                      <a:latin typeface="Cambria Math" panose="02040503050406030204" pitchFamily="18" charset="0"/>
                                                    </a:rPr>
                                                  </m:ctrlPr>
                                                </m:dPr>
                                                <m:e>
                                                  <m:f>
                                                    <m:fPr>
                                                      <m:type m:val="lin"/>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up>
                                                          <m:r>
                                                            <a:rPr lang="en-CH" sz="160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𝑐</m:t>
                                                          </m:r>
                                                        </m:e>
                                                        <m:sup>
                                                          <m:r>
                                                            <a:rPr lang="en-CH" sz="1600">
                                                              <a:solidFill>
                                                                <a:srgbClr val="2F2FFF"/>
                                                              </a:solidFill>
                                                              <a:latin typeface="Cambria Math" panose="02040503050406030204" pitchFamily="18" charset="0"/>
                                                            </a:rPr>
                                                            <m:t>2</m:t>
                                                          </m:r>
                                                        </m:sup>
                                                      </m:sSup>
                                                    </m:den>
                                                  </m:f>
                                                </m:e>
                                              </m:d>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r>
                                <a:rPr lang="en-CH" sz="160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r>
                                    <a:rPr lang="en-CH" sz="1600" i="1">
                                      <a:solidFill>
                                        <a:srgbClr val="2F2FFF"/>
                                      </a:solidFill>
                                      <a:latin typeface="Cambria Math" panose="02040503050406030204" pitchFamily="18" charset="0"/>
                                    </a:rPr>
                                    <m:t>𝐷</m:t>
                                  </m:r>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Sub>
                                  <m:r>
                                    <a:rPr lang="en-CH" sz="1600" i="1">
                                      <a:solidFill>
                                        <a:srgbClr val="2F2FFF"/>
                                      </a:solidFill>
                                      <a:latin typeface="Cambria Math" panose="02040503050406030204" pitchFamily="18" charset="0"/>
                                    </a:rPr>
                                    <m:t>𝜏</m:t>
                                  </m:r>
                                </m:den>
                              </m:f>
                            </m:e>
                          </m:d>
                        </m:e>
                      </m:func>
                    </m:oMath>
                  </m:oMathPara>
                </a14:m>
                <a:endParaRPr lang="en-CH" dirty="0">
                  <a:solidFill>
                    <a:srgbClr val="2F2FFF"/>
                  </a:solidFill>
                </a:endParaRPr>
              </a:p>
            </p:txBody>
          </p:sp>
        </mc:Choice>
        <mc:Fallback xmlns="">
          <p:sp>
            <p:nvSpPr>
              <p:cNvPr id="18" name="TextBox 17">
                <a:extLst>
                  <a:ext uri="{FF2B5EF4-FFF2-40B4-BE49-F238E27FC236}">
                    <a16:creationId xmlns:a16="http://schemas.microsoft.com/office/drawing/2014/main" id="{EBBEFE48-450A-D3D3-0EC3-2A2100F4D0AE}"/>
                  </a:ext>
                </a:extLst>
              </p:cNvPr>
              <p:cNvSpPr txBox="1">
                <a:spLocks noRot="1" noChangeAspect="1" noMove="1" noResize="1" noEditPoints="1" noAdjustHandles="1" noChangeArrowheads="1" noChangeShapeType="1" noTextEdit="1"/>
              </p:cNvSpPr>
              <p:nvPr/>
            </p:nvSpPr>
            <p:spPr>
              <a:xfrm>
                <a:off x="54734" y="4090488"/>
                <a:ext cx="6096000" cy="744306"/>
              </a:xfrm>
              <a:prstGeom prst="rect">
                <a:avLst/>
              </a:prstGeom>
              <a:blipFill>
                <a:blip r:embed="rId9"/>
                <a:stretch>
                  <a:fillRect/>
                </a:stretch>
              </a:blipFill>
            </p:spPr>
            <p:txBody>
              <a:bodyPr/>
              <a:lstStyle/>
              <a:p>
                <a:r>
                  <a:rPr lang="en-CH">
                    <a:noFill/>
                  </a:rPr>
                  <a:t> </a:t>
                </a:r>
              </a:p>
            </p:txBody>
          </p:sp>
        </mc:Fallback>
      </mc:AlternateContent>
      <p:sp>
        <p:nvSpPr>
          <p:cNvPr id="19" name="Left Brace 18">
            <a:extLst>
              <a:ext uri="{FF2B5EF4-FFF2-40B4-BE49-F238E27FC236}">
                <a16:creationId xmlns:a16="http://schemas.microsoft.com/office/drawing/2014/main" id="{87DF4849-64A6-EF38-207E-B4207C0F1970}"/>
              </a:ext>
            </a:extLst>
          </p:cNvPr>
          <p:cNvSpPr/>
          <p:nvPr/>
        </p:nvSpPr>
        <p:spPr>
          <a:xfrm rot="5400000">
            <a:off x="3984300" y="3638221"/>
            <a:ext cx="193401" cy="85192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20" name="TextBox 19">
            <a:extLst>
              <a:ext uri="{FF2B5EF4-FFF2-40B4-BE49-F238E27FC236}">
                <a16:creationId xmlns:a16="http://schemas.microsoft.com/office/drawing/2014/main" id="{3533F310-2B03-7028-F002-5462875EFC1A}"/>
              </a:ext>
            </a:extLst>
          </p:cNvPr>
          <p:cNvSpPr txBox="1"/>
          <p:nvPr/>
        </p:nvSpPr>
        <p:spPr>
          <a:xfrm>
            <a:off x="3567489" y="3662168"/>
            <a:ext cx="1495153" cy="369332"/>
          </a:xfrm>
          <a:prstGeom prst="rect">
            <a:avLst/>
          </a:prstGeom>
          <a:noFill/>
        </p:spPr>
        <p:txBody>
          <a:bodyPr wrap="none" rtlCol="0">
            <a:spAutoFit/>
          </a:bodyPr>
          <a:lstStyle/>
          <a:p>
            <a:r>
              <a:rPr lang="en-US" dirty="0">
                <a:solidFill>
                  <a:srgbClr val="2F2FFF"/>
                </a:solidFill>
              </a:rPr>
              <a:t>2</a:t>
            </a:r>
            <a:r>
              <a:rPr lang="en-US" baseline="30000" dirty="0">
                <a:solidFill>
                  <a:srgbClr val="2F2FFF"/>
                </a:solidFill>
              </a:rPr>
              <a:t>nd</a:t>
            </a:r>
            <a:r>
              <a:rPr lang="en-US" dirty="0">
                <a:solidFill>
                  <a:srgbClr val="2F2FFF"/>
                </a:solidFill>
              </a:rPr>
              <a:t> order Dop</a:t>
            </a:r>
            <a:endParaRPr lang="en-CH" dirty="0">
              <a:solidFill>
                <a:srgbClr val="2F2FFF"/>
              </a:solidFill>
            </a:endParaRPr>
          </a:p>
        </p:txBody>
      </p:sp>
      <p:sp>
        <p:nvSpPr>
          <p:cNvPr id="21" name="Left Brace 20">
            <a:extLst>
              <a:ext uri="{FF2B5EF4-FFF2-40B4-BE49-F238E27FC236}">
                <a16:creationId xmlns:a16="http://schemas.microsoft.com/office/drawing/2014/main" id="{2DFD746E-182E-FCDB-4830-5962BBA4A68C}"/>
              </a:ext>
            </a:extLst>
          </p:cNvPr>
          <p:cNvSpPr/>
          <p:nvPr/>
        </p:nvSpPr>
        <p:spPr>
          <a:xfrm rot="16200000">
            <a:off x="5492936" y="4707230"/>
            <a:ext cx="216057" cy="34254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22" name="TextBox 21">
            <a:extLst>
              <a:ext uri="{FF2B5EF4-FFF2-40B4-BE49-F238E27FC236}">
                <a16:creationId xmlns:a16="http://schemas.microsoft.com/office/drawing/2014/main" id="{54345E17-E08C-9726-5D0C-012CA91E1881}"/>
              </a:ext>
            </a:extLst>
          </p:cNvPr>
          <p:cNvSpPr txBox="1"/>
          <p:nvPr/>
        </p:nvSpPr>
        <p:spPr>
          <a:xfrm>
            <a:off x="4989219" y="4986532"/>
            <a:ext cx="1357166" cy="369332"/>
          </a:xfrm>
          <a:prstGeom prst="rect">
            <a:avLst/>
          </a:prstGeom>
          <a:noFill/>
        </p:spPr>
        <p:txBody>
          <a:bodyPr wrap="none" rtlCol="0">
            <a:spAutoFit/>
          </a:bodyPr>
          <a:lstStyle/>
          <a:p>
            <a:r>
              <a:rPr lang="en-US" dirty="0">
                <a:solidFill>
                  <a:srgbClr val="2F2FFF"/>
                </a:solidFill>
              </a:rPr>
              <a:t>Finite lifetime</a:t>
            </a:r>
            <a:endParaRPr lang="en-CH" dirty="0">
              <a:solidFill>
                <a:srgbClr val="2F2FFF"/>
              </a:solidFill>
            </a:endParaRPr>
          </a:p>
        </p:txBody>
      </p:sp>
      <p:sp>
        <p:nvSpPr>
          <p:cNvPr id="23" name="Left Brace 22">
            <a:extLst>
              <a:ext uri="{FF2B5EF4-FFF2-40B4-BE49-F238E27FC236}">
                <a16:creationId xmlns:a16="http://schemas.microsoft.com/office/drawing/2014/main" id="{C78BFD17-7904-6DBA-AC1E-AEBAE6D4BBA7}"/>
              </a:ext>
            </a:extLst>
          </p:cNvPr>
          <p:cNvSpPr/>
          <p:nvPr/>
        </p:nvSpPr>
        <p:spPr>
          <a:xfrm rot="16200000" flipH="1">
            <a:off x="2700846" y="4231897"/>
            <a:ext cx="252908" cy="2507400"/>
          </a:xfrm>
          <a:prstGeom prst="leftBrace">
            <a:avLst/>
          </a:prstGeom>
          <a:ln>
            <a:solidFill>
              <a:srgbClr val="06830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068306"/>
              </a:solidFill>
            </a:endParaRPr>
          </a:p>
        </p:txBody>
      </p:sp>
      <p:sp>
        <p:nvSpPr>
          <p:cNvPr id="24" name="TextBox 23">
            <a:extLst>
              <a:ext uri="{FF2B5EF4-FFF2-40B4-BE49-F238E27FC236}">
                <a16:creationId xmlns:a16="http://schemas.microsoft.com/office/drawing/2014/main" id="{18B719AE-455A-390A-FA13-2091F6267289}"/>
              </a:ext>
            </a:extLst>
          </p:cNvPr>
          <p:cNvSpPr txBox="1"/>
          <p:nvPr/>
        </p:nvSpPr>
        <p:spPr>
          <a:xfrm>
            <a:off x="1026955" y="4986530"/>
            <a:ext cx="3649653" cy="369332"/>
          </a:xfrm>
          <a:prstGeom prst="rect">
            <a:avLst/>
          </a:prstGeom>
          <a:noFill/>
        </p:spPr>
        <p:txBody>
          <a:bodyPr wrap="none" rtlCol="0">
            <a:spAutoFit/>
          </a:bodyPr>
          <a:lstStyle/>
          <a:p>
            <a:r>
              <a:rPr lang="en-US" dirty="0">
                <a:solidFill>
                  <a:srgbClr val="068306"/>
                </a:solidFill>
              </a:rPr>
              <a:t>Voight function due to </a:t>
            </a:r>
            <a:r>
              <a:rPr lang="en-US" dirty="0" err="1">
                <a:solidFill>
                  <a:srgbClr val="068306"/>
                </a:solidFill>
              </a:rPr>
              <a:t>photoionisation</a:t>
            </a:r>
            <a:endParaRPr lang="en-CH" dirty="0">
              <a:solidFill>
                <a:srgbClr val="068306"/>
              </a:solidFill>
            </a:endParaRPr>
          </a:p>
        </p:txBody>
      </p:sp>
      <p:sp>
        <p:nvSpPr>
          <p:cNvPr id="25" name="Motivations to study leptonic atoms - Positronium and Muonium">
            <a:extLst>
              <a:ext uri="{FF2B5EF4-FFF2-40B4-BE49-F238E27FC236}">
                <a16:creationId xmlns:a16="http://schemas.microsoft.com/office/drawing/2014/main" id="{AFB57831-5BF7-F15B-A1D2-3BA908F8B313}"/>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26" name="TextBox 25">
            <a:extLst>
              <a:ext uri="{FF2B5EF4-FFF2-40B4-BE49-F238E27FC236}">
                <a16:creationId xmlns:a16="http://schemas.microsoft.com/office/drawing/2014/main" id="{654323B9-E90B-7F4B-3781-7491740F3223}"/>
              </a:ext>
            </a:extLst>
          </p:cNvPr>
          <p:cNvSpPr txBox="1"/>
          <p:nvPr/>
        </p:nvSpPr>
        <p:spPr>
          <a:xfrm>
            <a:off x="7415845" y="6394566"/>
            <a:ext cx="6489700" cy="276999"/>
          </a:xfrm>
          <a:prstGeom prst="rect">
            <a:avLst/>
          </a:prstGeom>
          <a:noFill/>
        </p:spPr>
        <p:txBody>
          <a:bodyPr wrap="square">
            <a:spAutoFit/>
          </a:bodyPr>
          <a:lstStyle/>
          <a:p>
            <a:r>
              <a:rPr lang="en-GB" sz="1200" dirty="0"/>
              <a:t>[1] 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grpSp>
        <p:nvGrpSpPr>
          <p:cNvPr id="32" name="Group 31">
            <a:extLst>
              <a:ext uri="{FF2B5EF4-FFF2-40B4-BE49-F238E27FC236}">
                <a16:creationId xmlns:a16="http://schemas.microsoft.com/office/drawing/2014/main" id="{1E664419-FA72-BE77-AEAF-19BCB0495C5F}"/>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B9D61D3-365D-646E-47A9-B5E7F4702B1E}"/>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28" name="TextBox 27">
                  <a:extLst>
                    <a:ext uri="{FF2B5EF4-FFF2-40B4-BE49-F238E27FC236}">
                      <a16:creationId xmlns:a16="http://schemas.microsoft.com/office/drawing/2014/main" id="{7B9D61D3-365D-646E-47A9-B5E7F4702B1E}"/>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10"/>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2B54C1F-514D-0ABD-3740-C80A13CB6266}"/>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9" name="TextBox 28">
                  <a:extLst>
                    <a:ext uri="{FF2B5EF4-FFF2-40B4-BE49-F238E27FC236}">
                      <a16:creationId xmlns:a16="http://schemas.microsoft.com/office/drawing/2014/main" id="{02B54C1F-514D-0ABD-3740-C80A13CB6266}"/>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11"/>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A039239F-BB1E-BC30-D9D2-80C25161C16F}"/>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30" name="TextBox 29">
                  <a:extLst>
                    <a:ext uri="{FF2B5EF4-FFF2-40B4-BE49-F238E27FC236}">
                      <a16:creationId xmlns:a16="http://schemas.microsoft.com/office/drawing/2014/main" id="{A039239F-BB1E-BC30-D9D2-80C25161C16F}"/>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12"/>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C2446C55-3BBF-43B4-A720-4F1D53A9D87A}"/>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31" name="TextBox 30">
                  <a:extLst>
                    <a:ext uri="{FF2B5EF4-FFF2-40B4-BE49-F238E27FC236}">
                      <a16:creationId xmlns:a16="http://schemas.microsoft.com/office/drawing/2014/main" id="{C2446C55-3BBF-43B4-A720-4F1D53A9D87A}"/>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13"/>
                  <a:stretch>
                    <a:fillRect t="-4000" b="-20000"/>
                  </a:stretch>
                </a:blipFill>
              </p:spPr>
              <p:txBody>
                <a:bodyPr/>
                <a:lstStyle/>
                <a:p>
                  <a:r>
                    <a:rPr lang="en-CH">
                      <a:noFill/>
                    </a:rPr>
                    <a:t> </a:t>
                  </a:r>
                </a:p>
              </p:txBody>
            </p:sp>
          </mc:Fallback>
        </mc:AlternateContent>
      </p:grpSp>
      <p:sp>
        <p:nvSpPr>
          <p:cNvPr id="33" name="TextBox 32">
            <a:extLst>
              <a:ext uri="{FF2B5EF4-FFF2-40B4-BE49-F238E27FC236}">
                <a16:creationId xmlns:a16="http://schemas.microsoft.com/office/drawing/2014/main" id="{5895774B-FA5D-3231-B300-F2A17F0E2F49}"/>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FFK 2025</a:t>
            </a:r>
            <a:endParaRPr lang="en-US" sz="2400" dirty="0">
              <a:solidFill>
                <a:schemeClr val="bg1"/>
              </a:solidFill>
            </a:endParaRPr>
          </a:p>
        </p:txBody>
      </p:sp>
      <p:sp>
        <p:nvSpPr>
          <p:cNvPr id="34" name="Motivations to study leptonic atoms - Positronium and Muonium">
            <a:extLst>
              <a:ext uri="{FF2B5EF4-FFF2-40B4-BE49-F238E27FC236}">
                <a16:creationId xmlns:a16="http://schemas.microsoft.com/office/drawing/2014/main" id="{BAC28BC8-4C54-5CCF-EAA9-4AB5ED0C8F9C}"/>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Tree>
    <p:extLst>
      <p:ext uri="{BB962C8B-B14F-4D97-AF65-F5344CB8AC3E}">
        <p14:creationId xmlns:p14="http://schemas.microsoft.com/office/powerpoint/2010/main" val="412558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37D79-3827-A3B8-DEAF-E0F3C38727B4}"/>
            </a:ext>
          </a:extLst>
        </p:cNvPr>
        <p:cNvGrpSpPr/>
        <p:nvPr/>
      </p:nvGrpSpPr>
      <p:grpSpPr>
        <a:xfrm>
          <a:off x="0" y="0"/>
          <a:ext cx="0" cy="0"/>
          <a:chOff x="0" y="0"/>
          <a:chExt cx="0" cy="0"/>
        </a:xfrm>
      </p:grpSpPr>
      <p:sp>
        <p:nvSpPr>
          <p:cNvPr id="18" name="TextBox 17">
            <a:extLst>
              <a:ext uri="{FF2B5EF4-FFF2-40B4-BE49-F238E27FC236}">
                <a16:creationId xmlns:a16="http://schemas.microsoft.com/office/drawing/2014/main" id="{1A59A67C-F1C5-2E76-DD2F-B1A732C15BA6}"/>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Mainz 2025</a:t>
            </a:r>
            <a:endParaRPr lang="en-US" sz="2400" dirty="0">
              <a:solidFill>
                <a:schemeClr val="bg1"/>
              </a:solidFill>
            </a:endParaRPr>
          </a:p>
        </p:txBody>
      </p:sp>
      <p:sp>
        <p:nvSpPr>
          <p:cNvPr id="22" name="Motivations to study leptonic atoms - Positronium and Muonium">
            <a:extLst>
              <a:ext uri="{FF2B5EF4-FFF2-40B4-BE49-F238E27FC236}">
                <a16:creationId xmlns:a16="http://schemas.microsoft.com/office/drawing/2014/main" id="{5CC2CFCD-F47F-F767-FC0E-3E0D66C681F8}"/>
              </a:ext>
            </a:extLst>
          </p:cNvPr>
          <p:cNvSpPr txBox="1">
            <a:spLocks/>
          </p:cNvSpPr>
          <p:nvPr/>
        </p:nvSpPr>
        <p:spPr>
          <a:xfrm>
            <a:off x="439048" y="851209"/>
            <a:ext cx="11133827"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Muon-electron mass ratio from Muonium 1S-2S	</a:t>
            </a:r>
          </a:p>
        </p:txBody>
      </p:sp>
      <p:sp>
        <p:nvSpPr>
          <p:cNvPr id="10" name="To gain knowledge of atom energy structure: probe it with electromagnetic radiation…">
            <a:extLst>
              <a:ext uri="{FF2B5EF4-FFF2-40B4-BE49-F238E27FC236}">
                <a16:creationId xmlns:a16="http://schemas.microsoft.com/office/drawing/2014/main" id="{077CB8F0-4ABD-F16E-3EE1-04FFF1279626}"/>
              </a:ext>
            </a:extLst>
          </p:cNvPr>
          <p:cNvSpPr txBox="1">
            <a:spLocks noChangeArrowheads="1"/>
          </p:cNvSpPr>
          <p:nvPr/>
        </p:nvSpPr>
        <p:spPr>
          <a:xfrm>
            <a:off x="144392" y="1589367"/>
            <a:ext cx="7643491" cy="38739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en-CH" dirty="0"/>
          </a:p>
          <a:p>
            <a:pPr>
              <a:buFontTx/>
              <a:buChar char="‣"/>
            </a:pPr>
            <a:endParaRPr lang="en-CH" altLang="en-CH"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4FFDC35-8AE0-90A7-E33E-FEDE3A50C393}"/>
                  </a:ext>
                </a:extLst>
              </p:cNvPr>
              <p:cNvSpPr txBox="1"/>
              <p:nvPr/>
            </p:nvSpPr>
            <p:spPr>
              <a:xfrm>
                <a:off x="297656" y="1593450"/>
                <a:ext cx="11577638" cy="5528693"/>
              </a:xfrm>
              <a:prstGeom prst="rect">
                <a:avLst/>
              </a:prstGeom>
              <a:noFill/>
            </p:spPr>
            <p:txBody>
              <a:bodyPr wrap="square">
                <a:spAutoFit/>
              </a:bodyPr>
              <a:lstStyle/>
              <a:p>
                <a:pPr marL="285750" indent="-285750">
                  <a:buFont typeface="Arial" panose="020B0604020202020204" pitchFamily="34" charset="0"/>
                  <a:buChar char="•"/>
                </a:pPr>
                <a:r>
                  <a:rPr lang="en-US" sz="2400" dirty="0">
                    <a:latin typeface="+mj-lt"/>
                    <a:ea typeface="Cambria Math" panose="02040503050406030204" pitchFamily="18" charset="0"/>
                  </a:rPr>
                  <a:t>How does the uncertainty of </a:t>
                </a:r>
                <a14:m>
                  <m:oMath xmlns:m="http://schemas.openxmlformats.org/officeDocument/2006/math">
                    <m:r>
                      <a:rPr lang="en-US" sz="2400" i="1">
                        <a:latin typeface="Cambria Math" panose="02040503050406030204" pitchFamily="18" charset="0"/>
                        <a:sym typeface="Helvetica Light"/>
                      </a:rPr>
                      <m:t>𝑟</m:t>
                    </m:r>
                  </m:oMath>
                </a14:m>
                <a:r>
                  <a:rPr lang="en-US" sz="2400" dirty="0">
                    <a:latin typeface="+mj-lt"/>
                    <a:ea typeface="Cambria Math" panose="02040503050406030204" pitchFamily="18" charset="0"/>
                  </a:rPr>
                  <a:t> extracted from the 1S-2S transition frequency scale with the precision of the spectroscopy?</a:t>
                </a:r>
                <a:br>
                  <a:rPr lang="en-US" sz="2400" dirty="0">
                    <a:latin typeface="+mj-lt"/>
                    <a:ea typeface="Cambria Math" panose="02040503050406030204" pitchFamily="18" charset="0"/>
                  </a:rPr>
                </a:br>
                <a:r>
                  <a:rPr lang="en-US" sz="1200" dirty="0">
                    <a:latin typeface="+mj-lt"/>
                    <a:ea typeface="Cambria Math" panose="02040503050406030204" pitchFamily="18" charset="0"/>
                  </a:rPr>
                  <a:t> </a:t>
                </a:r>
                <a:r>
                  <a:rPr lang="en-US" sz="1400" dirty="0"/>
                  <a:t> </a:t>
                </a:r>
                <a:endParaRPr lang="en-US" sz="2400" dirty="0"/>
              </a:p>
              <a:p>
                <a:pPr marL="342900" indent="-342900">
                  <a:buFont typeface="Arial" panose="020B0604020202020204" pitchFamily="34" charset="0"/>
                  <a:buChar char="•"/>
                </a:pPr>
                <a:r>
                  <a:rPr lang="en-GB" sz="2400" dirty="0"/>
                  <a:t>Again, we can use logarithmic sensitivities:</a:t>
                </a:r>
              </a:p>
              <a:p>
                <a:pPr/>
                <a14:m>
                  <m:oMathPara xmlns:m="http://schemas.openxmlformats.org/officeDocument/2006/math">
                    <m:oMathParaPr>
                      <m:jc m:val="centerGroup"/>
                    </m:oMathParaPr>
                    <m:oMath xmlns:m="http://schemas.openxmlformats.org/officeDocument/2006/math">
                      <m:sSubSup>
                        <m:sSubSupPr>
                          <m:ctrlPr>
                            <a:rPr lang="en-GB" sz="2400" i="1" dirty="0" smtClean="0">
                              <a:latin typeface="Cambria Math" panose="02040503050406030204" pitchFamily="18" charset="0"/>
                            </a:rPr>
                          </m:ctrlPr>
                        </m:sSubSupPr>
                        <m:e>
                          <m:r>
                            <a:rPr lang="en-GB" sz="2400" i="1" dirty="0" smtClean="0">
                              <a:latin typeface="Cambria Math" panose="02040503050406030204" pitchFamily="18" charset="0"/>
                            </a:rPr>
                            <m:t>𝜈</m:t>
                          </m:r>
                        </m:e>
                        <m:sub>
                          <m:r>
                            <a:rPr lang="en-GB" sz="2400" b="0" i="0" dirty="0" smtClean="0">
                              <a:latin typeface="Cambria Math" panose="02040503050406030204" pitchFamily="18" charset="0"/>
                            </a:rPr>
                            <m:t>1</m:t>
                          </m:r>
                          <m:r>
                            <m:rPr>
                              <m:sty m:val="p"/>
                            </m:rPr>
                            <a:rPr lang="en-GB" sz="2400" b="0" i="0" dirty="0" smtClean="0">
                              <a:latin typeface="Cambria Math" panose="02040503050406030204" pitchFamily="18" charset="0"/>
                            </a:rPr>
                            <m:t>S</m:t>
                          </m:r>
                          <m:r>
                            <a:rPr lang="en-GB" sz="2400" b="0" i="0" dirty="0" smtClean="0">
                              <a:latin typeface="Cambria Math" panose="02040503050406030204" pitchFamily="18" charset="0"/>
                            </a:rPr>
                            <m:t>−2</m:t>
                          </m:r>
                          <m:r>
                            <m:rPr>
                              <m:sty m:val="p"/>
                            </m:rPr>
                            <a:rPr lang="en-GB" sz="2400" b="0" i="0" dirty="0" smtClean="0">
                              <a:latin typeface="Cambria Math" panose="02040503050406030204" pitchFamily="18" charset="0"/>
                            </a:rPr>
                            <m:t>S</m:t>
                          </m:r>
                        </m:sub>
                        <m:sup>
                          <m:r>
                            <m:rPr>
                              <m:sty m:val="p"/>
                            </m:rPr>
                            <a:rPr lang="en-GB" sz="2400" b="0" i="0" dirty="0" smtClean="0">
                              <a:latin typeface="Cambria Math" panose="02040503050406030204" pitchFamily="18" charset="0"/>
                            </a:rPr>
                            <m:t>Mu</m:t>
                          </m:r>
                        </m:sup>
                      </m:sSubSup>
                      <m:r>
                        <a:rPr lang="en-GB" sz="2400" b="0" i="0" dirty="0" smtClean="0">
                          <a:latin typeface="Cambria Math" panose="02040503050406030204" pitchFamily="18" charset="0"/>
                        </a:rPr>
                        <m:t>∝</m:t>
                      </m:r>
                      <m:f>
                        <m:fPr>
                          <m:ctrlPr>
                            <a:rPr lang="en-GB" sz="2400" b="0" i="1" dirty="0" smtClean="0">
                              <a:latin typeface="Cambria Math" panose="02040503050406030204" pitchFamily="18" charset="0"/>
                            </a:rPr>
                          </m:ctrlPr>
                        </m:fPr>
                        <m:num>
                          <m:r>
                            <a:rPr lang="en-GB" sz="2400" b="0" i="1" dirty="0" smtClean="0">
                              <a:latin typeface="Cambria Math" panose="02040503050406030204" pitchFamily="18" charset="0"/>
                            </a:rPr>
                            <m:t>𝑟</m:t>
                          </m:r>
                        </m:num>
                        <m:den>
                          <m:r>
                            <a:rPr lang="en-GB" sz="2400" b="0" i="0" dirty="0" smtClean="0">
                              <a:latin typeface="Cambria Math" panose="02040503050406030204" pitchFamily="18" charset="0"/>
                            </a:rPr>
                            <m:t>1+</m:t>
                          </m:r>
                          <m:r>
                            <a:rPr lang="en-GB" sz="2400" b="0" i="1" dirty="0" smtClean="0">
                              <a:latin typeface="Cambria Math" panose="02040503050406030204" pitchFamily="18" charset="0"/>
                            </a:rPr>
                            <m:t>𝑟</m:t>
                          </m:r>
                        </m:den>
                      </m:f>
                      <m:sSub>
                        <m:sSubPr>
                          <m:ctrlPr>
                            <a:rPr lang="en-GB" sz="2400" b="0" i="1" dirty="0" smtClean="0">
                              <a:latin typeface="Cambria Math" panose="02040503050406030204" pitchFamily="18" charset="0"/>
                            </a:rPr>
                          </m:ctrlPr>
                        </m:sSubPr>
                        <m:e>
                          <m:r>
                            <a:rPr lang="en-GB" sz="2400" b="0" i="1" dirty="0" smtClean="0">
                              <a:latin typeface="Cambria Math" panose="02040503050406030204" pitchFamily="18" charset="0"/>
                            </a:rPr>
                            <m:t>𝑅</m:t>
                          </m:r>
                        </m:e>
                        <m:sub>
                          <m:r>
                            <a:rPr lang="en-GB" sz="2400" b="0" i="0" dirty="0" smtClean="0">
                              <a:latin typeface="Cambria Math" panose="02040503050406030204" pitchFamily="18" charset="0"/>
                            </a:rPr>
                            <m:t>∞</m:t>
                          </m:r>
                        </m:sub>
                      </m:sSub>
                      <m:r>
                        <a:rPr lang="en-GB" sz="2400" b="0" i="1" dirty="0" smtClean="0">
                          <a:latin typeface="Cambria Math" panose="02040503050406030204" pitchFamily="18" charset="0"/>
                        </a:rPr>
                        <m:t>𝑐</m:t>
                      </m:r>
                      <m:r>
                        <a:rPr lang="en-GB" sz="2400" b="0" i="0" dirty="0" smtClean="0">
                          <a:latin typeface="Cambria Math" panose="02040503050406030204" pitchFamily="18" charset="0"/>
                        </a:rPr>
                        <m:t>×</m:t>
                      </m:r>
                      <m:d>
                        <m:dPr>
                          <m:begChr m:val="["/>
                          <m:endChr m:val="]"/>
                          <m:ctrlPr>
                            <a:rPr lang="en-GB" sz="2400" b="0" i="1" dirty="0" smtClean="0">
                              <a:latin typeface="Cambria Math" panose="02040503050406030204" pitchFamily="18" charset="0"/>
                            </a:rPr>
                          </m:ctrlPr>
                        </m:dPr>
                        <m:e>
                          <m:r>
                            <a:rPr lang="en-GB" sz="2400" b="0" i="0" dirty="0" smtClean="0">
                              <a:latin typeface="Cambria Math" panose="02040503050406030204" pitchFamily="18" charset="0"/>
                            </a:rPr>
                            <m:t>1+</m:t>
                          </m:r>
                          <m:sSub>
                            <m:sSubPr>
                              <m:ctrlPr>
                                <a:rPr lang="en-GB" sz="2400" b="0" i="1" dirty="0" smtClean="0">
                                  <a:latin typeface="Cambria Math" panose="02040503050406030204" pitchFamily="18" charset="0"/>
                                </a:rPr>
                              </m:ctrlPr>
                            </m:sSubPr>
                            <m:e>
                              <m:r>
                                <m:rPr>
                                  <m:sty m:val="p"/>
                                </m:rPr>
                                <a:rPr lang="en-GB" sz="2400" b="0" i="0" dirty="0" smtClean="0">
                                  <a:latin typeface="Cambria Math" panose="02040503050406030204" pitchFamily="18" charset="0"/>
                                </a:rPr>
                                <m:t>Δ</m:t>
                              </m:r>
                            </m:e>
                            <m:sub>
                              <m:r>
                                <m:rPr>
                                  <m:sty m:val="p"/>
                                </m:rPr>
                                <a:rPr lang="en-GB" sz="2400" b="0" i="0" dirty="0" smtClean="0">
                                  <a:latin typeface="Cambria Math" panose="02040503050406030204" pitchFamily="18" charset="0"/>
                                </a:rPr>
                                <m:t>QED</m:t>
                              </m:r>
                            </m:sub>
                          </m:sSub>
                          <m:r>
                            <a:rPr lang="en-GB" sz="2400" b="0" i="0" dirty="0" smtClean="0">
                              <a:latin typeface="Cambria Math" panose="02040503050406030204" pitchFamily="18" charset="0"/>
                            </a:rPr>
                            <m:t>+⋯</m:t>
                          </m:r>
                        </m:e>
                      </m:d>
                    </m:oMath>
                  </m:oMathPara>
                </a14:m>
                <a:endParaRPr lang="en-GB" sz="2400" dirty="0"/>
              </a:p>
              <a:p>
                <a:r>
                  <a:rPr lang="en-GB" sz="1400" dirty="0"/>
                  <a:t> </a:t>
                </a:r>
              </a:p>
              <a:p>
                <a:pPr/>
                <a14:m>
                  <m:oMathPara xmlns:m="http://schemas.openxmlformats.org/officeDocument/2006/math">
                    <m:oMathParaPr>
                      <m:jc m:val="centerGroup"/>
                    </m:oMathParaPr>
                    <m:oMath xmlns:m="http://schemas.openxmlformats.org/officeDocument/2006/math">
                      <m:sSubSup>
                        <m:sSubSupPr>
                          <m:ctrlPr>
                            <a:rPr lang="en-GB" sz="2400" i="1" dirty="0" smtClean="0">
                              <a:latin typeface="Cambria Math" panose="02040503050406030204" pitchFamily="18" charset="0"/>
                            </a:rPr>
                          </m:ctrlPr>
                        </m:sSubSupPr>
                        <m:e>
                          <m:r>
                            <a:rPr lang="en-GB" sz="2400" i="1" dirty="0" smtClean="0">
                              <a:latin typeface="Cambria Math" panose="02040503050406030204" pitchFamily="18" charset="0"/>
                            </a:rPr>
                            <m:t>𝑆</m:t>
                          </m:r>
                        </m:e>
                        <m:sub>
                          <m:r>
                            <a:rPr lang="en-GB" sz="2400" i="1" dirty="0" smtClean="0">
                              <a:latin typeface="Cambria Math" panose="02040503050406030204" pitchFamily="18" charset="0"/>
                            </a:rPr>
                            <m:t>𝑟</m:t>
                          </m:r>
                        </m:sub>
                        <m:sup>
                          <m:d>
                            <m:dPr>
                              <m:ctrlPr>
                                <a:rPr lang="en-GB" sz="2400" i="1" dirty="0" smtClean="0">
                                  <a:latin typeface="Cambria Math" panose="02040503050406030204" pitchFamily="18" charset="0"/>
                                </a:rPr>
                              </m:ctrlPr>
                            </m:dPr>
                            <m:e>
                              <m:r>
                                <a:rPr lang="en-GB" sz="2400" b="0" i="0" dirty="0" smtClean="0">
                                  <a:latin typeface="Cambria Math" panose="02040503050406030204" pitchFamily="18" charset="0"/>
                                </a:rPr>
                                <m:t>1</m:t>
                              </m:r>
                              <m:r>
                                <m:rPr>
                                  <m:sty m:val="p"/>
                                </m:rPr>
                                <a:rPr lang="en-GB" sz="2400" b="0" i="0" dirty="0" smtClean="0">
                                  <a:latin typeface="Cambria Math" panose="02040503050406030204" pitchFamily="18" charset="0"/>
                                </a:rPr>
                                <m:t>S</m:t>
                              </m:r>
                              <m:r>
                                <a:rPr lang="en-GB" sz="2400" b="0" i="0" dirty="0" smtClean="0">
                                  <a:latin typeface="Cambria Math" panose="02040503050406030204" pitchFamily="18" charset="0"/>
                                </a:rPr>
                                <m:t>−2</m:t>
                              </m:r>
                              <m:r>
                                <m:rPr>
                                  <m:sty m:val="p"/>
                                </m:rPr>
                                <a:rPr lang="en-GB" sz="2400" b="0" i="0" dirty="0" smtClean="0">
                                  <a:latin typeface="Cambria Math" panose="02040503050406030204" pitchFamily="18" charset="0"/>
                                </a:rPr>
                                <m:t>S</m:t>
                              </m:r>
                            </m:e>
                          </m:d>
                        </m:sup>
                      </m:sSubSup>
                      <m:r>
                        <a:rPr lang="en-GB" sz="2400" b="0" i="0" dirty="0" smtClean="0">
                          <a:latin typeface="Cambria Math" panose="02040503050406030204" pitchFamily="18" charset="0"/>
                        </a:rPr>
                        <m:t>≡</m:t>
                      </m:r>
                      <m:f>
                        <m:fPr>
                          <m:ctrlPr>
                            <a:rPr lang="en-GB" sz="2400" b="0" i="1" dirty="0" smtClean="0">
                              <a:latin typeface="Cambria Math" panose="02040503050406030204" pitchFamily="18" charset="0"/>
                            </a:rPr>
                          </m:ctrlPr>
                        </m:fPr>
                        <m:num>
                          <m:r>
                            <a:rPr lang="en-GB" sz="2400" b="0" i="1" dirty="0" smtClean="0">
                              <a:latin typeface="Cambria Math" panose="02040503050406030204" pitchFamily="18" charset="0"/>
                            </a:rPr>
                            <m:t>𝜕</m:t>
                          </m:r>
                          <m:func>
                            <m:funcPr>
                              <m:ctrlPr>
                                <a:rPr lang="en-GB" sz="2400" b="0" i="1" dirty="0" smtClean="0">
                                  <a:latin typeface="Cambria Math" panose="02040503050406030204" pitchFamily="18" charset="0"/>
                                </a:rPr>
                              </m:ctrlPr>
                            </m:funcPr>
                            <m:fName>
                              <m:r>
                                <m:rPr>
                                  <m:sty m:val="p"/>
                                </m:rPr>
                                <a:rPr lang="en-GB" sz="2400" b="0" i="0" dirty="0" smtClean="0">
                                  <a:latin typeface="Cambria Math" panose="02040503050406030204" pitchFamily="18" charset="0"/>
                                </a:rPr>
                                <m:t>ln</m:t>
                              </m:r>
                            </m:fName>
                            <m:e>
                              <m:sSub>
                                <m:sSubPr>
                                  <m:ctrlPr>
                                    <a:rPr lang="en-GB" sz="2400" b="0" i="1" dirty="0" smtClean="0">
                                      <a:latin typeface="Cambria Math" panose="02040503050406030204" pitchFamily="18" charset="0"/>
                                    </a:rPr>
                                  </m:ctrlPr>
                                </m:sSubPr>
                                <m:e>
                                  <m:r>
                                    <a:rPr lang="en-US" sz="2400" b="0" i="1" dirty="0" smtClean="0">
                                      <a:latin typeface="Cambria Math" panose="02040503050406030204" pitchFamily="18" charset="0"/>
                                    </a:rPr>
                                    <m:t>(</m:t>
                                  </m:r>
                                  <m:r>
                                    <a:rPr lang="en-GB" sz="2400" b="0" i="1" dirty="0" smtClean="0">
                                      <a:latin typeface="Cambria Math" panose="02040503050406030204" pitchFamily="18" charset="0"/>
                                      <a:ea typeface="Cambria Math" panose="02040503050406030204" pitchFamily="18" charset="0"/>
                                    </a:rPr>
                                    <m:t>𝜈</m:t>
                                  </m:r>
                                </m:e>
                                <m:sub>
                                  <m:r>
                                    <a:rPr lang="en-GB" sz="2400" dirty="0">
                                      <a:latin typeface="Cambria Math" panose="02040503050406030204" pitchFamily="18" charset="0"/>
                                    </a:rPr>
                                    <m:t>1</m:t>
                                  </m:r>
                                  <m:r>
                                    <m:rPr>
                                      <m:sty m:val="p"/>
                                    </m:rPr>
                                    <a:rPr lang="en-GB" sz="2400" dirty="0">
                                      <a:latin typeface="Cambria Math" panose="02040503050406030204" pitchFamily="18" charset="0"/>
                                    </a:rPr>
                                    <m:t>S</m:t>
                                  </m:r>
                                  <m:r>
                                    <a:rPr lang="en-GB" sz="2400" dirty="0">
                                      <a:latin typeface="Cambria Math" panose="02040503050406030204" pitchFamily="18" charset="0"/>
                                    </a:rPr>
                                    <m:t>−2</m:t>
                                  </m:r>
                                  <m:r>
                                    <m:rPr>
                                      <m:sty m:val="p"/>
                                    </m:rPr>
                                    <a:rPr lang="en-GB" sz="2400" dirty="0">
                                      <a:latin typeface="Cambria Math" panose="02040503050406030204" pitchFamily="18" charset="0"/>
                                    </a:rPr>
                                    <m:t>S</m:t>
                                  </m:r>
                                </m:sub>
                              </m:sSub>
                              <m:r>
                                <a:rPr lang="en-US" sz="2400" b="0" i="1" dirty="0" smtClean="0">
                                  <a:latin typeface="Cambria Math" panose="02040503050406030204" pitchFamily="18" charset="0"/>
                                </a:rPr>
                                <m:t>)</m:t>
                              </m:r>
                            </m:e>
                          </m:func>
                        </m:num>
                        <m:den>
                          <m:r>
                            <a:rPr lang="en-GB" sz="2400" b="0" i="1" dirty="0" smtClean="0">
                              <a:latin typeface="Cambria Math" panose="02040503050406030204" pitchFamily="18" charset="0"/>
                            </a:rPr>
                            <m:t>𝜕</m:t>
                          </m:r>
                          <m:func>
                            <m:funcPr>
                              <m:ctrlPr>
                                <a:rPr lang="en-GB" sz="2400" b="0" i="1" dirty="0" smtClean="0">
                                  <a:latin typeface="Cambria Math" panose="02040503050406030204" pitchFamily="18" charset="0"/>
                                </a:rPr>
                              </m:ctrlPr>
                            </m:funcPr>
                            <m:fName>
                              <m:r>
                                <m:rPr>
                                  <m:sty m:val="p"/>
                                </m:rPr>
                                <a:rPr lang="en-GB" sz="2400" b="0" i="0" dirty="0" smtClean="0">
                                  <a:latin typeface="Cambria Math" panose="02040503050406030204" pitchFamily="18" charset="0"/>
                                </a:rPr>
                                <m:t>ln</m:t>
                              </m:r>
                            </m:fName>
                            <m:e>
                              <m:r>
                                <a:rPr lang="en-GB" sz="2400" b="0" i="1" dirty="0" smtClean="0">
                                  <a:latin typeface="Cambria Math" panose="02040503050406030204" pitchFamily="18" charset="0"/>
                                </a:rPr>
                                <m:t>𝑟</m:t>
                              </m:r>
                            </m:e>
                          </m:func>
                        </m:den>
                      </m:f>
                      <m:r>
                        <a:rPr lang="en-GB" sz="2400" b="0" i="0" dirty="0" smtClean="0">
                          <a:latin typeface="Cambria Math" panose="02040503050406030204" pitchFamily="18" charset="0"/>
                        </a:rPr>
                        <m:t>=</m:t>
                      </m:r>
                      <m:f>
                        <m:fPr>
                          <m:ctrlPr>
                            <a:rPr lang="en-GB" sz="2400" b="0" i="1" dirty="0" smtClean="0">
                              <a:latin typeface="Cambria Math" panose="02040503050406030204" pitchFamily="18" charset="0"/>
                            </a:rPr>
                          </m:ctrlPr>
                        </m:fPr>
                        <m:num>
                          <m:r>
                            <a:rPr lang="en-GB" sz="2400" b="0" i="0" dirty="0" smtClean="0">
                              <a:latin typeface="Cambria Math" panose="02040503050406030204" pitchFamily="18" charset="0"/>
                            </a:rPr>
                            <m:t>1</m:t>
                          </m:r>
                        </m:num>
                        <m:den>
                          <m:r>
                            <a:rPr lang="en-GB" sz="2400" b="0" i="0" dirty="0" smtClean="0">
                              <a:latin typeface="Cambria Math" panose="02040503050406030204" pitchFamily="18" charset="0"/>
                            </a:rPr>
                            <m:t>1+</m:t>
                          </m:r>
                          <m:r>
                            <a:rPr lang="en-GB" sz="2400" b="0" i="1" dirty="0" smtClean="0">
                              <a:latin typeface="Cambria Math" panose="02040503050406030204" pitchFamily="18" charset="0"/>
                            </a:rPr>
                            <m:t>𝑟</m:t>
                          </m:r>
                        </m:den>
                      </m:f>
                    </m:oMath>
                  </m:oMathPara>
                </a14:m>
                <a:endParaRPr lang="en-GB" sz="2400" dirty="0"/>
              </a:p>
              <a:p>
                <a:r>
                  <a:rPr lang="en-GB" sz="1400" dirty="0"/>
                  <a:t> </a:t>
                </a:r>
              </a:p>
              <a:p>
                <a:pPr marL="342900" indent="-342900">
                  <a:buFont typeface="Arial" panose="020B0604020202020204" pitchFamily="34" charset="0"/>
                  <a:buChar char="•"/>
                </a:pPr>
                <a:r>
                  <a:rPr lang="en-GB" sz="2400" dirty="0"/>
                  <a:t>Using this to map uncertainty in 1S-2S transition frequency </a:t>
                </a:r>
                <a:br>
                  <a:rPr lang="en-GB" sz="2400" dirty="0"/>
                </a:br>
                <a:r>
                  <a:rPr lang="en-GB" sz="1000" dirty="0"/>
                  <a:t> </a:t>
                </a:r>
                <a:endParaRPr lang="en-GB" sz="2400" dirty="0"/>
              </a:p>
              <a:p>
                <a:pPr/>
                <a14:m>
                  <m:oMathPara xmlns:m="http://schemas.openxmlformats.org/officeDocument/2006/math">
                    <m:oMathParaPr>
                      <m:jc m:val="centerGroup"/>
                    </m:oMathParaPr>
                    <m:oMath xmlns:m="http://schemas.openxmlformats.org/officeDocument/2006/math">
                      <m:f>
                        <m:fPr>
                          <m:ctrlPr>
                            <a:rPr lang="en-CH" sz="2400" i="1">
                              <a:latin typeface="Cambria Math" panose="02040503050406030204" pitchFamily="18" charset="0"/>
                            </a:rPr>
                          </m:ctrlPr>
                        </m:fPr>
                        <m:num>
                          <m:sSub>
                            <m:sSubPr>
                              <m:ctrlPr>
                                <a:rPr lang="el-GR" sz="2400" i="1" smtClean="0">
                                  <a:latin typeface="Cambria Math" panose="02040503050406030204" pitchFamily="18" charset="0"/>
                                  <a:ea typeface="Cambria Math" panose="02040503050406030204" pitchFamily="18" charset="0"/>
                                </a:rPr>
                              </m:ctrlPr>
                            </m:sSubPr>
                            <m:e>
                              <m:r>
                                <a:rPr lang="el-GR" sz="2400" i="1" smtClean="0">
                                  <a:latin typeface="Cambria Math" panose="02040503050406030204" pitchFamily="18" charset="0"/>
                                  <a:ea typeface="Cambria Math" panose="02040503050406030204" pitchFamily="18" charset="0"/>
                                </a:rPr>
                                <m:t>𝜎</m:t>
                              </m:r>
                            </m:e>
                            <m:sub>
                              <m:r>
                                <a:rPr lang="en-US" sz="2400" b="0" i="1" smtClean="0">
                                  <a:latin typeface="Cambria Math" panose="02040503050406030204" pitchFamily="18" charset="0"/>
                                  <a:ea typeface="Cambria Math" panose="02040503050406030204" pitchFamily="18" charset="0"/>
                                </a:rPr>
                                <m:t>𝑟</m:t>
                              </m:r>
                            </m:sub>
                          </m:sSub>
                          <m:r>
                            <a:rPr lang="en-US" sz="2400">
                              <a:latin typeface="Cambria Math" panose="02040503050406030204" pitchFamily="18" charset="0"/>
                            </a:rPr>
                            <m:t>(</m:t>
                          </m:r>
                          <m:r>
                            <a:rPr lang="en-US" sz="2400" i="1">
                              <a:latin typeface="Cambria Math" panose="02040503050406030204" pitchFamily="18" charset="0"/>
                            </a:rPr>
                            <m:t>𝑟</m:t>
                          </m:r>
                          <m:r>
                            <a:rPr lang="en-US" sz="2400">
                              <a:latin typeface="Cambria Math" panose="02040503050406030204" pitchFamily="18" charset="0"/>
                            </a:rPr>
                            <m:t>)</m:t>
                          </m:r>
                        </m:num>
                        <m:den>
                          <m:r>
                            <a:rPr lang="en-US" sz="2400" i="1">
                              <a:latin typeface="Cambria Math" panose="02040503050406030204" pitchFamily="18" charset="0"/>
                            </a:rPr>
                            <m:t>𝑟</m:t>
                          </m:r>
                        </m:den>
                      </m:f>
                      <m:r>
                        <a:rPr lang="en-US" sz="2400">
                          <a:latin typeface="Cambria Math" panose="02040503050406030204" pitchFamily="18" charset="0"/>
                        </a:rPr>
                        <m:t>=</m:t>
                      </m:r>
                      <m:d>
                        <m:dPr>
                          <m:ctrlPr>
                            <a:rPr lang="en-US" sz="2400" i="1">
                              <a:latin typeface="Cambria Math" panose="02040503050406030204" pitchFamily="18" charset="0"/>
                            </a:rPr>
                          </m:ctrlPr>
                        </m:dPr>
                        <m:e>
                          <m:r>
                            <a:rPr lang="en-US" sz="2400">
                              <a:latin typeface="Cambria Math" panose="02040503050406030204" pitchFamily="18" charset="0"/>
                            </a:rPr>
                            <m:t>1+</m:t>
                          </m:r>
                          <m:r>
                            <a:rPr lang="en-US" sz="2400" i="1">
                              <a:latin typeface="Cambria Math" panose="02040503050406030204" pitchFamily="18" charset="0"/>
                            </a:rPr>
                            <m:t>𝑟</m:t>
                          </m:r>
                        </m:e>
                      </m:d>
                      <m:f>
                        <m:fPr>
                          <m:ctrlPr>
                            <a:rPr lang="en-CH" sz="2400" i="1">
                              <a:latin typeface="Cambria Math" panose="02040503050406030204" pitchFamily="18" charset="0"/>
                            </a:rPr>
                          </m:ctrlPr>
                        </m:fPr>
                        <m:num>
                          <m:sSub>
                            <m:sSubPr>
                              <m:ctrlPr>
                                <a:rPr lang="en-CH" sz="2400" i="1" smtClean="0">
                                  <a:latin typeface="Cambria Math" panose="02040503050406030204" pitchFamily="18" charset="0"/>
                                </a:rPr>
                              </m:ctrlPr>
                            </m:sSubPr>
                            <m:e>
                              <m:r>
                                <a:rPr lang="en-CH" sz="2400" i="1" smtClean="0">
                                  <a:latin typeface="Cambria Math" panose="02040503050406030204" pitchFamily="18" charset="0"/>
                                  <a:ea typeface="Cambria Math" panose="02040503050406030204" pitchFamily="18" charset="0"/>
                                </a:rPr>
                                <m:t>𝜎</m:t>
                              </m:r>
                            </m:e>
                            <m:sub>
                              <m:r>
                                <a:rPr lang="en-CH" sz="2400" i="1" smtClean="0">
                                  <a:latin typeface="Cambria Math" panose="02040503050406030204" pitchFamily="18" charset="0"/>
                                  <a:ea typeface="Cambria Math" panose="02040503050406030204" pitchFamily="18" charset="0"/>
                                </a:rPr>
                                <m:t>𝜐</m:t>
                              </m:r>
                            </m:sub>
                          </m:sSub>
                        </m:num>
                        <m:den>
                          <m:r>
                            <a:rPr lang="en-US" sz="2400" i="1">
                              <a:latin typeface="Cambria Math" panose="02040503050406030204" pitchFamily="18" charset="0"/>
                            </a:rPr>
                            <m:t>𝜈</m:t>
                          </m:r>
                        </m:den>
                      </m:f>
                      <m:r>
                        <a:rPr lang="en-US" sz="240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208</m:t>
                      </m:r>
                      <m:f>
                        <m:fPr>
                          <m:ctrlPr>
                            <a:rPr lang="en-CH" sz="2400" i="1">
                              <a:latin typeface="Cambria Math" panose="02040503050406030204" pitchFamily="18" charset="0"/>
                            </a:rPr>
                          </m:ctrlPr>
                        </m:fPr>
                        <m:num>
                          <m:sSub>
                            <m:sSubPr>
                              <m:ctrlPr>
                                <a:rPr lang="en-CH" sz="2400" i="1">
                                  <a:latin typeface="Cambria Math" panose="02040503050406030204" pitchFamily="18" charset="0"/>
                                </a:rPr>
                              </m:ctrlPr>
                            </m:sSubPr>
                            <m:e>
                              <m:r>
                                <a:rPr lang="en-CH" sz="2400" i="1">
                                  <a:latin typeface="Cambria Math" panose="02040503050406030204" pitchFamily="18" charset="0"/>
                                  <a:ea typeface="Cambria Math" panose="02040503050406030204" pitchFamily="18" charset="0"/>
                                </a:rPr>
                                <m:t>𝜎</m:t>
                              </m:r>
                            </m:e>
                            <m:sub>
                              <m:r>
                                <a:rPr lang="en-CH" sz="2400" i="1">
                                  <a:latin typeface="Cambria Math" panose="02040503050406030204" pitchFamily="18" charset="0"/>
                                  <a:ea typeface="Cambria Math" panose="02040503050406030204" pitchFamily="18" charset="0"/>
                                </a:rPr>
                                <m:t>𝜐</m:t>
                              </m:r>
                            </m:sub>
                          </m:sSub>
                        </m:num>
                        <m:den>
                          <m:r>
                            <a:rPr lang="en-US" sz="2400" i="1">
                              <a:latin typeface="Cambria Math" panose="02040503050406030204" pitchFamily="18" charset="0"/>
                            </a:rPr>
                            <m:t>𝜈</m:t>
                          </m:r>
                        </m:den>
                      </m:f>
                    </m:oMath>
                  </m:oMathPara>
                </a14:m>
                <a:endParaRPr lang="en-GB" sz="2400" dirty="0"/>
              </a:p>
              <a:p>
                <a:r>
                  <a:rPr lang="en-GB" sz="1400" dirty="0"/>
                  <a:t> </a:t>
                </a:r>
              </a:p>
              <a:p>
                <a:pPr marL="342900" indent="-342900">
                  <a:buFont typeface="Arial" panose="020B0604020202020204" pitchFamily="34" charset="0"/>
                  <a:buChar char="•"/>
                </a:pPr>
                <a:r>
                  <a:rPr lang="en-GB" sz="2400" b="1" dirty="0"/>
                  <a:t>A 10kHz uncertainty in the 1S-2S frequency translated into</a:t>
                </a:r>
                <a:r>
                  <a:rPr lang="en-GB" sz="2400" dirty="0"/>
                  <a:t> </a:t>
                </a:r>
                <a14:m>
                  <m:oMath xmlns:m="http://schemas.openxmlformats.org/officeDocument/2006/math">
                    <m:f>
                      <m:fPr>
                        <m:ctrlPr>
                          <a:rPr lang="en-CH" sz="2400" i="1">
                            <a:latin typeface="Cambria Math" panose="02040503050406030204" pitchFamily="18" charset="0"/>
                          </a:rPr>
                        </m:ctrlPr>
                      </m:fPr>
                      <m:num>
                        <m:sSub>
                          <m:sSubPr>
                            <m:ctrlPr>
                              <a:rPr lang="el-GR" sz="2400" i="1">
                                <a:latin typeface="Cambria Math" panose="02040503050406030204" pitchFamily="18" charset="0"/>
                                <a:ea typeface="Cambria Math" panose="02040503050406030204" pitchFamily="18" charset="0"/>
                              </a:rPr>
                            </m:ctrlPr>
                          </m:sSubPr>
                          <m:e>
                            <m:r>
                              <a:rPr lang="el-GR" sz="2400" i="1">
                                <a:latin typeface="Cambria Math" panose="02040503050406030204" pitchFamily="18" charset="0"/>
                                <a:ea typeface="Cambria Math" panose="02040503050406030204" pitchFamily="18" charset="0"/>
                              </a:rPr>
                              <m:t>𝜎</m:t>
                            </m:r>
                          </m:e>
                          <m:sub>
                            <m:r>
                              <a:rPr lang="en-US" sz="2400" i="1">
                                <a:latin typeface="Cambria Math" panose="02040503050406030204" pitchFamily="18" charset="0"/>
                                <a:ea typeface="Cambria Math" panose="02040503050406030204" pitchFamily="18" charset="0"/>
                              </a:rPr>
                              <m:t>𝑟</m:t>
                            </m:r>
                          </m:sub>
                        </m:sSub>
                        <m:r>
                          <a:rPr lang="en-US" sz="2400">
                            <a:latin typeface="Cambria Math" panose="02040503050406030204" pitchFamily="18" charset="0"/>
                          </a:rPr>
                          <m:t>(</m:t>
                        </m:r>
                        <m:r>
                          <a:rPr lang="en-US" sz="2400" i="1">
                            <a:latin typeface="Cambria Math" panose="02040503050406030204" pitchFamily="18" charset="0"/>
                          </a:rPr>
                          <m:t>𝑟</m:t>
                        </m:r>
                        <m:r>
                          <a:rPr lang="en-US" sz="2400">
                            <a:latin typeface="Cambria Math" panose="02040503050406030204" pitchFamily="18" charset="0"/>
                          </a:rPr>
                          <m:t>)</m:t>
                        </m:r>
                      </m:num>
                      <m:den>
                        <m:r>
                          <a:rPr lang="en-US" sz="2400" i="1">
                            <a:latin typeface="Cambria Math" panose="02040503050406030204" pitchFamily="18" charset="0"/>
                          </a:rPr>
                          <m:t>𝑟</m:t>
                        </m:r>
                      </m:den>
                    </m:f>
                    <m:r>
                      <a:rPr lang="en-US" sz="2400" b="0" i="1" smtClean="0">
                        <a:latin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m:t>
                    </m:r>
                  </m:oMath>
                </a14:m>
                <a:r>
                  <a:rPr lang="en-GB" sz="2400" b="1" dirty="0"/>
                  <a:t> 0.85ppb</a:t>
                </a:r>
              </a:p>
              <a:p>
                <a:endParaRPr lang="en-GB" sz="2400" dirty="0"/>
              </a:p>
            </p:txBody>
          </p:sp>
        </mc:Choice>
        <mc:Fallback xmlns="">
          <p:sp>
            <p:nvSpPr>
              <p:cNvPr id="2" name="TextBox 1">
                <a:extLst>
                  <a:ext uri="{FF2B5EF4-FFF2-40B4-BE49-F238E27FC236}">
                    <a16:creationId xmlns:a16="http://schemas.microsoft.com/office/drawing/2014/main" id="{F4FFDC35-8AE0-90A7-E33E-FEDE3A50C393}"/>
                  </a:ext>
                </a:extLst>
              </p:cNvPr>
              <p:cNvSpPr txBox="1">
                <a:spLocks noRot="1" noChangeAspect="1" noMove="1" noResize="1" noEditPoints="1" noAdjustHandles="1" noChangeArrowheads="1" noChangeShapeType="1" noTextEdit="1"/>
              </p:cNvSpPr>
              <p:nvPr/>
            </p:nvSpPr>
            <p:spPr>
              <a:xfrm>
                <a:off x="297656" y="1593450"/>
                <a:ext cx="11577638" cy="5528693"/>
              </a:xfrm>
              <a:prstGeom prst="rect">
                <a:avLst/>
              </a:prstGeom>
              <a:blipFill>
                <a:blip r:embed="rId3"/>
                <a:stretch>
                  <a:fillRect l="-737" t="-772"/>
                </a:stretch>
              </a:blipFill>
            </p:spPr>
            <p:txBody>
              <a:bodyPr/>
              <a:lstStyle/>
              <a:p>
                <a:r>
                  <a:rPr lang="en-CH">
                    <a:noFill/>
                  </a:rPr>
                  <a:t> </a:t>
                </a:r>
              </a:p>
            </p:txBody>
          </p:sp>
        </mc:Fallback>
      </mc:AlternateContent>
    </p:spTree>
    <p:extLst>
      <p:ext uri="{BB962C8B-B14F-4D97-AF65-F5344CB8AC3E}">
        <p14:creationId xmlns:p14="http://schemas.microsoft.com/office/powerpoint/2010/main" val="407453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827B3-72C8-FC10-18A1-BEB73F90FF84}"/>
            </a:ext>
          </a:extLst>
        </p:cNvPr>
        <p:cNvGrpSpPr/>
        <p:nvPr/>
      </p:nvGrpSpPr>
      <p:grpSpPr>
        <a:xfrm>
          <a:off x="0" y="0"/>
          <a:ext cx="0" cy="0"/>
          <a:chOff x="0" y="0"/>
          <a:chExt cx="0" cy="0"/>
        </a:xfrm>
      </p:grpSpPr>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DF415A59-7F6C-02A6-811C-DE7EE779B6DB}"/>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25" name="The PSI low energy muon beam (LEM)">
            <a:extLst>
              <a:ext uri="{FF2B5EF4-FFF2-40B4-BE49-F238E27FC236}">
                <a16:creationId xmlns:a16="http://schemas.microsoft.com/office/drawing/2014/main" id="{D20272A1-1125-896D-D9AC-11F6E4E7B369}"/>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The PSI low energy muon beam (LEM)</a:t>
            </a:r>
          </a:p>
        </p:txBody>
      </p:sp>
      <p:pic>
        <p:nvPicPr>
          <p:cNvPr id="26" name="Image" descr="Image">
            <a:extLst>
              <a:ext uri="{FF2B5EF4-FFF2-40B4-BE49-F238E27FC236}">
                <a16:creationId xmlns:a16="http://schemas.microsoft.com/office/drawing/2014/main" id="{6FB18015-DC63-D380-6B6B-11C557E7FC19}"/>
              </a:ext>
            </a:extLst>
          </p:cNvPr>
          <p:cNvPicPr>
            <a:picLocks noChangeAspect="1"/>
          </p:cNvPicPr>
          <p:nvPr/>
        </p:nvPicPr>
        <p:blipFill>
          <a:blip r:embed="rId3"/>
          <a:stretch>
            <a:fillRect/>
          </a:stretch>
        </p:blipFill>
        <p:spPr>
          <a:xfrm>
            <a:off x="9776447" y="1929883"/>
            <a:ext cx="1632047" cy="679788"/>
          </a:xfrm>
          <a:prstGeom prst="rect">
            <a:avLst/>
          </a:prstGeom>
          <a:ln w="12700">
            <a:miter lim="400000"/>
          </a:ln>
        </p:spPr>
      </p:pic>
      <p:grpSp>
        <p:nvGrpSpPr>
          <p:cNvPr id="27" name="Group">
            <a:extLst>
              <a:ext uri="{FF2B5EF4-FFF2-40B4-BE49-F238E27FC236}">
                <a16:creationId xmlns:a16="http://schemas.microsoft.com/office/drawing/2014/main" id="{DDD68632-6911-FC33-980A-062495D2A22F}"/>
              </a:ext>
            </a:extLst>
          </p:cNvPr>
          <p:cNvGrpSpPr/>
          <p:nvPr/>
        </p:nvGrpSpPr>
        <p:grpSpPr>
          <a:xfrm>
            <a:off x="6225907" y="1979661"/>
            <a:ext cx="2387601" cy="1981201"/>
            <a:chOff x="0" y="0"/>
            <a:chExt cx="2387600" cy="1981200"/>
          </a:xfrm>
        </p:grpSpPr>
        <p:pic>
          <p:nvPicPr>
            <p:cNvPr id="28" name="Image" descr="Image">
              <a:extLst>
                <a:ext uri="{FF2B5EF4-FFF2-40B4-BE49-F238E27FC236}">
                  <a16:creationId xmlns:a16="http://schemas.microsoft.com/office/drawing/2014/main" id="{E3CED619-323D-3241-BD93-19BA8FD205FB}"/>
                </a:ext>
              </a:extLst>
            </p:cNvPr>
            <p:cNvPicPr>
              <a:picLocks noChangeAspect="1"/>
            </p:cNvPicPr>
            <p:nvPr/>
          </p:nvPicPr>
          <p:blipFill>
            <a:blip r:embed="rId4"/>
            <a:stretch>
              <a:fillRect/>
            </a:stretch>
          </p:blipFill>
          <p:spPr>
            <a:xfrm flipH="1">
              <a:off x="0" y="0"/>
              <a:ext cx="2387600" cy="1981200"/>
            </a:xfrm>
            <a:prstGeom prst="rect">
              <a:avLst/>
            </a:prstGeom>
            <a:ln w="12700" cap="flat">
              <a:noFill/>
              <a:miter lim="400000"/>
            </a:ln>
            <a:effectLst/>
          </p:spPr>
        </p:pic>
        <p:pic>
          <p:nvPicPr>
            <p:cNvPr id="29" name="Image" descr="Image">
              <a:extLst>
                <a:ext uri="{FF2B5EF4-FFF2-40B4-BE49-F238E27FC236}">
                  <a16:creationId xmlns:a16="http://schemas.microsoft.com/office/drawing/2014/main" id="{F624CE26-4B6F-73BC-6EA7-9D3B890029A6}"/>
                </a:ext>
              </a:extLst>
            </p:cNvPr>
            <p:cNvPicPr>
              <a:picLocks noChangeAspect="1"/>
            </p:cNvPicPr>
            <p:nvPr/>
          </p:nvPicPr>
          <p:blipFill>
            <a:blip r:embed="rId4"/>
            <a:srcRect r="50116" b="58147"/>
            <a:stretch>
              <a:fillRect/>
            </a:stretch>
          </p:blipFill>
          <p:spPr>
            <a:xfrm>
              <a:off x="1162939" y="0"/>
              <a:ext cx="1191030" cy="829178"/>
            </a:xfrm>
            <a:prstGeom prst="rect">
              <a:avLst/>
            </a:prstGeom>
            <a:ln w="12700" cap="flat">
              <a:noFill/>
              <a:miter lim="400000"/>
            </a:ln>
            <a:effectLst/>
          </p:spPr>
        </p:pic>
      </p:grpSp>
      <p:pic>
        <p:nvPicPr>
          <p:cNvPr id="30" name="Image" descr="Image">
            <a:extLst>
              <a:ext uri="{FF2B5EF4-FFF2-40B4-BE49-F238E27FC236}">
                <a16:creationId xmlns:a16="http://schemas.microsoft.com/office/drawing/2014/main" id="{992293DA-FCE2-0C93-EA38-2E1343AECC2A}"/>
              </a:ext>
            </a:extLst>
          </p:cNvPr>
          <p:cNvPicPr>
            <a:picLocks noChangeAspect="1"/>
          </p:cNvPicPr>
          <p:nvPr/>
        </p:nvPicPr>
        <p:blipFill>
          <a:blip r:embed="rId5"/>
          <a:stretch>
            <a:fillRect/>
          </a:stretch>
        </p:blipFill>
        <p:spPr>
          <a:xfrm>
            <a:off x="5914757" y="4182382"/>
            <a:ext cx="3009901" cy="2781301"/>
          </a:xfrm>
          <a:prstGeom prst="rect">
            <a:avLst/>
          </a:prstGeom>
          <a:ln w="12700">
            <a:miter lim="400000"/>
          </a:ln>
        </p:spPr>
      </p:pic>
      <p:pic>
        <p:nvPicPr>
          <p:cNvPr id="31" name="Image" descr="Image">
            <a:extLst>
              <a:ext uri="{FF2B5EF4-FFF2-40B4-BE49-F238E27FC236}">
                <a16:creationId xmlns:a16="http://schemas.microsoft.com/office/drawing/2014/main" id="{6A8FC476-F982-D8C2-CDF6-F7D4F60C3B63}"/>
              </a:ext>
            </a:extLst>
          </p:cNvPr>
          <p:cNvPicPr>
            <a:picLocks noChangeAspect="1"/>
          </p:cNvPicPr>
          <p:nvPr/>
        </p:nvPicPr>
        <p:blipFill>
          <a:blip r:embed="rId6"/>
          <a:stretch>
            <a:fillRect/>
          </a:stretch>
        </p:blipFill>
        <p:spPr>
          <a:xfrm>
            <a:off x="9151576" y="2707192"/>
            <a:ext cx="2862881" cy="2487324"/>
          </a:xfrm>
          <a:prstGeom prst="rect">
            <a:avLst/>
          </a:prstGeom>
          <a:ln w="12700">
            <a:miter lim="400000"/>
          </a:ln>
        </p:spPr>
      </p:pic>
      <p:sp>
        <p:nvSpPr>
          <p:cNvPr id="32" name="Line">
            <a:extLst>
              <a:ext uri="{FF2B5EF4-FFF2-40B4-BE49-F238E27FC236}">
                <a16:creationId xmlns:a16="http://schemas.microsoft.com/office/drawing/2014/main" id="{9A686B56-53D6-7619-38EA-717C60B49DD1}"/>
              </a:ext>
            </a:extLst>
          </p:cNvPr>
          <p:cNvSpPr/>
          <p:nvPr/>
        </p:nvSpPr>
        <p:spPr>
          <a:xfrm flipH="1">
            <a:off x="7148554" y="1903445"/>
            <a:ext cx="347058" cy="347057"/>
          </a:xfrm>
          <a:prstGeom prst="line">
            <a:avLst/>
          </a:prstGeom>
          <a:ln w="25400" cap="rnd">
            <a:solidFill>
              <a:srgbClr val="0096FF"/>
            </a:solidFill>
            <a:tailEnd type="triangle"/>
          </a:ln>
          <a:effectLst>
            <a:outerShdw blurRad="38100" dist="20000" dir="5400000" rotWithShape="0">
              <a:srgbClr val="000000">
                <a:alpha val="38000"/>
              </a:srgbClr>
            </a:outerShdw>
          </a:effectLst>
        </p:spPr>
        <p:txBody>
          <a:bodyPr lIns="45719" rIns="45719"/>
          <a:lstStyle/>
          <a:p>
            <a:endParaRPr/>
          </a:p>
        </p:txBody>
      </p:sp>
      <p:sp>
        <p:nvSpPr>
          <p:cNvPr id="33" name="Solid Ne/Ar  500 nm film">
            <a:extLst>
              <a:ext uri="{FF2B5EF4-FFF2-40B4-BE49-F238E27FC236}">
                <a16:creationId xmlns:a16="http://schemas.microsoft.com/office/drawing/2014/main" id="{185122D4-06C5-03CB-83C2-E89C3F04AAD8}"/>
              </a:ext>
            </a:extLst>
          </p:cNvPr>
          <p:cNvSpPr txBox="1"/>
          <p:nvPr/>
        </p:nvSpPr>
        <p:spPr>
          <a:xfrm>
            <a:off x="7387424" y="1473268"/>
            <a:ext cx="917263" cy="442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200">
                <a:solidFill>
                  <a:srgbClr val="0096FF"/>
                </a:solidFill>
              </a:defRPr>
            </a:pPr>
            <a:r>
              <a:rPr dirty="0"/>
              <a:t>Solid Ne/</a:t>
            </a:r>
            <a:r>
              <a:rPr dirty="0" err="1"/>
              <a:t>Ar</a:t>
            </a:r>
            <a:r>
              <a:rPr dirty="0"/>
              <a:t> </a:t>
            </a:r>
            <a:br>
              <a:rPr dirty="0"/>
            </a:br>
            <a:r>
              <a:rPr dirty="0"/>
              <a:t>500 nm film</a:t>
            </a:r>
          </a:p>
        </p:txBody>
      </p:sp>
      <p:pic>
        <p:nvPicPr>
          <p:cNvPr id="34" name="Image" descr="Image">
            <a:extLst>
              <a:ext uri="{FF2B5EF4-FFF2-40B4-BE49-F238E27FC236}">
                <a16:creationId xmlns:a16="http://schemas.microsoft.com/office/drawing/2014/main" id="{23830F40-5E7F-CC99-F930-B9A856B10790}"/>
              </a:ext>
            </a:extLst>
          </p:cNvPr>
          <p:cNvPicPr>
            <a:picLocks noChangeAspect="1"/>
          </p:cNvPicPr>
          <p:nvPr/>
        </p:nvPicPr>
        <p:blipFill>
          <a:blip r:embed="rId7"/>
          <a:srcRect l="9220" t="448" b="448"/>
          <a:stretch>
            <a:fillRect/>
          </a:stretch>
        </p:blipFill>
        <p:spPr>
          <a:xfrm>
            <a:off x="2004980" y="1547185"/>
            <a:ext cx="3909777" cy="5297051"/>
          </a:xfrm>
          <a:prstGeom prst="rect">
            <a:avLst/>
          </a:prstGeom>
          <a:ln w="12700">
            <a:miter lim="400000"/>
          </a:ln>
        </p:spPr>
      </p:pic>
      <p:sp>
        <p:nvSpPr>
          <p:cNvPr id="35" name="Rectangle">
            <a:extLst>
              <a:ext uri="{FF2B5EF4-FFF2-40B4-BE49-F238E27FC236}">
                <a16:creationId xmlns:a16="http://schemas.microsoft.com/office/drawing/2014/main" id="{E3CD0836-B38F-7BCC-4172-C1AB03BD3D23}"/>
              </a:ext>
            </a:extLst>
          </p:cNvPr>
          <p:cNvSpPr/>
          <p:nvPr/>
        </p:nvSpPr>
        <p:spPr>
          <a:xfrm>
            <a:off x="1101830" y="5304363"/>
            <a:ext cx="1270001" cy="334358"/>
          </a:xfrm>
          <a:prstGeom prst="rect">
            <a:avLst/>
          </a:prstGeom>
          <a:solidFill>
            <a:srgbClr val="FFFFFF"/>
          </a:solidFill>
          <a:ln w="12700">
            <a:miter lim="400000"/>
          </a:ln>
        </p:spPr>
        <p:txBody>
          <a:bodyPr lIns="45719" rIns="45719" anchor="ctr"/>
          <a:lstStyle/>
          <a:p>
            <a:endParaRPr/>
          </a:p>
        </p:txBody>
      </p:sp>
      <p:sp>
        <p:nvSpPr>
          <p:cNvPr id="36" name="Helmholtz coil">
            <a:extLst>
              <a:ext uri="{FF2B5EF4-FFF2-40B4-BE49-F238E27FC236}">
                <a16:creationId xmlns:a16="http://schemas.microsoft.com/office/drawing/2014/main" id="{D1D6B7D4-A62B-BBD6-4298-3A97592E9B58}"/>
              </a:ext>
            </a:extLst>
          </p:cNvPr>
          <p:cNvSpPr txBox="1"/>
          <p:nvPr/>
        </p:nvSpPr>
        <p:spPr>
          <a:xfrm>
            <a:off x="3733002" y="5466405"/>
            <a:ext cx="1095039" cy="264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a:lvl1pPr>
          </a:lstStyle>
          <a:p>
            <a:r>
              <a:t>Helmholtz coil </a:t>
            </a:r>
          </a:p>
        </p:txBody>
      </p:sp>
      <p:sp>
        <p:nvSpPr>
          <p:cNvPr id="37" name="Rectangle">
            <a:extLst>
              <a:ext uri="{FF2B5EF4-FFF2-40B4-BE49-F238E27FC236}">
                <a16:creationId xmlns:a16="http://schemas.microsoft.com/office/drawing/2014/main" id="{584729DF-53DB-0172-26B6-AD971C47D20C}"/>
              </a:ext>
            </a:extLst>
          </p:cNvPr>
          <p:cNvSpPr/>
          <p:nvPr/>
        </p:nvSpPr>
        <p:spPr>
          <a:xfrm>
            <a:off x="1802334" y="5983683"/>
            <a:ext cx="753229" cy="264255"/>
          </a:xfrm>
          <a:prstGeom prst="rect">
            <a:avLst/>
          </a:prstGeom>
          <a:solidFill>
            <a:srgbClr val="FFFFFF"/>
          </a:solidFill>
          <a:ln w="12700">
            <a:miter lim="400000"/>
          </a:ln>
        </p:spPr>
        <p:txBody>
          <a:bodyPr lIns="45719" rIns="45719" anchor="ctr"/>
          <a:lstStyle/>
          <a:p>
            <a:endParaRPr/>
          </a:p>
        </p:txBody>
      </p:sp>
      <p:sp>
        <p:nvSpPr>
          <p:cNvPr id="38" name="TARGET">
            <a:extLst>
              <a:ext uri="{FF2B5EF4-FFF2-40B4-BE49-F238E27FC236}">
                <a16:creationId xmlns:a16="http://schemas.microsoft.com/office/drawing/2014/main" id="{1F26627C-2390-3A4F-6D2B-A456697A7B4E}"/>
              </a:ext>
            </a:extLst>
          </p:cNvPr>
          <p:cNvSpPr txBox="1"/>
          <p:nvPr/>
        </p:nvSpPr>
        <p:spPr>
          <a:xfrm>
            <a:off x="2059680" y="6238847"/>
            <a:ext cx="719322" cy="264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b="1"/>
            </a:lvl1pPr>
          </a:lstStyle>
          <a:p>
            <a:r>
              <a:t>TARGET</a:t>
            </a:r>
          </a:p>
        </p:txBody>
      </p:sp>
      <p:sp>
        <p:nvSpPr>
          <p:cNvPr id="39" name="Up to 5x103  μ+/s">
            <a:extLst>
              <a:ext uri="{FF2B5EF4-FFF2-40B4-BE49-F238E27FC236}">
                <a16:creationId xmlns:a16="http://schemas.microsoft.com/office/drawing/2014/main" id="{50B2FF77-3124-6D9F-8A97-4ADAA15D63D9}"/>
              </a:ext>
            </a:extLst>
          </p:cNvPr>
          <p:cNvSpPr txBox="1"/>
          <p:nvPr/>
        </p:nvSpPr>
        <p:spPr>
          <a:xfrm>
            <a:off x="274986" y="5171943"/>
            <a:ext cx="1985349" cy="396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2000">
                <a:latin typeface="Helvetica Light"/>
                <a:ea typeface="Helvetica Light"/>
                <a:cs typeface="Helvetica Light"/>
                <a:sym typeface="Helvetica Light"/>
              </a:defRPr>
            </a:pPr>
            <a:r>
              <a:rPr dirty="0"/>
              <a:t>Up to 5x10</a:t>
            </a:r>
            <a:r>
              <a:rPr baseline="31999" dirty="0"/>
              <a:t>3  </a:t>
            </a:r>
            <a:r>
              <a:rPr dirty="0"/>
              <a:t>μ</a:t>
            </a:r>
            <a:r>
              <a:rPr baseline="31999" dirty="0"/>
              <a:t>+</a:t>
            </a:r>
            <a:r>
              <a:rPr dirty="0"/>
              <a:t>/s</a:t>
            </a:r>
          </a:p>
        </p:txBody>
      </p:sp>
      <p:sp>
        <p:nvSpPr>
          <p:cNvPr id="40" name="https://www.psi.ch/en/low-energy-muons">
            <a:extLst>
              <a:ext uri="{FF2B5EF4-FFF2-40B4-BE49-F238E27FC236}">
                <a16:creationId xmlns:a16="http://schemas.microsoft.com/office/drawing/2014/main" id="{9A26FE2E-C635-BC1B-9FBD-717F86DAF92A}"/>
              </a:ext>
            </a:extLst>
          </p:cNvPr>
          <p:cNvSpPr txBox="1"/>
          <p:nvPr/>
        </p:nvSpPr>
        <p:spPr>
          <a:xfrm>
            <a:off x="8485377" y="1518238"/>
            <a:ext cx="4195278"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uFill>
                  <a:solidFill>
                    <a:srgbClr val="000000"/>
                  </a:solidFill>
                </a:uFill>
                <a:hlinkClick r:id="" action="ppaction://noaction"/>
              </a:defRPr>
            </a:lvl1pPr>
          </a:lstStyle>
          <a:p>
            <a:pPr>
              <a:defRPr u="none">
                <a:uFillTx/>
              </a:defRPr>
            </a:pPr>
            <a:r>
              <a:rPr u="sng" dirty="0">
                <a:uFill>
                  <a:solidFill>
                    <a:srgbClr val="000000"/>
                  </a:solidFill>
                </a:uFill>
                <a:hlinkClick r:id="rId8"/>
              </a:rPr>
              <a:t>https://www.psi.ch/en/low-energy-muons</a:t>
            </a:r>
          </a:p>
        </p:txBody>
      </p:sp>
      <p:sp>
        <p:nvSpPr>
          <p:cNvPr id="4" name="TextBox 3">
            <a:extLst>
              <a:ext uri="{FF2B5EF4-FFF2-40B4-BE49-F238E27FC236}">
                <a16:creationId xmlns:a16="http://schemas.microsoft.com/office/drawing/2014/main" id="{D82AF2ED-CC4F-A1C7-BF89-FABE57228426}"/>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495071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D10F2-8E54-E016-E552-369839DE34DE}"/>
            </a:ext>
          </a:extLst>
        </p:cNvPr>
        <p:cNvGrpSpPr/>
        <p:nvPr/>
      </p:nvGrpSpPr>
      <p:grpSpPr>
        <a:xfrm>
          <a:off x="0" y="0"/>
          <a:ext cx="0" cy="0"/>
          <a:chOff x="0" y="0"/>
          <a:chExt cx="0" cy="0"/>
        </a:xfrm>
      </p:grpSpPr>
      <p:pic>
        <p:nvPicPr>
          <p:cNvPr id="7" name="Picture 6" descr="A diagram of a machine&#10;&#10;AI-generated content may be incorrect.">
            <a:extLst>
              <a:ext uri="{FF2B5EF4-FFF2-40B4-BE49-F238E27FC236}">
                <a16:creationId xmlns:a16="http://schemas.microsoft.com/office/drawing/2014/main" id="{7A7DA942-D41B-D98C-3B32-3A3670339751}"/>
              </a:ext>
            </a:extLst>
          </p:cNvPr>
          <p:cNvPicPr>
            <a:picLocks noChangeAspect="1"/>
          </p:cNvPicPr>
          <p:nvPr/>
        </p:nvPicPr>
        <p:blipFill>
          <a:blip r:embed="rId3"/>
          <a:stretch>
            <a:fillRect/>
          </a:stretch>
        </p:blipFill>
        <p:spPr>
          <a:xfrm>
            <a:off x="229609" y="1280508"/>
            <a:ext cx="7898938" cy="5035209"/>
          </a:xfrm>
          <a:prstGeom prst="rect">
            <a:avLst/>
          </a:prstGeom>
        </p:spPr>
      </p:pic>
      <p:sp>
        <p:nvSpPr>
          <p:cNvPr id="2" name="The PSI low energy muon beam (LEM)">
            <a:extLst>
              <a:ext uri="{FF2B5EF4-FFF2-40B4-BE49-F238E27FC236}">
                <a16:creationId xmlns:a16="http://schemas.microsoft.com/office/drawing/2014/main" id="{C4A0D5F5-9F28-B0FD-36A1-4B9B55C8D45F}"/>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Upgraded 244nm laser system</a:t>
            </a:r>
          </a:p>
        </p:txBody>
      </p:sp>
      <p:sp>
        <p:nvSpPr>
          <p:cNvPr id="6" name="TextBox 5">
            <a:extLst>
              <a:ext uri="{FF2B5EF4-FFF2-40B4-BE49-F238E27FC236}">
                <a16:creationId xmlns:a16="http://schemas.microsoft.com/office/drawing/2014/main" id="{888ACD6C-E238-BBAD-F6B7-7075D6620255}"/>
              </a:ext>
            </a:extLst>
          </p:cNvPr>
          <p:cNvSpPr txBox="1"/>
          <p:nvPr/>
        </p:nvSpPr>
        <p:spPr>
          <a:xfrm>
            <a:off x="572013" y="6482568"/>
            <a:ext cx="4487303" cy="461665"/>
          </a:xfrm>
          <a:prstGeom prst="rect">
            <a:avLst/>
          </a:prstGeom>
          <a:noFill/>
        </p:spPr>
        <p:txBody>
          <a:bodyPr wrap="square">
            <a:spAutoFit/>
          </a:bodyPr>
          <a:lstStyle/>
          <a:p>
            <a:r>
              <a:rPr lang="en-US" sz="2400" baseline="30000" dirty="0">
                <a:solidFill>
                  <a:schemeClr val="bg1">
                    <a:lumMod val="50000"/>
                  </a:schemeClr>
                </a:solidFill>
                <a:effectLst/>
                <a:latin typeface="+mj-lt"/>
                <a:ea typeface="Times New Roman" panose="02020603050405020304" pitchFamily="18" charset="0"/>
              </a:rPr>
              <a:t>N </a:t>
            </a:r>
            <a:r>
              <a:rPr lang="en-US" sz="2400" baseline="30000" dirty="0" err="1">
                <a:solidFill>
                  <a:schemeClr val="bg1">
                    <a:lumMod val="50000"/>
                  </a:schemeClr>
                </a:solidFill>
                <a:effectLst/>
                <a:latin typeface="+mj-lt"/>
                <a:ea typeface="Times New Roman" panose="02020603050405020304" pitchFamily="18" charset="0"/>
              </a:rPr>
              <a:t>Zhadnov</a:t>
            </a:r>
            <a:r>
              <a:rPr lang="en-US" sz="2400" baseline="30000" dirty="0">
                <a:solidFill>
                  <a:schemeClr val="bg1">
                    <a:lumMod val="50000"/>
                  </a:schemeClr>
                </a:solidFill>
                <a:effectLst/>
                <a:latin typeface="+mj-lt"/>
                <a:ea typeface="Times New Roman" panose="02020603050405020304" pitchFamily="18" charset="0"/>
              </a:rPr>
              <a:t> et al, </a:t>
            </a:r>
            <a:r>
              <a:rPr lang="en-US" sz="2400" baseline="30000" dirty="0">
                <a:solidFill>
                  <a:schemeClr val="bg1">
                    <a:lumMod val="50000"/>
                  </a:schemeClr>
                </a:solidFill>
                <a:effectLst/>
                <a:latin typeface="+mj-lt"/>
                <a:ea typeface="Times New Roman" panose="02020603050405020304" pitchFamily="18" charset="0"/>
                <a:cs typeface="Times New Roman" panose="02020603050405020304" pitchFamily="18" charset="0"/>
              </a:rPr>
              <a:t>Optics Express 31, 17(2023)</a:t>
            </a:r>
            <a:endParaRPr lang="en-CH" sz="2400" dirty="0">
              <a:solidFill>
                <a:schemeClr val="bg1">
                  <a:lumMod val="50000"/>
                </a:schemeClr>
              </a:solidFill>
              <a:latin typeface="+mj-lt"/>
            </a:endParaRPr>
          </a:p>
        </p:txBody>
      </p:sp>
      <p:sp>
        <p:nvSpPr>
          <p:cNvPr id="3" name="TextBox 2">
            <a:extLst>
              <a:ext uri="{FF2B5EF4-FFF2-40B4-BE49-F238E27FC236}">
                <a16:creationId xmlns:a16="http://schemas.microsoft.com/office/drawing/2014/main" id="{3398D2FC-C680-D546-A27F-376DB6ED95F1}"/>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
        <p:nvSpPr>
          <p:cNvPr id="4" name="Content Placeholder 2">
            <a:extLst>
              <a:ext uri="{FF2B5EF4-FFF2-40B4-BE49-F238E27FC236}">
                <a16:creationId xmlns:a16="http://schemas.microsoft.com/office/drawing/2014/main" id="{0B3CED28-0F0C-C888-78A1-C3E40A7D8533}"/>
              </a:ext>
            </a:extLst>
          </p:cNvPr>
          <p:cNvSpPr txBox="1">
            <a:spLocks/>
          </p:cNvSpPr>
          <p:nvPr/>
        </p:nvSpPr>
        <p:spPr>
          <a:xfrm>
            <a:off x="8022373" y="1280508"/>
            <a:ext cx="4046193" cy="54015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215CAF"/>
              </a:buClr>
              <a:buFont typeface="Wingdings" panose="05000000000000000000" pitchFamily="2" charset="2"/>
              <a:buChar char="Ø"/>
            </a:pPr>
            <a:r>
              <a:rPr lang="en-US" sz="2600" dirty="0"/>
              <a:t>976nm light amplified to 10W via sequential TA and FA </a:t>
            </a:r>
          </a:p>
          <a:p>
            <a:pPr>
              <a:buClr>
                <a:srgbClr val="215CAF"/>
              </a:buClr>
              <a:buFont typeface="Wingdings" panose="05000000000000000000" pitchFamily="2" charset="2"/>
              <a:buChar char="Ø"/>
            </a:pPr>
            <a:r>
              <a:rPr lang="en-US" sz="2600" dirty="0"/>
              <a:t>Frequency doubled to 7W of 488nm </a:t>
            </a:r>
          </a:p>
          <a:p>
            <a:pPr>
              <a:buClr>
                <a:srgbClr val="215CAF"/>
              </a:buClr>
              <a:buFont typeface="Wingdings" panose="05000000000000000000" pitchFamily="2" charset="2"/>
              <a:buChar char="Ø"/>
            </a:pPr>
            <a:r>
              <a:rPr lang="en-US" sz="2600" dirty="0"/>
              <a:t>Second frequency doubling to ~2W of 244nm within custom made cavity with CLBO</a:t>
            </a:r>
          </a:p>
          <a:p>
            <a:pPr>
              <a:buClr>
                <a:srgbClr val="215CAF"/>
              </a:buClr>
              <a:buFont typeface="Wingdings" panose="05000000000000000000" pitchFamily="2" charset="2"/>
              <a:buChar char="Ø"/>
            </a:pPr>
            <a:r>
              <a:rPr lang="en-US" sz="2600" dirty="0"/>
              <a:t>Enhanced to 45W within </a:t>
            </a:r>
            <a:r>
              <a:rPr lang="en-US" sz="2600" dirty="0" err="1"/>
              <a:t>MuMASS</a:t>
            </a:r>
            <a:endParaRPr lang="en-US" sz="2600" dirty="0"/>
          </a:p>
        </p:txBody>
      </p:sp>
    </p:spTree>
    <p:extLst>
      <p:ext uri="{BB962C8B-B14F-4D97-AF65-F5344CB8AC3E}">
        <p14:creationId xmlns:p14="http://schemas.microsoft.com/office/powerpoint/2010/main" val="1066292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DA342-EDB1-FF59-CBBD-A96BE79EBA3E}"/>
            </a:ext>
          </a:extLst>
        </p:cNvPr>
        <p:cNvGrpSpPr/>
        <p:nvPr/>
      </p:nvGrpSpPr>
      <p:grpSpPr>
        <a:xfrm>
          <a:off x="0" y="0"/>
          <a:ext cx="0" cy="0"/>
          <a:chOff x="0" y="0"/>
          <a:chExt cx="0" cy="0"/>
        </a:xfrm>
      </p:grpSpPr>
      <p:sp>
        <p:nvSpPr>
          <p:cNvPr id="2" name="The PSI low energy muon beam (LEM)">
            <a:extLst>
              <a:ext uri="{FF2B5EF4-FFF2-40B4-BE49-F238E27FC236}">
                <a16:creationId xmlns:a16="http://schemas.microsoft.com/office/drawing/2014/main" id="{6D25361D-D5C2-A4EA-0A90-BF3407692198}"/>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Upgraded 244nm laser system</a:t>
            </a:r>
          </a:p>
        </p:txBody>
      </p:sp>
      <p:sp>
        <p:nvSpPr>
          <p:cNvPr id="40" name="Content Placeholder 2">
            <a:extLst>
              <a:ext uri="{FF2B5EF4-FFF2-40B4-BE49-F238E27FC236}">
                <a16:creationId xmlns:a16="http://schemas.microsoft.com/office/drawing/2014/main" id="{E56426C0-52BD-0EDE-A6C9-9CCB3FEFAE50}"/>
              </a:ext>
            </a:extLst>
          </p:cNvPr>
          <p:cNvSpPr txBox="1">
            <a:spLocks/>
          </p:cNvSpPr>
          <p:nvPr/>
        </p:nvSpPr>
        <p:spPr>
          <a:xfrm>
            <a:off x="8022373" y="1280508"/>
            <a:ext cx="4046193" cy="54015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215CAF"/>
              </a:buClr>
              <a:buFont typeface="Wingdings" panose="05000000000000000000" pitchFamily="2" charset="2"/>
              <a:buChar char="Ø"/>
            </a:pPr>
            <a:r>
              <a:rPr lang="en-US" sz="2600" dirty="0"/>
              <a:t>976nm light amplified to 10W via sequential TA and FA </a:t>
            </a:r>
          </a:p>
          <a:p>
            <a:pPr>
              <a:buClr>
                <a:srgbClr val="215CAF"/>
              </a:buClr>
              <a:buFont typeface="Wingdings" panose="05000000000000000000" pitchFamily="2" charset="2"/>
              <a:buChar char="Ø"/>
            </a:pPr>
            <a:r>
              <a:rPr lang="en-US" sz="2600" dirty="0"/>
              <a:t>Frequency doubled to 7W of 488nm </a:t>
            </a:r>
          </a:p>
          <a:p>
            <a:pPr>
              <a:buClr>
                <a:srgbClr val="215CAF"/>
              </a:buClr>
              <a:buFont typeface="Wingdings" panose="05000000000000000000" pitchFamily="2" charset="2"/>
              <a:buChar char="Ø"/>
            </a:pPr>
            <a:r>
              <a:rPr lang="en-US" sz="2600" dirty="0"/>
              <a:t>Second frequency doubling to ~2W of 244nm within custom made cavity with CLBO</a:t>
            </a:r>
          </a:p>
          <a:p>
            <a:pPr>
              <a:buClr>
                <a:srgbClr val="215CAF"/>
              </a:buClr>
              <a:buFont typeface="Wingdings" panose="05000000000000000000" pitchFamily="2" charset="2"/>
              <a:buChar char="Ø"/>
            </a:pPr>
            <a:r>
              <a:rPr lang="en-US" sz="2600" dirty="0"/>
              <a:t>Enhanced to 45W within </a:t>
            </a:r>
            <a:r>
              <a:rPr lang="en-US" sz="2600" dirty="0" err="1"/>
              <a:t>MuMASS</a:t>
            </a:r>
            <a:endParaRPr lang="en-US" sz="2600" dirty="0"/>
          </a:p>
          <a:p>
            <a:pPr>
              <a:buClr>
                <a:srgbClr val="215CAF"/>
              </a:buClr>
              <a:buFont typeface="Wingdings" panose="05000000000000000000" pitchFamily="2" charset="2"/>
              <a:buChar char="Ø"/>
            </a:pPr>
            <a:r>
              <a:rPr lang="en-US" sz="2600" dirty="0"/>
              <a:t>Pulsed-CW method to avoid degradation</a:t>
            </a:r>
          </a:p>
        </p:txBody>
      </p:sp>
      <p:sp>
        <p:nvSpPr>
          <p:cNvPr id="6" name="TextBox 5">
            <a:extLst>
              <a:ext uri="{FF2B5EF4-FFF2-40B4-BE49-F238E27FC236}">
                <a16:creationId xmlns:a16="http://schemas.microsoft.com/office/drawing/2014/main" id="{60B515B8-3A62-B902-DDC4-4F31E2E8A2F8}"/>
              </a:ext>
            </a:extLst>
          </p:cNvPr>
          <p:cNvSpPr txBox="1"/>
          <p:nvPr/>
        </p:nvSpPr>
        <p:spPr>
          <a:xfrm>
            <a:off x="123434" y="6274891"/>
            <a:ext cx="4487303" cy="461665"/>
          </a:xfrm>
          <a:prstGeom prst="rect">
            <a:avLst/>
          </a:prstGeom>
          <a:noFill/>
        </p:spPr>
        <p:txBody>
          <a:bodyPr wrap="square">
            <a:spAutoFit/>
          </a:bodyPr>
          <a:lstStyle/>
          <a:p>
            <a:r>
              <a:rPr lang="en-US" sz="2400" baseline="30000" dirty="0">
                <a:solidFill>
                  <a:schemeClr val="bg1">
                    <a:lumMod val="50000"/>
                  </a:schemeClr>
                </a:solidFill>
                <a:effectLst/>
                <a:latin typeface="+mj-lt"/>
                <a:ea typeface="Times New Roman" panose="02020603050405020304" pitchFamily="18" charset="0"/>
              </a:rPr>
              <a:t>N </a:t>
            </a:r>
            <a:r>
              <a:rPr lang="en-US" sz="2400" baseline="30000" dirty="0" err="1">
                <a:solidFill>
                  <a:schemeClr val="bg1">
                    <a:lumMod val="50000"/>
                  </a:schemeClr>
                </a:solidFill>
                <a:effectLst/>
                <a:latin typeface="+mj-lt"/>
                <a:ea typeface="Times New Roman" panose="02020603050405020304" pitchFamily="18" charset="0"/>
              </a:rPr>
              <a:t>Zhadnov</a:t>
            </a:r>
            <a:r>
              <a:rPr lang="en-US" sz="2400" baseline="30000" dirty="0">
                <a:solidFill>
                  <a:schemeClr val="bg1">
                    <a:lumMod val="50000"/>
                  </a:schemeClr>
                </a:solidFill>
                <a:effectLst/>
                <a:latin typeface="+mj-lt"/>
                <a:ea typeface="Times New Roman" panose="02020603050405020304" pitchFamily="18" charset="0"/>
              </a:rPr>
              <a:t> et al, </a:t>
            </a:r>
            <a:r>
              <a:rPr lang="en-US" sz="2400" baseline="30000" dirty="0">
                <a:solidFill>
                  <a:schemeClr val="bg1">
                    <a:lumMod val="50000"/>
                  </a:schemeClr>
                </a:solidFill>
                <a:effectLst/>
                <a:latin typeface="+mj-lt"/>
                <a:ea typeface="Times New Roman" panose="02020603050405020304" pitchFamily="18" charset="0"/>
                <a:cs typeface="Times New Roman" panose="02020603050405020304" pitchFamily="18" charset="0"/>
              </a:rPr>
              <a:t>Optics Express 31, 17(2023)</a:t>
            </a:r>
            <a:endParaRPr lang="en-CH" sz="2400" dirty="0">
              <a:solidFill>
                <a:schemeClr val="bg1">
                  <a:lumMod val="50000"/>
                </a:schemeClr>
              </a:solidFill>
              <a:latin typeface="+mj-lt"/>
            </a:endParaRPr>
          </a:p>
        </p:txBody>
      </p:sp>
      <p:pic>
        <p:nvPicPr>
          <p:cNvPr id="10" name="measurement_11h_2.pdf" descr="measurement_11h_2.pdf">
            <a:extLst>
              <a:ext uri="{FF2B5EF4-FFF2-40B4-BE49-F238E27FC236}">
                <a16:creationId xmlns:a16="http://schemas.microsoft.com/office/drawing/2014/main" id="{4FE78AC3-95E4-28A8-2F52-A5368F3C79DF}"/>
              </a:ext>
            </a:extLst>
          </p:cNvPr>
          <p:cNvPicPr>
            <a:picLocks noChangeAspect="1"/>
          </p:cNvPicPr>
          <p:nvPr/>
        </p:nvPicPr>
        <p:blipFill>
          <a:blip r:embed="rId3"/>
          <a:srcRect/>
          <a:stretch>
            <a:fillRect/>
          </a:stretch>
        </p:blipFill>
        <p:spPr>
          <a:xfrm>
            <a:off x="4224713" y="2039981"/>
            <a:ext cx="3707432" cy="3744506"/>
          </a:xfrm>
          <a:prstGeom prst="rect">
            <a:avLst/>
          </a:prstGeom>
          <a:ln w="12700">
            <a:miter lim="400000"/>
          </a:ln>
        </p:spPr>
      </p:pic>
      <p:grpSp>
        <p:nvGrpSpPr>
          <p:cNvPr id="11" name="Group 10">
            <a:extLst>
              <a:ext uri="{FF2B5EF4-FFF2-40B4-BE49-F238E27FC236}">
                <a16:creationId xmlns:a16="http://schemas.microsoft.com/office/drawing/2014/main" id="{C59487B5-22CC-0603-9676-06A1CA5DB687}"/>
              </a:ext>
            </a:extLst>
          </p:cNvPr>
          <p:cNvGrpSpPr/>
          <p:nvPr/>
        </p:nvGrpSpPr>
        <p:grpSpPr>
          <a:xfrm>
            <a:off x="123434" y="1980301"/>
            <a:ext cx="4046193" cy="3804185"/>
            <a:chOff x="963043" y="4541215"/>
            <a:chExt cx="2302192" cy="2256671"/>
          </a:xfrm>
        </p:grpSpPr>
        <p:sp>
          <p:nvSpPr>
            <p:cNvPr id="12" name="Rectangle 11">
              <a:extLst>
                <a:ext uri="{FF2B5EF4-FFF2-40B4-BE49-F238E27FC236}">
                  <a16:creationId xmlns:a16="http://schemas.microsoft.com/office/drawing/2014/main" id="{32011CD8-FC9A-7A11-1DAE-56311920CD02}"/>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3" name="fig_pulses_fixed.pdf" descr="fig_pulses_fixed.pdf">
              <a:extLst>
                <a:ext uri="{FF2B5EF4-FFF2-40B4-BE49-F238E27FC236}">
                  <a16:creationId xmlns:a16="http://schemas.microsoft.com/office/drawing/2014/main" id="{B16B5D7A-8D3B-6448-33C6-0568CD7AF77F}"/>
                </a:ext>
              </a:extLst>
            </p:cNvPr>
            <p:cNvPicPr>
              <a:picLocks noChangeAspect="1"/>
            </p:cNvPicPr>
            <p:nvPr/>
          </p:nvPicPr>
          <p:blipFill>
            <a:blip r:embed="rId4"/>
            <a:stretch>
              <a:fillRect/>
            </a:stretch>
          </p:blipFill>
          <p:spPr>
            <a:xfrm>
              <a:off x="963043" y="4563196"/>
              <a:ext cx="2269352" cy="2234690"/>
            </a:xfrm>
            <a:prstGeom prst="rect">
              <a:avLst/>
            </a:prstGeom>
            <a:ln w="12700">
              <a:miter lim="400000"/>
            </a:ln>
          </p:spPr>
        </p:pic>
      </p:grpSp>
      <p:sp>
        <p:nvSpPr>
          <p:cNvPr id="4" name="TextBox 3">
            <a:extLst>
              <a:ext uri="{FF2B5EF4-FFF2-40B4-BE49-F238E27FC236}">
                <a16:creationId xmlns:a16="http://schemas.microsoft.com/office/drawing/2014/main" id="{441E4902-AC50-90D8-8F67-524D7D394CAA}"/>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
        <p:nvSpPr>
          <p:cNvPr id="7" name="TextBox 6">
            <a:extLst>
              <a:ext uri="{FF2B5EF4-FFF2-40B4-BE49-F238E27FC236}">
                <a16:creationId xmlns:a16="http://schemas.microsoft.com/office/drawing/2014/main" id="{7E0A11F8-DD7A-EC55-8748-C7A668D9B376}"/>
              </a:ext>
            </a:extLst>
          </p:cNvPr>
          <p:cNvSpPr txBox="1"/>
          <p:nvPr/>
        </p:nvSpPr>
        <p:spPr>
          <a:xfrm>
            <a:off x="4169627" y="5851028"/>
            <a:ext cx="4046193" cy="830997"/>
          </a:xfrm>
          <a:prstGeom prst="rect">
            <a:avLst/>
          </a:prstGeom>
          <a:noFill/>
        </p:spPr>
        <p:txBody>
          <a:bodyPr wrap="square">
            <a:spAutoFit/>
          </a:bodyPr>
          <a:lstStyle/>
          <a:p>
            <a:pPr>
              <a:buClr>
                <a:srgbClr val="215CAF"/>
              </a:buClr>
              <a:buFont typeface="Wingdings" panose="05000000000000000000" pitchFamily="2" charset="2"/>
              <a:buChar char="Ø"/>
            </a:pPr>
            <a:r>
              <a:rPr lang="en-US" sz="2400" dirty="0"/>
              <a:t>AOM has been replaced with a </a:t>
            </a:r>
            <a:r>
              <a:rPr lang="en-US" sz="2400" dirty="0" err="1"/>
              <a:t>Pockles</a:t>
            </a:r>
            <a:r>
              <a:rPr lang="en-US" sz="2400" dirty="0"/>
              <a:t> cell for faster pulsing</a:t>
            </a:r>
          </a:p>
        </p:txBody>
      </p:sp>
    </p:spTree>
    <p:extLst>
      <p:ext uri="{BB962C8B-B14F-4D97-AF65-F5344CB8AC3E}">
        <p14:creationId xmlns:p14="http://schemas.microsoft.com/office/powerpoint/2010/main" val="2309472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7D76A-1ADE-AED0-703D-7D851D636368}"/>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E3228C50-926D-4E09-846B-F3460CAD8ACD}"/>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2" name="Motivations to study leptonic atoms - Positronium and Muonium">
            <a:extLst>
              <a:ext uri="{FF2B5EF4-FFF2-40B4-BE49-F238E27FC236}">
                <a16:creationId xmlns:a16="http://schemas.microsoft.com/office/drawing/2014/main" id="{353FD402-6A94-B21B-3942-BDB506D7AE88}"/>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D625EB4-806C-B73F-583D-4D51EAD8306F}"/>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3E646203-6A2A-C8AC-00E1-96EB485AC107}"/>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04A90EFD-4CA8-B80A-C42D-23046E48ADAC}"/>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Oval 3">
            <a:extLst>
              <a:ext uri="{FF2B5EF4-FFF2-40B4-BE49-F238E27FC236}">
                <a16:creationId xmlns:a16="http://schemas.microsoft.com/office/drawing/2014/main" id="{12130780-688E-A2BF-DB7D-07197FCCCAD6}"/>
              </a:ext>
            </a:extLst>
          </p:cNvPr>
          <p:cNvSpPr/>
          <p:nvPr/>
        </p:nvSpPr>
        <p:spPr>
          <a:xfrm>
            <a:off x="8978181" y="1657094"/>
            <a:ext cx="1620000" cy="162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TextBox 25">
            <a:extLst>
              <a:ext uri="{FF2B5EF4-FFF2-40B4-BE49-F238E27FC236}">
                <a16:creationId xmlns:a16="http://schemas.microsoft.com/office/drawing/2014/main" id="{106C54A3-4843-FAC5-5536-827E45F4ED7E}"/>
              </a:ext>
            </a:extLst>
          </p:cNvPr>
          <p:cNvSpPr txBox="1"/>
          <p:nvPr/>
        </p:nvSpPr>
        <p:spPr>
          <a:xfrm>
            <a:off x="8955332" y="3287570"/>
            <a:ext cx="1903244" cy="307777"/>
          </a:xfrm>
          <a:prstGeom prst="rect">
            <a:avLst/>
          </a:prstGeom>
          <a:noFill/>
        </p:spPr>
        <p:txBody>
          <a:bodyPr wrap="square" rtlCol="0">
            <a:spAutoFit/>
          </a:bodyPr>
          <a:lstStyle/>
          <a:p>
            <a:pPr algn="ctr"/>
            <a:r>
              <a:rPr lang="en-US" sz="1400" dirty="0">
                <a:solidFill>
                  <a:srgbClr val="ED4DBD"/>
                </a:solidFill>
              </a:rPr>
              <a:t>244nm</a:t>
            </a:r>
            <a:r>
              <a:rPr lang="en-US" sz="1050" dirty="0">
                <a:solidFill>
                  <a:srgbClr val="ED4DBD"/>
                </a:solidFill>
              </a:rPr>
              <a:t> (100mW)</a:t>
            </a:r>
            <a:endParaRPr lang="en-CH" sz="1050" dirty="0">
              <a:solidFill>
                <a:srgbClr val="ED4DBD"/>
              </a:solidFill>
            </a:endParaRPr>
          </a:p>
        </p:txBody>
      </p:sp>
      <p:cxnSp>
        <p:nvCxnSpPr>
          <p:cNvPr id="28" name="Straight Connector 27">
            <a:extLst>
              <a:ext uri="{FF2B5EF4-FFF2-40B4-BE49-F238E27FC236}">
                <a16:creationId xmlns:a16="http://schemas.microsoft.com/office/drawing/2014/main" id="{E681A130-DEC4-A6DA-3B73-02F8761B718D}"/>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43111367-99FD-8F58-D92C-9362927AA1FC}"/>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5C558E74-3CE6-1B55-3D2F-13177F791653}"/>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5426FD88-6FE3-E5FE-85F8-2251054387C2}"/>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E721831B-91C3-CE50-BC62-D95F30FA0600}"/>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1903F7D1-8AA6-6586-2C29-E9E90B39A915}"/>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3C85075F-7CDB-3E26-F2DE-ACB7A2C5D151}"/>
              </a:ext>
            </a:extLst>
          </p:cNvPr>
          <p:cNvSpPr/>
          <p:nvPr/>
        </p:nvSpPr>
        <p:spPr>
          <a:xfrm>
            <a:off x="11296721" y="1415102"/>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D4293C95-AFA0-29F9-85FB-EAA99397E01A}"/>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49A58CB6-85E0-40F9-CC24-673FAB0A3D5E}"/>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0" name="Rectangle 39">
            <a:extLst>
              <a:ext uri="{FF2B5EF4-FFF2-40B4-BE49-F238E27FC236}">
                <a16:creationId xmlns:a16="http://schemas.microsoft.com/office/drawing/2014/main" id="{7173AC99-7AF5-EEAA-2C71-AC0B2ACFB195}"/>
              </a:ext>
            </a:extLst>
          </p:cNvPr>
          <p:cNvSpPr/>
          <p:nvPr/>
        </p:nvSpPr>
        <p:spPr>
          <a:xfrm>
            <a:off x="511865" y="3326129"/>
            <a:ext cx="1122625" cy="848305"/>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1" name="Rectangle 40">
            <a:extLst>
              <a:ext uri="{FF2B5EF4-FFF2-40B4-BE49-F238E27FC236}">
                <a16:creationId xmlns:a16="http://schemas.microsoft.com/office/drawing/2014/main" id="{43B3ADE0-4C12-36C4-056A-7564AF2625F4}"/>
              </a:ext>
            </a:extLst>
          </p:cNvPr>
          <p:cNvSpPr/>
          <p:nvPr/>
        </p:nvSpPr>
        <p:spPr>
          <a:xfrm>
            <a:off x="1992978" y="1648066"/>
            <a:ext cx="1604987"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2" name="Rectangle 41">
            <a:extLst>
              <a:ext uri="{FF2B5EF4-FFF2-40B4-BE49-F238E27FC236}">
                <a16:creationId xmlns:a16="http://schemas.microsoft.com/office/drawing/2014/main" id="{954E8931-1516-B206-5036-6F05945D8C13}"/>
              </a:ext>
            </a:extLst>
          </p:cNvPr>
          <p:cNvSpPr/>
          <p:nvPr/>
        </p:nvSpPr>
        <p:spPr>
          <a:xfrm>
            <a:off x="3920900" y="1680026"/>
            <a:ext cx="2489839"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3" name="Rectangle 42">
            <a:extLst>
              <a:ext uri="{FF2B5EF4-FFF2-40B4-BE49-F238E27FC236}">
                <a16:creationId xmlns:a16="http://schemas.microsoft.com/office/drawing/2014/main" id="{030E3E8F-0447-F30C-F509-8CD70DAAD5ED}"/>
              </a:ext>
            </a:extLst>
          </p:cNvPr>
          <p:cNvSpPr/>
          <p:nvPr/>
        </p:nvSpPr>
        <p:spPr>
          <a:xfrm>
            <a:off x="581345" y="4542526"/>
            <a:ext cx="1411633"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Rectangle 43">
            <a:extLst>
              <a:ext uri="{FF2B5EF4-FFF2-40B4-BE49-F238E27FC236}">
                <a16:creationId xmlns:a16="http://schemas.microsoft.com/office/drawing/2014/main" id="{7D085926-1FBE-F87D-B6F2-6C09E6841B90}"/>
              </a:ext>
            </a:extLst>
          </p:cNvPr>
          <p:cNvSpPr/>
          <p:nvPr/>
        </p:nvSpPr>
        <p:spPr>
          <a:xfrm>
            <a:off x="5103125" y="3703524"/>
            <a:ext cx="1514243"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60DDF4E7-8BE7-7D57-B31F-4726FB2B6F4C}"/>
              </a:ext>
            </a:extLst>
          </p:cNvPr>
          <p:cNvSpPr/>
          <p:nvPr/>
        </p:nvSpPr>
        <p:spPr>
          <a:xfrm>
            <a:off x="3862607" y="2050079"/>
            <a:ext cx="2500108"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18945310-9234-6A1B-6AC2-41DE02E338FA}"/>
              </a:ext>
            </a:extLst>
          </p:cNvPr>
          <p:cNvSpPr/>
          <p:nvPr/>
        </p:nvSpPr>
        <p:spPr>
          <a:xfrm>
            <a:off x="3920900" y="6128482"/>
            <a:ext cx="1374114" cy="437971"/>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FE582F7C-0E84-38A4-C746-8B898D748006}"/>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9A687E18-2746-AAE1-A060-A20E51F985A2}"/>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A66141E9-167A-3DEE-F248-875848058E5E}"/>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sp>
        <p:nvSpPr>
          <p:cNvPr id="7" name="TextBox 6">
            <a:extLst>
              <a:ext uri="{FF2B5EF4-FFF2-40B4-BE49-F238E27FC236}">
                <a16:creationId xmlns:a16="http://schemas.microsoft.com/office/drawing/2014/main" id="{89DC129F-722C-338D-582C-92A0043F8EF2}"/>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3123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A7A21C-AAEA-50F5-092A-2D4FCD4B50F9}"/>
            </a:ext>
          </a:extLst>
        </p:cNvPr>
        <p:cNvGrpSpPr/>
        <p:nvPr/>
      </p:nvGrpSpPr>
      <p:grpSpPr>
        <a:xfrm>
          <a:off x="0" y="0"/>
          <a:ext cx="0" cy="0"/>
          <a:chOff x="0" y="0"/>
          <a:chExt cx="0" cy="0"/>
        </a:xfrm>
      </p:grpSpPr>
      <p:sp>
        <p:nvSpPr>
          <p:cNvPr id="17" name="I. Cortinovis, PC,  et al., EPJD 77, 66 (2023)">
            <a:extLst>
              <a:ext uri="{FF2B5EF4-FFF2-40B4-BE49-F238E27FC236}">
                <a16:creationId xmlns:a16="http://schemas.microsoft.com/office/drawing/2014/main" id="{483616DB-4D6B-AC13-1932-0AB7F2F6A709}"/>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6057697D-1686-177D-1B6A-A533E5188151}"/>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FA277D15-40B8-2200-BC1A-EC858DE3B724}"/>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6C7E8B96-5FF1-23F5-40F2-03CEC35D7F19}"/>
              </a:ext>
            </a:extLst>
          </p:cNvPr>
          <p:cNvSpPr/>
          <p:nvPr/>
        </p:nvSpPr>
        <p:spPr>
          <a:xfrm>
            <a:off x="7395210" y="973937"/>
            <a:ext cx="4556262" cy="293909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1D731ED3-6702-030F-D8C7-35F1DB065616}"/>
              </a:ext>
            </a:extLst>
          </p:cNvPr>
          <p:cNvCxnSpPr/>
          <p:nvPr/>
        </p:nvCxnSpPr>
        <p:spPr>
          <a:xfrm>
            <a:off x="8378162" y="4934436"/>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1CC4E25B-0FBC-CE52-AD17-C6329557C915}"/>
              </a:ext>
            </a:extLst>
          </p:cNvPr>
          <p:cNvCxnSpPr/>
          <p:nvPr/>
        </p:nvCxnSpPr>
        <p:spPr>
          <a:xfrm>
            <a:off x="8378162" y="6403657"/>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2E34DB7F-4B5D-1645-006F-26CB03F85336}"/>
              </a:ext>
            </a:extLst>
          </p:cNvPr>
          <p:cNvCxnSpPr/>
          <p:nvPr/>
        </p:nvCxnSpPr>
        <p:spPr>
          <a:xfrm>
            <a:off x="8279416" y="4571369"/>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4704F45A-9501-62A2-6D12-6B493216FEBF}"/>
              </a:ext>
            </a:extLst>
          </p:cNvPr>
          <p:cNvSpPr txBox="1"/>
          <p:nvPr/>
        </p:nvSpPr>
        <p:spPr>
          <a:xfrm>
            <a:off x="10063584" y="6229003"/>
            <a:ext cx="775746" cy="338554"/>
          </a:xfrm>
          <a:prstGeom prst="rect">
            <a:avLst/>
          </a:prstGeom>
          <a:noFill/>
        </p:spPr>
        <p:txBody>
          <a:bodyPr wrap="square" rtlCol="0">
            <a:spAutoFit/>
          </a:bodyPr>
          <a:lstStyle/>
          <a:p>
            <a:pPr algn="ctr"/>
            <a:r>
              <a:rPr lang="en-US" sz="1600" b="1" dirty="0"/>
              <a:t>1S</a:t>
            </a:r>
            <a:endParaRPr lang="en-CH" sz="1100" b="1" dirty="0"/>
          </a:p>
        </p:txBody>
      </p:sp>
      <p:sp>
        <p:nvSpPr>
          <p:cNvPr id="38" name="TextBox 37">
            <a:extLst>
              <a:ext uri="{FF2B5EF4-FFF2-40B4-BE49-F238E27FC236}">
                <a16:creationId xmlns:a16="http://schemas.microsoft.com/office/drawing/2014/main" id="{911FB4B7-7CD8-3A06-4D4B-06E403C8CF84}"/>
              </a:ext>
            </a:extLst>
          </p:cNvPr>
          <p:cNvSpPr txBox="1"/>
          <p:nvPr/>
        </p:nvSpPr>
        <p:spPr>
          <a:xfrm>
            <a:off x="10073029" y="4768261"/>
            <a:ext cx="775746" cy="338554"/>
          </a:xfrm>
          <a:prstGeom prst="rect">
            <a:avLst/>
          </a:prstGeom>
          <a:noFill/>
        </p:spPr>
        <p:txBody>
          <a:bodyPr wrap="square" rtlCol="0">
            <a:spAutoFit/>
          </a:bodyPr>
          <a:lstStyle/>
          <a:p>
            <a:pPr algn="ctr"/>
            <a:r>
              <a:rPr lang="en-US" sz="1600" b="1" dirty="0"/>
              <a:t>2S</a:t>
            </a:r>
            <a:endParaRPr lang="en-CH" sz="1100" b="1" dirty="0"/>
          </a:p>
        </p:txBody>
      </p:sp>
      <p:sp>
        <p:nvSpPr>
          <p:cNvPr id="39" name="TextBox 38">
            <a:extLst>
              <a:ext uri="{FF2B5EF4-FFF2-40B4-BE49-F238E27FC236}">
                <a16:creationId xmlns:a16="http://schemas.microsoft.com/office/drawing/2014/main" id="{04F25643-D637-4655-6140-A7DCE45182D1}"/>
              </a:ext>
            </a:extLst>
          </p:cNvPr>
          <p:cNvSpPr txBox="1"/>
          <p:nvPr/>
        </p:nvSpPr>
        <p:spPr>
          <a:xfrm>
            <a:off x="9998492" y="4414321"/>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5" name="Rectangle 4">
            <a:extLst>
              <a:ext uri="{FF2B5EF4-FFF2-40B4-BE49-F238E27FC236}">
                <a16:creationId xmlns:a16="http://schemas.microsoft.com/office/drawing/2014/main" id="{082473A6-A3D7-C376-EC2C-501CE60251D7}"/>
              </a:ext>
            </a:extLst>
          </p:cNvPr>
          <p:cNvSpPr/>
          <p:nvPr/>
        </p:nvSpPr>
        <p:spPr>
          <a:xfrm>
            <a:off x="11296721" y="1383203"/>
            <a:ext cx="132348" cy="2160000"/>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 name="Picture 19">
            <a:extLst>
              <a:ext uri="{FF2B5EF4-FFF2-40B4-BE49-F238E27FC236}">
                <a16:creationId xmlns:a16="http://schemas.microsoft.com/office/drawing/2014/main" id="{34DB786D-219B-D829-9892-318B460C2769}"/>
              </a:ext>
            </a:extLst>
          </p:cNvPr>
          <p:cNvPicPr>
            <a:picLocks noChangeAspect="1"/>
          </p:cNvPicPr>
          <p:nvPr/>
        </p:nvPicPr>
        <p:blipFill>
          <a:blip r:embed="rId3"/>
          <a:srcRect b="5916"/>
          <a:stretch>
            <a:fillRect/>
          </a:stretch>
        </p:blipFill>
        <p:spPr>
          <a:xfrm>
            <a:off x="455391" y="1555067"/>
            <a:ext cx="6297184" cy="5183160"/>
          </a:xfrm>
          <a:prstGeom prst="rect">
            <a:avLst/>
          </a:prstGeom>
        </p:spPr>
      </p:pic>
      <p:sp>
        <p:nvSpPr>
          <p:cNvPr id="27" name="Rectangle 26">
            <a:extLst>
              <a:ext uri="{FF2B5EF4-FFF2-40B4-BE49-F238E27FC236}">
                <a16:creationId xmlns:a16="http://schemas.microsoft.com/office/drawing/2014/main" id="{69124EC7-E05A-B28B-60E4-369DE8437EA6}"/>
              </a:ext>
            </a:extLst>
          </p:cNvPr>
          <p:cNvSpPr/>
          <p:nvPr/>
        </p:nvSpPr>
        <p:spPr>
          <a:xfrm>
            <a:off x="7395210" y="3913027"/>
            <a:ext cx="4556262" cy="269095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1" name="Rectangle 40">
            <a:extLst>
              <a:ext uri="{FF2B5EF4-FFF2-40B4-BE49-F238E27FC236}">
                <a16:creationId xmlns:a16="http://schemas.microsoft.com/office/drawing/2014/main" id="{DF976546-24AE-8A0A-1F9E-70DE522F4747}"/>
              </a:ext>
            </a:extLst>
          </p:cNvPr>
          <p:cNvSpPr/>
          <p:nvPr/>
        </p:nvSpPr>
        <p:spPr>
          <a:xfrm>
            <a:off x="1992978" y="1648066"/>
            <a:ext cx="1604987"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2" name="Rectangle 41">
            <a:extLst>
              <a:ext uri="{FF2B5EF4-FFF2-40B4-BE49-F238E27FC236}">
                <a16:creationId xmlns:a16="http://schemas.microsoft.com/office/drawing/2014/main" id="{C131AC9D-3C28-C4EB-831C-2ED37E84EC81}"/>
              </a:ext>
            </a:extLst>
          </p:cNvPr>
          <p:cNvSpPr/>
          <p:nvPr/>
        </p:nvSpPr>
        <p:spPr>
          <a:xfrm>
            <a:off x="3920900" y="1680026"/>
            <a:ext cx="2489839"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3" name="Rectangle 42">
            <a:extLst>
              <a:ext uri="{FF2B5EF4-FFF2-40B4-BE49-F238E27FC236}">
                <a16:creationId xmlns:a16="http://schemas.microsoft.com/office/drawing/2014/main" id="{45E70FC4-6ACE-C672-892A-EDF1E54B22D8}"/>
              </a:ext>
            </a:extLst>
          </p:cNvPr>
          <p:cNvSpPr/>
          <p:nvPr/>
        </p:nvSpPr>
        <p:spPr>
          <a:xfrm>
            <a:off x="581345" y="4542526"/>
            <a:ext cx="1411633" cy="654986"/>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Rectangle 43">
            <a:extLst>
              <a:ext uri="{FF2B5EF4-FFF2-40B4-BE49-F238E27FC236}">
                <a16:creationId xmlns:a16="http://schemas.microsoft.com/office/drawing/2014/main" id="{8D8D114F-3C4E-8CF6-0CBE-83DC5FBB4E32}"/>
              </a:ext>
            </a:extLst>
          </p:cNvPr>
          <p:cNvSpPr/>
          <p:nvPr/>
        </p:nvSpPr>
        <p:spPr>
          <a:xfrm>
            <a:off x="5103125" y="3703524"/>
            <a:ext cx="1514243"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7AA8963E-70C4-3BD4-38C3-2F42B3E6BB56}"/>
              </a:ext>
            </a:extLst>
          </p:cNvPr>
          <p:cNvSpPr/>
          <p:nvPr/>
        </p:nvSpPr>
        <p:spPr>
          <a:xfrm>
            <a:off x="3862607" y="2050079"/>
            <a:ext cx="2500108" cy="714472"/>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6FCF8D33-7203-68FC-9261-CA32A38E3E82}"/>
              </a:ext>
            </a:extLst>
          </p:cNvPr>
          <p:cNvSpPr/>
          <p:nvPr/>
        </p:nvSpPr>
        <p:spPr>
          <a:xfrm>
            <a:off x="3920900" y="6128482"/>
            <a:ext cx="1374114" cy="437971"/>
          </a:xfrm>
          <a:prstGeom prst="rect">
            <a:avLst/>
          </a:prstGeom>
          <a:solidFill>
            <a:srgbClr val="E7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2FFE6BA1-4673-F7BC-FAF6-CECC5BDDE9F1}"/>
              </a:ext>
            </a:extLst>
          </p:cNvPr>
          <p:cNvSpPr txBox="1"/>
          <p:nvPr/>
        </p:nvSpPr>
        <p:spPr>
          <a:xfrm>
            <a:off x="10127560" y="3906130"/>
            <a:ext cx="1807027" cy="338554"/>
          </a:xfrm>
          <a:prstGeom prst="rect">
            <a:avLst/>
          </a:prstGeom>
          <a:noFill/>
        </p:spPr>
        <p:txBody>
          <a:bodyPr wrap="square" rtlCol="0">
            <a:spAutoFit/>
          </a:bodyPr>
          <a:lstStyle/>
          <a:p>
            <a:pPr algn="ctr"/>
            <a:r>
              <a:rPr lang="en-US" sz="1600" b="1" dirty="0"/>
              <a:t> Internal State of M</a:t>
            </a:r>
            <a:endParaRPr lang="en-CH" sz="1100" b="1" dirty="0"/>
          </a:p>
        </p:txBody>
      </p:sp>
      <p:sp>
        <p:nvSpPr>
          <p:cNvPr id="48" name="TextBox 47">
            <a:extLst>
              <a:ext uri="{FF2B5EF4-FFF2-40B4-BE49-F238E27FC236}">
                <a16:creationId xmlns:a16="http://schemas.microsoft.com/office/drawing/2014/main" id="{BC148D6E-FA83-A56A-98CC-977A1E3B604B}"/>
              </a:ext>
            </a:extLst>
          </p:cNvPr>
          <p:cNvSpPr txBox="1"/>
          <p:nvPr/>
        </p:nvSpPr>
        <p:spPr>
          <a:xfrm>
            <a:off x="9563084" y="944875"/>
            <a:ext cx="2571381" cy="338554"/>
          </a:xfrm>
          <a:prstGeom prst="rect">
            <a:avLst/>
          </a:prstGeom>
          <a:noFill/>
        </p:spPr>
        <p:txBody>
          <a:bodyPr wrap="square" rtlCol="0">
            <a:spAutoFit/>
          </a:bodyPr>
          <a:lstStyle/>
          <a:p>
            <a:pPr algn="ctr"/>
            <a:r>
              <a:rPr lang="en-US" sz="1600" b="1" dirty="0"/>
              <a:t> Zoom on Laser &amp; target</a:t>
            </a:r>
            <a:endParaRPr lang="en-CH" sz="1100" b="1" dirty="0"/>
          </a:p>
        </p:txBody>
      </p:sp>
      <p:sp>
        <p:nvSpPr>
          <p:cNvPr id="49" name="TextBox 48">
            <a:extLst>
              <a:ext uri="{FF2B5EF4-FFF2-40B4-BE49-F238E27FC236}">
                <a16:creationId xmlns:a16="http://schemas.microsoft.com/office/drawing/2014/main" id="{55A1C58A-4BB8-CC31-C355-D655B55819EF}"/>
              </a:ext>
            </a:extLst>
          </p:cNvPr>
          <p:cNvSpPr txBox="1"/>
          <p:nvPr/>
        </p:nvSpPr>
        <p:spPr>
          <a:xfrm>
            <a:off x="10742745" y="3570100"/>
            <a:ext cx="1315128" cy="338554"/>
          </a:xfrm>
          <a:prstGeom prst="rect">
            <a:avLst/>
          </a:prstGeom>
          <a:noFill/>
        </p:spPr>
        <p:txBody>
          <a:bodyPr wrap="square" rtlCol="0">
            <a:spAutoFit/>
          </a:bodyPr>
          <a:lstStyle/>
          <a:p>
            <a:pPr algn="ctr"/>
            <a:r>
              <a:rPr lang="en-US" sz="1600" b="1" dirty="0"/>
              <a:t>SiO2 target</a:t>
            </a:r>
            <a:endParaRPr lang="en-CH" sz="1100" b="1" dirty="0"/>
          </a:p>
        </p:txBody>
      </p:sp>
      <p:cxnSp>
        <p:nvCxnSpPr>
          <p:cNvPr id="7" name="Straight Arrow Connector 6">
            <a:extLst>
              <a:ext uri="{FF2B5EF4-FFF2-40B4-BE49-F238E27FC236}">
                <a16:creationId xmlns:a16="http://schemas.microsoft.com/office/drawing/2014/main" id="{CDBB6C80-18E9-DEEE-C811-B75B1821FDCB}"/>
              </a:ext>
            </a:extLst>
          </p:cNvPr>
          <p:cNvCxnSpPr>
            <a:cxnSpLocks/>
            <a:stCxn id="73" idx="1"/>
            <a:endCxn id="5" idx="1"/>
          </p:cNvCxnSpPr>
          <p:nvPr/>
        </p:nvCxnSpPr>
        <p:spPr>
          <a:xfrm>
            <a:off x="7395210" y="2443482"/>
            <a:ext cx="3901511" cy="0"/>
          </a:xfrm>
          <a:prstGeom prst="straightConnector1">
            <a:avLst/>
          </a:prstGeom>
          <a:ln w="57150">
            <a:solidFill>
              <a:srgbClr val="FF000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AB6F24B-1932-6FCF-F581-0EF202ED9037}"/>
                  </a:ext>
                </a:extLst>
              </p:cNvPr>
              <p:cNvSpPr txBox="1"/>
              <p:nvPr/>
            </p:nvSpPr>
            <p:spPr>
              <a:xfrm>
                <a:off x="8094767" y="2031103"/>
                <a:ext cx="43781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CH" sz="2400" i="1" smtClean="0">
                              <a:solidFill>
                                <a:srgbClr val="FF0000"/>
                              </a:solidFill>
                              <a:latin typeface="Cambria Math" panose="02040503050406030204" pitchFamily="18" charset="0"/>
                            </a:rPr>
                          </m:ctrlPr>
                        </m:sSupPr>
                        <m:e>
                          <m:r>
                            <a:rPr lang="en-CH" sz="2400" i="1" smtClean="0">
                              <a:solidFill>
                                <a:srgbClr val="FF0000"/>
                              </a:solidFill>
                              <a:latin typeface="Cambria Math" panose="02040503050406030204" pitchFamily="18" charset="0"/>
                              <a:ea typeface="Cambria Math" panose="02040503050406030204" pitchFamily="18" charset="0"/>
                            </a:rPr>
                            <m:t>𝜇</m:t>
                          </m:r>
                        </m:e>
                        <m:sup>
                          <m:r>
                            <a:rPr lang="en-US" sz="2400" b="0" i="1" smtClean="0">
                              <a:solidFill>
                                <a:srgbClr val="FF0000"/>
                              </a:solidFill>
                              <a:latin typeface="Cambria Math" panose="02040503050406030204" pitchFamily="18" charset="0"/>
                            </a:rPr>
                            <m:t>+</m:t>
                          </m:r>
                        </m:sup>
                      </m:sSup>
                    </m:oMath>
                  </m:oMathPara>
                </a14:m>
                <a:endParaRPr lang="en-CH" sz="2400" dirty="0">
                  <a:solidFill>
                    <a:srgbClr val="FF0000"/>
                  </a:solidFill>
                </a:endParaRPr>
              </a:p>
            </p:txBody>
          </p:sp>
        </mc:Choice>
        <mc:Fallback xmlns="">
          <p:sp>
            <p:nvSpPr>
              <p:cNvPr id="9" name="TextBox 8">
                <a:extLst>
                  <a:ext uri="{FF2B5EF4-FFF2-40B4-BE49-F238E27FC236}">
                    <a16:creationId xmlns:a16="http://schemas.microsoft.com/office/drawing/2014/main" id="{719FEC84-9EAA-082E-7D61-5385E27D9DD3}"/>
                  </a:ext>
                </a:extLst>
              </p:cNvPr>
              <p:cNvSpPr txBox="1">
                <a:spLocks noRot="1" noChangeAspect="1" noMove="1" noResize="1" noEditPoints="1" noAdjustHandles="1" noChangeArrowheads="1" noChangeShapeType="1" noTextEdit="1"/>
              </p:cNvSpPr>
              <p:nvPr/>
            </p:nvSpPr>
            <p:spPr>
              <a:xfrm>
                <a:off x="8094767" y="2031103"/>
                <a:ext cx="437812" cy="369332"/>
              </a:xfrm>
              <a:prstGeom prst="rect">
                <a:avLst/>
              </a:prstGeom>
              <a:blipFill>
                <a:blip r:embed="rId4"/>
                <a:stretch>
                  <a:fillRect l="-15278" r="-4167" b="-22951"/>
                </a:stretch>
              </a:blipFill>
            </p:spPr>
            <p:txBody>
              <a:bodyPr/>
              <a:lstStyle/>
              <a:p>
                <a:r>
                  <a:rPr lang="en-CH">
                    <a:noFill/>
                  </a:rPr>
                  <a:t> </a:t>
                </a:r>
              </a:p>
            </p:txBody>
          </p:sp>
        </mc:Fallback>
      </mc:AlternateContent>
      <p:sp>
        <p:nvSpPr>
          <p:cNvPr id="11" name="Oval 10">
            <a:extLst>
              <a:ext uri="{FF2B5EF4-FFF2-40B4-BE49-F238E27FC236}">
                <a16:creationId xmlns:a16="http://schemas.microsoft.com/office/drawing/2014/main" id="{AA8C7E72-471E-2DF8-3BFE-9B74F7F14EAF}"/>
              </a:ext>
            </a:extLst>
          </p:cNvPr>
          <p:cNvSpPr/>
          <p:nvPr/>
        </p:nvSpPr>
        <p:spPr>
          <a:xfrm>
            <a:off x="-187244" y="3649524"/>
            <a:ext cx="108000" cy="1080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Oval 11">
            <a:extLst>
              <a:ext uri="{FF2B5EF4-FFF2-40B4-BE49-F238E27FC236}">
                <a16:creationId xmlns:a16="http://schemas.microsoft.com/office/drawing/2014/main" id="{D3499B56-F245-478D-2D7A-255D2223FF6A}"/>
              </a:ext>
            </a:extLst>
          </p:cNvPr>
          <p:cNvSpPr/>
          <p:nvPr/>
        </p:nvSpPr>
        <p:spPr>
          <a:xfrm>
            <a:off x="8978181" y="1657094"/>
            <a:ext cx="1620000" cy="162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extBox 12">
            <a:extLst>
              <a:ext uri="{FF2B5EF4-FFF2-40B4-BE49-F238E27FC236}">
                <a16:creationId xmlns:a16="http://schemas.microsoft.com/office/drawing/2014/main" id="{98F85C92-FEFD-E0B5-E9C3-0D1BEA78370F}"/>
              </a:ext>
            </a:extLst>
          </p:cNvPr>
          <p:cNvSpPr txBox="1"/>
          <p:nvPr/>
        </p:nvSpPr>
        <p:spPr>
          <a:xfrm>
            <a:off x="8955332" y="3287570"/>
            <a:ext cx="1903244" cy="307777"/>
          </a:xfrm>
          <a:prstGeom prst="rect">
            <a:avLst/>
          </a:prstGeom>
          <a:noFill/>
        </p:spPr>
        <p:txBody>
          <a:bodyPr wrap="square" rtlCol="0">
            <a:spAutoFit/>
          </a:bodyPr>
          <a:lstStyle/>
          <a:p>
            <a:pPr algn="ctr"/>
            <a:r>
              <a:rPr lang="en-US" sz="1400" dirty="0">
                <a:solidFill>
                  <a:srgbClr val="ED4DBD"/>
                </a:solidFill>
              </a:rPr>
              <a:t>244nm</a:t>
            </a:r>
            <a:r>
              <a:rPr lang="en-US" sz="1050" dirty="0">
                <a:solidFill>
                  <a:srgbClr val="ED4DBD"/>
                </a:solidFill>
              </a:rPr>
              <a:t> (100mW)</a:t>
            </a:r>
            <a:endParaRPr lang="en-CH" sz="1050" dirty="0">
              <a:solidFill>
                <a:srgbClr val="ED4DBD"/>
              </a:solidFill>
            </a:endParaRPr>
          </a:p>
        </p:txBody>
      </p:sp>
      <p:sp>
        <p:nvSpPr>
          <p:cNvPr id="15" name="Motivations to study leptonic atoms - Positronium and Muonium">
            <a:extLst>
              <a:ext uri="{FF2B5EF4-FFF2-40B4-BE49-F238E27FC236}">
                <a16:creationId xmlns:a16="http://schemas.microsoft.com/office/drawing/2014/main" id="{874AEFCA-F51F-566A-40C1-17E2E4C5122F}"/>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Mu-Mass experimental setup</a:t>
            </a:r>
          </a:p>
        </p:txBody>
      </p:sp>
      <p:sp>
        <p:nvSpPr>
          <p:cNvPr id="4" name="TextBox 3">
            <a:extLst>
              <a:ext uri="{FF2B5EF4-FFF2-40B4-BE49-F238E27FC236}">
                <a16:creationId xmlns:a16="http://schemas.microsoft.com/office/drawing/2014/main" id="{8BC17189-4C49-76EC-16F6-AD1E48566816}"/>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Ted Thorpe-Woods; PSAS 2026</a:t>
            </a:r>
            <a:endParaRPr lang="en-US" sz="2400" dirty="0">
              <a:solidFill>
                <a:schemeClr val="bg1"/>
              </a:solidFill>
            </a:endParaRPr>
          </a:p>
        </p:txBody>
      </p:sp>
    </p:spTree>
    <p:extLst>
      <p:ext uri="{BB962C8B-B14F-4D97-AF65-F5344CB8AC3E}">
        <p14:creationId xmlns:p14="http://schemas.microsoft.com/office/powerpoint/2010/main" val="171211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2.5E-6 3.7037E-6 L 0.23685 -0.02917 " pathEditMode="relative" rAng="0" ptsTypes="AA">
                                      <p:cBhvr>
                                        <p:cTn id="6" dur="1000" fill="hold"/>
                                        <p:tgtEl>
                                          <p:spTgt spid="11"/>
                                        </p:tgtEl>
                                        <p:attrNameLst>
                                          <p:attrName>ppt_x</p:attrName>
                                          <p:attrName>ppt_y</p:attrName>
                                        </p:attrNameLst>
                                      </p:cBhvr>
                                      <p:rCtr x="11836" y="-14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heme/theme1.xml><?xml version="1.0" encoding="utf-8"?>
<a:theme xmlns:a="http://schemas.openxmlformats.org/drawingml/2006/main" name="Theme">
  <a:themeElements>
    <a:clrScheme name="ETH colors">
      <a:dk1>
        <a:sysClr val="windowText" lastClr="000000"/>
      </a:dk1>
      <a:lt1>
        <a:sysClr val="window" lastClr="FFFFFF"/>
      </a:lt1>
      <a:dk2>
        <a:srgbClr val="0E2841"/>
      </a:dk2>
      <a:lt2>
        <a:srgbClr val="E8E8E8"/>
      </a:lt2>
      <a:accent1>
        <a:srgbClr val="215CAF"/>
      </a:accent1>
      <a:accent2>
        <a:srgbClr val="007894"/>
      </a:accent2>
      <a:accent3>
        <a:srgbClr val="627313"/>
      </a:accent3>
      <a:accent4>
        <a:srgbClr val="8E6713"/>
      </a:accent4>
      <a:accent5>
        <a:srgbClr val="B7352D"/>
      </a:accent5>
      <a:accent6>
        <a:srgbClr val="A7117A"/>
      </a:accent6>
      <a:hlink>
        <a:srgbClr val="6F6F6F"/>
      </a:hlink>
      <a:folHlink>
        <a:srgbClr val="6F6F6F"/>
      </a:folHlink>
    </a:clrScheme>
    <a:fontScheme name="Presentation Font Theme">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ETH Zürich">
  <a:themeElements>
    <a:clrScheme name="ETH Zürich">
      <a:dk1>
        <a:sysClr val="windowText" lastClr="000000"/>
      </a:dk1>
      <a:lt1>
        <a:sysClr val="window" lastClr="FFFFFF"/>
      </a:lt1>
      <a:dk2>
        <a:srgbClr val="000000"/>
      </a:dk2>
      <a:lt2>
        <a:srgbClr val="FFFFFF"/>
      </a:lt2>
      <a:accent1>
        <a:srgbClr val="215CAF"/>
      </a:accent1>
      <a:accent2>
        <a:srgbClr val="007894"/>
      </a:accent2>
      <a:accent3>
        <a:srgbClr val="627313"/>
      </a:accent3>
      <a:accent4>
        <a:srgbClr val="8E6713"/>
      </a:accent4>
      <a:accent5>
        <a:srgbClr val="B7352D"/>
      </a:accent5>
      <a:accent6>
        <a:srgbClr val="A30774"/>
      </a:accent6>
      <a:hlink>
        <a:srgbClr val="0563C1"/>
      </a:hlink>
      <a:folHlink>
        <a:srgbClr val="954F72"/>
      </a:folHlink>
    </a:clrScheme>
    <a:fontScheme name="ETH Züric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ETH Blau">
      <a:srgbClr val="215CAF"/>
    </a:custClr>
    <a:custClr name="ETH Petrol">
      <a:srgbClr val="007894"/>
    </a:custClr>
    <a:custClr name="ETH Gruen">
      <a:srgbClr val="627313"/>
    </a:custClr>
    <a:custClr name="ETH Bronze">
      <a:srgbClr val="8E6713"/>
    </a:custClr>
    <a:custClr name="ETH Rot">
      <a:srgbClr val="B7352D"/>
    </a:custClr>
    <a:custClr name="ETH Purpur">
      <a:srgbClr val="A30774"/>
    </a:custClr>
    <a:custClr name="ETH Grau">
      <a:srgbClr val="6F6F6F"/>
    </a:custClr>
  </a:custClrLst>
  <a:extLst>
    <a:ext uri="{05A4C25C-085E-4340-85A3-A5531E510DB2}">
      <thm15:themeFamily xmlns:thm15="http://schemas.microsoft.com/office/thememl/2012/main" name="Präsentation2" id="{1321EF9B-D0C2-B940-BAF0-923936C95B7C}" vid="{0165591E-D8AE-AE49-AAAE-F458C46D785B}"/>
    </a:ext>
  </a:ext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2414</Words>
  <Application>Microsoft Office PowerPoint</Application>
  <PresentationFormat>Widescreen</PresentationFormat>
  <Paragraphs>515</Paragraphs>
  <Slides>43</Slides>
  <Notes>30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43</vt:i4>
      </vt:variant>
    </vt:vector>
  </HeadingPairs>
  <TitlesOfParts>
    <vt:vector size="54" baseType="lpstr">
      <vt:lpstr>Aptos</vt:lpstr>
      <vt:lpstr>Arial</vt:lpstr>
      <vt:lpstr>Calibri</vt:lpstr>
      <vt:lpstr>Cambria Math</vt:lpstr>
      <vt:lpstr>Gill Sans Light</vt:lpstr>
      <vt:lpstr>Helvetica Light</vt:lpstr>
      <vt:lpstr>Symbol</vt:lpstr>
      <vt:lpstr>Times New Roman</vt:lpstr>
      <vt:lpstr>Wingdings</vt:lpstr>
      <vt:lpstr>Theme</vt:lpstr>
      <vt:lpstr>ETH Zürich</vt:lpstr>
      <vt:lpstr> </vt:lpstr>
      <vt:lpstr>PowerPoint Presentation</vt:lpstr>
      <vt:lpstr>PowerPoint Presentation</vt:lpstr>
      <vt:lpstr>1. Mu-MASS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Positronium 1S-2S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 Slides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Simon  Tamas</dc:creator>
  <cp:lastModifiedBy>ted tw</cp:lastModifiedBy>
  <cp:revision>92</cp:revision>
  <dcterms:created xsi:type="dcterms:W3CDTF">2024-10-31T15:59:43Z</dcterms:created>
  <dcterms:modified xsi:type="dcterms:W3CDTF">2026-05-18T08:40:20Z</dcterms:modified>
</cp:coreProperties>
</file>