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  <p:sldMasterId id="2147483664" r:id="rId2"/>
    <p:sldMasterId id="2147483659" r:id="rId3"/>
  </p:sldMasterIdLst>
  <p:notesMasterIdLst>
    <p:notesMasterId r:id="rId54"/>
  </p:notesMasterIdLst>
  <p:sldIdLst>
    <p:sldId id="295" r:id="rId4"/>
    <p:sldId id="458" r:id="rId5"/>
    <p:sldId id="345" r:id="rId6"/>
    <p:sldId id="428" r:id="rId7"/>
    <p:sldId id="461" r:id="rId8"/>
    <p:sldId id="466" r:id="rId9"/>
    <p:sldId id="476" r:id="rId10"/>
    <p:sldId id="467" r:id="rId11"/>
    <p:sldId id="468" r:id="rId12"/>
    <p:sldId id="469" r:id="rId13"/>
    <p:sldId id="403" r:id="rId14"/>
    <p:sldId id="404" r:id="rId15"/>
    <p:sldId id="470" r:id="rId16"/>
    <p:sldId id="477" r:id="rId17"/>
    <p:sldId id="484" r:id="rId18"/>
    <p:sldId id="471" r:id="rId19"/>
    <p:sldId id="437" r:id="rId20"/>
    <p:sldId id="438" r:id="rId21"/>
    <p:sldId id="479" r:id="rId22"/>
    <p:sldId id="451" r:id="rId23"/>
    <p:sldId id="431" r:id="rId24"/>
    <p:sldId id="432" r:id="rId25"/>
    <p:sldId id="478" r:id="rId26"/>
    <p:sldId id="460" r:id="rId27"/>
    <p:sldId id="352" r:id="rId28"/>
    <p:sldId id="425" r:id="rId29"/>
    <p:sldId id="426" r:id="rId30"/>
    <p:sldId id="353" r:id="rId31"/>
    <p:sldId id="388" r:id="rId32"/>
    <p:sldId id="389" r:id="rId33"/>
    <p:sldId id="473" r:id="rId34"/>
    <p:sldId id="485" r:id="rId35"/>
    <p:sldId id="472" r:id="rId36"/>
    <p:sldId id="356" r:id="rId37"/>
    <p:sldId id="375" r:id="rId38"/>
    <p:sldId id="475" r:id="rId39"/>
    <p:sldId id="483" r:id="rId40"/>
    <p:sldId id="480" r:id="rId41"/>
    <p:sldId id="459" r:id="rId42"/>
    <p:sldId id="399" r:id="rId43"/>
    <p:sldId id="400" r:id="rId44"/>
    <p:sldId id="441" r:id="rId45"/>
    <p:sldId id="448" r:id="rId46"/>
    <p:sldId id="481" r:id="rId47"/>
    <p:sldId id="401" r:id="rId48"/>
    <p:sldId id="449" r:id="rId49"/>
    <p:sldId id="482" r:id="rId50"/>
    <p:sldId id="418" r:id="rId51"/>
    <p:sldId id="456" r:id="rId52"/>
    <p:sldId id="457" r:id="rId53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9">
          <p15:clr>
            <a:srgbClr val="A4A3A4"/>
          </p15:clr>
        </p15:guide>
        <p15:guide id="2" pos="415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233">
          <p15:clr>
            <a:srgbClr val="A4A3A4"/>
          </p15:clr>
        </p15:guide>
        <p15:guide id="2" pos="227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05B050"/>
    <a:srgbClr val="0044FF"/>
    <a:srgbClr val="CD06FF"/>
    <a:srgbClr val="FF8F00"/>
    <a:srgbClr val="009900"/>
    <a:srgbClr val="A1BAD7"/>
    <a:srgbClr val="A1B9D6"/>
    <a:srgbClr val="3B594C"/>
    <a:srgbClr val="F83C0D"/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97"/>
    <p:restoredTop sz="96338" autoAdjust="0"/>
  </p:normalViewPr>
  <p:slideViewPr>
    <p:cSldViewPr snapToGrid="0" snapToObjects="1">
      <p:cViewPr varScale="1">
        <p:scale>
          <a:sx n="168" d="100"/>
          <a:sy n="168" d="100"/>
        </p:scale>
        <p:origin x="352" y="184"/>
      </p:cViewPr>
      <p:guideLst>
        <p:guide orient="horz" pos="2299"/>
        <p:guide pos="41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8" d="100"/>
          <a:sy n="168" d="100"/>
        </p:scale>
        <p:origin x="-3472" y="-112"/>
      </p:cViewPr>
      <p:guideLst>
        <p:guide orient="horz" pos="4233"/>
        <p:guide pos="22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F188A-519F-1448-A678-C80AAA7EBDA2}" type="datetimeFigureOut">
              <a:rPr lang="en-US" smtClean="0"/>
              <a:t>5/15/26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954A5-B5AB-444D-8F81-1248A79A2D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6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1400" b="1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400" b="1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400" b="1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400" b="1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400" b="1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600" b="1" dirty="0"/>
          </a:p>
          <a:p>
            <a:endParaRPr lang="de-DE" sz="1600" b="1" dirty="0"/>
          </a:p>
          <a:p>
            <a:endParaRPr lang="de-DE" sz="1600" dirty="0"/>
          </a:p>
          <a:p>
            <a:endParaRPr lang="de-DE" sz="1600" b="1" dirty="0"/>
          </a:p>
          <a:p>
            <a:endParaRPr lang="de-DE" sz="1600" dirty="0"/>
          </a:p>
          <a:p>
            <a:endParaRPr lang="de-DE" sz="16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85800" y="861318"/>
            <a:ext cx="1715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15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0:15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79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88ED9-EAE3-D4E1-AF7E-BB22E1248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E8525A1-ACF6-1B11-93B4-6D423D2A47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BFE366A-C0D7-0706-6137-0856D4E40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C2E2FE-C08B-13B7-B8EB-4B4FD34EC1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10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319A06A-6A0F-E268-3585-8F9A0557BDC3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921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64A5D-67A1-56A4-4FA2-4984C990D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0001761-58FE-79C5-4BA0-D7E3D60650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A6FA31-BDA9-193F-7407-E4650FC0CF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2469D4-29B7-D913-F5C7-C7015B3867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11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4CE322E-F3F1-961F-82A8-F65E5A4D9077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09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64A5D-67A1-56A4-4FA2-4984C990D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0001761-58FE-79C5-4BA0-D7E3D60650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A6FA31-BDA9-193F-7407-E4650FC0CF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2469D4-29B7-D913-F5C7-C7015B3867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12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4CE322E-F3F1-961F-82A8-F65E5A4D9077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20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C67FB-700A-B52A-79B1-05AF056A7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BE1642D-7E5D-FB18-9EE5-857AF08D10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D81E3DD-23C9-5C3F-12AA-05AA1E79B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8FADCB-8419-FD74-F94F-6751927BF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13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7B8C2F2-519D-A217-6D2D-FD67D81D09F8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4458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805D4-21F2-EC92-7BD6-306BFF8C7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514809D-9D4D-0411-5904-02C3A6BD43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CF40E30-9C11-C3CD-4AEA-3C6B8CF2F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82AD63-A035-F088-C24C-2372F76B63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14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7EE85A-143D-7F0D-5AED-8B1D642C68A4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082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8F5F1-4B56-C6A8-6E1C-7CFAA1E6B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F4F3AE1-6E4B-27AF-76E7-AEB0CD682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2873EC2-C3F0-F21D-C432-5C6A7C086D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9C9556-D33D-C01E-DE77-01D72D731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15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4F4AB30-1B7D-FDA8-DC50-1B1B49BFE77D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784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DC4C7-8FA3-496E-DD1B-44BC27661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60AB007-EA31-2693-B464-44F966FABF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37EAC5E-CB19-B8D0-FC4C-E4B52D9DCC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605F874-1319-401A-65B9-98CEB3216C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16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A86D6B5-67D4-E69F-67FC-30CC881437F6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48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EDA2B-7671-E920-03BD-4B15269A5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DA0F763-55E9-6539-FB05-74EEB989BF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F292DB7-8B25-892E-3ED4-7BA1466F4E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3ABCF72-4884-E8A8-9467-BB4DD9D8D2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17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79ED9B6-6504-3FF8-0447-13C76241A5B2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385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61BE9-4A31-37C2-80E2-964465207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7BDC4A9-9B63-AF71-ABFB-9057BA584C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CCDB86B-1A5F-0293-CDDA-B7B7705D41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A18917-E01E-D88B-E94A-55A7FDC7B9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18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CB5FE16-BBAF-0A9A-87EB-3F0223C5180F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62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93AF6-9A4F-5A5E-59DD-D3D48D4AD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57310A9-B67E-D626-238E-25B663495F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2860675" cy="1609725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18C525D-B6E8-C270-F6C7-606113475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2927319"/>
            <a:ext cx="5486400" cy="5668777"/>
          </a:xfrm>
        </p:spPr>
        <p:txBody>
          <a:bodyPr/>
          <a:lstStyle/>
          <a:p>
            <a:endParaRPr lang="en-GB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794A69-7A7E-63AB-BB33-B3A774872A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19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895502-0FF2-DA38-6516-E42BCF8D09E3}"/>
              </a:ext>
            </a:extLst>
          </p:cNvPr>
          <p:cNvSpPr txBox="1"/>
          <p:nvPr/>
        </p:nvSpPr>
        <p:spPr>
          <a:xfrm>
            <a:off x="685800" y="852620"/>
            <a:ext cx="167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85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3:30</a:t>
            </a:r>
            <a:r>
              <a:rPr lang="de-DE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5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2463B-1A7F-6CB8-0906-5A72ED568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CECA185-29D5-2679-2DE0-F1A3CF218F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8E6E653-E1BD-5BEC-46DB-8FAB2BE397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7DCE17-8657-BE5F-A983-D9B5EC8209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5674E1F-96E5-8645-BA17-19F6CAEA6D0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60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69ABA-A209-E78E-6CCB-E085BECC3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2FB804-FC38-3993-391B-F949E1ED81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5FC09CC-F89F-9740-CC68-109B1BD2BD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812803-9A74-B4A9-7FC5-BD7783673B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20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6EF55B0-F3CA-E226-9AFA-83F2BCD0AF13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884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2CA35-DF81-D151-4B4D-07FC170DD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C31B4B7-EA27-A3D3-690C-582362C2A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01510C3-1BE7-EA2F-154A-D1061003E2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0390AF-0BF2-272F-554F-34016513A0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21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ADB3274-6C1A-5C72-D161-7484D5E4755D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656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E528A-F3AD-5014-0647-6AB67C178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85F6F22-3E10-4C78-B959-AA0F82E3EA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5F7A7B3-F37C-E21A-0F9B-359FD8BC28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B9D795-3017-7DEE-53CC-FB82C64599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22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4D6F47E-9A4F-6D3D-75CF-CEB5360BDA93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6222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17C6A-51B5-E7A6-0F8D-FAC515AA5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8C389A5-7F35-93F5-9FEA-7C4AC18D1E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9DD2E38-5F29-BFF1-EA82-CF99E2662A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E32F86-16CE-D34D-52F8-B9F6FAAAE7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23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6669D2-38FF-AB20-4671-33F620B2F795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449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37384-FB29-D112-872A-B95C7937B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1656C35-CD95-8DD9-4C63-14FF1E2B6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3ABE2FE-0D48-F70F-4E98-60E0FBD869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813937-09A8-BC04-0580-E7355B4A94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24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370620D-8B0E-9C01-D7ED-01F0A172BF40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0309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D3F6E-52E0-1401-33FB-AE8B69BD6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CA8AB3B-C4C7-FD5A-CF88-FB0D9C347C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FEFEEEA-0ACD-2492-907C-29D3E4BDB9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8B0364-DAE7-D168-CEA8-B0027D35B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25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8F60901-9DCF-BF9D-8D67-D789E91128A6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029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27D90-8F53-95BF-0400-33E0810B5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7300971-8BA3-A9F1-351B-CC8F008E24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1476283-A715-FE99-7893-1354F4B10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88ED08-CCF4-E044-B29D-5A8D973EA8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26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7896532-991A-278C-7B76-A46103C7A2F0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991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2959C-EDCB-7E19-EB7F-85235BB31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5391912-DE7D-3D91-C9D2-DF9724E2CE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7C40F15-2CC6-EF15-20B1-6E8B2FEF2F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9AD07C-5A4C-52AD-033E-839676DF74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27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7781E65-6951-EEA5-B98C-90CFF3066719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511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5273F-D06D-DBB4-37A8-2B1E35D49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DE4644D-82AA-CE51-9B34-08C256913C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D8047AB-5553-BF02-8C68-E30C199694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B85192-B69D-AAD6-4CBC-99EA49AAC7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28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E84B4B6-BB2C-FD2C-8890-DCE1F5934F08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529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E0EA4-8E58-0274-401B-7A3E1D47C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A675667-D52E-23E7-A332-8B740BDB18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B0C067F-29D2-4FC0-6A52-26E8150F47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A88580-60DA-E1F3-A256-40701C76B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29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666D9CD-F55D-E623-660E-5174A7BAAF27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603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2860675" cy="16097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2927319"/>
            <a:ext cx="5486400" cy="5668777"/>
          </a:xfrm>
        </p:spPr>
        <p:txBody>
          <a:bodyPr/>
          <a:lstStyle/>
          <a:p>
            <a:endParaRPr lang="en-GB" baseline="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685800" y="852620"/>
            <a:ext cx="167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85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3:30</a:t>
            </a:r>
            <a:r>
              <a:rPr lang="de-DE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58365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B077B-0CF8-131B-196B-57A2DF7BA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B3AF7D7-DDB8-0DAF-A8D5-4ADB503EA9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0D3849C-2D24-A92D-C008-2FEB5ED96E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3747EC-8F6B-5CD1-0E33-B3D581EE5C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30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B0E0A98-2A70-9F50-E2F0-6F59A16A24CA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730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46164-EC3D-264B-CEC1-14ACB6922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A55CA9C-6E2A-6B05-A935-5C370E64D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FC0190-3608-F896-7676-BD67F3629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64F0214-03E8-E87A-7E81-DE31091E9C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31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C2D4F4A-3AE2-25D0-BC43-EAB7E907EA31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1276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46164-EC3D-264B-CEC1-14ACB6922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A55CA9C-6E2A-6B05-A935-5C370E64D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FC0190-3608-F896-7676-BD67F3629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64F0214-03E8-E87A-7E81-DE31091E9C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32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C2D4F4A-3AE2-25D0-BC43-EAB7E907EA31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495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9AB90-A2F9-72D9-4360-ED5A60E41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9012AF4-2EE5-4E97-D108-13735EFE5E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1F27418-6A7F-667D-C7C0-C2AFC7462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13F927-75C6-E67D-6B8A-659FDAAC5A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33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7E4497F-659E-4DAF-E160-FCC8168B2B96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5703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8318D-038F-8D3D-00CA-B78B613FB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8A7ABCA-E316-AAC4-5A98-830246B75E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E3D7BA3-1AA8-B0A7-F5DA-4245ACEC1D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67A4DF4-6AAC-E3DC-E4D8-6BE2E68190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34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291B4B-E3C3-208F-1B3F-983D6F013394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1965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35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984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D6E0F-0FDC-4205-2040-56AC9C1B8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4B2BBF9-EB13-C0A3-C8EB-02D900A5FE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66A2451-B68E-8B37-7C10-3BEDBE4BE6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07A2099-7CBB-33D5-AA4B-1685DFE221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36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1D30E9B-CBEE-C639-6A0B-75B9C8103284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390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3E99B-C1CB-F43D-6589-5B684AEDC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FE3D1DF-28BB-04B9-63C6-ECE0389B01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1B9BD22-A472-418B-C570-3BA9DF564C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625B88A-A8B4-4BB3-3EE7-97AF9662DC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37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7A6CB33-4AA6-9AFE-1520-17C88800996C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762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BBB9C-FA38-86BF-BA79-F7E33E4FF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635DB86-2AE8-F407-1EE2-B70DA1B4C6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2860675" cy="1609725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360DCF9-C21E-2A92-C483-667882F79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2927319"/>
            <a:ext cx="5486400" cy="5668777"/>
          </a:xfrm>
        </p:spPr>
        <p:txBody>
          <a:bodyPr/>
          <a:lstStyle/>
          <a:p>
            <a:endParaRPr lang="en-GB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7E9273-C93A-43DD-F923-1739E0665C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38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17C24A-921C-4013-A3AF-322E297E6A0A}"/>
              </a:ext>
            </a:extLst>
          </p:cNvPr>
          <p:cNvSpPr txBox="1"/>
          <p:nvPr/>
        </p:nvSpPr>
        <p:spPr>
          <a:xfrm>
            <a:off x="685800" y="852620"/>
            <a:ext cx="167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85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3:30</a:t>
            </a:r>
            <a:r>
              <a:rPr lang="de-DE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43163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76F29-40AB-6CBD-98E8-090B56D06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D0910AB-5B3D-EFB1-9BB2-A22950F540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45CFB75-7AE6-E977-50CB-D55BCC7731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09D577-6E73-29B6-E210-53884FD1DB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39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1F7977-6425-1F70-B6A8-1044D2578C70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37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88EC5-2A51-17FE-C868-434B7781F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1D06662-FED4-B4F1-83C7-FE6D7225E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BA9B82C-EB2A-F771-85B0-0C627B31FD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35952A-9BBB-001C-F64C-E07CB23C75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9081BB-D96D-2ABD-20BB-341267A78FBC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793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40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8582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41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175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42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05878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43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495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4B7B5-32F7-64DC-7B59-4665C033A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2BCE54C-D55E-B7FA-F994-8D8B341C5E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DB70D1E-4692-3FBD-1C7A-B3819DACB8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BBBE4B-91D3-78C1-7AF6-F63B684D1E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44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C58F17C-E645-5F46-7884-F515AA1B4742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109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45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0493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4BA9-709F-335F-CD71-D315DB87A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733DBB3-A4AF-53CF-8B68-D5FB3EE35A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745D81-DBD3-5660-5FE9-1839A1C56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4772618-14ED-3677-7633-FD5941310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46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F8A68C8-A0A0-44A0-9B81-2BEFD8ADFF3E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8101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99244-9023-BC70-B542-6AD8E424D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02AFEBA-1353-D39C-A98B-BBAF015E2F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A3098CC-A8F6-4639-70DC-6F1C28AE9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C6DDE2-451B-B2EB-E4A6-8B6E3ABC74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47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8E5263C-7C5C-664B-7BCB-E8E8B6520441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55033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2860675" cy="16097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2927319"/>
            <a:ext cx="5486400" cy="5668777"/>
          </a:xfrm>
        </p:spPr>
        <p:txBody>
          <a:bodyPr/>
          <a:lstStyle/>
          <a:p>
            <a:endParaRPr lang="en-GB" baseline="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48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685800" y="852620"/>
            <a:ext cx="167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85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3:30</a:t>
            </a:r>
            <a:r>
              <a:rPr lang="de-DE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157597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D3DB2-5157-A5DD-BBD6-DAF585B25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88ECF73-B7FD-5D9B-69F0-5690A4274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DC2BDF9-E32C-5A16-E897-52E7BFC0F2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F2EA87-6A9E-61ED-8608-D09F315D55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49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38392F-C076-E1C1-4DDE-E61D9EBFB20D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01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EDFE6-BEC5-6BB9-E6AE-D3B8AD462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C4C7D0D-BE50-67DC-29D8-81C99229EC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82AE961-ABB2-EDD6-1935-F65FA22595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24D5FC-1FFF-686C-0936-B9D939CD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5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873861B-CB0C-1870-C2C0-71DB80132257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8565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198C7-092E-99A8-6484-FA6A1F613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FDDC373-0AF7-AC5D-B6AA-18AEC5900C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8F50885-B431-B795-1E38-BB3A2994C7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BE96C4-6792-B3E4-C4BE-EA036EB0CE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50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E8CED37-6B46-80E7-B6EC-D696590235B7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55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8EED9-99E5-06EA-2C79-14FE2883B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8F47DD4-9B45-BAB8-D975-7C6922921B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7805599-FE6B-337A-B012-00CD6E6D5F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50" baseline="0" noProof="0" dirty="0"/>
              <a:t>A valence Neutron!</a:t>
            </a:r>
          </a:p>
          <a:p>
            <a:r>
              <a:rPr lang="en-GB" sz="1050" baseline="0" noProof="0" dirty="0"/>
              <a:t>Possible material for a nuclear clock</a:t>
            </a:r>
          </a:p>
          <a:p>
            <a:r>
              <a:rPr lang="en-GB" sz="1050" baseline="0" noProof="0" dirty="0"/>
              <a:t>Enhanced robustness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E476AA-479A-D679-DB8F-D1392E851B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6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7FABAB2-78BE-E5FB-490A-323B185E068C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654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2B05E-FC97-6BEA-BCC2-756FBCB93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4444503-16D0-32B8-81BA-06DFF1EBB8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1F9A548-9E44-91C3-8F54-CB9119D75F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A0958C-D581-258A-0FC3-2FD203C3E2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7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69EBE13-EF23-93D6-3D9A-8EF24C6F4BEA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1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965411-1220-3DE1-A31F-936738B0E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1A78C63-90B0-5239-D8FD-AB1A3235AC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C982301-23E7-6C83-8DBE-F6B2628EBD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F498ED-9DB9-2D50-9A9E-125DCDEB15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8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8A227C2-C77C-E974-0FB6-4292EC96018A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72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BFBD5-330B-B49E-631E-EB2FD0AB9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D45A8A1-8D17-87F7-E0CA-8EF74CB26B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4FAE46A-D553-D821-3085-937579ED4B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baseline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CA0BD6-0AA6-571B-D88F-B4CB80B62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954A5-B5AB-444D-8F81-1248A79A2D63}" type="slidenum">
              <a:rPr lang="en-US" smtClean="0"/>
              <a:t>9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52CE49C-21D9-F66D-478F-0821EB7FD432}"/>
              </a:ext>
            </a:extLst>
          </p:cNvPr>
          <p:cNvSpPr txBox="1"/>
          <p:nvPr/>
        </p:nvSpPr>
        <p:spPr>
          <a:xfrm>
            <a:off x="685800" y="852620"/>
            <a:ext cx="166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40 s </a:t>
            </a:r>
            <a:r>
              <a:rPr lang="de-DE" b="1" dirty="0">
                <a:solidFill>
                  <a:srgbClr val="FF0000"/>
                </a:solidFill>
                <a:sym typeface="Wingdings"/>
              </a:rPr>
              <a:t> 0:55 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B0E3514-4794-3041-900D-F4CA166470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16" t="5264" b="10527"/>
          <a:stretch/>
        </p:blipFill>
        <p:spPr>
          <a:xfrm>
            <a:off x="429391" y="3363838"/>
            <a:ext cx="2280253" cy="1229800"/>
          </a:xfrm>
          <a:prstGeom prst="rect">
            <a:avLst/>
          </a:prstGeom>
        </p:spPr>
      </p:pic>
      <p:pic>
        <p:nvPicPr>
          <p:cNvPr id="16386" name="Picture 2" descr="Projekte">
            <a:extLst>
              <a:ext uri="{FF2B5EF4-FFF2-40B4-BE49-F238E27FC236}">
                <a16:creationId xmlns:a16="http://schemas.microsoft.com/office/drawing/2014/main" id="{A93A6046-3A6F-1442-BD72-7CDCC6A460E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t="7631" r="7230" b="17228"/>
          <a:stretch/>
        </p:blipFill>
        <p:spPr bwMode="auto">
          <a:xfrm>
            <a:off x="107504" y="4392524"/>
            <a:ext cx="720080" cy="411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ACOnet">
            <a:extLst>
              <a:ext uri="{FF2B5EF4-FFF2-40B4-BE49-F238E27FC236}">
                <a16:creationId xmlns:a16="http://schemas.microsoft.com/office/drawing/2014/main" id="{9AC4EC0F-D8A9-AC45-B9C9-6F588325F0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" y="4908674"/>
            <a:ext cx="387205" cy="164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Logos">
            <a:extLst>
              <a:ext uri="{FF2B5EF4-FFF2-40B4-BE49-F238E27FC236}">
                <a16:creationId xmlns:a16="http://schemas.microsoft.com/office/drawing/2014/main" id="{2822131C-0CC0-C74E-97F3-54AF0560491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7" t="23847" r="3793" b="23947"/>
          <a:stretch/>
        </p:blipFill>
        <p:spPr bwMode="auto">
          <a:xfrm>
            <a:off x="962179" y="4908674"/>
            <a:ext cx="607807" cy="164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Das Logo der Universität – Universität Innsbruck">
            <a:extLst>
              <a:ext uri="{FF2B5EF4-FFF2-40B4-BE49-F238E27FC236}">
                <a16:creationId xmlns:a16="http://schemas.microsoft.com/office/drawing/2014/main" id="{F5A82C78-D5A4-3C43-BED1-26EE2C027A9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20766" r="7404" b="19531"/>
          <a:stretch/>
        </p:blipFill>
        <p:spPr bwMode="auto">
          <a:xfrm>
            <a:off x="1569987" y="4914984"/>
            <a:ext cx="481734" cy="133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BEV-Logos">
            <a:extLst>
              <a:ext uri="{FF2B5EF4-FFF2-40B4-BE49-F238E27FC236}">
                <a16:creationId xmlns:a16="http://schemas.microsoft.com/office/drawing/2014/main" id="{3B6E3FE3-B057-2548-910B-A621C1D7073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11330" r="5035" b="6049"/>
          <a:stretch/>
        </p:blipFill>
        <p:spPr bwMode="auto">
          <a:xfrm>
            <a:off x="2102774" y="4873040"/>
            <a:ext cx="640628" cy="218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>
            <a:extLst>
              <a:ext uri="{FF2B5EF4-FFF2-40B4-BE49-F238E27FC236}">
                <a16:creationId xmlns:a16="http://schemas.microsoft.com/office/drawing/2014/main" id="{027876F3-2ED6-FC45-9F96-B8BB773B1E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1" y="4911462"/>
            <a:ext cx="555977" cy="1617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251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85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D37500-9256-6947-9695-FE18927A8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1587502"/>
            <a:ext cx="7905750" cy="2813546"/>
          </a:xfrm>
          <a:prstGeom prst="rect">
            <a:avLst/>
          </a:prstGeom>
        </p:spPr>
        <p:txBody>
          <a:bodyPr lIns="68579" tIns="34289" rIns="68579" bIns="34289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A4298-08DB-3343-BF2E-96F7EC94B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D3AB-3BBC-B34C-8B17-914A2EE78327}" type="datetime4">
              <a:rPr lang="en-US" smtClean="0"/>
              <a:t>May 15, 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8B654-18E0-BF42-8C0B-4933C2D5F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Prof. Dr. Thorsten Schumm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DA372-7882-BC44-BC3B-A678ACBA7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6369"/>
            <a:ext cx="2057400" cy="273844"/>
          </a:xfrm>
          <a:prstGeom prst="rect">
            <a:avLst/>
          </a:prstGeom>
        </p:spPr>
        <p:txBody>
          <a:bodyPr/>
          <a:lstStyle/>
          <a:p>
            <a:fld id="{1930D757-3E96-B545-88B2-AF3833C35561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E266A3-BE30-B34E-901C-F3936782C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59566" y="2184506"/>
            <a:ext cx="2024870" cy="20827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104D95A-E05E-A647-A61A-3EBBA2ADBC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423" y="0"/>
            <a:ext cx="466726" cy="46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037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_Titel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AB709-34E6-9143-A258-78D96F3C8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87F644C3-CACC-BC48-B42C-41F0E5EC1EEC}"/>
              </a:ext>
            </a:extLst>
          </p:cNvPr>
          <p:cNvSpPr/>
          <p:nvPr userDrawn="1"/>
        </p:nvSpPr>
        <p:spPr>
          <a:xfrm>
            <a:off x="0" y="4979459"/>
            <a:ext cx="9144000" cy="170003"/>
          </a:xfrm>
          <a:prstGeom prst="rect">
            <a:avLst/>
          </a:prstGeom>
          <a:solidFill>
            <a:srgbClr val="A8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dirty="0">
              <a:highlight>
                <a:srgbClr val="00432A"/>
              </a:highlight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1B68176-0D73-BB41-B4DC-9EF2A5CFC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1" y="4916369"/>
            <a:ext cx="2057400" cy="273844"/>
          </a:xfrm>
          <a:prstGeom prst="rect">
            <a:avLst/>
          </a:prstGeom>
          <a:ln>
            <a:noFill/>
          </a:ln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rgbClr val="FC5508"/>
                </a:solidFill>
              </a:defRPr>
            </a:lvl1pPr>
          </a:lstStyle>
          <a:p>
            <a:r>
              <a:rPr lang="en-US" dirty="0" err="1"/>
              <a:t>ThoriumNuclearClock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A356FD7-BAB8-DA4A-B9AE-225ECDC19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sz="900">
                <a:solidFill>
                  <a:srgbClr val="FC5508"/>
                </a:solidFill>
              </a:defRPr>
            </a:lvl1pPr>
          </a:lstStyle>
          <a:p>
            <a:r>
              <a:rPr lang="en-US" dirty="0" err="1"/>
              <a:t>Safronova</a:t>
            </a:r>
            <a:r>
              <a:rPr lang="en-US" dirty="0"/>
              <a:t>/</a:t>
            </a:r>
            <a:r>
              <a:rPr lang="en-US" dirty="0" err="1"/>
              <a:t>Peik</a:t>
            </a:r>
            <a:r>
              <a:rPr lang="en-US" dirty="0"/>
              <a:t>/</a:t>
            </a:r>
            <a:r>
              <a:rPr lang="en-US" dirty="0" err="1"/>
              <a:t>Thirolf</a:t>
            </a:r>
            <a:r>
              <a:rPr lang="en-US" dirty="0"/>
              <a:t>/Schumm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83B0C69-1BD7-CF44-9067-6E43B77B9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4916369"/>
            <a:ext cx="2057400" cy="273844"/>
          </a:xfrm>
          <a:prstGeom prst="rect">
            <a:avLst/>
          </a:prstGeom>
          <a:ln>
            <a:noFill/>
          </a:ln>
        </p:spPr>
        <p:txBody>
          <a:bodyPr vert="horz" lIns="68579" tIns="34289" rIns="68579" bIns="34289" rtlCol="0" anchor="ctr"/>
          <a:lstStyle>
            <a:lvl1pPr algn="r">
              <a:defRPr sz="900">
                <a:solidFill>
                  <a:srgbClr val="F73D0C"/>
                </a:solidFill>
              </a:defRPr>
            </a:lvl1pPr>
          </a:lstStyle>
          <a:p>
            <a:fld id="{1930D757-3E96-B545-88B2-AF3833C3556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19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2" Type="http://schemas.openxmlformats.org/officeDocument/2006/relationships/theme" Target="../theme/them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Timeline.jpg"/>
          <p:cNvPicPr>
            <a:picLocks noChangeAspect="1"/>
          </p:cNvPicPr>
          <p:nvPr userDrawn="1"/>
        </p:nvPicPr>
        <p:blipFill rotWithShape="1">
          <a:blip r:embed="rId3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59" r="21561" b="39876"/>
          <a:stretch/>
        </p:blipFill>
        <p:spPr>
          <a:xfrm>
            <a:off x="0" y="0"/>
            <a:ext cx="9144000" cy="3307324"/>
          </a:xfrm>
          <a:prstGeom prst="rect">
            <a:avLst/>
          </a:prstGeom>
        </p:spPr>
      </p:pic>
      <p:pic>
        <p:nvPicPr>
          <p:cNvPr id="9" name="Bild 8" descr="IMG_0250.JPG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300" b="94700" l="10000" r="77500">
                        <a14:foregroundMark x1="66188" y1="83800" x2="75650" y2="83133"/>
                        <a14:backgroundMark x1="73775" y1="43733" x2="73875" y2="44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25" t="4004" r="22104" b="24455"/>
          <a:stretch/>
        </p:blipFill>
        <p:spPr>
          <a:xfrm>
            <a:off x="0" y="487524"/>
            <a:ext cx="2843808" cy="4655976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50000" r="44811" b="5528"/>
          <a:stretch/>
        </p:blipFill>
        <p:spPr>
          <a:xfrm>
            <a:off x="5321101" y="-1"/>
            <a:ext cx="3822900" cy="3311560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0" y="1"/>
            <a:ext cx="2792625" cy="20094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 userDrawn="1"/>
        </p:nvSpPr>
        <p:spPr>
          <a:xfrm>
            <a:off x="1" y="2016449"/>
            <a:ext cx="9144000" cy="1295110"/>
          </a:xfrm>
          <a:prstGeom prst="rect">
            <a:avLst/>
          </a:prstGeom>
          <a:solidFill>
            <a:srgbClr val="093320">
              <a:alpha val="80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3311559"/>
            <a:ext cx="9144000" cy="1831941"/>
          </a:xfrm>
          <a:prstGeom prst="rect">
            <a:avLst/>
          </a:prstGeom>
          <a:solidFill>
            <a:srgbClr val="F69240">
              <a:alpha val="60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C2D0F5B-3C05-1A4B-85DB-447764E4F43E}"/>
              </a:ext>
            </a:extLst>
          </p:cNvPr>
          <p:cNvSpPr/>
          <p:nvPr userDrawn="1"/>
        </p:nvSpPr>
        <p:spPr>
          <a:xfrm>
            <a:off x="-1" y="3314333"/>
            <a:ext cx="2792627" cy="182916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05E9DD4-A623-E34E-96C8-A84BFB614B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6316" t="5264" b="10527"/>
          <a:stretch/>
        </p:blipFill>
        <p:spPr>
          <a:xfrm>
            <a:off x="463149" y="3329087"/>
            <a:ext cx="2280253" cy="1229800"/>
          </a:xfrm>
          <a:prstGeom prst="rect">
            <a:avLst/>
          </a:prstGeom>
        </p:spPr>
      </p:pic>
      <p:pic>
        <p:nvPicPr>
          <p:cNvPr id="19" name="Picture 2" descr="Projekte">
            <a:extLst>
              <a:ext uri="{FF2B5EF4-FFF2-40B4-BE49-F238E27FC236}">
                <a16:creationId xmlns:a16="http://schemas.microsoft.com/office/drawing/2014/main" id="{666C33F9-46A7-1449-A69E-0CE6B0A0E32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t="7631" r="7230" b="17228"/>
          <a:stretch/>
        </p:blipFill>
        <p:spPr bwMode="auto">
          <a:xfrm>
            <a:off x="107504" y="4392524"/>
            <a:ext cx="720080" cy="411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ACOnet">
            <a:extLst>
              <a:ext uri="{FF2B5EF4-FFF2-40B4-BE49-F238E27FC236}">
                <a16:creationId xmlns:a16="http://schemas.microsoft.com/office/drawing/2014/main" id="{5F5FC969-AB59-B340-980D-F4747C33D0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" y="4908674"/>
            <a:ext cx="387205" cy="164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ogos">
            <a:extLst>
              <a:ext uri="{FF2B5EF4-FFF2-40B4-BE49-F238E27FC236}">
                <a16:creationId xmlns:a16="http://schemas.microsoft.com/office/drawing/2014/main" id="{6FDD4F28-D6CE-3847-B86D-DEBB9A9424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7" t="23847" r="3793" b="23947"/>
          <a:stretch/>
        </p:blipFill>
        <p:spPr bwMode="auto">
          <a:xfrm>
            <a:off x="962179" y="4908674"/>
            <a:ext cx="607807" cy="164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Das Logo der Universität – Universität Innsbruck">
            <a:extLst>
              <a:ext uri="{FF2B5EF4-FFF2-40B4-BE49-F238E27FC236}">
                <a16:creationId xmlns:a16="http://schemas.microsoft.com/office/drawing/2014/main" id="{CA969E12-5B46-9F45-99A0-84D39C7480A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20766" r="7404" b="19531"/>
          <a:stretch/>
        </p:blipFill>
        <p:spPr bwMode="auto">
          <a:xfrm>
            <a:off x="1569987" y="4914984"/>
            <a:ext cx="481734" cy="133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BEV-Logos">
            <a:extLst>
              <a:ext uri="{FF2B5EF4-FFF2-40B4-BE49-F238E27FC236}">
                <a16:creationId xmlns:a16="http://schemas.microsoft.com/office/drawing/2014/main" id="{AC70ACFF-6C1F-124F-B889-BF34D39056F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11330" r="5035" b="6049"/>
          <a:stretch/>
        </p:blipFill>
        <p:spPr bwMode="auto">
          <a:xfrm>
            <a:off x="2102774" y="4873040"/>
            <a:ext cx="640628" cy="218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>
            <a:extLst>
              <a:ext uri="{FF2B5EF4-FFF2-40B4-BE49-F238E27FC236}">
                <a16:creationId xmlns:a16="http://schemas.microsoft.com/office/drawing/2014/main" id="{1A0A39F3-61E4-A041-B0BC-8F2B5795E4B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1" y="4911462"/>
            <a:ext cx="555977" cy="1617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7B7EC5CD-205F-7840-B066-9FCE5BDD17DE}"/>
              </a:ext>
            </a:extLst>
          </p:cNvPr>
          <p:cNvSpPr txBox="1"/>
          <p:nvPr userDrawn="1"/>
        </p:nvSpPr>
        <p:spPr>
          <a:xfrm>
            <a:off x="805193" y="4638416"/>
            <a:ext cx="18133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Infrastructure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884678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2705E79-373B-F2E1-F014-6CC4578A3369}"/>
              </a:ext>
            </a:extLst>
          </p:cNvPr>
          <p:cNvSpPr/>
          <p:nvPr userDrawn="1"/>
        </p:nvSpPr>
        <p:spPr>
          <a:xfrm>
            <a:off x="0" y="1"/>
            <a:ext cx="2792625" cy="20094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7C9546D-02C5-795C-2C75-819CC430D15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0825" y="1719258"/>
            <a:ext cx="2771800" cy="297191"/>
          </a:xfrm>
          <a:prstGeom prst="rect">
            <a:avLst/>
          </a:prstGeom>
        </p:spPr>
      </p:pic>
      <p:pic>
        <p:nvPicPr>
          <p:cNvPr id="5" name="Bild 1">
            <a:extLst>
              <a:ext uri="{FF2B5EF4-FFF2-40B4-BE49-F238E27FC236}">
                <a16:creationId xmlns:a16="http://schemas.microsoft.com/office/drawing/2014/main" id="{0840AAEE-831D-B106-F934-F98E4965A746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5" y="79622"/>
            <a:ext cx="2122666" cy="139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Festrede | ERC: European Research Council">
            <a:extLst>
              <a:ext uri="{FF2B5EF4-FFF2-40B4-BE49-F238E27FC236}">
                <a16:creationId xmlns:a16="http://schemas.microsoft.com/office/drawing/2014/main" id="{69E7D00A-1C5E-3CF8-6382-9D742EBB40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2" y="1154841"/>
            <a:ext cx="600860" cy="58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796ABDF-5A61-817F-6326-EC8917CDF62B}"/>
              </a:ext>
            </a:extLst>
          </p:cNvPr>
          <p:cNvSpPr txBox="1"/>
          <p:nvPr userDrawn="1"/>
        </p:nvSpPr>
        <p:spPr>
          <a:xfrm>
            <a:off x="657111" y="1508623"/>
            <a:ext cx="15295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Synergy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856415</a:t>
            </a:r>
          </a:p>
        </p:txBody>
      </p:sp>
    </p:spTree>
    <p:extLst>
      <p:ext uri="{BB962C8B-B14F-4D97-AF65-F5344CB8AC3E}">
        <p14:creationId xmlns:p14="http://schemas.microsoft.com/office/powerpoint/2010/main" val="145525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Timeline.jpg"/>
          <p:cNvPicPr>
            <a:picLocks noChangeAspect="1"/>
          </p:cNvPicPr>
          <p:nvPr userDrawn="1"/>
        </p:nvPicPr>
        <p:blipFill rotWithShape="1">
          <a:blip r:embed="rId3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59" r="21561" b="39876"/>
          <a:stretch/>
        </p:blipFill>
        <p:spPr>
          <a:xfrm>
            <a:off x="0" y="0"/>
            <a:ext cx="9144000" cy="3307324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50000" r="44811" b="5528"/>
          <a:stretch/>
        </p:blipFill>
        <p:spPr>
          <a:xfrm>
            <a:off x="5321101" y="-1"/>
            <a:ext cx="3822900" cy="3311560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0" y="0"/>
            <a:ext cx="2143491" cy="2009441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Bild 12" descr="thorium-nuclear-clock-logo-RGB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59" y="99015"/>
            <a:ext cx="1788367" cy="1821580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1" y="2016449"/>
            <a:ext cx="9144000" cy="1295110"/>
          </a:xfrm>
          <a:prstGeom prst="rect">
            <a:avLst/>
          </a:prstGeom>
          <a:solidFill>
            <a:srgbClr val="093320">
              <a:alpha val="80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3311559"/>
            <a:ext cx="9144000" cy="1831941"/>
          </a:xfrm>
          <a:prstGeom prst="rect">
            <a:avLst/>
          </a:prstGeom>
          <a:solidFill>
            <a:srgbClr val="F69240">
              <a:alpha val="60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648264C-2741-BC46-B24E-13CE9A9D109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400543"/>
            <a:ext cx="3461832" cy="280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9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 descr="Macintosh HD:Users:thorsten_schumm:Dropbox:Thorium Clock synnergy:formal stuff:Logos:TU_Logo.psd">
            <a:extLst>
              <a:ext uri="{FF2B5EF4-FFF2-40B4-BE49-F238E27FC236}">
                <a16:creationId xmlns:a16="http://schemas.microsoft.com/office/drawing/2014/main" id="{FF2095AC-EE0B-3F8E-A754-AA9D3DEC1C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586" y="71938"/>
            <a:ext cx="953058" cy="360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D8679F-0B04-404F-B389-0B25705CCE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70" y="4341"/>
            <a:ext cx="462275" cy="4702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7F644C3-CACC-BC48-B42C-41F0E5EC1EEC}"/>
              </a:ext>
            </a:extLst>
          </p:cNvPr>
          <p:cNvSpPr/>
          <p:nvPr userDrawn="1"/>
        </p:nvSpPr>
        <p:spPr>
          <a:xfrm>
            <a:off x="0" y="4979459"/>
            <a:ext cx="9144000" cy="170003"/>
          </a:xfrm>
          <a:prstGeom prst="rect">
            <a:avLst/>
          </a:prstGeom>
          <a:solidFill>
            <a:srgbClr val="A8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dirty="0">
              <a:highlight>
                <a:srgbClr val="00432A"/>
              </a:highlight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0E81B9-9549-7745-A894-AD4A8BB2D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015687" cy="448097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vert="horz" lIns="68579" tIns="34289" rIns="68579" bIns="34289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68176-0D73-BB41-B4DC-9EF2A5CFC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1" y="4916369"/>
            <a:ext cx="2057400" cy="273844"/>
          </a:xfrm>
          <a:prstGeom prst="rect">
            <a:avLst/>
          </a:prstGeom>
          <a:ln>
            <a:noFill/>
          </a:ln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rgbClr val="FC5508"/>
                </a:solidFill>
              </a:defRPr>
            </a:lvl1pPr>
          </a:lstStyle>
          <a:p>
            <a:r>
              <a:rPr lang="en-US" dirty="0" err="1"/>
              <a:t>ThoriumNuclearClock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56FD7-BAB8-DA4A-B9AE-225ECDC19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sz="900">
                <a:solidFill>
                  <a:srgbClr val="FC5508"/>
                </a:solidFill>
              </a:defRPr>
            </a:lvl1pPr>
          </a:lstStyle>
          <a:p>
            <a:r>
              <a:rPr lang="en-US" dirty="0" err="1"/>
              <a:t>Safronova</a:t>
            </a:r>
            <a:r>
              <a:rPr lang="en-US" dirty="0"/>
              <a:t>/</a:t>
            </a:r>
            <a:r>
              <a:rPr lang="en-US" dirty="0" err="1"/>
              <a:t>Peik</a:t>
            </a:r>
            <a:r>
              <a:rPr lang="en-US" dirty="0"/>
              <a:t>/</a:t>
            </a:r>
            <a:r>
              <a:rPr lang="en-US" dirty="0" err="1"/>
              <a:t>Thirolf</a:t>
            </a:r>
            <a:r>
              <a:rPr lang="en-US" dirty="0"/>
              <a:t>/Schumm</a:t>
            </a:r>
          </a:p>
        </p:txBody>
      </p:sp>
      <p:grpSp>
        <p:nvGrpSpPr>
          <p:cNvPr id="7" name="Gruppierung 6"/>
          <p:cNvGrpSpPr/>
          <p:nvPr userDrawn="1"/>
        </p:nvGrpSpPr>
        <p:grpSpPr>
          <a:xfrm>
            <a:off x="1" y="479303"/>
            <a:ext cx="8930123" cy="54000"/>
            <a:chOff x="5071358" y="858663"/>
            <a:chExt cx="6659083" cy="144000"/>
          </a:xfrm>
        </p:grpSpPr>
        <p:sp>
          <p:nvSpPr>
            <p:cNvPr id="20" name="Rechteck 19"/>
            <p:cNvSpPr/>
            <p:nvPr userDrawn="1"/>
          </p:nvSpPr>
          <p:spPr>
            <a:xfrm>
              <a:off x="9000878" y="930663"/>
              <a:ext cx="2684258" cy="7200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8098417" y="858663"/>
              <a:ext cx="3632024" cy="7200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5071358" y="858663"/>
              <a:ext cx="3027060" cy="72000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5071359" y="930663"/>
              <a:ext cx="3929520" cy="72000"/>
            </a:xfrm>
            <a:prstGeom prst="rect">
              <a:avLst/>
            </a:prstGeom>
            <a:solidFill>
              <a:srgbClr val="E46C0A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uppierung 7"/>
          <p:cNvGrpSpPr/>
          <p:nvPr userDrawn="1"/>
        </p:nvGrpSpPr>
        <p:grpSpPr>
          <a:xfrm>
            <a:off x="8809006" y="363730"/>
            <a:ext cx="306469" cy="521972"/>
            <a:chOff x="11605241" y="658704"/>
            <a:chExt cx="574353" cy="978227"/>
          </a:xfrm>
        </p:grpSpPr>
        <p:sp>
          <p:nvSpPr>
            <p:cNvPr id="24" name="Rechteck 17"/>
            <p:cNvSpPr/>
            <p:nvPr userDrawn="1"/>
          </p:nvSpPr>
          <p:spPr>
            <a:xfrm>
              <a:off x="11605241" y="930663"/>
              <a:ext cx="284257" cy="205995"/>
            </a:xfrm>
            <a:custGeom>
              <a:avLst/>
              <a:gdLst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0 w 625198"/>
                <a:gd name="connsiteY3" fmla="*/ 445929 h 445929"/>
                <a:gd name="connsiteX4" fmla="*/ 0 w 625198"/>
                <a:gd name="connsiteY4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25909 w 625198"/>
                <a:gd name="connsiteY3" fmla="*/ 439823 h 445929"/>
                <a:gd name="connsiteX4" fmla="*/ 0 w 625198"/>
                <a:gd name="connsiteY4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25909 w 625198"/>
                <a:gd name="connsiteY3" fmla="*/ 439823 h 445929"/>
                <a:gd name="connsiteX4" fmla="*/ 116006 w 625198"/>
                <a:gd name="connsiteY4" fmla="*/ 232241 h 445929"/>
                <a:gd name="connsiteX5" fmla="*/ 0 w 625198"/>
                <a:gd name="connsiteY5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25909 w 625198"/>
                <a:gd name="connsiteY3" fmla="*/ 439823 h 445929"/>
                <a:gd name="connsiteX4" fmla="*/ 67161 w 625198"/>
                <a:gd name="connsiteY4" fmla="*/ 268874 h 445929"/>
                <a:gd name="connsiteX5" fmla="*/ 0 w 625198"/>
                <a:gd name="connsiteY5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25909 w 625198"/>
                <a:gd name="connsiteY3" fmla="*/ 439823 h 445929"/>
                <a:gd name="connsiteX4" fmla="*/ 67161 w 625198"/>
                <a:gd name="connsiteY4" fmla="*/ 268874 h 445929"/>
                <a:gd name="connsiteX5" fmla="*/ 0 w 625198"/>
                <a:gd name="connsiteY5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25909 w 625198"/>
                <a:gd name="connsiteY3" fmla="*/ 439823 h 445929"/>
                <a:gd name="connsiteX4" fmla="*/ 67161 w 625198"/>
                <a:gd name="connsiteY4" fmla="*/ 268874 h 445929"/>
                <a:gd name="connsiteX5" fmla="*/ 0 w 625198"/>
                <a:gd name="connsiteY5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25909 w 625198"/>
                <a:gd name="connsiteY3" fmla="*/ 439823 h 445929"/>
                <a:gd name="connsiteX4" fmla="*/ 79373 w 625198"/>
                <a:gd name="connsiteY4" fmla="*/ 262768 h 445929"/>
                <a:gd name="connsiteX5" fmla="*/ 0 w 625198"/>
                <a:gd name="connsiteY5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50331 w 625198"/>
                <a:gd name="connsiteY3" fmla="*/ 439823 h 445929"/>
                <a:gd name="connsiteX4" fmla="*/ 79373 w 625198"/>
                <a:gd name="connsiteY4" fmla="*/ 262768 h 445929"/>
                <a:gd name="connsiteX5" fmla="*/ 0 w 625198"/>
                <a:gd name="connsiteY5" fmla="*/ 0 h 445929"/>
                <a:gd name="connsiteX0" fmla="*/ 0 w 625198"/>
                <a:gd name="connsiteY0" fmla="*/ 0 h 445929"/>
                <a:gd name="connsiteX1" fmla="*/ 625198 w 625198"/>
                <a:gd name="connsiteY1" fmla="*/ 0 h 445929"/>
                <a:gd name="connsiteX2" fmla="*/ 625198 w 625198"/>
                <a:gd name="connsiteY2" fmla="*/ 445929 h 445929"/>
                <a:gd name="connsiteX3" fmla="*/ 250331 w 625198"/>
                <a:gd name="connsiteY3" fmla="*/ 439823 h 445929"/>
                <a:gd name="connsiteX4" fmla="*/ 79373 w 625198"/>
                <a:gd name="connsiteY4" fmla="*/ 262768 h 445929"/>
                <a:gd name="connsiteX5" fmla="*/ 0 w 625198"/>
                <a:gd name="connsiteY5" fmla="*/ 0 h 44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5198" h="445929">
                  <a:moveTo>
                    <a:pt x="0" y="0"/>
                  </a:moveTo>
                  <a:lnTo>
                    <a:pt x="625198" y="0"/>
                  </a:lnTo>
                  <a:lnTo>
                    <a:pt x="625198" y="445929"/>
                  </a:lnTo>
                  <a:lnTo>
                    <a:pt x="250331" y="439823"/>
                  </a:lnTo>
                  <a:cubicBezTo>
                    <a:pt x="197415" y="382840"/>
                    <a:pt x="187240" y="417440"/>
                    <a:pt x="79373" y="262768"/>
                  </a:cubicBezTo>
                  <a:cubicBezTo>
                    <a:pt x="26458" y="118194"/>
                    <a:pt x="22387" y="89625"/>
                    <a:pt x="0" y="0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echteck 18"/>
            <p:cNvSpPr/>
            <p:nvPr userDrawn="1"/>
          </p:nvSpPr>
          <p:spPr>
            <a:xfrm>
              <a:off x="11605241" y="724668"/>
              <a:ext cx="319245" cy="205995"/>
            </a:xfrm>
            <a:custGeom>
              <a:avLst/>
              <a:gdLst>
                <a:gd name="connsiteX0" fmla="*/ 0 w 702152"/>
                <a:gd name="connsiteY0" fmla="*/ 0 h 445929"/>
                <a:gd name="connsiteX1" fmla="*/ 702152 w 702152"/>
                <a:gd name="connsiteY1" fmla="*/ 0 h 445929"/>
                <a:gd name="connsiteX2" fmla="*/ 702152 w 702152"/>
                <a:gd name="connsiteY2" fmla="*/ 445929 h 445929"/>
                <a:gd name="connsiteX3" fmla="*/ 0 w 702152"/>
                <a:gd name="connsiteY3" fmla="*/ 445929 h 445929"/>
                <a:gd name="connsiteX4" fmla="*/ 0 w 702152"/>
                <a:gd name="connsiteY4" fmla="*/ 0 h 445929"/>
                <a:gd name="connsiteX0" fmla="*/ 213699 w 702152"/>
                <a:gd name="connsiteY0" fmla="*/ 0 h 445929"/>
                <a:gd name="connsiteX1" fmla="*/ 702152 w 702152"/>
                <a:gd name="connsiteY1" fmla="*/ 0 h 445929"/>
                <a:gd name="connsiteX2" fmla="*/ 702152 w 702152"/>
                <a:gd name="connsiteY2" fmla="*/ 445929 h 445929"/>
                <a:gd name="connsiteX3" fmla="*/ 0 w 702152"/>
                <a:gd name="connsiteY3" fmla="*/ 445929 h 445929"/>
                <a:gd name="connsiteX4" fmla="*/ 213699 w 702152"/>
                <a:gd name="connsiteY4" fmla="*/ 0 h 445929"/>
                <a:gd name="connsiteX0" fmla="*/ 213699 w 702152"/>
                <a:gd name="connsiteY0" fmla="*/ 0 h 445929"/>
                <a:gd name="connsiteX1" fmla="*/ 702152 w 702152"/>
                <a:gd name="connsiteY1" fmla="*/ 0 h 445929"/>
                <a:gd name="connsiteX2" fmla="*/ 702152 w 702152"/>
                <a:gd name="connsiteY2" fmla="*/ 445929 h 445929"/>
                <a:gd name="connsiteX3" fmla="*/ 0 w 702152"/>
                <a:gd name="connsiteY3" fmla="*/ 445929 h 445929"/>
                <a:gd name="connsiteX4" fmla="*/ 91584 w 702152"/>
                <a:gd name="connsiteY4" fmla="*/ 232468 h 445929"/>
                <a:gd name="connsiteX5" fmla="*/ 213699 w 702152"/>
                <a:gd name="connsiteY5" fmla="*/ 0 h 445929"/>
                <a:gd name="connsiteX0" fmla="*/ 213699 w 702152"/>
                <a:gd name="connsiteY0" fmla="*/ 0 h 445929"/>
                <a:gd name="connsiteX1" fmla="*/ 702152 w 702152"/>
                <a:gd name="connsiteY1" fmla="*/ 0 h 445929"/>
                <a:gd name="connsiteX2" fmla="*/ 702152 w 702152"/>
                <a:gd name="connsiteY2" fmla="*/ 445929 h 445929"/>
                <a:gd name="connsiteX3" fmla="*/ 0 w 702152"/>
                <a:gd name="connsiteY3" fmla="*/ 445929 h 445929"/>
                <a:gd name="connsiteX4" fmla="*/ 42738 w 702152"/>
                <a:gd name="connsiteY4" fmla="*/ 208046 h 445929"/>
                <a:gd name="connsiteX5" fmla="*/ 213699 w 702152"/>
                <a:gd name="connsiteY5" fmla="*/ 0 h 445929"/>
                <a:gd name="connsiteX0" fmla="*/ 213699 w 702152"/>
                <a:gd name="connsiteY0" fmla="*/ 0 h 445929"/>
                <a:gd name="connsiteX1" fmla="*/ 702152 w 702152"/>
                <a:gd name="connsiteY1" fmla="*/ 0 h 445929"/>
                <a:gd name="connsiteX2" fmla="*/ 702152 w 702152"/>
                <a:gd name="connsiteY2" fmla="*/ 445929 h 445929"/>
                <a:gd name="connsiteX3" fmla="*/ 0 w 702152"/>
                <a:gd name="connsiteY3" fmla="*/ 445929 h 445929"/>
                <a:gd name="connsiteX4" fmla="*/ 42738 w 702152"/>
                <a:gd name="connsiteY4" fmla="*/ 208046 h 445929"/>
                <a:gd name="connsiteX5" fmla="*/ 213699 w 702152"/>
                <a:gd name="connsiteY5" fmla="*/ 0 h 445929"/>
                <a:gd name="connsiteX0" fmla="*/ 213699 w 702152"/>
                <a:gd name="connsiteY0" fmla="*/ 0 h 445929"/>
                <a:gd name="connsiteX1" fmla="*/ 702152 w 702152"/>
                <a:gd name="connsiteY1" fmla="*/ 0 h 445929"/>
                <a:gd name="connsiteX2" fmla="*/ 702152 w 702152"/>
                <a:gd name="connsiteY2" fmla="*/ 445929 h 445929"/>
                <a:gd name="connsiteX3" fmla="*/ 0 w 702152"/>
                <a:gd name="connsiteY3" fmla="*/ 445929 h 445929"/>
                <a:gd name="connsiteX4" fmla="*/ 42738 w 702152"/>
                <a:gd name="connsiteY4" fmla="*/ 208046 h 445929"/>
                <a:gd name="connsiteX5" fmla="*/ 213699 w 702152"/>
                <a:gd name="connsiteY5" fmla="*/ 0 h 44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2152" h="445929">
                  <a:moveTo>
                    <a:pt x="213699" y="0"/>
                  </a:moveTo>
                  <a:lnTo>
                    <a:pt x="702152" y="0"/>
                  </a:lnTo>
                  <a:lnTo>
                    <a:pt x="702152" y="445929"/>
                  </a:lnTo>
                  <a:lnTo>
                    <a:pt x="0" y="445929"/>
                  </a:lnTo>
                  <a:cubicBezTo>
                    <a:pt x="14246" y="366635"/>
                    <a:pt x="16281" y="336184"/>
                    <a:pt x="42738" y="208046"/>
                  </a:cubicBezTo>
                  <a:cubicBezTo>
                    <a:pt x="136359" y="83748"/>
                    <a:pt x="156712" y="69349"/>
                    <a:pt x="213699" y="0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" name="Gruppierung 26"/>
            <p:cNvGrpSpPr>
              <a:grpSpLocks noChangeAspect="1"/>
            </p:cNvGrpSpPr>
            <p:nvPr userDrawn="1"/>
          </p:nvGrpSpPr>
          <p:grpSpPr>
            <a:xfrm rot="20449280">
              <a:off x="11687056" y="658704"/>
              <a:ext cx="492538" cy="978227"/>
              <a:chOff x="3178208" y="1768734"/>
              <a:chExt cx="432000" cy="844471"/>
            </a:xfrm>
          </p:grpSpPr>
          <p:sp>
            <p:nvSpPr>
              <p:cNvPr id="28" name="Trapez 27"/>
              <p:cNvSpPr/>
              <p:nvPr/>
            </p:nvSpPr>
            <p:spPr>
              <a:xfrm>
                <a:off x="3324486" y="2200943"/>
                <a:ext cx="139629" cy="412262"/>
              </a:xfrm>
              <a:prstGeom prst="trapezoid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8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178208" y="1768734"/>
                <a:ext cx="432000" cy="432209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8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476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432A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0.pn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8.pn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6.jpeg"/><Relationship Id="rId9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5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thorsten.schumm@tuwien.ac.at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0.pn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510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510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thorsten.schumm@tuwien.ac.at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7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0.png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7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0.png"/><Relationship Id="rId4" Type="http://schemas.openxmlformats.org/officeDocument/2006/relationships/image" Target="../media/image21.png"/><Relationship Id="rId9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7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510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thorsten.schumm@tuwien.ac.at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2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thorsten.schumm@tuwien.ac.at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0.pn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699415" y="2038083"/>
            <a:ext cx="6444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400" b="1" dirty="0">
                <a:solidFill>
                  <a:srgbClr val="FFFFFF"/>
                </a:solidFill>
                <a:latin typeface="Calibri"/>
              </a:rPr>
              <a:t>Nuclear laser spectroscopy</a:t>
            </a:r>
          </a:p>
          <a:p>
            <a:pPr algn="r"/>
            <a:r>
              <a:rPr lang="en-GB" sz="2800" b="1" dirty="0">
                <a:solidFill>
                  <a:srgbClr val="FFFFFF"/>
                </a:solidFill>
                <a:latin typeface="Calibri"/>
                <a:cs typeface="Calibri Light"/>
              </a:rPr>
              <a:t>of </a:t>
            </a:r>
            <a:r>
              <a:rPr lang="en-GB" sz="2800" b="1" baseline="30000" dirty="0">
                <a:solidFill>
                  <a:srgbClr val="FFFFFF"/>
                </a:solidFill>
                <a:latin typeface="Calibri"/>
                <a:cs typeface="Calibri Light"/>
              </a:rPr>
              <a:t>229</a:t>
            </a:r>
            <a:r>
              <a:rPr lang="en-GB" sz="2800" b="1" dirty="0">
                <a:solidFill>
                  <a:srgbClr val="FFFFFF"/>
                </a:solidFill>
                <a:latin typeface="Calibri"/>
                <a:cs typeface="Calibri Light"/>
              </a:rPr>
              <a:t>Thorium in CaF</a:t>
            </a:r>
            <a:r>
              <a:rPr lang="en-GB" sz="2800" b="1" baseline="-25000" dirty="0">
                <a:solidFill>
                  <a:srgbClr val="FFFFFF"/>
                </a:solidFill>
                <a:latin typeface="Calibri"/>
                <a:cs typeface="Calibri Light"/>
              </a:rPr>
              <a:t>2</a:t>
            </a:r>
            <a:r>
              <a:rPr lang="en-GB" sz="2800" b="1" dirty="0">
                <a:solidFill>
                  <a:srgbClr val="FFFFFF"/>
                </a:solidFill>
                <a:latin typeface="Calibri"/>
                <a:cs typeface="Calibri Light"/>
              </a:rPr>
              <a:t> crystals</a:t>
            </a:r>
            <a:endParaRPr lang="de-AT" sz="1000" b="1" dirty="0">
              <a:solidFill>
                <a:srgbClr val="FFFFFF"/>
              </a:solidFill>
              <a:latin typeface="Calibri Light"/>
              <a:cs typeface="Calibri Light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932190" y="3366370"/>
            <a:ext cx="4536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3320"/>
                </a:solidFill>
                <a:latin typeface="Calibri"/>
              </a:rPr>
              <a:t>Thorsten SCHUMM</a:t>
            </a:r>
            <a:endParaRPr lang="de-AT" sz="3200" dirty="0">
              <a:solidFill>
                <a:srgbClr val="093320"/>
              </a:solidFill>
              <a:latin typeface="Calibri"/>
            </a:endParaRPr>
          </a:p>
          <a:p>
            <a:r>
              <a:rPr lang="en-GB" sz="2400" dirty="0">
                <a:solidFill>
                  <a:srgbClr val="093320"/>
                </a:solidFill>
                <a:latin typeface="Calibri"/>
              </a:rPr>
              <a:t>TU Wien, Atominstitut</a:t>
            </a:r>
          </a:p>
          <a:p>
            <a:endParaRPr lang="de-DE" sz="1600" dirty="0">
              <a:solidFill>
                <a:srgbClr val="093320"/>
              </a:solidFill>
              <a:latin typeface="Calibri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4F72087-6C8F-CA47-8DB5-0810E852281D}"/>
              </a:ext>
            </a:extLst>
          </p:cNvPr>
          <p:cNvSpPr txBox="1"/>
          <p:nvPr/>
        </p:nvSpPr>
        <p:spPr>
          <a:xfrm>
            <a:off x="7384874" y="4835723"/>
            <a:ext cx="1770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A331F"/>
                </a:solidFill>
              </a:rPr>
              <a:t>PSAS2026 18.05.2026</a:t>
            </a:r>
          </a:p>
        </p:txBody>
      </p:sp>
    </p:spTree>
    <p:extLst>
      <p:ext uri="{BB962C8B-B14F-4D97-AF65-F5344CB8AC3E}">
        <p14:creationId xmlns:p14="http://schemas.microsoft.com/office/powerpoint/2010/main" val="2065523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7A99F-C9F2-314E-04B3-1AB35DD2C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A4D9C9-D038-EE6C-D647-F4FA8D721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Fabrication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dirty="0">
                <a:latin typeface="+mn-lt"/>
              </a:rPr>
              <a:t>Th:CaF</a:t>
            </a:r>
            <a:r>
              <a:rPr lang="de-DE" baseline="-25000" dirty="0">
                <a:latin typeface="+mn-lt"/>
              </a:rPr>
              <a:t>2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Vienna</a:t>
            </a:r>
            <a:r>
              <a:rPr lang="de-DE" dirty="0">
                <a:latin typeface="+mn-lt"/>
              </a:rPr>
              <a:t> 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77DBEBBD-127F-8C1A-C3F5-466C43C0B5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3C38BD4E-3782-80CF-64AC-7B9F5AE33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5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471F4931-3F38-AB32-19A7-0C999FA4ED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Picture 2" descr="A sharp pointy object with a dark background&#10;&#10;AI-generated content may be incorrect.">
            <a:extLst>
              <a:ext uri="{FF2B5EF4-FFF2-40B4-BE49-F238E27FC236}">
                <a16:creationId xmlns:a16="http://schemas.microsoft.com/office/drawing/2014/main" id="{2AB58530-6064-6F2F-6848-78A8D8B2F9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9" t="10072" r="8791" b="11718"/>
          <a:stretch/>
        </p:blipFill>
        <p:spPr>
          <a:xfrm>
            <a:off x="1024722" y="2615413"/>
            <a:ext cx="2009066" cy="1506800"/>
          </a:xfrm>
          <a:prstGeom prst="rect">
            <a:avLst/>
          </a:prstGeom>
          <a:ln w="38100">
            <a:solidFill>
              <a:srgbClr val="663399"/>
            </a:solidFill>
          </a:ln>
        </p:spPr>
      </p:pic>
      <p:pic>
        <p:nvPicPr>
          <p:cNvPr id="4" name="Picture 4" descr="A close-up of a shiny tube&#10;&#10;AI-generated content may be incorrect.">
            <a:extLst>
              <a:ext uri="{FF2B5EF4-FFF2-40B4-BE49-F238E27FC236}">
                <a16:creationId xmlns:a16="http://schemas.microsoft.com/office/drawing/2014/main" id="{DF540C0A-F20D-37BD-B3EF-E8B71FDD2B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697" y="2615413"/>
            <a:ext cx="2009066" cy="1506800"/>
          </a:xfrm>
          <a:prstGeom prst="rect">
            <a:avLst/>
          </a:prstGeom>
          <a:ln w="38100">
            <a:solidFill>
              <a:srgbClr val="C37A32"/>
            </a:solidFill>
          </a:ln>
        </p:spPr>
      </p:pic>
      <p:pic>
        <p:nvPicPr>
          <p:cNvPr id="5" name="Picture 6" descr="A clear plastic object on a black surface&#10;&#10;AI-generated content may be incorrect.">
            <a:extLst>
              <a:ext uri="{FF2B5EF4-FFF2-40B4-BE49-F238E27FC236}">
                <a16:creationId xmlns:a16="http://schemas.microsoft.com/office/drawing/2014/main" id="{9002BF91-2A77-A303-4B20-1458A9B649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2" t="25692" r="14240" b="11940"/>
          <a:stretch/>
        </p:blipFill>
        <p:spPr>
          <a:xfrm>
            <a:off x="3612885" y="2615413"/>
            <a:ext cx="2009066" cy="1506799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7">
                <a:extLst>
                  <a:ext uri="{FF2B5EF4-FFF2-40B4-BE49-F238E27FC236}">
                    <a16:creationId xmlns:a16="http://schemas.microsoft.com/office/drawing/2014/main" id="{3E8E4AB0-F4F2-00FD-D281-308295A07DA6}"/>
                  </a:ext>
                </a:extLst>
              </p:cNvPr>
              <p:cNvSpPr txBox="1"/>
              <p:nvPr/>
            </p:nvSpPr>
            <p:spPr>
              <a:xfrm>
                <a:off x="1078359" y="1981224"/>
                <a:ext cx="1742720" cy="590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Arial"/>
                  </a:rPr>
                  <a:t>X2: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4×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18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Arial"/>
                  </a:rPr>
                  <a:t> cm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Arial"/>
                  </a:rPr>
                  <a:t>-3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Arial"/>
                  </a:rPr>
                  <a:t>19 May 2021</a:t>
                </a:r>
              </a:p>
            </p:txBody>
          </p:sp>
        </mc:Choice>
        <mc:Fallback xmlns="">
          <p:sp>
            <p:nvSpPr>
              <p:cNvPr id="6" name="TextBox 7">
                <a:extLst>
                  <a:ext uri="{FF2B5EF4-FFF2-40B4-BE49-F238E27FC236}">
                    <a16:creationId xmlns:a16="http://schemas.microsoft.com/office/drawing/2014/main" id="{46678D9F-F17E-1ABC-9334-DE30888C3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359" y="1981224"/>
                <a:ext cx="1742720" cy="590996"/>
              </a:xfrm>
              <a:prstGeom prst="rect">
                <a:avLst/>
              </a:prstGeom>
              <a:blipFill>
                <a:blip r:embed="rId6"/>
                <a:stretch>
                  <a:fillRect l="-2158" t="-4255" b="-106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8">
                <a:extLst>
                  <a:ext uri="{FF2B5EF4-FFF2-40B4-BE49-F238E27FC236}">
                    <a16:creationId xmlns:a16="http://schemas.microsoft.com/office/drawing/2014/main" id="{CAB98C5B-0329-6639-83C2-CCB8B98EEB19}"/>
                  </a:ext>
                </a:extLst>
              </p:cNvPr>
              <p:cNvSpPr txBox="1"/>
              <p:nvPr/>
            </p:nvSpPr>
            <p:spPr>
              <a:xfrm>
                <a:off x="3552362" y="1938198"/>
                <a:ext cx="2039276" cy="590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rPr>
                  <a:t>C13: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0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.8×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rPr>
                  <a:t> cm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rPr>
                  <a:t>-3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>
                    <a:solidFill>
                      <a:prstClr val="black"/>
                    </a:solidFill>
                    <a:cs typeface="Arial"/>
                  </a:rPr>
                  <a:t>7 Dec 2020</a:t>
                </a:r>
                <a:endParaRPr kumimoji="0" lang="en-US" sz="14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/>
                </a:endParaRPr>
              </a:p>
            </p:txBody>
          </p:sp>
        </mc:Choice>
        <mc:Fallback xmlns="">
          <p:sp>
            <p:nvSpPr>
              <p:cNvPr id="7" name="TextBox 8">
                <a:extLst>
                  <a:ext uri="{FF2B5EF4-FFF2-40B4-BE49-F238E27FC236}">
                    <a16:creationId xmlns:a16="http://schemas.microsoft.com/office/drawing/2014/main" id="{19762BC6-F598-B3B6-5019-9CB060AE2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2362" y="1938198"/>
                <a:ext cx="2039276" cy="590996"/>
              </a:xfrm>
              <a:prstGeom prst="rect">
                <a:avLst/>
              </a:prstGeom>
              <a:blipFill>
                <a:blip r:embed="rId7"/>
                <a:stretch>
                  <a:fillRect l="-1852" t="-4167" b="-104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3E3D695C-515B-853B-89E7-2DFB3117A03C}"/>
                  </a:ext>
                </a:extLst>
              </p:cNvPr>
              <p:cNvSpPr txBox="1"/>
              <p:nvPr/>
            </p:nvSpPr>
            <p:spPr>
              <a:xfrm>
                <a:off x="6181850" y="1914878"/>
                <a:ext cx="2039276" cy="590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rPr>
                  <a:t>C10: </a:t>
                </a: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0.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rPr>
                  <a:t> cm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rPr>
                  <a:t>-3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>
                    <a:solidFill>
                      <a:prstClr val="black"/>
                    </a:solidFill>
                    <a:cs typeface="Arial"/>
                  </a:rPr>
                  <a:t>23 Nov 2020</a:t>
                </a:r>
                <a:endParaRPr kumimoji="0" lang="en-US" sz="14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/>
                </a:endParaRPr>
              </a:p>
            </p:txBody>
          </p:sp>
        </mc:Choice>
        <mc:Fallback xmlns=""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16135B07-B817-252B-AA37-7AD25CED7E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1850" y="1914878"/>
                <a:ext cx="2039276" cy="590996"/>
              </a:xfrm>
              <a:prstGeom prst="rect">
                <a:avLst/>
              </a:prstGeom>
              <a:blipFill>
                <a:blip r:embed="rId8"/>
                <a:stretch>
                  <a:fillRect l="-1852" t="-4167" b="-104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>
            <a:extLst>
              <a:ext uri="{FF2B5EF4-FFF2-40B4-BE49-F238E27FC236}">
                <a16:creationId xmlns:a16="http://schemas.microsoft.com/office/drawing/2014/main" id="{9598C756-34AC-9D3B-B7C6-84624A1B62AF}"/>
              </a:ext>
            </a:extLst>
          </p:cNvPr>
          <p:cNvSpPr txBox="1"/>
          <p:nvPr/>
        </p:nvSpPr>
        <p:spPr>
          <a:xfrm>
            <a:off x="239595" y="779149"/>
            <a:ext cx="6931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3 </a:t>
            </a:r>
            <a:r>
              <a:rPr lang="de-DE" sz="2000" dirty="0" err="1"/>
              <a:t>crystals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Vienna </a:t>
            </a:r>
            <a:r>
              <a:rPr lang="de-DE" sz="2000" dirty="0" err="1"/>
              <a:t>with</a:t>
            </a:r>
            <a:r>
              <a:rPr lang="de-DE" sz="2000" dirty="0"/>
              <a:t> different „</a:t>
            </a:r>
            <a:r>
              <a:rPr lang="de-DE" sz="2000" dirty="0" err="1"/>
              <a:t>history</a:t>
            </a:r>
            <a:r>
              <a:rPr lang="de-DE" sz="2000" dirty="0"/>
              <a:t>“ and </a:t>
            </a:r>
            <a:r>
              <a:rPr lang="de-DE" sz="2000" dirty="0" err="1"/>
              <a:t>concentration</a:t>
            </a:r>
            <a:endParaRPr lang="de-DE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077BDCE-9595-1C21-932E-CF3EF497AC25}"/>
              </a:ext>
            </a:extLst>
          </p:cNvPr>
          <p:cNvSpPr txBox="1"/>
          <p:nvPr/>
        </p:nvSpPr>
        <p:spPr>
          <a:xfrm>
            <a:off x="772732" y="4456090"/>
            <a:ext cx="3662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…will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ALL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today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75CA131-9C4F-D66A-7A0B-F0426D0B4DCA}"/>
              </a:ext>
            </a:extLst>
          </p:cNvPr>
          <p:cNvSpPr txBox="1"/>
          <p:nvPr/>
        </p:nvSpPr>
        <p:spPr>
          <a:xfrm>
            <a:off x="6265697" y="4763867"/>
            <a:ext cx="26196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* apart </a:t>
            </a:r>
            <a:r>
              <a:rPr lang="de-DE" sz="1050" dirty="0" err="1"/>
              <a:t>from</a:t>
            </a:r>
            <a:r>
              <a:rPr lang="de-DE" sz="1050" dirty="0"/>
              <a:t> </a:t>
            </a:r>
            <a:r>
              <a:rPr lang="de-DE" sz="1050" dirty="0" err="1"/>
              <a:t>the</a:t>
            </a:r>
            <a:r>
              <a:rPr lang="de-DE" sz="1050" dirty="0"/>
              <a:t> UCLA </a:t>
            </a:r>
            <a:r>
              <a:rPr lang="de-DE" sz="1050" dirty="0" err="1"/>
              <a:t>experiment</a:t>
            </a:r>
            <a:r>
              <a:rPr lang="de-DE" sz="1050" dirty="0"/>
              <a:t> on </a:t>
            </a:r>
            <a:r>
              <a:rPr lang="de-DE" sz="1050" dirty="0" err="1"/>
              <a:t>slide</a:t>
            </a:r>
            <a:r>
              <a:rPr lang="de-DE" sz="1050" dirty="0"/>
              <a:t> 4</a:t>
            </a:r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A2A50F57-24B6-5245-A9D7-3E1E65EB0E44}"/>
              </a:ext>
            </a:extLst>
          </p:cNvPr>
          <p:cNvCxnSpPr/>
          <p:nvPr/>
        </p:nvCxnSpPr>
        <p:spPr>
          <a:xfrm>
            <a:off x="3749040" y="4015047"/>
            <a:ext cx="5403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E20C26B3-5C8D-7EC8-2E1A-2789DE3647DD}"/>
              </a:ext>
            </a:extLst>
          </p:cNvPr>
          <p:cNvSpPr txBox="1"/>
          <p:nvPr/>
        </p:nvSpPr>
        <p:spPr>
          <a:xfrm>
            <a:off x="3776086" y="3731740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bg1"/>
                </a:solidFill>
              </a:rPr>
              <a:t>3 mm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4C6FC48F-C44C-26B6-1560-6AB802118484}"/>
              </a:ext>
            </a:extLst>
          </p:cNvPr>
          <p:cNvCxnSpPr>
            <a:cxnSpLocks/>
          </p:cNvCxnSpPr>
          <p:nvPr/>
        </p:nvCxnSpPr>
        <p:spPr>
          <a:xfrm>
            <a:off x="2518756" y="2970176"/>
            <a:ext cx="37196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9FD32A5A-5C51-0EF3-437A-74257CF1A3C4}"/>
              </a:ext>
            </a:extLst>
          </p:cNvPr>
          <p:cNvSpPr txBox="1"/>
          <p:nvPr/>
        </p:nvSpPr>
        <p:spPr>
          <a:xfrm>
            <a:off x="2460569" y="2686869"/>
            <a:ext cx="5132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/>
                </a:solidFill>
              </a:rPr>
              <a:t>1 mm</a:t>
            </a:r>
          </a:p>
        </p:txBody>
      </p:sp>
    </p:spTree>
    <p:extLst>
      <p:ext uri="{BB962C8B-B14F-4D97-AF65-F5344CB8AC3E}">
        <p14:creationId xmlns:p14="http://schemas.microsoft.com/office/powerpoint/2010/main" val="2989783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F9D7A27-EF70-D3FD-7830-70D21EECE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33CE3-B462-719C-A656-C0AAD8801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Simulation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dirty="0">
                <a:latin typeface="+mn-lt"/>
              </a:rPr>
              <a:t>Th:CaF</a:t>
            </a:r>
            <a:r>
              <a:rPr lang="de-DE" baseline="-25000" dirty="0">
                <a:latin typeface="+mn-lt"/>
              </a:rPr>
              <a:t>2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Vienna</a:t>
            </a:r>
            <a:r>
              <a:rPr lang="de-DE" dirty="0">
                <a:latin typeface="+mn-lt"/>
              </a:rPr>
              <a:t> 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EB55633D-628C-51A3-A9F0-2CE2AE14F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44E3F819-98DC-E09B-1790-3AA61F091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A94CF96D-69F4-A457-6B3D-C62ED3A4F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Picture 27">
            <a:extLst>
              <a:ext uri="{FF2B5EF4-FFF2-40B4-BE49-F238E27FC236}">
                <a16:creationId xmlns:a16="http://schemas.microsoft.com/office/drawing/2014/main" id="{359DA78C-C8D6-C9CD-4694-72B9761B4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3577" r="6402"/>
          <a:stretch>
            <a:fillRect/>
          </a:stretch>
        </p:blipFill>
        <p:spPr bwMode="auto">
          <a:xfrm>
            <a:off x="221846" y="1079808"/>
            <a:ext cx="2281868" cy="1691997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EBDE266-4805-BCC3-6659-092B3A1F5DB3}"/>
              </a:ext>
            </a:extLst>
          </p:cNvPr>
          <p:cNvSpPr txBox="1"/>
          <p:nvPr/>
        </p:nvSpPr>
        <p:spPr>
          <a:xfrm>
            <a:off x="331766" y="679698"/>
            <a:ext cx="2396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CaF</a:t>
            </a:r>
            <a:r>
              <a:rPr lang="de-DE" sz="2000" baseline="-25000" dirty="0"/>
              <a:t>2</a:t>
            </a:r>
            <a:r>
              <a:rPr lang="de-DE" sz="2000" dirty="0"/>
              <a:t> </a:t>
            </a:r>
            <a:r>
              <a:rPr lang="de-DE" sz="2000" dirty="0" err="1"/>
              <a:t>crystal</a:t>
            </a:r>
            <a:r>
              <a:rPr lang="de-DE" sz="2000" dirty="0"/>
              <a:t> </a:t>
            </a:r>
            <a:r>
              <a:rPr lang="de-DE" sz="2000" dirty="0" err="1"/>
              <a:t>structure</a:t>
            </a:r>
            <a:endParaRPr lang="de-DE" sz="2000" dirty="0"/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FF98B746-60A8-361A-B02E-AA6DD6DE5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484" y="2679474"/>
            <a:ext cx="1517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600" dirty="0" err="1">
                <a:solidFill>
                  <a:srgbClr val="C00000"/>
                </a:solidFill>
              </a:rPr>
              <a:t>put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r>
              <a:rPr lang="de-DE" sz="1600" baseline="30000" dirty="0">
                <a:solidFill>
                  <a:srgbClr val="C00000"/>
                </a:solidFill>
              </a:rPr>
              <a:t>229</a:t>
            </a:r>
            <a:r>
              <a:rPr lang="de-DE" sz="1600" dirty="0">
                <a:solidFill>
                  <a:srgbClr val="C00000"/>
                </a:solidFill>
              </a:rPr>
              <a:t>Th </a:t>
            </a:r>
            <a:r>
              <a:rPr lang="de-DE" sz="1600" dirty="0" err="1">
                <a:solidFill>
                  <a:srgbClr val="C00000"/>
                </a:solidFill>
              </a:rPr>
              <a:t>here</a:t>
            </a:r>
            <a:r>
              <a:rPr lang="de-DE" sz="1600" dirty="0">
                <a:solidFill>
                  <a:srgbClr val="C00000"/>
                </a:solidFill>
              </a:rPr>
              <a:t>!</a:t>
            </a:r>
          </a:p>
        </p:txBody>
      </p:sp>
      <p:cxnSp>
        <p:nvCxnSpPr>
          <p:cNvPr id="6" name="Gerade Verbindung mit Pfeil 16">
            <a:extLst>
              <a:ext uri="{FF2B5EF4-FFF2-40B4-BE49-F238E27FC236}">
                <a16:creationId xmlns:a16="http://schemas.microsoft.com/office/drawing/2014/main" id="{CC779ECF-7553-75A0-4262-33757A99237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917121" y="1990499"/>
            <a:ext cx="255588" cy="725487"/>
          </a:xfrm>
          <a:prstGeom prst="straightConnector1">
            <a:avLst/>
          </a:prstGeom>
          <a:noFill/>
          <a:ln w="28575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69864E14-152E-A2B8-8F65-4AB81D4C379D}"/>
              </a:ext>
            </a:extLst>
          </p:cNvPr>
          <p:cNvSpPr txBox="1"/>
          <p:nvPr/>
        </p:nvSpPr>
        <p:spPr>
          <a:xfrm>
            <a:off x="2775782" y="1113336"/>
            <a:ext cx="63682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Th</a:t>
            </a:r>
            <a:r>
              <a:rPr lang="de-DE" sz="1800" baseline="30000" dirty="0"/>
              <a:t>4+</a:t>
            </a:r>
            <a:r>
              <a:rPr lang="de-DE" sz="1800" dirty="0"/>
              <a:t> </a:t>
            </a:r>
            <a:r>
              <a:rPr lang="de-DE" sz="1800" dirty="0" err="1"/>
              <a:t>replaces</a:t>
            </a:r>
            <a:r>
              <a:rPr lang="de-DE" sz="1800" dirty="0"/>
              <a:t> Ca</a:t>
            </a:r>
            <a:r>
              <a:rPr lang="de-DE" sz="1800" baseline="30000" dirty="0"/>
              <a:t>2+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low</a:t>
            </a:r>
            <a:r>
              <a:rPr lang="de-DE" sz="1800" dirty="0"/>
              <a:t>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limit</a:t>
            </a:r>
            <a:r>
              <a:rPr lang="de-DE" sz="1800" dirty="0"/>
              <a:t> &gt;0.1%  (</a:t>
            </a:r>
            <a:r>
              <a:rPr lang="de-DE" sz="1800" dirty="0" err="1"/>
              <a:t>no</a:t>
            </a:r>
            <a:r>
              <a:rPr lang="de-DE" sz="1800" dirty="0"/>
              <a:t> </a:t>
            </a:r>
            <a:r>
              <a:rPr lang="de-DE" sz="1800" dirty="0" err="1"/>
              <a:t>interactions</a:t>
            </a:r>
            <a:r>
              <a:rPr lang="de-DE" sz="1800" dirty="0"/>
              <a:t> </a:t>
            </a:r>
            <a:r>
              <a:rPr lang="de-DE" sz="1800" dirty="0" err="1"/>
              <a:t>between</a:t>
            </a:r>
            <a:r>
              <a:rPr lang="de-DE" sz="1800" dirty="0"/>
              <a:t> Th?)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Ionic </a:t>
            </a:r>
            <a:r>
              <a:rPr lang="de-DE" sz="1800" dirty="0" err="1"/>
              <a:t>crystal</a:t>
            </a:r>
            <a:r>
              <a:rPr lang="de-DE" sz="1800" dirty="0"/>
              <a:t> </a:t>
            </a:r>
            <a:r>
              <a:rPr lang="de-DE" sz="1800" dirty="0">
                <a:sym typeface="Wingdings" pitchFamily="2" charset="2"/>
              </a:rPr>
              <a:t> 2+ </a:t>
            </a:r>
            <a:r>
              <a:rPr lang="de-DE" sz="1800" dirty="0" err="1">
                <a:sym typeface="Wingdings" pitchFamily="2" charset="2"/>
              </a:rPr>
              <a:t>charge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compensation</a:t>
            </a:r>
            <a:r>
              <a:rPr lang="de-DE" sz="1800" dirty="0">
                <a:sym typeface="Wingdings" pitchFamily="2" charset="2"/>
              </a:rPr>
              <a:t> ([</a:t>
            </a:r>
            <a:r>
              <a:rPr lang="de-DE" sz="1800" dirty="0" err="1">
                <a:sym typeface="Wingdings" pitchFamily="2" charset="2"/>
              </a:rPr>
              <a:t>Rn</a:t>
            </a:r>
            <a:r>
              <a:rPr lang="de-DE" sz="1800" dirty="0">
                <a:sym typeface="Wingdings" pitchFamily="2" charset="2"/>
              </a:rPr>
              <a:t>] </a:t>
            </a:r>
            <a:r>
              <a:rPr lang="de-DE" sz="1800" dirty="0" err="1">
                <a:sym typeface="Wingdings" pitchFamily="2" charset="2"/>
              </a:rPr>
              <a:t>config</a:t>
            </a:r>
            <a:r>
              <a:rPr lang="de-DE" sz="1800" dirty="0">
                <a:sym typeface="Wingdings" pitchFamily="2" charset="2"/>
              </a:rPr>
              <a:t>.)</a:t>
            </a:r>
          </a:p>
          <a:p>
            <a:pPr marL="628642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2 extra (</a:t>
            </a:r>
            <a:r>
              <a:rPr lang="de-DE" sz="1800" dirty="0" err="1">
                <a:sym typeface="Wingdings" pitchFamily="2" charset="2"/>
              </a:rPr>
              <a:t>interstitial</a:t>
            </a:r>
            <a:r>
              <a:rPr lang="de-DE" sz="1800" dirty="0">
                <a:sym typeface="Wingdings" pitchFamily="2" charset="2"/>
              </a:rPr>
              <a:t>) </a:t>
            </a:r>
            <a:r>
              <a:rPr lang="de-DE" sz="1800" dirty="0" err="1">
                <a:sym typeface="Wingdings" pitchFamily="2" charset="2"/>
              </a:rPr>
              <a:t>fluorines</a:t>
            </a:r>
            <a:r>
              <a:rPr lang="de-DE" sz="1800" dirty="0">
                <a:sym typeface="Wingdings" pitchFamily="2" charset="2"/>
              </a:rPr>
              <a:t> (</a:t>
            </a:r>
            <a:r>
              <a:rPr lang="de-DE" sz="1800" dirty="0" err="1">
                <a:sym typeface="Wingdings" pitchFamily="2" charset="2"/>
              </a:rPr>
              <a:t>several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spatial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arrangements</a:t>
            </a:r>
            <a:r>
              <a:rPr lang="de-DE" sz="1800" dirty="0">
                <a:sym typeface="Wingdings" pitchFamily="2" charset="2"/>
              </a:rPr>
              <a:t>)</a:t>
            </a:r>
          </a:p>
          <a:p>
            <a:pPr marL="628642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1 Ca </a:t>
            </a:r>
            <a:r>
              <a:rPr lang="de-DE" sz="1800" dirty="0" err="1">
                <a:sym typeface="Wingdings" pitchFamily="2" charset="2"/>
              </a:rPr>
              <a:t>vacancy</a:t>
            </a:r>
            <a:r>
              <a:rPr lang="de-DE" sz="1800" dirty="0">
                <a:sym typeface="Wingdings" pitchFamily="2" charset="2"/>
              </a:rPr>
              <a:t> (</a:t>
            </a:r>
            <a:r>
              <a:rPr lang="de-DE" sz="1800" dirty="0" err="1">
                <a:sym typeface="Wingdings" pitchFamily="2" charset="2"/>
              </a:rPr>
              <a:t>nearest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neighbor</a:t>
            </a:r>
            <a:r>
              <a:rPr lang="de-DE" sz="1800" dirty="0">
                <a:sym typeface="Wingdings" pitchFamily="2" charset="2"/>
              </a:rPr>
              <a:t>)</a:t>
            </a:r>
          </a:p>
          <a:p>
            <a:pPr marL="628642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…?</a:t>
            </a:r>
            <a:endParaRPr lang="de-DE" sz="1800" dirty="0"/>
          </a:p>
        </p:txBody>
      </p:sp>
      <p:sp>
        <p:nvSpPr>
          <p:cNvPr id="93" name="Rechteck 48">
            <a:extLst>
              <a:ext uri="{FF2B5EF4-FFF2-40B4-BE49-F238E27FC236}">
                <a16:creationId xmlns:a16="http://schemas.microsoft.com/office/drawing/2014/main" id="{541DAE24-8A74-C544-A56D-77922D0A4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964" y="3262764"/>
            <a:ext cx="696913" cy="742950"/>
          </a:xfrm>
          <a:prstGeom prst="rect">
            <a:avLst/>
          </a:prstGeom>
          <a:noFill/>
          <a:ln w="9525">
            <a:solidFill>
              <a:srgbClr val="66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94" name="Gruppierung 6">
            <a:extLst>
              <a:ext uri="{FF2B5EF4-FFF2-40B4-BE49-F238E27FC236}">
                <a16:creationId xmlns:a16="http://schemas.microsoft.com/office/drawing/2014/main" id="{302ADC04-A3A7-7A3C-6141-4D801716A68A}"/>
              </a:ext>
            </a:extLst>
          </p:cNvPr>
          <p:cNvGrpSpPr>
            <a:grpSpLocks/>
          </p:cNvGrpSpPr>
          <p:nvPr/>
        </p:nvGrpSpPr>
        <p:grpSpPr bwMode="auto">
          <a:xfrm>
            <a:off x="276452" y="3153226"/>
            <a:ext cx="922337" cy="949325"/>
            <a:chOff x="3083700" y="2622104"/>
            <a:chExt cx="1095395" cy="1058924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C8BE74E-F114-A64C-8987-13FDD35D1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6" name="Oval 26">
              <a:extLst>
                <a:ext uri="{FF2B5EF4-FFF2-40B4-BE49-F238E27FC236}">
                  <a16:creationId xmlns:a16="http://schemas.microsoft.com/office/drawing/2014/main" id="{872FA9FB-D35F-2C95-A1EF-C95D737E5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7" name="Rechteck 3">
              <a:extLst>
                <a:ext uri="{FF2B5EF4-FFF2-40B4-BE49-F238E27FC236}">
                  <a16:creationId xmlns:a16="http://schemas.microsoft.com/office/drawing/2014/main" id="{F8B2D78D-69ED-56BA-CC4F-3CDBFD4B1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8" name="Oval 28">
              <a:extLst>
                <a:ext uri="{FF2B5EF4-FFF2-40B4-BE49-F238E27FC236}">
                  <a16:creationId xmlns:a16="http://schemas.microsoft.com/office/drawing/2014/main" id="{01A5B76B-4A70-F2D5-FDC5-7DC00AB88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9" name="Oval 29">
              <a:extLst>
                <a:ext uri="{FF2B5EF4-FFF2-40B4-BE49-F238E27FC236}">
                  <a16:creationId xmlns:a16="http://schemas.microsoft.com/office/drawing/2014/main" id="{E6C2864D-6091-1341-223C-8E6A46CF5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0" name="Textfeld 4">
              <a:extLst>
                <a:ext uri="{FF2B5EF4-FFF2-40B4-BE49-F238E27FC236}">
                  <a16:creationId xmlns:a16="http://schemas.microsoft.com/office/drawing/2014/main" id="{B5C7ACA7-6955-6F4E-E8A4-ABD49FD12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1" name="Textfeld 5">
              <a:extLst>
                <a:ext uri="{FF2B5EF4-FFF2-40B4-BE49-F238E27FC236}">
                  <a16:creationId xmlns:a16="http://schemas.microsoft.com/office/drawing/2014/main" id="{671F75EE-D5CE-1CAE-7FE6-604C0E769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02" name="Textfeld 32">
              <a:extLst>
                <a:ext uri="{FF2B5EF4-FFF2-40B4-BE49-F238E27FC236}">
                  <a16:creationId xmlns:a16="http://schemas.microsoft.com/office/drawing/2014/main" id="{46A9ED46-8DD2-6085-FFB1-7B30A3112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03" name="Textfeld 33">
              <a:extLst>
                <a:ext uri="{FF2B5EF4-FFF2-40B4-BE49-F238E27FC236}">
                  <a16:creationId xmlns:a16="http://schemas.microsoft.com/office/drawing/2014/main" id="{946B1B2F-1A1C-BCB6-E6A5-B22370074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04" name="Textfeld 34">
              <a:extLst>
                <a:ext uri="{FF2B5EF4-FFF2-40B4-BE49-F238E27FC236}">
                  <a16:creationId xmlns:a16="http://schemas.microsoft.com/office/drawing/2014/main" id="{6B8D6C00-0A08-D1DE-8F96-BF02C7331D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grpSp>
        <p:nvGrpSpPr>
          <p:cNvPr id="105" name="Gruppierung 36">
            <a:extLst>
              <a:ext uri="{FF2B5EF4-FFF2-40B4-BE49-F238E27FC236}">
                <a16:creationId xmlns:a16="http://schemas.microsoft.com/office/drawing/2014/main" id="{7C64A5E3-9563-5DC2-3782-E593B93DDE43}"/>
              </a:ext>
            </a:extLst>
          </p:cNvPr>
          <p:cNvGrpSpPr>
            <a:grpSpLocks/>
          </p:cNvGrpSpPr>
          <p:nvPr/>
        </p:nvGrpSpPr>
        <p:grpSpPr bwMode="auto">
          <a:xfrm>
            <a:off x="1667102" y="3153226"/>
            <a:ext cx="922337" cy="949325"/>
            <a:chOff x="3083700" y="2622104"/>
            <a:chExt cx="1095395" cy="1058924"/>
          </a:xfrm>
        </p:grpSpPr>
        <p:sp>
          <p:nvSpPr>
            <p:cNvPr id="106" name="Oval 37">
              <a:extLst>
                <a:ext uri="{FF2B5EF4-FFF2-40B4-BE49-F238E27FC236}">
                  <a16:creationId xmlns:a16="http://schemas.microsoft.com/office/drawing/2014/main" id="{C6B55DC6-A27D-F219-4F5A-8DFCBC970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7" name="Oval 38">
              <a:extLst>
                <a:ext uri="{FF2B5EF4-FFF2-40B4-BE49-F238E27FC236}">
                  <a16:creationId xmlns:a16="http://schemas.microsoft.com/office/drawing/2014/main" id="{59441D8B-D961-05E2-7811-EB683497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8" name="Rechteck 39">
              <a:extLst>
                <a:ext uri="{FF2B5EF4-FFF2-40B4-BE49-F238E27FC236}">
                  <a16:creationId xmlns:a16="http://schemas.microsoft.com/office/drawing/2014/main" id="{84BE95AC-1A00-AC50-8DAB-1B60C673D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9" name="Oval 40">
              <a:extLst>
                <a:ext uri="{FF2B5EF4-FFF2-40B4-BE49-F238E27FC236}">
                  <a16:creationId xmlns:a16="http://schemas.microsoft.com/office/drawing/2014/main" id="{85F8CD19-80CC-CFFF-F2B6-D8DD86DDC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0" name="Oval 41">
              <a:extLst>
                <a:ext uri="{FF2B5EF4-FFF2-40B4-BE49-F238E27FC236}">
                  <a16:creationId xmlns:a16="http://schemas.microsoft.com/office/drawing/2014/main" id="{05B6E557-E1E2-1E81-BE29-7EFA45FE0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1" name="Textfeld 42">
              <a:extLst>
                <a:ext uri="{FF2B5EF4-FFF2-40B4-BE49-F238E27FC236}">
                  <a16:creationId xmlns:a16="http://schemas.microsoft.com/office/drawing/2014/main" id="{FE954D9D-0567-DB81-4CFF-548FD21A9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2" name="Textfeld 43">
              <a:extLst>
                <a:ext uri="{FF2B5EF4-FFF2-40B4-BE49-F238E27FC236}">
                  <a16:creationId xmlns:a16="http://schemas.microsoft.com/office/drawing/2014/main" id="{9CE5CE49-EFC4-3C12-90CC-065461974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13" name="Textfeld 44">
              <a:extLst>
                <a:ext uri="{FF2B5EF4-FFF2-40B4-BE49-F238E27FC236}">
                  <a16:creationId xmlns:a16="http://schemas.microsoft.com/office/drawing/2014/main" id="{A0F71CCB-6A01-E862-6C47-0B22B47CE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14" name="Textfeld 45">
              <a:extLst>
                <a:ext uri="{FF2B5EF4-FFF2-40B4-BE49-F238E27FC236}">
                  <a16:creationId xmlns:a16="http://schemas.microsoft.com/office/drawing/2014/main" id="{885D8529-B46D-2061-6E09-D6036B81A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15" name="Textfeld 46">
              <a:extLst>
                <a:ext uri="{FF2B5EF4-FFF2-40B4-BE49-F238E27FC236}">
                  <a16:creationId xmlns:a16="http://schemas.microsoft.com/office/drawing/2014/main" id="{6D221C0C-73D2-ED7C-8772-F7352BC87D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sp>
        <p:nvSpPr>
          <p:cNvPr id="116" name="Rechteck 60">
            <a:extLst>
              <a:ext uri="{FF2B5EF4-FFF2-40B4-BE49-F238E27FC236}">
                <a16:creationId xmlns:a16="http://schemas.microsoft.com/office/drawing/2014/main" id="{3270235C-4EFA-0F3E-DBE3-1E45A155F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964" y="4005714"/>
            <a:ext cx="696913" cy="741362"/>
          </a:xfrm>
          <a:prstGeom prst="rect">
            <a:avLst/>
          </a:prstGeom>
          <a:noFill/>
          <a:ln w="9525">
            <a:solidFill>
              <a:srgbClr val="66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17" name="Gruppierung 61">
            <a:extLst>
              <a:ext uri="{FF2B5EF4-FFF2-40B4-BE49-F238E27FC236}">
                <a16:creationId xmlns:a16="http://schemas.microsoft.com/office/drawing/2014/main" id="{53C20DE8-E018-FF64-6ED2-D4F2847BAF06}"/>
              </a:ext>
            </a:extLst>
          </p:cNvPr>
          <p:cNvGrpSpPr>
            <a:grpSpLocks/>
          </p:cNvGrpSpPr>
          <p:nvPr/>
        </p:nvGrpSpPr>
        <p:grpSpPr bwMode="auto">
          <a:xfrm>
            <a:off x="276452" y="3894589"/>
            <a:ext cx="922337" cy="949325"/>
            <a:chOff x="3083700" y="2622104"/>
            <a:chExt cx="1095395" cy="1058924"/>
          </a:xfrm>
        </p:grpSpPr>
        <p:sp>
          <p:nvSpPr>
            <p:cNvPr id="118" name="Oval 62">
              <a:extLst>
                <a:ext uri="{FF2B5EF4-FFF2-40B4-BE49-F238E27FC236}">
                  <a16:creationId xmlns:a16="http://schemas.microsoft.com/office/drawing/2014/main" id="{92BB2573-FF13-5AF3-9BE5-6F196CD02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9" name="Oval 63">
              <a:extLst>
                <a:ext uri="{FF2B5EF4-FFF2-40B4-BE49-F238E27FC236}">
                  <a16:creationId xmlns:a16="http://schemas.microsoft.com/office/drawing/2014/main" id="{5A8809A5-8CC8-DD5D-722E-8919FD2BC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0" name="Rechteck 64">
              <a:extLst>
                <a:ext uri="{FF2B5EF4-FFF2-40B4-BE49-F238E27FC236}">
                  <a16:creationId xmlns:a16="http://schemas.microsoft.com/office/drawing/2014/main" id="{AD6626E4-660E-6E8E-3C21-8D9E2AE3A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1" name="Oval 65">
              <a:extLst>
                <a:ext uri="{FF2B5EF4-FFF2-40B4-BE49-F238E27FC236}">
                  <a16:creationId xmlns:a16="http://schemas.microsoft.com/office/drawing/2014/main" id="{155B8F48-4D61-C7DB-027B-536FCAB70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2" name="Oval 66">
              <a:extLst>
                <a:ext uri="{FF2B5EF4-FFF2-40B4-BE49-F238E27FC236}">
                  <a16:creationId xmlns:a16="http://schemas.microsoft.com/office/drawing/2014/main" id="{E7E05EB8-87B4-F727-283E-EE308F5DB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3" name="Textfeld 67">
              <a:extLst>
                <a:ext uri="{FF2B5EF4-FFF2-40B4-BE49-F238E27FC236}">
                  <a16:creationId xmlns:a16="http://schemas.microsoft.com/office/drawing/2014/main" id="{FAA782BA-2AE7-5A8C-501E-0C6CC9B547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4" name="Textfeld 68">
              <a:extLst>
                <a:ext uri="{FF2B5EF4-FFF2-40B4-BE49-F238E27FC236}">
                  <a16:creationId xmlns:a16="http://schemas.microsoft.com/office/drawing/2014/main" id="{659D4E17-CFF6-C3E7-B88F-FA2A6D479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25" name="Textfeld 69">
              <a:extLst>
                <a:ext uri="{FF2B5EF4-FFF2-40B4-BE49-F238E27FC236}">
                  <a16:creationId xmlns:a16="http://schemas.microsoft.com/office/drawing/2014/main" id="{194EC96C-87E9-A0CB-0C8E-B869DE236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26" name="Textfeld 70">
              <a:extLst>
                <a:ext uri="{FF2B5EF4-FFF2-40B4-BE49-F238E27FC236}">
                  <a16:creationId xmlns:a16="http://schemas.microsoft.com/office/drawing/2014/main" id="{5924566B-0BF6-99AB-6387-EF3F40A7FA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27" name="Textfeld 71">
              <a:extLst>
                <a:ext uri="{FF2B5EF4-FFF2-40B4-BE49-F238E27FC236}">
                  <a16:creationId xmlns:a16="http://schemas.microsoft.com/office/drawing/2014/main" id="{30FC72C7-1B43-6743-23A5-0CB3A7B7AB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grpSp>
        <p:nvGrpSpPr>
          <p:cNvPr id="128" name="Gruppierung 49">
            <a:extLst>
              <a:ext uri="{FF2B5EF4-FFF2-40B4-BE49-F238E27FC236}">
                <a16:creationId xmlns:a16="http://schemas.microsoft.com/office/drawing/2014/main" id="{05B01447-D819-7E08-B6C1-E011B5F86FA1}"/>
              </a:ext>
            </a:extLst>
          </p:cNvPr>
          <p:cNvGrpSpPr>
            <a:grpSpLocks/>
          </p:cNvGrpSpPr>
          <p:nvPr/>
        </p:nvGrpSpPr>
        <p:grpSpPr bwMode="auto">
          <a:xfrm>
            <a:off x="1667102" y="3894589"/>
            <a:ext cx="922337" cy="949325"/>
            <a:chOff x="3083700" y="2622104"/>
            <a:chExt cx="1095395" cy="1058924"/>
          </a:xfrm>
        </p:grpSpPr>
        <p:sp>
          <p:nvSpPr>
            <p:cNvPr id="129" name="Oval 50">
              <a:extLst>
                <a:ext uri="{FF2B5EF4-FFF2-40B4-BE49-F238E27FC236}">
                  <a16:creationId xmlns:a16="http://schemas.microsoft.com/office/drawing/2014/main" id="{B052CD35-F820-8DD7-B577-C98F4F80B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0" name="Oval 51">
              <a:extLst>
                <a:ext uri="{FF2B5EF4-FFF2-40B4-BE49-F238E27FC236}">
                  <a16:creationId xmlns:a16="http://schemas.microsoft.com/office/drawing/2014/main" id="{7C6F1EB8-8CEC-AAE3-424E-9496C9F75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1" name="Rechteck 52">
              <a:extLst>
                <a:ext uri="{FF2B5EF4-FFF2-40B4-BE49-F238E27FC236}">
                  <a16:creationId xmlns:a16="http://schemas.microsoft.com/office/drawing/2014/main" id="{0A791E1F-25E2-1F50-D9D2-709FAD70F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2" name="Oval 53">
              <a:extLst>
                <a:ext uri="{FF2B5EF4-FFF2-40B4-BE49-F238E27FC236}">
                  <a16:creationId xmlns:a16="http://schemas.microsoft.com/office/drawing/2014/main" id="{3EF773DF-A7CF-9F6A-2C61-61B64B062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3" name="Oval 54">
              <a:extLst>
                <a:ext uri="{FF2B5EF4-FFF2-40B4-BE49-F238E27FC236}">
                  <a16:creationId xmlns:a16="http://schemas.microsoft.com/office/drawing/2014/main" id="{03FE2E27-D153-BE0C-BC13-9592EBB9E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4" name="Textfeld 55">
              <a:extLst>
                <a:ext uri="{FF2B5EF4-FFF2-40B4-BE49-F238E27FC236}">
                  <a16:creationId xmlns:a16="http://schemas.microsoft.com/office/drawing/2014/main" id="{D0991324-2EB2-82DF-426A-F8F365A9E0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5" name="Textfeld 56">
              <a:extLst>
                <a:ext uri="{FF2B5EF4-FFF2-40B4-BE49-F238E27FC236}">
                  <a16:creationId xmlns:a16="http://schemas.microsoft.com/office/drawing/2014/main" id="{595A0272-01D8-544A-89D4-9B183633D6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36" name="Textfeld 57">
              <a:extLst>
                <a:ext uri="{FF2B5EF4-FFF2-40B4-BE49-F238E27FC236}">
                  <a16:creationId xmlns:a16="http://schemas.microsoft.com/office/drawing/2014/main" id="{17CCDAAE-7AFF-51F6-7FCD-3317CC1A7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37" name="Textfeld 58">
              <a:extLst>
                <a:ext uri="{FF2B5EF4-FFF2-40B4-BE49-F238E27FC236}">
                  <a16:creationId xmlns:a16="http://schemas.microsoft.com/office/drawing/2014/main" id="{0B7F1593-BEF6-7896-70F4-2142E5298B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38" name="Textfeld 59">
              <a:extLst>
                <a:ext uri="{FF2B5EF4-FFF2-40B4-BE49-F238E27FC236}">
                  <a16:creationId xmlns:a16="http://schemas.microsoft.com/office/drawing/2014/main" id="{60521B46-8C6B-26B3-BC80-B319E15DD3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sp>
        <p:nvSpPr>
          <p:cNvPr id="139" name="Oval 138">
            <a:extLst>
              <a:ext uri="{FF2B5EF4-FFF2-40B4-BE49-F238E27FC236}">
                <a16:creationId xmlns:a16="http://schemas.microsoft.com/office/drawing/2014/main" id="{FC83C2C8-0A88-1D6D-C952-0DBBC7578681}"/>
              </a:ext>
            </a:extLst>
          </p:cNvPr>
          <p:cNvSpPr/>
          <p:nvPr/>
        </p:nvSpPr>
        <p:spPr bwMode="auto">
          <a:xfrm>
            <a:off x="619352" y="4264476"/>
            <a:ext cx="212725" cy="223838"/>
          </a:xfrm>
          <a:prstGeom prst="ellipse">
            <a:avLst/>
          </a:prstGeom>
          <a:solidFill>
            <a:srgbClr val="FFFFFF">
              <a:lumMod val="75000"/>
            </a:srgbClr>
          </a:soli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07E9D3CD-988C-5230-400F-E51BFB4C7945}"/>
              </a:ext>
            </a:extLst>
          </p:cNvPr>
          <p:cNvSpPr/>
          <p:nvPr/>
        </p:nvSpPr>
        <p:spPr bwMode="auto">
          <a:xfrm>
            <a:off x="2013177" y="4264476"/>
            <a:ext cx="212725" cy="223838"/>
          </a:xfrm>
          <a:prstGeom prst="ellipse">
            <a:avLst/>
          </a:prstGeom>
          <a:solidFill>
            <a:srgbClr val="FFFFFF">
              <a:lumMod val="75000"/>
            </a:srgbClr>
          </a:soli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41" name="Gruppierung 69">
            <a:extLst>
              <a:ext uri="{FF2B5EF4-FFF2-40B4-BE49-F238E27FC236}">
                <a16:creationId xmlns:a16="http://schemas.microsoft.com/office/drawing/2014/main" id="{18F8C31A-8C54-0431-8050-84BFED005069}"/>
              </a:ext>
            </a:extLst>
          </p:cNvPr>
          <p:cNvGrpSpPr>
            <a:grpSpLocks/>
          </p:cNvGrpSpPr>
          <p:nvPr/>
        </p:nvGrpSpPr>
        <p:grpSpPr bwMode="auto">
          <a:xfrm>
            <a:off x="1276577" y="3515176"/>
            <a:ext cx="279400" cy="231775"/>
            <a:chOff x="1134426" y="1486711"/>
            <a:chExt cx="279269" cy="232552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01C14A1-4569-3BE2-CCDA-898F9B3C8E36}"/>
                </a:ext>
              </a:extLst>
            </p:cNvPr>
            <p:cNvSpPr/>
            <p:nvPr/>
          </p:nvSpPr>
          <p:spPr bwMode="auto">
            <a:xfrm>
              <a:off x="1175682" y="1493082"/>
              <a:ext cx="211038" cy="226181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43" name="Textfeld 9">
              <a:extLst>
                <a:ext uri="{FF2B5EF4-FFF2-40B4-BE49-F238E27FC236}">
                  <a16:creationId xmlns:a16="http://schemas.microsoft.com/office/drawing/2014/main" id="{31221D8E-85C0-204C-2723-D8D7A07431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4426" y="1486711"/>
              <a:ext cx="279269" cy="20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Ca</a:t>
              </a:r>
            </a:p>
          </p:txBody>
        </p:sp>
      </p:grpSp>
      <p:sp>
        <p:nvSpPr>
          <p:cNvPr id="144" name="Textfeld 76">
            <a:extLst>
              <a:ext uri="{FF2B5EF4-FFF2-40B4-BE49-F238E27FC236}">
                <a16:creationId xmlns:a16="http://schemas.microsoft.com/office/drawing/2014/main" id="{22DD0AAA-E590-1CBA-1C96-C6F72BAD7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64" y="4256539"/>
            <a:ext cx="2794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Ca</a:t>
            </a:r>
          </a:p>
        </p:txBody>
      </p:sp>
      <p:sp>
        <p:nvSpPr>
          <p:cNvPr id="145" name="Textfeld 77">
            <a:extLst>
              <a:ext uri="{FF2B5EF4-FFF2-40B4-BE49-F238E27FC236}">
                <a16:creationId xmlns:a16="http://schemas.microsoft.com/office/drawing/2014/main" id="{9C4961EE-F41A-F7F7-A7A3-AC2606796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3489" y="4256539"/>
            <a:ext cx="2794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Ca</a:t>
            </a:r>
          </a:p>
        </p:txBody>
      </p:sp>
      <p:grpSp>
        <p:nvGrpSpPr>
          <p:cNvPr id="146" name="Gruppierung 74">
            <a:extLst>
              <a:ext uri="{FF2B5EF4-FFF2-40B4-BE49-F238E27FC236}">
                <a16:creationId xmlns:a16="http://schemas.microsoft.com/office/drawing/2014/main" id="{8715ACAA-75B3-0E1C-8627-D980EBF694DA}"/>
              </a:ext>
            </a:extLst>
          </p:cNvPr>
          <p:cNvGrpSpPr>
            <a:grpSpLocks/>
          </p:cNvGrpSpPr>
          <p:nvPr/>
        </p:nvGrpSpPr>
        <p:grpSpPr bwMode="auto">
          <a:xfrm>
            <a:off x="1290864" y="3521526"/>
            <a:ext cx="319088" cy="233363"/>
            <a:chOff x="1135122" y="1486144"/>
            <a:chExt cx="319356" cy="233119"/>
          </a:xfrm>
        </p:grpSpPr>
        <p:sp>
          <p:nvSpPr>
            <p:cNvPr id="147" name="Oval 208">
              <a:extLst>
                <a:ext uri="{FF2B5EF4-FFF2-40B4-BE49-F238E27FC236}">
                  <a16:creationId xmlns:a16="http://schemas.microsoft.com/office/drawing/2014/main" id="{E0FBCF2F-77D3-A255-7FA3-712CDFA8C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6338" y="1493838"/>
              <a:ext cx="211137" cy="225425"/>
            </a:xfrm>
            <a:prstGeom prst="ellipse">
              <a:avLst/>
            </a:prstGeom>
            <a:solidFill>
              <a:srgbClr val="D7BFC9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48" name="Textfeld 9">
              <a:extLst>
                <a:ext uri="{FF2B5EF4-FFF2-40B4-BE49-F238E27FC236}">
                  <a16:creationId xmlns:a16="http://schemas.microsoft.com/office/drawing/2014/main" id="{39C38962-B1F9-4776-2942-B4FD232EE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5122" y="1486144"/>
              <a:ext cx="3193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Th</a:t>
              </a:r>
            </a:p>
          </p:txBody>
        </p:sp>
      </p:grpSp>
      <p:grpSp>
        <p:nvGrpSpPr>
          <p:cNvPr id="149" name="Gruppierung 5">
            <a:extLst>
              <a:ext uri="{FF2B5EF4-FFF2-40B4-BE49-F238E27FC236}">
                <a16:creationId xmlns:a16="http://schemas.microsoft.com/office/drawing/2014/main" id="{3802FD5C-2E66-9B9A-CD23-8E483E3FB00A}"/>
              </a:ext>
            </a:extLst>
          </p:cNvPr>
          <p:cNvGrpSpPr>
            <a:grpSpLocks/>
          </p:cNvGrpSpPr>
          <p:nvPr/>
        </p:nvGrpSpPr>
        <p:grpSpPr bwMode="auto">
          <a:xfrm>
            <a:off x="1198789" y="3413576"/>
            <a:ext cx="1179513" cy="1222375"/>
            <a:chOff x="-1709983" y="3532352"/>
            <a:chExt cx="1179472" cy="1222666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C6F637CD-3CD5-14E0-82C9-8CC9D4B04543}"/>
                </a:ext>
              </a:extLst>
            </p:cNvPr>
            <p:cNvSpPr/>
            <p:nvPr/>
          </p:nvSpPr>
          <p:spPr bwMode="auto">
            <a:xfrm rot="16200000">
              <a:off x="-2057101" y="3956053"/>
              <a:ext cx="1146083" cy="451847"/>
            </a:xfrm>
            <a:prstGeom prst="ellipse">
              <a:avLst/>
            </a:prstGeom>
            <a:gradFill flip="none" rotWithShape="1">
              <a:gsLst>
                <a:gs pos="0">
                  <a:srgbClr val="2D2D8A">
                    <a:lumMod val="60000"/>
                    <a:lumOff val="40000"/>
                    <a:alpha val="53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2222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753FC8A6-43E5-515A-93FE-56A1A0E644DC}"/>
                </a:ext>
              </a:extLst>
            </p:cNvPr>
            <p:cNvSpPr/>
            <p:nvPr/>
          </p:nvSpPr>
          <p:spPr bwMode="auto">
            <a:xfrm>
              <a:off x="-1624547" y="3532352"/>
              <a:ext cx="1094036" cy="483805"/>
            </a:xfrm>
            <a:prstGeom prst="ellipse">
              <a:avLst/>
            </a:prstGeom>
            <a:gradFill flip="none" rotWithShape="1">
              <a:gsLst>
                <a:gs pos="0">
                  <a:srgbClr val="2D2D8A">
                    <a:lumMod val="60000"/>
                    <a:lumOff val="40000"/>
                    <a:alpha val="53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2222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CAF4F6A4-847B-4176-1FFD-B760AAC3C749}"/>
                </a:ext>
              </a:extLst>
            </p:cNvPr>
            <p:cNvSpPr/>
            <p:nvPr/>
          </p:nvSpPr>
          <p:spPr bwMode="auto">
            <a:xfrm>
              <a:off x="-1589337" y="3648268"/>
              <a:ext cx="212718" cy="227066"/>
            </a:xfrm>
            <a:prstGeom prst="ellipse">
              <a:avLst/>
            </a:prstGeom>
            <a:solidFill>
              <a:srgbClr val="2D2D8A">
                <a:lumMod val="40000"/>
                <a:lumOff val="60000"/>
              </a:srgbClr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3" name="Textfeld 129">
              <a:extLst>
                <a:ext uri="{FF2B5EF4-FFF2-40B4-BE49-F238E27FC236}">
                  <a16:creationId xmlns:a16="http://schemas.microsoft.com/office/drawing/2014/main" id="{6F333283-1AA1-01D6-D961-665F7042FC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624546" y="3641836"/>
              <a:ext cx="268424" cy="207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Th</a:t>
              </a:r>
            </a:p>
          </p:txBody>
        </p:sp>
        <p:sp>
          <p:nvSpPr>
            <p:cNvPr id="154" name="Oval 190">
              <a:extLst>
                <a:ext uri="{FF2B5EF4-FFF2-40B4-BE49-F238E27FC236}">
                  <a16:creationId xmlns:a16="http://schemas.microsoft.com/office/drawing/2014/main" id="{B61BDCC7-BAE2-FC5A-A38E-7A24C6EA8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71357" y="3641836"/>
              <a:ext cx="181620" cy="193566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5" name="Textfeld 189">
              <a:extLst>
                <a:ext uri="{FF2B5EF4-FFF2-40B4-BE49-F238E27FC236}">
                  <a16:creationId xmlns:a16="http://schemas.microsoft.com/office/drawing/2014/main" id="{9AC251D7-05C7-C1DE-5D98-4B15B9260F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74029" y="3629025"/>
              <a:ext cx="215006" cy="206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56" name="Oval 191">
              <a:extLst>
                <a:ext uri="{FF2B5EF4-FFF2-40B4-BE49-F238E27FC236}">
                  <a16:creationId xmlns:a16="http://schemas.microsoft.com/office/drawing/2014/main" id="{F528A6A6-2211-F938-5AED-F37A15B8D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50728" y="4418655"/>
              <a:ext cx="181620" cy="193566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7" name="Textfeld 192">
              <a:extLst>
                <a:ext uri="{FF2B5EF4-FFF2-40B4-BE49-F238E27FC236}">
                  <a16:creationId xmlns:a16="http://schemas.microsoft.com/office/drawing/2014/main" id="{77263AAA-266E-0F87-D7DF-E0A8FED7C2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82778" y="4396194"/>
              <a:ext cx="213671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58" name="Textfeld 12">
              <a:extLst>
                <a:ext uri="{FF2B5EF4-FFF2-40B4-BE49-F238E27FC236}">
                  <a16:creationId xmlns:a16="http://schemas.microsoft.com/office/drawing/2014/main" id="{5560D0F0-978A-E715-B6D0-ECCD51974E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707347" y="4219841"/>
              <a:ext cx="273766" cy="27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</a:t>
              </a:r>
              <a:r>
                <a:rPr kumimoji="0" lang="de-DE" sz="1400" b="0" i="0" u="none" strike="noStrike" kern="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-</a:t>
              </a:r>
            </a:p>
          </p:txBody>
        </p:sp>
        <p:sp>
          <p:nvSpPr>
            <p:cNvPr id="159" name="Textfeld 196">
              <a:extLst>
                <a:ext uri="{FF2B5EF4-FFF2-40B4-BE49-F238E27FC236}">
                  <a16:creationId xmlns:a16="http://schemas.microsoft.com/office/drawing/2014/main" id="{D6B42802-62CB-CEC5-D4F6-C97C3ACFA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06398" y="3537090"/>
              <a:ext cx="273766" cy="27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</a:t>
              </a:r>
              <a:r>
                <a:rPr kumimoji="0" lang="de-DE" sz="1400" b="0" i="0" u="none" strike="noStrike" kern="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-</a:t>
              </a:r>
            </a:p>
          </p:txBody>
        </p:sp>
      </p:grpSp>
      <p:cxnSp>
        <p:nvCxnSpPr>
          <p:cNvPr id="160" name="Gerade Verbindung mit Pfeil 16">
            <a:extLst>
              <a:ext uri="{FF2B5EF4-FFF2-40B4-BE49-F238E27FC236}">
                <a16:creationId xmlns:a16="http://schemas.microsoft.com/office/drawing/2014/main" id="{29CF0AF5-8E9A-6F43-4BA6-80680E509CA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18012" y="3093875"/>
            <a:ext cx="129852" cy="395965"/>
          </a:xfrm>
          <a:prstGeom prst="straightConnector1">
            <a:avLst/>
          </a:prstGeom>
          <a:noFill/>
          <a:ln w="28575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4043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F9D7A27-EF70-D3FD-7830-70D21EECE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33CE3-B462-719C-A656-C0AAD8801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Simulation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dirty="0">
                <a:latin typeface="+mn-lt"/>
              </a:rPr>
              <a:t>Th:CaF</a:t>
            </a:r>
            <a:r>
              <a:rPr lang="de-DE" baseline="-25000" dirty="0">
                <a:latin typeface="+mn-lt"/>
              </a:rPr>
              <a:t>2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Vienna</a:t>
            </a:r>
            <a:r>
              <a:rPr lang="de-DE" dirty="0">
                <a:latin typeface="+mn-lt"/>
              </a:rPr>
              <a:t> 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EB55633D-628C-51A3-A9F0-2CE2AE14F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44E3F819-98DC-E09B-1790-3AA61F091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7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A94CF96D-69F4-A457-6B3D-C62ED3A4F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Picture 27">
            <a:extLst>
              <a:ext uri="{FF2B5EF4-FFF2-40B4-BE49-F238E27FC236}">
                <a16:creationId xmlns:a16="http://schemas.microsoft.com/office/drawing/2014/main" id="{359DA78C-C8D6-C9CD-4694-72B9761B4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3577" r="6402"/>
          <a:stretch>
            <a:fillRect/>
          </a:stretch>
        </p:blipFill>
        <p:spPr bwMode="auto">
          <a:xfrm>
            <a:off x="221846" y="1079808"/>
            <a:ext cx="2281868" cy="1691997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EBDE266-4805-BCC3-6659-092B3A1F5DB3}"/>
              </a:ext>
            </a:extLst>
          </p:cNvPr>
          <p:cNvSpPr txBox="1"/>
          <p:nvPr/>
        </p:nvSpPr>
        <p:spPr>
          <a:xfrm>
            <a:off x="331766" y="679698"/>
            <a:ext cx="2396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CaF</a:t>
            </a:r>
            <a:r>
              <a:rPr lang="de-DE" sz="2000" baseline="-25000" dirty="0"/>
              <a:t>2</a:t>
            </a:r>
            <a:r>
              <a:rPr lang="de-DE" sz="2000" dirty="0"/>
              <a:t> </a:t>
            </a:r>
            <a:r>
              <a:rPr lang="de-DE" sz="2000" dirty="0" err="1"/>
              <a:t>crystal</a:t>
            </a:r>
            <a:r>
              <a:rPr lang="de-DE" sz="2000" dirty="0"/>
              <a:t> </a:t>
            </a:r>
            <a:r>
              <a:rPr lang="de-DE" sz="2000" dirty="0" err="1"/>
              <a:t>structure</a:t>
            </a:r>
            <a:endParaRPr lang="de-DE" sz="2000" dirty="0"/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FF98B746-60A8-361A-B02E-AA6DD6DE5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484" y="2679474"/>
            <a:ext cx="1517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600" dirty="0" err="1">
                <a:solidFill>
                  <a:srgbClr val="C00000"/>
                </a:solidFill>
              </a:rPr>
              <a:t>put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r>
              <a:rPr lang="de-DE" sz="1600" baseline="30000" dirty="0">
                <a:solidFill>
                  <a:srgbClr val="C00000"/>
                </a:solidFill>
              </a:rPr>
              <a:t>229</a:t>
            </a:r>
            <a:r>
              <a:rPr lang="de-DE" sz="1600" dirty="0">
                <a:solidFill>
                  <a:srgbClr val="C00000"/>
                </a:solidFill>
              </a:rPr>
              <a:t>Th </a:t>
            </a:r>
            <a:r>
              <a:rPr lang="de-DE" sz="1600" dirty="0" err="1">
                <a:solidFill>
                  <a:srgbClr val="C00000"/>
                </a:solidFill>
              </a:rPr>
              <a:t>here</a:t>
            </a:r>
            <a:r>
              <a:rPr lang="de-DE" sz="1600" dirty="0">
                <a:solidFill>
                  <a:srgbClr val="C00000"/>
                </a:solidFill>
              </a:rPr>
              <a:t>!</a:t>
            </a:r>
          </a:p>
        </p:txBody>
      </p:sp>
      <p:cxnSp>
        <p:nvCxnSpPr>
          <p:cNvPr id="6" name="Gerade Verbindung mit Pfeil 16">
            <a:extLst>
              <a:ext uri="{FF2B5EF4-FFF2-40B4-BE49-F238E27FC236}">
                <a16:creationId xmlns:a16="http://schemas.microsoft.com/office/drawing/2014/main" id="{CC779ECF-7553-75A0-4262-33757A99237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917121" y="1990499"/>
            <a:ext cx="255588" cy="725487"/>
          </a:xfrm>
          <a:prstGeom prst="straightConnector1">
            <a:avLst/>
          </a:prstGeom>
          <a:noFill/>
          <a:ln w="28575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69864E14-152E-A2B8-8F65-4AB81D4C379D}"/>
              </a:ext>
            </a:extLst>
          </p:cNvPr>
          <p:cNvSpPr txBox="1"/>
          <p:nvPr/>
        </p:nvSpPr>
        <p:spPr>
          <a:xfrm>
            <a:off x="2775782" y="1113336"/>
            <a:ext cx="63682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Th</a:t>
            </a:r>
            <a:r>
              <a:rPr lang="de-DE" sz="1800" baseline="30000" dirty="0"/>
              <a:t>4+</a:t>
            </a:r>
            <a:r>
              <a:rPr lang="de-DE" sz="1800" dirty="0"/>
              <a:t> </a:t>
            </a:r>
            <a:r>
              <a:rPr lang="de-DE" sz="1800" dirty="0" err="1"/>
              <a:t>replaces</a:t>
            </a:r>
            <a:r>
              <a:rPr lang="de-DE" sz="1800" dirty="0"/>
              <a:t> Ca</a:t>
            </a:r>
            <a:r>
              <a:rPr lang="de-DE" sz="1800" baseline="30000" dirty="0"/>
              <a:t>2+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low</a:t>
            </a:r>
            <a:r>
              <a:rPr lang="de-DE" sz="1800" dirty="0"/>
              <a:t>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limit</a:t>
            </a:r>
            <a:r>
              <a:rPr lang="de-DE" sz="1800" dirty="0"/>
              <a:t> &gt;0.1%  (</a:t>
            </a:r>
            <a:r>
              <a:rPr lang="de-DE" sz="1800" dirty="0" err="1"/>
              <a:t>no</a:t>
            </a:r>
            <a:r>
              <a:rPr lang="de-DE" sz="1800" dirty="0"/>
              <a:t> </a:t>
            </a:r>
            <a:r>
              <a:rPr lang="de-DE" sz="1800" dirty="0" err="1"/>
              <a:t>interactions</a:t>
            </a:r>
            <a:r>
              <a:rPr lang="de-DE" sz="1800" dirty="0"/>
              <a:t> </a:t>
            </a:r>
            <a:r>
              <a:rPr lang="de-DE" sz="1800" dirty="0" err="1"/>
              <a:t>between</a:t>
            </a:r>
            <a:r>
              <a:rPr lang="de-DE" sz="1800" dirty="0"/>
              <a:t> Th?)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Ionic </a:t>
            </a:r>
            <a:r>
              <a:rPr lang="de-DE" sz="1800" dirty="0" err="1"/>
              <a:t>crystal</a:t>
            </a:r>
            <a:r>
              <a:rPr lang="de-DE" sz="1800" dirty="0"/>
              <a:t> </a:t>
            </a:r>
            <a:r>
              <a:rPr lang="de-DE" sz="1800" dirty="0">
                <a:sym typeface="Wingdings" pitchFamily="2" charset="2"/>
              </a:rPr>
              <a:t> 2+ </a:t>
            </a:r>
            <a:r>
              <a:rPr lang="de-DE" sz="1800" dirty="0" err="1">
                <a:sym typeface="Wingdings" pitchFamily="2" charset="2"/>
              </a:rPr>
              <a:t>charge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compensation</a:t>
            </a:r>
            <a:r>
              <a:rPr lang="de-DE" sz="1800" dirty="0">
                <a:sym typeface="Wingdings" pitchFamily="2" charset="2"/>
              </a:rPr>
              <a:t> ([</a:t>
            </a:r>
            <a:r>
              <a:rPr lang="de-DE" sz="1800" dirty="0" err="1">
                <a:sym typeface="Wingdings" pitchFamily="2" charset="2"/>
              </a:rPr>
              <a:t>Rn</a:t>
            </a:r>
            <a:r>
              <a:rPr lang="de-DE" sz="1800" dirty="0">
                <a:sym typeface="Wingdings" pitchFamily="2" charset="2"/>
              </a:rPr>
              <a:t>] </a:t>
            </a:r>
            <a:r>
              <a:rPr lang="de-DE" sz="1800" dirty="0" err="1">
                <a:sym typeface="Wingdings" pitchFamily="2" charset="2"/>
              </a:rPr>
              <a:t>config</a:t>
            </a:r>
            <a:r>
              <a:rPr lang="de-DE" sz="1800" dirty="0">
                <a:sym typeface="Wingdings" pitchFamily="2" charset="2"/>
              </a:rPr>
              <a:t>.)</a:t>
            </a:r>
          </a:p>
          <a:p>
            <a:pPr marL="628642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2 extra (</a:t>
            </a:r>
            <a:r>
              <a:rPr lang="de-DE" sz="1800" dirty="0" err="1">
                <a:sym typeface="Wingdings" pitchFamily="2" charset="2"/>
              </a:rPr>
              <a:t>interstitial</a:t>
            </a:r>
            <a:r>
              <a:rPr lang="de-DE" sz="1800" dirty="0">
                <a:sym typeface="Wingdings" pitchFamily="2" charset="2"/>
              </a:rPr>
              <a:t>) </a:t>
            </a:r>
            <a:r>
              <a:rPr lang="de-DE" sz="1800" dirty="0" err="1">
                <a:sym typeface="Wingdings" pitchFamily="2" charset="2"/>
              </a:rPr>
              <a:t>fluorines</a:t>
            </a:r>
            <a:r>
              <a:rPr lang="de-DE" sz="1800" dirty="0">
                <a:sym typeface="Wingdings" pitchFamily="2" charset="2"/>
              </a:rPr>
              <a:t> (</a:t>
            </a:r>
            <a:r>
              <a:rPr lang="de-DE" sz="1800" dirty="0" err="1">
                <a:sym typeface="Wingdings" pitchFamily="2" charset="2"/>
              </a:rPr>
              <a:t>several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spatial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arrangements</a:t>
            </a:r>
            <a:r>
              <a:rPr lang="de-DE" sz="1800" dirty="0">
                <a:sym typeface="Wingdings" pitchFamily="2" charset="2"/>
              </a:rPr>
              <a:t>)</a:t>
            </a:r>
          </a:p>
          <a:p>
            <a:pPr marL="628642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1 Ca </a:t>
            </a:r>
            <a:r>
              <a:rPr lang="de-DE" sz="1800" dirty="0" err="1">
                <a:sym typeface="Wingdings" pitchFamily="2" charset="2"/>
              </a:rPr>
              <a:t>vacancy</a:t>
            </a:r>
            <a:r>
              <a:rPr lang="de-DE" sz="1800" dirty="0">
                <a:sym typeface="Wingdings" pitchFamily="2" charset="2"/>
              </a:rPr>
              <a:t> (</a:t>
            </a:r>
            <a:r>
              <a:rPr lang="de-DE" sz="1800" dirty="0" err="1">
                <a:sym typeface="Wingdings" pitchFamily="2" charset="2"/>
              </a:rPr>
              <a:t>nearest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neighbor</a:t>
            </a:r>
            <a:r>
              <a:rPr lang="de-DE" sz="1800" dirty="0">
                <a:sym typeface="Wingdings" pitchFamily="2" charset="2"/>
              </a:rPr>
              <a:t>)</a:t>
            </a:r>
          </a:p>
          <a:p>
            <a:pPr marL="628642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…?</a:t>
            </a:r>
            <a:endParaRPr lang="de-DE" sz="1800" dirty="0"/>
          </a:p>
        </p:txBody>
      </p:sp>
      <p:sp>
        <p:nvSpPr>
          <p:cNvPr id="93" name="Rechteck 48">
            <a:extLst>
              <a:ext uri="{FF2B5EF4-FFF2-40B4-BE49-F238E27FC236}">
                <a16:creationId xmlns:a16="http://schemas.microsoft.com/office/drawing/2014/main" id="{541DAE24-8A74-C544-A56D-77922D0A4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964" y="3262764"/>
            <a:ext cx="696913" cy="742950"/>
          </a:xfrm>
          <a:prstGeom prst="rect">
            <a:avLst/>
          </a:prstGeom>
          <a:noFill/>
          <a:ln w="9525">
            <a:solidFill>
              <a:srgbClr val="66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94" name="Gruppierung 6">
            <a:extLst>
              <a:ext uri="{FF2B5EF4-FFF2-40B4-BE49-F238E27FC236}">
                <a16:creationId xmlns:a16="http://schemas.microsoft.com/office/drawing/2014/main" id="{302ADC04-A3A7-7A3C-6141-4D801716A68A}"/>
              </a:ext>
            </a:extLst>
          </p:cNvPr>
          <p:cNvGrpSpPr>
            <a:grpSpLocks/>
          </p:cNvGrpSpPr>
          <p:nvPr/>
        </p:nvGrpSpPr>
        <p:grpSpPr bwMode="auto">
          <a:xfrm>
            <a:off x="276452" y="3153226"/>
            <a:ext cx="922337" cy="949325"/>
            <a:chOff x="3083700" y="2622104"/>
            <a:chExt cx="1095395" cy="1058924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C8BE74E-F114-A64C-8987-13FDD35D1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6" name="Oval 26">
              <a:extLst>
                <a:ext uri="{FF2B5EF4-FFF2-40B4-BE49-F238E27FC236}">
                  <a16:creationId xmlns:a16="http://schemas.microsoft.com/office/drawing/2014/main" id="{872FA9FB-D35F-2C95-A1EF-C95D737E5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7" name="Rechteck 3">
              <a:extLst>
                <a:ext uri="{FF2B5EF4-FFF2-40B4-BE49-F238E27FC236}">
                  <a16:creationId xmlns:a16="http://schemas.microsoft.com/office/drawing/2014/main" id="{F8B2D78D-69ED-56BA-CC4F-3CDBFD4B1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8" name="Oval 28">
              <a:extLst>
                <a:ext uri="{FF2B5EF4-FFF2-40B4-BE49-F238E27FC236}">
                  <a16:creationId xmlns:a16="http://schemas.microsoft.com/office/drawing/2014/main" id="{01A5B76B-4A70-F2D5-FDC5-7DC00AB88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99" name="Oval 29">
              <a:extLst>
                <a:ext uri="{FF2B5EF4-FFF2-40B4-BE49-F238E27FC236}">
                  <a16:creationId xmlns:a16="http://schemas.microsoft.com/office/drawing/2014/main" id="{E6C2864D-6091-1341-223C-8E6A46CF5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0" name="Textfeld 4">
              <a:extLst>
                <a:ext uri="{FF2B5EF4-FFF2-40B4-BE49-F238E27FC236}">
                  <a16:creationId xmlns:a16="http://schemas.microsoft.com/office/drawing/2014/main" id="{B5C7ACA7-6955-6F4E-E8A4-ABD49FD12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1" name="Textfeld 5">
              <a:extLst>
                <a:ext uri="{FF2B5EF4-FFF2-40B4-BE49-F238E27FC236}">
                  <a16:creationId xmlns:a16="http://schemas.microsoft.com/office/drawing/2014/main" id="{671F75EE-D5CE-1CAE-7FE6-604C0E769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02" name="Textfeld 32">
              <a:extLst>
                <a:ext uri="{FF2B5EF4-FFF2-40B4-BE49-F238E27FC236}">
                  <a16:creationId xmlns:a16="http://schemas.microsoft.com/office/drawing/2014/main" id="{46A9ED46-8DD2-6085-FFB1-7B30A3112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03" name="Textfeld 33">
              <a:extLst>
                <a:ext uri="{FF2B5EF4-FFF2-40B4-BE49-F238E27FC236}">
                  <a16:creationId xmlns:a16="http://schemas.microsoft.com/office/drawing/2014/main" id="{946B1B2F-1A1C-BCB6-E6A5-B22370074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04" name="Textfeld 34">
              <a:extLst>
                <a:ext uri="{FF2B5EF4-FFF2-40B4-BE49-F238E27FC236}">
                  <a16:creationId xmlns:a16="http://schemas.microsoft.com/office/drawing/2014/main" id="{6B8D6C00-0A08-D1DE-8F96-BF02C7331D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grpSp>
        <p:nvGrpSpPr>
          <p:cNvPr id="105" name="Gruppierung 36">
            <a:extLst>
              <a:ext uri="{FF2B5EF4-FFF2-40B4-BE49-F238E27FC236}">
                <a16:creationId xmlns:a16="http://schemas.microsoft.com/office/drawing/2014/main" id="{7C64A5E3-9563-5DC2-3782-E593B93DDE43}"/>
              </a:ext>
            </a:extLst>
          </p:cNvPr>
          <p:cNvGrpSpPr>
            <a:grpSpLocks/>
          </p:cNvGrpSpPr>
          <p:nvPr/>
        </p:nvGrpSpPr>
        <p:grpSpPr bwMode="auto">
          <a:xfrm>
            <a:off x="1667102" y="3153226"/>
            <a:ext cx="922337" cy="949325"/>
            <a:chOff x="3083700" y="2622104"/>
            <a:chExt cx="1095395" cy="1058924"/>
          </a:xfrm>
        </p:grpSpPr>
        <p:sp>
          <p:nvSpPr>
            <p:cNvPr id="106" name="Oval 37">
              <a:extLst>
                <a:ext uri="{FF2B5EF4-FFF2-40B4-BE49-F238E27FC236}">
                  <a16:creationId xmlns:a16="http://schemas.microsoft.com/office/drawing/2014/main" id="{C6B55DC6-A27D-F219-4F5A-8DFCBC970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7" name="Oval 38">
              <a:extLst>
                <a:ext uri="{FF2B5EF4-FFF2-40B4-BE49-F238E27FC236}">
                  <a16:creationId xmlns:a16="http://schemas.microsoft.com/office/drawing/2014/main" id="{59441D8B-D961-05E2-7811-EB683497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8" name="Rechteck 39">
              <a:extLst>
                <a:ext uri="{FF2B5EF4-FFF2-40B4-BE49-F238E27FC236}">
                  <a16:creationId xmlns:a16="http://schemas.microsoft.com/office/drawing/2014/main" id="{84BE95AC-1A00-AC50-8DAB-1B60C673D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9" name="Oval 40">
              <a:extLst>
                <a:ext uri="{FF2B5EF4-FFF2-40B4-BE49-F238E27FC236}">
                  <a16:creationId xmlns:a16="http://schemas.microsoft.com/office/drawing/2014/main" id="{85F8CD19-80CC-CFFF-F2B6-D8DD86DDC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0" name="Oval 41">
              <a:extLst>
                <a:ext uri="{FF2B5EF4-FFF2-40B4-BE49-F238E27FC236}">
                  <a16:creationId xmlns:a16="http://schemas.microsoft.com/office/drawing/2014/main" id="{05B6E557-E1E2-1E81-BE29-7EFA45FE0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1" name="Textfeld 42">
              <a:extLst>
                <a:ext uri="{FF2B5EF4-FFF2-40B4-BE49-F238E27FC236}">
                  <a16:creationId xmlns:a16="http://schemas.microsoft.com/office/drawing/2014/main" id="{FE954D9D-0567-DB81-4CFF-548FD21A9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2" name="Textfeld 43">
              <a:extLst>
                <a:ext uri="{FF2B5EF4-FFF2-40B4-BE49-F238E27FC236}">
                  <a16:creationId xmlns:a16="http://schemas.microsoft.com/office/drawing/2014/main" id="{9CE5CE49-EFC4-3C12-90CC-065461974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13" name="Textfeld 44">
              <a:extLst>
                <a:ext uri="{FF2B5EF4-FFF2-40B4-BE49-F238E27FC236}">
                  <a16:creationId xmlns:a16="http://schemas.microsoft.com/office/drawing/2014/main" id="{A0F71CCB-6A01-E862-6C47-0B22B47CE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14" name="Textfeld 45">
              <a:extLst>
                <a:ext uri="{FF2B5EF4-FFF2-40B4-BE49-F238E27FC236}">
                  <a16:creationId xmlns:a16="http://schemas.microsoft.com/office/drawing/2014/main" id="{885D8529-B46D-2061-6E09-D6036B81A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15" name="Textfeld 46">
              <a:extLst>
                <a:ext uri="{FF2B5EF4-FFF2-40B4-BE49-F238E27FC236}">
                  <a16:creationId xmlns:a16="http://schemas.microsoft.com/office/drawing/2014/main" id="{6D221C0C-73D2-ED7C-8772-F7352BC87D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sp>
        <p:nvSpPr>
          <p:cNvPr id="116" name="Rechteck 60">
            <a:extLst>
              <a:ext uri="{FF2B5EF4-FFF2-40B4-BE49-F238E27FC236}">
                <a16:creationId xmlns:a16="http://schemas.microsoft.com/office/drawing/2014/main" id="{3270235C-4EFA-0F3E-DBE3-1E45A155F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964" y="4005714"/>
            <a:ext cx="696913" cy="741362"/>
          </a:xfrm>
          <a:prstGeom prst="rect">
            <a:avLst/>
          </a:prstGeom>
          <a:noFill/>
          <a:ln w="9525">
            <a:solidFill>
              <a:srgbClr val="66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117" name="Gruppierung 61">
            <a:extLst>
              <a:ext uri="{FF2B5EF4-FFF2-40B4-BE49-F238E27FC236}">
                <a16:creationId xmlns:a16="http://schemas.microsoft.com/office/drawing/2014/main" id="{53C20DE8-E018-FF64-6ED2-D4F2847BAF06}"/>
              </a:ext>
            </a:extLst>
          </p:cNvPr>
          <p:cNvGrpSpPr>
            <a:grpSpLocks/>
          </p:cNvGrpSpPr>
          <p:nvPr/>
        </p:nvGrpSpPr>
        <p:grpSpPr bwMode="auto">
          <a:xfrm>
            <a:off x="276452" y="3894589"/>
            <a:ext cx="922337" cy="949325"/>
            <a:chOff x="3083700" y="2622104"/>
            <a:chExt cx="1095395" cy="1058924"/>
          </a:xfrm>
        </p:grpSpPr>
        <p:sp>
          <p:nvSpPr>
            <p:cNvPr id="118" name="Oval 62">
              <a:extLst>
                <a:ext uri="{FF2B5EF4-FFF2-40B4-BE49-F238E27FC236}">
                  <a16:creationId xmlns:a16="http://schemas.microsoft.com/office/drawing/2014/main" id="{92BB2573-FF13-5AF3-9BE5-6F196CD02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9" name="Oval 63">
              <a:extLst>
                <a:ext uri="{FF2B5EF4-FFF2-40B4-BE49-F238E27FC236}">
                  <a16:creationId xmlns:a16="http://schemas.microsoft.com/office/drawing/2014/main" id="{5A8809A5-8CC8-DD5D-722E-8919FD2BC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0" name="Rechteck 64">
              <a:extLst>
                <a:ext uri="{FF2B5EF4-FFF2-40B4-BE49-F238E27FC236}">
                  <a16:creationId xmlns:a16="http://schemas.microsoft.com/office/drawing/2014/main" id="{AD6626E4-660E-6E8E-3C21-8D9E2AE3A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1" name="Oval 65">
              <a:extLst>
                <a:ext uri="{FF2B5EF4-FFF2-40B4-BE49-F238E27FC236}">
                  <a16:creationId xmlns:a16="http://schemas.microsoft.com/office/drawing/2014/main" id="{155B8F48-4D61-C7DB-027B-536FCAB70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2" name="Oval 66">
              <a:extLst>
                <a:ext uri="{FF2B5EF4-FFF2-40B4-BE49-F238E27FC236}">
                  <a16:creationId xmlns:a16="http://schemas.microsoft.com/office/drawing/2014/main" id="{E7E05EB8-87B4-F727-283E-EE308F5DB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3" name="Textfeld 67">
              <a:extLst>
                <a:ext uri="{FF2B5EF4-FFF2-40B4-BE49-F238E27FC236}">
                  <a16:creationId xmlns:a16="http://schemas.microsoft.com/office/drawing/2014/main" id="{FAA782BA-2AE7-5A8C-501E-0C6CC9B547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24" name="Textfeld 68">
              <a:extLst>
                <a:ext uri="{FF2B5EF4-FFF2-40B4-BE49-F238E27FC236}">
                  <a16:creationId xmlns:a16="http://schemas.microsoft.com/office/drawing/2014/main" id="{659D4E17-CFF6-C3E7-B88F-FA2A6D479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25" name="Textfeld 69">
              <a:extLst>
                <a:ext uri="{FF2B5EF4-FFF2-40B4-BE49-F238E27FC236}">
                  <a16:creationId xmlns:a16="http://schemas.microsoft.com/office/drawing/2014/main" id="{194EC96C-87E9-A0CB-0C8E-B869DE236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26" name="Textfeld 70">
              <a:extLst>
                <a:ext uri="{FF2B5EF4-FFF2-40B4-BE49-F238E27FC236}">
                  <a16:creationId xmlns:a16="http://schemas.microsoft.com/office/drawing/2014/main" id="{5924566B-0BF6-99AB-6387-EF3F40A7FA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27" name="Textfeld 71">
              <a:extLst>
                <a:ext uri="{FF2B5EF4-FFF2-40B4-BE49-F238E27FC236}">
                  <a16:creationId xmlns:a16="http://schemas.microsoft.com/office/drawing/2014/main" id="{30FC72C7-1B43-6743-23A5-0CB3A7B7AB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grpSp>
        <p:nvGrpSpPr>
          <p:cNvPr id="128" name="Gruppierung 49">
            <a:extLst>
              <a:ext uri="{FF2B5EF4-FFF2-40B4-BE49-F238E27FC236}">
                <a16:creationId xmlns:a16="http://schemas.microsoft.com/office/drawing/2014/main" id="{05B01447-D819-7E08-B6C1-E011B5F86FA1}"/>
              </a:ext>
            </a:extLst>
          </p:cNvPr>
          <p:cNvGrpSpPr>
            <a:grpSpLocks/>
          </p:cNvGrpSpPr>
          <p:nvPr/>
        </p:nvGrpSpPr>
        <p:grpSpPr bwMode="auto">
          <a:xfrm>
            <a:off x="1667102" y="3894589"/>
            <a:ext cx="922337" cy="949325"/>
            <a:chOff x="3083700" y="2622104"/>
            <a:chExt cx="1095395" cy="1058924"/>
          </a:xfrm>
        </p:grpSpPr>
        <p:sp>
          <p:nvSpPr>
            <p:cNvPr id="129" name="Oval 50">
              <a:extLst>
                <a:ext uri="{FF2B5EF4-FFF2-40B4-BE49-F238E27FC236}">
                  <a16:creationId xmlns:a16="http://schemas.microsoft.com/office/drawing/2014/main" id="{B052CD35-F820-8DD7-B577-C98F4F80B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836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0" name="Oval 51">
              <a:extLst>
                <a:ext uri="{FF2B5EF4-FFF2-40B4-BE49-F238E27FC236}">
                  <a16:creationId xmlns:a16="http://schemas.microsoft.com/office/drawing/2014/main" id="{7C6F1EB8-8CEC-AAE3-424E-9496C9F75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2636912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1" name="Rechteck 52">
              <a:extLst>
                <a:ext uri="{FF2B5EF4-FFF2-40B4-BE49-F238E27FC236}">
                  <a16:creationId xmlns:a16="http://schemas.microsoft.com/office/drawing/2014/main" id="{0A791E1F-25E2-1F50-D9D2-709FAD70F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744924"/>
              <a:ext cx="828365" cy="828092"/>
            </a:xfrm>
            <a:prstGeom prst="rect">
              <a:avLst/>
            </a:prstGeom>
            <a:noFill/>
            <a:ln w="9525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2" name="Oval 53">
              <a:extLst>
                <a:ext uri="{FF2B5EF4-FFF2-40B4-BE49-F238E27FC236}">
                  <a16:creationId xmlns:a16="http://schemas.microsoft.com/office/drawing/2014/main" id="{3EF773DF-A7CF-9F6A-2C61-61B64B062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928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3" name="Oval 54">
              <a:extLst>
                <a:ext uri="{FF2B5EF4-FFF2-40B4-BE49-F238E27FC236}">
                  <a16:creationId xmlns:a16="http://schemas.microsoft.com/office/drawing/2014/main" id="{03FE2E27-D153-BE0C-BC13-9592EBB9E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700" y="3465004"/>
              <a:ext cx="216024" cy="216024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4" name="Textfeld 55">
              <a:extLst>
                <a:ext uri="{FF2B5EF4-FFF2-40B4-BE49-F238E27FC236}">
                  <a16:creationId xmlns:a16="http://schemas.microsoft.com/office/drawing/2014/main" id="{D0991324-2EB2-82DF-426A-F8F365A9E0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575" y="2852936"/>
              <a:ext cx="184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5" name="Textfeld 56">
              <a:extLst>
                <a:ext uri="{FF2B5EF4-FFF2-40B4-BE49-F238E27FC236}">
                  <a16:creationId xmlns:a16="http://schemas.microsoft.com/office/drawing/2014/main" id="{595A0272-01D8-544A-89D4-9B183633D6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36" name="Textfeld 57">
              <a:extLst>
                <a:ext uri="{FF2B5EF4-FFF2-40B4-BE49-F238E27FC236}">
                  <a16:creationId xmlns:a16="http://schemas.microsoft.com/office/drawing/2014/main" id="{17CCDAAE-7AFF-51F6-7FCD-3317CC1A7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789" y="2622104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37" name="Textfeld 58">
              <a:extLst>
                <a:ext uri="{FF2B5EF4-FFF2-40B4-BE49-F238E27FC236}">
                  <a16:creationId xmlns:a16="http://schemas.microsoft.com/office/drawing/2014/main" id="{0B7F1593-BEF6-7896-70F4-2142E5298B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38" name="Textfeld 59">
              <a:extLst>
                <a:ext uri="{FF2B5EF4-FFF2-40B4-BE49-F238E27FC236}">
                  <a16:creationId xmlns:a16="http://schemas.microsoft.com/office/drawing/2014/main" id="{60521B46-8C6B-26B3-BC80-B319E15DD3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697" y="3450196"/>
              <a:ext cx="25516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</p:grpSp>
      <p:sp>
        <p:nvSpPr>
          <p:cNvPr id="139" name="Oval 138">
            <a:extLst>
              <a:ext uri="{FF2B5EF4-FFF2-40B4-BE49-F238E27FC236}">
                <a16:creationId xmlns:a16="http://schemas.microsoft.com/office/drawing/2014/main" id="{FC83C2C8-0A88-1D6D-C952-0DBBC7578681}"/>
              </a:ext>
            </a:extLst>
          </p:cNvPr>
          <p:cNvSpPr/>
          <p:nvPr/>
        </p:nvSpPr>
        <p:spPr bwMode="auto">
          <a:xfrm>
            <a:off x="619352" y="4264476"/>
            <a:ext cx="212725" cy="223838"/>
          </a:xfrm>
          <a:prstGeom prst="ellipse">
            <a:avLst/>
          </a:prstGeom>
          <a:solidFill>
            <a:srgbClr val="FFFFFF">
              <a:lumMod val="75000"/>
            </a:srgbClr>
          </a:soli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07E9D3CD-988C-5230-400F-E51BFB4C7945}"/>
              </a:ext>
            </a:extLst>
          </p:cNvPr>
          <p:cNvSpPr/>
          <p:nvPr/>
        </p:nvSpPr>
        <p:spPr bwMode="auto">
          <a:xfrm>
            <a:off x="2013177" y="4264476"/>
            <a:ext cx="212725" cy="223838"/>
          </a:xfrm>
          <a:prstGeom prst="ellipse">
            <a:avLst/>
          </a:prstGeom>
          <a:solidFill>
            <a:srgbClr val="FFFFFF">
              <a:lumMod val="75000"/>
            </a:srgbClr>
          </a:solidFill>
          <a:ln w="952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41" name="Gruppierung 69">
            <a:extLst>
              <a:ext uri="{FF2B5EF4-FFF2-40B4-BE49-F238E27FC236}">
                <a16:creationId xmlns:a16="http://schemas.microsoft.com/office/drawing/2014/main" id="{18F8C31A-8C54-0431-8050-84BFED005069}"/>
              </a:ext>
            </a:extLst>
          </p:cNvPr>
          <p:cNvGrpSpPr>
            <a:grpSpLocks/>
          </p:cNvGrpSpPr>
          <p:nvPr/>
        </p:nvGrpSpPr>
        <p:grpSpPr bwMode="auto">
          <a:xfrm>
            <a:off x="1276577" y="3515176"/>
            <a:ext cx="279400" cy="231775"/>
            <a:chOff x="1134426" y="1486711"/>
            <a:chExt cx="279269" cy="232552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01C14A1-4569-3BE2-CCDA-898F9B3C8E36}"/>
                </a:ext>
              </a:extLst>
            </p:cNvPr>
            <p:cNvSpPr/>
            <p:nvPr/>
          </p:nvSpPr>
          <p:spPr bwMode="auto">
            <a:xfrm>
              <a:off x="1175682" y="1493082"/>
              <a:ext cx="211038" cy="226181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43" name="Textfeld 9">
              <a:extLst>
                <a:ext uri="{FF2B5EF4-FFF2-40B4-BE49-F238E27FC236}">
                  <a16:creationId xmlns:a16="http://schemas.microsoft.com/office/drawing/2014/main" id="{31221D8E-85C0-204C-2723-D8D7A07431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4426" y="1486711"/>
              <a:ext cx="279269" cy="20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Ca</a:t>
              </a:r>
            </a:p>
          </p:txBody>
        </p:sp>
      </p:grpSp>
      <p:sp>
        <p:nvSpPr>
          <p:cNvPr id="144" name="Textfeld 76">
            <a:extLst>
              <a:ext uri="{FF2B5EF4-FFF2-40B4-BE49-F238E27FC236}">
                <a16:creationId xmlns:a16="http://schemas.microsoft.com/office/drawing/2014/main" id="{22DD0AAA-E590-1CBA-1C96-C6F72BAD7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64" y="4256539"/>
            <a:ext cx="2794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Ca</a:t>
            </a:r>
          </a:p>
        </p:txBody>
      </p:sp>
      <p:sp>
        <p:nvSpPr>
          <p:cNvPr id="145" name="Textfeld 77">
            <a:extLst>
              <a:ext uri="{FF2B5EF4-FFF2-40B4-BE49-F238E27FC236}">
                <a16:creationId xmlns:a16="http://schemas.microsoft.com/office/drawing/2014/main" id="{9C4961EE-F41A-F7F7-A7A3-AC2606796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3489" y="4256539"/>
            <a:ext cx="2794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Ca</a:t>
            </a:r>
          </a:p>
        </p:txBody>
      </p:sp>
      <p:grpSp>
        <p:nvGrpSpPr>
          <p:cNvPr id="146" name="Gruppierung 74">
            <a:extLst>
              <a:ext uri="{FF2B5EF4-FFF2-40B4-BE49-F238E27FC236}">
                <a16:creationId xmlns:a16="http://schemas.microsoft.com/office/drawing/2014/main" id="{8715ACAA-75B3-0E1C-8627-D980EBF694DA}"/>
              </a:ext>
            </a:extLst>
          </p:cNvPr>
          <p:cNvGrpSpPr>
            <a:grpSpLocks/>
          </p:cNvGrpSpPr>
          <p:nvPr/>
        </p:nvGrpSpPr>
        <p:grpSpPr bwMode="auto">
          <a:xfrm>
            <a:off x="1290864" y="3521526"/>
            <a:ext cx="319088" cy="233363"/>
            <a:chOff x="1135122" y="1486144"/>
            <a:chExt cx="319356" cy="233119"/>
          </a:xfrm>
        </p:grpSpPr>
        <p:sp>
          <p:nvSpPr>
            <p:cNvPr id="147" name="Oval 208">
              <a:extLst>
                <a:ext uri="{FF2B5EF4-FFF2-40B4-BE49-F238E27FC236}">
                  <a16:creationId xmlns:a16="http://schemas.microsoft.com/office/drawing/2014/main" id="{E0FBCF2F-77D3-A255-7FA3-712CDFA8C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6338" y="1493838"/>
              <a:ext cx="211137" cy="225425"/>
            </a:xfrm>
            <a:prstGeom prst="ellipse">
              <a:avLst/>
            </a:prstGeom>
            <a:solidFill>
              <a:srgbClr val="D7BFC9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48" name="Textfeld 9">
              <a:extLst>
                <a:ext uri="{FF2B5EF4-FFF2-40B4-BE49-F238E27FC236}">
                  <a16:creationId xmlns:a16="http://schemas.microsoft.com/office/drawing/2014/main" id="{39C38962-B1F9-4776-2942-B4FD232EE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5122" y="1486144"/>
              <a:ext cx="3193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Th</a:t>
              </a:r>
            </a:p>
          </p:txBody>
        </p:sp>
      </p:grpSp>
      <p:grpSp>
        <p:nvGrpSpPr>
          <p:cNvPr id="149" name="Gruppierung 5">
            <a:extLst>
              <a:ext uri="{FF2B5EF4-FFF2-40B4-BE49-F238E27FC236}">
                <a16:creationId xmlns:a16="http://schemas.microsoft.com/office/drawing/2014/main" id="{3802FD5C-2E66-9B9A-CD23-8E483E3FB00A}"/>
              </a:ext>
            </a:extLst>
          </p:cNvPr>
          <p:cNvGrpSpPr>
            <a:grpSpLocks/>
          </p:cNvGrpSpPr>
          <p:nvPr/>
        </p:nvGrpSpPr>
        <p:grpSpPr bwMode="auto">
          <a:xfrm>
            <a:off x="1198789" y="3413576"/>
            <a:ext cx="1179513" cy="1222375"/>
            <a:chOff x="-1709983" y="3532352"/>
            <a:chExt cx="1179472" cy="1222666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C6F637CD-3CD5-14E0-82C9-8CC9D4B04543}"/>
                </a:ext>
              </a:extLst>
            </p:cNvPr>
            <p:cNvSpPr/>
            <p:nvPr/>
          </p:nvSpPr>
          <p:spPr bwMode="auto">
            <a:xfrm rot="16200000">
              <a:off x="-2057101" y="3956053"/>
              <a:ext cx="1146083" cy="451847"/>
            </a:xfrm>
            <a:prstGeom prst="ellipse">
              <a:avLst/>
            </a:prstGeom>
            <a:gradFill flip="none" rotWithShape="1">
              <a:gsLst>
                <a:gs pos="0">
                  <a:srgbClr val="2D2D8A">
                    <a:lumMod val="60000"/>
                    <a:lumOff val="40000"/>
                    <a:alpha val="53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2222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753FC8A6-43E5-515A-93FE-56A1A0E644DC}"/>
                </a:ext>
              </a:extLst>
            </p:cNvPr>
            <p:cNvSpPr/>
            <p:nvPr/>
          </p:nvSpPr>
          <p:spPr bwMode="auto">
            <a:xfrm>
              <a:off x="-1624547" y="3532352"/>
              <a:ext cx="1094036" cy="483805"/>
            </a:xfrm>
            <a:prstGeom prst="ellipse">
              <a:avLst/>
            </a:prstGeom>
            <a:gradFill flip="none" rotWithShape="1">
              <a:gsLst>
                <a:gs pos="0">
                  <a:srgbClr val="2D2D8A">
                    <a:lumMod val="60000"/>
                    <a:lumOff val="40000"/>
                    <a:alpha val="5300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2222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CAF4F6A4-847B-4176-1FFD-B760AAC3C749}"/>
                </a:ext>
              </a:extLst>
            </p:cNvPr>
            <p:cNvSpPr/>
            <p:nvPr/>
          </p:nvSpPr>
          <p:spPr bwMode="auto">
            <a:xfrm>
              <a:off x="-1589337" y="3648268"/>
              <a:ext cx="212718" cy="227066"/>
            </a:xfrm>
            <a:prstGeom prst="ellipse">
              <a:avLst/>
            </a:prstGeom>
            <a:solidFill>
              <a:srgbClr val="2D2D8A">
                <a:lumMod val="40000"/>
                <a:lumOff val="60000"/>
              </a:srgbClr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3" name="Textfeld 129">
              <a:extLst>
                <a:ext uri="{FF2B5EF4-FFF2-40B4-BE49-F238E27FC236}">
                  <a16:creationId xmlns:a16="http://schemas.microsoft.com/office/drawing/2014/main" id="{6F333283-1AA1-01D6-D961-665F7042FC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624546" y="3641836"/>
              <a:ext cx="268424" cy="207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Th</a:t>
              </a:r>
            </a:p>
          </p:txBody>
        </p:sp>
        <p:sp>
          <p:nvSpPr>
            <p:cNvPr id="154" name="Oval 190">
              <a:extLst>
                <a:ext uri="{FF2B5EF4-FFF2-40B4-BE49-F238E27FC236}">
                  <a16:creationId xmlns:a16="http://schemas.microsoft.com/office/drawing/2014/main" id="{B61BDCC7-BAE2-FC5A-A38E-7A24C6EA8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71357" y="3641836"/>
              <a:ext cx="181620" cy="193566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5" name="Textfeld 189">
              <a:extLst>
                <a:ext uri="{FF2B5EF4-FFF2-40B4-BE49-F238E27FC236}">
                  <a16:creationId xmlns:a16="http://schemas.microsoft.com/office/drawing/2014/main" id="{9AC251D7-05C7-C1DE-5D98-4B15B9260F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74029" y="3629025"/>
              <a:ext cx="215006" cy="206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56" name="Oval 191">
              <a:extLst>
                <a:ext uri="{FF2B5EF4-FFF2-40B4-BE49-F238E27FC236}">
                  <a16:creationId xmlns:a16="http://schemas.microsoft.com/office/drawing/2014/main" id="{F528A6A6-2211-F938-5AED-F37A15B8D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50728" y="4418655"/>
              <a:ext cx="181620" cy="193566"/>
            </a:xfrm>
            <a:prstGeom prst="ellipse">
              <a:avLst/>
            </a:prstGeom>
            <a:solidFill>
              <a:srgbClr val="6699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57" name="Textfeld 192">
              <a:extLst>
                <a:ext uri="{FF2B5EF4-FFF2-40B4-BE49-F238E27FC236}">
                  <a16:creationId xmlns:a16="http://schemas.microsoft.com/office/drawing/2014/main" id="{77263AAA-266E-0F87-D7DF-E0A8FED7C2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82778" y="4396194"/>
              <a:ext cx="213671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F</a:t>
              </a:r>
            </a:p>
          </p:txBody>
        </p:sp>
        <p:sp>
          <p:nvSpPr>
            <p:cNvPr id="158" name="Textfeld 12">
              <a:extLst>
                <a:ext uri="{FF2B5EF4-FFF2-40B4-BE49-F238E27FC236}">
                  <a16:creationId xmlns:a16="http://schemas.microsoft.com/office/drawing/2014/main" id="{5560D0F0-978A-E715-B6D0-ECCD51974E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707347" y="4219841"/>
              <a:ext cx="273766" cy="27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</a:t>
              </a:r>
              <a:r>
                <a:rPr kumimoji="0" lang="de-DE" sz="1400" b="0" i="0" u="none" strike="noStrike" kern="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-</a:t>
              </a:r>
            </a:p>
          </p:txBody>
        </p:sp>
        <p:sp>
          <p:nvSpPr>
            <p:cNvPr id="159" name="Textfeld 196">
              <a:extLst>
                <a:ext uri="{FF2B5EF4-FFF2-40B4-BE49-F238E27FC236}">
                  <a16:creationId xmlns:a16="http://schemas.microsoft.com/office/drawing/2014/main" id="{D6B42802-62CB-CEC5-D4F6-C97C3ACFA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06398" y="3537090"/>
              <a:ext cx="273766" cy="27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</a:t>
              </a:r>
              <a:r>
                <a:rPr kumimoji="0" lang="de-DE" sz="1400" b="0" i="0" u="none" strike="noStrike" kern="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-</a:t>
              </a:r>
            </a:p>
          </p:txBody>
        </p:sp>
      </p:grpSp>
      <p:cxnSp>
        <p:nvCxnSpPr>
          <p:cNvPr id="160" name="Gerade Verbindung mit Pfeil 16">
            <a:extLst>
              <a:ext uri="{FF2B5EF4-FFF2-40B4-BE49-F238E27FC236}">
                <a16:creationId xmlns:a16="http://schemas.microsoft.com/office/drawing/2014/main" id="{29CF0AF5-8E9A-6F43-4BA6-80680E509CA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18012" y="3093875"/>
            <a:ext cx="129852" cy="395965"/>
          </a:xfrm>
          <a:prstGeom prst="straightConnector1">
            <a:avLst/>
          </a:prstGeom>
          <a:noFill/>
          <a:ln w="28575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2551FEA-DD87-A0D2-DEEE-7C18A5F09F51}"/>
              </a:ext>
            </a:extLst>
          </p:cNvPr>
          <p:cNvGrpSpPr/>
          <p:nvPr/>
        </p:nvGrpSpPr>
        <p:grpSpPr>
          <a:xfrm>
            <a:off x="3291107" y="3447416"/>
            <a:ext cx="5265723" cy="1152969"/>
            <a:chOff x="277935" y="873263"/>
            <a:chExt cx="7867014" cy="1722541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6F55B61B-448A-1939-D07D-EFF3BE468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65324" y="873263"/>
              <a:ext cx="1882558" cy="1722541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DB04081A-650E-E580-5281-C77A8F0E5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935" y="873263"/>
              <a:ext cx="1854244" cy="169848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6D6D5C0E-6DC9-7A26-2697-886F2C373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81027" y="873263"/>
              <a:ext cx="1882558" cy="1722540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FBC9C2A6-E1AC-2839-A56B-C8FB4FE6F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96730" y="873263"/>
              <a:ext cx="1848219" cy="1722540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C05C6933-7F04-B62C-0E15-2CD5EC58D518}"/>
              </a:ext>
            </a:extLst>
          </p:cNvPr>
          <p:cNvSpPr txBox="1"/>
          <p:nvPr/>
        </p:nvSpPr>
        <p:spPr>
          <a:xfrm>
            <a:off x="3168618" y="4563988"/>
            <a:ext cx="1347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/>
              <a:t>pristine</a:t>
            </a:r>
            <a:r>
              <a:rPr lang="de-DE" sz="1600" dirty="0"/>
              <a:t> CaF</a:t>
            </a:r>
            <a:r>
              <a:rPr lang="de-DE" sz="1600" baseline="-25000" dirty="0"/>
              <a:t>2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AD3A3F3-E0E0-A1BB-0EA1-693C5C0800E0}"/>
              </a:ext>
            </a:extLst>
          </p:cNvPr>
          <p:cNvSpPr txBox="1"/>
          <p:nvPr/>
        </p:nvSpPr>
        <p:spPr>
          <a:xfrm>
            <a:off x="4607837" y="4590093"/>
            <a:ext cx="1241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Ca </a:t>
            </a:r>
            <a:r>
              <a:rPr lang="de-DE" sz="1600" dirty="0" err="1"/>
              <a:t>vacancy</a:t>
            </a:r>
            <a:endParaRPr lang="de-DE" sz="1600" baseline="-250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AB6ABE3-C9CB-A0F9-8BC7-86455FFCB701}"/>
              </a:ext>
            </a:extLst>
          </p:cNvPr>
          <p:cNvSpPr txBox="1"/>
          <p:nvPr/>
        </p:nvSpPr>
        <p:spPr>
          <a:xfrm>
            <a:off x="5862473" y="4600384"/>
            <a:ext cx="1460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2F </a:t>
            </a:r>
            <a:r>
              <a:rPr lang="de-DE" sz="1600" dirty="0" err="1"/>
              <a:t>interstitials</a:t>
            </a:r>
            <a:endParaRPr lang="de-DE" sz="1600" baseline="-250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AFAC4E3-DCE7-9F31-3BB7-09C6387A1B10}"/>
              </a:ext>
            </a:extLst>
          </p:cNvPr>
          <p:cNvSpPr txBox="1"/>
          <p:nvPr/>
        </p:nvSpPr>
        <p:spPr>
          <a:xfrm>
            <a:off x="7162285" y="4590548"/>
            <a:ext cx="1463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2F </a:t>
            </a:r>
            <a:r>
              <a:rPr lang="de-DE" sz="1600" dirty="0" err="1"/>
              <a:t>interstitials</a:t>
            </a:r>
            <a:endParaRPr lang="de-DE" sz="1600" baseline="-250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2D51CB3-1BDA-CF96-947B-49D9AC92E1F8}"/>
              </a:ext>
            </a:extLst>
          </p:cNvPr>
          <p:cNvSpPr txBox="1"/>
          <p:nvPr/>
        </p:nvSpPr>
        <p:spPr>
          <a:xfrm>
            <a:off x="3484501" y="3062311"/>
            <a:ext cx="513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Vienna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„Mekka“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density</a:t>
            </a:r>
            <a:r>
              <a:rPr lang="de-DE" sz="1800" dirty="0"/>
              <a:t> </a:t>
            </a:r>
            <a:r>
              <a:rPr lang="de-DE" sz="1800" dirty="0" err="1"/>
              <a:t>functional</a:t>
            </a:r>
            <a:r>
              <a:rPr lang="de-DE" sz="1800" dirty="0"/>
              <a:t> </a:t>
            </a:r>
            <a:r>
              <a:rPr lang="de-DE" sz="1800" dirty="0" err="1"/>
              <a:t>theory</a:t>
            </a:r>
            <a:r>
              <a:rPr lang="de-DE" sz="1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57268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3AAA9-D619-A274-2FE9-168AF28F3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63709-BFA4-F524-D438-6FD88C2B1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>
                <a:latin typeface="+mn-lt"/>
              </a:rPr>
              <a:t>First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laser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excitation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 in 2024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821E84DC-2FE3-D8CA-91B2-FFBC19F048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E099F3D2-3436-910C-BB0A-4FEC726B4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E98B9096-88E5-8FDA-2C29-BA64021DA9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D040E00-E394-7C09-10E3-7092B4664962}"/>
              </a:ext>
            </a:extLst>
          </p:cNvPr>
          <p:cNvSpPr txBox="1"/>
          <p:nvPr/>
        </p:nvSpPr>
        <p:spPr>
          <a:xfrm>
            <a:off x="152400" y="751114"/>
            <a:ext cx="183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PTB Experiment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F91F307C-94DE-D595-991D-931EFB13A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" y="1261331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AB89DD3B-8A36-B274-3A48-70EDFE9DB0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r="34250"/>
          <a:stretch/>
        </p:blipFill>
        <p:spPr bwMode="auto">
          <a:xfrm>
            <a:off x="2200428" y="1255017"/>
            <a:ext cx="1325285" cy="198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280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FBB06-252C-B287-B743-8C68772C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6ADED-28A2-6F2D-42A5-FDA59B89F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>
                <a:latin typeface="+mn-lt"/>
              </a:rPr>
              <a:t>First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laser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excitation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 in 2024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4CFF214D-61EB-3239-5B29-CE0B55B5A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82F3006E-270A-699B-DE03-923C061574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255BBFF9-EF36-D4AE-740D-9376AED4B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5F30A75-56AD-7EF2-D0FB-769D6EAD05C5}"/>
              </a:ext>
            </a:extLst>
          </p:cNvPr>
          <p:cNvSpPr txBox="1"/>
          <p:nvPr/>
        </p:nvSpPr>
        <p:spPr>
          <a:xfrm>
            <a:off x="152400" y="751114"/>
            <a:ext cx="183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PTB Experiment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AF99E631-D5C4-8EA4-1C1C-E1B94503B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" y="1261331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3BF3BA99-50BC-9B95-3FC3-DCC38C7E33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r="34250"/>
          <a:stretch/>
        </p:blipFill>
        <p:spPr bwMode="auto">
          <a:xfrm>
            <a:off x="2200428" y="1255017"/>
            <a:ext cx="1325285" cy="198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6AFA3B8-7798-9AB8-2FDA-97D4A3C337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401" y="1255017"/>
            <a:ext cx="5039032" cy="1569350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3C20400-451B-50E2-B887-2227FC5C309A}"/>
              </a:ext>
            </a:extLst>
          </p:cNvPr>
          <p:cNvGrpSpPr/>
          <p:nvPr/>
        </p:nvGrpSpPr>
        <p:grpSpPr>
          <a:xfrm>
            <a:off x="6960198" y="1279956"/>
            <a:ext cx="1363251" cy="852382"/>
            <a:chOff x="6516216" y="4232766"/>
            <a:chExt cx="1717989" cy="1164317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4021E8DB-7838-A347-E1C6-0822B7BBB1A9}"/>
                </a:ext>
              </a:extLst>
            </p:cNvPr>
            <p:cNvSpPr/>
            <p:nvPr/>
          </p:nvSpPr>
          <p:spPr bwMode="auto">
            <a:xfrm>
              <a:off x="6516216" y="4232766"/>
              <a:ext cx="1692188" cy="1164317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pic>
          <p:nvPicPr>
            <p:cNvPr id="8" name="Bild 3" descr="CaF2_conv_Fsc.png">
              <a:extLst>
                <a:ext uri="{FF2B5EF4-FFF2-40B4-BE49-F238E27FC236}">
                  <a16:creationId xmlns:a16="http://schemas.microsoft.com/office/drawing/2014/main" id="{E9358985-A609-A4D1-BD41-D0C32C1F6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3"/>
            <a:stretch>
              <a:fillRect/>
            </a:stretch>
          </p:blipFill>
          <p:spPr bwMode="auto">
            <a:xfrm>
              <a:off x="6631922" y="4310451"/>
              <a:ext cx="1114083" cy="993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08B2B29-3611-F30E-DACA-BEB68C2AEF3D}"/>
                </a:ext>
              </a:extLst>
            </p:cNvPr>
            <p:cNvSpPr/>
            <p:nvPr/>
          </p:nvSpPr>
          <p:spPr bwMode="auto">
            <a:xfrm rot="16466828">
              <a:off x="7369815" y="3962066"/>
              <a:ext cx="46048" cy="1682733"/>
            </a:xfrm>
            <a:prstGeom prst="rect">
              <a:avLst/>
            </a:prstGeom>
            <a:solidFill>
              <a:srgbClr val="2104A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solidFill>
                    <a:srgbClr val="323399"/>
                  </a:solidFill>
                </a:ln>
                <a:solidFill>
                  <a:srgbClr val="181397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273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54DF9-E734-4D8E-9012-D48E9DA4A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B73A85-0E06-FD9D-F9B9-B8BD905C4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>
                <a:latin typeface="+mn-lt"/>
              </a:rPr>
              <a:t>First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laser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excitation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 in 2024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CECDC71-222A-A342-05AF-04F25F3AB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1DA765D5-8575-15AF-957A-41D0CF77D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8217B82F-8E34-B77F-E80E-52AD7371EE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8FBD08B-4967-0F0A-D948-08C303EF4CE4}"/>
              </a:ext>
            </a:extLst>
          </p:cNvPr>
          <p:cNvSpPr txBox="1"/>
          <p:nvPr/>
        </p:nvSpPr>
        <p:spPr>
          <a:xfrm>
            <a:off x="152400" y="751114"/>
            <a:ext cx="183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PTB Experiment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E1474A11-CF2D-7DA4-FDE0-2FA12FB6A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" y="1261331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D86B9041-B0B6-C66D-A61F-395F58BC54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r="34250"/>
          <a:stretch/>
        </p:blipFill>
        <p:spPr bwMode="auto">
          <a:xfrm>
            <a:off x="2200428" y="1255017"/>
            <a:ext cx="1325285" cy="198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B72E91D-DB4C-9B7C-7171-EDE11C083A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778"/>
          <a:stretch>
            <a:fillRect/>
          </a:stretch>
        </p:blipFill>
        <p:spPr>
          <a:xfrm>
            <a:off x="150046" y="3303063"/>
            <a:ext cx="4769134" cy="162804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FD87081-B962-0B12-F432-FD99AEF069C5}"/>
              </a:ext>
            </a:extLst>
          </p:cNvPr>
          <p:cNvSpPr txBox="1"/>
          <p:nvPr/>
        </p:nvSpPr>
        <p:spPr>
          <a:xfrm>
            <a:off x="4996713" y="3555718"/>
            <a:ext cx="280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800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scanning</a:t>
            </a:r>
            <a:r>
              <a:rPr lang="de-DE" sz="18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for</a:t>
            </a:r>
            <a:r>
              <a:rPr lang="de-DE" sz="18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almost</a:t>
            </a:r>
            <a:r>
              <a:rPr lang="de-DE" sz="18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 a </a:t>
            </a:r>
            <a:r>
              <a:rPr lang="de-DE" sz="1800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year</a:t>
            </a:r>
            <a:r>
              <a:rPr lang="de-DE" sz="18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…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AA89546-BCE2-2EAF-CAC2-06C9496836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401" y="1255017"/>
            <a:ext cx="5039032" cy="1569350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AADA79C-E3E2-A2ED-372F-27217217B5FB}"/>
              </a:ext>
            </a:extLst>
          </p:cNvPr>
          <p:cNvGrpSpPr/>
          <p:nvPr/>
        </p:nvGrpSpPr>
        <p:grpSpPr>
          <a:xfrm>
            <a:off x="6960198" y="1279956"/>
            <a:ext cx="1363251" cy="852382"/>
            <a:chOff x="6516216" y="4232766"/>
            <a:chExt cx="1717989" cy="1164317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4027BBF5-1E89-FBD1-90D3-003E6EB0A2A8}"/>
                </a:ext>
              </a:extLst>
            </p:cNvPr>
            <p:cNvSpPr/>
            <p:nvPr/>
          </p:nvSpPr>
          <p:spPr bwMode="auto">
            <a:xfrm>
              <a:off x="6516216" y="4232766"/>
              <a:ext cx="1692188" cy="1164317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pic>
          <p:nvPicPr>
            <p:cNvPr id="8" name="Bild 3" descr="CaF2_conv_Fsc.png">
              <a:extLst>
                <a:ext uri="{FF2B5EF4-FFF2-40B4-BE49-F238E27FC236}">
                  <a16:creationId xmlns:a16="http://schemas.microsoft.com/office/drawing/2014/main" id="{FE481610-14D5-EE8A-7BAF-DB9CA918F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3"/>
            <a:stretch>
              <a:fillRect/>
            </a:stretch>
          </p:blipFill>
          <p:spPr bwMode="auto">
            <a:xfrm>
              <a:off x="6631922" y="4310451"/>
              <a:ext cx="1114083" cy="993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56849221-FE54-3410-916E-BA1C45EAD989}"/>
                </a:ext>
              </a:extLst>
            </p:cNvPr>
            <p:cNvSpPr/>
            <p:nvPr/>
          </p:nvSpPr>
          <p:spPr bwMode="auto">
            <a:xfrm rot="16466828">
              <a:off x="7369815" y="3962066"/>
              <a:ext cx="46048" cy="1682733"/>
            </a:xfrm>
            <a:prstGeom prst="rect">
              <a:avLst/>
            </a:prstGeom>
            <a:solidFill>
              <a:srgbClr val="2104A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solidFill>
                    <a:srgbClr val="323399"/>
                  </a:solidFill>
                </a:ln>
                <a:solidFill>
                  <a:srgbClr val="181397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5186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DBDED-41EE-F293-4C6F-EC3A6FF19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313B2-A339-1956-F282-CBF2CE092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>
                <a:latin typeface="+mn-lt"/>
              </a:rPr>
              <a:t>First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laser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excitation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 in 2024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5A7B7871-4962-D463-0E98-02FDB04972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134BDFAD-E00A-5563-5033-94332477C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07F31AD5-D0B9-A5A1-F7CB-22FEEF33D8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5F1B1BA-21CA-6748-8728-08B046D5B910}"/>
              </a:ext>
            </a:extLst>
          </p:cNvPr>
          <p:cNvSpPr txBox="1"/>
          <p:nvPr/>
        </p:nvSpPr>
        <p:spPr>
          <a:xfrm>
            <a:off x="152400" y="751114"/>
            <a:ext cx="183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PTB Experiment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A60876A-2D70-2CCF-E53C-0C8EA3EED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" y="1261331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5AE16551-1E7E-DC75-D19F-A81A438107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r="34250"/>
          <a:stretch/>
        </p:blipFill>
        <p:spPr bwMode="auto">
          <a:xfrm>
            <a:off x="2200428" y="1255017"/>
            <a:ext cx="1325285" cy="198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39DFD88-C92D-A588-76D9-D86A38C1C40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778"/>
          <a:stretch>
            <a:fillRect/>
          </a:stretch>
        </p:blipFill>
        <p:spPr>
          <a:xfrm>
            <a:off x="150046" y="3303063"/>
            <a:ext cx="4769134" cy="162804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2642F7D-7D9C-3EC3-6B2A-145DE6FCAF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1516" y="1051228"/>
            <a:ext cx="2438625" cy="191802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BA440D0-E845-2C5B-9F06-BC4D7B7F226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905"/>
          <a:stretch/>
        </p:blipFill>
        <p:spPr>
          <a:xfrm>
            <a:off x="6195944" y="1229012"/>
            <a:ext cx="2902828" cy="19097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77D9A1FA-91F4-2E79-FD23-1CDBF5ADFA3D}"/>
                  </a:ext>
                </a:extLst>
              </p:cNvPr>
              <p:cNvSpPr txBox="1"/>
              <p:nvPr/>
            </p:nvSpPr>
            <p:spPr>
              <a:xfrm>
                <a:off x="3795828" y="2990359"/>
                <a:ext cx="25254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A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𝑖𝑠𝑜𝑚𝑒𝑟</m:t>
                        </m:r>
                      </m:sub>
                    </m:sSub>
                  </m:oMath>
                </a14:m>
                <a:r>
                  <a:rPr lang="de-DE" sz="1600" dirty="0">
                    <a:solidFill>
                      <a:srgbClr val="FF0000"/>
                    </a:solidFill>
                    <a:latin typeface="Arial" charset="0"/>
                    <a:ea typeface="ＭＳ Ｐゴシック" charset="0"/>
                  </a:rPr>
                  <a:t>= 2020.409(7) </a:t>
                </a:r>
                <a:r>
                  <a:rPr lang="de-DE" sz="1600" dirty="0" err="1">
                    <a:solidFill>
                      <a:srgbClr val="FF0000"/>
                    </a:solidFill>
                    <a:latin typeface="Arial" charset="0"/>
                    <a:ea typeface="ＭＳ Ｐゴシック" charset="0"/>
                  </a:rPr>
                  <a:t>THz</a:t>
                </a:r>
                <a:r>
                  <a:rPr lang="de-DE" sz="1600" dirty="0">
                    <a:solidFill>
                      <a:srgbClr val="FF0000"/>
                    </a:solidFill>
                    <a:latin typeface="Arial" charset="0"/>
                    <a:ea typeface="ＭＳ Ｐゴシック" charset="0"/>
                  </a:rPr>
                  <a:t> </a:t>
                </a:r>
                <a:endParaRPr lang="de-DE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77D9A1FA-91F4-2E79-FD23-1CDBF5ADF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828" y="2990359"/>
                <a:ext cx="2525459" cy="338554"/>
              </a:xfrm>
              <a:prstGeom prst="rect">
                <a:avLst/>
              </a:prstGeom>
              <a:blipFill>
                <a:blip r:embed="rId8"/>
                <a:stretch>
                  <a:fillRect t="-3571" r="-503" b="-2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8954F410-CCFD-AB54-528C-C5CC9F6B99C6}"/>
                  </a:ext>
                </a:extLst>
              </p:cNvPr>
              <p:cNvSpPr txBox="1"/>
              <p:nvPr/>
            </p:nvSpPr>
            <p:spPr>
              <a:xfrm>
                <a:off x="6508958" y="2969248"/>
                <a:ext cx="3625519" cy="4568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f>
                          <m:fPr>
                            <m:ctrlPr>
                              <a:rPr lang="de-AT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AT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AT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de-AT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de-DE" sz="1600" dirty="0">
                    <a:solidFill>
                      <a:srgbClr val="FF0000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670(102) s (in </a:t>
                </a:r>
                <a:r>
                  <a:rPr lang="de-DE" sz="1600" dirty="0" err="1">
                    <a:solidFill>
                      <a:srgbClr val="FF0000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crystal</a:t>
                </a:r>
                <a:r>
                  <a:rPr lang="de-DE" sz="1600" dirty="0">
                    <a:solidFill>
                      <a:srgbClr val="FF0000"/>
                    </a:solidFill>
                    <a:latin typeface="Arial" panose="020B0604020202020204" pitchFamily="34" charset="0"/>
                    <a:ea typeface="ＭＳ Ｐゴシック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8954F410-CCFD-AB54-528C-C5CC9F6B9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958" y="2969248"/>
                <a:ext cx="3625519" cy="456856"/>
              </a:xfrm>
              <a:prstGeom prst="rect">
                <a:avLst/>
              </a:prstGeom>
              <a:blipFill>
                <a:blip r:embed="rId9"/>
                <a:stretch>
                  <a:fillRect t="-54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>
            <a:extLst>
              <a:ext uri="{FF2B5EF4-FFF2-40B4-BE49-F238E27FC236}">
                <a16:creationId xmlns:a16="http://schemas.microsoft.com/office/drawing/2014/main" id="{CAED3840-6C15-1A23-0BA8-ABE6632A788C}"/>
              </a:ext>
            </a:extLst>
          </p:cNvPr>
          <p:cNvSpPr txBox="1"/>
          <p:nvPr/>
        </p:nvSpPr>
        <p:spPr>
          <a:xfrm>
            <a:off x="4860828" y="3219219"/>
            <a:ext cx="14574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solidFill>
                  <a:srgbClr val="FF0000"/>
                </a:solidFill>
              </a:rPr>
              <a:t>laser</a:t>
            </a:r>
            <a:r>
              <a:rPr lang="de-DE" sz="1100" dirty="0">
                <a:solidFill>
                  <a:srgbClr val="FF0000"/>
                </a:solidFill>
              </a:rPr>
              <a:t> </a:t>
            </a:r>
            <a:r>
              <a:rPr lang="de-DE" sz="1100" dirty="0" err="1">
                <a:solidFill>
                  <a:srgbClr val="FF0000"/>
                </a:solidFill>
              </a:rPr>
              <a:t>linewidth</a:t>
            </a:r>
            <a:r>
              <a:rPr lang="de-DE" sz="1100" dirty="0">
                <a:solidFill>
                  <a:srgbClr val="FF0000"/>
                </a:solidFill>
              </a:rPr>
              <a:t> limited</a:t>
            </a:r>
          </a:p>
        </p:txBody>
      </p:sp>
    </p:spTree>
    <p:extLst>
      <p:ext uri="{BB962C8B-B14F-4D97-AF65-F5344CB8AC3E}">
        <p14:creationId xmlns:p14="http://schemas.microsoft.com/office/powerpoint/2010/main" val="3196685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B384E-F850-5318-5101-CA4D69441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33D336-2E77-17F7-D365-2E155CD22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>
                <a:latin typeface="+mn-lt"/>
              </a:rPr>
              <a:t>First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laser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excitation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 in 2024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1024EFF1-299C-6145-A4C0-4C503C97E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046FA6A7-504E-292E-E09B-2AD342745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7FD912B-17D8-8A0B-F0B3-A01EFF3F5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B415C82-D5D1-0B01-170B-0CA73532D25C}"/>
              </a:ext>
            </a:extLst>
          </p:cNvPr>
          <p:cNvSpPr txBox="1"/>
          <p:nvPr/>
        </p:nvSpPr>
        <p:spPr>
          <a:xfrm>
            <a:off x="152400" y="751114"/>
            <a:ext cx="183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PTB Experiment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0A3F0F0-4A03-029D-CF11-450BFAE26379}"/>
              </a:ext>
            </a:extLst>
          </p:cNvPr>
          <p:cNvSpPr txBox="1"/>
          <p:nvPr/>
        </p:nvSpPr>
        <p:spPr>
          <a:xfrm>
            <a:off x="4694667" y="751113"/>
            <a:ext cx="2000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UCLA Experiment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418DD466-FFD5-03D2-DD3D-1790D9A94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" y="1261331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85624AEF-E03C-6011-0AD9-158128E6BF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r="34250"/>
          <a:stretch/>
        </p:blipFill>
        <p:spPr bwMode="auto">
          <a:xfrm>
            <a:off x="2200428" y="1255017"/>
            <a:ext cx="1325285" cy="198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38705662-809B-0783-4715-7A6A827402AF}"/>
              </a:ext>
            </a:extLst>
          </p:cNvPr>
          <p:cNvSpPr txBox="1"/>
          <p:nvPr/>
        </p:nvSpPr>
        <p:spPr>
          <a:xfrm>
            <a:off x="193913" y="3450771"/>
            <a:ext cx="1075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Host: CaF</a:t>
            </a:r>
            <a:r>
              <a:rPr lang="de-DE" sz="1600" baseline="-25000" dirty="0"/>
              <a:t>2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564E3B70-9085-33E5-3C3D-53FE6700D9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3572" y="1261331"/>
            <a:ext cx="1829733" cy="1988840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541420E7-2AC8-A68D-4BBF-BEC78F888D03}"/>
              </a:ext>
            </a:extLst>
          </p:cNvPr>
          <p:cNvSpPr txBox="1"/>
          <p:nvPr/>
        </p:nvSpPr>
        <p:spPr>
          <a:xfrm>
            <a:off x="4694667" y="3450771"/>
            <a:ext cx="1333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Host: LiSrAlF</a:t>
            </a:r>
            <a:r>
              <a:rPr lang="de-DE" sz="1600" baseline="-25000" dirty="0"/>
              <a:t>6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B31B856D-9813-6454-58B4-536C5398551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365"/>
          <a:stretch/>
        </p:blipFill>
        <p:spPr>
          <a:xfrm>
            <a:off x="4723074" y="1254754"/>
            <a:ext cx="2172571" cy="197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674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D4EA2-F367-8864-4B5B-E7054AA25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C6328D9F-BC6C-1813-7BA7-16611647C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6A1C4BB2-9E24-4E6E-C210-4A8543C30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DE7BFF-6AE2-2757-17A8-D02A3FD53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DDBD69E-9C5F-D289-1DB7-867745609FD2}"/>
              </a:ext>
            </a:extLst>
          </p:cNvPr>
          <p:cNvSpPr txBox="1"/>
          <p:nvPr/>
        </p:nvSpPr>
        <p:spPr>
          <a:xfrm>
            <a:off x="152400" y="751114"/>
            <a:ext cx="1838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PTB Experiment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BA79016-7A72-1038-AD51-1E33BABD2587}"/>
              </a:ext>
            </a:extLst>
          </p:cNvPr>
          <p:cNvSpPr txBox="1"/>
          <p:nvPr/>
        </p:nvSpPr>
        <p:spPr>
          <a:xfrm>
            <a:off x="4694667" y="751113"/>
            <a:ext cx="2000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UCLA Experiment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53099F8E-FB2E-4AD7-0DF5-F2F8C3CA2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" y="1261331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A5A92E92-E1F2-CCFA-7299-EBD28CE44E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6" r="34250"/>
          <a:stretch/>
        </p:blipFill>
        <p:spPr bwMode="auto">
          <a:xfrm>
            <a:off x="2200428" y="1255017"/>
            <a:ext cx="1325285" cy="198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5F1312C1-4FAA-8C54-ACE7-BFCF58A7E3A7}"/>
              </a:ext>
            </a:extLst>
          </p:cNvPr>
          <p:cNvSpPr txBox="1"/>
          <p:nvPr/>
        </p:nvSpPr>
        <p:spPr>
          <a:xfrm>
            <a:off x="193913" y="3450771"/>
            <a:ext cx="1075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Host: CaF</a:t>
            </a:r>
            <a:r>
              <a:rPr lang="de-DE" sz="1600" baseline="-25000" dirty="0"/>
              <a:t>2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A4E2BB33-D3AA-07BD-7758-C4417AD08F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3572" y="1261331"/>
            <a:ext cx="1829733" cy="1988840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CE1811B3-111C-5E8A-8F72-FA9FA27F157C}"/>
              </a:ext>
            </a:extLst>
          </p:cNvPr>
          <p:cNvSpPr txBox="1"/>
          <p:nvPr/>
        </p:nvSpPr>
        <p:spPr>
          <a:xfrm>
            <a:off x="4694667" y="3450771"/>
            <a:ext cx="1333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Host: LiSrAlF</a:t>
            </a:r>
            <a:r>
              <a:rPr lang="de-DE" sz="1600" baseline="-25000" dirty="0"/>
              <a:t>6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0135DE0-840C-4519-D170-78B586EDC509}"/>
              </a:ext>
            </a:extLst>
          </p:cNvPr>
          <p:cNvSpPr txBox="1"/>
          <p:nvPr/>
        </p:nvSpPr>
        <p:spPr>
          <a:xfrm>
            <a:off x="193913" y="3808110"/>
            <a:ext cx="27494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Isomer </a:t>
            </a:r>
            <a:r>
              <a:rPr lang="de-DE" sz="1600" dirty="0" err="1"/>
              <a:t>energy</a:t>
            </a:r>
            <a:r>
              <a:rPr lang="de-DE" sz="1600" dirty="0"/>
              <a:t>: </a:t>
            </a:r>
          </a:p>
          <a:p>
            <a:r>
              <a:rPr lang="de-DE" sz="1600" dirty="0">
                <a:solidFill>
                  <a:srgbClr val="FF0000"/>
                </a:solidFill>
              </a:rPr>
              <a:t>8.338(24) eV </a:t>
            </a:r>
            <a:r>
              <a:rPr lang="de-DE" sz="1600" dirty="0" err="1">
                <a:solidFill>
                  <a:srgbClr val="FF0000"/>
                </a:solidFill>
              </a:rPr>
              <a:t>or</a:t>
            </a:r>
            <a:r>
              <a:rPr lang="de-DE" sz="1600" dirty="0">
                <a:solidFill>
                  <a:srgbClr val="FF0000"/>
                </a:solidFill>
              </a:rPr>
              <a:t> 148.71(42) </a:t>
            </a:r>
            <a:r>
              <a:rPr lang="de-DE" sz="1600" dirty="0" err="1">
                <a:solidFill>
                  <a:srgbClr val="FF0000"/>
                </a:solidFill>
              </a:rPr>
              <a:t>nm</a:t>
            </a:r>
            <a:endParaRPr lang="de-DE" sz="1600" dirty="0">
              <a:solidFill>
                <a:srgbClr val="FF0000"/>
              </a:solidFill>
            </a:endParaRPr>
          </a:p>
          <a:p>
            <a:r>
              <a:rPr lang="de-DE" sz="1600" dirty="0"/>
              <a:t>Isomer </a:t>
            </a:r>
            <a:r>
              <a:rPr lang="de-DE" sz="1600" dirty="0" err="1"/>
              <a:t>lifetime</a:t>
            </a:r>
            <a:r>
              <a:rPr lang="de-DE" sz="1600" dirty="0"/>
              <a:t>: </a:t>
            </a:r>
          </a:p>
          <a:p>
            <a:r>
              <a:rPr lang="de-DE" sz="1600" dirty="0">
                <a:solidFill>
                  <a:srgbClr val="FF0000"/>
                </a:solidFill>
              </a:rPr>
              <a:t>670(102) s (in </a:t>
            </a:r>
            <a:r>
              <a:rPr lang="de-DE" sz="1600" dirty="0" err="1">
                <a:solidFill>
                  <a:srgbClr val="FF0000"/>
                </a:solidFill>
              </a:rPr>
              <a:t>crystal</a:t>
            </a:r>
            <a:r>
              <a:rPr lang="de-DE" sz="1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87FB084-C91B-BFAF-E7A9-6B47B194F1BD}"/>
              </a:ext>
            </a:extLst>
          </p:cNvPr>
          <p:cNvSpPr txBox="1"/>
          <p:nvPr/>
        </p:nvSpPr>
        <p:spPr>
          <a:xfrm>
            <a:off x="4694667" y="3808110"/>
            <a:ext cx="3245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/>
                </a:solidFill>
              </a:rPr>
              <a:t>Isomer </a:t>
            </a:r>
            <a:r>
              <a:rPr lang="de-DE" sz="1600" dirty="0" err="1">
                <a:solidFill>
                  <a:schemeClr val="tx1"/>
                </a:solidFill>
              </a:rPr>
              <a:t>energy</a:t>
            </a:r>
            <a:r>
              <a:rPr lang="de-DE" sz="1600" dirty="0">
                <a:solidFill>
                  <a:schemeClr val="tx1"/>
                </a:solidFill>
              </a:rPr>
              <a:t>: </a:t>
            </a:r>
          </a:p>
          <a:p>
            <a:r>
              <a:rPr lang="de-AT" sz="1600" dirty="0">
                <a:solidFill>
                  <a:srgbClr val="FF0000"/>
                </a:solidFill>
                <a:effectLst/>
              </a:rPr>
              <a:t>148.38219(4)</a:t>
            </a:r>
            <a:r>
              <a:rPr lang="de-AT" sz="1600" dirty="0" err="1">
                <a:solidFill>
                  <a:srgbClr val="FF0000"/>
                </a:solidFill>
                <a:effectLst/>
              </a:rPr>
              <a:t>stat</a:t>
            </a:r>
            <a:r>
              <a:rPr lang="de-AT" sz="1600" dirty="0">
                <a:solidFill>
                  <a:srgbClr val="FF0000"/>
                </a:solidFill>
                <a:effectLst/>
              </a:rPr>
              <a:t> (20)</a:t>
            </a:r>
            <a:r>
              <a:rPr lang="de-AT" sz="1600" dirty="0" err="1">
                <a:solidFill>
                  <a:srgbClr val="FF0000"/>
                </a:solidFill>
                <a:effectLst/>
              </a:rPr>
              <a:t>sys</a:t>
            </a:r>
            <a:r>
              <a:rPr lang="de-AT" sz="1600" dirty="0">
                <a:solidFill>
                  <a:srgbClr val="FF0000"/>
                </a:solidFill>
                <a:effectLst/>
              </a:rPr>
              <a:t> </a:t>
            </a:r>
            <a:r>
              <a:rPr lang="de-AT" sz="1600" dirty="0" err="1">
                <a:solidFill>
                  <a:srgbClr val="FF0000"/>
                </a:solidFill>
                <a:effectLst/>
              </a:rPr>
              <a:t>nm</a:t>
            </a:r>
            <a:r>
              <a:rPr lang="de-AT" sz="1600" dirty="0">
                <a:solidFill>
                  <a:srgbClr val="FF0000"/>
                </a:solidFill>
                <a:effectLst/>
              </a:rPr>
              <a:t> </a:t>
            </a:r>
            <a:endParaRPr lang="de-DE" sz="1600" dirty="0">
              <a:solidFill>
                <a:srgbClr val="FF0000"/>
              </a:solidFill>
            </a:endParaRPr>
          </a:p>
          <a:p>
            <a:r>
              <a:rPr lang="de-DE" sz="1600" dirty="0">
                <a:solidFill>
                  <a:schemeClr val="tx1"/>
                </a:solidFill>
              </a:rPr>
              <a:t>Isomer </a:t>
            </a:r>
            <a:r>
              <a:rPr lang="de-DE" sz="1600" dirty="0" err="1">
                <a:solidFill>
                  <a:schemeClr val="tx1"/>
                </a:solidFill>
              </a:rPr>
              <a:t>lifetime</a:t>
            </a:r>
            <a:r>
              <a:rPr lang="de-DE" sz="1600" dirty="0">
                <a:solidFill>
                  <a:schemeClr val="tx1"/>
                </a:solidFill>
              </a:rPr>
              <a:t>: </a:t>
            </a:r>
          </a:p>
          <a:p>
            <a:r>
              <a:rPr lang="de-AT" sz="1600" dirty="0">
                <a:solidFill>
                  <a:srgbClr val="FF0000"/>
                </a:solidFill>
                <a:effectLst/>
              </a:rPr>
              <a:t>568(13)</a:t>
            </a:r>
            <a:r>
              <a:rPr lang="de-AT" sz="1600" dirty="0" err="1">
                <a:solidFill>
                  <a:srgbClr val="FF0000"/>
                </a:solidFill>
                <a:effectLst/>
              </a:rPr>
              <a:t>stat</a:t>
            </a:r>
            <a:r>
              <a:rPr lang="de-AT" sz="1600" dirty="0">
                <a:solidFill>
                  <a:srgbClr val="FF0000"/>
                </a:solidFill>
                <a:effectLst/>
              </a:rPr>
              <a:t> (20)</a:t>
            </a:r>
            <a:r>
              <a:rPr lang="de-AT" sz="1600" dirty="0" err="1">
                <a:solidFill>
                  <a:srgbClr val="FF0000"/>
                </a:solidFill>
                <a:effectLst/>
              </a:rPr>
              <a:t>sys</a:t>
            </a:r>
            <a:r>
              <a:rPr lang="de-AT" sz="1600" dirty="0">
                <a:solidFill>
                  <a:srgbClr val="FF0000"/>
                </a:solidFill>
                <a:effectLst/>
              </a:rPr>
              <a:t> s </a:t>
            </a:r>
            <a:r>
              <a:rPr lang="de-DE" sz="1600" dirty="0">
                <a:solidFill>
                  <a:srgbClr val="FF0000"/>
                </a:solidFill>
              </a:rPr>
              <a:t>(in </a:t>
            </a:r>
            <a:r>
              <a:rPr lang="de-DE" sz="1600" dirty="0" err="1">
                <a:solidFill>
                  <a:srgbClr val="FF0000"/>
                </a:solidFill>
              </a:rPr>
              <a:t>crystal</a:t>
            </a:r>
            <a:r>
              <a:rPr lang="de-DE" sz="1600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BEE817AF-7E83-8737-AA2B-A400571E78C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365"/>
          <a:stretch/>
        </p:blipFill>
        <p:spPr>
          <a:xfrm>
            <a:off x="4723074" y="1254754"/>
            <a:ext cx="2172571" cy="1976128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FBD4F84B-D792-B89D-0E52-8992B6ABFC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4713" y="2560768"/>
            <a:ext cx="2356031" cy="144091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4D8D7F8C-BA34-15E6-3FBB-A97AD38C6DBA}"/>
              </a:ext>
            </a:extLst>
          </p:cNvPr>
          <p:cNvSpPr txBox="1"/>
          <p:nvPr/>
        </p:nvSpPr>
        <p:spPr>
          <a:xfrm>
            <a:off x="3363190" y="3995680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April 2024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66271DA-B0FE-ED73-0D51-FD473A275AD9}"/>
              </a:ext>
            </a:extLst>
          </p:cNvPr>
          <p:cNvSpPr txBox="1"/>
          <p:nvPr/>
        </p:nvSpPr>
        <p:spPr>
          <a:xfrm>
            <a:off x="8195418" y="3995680"/>
            <a:ext cx="86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July</a:t>
            </a:r>
            <a:r>
              <a:rPr lang="de-DE" dirty="0"/>
              <a:t> 2024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A9D1B70E-3EF4-0049-68B9-BA7D98E9DD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2831" y="2549942"/>
            <a:ext cx="2547256" cy="144647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60E4A58-8B17-3D2E-5069-DE2598989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9525"/>
            <a:ext cx="8575675" cy="447675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>
                <a:latin typeface="+mn-lt"/>
              </a:rPr>
              <a:t>First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laser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excitation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 in 2024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667439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1CF28-7D54-C17D-2F9A-387A7279F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AFBA3-58F4-D308-3B4A-DE44F3471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7" y="9343"/>
            <a:ext cx="7434037" cy="448097"/>
          </a:xfrm>
        </p:spPr>
        <p:txBody>
          <a:bodyPr>
            <a:noAutofit/>
          </a:bodyPr>
          <a:lstStyle/>
          <a:p>
            <a:r>
              <a:rPr lang="en-GB" b="0" dirty="0">
                <a:latin typeface="+mn-lt"/>
              </a:rPr>
              <a:t>…any</a:t>
            </a:r>
            <a:r>
              <a:rPr lang="en-GB" dirty="0">
                <a:latin typeface="+mn-lt"/>
              </a:rPr>
              <a:t> questions?</a:t>
            </a:r>
            <a:r>
              <a:rPr lang="en-GB" b="0" dirty="0">
                <a:latin typeface="+mn-lt"/>
              </a:rPr>
              <a:t>…any </a:t>
            </a:r>
            <a:r>
              <a:rPr lang="en-GB" dirty="0">
                <a:latin typeface="+mn-lt"/>
              </a:rPr>
              <a:t>time!</a:t>
            </a:r>
            <a:endParaRPr lang="en-GB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3C9008B4-439F-11A0-7EB2-AA21025A64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0B66CE14-5E0E-AAF7-F7CF-7DE5A5CC2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pic>
        <p:nvPicPr>
          <p:cNvPr id="9" name="Bild 1">
            <a:extLst>
              <a:ext uri="{FF2B5EF4-FFF2-40B4-BE49-F238E27FC236}">
                <a16:creationId xmlns:a16="http://schemas.microsoft.com/office/drawing/2014/main" id="{224B0F48-DAA7-9769-E57A-0D52938C4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028" y="1019852"/>
            <a:ext cx="3504050" cy="403343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E0FDA28-A6F7-4A63-7687-E33CF940AA80}"/>
              </a:ext>
            </a:extLst>
          </p:cNvPr>
          <p:cNvSpPr txBox="1"/>
          <p:nvPr/>
        </p:nvSpPr>
        <p:spPr>
          <a:xfrm>
            <a:off x="6084168" y="4134783"/>
            <a:ext cx="2578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:</a:t>
            </a:r>
          </a:p>
          <a:p>
            <a:r>
              <a:rPr lang="de-DE" dirty="0">
                <a:hlinkClick r:id="rId4"/>
              </a:rPr>
              <a:t>thorsten.schumm@tuwien.ac.at</a:t>
            </a:r>
            <a:r>
              <a:rPr lang="de-DE" dirty="0"/>
              <a:t> 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CE0B998C-FF4C-74DB-E9D2-42275C19A0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7 of 24</a:t>
            </a:r>
          </a:p>
        </p:txBody>
      </p:sp>
    </p:spTree>
    <p:extLst>
      <p:ext uri="{BB962C8B-B14F-4D97-AF65-F5344CB8AC3E}">
        <p14:creationId xmlns:p14="http://schemas.microsoft.com/office/powerpoint/2010/main" val="7881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5FFDE-B73D-7FA0-2014-EB7693FDD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715E1C-E0E5-FBB4-36D3-0BC6A1F33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OUTLINE</a:t>
            </a:r>
            <a:endParaRPr lang="de-DE" b="0" dirty="0"/>
          </a:p>
        </p:txBody>
      </p:sp>
      <p:sp>
        <p:nvSpPr>
          <p:cNvPr id="375" name="Textfeld 104">
            <a:extLst>
              <a:ext uri="{FF2B5EF4-FFF2-40B4-BE49-F238E27FC236}">
                <a16:creationId xmlns:a16="http://schemas.microsoft.com/office/drawing/2014/main" id="{F4F7B3FC-E1D0-7538-D2C4-142BB70A9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70" y="1920048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C86B6AD9-1F0D-E143-705A-572E1FC5CD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1D4C8BF-1BB5-59D2-DBA3-E3D9E1CD8029}"/>
              </a:ext>
            </a:extLst>
          </p:cNvPr>
          <p:cNvSpPr txBox="1"/>
          <p:nvPr/>
        </p:nvSpPr>
        <p:spPr>
          <a:xfrm>
            <a:off x="2624930" y="686948"/>
            <a:ext cx="6169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The „solid </a:t>
            </a:r>
            <a:r>
              <a:rPr lang="de-DE" sz="2000" b="1" dirty="0" err="1"/>
              <a:t>state</a:t>
            </a:r>
            <a:r>
              <a:rPr lang="de-DE" sz="2000" b="1" dirty="0"/>
              <a:t> </a:t>
            </a:r>
            <a:r>
              <a:rPr lang="de-DE" sz="2000" b="1" dirty="0" err="1"/>
              <a:t>approach</a:t>
            </a:r>
            <a:r>
              <a:rPr lang="de-DE" sz="2000" b="1" dirty="0"/>
              <a:t>“ </a:t>
            </a:r>
            <a:r>
              <a:rPr lang="de-DE" sz="2000" b="1" dirty="0" err="1"/>
              <a:t>to</a:t>
            </a:r>
            <a:r>
              <a:rPr lang="de-DE" sz="2000" b="1" dirty="0"/>
              <a:t> </a:t>
            </a:r>
            <a:r>
              <a:rPr lang="de-DE" sz="2000" b="1" baseline="30000" dirty="0"/>
              <a:t>229</a:t>
            </a:r>
            <a:r>
              <a:rPr lang="de-DE" sz="2000" b="1" dirty="0"/>
              <a:t>Th </a:t>
            </a:r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spectroscopy</a:t>
            </a:r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Basic </a:t>
            </a:r>
            <a:r>
              <a:rPr lang="de-DE" sz="1600" dirty="0" err="1"/>
              <a:t>concept</a:t>
            </a:r>
            <a:r>
              <a:rPr lang="de-DE" sz="1600" dirty="0"/>
              <a:t> and </a:t>
            </a:r>
            <a:r>
              <a:rPr lang="de-DE" sz="1600" dirty="0" err="1"/>
              <a:t>implementation</a:t>
            </a:r>
            <a:endParaRPr lang="de-DE" sz="1600" dirty="0"/>
          </a:p>
        </p:txBody>
      </p:sp>
      <p:pic>
        <p:nvPicPr>
          <p:cNvPr id="4" name="Bild 19">
            <a:extLst>
              <a:ext uri="{FF2B5EF4-FFF2-40B4-BE49-F238E27FC236}">
                <a16:creationId xmlns:a16="http://schemas.microsoft.com/office/drawing/2014/main" id="{D7E18D7C-FA7F-E7A6-702D-8FDCB1571B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30" y="619850"/>
            <a:ext cx="884425" cy="935573"/>
          </a:xfrm>
          <a:prstGeom prst="rect">
            <a:avLst/>
          </a:prstGeom>
        </p:spPr>
      </p:pic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E95F0B29-5D1C-DD09-0B0D-02F149FAA5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CB929DA-CB9A-1077-62A2-A936E4CE8667}"/>
              </a:ext>
            </a:extLst>
          </p:cNvPr>
          <p:cNvSpPr txBox="1"/>
          <p:nvPr/>
        </p:nvSpPr>
        <p:spPr>
          <a:xfrm>
            <a:off x="2624930" y="1553230"/>
            <a:ext cx="509248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quadrupole</a:t>
            </a:r>
            <a:r>
              <a:rPr lang="de-DE" sz="2000" b="1" dirty="0"/>
              <a:t> </a:t>
            </a:r>
            <a:r>
              <a:rPr lang="de-DE" sz="2000" b="1" dirty="0" err="1"/>
              <a:t>structure</a:t>
            </a:r>
            <a:r>
              <a:rPr lang="de-DE" sz="2000" b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Nuclear</a:t>
            </a:r>
            <a:r>
              <a:rPr lang="de-DE" sz="1600" dirty="0"/>
              <a:t> – solid </a:t>
            </a:r>
            <a:r>
              <a:rPr lang="de-DE" sz="1600" dirty="0" err="1"/>
              <a:t>coupling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Separating</a:t>
            </a:r>
            <a:r>
              <a:rPr lang="de-DE" sz="1600" dirty="0"/>
              <a:t> </a:t>
            </a:r>
            <a:r>
              <a:rPr lang="de-DE" sz="1600" dirty="0" err="1"/>
              <a:t>nuclear</a:t>
            </a:r>
            <a:r>
              <a:rPr lang="de-DE" sz="1600" dirty="0"/>
              <a:t> </a:t>
            </a:r>
            <a:r>
              <a:rPr lang="de-DE" sz="1600" dirty="0" err="1"/>
              <a:t>properties</a:t>
            </a:r>
            <a:r>
              <a:rPr lang="de-DE" sz="1600" dirty="0"/>
              <a:t> and material </a:t>
            </a:r>
            <a:r>
              <a:rPr lang="de-DE" sz="1600" dirty="0" err="1"/>
              <a:t>parameters</a:t>
            </a:r>
            <a:endParaRPr lang="de-DE" sz="16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4E37533-8BC1-7694-4475-E2F05FF53494}"/>
              </a:ext>
            </a:extLst>
          </p:cNvPr>
          <p:cNvGrpSpPr/>
          <p:nvPr/>
        </p:nvGrpSpPr>
        <p:grpSpPr>
          <a:xfrm>
            <a:off x="278538" y="1655709"/>
            <a:ext cx="1902690" cy="786620"/>
            <a:chOff x="93872" y="1886838"/>
            <a:chExt cx="2318024" cy="1092673"/>
          </a:xfrm>
        </p:grpSpPr>
        <p:pic>
          <p:nvPicPr>
            <p:cNvPr id="6" name="Picture 10" descr="A diagram of a sphere with a point and a point&#10;&#10;Description automatically generated with medium confidence">
              <a:extLst>
                <a:ext uri="{FF2B5EF4-FFF2-40B4-BE49-F238E27FC236}">
                  <a16:creationId xmlns:a16="http://schemas.microsoft.com/office/drawing/2014/main" id="{15CA13E9-F20B-5E37-D924-96624F36C4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29" b="9094"/>
            <a:stretch/>
          </p:blipFill>
          <p:spPr>
            <a:xfrm>
              <a:off x="93872" y="1886838"/>
              <a:ext cx="736807" cy="1014919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9E07BC9-3F3D-160A-6915-C3CF5D5D9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2815" b="42016"/>
            <a:stretch/>
          </p:blipFill>
          <p:spPr>
            <a:xfrm>
              <a:off x="949548" y="1905843"/>
              <a:ext cx="1462348" cy="1073668"/>
            </a:xfrm>
            <a:prstGeom prst="rect">
              <a:avLst/>
            </a:prstGeom>
          </p:spPr>
        </p:pic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EC4886D7-D6D2-955F-0C4C-8A3DD2996662}"/>
              </a:ext>
            </a:extLst>
          </p:cNvPr>
          <p:cNvSpPr txBox="1"/>
          <p:nvPr/>
        </p:nvSpPr>
        <p:spPr>
          <a:xfrm>
            <a:off x="2624930" y="2579294"/>
            <a:ext cx="338938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JILA </a:t>
            </a:r>
            <a:r>
              <a:rPr lang="de-DE" sz="2000" b="1" dirty="0" err="1"/>
              <a:t>experiment</a:t>
            </a:r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Absolute </a:t>
            </a:r>
            <a:r>
              <a:rPr lang="de-DE" sz="1600" dirty="0" err="1"/>
              <a:t>Mössbauer</a:t>
            </a:r>
            <a:r>
              <a:rPr lang="de-DE" sz="1600" dirty="0"/>
              <a:t> </a:t>
            </a:r>
            <a:r>
              <a:rPr lang="de-DE" sz="1600" dirty="0" err="1"/>
              <a:t>spectroscopy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Temperature</a:t>
            </a:r>
            <a:r>
              <a:rPr lang="de-DE" sz="1600" dirty="0"/>
              <a:t> </a:t>
            </a:r>
            <a:r>
              <a:rPr lang="de-DE" sz="1600" dirty="0" err="1"/>
              <a:t>depencence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Towards</a:t>
            </a:r>
            <a:r>
              <a:rPr lang="de-DE" sz="1600" dirty="0"/>
              <a:t> a solid-</a:t>
            </a:r>
            <a:r>
              <a:rPr lang="de-DE" sz="1600" dirty="0" err="1"/>
              <a:t>state</a:t>
            </a:r>
            <a:r>
              <a:rPr lang="de-DE" sz="1600" dirty="0"/>
              <a:t> </a:t>
            </a:r>
            <a:r>
              <a:rPr lang="de-DE" sz="1600" dirty="0" err="1"/>
              <a:t>nuclear</a:t>
            </a:r>
            <a:r>
              <a:rPr lang="de-DE" sz="1600" dirty="0"/>
              <a:t> </a:t>
            </a:r>
            <a:r>
              <a:rPr lang="de-DE" sz="1600" dirty="0" err="1"/>
              <a:t>clock</a:t>
            </a:r>
            <a:endParaRPr lang="de-DE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E0B6905-4F71-030D-A3F1-522829804AA0}"/>
              </a:ext>
            </a:extLst>
          </p:cNvPr>
          <p:cNvSpPr txBox="1"/>
          <p:nvPr/>
        </p:nvSpPr>
        <p:spPr>
          <a:xfrm>
            <a:off x="2624930" y="3870942"/>
            <a:ext cx="272760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OKAYAMA </a:t>
            </a:r>
            <a:r>
              <a:rPr lang="de-DE" sz="2000" b="1" dirty="0" err="1"/>
              <a:t>experiment</a:t>
            </a:r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Multiple </a:t>
            </a:r>
            <a:r>
              <a:rPr lang="de-DE" sz="1600" dirty="0" err="1"/>
              <a:t>defect</a:t>
            </a:r>
            <a:r>
              <a:rPr lang="de-DE" sz="1600" dirty="0"/>
              <a:t> </a:t>
            </a:r>
            <a:r>
              <a:rPr lang="de-DE" sz="1600" dirty="0" err="1"/>
              <a:t>centers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Site-</a:t>
            </a:r>
            <a:r>
              <a:rPr lang="de-DE" sz="1600" dirty="0" err="1"/>
              <a:t>dependent</a:t>
            </a:r>
            <a:r>
              <a:rPr lang="de-DE" sz="1600" dirty="0"/>
              <a:t> </a:t>
            </a:r>
            <a:r>
              <a:rPr lang="de-DE" sz="1600" dirty="0" err="1"/>
              <a:t>properties</a:t>
            </a:r>
            <a:endParaRPr lang="de-DE" sz="16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CFD53A1-FCBE-C8B8-B89F-C39C5A6511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908" y="2571750"/>
            <a:ext cx="1616458" cy="901841"/>
          </a:xfrm>
          <a:prstGeom prst="rect">
            <a:avLst/>
          </a:prstGeom>
        </p:spPr>
      </p:pic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286F3EE-7CA9-8488-8D40-79CFC06973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 of 24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055AB8-4C0E-370B-3FB7-D984A03507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044" y="3654279"/>
            <a:ext cx="1331264" cy="1282395"/>
          </a:xfrm>
          <a:prstGeom prst="rect">
            <a:avLst/>
          </a:prstGeom>
        </p:spPr>
      </p:pic>
      <p:sp>
        <p:nvSpPr>
          <p:cNvPr id="14" name="AutoShape 2" descr="JILA Science - YouTube">
            <a:extLst>
              <a:ext uri="{FF2B5EF4-FFF2-40B4-BE49-F238E27FC236}">
                <a16:creationId xmlns:a16="http://schemas.microsoft.com/office/drawing/2014/main" id="{3258C5DF-600C-0A80-DE63-869FA9026B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3250" y="1143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For the Media | JILA - Exploring the Frontiers of Physics">
            <a:extLst>
              <a:ext uri="{FF2B5EF4-FFF2-40B4-BE49-F238E27FC236}">
                <a16:creationId xmlns:a16="http://schemas.microsoft.com/office/drawing/2014/main" id="{740E5A7F-199C-A82F-EEF3-8D992891A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206" y="3022670"/>
            <a:ext cx="889000" cy="47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kayama University">
            <a:extLst>
              <a:ext uri="{FF2B5EF4-FFF2-40B4-BE49-F238E27FC236}">
                <a16:creationId xmlns:a16="http://schemas.microsoft.com/office/drawing/2014/main" id="{A3ED2281-9709-B796-916D-2802E8D52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842" y="3964156"/>
            <a:ext cx="3593454" cy="64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185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0D2DB-3D2E-1770-8C17-FF39FEA16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35548F-642E-6D23-EF26-A8C589B06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OUTLINE</a:t>
            </a:r>
            <a:endParaRPr lang="de-DE" b="0" dirty="0"/>
          </a:p>
        </p:txBody>
      </p:sp>
      <p:sp>
        <p:nvSpPr>
          <p:cNvPr id="375" name="Textfeld 104">
            <a:extLst>
              <a:ext uri="{FF2B5EF4-FFF2-40B4-BE49-F238E27FC236}">
                <a16:creationId xmlns:a16="http://schemas.microsoft.com/office/drawing/2014/main" id="{3CC69CA7-6747-D3BC-9872-22328FDC1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70" y="1920048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F55550B7-2599-5FCA-D91B-491D64BB6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8622AC4-7E54-BB03-362C-87505F26C8A7}"/>
              </a:ext>
            </a:extLst>
          </p:cNvPr>
          <p:cNvSpPr txBox="1"/>
          <p:nvPr/>
        </p:nvSpPr>
        <p:spPr>
          <a:xfrm>
            <a:off x="2624930" y="686948"/>
            <a:ext cx="6294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„solid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approach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229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spectroscopy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Basic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concept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implementation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Bild 19">
            <a:extLst>
              <a:ext uri="{FF2B5EF4-FFF2-40B4-BE49-F238E27FC236}">
                <a16:creationId xmlns:a16="http://schemas.microsoft.com/office/drawing/2014/main" id="{735C79C2-1B8F-B083-4906-A4946A92C57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30" y="619850"/>
            <a:ext cx="884425" cy="935573"/>
          </a:xfrm>
          <a:prstGeom prst="rect">
            <a:avLst/>
          </a:prstGeom>
        </p:spPr>
      </p:pic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8D82AB98-CD81-A766-2ECC-59F69493B1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0D1261-8247-9832-4433-BE2A819E9C6D}"/>
              </a:ext>
            </a:extLst>
          </p:cNvPr>
          <p:cNvSpPr txBox="1"/>
          <p:nvPr/>
        </p:nvSpPr>
        <p:spPr>
          <a:xfrm>
            <a:off x="2624930" y="1553230"/>
            <a:ext cx="509248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quadrupole</a:t>
            </a:r>
            <a:r>
              <a:rPr lang="de-DE" sz="2000" b="1" dirty="0"/>
              <a:t> </a:t>
            </a:r>
            <a:r>
              <a:rPr lang="de-DE" sz="2000" b="1" dirty="0" err="1"/>
              <a:t>structure</a:t>
            </a:r>
            <a:r>
              <a:rPr lang="de-DE" sz="2000" b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Nuclear</a:t>
            </a:r>
            <a:r>
              <a:rPr lang="de-DE" sz="1600" dirty="0"/>
              <a:t> – solid </a:t>
            </a:r>
            <a:r>
              <a:rPr lang="de-DE" sz="1600" dirty="0" err="1"/>
              <a:t>coupling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Separating</a:t>
            </a:r>
            <a:r>
              <a:rPr lang="de-DE" sz="1600" dirty="0"/>
              <a:t> </a:t>
            </a:r>
            <a:r>
              <a:rPr lang="de-DE" sz="1600" dirty="0" err="1"/>
              <a:t>nuclear</a:t>
            </a:r>
            <a:r>
              <a:rPr lang="de-DE" sz="1600" dirty="0"/>
              <a:t> </a:t>
            </a:r>
            <a:r>
              <a:rPr lang="de-DE" sz="1600" dirty="0" err="1"/>
              <a:t>properties</a:t>
            </a:r>
            <a:r>
              <a:rPr lang="de-DE" sz="1600" dirty="0"/>
              <a:t> and material </a:t>
            </a:r>
            <a:r>
              <a:rPr lang="de-DE" sz="1600" dirty="0" err="1"/>
              <a:t>parameters</a:t>
            </a:r>
            <a:endParaRPr lang="de-DE" sz="16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428EFA8-61A5-85C3-C42A-8092F40F6D0E}"/>
              </a:ext>
            </a:extLst>
          </p:cNvPr>
          <p:cNvGrpSpPr/>
          <p:nvPr/>
        </p:nvGrpSpPr>
        <p:grpSpPr>
          <a:xfrm>
            <a:off x="278538" y="1655709"/>
            <a:ext cx="1902690" cy="786620"/>
            <a:chOff x="93872" y="1886838"/>
            <a:chExt cx="2318024" cy="1092673"/>
          </a:xfrm>
        </p:grpSpPr>
        <p:pic>
          <p:nvPicPr>
            <p:cNvPr id="6" name="Picture 10" descr="A diagram of a sphere with a point and a point&#10;&#10;Description automatically generated with medium confidence">
              <a:extLst>
                <a:ext uri="{FF2B5EF4-FFF2-40B4-BE49-F238E27FC236}">
                  <a16:creationId xmlns:a16="http://schemas.microsoft.com/office/drawing/2014/main" id="{A96B13ED-EF1D-FA85-235F-50329E3250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29" b="9094"/>
            <a:stretch/>
          </p:blipFill>
          <p:spPr>
            <a:xfrm>
              <a:off x="93872" y="1886838"/>
              <a:ext cx="736807" cy="1014919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F4B1BA45-201F-E4C0-6400-004F8BA3F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2815" b="42016"/>
            <a:stretch/>
          </p:blipFill>
          <p:spPr>
            <a:xfrm>
              <a:off x="949548" y="1905843"/>
              <a:ext cx="1462348" cy="1073668"/>
            </a:xfrm>
            <a:prstGeom prst="rect">
              <a:avLst/>
            </a:prstGeom>
          </p:spPr>
        </p:pic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E2BD12F7-BC24-EADA-BBC3-E91235EF65E7}"/>
              </a:ext>
            </a:extLst>
          </p:cNvPr>
          <p:cNvSpPr txBox="1"/>
          <p:nvPr/>
        </p:nvSpPr>
        <p:spPr>
          <a:xfrm>
            <a:off x="2624930" y="2579294"/>
            <a:ext cx="338938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JILA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experiment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Absolute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Mössbauer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spectroscopy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depencence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Towards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solid-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clock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F1C0C86-B8B6-9E51-6512-FE450B70A10D}"/>
              </a:ext>
            </a:extLst>
          </p:cNvPr>
          <p:cNvSpPr txBox="1"/>
          <p:nvPr/>
        </p:nvSpPr>
        <p:spPr>
          <a:xfrm>
            <a:off x="2624930" y="3870942"/>
            <a:ext cx="272760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OKAYAMA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experiment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Multiple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defect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centers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Site-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dependent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properties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F176115-E084-FC5F-A56F-4637F1A24FC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3908" y="2571750"/>
            <a:ext cx="1616458" cy="901841"/>
          </a:xfrm>
          <a:prstGeom prst="rect">
            <a:avLst/>
          </a:prstGeom>
        </p:spPr>
      </p:pic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A5CBF413-440E-717A-7D5D-0AC990E2E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8 of 24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C4228C5-3A73-5752-ED11-E77EA15EA7A8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0044" y="3654279"/>
            <a:ext cx="1331264" cy="1282395"/>
          </a:xfrm>
          <a:prstGeom prst="rect">
            <a:avLst/>
          </a:prstGeom>
        </p:spPr>
      </p:pic>
      <p:sp>
        <p:nvSpPr>
          <p:cNvPr id="14" name="AutoShape 2" descr="JILA Science - YouTube">
            <a:extLst>
              <a:ext uri="{FF2B5EF4-FFF2-40B4-BE49-F238E27FC236}">
                <a16:creationId xmlns:a16="http://schemas.microsoft.com/office/drawing/2014/main" id="{3C8237B2-7D01-A8D0-942E-4B12DE8A0E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3250" y="1143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For the Media | JILA - Exploring the Frontiers of Physics">
            <a:extLst>
              <a:ext uri="{FF2B5EF4-FFF2-40B4-BE49-F238E27FC236}">
                <a16:creationId xmlns:a16="http://schemas.microsoft.com/office/drawing/2014/main" id="{ACE1DB8A-0306-AB10-9BD4-38B2932A2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703" y="2783979"/>
            <a:ext cx="889000" cy="47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kayama University">
            <a:extLst>
              <a:ext uri="{FF2B5EF4-FFF2-40B4-BE49-F238E27FC236}">
                <a16:creationId xmlns:a16="http://schemas.microsoft.com/office/drawing/2014/main" id="{604436C0-597B-8AAE-51BB-346137A4D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842" y="3964156"/>
            <a:ext cx="3593454" cy="64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339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93CB0-1608-74DD-43B6-2802F94AB9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CF451-66E9-4C8D-5884-504708A7A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endParaRPr lang="de-DE" dirty="0"/>
          </a:p>
        </p:txBody>
      </p:sp>
      <p:sp>
        <p:nvSpPr>
          <p:cNvPr id="375" name="Textfeld 104">
            <a:extLst>
              <a:ext uri="{FF2B5EF4-FFF2-40B4-BE49-F238E27FC236}">
                <a16:creationId xmlns:a16="http://schemas.microsoft.com/office/drawing/2014/main" id="{D3C784E2-F08C-34BC-51B0-4A84F1699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70" y="1920048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BAC1C283-086E-117E-51F7-20B2B18BF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23E4BDB0-9E4E-E77F-C71C-BBEF0D7A0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9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2D337828-1D4D-B7B1-607B-F271FF51D2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15" name="Gruppierung 21">
            <a:extLst>
              <a:ext uri="{FF2B5EF4-FFF2-40B4-BE49-F238E27FC236}">
                <a16:creationId xmlns:a16="http://schemas.microsoft.com/office/drawing/2014/main" id="{A3DDDC4C-9EAE-3D9C-D9DA-07BF7564D249}"/>
              </a:ext>
            </a:extLst>
          </p:cNvPr>
          <p:cNvGrpSpPr>
            <a:grpSpLocks/>
          </p:cNvGrpSpPr>
          <p:nvPr/>
        </p:nvGrpSpPr>
        <p:grpSpPr bwMode="auto">
          <a:xfrm>
            <a:off x="462276" y="1464284"/>
            <a:ext cx="2724823" cy="2663971"/>
            <a:chOff x="1763688" y="332656"/>
            <a:chExt cx="5719909" cy="5933771"/>
          </a:xfrm>
        </p:grpSpPr>
        <p:pic>
          <p:nvPicPr>
            <p:cNvPr id="16" name="Bild 3" descr="CaF2_conv_Fsc.png">
              <a:extLst>
                <a:ext uri="{FF2B5EF4-FFF2-40B4-BE49-F238E27FC236}">
                  <a16:creationId xmlns:a16="http://schemas.microsoft.com/office/drawing/2014/main" id="{B9D6466E-4A56-249F-CBA5-F36360C93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3"/>
            <a:stretch>
              <a:fillRect/>
            </a:stretch>
          </p:blipFill>
          <p:spPr bwMode="auto">
            <a:xfrm>
              <a:off x="3851920" y="332656"/>
              <a:ext cx="3631677" cy="345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Parallelogramm 2">
              <a:extLst>
                <a:ext uri="{FF2B5EF4-FFF2-40B4-BE49-F238E27FC236}">
                  <a16:creationId xmlns:a16="http://schemas.microsoft.com/office/drawing/2014/main" id="{27A3B177-F594-183B-B317-385269BF0276}"/>
                </a:ext>
              </a:extLst>
            </p:cNvPr>
            <p:cNvSpPr>
              <a:spLocks/>
            </p:cNvSpPr>
            <p:nvPr/>
          </p:nvSpPr>
          <p:spPr bwMode="auto">
            <a:xfrm rot="6239186">
              <a:off x="2991133" y="1305462"/>
              <a:ext cx="2278678" cy="2634760"/>
            </a:xfrm>
            <a:custGeom>
              <a:avLst/>
              <a:gdLst>
                <a:gd name="T0" fmla="*/ 9230 w 1195761"/>
                <a:gd name="T1" fmla="*/ 229112 h 815278"/>
                <a:gd name="T2" fmla="*/ 0 w 1195761"/>
                <a:gd name="T3" fmla="*/ 143507 h 815278"/>
                <a:gd name="T4" fmla="*/ 1195135 w 1195761"/>
                <a:gd name="T5" fmla="*/ 0 h 815278"/>
                <a:gd name="T6" fmla="*/ 903802 w 1195761"/>
                <a:gd name="T7" fmla="*/ 815939 h 815278"/>
                <a:gd name="T8" fmla="*/ 9230 w 1195761"/>
                <a:gd name="T9" fmla="*/ 229112 h 815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9235 w 904276"/>
                <a:gd name="connsiteY0" fmla="*/ 85536 h 671888"/>
                <a:gd name="connsiteX1" fmla="*/ 0 w 904276"/>
                <a:gd name="connsiteY1" fmla="*/ 0 h 671888"/>
                <a:gd name="connsiteX2" fmla="*/ 663440 w 904276"/>
                <a:gd name="connsiteY2" fmla="*/ 369611 h 671888"/>
                <a:gd name="connsiteX3" fmla="*/ 904276 w 904276"/>
                <a:gd name="connsiteY3" fmla="*/ 671888 h 671888"/>
                <a:gd name="connsiteX4" fmla="*/ 9235 w 904276"/>
                <a:gd name="connsiteY4" fmla="*/ 85536 h 671888"/>
                <a:gd name="connsiteX0" fmla="*/ 45564 w 699769"/>
                <a:gd name="connsiteY0" fmla="*/ 85536 h 795008"/>
                <a:gd name="connsiteX1" fmla="*/ 36329 w 699769"/>
                <a:gd name="connsiteY1" fmla="*/ 0 h 795008"/>
                <a:gd name="connsiteX2" fmla="*/ 699769 w 699769"/>
                <a:gd name="connsiteY2" fmla="*/ 369611 h 795008"/>
                <a:gd name="connsiteX3" fmla="*/ 0 w 699769"/>
                <a:gd name="connsiteY3" fmla="*/ 795008 h 795008"/>
                <a:gd name="connsiteX4" fmla="*/ 45564 w 699769"/>
                <a:gd name="connsiteY4" fmla="*/ 85536 h 795008"/>
                <a:gd name="connsiteX0" fmla="*/ 45564 w 699769"/>
                <a:gd name="connsiteY0" fmla="*/ 427586 h 1137058"/>
                <a:gd name="connsiteX1" fmla="*/ 115617 w 699769"/>
                <a:gd name="connsiteY1" fmla="*/ 0 h 1137058"/>
                <a:gd name="connsiteX2" fmla="*/ 699769 w 699769"/>
                <a:gd name="connsiteY2" fmla="*/ 711661 h 1137058"/>
                <a:gd name="connsiteX3" fmla="*/ 0 w 699769"/>
                <a:gd name="connsiteY3" fmla="*/ 1137058 h 1137058"/>
                <a:gd name="connsiteX4" fmla="*/ 45564 w 699769"/>
                <a:gd name="connsiteY4" fmla="*/ 427586 h 1137058"/>
                <a:gd name="connsiteX0" fmla="*/ 788 w 699769"/>
                <a:gd name="connsiteY0" fmla="*/ 36913 h 1137058"/>
                <a:gd name="connsiteX1" fmla="*/ 115617 w 699769"/>
                <a:gd name="connsiteY1" fmla="*/ 0 h 1137058"/>
                <a:gd name="connsiteX2" fmla="*/ 699769 w 699769"/>
                <a:gd name="connsiteY2" fmla="*/ 711661 h 1137058"/>
                <a:gd name="connsiteX3" fmla="*/ 0 w 699769"/>
                <a:gd name="connsiteY3" fmla="*/ 1137058 h 1137058"/>
                <a:gd name="connsiteX4" fmla="*/ 788 w 699769"/>
                <a:gd name="connsiteY4" fmla="*/ 36913 h 1137058"/>
                <a:gd name="connsiteX0" fmla="*/ 1 w 698982"/>
                <a:gd name="connsiteY0" fmla="*/ 36913 h 1087534"/>
                <a:gd name="connsiteX1" fmla="*/ 114830 w 698982"/>
                <a:gd name="connsiteY1" fmla="*/ 0 h 1087534"/>
                <a:gd name="connsiteX2" fmla="*/ 698982 w 698982"/>
                <a:gd name="connsiteY2" fmla="*/ 711661 h 1087534"/>
                <a:gd name="connsiteX3" fmla="*/ 285082 w 698982"/>
                <a:gd name="connsiteY3" fmla="*/ 1087534 h 1087534"/>
                <a:gd name="connsiteX4" fmla="*/ 1 w 698982"/>
                <a:gd name="connsiteY4" fmla="*/ 36913 h 1087534"/>
                <a:gd name="connsiteX0" fmla="*/ 1 w 698982"/>
                <a:gd name="connsiteY0" fmla="*/ 36913 h 1087534"/>
                <a:gd name="connsiteX1" fmla="*/ 114830 w 698982"/>
                <a:gd name="connsiteY1" fmla="*/ 0 h 1087534"/>
                <a:gd name="connsiteX2" fmla="*/ 698982 w 698982"/>
                <a:gd name="connsiteY2" fmla="*/ 711661 h 1087534"/>
                <a:gd name="connsiteX3" fmla="*/ 285082 w 698982"/>
                <a:gd name="connsiteY3" fmla="*/ 1087534 h 1087534"/>
                <a:gd name="connsiteX4" fmla="*/ 1 w 698982"/>
                <a:gd name="connsiteY4" fmla="*/ 36913 h 1087534"/>
                <a:gd name="connsiteX0" fmla="*/ 0 w 698981"/>
                <a:gd name="connsiteY0" fmla="*/ 36913 h 1087534"/>
                <a:gd name="connsiteX1" fmla="*/ 114829 w 698981"/>
                <a:gd name="connsiteY1" fmla="*/ 0 h 1087534"/>
                <a:gd name="connsiteX2" fmla="*/ 698981 w 698981"/>
                <a:gd name="connsiteY2" fmla="*/ 711661 h 1087534"/>
                <a:gd name="connsiteX3" fmla="*/ 285081 w 698981"/>
                <a:gd name="connsiteY3" fmla="*/ 1087534 h 1087534"/>
                <a:gd name="connsiteX4" fmla="*/ 0 w 698981"/>
                <a:gd name="connsiteY4" fmla="*/ 36913 h 1087534"/>
                <a:gd name="connsiteX0" fmla="*/ 0 w 871143"/>
                <a:gd name="connsiteY0" fmla="*/ 36913 h 1087534"/>
                <a:gd name="connsiteX1" fmla="*/ 114829 w 871143"/>
                <a:gd name="connsiteY1" fmla="*/ 0 h 1087534"/>
                <a:gd name="connsiteX2" fmla="*/ 871143 w 871143"/>
                <a:gd name="connsiteY2" fmla="*/ 251502 h 1087534"/>
                <a:gd name="connsiteX3" fmla="*/ 285081 w 871143"/>
                <a:gd name="connsiteY3" fmla="*/ 1087534 h 1087534"/>
                <a:gd name="connsiteX4" fmla="*/ 0 w 871143"/>
                <a:gd name="connsiteY4" fmla="*/ 36913 h 1087534"/>
                <a:gd name="connsiteX0" fmla="*/ 0 w 871143"/>
                <a:gd name="connsiteY0" fmla="*/ 36913 h 969301"/>
                <a:gd name="connsiteX1" fmla="*/ 114829 w 871143"/>
                <a:gd name="connsiteY1" fmla="*/ 0 h 969301"/>
                <a:gd name="connsiteX2" fmla="*/ 871143 w 871143"/>
                <a:gd name="connsiteY2" fmla="*/ 251502 h 969301"/>
                <a:gd name="connsiteX3" fmla="*/ 228775 w 871143"/>
                <a:gd name="connsiteY3" fmla="*/ 969301 h 969301"/>
                <a:gd name="connsiteX4" fmla="*/ 0 w 871143"/>
                <a:gd name="connsiteY4" fmla="*/ 36913 h 969301"/>
                <a:gd name="connsiteX0" fmla="*/ 0 w 844835"/>
                <a:gd name="connsiteY0" fmla="*/ 56840 h 969301"/>
                <a:gd name="connsiteX1" fmla="*/ 88521 w 844835"/>
                <a:gd name="connsiteY1" fmla="*/ 0 h 969301"/>
                <a:gd name="connsiteX2" fmla="*/ 844835 w 844835"/>
                <a:gd name="connsiteY2" fmla="*/ 251502 h 969301"/>
                <a:gd name="connsiteX3" fmla="*/ 202467 w 844835"/>
                <a:gd name="connsiteY3" fmla="*/ 969301 h 969301"/>
                <a:gd name="connsiteX4" fmla="*/ 0 w 844835"/>
                <a:gd name="connsiteY4" fmla="*/ 56840 h 969301"/>
                <a:gd name="connsiteX0" fmla="*/ 0 w 844835"/>
                <a:gd name="connsiteY0" fmla="*/ 56840 h 969301"/>
                <a:gd name="connsiteX1" fmla="*/ 88521 w 844835"/>
                <a:gd name="connsiteY1" fmla="*/ 0 h 969301"/>
                <a:gd name="connsiteX2" fmla="*/ 844835 w 844835"/>
                <a:gd name="connsiteY2" fmla="*/ 251502 h 969301"/>
                <a:gd name="connsiteX3" fmla="*/ 202467 w 844835"/>
                <a:gd name="connsiteY3" fmla="*/ 969301 h 969301"/>
                <a:gd name="connsiteX4" fmla="*/ 0 w 844835"/>
                <a:gd name="connsiteY4" fmla="*/ 56840 h 969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835" h="969301">
                  <a:moveTo>
                    <a:pt x="0" y="56840"/>
                  </a:moveTo>
                  <a:lnTo>
                    <a:pt x="88521" y="0"/>
                  </a:lnTo>
                  <a:lnTo>
                    <a:pt x="844835" y="251502"/>
                  </a:lnTo>
                  <a:lnTo>
                    <a:pt x="202467" y="969301"/>
                  </a:lnTo>
                  <a:cubicBezTo>
                    <a:pt x="183649" y="908609"/>
                    <a:pt x="31291" y="188453"/>
                    <a:pt x="0" y="56840"/>
                  </a:cubicBezTo>
                  <a:close/>
                </a:path>
              </a:pathLst>
            </a:custGeom>
            <a:solidFill>
              <a:srgbClr val="2D2D8A">
                <a:lumMod val="40000"/>
                <a:lumOff val="60000"/>
                <a:alpha val="72156"/>
              </a:srgbClr>
            </a:solidFill>
            <a:ln>
              <a:noFill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8" name="Gruppierung 24">
              <a:extLst>
                <a:ext uri="{FF2B5EF4-FFF2-40B4-BE49-F238E27FC236}">
                  <a16:creationId xmlns:a16="http://schemas.microsoft.com/office/drawing/2014/main" id="{99938A62-F4BF-83E0-BD11-9A046AC92F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688" y="1700808"/>
              <a:ext cx="3754485" cy="4565619"/>
              <a:chOff x="1763688" y="1700808"/>
              <a:chExt cx="3754485" cy="4565619"/>
            </a:xfrm>
          </p:grpSpPr>
          <p:grpSp>
            <p:nvGrpSpPr>
              <p:cNvPr id="19" name="Gruppieren 54">
                <a:extLst>
                  <a:ext uri="{FF2B5EF4-FFF2-40B4-BE49-F238E27FC236}">
                    <a16:creationId xmlns:a16="http://schemas.microsoft.com/office/drawing/2014/main" id="{B78B8F29-14B8-9962-0810-C40C73604F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3688" y="1700808"/>
                <a:ext cx="2920047" cy="3003435"/>
                <a:chOff x="1697000" y="1980050"/>
                <a:chExt cx="1837088" cy="1837207"/>
              </a:xfrm>
            </p:grpSpPr>
            <p:sp>
              <p:nvSpPr>
                <p:cNvPr id="31" name="Ellipse 55">
                  <a:extLst>
                    <a:ext uri="{FF2B5EF4-FFF2-40B4-BE49-F238E27FC236}">
                      <a16:creationId xmlns:a16="http://schemas.microsoft.com/office/drawing/2014/main" id="{49100435-8934-FD1C-2D08-29D478243F05}"/>
                    </a:ext>
                  </a:extLst>
                </p:cNvPr>
                <p:cNvSpPr/>
                <p:nvPr/>
              </p:nvSpPr>
              <p:spPr bwMode="auto">
                <a:xfrm>
                  <a:off x="1697000" y="1980590"/>
                  <a:ext cx="1824130" cy="1836667"/>
                </a:xfrm>
                <a:prstGeom prst="ellipse">
                  <a:avLst/>
                </a:prstGeom>
                <a:gradFill flip="none" rotWithShape="1">
                  <a:gsLst>
                    <a:gs pos="56000">
                      <a:srgbClr val="2D2D8A">
                        <a:lumMod val="20000"/>
                        <a:lumOff val="80000"/>
                      </a:srgbClr>
                    </a:gs>
                    <a:gs pos="77000">
                      <a:srgbClr val="2D2D8A">
                        <a:lumMod val="50000"/>
                        <a:alpha val="61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32" name="Gruppieren 26">
                  <a:extLst>
                    <a:ext uri="{FF2B5EF4-FFF2-40B4-BE49-F238E27FC236}">
                      <a16:creationId xmlns:a16="http://schemas.microsoft.com/office/drawing/2014/main" id="{50731A48-81BC-726B-783C-B912DECCAB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8909" y="1980050"/>
                  <a:ext cx="1825176" cy="1837207"/>
                  <a:chOff x="1707328" y="1980050"/>
                  <a:chExt cx="3931356" cy="3912750"/>
                </a:xfrm>
              </p:grpSpPr>
              <p:sp>
                <p:nvSpPr>
                  <p:cNvPr id="56" name="Ellipse 80">
                    <a:extLst>
                      <a:ext uri="{FF2B5EF4-FFF2-40B4-BE49-F238E27FC236}">
                        <a16:creationId xmlns:a16="http://schemas.microsoft.com/office/drawing/2014/main" id="{E892A2A3-66B1-FB9A-7120-241A1F227F08}"/>
                      </a:ext>
                    </a:extLst>
                  </p:cNvPr>
                  <p:cNvSpPr/>
                  <p:nvPr/>
                </p:nvSpPr>
                <p:spPr bwMode="auto">
                  <a:xfrm rot="434778">
                    <a:off x="3006091" y="1978818"/>
                    <a:ext cx="1312204" cy="3916112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57" name="Ellipse 81">
                    <a:extLst>
                      <a:ext uri="{FF2B5EF4-FFF2-40B4-BE49-F238E27FC236}">
                        <a16:creationId xmlns:a16="http://schemas.microsoft.com/office/drawing/2014/main" id="{2FE3E96E-108F-A3DC-D587-95EA58B09751}"/>
                      </a:ext>
                    </a:extLst>
                  </p:cNvPr>
                  <p:cNvSpPr/>
                  <p:nvPr/>
                </p:nvSpPr>
                <p:spPr bwMode="auto">
                  <a:xfrm rot="5838212">
                    <a:off x="2927706" y="1980612"/>
                    <a:ext cx="1487282" cy="3930514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58" name="Ellipse 82">
                    <a:extLst>
                      <a:ext uri="{FF2B5EF4-FFF2-40B4-BE49-F238E27FC236}">
                        <a16:creationId xmlns:a16="http://schemas.microsoft.com/office/drawing/2014/main" id="{E45FE01B-7A65-6B9B-FEA6-6CB41BF45968}"/>
                      </a:ext>
                    </a:extLst>
                  </p:cNvPr>
                  <p:cNvSpPr/>
                  <p:nvPr/>
                </p:nvSpPr>
                <p:spPr bwMode="auto">
                  <a:xfrm rot="2981026">
                    <a:off x="2697139" y="1965512"/>
                    <a:ext cx="1985040" cy="3942721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59" name="Ellipse 83">
                    <a:extLst>
                      <a:ext uri="{FF2B5EF4-FFF2-40B4-BE49-F238E27FC236}">
                        <a16:creationId xmlns:a16="http://schemas.microsoft.com/office/drawing/2014/main" id="{8199863D-3950-82A1-7152-40BEE9C50C54}"/>
                      </a:ext>
                    </a:extLst>
                  </p:cNvPr>
                  <p:cNvSpPr/>
                  <p:nvPr/>
                </p:nvSpPr>
                <p:spPr bwMode="auto">
                  <a:xfrm rot="20389108">
                    <a:off x="3274636" y="1978818"/>
                    <a:ext cx="830046" cy="3916112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60" name="Ellipse 84">
                    <a:extLst>
                      <a:ext uri="{FF2B5EF4-FFF2-40B4-BE49-F238E27FC236}">
                        <a16:creationId xmlns:a16="http://schemas.microsoft.com/office/drawing/2014/main" id="{9BF44F36-5A11-274A-C0D9-7FA80F95F337}"/>
                      </a:ext>
                    </a:extLst>
                  </p:cNvPr>
                  <p:cNvSpPr/>
                  <p:nvPr/>
                </p:nvSpPr>
                <p:spPr bwMode="auto">
                  <a:xfrm rot="18877167">
                    <a:off x="3062960" y="1971511"/>
                    <a:ext cx="1253393" cy="3942721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61" name="Ellipse 85">
                    <a:extLst>
                      <a:ext uri="{FF2B5EF4-FFF2-40B4-BE49-F238E27FC236}">
                        <a16:creationId xmlns:a16="http://schemas.microsoft.com/office/drawing/2014/main" id="{5346C529-CD91-7360-6AE1-53C5DF6D8088}"/>
                      </a:ext>
                    </a:extLst>
                  </p:cNvPr>
                  <p:cNvSpPr/>
                  <p:nvPr/>
                </p:nvSpPr>
                <p:spPr bwMode="auto">
                  <a:xfrm rot="1266230">
                    <a:off x="3390596" y="3160250"/>
                    <a:ext cx="537089" cy="1547253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62" name="Ellipse 86">
                    <a:extLst>
                      <a:ext uri="{FF2B5EF4-FFF2-40B4-BE49-F238E27FC236}">
                        <a16:creationId xmlns:a16="http://schemas.microsoft.com/office/drawing/2014/main" id="{5486FE03-EC36-8282-DC30-AEBEB0A420D6}"/>
                      </a:ext>
                    </a:extLst>
                  </p:cNvPr>
                  <p:cNvSpPr/>
                  <p:nvPr/>
                </p:nvSpPr>
                <p:spPr bwMode="auto">
                  <a:xfrm rot="17894496">
                    <a:off x="3401479" y="3158760"/>
                    <a:ext cx="539740" cy="1550234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rgbClr val="FFFFFF">
                        <a:lumMod val="5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33" name="Oval 28">
                  <a:extLst>
                    <a:ext uri="{FF2B5EF4-FFF2-40B4-BE49-F238E27FC236}">
                      <a16:creationId xmlns:a16="http://schemas.microsoft.com/office/drawing/2014/main" id="{A91DEC64-D780-9E7C-FC14-FDCF12BA19E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461086" y="2895790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4" name="Oval 28">
                  <a:extLst>
                    <a:ext uri="{FF2B5EF4-FFF2-40B4-BE49-F238E27FC236}">
                      <a16:creationId xmlns:a16="http://schemas.microsoft.com/office/drawing/2014/main" id="{A174A62F-1343-0971-CDCE-A5C9F0C862A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445534" y="2793429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5" name="Oval 28">
                  <a:extLst>
                    <a:ext uri="{FF2B5EF4-FFF2-40B4-BE49-F238E27FC236}">
                      <a16:creationId xmlns:a16="http://schemas.microsoft.com/office/drawing/2014/main" id="{90658EB0-C0A5-A94F-CD5A-80CF950C393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60912" y="2940284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6" name="Oval 28">
                  <a:extLst>
                    <a:ext uri="{FF2B5EF4-FFF2-40B4-BE49-F238E27FC236}">
                      <a16:creationId xmlns:a16="http://schemas.microsoft.com/office/drawing/2014/main" id="{308EF89D-34D1-5AAE-B343-C51991E937D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483278" y="2748823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7" name="Oval 28">
                  <a:extLst>
                    <a:ext uri="{FF2B5EF4-FFF2-40B4-BE49-F238E27FC236}">
                      <a16:creationId xmlns:a16="http://schemas.microsoft.com/office/drawing/2014/main" id="{53D977CB-B6BF-79ED-7734-174BABE2356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440961" y="2848868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8" name="Oval 28">
                  <a:extLst>
                    <a:ext uri="{FF2B5EF4-FFF2-40B4-BE49-F238E27FC236}">
                      <a16:creationId xmlns:a16="http://schemas.microsoft.com/office/drawing/2014/main" id="{396C6345-A8F3-1BBC-CD5E-0B50E270818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23484" y="2736869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39" name="Oval 28">
                  <a:extLst>
                    <a:ext uri="{FF2B5EF4-FFF2-40B4-BE49-F238E27FC236}">
                      <a16:creationId xmlns:a16="http://schemas.microsoft.com/office/drawing/2014/main" id="{AACB4BEE-522E-109E-6F39-0F3E1AD1BE1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01101" y="2940105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0" name="Oval 28">
                  <a:extLst>
                    <a:ext uri="{FF2B5EF4-FFF2-40B4-BE49-F238E27FC236}">
                      <a16:creationId xmlns:a16="http://schemas.microsoft.com/office/drawing/2014/main" id="{0EE7824C-D4AF-6770-7C2E-CC84227B423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52397" y="2841712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1" name="Oval 28">
                  <a:extLst>
                    <a:ext uri="{FF2B5EF4-FFF2-40B4-BE49-F238E27FC236}">
                      <a16:creationId xmlns:a16="http://schemas.microsoft.com/office/drawing/2014/main" id="{A8C9B520-65E7-E9E0-6FE4-4B0ADACD48E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616075" y="2932949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2" name="Oval 28">
                  <a:extLst>
                    <a:ext uri="{FF2B5EF4-FFF2-40B4-BE49-F238E27FC236}">
                      <a16:creationId xmlns:a16="http://schemas.microsoft.com/office/drawing/2014/main" id="{2DC60102-ABBE-4ADC-8BE8-194DFDC13F0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667372" y="2836346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3" name="Oval 28">
                  <a:extLst>
                    <a:ext uri="{FF2B5EF4-FFF2-40B4-BE49-F238E27FC236}">
                      <a16:creationId xmlns:a16="http://schemas.microsoft.com/office/drawing/2014/main" id="{3A5A4BC4-7B16-1B73-D5ED-422EB85FDEE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631657" y="2771193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4" name="Oval 28">
                  <a:extLst>
                    <a:ext uri="{FF2B5EF4-FFF2-40B4-BE49-F238E27FC236}">
                      <a16:creationId xmlns:a16="http://schemas.microsoft.com/office/drawing/2014/main" id="{76A044AB-66D4-660D-175F-37A46E8D691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94849" y="2739742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5" name="Oval 28">
                  <a:extLst>
                    <a:ext uri="{FF2B5EF4-FFF2-40B4-BE49-F238E27FC236}">
                      <a16:creationId xmlns:a16="http://schemas.microsoft.com/office/drawing/2014/main" id="{72A5C155-EFBD-7683-E79F-49B1B9DB95A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30054" y="2787637"/>
                  <a:ext cx="107674" cy="1098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>
                  <a:outerShdw blurRad="63500" dist="38100" dir="2700000" algn="tl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46" name="Oval 28">
                  <a:extLst>
                    <a:ext uri="{FF2B5EF4-FFF2-40B4-BE49-F238E27FC236}">
                      <a16:creationId xmlns:a16="http://schemas.microsoft.com/office/drawing/2014/main" id="{DCC49A0E-9437-F56D-864A-1F2D98461C9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629719" y="2885137"/>
                  <a:ext cx="106130" cy="107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47" name="Oval 28">
                  <a:extLst>
                    <a:ext uri="{FF2B5EF4-FFF2-40B4-BE49-F238E27FC236}">
                      <a16:creationId xmlns:a16="http://schemas.microsoft.com/office/drawing/2014/main" id="{1112BD08-9C28-212E-63E4-8EB8F486372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612227" y="2818611"/>
                  <a:ext cx="104839" cy="1098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>
                  <a:outerShdw blurRad="63500" dist="38100" dir="2700000" algn="tl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87BBFA5A-BA7E-1D67-8856-9CE2201FD46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41388" y="2894641"/>
                  <a:ext cx="104841" cy="1070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0E3"/>
                    </a:gs>
                    <a:gs pos="100000">
                      <a:srgbClr val="3333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333399"/>
                  </a:solidFill>
                  <a:round/>
                  <a:headEnd/>
                  <a:tailEnd/>
                </a:ln>
                <a:effectLst>
                  <a:outerShdw blurRad="63500" dist="38100" dir="2700000" algn="tl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49" name="Oval 28">
                  <a:extLst>
                    <a:ext uri="{FF2B5EF4-FFF2-40B4-BE49-F238E27FC236}">
                      <a16:creationId xmlns:a16="http://schemas.microsoft.com/office/drawing/2014/main" id="{A34374ED-18AD-40BE-A334-1B2B53126FA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160167" y="2847306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50" name="Oval 28">
                  <a:extLst>
                    <a:ext uri="{FF2B5EF4-FFF2-40B4-BE49-F238E27FC236}">
                      <a16:creationId xmlns:a16="http://schemas.microsoft.com/office/drawing/2014/main" id="{47EA5E74-49DF-5B55-894A-E74804C1834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000972" y="3495805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51" name="Oval 28">
                  <a:extLst>
                    <a:ext uri="{FF2B5EF4-FFF2-40B4-BE49-F238E27FC236}">
                      <a16:creationId xmlns:a16="http://schemas.microsoft.com/office/drawing/2014/main" id="{191AD303-203D-6B34-CB24-B56A6FB72BA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771631" y="2927809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52" name="Oval 28">
                  <a:extLst>
                    <a:ext uri="{FF2B5EF4-FFF2-40B4-BE49-F238E27FC236}">
                      <a16:creationId xmlns:a16="http://schemas.microsoft.com/office/drawing/2014/main" id="{2B1731A9-5E11-84CC-5A58-8C83CD85677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572029" y="2565545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53" name="Oval 28">
                  <a:extLst>
                    <a:ext uri="{FF2B5EF4-FFF2-40B4-BE49-F238E27FC236}">
                      <a16:creationId xmlns:a16="http://schemas.microsoft.com/office/drawing/2014/main" id="{1BD35843-58A3-12AC-8E8E-7E4BBF8330C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744491" y="3039619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54" name="Oval 28">
                  <a:extLst>
                    <a:ext uri="{FF2B5EF4-FFF2-40B4-BE49-F238E27FC236}">
                      <a16:creationId xmlns:a16="http://schemas.microsoft.com/office/drawing/2014/main" id="{6EC11716-1D37-24E7-0B95-3CB6598B0A4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846199" y="2279311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55" name="Oval 28">
                  <a:extLst>
                    <a:ext uri="{FF2B5EF4-FFF2-40B4-BE49-F238E27FC236}">
                      <a16:creationId xmlns:a16="http://schemas.microsoft.com/office/drawing/2014/main" id="{36C192C8-63B7-71F4-967A-EB6A8C5AEE0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227106" y="2341924"/>
                  <a:ext cx="106130" cy="1073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6699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</p:grpSp>
          <p:sp>
            <p:nvSpPr>
              <p:cNvPr id="20" name="Parallelogramm 2">
                <a:extLst>
                  <a:ext uri="{FF2B5EF4-FFF2-40B4-BE49-F238E27FC236}">
                    <a16:creationId xmlns:a16="http://schemas.microsoft.com/office/drawing/2014/main" id="{F8F5265C-44FE-D7A2-E782-819785D38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3457" y="3061853"/>
                <a:ext cx="1889504" cy="2162908"/>
              </a:xfrm>
              <a:custGeom>
                <a:avLst/>
                <a:gdLst>
                  <a:gd name="T0" fmla="*/ 2422110 w 699769"/>
                  <a:gd name="T1" fmla="*/ 4686137 h 795008"/>
                  <a:gd name="T2" fmla="*/ 1931192 w 699769"/>
                  <a:gd name="T3" fmla="*/ 0 h 795008"/>
                  <a:gd name="T4" fmla="*/ 37198651 w 699769"/>
                  <a:gd name="T5" fmla="*/ 20249349 h 795008"/>
                  <a:gd name="T6" fmla="*/ 0 w 699769"/>
                  <a:gd name="T7" fmla="*/ 43554971 h 795008"/>
                  <a:gd name="T8" fmla="*/ 2422110 w 699769"/>
                  <a:gd name="T9" fmla="*/ 4686137 h 795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99769" h="795008">
                    <a:moveTo>
                      <a:pt x="45564" y="85536"/>
                    </a:moveTo>
                    <a:lnTo>
                      <a:pt x="36329" y="0"/>
                    </a:lnTo>
                    <a:lnTo>
                      <a:pt x="699769" y="369611"/>
                    </a:lnTo>
                    <a:lnTo>
                      <a:pt x="0" y="795008"/>
                    </a:lnTo>
                    <a:lnTo>
                      <a:pt x="45564" y="85536"/>
                    </a:lnTo>
                    <a:close/>
                  </a:path>
                </a:pathLst>
              </a:custGeom>
              <a:solidFill>
                <a:srgbClr val="333399">
                  <a:alpha val="7215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2BE2BB9-4E93-1BDF-D251-4DEBAFC6C0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7825" y="3895682"/>
                <a:ext cx="2432088" cy="2370745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  <a:effectLst>
                <a:outerShdw blurRad="635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6AC936A-2400-81FA-B500-504010D79F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05840" y="3117707"/>
                <a:ext cx="171147" cy="174929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  <a:effectLst>
                <a:outerShdw blurRad="635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23" name="Gruppierung 3">
                <a:extLst>
                  <a:ext uri="{FF2B5EF4-FFF2-40B4-BE49-F238E27FC236}">
                    <a16:creationId xmlns:a16="http://schemas.microsoft.com/office/drawing/2014/main" id="{26F77E1A-E4D8-4B7C-88CB-8429981F39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7324" y="4277082"/>
                <a:ext cx="1209182" cy="1652753"/>
                <a:chOff x="566533" y="1353240"/>
                <a:chExt cx="570935" cy="806547"/>
              </a:xfrm>
            </p:grpSpPr>
            <p:grpSp>
              <p:nvGrpSpPr>
                <p:cNvPr id="24" name="Gruppieren 41">
                  <a:extLst>
                    <a:ext uri="{FF2B5EF4-FFF2-40B4-BE49-F238E27FC236}">
                      <a16:creationId xmlns:a16="http://schemas.microsoft.com/office/drawing/2014/main" id="{56E3FD5E-A3C0-8376-87AD-BED9C350BF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6533" y="1353240"/>
                  <a:ext cx="427126" cy="806547"/>
                  <a:chOff x="7164423" y="2479662"/>
                  <a:chExt cx="792127" cy="1424007"/>
                </a:xfrm>
              </p:grpSpPr>
              <p:cxnSp>
                <p:nvCxnSpPr>
                  <p:cNvPr id="28" name="Gerade Verbindung 39">
                    <a:extLst>
                      <a:ext uri="{FF2B5EF4-FFF2-40B4-BE49-F238E27FC236}">
                        <a16:creationId xmlns:a16="http://schemas.microsoft.com/office/drawing/2014/main" id="{487CEF28-3AF5-5E55-7C68-E4B26227E1B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6854065" y="3191665"/>
                    <a:ext cx="1424007" cy="1"/>
                  </a:xfrm>
                  <a:prstGeom prst="line">
                    <a:avLst/>
                  </a:prstGeom>
                  <a:noFill/>
                  <a:ln w="38100">
                    <a:solidFill>
                      <a:srgbClr val="0070C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29" name="Gerade Verbindung 34">
                    <a:extLst>
                      <a:ext uri="{FF2B5EF4-FFF2-40B4-BE49-F238E27FC236}">
                        <a16:creationId xmlns:a16="http://schemas.microsoft.com/office/drawing/2014/main" id="{1EF73A96-B8CA-C195-B1BC-A6E1E8CAB22D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64423" y="2479662"/>
                    <a:ext cx="792127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C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30" name="Gerade Verbindung 29">
                    <a:extLst>
                      <a:ext uri="{FF2B5EF4-FFF2-40B4-BE49-F238E27FC236}">
                        <a16:creationId xmlns:a16="http://schemas.microsoft.com/office/drawing/2014/main" id="{0110727D-1435-37C8-4D97-D0050D061E3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64423" y="3903669"/>
                    <a:ext cx="792127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C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25" name="Textfeld 42">
                  <a:extLst>
                    <a:ext uri="{FF2B5EF4-FFF2-40B4-BE49-F238E27FC236}">
                      <a16:creationId xmlns:a16="http://schemas.microsoft.com/office/drawing/2014/main" id="{2A57E128-7AFE-0AF4-476A-57458C355A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1657" y="1565858"/>
                  <a:ext cx="302426" cy="3973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</a:endParaRPr>
                </a:p>
              </p:txBody>
            </p:sp>
            <p:graphicFrame>
              <p:nvGraphicFramePr>
                <p:cNvPr id="26" name="Object 15">
                  <a:extLst>
                    <a:ext uri="{FF2B5EF4-FFF2-40B4-BE49-F238E27FC236}">
                      <a16:creationId xmlns:a16="http://schemas.microsoft.com/office/drawing/2014/main" id="{646D7223-20BB-BCCD-64AF-675434FD8A2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30275" y="1397301"/>
                <a:ext cx="287617" cy="2445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Formel" r:id="rId4" imgW="533169" imgH="431613" progId="Equation.3">
                        <p:embed/>
                      </p:oleObj>
                    </mc:Choice>
                    <mc:Fallback>
                      <p:oleObj name="Formel" r:id="rId4" imgW="533169" imgH="431613" progId="Equation.3">
                        <p:embed/>
                        <p:pic>
                          <p:nvPicPr>
                            <p:cNvPr id="26" name="Object 15">
                              <a:extLst>
                                <a:ext uri="{FF2B5EF4-FFF2-40B4-BE49-F238E27FC236}">
                                  <a16:creationId xmlns:a16="http://schemas.microsoft.com/office/drawing/2014/main" id="{646D7223-20BB-BCCD-64AF-675434FD8A23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30275" y="1397301"/>
                              <a:ext cx="287617" cy="24456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7" name="Object 16">
                  <a:extLst>
                    <a:ext uri="{FF2B5EF4-FFF2-40B4-BE49-F238E27FC236}">
                      <a16:creationId xmlns:a16="http://schemas.microsoft.com/office/drawing/2014/main" id="{DA13FD16-CEC9-8B2C-C462-CC433C0C2A9E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49851" y="1871435"/>
                <a:ext cx="287617" cy="2445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Formel" r:id="rId6" imgW="533169" imgH="431613" progId="Equation.3">
                        <p:embed/>
                      </p:oleObj>
                    </mc:Choice>
                    <mc:Fallback>
                      <p:oleObj name="Formel" r:id="rId6" imgW="533169" imgH="431613" progId="Equation.3">
                        <p:embed/>
                        <p:pic>
                          <p:nvPicPr>
                            <p:cNvPr id="27" name="Object 16">
                              <a:extLst>
                                <a:ext uri="{FF2B5EF4-FFF2-40B4-BE49-F238E27FC236}">
                                  <a16:creationId xmlns:a16="http://schemas.microsoft.com/office/drawing/2014/main" id="{DA13FD16-CEC9-8B2C-C462-CC433C0C2A9E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49851" y="1871435"/>
                              <a:ext cx="287617" cy="24456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4" name="Textfeld 104">
            <a:extLst>
              <a:ext uri="{FF2B5EF4-FFF2-40B4-BE49-F238E27FC236}">
                <a16:creationId xmlns:a16="http://schemas.microsoft.com/office/drawing/2014/main" id="{E4D8B0B3-2254-D593-3545-B19AE1889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9152" y="2646463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3" name="Gruppieren 47">
            <a:extLst>
              <a:ext uri="{FF2B5EF4-FFF2-40B4-BE49-F238E27FC236}">
                <a16:creationId xmlns:a16="http://schemas.microsoft.com/office/drawing/2014/main" id="{47FE91B1-C4BD-79B7-7C1B-7378C6336E90}"/>
              </a:ext>
            </a:extLst>
          </p:cNvPr>
          <p:cNvGrpSpPr>
            <a:grpSpLocks/>
          </p:cNvGrpSpPr>
          <p:nvPr/>
        </p:nvGrpSpPr>
        <p:grpSpPr bwMode="auto">
          <a:xfrm>
            <a:off x="4912499" y="1627798"/>
            <a:ext cx="2652400" cy="2168525"/>
            <a:chOff x="6580215" y="2104595"/>
            <a:chExt cx="2653159" cy="2168406"/>
          </a:xfrm>
        </p:grpSpPr>
        <p:grpSp>
          <p:nvGrpSpPr>
            <p:cNvPr id="64" name="Gruppieren 41">
              <a:extLst>
                <a:ext uri="{FF2B5EF4-FFF2-40B4-BE49-F238E27FC236}">
                  <a16:creationId xmlns:a16="http://schemas.microsoft.com/office/drawing/2014/main" id="{B8834C48-DA61-EDC5-E243-F1C32279B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4423" y="2479662"/>
              <a:ext cx="792127" cy="1424007"/>
              <a:chOff x="7164423" y="2479662"/>
              <a:chExt cx="792127" cy="1424007"/>
            </a:xfrm>
          </p:grpSpPr>
          <p:cxnSp>
            <p:nvCxnSpPr>
              <p:cNvPr id="70" name="Gerade Verbindung 39">
                <a:extLst>
                  <a:ext uri="{FF2B5EF4-FFF2-40B4-BE49-F238E27FC236}">
                    <a16:creationId xmlns:a16="http://schemas.microsoft.com/office/drawing/2014/main" id="{3E292E35-9588-64E8-FB71-4AA63234C0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854065" y="3191665"/>
                <a:ext cx="1424007" cy="1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71" name="Gerade Verbindung 34">
                <a:extLst>
                  <a:ext uri="{FF2B5EF4-FFF2-40B4-BE49-F238E27FC236}">
                    <a16:creationId xmlns:a16="http://schemas.microsoft.com/office/drawing/2014/main" id="{24563C0A-239C-A47B-F3D8-2F627BF13C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2479662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72" name="Gerade Verbindung 37">
                <a:extLst>
                  <a:ext uri="{FF2B5EF4-FFF2-40B4-BE49-F238E27FC236}">
                    <a16:creationId xmlns:a16="http://schemas.microsoft.com/office/drawing/2014/main" id="{45884ADD-3569-FF0A-3BEB-D4D1826CDA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3903669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65" name="Textfeld 42">
              <a:extLst>
                <a:ext uri="{FF2B5EF4-FFF2-40B4-BE49-F238E27FC236}">
                  <a16:creationId xmlns:a16="http://schemas.microsoft.com/office/drawing/2014/main" id="{3D226A24-98D4-73E8-346B-284BE0BE4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3932" y="2104595"/>
              <a:ext cx="202972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>
                  <a:solidFill>
                    <a:srgbClr val="000000"/>
                  </a:solidFill>
                </a:rPr>
                <a:t>229</a:t>
              </a:r>
              <a:r>
                <a:rPr lang="de-DE" sz="1800">
                  <a:solidFill>
                    <a:srgbClr val="000000"/>
                  </a:solidFill>
                </a:rPr>
                <a:t>Th isomer state</a:t>
              </a:r>
            </a:p>
          </p:txBody>
        </p:sp>
        <p:sp>
          <p:nvSpPr>
            <p:cNvPr id="66" name="Textfeld 43">
              <a:extLst>
                <a:ext uri="{FF2B5EF4-FFF2-40B4-BE49-F238E27FC236}">
                  <a16:creationId xmlns:a16="http://schemas.microsoft.com/office/drawing/2014/main" id="{A6B77D03-B912-A3A5-FAAF-267E9C4F28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8003" y="3903669"/>
              <a:ext cx="20553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>
                  <a:solidFill>
                    <a:srgbClr val="000000"/>
                  </a:solidFill>
                </a:rPr>
                <a:t>229</a:t>
              </a:r>
              <a:r>
                <a:rPr lang="de-DE" sz="1800">
                  <a:solidFill>
                    <a:srgbClr val="000000"/>
                  </a:solidFill>
                </a:rPr>
                <a:t>Th ground state</a:t>
              </a:r>
            </a:p>
          </p:txBody>
        </p:sp>
        <p:graphicFrame>
          <p:nvGraphicFramePr>
            <p:cNvPr id="67" name="Object 15">
              <a:extLst>
                <a:ext uri="{FF2B5EF4-FFF2-40B4-BE49-F238E27FC236}">
                  <a16:creationId xmlns:a16="http://schemas.microsoft.com/office/drawing/2014/main" id="{9EB31D00-E5FF-BB51-C966-190270B0449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2266940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4" imgW="533169" imgH="431613" progId="Equation.3">
                    <p:embed/>
                  </p:oleObj>
                </mc:Choice>
                <mc:Fallback>
                  <p:oleObj name="Formel" r:id="rId4" imgW="533169" imgH="431613" progId="Equation.3">
                    <p:embed/>
                    <p:pic>
                      <p:nvPicPr>
                        <p:cNvPr id="9" name="Object 15">
                          <a:extLst>
                            <a:ext uri="{FF2B5EF4-FFF2-40B4-BE49-F238E27FC236}">
                              <a16:creationId xmlns:a16="http://schemas.microsoft.com/office/drawing/2014/main" id="{5606403C-481C-4D9A-A623-6DBFBC6277C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2266940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Object 16">
              <a:extLst>
                <a:ext uri="{FF2B5EF4-FFF2-40B4-BE49-F238E27FC236}">
                  <a16:creationId xmlns:a16="http://schemas.microsoft.com/office/drawing/2014/main" id="{7239E145-DDEF-973F-FB50-D6C485B6F35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3690947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8" imgW="533169" imgH="431613" progId="Equation.3">
                    <p:embed/>
                  </p:oleObj>
                </mc:Choice>
                <mc:Fallback>
                  <p:oleObj name="Formel" r:id="rId8" imgW="533169" imgH="431613" progId="Equation.3">
                    <p:embed/>
                    <p:pic>
                      <p:nvPicPr>
                        <p:cNvPr id="10" name="Object 16">
                          <a:extLst>
                            <a:ext uri="{FF2B5EF4-FFF2-40B4-BE49-F238E27FC236}">
                              <a16:creationId xmlns:a16="http://schemas.microsoft.com/office/drawing/2014/main" id="{FE1CAF8E-B66F-FDDF-D99C-C31492686F7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3690947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" name="Textfeld 46">
              <a:extLst>
                <a:ext uri="{FF2B5EF4-FFF2-40B4-BE49-F238E27FC236}">
                  <a16:creationId xmlns:a16="http://schemas.microsoft.com/office/drawing/2014/main" id="{AF3BBFB6-E017-78CB-2A83-35C0CDF29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4421" y="2688741"/>
              <a:ext cx="1506522" cy="92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dirty="0">
                  <a:solidFill>
                    <a:srgbClr val="000000"/>
                  </a:solidFill>
                  <a:sym typeface="Symbol" charset="0"/>
                </a:rPr>
                <a:t>M1 </a:t>
              </a:r>
              <a:r>
                <a:rPr lang="de-DE" sz="1800" dirty="0" err="1">
                  <a:solidFill>
                    <a:srgbClr val="000000"/>
                  </a:solidFill>
                  <a:sym typeface="Symbol" charset="0"/>
                </a:rPr>
                <a:t>transition</a:t>
              </a:r>
              <a:endParaRPr lang="de-DE" sz="1800" dirty="0">
                <a:solidFill>
                  <a:srgbClr val="000000"/>
                </a:solidFill>
                <a:sym typeface="Symbol" charset="0"/>
              </a:endParaRPr>
            </a:p>
            <a:p>
              <a:pPr eaLnBrk="1" hangingPunct="1"/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E  8 eV</a:t>
              </a:r>
              <a:br>
                <a:rPr lang="de-DE" sz="1800" b="1" dirty="0">
                  <a:solidFill>
                    <a:srgbClr val="000000"/>
                  </a:solidFill>
                  <a:sym typeface="Symbol" charset="0"/>
                </a:rPr>
              </a:b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  min. – h.</a:t>
              </a:r>
              <a:endParaRPr lang="de-DE" sz="18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3" name="Textfeld 72">
            <a:extLst>
              <a:ext uri="{FF2B5EF4-FFF2-40B4-BE49-F238E27FC236}">
                <a16:creationId xmlns:a16="http://schemas.microsoft.com/office/drawing/2014/main" id="{9CF36C1B-39DD-57AC-5369-750A20B974F3}"/>
              </a:ext>
            </a:extLst>
          </p:cNvPr>
          <p:cNvSpPr txBox="1"/>
          <p:nvPr/>
        </p:nvSpPr>
        <p:spPr>
          <a:xfrm>
            <a:off x="335280" y="798878"/>
            <a:ext cx="6484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about</a:t>
            </a:r>
            <a:r>
              <a:rPr lang="de-DE" sz="2000" dirty="0"/>
              <a:t> </a:t>
            </a:r>
            <a:r>
              <a:rPr lang="de-DE" sz="2000" dirty="0" err="1"/>
              <a:t>interactions</a:t>
            </a:r>
            <a:r>
              <a:rPr lang="de-DE" sz="2000" dirty="0"/>
              <a:t> </a:t>
            </a:r>
            <a:r>
              <a:rPr lang="de-DE" sz="2000" dirty="0" err="1"/>
              <a:t>between</a:t>
            </a:r>
            <a:r>
              <a:rPr lang="de-DE" sz="2000" dirty="0"/>
              <a:t> </a:t>
            </a:r>
            <a:r>
              <a:rPr lang="de-DE" sz="2000" dirty="0" err="1"/>
              <a:t>crystal</a:t>
            </a:r>
            <a:r>
              <a:rPr lang="de-DE" sz="2000" dirty="0"/>
              <a:t> and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levels</a:t>
            </a:r>
            <a:r>
              <a:rPr lang="de-DE" sz="2000" dirty="0"/>
              <a:t>?</a:t>
            </a:r>
          </a:p>
        </p:txBody>
      </p:sp>
      <p:sp>
        <p:nvSpPr>
          <p:cNvPr id="75" name="Pfeil nach links und rechts 74">
            <a:extLst>
              <a:ext uri="{FF2B5EF4-FFF2-40B4-BE49-F238E27FC236}">
                <a16:creationId xmlns:a16="http://schemas.microsoft.com/office/drawing/2014/main" id="{9F591D2B-2140-B45F-DFAD-5EDA6C418ABF}"/>
              </a:ext>
            </a:extLst>
          </p:cNvPr>
          <p:cNvSpPr/>
          <p:nvPr/>
        </p:nvSpPr>
        <p:spPr>
          <a:xfrm>
            <a:off x="3245186" y="2247946"/>
            <a:ext cx="1730040" cy="745876"/>
          </a:xfrm>
          <a:prstGeom prst="leftRightArrow">
            <a:avLst/>
          </a:prstGeom>
          <a:solidFill>
            <a:srgbClr val="A1BAD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????</a:t>
            </a:r>
          </a:p>
        </p:txBody>
      </p:sp>
    </p:spTree>
    <p:extLst>
      <p:ext uri="{BB962C8B-B14F-4D97-AF65-F5344CB8AC3E}">
        <p14:creationId xmlns:p14="http://schemas.microsoft.com/office/powerpoint/2010/main" val="1738770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A4ADA-9CA5-673C-13EC-1309AD889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120A1-21FB-F89B-D451-490797E0C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DAA2329A-CB87-1371-B28E-CAC06054DE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32752DDD-C181-078A-D3ED-811697286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10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C9796251-AE8F-E256-C907-0665B4C57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3F268F1-B580-20EB-91F2-3AE6F7F0C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2" y="1087122"/>
            <a:ext cx="3707904" cy="6649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7F2315D-00EE-94E9-8CC6-FDD60D654286}"/>
              </a:ext>
            </a:extLst>
          </p:cNvPr>
          <p:cNvSpPr txBox="1"/>
          <p:nvPr/>
        </p:nvSpPr>
        <p:spPr>
          <a:xfrm>
            <a:off x="206828" y="636506"/>
            <a:ext cx="7559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Quadrupole </a:t>
            </a:r>
            <a:r>
              <a:rPr lang="de-DE" sz="2000" dirty="0" err="1"/>
              <a:t>structure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nuclear</a:t>
            </a:r>
            <a:r>
              <a:rPr lang="de-DE" sz="2000" dirty="0"/>
              <a:t> and </a:t>
            </a:r>
            <a:r>
              <a:rPr lang="de-DE" sz="2000" b="1" dirty="0">
                <a:solidFill>
                  <a:srgbClr val="00B050"/>
                </a:solidFill>
              </a:rPr>
              <a:t>material </a:t>
            </a:r>
            <a:r>
              <a:rPr lang="de-DE" sz="2000" b="1" dirty="0" err="1">
                <a:solidFill>
                  <a:srgbClr val="00B050"/>
                </a:solidFill>
              </a:rPr>
              <a:t>parameters</a:t>
            </a:r>
            <a:endParaRPr lang="de-DE" sz="2000" b="1" dirty="0">
              <a:solidFill>
                <a:srgbClr val="00B050"/>
              </a:solidFill>
            </a:endParaRPr>
          </a:p>
        </p:txBody>
      </p:sp>
      <p:pic>
        <p:nvPicPr>
          <p:cNvPr id="5" name="Picture 10" descr="A diagram of a sphere with a point and a point&#10;&#10;Description automatically generated with medium confidence">
            <a:extLst>
              <a:ext uri="{FF2B5EF4-FFF2-40B4-BE49-F238E27FC236}">
                <a16:creationId xmlns:a16="http://schemas.microsoft.com/office/drawing/2014/main" id="{A5454848-CE37-923B-E3DF-506239E645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9"/>
          <a:stretch/>
        </p:blipFill>
        <p:spPr>
          <a:xfrm>
            <a:off x="206828" y="1036616"/>
            <a:ext cx="1143001" cy="1731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33173DF-5DD6-ECFE-E738-99AF57B6D770}"/>
                  </a:ext>
                </a:extLst>
              </p:cNvPr>
              <p:cNvSpPr txBox="1"/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de-DE" sz="1600" dirty="0"/>
                  <a:t> – </a:t>
                </a:r>
                <a:r>
                  <a:rPr lang="de-DE" sz="1600" dirty="0">
                    <a:solidFill>
                      <a:srgbClr val="0070C0"/>
                    </a:solidFill>
                  </a:rPr>
                  <a:t>(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intrinsic</a:t>
                </a:r>
                <a:r>
                  <a:rPr lang="de-DE" sz="1600" dirty="0">
                    <a:solidFill>
                      <a:srgbClr val="0070C0"/>
                    </a:solidFill>
                  </a:rPr>
                  <a:t>)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quadrupole</a:t>
                </a:r>
                <a:r>
                  <a:rPr lang="de-DE" sz="1600" dirty="0">
                    <a:solidFill>
                      <a:srgbClr val="0070C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moment</a:t>
                </a:r>
                <a:endParaRPr lang="de-DE" sz="1600" dirty="0">
                  <a:solidFill>
                    <a:srgbClr val="0070C0"/>
                  </a:solidFill>
                </a:endParaRPr>
              </a:p>
              <a:p>
                <a:r>
                  <a:rPr lang="de-DE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de-DE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</a:t>
                </a:r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electric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field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gradient</a:t>
                </a:r>
                <a:r>
                  <a:rPr lang="de-DE" sz="1600" dirty="0">
                    <a:solidFill>
                      <a:srgbClr val="00B050"/>
                    </a:solidFill>
                  </a:rPr>
                  <a:t> (EFG)</a:t>
                </a:r>
              </a:p>
              <a:p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anisotropie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parameter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33173DF-5DD6-ECFE-E738-99AF57B6D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blipFill>
                <a:blip r:embed="rId5"/>
                <a:stretch>
                  <a:fillRect l="-1235" t="-3030" r="-412" b="-75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>
            <a:extLst>
              <a:ext uri="{FF2B5EF4-FFF2-40B4-BE49-F238E27FC236}">
                <a16:creationId xmlns:a16="http://schemas.microsoft.com/office/drawing/2014/main" id="{150A3DB7-A081-1C5B-D7B7-AD38F1D2358C}"/>
              </a:ext>
            </a:extLst>
          </p:cNvPr>
          <p:cNvSpPr txBox="1"/>
          <p:nvPr/>
        </p:nvSpPr>
        <p:spPr>
          <a:xfrm>
            <a:off x="7271037" y="1848204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„universal“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9386689-3C5A-1A06-49DB-55EE82583B02}"/>
              </a:ext>
            </a:extLst>
          </p:cNvPr>
          <p:cNvSpPr txBox="1"/>
          <p:nvPr/>
        </p:nvSpPr>
        <p:spPr>
          <a:xfrm>
            <a:off x="7271037" y="2179367"/>
            <a:ext cx="1086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host-</a:t>
            </a:r>
            <a:r>
              <a:rPr lang="de-DE" dirty="0" err="1"/>
              <a:t>specific</a:t>
            </a:r>
            <a:endParaRPr lang="de-DE" dirty="0"/>
          </a:p>
        </p:txBody>
      </p:sp>
      <p:sp>
        <p:nvSpPr>
          <p:cNvPr id="18" name="Geschweifte Klammer rechts 17">
            <a:extLst>
              <a:ext uri="{FF2B5EF4-FFF2-40B4-BE49-F238E27FC236}">
                <a16:creationId xmlns:a16="http://schemas.microsoft.com/office/drawing/2014/main" id="{3FB2D2B2-469B-E8EA-FFB9-AD8A49838AF5}"/>
              </a:ext>
            </a:extLst>
          </p:cNvPr>
          <p:cNvSpPr/>
          <p:nvPr/>
        </p:nvSpPr>
        <p:spPr bwMode="auto">
          <a:xfrm>
            <a:off x="6976499" y="2183698"/>
            <a:ext cx="185060" cy="338554"/>
          </a:xfrm>
          <a:prstGeom prst="rightBr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6FA1668-5C15-3E56-2A06-05489A9DFBF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815" b="43287"/>
          <a:stretch/>
        </p:blipFill>
        <p:spPr>
          <a:xfrm>
            <a:off x="1386213" y="1133649"/>
            <a:ext cx="2516046" cy="180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494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19BA4-26BA-7C9E-5D92-32B0E71A5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FEC77-6E6A-21AB-086F-1929B8847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97DF3F9A-1909-F04E-34A5-7ED639CEB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739738DE-3545-ADC1-4702-22871A0B11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10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F1908636-10EE-BC5A-B183-C67950688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DEC7B95-2130-0194-5E26-C4AC4486B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2" y="1087122"/>
            <a:ext cx="3707904" cy="6649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DF37671-9FC8-BA8E-0200-57E9626EB18F}"/>
              </a:ext>
            </a:extLst>
          </p:cNvPr>
          <p:cNvSpPr txBox="1"/>
          <p:nvPr/>
        </p:nvSpPr>
        <p:spPr>
          <a:xfrm>
            <a:off x="206828" y="636506"/>
            <a:ext cx="7559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Quadrupole </a:t>
            </a:r>
            <a:r>
              <a:rPr lang="de-DE" sz="2000" dirty="0" err="1"/>
              <a:t>structure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nuclear</a:t>
            </a:r>
            <a:r>
              <a:rPr lang="de-DE" sz="2000" dirty="0"/>
              <a:t> and </a:t>
            </a:r>
            <a:r>
              <a:rPr lang="de-DE" sz="2000" b="1" dirty="0">
                <a:solidFill>
                  <a:srgbClr val="00B050"/>
                </a:solidFill>
              </a:rPr>
              <a:t>material </a:t>
            </a:r>
            <a:r>
              <a:rPr lang="de-DE" sz="2000" b="1" dirty="0" err="1">
                <a:solidFill>
                  <a:srgbClr val="00B050"/>
                </a:solidFill>
              </a:rPr>
              <a:t>parameters</a:t>
            </a:r>
            <a:endParaRPr lang="de-DE" sz="2000" b="1" dirty="0">
              <a:solidFill>
                <a:srgbClr val="00B050"/>
              </a:solidFill>
            </a:endParaRPr>
          </a:p>
        </p:txBody>
      </p:sp>
      <p:pic>
        <p:nvPicPr>
          <p:cNvPr id="5" name="Picture 10" descr="A diagram of a sphere with a point and a point&#10;&#10;Description automatically generated with medium confidence">
            <a:extLst>
              <a:ext uri="{FF2B5EF4-FFF2-40B4-BE49-F238E27FC236}">
                <a16:creationId xmlns:a16="http://schemas.microsoft.com/office/drawing/2014/main" id="{582F0EC2-7EBF-BD83-1E21-E08567946F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9"/>
          <a:stretch/>
        </p:blipFill>
        <p:spPr>
          <a:xfrm>
            <a:off x="206828" y="1036616"/>
            <a:ext cx="1143001" cy="1731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267A9B25-70EF-BB17-486B-CB14F17A71A0}"/>
                  </a:ext>
                </a:extLst>
              </p:cNvPr>
              <p:cNvSpPr txBox="1"/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de-DE" sz="1600" dirty="0"/>
                  <a:t> – </a:t>
                </a:r>
                <a:r>
                  <a:rPr lang="de-DE" sz="1600" dirty="0">
                    <a:solidFill>
                      <a:srgbClr val="0070C0"/>
                    </a:solidFill>
                  </a:rPr>
                  <a:t>(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intrinsic</a:t>
                </a:r>
                <a:r>
                  <a:rPr lang="de-DE" sz="1600" dirty="0">
                    <a:solidFill>
                      <a:srgbClr val="0070C0"/>
                    </a:solidFill>
                  </a:rPr>
                  <a:t>)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quadrupole</a:t>
                </a:r>
                <a:r>
                  <a:rPr lang="de-DE" sz="1600" dirty="0">
                    <a:solidFill>
                      <a:srgbClr val="0070C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moment</a:t>
                </a:r>
                <a:endParaRPr lang="de-DE" sz="1600" dirty="0">
                  <a:solidFill>
                    <a:srgbClr val="0070C0"/>
                  </a:solidFill>
                </a:endParaRPr>
              </a:p>
              <a:p>
                <a:r>
                  <a:rPr lang="de-DE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de-DE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</a:t>
                </a:r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electric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field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gradient</a:t>
                </a:r>
                <a:r>
                  <a:rPr lang="de-DE" sz="1600" dirty="0">
                    <a:solidFill>
                      <a:srgbClr val="00B050"/>
                    </a:solidFill>
                  </a:rPr>
                  <a:t> (EFG)</a:t>
                </a:r>
              </a:p>
              <a:p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anisotropie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parameter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33173DF-5DD6-ECFE-E738-99AF57B6D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blipFill>
                <a:blip r:embed="rId5"/>
                <a:stretch>
                  <a:fillRect l="-1235" t="-3030" r="-412" b="-75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>
            <a:extLst>
              <a:ext uri="{FF2B5EF4-FFF2-40B4-BE49-F238E27FC236}">
                <a16:creationId xmlns:a16="http://schemas.microsoft.com/office/drawing/2014/main" id="{7B312395-C3BB-FFCA-CCB1-80ED15237430}"/>
              </a:ext>
            </a:extLst>
          </p:cNvPr>
          <p:cNvSpPr txBox="1"/>
          <p:nvPr/>
        </p:nvSpPr>
        <p:spPr>
          <a:xfrm>
            <a:off x="7271037" y="1848204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„universal“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1AAB4F7-0813-EB8F-6EDE-26871B2BBAC3}"/>
              </a:ext>
            </a:extLst>
          </p:cNvPr>
          <p:cNvSpPr txBox="1"/>
          <p:nvPr/>
        </p:nvSpPr>
        <p:spPr>
          <a:xfrm>
            <a:off x="7271037" y="2179367"/>
            <a:ext cx="1086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host-</a:t>
            </a:r>
            <a:r>
              <a:rPr lang="de-DE" dirty="0" err="1"/>
              <a:t>specific</a:t>
            </a:r>
            <a:endParaRPr lang="de-DE" dirty="0"/>
          </a:p>
        </p:txBody>
      </p:sp>
      <p:sp>
        <p:nvSpPr>
          <p:cNvPr id="18" name="Geschweifte Klammer rechts 17">
            <a:extLst>
              <a:ext uri="{FF2B5EF4-FFF2-40B4-BE49-F238E27FC236}">
                <a16:creationId xmlns:a16="http://schemas.microsoft.com/office/drawing/2014/main" id="{0ECE614D-DE9F-790C-40B1-1C3411DC3B9F}"/>
              </a:ext>
            </a:extLst>
          </p:cNvPr>
          <p:cNvSpPr/>
          <p:nvPr/>
        </p:nvSpPr>
        <p:spPr bwMode="auto">
          <a:xfrm>
            <a:off x="6976499" y="2183698"/>
            <a:ext cx="185060" cy="338554"/>
          </a:xfrm>
          <a:prstGeom prst="rightBr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9EC3936-F042-AC18-144A-433A9247F6C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815" b="43287"/>
          <a:stretch/>
        </p:blipFill>
        <p:spPr>
          <a:xfrm>
            <a:off x="1386213" y="1133649"/>
            <a:ext cx="2516046" cy="180680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ACB3C06-F6F8-2E92-E141-CABDC34735C0}"/>
              </a:ext>
            </a:extLst>
          </p:cNvPr>
          <p:cNvSpPr txBox="1"/>
          <p:nvPr/>
        </p:nvSpPr>
        <p:spPr>
          <a:xfrm>
            <a:off x="2838615" y="3702074"/>
            <a:ext cx="383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err="1">
                <a:solidFill>
                  <a:srgbClr val="FF0000"/>
                </a:solidFill>
              </a:rPr>
              <a:t>can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we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see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these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quadrupole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levels</a:t>
            </a:r>
            <a:r>
              <a:rPr lang="de-DE" sz="1800" b="1" dirty="0">
                <a:solidFill>
                  <a:srgbClr val="FF0000"/>
                </a:solidFill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469009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19F55-D4C6-72A8-6508-4AC77118E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FCF121-A33E-8DF7-A045-432DC01F4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OUTLINE</a:t>
            </a:r>
            <a:endParaRPr lang="de-DE" b="0" dirty="0"/>
          </a:p>
        </p:txBody>
      </p:sp>
      <p:sp>
        <p:nvSpPr>
          <p:cNvPr id="375" name="Textfeld 104">
            <a:extLst>
              <a:ext uri="{FF2B5EF4-FFF2-40B4-BE49-F238E27FC236}">
                <a16:creationId xmlns:a16="http://schemas.microsoft.com/office/drawing/2014/main" id="{8080050A-ADFD-E95E-F2FC-187ADC64E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70" y="1920048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EA1AE2C7-096A-2AC2-11DA-0A122BF1F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9D1F637-3301-83DC-FF9B-9F2CB1C0634E}"/>
              </a:ext>
            </a:extLst>
          </p:cNvPr>
          <p:cNvSpPr txBox="1"/>
          <p:nvPr/>
        </p:nvSpPr>
        <p:spPr>
          <a:xfrm>
            <a:off x="2624930" y="686948"/>
            <a:ext cx="5704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„solid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approach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Th-229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clock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Basic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concept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implementation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Bild 19">
            <a:extLst>
              <a:ext uri="{FF2B5EF4-FFF2-40B4-BE49-F238E27FC236}">
                <a16:creationId xmlns:a16="http://schemas.microsoft.com/office/drawing/2014/main" id="{0E2449F6-7000-7852-B2A7-B461EC04327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30" y="619850"/>
            <a:ext cx="884425" cy="935573"/>
          </a:xfrm>
          <a:prstGeom prst="rect">
            <a:avLst/>
          </a:prstGeom>
        </p:spPr>
      </p:pic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649C11E0-B2BF-32CC-B971-E41FA862AD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AECBC04-ECCD-ABBF-6C79-B02602BAD951}"/>
              </a:ext>
            </a:extLst>
          </p:cNvPr>
          <p:cNvSpPr txBox="1"/>
          <p:nvPr/>
        </p:nvSpPr>
        <p:spPr>
          <a:xfrm>
            <a:off x="2624930" y="1553230"/>
            <a:ext cx="509248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quadrupole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structure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solid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coupling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Separating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properties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material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parameters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54FC231-F37A-A98C-25E1-8927AEEC4D8D}"/>
              </a:ext>
            </a:extLst>
          </p:cNvPr>
          <p:cNvGrpSpPr/>
          <p:nvPr/>
        </p:nvGrpSpPr>
        <p:grpSpPr>
          <a:xfrm>
            <a:off x="278538" y="1655709"/>
            <a:ext cx="1902690" cy="786620"/>
            <a:chOff x="93872" y="1886838"/>
            <a:chExt cx="2318024" cy="1092673"/>
          </a:xfrm>
        </p:grpSpPr>
        <p:pic>
          <p:nvPicPr>
            <p:cNvPr id="6" name="Picture 10" descr="A diagram of a sphere with a point and a point&#10;&#10;Description automatically generated with medium confidence">
              <a:extLst>
                <a:ext uri="{FF2B5EF4-FFF2-40B4-BE49-F238E27FC236}">
                  <a16:creationId xmlns:a16="http://schemas.microsoft.com/office/drawing/2014/main" id="{4DBC7594-2BD0-6BB6-AF4A-1E73941E81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29" b="9094"/>
            <a:stretch/>
          </p:blipFill>
          <p:spPr>
            <a:xfrm>
              <a:off x="93872" y="1886838"/>
              <a:ext cx="736807" cy="1014919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77F8707-03EE-5E1B-7280-4F2F6C622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72815" b="42016"/>
            <a:stretch/>
          </p:blipFill>
          <p:spPr>
            <a:xfrm>
              <a:off x="949548" y="1905843"/>
              <a:ext cx="1462348" cy="1073668"/>
            </a:xfrm>
            <a:prstGeom prst="rect">
              <a:avLst/>
            </a:prstGeom>
          </p:spPr>
        </p:pic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76BCB233-D9E3-4024-0469-186B323A713D}"/>
              </a:ext>
            </a:extLst>
          </p:cNvPr>
          <p:cNvSpPr txBox="1"/>
          <p:nvPr/>
        </p:nvSpPr>
        <p:spPr>
          <a:xfrm>
            <a:off x="2624930" y="2579294"/>
            <a:ext cx="338938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JILA </a:t>
            </a:r>
            <a:r>
              <a:rPr lang="de-DE" sz="2000" b="1" dirty="0" err="1"/>
              <a:t>experiment</a:t>
            </a:r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Absolute </a:t>
            </a:r>
            <a:r>
              <a:rPr lang="de-DE" sz="1600" dirty="0" err="1"/>
              <a:t>Mössbauer</a:t>
            </a:r>
            <a:r>
              <a:rPr lang="de-DE" sz="1600" dirty="0"/>
              <a:t> </a:t>
            </a:r>
            <a:r>
              <a:rPr lang="de-DE" sz="1600" dirty="0" err="1"/>
              <a:t>spectroscopy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Temperature</a:t>
            </a:r>
            <a:r>
              <a:rPr lang="de-DE" sz="1600" dirty="0"/>
              <a:t> </a:t>
            </a:r>
            <a:r>
              <a:rPr lang="de-DE" sz="1600" dirty="0" err="1"/>
              <a:t>depencence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The EFG “</a:t>
            </a:r>
            <a:r>
              <a:rPr lang="de-DE" sz="1600" dirty="0" err="1"/>
              <a:t>mystery</a:t>
            </a:r>
            <a:r>
              <a:rPr lang="de-DE" sz="1600" dirty="0"/>
              <a:t>“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161B8D-0294-E743-2EB3-22FE886334AE}"/>
              </a:ext>
            </a:extLst>
          </p:cNvPr>
          <p:cNvSpPr txBox="1"/>
          <p:nvPr/>
        </p:nvSpPr>
        <p:spPr>
          <a:xfrm>
            <a:off x="2624930" y="3870942"/>
            <a:ext cx="272760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OKAYAMA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experiment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Multiple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defect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centers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Site-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dependent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properties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4F30650-888B-9731-F542-566970F3E5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908" y="2571750"/>
            <a:ext cx="1616458" cy="901841"/>
          </a:xfrm>
          <a:prstGeom prst="rect">
            <a:avLst/>
          </a:prstGeom>
        </p:spPr>
      </p:pic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B85FD92-63CD-2BB8-5312-3BC53FD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11 of 24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D890A89-A8C4-A773-856B-1B7E3FD619F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0044" y="3654279"/>
            <a:ext cx="1331264" cy="1282395"/>
          </a:xfrm>
          <a:prstGeom prst="rect">
            <a:avLst/>
          </a:prstGeom>
        </p:spPr>
      </p:pic>
      <p:sp>
        <p:nvSpPr>
          <p:cNvPr id="14" name="AutoShape 2" descr="JILA Science - YouTube">
            <a:extLst>
              <a:ext uri="{FF2B5EF4-FFF2-40B4-BE49-F238E27FC236}">
                <a16:creationId xmlns:a16="http://schemas.microsoft.com/office/drawing/2014/main" id="{85D3DAB6-D044-F66E-6BA9-D3436E440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3250" y="1143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For the Media | JILA - Exploring the Frontiers of Physics">
            <a:extLst>
              <a:ext uri="{FF2B5EF4-FFF2-40B4-BE49-F238E27FC236}">
                <a16:creationId xmlns:a16="http://schemas.microsoft.com/office/drawing/2014/main" id="{27444040-6CB6-6E09-67C1-DFD2B1E2E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703" y="2783979"/>
            <a:ext cx="889000" cy="47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kayama University">
            <a:extLst>
              <a:ext uri="{FF2B5EF4-FFF2-40B4-BE49-F238E27FC236}">
                <a16:creationId xmlns:a16="http://schemas.microsoft.com/office/drawing/2014/main" id="{EAB09603-FFDA-CD73-C1B6-98CF788C5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842" y="3964156"/>
            <a:ext cx="3593454" cy="64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97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DD887-984A-14B5-B7C1-AC65840EF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91515E-0994-84FD-DBF2-A2F59B11C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VUV </a:t>
            </a:r>
            <a:r>
              <a:rPr lang="de-DE" dirty="0" err="1">
                <a:latin typeface="+mn-lt"/>
              </a:rPr>
              <a:t>frequency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comb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precision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spectroscopy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FB7843C2-BA9B-BB53-33AD-84E060D8B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8751E3CF-9031-C0E9-6EF9-009CE1F3A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12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E8743405-329F-6030-6C51-073F8F102A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6AD84-0137-A699-EAB0-540D39737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95" y="1075134"/>
            <a:ext cx="4159495" cy="3116855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F251313-8D0A-0E4C-083C-38971192DCAE}"/>
              </a:ext>
            </a:extLst>
          </p:cNvPr>
          <p:cNvSpPr txBox="1"/>
          <p:nvPr/>
        </p:nvSpPr>
        <p:spPr>
          <a:xfrm>
            <a:off x="294035" y="4228013"/>
            <a:ext cx="5482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4 strong, 2 </a:t>
            </a:r>
            <a:r>
              <a:rPr lang="de-DE" sz="1600" dirty="0" err="1"/>
              <a:t>weak</a:t>
            </a:r>
            <a:r>
              <a:rPr lang="de-DE" sz="1600" dirty="0"/>
              <a:t> </a:t>
            </a:r>
            <a:r>
              <a:rPr lang="de-DE" sz="1600" dirty="0" err="1"/>
              <a:t>lines</a:t>
            </a:r>
            <a:r>
              <a:rPr lang="de-DE" sz="1600" dirty="0"/>
              <a:t> </a:t>
            </a:r>
            <a:r>
              <a:rPr lang="de-DE" sz="1600" dirty="0" err="1"/>
              <a:t>observed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absolute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determination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reference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Sr </a:t>
            </a:r>
            <a:r>
              <a:rPr lang="de-DE" sz="1600" dirty="0" err="1"/>
              <a:t>clock</a:t>
            </a:r>
            <a:endParaRPr lang="de-DE" sz="16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CB71149-E003-1987-82CC-B88079D5EAF5}"/>
              </a:ext>
            </a:extLst>
          </p:cNvPr>
          <p:cNvSpPr txBox="1"/>
          <p:nvPr/>
        </p:nvSpPr>
        <p:spPr>
          <a:xfrm>
            <a:off x="304799" y="622900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43C327-9EC1-6FB2-158A-24555E9D5BEF}"/>
              </a:ext>
            </a:extLst>
          </p:cNvPr>
          <p:cNvGrpSpPr/>
          <p:nvPr/>
        </p:nvGrpSpPr>
        <p:grpSpPr>
          <a:xfrm>
            <a:off x="211476" y="847217"/>
            <a:ext cx="3917438" cy="3329005"/>
            <a:chOff x="4660505" y="807566"/>
            <a:chExt cx="3917438" cy="3329005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B4546067-4795-DF3E-9CF9-88FB9D9E7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10" r="41518"/>
            <a:stretch>
              <a:fillRect/>
            </a:stretch>
          </p:blipFill>
          <p:spPr>
            <a:xfrm>
              <a:off x="4660505" y="1122218"/>
              <a:ext cx="3820885" cy="2994097"/>
            </a:xfrm>
            <a:prstGeom prst="rect">
              <a:avLst/>
            </a:prstGeom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6F23724F-3B40-D98A-76D6-4FFB4C2A92E1}"/>
                </a:ext>
              </a:extLst>
            </p:cNvPr>
            <p:cNvSpPr/>
            <p:nvPr/>
          </p:nvSpPr>
          <p:spPr>
            <a:xfrm>
              <a:off x="8338457" y="807566"/>
              <a:ext cx="239486" cy="4442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1E2066F7-4A0D-5F25-B938-AF64F8177F72}"/>
                </a:ext>
              </a:extLst>
            </p:cNvPr>
            <p:cNvSpPr/>
            <p:nvPr/>
          </p:nvSpPr>
          <p:spPr>
            <a:xfrm>
              <a:off x="8316685" y="2355997"/>
              <a:ext cx="261257" cy="1780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167630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56CD5-B756-8C75-E0B1-5E233D72E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D8BB9-C081-2968-E8FC-C73C5C8C5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VUV </a:t>
            </a:r>
            <a:r>
              <a:rPr lang="de-DE" dirty="0" err="1">
                <a:latin typeface="+mn-lt"/>
              </a:rPr>
              <a:t>frequency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comb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precision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spectroscopy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0735F970-9136-BB9E-F0BA-3487D3000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7530632E-3C66-2D18-CC8C-C6AB29456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13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2D72F8DB-E21C-9DA8-5A26-9B2CC86B3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6E76605-6A99-0B65-1109-9CF7CEB72C0B}"/>
              </a:ext>
            </a:extLst>
          </p:cNvPr>
          <p:cNvSpPr txBox="1"/>
          <p:nvPr/>
        </p:nvSpPr>
        <p:spPr>
          <a:xfrm>
            <a:off x="304799" y="622900"/>
            <a:ext cx="2980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r>
              <a:rPr lang="de-DE" sz="1800" dirty="0"/>
              <a:t> vs. PTB/UCLA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5CFC8B5-F3B1-A675-95B8-5497030A3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1117557"/>
            <a:ext cx="4644000" cy="325007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41557EE-818D-8AEF-DA32-6EA93B6A40DE}"/>
              </a:ext>
            </a:extLst>
          </p:cNvPr>
          <p:cNvSpPr/>
          <p:nvPr/>
        </p:nvSpPr>
        <p:spPr>
          <a:xfrm>
            <a:off x="2800682" y="1387158"/>
            <a:ext cx="25200" cy="250466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186850-F089-B32D-6517-6EAEB626E083}"/>
              </a:ext>
            </a:extLst>
          </p:cNvPr>
          <p:cNvSpPr txBox="1"/>
          <p:nvPr/>
        </p:nvSpPr>
        <p:spPr>
          <a:xfrm>
            <a:off x="1059011" y="1652349"/>
            <a:ext cx="1472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PTB/TUW </a:t>
            </a:r>
            <a:r>
              <a:rPr lang="de-DE" dirty="0" err="1"/>
              <a:t>spectra</a:t>
            </a:r>
            <a:endParaRPr lang="de-DE" dirty="0"/>
          </a:p>
          <a:p>
            <a:r>
              <a:rPr lang="de-DE" dirty="0"/>
              <a:t>~ 7 GHz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CD7856-41D1-52CD-87A6-6EA206271171}"/>
              </a:ext>
            </a:extLst>
          </p:cNvPr>
          <p:cNvSpPr txBox="1"/>
          <p:nvPr/>
        </p:nvSpPr>
        <p:spPr>
          <a:xfrm>
            <a:off x="3674892" y="1913959"/>
            <a:ext cx="1933543" cy="95410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JILA </a:t>
            </a:r>
            <a:r>
              <a:rPr lang="de-DE" dirty="0" err="1"/>
              <a:t>lines</a:t>
            </a:r>
            <a:r>
              <a:rPr lang="de-DE" dirty="0"/>
              <a:t> </a:t>
            </a:r>
          </a:p>
          <a:p>
            <a:r>
              <a:rPr lang="de-DE" dirty="0" err="1"/>
              <a:t>covering</a:t>
            </a:r>
            <a:r>
              <a:rPr lang="de-DE" dirty="0"/>
              <a:t> 400 MHz</a:t>
            </a:r>
          </a:p>
          <a:p>
            <a:r>
              <a:rPr lang="de-DE" dirty="0"/>
              <a:t>individual </a:t>
            </a:r>
            <a:r>
              <a:rPr lang="de-DE" dirty="0" err="1"/>
              <a:t>lines</a:t>
            </a:r>
            <a:r>
              <a:rPr lang="de-DE" dirty="0"/>
              <a:t> ~ 30 kHz</a:t>
            </a:r>
          </a:p>
          <a:p>
            <a:r>
              <a:rPr lang="de-DE" dirty="0" err="1"/>
              <a:t>accuracy</a:t>
            </a:r>
            <a:r>
              <a:rPr lang="de-DE" dirty="0"/>
              <a:t> ~1 kHz  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3FCBF4F0-3B5C-4138-A99F-63AF1DCBC564}"/>
              </a:ext>
            </a:extLst>
          </p:cNvPr>
          <p:cNvCxnSpPr>
            <a:stCxn id="10" idx="1"/>
          </p:cNvCxnSpPr>
          <p:nvPr/>
        </p:nvCxnSpPr>
        <p:spPr>
          <a:xfrm flipH="1">
            <a:off x="2825882" y="2391013"/>
            <a:ext cx="849010" cy="613444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11292A1A-C405-516C-F64A-BA62EAEFDB05}"/>
                  </a:ext>
                </a:extLst>
              </p:cNvPr>
              <p:cNvSpPr txBox="1"/>
              <p:nvPr/>
            </p:nvSpPr>
            <p:spPr>
              <a:xfrm>
                <a:off x="1308819" y="4467959"/>
                <a:ext cx="34623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A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𝑖𝑠𝑜𝑚𝑒𝑟</m:t>
                        </m:r>
                      </m:sub>
                    </m:sSub>
                  </m:oMath>
                </a14:m>
                <a:r>
                  <a:rPr lang="de-DE" sz="1600" dirty="0">
                    <a:solidFill>
                      <a:srgbClr val="FF0000"/>
                    </a:solidFill>
                    <a:latin typeface="Arial" charset="0"/>
                    <a:ea typeface="ＭＳ Ｐゴシック" charset="0"/>
                  </a:rPr>
                  <a:t>= 2 020 407 384 335(2) kHz </a:t>
                </a:r>
                <a:endParaRPr lang="de-DE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</a:endParaRPr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11292A1A-C405-516C-F64A-BA62EAEFD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819" y="4467959"/>
                <a:ext cx="3462367" cy="338554"/>
              </a:xfrm>
              <a:prstGeom prst="rect">
                <a:avLst/>
              </a:prstGeom>
              <a:blipFill>
                <a:blip r:embed="rId4"/>
                <a:stretch>
                  <a:fillRect t="-3571" b="-2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42392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3685A-2769-B704-AEA6-493927F09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51E525-F019-818C-6330-1132AD1A7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VUV </a:t>
            </a:r>
            <a:r>
              <a:rPr lang="de-DE" dirty="0" err="1">
                <a:latin typeface="+mn-lt"/>
              </a:rPr>
              <a:t>frequency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comb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precision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spectroscopy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2506B89A-3E9F-2315-CAB9-E4F47B6F7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21857C13-D354-9CD5-BA34-70D90D90E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13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FB2D5C04-1C22-3120-2B20-69295968A3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FB47ACF-3AAD-031A-E6D8-4675E6030A54}"/>
              </a:ext>
            </a:extLst>
          </p:cNvPr>
          <p:cNvSpPr txBox="1"/>
          <p:nvPr/>
        </p:nvSpPr>
        <p:spPr>
          <a:xfrm>
            <a:off x="304799" y="622900"/>
            <a:ext cx="2980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r>
              <a:rPr lang="de-DE" sz="1800" dirty="0"/>
              <a:t> vs. PTB/UCLA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5607B3A-C190-8354-A801-33D3C1A37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1117557"/>
            <a:ext cx="4644000" cy="325007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D5D33179-9A09-69FC-6600-9677CDA52ADC}"/>
              </a:ext>
            </a:extLst>
          </p:cNvPr>
          <p:cNvSpPr/>
          <p:nvPr/>
        </p:nvSpPr>
        <p:spPr>
          <a:xfrm>
            <a:off x="2800682" y="1387158"/>
            <a:ext cx="25200" cy="250466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1A0DD83-6C70-890F-31DA-3B99028C56BF}"/>
              </a:ext>
            </a:extLst>
          </p:cNvPr>
          <p:cNvSpPr txBox="1"/>
          <p:nvPr/>
        </p:nvSpPr>
        <p:spPr>
          <a:xfrm>
            <a:off x="1059011" y="1652349"/>
            <a:ext cx="1472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PTB/TUW </a:t>
            </a:r>
            <a:r>
              <a:rPr lang="de-DE" dirty="0" err="1"/>
              <a:t>spectra</a:t>
            </a:r>
            <a:endParaRPr lang="de-DE" dirty="0"/>
          </a:p>
          <a:p>
            <a:r>
              <a:rPr lang="de-DE" dirty="0"/>
              <a:t>~ 7 GHz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B7FCA8D-6059-8AA9-C928-C33A6342029E}"/>
              </a:ext>
            </a:extLst>
          </p:cNvPr>
          <p:cNvSpPr txBox="1"/>
          <p:nvPr/>
        </p:nvSpPr>
        <p:spPr>
          <a:xfrm>
            <a:off x="3674892" y="1913959"/>
            <a:ext cx="1933543" cy="95410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JILA </a:t>
            </a:r>
            <a:r>
              <a:rPr lang="de-DE" dirty="0" err="1"/>
              <a:t>lines</a:t>
            </a:r>
            <a:r>
              <a:rPr lang="de-DE" dirty="0"/>
              <a:t> </a:t>
            </a:r>
          </a:p>
          <a:p>
            <a:r>
              <a:rPr lang="de-DE" dirty="0" err="1"/>
              <a:t>covering</a:t>
            </a:r>
            <a:r>
              <a:rPr lang="de-DE" dirty="0"/>
              <a:t> 400 MHz</a:t>
            </a:r>
          </a:p>
          <a:p>
            <a:r>
              <a:rPr lang="de-DE" dirty="0"/>
              <a:t>individual </a:t>
            </a:r>
            <a:r>
              <a:rPr lang="de-DE" dirty="0" err="1"/>
              <a:t>lines</a:t>
            </a:r>
            <a:r>
              <a:rPr lang="de-DE" dirty="0"/>
              <a:t> ~ 30 kHz</a:t>
            </a:r>
          </a:p>
          <a:p>
            <a:r>
              <a:rPr lang="de-DE" dirty="0" err="1"/>
              <a:t>accuracy</a:t>
            </a:r>
            <a:r>
              <a:rPr lang="de-DE" dirty="0"/>
              <a:t> ~1 kHz  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E8147EA1-50E5-5E9A-6624-7F06CE5E1DC8}"/>
              </a:ext>
            </a:extLst>
          </p:cNvPr>
          <p:cNvCxnSpPr>
            <a:stCxn id="10" idx="1"/>
          </p:cNvCxnSpPr>
          <p:nvPr/>
        </p:nvCxnSpPr>
        <p:spPr>
          <a:xfrm flipH="1">
            <a:off x="2825882" y="2391013"/>
            <a:ext cx="849010" cy="613444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E632AE8C-92D4-86F4-959A-899823344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8640" y="1826078"/>
            <a:ext cx="2872083" cy="23567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F428AA9C-BA8B-D8EF-BC35-D40DCD4B3A4A}"/>
              </a:ext>
            </a:extLst>
          </p:cNvPr>
          <p:cNvSpPr txBox="1"/>
          <p:nvPr/>
        </p:nvSpPr>
        <p:spPr>
          <a:xfrm>
            <a:off x="7486880" y="4241824"/>
            <a:ext cx="1393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September 2024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DCFD7810-AAC5-7AA6-6A08-8B960483532F}"/>
              </a:ext>
            </a:extLst>
          </p:cNvPr>
          <p:cNvCxnSpPr>
            <a:cxnSpLocks/>
          </p:cNvCxnSpPr>
          <p:nvPr/>
        </p:nvCxnSpPr>
        <p:spPr>
          <a:xfrm flipH="1" flipV="1">
            <a:off x="4678680" y="1577340"/>
            <a:ext cx="1116332" cy="2151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CF2B8084-D997-A8AC-72C2-BFB8D335A3D0}"/>
              </a:ext>
            </a:extLst>
          </p:cNvPr>
          <p:cNvSpPr txBox="1"/>
          <p:nvPr/>
        </p:nvSpPr>
        <p:spPr>
          <a:xfrm>
            <a:off x="4948799" y="1190974"/>
            <a:ext cx="3550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same </a:t>
            </a:r>
            <a:r>
              <a:rPr lang="de-DE" dirty="0" err="1"/>
              <a:t>crystals</a:t>
            </a:r>
            <a:r>
              <a:rPr lang="de-DE" dirty="0"/>
              <a:t> X2 and C10 </a:t>
            </a:r>
            <a:r>
              <a:rPr lang="de-DE" dirty="0" err="1"/>
              <a:t>used</a:t>
            </a:r>
            <a:r>
              <a:rPr lang="de-DE" dirty="0"/>
              <a:t> at PTB and JILA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5BCED11D-DC30-F10D-040F-4C94D3E616C6}"/>
                  </a:ext>
                </a:extLst>
              </p:cNvPr>
              <p:cNvSpPr txBox="1"/>
              <p:nvPr/>
            </p:nvSpPr>
            <p:spPr>
              <a:xfrm>
                <a:off x="1308819" y="4467959"/>
                <a:ext cx="34623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A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𝑖𝑠𝑜𝑚𝑒𝑟</m:t>
                        </m:r>
                      </m:sub>
                    </m:sSub>
                  </m:oMath>
                </a14:m>
                <a:r>
                  <a:rPr lang="de-DE" sz="1600" dirty="0">
                    <a:solidFill>
                      <a:srgbClr val="FF0000"/>
                    </a:solidFill>
                    <a:latin typeface="Arial" charset="0"/>
                    <a:ea typeface="ＭＳ Ｐゴシック" charset="0"/>
                  </a:rPr>
                  <a:t>= 2 020 407 384 335(2) kHz </a:t>
                </a:r>
                <a:endParaRPr lang="de-DE" sz="1600" dirty="0">
                  <a:solidFill>
                    <a:srgbClr val="000000"/>
                  </a:solidFill>
                  <a:latin typeface="Arial" charset="0"/>
                  <a:ea typeface="ＭＳ Ｐゴシック" charset="0"/>
                </a:endParaRP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5BCED11D-DC30-F10D-040F-4C94D3E616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819" y="4467959"/>
                <a:ext cx="3462367" cy="338554"/>
              </a:xfrm>
              <a:prstGeom prst="rect">
                <a:avLst/>
              </a:prstGeom>
              <a:blipFill>
                <a:blip r:embed="rId5"/>
                <a:stretch>
                  <a:fillRect t="-3571" b="-2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2488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1CB153-BA0B-93FD-6BB1-D91D692B6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AAA1A-A3D3-5751-60B6-CBF84D919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Th:CaF2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8A85C95A-0717-CC75-7E93-AD3DDA456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3150D64F-8059-88A7-FFBB-F0427C73A0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14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89E5A7A7-DC4D-68A8-EE85-4D0AC6656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6943616-09B3-FD91-9651-8BBB7934121A}"/>
              </a:ext>
            </a:extLst>
          </p:cNvPr>
          <p:cNvSpPr txBox="1"/>
          <p:nvPr/>
        </p:nvSpPr>
        <p:spPr>
          <a:xfrm>
            <a:off x="304799" y="3808830"/>
            <a:ext cx="75624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4 strong + 1 additional </a:t>
            </a:r>
            <a:r>
              <a:rPr lang="de-DE" sz="1600" dirty="0" err="1"/>
              <a:t>line</a:t>
            </a:r>
            <a:r>
              <a:rPr lang="de-DE" sz="1600" dirty="0"/>
              <a:t> </a:t>
            </a:r>
            <a:r>
              <a:rPr lang="de-DE" sz="1600" dirty="0" err="1"/>
              <a:t>observed</a:t>
            </a:r>
            <a:r>
              <a:rPr lang="de-DE" sz="1600" dirty="0"/>
              <a:t> </a:t>
            </a:r>
            <a:r>
              <a:rPr lang="de-DE" sz="1600" dirty="0">
                <a:sym typeface="Wingdings" pitchFamily="2" charset="2"/>
              </a:rPr>
              <a:t> </a:t>
            </a:r>
            <a:r>
              <a:rPr lang="de-DE" sz="1600" dirty="0" err="1">
                <a:sym typeface="Wingdings" pitchFamily="2" charset="2"/>
              </a:rPr>
              <a:t>asignement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to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nuclear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quadrupole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structure</a:t>
            </a:r>
            <a:endParaRPr lang="de-DE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absolute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determination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let‘s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not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totally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forget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about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weak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lines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4E8A1CF-5DB1-A2DD-9CEB-4783CC1640DB}"/>
              </a:ext>
            </a:extLst>
          </p:cNvPr>
          <p:cNvSpPr txBox="1"/>
          <p:nvPr/>
        </p:nvSpPr>
        <p:spPr>
          <a:xfrm>
            <a:off x="304799" y="622900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A9EDF0E-FB02-9E30-A8ED-F394F039C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12" y="1107841"/>
            <a:ext cx="7510747" cy="258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004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7B901-00B3-7483-8B3A-647185A1B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3A605-09DB-DA66-4341-D5151E476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Th:CaF2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644CAFCC-0ACC-A19C-2B03-6F78C4CD5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E9B85281-3495-8EAE-0CD0-E8F8F2789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14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0A089343-1B50-0D1F-C017-7C74B2CB74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3AABE2-75E5-9120-6E03-ECC41E6F8676}"/>
              </a:ext>
            </a:extLst>
          </p:cNvPr>
          <p:cNvSpPr txBox="1"/>
          <p:nvPr/>
        </p:nvSpPr>
        <p:spPr>
          <a:xfrm>
            <a:off x="304799" y="3808830"/>
            <a:ext cx="75624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4 strong </a:t>
            </a:r>
            <a:r>
              <a:rPr lang="de-DE" sz="1600" b="1" dirty="0">
                <a:solidFill>
                  <a:srgbClr val="FF0000"/>
                </a:solidFill>
              </a:rPr>
              <a:t>+ 1 additional </a:t>
            </a:r>
            <a:r>
              <a:rPr lang="de-DE" sz="1600" dirty="0" err="1"/>
              <a:t>line</a:t>
            </a:r>
            <a:r>
              <a:rPr lang="de-DE" sz="1600" dirty="0"/>
              <a:t> </a:t>
            </a:r>
            <a:r>
              <a:rPr lang="de-DE" sz="1600" dirty="0" err="1"/>
              <a:t>observed</a:t>
            </a:r>
            <a:r>
              <a:rPr lang="de-DE" sz="1600" dirty="0"/>
              <a:t> </a:t>
            </a:r>
            <a:r>
              <a:rPr lang="de-DE" sz="1600" dirty="0">
                <a:sym typeface="Wingdings" pitchFamily="2" charset="2"/>
              </a:rPr>
              <a:t> </a:t>
            </a:r>
            <a:r>
              <a:rPr lang="de-DE" sz="1600" dirty="0" err="1">
                <a:sym typeface="Wingdings" pitchFamily="2" charset="2"/>
              </a:rPr>
              <a:t>asignement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to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nuclear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quadrupole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structure</a:t>
            </a:r>
            <a:endParaRPr lang="de-DE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absolute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determination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let‘s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not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totally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forget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about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weak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lines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8F30359-33DE-0324-54AE-E4AB6FE1F5AC}"/>
              </a:ext>
            </a:extLst>
          </p:cNvPr>
          <p:cNvSpPr txBox="1"/>
          <p:nvPr/>
        </p:nvSpPr>
        <p:spPr>
          <a:xfrm>
            <a:off x="304799" y="622900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8019496-A0C6-77FB-84EF-E4CD5395B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12" y="1107841"/>
            <a:ext cx="7510747" cy="258538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0E265CC5-DBCC-360B-7202-794A679FB58F}"/>
              </a:ext>
            </a:extLst>
          </p:cNvPr>
          <p:cNvSpPr/>
          <p:nvPr/>
        </p:nvSpPr>
        <p:spPr>
          <a:xfrm>
            <a:off x="1817917" y="573049"/>
            <a:ext cx="3819548" cy="4263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D1912B2-0DED-F9F1-AAB4-57BBD00E6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8718" y="1268089"/>
            <a:ext cx="3137861" cy="355137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0E82A20-93A6-B4B3-9F27-8581573D59CC}"/>
              </a:ext>
            </a:extLst>
          </p:cNvPr>
          <p:cNvSpPr txBox="1"/>
          <p:nvPr/>
        </p:nvSpPr>
        <p:spPr>
          <a:xfrm>
            <a:off x="1869791" y="738509"/>
            <a:ext cx="3776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„traditional“ </a:t>
            </a:r>
            <a:r>
              <a:rPr lang="de-DE" sz="1800" dirty="0" err="1"/>
              <a:t>Mössbauer</a:t>
            </a:r>
            <a:r>
              <a:rPr lang="de-DE" sz="1800" dirty="0"/>
              <a:t> </a:t>
            </a:r>
            <a:r>
              <a:rPr lang="de-DE" sz="1800" dirty="0" err="1"/>
              <a:t>spectroscopy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40106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277" y="9343"/>
            <a:ext cx="7434037" cy="448097"/>
          </a:xfrm>
        </p:spPr>
        <p:txBody>
          <a:bodyPr>
            <a:noAutofit/>
          </a:bodyPr>
          <a:lstStyle/>
          <a:p>
            <a:r>
              <a:rPr lang="en-GB" b="0" dirty="0">
                <a:latin typeface="+mn-lt"/>
              </a:rPr>
              <a:t>…any</a:t>
            </a:r>
            <a:r>
              <a:rPr lang="en-GB" dirty="0">
                <a:latin typeface="+mn-lt"/>
              </a:rPr>
              <a:t> questions?</a:t>
            </a:r>
            <a:r>
              <a:rPr lang="en-GB" b="0" dirty="0">
                <a:latin typeface="+mn-lt"/>
              </a:rPr>
              <a:t>…any </a:t>
            </a:r>
            <a:r>
              <a:rPr lang="en-GB" dirty="0">
                <a:latin typeface="+mn-lt"/>
              </a:rPr>
              <a:t>time!</a:t>
            </a:r>
            <a:endParaRPr lang="en-GB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D650EF95-CF72-9D4C-9EBE-5090D86A50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20AA825E-9031-884D-A2E3-D39F5DC4A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pic>
        <p:nvPicPr>
          <p:cNvPr id="9" name="Bild 1">
            <a:extLst>
              <a:ext uri="{FF2B5EF4-FFF2-40B4-BE49-F238E27FC236}">
                <a16:creationId xmlns:a16="http://schemas.microsoft.com/office/drawing/2014/main" id="{5028BAFA-1AFC-A74B-B528-D716A2BE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028" y="1019852"/>
            <a:ext cx="3504050" cy="403343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D3B2C9F-9668-E24D-B28A-31B8FA853D0F}"/>
              </a:ext>
            </a:extLst>
          </p:cNvPr>
          <p:cNvSpPr txBox="1"/>
          <p:nvPr/>
        </p:nvSpPr>
        <p:spPr>
          <a:xfrm>
            <a:off x="6084168" y="4134783"/>
            <a:ext cx="2578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:</a:t>
            </a:r>
          </a:p>
          <a:p>
            <a:r>
              <a:rPr lang="de-DE" dirty="0">
                <a:hlinkClick r:id="rId4"/>
              </a:rPr>
              <a:t>thorsten.schumm@tuwien.ac.at</a:t>
            </a:r>
            <a:r>
              <a:rPr lang="de-DE" dirty="0"/>
              <a:t> 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1251F74A-D8D0-EFB5-05A4-C9A2AA1D5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 of 24</a:t>
            </a:r>
          </a:p>
        </p:txBody>
      </p:sp>
    </p:spTree>
    <p:extLst>
      <p:ext uri="{BB962C8B-B14F-4D97-AF65-F5344CB8AC3E}">
        <p14:creationId xmlns:p14="http://schemas.microsoft.com/office/powerpoint/2010/main" val="10917829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9FEF2-4471-A5F9-499D-6A44F8DCA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7B411B-CAE9-2023-92BE-882897C5D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Th:CaF2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A582DD9F-428E-15FC-793A-2E84ABD32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FC703A36-DF9D-B85B-4216-1645B3C4B3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14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0B7D101B-D621-40D3-07D8-53845B2D9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D09AB94-3AA0-A067-DD3F-3DB93B2CBB64}"/>
              </a:ext>
            </a:extLst>
          </p:cNvPr>
          <p:cNvSpPr txBox="1"/>
          <p:nvPr/>
        </p:nvSpPr>
        <p:spPr>
          <a:xfrm>
            <a:off x="304799" y="3808830"/>
            <a:ext cx="75624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4 strong </a:t>
            </a:r>
            <a:r>
              <a:rPr lang="de-DE" sz="1600" b="1" dirty="0">
                <a:solidFill>
                  <a:srgbClr val="FF0000"/>
                </a:solidFill>
              </a:rPr>
              <a:t>+ 1 additional </a:t>
            </a:r>
            <a:r>
              <a:rPr lang="de-DE" sz="1600" dirty="0" err="1"/>
              <a:t>line</a:t>
            </a:r>
            <a:r>
              <a:rPr lang="de-DE" sz="1600" dirty="0"/>
              <a:t> </a:t>
            </a:r>
            <a:r>
              <a:rPr lang="de-DE" sz="1600" dirty="0" err="1"/>
              <a:t>observed</a:t>
            </a:r>
            <a:r>
              <a:rPr lang="de-DE" sz="1600" dirty="0"/>
              <a:t> </a:t>
            </a:r>
            <a:r>
              <a:rPr lang="de-DE" sz="1600" dirty="0">
                <a:sym typeface="Wingdings" pitchFamily="2" charset="2"/>
              </a:rPr>
              <a:t> </a:t>
            </a:r>
            <a:r>
              <a:rPr lang="de-DE" sz="1600" dirty="0" err="1">
                <a:sym typeface="Wingdings" pitchFamily="2" charset="2"/>
              </a:rPr>
              <a:t>asignement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to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nuclear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quadrupole</a:t>
            </a:r>
            <a:r>
              <a:rPr lang="de-DE" sz="1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itchFamily="2" charset="2"/>
              </a:rPr>
              <a:t>structure</a:t>
            </a:r>
            <a:endParaRPr lang="de-DE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absolute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determination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let‘s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not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totally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forget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about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weak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lines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5BFD23D-9349-24E7-B189-B8669DF86F69}"/>
              </a:ext>
            </a:extLst>
          </p:cNvPr>
          <p:cNvSpPr txBox="1"/>
          <p:nvPr/>
        </p:nvSpPr>
        <p:spPr>
          <a:xfrm>
            <a:off x="304799" y="622900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41F3830-E2DB-A131-F879-E0AEC37D9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12" y="1107841"/>
            <a:ext cx="7510747" cy="258538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0AB1863-646C-F3A3-57AD-F6168421850A}"/>
              </a:ext>
            </a:extLst>
          </p:cNvPr>
          <p:cNvSpPr/>
          <p:nvPr/>
        </p:nvSpPr>
        <p:spPr>
          <a:xfrm>
            <a:off x="1817917" y="573049"/>
            <a:ext cx="3819548" cy="4263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466CB47-76D3-C21A-35F3-BBC474492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8718" y="1268089"/>
            <a:ext cx="3137861" cy="355137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83D1AB8-33D4-C6C1-1420-6502E4C922BC}"/>
              </a:ext>
            </a:extLst>
          </p:cNvPr>
          <p:cNvSpPr txBox="1"/>
          <p:nvPr/>
        </p:nvSpPr>
        <p:spPr>
          <a:xfrm>
            <a:off x="1869791" y="738509"/>
            <a:ext cx="3776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„traditional“ </a:t>
            </a:r>
            <a:r>
              <a:rPr lang="de-DE" sz="1800" dirty="0" err="1"/>
              <a:t>Mössbauer</a:t>
            </a:r>
            <a:r>
              <a:rPr lang="de-DE" sz="1800" dirty="0"/>
              <a:t> </a:t>
            </a:r>
            <a:r>
              <a:rPr lang="de-DE" sz="1800" dirty="0" err="1"/>
              <a:t>spectroscopy</a:t>
            </a:r>
            <a:endParaRPr lang="de-DE" sz="18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3264C4B-8187-0F19-3B97-6C18DEC14C3A}"/>
              </a:ext>
            </a:extLst>
          </p:cNvPr>
          <p:cNvSpPr txBox="1"/>
          <p:nvPr/>
        </p:nvSpPr>
        <p:spPr>
          <a:xfrm>
            <a:off x="1931911" y="1642633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VUV</a:t>
            </a:r>
            <a:br>
              <a:rPr lang="de-DE" sz="1800" dirty="0">
                <a:solidFill>
                  <a:srgbClr val="FF0000"/>
                </a:solidFill>
              </a:rPr>
            </a:br>
            <a:r>
              <a:rPr lang="de-DE" sz="1800" dirty="0" err="1">
                <a:solidFill>
                  <a:srgbClr val="FF0000"/>
                </a:solidFill>
              </a:rPr>
              <a:t>laser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9F5101F-2F6B-8926-07B8-F2CBEA279A47}"/>
              </a:ext>
            </a:extLst>
          </p:cNvPr>
          <p:cNvSpPr/>
          <p:nvPr/>
        </p:nvSpPr>
        <p:spPr>
          <a:xfrm>
            <a:off x="1931911" y="1268089"/>
            <a:ext cx="1795780" cy="14365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2327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498F1-79BF-A844-3E62-DC4FA389A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A01C19-9DD9-2E6A-223D-CB35657AA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24862C36-2818-9FC1-9ECA-105030D11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8F80E6BF-B1FB-4E22-35CF-9D9EB73C7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15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A5430CD8-5874-EBA1-15CA-22AD13A364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BED61BC-2CCB-2F9D-F14F-4A45095B6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2" y="1087122"/>
            <a:ext cx="3707904" cy="6649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4D67A01-1E10-6988-E927-1803BCFA4446}"/>
              </a:ext>
            </a:extLst>
          </p:cNvPr>
          <p:cNvSpPr txBox="1"/>
          <p:nvPr/>
        </p:nvSpPr>
        <p:spPr>
          <a:xfrm>
            <a:off x="206828" y="636506"/>
            <a:ext cx="7559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Quadrupole </a:t>
            </a:r>
            <a:r>
              <a:rPr lang="de-DE" sz="2000" dirty="0" err="1"/>
              <a:t>structure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nuclear</a:t>
            </a:r>
            <a:r>
              <a:rPr lang="de-DE" sz="2000" dirty="0"/>
              <a:t> and </a:t>
            </a:r>
            <a:r>
              <a:rPr lang="de-DE" sz="2000" b="1" dirty="0">
                <a:solidFill>
                  <a:srgbClr val="00B050"/>
                </a:solidFill>
              </a:rPr>
              <a:t>material </a:t>
            </a:r>
            <a:r>
              <a:rPr lang="de-DE" sz="2000" b="1" dirty="0" err="1">
                <a:solidFill>
                  <a:srgbClr val="00B050"/>
                </a:solidFill>
              </a:rPr>
              <a:t>parameters</a:t>
            </a:r>
            <a:endParaRPr lang="de-DE" sz="2000" b="1" dirty="0">
              <a:solidFill>
                <a:srgbClr val="00B050"/>
              </a:solidFill>
            </a:endParaRPr>
          </a:p>
        </p:txBody>
      </p:sp>
      <p:pic>
        <p:nvPicPr>
          <p:cNvPr id="5" name="Picture 10" descr="A diagram of a sphere with a point and a point&#10;&#10;Description automatically generated with medium confidence">
            <a:extLst>
              <a:ext uri="{FF2B5EF4-FFF2-40B4-BE49-F238E27FC236}">
                <a16:creationId xmlns:a16="http://schemas.microsoft.com/office/drawing/2014/main" id="{31C6E477-08E7-328F-25EA-AD2D7D54B7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9"/>
          <a:stretch/>
        </p:blipFill>
        <p:spPr>
          <a:xfrm>
            <a:off x="206828" y="1036616"/>
            <a:ext cx="1143001" cy="1731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B4BEC14F-D93D-6BBF-DE60-1FF679F55379}"/>
                  </a:ext>
                </a:extLst>
              </p:cNvPr>
              <p:cNvSpPr txBox="1"/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de-DE" sz="1600" dirty="0"/>
                  <a:t> – </a:t>
                </a:r>
                <a:r>
                  <a:rPr lang="de-DE" sz="1600" dirty="0">
                    <a:solidFill>
                      <a:srgbClr val="0070C0"/>
                    </a:solidFill>
                  </a:rPr>
                  <a:t>(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intrinsic</a:t>
                </a:r>
                <a:r>
                  <a:rPr lang="de-DE" sz="1600" dirty="0">
                    <a:solidFill>
                      <a:srgbClr val="0070C0"/>
                    </a:solidFill>
                  </a:rPr>
                  <a:t>)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quadrupole</a:t>
                </a:r>
                <a:r>
                  <a:rPr lang="de-DE" sz="1600" dirty="0">
                    <a:solidFill>
                      <a:srgbClr val="0070C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moment</a:t>
                </a:r>
                <a:endParaRPr lang="de-DE" sz="1600" dirty="0">
                  <a:solidFill>
                    <a:srgbClr val="0070C0"/>
                  </a:solidFill>
                </a:endParaRPr>
              </a:p>
              <a:p>
                <a:r>
                  <a:rPr lang="de-DE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de-DE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</a:t>
                </a:r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electric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field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gradient</a:t>
                </a:r>
                <a:r>
                  <a:rPr lang="de-DE" sz="1600" dirty="0">
                    <a:solidFill>
                      <a:srgbClr val="00B050"/>
                    </a:solidFill>
                  </a:rPr>
                  <a:t> (EFG)</a:t>
                </a:r>
              </a:p>
              <a:p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anisotropie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parameter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85DC2FF-E5E1-86E0-DE31-D8E8736C8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blipFill>
                <a:blip r:embed="rId5"/>
                <a:stretch>
                  <a:fillRect l="-1235" t="-3030" r="-412" b="-75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711F4F7C-9000-F0EC-FFBB-76F6ED572287}"/>
              </a:ext>
            </a:extLst>
          </p:cNvPr>
          <p:cNvSpPr txBox="1"/>
          <p:nvPr/>
        </p:nvSpPr>
        <p:spPr>
          <a:xfrm>
            <a:off x="462276" y="3037484"/>
            <a:ext cx="2976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70C0"/>
                </a:solidFill>
              </a:rPr>
              <a:t>change</a:t>
            </a:r>
            <a:r>
              <a:rPr lang="de-DE" sz="1600" b="1" dirty="0">
                <a:solidFill>
                  <a:srgbClr val="0070C0"/>
                </a:solidFill>
              </a:rPr>
              <a:t> in </a:t>
            </a:r>
            <a:r>
              <a:rPr lang="de-DE" sz="1600" b="1" dirty="0" err="1">
                <a:solidFill>
                  <a:srgbClr val="0070C0"/>
                </a:solidFill>
              </a:rPr>
              <a:t>quadrupole</a:t>
            </a:r>
            <a:r>
              <a:rPr lang="de-DE" sz="1600" b="1" dirty="0">
                <a:solidFill>
                  <a:srgbClr val="0070C0"/>
                </a:solidFill>
              </a:rPr>
              <a:t> </a:t>
            </a:r>
            <a:r>
              <a:rPr lang="de-DE" sz="1600" b="1" dirty="0" err="1">
                <a:solidFill>
                  <a:srgbClr val="0070C0"/>
                </a:solidFill>
              </a:rPr>
              <a:t>moment</a:t>
            </a:r>
            <a:r>
              <a:rPr lang="de-DE" sz="1600" b="1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AE91AA5-D383-AFEC-02F6-22627A405F92}"/>
              </a:ext>
            </a:extLst>
          </p:cNvPr>
          <p:cNvSpPr txBox="1"/>
          <p:nvPr/>
        </p:nvSpPr>
        <p:spPr>
          <a:xfrm>
            <a:off x="7271037" y="1848204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„universal“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C14B4CF-ED4C-0D66-048F-AADD48B9AAC5}"/>
              </a:ext>
            </a:extLst>
          </p:cNvPr>
          <p:cNvSpPr txBox="1"/>
          <p:nvPr/>
        </p:nvSpPr>
        <p:spPr>
          <a:xfrm>
            <a:off x="7271037" y="2179367"/>
            <a:ext cx="1086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host-</a:t>
            </a:r>
            <a:r>
              <a:rPr lang="de-DE" dirty="0" err="1"/>
              <a:t>specific</a:t>
            </a:r>
            <a:endParaRPr lang="de-DE" dirty="0"/>
          </a:p>
        </p:txBody>
      </p:sp>
      <p:sp>
        <p:nvSpPr>
          <p:cNvPr id="18" name="Geschweifte Klammer rechts 17">
            <a:extLst>
              <a:ext uri="{FF2B5EF4-FFF2-40B4-BE49-F238E27FC236}">
                <a16:creationId xmlns:a16="http://schemas.microsoft.com/office/drawing/2014/main" id="{2CA873EC-26F8-E5A7-0DAB-DEBB55D06651}"/>
              </a:ext>
            </a:extLst>
          </p:cNvPr>
          <p:cNvSpPr/>
          <p:nvPr/>
        </p:nvSpPr>
        <p:spPr bwMode="auto">
          <a:xfrm>
            <a:off x="6976499" y="2183698"/>
            <a:ext cx="185060" cy="338554"/>
          </a:xfrm>
          <a:prstGeom prst="rightBr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573AC71E-F485-E6B8-9C11-3DBCD46D38FD}"/>
                  </a:ext>
                </a:extLst>
              </p:cNvPr>
              <p:cNvSpPr txBox="1"/>
              <p:nvPr/>
            </p:nvSpPr>
            <p:spPr>
              <a:xfrm>
                <a:off x="778328" y="3790015"/>
                <a:ext cx="2759529" cy="496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AT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de-AT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de-AT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de-DE" sz="2000" dirty="0">
                    <a:solidFill>
                      <a:srgbClr val="0070C0"/>
                    </a:solidFill>
                    <a:latin typeface="Arial" charset="0"/>
                    <a:ea typeface="ＭＳ Ｐゴシック" charset="0"/>
                  </a:rPr>
                  <a:t> = 1.791(2)%</a:t>
                </a: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8BD8DFC-A239-D299-898F-AF1D3EB96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28" y="3790015"/>
                <a:ext cx="2759529" cy="496931"/>
              </a:xfrm>
              <a:prstGeom prst="rect">
                <a:avLst/>
              </a:prstGeom>
              <a:blipFill>
                <a:blip r:embed="rId7"/>
                <a:stretch>
                  <a:fillRect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eck 8">
            <a:extLst>
              <a:ext uri="{FF2B5EF4-FFF2-40B4-BE49-F238E27FC236}">
                <a16:creationId xmlns:a16="http://schemas.microsoft.com/office/drawing/2014/main" id="{93B2E6B9-5502-D2C5-C619-BCAE64A04D7C}"/>
              </a:ext>
            </a:extLst>
          </p:cNvPr>
          <p:cNvSpPr/>
          <p:nvPr/>
        </p:nvSpPr>
        <p:spPr>
          <a:xfrm>
            <a:off x="236221" y="2964480"/>
            <a:ext cx="4160520" cy="1927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57E0C5C-89DA-19D7-CE55-5E4537E313D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72815" b="1873"/>
          <a:stretch>
            <a:fillRect/>
          </a:stretch>
        </p:blipFill>
        <p:spPr>
          <a:xfrm>
            <a:off x="1617577" y="1052196"/>
            <a:ext cx="1519723" cy="188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32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498F1-79BF-A844-3E62-DC4FA389A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A01C19-9DD9-2E6A-223D-CB35657AA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24862C36-2818-9FC1-9ECA-105030D11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8F80E6BF-B1FB-4E22-35CF-9D9EB73C7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15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A5430CD8-5874-EBA1-15CA-22AD13A364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BED61BC-2CCB-2F9D-F14F-4A45095B6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2" y="1087122"/>
            <a:ext cx="3707904" cy="6649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4D67A01-1E10-6988-E927-1803BCFA4446}"/>
              </a:ext>
            </a:extLst>
          </p:cNvPr>
          <p:cNvSpPr txBox="1"/>
          <p:nvPr/>
        </p:nvSpPr>
        <p:spPr>
          <a:xfrm>
            <a:off x="206828" y="636506"/>
            <a:ext cx="7559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Quadrupole </a:t>
            </a:r>
            <a:r>
              <a:rPr lang="de-DE" sz="2000" dirty="0" err="1"/>
              <a:t>structure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nuclear</a:t>
            </a:r>
            <a:r>
              <a:rPr lang="de-DE" sz="2000" dirty="0"/>
              <a:t> and </a:t>
            </a:r>
            <a:r>
              <a:rPr lang="de-DE" sz="2000" b="1" dirty="0">
                <a:solidFill>
                  <a:srgbClr val="00B050"/>
                </a:solidFill>
              </a:rPr>
              <a:t>material </a:t>
            </a:r>
            <a:r>
              <a:rPr lang="de-DE" sz="2000" b="1" dirty="0" err="1">
                <a:solidFill>
                  <a:srgbClr val="00B050"/>
                </a:solidFill>
              </a:rPr>
              <a:t>parameters</a:t>
            </a:r>
            <a:endParaRPr lang="de-DE" sz="2000" b="1" dirty="0">
              <a:solidFill>
                <a:srgbClr val="00B050"/>
              </a:solidFill>
            </a:endParaRPr>
          </a:p>
        </p:txBody>
      </p:sp>
      <p:pic>
        <p:nvPicPr>
          <p:cNvPr id="5" name="Picture 10" descr="A diagram of a sphere with a point and a point&#10;&#10;Description automatically generated with medium confidence">
            <a:extLst>
              <a:ext uri="{FF2B5EF4-FFF2-40B4-BE49-F238E27FC236}">
                <a16:creationId xmlns:a16="http://schemas.microsoft.com/office/drawing/2014/main" id="{31C6E477-08E7-328F-25EA-AD2D7D54B7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9"/>
          <a:stretch/>
        </p:blipFill>
        <p:spPr>
          <a:xfrm>
            <a:off x="206828" y="1036616"/>
            <a:ext cx="1143001" cy="1731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B4BEC14F-D93D-6BBF-DE60-1FF679F55379}"/>
                  </a:ext>
                </a:extLst>
              </p:cNvPr>
              <p:cNvSpPr txBox="1"/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de-DE" sz="1600" dirty="0"/>
                  <a:t> – </a:t>
                </a:r>
                <a:r>
                  <a:rPr lang="de-DE" sz="1600" dirty="0">
                    <a:solidFill>
                      <a:srgbClr val="0070C0"/>
                    </a:solidFill>
                  </a:rPr>
                  <a:t>(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intrinsic</a:t>
                </a:r>
                <a:r>
                  <a:rPr lang="de-DE" sz="1600" dirty="0">
                    <a:solidFill>
                      <a:srgbClr val="0070C0"/>
                    </a:solidFill>
                  </a:rPr>
                  <a:t>)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quadrupole</a:t>
                </a:r>
                <a:r>
                  <a:rPr lang="de-DE" sz="1600" dirty="0">
                    <a:solidFill>
                      <a:srgbClr val="0070C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moment</a:t>
                </a:r>
                <a:endParaRPr lang="de-DE" sz="1600" dirty="0">
                  <a:solidFill>
                    <a:srgbClr val="0070C0"/>
                  </a:solidFill>
                </a:endParaRPr>
              </a:p>
              <a:p>
                <a:r>
                  <a:rPr lang="de-DE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de-DE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</a:t>
                </a:r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electric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field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gradient</a:t>
                </a:r>
                <a:r>
                  <a:rPr lang="de-DE" sz="1600" dirty="0">
                    <a:solidFill>
                      <a:srgbClr val="00B050"/>
                    </a:solidFill>
                  </a:rPr>
                  <a:t> (EFG)</a:t>
                </a:r>
              </a:p>
              <a:p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anisotropie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parameter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85DC2FF-E5E1-86E0-DE31-D8E8736C8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blipFill>
                <a:blip r:embed="rId5"/>
                <a:stretch>
                  <a:fillRect l="-1235" t="-3030" r="-412" b="-75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711F4F7C-9000-F0EC-FFBB-76F6ED572287}"/>
              </a:ext>
            </a:extLst>
          </p:cNvPr>
          <p:cNvSpPr txBox="1"/>
          <p:nvPr/>
        </p:nvSpPr>
        <p:spPr>
          <a:xfrm>
            <a:off x="462276" y="3037484"/>
            <a:ext cx="2976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70C0"/>
                </a:solidFill>
              </a:rPr>
              <a:t>change</a:t>
            </a:r>
            <a:r>
              <a:rPr lang="de-DE" sz="1600" b="1" dirty="0">
                <a:solidFill>
                  <a:srgbClr val="0070C0"/>
                </a:solidFill>
              </a:rPr>
              <a:t> in </a:t>
            </a:r>
            <a:r>
              <a:rPr lang="de-DE" sz="1600" b="1" dirty="0" err="1">
                <a:solidFill>
                  <a:srgbClr val="0070C0"/>
                </a:solidFill>
              </a:rPr>
              <a:t>quadrupole</a:t>
            </a:r>
            <a:r>
              <a:rPr lang="de-DE" sz="1600" b="1" dirty="0">
                <a:solidFill>
                  <a:srgbClr val="0070C0"/>
                </a:solidFill>
              </a:rPr>
              <a:t> </a:t>
            </a:r>
            <a:r>
              <a:rPr lang="de-DE" sz="1600" b="1" dirty="0" err="1">
                <a:solidFill>
                  <a:srgbClr val="0070C0"/>
                </a:solidFill>
              </a:rPr>
              <a:t>moment</a:t>
            </a:r>
            <a:r>
              <a:rPr lang="de-DE" sz="1600" b="1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AE91AA5-D383-AFEC-02F6-22627A405F92}"/>
              </a:ext>
            </a:extLst>
          </p:cNvPr>
          <p:cNvSpPr txBox="1"/>
          <p:nvPr/>
        </p:nvSpPr>
        <p:spPr>
          <a:xfrm>
            <a:off x="7271037" y="1848204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„universal“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C14B4CF-ED4C-0D66-048F-AADD48B9AAC5}"/>
              </a:ext>
            </a:extLst>
          </p:cNvPr>
          <p:cNvSpPr txBox="1"/>
          <p:nvPr/>
        </p:nvSpPr>
        <p:spPr>
          <a:xfrm>
            <a:off x="7271037" y="2179367"/>
            <a:ext cx="1086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host-</a:t>
            </a:r>
            <a:r>
              <a:rPr lang="de-DE" dirty="0" err="1"/>
              <a:t>specific</a:t>
            </a:r>
            <a:endParaRPr lang="de-DE" dirty="0"/>
          </a:p>
        </p:txBody>
      </p:sp>
      <p:sp>
        <p:nvSpPr>
          <p:cNvPr id="18" name="Geschweifte Klammer rechts 17">
            <a:extLst>
              <a:ext uri="{FF2B5EF4-FFF2-40B4-BE49-F238E27FC236}">
                <a16:creationId xmlns:a16="http://schemas.microsoft.com/office/drawing/2014/main" id="{2CA873EC-26F8-E5A7-0DAB-DEBB55D06651}"/>
              </a:ext>
            </a:extLst>
          </p:cNvPr>
          <p:cNvSpPr/>
          <p:nvPr/>
        </p:nvSpPr>
        <p:spPr bwMode="auto">
          <a:xfrm>
            <a:off x="6976499" y="2183698"/>
            <a:ext cx="185060" cy="338554"/>
          </a:xfrm>
          <a:prstGeom prst="rightBr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573AC71E-F485-E6B8-9C11-3DBCD46D38FD}"/>
                  </a:ext>
                </a:extLst>
              </p:cNvPr>
              <p:cNvSpPr txBox="1"/>
              <p:nvPr/>
            </p:nvSpPr>
            <p:spPr>
              <a:xfrm>
                <a:off x="778328" y="3790015"/>
                <a:ext cx="2759529" cy="496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AT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de-AT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de-AT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de-DE" sz="2000" dirty="0">
                    <a:solidFill>
                      <a:srgbClr val="0070C0"/>
                    </a:solidFill>
                    <a:latin typeface="Arial" charset="0"/>
                    <a:ea typeface="ＭＳ Ｐゴシック" charset="0"/>
                  </a:rPr>
                  <a:t> = 1.791(2)%</a:t>
                </a: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8BD8DFC-A239-D299-898F-AF1D3EB96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28" y="3790015"/>
                <a:ext cx="2759529" cy="496931"/>
              </a:xfrm>
              <a:prstGeom prst="rect">
                <a:avLst/>
              </a:prstGeom>
              <a:blipFill>
                <a:blip r:embed="rId7"/>
                <a:stretch>
                  <a:fillRect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eck 8">
            <a:extLst>
              <a:ext uri="{FF2B5EF4-FFF2-40B4-BE49-F238E27FC236}">
                <a16:creationId xmlns:a16="http://schemas.microsoft.com/office/drawing/2014/main" id="{93B2E6B9-5502-D2C5-C619-BCAE64A04D7C}"/>
              </a:ext>
            </a:extLst>
          </p:cNvPr>
          <p:cNvSpPr/>
          <p:nvPr/>
        </p:nvSpPr>
        <p:spPr>
          <a:xfrm>
            <a:off x="236221" y="2964480"/>
            <a:ext cx="4160520" cy="1927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57E0C5C-89DA-19D7-CE55-5E4537E313D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72815" b="1873"/>
          <a:stretch>
            <a:fillRect/>
          </a:stretch>
        </p:blipFill>
        <p:spPr>
          <a:xfrm>
            <a:off x="1617577" y="1052196"/>
            <a:ext cx="1519723" cy="188825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9552488-50DA-BFCD-74D3-49AE75878E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76" y="3369671"/>
            <a:ext cx="3300428" cy="14313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57991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85B9F-3D9F-D811-8A4E-34561A909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49161-162D-6CE4-321D-35C23A329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quadrupole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structure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C25C4CFF-95ED-4402-9B20-2C869C1F1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C9E12BB5-1333-E5A4-BAF7-00E88A7E7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15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7698D78A-77E6-DEDA-B2D3-38B4620CF2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093F041-D2D5-CF5C-5FDD-97E317FA0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2" y="1087122"/>
            <a:ext cx="3707904" cy="66496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C8537DD-D7A7-1C17-F6AE-69F2D189DC61}"/>
              </a:ext>
            </a:extLst>
          </p:cNvPr>
          <p:cNvSpPr txBox="1"/>
          <p:nvPr/>
        </p:nvSpPr>
        <p:spPr>
          <a:xfrm>
            <a:off x="206828" y="636506"/>
            <a:ext cx="7559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Quadrupole </a:t>
            </a:r>
            <a:r>
              <a:rPr lang="de-DE" sz="2000" dirty="0" err="1"/>
              <a:t>structure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nuclear</a:t>
            </a:r>
            <a:r>
              <a:rPr lang="de-DE" sz="2000" dirty="0"/>
              <a:t> and </a:t>
            </a:r>
            <a:r>
              <a:rPr lang="de-DE" sz="2000" b="1" dirty="0">
                <a:solidFill>
                  <a:srgbClr val="00B050"/>
                </a:solidFill>
              </a:rPr>
              <a:t>material </a:t>
            </a:r>
            <a:r>
              <a:rPr lang="de-DE" sz="2000" b="1" dirty="0" err="1">
                <a:solidFill>
                  <a:srgbClr val="00B050"/>
                </a:solidFill>
              </a:rPr>
              <a:t>parameters</a:t>
            </a:r>
            <a:endParaRPr lang="de-DE" sz="2000" b="1" dirty="0">
              <a:solidFill>
                <a:srgbClr val="00B050"/>
              </a:solidFill>
            </a:endParaRPr>
          </a:p>
        </p:txBody>
      </p:sp>
      <p:pic>
        <p:nvPicPr>
          <p:cNvPr id="5" name="Picture 10" descr="A diagram of a sphere with a point and a point&#10;&#10;Description automatically generated with medium confidence">
            <a:extLst>
              <a:ext uri="{FF2B5EF4-FFF2-40B4-BE49-F238E27FC236}">
                <a16:creationId xmlns:a16="http://schemas.microsoft.com/office/drawing/2014/main" id="{E922C741-1D9B-06BC-1A78-3A123C3805B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9"/>
          <a:stretch/>
        </p:blipFill>
        <p:spPr>
          <a:xfrm>
            <a:off x="206828" y="1036616"/>
            <a:ext cx="1143001" cy="1731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F0845B62-46B8-C6E8-4A9A-D1F10248DA4C}"/>
                  </a:ext>
                </a:extLst>
              </p:cNvPr>
              <p:cNvSpPr txBox="1"/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de-DE" sz="1600" dirty="0"/>
                  <a:t> – </a:t>
                </a:r>
                <a:r>
                  <a:rPr lang="de-DE" sz="1600" dirty="0">
                    <a:solidFill>
                      <a:srgbClr val="0070C0"/>
                    </a:solidFill>
                  </a:rPr>
                  <a:t>(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intrinsic</a:t>
                </a:r>
                <a:r>
                  <a:rPr lang="de-DE" sz="1600" dirty="0">
                    <a:solidFill>
                      <a:srgbClr val="0070C0"/>
                    </a:solidFill>
                  </a:rPr>
                  <a:t>)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quadrupole</a:t>
                </a:r>
                <a:r>
                  <a:rPr lang="de-DE" sz="1600" dirty="0">
                    <a:solidFill>
                      <a:srgbClr val="0070C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70C0"/>
                    </a:solidFill>
                  </a:rPr>
                  <a:t>moment</a:t>
                </a:r>
                <a:endParaRPr lang="de-DE" sz="1600" dirty="0">
                  <a:solidFill>
                    <a:srgbClr val="0070C0"/>
                  </a:solidFill>
                </a:endParaRPr>
              </a:p>
              <a:p>
                <a:r>
                  <a:rPr lang="de-DE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de-DE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</a:t>
                </a:r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electric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field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gradient</a:t>
                </a:r>
                <a:r>
                  <a:rPr lang="de-DE" sz="1600" dirty="0">
                    <a:solidFill>
                      <a:srgbClr val="00B050"/>
                    </a:solidFill>
                  </a:rPr>
                  <a:t> (EFG)</a:t>
                </a:r>
              </a:p>
              <a:p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de-DE" sz="1600" dirty="0"/>
                  <a:t> –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anisotropie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  <a:r>
                  <a:rPr lang="de-DE" sz="1600" dirty="0" err="1">
                    <a:solidFill>
                      <a:srgbClr val="00B050"/>
                    </a:solidFill>
                  </a:rPr>
                  <a:t>parameter</a:t>
                </a:r>
                <a:r>
                  <a:rPr lang="de-DE" sz="1600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85DC2FF-E5E1-86E0-DE31-D8E8736C8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259" y="1802593"/>
                <a:ext cx="3074240" cy="830997"/>
              </a:xfrm>
              <a:prstGeom prst="rect">
                <a:avLst/>
              </a:prstGeom>
              <a:blipFill>
                <a:blip r:embed="rId5"/>
                <a:stretch>
                  <a:fillRect l="-1235" t="-3030" r="-412" b="-75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24DD9473-45F5-E160-7CEA-529DA580451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2815"/>
          <a:stretch/>
        </p:blipFill>
        <p:spPr>
          <a:xfrm>
            <a:off x="1617577" y="1052195"/>
            <a:ext cx="1519723" cy="192429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1B14F99-2AB1-568C-E89E-F6A18ABB9F98}"/>
              </a:ext>
            </a:extLst>
          </p:cNvPr>
          <p:cNvSpPr txBox="1"/>
          <p:nvPr/>
        </p:nvSpPr>
        <p:spPr>
          <a:xfrm>
            <a:off x="462276" y="3037484"/>
            <a:ext cx="2976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70C0"/>
                </a:solidFill>
              </a:rPr>
              <a:t>change</a:t>
            </a:r>
            <a:r>
              <a:rPr lang="de-DE" sz="1600" b="1" dirty="0">
                <a:solidFill>
                  <a:srgbClr val="0070C0"/>
                </a:solidFill>
              </a:rPr>
              <a:t> in </a:t>
            </a:r>
            <a:r>
              <a:rPr lang="de-DE" sz="1600" b="1" dirty="0" err="1">
                <a:solidFill>
                  <a:srgbClr val="0070C0"/>
                </a:solidFill>
              </a:rPr>
              <a:t>quadrupole</a:t>
            </a:r>
            <a:r>
              <a:rPr lang="de-DE" sz="1600" b="1" dirty="0">
                <a:solidFill>
                  <a:srgbClr val="0070C0"/>
                </a:solidFill>
              </a:rPr>
              <a:t> </a:t>
            </a:r>
            <a:r>
              <a:rPr lang="de-DE" sz="1600" b="1" dirty="0" err="1">
                <a:solidFill>
                  <a:srgbClr val="0070C0"/>
                </a:solidFill>
              </a:rPr>
              <a:t>moment</a:t>
            </a:r>
            <a:r>
              <a:rPr lang="de-DE" sz="1600" b="1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693A011-49F6-C705-89F3-4B8F11FDA050}"/>
              </a:ext>
            </a:extLst>
          </p:cNvPr>
          <p:cNvSpPr txBox="1"/>
          <p:nvPr/>
        </p:nvSpPr>
        <p:spPr>
          <a:xfrm>
            <a:off x="5057865" y="3037484"/>
            <a:ext cx="3553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5B050"/>
                </a:solidFill>
              </a:rPr>
              <a:t>Extracted</a:t>
            </a:r>
            <a:r>
              <a:rPr lang="de-DE" sz="1600" b="1" dirty="0">
                <a:solidFill>
                  <a:srgbClr val="05B050"/>
                </a:solidFill>
              </a:rPr>
              <a:t> </a:t>
            </a:r>
            <a:r>
              <a:rPr lang="de-DE" sz="1600" b="1" dirty="0" err="1">
                <a:solidFill>
                  <a:srgbClr val="05B050"/>
                </a:solidFill>
              </a:rPr>
              <a:t>electrical</a:t>
            </a:r>
            <a:r>
              <a:rPr lang="de-DE" sz="1600" b="1" dirty="0">
                <a:solidFill>
                  <a:srgbClr val="05B050"/>
                </a:solidFill>
              </a:rPr>
              <a:t> </a:t>
            </a:r>
            <a:r>
              <a:rPr lang="de-DE" sz="1600" b="1" dirty="0" err="1">
                <a:solidFill>
                  <a:srgbClr val="05B050"/>
                </a:solidFill>
              </a:rPr>
              <a:t>field</a:t>
            </a:r>
            <a:r>
              <a:rPr lang="de-DE" sz="1600" b="1" dirty="0">
                <a:solidFill>
                  <a:srgbClr val="05B050"/>
                </a:solidFill>
              </a:rPr>
              <a:t> </a:t>
            </a:r>
            <a:r>
              <a:rPr lang="de-DE" sz="1600" b="1" dirty="0" err="1">
                <a:solidFill>
                  <a:srgbClr val="05B050"/>
                </a:solidFill>
              </a:rPr>
              <a:t>gradient</a:t>
            </a:r>
            <a:r>
              <a:rPr lang="de-DE" sz="1600" b="1" dirty="0">
                <a:solidFill>
                  <a:srgbClr val="05B050"/>
                </a:solidFill>
              </a:rPr>
              <a:t> (EFG)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024A954-9066-AE7F-65D0-43BF820BCC24}"/>
              </a:ext>
            </a:extLst>
          </p:cNvPr>
          <p:cNvSpPr txBox="1"/>
          <p:nvPr/>
        </p:nvSpPr>
        <p:spPr>
          <a:xfrm>
            <a:off x="7271037" y="1848204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„universal“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08A8334-5AFF-5827-184C-A8F8205C8C6A}"/>
              </a:ext>
            </a:extLst>
          </p:cNvPr>
          <p:cNvSpPr txBox="1"/>
          <p:nvPr/>
        </p:nvSpPr>
        <p:spPr>
          <a:xfrm>
            <a:off x="7271037" y="2179367"/>
            <a:ext cx="1086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host-</a:t>
            </a:r>
            <a:r>
              <a:rPr lang="de-DE" dirty="0" err="1"/>
              <a:t>specific</a:t>
            </a:r>
            <a:endParaRPr lang="de-DE" dirty="0"/>
          </a:p>
        </p:txBody>
      </p:sp>
      <p:sp>
        <p:nvSpPr>
          <p:cNvPr id="18" name="Geschweifte Klammer rechts 17">
            <a:extLst>
              <a:ext uri="{FF2B5EF4-FFF2-40B4-BE49-F238E27FC236}">
                <a16:creationId xmlns:a16="http://schemas.microsoft.com/office/drawing/2014/main" id="{806A7F31-366C-74E0-66B3-226B907B34B8}"/>
              </a:ext>
            </a:extLst>
          </p:cNvPr>
          <p:cNvSpPr/>
          <p:nvPr/>
        </p:nvSpPr>
        <p:spPr bwMode="auto">
          <a:xfrm>
            <a:off x="6976499" y="2183698"/>
            <a:ext cx="185060" cy="338554"/>
          </a:xfrm>
          <a:prstGeom prst="rightBrac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236F94DE-9D05-1AB3-BD0D-9DF4370D4E85}"/>
                  </a:ext>
                </a:extLst>
              </p:cNvPr>
              <p:cNvSpPr txBox="1"/>
              <p:nvPr/>
            </p:nvSpPr>
            <p:spPr>
              <a:xfrm>
                <a:off x="778328" y="3790015"/>
                <a:ext cx="2759529" cy="496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AT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de-AT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de-AT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de-DE" sz="2000" dirty="0">
                    <a:solidFill>
                      <a:srgbClr val="0070C0"/>
                    </a:solidFill>
                    <a:latin typeface="Arial" charset="0"/>
                    <a:ea typeface="ＭＳ Ｐゴシック" charset="0"/>
                  </a:rPr>
                  <a:t> = 1.791(2)%</a:t>
                </a: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8BD8DFC-A239-D299-898F-AF1D3EB96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28" y="3790015"/>
                <a:ext cx="2759529" cy="496931"/>
              </a:xfrm>
              <a:prstGeom prst="rect">
                <a:avLst/>
              </a:prstGeom>
              <a:blipFill>
                <a:blip r:embed="rId7"/>
                <a:stretch>
                  <a:fillRect b="-2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B854B883-C8BD-FEFA-DBA7-3D5A18C9DB29}"/>
                  </a:ext>
                </a:extLst>
              </p:cNvPr>
              <p:cNvSpPr txBox="1"/>
              <p:nvPr/>
            </p:nvSpPr>
            <p:spPr>
              <a:xfrm>
                <a:off x="5734290" y="3450060"/>
                <a:ext cx="2952510" cy="981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solidFill>
                              <a:srgbClr val="05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000" i="1">
                            <a:solidFill>
                              <a:srgbClr val="05B05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AT" sz="2000" i="1">
                            <a:solidFill>
                              <a:srgbClr val="05B050"/>
                            </a:solidFill>
                            <a:latin typeface="Cambria Math" panose="02040503050406030204" pitchFamily="18" charset="0"/>
                          </a:rPr>
                          <m:t>𝑧𝑧</m:t>
                        </m:r>
                      </m:sub>
                    </m:sSub>
                  </m:oMath>
                </a14:m>
                <a:r>
                  <a:rPr lang="de-DE" sz="2000" dirty="0">
                    <a:solidFill>
                      <a:srgbClr val="05B050"/>
                    </a:solidFill>
                    <a:latin typeface="Arial" charset="0"/>
                    <a:ea typeface="ＭＳ Ｐゴシック" charset="0"/>
                  </a:rPr>
                  <a:t> = 109.1(7) 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>
                            <a:solidFill>
                              <a:srgbClr val="05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rgbClr val="05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Å</m:t>
                        </m:r>
                      </m:e>
                      <m:sup>
                        <m:r>
                          <a:rPr lang="de-AT" sz="2000" i="1">
                            <a:solidFill>
                              <a:srgbClr val="05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000" dirty="0">
                    <a:solidFill>
                      <a:srgbClr val="05B050"/>
                    </a:solidFill>
                    <a:latin typeface="Arial" charset="0"/>
                    <a:ea typeface="ＭＳ Ｐゴシック" charset="0"/>
                  </a:rPr>
                  <a:t> </a:t>
                </a:r>
              </a:p>
              <a:p>
                <a:pPr lvl="0" defTabSz="91440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de-DE" sz="2000" i="1">
                        <a:solidFill>
                          <a:srgbClr val="05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de-DE" sz="2000" dirty="0">
                    <a:solidFill>
                      <a:srgbClr val="05B050"/>
                    </a:solidFill>
                    <a:latin typeface="Arial" charset="0"/>
                    <a:ea typeface="ＭＳ Ｐゴシック" charset="0"/>
                  </a:rPr>
                  <a:t> = 0.59163(5)</a:t>
                </a:r>
              </a:p>
            </p:txBody>
          </p:sp>
        </mc:Choice>
        <mc:Fallback xmlns="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B854B883-C8BD-FEFA-DBA7-3D5A18C9DB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4290" y="3450060"/>
                <a:ext cx="2952510" cy="981615"/>
              </a:xfrm>
              <a:prstGeom prst="rect">
                <a:avLst/>
              </a:prstGeom>
              <a:blipFill>
                <a:blip r:embed="rId8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>
            <a:extLst>
              <a:ext uri="{FF2B5EF4-FFF2-40B4-BE49-F238E27FC236}">
                <a16:creationId xmlns:a16="http://schemas.microsoft.com/office/drawing/2014/main" id="{66BADDBC-042A-2FC5-84F9-E72F0442ED68}"/>
              </a:ext>
            </a:extLst>
          </p:cNvPr>
          <p:cNvSpPr/>
          <p:nvPr/>
        </p:nvSpPr>
        <p:spPr>
          <a:xfrm>
            <a:off x="4747260" y="2956560"/>
            <a:ext cx="4160520" cy="1927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151BA65-2A26-76A8-AC83-74164E804F74}"/>
              </a:ext>
            </a:extLst>
          </p:cNvPr>
          <p:cNvSpPr txBox="1"/>
          <p:nvPr/>
        </p:nvSpPr>
        <p:spPr>
          <a:xfrm>
            <a:off x="4911433" y="4538920"/>
            <a:ext cx="3901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05B050"/>
                </a:solidFill>
              </a:rPr>
              <a:t>extremely</a:t>
            </a:r>
            <a:r>
              <a:rPr lang="de-DE" dirty="0">
                <a:solidFill>
                  <a:srgbClr val="05B050"/>
                </a:solidFill>
              </a:rPr>
              <a:t> </a:t>
            </a:r>
            <a:r>
              <a:rPr lang="de-DE" dirty="0" err="1">
                <a:solidFill>
                  <a:srgbClr val="05B050"/>
                </a:solidFill>
              </a:rPr>
              <a:t>well</a:t>
            </a:r>
            <a:r>
              <a:rPr lang="de-DE" dirty="0">
                <a:solidFill>
                  <a:srgbClr val="05B050"/>
                </a:solidFill>
              </a:rPr>
              <a:t> </a:t>
            </a:r>
            <a:r>
              <a:rPr lang="de-DE" dirty="0" err="1">
                <a:solidFill>
                  <a:srgbClr val="05B050"/>
                </a:solidFill>
              </a:rPr>
              <a:t>reproduced</a:t>
            </a:r>
            <a:r>
              <a:rPr lang="de-DE" dirty="0">
                <a:solidFill>
                  <a:srgbClr val="05B050"/>
                </a:solidFill>
              </a:rPr>
              <a:t> </a:t>
            </a:r>
            <a:r>
              <a:rPr lang="de-DE" dirty="0" err="1">
                <a:solidFill>
                  <a:srgbClr val="05B050"/>
                </a:solidFill>
              </a:rPr>
              <a:t>over</a:t>
            </a:r>
            <a:r>
              <a:rPr lang="de-DE" dirty="0">
                <a:solidFill>
                  <a:srgbClr val="05B050"/>
                </a:solidFill>
              </a:rPr>
              <a:t> 3 different </a:t>
            </a:r>
            <a:r>
              <a:rPr lang="de-DE" dirty="0" err="1">
                <a:solidFill>
                  <a:srgbClr val="05B050"/>
                </a:solidFill>
              </a:rPr>
              <a:t>crystals</a:t>
            </a:r>
            <a:endParaRPr lang="de-DE" dirty="0">
              <a:solidFill>
                <a:srgbClr val="05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6555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2B87C-8AF5-A508-A46E-0DF88DDD4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ECB31-A065-C4A1-E20B-4C1904441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Temperature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dependence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spectroscopy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lines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F0DE818E-F79C-FB61-4C41-BDABB3EC8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E5E9687D-B9B9-6920-3C74-8DA641991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4F076D6B-A349-E1B8-F422-F37E67CC3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6A7BF79-FE17-FEE7-CC6E-DD5C54F38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030" y="1079858"/>
            <a:ext cx="4240694" cy="2097645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6FFBC285-091A-D745-4286-30C4EA680F78}"/>
              </a:ext>
            </a:extLst>
          </p:cNvPr>
          <p:cNvGrpSpPr/>
          <p:nvPr/>
        </p:nvGrpSpPr>
        <p:grpSpPr>
          <a:xfrm>
            <a:off x="201877" y="2946112"/>
            <a:ext cx="3521037" cy="1792409"/>
            <a:chOff x="462276" y="879108"/>
            <a:chExt cx="3731336" cy="1864092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1FF7B388-9636-114F-A6B6-888B4C6B7D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24" t="55830"/>
            <a:stretch/>
          </p:blipFill>
          <p:spPr>
            <a:xfrm>
              <a:off x="462276" y="879108"/>
              <a:ext cx="3731336" cy="1864092"/>
            </a:xfrm>
            <a:prstGeom prst="rect">
              <a:avLst/>
            </a:prstGeom>
          </p:spPr>
        </p:pic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A7F0813D-639B-67FB-CD8A-4C026FBF508C}"/>
                </a:ext>
              </a:extLst>
            </p:cNvPr>
            <p:cNvSpPr/>
            <p:nvPr/>
          </p:nvSpPr>
          <p:spPr>
            <a:xfrm>
              <a:off x="576943" y="879108"/>
              <a:ext cx="478971" cy="28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521B0E79-90C6-55EE-25D3-544035564D75}"/>
              </a:ext>
            </a:extLst>
          </p:cNvPr>
          <p:cNvSpPr txBox="1"/>
          <p:nvPr/>
        </p:nvSpPr>
        <p:spPr>
          <a:xfrm>
            <a:off x="4113886" y="668927"/>
            <a:ext cx="4559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tracing</a:t>
            </a:r>
            <a:r>
              <a:rPr lang="de-DE" sz="2000" dirty="0"/>
              <a:t> 4 </a:t>
            </a:r>
            <a:r>
              <a:rPr lang="de-DE" sz="2000" dirty="0" err="1"/>
              <a:t>strongest</a:t>
            </a:r>
            <a:r>
              <a:rPr lang="de-DE" sz="2000" dirty="0"/>
              <a:t> </a:t>
            </a:r>
            <a:r>
              <a:rPr lang="de-DE" sz="2000" dirty="0" err="1"/>
              <a:t>lines</a:t>
            </a:r>
            <a:r>
              <a:rPr lang="de-DE" sz="2000" dirty="0"/>
              <a:t> </a:t>
            </a:r>
            <a:r>
              <a:rPr lang="de-DE" sz="2000" dirty="0" err="1"/>
              <a:t>over</a:t>
            </a:r>
            <a:r>
              <a:rPr lang="de-DE" sz="2000" dirty="0"/>
              <a:t> </a:t>
            </a:r>
            <a:r>
              <a:rPr lang="de-DE" sz="2000" dirty="0" err="1"/>
              <a:t>temperature</a:t>
            </a:r>
            <a:endParaRPr lang="de-DE" sz="2000" dirty="0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0BA824AB-5985-E511-1D75-49D0F839E240}"/>
              </a:ext>
            </a:extLst>
          </p:cNvPr>
          <p:cNvGrpSpPr/>
          <p:nvPr/>
        </p:nvGrpSpPr>
        <p:grpSpPr>
          <a:xfrm>
            <a:off x="310082" y="800494"/>
            <a:ext cx="2579840" cy="2069927"/>
            <a:chOff x="372040" y="635287"/>
            <a:chExt cx="2880083" cy="2310826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224C5FE3-F16E-7ED3-32CE-CE18F3348673}"/>
                </a:ext>
              </a:extLst>
            </p:cNvPr>
            <p:cNvGrpSpPr/>
            <p:nvPr/>
          </p:nvGrpSpPr>
          <p:grpSpPr>
            <a:xfrm>
              <a:off x="470276" y="635287"/>
              <a:ext cx="2781847" cy="2310826"/>
              <a:chOff x="4671960" y="986210"/>
              <a:chExt cx="3983178" cy="3308749"/>
            </a:xfrm>
          </p:grpSpPr>
          <p:pic>
            <p:nvPicPr>
              <p:cNvPr id="23" name="Grafik 22">
                <a:extLst>
                  <a:ext uri="{FF2B5EF4-FFF2-40B4-BE49-F238E27FC236}">
                    <a16:creationId xmlns:a16="http://schemas.microsoft.com/office/drawing/2014/main" id="{95CA8563-F28F-B2DB-22D5-FB7031737F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18"/>
              <a:stretch/>
            </p:blipFill>
            <p:spPr>
              <a:xfrm>
                <a:off x="4671960" y="986210"/>
                <a:ext cx="3820886" cy="3308749"/>
              </a:xfrm>
              <a:prstGeom prst="rect">
                <a:avLst/>
              </a:prstGeom>
            </p:spPr>
          </p:pic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12560390-3E36-5CE7-52F2-8902306E7244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15F99E5A-8A42-6EA8-DF4A-F43106C967C8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8855759-0CD6-80BA-41D6-5367D81AE91D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8AA92B06-D4F3-EC8B-B60E-517A86E09F7A}"/>
              </a:ext>
            </a:extLst>
          </p:cNvPr>
          <p:cNvSpPr txBox="1"/>
          <p:nvPr/>
        </p:nvSpPr>
        <p:spPr>
          <a:xfrm>
            <a:off x="139383" y="523376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45A71C2-1B29-BE23-EA5E-348C7CE6072C}"/>
              </a:ext>
            </a:extLst>
          </p:cNvPr>
          <p:cNvSpPr txBox="1"/>
          <p:nvPr/>
        </p:nvSpPr>
        <p:spPr>
          <a:xfrm>
            <a:off x="4433030" y="3333579"/>
            <a:ext cx="40906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EFG and </a:t>
            </a:r>
            <a:r>
              <a:rPr lang="de-DE" dirty="0" err="1"/>
              <a:t>eta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„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behaved</a:t>
            </a:r>
            <a:r>
              <a:rPr lang="de-DE" dirty="0"/>
              <a:t>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thermal </a:t>
            </a:r>
            <a:r>
              <a:rPr lang="de-DE" dirty="0" err="1"/>
              <a:t>expansion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interesting</a:t>
            </a:r>
            <a:r>
              <a:rPr lang="de-DE" dirty="0"/>
              <a:t> </a:t>
            </a:r>
            <a:r>
              <a:rPr lang="de-DE" dirty="0" err="1"/>
              <a:t>cancellellation</a:t>
            </a:r>
            <a:r>
              <a:rPr lang="de-DE" dirty="0"/>
              <a:t> in (B) </a:t>
            </a:r>
            <a:r>
              <a:rPr lang="de-DE" dirty="0" err="1"/>
              <a:t>transition</a:t>
            </a:r>
            <a:r>
              <a:rPr lang="de-DE" dirty="0"/>
              <a:t> (</a:t>
            </a:r>
            <a:r>
              <a:rPr lang="de-DE" dirty="0" err="1"/>
              <a:t>clock</a:t>
            </a:r>
            <a:r>
              <a:rPr lang="de-DE" dirty="0"/>
              <a:t>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strong </a:t>
            </a:r>
            <a:r>
              <a:rPr lang="de-DE" dirty="0" err="1"/>
              <a:t>eta</a:t>
            </a:r>
            <a:r>
              <a:rPr lang="de-DE" dirty="0"/>
              <a:t> </a:t>
            </a:r>
            <a:r>
              <a:rPr lang="de-DE" dirty="0" err="1"/>
              <a:t>indicates</a:t>
            </a:r>
            <a:r>
              <a:rPr lang="de-DE" dirty="0"/>
              <a:t> </a:t>
            </a:r>
            <a:r>
              <a:rPr lang="de-DE" dirty="0" err="1"/>
              <a:t>breaking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 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8BC9F0D-5F57-48FD-36E8-3A3478675D2C}"/>
              </a:ext>
            </a:extLst>
          </p:cNvPr>
          <p:cNvSpPr txBox="1"/>
          <p:nvPr/>
        </p:nvSpPr>
        <p:spPr>
          <a:xfrm>
            <a:off x="4750223" y="4300962"/>
            <a:ext cx="4049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>
                <a:solidFill>
                  <a:srgbClr val="FF0000"/>
                </a:solidFill>
              </a:rPr>
              <a:t>transitions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 err="1">
                <a:solidFill>
                  <a:srgbClr val="FF0000"/>
                </a:solidFill>
              </a:rPr>
              <a:t>now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 err="1">
                <a:solidFill>
                  <a:srgbClr val="FF0000"/>
                </a:solidFill>
              </a:rPr>
              <a:t>clearly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 err="1">
                <a:solidFill>
                  <a:srgbClr val="FF0000"/>
                </a:solidFill>
              </a:rPr>
              <a:t>depend</a:t>
            </a:r>
            <a:r>
              <a:rPr lang="de-DE" sz="1800" dirty="0">
                <a:solidFill>
                  <a:srgbClr val="FF0000"/>
                </a:solidFill>
              </a:rPr>
              <a:t> on </a:t>
            </a:r>
          </a:p>
          <a:p>
            <a:r>
              <a:rPr lang="de-DE" sz="1800" dirty="0">
                <a:solidFill>
                  <a:srgbClr val="FF0000"/>
                </a:solidFill>
              </a:rPr>
              <a:t>host material and </a:t>
            </a:r>
            <a:r>
              <a:rPr lang="de-DE" sz="1800" dirty="0" err="1">
                <a:solidFill>
                  <a:srgbClr val="FF0000"/>
                </a:solidFill>
              </a:rPr>
              <a:t>temperature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200" dirty="0"/>
              <a:t>(CaF</a:t>
            </a:r>
            <a:r>
              <a:rPr lang="de-DE" sz="1200" baseline="-25000" dirty="0"/>
              <a:t>2</a:t>
            </a:r>
            <a:r>
              <a:rPr lang="de-DE" sz="1200" dirty="0"/>
              <a:t>, LiSaF</a:t>
            </a:r>
            <a:r>
              <a:rPr lang="de-DE" sz="1200" baseline="-25000" dirty="0"/>
              <a:t>6</a:t>
            </a:r>
            <a:r>
              <a:rPr lang="de-DE" sz="1200" dirty="0"/>
              <a:t>…)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7088700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Temperature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dependence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spectroscopy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lines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16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92FF840-9AD4-65F3-1DAF-F2EE83C9AB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030" y="1079858"/>
            <a:ext cx="4240694" cy="2097645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B61BFCF1-B5A5-E6B6-D0AD-86F3C0258D36}"/>
              </a:ext>
            </a:extLst>
          </p:cNvPr>
          <p:cNvGrpSpPr/>
          <p:nvPr/>
        </p:nvGrpSpPr>
        <p:grpSpPr>
          <a:xfrm>
            <a:off x="201877" y="2946112"/>
            <a:ext cx="3521037" cy="1792409"/>
            <a:chOff x="462276" y="879108"/>
            <a:chExt cx="3731336" cy="1864092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09C7ED45-060B-D824-A090-635495079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24" t="55830"/>
            <a:stretch/>
          </p:blipFill>
          <p:spPr>
            <a:xfrm>
              <a:off x="462276" y="879108"/>
              <a:ext cx="3731336" cy="1864092"/>
            </a:xfrm>
            <a:prstGeom prst="rect">
              <a:avLst/>
            </a:prstGeom>
          </p:spPr>
        </p:pic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B2CBCD07-965B-10E0-2397-F00FD0615192}"/>
                </a:ext>
              </a:extLst>
            </p:cNvPr>
            <p:cNvSpPr/>
            <p:nvPr/>
          </p:nvSpPr>
          <p:spPr>
            <a:xfrm>
              <a:off x="576943" y="879108"/>
              <a:ext cx="478971" cy="28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ADC4C706-11FE-29C9-26AC-98905A5AAF76}"/>
              </a:ext>
            </a:extLst>
          </p:cNvPr>
          <p:cNvSpPr txBox="1"/>
          <p:nvPr/>
        </p:nvSpPr>
        <p:spPr>
          <a:xfrm>
            <a:off x="4113886" y="668927"/>
            <a:ext cx="4559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tracing</a:t>
            </a:r>
            <a:r>
              <a:rPr lang="de-DE" sz="2000" dirty="0"/>
              <a:t> 4 </a:t>
            </a:r>
            <a:r>
              <a:rPr lang="de-DE" sz="2000" dirty="0" err="1"/>
              <a:t>strongest</a:t>
            </a:r>
            <a:r>
              <a:rPr lang="de-DE" sz="2000" dirty="0"/>
              <a:t> </a:t>
            </a:r>
            <a:r>
              <a:rPr lang="de-DE" sz="2000" dirty="0" err="1"/>
              <a:t>lines</a:t>
            </a:r>
            <a:r>
              <a:rPr lang="de-DE" sz="2000" dirty="0"/>
              <a:t> </a:t>
            </a:r>
            <a:r>
              <a:rPr lang="de-DE" sz="2000" dirty="0" err="1"/>
              <a:t>over</a:t>
            </a:r>
            <a:r>
              <a:rPr lang="de-DE" sz="2000" dirty="0"/>
              <a:t> </a:t>
            </a:r>
            <a:r>
              <a:rPr lang="de-DE" sz="2000" dirty="0" err="1"/>
              <a:t>temperature</a:t>
            </a:r>
            <a:endParaRPr lang="de-DE" sz="2000" dirty="0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44CF3B9-0B58-46C8-727D-DA9D253DB30D}"/>
              </a:ext>
            </a:extLst>
          </p:cNvPr>
          <p:cNvGrpSpPr/>
          <p:nvPr/>
        </p:nvGrpSpPr>
        <p:grpSpPr>
          <a:xfrm>
            <a:off x="310082" y="800494"/>
            <a:ext cx="2579840" cy="2069927"/>
            <a:chOff x="372040" y="635287"/>
            <a:chExt cx="2880083" cy="2310826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90FA9A1-19AD-2AF2-3E76-A7B9684EC9CA}"/>
                </a:ext>
              </a:extLst>
            </p:cNvPr>
            <p:cNvGrpSpPr/>
            <p:nvPr/>
          </p:nvGrpSpPr>
          <p:grpSpPr>
            <a:xfrm>
              <a:off x="470276" y="635287"/>
              <a:ext cx="2781847" cy="2310826"/>
              <a:chOff x="4671960" y="986210"/>
              <a:chExt cx="3983178" cy="3308749"/>
            </a:xfrm>
          </p:grpSpPr>
          <p:pic>
            <p:nvPicPr>
              <p:cNvPr id="23" name="Grafik 22">
                <a:extLst>
                  <a:ext uri="{FF2B5EF4-FFF2-40B4-BE49-F238E27FC236}">
                    <a16:creationId xmlns:a16="http://schemas.microsoft.com/office/drawing/2014/main" id="{6345942A-2B5F-1E61-365F-CD8989D2F0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18"/>
              <a:stretch/>
            </p:blipFill>
            <p:spPr>
              <a:xfrm>
                <a:off x="4671960" y="986210"/>
                <a:ext cx="3820886" cy="3308749"/>
              </a:xfrm>
              <a:prstGeom prst="rect">
                <a:avLst/>
              </a:prstGeom>
            </p:spPr>
          </p:pic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C96EA629-8B5E-7F72-9F40-A1AE68498E47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F3A339CF-BE24-E6FF-932A-29E5C32ED4F9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C8F0C0E-8D1D-2692-45A6-4E85E091A56F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6D85E32-5EE7-38F0-3EC0-532DEE71D94D}"/>
              </a:ext>
            </a:extLst>
          </p:cNvPr>
          <p:cNvSpPr txBox="1"/>
          <p:nvPr/>
        </p:nvSpPr>
        <p:spPr>
          <a:xfrm>
            <a:off x="4433030" y="3333579"/>
            <a:ext cx="40906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EFG and </a:t>
            </a:r>
            <a:r>
              <a:rPr lang="de-DE" dirty="0" err="1"/>
              <a:t>eta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„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behaved</a:t>
            </a:r>
            <a:r>
              <a:rPr lang="de-DE" dirty="0"/>
              <a:t>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thermal </a:t>
            </a:r>
            <a:r>
              <a:rPr lang="de-DE" dirty="0" err="1"/>
              <a:t>expansion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interesting</a:t>
            </a:r>
            <a:r>
              <a:rPr lang="de-DE" dirty="0"/>
              <a:t> </a:t>
            </a:r>
            <a:r>
              <a:rPr lang="de-DE" dirty="0" err="1"/>
              <a:t>cancellellation</a:t>
            </a:r>
            <a:r>
              <a:rPr lang="de-DE" dirty="0"/>
              <a:t> in (B) </a:t>
            </a:r>
            <a:r>
              <a:rPr lang="de-DE" dirty="0" err="1"/>
              <a:t>transition</a:t>
            </a:r>
            <a:r>
              <a:rPr lang="de-DE" dirty="0"/>
              <a:t> (</a:t>
            </a:r>
            <a:r>
              <a:rPr lang="de-DE" dirty="0" err="1"/>
              <a:t>clock</a:t>
            </a:r>
            <a:r>
              <a:rPr lang="de-DE" dirty="0"/>
              <a:t>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strong </a:t>
            </a:r>
            <a:r>
              <a:rPr lang="de-DE" dirty="0" err="1"/>
              <a:t>eta</a:t>
            </a:r>
            <a:r>
              <a:rPr lang="de-DE" dirty="0"/>
              <a:t> </a:t>
            </a:r>
            <a:r>
              <a:rPr lang="de-DE" dirty="0" err="1"/>
              <a:t>indicated</a:t>
            </a:r>
            <a:r>
              <a:rPr lang="de-DE" dirty="0"/>
              <a:t> </a:t>
            </a:r>
            <a:r>
              <a:rPr lang="de-DE" dirty="0" err="1"/>
              <a:t>breaking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4DCC36-CBC0-B3D2-B24E-4884E7CABA54}"/>
              </a:ext>
            </a:extLst>
          </p:cNvPr>
          <p:cNvSpPr txBox="1"/>
          <p:nvPr/>
        </p:nvSpPr>
        <p:spPr>
          <a:xfrm>
            <a:off x="4750223" y="4300962"/>
            <a:ext cx="3071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>
                <a:solidFill>
                  <a:srgbClr val="FF0000"/>
                </a:solidFill>
              </a:rPr>
              <a:t>transitions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 err="1">
                <a:solidFill>
                  <a:srgbClr val="FF0000"/>
                </a:solidFill>
              </a:rPr>
              <a:t>clearly</a:t>
            </a:r>
            <a:r>
              <a:rPr lang="de-DE" sz="1800" dirty="0">
                <a:solidFill>
                  <a:srgbClr val="FF0000"/>
                </a:solidFill>
              </a:rPr>
              <a:t> </a:t>
            </a:r>
            <a:r>
              <a:rPr lang="de-DE" sz="1800" dirty="0" err="1">
                <a:solidFill>
                  <a:srgbClr val="FF0000"/>
                </a:solidFill>
              </a:rPr>
              <a:t>depend</a:t>
            </a:r>
            <a:r>
              <a:rPr lang="de-DE" sz="1800" dirty="0">
                <a:solidFill>
                  <a:srgbClr val="FF0000"/>
                </a:solidFill>
              </a:rPr>
              <a:t> on </a:t>
            </a:r>
          </a:p>
          <a:p>
            <a:r>
              <a:rPr lang="de-DE" sz="1800" dirty="0">
                <a:solidFill>
                  <a:srgbClr val="FF0000"/>
                </a:solidFill>
              </a:rPr>
              <a:t>host material and </a:t>
            </a:r>
            <a:r>
              <a:rPr lang="de-DE" sz="1800" dirty="0" err="1">
                <a:solidFill>
                  <a:srgbClr val="FF0000"/>
                </a:solidFill>
              </a:rPr>
              <a:t>temperature</a:t>
            </a:r>
            <a:endParaRPr lang="de-DE" sz="1800" dirty="0">
              <a:solidFill>
                <a:srgbClr val="FF000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2B90DB8-449B-1725-D027-7552736AA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706234">
            <a:off x="4542477" y="2533533"/>
            <a:ext cx="4735286" cy="155307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15004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A63DB-7C37-7D20-A34A-0DD98C02F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62761-4A18-ECB9-76DB-344AB0D2B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 err="1">
                <a:latin typeface="+mn-lt"/>
              </a:rPr>
              <a:t>Towards</a:t>
            </a:r>
            <a:r>
              <a:rPr lang="de-DE" b="0" dirty="0">
                <a:latin typeface="+mn-lt"/>
              </a:rPr>
              <a:t> a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r>
              <a:rPr lang="de-DE" b="0" dirty="0">
                <a:latin typeface="+mn-lt"/>
              </a:rPr>
              <a:t> </a:t>
            </a:r>
            <a:r>
              <a:rPr lang="de-DE" dirty="0">
                <a:latin typeface="+mn-lt"/>
              </a:rPr>
              <a:t>solid-</a:t>
            </a:r>
            <a:r>
              <a:rPr lang="de-DE" dirty="0" err="1">
                <a:latin typeface="+mn-lt"/>
              </a:rPr>
              <a:t>state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clock</a:t>
            </a:r>
            <a:endParaRPr lang="de-DE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9E7A4680-9A8A-F77B-9612-7D147B810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42387E5E-8DEB-F42D-CC22-D2E939268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17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BC0B8418-4A1B-5A11-C81D-5DD34CCEFF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E15CC83-094F-492F-AEA4-C26400A24DBE}"/>
              </a:ext>
            </a:extLst>
          </p:cNvPr>
          <p:cNvSpPr txBox="1"/>
          <p:nvPr/>
        </p:nvSpPr>
        <p:spPr>
          <a:xfrm>
            <a:off x="139383" y="523376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6403CD2-CA5F-3FEE-55E2-A48124F15465}"/>
              </a:ext>
            </a:extLst>
          </p:cNvPr>
          <p:cNvGrpSpPr/>
          <p:nvPr/>
        </p:nvGrpSpPr>
        <p:grpSpPr>
          <a:xfrm>
            <a:off x="201877" y="2496707"/>
            <a:ext cx="2423076" cy="2313373"/>
            <a:chOff x="462276" y="879108"/>
            <a:chExt cx="1892617" cy="1864092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5FD3C04F-13C6-B609-B10D-166B37B74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24" t="55830" r="22065"/>
            <a:stretch>
              <a:fillRect/>
            </a:stretch>
          </p:blipFill>
          <p:spPr>
            <a:xfrm>
              <a:off x="462276" y="879108"/>
              <a:ext cx="1892617" cy="1864092"/>
            </a:xfrm>
            <a:prstGeom prst="rect">
              <a:avLst/>
            </a:prstGeom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A19F515-7771-ADC8-F4DA-1694845F9897}"/>
                </a:ext>
              </a:extLst>
            </p:cNvPr>
            <p:cNvSpPr/>
            <p:nvPr/>
          </p:nvSpPr>
          <p:spPr>
            <a:xfrm>
              <a:off x="576943" y="879108"/>
              <a:ext cx="478971" cy="28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876E7529-838E-C995-AFCA-CA712F67F663}"/>
              </a:ext>
            </a:extLst>
          </p:cNvPr>
          <p:cNvGrpSpPr/>
          <p:nvPr/>
        </p:nvGrpSpPr>
        <p:grpSpPr>
          <a:xfrm>
            <a:off x="310082" y="800494"/>
            <a:ext cx="2579840" cy="2069927"/>
            <a:chOff x="372040" y="635287"/>
            <a:chExt cx="2880083" cy="2310826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18A1552E-675C-8591-2B3B-A376A7185560}"/>
                </a:ext>
              </a:extLst>
            </p:cNvPr>
            <p:cNvGrpSpPr/>
            <p:nvPr/>
          </p:nvGrpSpPr>
          <p:grpSpPr>
            <a:xfrm>
              <a:off x="470276" y="635287"/>
              <a:ext cx="2781847" cy="2310826"/>
              <a:chOff x="4671960" y="986210"/>
              <a:chExt cx="3983178" cy="3308749"/>
            </a:xfrm>
          </p:grpSpPr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AC92CAC7-DC58-126A-1CCE-379F47262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18"/>
              <a:stretch/>
            </p:blipFill>
            <p:spPr>
              <a:xfrm>
                <a:off x="4671960" y="986210"/>
                <a:ext cx="3820886" cy="3308749"/>
              </a:xfrm>
              <a:prstGeom prst="rect">
                <a:avLst/>
              </a:prstGeom>
            </p:spPr>
          </p:pic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15EBEDDA-2728-99C8-B5C3-AB61985C1F7B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41694E6F-A4CD-27E8-7F63-9FDF9776EF90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F3F93FC-B730-95EF-657B-58C472189FC8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2C405F28-1CEA-47EE-82A1-99AD26F953E1}"/>
              </a:ext>
            </a:extLst>
          </p:cNvPr>
          <p:cNvCxnSpPr>
            <a:cxnSpLocks/>
          </p:cNvCxnSpPr>
          <p:nvPr/>
        </p:nvCxnSpPr>
        <p:spPr>
          <a:xfrm>
            <a:off x="1534602" y="3077155"/>
            <a:ext cx="0" cy="634420"/>
          </a:xfrm>
          <a:prstGeom prst="line">
            <a:avLst/>
          </a:prstGeom>
          <a:ln w="57150">
            <a:solidFill>
              <a:srgbClr val="CD0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9821E5AC-7479-6B19-F5BF-16BA5F29F24B}"/>
              </a:ext>
            </a:extLst>
          </p:cNvPr>
          <p:cNvCxnSpPr>
            <a:cxnSpLocks/>
          </p:cNvCxnSpPr>
          <p:nvPr/>
        </p:nvCxnSpPr>
        <p:spPr>
          <a:xfrm>
            <a:off x="1534602" y="3905250"/>
            <a:ext cx="0" cy="216449"/>
          </a:xfrm>
          <a:prstGeom prst="line">
            <a:avLst/>
          </a:prstGeom>
          <a:ln w="57150">
            <a:solidFill>
              <a:srgbClr val="CD0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98F22A7B-9D38-5298-B099-063A57FD752C}"/>
              </a:ext>
            </a:extLst>
          </p:cNvPr>
          <p:cNvCxnSpPr>
            <a:cxnSpLocks/>
          </p:cNvCxnSpPr>
          <p:nvPr/>
        </p:nvCxnSpPr>
        <p:spPr>
          <a:xfrm>
            <a:off x="1744552" y="3905250"/>
            <a:ext cx="0" cy="679450"/>
          </a:xfrm>
          <a:prstGeom prst="line">
            <a:avLst/>
          </a:prstGeom>
          <a:ln w="57150">
            <a:solidFill>
              <a:srgbClr val="004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49E1A873-EFD0-7CC6-01B6-638862CCB9CB}"/>
              </a:ext>
            </a:extLst>
          </p:cNvPr>
          <p:cNvCxnSpPr>
            <a:cxnSpLocks/>
          </p:cNvCxnSpPr>
          <p:nvPr/>
        </p:nvCxnSpPr>
        <p:spPr>
          <a:xfrm>
            <a:off x="1744552" y="3432175"/>
            <a:ext cx="0" cy="279400"/>
          </a:xfrm>
          <a:prstGeom prst="line">
            <a:avLst/>
          </a:prstGeom>
          <a:ln w="57150">
            <a:solidFill>
              <a:srgbClr val="004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708D6471-190E-24F0-A561-B8FD05EC1EDF}"/>
              </a:ext>
            </a:extLst>
          </p:cNvPr>
          <p:cNvGrpSpPr/>
          <p:nvPr/>
        </p:nvGrpSpPr>
        <p:grpSpPr>
          <a:xfrm>
            <a:off x="3460842" y="828149"/>
            <a:ext cx="5034401" cy="3085789"/>
            <a:chOff x="3339547" y="1035910"/>
            <a:chExt cx="5034401" cy="3085789"/>
          </a:xfrm>
        </p:grpSpPr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6EE699DA-B9E6-527F-1531-AA7A9A775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9547" y="1213802"/>
              <a:ext cx="5034401" cy="2907897"/>
            </a:xfrm>
            <a:prstGeom prst="rect">
              <a:avLst/>
            </a:prstGeom>
          </p:spPr>
        </p:pic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3427D5EA-1372-E658-745E-011EBE756D17}"/>
                </a:ext>
              </a:extLst>
            </p:cNvPr>
            <p:cNvSpPr txBox="1"/>
            <p:nvPr/>
          </p:nvSpPr>
          <p:spPr>
            <a:xfrm>
              <a:off x="3651826" y="1035910"/>
              <a:ext cx="1161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CD06FF"/>
                  </a:solidFill>
                </a:rPr>
                <a:t>(B) </a:t>
              </a:r>
              <a:r>
                <a:rPr lang="de-DE" b="1" dirty="0" err="1">
                  <a:solidFill>
                    <a:srgbClr val="CD06FF"/>
                  </a:solidFill>
                </a:rPr>
                <a:t>transition</a:t>
              </a:r>
              <a:endParaRPr lang="de-DE" b="1" dirty="0">
                <a:solidFill>
                  <a:srgbClr val="CD06FF"/>
                </a:solidFill>
              </a:endParaRP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F3B40079-B1B8-C56D-8BA6-840FC39FEDA7}"/>
                </a:ext>
              </a:extLst>
            </p:cNvPr>
            <p:cNvSpPr txBox="1"/>
            <p:nvPr/>
          </p:nvSpPr>
          <p:spPr>
            <a:xfrm>
              <a:off x="6543376" y="1037346"/>
              <a:ext cx="183057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de-DE" b="1" dirty="0">
                  <a:solidFill>
                    <a:srgbClr val="0044FF"/>
                  </a:solidFill>
                </a:rPr>
                <a:t>(C) </a:t>
              </a:r>
              <a:r>
                <a:rPr lang="de-DE" b="1" dirty="0" err="1">
                  <a:solidFill>
                    <a:srgbClr val="0044FF"/>
                  </a:solidFill>
                </a:rPr>
                <a:t>transition</a:t>
              </a:r>
              <a:endParaRPr lang="de-DE" b="1" dirty="0">
                <a:solidFill>
                  <a:srgbClr val="0044FF"/>
                </a:solidFill>
              </a:endParaRP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7BCDF0A6-AB82-DB3A-D185-92B7B67CE984}"/>
                </a:ext>
              </a:extLst>
            </p:cNvPr>
            <p:cNvSpPr/>
            <p:nvPr/>
          </p:nvSpPr>
          <p:spPr>
            <a:xfrm>
              <a:off x="3339547" y="1213802"/>
              <a:ext cx="155020" cy="225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DCBA1906-AA05-DCE8-C6F8-3C9F9F4D67CB}"/>
                </a:ext>
              </a:extLst>
            </p:cNvPr>
            <p:cNvSpPr/>
            <p:nvPr/>
          </p:nvSpPr>
          <p:spPr>
            <a:xfrm>
              <a:off x="6216907" y="1175256"/>
              <a:ext cx="155020" cy="225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0" name="Textfeld 49">
            <a:extLst>
              <a:ext uri="{FF2B5EF4-FFF2-40B4-BE49-F238E27FC236}">
                <a16:creationId xmlns:a16="http://schemas.microsoft.com/office/drawing/2014/main" id="{437BE53E-D8E2-151B-331B-829745407A43}"/>
              </a:ext>
            </a:extLst>
          </p:cNvPr>
          <p:cNvSpPr txBox="1"/>
          <p:nvPr/>
        </p:nvSpPr>
        <p:spPr>
          <a:xfrm>
            <a:off x="4242005" y="1755879"/>
            <a:ext cx="112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rgbClr val="FF0000"/>
                </a:solidFill>
              </a:rPr>
              <a:t>vanishing</a:t>
            </a:r>
            <a:r>
              <a:rPr lang="de-DE" dirty="0">
                <a:solidFill>
                  <a:srgbClr val="FF0000"/>
                </a:solidFill>
              </a:rPr>
              <a:t> T </a:t>
            </a:r>
            <a:r>
              <a:rPr lang="de-DE" dirty="0" err="1">
                <a:solidFill>
                  <a:srgbClr val="FF0000"/>
                </a:solidFill>
              </a:rPr>
              <a:t>dependence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D41F6817-C29B-D584-F060-F069AEC9FB87}"/>
              </a:ext>
            </a:extLst>
          </p:cNvPr>
          <p:cNvCxnSpPr/>
          <p:nvPr/>
        </p:nvCxnSpPr>
        <p:spPr>
          <a:xfrm>
            <a:off x="4805916" y="2303721"/>
            <a:ext cx="49619" cy="2680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AB789823-FD0F-7AAB-CBB2-1987B83ACFAD}"/>
              </a:ext>
            </a:extLst>
          </p:cNvPr>
          <p:cNvSpPr txBox="1"/>
          <p:nvPr/>
        </p:nvSpPr>
        <p:spPr>
          <a:xfrm>
            <a:off x="6867408" y="2235097"/>
            <a:ext cx="1425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line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for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err="1">
                <a:solidFill>
                  <a:srgbClr val="FF0000"/>
                </a:solidFill>
              </a:rPr>
              <a:t>thermometry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8E5D5EEB-C9FC-190A-37A9-874DB6C5791C}"/>
              </a:ext>
            </a:extLst>
          </p:cNvPr>
          <p:cNvSpPr txBox="1"/>
          <p:nvPr/>
        </p:nvSpPr>
        <p:spPr>
          <a:xfrm>
            <a:off x="3416922" y="4090394"/>
            <a:ext cx="53796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frequencies</a:t>
            </a:r>
            <a:r>
              <a:rPr lang="de-DE" dirty="0"/>
              <a:t> </a:t>
            </a:r>
            <a:r>
              <a:rPr lang="de-DE" dirty="0" err="1"/>
              <a:t>consistent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~kHz </a:t>
            </a:r>
            <a:r>
              <a:rPr lang="de-DE" dirty="0" err="1"/>
              <a:t>over</a:t>
            </a:r>
            <a:r>
              <a:rPr lang="de-DE" dirty="0"/>
              <a:t> different </a:t>
            </a:r>
            <a:r>
              <a:rPr lang="de-DE" dirty="0" err="1"/>
              <a:t>crystals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linewidth</a:t>
            </a:r>
            <a:r>
              <a:rPr lang="de-DE" dirty="0"/>
              <a:t> 10-100 kHz,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concentration</a:t>
            </a:r>
            <a:r>
              <a:rPr lang="de-DE" dirty="0"/>
              <a:t> („</a:t>
            </a:r>
            <a:r>
              <a:rPr lang="de-DE" dirty="0" err="1"/>
              <a:t>micro-strain</a:t>
            </a:r>
            <a:r>
              <a:rPr lang="de-DE" dirty="0"/>
              <a:t>“)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interrogation</a:t>
            </a:r>
            <a:r>
              <a:rPr lang="de-DE" dirty="0"/>
              <a:t> at </a:t>
            </a:r>
            <a:r>
              <a:rPr lang="de-DE" dirty="0" err="1"/>
              <a:t>fixed</a:t>
            </a:r>
            <a:r>
              <a:rPr lang="de-DE" dirty="0"/>
              <a:t> T (</a:t>
            </a:r>
            <a:r>
              <a:rPr lang="de-DE" dirty="0" err="1"/>
              <a:t>over</a:t>
            </a:r>
            <a:r>
              <a:rPr lang="de-DE" dirty="0"/>
              <a:t> 1 </a:t>
            </a:r>
            <a:r>
              <a:rPr lang="de-DE" dirty="0" err="1"/>
              <a:t>year</a:t>
            </a:r>
            <a:r>
              <a:rPr lang="de-DE" dirty="0"/>
              <a:t>) </a:t>
            </a:r>
            <a:r>
              <a:rPr lang="de-DE" dirty="0" err="1"/>
              <a:t>within</a:t>
            </a:r>
            <a:r>
              <a:rPr lang="de-DE" dirty="0"/>
              <a:t> 1 kHz</a:t>
            </a:r>
          </a:p>
        </p:txBody>
      </p:sp>
    </p:spTree>
    <p:extLst>
      <p:ext uri="{BB962C8B-B14F-4D97-AF65-F5344CB8AC3E}">
        <p14:creationId xmlns:p14="http://schemas.microsoft.com/office/powerpoint/2010/main" val="22614790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756AB-A46B-BF78-4938-15AE9ECD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8D64BC-B61C-6098-9F96-31BD33D7A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 err="1">
                <a:latin typeface="+mn-lt"/>
              </a:rPr>
              <a:t>Towards</a:t>
            </a:r>
            <a:r>
              <a:rPr lang="de-DE" b="0" dirty="0">
                <a:latin typeface="+mn-lt"/>
              </a:rPr>
              <a:t> a </a:t>
            </a:r>
            <a:r>
              <a:rPr lang="de-DE" b="0" baseline="30000" dirty="0">
                <a:latin typeface="+mn-lt"/>
              </a:rPr>
              <a:t>229</a:t>
            </a:r>
            <a:r>
              <a:rPr lang="de-DE" b="0" dirty="0">
                <a:latin typeface="+mn-lt"/>
              </a:rPr>
              <a:t>Th:CaF</a:t>
            </a:r>
            <a:r>
              <a:rPr lang="de-DE" b="0" baseline="-25000" dirty="0">
                <a:latin typeface="+mn-lt"/>
              </a:rPr>
              <a:t>2</a:t>
            </a:r>
            <a:r>
              <a:rPr lang="de-DE" b="0" dirty="0">
                <a:latin typeface="+mn-lt"/>
              </a:rPr>
              <a:t> </a:t>
            </a:r>
            <a:r>
              <a:rPr lang="de-DE" dirty="0">
                <a:latin typeface="+mn-lt"/>
              </a:rPr>
              <a:t>solid-</a:t>
            </a:r>
            <a:r>
              <a:rPr lang="de-DE" dirty="0" err="1">
                <a:latin typeface="+mn-lt"/>
              </a:rPr>
              <a:t>state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nuclear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clock</a:t>
            </a:r>
            <a:endParaRPr lang="de-DE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9EBEDE13-7B73-807C-1EE3-C34C41084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49519D8D-C745-94C2-AD18-66B8CDCCB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17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B821B6F9-1C72-FA69-BB75-C189A6BB9E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2FF2742-8BF2-BD76-657E-9F3C562CC7D9}"/>
              </a:ext>
            </a:extLst>
          </p:cNvPr>
          <p:cNvSpPr txBox="1"/>
          <p:nvPr/>
        </p:nvSpPr>
        <p:spPr>
          <a:xfrm>
            <a:off x="139383" y="523376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JILA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0A4CE6E-3B48-D9AF-D0CF-6BA26DF3B28B}"/>
              </a:ext>
            </a:extLst>
          </p:cNvPr>
          <p:cNvGrpSpPr/>
          <p:nvPr/>
        </p:nvGrpSpPr>
        <p:grpSpPr>
          <a:xfrm>
            <a:off x="201877" y="2496707"/>
            <a:ext cx="2423076" cy="2313373"/>
            <a:chOff x="462276" y="879108"/>
            <a:chExt cx="1892617" cy="1864092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4EF42885-10F9-77EE-DF51-F5E4B11BA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24" t="55830" r="22065"/>
            <a:stretch>
              <a:fillRect/>
            </a:stretch>
          </p:blipFill>
          <p:spPr>
            <a:xfrm>
              <a:off x="462276" y="879108"/>
              <a:ext cx="1892617" cy="1864092"/>
            </a:xfrm>
            <a:prstGeom prst="rect">
              <a:avLst/>
            </a:prstGeom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03488BC-FA15-FAB6-6CBF-5FF46BE8FCFE}"/>
                </a:ext>
              </a:extLst>
            </p:cNvPr>
            <p:cNvSpPr/>
            <p:nvPr/>
          </p:nvSpPr>
          <p:spPr>
            <a:xfrm>
              <a:off x="576943" y="879108"/>
              <a:ext cx="478971" cy="285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1A5541A-2D32-E8DE-62AB-DF88E9CFCA8C}"/>
              </a:ext>
            </a:extLst>
          </p:cNvPr>
          <p:cNvGrpSpPr/>
          <p:nvPr/>
        </p:nvGrpSpPr>
        <p:grpSpPr>
          <a:xfrm>
            <a:off x="310082" y="800494"/>
            <a:ext cx="2579840" cy="2069927"/>
            <a:chOff x="372040" y="635287"/>
            <a:chExt cx="2880083" cy="2310826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2570EBDD-D1CE-5444-8FB5-C9615FA44F78}"/>
                </a:ext>
              </a:extLst>
            </p:cNvPr>
            <p:cNvGrpSpPr/>
            <p:nvPr/>
          </p:nvGrpSpPr>
          <p:grpSpPr>
            <a:xfrm>
              <a:off x="470276" y="635287"/>
              <a:ext cx="2781847" cy="2310826"/>
              <a:chOff x="4671960" y="986210"/>
              <a:chExt cx="3983178" cy="3308749"/>
            </a:xfrm>
          </p:grpSpPr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9DB7CBFD-DEF2-C506-6CDA-FBEFB03F93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18"/>
              <a:stretch/>
            </p:blipFill>
            <p:spPr>
              <a:xfrm>
                <a:off x="4671960" y="986210"/>
                <a:ext cx="3820886" cy="3308749"/>
              </a:xfrm>
              <a:prstGeom prst="rect">
                <a:avLst/>
              </a:prstGeom>
            </p:spPr>
          </p:pic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2E72C853-4A32-5E11-3200-8A53659D5335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D61218B7-90EB-F91E-6860-9B78BAC415F1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1BFD6D48-2985-506C-F1D3-780C7BBB99DB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C2F58066-4D60-1A96-4A87-7EA8DAC13BA1}"/>
              </a:ext>
            </a:extLst>
          </p:cNvPr>
          <p:cNvCxnSpPr>
            <a:cxnSpLocks/>
          </p:cNvCxnSpPr>
          <p:nvPr/>
        </p:nvCxnSpPr>
        <p:spPr>
          <a:xfrm>
            <a:off x="1534602" y="3077155"/>
            <a:ext cx="0" cy="634420"/>
          </a:xfrm>
          <a:prstGeom prst="line">
            <a:avLst/>
          </a:prstGeom>
          <a:ln w="57150">
            <a:solidFill>
              <a:srgbClr val="CD0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95C28EB2-7991-72FB-82D5-E1410104C73E}"/>
              </a:ext>
            </a:extLst>
          </p:cNvPr>
          <p:cNvCxnSpPr>
            <a:cxnSpLocks/>
          </p:cNvCxnSpPr>
          <p:nvPr/>
        </p:nvCxnSpPr>
        <p:spPr>
          <a:xfrm>
            <a:off x="1534602" y="3905250"/>
            <a:ext cx="0" cy="216449"/>
          </a:xfrm>
          <a:prstGeom prst="line">
            <a:avLst/>
          </a:prstGeom>
          <a:ln w="57150">
            <a:solidFill>
              <a:srgbClr val="CD0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D684AB44-902A-9419-853D-63898D6ACF27}"/>
              </a:ext>
            </a:extLst>
          </p:cNvPr>
          <p:cNvCxnSpPr>
            <a:cxnSpLocks/>
          </p:cNvCxnSpPr>
          <p:nvPr/>
        </p:nvCxnSpPr>
        <p:spPr>
          <a:xfrm>
            <a:off x="1744552" y="3905250"/>
            <a:ext cx="0" cy="679450"/>
          </a:xfrm>
          <a:prstGeom prst="line">
            <a:avLst/>
          </a:prstGeom>
          <a:ln w="57150">
            <a:solidFill>
              <a:srgbClr val="004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4E13DCB8-108B-2FB1-EE52-9D4595F4FBB3}"/>
              </a:ext>
            </a:extLst>
          </p:cNvPr>
          <p:cNvCxnSpPr>
            <a:cxnSpLocks/>
          </p:cNvCxnSpPr>
          <p:nvPr/>
        </p:nvCxnSpPr>
        <p:spPr>
          <a:xfrm>
            <a:off x="1744552" y="3432175"/>
            <a:ext cx="0" cy="279400"/>
          </a:xfrm>
          <a:prstGeom prst="line">
            <a:avLst/>
          </a:prstGeom>
          <a:ln w="57150">
            <a:solidFill>
              <a:srgbClr val="004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F2D01337-4D8E-08AE-15BE-424BD5B81A5E}"/>
              </a:ext>
            </a:extLst>
          </p:cNvPr>
          <p:cNvGrpSpPr/>
          <p:nvPr/>
        </p:nvGrpSpPr>
        <p:grpSpPr>
          <a:xfrm>
            <a:off x="3460842" y="828149"/>
            <a:ext cx="5034401" cy="3085789"/>
            <a:chOff x="3339547" y="1035910"/>
            <a:chExt cx="5034401" cy="3085789"/>
          </a:xfrm>
        </p:grpSpPr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AD446190-6487-1564-078D-3CD5CB95A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9547" y="1213802"/>
              <a:ext cx="5034401" cy="2907897"/>
            </a:xfrm>
            <a:prstGeom prst="rect">
              <a:avLst/>
            </a:prstGeom>
          </p:spPr>
        </p:pic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D278FE26-50D6-26A8-5D4C-D85E7D531991}"/>
                </a:ext>
              </a:extLst>
            </p:cNvPr>
            <p:cNvSpPr txBox="1"/>
            <p:nvPr/>
          </p:nvSpPr>
          <p:spPr>
            <a:xfrm>
              <a:off x="3651826" y="1035910"/>
              <a:ext cx="1161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CD06FF"/>
                  </a:solidFill>
                </a:rPr>
                <a:t>(B) </a:t>
              </a:r>
              <a:r>
                <a:rPr lang="de-DE" b="1" dirty="0" err="1">
                  <a:solidFill>
                    <a:srgbClr val="CD06FF"/>
                  </a:solidFill>
                </a:rPr>
                <a:t>transition</a:t>
              </a:r>
              <a:endParaRPr lang="de-DE" b="1" dirty="0">
                <a:solidFill>
                  <a:srgbClr val="CD06FF"/>
                </a:solidFill>
              </a:endParaRP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00D25B4A-352C-0995-042D-8180FABAC759}"/>
                </a:ext>
              </a:extLst>
            </p:cNvPr>
            <p:cNvSpPr txBox="1"/>
            <p:nvPr/>
          </p:nvSpPr>
          <p:spPr>
            <a:xfrm>
              <a:off x="6543376" y="1037346"/>
              <a:ext cx="183057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de-DE" b="1" dirty="0">
                  <a:solidFill>
                    <a:srgbClr val="0044FF"/>
                  </a:solidFill>
                </a:rPr>
                <a:t>(C) </a:t>
              </a:r>
              <a:r>
                <a:rPr lang="de-DE" b="1" dirty="0" err="1">
                  <a:solidFill>
                    <a:srgbClr val="0044FF"/>
                  </a:solidFill>
                </a:rPr>
                <a:t>transition</a:t>
              </a:r>
              <a:endParaRPr lang="de-DE" b="1" dirty="0">
                <a:solidFill>
                  <a:srgbClr val="0044FF"/>
                </a:solidFill>
              </a:endParaRP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E6252FAB-2D90-7B4E-6E93-4FDF6B6DA9A6}"/>
                </a:ext>
              </a:extLst>
            </p:cNvPr>
            <p:cNvSpPr/>
            <p:nvPr/>
          </p:nvSpPr>
          <p:spPr>
            <a:xfrm>
              <a:off x="3339547" y="1213802"/>
              <a:ext cx="155020" cy="225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9FAD2999-EC0B-F27A-61E2-3FF5BA52C57B}"/>
                </a:ext>
              </a:extLst>
            </p:cNvPr>
            <p:cNvSpPr/>
            <p:nvPr/>
          </p:nvSpPr>
          <p:spPr>
            <a:xfrm>
              <a:off x="6216907" y="1175256"/>
              <a:ext cx="155020" cy="225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0" name="Textfeld 49">
            <a:extLst>
              <a:ext uri="{FF2B5EF4-FFF2-40B4-BE49-F238E27FC236}">
                <a16:creationId xmlns:a16="http://schemas.microsoft.com/office/drawing/2014/main" id="{A7DB0E29-43B3-86C4-D878-EBFF8EB7629B}"/>
              </a:ext>
            </a:extLst>
          </p:cNvPr>
          <p:cNvSpPr txBox="1"/>
          <p:nvPr/>
        </p:nvSpPr>
        <p:spPr>
          <a:xfrm>
            <a:off x="4242005" y="1755879"/>
            <a:ext cx="112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rgbClr val="FF0000"/>
                </a:solidFill>
              </a:rPr>
              <a:t>vanishing</a:t>
            </a:r>
            <a:r>
              <a:rPr lang="de-DE" dirty="0">
                <a:solidFill>
                  <a:srgbClr val="FF0000"/>
                </a:solidFill>
              </a:rPr>
              <a:t> T </a:t>
            </a:r>
            <a:r>
              <a:rPr lang="de-DE" dirty="0" err="1">
                <a:solidFill>
                  <a:srgbClr val="FF0000"/>
                </a:solidFill>
              </a:rPr>
              <a:t>dependence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B6F1278C-1C66-408D-CB28-F90C1142487B}"/>
              </a:ext>
            </a:extLst>
          </p:cNvPr>
          <p:cNvCxnSpPr/>
          <p:nvPr/>
        </p:nvCxnSpPr>
        <p:spPr>
          <a:xfrm>
            <a:off x="4805916" y="2303721"/>
            <a:ext cx="49619" cy="2680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F327FC17-43EF-CAA7-6C65-42F588E281A2}"/>
              </a:ext>
            </a:extLst>
          </p:cNvPr>
          <p:cNvSpPr txBox="1"/>
          <p:nvPr/>
        </p:nvSpPr>
        <p:spPr>
          <a:xfrm>
            <a:off x="6867408" y="2235097"/>
            <a:ext cx="1425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line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for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err="1">
                <a:solidFill>
                  <a:srgbClr val="FF0000"/>
                </a:solidFill>
              </a:rPr>
              <a:t>thermometry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827A4FED-C6CC-25C5-B974-7C1989AE2D0D}"/>
              </a:ext>
            </a:extLst>
          </p:cNvPr>
          <p:cNvSpPr txBox="1"/>
          <p:nvPr/>
        </p:nvSpPr>
        <p:spPr>
          <a:xfrm>
            <a:off x="3416922" y="4090394"/>
            <a:ext cx="53796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frequencies</a:t>
            </a:r>
            <a:r>
              <a:rPr lang="de-DE" dirty="0"/>
              <a:t> </a:t>
            </a:r>
            <a:r>
              <a:rPr lang="de-DE" dirty="0" err="1"/>
              <a:t>consistent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~kHz </a:t>
            </a:r>
            <a:r>
              <a:rPr lang="de-DE" dirty="0" err="1"/>
              <a:t>over</a:t>
            </a:r>
            <a:r>
              <a:rPr lang="de-DE" dirty="0"/>
              <a:t> different </a:t>
            </a:r>
            <a:r>
              <a:rPr lang="de-DE" dirty="0" err="1"/>
              <a:t>crystals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linewidth</a:t>
            </a:r>
            <a:r>
              <a:rPr lang="de-DE" dirty="0"/>
              <a:t> 10-100 kHz,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concentration</a:t>
            </a:r>
            <a:r>
              <a:rPr lang="de-DE" dirty="0"/>
              <a:t> („</a:t>
            </a:r>
            <a:r>
              <a:rPr lang="de-DE" dirty="0" err="1"/>
              <a:t>micro-strain</a:t>
            </a:r>
            <a:r>
              <a:rPr lang="de-DE" dirty="0"/>
              <a:t>“)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interrogation</a:t>
            </a:r>
            <a:r>
              <a:rPr lang="de-DE" dirty="0"/>
              <a:t> at </a:t>
            </a:r>
            <a:r>
              <a:rPr lang="de-DE" dirty="0" err="1"/>
              <a:t>fixed</a:t>
            </a:r>
            <a:r>
              <a:rPr lang="de-DE" dirty="0"/>
              <a:t> T (</a:t>
            </a:r>
            <a:r>
              <a:rPr lang="de-DE" dirty="0" err="1"/>
              <a:t>over</a:t>
            </a:r>
            <a:r>
              <a:rPr lang="de-DE" dirty="0"/>
              <a:t> 1 </a:t>
            </a:r>
            <a:r>
              <a:rPr lang="de-DE" dirty="0" err="1"/>
              <a:t>year</a:t>
            </a:r>
            <a:r>
              <a:rPr lang="de-DE" dirty="0"/>
              <a:t>) </a:t>
            </a:r>
            <a:r>
              <a:rPr lang="de-DE" dirty="0" err="1"/>
              <a:t>within</a:t>
            </a:r>
            <a:r>
              <a:rPr lang="de-DE" dirty="0"/>
              <a:t> 1 kHz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8984B5B-0879-568F-4AE6-2A7BC2D6BA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25095">
            <a:off x="5138089" y="2914584"/>
            <a:ext cx="3777988" cy="12256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28721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A0841-B0EB-67FB-2FA9-DB43D4536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98CA5-9E52-FC99-41C3-E539EFFF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7" y="9343"/>
            <a:ext cx="7434037" cy="448097"/>
          </a:xfrm>
        </p:spPr>
        <p:txBody>
          <a:bodyPr>
            <a:noAutofit/>
          </a:bodyPr>
          <a:lstStyle/>
          <a:p>
            <a:r>
              <a:rPr lang="en-GB" b="0" dirty="0">
                <a:latin typeface="+mn-lt"/>
              </a:rPr>
              <a:t>…any</a:t>
            </a:r>
            <a:r>
              <a:rPr lang="en-GB" dirty="0">
                <a:latin typeface="+mn-lt"/>
              </a:rPr>
              <a:t> questions?</a:t>
            </a:r>
            <a:r>
              <a:rPr lang="en-GB" b="0" dirty="0">
                <a:latin typeface="+mn-lt"/>
              </a:rPr>
              <a:t>…any </a:t>
            </a:r>
            <a:r>
              <a:rPr lang="en-GB" dirty="0">
                <a:latin typeface="+mn-lt"/>
              </a:rPr>
              <a:t>time!</a:t>
            </a:r>
            <a:endParaRPr lang="en-GB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0F1420A6-7AF6-0FA8-7BAC-6735CE714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558F8AC8-C480-ABE7-22DD-D1D0849BC4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pic>
        <p:nvPicPr>
          <p:cNvPr id="9" name="Bild 1">
            <a:extLst>
              <a:ext uri="{FF2B5EF4-FFF2-40B4-BE49-F238E27FC236}">
                <a16:creationId xmlns:a16="http://schemas.microsoft.com/office/drawing/2014/main" id="{D267E9F9-6199-A6FA-F7B0-C41B6DD95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028" y="1019852"/>
            <a:ext cx="3504050" cy="403343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D4668E6-B748-3DE1-0846-ACD943F50F32}"/>
              </a:ext>
            </a:extLst>
          </p:cNvPr>
          <p:cNvSpPr txBox="1"/>
          <p:nvPr/>
        </p:nvSpPr>
        <p:spPr>
          <a:xfrm>
            <a:off x="6084168" y="4134783"/>
            <a:ext cx="2578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:</a:t>
            </a:r>
          </a:p>
          <a:p>
            <a:r>
              <a:rPr lang="de-DE" dirty="0">
                <a:hlinkClick r:id="rId4"/>
              </a:rPr>
              <a:t>thorsten.schumm@tuwien.ac.at</a:t>
            </a:r>
            <a:r>
              <a:rPr lang="de-DE" dirty="0"/>
              <a:t> 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43AC2488-EF89-0AFC-5342-EFB020893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18 of 24</a:t>
            </a:r>
          </a:p>
        </p:txBody>
      </p:sp>
    </p:spTree>
    <p:extLst>
      <p:ext uri="{BB962C8B-B14F-4D97-AF65-F5344CB8AC3E}">
        <p14:creationId xmlns:p14="http://schemas.microsoft.com/office/powerpoint/2010/main" val="14089938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07F5EB-79E7-4A3A-9386-B4820CBED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8397E0-689A-F1D5-9438-7B31F2388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OUTLINE</a:t>
            </a:r>
            <a:endParaRPr lang="de-DE" b="0" dirty="0"/>
          </a:p>
        </p:txBody>
      </p:sp>
      <p:sp>
        <p:nvSpPr>
          <p:cNvPr id="375" name="Textfeld 104">
            <a:extLst>
              <a:ext uri="{FF2B5EF4-FFF2-40B4-BE49-F238E27FC236}">
                <a16:creationId xmlns:a16="http://schemas.microsoft.com/office/drawing/2014/main" id="{48A2022E-1C60-BB26-2325-369D5B8A5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70" y="1920048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F2186FCB-8F09-5083-6617-256A29DE4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F0A0548-70F4-D5DD-DB67-1133B66058EC}"/>
              </a:ext>
            </a:extLst>
          </p:cNvPr>
          <p:cNvSpPr txBox="1"/>
          <p:nvPr/>
        </p:nvSpPr>
        <p:spPr>
          <a:xfrm>
            <a:off x="2624930" y="686948"/>
            <a:ext cx="5704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„solid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approach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Th-229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clock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Basic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concept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implementation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Bild 19">
            <a:extLst>
              <a:ext uri="{FF2B5EF4-FFF2-40B4-BE49-F238E27FC236}">
                <a16:creationId xmlns:a16="http://schemas.microsoft.com/office/drawing/2014/main" id="{7A8059C1-921F-CB5A-62DC-AB175F15658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30" y="619850"/>
            <a:ext cx="884425" cy="935573"/>
          </a:xfrm>
          <a:prstGeom prst="rect">
            <a:avLst/>
          </a:prstGeom>
        </p:spPr>
      </p:pic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6CBA3516-8520-CC16-4999-C9954AB9C8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B2141AE-BCC9-FBFE-5BE9-B47EF2F37DE5}"/>
              </a:ext>
            </a:extLst>
          </p:cNvPr>
          <p:cNvSpPr txBox="1"/>
          <p:nvPr/>
        </p:nvSpPr>
        <p:spPr>
          <a:xfrm>
            <a:off x="2624930" y="1553230"/>
            <a:ext cx="509248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quadrupole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structure</a:t>
            </a:r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solid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coupling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Separating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properties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material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parameters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30FAF9C-DEF4-BDF4-9B01-66B2BF8D7A16}"/>
              </a:ext>
            </a:extLst>
          </p:cNvPr>
          <p:cNvGrpSpPr/>
          <p:nvPr/>
        </p:nvGrpSpPr>
        <p:grpSpPr>
          <a:xfrm>
            <a:off x="278538" y="1655709"/>
            <a:ext cx="1902690" cy="786620"/>
            <a:chOff x="93872" y="1886838"/>
            <a:chExt cx="2318024" cy="1092673"/>
          </a:xfrm>
        </p:grpSpPr>
        <p:pic>
          <p:nvPicPr>
            <p:cNvPr id="6" name="Picture 10" descr="A diagram of a sphere with a point and a point&#10;&#10;Description automatically generated with medium confidence">
              <a:extLst>
                <a:ext uri="{FF2B5EF4-FFF2-40B4-BE49-F238E27FC236}">
                  <a16:creationId xmlns:a16="http://schemas.microsoft.com/office/drawing/2014/main" id="{87BE5481-D315-3C67-0F11-F7E21A5967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29" b="9094"/>
            <a:stretch/>
          </p:blipFill>
          <p:spPr>
            <a:xfrm>
              <a:off x="93872" y="1886838"/>
              <a:ext cx="736807" cy="1014919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25AB525-527D-B82E-6279-6B64E5C81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72815" b="42016"/>
            <a:stretch/>
          </p:blipFill>
          <p:spPr>
            <a:xfrm>
              <a:off x="949548" y="1905843"/>
              <a:ext cx="1462348" cy="1073668"/>
            </a:xfrm>
            <a:prstGeom prst="rect">
              <a:avLst/>
            </a:prstGeom>
          </p:spPr>
        </p:pic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D7C5E768-9367-B734-C98A-F2B53DA4E47A}"/>
              </a:ext>
            </a:extLst>
          </p:cNvPr>
          <p:cNvSpPr txBox="1"/>
          <p:nvPr/>
        </p:nvSpPr>
        <p:spPr>
          <a:xfrm>
            <a:off x="2624930" y="2579294"/>
            <a:ext cx="338938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JILA </a:t>
            </a:r>
            <a:r>
              <a:rPr 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experiment</a:t>
            </a:r>
            <a:endParaRPr lang="de-DE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Absolute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Mössbauer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spectroscopy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depencence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Towards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solid-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clock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442DA92-64C7-4EE4-1E44-DB7C0E03BAFE}"/>
              </a:ext>
            </a:extLst>
          </p:cNvPr>
          <p:cNvSpPr txBox="1"/>
          <p:nvPr/>
        </p:nvSpPr>
        <p:spPr>
          <a:xfrm>
            <a:off x="2624930" y="3870942"/>
            <a:ext cx="272760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OKAYAMA </a:t>
            </a:r>
            <a:r>
              <a:rPr lang="de-DE" sz="2000" b="1" dirty="0" err="1"/>
              <a:t>experiment</a:t>
            </a:r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Multiple </a:t>
            </a:r>
            <a:r>
              <a:rPr lang="de-DE" sz="1600" dirty="0" err="1"/>
              <a:t>defect</a:t>
            </a:r>
            <a:r>
              <a:rPr lang="de-DE" sz="1600" dirty="0"/>
              <a:t> </a:t>
            </a:r>
            <a:r>
              <a:rPr lang="de-DE" sz="1600" dirty="0" err="1"/>
              <a:t>centers</a:t>
            </a:r>
            <a:endParaRPr lang="de-D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Site-</a:t>
            </a:r>
            <a:r>
              <a:rPr lang="de-DE" sz="1600" dirty="0" err="1"/>
              <a:t>dependent</a:t>
            </a:r>
            <a:r>
              <a:rPr lang="de-DE" sz="1600" dirty="0"/>
              <a:t> </a:t>
            </a:r>
            <a:r>
              <a:rPr lang="de-DE" sz="1600" dirty="0" err="1"/>
              <a:t>properties</a:t>
            </a:r>
            <a:endParaRPr lang="de-DE" sz="16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8AAC27A-3D3B-44D0-D531-990486C6126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3908" y="2571750"/>
            <a:ext cx="1616458" cy="901841"/>
          </a:xfrm>
          <a:prstGeom prst="rect">
            <a:avLst/>
          </a:prstGeom>
        </p:spPr>
      </p:pic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E805836-CF3D-A64A-349F-46C78E0BDB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19 of 24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FDA638E-B54D-8C74-6385-6917D5B2B1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044" y="3654279"/>
            <a:ext cx="1331264" cy="1282395"/>
          </a:xfrm>
          <a:prstGeom prst="rect">
            <a:avLst/>
          </a:prstGeom>
        </p:spPr>
      </p:pic>
      <p:sp>
        <p:nvSpPr>
          <p:cNvPr id="14" name="AutoShape 2" descr="JILA Science - YouTube">
            <a:extLst>
              <a:ext uri="{FF2B5EF4-FFF2-40B4-BE49-F238E27FC236}">
                <a16:creationId xmlns:a16="http://schemas.microsoft.com/office/drawing/2014/main" id="{3825A6F6-9A0E-75E2-3C59-948EC0EDB0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3250" y="1143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For the Media | JILA - Exploring the Frontiers of Physics">
            <a:extLst>
              <a:ext uri="{FF2B5EF4-FFF2-40B4-BE49-F238E27FC236}">
                <a16:creationId xmlns:a16="http://schemas.microsoft.com/office/drawing/2014/main" id="{D74B9376-ED84-BEB6-AA1A-C7946B339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703" y="2783979"/>
            <a:ext cx="889000" cy="47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kayama University">
            <a:extLst>
              <a:ext uri="{FF2B5EF4-FFF2-40B4-BE49-F238E27FC236}">
                <a16:creationId xmlns:a16="http://schemas.microsoft.com/office/drawing/2014/main" id="{D709F664-D09D-092C-C91B-790C214A4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842" y="3964156"/>
            <a:ext cx="3593454" cy="64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049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10B17-ED60-B6BE-31E8-A42516CC6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D88D1-6E74-5EA4-DCA9-B37C2915F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Concept: </a:t>
            </a:r>
            <a:r>
              <a:rPr lang="de-DE" b="0" dirty="0" err="1">
                <a:latin typeface="+mn-lt"/>
              </a:rPr>
              <a:t>Nuclear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laser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excitation</a:t>
            </a:r>
            <a:endParaRPr lang="de-DE" b="0" dirty="0"/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97E85194-6227-23DB-05DC-2E394D3D2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3 of 24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19EBB1F0-2201-C58C-9245-95315EA89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114" name="Gruppierung 24">
            <a:extLst>
              <a:ext uri="{FF2B5EF4-FFF2-40B4-BE49-F238E27FC236}">
                <a16:creationId xmlns:a16="http://schemas.microsoft.com/office/drawing/2014/main" id="{F22ADCFF-1173-7903-09F0-91B0A4C4A60D}"/>
              </a:ext>
            </a:extLst>
          </p:cNvPr>
          <p:cNvGrpSpPr>
            <a:grpSpLocks/>
          </p:cNvGrpSpPr>
          <p:nvPr/>
        </p:nvGrpSpPr>
        <p:grpSpPr bwMode="auto">
          <a:xfrm>
            <a:off x="859190" y="1177479"/>
            <a:ext cx="1399011" cy="1717805"/>
            <a:chOff x="1763688" y="1700808"/>
            <a:chExt cx="2936785" cy="3826265"/>
          </a:xfrm>
        </p:grpSpPr>
        <p:grpSp>
          <p:nvGrpSpPr>
            <p:cNvPr id="115" name="Gruppieren 54">
              <a:extLst>
                <a:ext uri="{FF2B5EF4-FFF2-40B4-BE49-F238E27FC236}">
                  <a16:creationId xmlns:a16="http://schemas.microsoft.com/office/drawing/2014/main" id="{122BDB84-E33C-2F46-4CC3-21923CA0C9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688" y="1700808"/>
              <a:ext cx="2920047" cy="3003435"/>
              <a:chOff x="1697000" y="1980050"/>
              <a:chExt cx="1837088" cy="1837207"/>
            </a:xfrm>
          </p:grpSpPr>
          <p:sp>
            <p:nvSpPr>
              <p:cNvPr id="127" name="Ellipse 55">
                <a:extLst>
                  <a:ext uri="{FF2B5EF4-FFF2-40B4-BE49-F238E27FC236}">
                    <a16:creationId xmlns:a16="http://schemas.microsoft.com/office/drawing/2014/main" id="{A81D65BA-B091-2A40-9601-566F6842E634}"/>
                  </a:ext>
                </a:extLst>
              </p:cNvPr>
              <p:cNvSpPr/>
              <p:nvPr/>
            </p:nvSpPr>
            <p:spPr bwMode="auto">
              <a:xfrm>
                <a:off x="1697000" y="1980590"/>
                <a:ext cx="1824130" cy="1836667"/>
              </a:xfrm>
              <a:prstGeom prst="ellipse">
                <a:avLst/>
              </a:prstGeom>
              <a:gradFill flip="none" rotWithShape="1">
                <a:gsLst>
                  <a:gs pos="56000">
                    <a:srgbClr val="2D2D8A">
                      <a:lumMod val="20000"/>
                      <a:lumOff val="80000"/>
                    </a:srgbClr>
                  </a:gs>
                  <a:gs pos="77000">
                    <a:srgbClr val="2D2D8A">
                      <a:lumMod val="50000"/>
                      <a:alpha val="61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320" name="Gruppieren 26">
                <a:extLst>
                  <a:ext uri="{FF2B5EF4-FFF2-40B4-BE49-F238E27FC236}">
                    <a16:creationId xmlns:a16="http://schemas.microsoft.com/office/drawing/2014/main" id="{3E09D9AB-0536-4410-0744-1E8FD98B04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8909" y="1980050"/>
                <a:ext cx="1825176" cy="1837207"/>
                <a:chOff x="1707328" y="1980050"/>
                <a:chExt cx="3931356" cy="3912750"/>
              </a:xfrm>
            </p:grpSpPr>
            <p:sp>
              <p:nvSpPr>
                <p:cNvPr id="344" name="Ellipse 80">
                  <a:extLst>
                    <a:ext uri="{FF2B5EF4-FFF2-40B4-BE49-F238E27FC236}">
                      <a16:creationId xmlns:a16="http://schemas.microsoft.com/office/drawing/2014/main" id="{DE86A18A-4FEE-8F9B-B291-E61AFCA1C4B9}"/>
                    </a:ext>
                  </a:extLst>
                </p:cNvPr>
                <p:cNvSpPr/>
                <p:nvPr/>
              </p:nvSpPr>
              <p:spPr bwMode="auto">
                <a:xfrm rot="434778">
                  <a:off x="3006091" y="1978818"/>
                  <a:ext cx="1312204" cy="391611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345" name="Ellipse 81">
                  <a:extLst>
                    <a:ext uri="{FF2B5EF4-FFF2-40B4-BE49-F238E27FC236}">
                      <a16:creationId xmlns:a16="http://schemas.microsoft.com/office/drawing/2014/main" id="{C2B0EA96-AC64-85BA-21C1-EB6E0A803643}"/>
                    </a:ext>
                  </a:extLst>
                </p:cNvPr>
                <p:cNvSpPr/>
                <p:nvPr/>
              </p:nvSpPr>
              <p:spPr bwMode="auto">
                <a:xfrm rot="5838212">
                  <a:off x="2927706" y="1980612"/>
                  <a:ext cx="1487282" cy="3930514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346" name="Ellipse 82">
                  <a:extLst>
                    <a:ext uri="{FF2B5EF4-FFF2-40B4-BE49-F238E27FC236}">
                      <a16:creationId xmlns:a16="http://schemas.microsoft.com/office/drawing/2014/main" id="{281C7FCB-2AAC-E08E-B6AF-5DE068B23304}"/>
                    </a:ext>
                  </a:extLst>
                </p:cNvPr>
                <p:cNvSpPr/>
                <p:nvPr/>
              </p:nvSpPr>
              <p:spPr bwMode="auto">
                <a:xfrm rot="2981026">
                  <a:off x="2697139" y="1965512"/>
                  <a:ext cx="1985040" cy="3942721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347" name="Ellipse 83">
                  <a:extLst>
                    <a:ext uri="{FF2B5EF4-FFF2-40B4-BE49-F238E27FC236}">
                      <a16:creationId xmlns:a16="http://schemas.microsoft.com/office/drawing/2014/main" id="{62F2D5A3-4AE0-ABBD-D881-3716833E63B9}"/>
                    </a:ext>
                  </a:extLst>
                </p:cNvPr>
                <p:cNvSpPr/>
                <p:nvPr/>
              </p:nvSpPr>
              <p:spPr bwMode="auto">
                <a:xfrm rot="20389108">
                  <a:off x="3274636" y="1978818"/>
                  <a:ext cx="830046" cy="391611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348" name="Ellipse 84">
                  <a:extLst>
                    <a:ext uri="{FF2B5EF4-FFF2-40B4-BE49-F238E27FC236}">
                      <a16:creationId xmlns:a16="http://schemas.microsoft.com/office/drawing/2014/main" id="{5992AB10-9899-44F2-AD36-17FDDD862604}"/>
                    </a:ext>
                  </a:extLst>
                </p:cNvPr>
                <p:cNvSpPr/>
                <p:nvPr/>
              </p:nvSpPr>
              <p:spPr bwMode="auto">
                <a:xfrm rot="18877167">
                  <a:off x="3062960" y="1971511"/>
                  <a:ext cx="1253393" cy="3942721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349" name="Ellipse 85">
                  <a:extLst>
                    <a:ext uri="{FF2B5EF4-FFF2-40B4-BE49-F238E27FC236}">
                      <a16:creationId xmlns:a16="http://schemas.microsoft.com/office/drawing/2014/main" id="{5FF6DD2F-C162-AEF2-BA4A-5B5B6C17B0EE}"/>
                    </a:ext>
                  </a:extLst>
                </p:cNvPr>
                <p:cNvSpPr/>
                <p:nvPr/>
              </p:nvSpPr>
              <p:spPr bwMode="auto">
                <a:xfrm rot="1266230">
                  <a:off x="3390596" y="3160250"/>
                  <a:ext cx="537089" cy="1547253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350" name="Ellipse 86">
                  <a:extLst>
                    <a:ext uri="{FF2B5EF4-FFF2-40B4-BE49-F238E27FC236}">
                      <a16:creationId xmlns:a16="http://schemas.microsoft.com/office/drawing/2014/main" id="{C4746DCF-F710-8B78-A71B-B1E13EC300CE}"/>
                    </a:ext>
                  </a:extLst>
                </p:cNvPr>
                <p:cNvSpPr/>
                <p:nvPr/>
              </p:nvSpPr>
              <p:spPr bwMode="auto">
                <a:xfrm rot="17894496">
                  <a:off x="3401479" y="3158760"/>
                  <a:ext cx="539740" cy="1550234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</p:grpSp>
          <p:sp>
            <p:nvSpPr>
              <p:cNvPr id="321" name="Oval 28">
                <a:extLst>
                  <a:ext uri="{FF2B5EF4-FFF2-40B4-BE49-F238E27FC236}">
                    <a16:creationId xmlns:a16="http://schemas.microsoft.com/office/drawing/2014/main" id="{84FB1E77-F22B-6E44-1A29-B6EA7F5FB4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61086" y="2895790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2" name="Oval 28">
                <a:extLst>
                  <a:ext uri="{FF2B5EF4-FFF2-40B4-BE49-F238E27FC236}">
                    <a16:creationId xmlns:a16="http://schemas.microsoft.com/office/drawing/2014/main" id="{065F79CB-F734-5000-2ED8-53419F7CF0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45534" y="2793429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3" name="Oval 28">
                <a:extLst>
                  <a:ext uri="{FF2B5EF4-FFF2-40B4-BE49-F238E27FC236}">
                    <a16:creationId xmlns:a16="http://schemas.microsoft.com/office/drawing/2014/main" id="{00F40E8F-4E80-3BAE-68B9-C82B9C4EC2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60912" y="2940284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4" name="Oval 28">
                <a:extLst>
                  <a:ext uri="{FF2B5EF4-FFF2-40B4-BE49-F238E27FC236}">
                    <a16:creationId xmlns:a16="http://schemas.microsoft.com/office/drawing/2014/main" id="{525E1708-7F03-A50F-4376-6902B617B7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83278" y="2748823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5" name="Oval 28">
                <a:extLst>
                  <a:ext uri="{FF2B5EF4-FFF2-40B4-BE49-F238E27FC236}">
                    <a16:creationId xmlns:a16="http://schemas.microsoft.com/office/drawing/2014/main" id="{D21F34E0-EA23-9E22-60E2-C111EF9C83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40961" y="2848868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6" name="Oval 28">
                <a:extLst>
                  <a:ext uri="{FF2B5EF4-FFF2-40B4-BE49-F238E27FC236}">
                    <a16:creationId xmlns:a16="http://schemas.microsoft.com/office/drawing/2014/main" id="{7BA5D669-57CA-A656-A1C0-2A83953E0A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23484" y="2736869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id="{65560D0C-7CB7-0643-D5DC-986641BAA4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01101" y="2940105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8" name="Oval 28">
                <a:extLst>
                  <a:ext uri="{FF2B5EF4-FFF2-40B4-BE49-F238E27FC236}">
                    <a16:creationId xmlns:a16="http://schemas.microsoft.com/office/drawing/2014/main" id="{8568890B-DB55-B0EB-7550-5BB61EFD67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52397" y="2841712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29" name="Oval 28">
                <a:extLst>
                  <a:ext uri="{FF2B5EF4-FFF2-40B4-BE49-F238E27FC236}">
                    <a16:creationId xmlns:a16="http://schemas.microsoft.com/office/drawing/2014/main" id="{E1F24C61-26F8-DCDB-E56C-0ACE8536BE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16075" y="2932949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30" name="Oval 28">
                <a:extLst>
                  <a:ext uri="{FF2B5EF4-FFF2-40B4-BE49-F238E27FC236}">
                    <a16:creationId xmlns:a16="http://schemas.microsoft.com/office/drawing/2014/main" id="{F83C16A2-C091-55E0-8A63-F1B9F2624F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67372" y="2836346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31" name="Oval 28">
                <a:extLst>
                  <a:ext uri="{FF2B5EF4-FFF2-40B4-BE49-F238E27FC236}">
                    <a16:creationId xmlns:a16="http://schemas.microsoft.com/office/drawing/2014/main" id="{0F8361AF-B890-61D3-5258-7E031BF2DC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31657" y="2771193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32" name="Oval 28">
                <a:extLst>
                  <a:ext uri="{FF2B5EF4-FFF2-40B4-BE49-F238E27FC236}">
                    <a16:creationId xmlns:a16="http://schemas.microsoft.com/office/drawing/2014/main" id="{6D856624-B4D7-3C9A-178C-4CD19A1C11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94849" y="2739742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33" name="Oval 28">
                <a:extLst>
                  <a:ext uri="{FF2B5EF4-FFF2-40B4-BE49-F238E27FC236}">
                    <a16:creationId xmlns:a16="http://schemas.microsoft.com/office/drawing/2014/main" id="{7914246B-64FB-89BF-0FC4-9A304F23B9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30054" y="2787637"/>
                <a:ext cx="107674" cy="109819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  <a:effectLst>
                <a:outerShdw blurRad="635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34" name="Oval 28">
                <a:extLst>
                  <a:ext uri="{FF2B5EF4-FFF2-40B4-BE49-F238E27FC236}">
                    <a16:creationId xmlns:a16="http://schemas.microsoft.com/office/drawing/2014/main" id="{2AECBD31-9DAE-A3AB-C397-E00566B51D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29719" y="2885137"/>
                <a:ext cx="106130" cy="107338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35" name="Oval 28">
                <a:extLst>
                  <a:ext uri="{FF2B5EF4-FFF2-40B4-BE49-F238E27FC236}">
                    <a16:creationId xmlns:a16="http://schemas.microsoft.com/office/drawing/2014/main" id="{2B369397-F305-0283-D26C-826AE655B4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12227" y="2818611"/>
                <a:ext cx="104839" cy="109821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  <a:effectLst>
                <a:outerShdw blurRad="635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36" name="Oval 335">
                <a:extLst>
                  <a:ext uri="{FF2B5EF4-FFF2-40B4-BE49-F238E27FC236}">
                    <a16:creationId xmlns:a16="http://schemas.microsoft.com/office/drawing/2014/main" id="{0BCFB2DC-6845-1C29-98A1-5ECF99A40A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1388" y="2894641"/>
                <a:ext cx="104841" cy="107004"/>
              </a:xfrm>
              <a:prstGeom prst="ellipse">
                <a:avLst/>
              </a:prstGeom>
              <a:gradFill rotWithShape="1">
                <a:gsLst>
                  <a:gs pos="0">
                    <a:srgbClr val="BBE0E3"/>
                  </a:gs>
                  <a:gs pos="100000">
                    <a:srgbClr val="3333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round/>
                <a:headEnd/>
                <a:tailEnd/>
              </a:ln>
              <a:effectLst>
                <a:outerShdw blurRad="635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37" name="Oval 28">
                <a:extLst>
                  <a:ext uri="{FF2B5EF4-FFF2-40B4-BE49-F238E27FC236}">
                    <a16:creationId xmlns:a16="http://schemas.microsoft.com/office/drawing/2014/main" id="{5C96E975-70B9-A8DF-14A2-85C67F824B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60167" y="2847306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38" name="Oval 28">
                <a:extLst>
                  <a:ext uri="{FF2B5EF4-FFF2-40B4-BE49-F238E27FC236}">
                    <a16:creationId xmlns:a16="http://schemas.microsoft.com/office/drawing/2014/main" id="{7E364885-1D20-2686-F5BC-4CD5115691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972" y="3495805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39" name="Oval 28">
                <a:extLst>
                  <a:ext uri="{FF2B5EF4-FFF2-40B4-BE49-F238E27FC236}">
                    <a16:creationId xmlns:a16="http://schemas.microsoft.com/office/drawing/2014/main" id="{621A14D6-480D-A693-6C4C-2D27D5B1B3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71631" y="2927809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0" name="Oval 28">
                <a:extLst>
                  <a:ext uri="{FF2B5EF4-FFF2-40B4-BE49-F238E27FC236}">
                    <a16:creationId xmlns:a16="http://schemas.microsoft.com/office/drawing/2014/main" id="{EFE3CFDF-C3E3-1A8F-4BDF-56CF136765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72029" y="2565545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1" name="Oval 28">
                <a:extLst>
                  <a:ext uri="{FF2B5EF4-FFF2-40B4-BE49-F238E27FC236}">
                    <a16:creationId xmlns:a16="http://schemas.microsoft.com/office/drawing/2014/main" id="{73EE92BF-20D7-7F18-BEC4-7B410F5D34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44491" y="3039619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2" name="Oval 28">
                <a:extLst>
                  <a:ext uri="{FF2B5EF4-FFF2-40B4-BE49-F238E27FC236}">
                    <a16:creationId xmlns:a16="http://schemas.microsoft.com/office/drawing/2014/main" id="{A5697115-7AEB-A2E4-ED0F-4C78D8AE00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6199" y="2279311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3" name="Oval 28">
                <a:extLst>
                  <a:ext uri="{FF2B5EF4-FFF2-40B4-BE49-F238E27FC236}">
                    <a16:creationId xmlns:a16="http://schemas.microsoft.com/office/drawing/2014/main" id="{07764860-21FA-8203-FCBA-3AE5E59EA4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27106" y="2341924"/>
                <a:ext cx="106130" cy="107338"/>
              </a:xfrm>
              <a:prstGeom prst="ellipse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rgbClr val="669900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A7B340F7-0A95-1D5D-926F-D3E755B029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05840" y="3117707"/>
              <a:ext cx="171147" cy="174929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21" name="Textfeld 42">
              <a:extLst>
                <a:ext uri="{FF2B5EF4-FFF2-40B4-BE49-F238E27FC236}">
                  <a16:creationId xmlns:a16="http://schemas.microsoft.com/office/drawing/2014/main" id="{4F1A0952-BE25-19FF-BC63-011FFE387F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965" y="4712772"/>
              <a:ext cx="640508" cy="814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7C2FF4B6-A04D-E23C-6290-51C4A9DD0A27}"/>
              </a:ext>
            </a:extLst>
          </p:cNvPr>
          <p:cNvCxnSpPr>
            <a:cxnSpLocks/>
            <a:endCxn id="121" idx="3"/>
          </p:cNvCxnSpPr>
          <p:nvPr/>
        </p:nvCxnSpPr>
        <p:spPr bwMode="auto">
          <a:xfrm>
            <a:off x="845250" y="2709435"/>
            <a:ext cx="1412951" cy="3059"/>
          </a:xfrm>
          <a:prstGeom prst="straightConnector1">
            <a:avLst/>
          </a:prstGeom>
          <a:noFill/>
          <a:ln w="1587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7" name="Textfeld 44">
            <a:extLst>
              <a:ext uri="{FF2B5EF4-FFF2-40B4-BE49-F238E27FC236}">
                <a16:creationId xmlns:a16="http://schemas.microsoft.com/office/drawing/2014/main" id="{9C26E0C3-88CF-FAF1-7DAE-6872F294E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8150" y="2707848"/>
            <a:ext cx="706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4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</a:t>
            </a:r>
            <a:r>
              <a:rPr lang="de-DE" sz="1400" baseline="300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-10</a:t>
            </a:r>
            <a:r>
              <a:rPr lang="de-DE" sz="14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</a:t>
            </a:r>
          </a:p>
        </p:txBody>
      </p: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D5CDF800-DC61-B729-9132-54106BED0755}"/>
              </a:ext>
            </a:extLst>
          </p:cNvPr>
          <p:cNvGrpSpPr/>
          <p:nvPr/>
        </p:nvGrpSpPr>
        <p:grpSpPr>
          <a:xfrm>
            <a:off x="2619367" y="877555"/>
            <a:ext cx="2182812" cy="2020887"/>
            <a:chOff x="2345078" y="788867"/>
            <a:chExt cx="2182812" cy="2020887"/>
          </a:xfrm>
        </p:grpSpPr>
        <p:grpSp>
          <p:nvGrpSpPr>
            <p:cNvPr id="39" name="Gruppieren 88">
              <a:extLst>
                <a:ext uri="{FF2B5EF4-FFF2-40B4-BE49-F238E27FC236}">
                  <a16:creationId xmlns:a16="http://schemas.microsoft.com/office/drawing/2014/main" id="{2F1795D8-02CD-0A1A-0FE7-0CBEFE56FD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9240" y="1022229"/>
              <a:ext cx="1165225" cy="1787525"/>
              <a:chOff x="1966050" y="3100388"/>
              <a:chExt cx="1164500" cy="1787585"/>
            </a:xfrm>
          </p:grpSpPr>
          <p:grpSp>
            <p:nvGrpSpPr>
              <p:cNvPr id="40" name="Gruppieren 56">
                <a:extLst>
                  <a:ext uri="{FF2B5EF4-FFF2-40B4-BE49-F238E27FC236}">
                    <a16:creationId xmlns:a16="http://schemas.microsoft.com/office/drawing/2014/main" id="{C32843DB-7A13-859D-AE3D-C80F6518C7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06" y="3209925"/>
                <a:ext cx="74613" cy="1316038"/>
                <a:chOff x="5045876" y="2625717"/>
                <a:chExt cx="74613" cy="1316096"/>
              </a:xfrm>
            </p:grpSpPr>
            <p:cxnSp>
              <p:nvCxnSpPr>
                <p:cNvPr id="52" name="Gerade Verbindung mit Pfeil 51">
                  <a:extLst>
                    <a:ext uri="{FF2B5EF4-FFF2-40B4-BE49-F238E27FC236}">
                      <a16:creationId xmlns:a16="http://schemas.microsoft.com/office/drawing/2014/main" id="{190FED6F-1F3F-D1DF-8FCD-434772CF98EE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4388965" y="3282998"/>
                  <a:ext cx="1316139" cy="1586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3" name="Gerade Verbindung 52">
                  <a:extLst>
                    <a:ext uri="{FF2B5EF4-FFF2-40B4-BE49-F238E27FC236}">
                      <a16:creationId xmlns:a16="http://schemas.microsoft.com/office/drawing/2014/main" id="{89777AF2-EB5F-2FBC-F9F1-A3048CE6BFA5}"/>
                    </a:ext>
                  </a:extLst>
                </p:cNvPr>
                <p:cNvCxnSpPr/>
                <p:nvPr/>
              </p:nvCxnSpPr>
              <p:spPr bwMode="auto">
                <a:xfrm>
                  <a:off x="5046242" y="3938686"/>
                  <a:ext cx="729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Gerade Verbindung 53">
                  <a:extLst>
                    <a:ext uri="{FF2B5EF4-FFF2-40B4-BE49-F238E27FC236}">
                      <a16:creationId xmlns:a16="http://schemas.microsoft.com/office/drawing/2014/main" id="{2B9384C0-711D-C758-3E9B-1D8B090A1BE1}"/>
                    </a:ext>
                  </a:extLst>
                </p:cNvPr>
                <p:cNvCxnSpPr/>
                <p:nvPr/>
              </p:nvCxnSpPr>
              <p:spPr bwMode="auto">
                <a:xfrm>
                  <a:off x="5047828" y="3354440"/>
                  <a:ext cx="729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1" name="Textfeld 57">
                <a:extLst>
                  <a:ext uri="{FF2B5EF4-FFF2-40B4-BE49-F238E27FC236}">
                    <a16:creationId xmlns:a16="http://schemas.microsoft.com/office/drawing/2014/main" id="{C3658F89-A53C-B415-712C-885CB3F793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6050" y="3100388"/>
                <a:ext cx="498848" cy="400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eV</a:t>
                </a:r>
              </a:p>
            </p:txBody>
          </p:sp>
          <p:sp>
            <p:nvSpPr>
              <p:cNvPr id="42" name="Textfeld 58">
                <a:extLst>
                  <a:ext uri="{FF2B5EF4-FFF2-40B4-BE49-F238E27FC236}">
                    <a16:creationId xmlns:a16="http://schemas.microsoft.com/office/drawing/2014/main" id="{D396DE4F-9AF6-67BC-1BF3-0F7723DF7A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8835" y="4326670"/>
                <a:ext cx="312902" cy="400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0</a:t>
                </a:r>
              </a:p>
            </p:txBody>
          </p:sp>
          <p:sp>
            <p:nvSpPr>
              <p:cNvPr id="43" name="Textfeld 59">
                <a:extLst>
                  <a:ext uri="{FF2B5EF4-FFF2-40B4-BE49-F238E27FC236}">
                    <a16:creationId xmlns:a16="http://schemas.microsoft.com/office/drawing/2014/main" id="{7CE0DDAF-766D-7E02-F786-B0F9B0A768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6477" y="3721082"/>
                <a:ext cx="50526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1.0</a:t>
                </a:r>
              </a:p>
            </p:txBody>
          </p:sp>
          <p:cxnSp>
            <p:nvCxnSpPr>
              <p:cNvPr id="44" name="Gerade Verbindung 43">
                <a:extLst>
                  <a:ext uri="{FF2B5EF4-FFF2-40B4-BE49-F238E27FC236}">
                    <a16:creationId xmlns:a16="http://schemas.microsoft.com/office/drawing/2014/main" id="{983EE002-C5FF-0790-AD4B-02AAFF7FCD70}"/>
                  </a:ext>
                </a:extLst>
              </p:cNvPr>
              <p:cNvCxnSpPr/>
              <p:nvPr/>
            </p:nvCxnSpPr>
            <p:spPr bwMode="auto">
              <a:xfrm>
                <a:off x="2619693" y="4524424"/>
                <a:ext cx="51085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Gerade Verbindung 44">
                <a:extLst>
                  <a:ext uri="{FF2B5EF4-FFF2-40B4-BE49-F238E27FC236}">
                    <a16:creationId xmlns:a16="http://schemas.microsoft.com/office/drawing/2014/main" id="{8758D74C-1654-42BF-AB08-D7DA29C15021}"/>
                  </a:ext>
                </a:extLst>
              </p:cNvPr>
              <p:cNvCxnSpPr/>
              <p:nvPr/>
            </p:nvCxnSpPr>
            <p:spPr bwMode="auto">
              <a:xfrm>
                <a:off x="2618107" y="3940204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Gerade Verbindung 45">
                <a:extLst>
                  <a:ext uri="{FF2B5EF4-FFF2-40B4-BE49-F238E27FC236}">
                    <a16:creationId xmlns:a16="http://schemas.microsoft.com/office/drawing/2014/main" id="{0FF7D857-AC7F-26D7-1FAD-7D7AA550F985}"/>
                  </a:ext>
                </a:extLst>
              </p:cNvPr>
              <p:cNvCxnSpPr/>
              <p:nvPr/>
            </p:nvCxnSpPr>
            <p:spPr bwMode="auto">
              <a:xfrm>
                <a:off x="2618107" y="3684608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Gerade Verbindung 46">
                <a:extLst>
                  <a:ext uri="{FF2B5EF4-FFF2-40B4-BE49-F238E27FC236}">
                    <a16:creationId xmlns:a16="http://schemas.microsoft.com/office/drawing/2014/main" id="{643CE7BE-A74B-037F-444E-F5BF47DBA1E8}"/>
                  </a:ext>
                </a:extLst>
              </p:cNvPr>
              <p:cNvCxnSpPr/>
              <p:nvPr/>
            </p:nvCxnSpPr>
            <p:spPr bwMode="auto">
              <a:xfrm>
                <a:off x="2618107" y="3575067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Gerade Verbindung 47">
                <a:extLst>
                  <a:ext uri="{FF2B5EF4-FFF2-40B4-BE49-F238E27FC236}">
                    <a16:creationId xmlns:a16="http://schemas.microsoft.com/office/drawing/2014/main" id="{D01D02C5-079A-3FDE-08DA-6FC1EABAC440}"/>
                  </a:ext>
                </a:extLst>
              </p:cNvPr>
              <p:cNvCxnSpPr/>
              <p:nvPr/>
            </p:nvCxnSpPr>
            <p:spPr bwMode="auto">
              <a:xfrm>
                <a:off x="2618107" y="3502039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" name="Gerade Verbindung 48">
                <a:extLst>
                  <a:ext uri="{FF2B5EF4-FFF2-40B4-BE49-F238E27FC236}">
                    <a16:creationId xmlns:a16="http://schemas.microsoft.com/office/drawing/2014/main" id="{2142E38E-2B08-B987-4F41-AC4AB608691F}"/>
                  </a:ext>
                </a:extLst>
              </p:cNvPr>
              <p:cNvCxnSpPr/>
              <p:nvPr/>
            </p:nvCxnSpPr>
            <p:spPr bwMode="auto">
              <a:xfrm>
                <a:off x="2618107" y="3465525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Gerade Verbindung 49">
                <a:extLst>
                  <a:ext uri="{FF2B5EF4-FFF2-40B4-BE49-F238E27FC236}">
                    <a16:creationId xmlns:a16="http://schemas.microsoft.com/office/drawing/2014/main" id="{5A08C2A6-4F67-664A-ABDA-1FAE5E56255B}"/>
                  </a:ext>
                </a:extLst>
              </p:cNvPr>
              <p:cNvCxnSpPr/>
              <p:nvPr/>
            </p:nvCxnSpPr>
            <p:spPr bwMode="auto">
              <a:xfrm>
                <a:off x="2618107" y="3429012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1" name="Textfeld 77">
                <a:extLst>
                  <a:ext uri="{FF2B5EF4-FFF2-40B4-BE49-F238E27FC236}">
                    <a16:creationId xmlns:a16="http://schemas.microsoft.com/office/drawing/2014/main" id="{516054DC-8E26-8178-32EA-FCA5379F8C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6488" y="4487863"/>
                <a:ext cx="18473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  <a:cs typeface="Times New Roman" charset="0"/>
                </a:endParaRPr>
              </a:p>
            </p:txBody>
          </p:sp>
        </p:grpSp>
        <p:sp>
          <p:nvSpPr>
            <p:cNvPr id="55" name="Textfeld 104">
              <a:extLst>
                <a:ext uri="{FF2B5EF4-FFF2-40B4-BE49-F238E27FC236}">
                  <a16:creationId xmlns:a16="http://schemas.microsoft.com/office/drawing/2014/main" id="{CE6AD395-CE4E-0BAD-1D9C-EAAFDDCE21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5078" y="788867"/>
              <a:ext cx="1666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discrete energy levels</a:t>
              </a:r>
            </a:p>
          </p:txBody>
        </p:sp>
        <p:sp>
          <p:nvSpPr>
            <p:cNvPr id="56" name="Textfeld 112">
              <a:extLst>
                <a:ext uri="{FF2B5EF4-FFF2-40B4-BE49-F238E27FC236}">
                  <a16:creationId xmlns:a16="http://schemas.microsoft.com/office/drawing/2014/main" id="{BFF6B8CA-977C-CB7D-4DFD-586B08E1D9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878" y="2250954"/>
              <a:ext cx="6159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ground </a:t>
              </a:r>
              <a:b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state</a:t>
              </a: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7" name="Textfeld 165">
              <a:extLst>
                <a:ext uri="{FF2B5EF4-FFF2-40B4-BE49-F238E27FC236}">
                  <a16:creationId xmlns:a16="http://schemas.microsoft.com/office/drawing/2014/main" id="{DCA48BB2-DC60-3ECF-426E-F5D5CA78A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8928" y="1374654"/>
              <a:ext cx="5889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excited</a:t>
              </a:r>
              <a:br>
                <a: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de-DE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states</a:t>
              </a:r>
              <a:endPara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58" name="Geschweifte Klammer rechts 166">
              <a:extLst>
                <a:ext uri="{FF2B5EF4-FFF2-40B4-BE49-F238E27FC236}">
                  <a16:creationId xmlns:a16="http://schemas.microsoft.com/office/drawing/2014/main" id="{AA4779A5-DF50-A39D-3CF4-5294D77BF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678" y="1330204"/>
              <a:ext cx="168275" cy="531813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62" name="Textfeld 113">
            <a:extLst>
              <a:ext uri="{FF2B5EF4-FFF2-40B4-BE49-F238E27FC236}">
                <a16:creationId xmlns:a16="http://schemas.microsoft.com/office/drawing/2014/main" id="{A3C5FCE8-2DD2-0967-A9AD-68CF8658B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705" y="910013"/>
            <a:ext cx="3788217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Atomic </a:t>
            </a:r>
            <a:r>
              <a:rPr lang="en-US" sz="1800" kern="0" dirty="0">
                <a:solidFill>
                  <a:srgbClr val="000000"/>
                </a:solidFill>
              </a:rPr>
              <a:t>quantum state manipulation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lang="en-US" sz="1600" kern="0" dirty="0">
                <a:solidFill>
                  <a:srgbClr val="000000"/>
                </a:solidFill>
              </a:rPr>
              <a:t>laser spectroscopy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atomic clocks, quantum sensing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quantum computation, communication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many-body physics (BEC…)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lang="en-US" sz="1600" kern="0" dirty="0">
                <a:solidFill>
                  <a:srgbClr val="000000"/>
                </a:solidFill>
              </a:rPr>
              <a:t>fundamental physics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3154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20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44CF3B9-0B58-46C8-727D-DA9D253DB30D}"/>
              </a:ext>
            </a:extLst>
          </p:cNvPr>
          <p:cNvGrpSpPr/>
          <p:nvPr/>
        </p:nvGrpSpPr>
        <p:grpSpPr>
          <a:xfrm>
            <a:off x="310082" y="830626"/>
            <a:ext cx="2579836" cy="1940709"/>
            <a:chOff x="372040" y="668926"/>
            <a:chExt cx="2880078" cy="2166569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90FA9A1-19AD-2AF2-3E76-A7B9684EC9CA}"/>
                </a:ext>
              </a:extLst>
            </p:cNvPr>
            <p:cNvGrpSpPr/>
            <p:nvPr/>
          </p:nvGrpSpPr>
          <p:grpSpPr>
            <a:xfrm>
              <a:off x="3015743" y="687565"/>
              <a:ext cx="236375" cy="2147930"/>
              <a:chOff x="8316685" y="1061064"/>
              <a:chExt cx="338453" cy="3075507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C96EA629-8B5E-7F72-9F40-A1AE68498E47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F3A339CF-BE24-E6FF-932A-29E5C32ED4F9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C8F0C0E-8D1D-2692-45A6-4E85E091A56F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b="1" dirty="0">
              <a:solidFill>
                <a:srgbClr val="FF0000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D90355E-6A48-4291-0418-DE9DA1E61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43" y="1028163"/>
            <a:ext cx="4234921" cy="380192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B9483E2-5B12-D56D-3EE3-F0116871D764}"/>
              </a:ext>
            </a:extLst>
          </p:cNvPr>
          <p:cNvSpPr txBox="1"/>
          <p:nvPr/>
        </p:nvSpPr>
        <p:spPr>
          <a:xfrm>
            <a:off x="4750223" y="986294"/>
            <a:ext cx="42972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4-wave </a:t>
            </a:r>
            <a:r>
              <a:rPr lang="de-DE" sz="1800" dirty="0" err="1"/>
              <a:t>mixing</a:t>
            </a:r>
            <a:r>
              <a:rPr lang="de-DE" sz="1800" dirty="0"/>
              <a:t> </a:t>
            </a:r>
            <a:r>
              <a:rPr lang="de-DE" sz="1800" dirty="0" err="1"/>
              <a:t>laser</a:t>
            </a:r>
            <a:r>
              <a:rPr lang="de-DE" sz="1800" dirty="0"/>
              <a:t> </a:t>
            </a:r>
            <a:r>
              <a:rPr lang="de-DE" sz="1800" dirty="0" err="1"/>
              <a:t>similar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PTB/UCLA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 err="1">
                <a:solidFill>
                  <a:srgbClr val="FF0000"/>
                </a:solidFill>
              </a:rPr>
              <a:t>linewidth</a:t>
            </a:r>
            <a:r>
              <a:rPr lang="de-DE" sz="1800" b="1" dirty="0">
                <a:solidFill>
                  <a:srgbClr val="FF0000"/>
                </a:solidFill>
              </a:rPr>
              <a:t> 30 MHz </a:t>
            </a:r>
            <a:r>
              <a:rPr lang="de-DE" sz="1800" dirty="0">
                <a:sym typeface="Wingdings" pitchFamily="2" charset="2"/>
              </a:rPr>
              <a:t> </a:t>
            </a:r>
            <a:r>
              <a:rPr lang="de-DE" sz="1800" dirty="0" err="1">
                <a:sym typeface="Wingdings" pitchFamily="2" charset="2"/>
              </a:rPr>
              <a:t>resolve</a:t>
            </a:r>
            <a:r>
              <a:rPr lang="de-DE" sz="1800" dirty="0">
                <a:sym typeface="Wingdings" pitchFamily="2" charset="2"/>
              </a:rPr>
              <a:t> Q-</a:t>
            </a:r>
            <a:r>
              <a:rPr lang="de-DE" sz="1800" dirty="0" err="1">
                <a:sym typeface="Wingdings" pitchFamily="2" charset="2"/>
              </a:rPr>
              <a:t>structure</a:t>
            </a:r>
            <a:endParaRPr lang="de-DE" sz="18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ym typeface="Wingdings" pitchFamily="2" charset="2"/>
              </a:rPr>
              <a:t>factor</a:t>
            </a:r>
            <a:r>
              <a:rPr lang="de-DE" sz="1800" dirty="0">
                <a:sym typeface="Wingdings" pitchFamily="2" charset="2"/>
              </a:rPr>
              <a:t> 50 </a:t>
            </a:r>
            <a:r>
              <a:rPr lang="de-DE" sz="1800" dirty="0" err="1">
                <a:sym typeface="Wingdings" pitchFamily="2" charset="2"/>
              </a:rPr>
              <a:t>higher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excitation</a:t>
            </a:r>
            <a:r>
              <a:rPr lang="de-DE" sz="1800" dirty="0">
                <a:sym typeface="Wingdings" pitchFamily="2" charset="2"/>
              </a:rPr>
              <a:t> rate </a:t>
            </a:r>
            <a:r>
              <a:rPr lang="de-DE" sz="1800" dirty="0" err="1">
                <a:sym typeface="Wingdings" pitchFamily="2" charset="2"/>
              </a:rPr>
              <a:t>than</a:t>
            </a:r>
            <a:r>
              <a:rPr lang="de-DE" sz="1800" dirty="0">
                <a:sym typeface="Wingdings" pitchFamily="2" charset="2"/>
              </a:rPr>
              <a:t> JILA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ym typeface="Wingdings" pitchFamily="2" charset="2"/>
              </a:rPr>
              <a:t>detection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system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taken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from</a:t>
            </a:r>
            <a:r>
              <a:rPr lang="de-DE" sz="1800" dirty="0">
                <a:sym typeface="Wingdings" pitchFamily="2" charset="2"/>
              </a:rPr>
              <a:t> SPring-8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itchFamily="2" charset="2"/>
              </a:rPr>
              <a:t>3 </a:t>
            </a:r>
            <a:r>
              <a:rPr lang="de-DE" sz="1800" dirty="0" err="1">
                <a:sym typeface="Wingdings" pitchFamily="2" charset="2"/>
              </a:rPr>
              <a:t>crystals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from</a:t>
            </a:r>
            <a:r>
              <a:rPr lang="de-DE" sz="1800" dirty="0">
                <a:sym typeface="Wingdings" pitchFamily="2" charset="2"/>
              </a:rPr>
              <a:t> Vienna (</a:t>
            </a:r>
            <a:r>
              <a:rPr lang="de-DE" sz="1800" dirty="0" err="1">
                <a:sym typeface="Wingdings" pitchFamily="2" charset="2"/>
              </a:rPr>
              <a:t>always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 err="1">
                <a:sym typeface="Wingdings" pitchFamily="2" charset="2"/>
              </a:rPr>
              <a:t>the</a:t>
            </a:r>
            <a:r>
              <a:rPr lang="de-DE" sz="1800" dirty="0">
                <a:sym typeface="Wingdings" pitchFamily="2" charset="2"/>
              </a:rPr>
              <a:t> same)</a:t>
            </a:r>
            <a:endParaRPr lang="de-DE" sz="18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EC4C277-5D8E-87E7-8D69-017BFB775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5773" y="3444316"/>
            <a:ext cx="4126921" cy="123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27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21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44CF3B9-0B58-46C8-727D-DA9D253DB30D}"/>
              </a:ext>
            </a:extLst>
          </p:cNvPr>
          <p:cNvGrpSpPr/>
          <p:nvPr/>
        </p:nvGrpSpPr>
        <p:grpSpPr>
          <a:xfrm>
            <a:off x="310082" y="830626"/>
            <a:ext cx="2579836" cy="1940709"/>
            <a:chOff x="372040" y="668926"/>
            <a:chExt cx="2880078" cy="2166569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90FA9A1-19AD-2AF2-3E76-A7B9684EC9CA}"/>
                </a:ext>
              </a:extLst>
            </p:cNvPr>
            <p:cNvGrpSpPr/>
            <p:nvPr/>
          </p:nvGrpSpPr>
          <p:grpSpPr>
            <a:xfrm>
              <a:off x="3015743" y="687565"/>
              <a:ext cx="236375" cy="2147930"/>
              <a:chOff x="8316685" y="1061064"/>
              <a:chExt cx="338453" cy="3075507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C96EA629-8B5E-7F72-9F40-A1AE68498E47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F3A339CF-BE24-E6FF-932A-29E5C32ED4F9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C8F0C0E-8D1D-2692-45A6-4E85E091A56F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F670FDB-8AAE-8142-F123-C071661AF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53233" y="286529"/>
            <a:ext cx="3695756" cy="512345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FF7523C-F408-3399-955D-BC5F0A09D3A2}"/>
              </a:ext>
            </a:extLst>
          </p:cNvPr>
          <p:cNvSpPr txBox="1"/>
          <p:nvPr/>
        </p:nvSpPr>
        <p:spPr>
          <a:xfrm>
            <a:off x="5200044" y="2601642"/>
            <a:ext cx="35108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at least 4 different Th </a:t>
            </a:r>
            <a:r>
              <a:rPr lang="de-DE" sz="1600" dirty="0" err="1"/>
              <a:t>sites</a:t>
            </a:r>
            <a:r>
              <a:rPr lang="de-DE" sz="1600" dirty="0"/>
              <a:t> </a:t>
            </a:r>
            <a:r>
              <a:rPr lang="de-DE" sz="1600" dirty="0" err="1"/>
              <a:t>identified</a:t>
            </a:r>
            <a:r>
              <a:rPr lang="de-DE" sz="1600" dirty="0"/>
              <a:t> in all 3 </a:t>
            </a:r>
            <a:r>
              <a:rPr lang="de-DE" sz="1600" dirty="0" err="1"/>
              <a:t>crystals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one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them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„JILA </a:t>
            </a:r>
            <a:r>
              <a:rPr lang="de-DE" sz="1600" dirty="0" err="1"/>
              <a:t>site</a:t>
            </a:r>
            <a:r>
              <a:rPr lang="de-DE" sz="1600" dirty="0"/>
              <a:t>“ (</a:t>
            </a:r>
            <a:r>
              <a:rPr lang="de-DE" sz="1600" dirty="0" err="1"/>
              <a:t>site</a:t>
            </a:r>
            <a:r>
              <a:rPr lang="de-DE" sz="1600" dirty="0"/>
              <a:t>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missing</a:t>
            </a:r>
            <a:r>
              <a:rPr lang="de-DE" sz="1600" dirty="0"/>
              <a:t> 6th </a:t>
            </a:r>
            <a:r>
              <a:rPr lang="de-DE" sz="1600" dirty="0" err="1"/>
              <a:t>line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„JILA </a:t>
            </a:r>
            <a:r>
              <a:rPr lang="de-DE" sz="1600" dirty="0" err="1"/>
              <a:t>site</a:t>
            </a:r>
            <a:r>
              <a:rPr lang="de-DE" sz="1600" dirty="0"/>
              <a:t>“ </a:t>
            </a:r>
            <a:r>
              <a:rPr lang="de-DE" sz="1600" dirty="0" err="1"/>
              <a:t>observed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Relative </a:t>
            </a:r>
            <a:r>
              <a:rPr lang="de-DE" sz="1600" dirty="0" err="1"/>
              <a:t>occurences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sites</a:t>
            </a:r>
            <a:r>
              <a:rPr lang="de-DE" sz="1600" dirty="0"/>
              <a:t> </a:t>
            </a:r>
            <a:r>
              <a:rPr lang="de-DE" sz="1600" dirty="0" err="1"/>
              <a:t>changes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concentration</a:t>
            </a:r>
            <a:endParaRPr lang="de-DE" sz="1600" dirty="0"/>
          </a:p>
          <a:p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8D9F463-8507-35B6-0047-0FF7D0FF0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5170" y="701056"/>
            <a:ext cx="3045911" cy="1749511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2AA2F38-19B2-8642-FA1D-4922063C2920}"/>
              </a:ext>
            </a:extLst>
          </p:cNvPr>
          <p:cNvSpPr txBox="1"/>
          <p:nvPr/>
        </p:nvSpPr>
        <p:spPr>
          <a:xfrm>
            <a:off x="4107988" y="150272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CE364C2-216C-2F4F-BAB5-FFEDF1C6846D}"/>
              </a:ext>
            </a:extLst>
          </p:cNvPr>
          <p:cNvSpPr txBox="1"/>
          <p:nvPr/>
        </p:nvSpPr>
        <p:spPr>
          <a:xfrm>
            <a:off x="1957572" y="154674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030704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21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B015740-A110-A1D9-8F7B-991D7BEEF8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979"/>
          <a:stretch/>
        </p:blipFill>
        <p:spPr>
          <a:xfrm>
            <a:off x="5262839" y="573659"/>
            <a:ext cx="3497440" cy="184787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E7350A1-97BA-638A-4CD8-1D8B0FA94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53233" y="286529"/>
            <a:ext cx="3695756" cy="512345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5D374F3-2DA8-AF42-49DD-86C8DC9874DF}"/>
              </a:ext>
            </a:extLst>
          </p:cNvPr>
          <p:cNvSpPr/>
          <p:nvPr/>
        </p:nvSpPr>
        <p:spPr>
          <a:xfrm>
            <a:off x="6842760" y="960120"/>
            <a:ext cx="510540" cy="1461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B4BCA17-F520-E65B-EB78-4728270B0030}"/>
              </a:ext>
            </a:extLst>
          </p:cNvPr>
          <p:cNvSpPr txBox="1"/>
          <p:nvPr/>
        </p:nvSpPr>
        <p:spPr>
          <a:xfrm>
            <a:off x="6797573" y="960120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JILA </a:t>
            </a:r>
            <a:r>
              <a:rPr lang="de-DE" sz="1000" dirty="0" err="1">
                <a:solidFill>
                  <a:srgbClr val="FF0000"/>
                </a:solidFill>
              </a:rPr>
              <a:t>site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501A-8CA0-41E0-6FA7-E78C8B4DD433}"/>
              </a:ext>
            </a:extLst>
          </p:cNvPr>
          <p:cNvSpPr/>
          <p:nvPr/>
        </p:nvSpPr>
        <p:spPr>
          <a:xfrm>
            <a:off x="6332220" y="960119"/>
            <a:ext cx="510540" cy="1461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B48EC2D-948C-CB4D-E81F-0FAC471722CB}"/>
              </a:ext>
            </a:extLst>
          </p:cNvPr>
          <p:cNvSpPr txBox="1"/>
          <p:nvPr/>
        </p:nvSpPr>
        <p:spPr>
          <a:xfrm>
            <a:off x="6327199" y="960120"/>
            <a:ext cx="522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0 EFG!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5CDE3D4-6749-CF37-5147-8CCC3AF97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7831" y="2532787"/>
            <a:ext cx="971887" cy="954124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2DACCDEA-21C4-7734-A450-1651E67580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8392" y="2535271"/>
            <a:ext cx="971887" cy="951640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D769A424-AB9A-3CE5-58C4-9F8A67DF9284}"/>
              </a:ext>
            </a:extLst>
          </p:cNvPr>
          <p:cNvSpPr txBox="1"/>
          <p:nvPr/>
        </p:nvSpPr>
        <p:spPr>
          <a:xfrm>
            <a:off x="5913120" y="3537049"/>
            <a:ext cx="2354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tentative </a:t>
            </a:r>
            <a:r>
              <a:rPr lang="de-DE" dirty="0" err="1"/>
              <a:t>assignement</a:t>
            </a:r>
            <a:r>
              <a:rPr lang="de-DE" dirty="0"/>
              <a:t>: </a:t>
            </a:r>
            <a:r>
              <a:rPr lang="de-DE" dirty="0" err="1"/>
              <a:t>single</a:t>
            </a:r>
            <a:r>
              <a:rPr lang="de-DE" dirty="0"/>
              <a:t> Th and 2Th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b="1" dirty="0" err="1">
                <a:solidFill>
                  <a:srgbClr val="FF0000"/>
                </a:solidFill>
              </a:rPr>
              <a:t>without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local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charge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compensation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589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21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B015740-A110-A1D9-8F7B-991D7BEEF8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979"/>
          <a:stretch/>
        </p:blipFill>
        <p:spPr>
          <a:xfrm>
            <a:off x="5262839" y="573659"/>
            <a:ext cx="3497440" cy="184787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E7350A1-97BA-638A-4CD8-1D8B0FA94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53233" y="286529"/>
            <a:ext cx="3695756" cy="512345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5D374F3-2DA8-AF42-49DD-86C8DC9874DF}"/>
              </a:ext>
            </a:extLst>
          </p:cNvPr>
          <p:cNvSpPr/>
          <p:nvPr/>
        </p:nvSpPr>
        <p:spPr>
          <a:xfrm>
            <a:off x="6842760" y="960120"/>
            <a:ext cx="510540" cy="1461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B4BCA17-F520-E65B-EB78-4728270B0030}"/>
              </a:ext>
            </a:extLst>
          </p:cNvPr>
          <p:cNvSpPr txBox="1"/>
          <p:nvPr/>
        </p:nvSpPr>
        <p:spPr>
          <a:xfrm>
            <a:off x="6797573" y="960120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JILA </a:t>
            </a:r>
            <a:r>
              <a:rPr lang="de-DE" sz="1000" dirty="0" err="1">
                <a:solidFill>
                  <a:srgbClr val="FF0000"/>
                </a:solidFill>
              </a:rPr>
              <a:t>site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501A-8CA0-41E0-6FA7-E78C8B4DD433}"/>
              </a:ext>
            </a:extLst>
          </p:cNvPr>
          <p:cNvSpPr/>
          <p:nvPr/>
        </p:nvSpPr>
        <p:spPr>
          <a:xfrm>
            <a:off x="6332220" y="960119"/>
            <a:ext cx="510540" cy="1461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B48EC2D-948C-CB4D-E81F-0FAC471722CB}"/>
              </a:ext>
            </a:extLst>
          </p:cNvPr>
          <p:cNvSpPr txBox="1"/>
          <p:nvPr/>
        </p:nvSpPr>
        <p:spPr>
          <a:xfrm>
            <a:off x="6327199" y="960120"/>
            <a:ext cx="522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0 EFG!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5CDE3D4-6749-CF37-5147-8CCC3AF97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7831" y="2532787"/>
            <a:ext cx="971887" cy="954124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2DACCDEA-21C4-7734-A450-1651E67580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8392" y="2535271"/>
            <a:ext cx="971887" cy="9516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5D19AD9-59D6-51E5-02C1-74C4BC474B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629"/>
          <a:stretch/>
        </p:blipFill>
        <p:spPr>
          <a:xfrm>
            <a:off x="5249672" y="3486911"/>
            <a:ext cx="3497440" cy="1372144"/>
          </a:xfrm>
          <a:prstGeom prst="rect">
            <a:avLst/>
          </a:prstGeom>
        </p:spPr>
      </p:pic>
      <p:sp>
        <p:nvSpPr>
          <p:cNvPr id="8" name="Geschweifte Klammer rechts 7">
            <a:extLst>
              <a:ext uri="{FF2B5EF4-FFF2-40B4-BE49-F238E27FC236}">
                <a16:creationId xmlns:a16="http://schemas.microsoft.com/office/drawing/2014/main" id="{DE1FFD88-68D1-5C97-DCC7-ECCF057F4BB4}"/>
              </a:ext>
            </a:extLst>
          </p:cNvPr>
          <p:cNvSpPr/>
          <p:nvPr/>
        </p:nvSpPr>
        <p:spPr>
          <a:xfrm rot="5400000">
            <a:off x="6590709" y="4196066"/>
            <a:ext cx="187829" cy="1143377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659A07C-F4D5-C141-9272-63374C62E009}"/>
              </a:ext>
            </a:extLst>
          </p:cNvPr>
          <p:cNvSpPr txBox="1"/>
          <p:nvPr/>
        </p:nvSpPr>
        <p:spPr>
          <a:xfrm>
            <a:off x="6412975" y="4755712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&gt;90%</a:t>
            </a:r>
          </a:p>
        </p:txBody>
      </p:sp>
    </p:spTree>
    <p:extLst>
      <p:ext uri="{BB962C8B-B14F-4D97-AF65-F5344CB8AC3E}">
        <p14:creationId xmlns:p14="http://schemas.microsoft.com/office/powerpoint/2010/main" val="21381561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CE471-CAB5-C732-B44C-73825561B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15262-3E70-17AB-E8E2-84818BB64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7441E035-B94C-B7BB-5AA9-EBC753713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34FCFA06-B72B-D6C4-2C1B-041790BED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21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BA326959-6202-BA5D-A9DC-2A76B3349F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CAC24EE-8162-2A8F-9484-AB2F67A79794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E5D25FA-3948-7A58-6448-2A025AC29F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979"/>
          <a:stretch/>
        </p:blipFill>
        <p:spPr>
          <a:xfrm>
            <a:off x="5262839" y="573659"/>
            <a:ext cx="3497440" cy="184787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62F24D9-56B8-3163-D377-8C270234C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53233" y="286529"/>
            <a:ext cx="3695756" cy="512345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43ECA7DF-60CD-2D6E-41A5-C21AA45BCD58}"/>
              </a:ext>
            </a:extLst>
          </p:cNvPr>
          <p:cNvSpPr/>
          <p:nvPr/>
        </p:nvSpPr>
        <p:spPr>
          <a:xfrm>
            <a:off x="6842760" y="960120"/>
            <a:ext cx="510540" cy="1461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2C16AC4-9C5E-5D37-74AD-893DEA7FAED7}"/>
              </a:ext>
            </a:extLst>
          </p:cNvPr>
          <p:cNvSpPr txBox="1"/>
          <p:nvPr/>
        </p:nvSpPr>
        <p:spPr>
          <a:xfrm>
            <a:off x="6797573" y="960120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JILA </a:t>
            </a:r>
            <a:r>
              <a:rPr lang="de-DE" sz="1000" dirty="0" err="1">
                <a:solidFill>
                  <a:srgbClr val="FF0000"/>
                </a:solidFill>
              </a:rPr>
              <a:t>site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D6D6FB3-F2E9-43BC-FD45-DCC454AFCC7E}"/>
              </a:ext>
            </a:extLst>
          </p:cNvPr>
          <p:cNvSpPr/>
          <p:nvPr/>
        </p:nvSpPr>
        <p:spPr>
          <a:xfrm>
            <a:off x="6332220" y="960119"/>
            <a:ext cx="510540" cy="14614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55C4CFB-ADE5-02ED-5AE8-EEC76CDACA92}"/>
              </a:ext>
            </a:extLst>
          </p:cNvPr>
          <p:cNvSpPr txBox="1"/>
          <p:nvPr/>
        </p:nvSpPr>
        <p:spPr>
          <a:xfrm>
            <a:off x="6327199" y="960120"/>
            <a:ext cx="522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</a:rPr>
              <a:t>0 EFG!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AE8895B-BBAC-1F18-BEE4-AB9B18A1B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7831" y="2532787"/>
            <a:ext cx="971887" cy="954124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7B0320F0-C9CA-9A09-9A15-8604BD13DD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8392" y="2535271"/>
            <a:ext cx="971887" cy="9516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6F343F3-FAC7-3CC0-64E4-6ECD106422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629"/>
          <a:stretch/>
        </p:blipFill>
        <p:spPr>
          <a:xfrm>
            <a:off x="5249672" y="3486911"/>
            <a:ext cx="3497440" cy="1372144"/>
          </a:xfrm>
          <a:prstGeom prst="rect">
            <a:avLst/>
          </a:prstGeom>
        </p:spPr>
      </p:pic>
      <p:sp>
        <p:nvSpPr>
          <p:cNvPr id="8" name="Geschweifte Klammer rechts 7">
            <a:extLst>
              <a:ext uri="{FF2B5EF4-FFF2-40B4-BE49-F238E27FC236}">
                <a16:creationId xmlns:a16="http://schemas.microsoft.com/office/drawing/2014/main" id="{F437C003-F1A1-9701-67C5-D5552B46332B}"/>
              </a:ext>
            </a:extLst>
          </p:cNvPr>
          <p:cNvSpPr/>
          <p:nvPr/>
        </p:nvSpPr>
        <p:spPr>
          <a:xfrm rot="5400000">
            <a:off x="6590709" y="4196066"/>
            <a:ext cx="187829" cy="1143377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FD59178-9958-50F1-C95C-E5B3720C5125}"/>
              </a:ext>
            </a:extLst>
          </p:cNvPr>
          <p:cNvSpPr txBox="1"/>
          <p:nvPr/>
        </p:nvSpPr>
        <p:spPr>
          <a:xfrm>
            <a:off x="6412975" y="4755712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&gt;90%</a:t>
            </a:r>
          </a:p>
        </p:txBody>
      </p:sp>
      <p:sp>
        <p:nvSpPr>
          <p:cNvPr id="10" name="Pfeil nach unten 9">
            <a:extLst>
              <a:ext uri="{FF2B5EF4-FFF2-40B4-BE49-F238E27FC236}">
                <a16:creationId xmlns:a16="http://schemas.microsoft.com/office/drawing/2014/main" id="{0A668876-F423-EFCE-D8FD-45DF9D28A38A}"/>
              </a:ext>
            </a:extLst>
          </p:cNvPr>
          <p:cNvSpPr/>
          <p:nvPr/>
        </p:nvSpPr>
        <p:spPr>
          <a:xfrm>
            <a:off x="1836233" y="2895964"/>
            <a:ext cx="230587" cy="357808"/>
          </a:xfrm>
          <a:prstGeom prst="downArrow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unten 10">
            <a:extLst>
              <a:ext uri="{FF2B5EF4-FFF2-40B4-BE49-F238E27FC236}">
                <a16:creationId xmlns:a16="http://schemas.microsoft.com/office/drawing/2014/main" id="{E73A79D8-7A24-C544-3698-085DC9195B7D}"/>
              </a:ext>
            </a:extLst>
          </p:cNvPr>
          <p:cNvSpPr/>
          <p:nvPr/>
        </p:nvSpPr>
        <p:spPr>
          <a:xfrm>
            <a:off x="4519636" y="2895964"/>
            <a:ext cx="230587" cy="357808"/>
          </a:xfrm>
          <a:prstGeom prst="downArrow">
            <a:avLst/>
          </a:prstGeom>
          <a:solidFill>
            <a:srgbClr val="0044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unten 11">
            <a:extLst>
              <a:ext uri="{FF2B5EF4-FFF2-40B4-BE49-F238E27FC236}">
                <a16:creationId xmlns:a16="http://schemas.microsoft.com/office/drawing/2014/main" id="{DE0021ED-9F29-44C9-E4C2-1858F2BFCA9D}"/>
              </a:ext>
            </a:extLst>
          </p:cNvPr>
          <p:cNvSpPr/>
          <p:nvPr/>
        </p:nvSpPr>
        <p:spPr>
          <a:xfrm>
            <a:off x="2978632" y="2895964"/>
            <a:ext cx="230587" cy="357808"/>
          </a:xfrm>
          <a:prstGeom prst="downArrow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>
            <a:extLst>
              <a:ext uri="{FF2B5EF4-FFF2-40B4-BE49-F238E27FC236}">
                <a16:creationId xmlns:a16="http://schemas.microsoft.com/office/drawing/2014/main" id="{B3683997-546D-549B-E185-8D5B2E4B7529}"/>
              </a:ext>
            </a:extLst>
          </p:cNvPr>
          <p:cNvSpPr/>
          <p:nvPr/>
        </p:nvSpPr>
        <p:spPr>
          <a:xfrm>
            <a:off x="2208467" y="2895964"/>
            <a:ext cx="230587" cy="357808"/>
          </a:xfrm>
          <a:prstGeom prst="downArrow">
            <a:avLst/>
          </a:prstGeom>
          <a:solidFill>
            <a:srgbClr val="CD0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0B10976-4204-24CC-815B-7A105211679A}"/>
              </a:ext>
            </a:extLst>
          </p:cNvPr>
          <p:cNvSpPr/>
          <p:nvPr/>
        </p:nvSpPr>
        <p:spPr>
          <a:xfrm>
            <a:off x="1497917" y="1897774"/>
            <a:ext cx="3344428" cy="99819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524BEFD-4D14-B153-223F-153B73C963E2}"/>
              </a:ext>
            </a:extLst>
          </p:cNvPr>
          <p:cNvSpPr txBox="1"/>
          <p:nvPr/>
        </p:nvSpPr>
        <p:spPr>
          <a:xfrm>
            <a:off x="1604887" y="1981370"/>
            <a:ext cx="3208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selective</a:t>
            </a:r>
            <a:r>
              <a:rPr lang="de-DE" sz="1600" dirty="0"/>
              <a:t> </a:t>
            </a:r>
            <a:r>
              <a:rPr lang="de-DE" sz="1600" dirty="0" err="1"/>
              <a:t>laser</a:t>
            </a:r>
            <a:r>
              <a:rPr lang="de-DE" sz="1600" dirty="0"/>
              <a:t> </a:t>
            </a:r>
            <a:r>
              <a:rPr lang="de-DE" sz="1600" dirty="0" err="1"/>
              <a:t>excitation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nuclei</a:t>
            </a:r>
            <a:r>
              <a:rPr lang="de-DE" sz="1600" dirty="0"/>
              <a:t> in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sites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crystal</a:t>
            </a:r>
            <a:br>
              <a:rPr lang="de-DE" sz="1600" dirty="0"/>
            </a:br>
            <a:r>
              <a:rPr lang="de-DE" sz="1600" dirty="0"/>
              <a:t>“…</a:t>
            </a:r>
            <a:r>
              <a:rPr lang="de-DE" sz="1600" dirty="0" err="1"/>
              <a:t>beyond</a:t>
            </a:r>
            <a:r>
              <a:rPr lang="de-DE" sz="1600" dirty="0"/>
              <a:t> </a:t>
            </a:r>
            <a:r>
              <a:rPr lang="de-DE" sz="1600" dirty="0" err="1"/>
              <a:t>Mössbauer</a:t>
            </a:r>
            <a:r>
              <a:rPr lang="de-DE" sz="16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41028551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22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44CF3B9-0B58-46C8-727D-DA9D253DB30D}"/>
              </a:ext>
            </a:extLst>
          </p:cNvPr>
          <p:cNvGrpSpPr/>
          <p:nvPr/>
        </p:nvGrpSpPr>
        <p:grpSpPr>
          <a:xfrm>
            <a:off x="310082" y="830626"/>
            <a:ext cx="2579836" cy="1940709"/>
            <a:chOff x="372040" y="668926"/>
            <a:chExt cx="2880078" cy="2166569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90FA9A1-19AD-2AF2-3E76-A7B9684EC9CA}"/>
                </a:ext>
              </a:extLst>
            </p:cNvPr>
            <p:cNvGrpSpPr/>
            <p:nvPr/>
          </p:nvGrpSpPr>
          <p:grpSpPr>
            <a:xfrm>
              <a:off x="3015743" y="687565"/>
              <a:ext cx="236375" cy="2147930"/>
              <a:chOff x="8316685" y="1061064"/>
              <a:chExt cx="338453" cy="3075507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C96EA629-8B5E-7F72-9F40-A1AE68498E47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F3A339CF-BE24-E6FF-932A-29E5C32ED4F9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C8F0C0E-8D1D-2692-45A6-4E85E091A56F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EAB092D-EBCF-2A2F-E4FA-929DBB47F8CC}"/>
              </a:ext>
            </a:extLst>
          </p:cNvPr>
          <p:cNvSpPr txBox="1"/>
          <p:nvPr/>
        </p:nvSpPr>
        <p:spPr>
          <a:xfrm>
            <a:off x="693803" y="1095050"/>
            <a:ext cx="38781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isomer </a:t>
            </a:r>
            <a:r>
              <a:rPr lang="de-DE" sz="1800" dirty="0" err="1"/>
              <a:t>lifetime</a:t>
            </a:r>
            <a:r>
              <a:rPr lang="de-DE" sz="1800" dirty="0"/>
              <a:t> </a:t>
            </a:r>
            <a:r>
              <a:rPr lang="de-DE" sz="1800" b="1" dirty="0">
                <a:solidFill>
                  <a:srgbClr val="FF0000"/>
                </a:solidFill>
              </a:rPr>
              <a:t>DOES NOT </a:t>
            </a:r>
            <a:r>
              <a:rPr lang="de-DE" sz="1800" dirty="0" err="1"/>
              <a:t>seem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depend</a:t>
            </a:r>
            <a:r>
              <a:rPr lang="de-DE" sz="1800" dirty="0"/>
              <a:t> (</a:t>
            </a:r>
            <a:r>
              <a:rPr lang="de-DE" sz="1800" dirty="0" err="1"/>
              <a:t>much</a:t>
            </a:r>
            <a:r>
              <a:rPr lang="de-DE" sz="1800" dirty="0"/>
              <a:t>) on Th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site</a:t>
            </a:r>
            <a:endParaRPr lang="de-DE" sz="1800" dirty="0"/>
          </a:p>
          <a:p>
            <a:r>
              <a:rPr lang="de-DE" dirty="0"/>
              <a:t>(all </a:t>
            </a:r>
            <a:r>
              <a:rPr lang="de-DE" dirty="0" err="1"/>
              <a:t>measurements</a:t>
            </a:r>
            <a:r>
              <a:rPr lang="de-DE" dirty="0"/>
              <a:t> at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)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A6AD167-0921-4568-B2E7-D658B2C1FA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057"/>
          <a:stretch/>
        </p:blipFill>
        <p:spPr>
          <a:xfrm>
            <a:off x="139383" y="2015129"/>
            <a:ext cx="4092274" cy="246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78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71D0-3F55-82CA-F75A-16CF4B10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0754C-72B6-4A4E-4163-700C0E7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35C6E858-51F3-1FA8-0EE4-327D4FF4D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554F4B6C-4CA6-E7C4-B7DA-27A774D29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22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9AA9D2E8-6BC4-690E-B4B5-8A8A21CCA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44CF3B9-0B58-46C8-727D-DA9D253DB30D}"/>
              </a:ext>
            </a:extLst>
          </p:cNvPr>
          <p:cNvGrpSpPr/>
          <p:nvPr/>
        </p:nvGrpSpPr>
        <p:grpSpPr>
          <a:xfrm>
            <a:off x="310082" y="830626"/>
            <a:ext cx="2579836" cy="1940709"/>
            <a:chOff x="372040" y="668926"/>
            <a:chExt cx="2880078" cy="2166569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90FA9A1-19AD-2AF2-3E76-A7B9684EC9CA}"/>
                </a:ext>
              </a:extLst>
            </p:cNvPr>
            <p:cNvGrpSpPr/>
            <p:nvPr/>
          </p:nvGrpSpPr>
          <p:grpSpPr>
            <a:xfrm>
              <a:off x="3015743" y="687565"/>
              <a:ext cx="236375" cy="2147930"/>
              <a:chOff x="8316685" y="1061064"/>
              <a:chExt cx="338453" cy="3075507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C96EA629-8B5E-7F72-9F40-A1AE68498E47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F3A339CF-BE24-E6FF-932A-29E5C32ED4F9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C8F0C0E-8D1D-2692-45A6-4E85E091A56F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4297A756-BFC3-2C48-338E-C6D0A5100B53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EAB092D-EBCF-2A2F-E4FA-929DBB47F8CC}"/>
              </a:ext>
            </a:extLst>
          </p:cNvPr>
          <p:cNvSpPr txBox="1"/>
          <p:nvPr/>
        </p:nvSpPr>
        <p:spPr>
          <a:xfrm>
            <a:off x="693803" y="1095050"/>
            <a:ext cx="38781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isomer </a:t>
            </a:r>
            <a:r>
              <a:rPr lang="de-DE" sz="1800" dirty="0" err="1"/>
              <a:t>lifetime</a:t>
            </a:r>
            <a:r>
              <a:rPr lang="de-DE" sz="1800" dirty="0"/>
              <a:t> </a:t>
            </a:r>
            <a:r>
              <a:rPr lang="de-DE" sz="1800" b="1" dirty="0">
                <a:solidFill>
                  <a:srgbClr val="FF0000"/>
                </a:solidFill>
              </a:rPr>
              <a:t>DOES NOT </a:t>
            </a:r>
            <a:r>
              <a:rPr lang="de-DE" sz="1800" dirty="0" err="1"/>
              <a:t>seem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depend</a:t>
            </a:r>
            <a:r>
              <a:rPr lang="de-DE" sz="1800" dirty="0"/>
              <a:t> (</a:t>
            </a:r>
            <a:r>
              <a:rPr lang="de-DE" sz="1800" dirty="0" err="1"/>
              <a:t>much</a:t>
            </a:r>
            <a:r>
              <a:rPr lang="de-DE" sz="1800" dirty="0"/>
              <a:t>) on Th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site</a:t>
            </a:r>
            <a:endParaRPr lang="de-DE" sz="1800" dirty="0"/>
          </a:p>
          <a:p>
            <a:r>
              <a:rPr lang="de-DE" dirty="0"/>
              <a:t>(all </a:t>
            </a:r>
            <a:r>
              <a:rPr lang="de-DE" dirty="0" err="1"/>
              <a:t>measurements</a:t>
            </a:r>
            <a:r>
              <a:rPr lang="de-DE" dirty="0"/>
              <a:t> at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)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A6AD167-0921-4568-B2E7-D658B2C1FA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057"/>
          <a:stretch/>
        </p:blipFill>
        <p:spPr>
          <a:xfrm>
            <a:off x="139383" y="2015129"/>
            <a:ext cx="4092274" cy="246597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7EDAC24-C6D8-8EB2-9AE9-55F0B603C1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298"/>
          <a:stretch/>
        </p:blipFill>
        <p:spPr>
          <a:xfrm>
            <a:off x="4389115" y="1973352"/>
            <a:ext cx="4207975" cy="25757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2C1D189-447F-EA79-1BC6-FB6C5DFD26AF}"/>
              </a:ext>
            </a:extLst>
          </p:cNvPr>
          <p:cNvSpPr txBox="1"/>
          <p:nvPr/>
        </p:nvSpPr>
        <p:spPr>
          <a:xfrm>
            <a:off x="4866783" y="1095050"/>
            <a:ext cx="38781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isomer </a:t>
            </a:r>
            <a:r>
              <a:rPr lang="de-DE" sz="1800" dirty="0" err="1"/>
              <a:t>laser</a:t>
            </a:r>
            <a:r>
              <a:rPr lang="de-DE" sz="1800" dirty="0"/>
              <a:t> </a:t>
            </a:r>
            <a:r>
              <a:rPr lang="de-DE" sz="1800" dirty="0" err="1"/>
              <a:t>quenching</a:t>
            </a:r>
            <a:r>
              <a:rPr lang="de-DE" sz="1800" dirty="0"/>
              <a:t> </a:t>
            </a:r>
            <a:r>
              <a:rPr lang="de-DE" sz="1800" b="1" dirty="0">
                <a:solidFill>
                  <a:srgbClr val="FF0000"/>
                </a:solidFill>
              </a:rPr>
              <a:t>DOES</a:t>
            </a:r>
            <a:r>
              <a:rPr lang="de-DE" sz="1800" dirty="0"/>
              <a:t> </a:t>
            </a:r>
            <a:r>
              <a:rPr lang="de-DE" sz="1800" dirty="0" err="1"/>
              <a:t>depend</a:t>
            </a:r>
            <a:r>
              <a:rPr lang="de-DE" sz="1800" dirty="0"/>
              <a:t> on Th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site</a:t>
            </a:r>
            <a:endParaRPr lang="de-DE" sz="1800" dirty="0"/>
          </a:p>
          <a:p>
            <a:r>
              <a:rPr lang="de-DE" dirty="0"/>
              <a:t>(all </a:t>
            </a:r>
            <a:r>
              <a:rPr lang="de-DE" dirty="0" err="1"/>
              <a:t>measurements</a:t>
            </a:r>
            <a:r>
              <a:rPr lang="de-DE" dirty="0"/>
              <a:t> at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)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AE16611-D3A6-BCB3-1FDF-2C81BC87E704}"/>
              </a:ext>
            </a:extLst>
          </p:cNvPr>
          <p:cNvSpPr txBox="1"/>
          <p:nvPr/>
        </p:nvSpPr>
        <p:spPr>
          <a:xfrm rot="16200000">
            <a:off x="4108824" y="2946978"/>
            <a:ext cx="20489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405 </a:t>
            </a:r>
            <a:r>
              <a:rPr lang="de-DE" sz="1000" dirty="0" err="1">
                <a:solidFill>
                  <a:srgbClr val="002060"/>
                </a:solidFill>
              </a:rPr>
              <a:t>nm</a:t>
            </a:r>
            <a:r>
              <a:rPr lang="de-DE" sz="1000" dirty="0">
                <a:solidFill>
                  <a:srgbClr val="002060"/>
                </a:solidFill>
              </a:rPr>
              <a:t> CW 10 mW </a:t>
            </a:r>
            <a:r>
              <a:rPr lang="de-DE" sz="1000" dirty="0" err="1">
                <a:solidFill>
                  <a:srgbClr val="002060"/>
                </a:solidFill>
              </a:rPr>
              <a:t>quenching</a:t>
            </a:r>
            <a:r>
              <a:rPr lang="de-DE" sz="1000" dirty="0">
                <a:solidFill>
                  <a:srgbClr val="002060"/>
                </a:solidFill>
              </a:rPr>
              <a:t> </a:t>
            </a:r>
            <a:r>
              <a:rPr lang="de-DE" sz="1000" dirty="0" err="1">
                <a:solidFill>
                  <a:srgbClr val="002060"/>
                </a:solidFill>
              </a:rPr>
              <a:t>laser</a:t>
            </a:r>
            <a:endParaRPr lang="de-DE" sz="1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338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2B18E-EF61-ECDD-F450-4CDE39F33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081F8-B341-0780-EE01-80EC943A8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Multiple </a:t>
            </a:r>
            <a:r>
              <a:rPr lang="de-DE" dirty="0" err="1">
                <a:latin typeface="+mn-lt"/>
              </a:rPr>
              <a:t>doping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sites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a </a:t>
            </a:r>
            <a:r>
              <a:rPr lang="de-DE" b="0" dirty="0" err="1">
                <a:latin typeface="+mn-lt"/>
              </a:rPr>
              <a:t>single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crystal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025988EE-94F6-304B-2AC1-CEF069E60F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9B9DAC74-11EF-267A-3F01-C6168D172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22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AE06D766-0410-10BE-CBF5-78CFA435A0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C78834E-BEFD-3782-C760-0E398CF66585}"/>
              </a:ext>
            </a:extLst>
          </p:cNvPr>
          <p:cNvGrpSpPr/>
          <p:nvPr/>
        </p:nvGrpSpPr>
        <p:grpSpPr>
          <a:xfrm>
            <a:off x="310082" y="830626"/>
            <a:ext cx="2579836" cy="1940709"/>
            <a:chOff x="372040" y="668926"/>
            <a:chExt cx="2880078" cy="2166569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43AE8465-AD10-8FCD-FB88-6FCCB7342E2B}"/>
                </a:ext>
              </a:extLst>
            </p:cNvPr>
            <p:cNvGrpSpPr/>
            <p:nvPr/>
          </p:nvGrpSpPr>
          <p:grpSpPr>
            <a:xfrm>
              <a:off x="3015743" y="687565"/>
              <a:ext cx="236375" cy="2147930"/>
              <a:chOff x="8316685" y="1061064"/>
              <a:chExt cx="338453" cy="3075507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D12CD3E2-F661-912A-B9D3-88AF2E6FC4B3}"/>
                  </a:ext>
                </a:extLst>
              </p:cNvPr>
              <p:cNvSpPr/>
              <p:nvPr/>
            </p:nvSpPr>
            <p:spPr>
              <a:xfrm>
                <a:off x="8415652" y="1061064"/>
                <a:ext cx="239486" cy="444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F8E07F0F-52F9-09B1-BFCA-60D1F516C160}"/>
                  </a:ext>
                </a:extLst>
              </p:cNvPr>
              <p:cNvSpPr/>
              <p:nvPr/>
            </p:nvSpPr>
            <p:spPr>
              <a:xfrm>
                <a:off x="8316685" y="2355997"/>
                <a:ext cx="261257" cy="178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D00D9100-0165-E42D-568D-0DB8145B903F}"/>
                </a:ext>
              </a:extLst>
            </p:cNvPr>
            <p:cNvSpPr/>
            <p:nvPr/>
          </p:nvSpPr>
          <p:spPr>
            <a:xfrm>
              <a:off x="372040" y="668926"/>
              <a:ext cx="451976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5ABD848D-9FB3-8498-C01D-F2A3A82B28D8}"/>
              </a:ext>
            </a:extLst>
          </p:cNvPr>
          <p:cNvSpPr txBox="1"/>
          <p:nvPr/>
        </p:nvSpPr>
        <p:spPr>
          <a:xfrm>
            <a:off x="139383" y="523376"/>
            <a:ext cx="218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Okayama </a:t>
            </a:r>
            <a:r>
              <a:rPr lang="de-DE" sz="1800" dirty="0" err="1"/>
              <a:t>experiment</a:t>
            </a:r>
            <a:endParaRPr lang="de-DE" sz="18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F3247AD-1BDF-7422-FABF-E2133A5E16D5}"/>
              </a:ext>
            </a:extLst>
          </p:cNvPr>
          <p:cNvSpPr txBox="1"/>
          <p:nvPr/>
        </p:nvSpPr>
        <p:spPr>
          <a:xfrm>
            <a:off x="693803" y="1095050"/>
            <a:ext cx="38781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isomer </a:t>
            </a:r>
            <a:r>
              <a:rPr lang="de-DE" sz="1800" dirty="0" err="1"/>
              <a:t>lifetime</a:t>
            </a:r>
            <a:r>
              <a:rPr lang="de-DE" sz="1800" dirty="0"/>
              <a:t> </a:t>
            </a:r>
            <a:r>
              <a:rPr lang="de-DE" sz="1800" b="1" dirty="0">
                <a:solidFill>
                  <a:srgbClr val="FF0000"/>
                </a:solidFill>
              </a:rPr>
              <a:t>DOES NOT </a:t>
            </a:r>
            <a:r>
              <a:rPr lang="de-DE" sz="1800" dirty="0" err="1"/>
              <a:t>seem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depend</a:t>
            </a:r>
            <a:r>
              <a:rPr lang="de-DE" sz="1800" dirty="0"/>
              <a:t> (</a:t>
            </a:r>
            <a:r>
              <a:rPr lang="de-DE" sz="1800" dirty="0" err="1"/>
              <a:t>much</a:t>
            </a:r>
            <a:r>
              <a:rPr lang="de-DE" sz="1800" dirty="0"/>
              <a:t>) on Th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site</a:t>
            </a:r>
            <a:endParaRPr lang="de-DE" sz="1800" dirty="0"/>
          </a:p>
          <a:p>
            <a:r>
              <a:rPr lang="de-DE" dirty="0"/>
              <a:t>(all </a:t>
            </a:r>
            <a:r>
              <a:rPr lang="de-DE" dirty="0" err="1"/>
              <a:t>measurements</a:t>
            </a:r>
            <a:r>
              <a:rPr lang="de-DE" dirty="0"/>
              <a:t> at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)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7915C7B-0A30-1524-FE6B-7D05F5751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057"/>
          <a:stretch/>
        </p:blipFill>
        <p:spPr>
          <a:xfrm>
            <a:off x="139383" y="2015129"/>
            <a:ext cx="4092274" cy="246597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12E963D-1F4C-D450-0FE2-E6154EC9A9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298"/>
          <a:stretch/>
        </p:blipFill>
        <p:spPr>
          <a:xfrm>
            <a:off x="4389115" y="1973352"/>
            <a:ext cx="4207975" cy="25757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510A1DA-548E-229B-A793-B100C41BC4FF}"/>
              </a:ext>
            </a:extLst>
          </p:cNvPr>
          <p:cNvSpPr txBox="1"/>
          <p:nvPr/>
        </p:nvSpPr>
        <p:spPr>
          <a:xfrm>
            <a:off x="4866783" y="1095050"/>
            <a:ext cx="38781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isomer </a:t>
            </a:r>
            <a:r>
              <a:rPr lang="de-DE" sz="1800" dirty="0" err="1"/>
              <a:t>laser</a:t>
            </a:r>
            <a:r>
              <a:rPr lang="de-DE" sz="1800" dirty="0"/>
              <a:t> </a:t>
            </a:r>
            <a:r>
              <a:rPr lang="de-DE" sz="1800" dirty="0" err="1"/>
              <a:t>quenchin</a:t>
            </a:r>
            <a:r>
              <a:rPr lang="de-DE" sz="1800" dirty="0"/>
              <a:t> </a:t>
            </a:r>
            <a:r>
              <a:rPr lang="de-DE" sz="1800" b="1" dirty="0">
                <a:solidFill>
                  <a:srgbClr val="FF0000"/>
                </a:solidFill>
              </a:rPr>
              <a:t>DOES</a:t>
            </a:r>
            <a:r>
              <a:rPr lang="de-DE" sz="1800" dirty="0"/>
              <a:t> </a:t>
            </a:r>
            <a:r>
              <a:rPr lang="de-DE" sz="1800" dirty="0" err="1"/>
              <a:t>depend</a:t>
            </a:r>
            <a:r>
              <a:rPr lang="de-DE" sz="1800"/>
              <a:t> on </a:t>
            </a:r>
            <a:r>
              <a:rPr lang="de-DE" sz="1800" dirty="0"/>
              <a:t>Th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site</a:t>
            </a:r>
            <a:endParaRPr lang="de-DE" sz="1800" dirty="0"/>
          </a:p>
          <a:p>
            <a:r>
              <a:rPr lang="de-DE" dirty="0"/>
              <a:t>(all </a:t>
            </a:r>
            <a:r>
              <a:rPr lang="de-DE" dirty="0" err="1"/>
              <a:t>measurements</a:t>
            </a:r>
            <a:r>
              <a:rPr lang="de-DE" dirty="0"/>
              <a:t> at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)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D2EBF62-5A7A-3883-7A06-3B6559BB2CB2}"/>
              </a:ext>
            </a:extLst>
          </p:cNvPr>
          <p:cNvSpPr txBox="1"/>
          <p:nvPr/>
        </p:nvSpPr>
        <p:spPr>
          <a:xfrm rot="16200000">
            <a:off x="4108824" y="2946978"/>
            <a:ext cx="20489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405 </a:t>
            </a:r>
            <a:r>
              <a:rPr lang="de-DE" sz="1000" dirty="0" err="1">
                <a:solidFill>
                  <a:srgbClr val="002060"/>
                </a:solidFill>
              </a:rPr>
              <a:t>nm</a:t>
            </a:r>
            <a:r>
              <a:rPr lang="de-DE" sz="1000" dirty="0">
                <a:solidFill>
                  <a:srgbClr val="002060"/>
                </a:solidFill>
              </a:rPr>
              <a:t> CW 10 mW </a:t>
            </a:r>
            <a:r>
              <a:rPr lang="de-DE" sz="1000" dirty="0" err="1">
                <a:solidFill>
                  <a:srgbClr val="002060"/>
                </a:solidFill>
              </a:rPr>
              <a:t>quenching</a:t>
            </a:r>
            <a:r>
              <a:rPr lang="de-DE" sz="1000" dirty="0">
                <a:solidFill>
                  <a:srgbClr val="002060"/>
                </a:solidFill>
              </a:rPr>
              <a:t> </a:t>
            </a:r>
            <a:r>
              <a:rPr lang="de-DE" sz="1000" dirty="0" err="1">
                <a:solidFill>
                  <a:srgbClr val="002060"/>
                </a:solidFill>
              </a:rPr>
              <a:t>laser</a:t>
            </a:r>
            <a:endParaRPr lang="de-DE" sz="1000" dirty="0">
              <a:solidFill>
                <a:srgbClr val="002060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356788F-F659-9435-834E-004766A39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667727">
            <a:off x="5146469" y="3069670"/>
            <a:ext cx="4207975" cy="12641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6A09D405-6614-8120-5D59-88F57F71A648}"/>
              </a:ext>
            </a:extLst>
          </p:cNvPr>
          <p:cNvSpPr txBox="1"/>
          <p:nvPr/>
        </p:nvSpPr>
        <p:spPr>
          <a:xfrm rot="19615816">
            <a:off x="5828742" y="4516696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arXiv:2509.00041v1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5267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277" y="9343"/>
            <a:ext cx="7434037" cy="448097"/>
          </a:xfrm>
        </p:spPr>
        <p:txBody>
          <a:bodyPr>
            <a:noAutofit/>
          </a:bodyPr>
          <a:lstStyle/>
          <a:p>
            <a:r>
              <a:rPr lang="en-GB" b="0" dirty="0">
                <a:latin typeface="+mn-lt"/>
              </a:rPr>
              <a:t>…any</a:t>
            </a:r>
            <a:r>
              <a:rPr lang="en-GB" dirty="0">
                <a:latin typeface="+mn-lt"/>
              </a:rPr>
              <a:t> questions?</a:t>
            </a:r>
            <a:r>
              <a:rPr lang="en-GB" b="0" dirty="0">
                <a:latin typeface="+mn-lt"/>
              </a:rPr>
              <a:t>…last Chance!</a:t>
            </a:r>
            <a:endParaRPr lang="en-GB" dirty="0"/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D650EF95-CF72-9D4C-9EBE-5090D86A50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20AA825E-9031-884D-A2E3-D39F5DC4A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pic>
        <p:nvPicPr>
          <p:cNvPr id="9" name="Bild 1">
            <a:extLst>
              <a:ext uri="{FF2B5EF4-FFF2-40B4-BE49-F238E27FC236}">
                <a16:creationId xmlns:a16="http://schemas.microsoft.com/office/drawing/2014/main" id="{5028BAFA-1AFC-A74B-B528-D716A2BE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028" y="1019852"/>
            <a:ext cx="3504050" cy="403343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D3B2C9F-9668-E24D-B28A-31B8FA853D0F}"/>
              </a:ext>
            </a:extLst>
          </p:cNvPr>
          <p:cNvSpPr txBox="1"/>
          <p:nvPr/>
        </p:nvSpPr>
        <p:spPr>
          <a:xfrm>
            <a:off x="6084168" y="4134783"/>
            <a:ext cx="2578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contact</a:t>
            </a:r>
            <a:r>
              <a:rPr lang="de-DE" dirty="0"/>
              <a:t>:</a:t>
            </a:r>
          </a:p>
          <a:p>
            <a:r>
              <a:rPr lang="de-DE" dirty="0">
                <a:hlinkClick r:id="rId4"/>
              </a:rPr>
              <a:t>thorsten.schumm@tuwien.ac.at</a:t>
            </a:r>
            <a:r>
              <a:rPr lang="de-DE" dirty="0"/>
              <a:t> 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ACA430AF-2711-F60D-8BAC-1AEB112D1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23 of 24</a:t>
            </a:r>
          </a:p>
        </p:txBody>
      </p:sp>
    </p:spTree>
    <p:extLst>
      <p:ext uri="{BB962C8B-B14F-4D97-AF65-F5344CB8AC3E}">
        <p14:creationId xmlns:p14="http://schemas.microsoft.com/office/powerpoint/2010/main" val="41879068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FB8C3-CE7D-9C9A-0636-474F3864D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D107F-2112-4F14-806B-1073488B5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b="0" dirty="0" err="1">
                <a:latin typeface="+mn-lt"/>
              </a:rPr>
              <a:t>Credits</a:t>
            </a:r>
            <a:r>
              <a:rPr lang="de-DE" b="0" dirty="0">
                <a:latin typeface="+mn-lt"/>
              </a:rPr>
              <a:t> </a:t>
            </a:r>
            <a:r>
              <a:rPr lang="de-DE" sz="1200" b="0" dirty="0">
                <a:latin typeface="+mn-lt"/>
              </a:rPr>
              <a:t>(</a:t>
            </a:r>
            <a:r>
              <a:rPr lang="de-DE" sz="1200" b="0" dirty="0" err="1">
                <a:latin typeface="+mn-lt"/>
              </a:rPr>
              <a:t>most</a:t>
            </a:r>
            <a:r>
              <a:rPr lang="de-DE" sz="1200" b="0" dirty="0">
                <a:latin typeface="+mn-lt"/>
              </a:rPr>
              <a:t> </a:t>
            </a:r>
            <a:r>
              <a:rPr lang="de-DE" sz="1200" b="0" dirty="0" err="1">
                <a:latin typeface="+mn-lt"/>
              </a:rPr>
              <a:t>probably</a:t>
            </a:r>
            <a:r>
              <a:rPr lang="de-DE" sz="1200" b="0" dirty="0">
                <a:latin typeface="+mn-lt"/>
              </a:rPr>
              <a:t> </a:t>
            </a:r>
            <a:r>
              <a:rPr lang="de-DE" sz="1200" b="0" dirty="0" err="1">
                <a:latin typeface="+mn-lt"/>
              </a:rPr>
              <a:t>incomplete</a:t>
            </a:r>
            <a:r>
              <a:rPr lang="de-DE" sz="1200" b="0" dirty="0">
                <a:latin typeface="+mn-lt"/>
              </a:rPr>
              <a:t>, I </a:t>
            </a:r>
            <a:r>
              <a:rPr lang="de-DE" sz="1200" b="0" dirty="0" err="1">
                <a:latin typeface="+mn-lt"/>
              </a:rPr>
              <a:t>apologize</a:t>
            </a:r>
            <a:r>
              <a:rPr lang="de-DE" sz="1200" b="0" dirty="0">
                <a:latin typeface="+mn-lt"/>
              </a:rPr>
              <a:t>!)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07876BB6-791D-7787-EC85-DA47C86F72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049D9A05-F285-B903-1251-176D05725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24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7EAD106F-FD4F-D049-A0A8-E76DAB5ED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535FDF7-8920-D1AC-C45E-12ED6F05A062}"/>
              </a:ext>
            </a:extLst>
          </p:cNvPr>
          <p:cNvSpPr txBox="1"/>
          <p:nvPr/>
        </p:nvSpPr>
        <p:spPr>
          <a:xfrm>
            <a:off x="80873" y="4095346"/>
            <a:ext cx="1797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 dirty="0">
                <a:solidFill>
                  <a:srgbClr val="FF0000"/>
                </a:solidFill>
                <a:ea typeface="ＭＳ Ｐゴシック" charset="0"/>
              </a:rPr>
              <a:t>JILA </a:t>
            </a:r>
            <a:r>
              <a:rPr lang="de-DE" sz="1600" dirty="0" err="1">
                <a:solidFill>
                  <a:srgbClr val="FF0000"/>
                </a:solidFill>
                <a:ea typeface="ＭＳ Ｐゴシック" charset="0"/>
              </a:rPr>
              <a:t>measurements</a:t>
            </a:r>
            <a:endParaRPr lang="de-DE" sz="16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C900049-9CF7-E719-345C-60A5D6F4C939}"/>
              </a:ext>
            </a:extLst>
          </p:cNvPr>
          <p:cNvSpPr txBox="1"/>
          <p:nvPr/>
        </p:nvSpPr>
        <p:spPr>
          <a:xfrm>
            <a:off x="47456" y="4379100"/>
            <a:ext cx="9071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C. Zhang, T.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Ooi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J. Doyle, J. Higgins, </a:t>
            </a:r>
            <a:r>
              <a:rPr lang="de-DE" sz="1200" b="1" dirty="0">
                <a:solidFill>
                  <a:srgbClr val="000000"/>
                </a:solidFill>
                <a:ea typeface="ＭＳ Ｐゴシック" charset="0"/>
              </a:rPr>
              <a:t>J. </a:t>
            </a:r>
            <a:r>
              <a:rPr lang="de-DE" sz="1200" b="1" dirty="0" err="1">
                <a:solidFill>
                  <a:srgbClr val="000000"/>
                </a:solidFill>
                <a:ea typeface="ＭＳ Ｐゴシック" charset="0"/>
              </a:rPr>
              <a:t>Ye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					JILA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K. Beeks, F. Schaden, A. Leitner, T. Sikorsky, G. Kazakov, T. S.				TU Wien	</a:t>
            </a:r>
            <a:r>
              <a:rPr lang="de-DE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		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B5EEC7D-9F36-E192-FC58-5760698EE097}"/>
              </a:ext>
            </a:extLst>
          </p:cNvPr>
          <p:cNvSpPr txBox="1"/>
          <p:nvPr/>
        </p:nvSpPr>
        <p:spPr>
          <a:xfrm>
            <a:off x="72804" y="1625406"/>
            <a:ext cx="1822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 dirty="0">
                <a:solidFill>
                  <a:srgbClr val="FF0000"/>
                </a:solidFill>
                <a:ea typeface="ＭＳ Ｐゴシック" charset="0"/>
              </a:rPr>
              <a:t>PTB </a:t>
            </a:r>
            <a:r>
              <a:rPr lang="de-DE" sz="1600" dirty="0" err="1">
                <a:solidFill>
                  <a:srgbClr val="FF0000"/>
                </a:solidFill>
                <a:ea typeface="ＭＳ Ｐゴシック" charset="0"/>
              </a:rPr>
              <a:t>measurements</a:t>
            </a:r>
            <a:endParaRPr lang="de-DE" sz="16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F7B4310-519F-D213-490E-79D5EFE9A57F}"/>
              </a:ext>
            </a:extLst>
          </p:cNvPr>
          <p:cNvSpPr txBox="1"/>
          <p:nvPr/>
        </p:nvSpPr>
        <p:spPr>
          <a:xfrm>
            <a:off x="72805" y="1875855"/>
            <a:ext cx="9071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J.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Tidau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J. Thielking, G.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Zitzer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  K. Zhang, M.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Okhapkin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</a:t>
            </a:r>
            <a:r>
              <a:rPr lang="de-DE" sz="1200" b="1" dirty="0">
                <a:solidFill>
                  <a:srgbClr val="000000"/>
                </a:solidFill>
                <a:ea typeface="ＭＳ Ｐゴシック" charset="0"/>
              </a:rPr>
              <a:t>E. </a:t>
            </a:r>
            <a:r>
              <a:rPr lang="de-DE" sz="1200" b="1" dirty="0" err="1">
                <a:solidFill>
                  <a:srgbClr val="000000"/>
                </a:solidFill>
                <a:ea typeface="ＭＳ Ｐゴシック" charset="0"/>
              </a:rPr>
              <a:t>Peik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			PTB Braunschweig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F. Schaden, K. Beeks, T.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Pronebner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I.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Morawetz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T. Sikorsky, T. S.			TU Wien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9667366-7F6A-38C4-F6D3-65640C33DA89}"/>
              </a:ext>
            </a:extLst>
          </p:cNvPr>
          <p:cNvSpPr txBox="1"/>
          <p:nvPr/>
        </p:nvSpPr>
        <p:spPr>
          <a:xfrm>
            <a:off x="72806" y="611567"/>
            <a:ext cx="2586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 dirty="0">
                <a:solidFill>
                  <a:srgbClr val="FF0000"/>
                </a:solidFill>
                <a:ea typeface="ＭＳ Ｐゴシック" charset="0"/>
              </a:rPr>
              <a:t>ISOLDE-CERN </a:t>
            </a:r>
            <a:r>
              <a:rPr lang="de-DE" sz="1600" dirty="0" err="1">
                <a:solidFill>
                  <a:srgbClr val="FF0000"/>
                </a:solidFill>
                <a:ea typeface="ＭＳ Ｐゴシック" charset="0"/>
              </a:rPr>
              <a:t>measurements</a:t>
            </a:r>
            <a:endParaRPr lang="de-DE" sz="16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245D155-CDF3-7A89-2E1B-D30AC1274369}"/>
              </a:ext>
            </a:extLst>
          </p:cNvPr>
          <p:cNvSpPr txBox="1"/>
          <p:nvPr/>
        </p:nvSpPr>
        <p:spPr>
          <a:xfrm>
            <a:off x="72806" y="863766"/>
            <a:ext cx="887537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S. Kraemer, J.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Moens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S. Bara, P.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Chhetri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A. Claessens, T.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Cocolios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			KU Leuven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S.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Geldhof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L.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Pareire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S. Sels, A.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Vantomme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M.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Verlinde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</a:t>
            </a:r>
            <a:r>
              <a:rPr lang="de-DE" sz="1200" b="1" dirty="0" err="1">
                <a:solidFill>
                  <a:srgbClr val="000000"/>
                </a:solidFill>
                <a:ea typeface="ＭＳ Ｐゴシック" charset="0"/>
              </a:rPr>
              <a:t>P.v</a:t>
            </a:r>
            <a:r>
              <a:rPr lang="de-DE" sz="1200" b="1" dirty="0">
                <a:solidFill>
                  <a:srgbClr val="000000"/>
                </a:solidFill>
                <a:ea typeface="ＭＳ Ｐゴシック" charset="0"/>
              </a:rPr>
              <a:t>. </a:t>
            </a:r>
            <a:r>
              <a:rPr lang="de-DE" sz="1200" b="1" dirty="0" err="1">
                <a:solidFill>
                  <a:srgbClr val="000000"/>
                </a:solidFill>
                <a:ea typeface="ＭＳ Ｐゴシック" charset="0"/>
              </a:rPr>
              <a:t>Duppen</a:t>
            </a:r>
            <a:endParaRPr lang="de-DE" sz="1200" b="1" dirty="0">
              <a:solidFill>
                <a:srgbClr val="000000"/>
              </a:solidFill>
              <a:ea typeface="ＭＳ Ｐゴシック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M.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Athanasakis-Kaklamanakis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K.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Chrysalidis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R. Henke				CERN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K. Beeks, N. Hosseini, T. S. 						TU Wien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							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2B3B217-4DE6-7E33-2499-53CA03C77ACB}"/>
              </a:ext>
            </a:extLst>
          </p:cNvPr>
          <p:cNvSpPr txBox="1"/>
          <p:nvPr/>
        </p:nvSpPr>
        <p:spPr>
          <a:xfrm>
            <a:off x="72804" y="2312965"/>
            <a:ext cx="3011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 dirty="0">
                <a:solidFill>
                  <a:srgbClr val="FF0000"/>
                </a:solidFill>
                <a:ea typeface="ＭＳ Ｐゴシック" charset="0"/>
              </a:rPr>
              <a:t>SPring-8/Okayama </a:t>
            </a:r>
            <a:r>
              <a:rPr lang="de-DE" sz="1600" dirty="0" err="1">
                <a:solidFill>
                  <a:srgbClr val="FF0000"/>
                </a:solidFill>
                <a:ea typeface="ＭＳ Ｐゴシック" charset="0"/>
              </a:rPr>
              <a:t>measurements</a:t>
            </a:r>
            <a:endParaRPr lang="de-DE" sz="16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D99D37A-0885-B165-9366-6D36673088C3}"/>
              </a:ext>
            </a:extLst>
          </p:cNvPr>
          <p:cNvSpPr txBox="1"/>
          <p:nvPr/>
        </p:nvSpPr>
        <p:spPr>
          <a:xfrm>
            <a:off x="72803" y="2585491"/>
            <a:ext cx="90711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T.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Masuda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A.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Yoshimi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A.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Fujieda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H. Hara, T.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Hiraki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H.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Kaino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Y. Miyamoto, 		Okayama University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K.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Okai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S.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Okubo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N.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Sasao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S.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Uetake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M.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Yoshimura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</a:t>
            </a:r>
            <a:r>
              <a:rPr lang="de-DE" sz="1200" b="1" dirty="0">
                <a:solidFill>
                  <a:srgbClr val="000000"/>
                </a:solidFill>
                <a:ea typeface="ＭＳ Ｐゴシック" charset="0"/>
              </a:rPr>
              <a:t>K. </a:t>
            </a:r>
            <a:r>
              <a:rPr lang="de-DE" sz="1200" b="1" dirty="0" err="1">
                <a:solidFill>
                  <a:srgbClr val="000000"/>
                </a:solidFill>
                <a:ea typeface="ＭＳ Ｐゴシック" charset="0"/>
              </a:rPr>
              <a:t>Yoshimura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K. Suzuki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H.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Fujimoto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T. Watanabe						AIST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Tsukuba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H.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Haba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A. Yamaguchi, T.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Yokokita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K.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Tamasaku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				RIKEN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Y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Kasamatsu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Y.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Yasuda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Y.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Shigekawa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					Osaka University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S.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Kitao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M. Seto						Kyoto University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K.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Konashi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M. Watanabe						Institute f. Material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res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Tohoku</a:t>
            </a:r>
            <a:endParaRPr lang="de-DE" sz="1200" dirty="0">
              <a:solidFill>
                <a:srgbClr val="000000"/>
              </a:solidFill>
              <a:ea typeface="ＭＳ Ｐゴシック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S. </a:t>
            </a:r>
            <a:r>
              <a:rPr lang="de-DE" sz="1200" dirty="0" err="1">
                <a:solidFill>
                  <a:srgbClr val="000000"/>
                </a:solidFill>
                <a:ea typeface="ＭＳ Ｐゴシック" charset="0"/>
              </a:rPr>
              <a:t>Stellmer</a:t>
            </a:r>
            <a:r>
              <a:rPr lang="de-DE" sz="1200" dirty="0">
                <a:solidFill>
                  <a:srgbClr val="000000"/>
                </a:solidFill>
                <a:ea typeface="ＭＳ Ｐゴシック" charset="0"/>
              </a:rPr>
              <a:t>, K. Beeks, F. Schaden, T. Sikorsky, T. S.				TU Wien</a:t>
            </a:r>
            <a:r>
              <a:rPr lang="de-DE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008696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116B9-80CA-A57B-6AEE-ACD2F6D95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18B73-BF86-9839-2447-59C314871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Concept: </a:t>
            </a:r>
            <a:r>
              <a:rPr lang="de-DE" b="0" dirty="0" err="1">
                <a:latin typeface="+mn-lt"/>
              </a:rPr>
              <a:t>Nuclear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laser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excitation</a:t>
            </a:r>
            <a:endParaRPr lang="de-DE" b="0" dirty="0"/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4E0C657D-A9B8-BF69-318C-7D493DC09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3 of 24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065C5897-0DAA-C673-448E-C95E1F89F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115" name="Gruppieren 54">
            <a:extLst>
              <a:ext uri="{FF2B5EF4-FFF2-40B4-BE49-F238E27FC236}">
                <a16:creationId xmlns:a16="http://schemas.microsoft.com/office/drawing/2014/main" id="{B3C5F050-83C2-4C9B-2888-D3E4FBA2FB07}"/>
              </a:ext>
            </a:extLst>
          </p:cNvPr>
          <p:cNvGrpSpPr>
            <a:grpSpLocks/>
          </p:cNvGrpSpPr>
          <p:nvPr/>
        </p:nvGrpSpPr>
        <p:grpSpPr bwMode="auto">
          <a:xfrm>
            <a:off x="859190" y="1177479"/>
            <a:ext cx="1391038" cy="1348394"/>
            <a:chOff x="1697000" y="1980050"/>
            <a:chExt cx="1837088" cy="1837207"/>
          </a:xfrm>
        </p:grpSpPr>
        <p:sp>
          <p:nvSpPr>
            <p:cNvPr id="127" name="Ellipse 55">
              <a:extLst>
                <a:ext uri="{FF2B5EF4-FFF2-40B4-BE49-F238E27FC236}">
                  <a16:creationId xmlns:a16="http://schemas.microsoft.com/office/drawing/2014/main" id="{860520A5-72A7-B060-E5B8-BFA3EF25322F}"/>
                </a:ext>
              </a:extLst>
            </p:cNvPr>
            <p:cNvSpPr/>
            <p:nvPr/>
          </p:nvSpPr>
          <p:spPr bwMode="auto">
            <a:xfrm>
              <a:off x="1697000" y="1980590"/>
              <a:ext cx="1824130" cy="1836667"/>
            </a:xfrm>
            <a:prstGeom prst="ellipse">
              <a:avLst/>
            </a:prstGeom>
            <a:gradFill flip="none" rotWithShape="1">
              <a:gsLst>
                <a:gs pos="56000">
                  <a:srgbClr val="2D2D8A">
                    <a:lumMod val="20000"/>
                    <a:lumOff val="80000"/>
                  </a:srgbClr>
                </a:gs>
                <a:gs pos="77000">
                  <a:srgbClr val="2D2D8A">
                    <a:lumMod val="50000"/>
                    <a:alpha val="61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320" name="Gruppieren 26">
              <a:extLst>
                <a:ext uri="{FF2B5EF4-FFF2-40B4-BE49-F238E27FC236}">
                  <a16:creationId xmlns:a16="http://schemas.microsoft.com/office/drawing/2014/main" id="{CBC534B5-48D4-0A97-5956-BF3384926E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909" y="1980050"/>
              <a:ext cx="1825176" cy="1837207"/>
              <a:chOff x="1707328" y="1980050"/>
              <a:chExt cx="3931356" cy="3912750"/>
            </a:xfrm>
          </p:grpSpPr>
          <p:sp>
            <p:nvSpPr>
              <p:cNvPr id="344" name="Ellipse 80">
                <a:extLst>
                  <a:ext uri="{FF2B5EF4-FFF2-40B4-BE49-F238E27FC236}">
                    <a16:creationId xmlns:a16="http://schemas.microsoft.com/office/drawing/2014/main" id="{AA933B40-D37E-C504-C4CF-A49416C5ADFF}"/>
                  </a:ext>
                </a:extLst>
              </p:cNvPr>
              <p:cNvSpPr/>
              <p:nvPr/>
            </p:nvSpPr>
            <p:spPr bwMode="auto">
              <a:xfrm rot="434778">
                <a:off x="3006091" y="1978818"/>
                <a:ext cx="1312204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5" name="Ellipse 81">
                <a:extLst>
                  <a:ext uri="{FF2B5EF4-FFF2-40B4-BE49-F238E27FC236}">
                    <a16:creationId xmlns:a16="http://schemas.microsoft.com/office/drawing/2014/main" id="{7CD414E7-2A18-9796-76BF-9B283DCBC009}"/>
                  </a:ext>
                </a:extLst>
              </p:cNvPr>
              <p:cNvSpPr/>
              <p:nvPr/>
            </p:nvSpPr>
            <p:spPr bwMode="auto">
              <a:xfrm rot="5838212">
                <a:off x="2927706" y="1980612"/>
                <a:ext cx="1487282" cy="393051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6" name="Ellipse 82">
                <a:extLst>
                  <a:ext uri="{FF2B5EF4-FFF2-40B4-BE49-F238E27FC236}">
                    <a16:creationId xmlns:a16="http://schemas.microsoft.com/office/drawing/2014/main" id="{CC54528A-6599-3FBC-8E4E-EB12B2149FD0}"/>
                  </a:ext>
                </a:extLst>
              </p:cNvPr>
              <p:cNvSpPr/>
              <p:nvPr/>
            </p:nvSpPr>
            <p:spPr bwMode="auto">
              <a:xfrm rot="2981026">
                <a:off x="2697139" y="1965512"/>
                <a:ext cx="1985040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7" name="Ellipse 83">
                <a:extLst>
                  <a:ext uri="{FF2B5EF4-FFF2-40B4-BE49-F238E27FC236}">
                    <a16:creationId xmlns:a16="http://schemas.microsoft.com/office/drawing/2014/main" id="{57845683-B370-1C08-7EF9-CAAC806D7F14}"/>
                  </a:ext>
                </a:extLst>
              </p:cNvPr>
              <p:cNvSpPr/>
              <p:nvPr/>
            </p:nvSpPr>
            <p:spPr bwMode="auto">
              <a:xfrm rot="20389108">
                <a:off x="3274636" y="1978818"/>
                <a:ext cx="830046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8" name="Ellipse 84">
                <a:extLst>
                  <a:ext uri="{FF2B5EF4-FFF2-40B4-BE49-F238E27FC236}">
                    <a16:creationId xmlns:a16="http://schemas.microsoft.com/office/drawing/2014/main" id="{3D5C0BE9-6805-BF5C-0F2F-607539E6A950}"/>
                  </a:ext>
                </a:extLst>
              </p:cNvPr>
              <p:cNvSpPr/>
              <p:nvPr/>
            </p:nvSpPr>
            <p:spPr bwMode="auto">
              <a:xfrm rot="18877167">
                <a:off x="3062960" y="1971511"/>
                <a:ext cx="1253393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9" name="Ellipse 85">
                <a:extLst>
                  <a:ext uri="{FF2B5EF4-FFF2-40B4-BE49-F238E27FC236}">
                    <a16:creationId xmlns:a16="http://schemas.microsoft.com/office/drawing/2014/main" id="{9CA5144C-D2CE-BEDC-F609-F385EDA3A093}"/>
                  </a:ext>
                </a:extLst>
              </p:cNvPr>
              <p:cNvSpPr/>
              <p:nvPr/>
            </p:nvSpPr>
            <p:spPr bwMode="auto">
              <a:xfrm rot="1266230">
                <a:off x="3390596" y="3160250"/>
                <a:ext cx="537089" cy="154725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50" name="Ellipse 86">
                <a:extLst>
                  <a:ext uri="{FF2B5EF4-FFF2-40B4-BE49-F238E27FC236}">
                    <a16:creationId xmlns:a16="http://schemas.microsoft.com/office/drawing/2014/main" id="{9AF1902D-7ADB-4D9F-F494-A26AF591B903}"/>
                  </a:ext>
                </a:extLst>
              </p:cNvPr>
              <p:cNvSpPr/>
              <p:nvPr/>
            </p:nvSpPr>
            <p:spPr bwMode="auto">
              <a:xfrm rot="17894496">
                <a:off x="3401479" y="3158760"/>
                <a:ext cx="539740" cy="155023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321" name="Oval 28">
              <a:extLst>
                <a:ext uri="{FF2B5EF4-FFF2-40B4-BE49-F238E27FC236}">
                  <a16:creationId xmlns:a16="http://schemas.microsoft.com/office/drawing/2014/main" id="{21470013-C600-6B96-DA45-63249B790C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1086" y="2895790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2" name="Oval 28">
              <a:extLst>
                <a:ext uri="{FF2B5EF4-FFF2-40B4-BE49-F238E27FC236}">
                  <a16:creationId xmlns:a16="http://schemas.microsoft.com/office/drawing/2014/main" id="{2C2D0694-4703-9857-B157-A22C4CE32B3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5534" y="279342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3" name="Oval 28">
              <a:extLst>
                <a:ext uri="{FF2B5EF4-FFF2-40B4-BE49-F238E27FC236}">
                  <a16:creationId xmlns:a16="http://schemas.microsoft.com/office/drawing/2014/main" id="{CD1E16A9-68C8-EE57-9C9B-B90D0A4CC0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0912" y="2940284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4" name="Oval 28">
              <a:extLst>
                <a:ext uri="{FF2B5EF4-FFF2-40B4-BE49-F238E27FC236}">
                  <a16:creationId xmlns:a16="http://schemas.microsoft.com/office/drawing/2014/main" id="{D412EA29-AE50-747B-27A7-818A6BEF37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3278" y="274882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5" name="Oval 28">
              <a:extLst>
                <a:ext uri="{FF2B5EF4-FFF2-40B4-BE49-F238E27FC236}">
                  <a16:creationId xmlns:a16="http://schemas.microsoft.com/office/drawing/2014/main" id="{E1E93540-C34D-32E6-4127-BC3BB55C655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0961" y="2848868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6" name="Oval 28">
              <a:extLst>
                <a:ext uri="{FF2B5EF4-FFF2-40B4-BE49-F238E27FC236}">
                  <a16:creationId xmlns:a16="http://schemas.microsoft.com/office/drawing/2014/main" id="{AD435F64-B5A4-1EC7-8DAF-3165F1DC8B9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484" y="273686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CA133671-46E1-0EF0-D1B9-EF400A2C29C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01101" y="2940105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8" name="Oval 28">
              <a:extLst>
                <a:ext uri="{FF2B5EF4-FFF2-40B4-BE49-F238E27FC236}">
                  <a16:creationId xmlns:a16="http://schemas.microsoft.com/office/drawing/2014/main" id="{E9EAA04D-F38A-27FD-CAC2-B52BAA1D06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52397" y="284171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9" name="Oval 28">
              <a:extLst>
                <a:ext uri="{FF2B5EF4-FFF2-40B4-BE49-F238E27FC236}">
                  <a16:creationId xmlns:a16="http://schemas.microsoft.com/office/drawing/2014/main" id="{8BF6FB85-53C2-D0A5-950A-BD1B3E7C3C2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6075" y="293294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0" name="Oval 28">
              <a:extLst>
                <a:ext uri="{FF2B5EF4-FFF2-40B4-BE49-F238E27FC236}">
                  <a16:creationId xmlns:a16="http://schemas.microsoft.com/office/drawing/2014/main" id="{6382A5E8-230C-8C84-0EF4-4C5E5DA3845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7372" y="2836346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1" name="Oval 28">
              <a:extLst>
                <a:ext uri="{FF2B5EF4-FFF2-40B4-BE49-F238E27FC236}">
                  <a16:creationId xmlns:a16="http://schemas.microsoft.com/office/drawing/2014/main" id="{F3298A23-D778-68DF-0B59-F25B5A69A6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1657" y="277119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2" name="Oval 28">
              <a:extLst>
                <a:ext uri="{FF2B5EF4-FFF2-40B4-BE49-F238E27FC236}">
                  <a16:creationId xmlns:a16="http://schemas.microsoft.com/office/drawing/2014/main" id="{55672CB4-41DD-B669-B765-32719488FD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4849" y="273974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3" name="Oval 28">
              <a:extLst>
                <a:ext uri="{FF2B5EF4-FFF2-40B4-BE49-F238E27FC236}">
                  <a16:creationId xmlns:a16="http://schemas.microsoft.com/office/drawing/2014/main" id="{C713225B-D2BF-C738-6D61-1D007B7119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30054" y="2787637"/>
              <a:ext cx="107674" cy="109819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4" name="Oval 28">
              <a:extLst>
                <a:ext uri="{FF2B5EF4-FFF2-40B4-BE49-F238E27FC236}">
                  <a16:creationId xmlns:a16="http://schemas.microsoft.com/office/drawing/2014/main" id="{29090A2C-EC24-1952-801C-3D3E8E13222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9719" y="2885137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5" name="Oval 28">
              <a:extLst>
                <a:ext uri="{FF2B5EF4-FFF2-40B4-BE49-F238E27FC236}">
                  <a16:creationId xmlns:a16="http://schemas.microsoft.com/office/drawing/2014/main" id="{B28F018D-E06A-1FBF-4119-7C4636E1C8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2227" y="2818611"/>
              <a:ext cx="104839" cy="109821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5A24A7B-CE07-B04F-BDC2-818F2288754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41388" y="2894641"/>
              <a:ext cx="104841" cy="107004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7" name="Oval 28">
              <a:extLst>
                <a:ext uri="{FF2B5EF4-FFF2-40B4-BE49-F238E27FC236}">
                  <a16:creationId xmlns:a16="http://schemas.microsoft.com/office/drawing/2014/main" id="{76D65698-4012-6226-0D35-FF09CF8041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60167" y="2847306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8" name="Oval 28">
              <a:extLst>
                <a:ext uri="{FF2B5EF4-FFF2-40B4-BE49-F238E27FC236}">
                  <a16:creationId xmlns:a16="http://schemas.microsoft.com/office/drawing/2014/main" id="{9FE08C71-FD2A-27FE-78DD-7A896BBCFA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0972" y="349580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9" name="Oval 28">
              <a:extLst>
                <a:ext uri="{FF2B5EF4-FFF2-40B4-BE49-F238E27FC236}">
                  <a16:creationId xmlns:a16="http://schemas.microsoft.com/office/drawing/2014/main" id="{C9F73281-9956-5F81-160B-7232A5083D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71631" y="292780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0" name="Oval 28">
              <a:extLst>
                <a:ext uri="{FF2B5EF4-FFF2-40B4-BE49-F238E27FC236}">
                  <a16:creationId xmlns:a16="http://schemas.microsoft.com/office/drawing/2014/main" id="{93FD82D2-3DA8-CFFE-DA0E-41D504B115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72029" y="256554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1" name="Oval 28">
              <a:extLst>
                <a:ext uri="{FF2B5EF4-FFF2-40B4-BE49-F238E27FC236}">
                  <a16:creationId xmlns:a16="http://schemas.microsoft.com/office/drawing/2014/main" id="{28958DCA-8E07-CF12-A787-659CB0D4BE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44491" y="303961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2" name="Oval 28">
              <a:extLst>
                <a:ext uri="{FF2B5EF4-FFF2-40B4-BE49-F238E27FC236}">
                  <a16:creationId xmlns:a16="http://schemas.microsoft.com/office/drawing/2014/main" id="{048AF89E-E9F6-BF8E-E301-CBC368A07E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46199" y="2279311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3" name="Oval 28">
              <a:extLst>
                <a:ext uri="{FF2B5EF4-FFF2-40B4-BE49-F238E27FC236}">
                  <a16:creationId xmlns:a16="http://schemas.microsoft.com/office/drawing/2014/main" id="{F60F6C1B-6DB7-9327-BB0D-B64A85444DA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27106" y="2341924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72FF144C-4705-4A7F-CF47-6A42AA1F36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8558" y="1813597"/>
            <a:ext cx="81530" cy="78535"/>
          </a:xfrm>
          <a:prstGeom prst="ellipse">
            <a:avLst/>
          </a:prstGeom>
          <a:gradFill rotWithShape="1">
            <a:gsLst>
              <a:gs pos="0">
                <a:srgbClr val="BBE0E3"/>
              </a:gs>
              <a:gs pos="100000">
                <a:srgbClr val="3333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3399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871D4FE-BC51-CB26-05FB-DDB2E352014A}"/>
              </a:ext>
            </a:extLst>
          </p:cNvPr>
          <p:cNvGrpSpPr/>
          <p:nvPr/>
        </p:nvGrpSpPr>
        <p:grpSpPr>
          <a:xfrm>
            <a:off x="2619367" y="877555"/>
            <a:ext cx="2182812" cy="2020887"/>
            <a:chOff x="2345078" y="788867"/>
            <a:chExt cx="2182812" cy="2020887"/>
          </a:xfrm>
        </p:grpSpPr>
        <p:grpSp>
          <p:nvGrpSpPr>
            <p:cNvPr id="4" name="Gruppieren 88">
              <a:extLst>
                <a:ext uri="{FF2B5EF4-FFF2-40B4-BE49-F238E27FC236}">
                  <a16:creationId xmlns:a16="http://schemas.microsoft.com/office/drawing/2014/main" id="{0339B4F4-966D-39E5-6EDF-DF77047419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9240" y="1022229"/>
              <a:ext cx="1165225" cy="1787525"/>
              <a:chOff x="1966050" y="3100388"/>
              <a:chExt cx="1164500" cy="1787585"/>
            </a:xfrm>
          </p:grpSpPr>
          <p:grpSp>
            <p:nvGrpSpPr>
              <p:cNvPr id="20" name="Gruppieren 56">
                <a:extLst>
                  <a:ext uri="{FF2B5EF4-FFF2-40B4-BE49-F238E27FC236}">
                    <a16:creationId xmlns:a16="http://schemas.microsoft.com/office/drawing/2014/main" id="{076DACC0-8221-84A6-08C7-76C4976EEB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06" y="3209925"/>
                <a:ext cx="74613" cy="1316038"/>
                <a:chOff x="5045876" y="2625717"/>
                <a:chExt cx="74613" cy="1316096"/>
              </a:xfrm>
            </p:grpSpPr>
            <p:cxnSp>
              <p:nvCxnSpPr>
                <p:cNvPr id="32" name="Gerade Verbindung mit Pfeil 31">
                  <a:extLst>
                    <a:ext uri="{FF2B5EF4-FFF2-40B4-BE49-F238E27FC236}">
                      <a16:creationId xmlns:a16="http://schemas.microsoft.com/office/drawing/2014/main" id="{C0E752E2-D0A0-5D10-A058-2ED1EA2008F6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4388965" y="3282998"/>
                  <a:ext cx="1316139" cy="1586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3" name="Gerade Verbindung 32">
                  <a:extLst>
                    <a:ext uri="{FF2B5EF4-FFF2-40B4-BE49-F238E27FC236}">
                      <a16:creationId xmlns:a16="http://schemas.microsoft.com/office/drawing/2014/main" id="{47DCCA8E-FA04-BA69-97C1-83AB8260444B}"/>
                    </a:ext>
                  </a:extLst>
                </p:cNvPr>
                <p:cNvCxnSpPr/>
                <p:nvPr/>
              </p:nvCxnSpPr>
              <p:spPr bwMode="auto">
                <a:xfrm>
                  <a:off x="5046242" y="3938686"/>
                  <a:ext cx="729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Gerade Verbindung 33">
                  <a:extLst>
                    <a:ext uri="{FF2B5EF4-FFF2-40B4-BE49-F238E27FC236}">
                      <a16:creationId xmlns:a16="http://schemas.microsoft.com/office/drawing/2014/main" id="{ACA03949-4C09-784E-8809-9EB3288B55B1}"/>
                    </a:ext>
                  </a:extLst>
                </p:cNvPr>
                <p:cNvCxnSpPr/>
                <p:nvPr/>
              </p:nvCxnSpPr>
              <p:spPr bwMode="auto">
                <a:xfrm>
                  <a:off x="5047828" y="3354440"/>
                  <a:ext cx="7298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1" name="Textfeld 57">
                <a:extLst>
                  <a:ext uri="{FF2B5EF4-FFF2-40B4-BE49-F238E27FC236}">
                    <a16:creationId xmlns:a16="http://schemas.microsoft.com/office/drawing/2014/main" id="{EBBB613C-98DF-3656-E4AA-D874F99099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6050" y="3100388"/>
                <a:ext cx="498848" cy="400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eV</a:t>
                </a:r>
              </a:p>
            </p:txBody>
          </p:sp>
          <p:sp>
            <p:nvSpPr>
              <p:cNvPr id="22" name="Textfeld 58">
                <a:extLst>
                  <a:ext uri="{FF2B5EF4-FFF2-40B4-BE49-F238E27FC236}">
                    <a16:creationId xmlns:a16="http://schemas.microsoft.com/office/drawing/2014/main" id="{E5F11579-7D83-79C6-C2D8-DCAC0DB93A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8835" y="4326670"/>
                <a:ext cx="312902" cy="400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0</a:t>
                </a:r>
              </a:p>
            </p:txBody>
          </p:sp>
          <p:sp>
            <p:nvSpPr>
              <p:cNvPr id="23" name="Textfeld 59">
                <a:extLst>
                  <a:ext uri="{FF2B5EF4-FFF2-40B4-BE49-F238E27FC236}">
                    <a16:creationId xmlns:a16="http://schemas.microsoft.com/office/drawing/2014/main" id="{3E3B52F6-5557-43A7-BDAA-8AE4117437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6477" y="3721082"/>
                <a:ext cx="50526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1.0</a:t>
                </a:r>
              </a:p>
            </p:txBody>
          </p:sp>
          <p:cxnSp>
            <p:nvCxnSpPr>
              <p:cNvPr id="24" name="Gerade Verbindung 23">
                <a:extLst>
                  <a:ext uri="{FF2B5EF4-FFF2-40B4-BE49-F238E27FC236}">
                    <a16:creationId xmlns:a16="http://schemas.microsoft.com/office/drawing/2014/main" id="{8E7E720F-9498-851C-BBD7-837F8EAB0186}"/>
                  </a:ext>
                </a:extLst>
              </p:cNvPr>
              <p:cNvCxnSpPr/>
              <p:nvPr/>
            </p:nvCxnSpPr>
            <p:spPr bwMode="auto">
              <a:xfrm>
                <a:off x="2619693" y="4524424"/>
                <a:ext cx="510857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Gerade Verbindung 24">
                <a:extLst>
                  <a:ext uri="{FF2B5EF4-FFF2-40B4-BE49-F238E27FC236}">
                    <a16:creationId xmlns:a16="http://schemas.microsoft.com/office/drawing/2014/main" id="{BD809720-72E2-3FD6-B9FC-DCB0240D8544}"/>
                  </a:ext>
                </a:extLst>
              </p:cNvPr>
              <p:cNvCxnSpPr/>
              <p:nvPr/>
            </p:nvCxnSpPr>
            <p:spPr bwMode="auto">
              <a:xfrm>
                <a:off x="2618107" y="3940204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Gerade Verbindung 25">
                <a:extLst>
                  <a:ext uri="{FF2B5EF4-FFF2-40B4-BE49-F238E27FC236}">
                    <a16:creationId xmlns:a16="http://schemas.microsoft.com/office/drawing/2014/main" id="{2B33DFCE-232A-A292-E844-82B281AEEDF4}"/>
                  </a:ext>
                </a:extLst>
              </p:cNvPr>
              <p:cNvCxnSpPr/>
              <p:nvPr/>
            </p:nvCxnSpPr>
            <p:spPr bwMode="auto">
              <a:xfrm>
                <a:off x="2618107" y="3684608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Gerade Verbindung 26">
                <a:extLst>
                  <a:ext uri="{FF2B5EF4-FFF2-40B4-BE49-F238E27FC236}">
                    <a16:creationId xmlns:a16="http://schemas.microsoft.com/office/drawing/2014/main" id="{C3BDED67-F196-4F4E-A219-72B031565C25}"/>
                  </a:ext>
                </a:extLst>
              </p:cNvPr>
              <p:cNvCxnSpPr/>
              <p:nvPr/>
            </p:nvCxnSpPr>
            <p:spPr bwMode="auto">
              <a:xfrm>
                <a:off x="2618107" y="3575067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Gerade Verbindung 27">
                <a:extLst>
                  <a:ext uri="{FF2B5EF4-FFF2-40B4-BE49-F238E27FC236}">
                    <a16:creationId xmlns:a16="http://schemas.microsoft.com/office/drawing/2014/main" id="{4A1D6649-A94B-F0D8-C550-31C67839EA4B}"/>
                  </a:ext>
                </a:extLst>
              </p:cNvPr>
              <p:cNvCxnSpPr/>
              <p:nvPr/>
            </p:nvCxnSpPr>
            <p:spPr bwMode="auto">
              <a:xfrm>
                <a:off x="2618107" y="3502039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Gerade Verbindung 28">
                <a:extLst>
                  <a:ext uri="{FF2B5EF4-FFF2-40B4-BE49-F238E27FC236}">
                    <a16:creationId xmlns:a16="http://schemas.microsoft.com/office/drawing/2014/main" id="{D75FF5EC-37B6-5E85-7DF9-3BE82256DB6B}"/>
                  </a:ext>
                </a:extLst>
              </p:cNvPr>
              <p:cNvCxnSpPr/>
              <p:nvPr/>
            </p:nvCxnSpPr>
            <p:spPr bwMode="auto">
              <a:xfrm>
                <a:off x="2618107" y="3465525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Gerade Verbindung 29">
                <a:extLst>
                  <a:ext uri="{FF2B5EF4-FFF2-40B4-BE49-F238E27FC236}">
                    <a16:creationId xmlns:a16="http://schemas.microsoft.com/office/drawing/2014/main" id="{2EFD90C7-D4A8-79BB-3833-341F84F8284D}"/>
                  </a:ext>
                </a:extLst>
              </p:cNvPr>
              <p:cNvCxnSpPr/>
              <p:nvPr/>
            </p:nvCxnSpPr>
            <p:spPr bwMode="auto">
              <a:xfrm>
                <a:off x="2618107" y="3429012"/>
                <a:ext cx="512443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" name="Textfeld 77">
                <a:extLst>
                  <a:ext uri="{FF2B5EF4-FFF2-40B4-BE49-F238E27FC236}">
                    <a16:creationId xmlns:a16="http://schemas.microsoft.com/office/drawing/2014/main" id="{4933F117-0D40-D1F1-68B2-2649716D52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6488" y="4487863"/>
                <a:ext cx="18473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  <a:cs typeface="Times New Roman" charset="0"/>
                </a:endParaRPr>
              </a:p>
            </p:txBody>
          </p:sp>
        </p:grpSp>
        <p:sp>
          <p:nvSpPr>
            <p:cNvPr id="16" name="Textfeld 104">
              <a:extLst>
                <a:ext uri="{FF2B5EF4-FFF2-40B4-BE49-F238E27FC236}">
                  <a16:creationId xmlns:a16="http://schemas.microsoft.com/office/drawing/2014/main" id="{6432DAE9-A8E4-7E89-449C-5B4043119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5078" y="788867"/>
              <a:ext cx="1666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discrete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energy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levels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Textfeld 112">
              <a:extLst>
                <a:ext uri="{FF2B5EF4-FFF2-40B4-BE49-F238E27FC236}">
                  <a16:creationId xmlns:a16="http://schemas.microsoft.com/office/drawing/2014/main" id="{C83DE607-2176-E247-3D27-C9F3064772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878" y="2250954"/>
              <a:ext cx="6159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ground</a:t>
              </a:r>
              <a:r>
                <a: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</a:t>
              </a:r>
              <a:br>
                <a: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de-DE" sz="10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state</a:t>
              </a:r>
              <a:endPara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Textfeld 165">
              <a:extLst>
                <a:ext uri="{FF2B5EF4-FFF2-40B4-BE49-F238E27FC236}">
                  <a16:creationId xmlns:a16="http://schemas.microsoft.com/office/drawing/2014/main" id="{F6C99D3C-02C6-0B35-6CA0-043AC2EC9D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8928" y="1374654"/>
              <a:ext cx="5889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excited</a:t>
              </a:r>
              <a:br>
                <a: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de-DE" sz="10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states</a:t>
              </a:r>
              <a:endPara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9" name="Geschweifte Klammer rechts 166">
              <a:extLst>
                <a:ext uri="{FF2B5EF4-FFF2-40B4-BE49-F238E27FC236}">
                  <a16:creationId xmlns:a16="http://schemas.microsoft.com/office/drawing/2014/main" id="{E709942B-2060-7CDA-E732-6EB6720EA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678" y="1330204"/>
              <a:ext cx="168275" cy="531813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35" name="Textfeld 113">
            <a:extLst>
              <a:ext uri="{FF2B5EF4-FFF2-40B4-BE49-F238E27FC236}">
                <a16:creationId xmlns:a16="http://schemas.microsoft.com/office/drawing/2014/main" id="{A7BC32F8-1C6B-62F3-7DF5-A06CCB036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705" y="910013"/>
            <a:ext cx="3788217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Atomic </a:t>
            </a:r>
            <a:r>
              <a:rPr 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quantum state manipulation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laser spectroscopy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atomic clocks, quantum sensing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quantum computation, communication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many-body physics (BEC…)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physics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053C7EE8-AC82-F1A7-2E44-0875DC7AC480}"/>
              </a:ext>
            </a:extLst>
          </p:cNvPr>
          <p:cNvGrpSpPr/>
          <p:nvPr/>
        </p:nvGrpSpPr>
        <p:grpSpPr>
          <a:xfrm>
            <a:off x="2650146" y="2976103"/>
            <a:ext cx="2159000" cy="1787525"/>
            <a:chOff x="6945313" y="1727200"/>
            <a:chExt cx="2159000" cy="1787525"/>
          </a:xfrm>
        </p:grpSpPr>
        <p:grpSp>
          <p:nvGrpSpPr>
            <p:cNvPr id="65" name="Gruppieren 144">
              <a:extLst>
                <a:ext uri="{FF2B5EF4-FFF2-40B4-BE49-F238E27FC236}">
                  <a16:creationId xmlns:a16="http://schemas.microsoft.com/office/drawing/2014/main" id="{A023620E-09FF-3D79-092D-3C1C86E1FE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45313" y="1727200"/>
              <a:ext cx="1425575" cy="1787525"/>
              <a:chOff x="1704904" y="3100388"/>
              <a:chExt cx="1425646" cy="1787585"/>
            </a:xfrm>
          </p:grpSpPr>
          <p:grpSp>
            <p:nvGrpSpPr>
              <p:cNvPr id="66" name="Gruppieren 56">
                <a:extLst>
                  <a:ext uri="{FF2B5EF4-FFF2-40B4-BE49-F238E27FC236}">
                    <a16:creationId xmlns:a16="http://schemas.microsoft.com/office/drawing/2014/main" id="{779D0A9C-3A9F-EA09-21BE-3CD9876EF9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06" y="3209925"/>
                <a:ext cx="74613" cy="1316038"/>
                <a:chOff x="5045876" y="2625717"/>
                <a:chExt cx="74613" cy="1316096"/>
              </a:xfrm>
            </p:grpSpPr>
            <p:cxnSp>
              <p:nvCxnSpPr>
                <p:cNvPr id="78" name="Gerade Verbindung mit Pfeil 77">
                  <a:extLst>
                    <a:ext uri="{FF2B5EF4-FFF2-40B4-BE49-F238E27FC236}">
                      <a16:creationId xmlns:a16="http://schemas.microsoft.com/office/drawing/2014/main" id="{028618E9-8F85-27A7-9DD8-369182901D87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4388496" y="3282998"/>
                  <a:ext cx="1316139" cy="1588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79" name="Gerade Verbindung 78">
                  <a:extLst>
                    <a:ext uri="{FF2B5EF4-FFF2-40B4-BE49-F238E27FC236}">
                      <a16:creationId xmlns:a16="http://schemas.microsoft.com/office/drawing/2014/main" id="{DD0542E2-5539-A329-C3E9-0E20A4566386}"/>
                    </a:ext>
                  </a:extLst>
                </p:cNvPr>
                <p:cNvCxnSpPr/>
                <p:nvPr/>
              </p:nvCxnSpPr>
              <p:spPr bwMode="auto">
                <a:xfrm>
                  <a:off x="5045772" y="3938686"/>
                  <a:ext cx="7302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Gerade Verbindung 79">
                  <a:extLst>
                    <a:ext uri="{FF2B5EF4-FFF2-40B4-BE49-F238E27FC236}">
                      <a16:creationId xmlns:a16="http://schemas.microsoft.com/office/drawing/2014/main" id="{B9DFF50D-FB32-C6A3-E23E-FFF9867ED062}"/>
                    </a:ext>
                  </a:extLst>
                </p:cNvPr>
                <p:cNvCxnSpPr/>
                <p:nvPr/>
              </p:nvCxnSpPr>
              <p:spPr bwMode="auto">
                <a:xfrm>
                  <a:off x="5047360" y="3354440"/>
                  <a:ext cx="7302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7" name="Textfeld 57">
                <a:extLst>
                  <a:ext uri="{FF2B5EF4-FFF2-40B4-BE49-F238E27FC236}">
                    <a16:creationId xmlns:a16="http://schemas.microsoft.com/office/drawing/2014/main" id="{3B506205-F767-7D07-912F-51831C9297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04904" y="3100388"/>
                <a:ext cx="72648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MeV</a:t>
                </a:r>
              </a:p>
            </p:txBody>
          </p:sp>
          <p:sp>
            <p:nvSpPr>
              <p:cNvPr id="68" name="Textfeld 58">
                <a:extLst>
                  <a:ext uri="{FF2B5EF4-FFF2-40B4-BE49-F238E27FC236}">
                    <a16:creationId xmlns:a16="http://schemas.microsoft.com/office/drawing/2014/main" id="{E46AA932-DAEC-E715-15A9-D5DD6F9CC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8835" y="4326670"/>
                <a:ext cx="312902" cy="400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0</a:t>
                </a:r>
              </a:p>
            </p:txBody>
          </p:sp>
          <p:sp>
            <p:nvSpPr>
              <p:cNvPr id="69" name="Textfeld 59">
                <a:extLst>
                  <a:ext uri="{FF2B5EF4-FFF2-40B4-BE49-F238E27FC236}">
                    <a16:creationId xmlns:a16="http://schemas.microsoft.com/office/drawing/2014/main" id="{1EAE5253-A344-B2E6-D5E2-DAA67DA883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6477" y="3721082"/>
                <a:ext cx="50526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  <a:cs typeface="Times New Roman" charset="0"/>
                  </a:rPr>
                  <a:t>1.0</a:t>
                </a:r>
              </a:p>
            </p:txBody>
          </p:sp>
          <p:cxnSp>
            <p:nvCxnSpPr>
              <p:cNvPr id="70" name="Gerade Verbindung 69">
                <a:extLst>
                  <a:ext uri="{FF2B5EF4-FFF2-40B4-BE49-F238E27FC236}">
                    <a16:creationId xmlns:a16="http://schemas.microsoft.com/office/drawing/2014/main" id="{3CBC72AF-BEDC-279C-44B0-6CDE3A66765C}"/>
                  </a:ext>
                </a:extLst>
              </p:cNvPr>
              <p:cNvCxnSpPr/>
              <p:nvPr/>
            </p:nvCxnSpPr>
            <p:spPr bwMode="auto">
              <a:xfrm>
                <a:off x="2619350" y="4524424"/>
                <a:ext cx="5112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Gerade Verbindung 70">
                <a:extLst>
                  <a:ext uri="{FF2B5EF4-FFF2-40B4-BE49-F238E27FC236}">
                    <a16:creationId xmlns:a16="http://schemas.microsoft.com/office/drawing/2014/main" id="{91688677-E858-E094-B8C7-413A322685A8}"/>
                  </a:ext>
                </a:extLst>
              </p:cNvPr>
              <p:cNvCxnSpPr/>
              <p:nvPr/>
            </p:nvCxnSpPr>
            <p:spPr bwMode="auto">
              <a:xfrm>
                <a:off x="2617761" y="3940204"/>
                <a:ext cx="5127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Gerade Verbindung 71">
                <a:extLst>
                  <a:ext uri="{FF2B5EF4-FFF2-40B4-BE49-F238E27FC236}">
                    <a16:creationId xmlns:a16="http://schemas.microsoft.com/office/drawing/2014/main" id="{A894D95B-9B10-7778-169A-4AD034BFC4DD}"/>
                  </a:ext>
                </a:extLst>
              </p:cNvPr>
              <p:cNvCxnSpPr/>
              <p:nvPr/>
            </p:nvCxnSpPr>
            <p:spPr bwMode="auto">
              <a:xfrm>
                <a:off x="2617761" y="3684608"/>
                <a:ext cx="5127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Gerade Verbindung 72">
                <a:extLst>
                  <a:ext uri="{FF2B5EF4-FFF2-40B4-BE49-F238E27FC236}">
                    <a16:creationId xmlns:a16="http://schemas.microsoft.com/office/drawing/2014/main" id="{06C35753-5EEE-1292-9BBF-B778257F549D}"/>
                  </a:ext>
                </a:extLst>
              </p:cNvPr>
              <p:cNvCxnSpPr/>
              <p:nvPr/>
            </p:nvCxnSpPr>
            <p:spPr bwMode="auto">
              <a:xfrm>
                <a:off x="2617761" y="3575067"/>
                <a:ext cx="5127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4" name="Gerade Verbindung 73">
                <a:extLst>
                  <a:ext uri="{FF2B5EF4-FFF2-40B4-BE49-F238E27FC236}">
                    <a16:creationId xmlns:a16="http://schemas.microsoft.com/office/drawing/2014/main" id="{B5A97B76-F2B6-FA25-2C5E-F8B1F980961B}"/>
                  </a:ext>
                </a:extLst>
              </p:cNvPr>
              <p:cNvCxnSpPr/>
              <p:nvPr/>
            </p:nvCxnSpPr>
            <p:spPr bwMode="auto">
              <a:xfrm>
                <a:off x="2617761" y="3502039"/>
                <a:ext cx="5127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5" name="Gerade Verbindung 74">
                <a:extLst>
                  <a:ext uri="{FF2B5EF4-FFF2-40B4-BE49-F238E27FC236}">
                    <a16:creationId xmlns:a16="http://schemas.microsoft.com/office/drawing/2014/main" id="{63AEEEC3-4151-2612-B723-C89B2013BCF3}"/>
                  </a:ext>
                </a:extLst>
              </p:cNvPr>
              <p:cNvCxnSpPr/>
              <p:nvPr/>
            </p:nvCxnSpPr>
            <p:spPr bwMode="auto">
              <a:xfrm>
                <a:off x="2617761" y="3465525"/>
                <a:ext cx="5127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Gerade Verbindung 75">
                <a:extLst>
                  <a:ext uri="{FF2B5EF4-FFF2-40B4-BE49-F238E27FC236}">
                    <a16:creationId xmlns:a16="http://schemas.microsoft.com/office/drawing/2014/main" id="{D78D7EA3-ED5B-8356-57AE-3322FBD00651}"/>
                  </a:ext>
                </a:extLst>
              </p:cNvPr>
              <p:cNvCxnSpPr/>
              <p:nvPr/>
            </p:nvCxnSpPr>
            <p:spPr bwMode="auto">
              <a:xfrm>
                <a:off x="2617761" y="3429012"/>
                <a:ext cx="5127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D2D8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7" name="Textfeld 77">
                <a:extLst>
                  <a:ext uri="{FF2B5EF4-FFF2-40B4-BE49-F238E27FC236}">
                    <a16:creationId xmlns:a16="http://schemas.microsoft.com/office/drawing/2014/main" id="{E11B2AF3-88AD-8ADE-F0B6-4741D7A6E1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6488" y="4487863"/>
                <a:ext cx="18473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0"/>
                  <a:cs typeface="Times New Roman" charset="0"/>
                </a:endParaRPr>
              </a:p>
            </p:txBody>
          </p:sp>
        </p:grpSp>
        <p:sp>
          <p:nvSpPr>
            <p:cNvPr id="82" name="Textfeld 167">
              <a:extLst>
                <a:ext uri="{FF2B5EF4-FFF2-40B4-BE49-F238E27FC236}">
                  <a16:creationId xmlns:a16="http://schemas.microsoft.com/office/drawing/2014/main" id="{3987F974-5481-C365-1C97-5A6361B048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9300" y="2955925"/>
              <a:ext cx="6159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ground </a:t>
              </a:r>
              <a:b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state</a:t>
              </a: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83" name="Textfeld 168">
              <a:extLst>
                <a:ext uri="{FF2B5EF4-FFF2-40B4-BE49-F238E27FC236}">
                  <a16:creationId xmlns:a16="http://schemas.microsoft.com/office/drawing/2014/main" id="{0ACCA3EB-D6B2-A13D-FD38-0B6DDBF398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15350" y="2079625"/>
              <a:ext cx="5889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excited</a:t>
              </a:r>
              <a:b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states</a:t>
              </a:r>
            </a:p>
          </p:txBody>
        </p:sp>
        <p:sp>
          <p:nvSpPr>
            <p:cNvPr id="84" name="Geschweifte Klammer rechts 169">
              <a:extLst>
                <a:ext uri="{FF2B5EF4-FFF2-40B4-BE49-F238E27FC236}">
                  <a16:creationId xmlns:a16="http://schemas.microsoft.com/office/drawing/2014/main" id="{208A9472-E4CD-BB26-51A8-820ECEC6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2035175"/>
              <a:ext cx="168275" cy="531813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cxnSp>
        <p:nvCxnSpPr>
          <p:cNvPr id="361" name="Gerade Verbindung mit Pfeil 360">
            <a:extLst>
              <a:ext uri="{FF2B5EF4-FFF2-40B4-BE49-F238E27FC236}">
                <a16:creationId xmlns:a16="http://schemas.microsoft.com/office/drawing/2014/main" id="{045292C8-C685-57F6-EFC3-56B7DA8FCC1F}"/>
              </a:ext>
            </a:extLst>
          </p:cNvPr>
          <p:cNvCxnSpPr>
            <a:cxnSpLocks/>
          </p:cNvCxnSpPr>
          <p:nvPr/>
        </p:nvCxnSpPr>
        <p:spPr bwMode="auto">
          <a:xfrm flipV="1">
            <a:off x="951559" y="4550903"/>
            <a:ext cx="1154112" cy="6691"/>
          </a:xfrm>
          <a:prstGeom prst="straightConnector1">
            <a:avLst/>
          </a:prstGeom>
          <a:noFill/>
          <a:ln w="1587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62" name="Textfeld 44">
            <a:extLst>
              <a:ext uri="{FF2B5EF4-FFF2-40B4-BE49-F238E27FC236}">
                <a16:creationId xmlns:a16="http://schemas.microsoft.com/office/drawing/2014/main" id="{0C1A7A1F-49EF-1BC4-3409-2C2295A7B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838" y="4572602"/>
            <a:ext cx="706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</a:t>
            </a:r>
            <a:r>
              <a:rPr lang="de-DE" sz="1400" baseline="30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-15</a:t>
            </a: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</a:t>
            </a:r>
          </a:p>
        </p:txBody>
      </p:sp>
      <p:sp>
        <p:nvSpPr>
          <p:cNvPr id="365" name="Parallelogramm 2">
            <a:extLst>
              <a:ext uri="{FF2B5EF4-FFF2-40B4-BE49-F238E27FC236}">
                <a16:creationId xmlns:a16="http://schemas.microsoft.com/office/drawing/2014/main" id="{B817FBF7-5DCF-BC0A-BF85-CA40DDC6AF2E}"/>
              </a:ext>
            </a:extLst>
          </p:cNvPr>
          <p:cNvSpPr>
            <a:spLocks/>
          </p:cNvSpPr>
          <p:nvPr/>
        </p:nvSpPr>
        <p:spPr bwMode="auto">
          <a:xfrm rot="16200000">
            <a:off x="589639" y="2294076"/>
            <a:ext cx="2021847" cy="1107507"/>
          </a:xfrm>
          <a:custGeom>
            <a:avLst/>
            <a:gdLst>
              <a:gd name="T0" fmla="*/ 2422110 w 699769"/>
              <a:gd name="T1" fmla="*/ 4686137 h 795008"/>
              <a:gd name="T2" fmla="*/ 1931192 w 699769"/>
              <a:gd name="T3" fmla="*/ 0 h 795008"/>
              <a:gd name="T4" fmla="*/ 37198651 w 699769"/>
              <a:gd name="T5" fmla="*/ 20249349 h 795008"/>
              <a:gd name="T6" fmla="*/ 0 w 699769"/>
              <a:gd name="T7" fmla="*/ 43554971 h 795008"/>
              <a:gd name="T8" fmla="*/ 2422110 w 699769"/>
              <a:gd name="T9" fmla="*/ 4686137 h 7950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9769" h="795008">
                <a:moveTo>
                  <a:pt x="45564" y="85536"/>
                </a:moveTo>
                <a:lnTo>
                  <a:pt x="36329" y="0"/>
                </a:lnTo>
                <a:lnTo>
                  <a:pt x="699769" y="369611"/>
                </a:lnTo>
                <a:lnTo>
                  <a:pt x="0" y="795008"/>
                </a:lnTo>
                <a:lnTo>
                  <a:pt x="45564" y="85536"/>
                </a:lnTo>
                <a:close/>
              </a:path>
            </a:pathLst>
          </a:custGeom>
          <a:solidFill>
            <a:srgbClr val="333399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358" name="Gruppieren 357">
            <a:extLst>
              <a:ext uri="{FF2B5EF4-FFF2-40B4-BE49-F238E27FC236}">
                <a16:creationId xmlns:a16="http://schemas.microsoft.com/office/drawing/2014/main" id="{32C31C54-FB0A-685E-D7B4-88934F23A017}"/>
              </a:ext>
            </a:extLst>
          </p:cNvPr>
          <p:cNvGrpSpPr/>
          <p:nvPr/>
        </p:nvGrpSpPr>
        <p:grpSpPr>
          <a:xfrm>
            <a:off x="951559" y="3114216"/>
            <a:ext cx="1284287" cy="1284287"/>
            <a:chOff x="5681663" y="1712913"/>
            <a:chExt cx="1284287" cy="1284287"/>
          </a:xfrm>
        </p:grpSpPr>
        <p:sp>
          <p:nvSpPr>
            <p:cNvPr id="104" name="Ellipse 137">
              <a:extLst>
                <a:ext uri="{FF2B5EF4-FFF2-40B4-BE49-F238E27FC236}">
                  <a16:creationId xmlns:a16="http://schemas.microsoft.com/office/drawing/2014/main" id="{D7261441-5259-877C-9CC2-56177B033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250" y="1712913"/>
              <a:ext cx="1025525" cy="1284287"/>
            </a:xfrm>
            <a:prstGeom prst="ellipse">
              <a:avLst/>
            </a:prstGeom>
            <a:noFill/>
            <a:ln w="19050">
              <a:solidFill>
                <a:srgbClr val="80808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5" name="Ellipse 138">
              <a:extLst>
                <a:ext uri="{FF2B5EF4-FFF2-40B4-BE49-F238E27FC236}">
                  <a16:creationId xmlns:a16="http://schemas.microsoft.com/office/drawing/2014/main" id="{D04596EB-9D5E-F848-B566-B9E2DCAACA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11044" y="1721644"/>
              <a:ext cx="1025525" cy="1284287"/>
            </a:xfrm>
            <a:prstGeom prst="ellipse">
              <a:avLst/>
            </a:prstGeom>
            <a:noFill/>
            <a:ln w="19050">
              <a:solidFill>
                <a:srgbClr val="80808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6" name="Oval 28">
              <a:extLst>
                <a:ext uri="{FF2B5EF4-FFF2-40B4-BE49-F238E27FC236}">
                  <a16:creationId xmlns:a16="http://schemas.microsoft.com/office/drawing/2014/main" id="{8A0B1A87-942E-945C-D6FD-28DDF54086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76913" y="1836738"/>
              <a:ext cx="1109662" cy="1077912"/>
            </a:xfrm>
            <a:prstGeom prst="ellipse">
              <a:avLst/>
            </a:prstGeom>
            <a:gradFill flip="none" rotWithShape="1">
              <a:gsLst>
                <a:gs pos="81000">
                  <a:srgbClr val="333399">
                    <a:lumMod val="20000"/>
                    <a:lumOff val="80000"/>
                  </a:srgbClr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07" name="Oval 28">
              <a:extLst>
                <a:ext uri="{FF2B5EF4-FFF2-40B4-BE49-F238E27FC236}">
                  <a16:creationId xmlns:a16="http://schemas.microsoft.com/office/drawing/2014/main" id="{2AAEC4E1-EFE8-7AE6-31E4-54DE4EE505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32488" y="1997075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8" name="Oval 28">
              <a:extLst>
                <a:ext uri="{FF2B5EF4-FFF2-40B4-BE49-F238E27FC236}">
                  <a16:creationId xmlns:a16="http://schemas.microsoft.com/office/drawing/2014/main" id="{857FA683-09AC-CC25-503E-846365797A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167438" y="2306638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9" name="Oval 28">
              <a:extLst>
                <a:ext uri="{FF2B5EF4-FFF2-40B4-BE49-F238E27FC236}">
                  <a16:creationId xmlns:a16="http://schemas.microsoft.com/office/drawing/2014/main" id="{12AE025F-F4F3-C13D-5EFC-C5255BC4083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262688" y="2478088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0" name="Oval 28">
              <a:extLst>
                <a:ext uri="{FF2B5EF4-FFF2-40B4-BE49-F238E27FC236}">
                  <a16:creationId xmlns:a16="http://schemas.microsoft.com/office/drawing/2014/main" id="{38E5FC6F-2273-6385-0F97-95A0585130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427788" y="2413000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1" name="Oval 28">
              <a:extLst>
                <a:ext uri="{FF2B5EF4-FFF2-40B4-BE49-F238E27FC236}">
                  <a16:creationId xmlns:a16="http://schemas.microsoft.com/office/drawing/2014/main" id="{1E349F0D-EA4A-AE03-10E8-02BDE1A5730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167438" y="1868488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2" name="Oval 28">
              <a:extLst>
                <a:ext uri="{FF2B5EF4-FFF2-40B4-BE49-F238E27FC236}">
                  <a16:creationId xmlns:a16="http://schemas.microsoft.com/office/drawing/2014/main" id="{6BC44F2A-2A26-2056-77CB-239E17297E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167438" y="2157413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3" name="Oval 28">
              <a:extLst>
                <a:ext uri="{FF2B5EF4-FFF2-40B4-BE49-F238E27FC236}">
                  <a16:creationId xmlns:a16="http://schemas.microsoft.com/office/drawing/2014/main" id="{2BDDDF87-6EF2-387E-AC5B-354925C59D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484938" y="2270125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51" name="Oval 28">
              <a:extLst>
                <a:ext uri="{FF2B5EF4-FFF2-40B4-BE49-F238E27FC236}">
                  <a16:creationId xmlns:a16="http://schemas.microsoft.com/office/drawing/2014/main" id="{DF1A3DF3-D824-96D2-ABEC-B2F905F8360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97588" y="2501900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52" name="Oval 28">
              <a:extLst>
                <a:ext uri="{FF2B5EF4-FFF2-40B4-BE49-F238E27FC236}">
                  <a16:creationId xmlns:a16="http://schemas.microsoft.com/office/drawing/2014/main" id="{7EC979C5-1936-CC44-CE6A-B1B7F7999A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24538" y="2162175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53" name="Oval 28">
              <a:extLst>
                <a:ext uri="{FF2B5EF4-FFF2-40B4-BE49-F238E27FC236}">
                  <a16:creationId xmlns:a16="http://schemas.microsoft.com/office/drawing/2014/main" id="{62BE7BAD-991B-2E50-0F06-779782CE18F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427788" y="1997075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54" name="Oval 28">
              <a:extLst>
                <a:ext uri="{FF2B5EF4-FFF2-40B4-BE49-F238E27FC236}">
                  <a16:creationId xmlns:a16="http://schemas.microsoft.com/office/drawing/2014/main" id="{EC01CAF1-9BE4-1CDD-28D9-02EE70C1651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32488" y="2420938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55" name="Oval 28">
              <a:extLst>
                <a:ext uri="{FF2B5EF4-FFF2-40B4-BE49-F238E27FC236}">
                  <a16:creationId xmlns:a16="http://schemas.microsoft.com/office/drawing/2014/main" id="{E0C2B8B4-1899-FB02-6788-3955079F72D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97588" y="2074863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56" name="Oval 28">
              <a:extLst>
                <a:ext uri="{FF2B5EF4-FFF2-40B4-BE49-F238E27FC236}">
                  <a16:creationId xmlns:a16="http://schemas.microsoft.com/office/drawing/2014/main" id="{8F01D89F-041A-6402-D04F-60606888488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19838" y="2173288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57" name="Oval 28">
              <a:extLst>
                <a:ext uri="{FF2B5EF4-FFF2-40B4-BE49-F238E27FC236}">
                  <a16:creationId xmlns:a16="http://schemas.microsoft.com/office/drawing/2014/main" id="{D66DFD27-5B59-71E3-D006-554BC681CD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97588" y="2225675"/>
              <a:ext cx="330200" cy="330200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366" name="Textfeld 113">
            <a:extLst>
              <a:ext uri="{FF2B5EF4-FFF2-40B4-BE49-F238E27FC236}">
                <a16:creationId xmlns:a16="http://schemas.microsoft.com/office/drawing/2014/main" id="{5D9A012B-9F01-0253-26E4-B9B5948E4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7647" y="2979873"/>
            <a:ext cx="4006225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Nuclear </a:t>
            </a:r>
            <a:r>
              <a:rPr lang="en-US" sz="1800" kern="0" dirty="0">
                <a:solidFill>
                  <a:srgbClr val="000000"/>
                </a:solidFill>
              </a:rPr>
              <a:t>quantum state manipulation?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lang="en-US" sz="1600" b="1" kern="0" dirty="0">
                <a:solidFill>
                  <a:srgbClr val="FF0000"/>
                </a:solidFill>
              </a:rPr>
              <a:t>laser spectroscopy???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material science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lang="en-US" sz="1600" kern="0" dirty="0">
                <a:solidFill>
                  <a:srgbClr val="000000"/>
                </a:solidFill>
              </a:rPr>
              <a:t>fundamental physics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…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5335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1E3AC-2DB5-2EC4-AD7F-D77424BEE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E3F93-42C6-3A3B-B346-A83DF676D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THE END</a:t>
            </a:r>
            <a:endParaRPr lang="de-DE" b="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7FE4EF41-AAF3-46C7-E285-62CE46916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E2A0762A-7BF3-7254-B0E1-5E0DAC739B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</p:spTree>
    <p:extLst>
      <p:ext uri="{BB962C8B-B14F-4D97-AF65-F5344CB8AC3E}">
        <p14:creationId xmlns:p14="http://schemas.microsoft.com/office/powerpoint/2010/main" val="2775111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5DA7B-87A5-AD74-DE73-E2F32A0A7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0D814A-8220-1659-7ABC-97A9FC31A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Concept: </a:t>
            </a:r>
            <a:r>
              <a:rPr lang="de-DE" baseline="30000" dirty="0">
                <a:solidFill>
                  <a:srgbClr val="FF0000"/>
                </a:solidFill>
                <a:latin typeface="+mn-lt"/>
              </a:rPr>
              <a:t>229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Th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nuclear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laser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excitation</a:t>
            </a:r>
            <a:endParaRPr lang="de-DE" b="0" dirty="0"/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EAC9C590-B4B9-901F-8FF3-E994BF20D0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3 of 24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1C080A71-24BB-C3BA-E300-C94FF5C55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115" name="Gruppieren 54">
            <a:extLst>
              <a:ext uri="{FF2B5EF4-FFF2-40B4-BE49-F238E27FC236}">
                <a16:creationId xmlns:a16="http://schemas.microsoft.com/office/drawing/2014/main" id="{39980D4C-16D2-5A59-ACE0-0C3704743279}"/>
              </a:ext>
            </a:extLst>
          </p:cNvPr>
          <p:cNvGrpSpPr>
            <a:grpSpLocks/>
          </p:cNvGrpSpPr>
          <p:nvPr/>
        </p:nvGrpSpPr>
        <p:grpSpPr bwMode="auto">
          <a:xfrm>
            <a:off x="859190" y="1177479"/>
            <a:ext cx="1391038" cy="1348394"/>
            <a:chOff x="1697000" y="1980050"/>
            <a:chExt cx="1837088" cy="1837207"/>
          </a:xfrm>
        </p:grpSpPr>
        <p:sp>
          <p:nvSpPr>
            <p:cNvPr id="127" name="Ellipse 55">
              <a:extLst>
                <a:ext uri="{FF2B5EF4-FFF2-40B4-BE49-F238E27FC236}">
                  <a16:creationId xmlns:a16="http://schemas.microsoft.com/office/drawing/2014/main" id="{5980AB35-3DAC-E127-1358-2629738061BF}"/>
                </a:ext>
              </a:extLst>
            </p:cNvPr>
            <p:cNvSpPr/>
            <p:nvPr/>
          </p:nvSpPr>
          <p:spPr bwMode="auto">
            <a:xfrm>
              <a:off x="1697000" y="1980590"/>
              <a:ext cx="1824130" cy="1836667"/>
            </a:xfrm>
            <a:prstGeom prst="ellipse">
              <a:avLst/>
            </a:prstGeom>
            <a:gradFill flip="none" rotWithShape="1">
              <a:gsLst>
                <a:gs pos="56000">
                  <a:srgbClr val="2D2D8A">
                    <a:lumMod val="20000"/>
                    <a:lumOff val="80000"/>
                  </a:srgbClr>
                </a:gs>
                <a:gs pos="77000">
                  <a:srgbClr val="2D2D8A">
                    <a:lumMod val="50000"/>
                    <a:alpha val="61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320" name="Gruppieren 26">
              <a:extLst>
                <a:ext uri="{FF2B5EF4-FFF2-40B4-BE49-F238E27FC236}">
                  <a16:creationId xmlns:a16="http://schemas.microsoft.com/office/drawing/2014/main" id="{249AC475-B8C0-CD4B-2662-AE40F97806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909" y="1980050"/>
              <a:ext cx="1825176" cy="1837207"/>
              <a:chOff x="1707328" y="1980050"/>
              <a:chExt cx="3931356" cy="3912750"/>
            </a:xfrm>
          </p:grpSpPr>
          <p:sp>
            <p:nvSpPr>
              <p:cNvPr id="344" name="Ellipse 80">
                <a:extLst>
                  <a:ext uri="{FF2B5EF4-FFF2-40B4-BE49-F238E27FC236}">
                    <a16:creationId xmlns:a16="http://schemas.microsoft.com/office/drawing/2014/main" id="{9D09C001-10F5-92C5-ADBA-9636AD3A7174}"/>
                  </a:ext>
                </a:extLst>
              </p:cNvPr>
              <p:cNvSpPr/>
              <p:nvPr/>
            </p:nvSpPr>
            <p:spPr bwMode="auto">
              <a:xfrm rot="434778">
                <a:off x="3006091" y="1978818"/>
                <a:ext cx="1312204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5" name="Ellipse 81">
                <a:extLst>
                  <a:ext uri="{FF2B5EF4-FFF2-40B4-BE49-F238E27FC236}">
                    <a16:creationId xmlns:a16="http://schemas.microsoft.com/office/drawing/2014/main" id="{E819E643-557F-95AF-8071-D16C16B536EC}"/>
                  </a:ext>
                </a:extLst>
              </p:cNvPr>
              <p:cNvSpPr/>
              <p:nvPr/>
            </p:nvSpPr>
            <p:spPr bwMode="auto">
              <a:xfrm rot="5838212">
                <a:off x="2927706" y="1980612"/>
                <a:ext cx="1487282" cy="393051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6" name="Ellipse 82">
                <a:extLst>
                  <a:ext uri="{FF2B5EF4-FFF2-40B4-BE49-F238E27FC236}">
                    <a16:creationId xmlns:a16="http://schemas.microsoft.com/office/drawing/2014/main" id="{DC2D4245-3A5C-DFB7-C624-4D97A5EB7D4F}"/>
                  </a:ext>
                </a:extLst>
              </p:cNvPr>
              <p:cNvSpPr/>
              <p:nvPr/>
            </p:nvSpPr>
            <p:spPr bwMode="auto">
              <a:xfrm rot="2981026">
                <a:off x="2697139" y="1965512"/>
                <a:ext cx="1985040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7" name="Ellipse 83">
                <a:extLst>
                  <a:ext uri="{FF2B5EF4-FFF2-40B4-BE49-F238E27FC236}">
                    <a16:creationId xmlns:a16="http://schemas.microsoft.com/office/drawing/2014/main" id="{4212034F-A2FE-B9FE-2825-0728D1D856E2}"/>
                  </a:ext>
                </a:extLst>
              </p:cNvPr>
              <p:cNvSpPr/>
              <p:nvPr/>
            </p:nvSpPr>
            <p:spPr bwMode="auto">
              <a:xfrm rot="20389108">
                <a:off x="3274636" y="1978818"/>
                <a:ext cx="830046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8" name="Ellipse 84">
                <a:extLst>
                  <a:ext uri="{FF2B5EF4-FFF2-40B4-BE49-F238E27FC236}">
                    <a16:creationId xmlns:a16="http://schemas.microsoft.com/office/drawing/2014/main" id="{D540CDB5-79C3-2B97-BC8E-62DB957EDEE2}"/>
                  </a:ext>
                </a:extLst>
              </p:cNvPr>
              <p:cNvSpPr/>
              <p:nvPr/>
            </p:nvSpPr>
            <p:spPr bwMode="auto">
              <a:xfrm rot="18877167">
                <a:off x="3062960" y="1971511"/>
                <a:ext cx="1253393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9" name="Ellipse 85">
                <a:extLst>
                  <a:ext uri="{FF2B5EF4-FFF2-40B4-BE49-F238E27FC236}">
                    <a16:creationId xmlns:a16="http://schemas.microsoft.com/office/drawing/2014/main" id="{2903FE68-25EA-2C98-44E5-B0EDBF3F9770}"/>
                  </a:ext>
                </a:extLst>
              </p:cNvPr>
              <p:cNvSpPr/>
              <p:nvPr/>
            </p:nvSpPr>
            <p:spPr bwMode="auto">
              <a:xfrm rot="1266230">
                <a:off x="3390596" y="3160250"/>
                <a:ext cx="537089" cy="154725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50" name="Ellipse 86">
                <a:extLst>
                  <a:ext uri="{FF2B5EF4-FFF2-40B4-BE49-F238E27FC236}">
                    <a16:creationId xmlns:a16="http://schemas.microsoft.com/office/drawing/2014/main" id="{73574757-3999-C7D5-9D48-D63DCAB2A1E4}"/>
                  </a:ext>
                </a:extLst>
              </p:cNvPr>
              <p:cNvSpPr/>
              <p:nvPr/>
            </p:nvSpPr>
            <p:spPr bwMode="auto">
              <a:xfrm rot="17894496">
                <a:off x="3401479" y="3158760"/>
                <a:ext cx="539740" cy="155023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321" name="Oval 28">
              <a:extLst>
                <a:ext uri="{FF2B5EF4-FFF2-40B4-BE49-F238E27FC236}">
                  <a16:creationId xmlns:a16="http://schemas.microsoft.com/office/drawing/2014/main" id="{2DD074BE-CE2A-A4D9-B0E6-2738A3AEDFF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1086" y="2895790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2" name="Oval 28">
              <a:extLst>
                <a:ext uri="{FF2B5EF4-FFF2-40B4-BE49-F238E27FC236}">
                  <a16:creationId xmlns:a16="http://schemas.microsoft.com/office/drawing/2014/main" id="{D87DA0F9-7B0D-72C3-87F2-D610499AA3B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5534" y="279342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3" name="Oval 28">
              <a:extLst>
                <a:ext uri="{FF2B5EF4-FFF2-40B4-BE49-F238E27FC236}">
                  <a16:creationId xmlns:a16="http://schemas.microsoft.com/office/drawing/2014/main" id="{FE7932D8-B28E-A528-35A0-4A5B7DEC750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0912" y="2940284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4" name="Oval 28">
              <a:extLst>
                <a:ext uri="{FF2B5EF4-FFF2-40B4-BE49-F238E27FC236}">
                  <a16:creationId xmlns:a16="http://schemas.microsoft.com/office/drawing/2014/main" id="{96DC43D1-A85F-F9E9-2F50-F6AE5465BF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3278" y="274882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5" name="Oval 28">
              <a:extLst>
                <a:ext uri="{FF2B5EF4-FFF2-40B4-BE49-F238E27FC236}">
                  <a16:creationId xmlns:a16="http://schemas.microsoft.com/office/drawing/2014/main" id="{A759B2BB-FCBF-8CD3-7538-7E67967C02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0961" y="2848868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6" name="Oval 28">
              <a:extLst>
                <a:ext uri="{FF2B5EF4-FFF2-40B4-BE49-F238E27FC236}">
                  <a16:creationId xmlns:a16="http://schemas.microsoft.com/office/drawing/2014/main" id="{02637A59-D30D-631E-14EA-FC98A918B79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484" y="273686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552F9F51-41CC-F92F-CD77-9DA3E1C169D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01101" y="2940105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8" name="Oval 28">
              <a:extLst>
                <a:ext uri="{FF2B5EF4-FFF2-40B4-BE49-F238E27FC236}">
                  <a16:creationId xmlns:a16="http://schemas.microsoft.com/office/drawing/2014/main" id="{48745570-7F4F-FBC2-E554-B6A1016497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52397" y="284171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9" name="Oval 28">
              <a:extLst>
                <a:ext uri="{FF2B5EF4-FFF2-40B4-BE49-F238E27FC236}">
                  <a16:creationId xmlns:a16="http://schemas.microsoft.com/office/drawing/2014/main" id="{74F5CD72-A034-AFA9-E975-B4BBC01F13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6075" y="293294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0" name="Oval 28">
              <a:extLst>
                <a:ext uri="{FF2B5EF4-FFF2-40B4-BE49-F238E27FC236}">
                  <a16:creationId xmlns:a16="http://schemas.microsoft.com/office/drawing/2014/main" id="{4CB90C01-CD40-A6F3-3781-18D5928B68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7372" y="2836346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1" name="Oval 28">
              <a:extLst>
                <a:ext uri="{FF2B5EF4-FFF2-40B4-BE49-F238E27FC236}">
                  <a16:creationId xmlns:a16="http://schemas.microsoft.com/office/drawing/2014/main" id="{3811114E-6C85-8F15-7B06-356DB9B0C7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1657" y="277119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2" name="Oval 28">
              <a:extLst>
                <a:ext uri="{FF2B5EF4-FFF2-40B4-BE49-F238E27FC236}">
                  <a16:creationId xmlns:a16="http://schemas.microsoft.com/office/drawing/2014/main" id="{14198718-5D2C-1FB7-E366-006BBCA1690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4849" y="273974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3" name="Oval 28">
              <a:extLst>
                <a:ext uri="{FF2B5EF4-FFF2-40B4-BE49-F238E27FC236}">
                  <a16:creationId xmlns:a16="http://schemas.microsoft.com/office/drawing/2014/main" id="{FE8F4B20-C015-9274-B15C-B5AD33FB24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30054" y="2787637"/>
              <a:ext cx="107674" cy="109819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4" name="Oval 28">
              <a:extLst>
                <a:ext uri="{FF2B5EF4-FFF2-40B4-BE49-F238E27FC236}">
                  <a16:creationId xmlns:a16="http://schemas.microsoft.com/office/drawing/2014/main" id="{CA67FC2E-C1A9-55BD-D4D4-FE3380DCE9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9719" y="2885137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5" name="Oval 28">
              <a:extLst>
                <a:ext uri="{FF2B5EF4-FFF2-40B4-BE49-F238E27FC236}">
                  <a16:creationId xmlns:a16="http://schemas.microsoft.com/office/drawing/2014/main" id="{D0871042-4CEC-D50F-127A-E866B85C7A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2227" y="2818611"/>
              <a:ext cx="104839" cy="109821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29EDFE1-F29D-0C91-5741-33D7CD9FA1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41388" y="2894641"/>
              <a:ext cx="104841" cy="107004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7" name="Oval 28">
              <a:extLst>
                <a:ext uri="{FF2B5EF4-FFF2-40B4-BE49-F238E27FC236}">
                  <a16:creationId xmlns:a16="http://schemas.microsoft.com/office/drawing/2014/main" id="{21791EB5-C454-CE83-B5DF-59A3042983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60167" y="2847306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8" name="Oval 28">
              <a:extLst>
                <a:ext uri="{FF2B5EF4-FFF2-40B4-BE49-F238E27FC236}">
                  <a16:creationId xmlns:a16="http://schemas.microsoft.com/office/drawing/2014/main" id="{EFE17E9D-1950-455C-04E9-67A0856EEAE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0972" y="349580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9" name="Oval 28">
              <a:extLst>
                <a:ext uri="{FF2B5EF4-FFF2-40B4-BE49-F238E27FC236}">
                  <a16:creationId xmlns:a16="http://schemas.microsoft.com/office/drawing/2014/main" id="{2A863F10-A52F-7840-DD1C-F895DC79E9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71631" y="292780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0" name="Oval 28">
              <a:extLst>
                <a:ext uri="{FF2B5EF4-FFF2-40B4-BE49-F238E27FC236}">
                  <a16:creationId xmlns:a16="http://schemas.microsoft.com/office/drawing/2014/main" id="{221F0C18-DC04-D8E5-3430-EEFA796A23D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72029" y="256554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1" name="Oval 28">
              <a:extLst>
                <a:ext uri="{FF2B5EF4-FFF2-40B4-BE49-F238E27FC236}">
                  <a16:creationId xmlns:a16="http://schemas.microsoft.com/office/drawing/2014/main" id="{15F72F01-4007-9F32-7737-298264092E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44491" y="303961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2" name="Oval 28">
              <a:extLst>
                <a:ext uri="{FF2B5EF4-FFF2-40B4-BE49-F238E27FC236}">
                  <a16:creationId xmlns:a16="http://schemas.microsoft.com/office/drawing/2014/main" id="{DFC34DED-C987-6079-59DB-B575F41C260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46199" y="2279311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3" name="Oval 28">
              <a:extLst>
                <a:ext uri="{FF2B5EF4-FFF2-40B4-BE49-F238E27FC236}">
                  <a16:creationId xmlns:a16="http://schemas.microsoft.com/office/drawing/2014/main" id="{6E814227-42E5-FC13-569B-AF980266C37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27106" y="2341924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ADA4998C-C013-ACB6-B584-722A7163BC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8558" y="1813597"/>
            <a:ext cx="81530" cy="78535"/>
          </a:xfrm>
          <a:prstGeom prst="ellipse">
            <a:avLst/>
          </a:prstGeom>
          <a:gradFill rotWithShape="1">
            <a:gsLst>
              <a:gs pos="0">
                <a:srgbClr val="BBE0E3"/>
              </a:gs>
              <a:gs pos="100000">
                <a:srgbClr val="3333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3399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361" name="Gerade Verbindung mit Pfeil 360">
            <a:extLst>
              <a:ext uri="{FF2B5EF4-FFF2-40B4-BE49-F238E27FC236}">
                <a16:creationId xmlns:a16="http://schemas.microsoft.com/office/drawing/2014/main" id="{902A1A28-4903-F72C-ECDD-03C3E2AB122B}"/>
              </a:ext>
            </a:extLst>
          </p:cNvPr>
          <p:cNvCxnSpPr>
            <a:cxnSpLocks/>
          </p:cNvCxnSpPr>
          <p:nvPr/>
        </p:nvCxnSpPr>
        <p:spPr bwMode="auto">
          <a:xfrm flipV="1">
            <a:off x="951559" y="4550903"/>
            <a:ext cx="1154112" cy="6691"/>
          </a:xfrm>
          <a:prstGeom prst="straightConnector1">
            <a:avLst/>
          </a:prstGeom>
          <a:noFill/>
          <a:ln w="1587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62" name="Textfeld 44">
            <a:extLst>
              <a:ext uri="{FF2B5EF4-FFF2-40B4-BE49-F238E27FC236}">
                <a16:creationId xmlns:a16="http://schemas.microsoft.com/office/drawing/2014/main" id="{EEBE4711-8599-65C8-5730-8BD4F6CBD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838" y="4572602"/>
            <a:ext cx="706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</a:t>
            </a:r>
            <a:r>
              <a:rPr lang="de-DE" sz="1400" baseline="30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-15</a:t>
            </a: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</a:t>
            </a:r>
          </a:p>
        </p:txBody>
      </p:sp>
      <p:sp>
        <p:nvSpPr>
          <p:cNvPr id="365" name="Parallelogramm 2">
            <a:extLst>
              <a:ext uri="{FF2B5EF4-FFF2-40B4-BE49-F238E27FC236}">
                <a16:creationId xmlns:a16="http://schemas.microsoft.com/office/drawing/2014/main" id="{5EAEF9D9-B632-3520-C9B4-AF15E40B9457}"/>
              </a:ext>
            </a:extLst>
          </p:cNvPr>
          <p:cNvSpPr>
            <a:spLocks/>
          </p:cNvSpPr>
          <p:nvPr/>
        </p:nvSpPr>
        <p:spPr bwMode="auto">
          <a:xfrm rot="16200000">
            <a:off x="670639" y="2213076"/>
            <a:ext cx="1859848" cy="1107507"/>
          </a:xfrm>
          <a:custGeom>
            <a:avLst/>
            <a:gdLst>
              <a:gd name="T0" fmla="*/ 2422110 w 699769"/>
              <a:gd name="T1" fmla="*/ 4686137 h 795008"/>
              <a:gd name="T2" fmla="*/ 1931192 w 699769"/>
              <a:gd name="T3" fmla="*/ 0 h 795008"/>
              <a:gd name="T4" fmla="*/ 37198651 w 699769"/>
              <a:gd name="T5" fmla="*/ 20249349 h 795008"/>
              <a:gd name="T6" fmla="*/ 0 w 699769"/>
              <a:gd name="T7" fmla="*/ 43554971 h 795008"/>
              <a:gd name="T8" fmla="*/ 2422110 w 699769"/>
              <a:gd name="T9" fmla="*/ 4686137 h 7950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9769" h="795008">
                <a:moveTo>
                  <a:pt x="45564" y="85536"/>
                </a:moveTo>
                <a:lnTo>
                  <a:pt x="36329" y="0"/>
                </a:lnTo>
                <a:lnTo>
                  <a:pt x="699769" y="369611"/>
                </a:lnTo>
                <a:lnTo>
                  <a:pt x="0" y="795008"/>
                </a:lnTo>
                <a:lnTo>
                  <a:pt x="45564" y="85536"/>
                </a:lnTo>
                <a:close/>
              </a:path>
            </a:pathLst>
          </a:custGeom>
          <a:solidFill>
            <a:srgbClr val="333399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94FED40-61D2-7C4A-19CB-807C4B7EDD21}"/>
              </a:ext>
            </a:extLst>
          </p:cNvPr>
          <p:cNvGrpSpPr/>
          <p:nvPr/>
        </p:nvGrpSpPr>
        <p:grpSpPr>
          <a:xfrm>
            <a:off x="1013233" y="3260000"/>
            <a:ext cx="1158587" cy="1064348"/>
            <a:chOff x="1013233" y="3315657"/>
            <a:chExt cx="1158587" cy="10643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96AD543-23B8-C9E3-9CEA-A09AF8FCC5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13233" y="3315657"/>
              <a:ext cx="1158587" cy="106434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6" name="Gruppierung 3">
              <a:extLst>
                <a:ext uri="{FF2B5EF4-FFF2-40B4-BE49-F238E27FC236}">
                  <a16:creationId xmlns:a16="http://schemas.microsoft.com/office/drawing/2014/main" id="{F3E9731A-C6C6-47F7-4BC1-E6410BD39A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0276" y="3486887"/>
              <a:ext cx="576024" cy="742005"/>
              <a:chOff x="566533" y="1353240"/>
              <a:chExt cx="570935" cy="806547"/>
            </a:xfrm>
          </p:grpSpPr>
          <p:grpSp>
            <p:nvGrpSpPr>
              <p:cNvPr id="7" name="Gruppieren 41">
                <a:extLst>
                  <a:ext uri="{FF2B5EF4-FFF2-40B4-BE49-F238E27FC236}">
                    <a16:creationId xmlns:a16="http://schemas.microsoft.com/office/drawing/2014/main" id="{139F8E0B-07A7-E888-14C2-068EE4EAEF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6533" y="1353240"/>
                <a:ext cx="427126" cy="806547"/>
                <a:chOff x="7164423" y="2479662"/>
                <a:chExt cx="792127" cy="1424007"/>
              </a:xfrm>
            </p:grpSpPr>
            <p:cxnSp>
              <p:nvCxnSpPr>
                <p:cNvPr id="11" name="Gerade Verbindung 39">
                  <a:extLst>
                    <a:ext uri="{FF2B5EF4-FFF2-40B4-BE49-F238E27FC236}">
                      <a16:creationId xmlns:a16="http://schemas.microsoft.com/office/drawing/2014/main" id="{9B2FBB3B-742B-40E7-FDAA-1A99591A1D7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854065" y="3191665"/>
                  <a:ext cx="1424007" cy="1"/>
                </a:xfrm>
                <a:prstGeom prst="line">
                  <a:avLst/>
                </a:prstGeom>
                <a:no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2" name="Gerade Verbindung 34">
                  <a:extLst>
                    <a:ext uri="{FF2B5EF4-FFF2-40B4-BE49-F238E27FC236}">
                      <a16:creationId xmlns:a16="http://schemas.microsoft.com/office/drawing/2014/main" id="{D8E60C1C-7F0A-9B70-6CD3-ACB19051F73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64423" y="2479662"/>
                  <a:ext cx="792127" cy="0"/>
                </a:xfrm>
                <a:prstGeom prst="line">
                  <a:avLst/>
                </a:prstGeom>
                <a:noFill/>
                <a:ln w="5715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3" name="Gerade Verbindung 12">
                  <a:extLst>
                    <a:ext uri="{FF2B5EF4-FFF2-40B4-BE49-F238E27FC236}">
                      <a16:creationId xmlns:a16="http://schemas.microsoft.com/office/drawing/2014/main" id="{31FFC95E-661B-E3A8-446D-E5FF5486D11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64423" y="3903669"/>
                  <a:ext cx="792127" cy="0"/>
                </a:xfrm>
                <a:prstGeom prst="line">
                  <a:avLst/>
                </a:prstGeom>
                <a:noFill/>
                <a:ln w="5715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sp>
            <p:nvSpPr>
              <p:cNvPr id="8" name="Textfeld 42">
                <a:extLst>
                  <a:ext uri="{FF2B5EF4-FFF2-40B4-BE49-F238E27FC236}">
                    <a16:creationId xmlns:a16="http://schemas.microsoft.com/office/drawing/2014/main" id="{C5E5AFE0-749E-B6A3-95FA-ED13E148C0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1657" y="1565858"/>
                <a:ext cx="302426" cy="397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graphicFrame>
            <p:nvGraphicFramePr>
              <p:cNvPr id="9" name="Object 15">
                <a:extLst>
                  <a:ext uri="{FF2B5EF4-FFF2-40B4-BE49-F238E27FC236}">
                    <a16:creationId xmlns:a16="http://schemas.microsoft.com/office/drawing/2014/main" id="{53841F11-9A89-8E99-4C0D-366CE88BFB0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0275" y="1397301"/>
              <a:ext cx="287617" cy="244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3" imgW="533169" imgH="431613" progId="Equation.3">
                      <p:embed/>
                    </p:oleObj>
                  </mc:Choice>
                  <mc:Fallback>
                    <p:oleObj name="Formel" r:id="rId3" imgW="533169" imgH="431613" progId="Equation.3">
                      <p:embed/>
                      <p:pic>
                        <p:nvPicPr>
                          <p:cNvPr id="9" name="Object 15">
                            <a:extLst>
                              <a:ext uri="{FF2B5EF4-FFF2-40B4-BE49-F238E27FC236}">
                                <a16:creationId xmlns:a16="http://schemas.microsoft.com/office/drawing/2014/main" id="{12406463-7E98-FDC8-84BE-A48E4797A0F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0275" y="1397301"/>
                            <a:ext cx="287617" cy="2445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16">
                <a:extLst>
                  <a:ext uri="{FF2B5EF4-FFF2-40B4-BE49-F238E27FC236}">
                    <a16:creationId xmlns:a16="http://schemas.microsoft.com/office/drawing/2014/main" id="{5D4202E6-A309-ACC5-FAE1-2DA1AF6C990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49851" y="1871435"/>
              <a:ext cx="287617" cy="244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5" imgW="533169" imgH="431613" progId="Equation.3">
                      <p:embed/>
                    </p:oleObj>
                  </mc:Choice>
                  <mc:Fallback>
                    <p:oleObj name="Formel" r:id="rId5" imgW="533169" imgH="431613" progId="Equation.3">
                      <p:embed/>
                      <p:pic>
                        <p:nvPicPr>
                          <p:cNvPr id="10" name="Object 16">
                            <a:extLst>
                              <a:ext uri="{FF2B5EF4-FFF2-40B4-BE49-F238E27FC236}">
                                <a16:creationId xmlns:a16="http://schemas.microsoft.com/office/drawing/2014/main" id="{A852C945-FDA2-3DD4-DCDC-C3AF4F130D0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9851" y="1871435"/>
                            <a:ext cx="287617" cy="2445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6" name="Textfeld 104">
            <a:extLst>
              <a:ext uri="{FF2B5EF4-FFF2-40B4-BE49-F238E27FC236}">
                <a16:creationId xmlns:a16="http://schemas.microsoft.com/office/drawing/2014/main" id="{58ADFCEA-D617-0A44-CA36-B630F0635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6685" y="2908029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7" name="Gruppieren 47">
            <a:extLst>
              <a:ext uri="{FF2B5EF4-FFF2-40B4-BE49-F238E27FC236}">
                <a16:creationId xmlns:a16="http://schemas.microsoft.com/office/drawing/2014/main" id="{81E5BA2C-AC40-A6F8-D337-D2853EC00157}"/>
              </a:ext>
            </a:extLst>
          </p:cNvPr>
          <p:cNvGrpSpPr>
            <a:grpSpLocks/>
          </p:cNvGrpSpPr>
          <p:nvPr/>
        </p:nvGrpSpPr>
        <p:grpSpPr bwMode="auto">
          <a:xfrm>
            <a:off x="4392055" y="2469771"/>
            <a:ext cx="3275608" cy="2168525"/>
            <a:chOff x="6580215" y="2104595"/>
            <a:chExt cx="3276545" cy="2168406"/>
          </a:xfrm>
        </p:grpSpPr>
        <p:grpSp>
          <p:nvGrpSpPr>
            <p:cNvPr id="38" name="Gruppieren 41">
              <a:extLst>
                <a:ext uri="{FF2B5EF4-FFF2-40B4-BE49-F238E27FC236}">
                  <a16:creationId xmlns:a16="http://schemas.microsoft.com/office/drawing/2014/main" id="{B6C02A98-09BD-2859-F49C-C06B0137B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4423" y="2479662"/>
              <a:ext cx="792127" cy="1424007"/>
              <a:chOff x="7164423" y="2479662"/>
              <a:chExt cx="792127" cy="1424007"/>
            </a:xfrm>
          </p:grpSpPr>
          <p:cxnSp>
            <p:nvCxnSpPr>
              <p:cNvPr id="44" name="Gerade Verbindung 39">
                <a:extLst>
                  <a:ext uri="{FF2B5EF4-FFF2-40B4-BE49-F238E27FC236}">
                    <a16:creationId xmlns:a16="http://schemas.microsoft.com/office/drawing/2014/main" id="{826C4B21-9A91-7128-01BE-5918ADB9D6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854065" y="3191665"/>
                <a:ext cx="1424007" cy="1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5" name="Gerade Verbindung 34">
                <a:extLst>
                  <a:ext uri="{FF2B5EF4-FFF2-40B4-BE49-F238E27FC236}">
                    <a16:creationId xmlns:a16="http://schemas.microsoft.com/office/drawing/2014/main" id="{65C80717-2B9C-9C10-62A7-F8D0BE112E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2479662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6" name="Gerade Verbindung 37">
                <a:extLst>
                  <a:ext uri="{FF2B5EF4-FFF2-40B4-BE49-F238E27FC236}">
                    <a16:creationId xmlns:a16="http://schemas.microsoft.com/office/drawing/2014/main" id="{563BB61C-6E54-FBDA-295C-1D7E41F88D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3903669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39" name="Textfeld 42">
              <a:extLst>
                <a:ext uri="{FF2B5EF4-FFF2-40B4-BE49-F238E27FC236}">
                  <a16:creationId xmlns:a16="http://schemas.microsoft.com/office/drawing/2014/main" id="{84A418B1-2E10-16EA-0052-D8467102F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3932" y="2104595"/>
              <a:ext cx="202972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 dirty="0">
                  <a:solidFill>
                    <a:srgbClr val="000000"/>
                  </a:solidFill>
                </a:rPr>
                <a:t>229</a:t>
              </a:r>
              <a:r>
                <a:rPr lang="de-DE" sz="1800" dirty="0">
                  <a:solidFill>
                    <a:srgbClr val="000000"/>
                  </a:solidFill>
                </a:rPr>
                <a:t>Th isomer </a:t>
              </a:r>
              <a:r>
                <a:rPr lang="de-DE" sz="1800" dirty="0" err="1">
                  <a:solidFill>
                    <a:srgbClr val="000000"/>
                  </a:solidFill>
                </a:rPr>
                <a:t>state</a:t>
              </a:r>
              <a:endParaRPr lang="de-DE" sz="18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feld 43">
              <a:extLst>
                <a:ext uri="{FF2B5EF4-FFF2-40B4-BE49-F238E27FC236}">
                  <a16:creationId xmlns:a16="http://schemas.microsoft.com/office/drawing/2014/main" id="{49C67315-8631-6A43-960B-9A9AD4DA42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8003" y="3903669"/>
              <a:ext cx="20553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>
                  <a:solidFill>
                    <a:srgbClr val="000000"/>
                  </a:solidFill>
                </a:rPr>
                <a:t>229</a:t>
              </a:r>
              <a:r>
                <a:rPr lang="de-DE" sz="1800">
                  <a:solidFill>
                    <a:srgbClr val="000000"/>
                  </a:solidFill>
                </a:rPr>
                <a:t>Th ground state</a:t>
              </a:r>
            </a:p>
          </p:txBody>
        </p:sp>
        <p:graphicFrame>
          <p:nvGraphicFramePr>
            <p:cNvPr id="41" name="Object 15">
              <a:extLst>
                <a:ext uri="{FF2B5EF4-FFF2-40B4-BE49-F238E27FC236}">
                  <a16:creationId xmlns:a16="http://schemas.microsoft.com/office/drawing/2014/main" id="{B8816A1F-3570-11AA-549D-EFFFD526A81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2266940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3" imgW="533169" imgH="431613" progId="Equation.3">
                    <p:embed/>
                  </p:oleObj>
                </mc:Choice>
                <mc:Fallback>
                  <p:oleObj name="Formel" r:id="rId3" imgW="533169" imgH="431613" progId="Equation.3">
                    <p:embed/>
                    <p:pic>
                      <p:nvPicPr>
                        <p:cNvPr id="41" name="Object 15">
                          <a:extLst>
                            <a:ext uri="{FF2B5EF4-FFF2-40B4-BE49-F238E27FC236}">
                              <a16:creationId xmlns:a16="http://schemas.microsoft.com/office/drawing/2014/main" id="{424247FB-E468-B608-BF4E-AD438B1805A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2266940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16">
              <a:extLst>
                <a:ext uri="{FF2B5EF4-FFF2-40B4-BE49-F238E27FC236}">
                  <a16:creationId xmlns:a16="http://schemas.microsoft.com/office/drawing/2014/main" id="{DCD2FC07-B359-1F15-988F-FD273080439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3690947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7" imgW="533169" imgH="431613" progId="Equation.3">
                    <p:embed/>
                  </p:oleObj>
                </mc:Choice>
                <mc:Fallback>
                  <p:oleObj name="Formel" r:id="rId7" imgW="533169" imgH="431613" progId="Equation.3">
                    <p:embed/>
                    <p:pic>
                      <p:nvPicPr>
                        <p:cNvPr id="42" name="Object 16">
                          <a:extLst>
                            <a:ext uri="{FF2B5EF4-FFF2-40B4-BE49-F238E27FC236}">
                              <a16:creationId xmlns:a16="http://schemas.microsoft.com/office/drawing/2014/main" id="{3D2354F9-C43C-90C4-1102-4D7AFBBCB90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3690947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Textfeld 46">
              <a:extLst>
                <a:ext uri="{FF2B5EF4-FFF2-40B4-BE49-F238E27FC236}">
                  <a16:creationId xmlns:a16="http://schemas.microsoft.com/office/drawing/2014/main" id="{87F82F3E-95B3-9AD1-753C-A4A4DA868C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4421" y="2688741"/>
              <a:ext cx="2232339" cy="92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dirty="0">
                  <a:solidFill>
                    <a:srgbClr val="000000"/>
                  </a:solidFill>
                  <a:sym typeface="Symbol" charset="0"/>
                </a:rPr>
                <a:t>M1 </a:t>
              </a:r>
              <a:r>
                <a:rPr lang="de-DE" sz="1800" dirty="0" err="1">
                  <a:solidFill>
                    <a:srgbClr val="000000"/>
                  </a:solidFill>
                  <a:sym typeface="Symbol" charset="0"/>
                </a:rPr>
                <a:t>transition</a:t>
              </a:r>
              <a:endParaRPr lang="de-DE" sz="1800" dirty="0">
                <a:solidFill>
                  <a:srgbClr val="000000"/>
                </a:solidFill>
                <a:sym typeface="Symbol" charset="0"/>
              </a:endParaRPr>
            </a:p>
            <a:p>
              <a:pPr eaLnBrk="1" hangingPunct="1"/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E  8 eV (150 </a:t>
              </a:r>
              <a:r>
                <a:rPr lang="de-DE" sz="1800" b="1" dirty="0" err="1">
                  <a:solidFill>
                    <a:srgbClr val="000000"/>
                  </a:solidFill>
                  <a:sym typeface="Symbol" charset="0"/>
                </a:rPr>
                <a:t>nm</a:t>
              </a: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)</a:t>
              </a:r>
              <a:br>
                <a:rPr lang="de-DE" sz="1800" b="1" dirty="0">
                  <a:solidFill>
                    <a:srgbClr val="000000"/>
                  </a:solidFill>
                  <a:sym typeface="Symbol" charset="0"/>
                </a:rPr>
              </a:b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  min. – h.</a:t>
              </a:r>
              <a:endParaRPr lang="de-DE" sz="18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13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D9821-EE57-1D4D-3820-78766E3B7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CDA31E-5939-A03F-9919-18E132B81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Concept: </a:t>
            </a:r>
            <a:r>
              <a:rPr lang="de-DE" baseline="30000" dirty="0">
                <a:solidFill>
                  <a:srgbClr val="FF0000"/>
                </a:solidFill>
                <a:latin typeface="+mn-lt"/>
              </a:rPr>
              <a:t>229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Th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nuclear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laser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excitation</a:t>
            </a:r>
            <a:endParaRPr lang="de-DE" b="0" dirty="0"/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B8CA05E6-6DD4-0EDE-A26F-CB339B6543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3 of 24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A9FE2187-D0F3-5B26-6D57-3CF91822CA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115" name="Gruppieren 54">
            <a:extLst>
              <a:ext uri="{FF2B5EF4-FFF2-40B4-BE49-F238E27FC236}">
                <a16:creationId xmlns:a16="http://schemas.microsoft.com/office/drawing/2014/main" id="{F4D84301-F188-E074-D7AB-24F56E3E2F26}"/>
              </a:ext>
            </a:extLst>
          </p:cNvPr>
          <p:cNvGrpSpPr>
            <a:grpSpLocks/>
          </p:cNvGrpSpPr>
          <p:nvPr/>
        </p:nvGrpSpPr>
        <p:grpSpPr bwMode="auto">
          <a:xfrm>
            <a:off x="859190" y="1177479"/>
            <a:ext cx="1391038" cy="1348394"/>
            <a:chOff x="1697000" y="1980050"/>
            <a:chExt cx="1837088" cy="1837207"/>
          </a:xfrm>
        </p:grpSpPr>
        <p:sp>
          <p:nvSpPr>
            <p:cNvPr id="127" name="Ellipse 55">
              <a:extLst>
                <a:ext uri="{FF2B5EF4-FFF2-40B4-BE49-F238E27FC236}">
                  <a16:creationId xmlns:a16="http://schemas.microsoft.com/office/drawing/2014/main" id="{176556B9-CC33-5E24-B607-11D0B1A39526}"/>
                </a:ext>
              </a:extLst>
            </p:cNvPr>
            <p:cNvSpPr/>
            <p:nvPr/>
          </p:nvSpPr>
          <p:spPr bwMode="auto">
            <a:xfrm>
              <a:off x="1697000" y="1980590"/>
              <a:ext cx="1824130" cy="1836667"/>
            </a:xfrm>
            <a:prstGeom prst="ellipse">
              <a:avLst/>
            </a:prstGeom>
            <a:gradFill flip="none" rotWithShape="1">
              <a:gsLst>
                <a:gs pos="56000">
                  <a:srgbClr val="2D2D8A">
                    <a:lumMod val="20000"/>
                    <a:lumOff val="80000"/>
                  </a:srgbClr>
                </a:gs>
                <a:gs pos="77000">
                  <a:srgbClr val="2D2D8A">
                    <a:lumMod val="50000"/>
                    <a:alpha val="61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320" name="Gruppieren 26">
              <a:extLst>
                <a:ext uri="{FF2B5EF4-FFF2-40B4-BE49-F238E27FC236}">
                  <a16:creationId xmlns:a16="http://schemas.microsoft.com/office/drawing/2014/main" id="{2384FB75-F1B4-F683-74F4-4875C00D83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909" y="1980050"/>
              <a:ext cx="1825176" cy="1837207"/>
              <a:chOff x="1707328" y="1980050"/>
              <a:chExt cx="3931356" cy="3912750"/>
            </a:xfrm>
          </p:grpSpPr>
          <p:sp>
            <p:nvSpPr>
              <p:cNvPr id="344" name="Ellipse 80">
                <a:extLst>
                  <a:ext uri="{FF2B5EF4-FFF2-40B4-BE49-F238E27FC236}">
                    <a16:creationId xmlns:a16="http://schemas.microsoft.com/office/drawing/2014/main" id="{9AC5702B-269F-6F4D-D805-103C427136BA}"/>
                  </a:ext>
                </a:extLst>
              </p:cNvPr>
              <p:cNvSpPr/>
              <p:nvPr/>
            </p:nvSpPr>
            <p:spPr bwMode="auto">
              <a:xfrm rot="434778">
                <a:off x="3006091" y="1978818"/>
                <a:ext cx="1312204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5" name="Ellipse 81">
                <a:extLst>
                  <a:ext uri="{FF2B5EF4-FFF2-40B4-BE49-F238E27FC236}">
                    <a16:creationId xmlns:a16="http://schemas.microsoft.com/office/drawing/2014/main" id="{EA273D2A-812D-54FC-39A2-07EA59BFB1D7}"/>
                  </a:ext>
                </a:extLst>
              </p:cNvPr>
              <p:cNvSpPr/>
              <p:nvPr/>
            </p:nvSpPr>
            <p:spPr bwMode="auto">
              <a:xfrm rot="5838212">
                <a:off x="2927706" y="1980612"/>
                <a:ext cx="1487282" cy="393051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6" name="Ellipse 82">
                <a:extLst>
                  <a:ext uri="{FF2B5EF4-FFF2-40B4-BE49-F238E27FC236}">
                    <a16:creationId xmlns:a16="http://schemas.microsoft.com/office/drawing/2014/main" id="{F3F4F2FD-B225-D370-CD90-0A30A63FBD67}"/>
                  </a:ext>
                </a:extLst>
              </p:cNvPr>
              <p:cNvSpPr/>
              <p:nvPr/>
            </p:nvSpPr>
            <p:spPr bwMode="auto">
              <a:xfrm rot="2981026">
                <a:off x="2697139" y="1965512"/>
                <a:ext cx="1985040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7" name="Ellipse 83">
                <a:extLst>
                  <a:ext uri="{FF2B5EF4-FFF2-40B4-BE49-F238E27FC236}">
                    <a16:creationId xmlns:a16="http://schemas.microsoft.com/office/drawing/2014/main" id="{3AE1AD37-F10B-06DD-CE62-84A43C04DEB1}"/>
                  </a:ext>
                </a:extLst>
              </p:cNvPr>
              <p:cNvSpPr/>
              <p:nvPr/>
            </p:nvSpPr>
            <p:spPr bwMode="auto">
              <a:xfrm rot="20389108">
                <a:off x="3274636" y="1978818"/>
                <a:ext cx="830046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8" name="Ellipse 84">
                <a:extLst>
                  <a:ext uri="{FF2B5EF4-FFF2-40B4-BE49-F238E27FC236}">
                    <a16:creationId xmlns:a16="http://schemas.microsoft.com/office/drawing/2014/main" id="{C350AA5B-AA4C-434D-ECF1-9C99520E0223}"/>
                  </a:ext>
                </a:extLst>
              </p:cNvPr>
              <p:cNvSpPr/>
              <p:nvPr/>
            </p:nvSpPr>
            <p:spPr bwMode="auto">
              <a:xfrm rot="18877167">
                <a:off x="3062960" y="1971511"/>
                <a:ext cx="1253393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9" name="Ellipse 85">
                <a:extLst>
                  <a:ext uri="{FF2B5EF4-FFF2-40B4-BE49-F238E27FC236}">
                    <a16:creationId xmlns:a16="http://schemas.microsoft.com/office/drawing/2014/main" id="{7052F93C-2A16-C4AF-F8B6-77620B79A82B}"/>
                  </a:ext>
                </a:extLst>
              </p:cNvPr>
              <p:cNvSpPr/>
              <p:nvPr/>
            </p:nvSpPr>
            <p:spPr bwMode="auto">
              <a:xfrm rot="1266230">
                <a:off x="3390596" y="3160250"/>
                <a:ext cx="537089" cy="154725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50" name="Ellipse 86">
                <a:extLst>
                  <a:ext uri="{FF2B5EF4-FFF2-40B4-BE49-F238E27FC236}">
                    <a16:creationId xmlns:a16="http://schemas.microsoft.com/office/drawing/2014/main" id="{C4D2CA60-23D5-6AA0-496E-59A83E0B67AB}"/>
                  </a:ext>
                </a:extLst>
              </p:cNvPr>
              <p:cNvSpPr/>
              <p:nvPr/>
            </p:nvSpPr>
            <p:spPr bwMode="auto">
              <a:xfrm rot="17894496">
                <a:off x="3401479" y="3158760"/>
                <a:ext cx="539740" cy="155023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321" name="Oval 28">
              <a:extLst>
                <a:ext uri="{FF2B5EF4-FFF2-40B4-BE49-F238E27FC236}">
                  <a16:creationId xmlns:a16="http://schemas.microsoft.com/office/drawing/2014/main" id="{FBFB8A7A-D39A-288B-BA5F-D228A9FF3B0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1086" y="2895790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2" name="Oval 28">
              <a:extLst>
                <a:ext uri="{FF2B5EF4-FFF2-40B4-BE49-F238E27FC236}">
                  <a16:creationId xmlns:a16="http://schemas.microsoft.com/office/drawing/2014/main" id="{D074FEE5-2424-6472-2A30-03FE8EE983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5534" y="279342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3" name="Oval 28">
              <a:extLst>
                <a:ext uri="{FF2B5EF4-FFF2-40B4-BE49-F238E27FC236}">
                  <a16:creationId xmlns:a16="http://schemas.microsoft.com/office/drawing/2014/main" id="{18DC189E-8001-1D3E-F3BF-24101AD0F0F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0912" y="2940284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4" name="Oval 28">
              <a:extLst>
                <a:ext uri="{FF2B5EF4-FFF2-40B4-BE49-F238E27FC236}">
                  <a16:creationId xmlns:a16="http://schemas.microsoft.com/office/drawing/2014/main" id="{C26AEA25-E823-94ED-66D7-2FEE3EFDD2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3278" y="274882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5" name="Oval 28">
              <a:extLst>
                <a:ext uri="{FF2B5EF4-FFF2-40B4-BE49-F238E27FC236}">
                  <a16:creationId xmlns:a16="http://schemas.microsoft.com/office/drawing/2014/main" id="{6ABEC1D0-61D1-BBE9-6F82-EC840F3720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0961" y="2848868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6" name="Oval 28">
              <a:extLst>
                <a:ext uri="{FF2B5EF4-FFF2-40B4-BE49-F238E27FC236}">
                  <a16:creationId xmlns:a16="http://schemas.microsoft.com/office/drawing/2014/main" id="{DE86736E-E62D-ADEB-C071-FDCB6AD11D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484" y="273686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9E5E0B39-B5BB-FDDD-7117-DA52C1C7E8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01101" y="2940105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8" name="Oval 28">
              <a:extLst>
                <a:ext uri="{FF2B5EF4-FFF2-40B4-BE49-F238E27FC236}">
                  <a16:creationId xmlns:a16="http://schemas.microsoft.com/office/drawing/2014/main" id="{A91ECCC3-65FD-79FE-76D4-E7D9FAC39D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52397" y="284171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9" name="Oval 28">
              <a:extLst>
                <a:ext uri="{FF2B5EF4-FFF2-40B4-BE49-F238E27FC236}">
                  <a16:creationId xmlns:a16="http://schemas.microsoft.com/office/drawing/2014/main" id="{AFDA02F5-4AEC-31E7-03C3-AE2D9958D6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6075" y="293294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0" name="Oval 28">
              <a:extLst>
                <a:ext uri="{FF2B5EF4-FFF2-40B4-BE49-F238E27FC236}">
                  <a16:creationId xmlns:a16="http://schemas.microsoft.com/office/drawing/2014/main" id="{904CEAA6-3C97-9F6D-3361-E2DADE2B971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7372" y="2836346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1" name="Oval 28">
              <a:extLst>
                <a:ext uri="{FF2B5EF4-FFF2-40B4-BE49-F238E27FC236}">
                  <a16:creationId xmlns:a16="http://schemas.microsoft.com/office/drawing/2014/main" id="{7FC98471-38EE-3826-CE4D-53416DCE1BD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1657" y="277119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2" name="Oval 28">
              <a:extLst>
                <a:ext uri="{FF2B5EF4-FFF2-40B4-BE49-F238E27FC236}">
                  <a16:creationId xmlns:a16="http://schemas.microsoft.com/office/drawing/2014/main" id="{DC2D9F7F-4255-48FF-30AA-588B16E658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4849" y="273974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3" name="Oval 28">
              <a:extLst>
                <a:ext uri="{FF2B5EF4-FFF2-40B4-BE49-F238E27FC236}">
                  <a16:creationId xmlns:a16="http://schemas.microsoft.com/office/drawing/2014/main" id="{29618A45-AAD2-8D3B-D1EB-48121D1B80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30054" y="2787637"/>
              <a:ext cx="107674" cy="109819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4" name="Oval 28">
              <a:extLst>
                <a:ext uri="{FF2B5EF4-FFF2-40B4-BE49-F238E27FC236}">
                  <a16:creationId xmlns:a16="http://schemas.microsoft.com/office/drawing/2014/main" id="{193B18C5-AF68-BAEE-B99A-B2EE1BFEFA3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9719" y="2885137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5" name="Oval 28">
              <a:extLst>
                <a:ext uri="{FF2B5EF4-FFF2-40B4-BE49-F238E27FC236}">
                  <a16:creationId xmlns:a16="http://schemas.microsoft.com/office/drawing/2014/main" id="{1E810F27-CA23-C77D-97E9-177EFD47D1A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2227" y="2818611"/>
              <a:ext cx="104839" cy="109821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4E8E630-05ED-488F-39D7-C58A2201B3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41388" y="2894641"/>
              <a:ext cx="104841" cy="107004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7" name="Oval 28">
              <a:extLst>
                <a:ext uri="{FF2B5EF4-FFF2-40B4-BE49-F238E27FC236}">
                  <a16:creationId xmlns:a16="http://schemas.microsoft.com/office/drawing/2014/main" id="{6DE65329-3D08-BFCD-FA65-C6091E9849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60167" y="2847306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8" name="Oval 28">
              <a:extLst>
                <a:ext uri="{FF2B5EF4-FFF2-40B4-BE49-F238E27FC236}">
                  <a16:creationId xmlns:a16="http://schemas.microsoft.com/office/drawing/2014/main" id="{766CB87A-3774-057E-31BF-1238B8548CA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0972" y="349580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9" name="Oval 28">
              <a:extLst>
                <a:ext uri="{FF2B5EF4-FFF2-40B4-BE49-F238E27FC236}">
                  <a16:creationId xmlns:a16="http://schemas.microsoft.com/office/drawing/2014/main" id="{11AE26BD-58A9-1D90-5BFB-FF6333390F7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71631" y="292780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0" name="Oval 28">
              <a:extLst>
                <a:ext uri="{FF2B5EF4-FFF2-40B4-BE49-F238E27FC236}">
                  <a16:creationId xmlns:a16="http://schemas.microsoft.com/office/drawing/2014/main" id="{83680D68-61B6-1304-10C4-3E5C207CEF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72029" y="256554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1" name="Oval 28">
              <a:extLst>
                <a:ext uri="{FF2B5EF4-FFF2-40B4-BE49-F238E27FC236}">
                  <a16:creationId xmlns:a16="http://schemas.microsoft.com/office/drawing/2014/main" id="{0ED2FF71-7745-E77B-E40A-FCF175853E4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44491" y="303961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2" name="Oval 28">
              <a:extLst>
                <a:ext uri="{FF2B5EF4-FFF2-40B4-BE49-F238E27FC236}">
                  <a16:creationId xmlns:a16="http://schemas.microsoft.com/office/drawing/2014/main" id="{DC81BD1C-715D-B6E2-C7C7-C6A31DDC108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46199" y="2279311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3" name="Oval 28">
              <a:extLst>
                <a:ext uri="{FF2B5EF4-FFF2-40B4-BE49-F238E27FC236}">
                  <a16:creationId xmlns:a16="http://schemas.microsoft.com/office/drawing/2014/main" id="{DE99DB70-C6C8-CF47-98E3-F764127685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27106" y="2341924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C6C3484F-3F15-287F-6189-948C674830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8558" y="1813597"/>
            <a:ext cx="81530" cy="78535"/>
          </a:xfrm>
          <a:prstGeom prst="ellipse">
            <a:avLst/>
          </a:prstGeom>
          <a:gradFill rotWithShape="1">
            <a:gsLst>
              <a:gs pos="0">
                <a:srgbClr val="BBE0E3"/>
              </a:gs>
              <a:gs pos="100000">
                <a:srgbClr val="3333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3399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361" name="Gerade Verbindung mit Pfeil 360">
            <a:extLst>
              <a:ext uri="{FF2B5EF4-FFF2-40B4-BE49-F238E27FC236}">
                <a16:creationId xmlns:a16="http://schemas.microsoft.com/office/drawing/2014/main" id="{B2D45A80-20EA-7E68-DE3A-9DEFF3BAF961}"/>
              </a:ext>
            </a:extLst>
          </p:cNvPr>
          <p:cNvCxnSpPr>
            <a:cxnSpLocks/>
          </p:cNvCxnSpPr>
          <p:nvPr/>
        </p:nvCxnSpPr>
        <p:spPr bwMode="auto">
          <a:xfrm flipV="1">
            <a:off x="951559" y="4550903"/>
            <a:ext cx="1154112" cy="6691"/>
          </a:xfrm>
          <a:prstGeom prst="straightConnector1">
            <a:avLst/>
          </a:prstGeom>
          <a:noFill/>
          <a:ln w="1587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62" name="Textfeld 44">
            <a:extLst>
              <a:ext uri="{FF2B5EF4-FFF2-40B4-BE49-F238E27FC236}">
                <a16:creationId xmlns:a16="http://schemas.microsoft.com/office/drawing/2014/main" id="{867DBDEC-01AB-3A4A-3DA3-C5CAFAA74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838" y="4572602"/>
            <a:ext cx="706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</a:t>
            </a:r>
            <a:r>
              <a:rPr lang="de-DE" sz="1400" baseline="30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-15</a:t>
            </a: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</a:t>
            </a:r>
          </a:p>
        </p:txBody>
      </p:sp>
      <p:sp>
        <p:nvSpPr>
          <p:cNvPr id="365" name="Parallelogramm 2">
            <a:extLst>
              <a:ext uri="{FF2B5EF4-FFF2-40B4-BE49-F238E27FC236}">
                <a16:creationId xmlns:a16="http://schemas.microsoft.com/office/drawing/2014/main" id="{69A9D394-7874-4361-5BB0-7C66188B57D0}"/>
              </a:ext>
            </a:extLst>
          </p:cNvPr>
          <p:cNvSpPr>
            <a:spLocks/>
          </p:cNvSpPr>
          <p:nvPr/>
        </p:nvSpPr>
        <p:spPr bwMode="auto">
          <a:xfrm rot="16200000">
            <a:off x="670639" y="2213076"/>
            <a:ext cx="1859848" cy="1107507"/>
          </a:xfrm>
          <a:custGeom>
            <a:avLst/>
            <a:gdLst>
              <a:gd name="T0" fmla="*/ 2422110 w 699769"/>
              <a:gd name="T1" fmla="*/ 4686137 h 795008"/>
              <a:gd name="T2" fmla="*/ 1931192 w 699769"/>
              <a:gd name="T3" fmla="*/ 0 h 795008"/>
              <a:gd name="T4" fmla="*/ 37198651 w 699769"/>
              <a:gd name="T5" fmla="*/ 20249349 h 795008"/>
              <a:gd name="T6" fmla="*/ 0 w 699769"/>
              <a:gd name="T7" fmla="*/ 43554971 h 795008"/>
              <a:gd name="T8" fmla="*/ 2422110 w 699769"/>
              <a:gd name="T9" fmla="*/ 4686137 h 7950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9769" h="795008">
                <a:moveTo>
                  <a:pt x="45564" y="85536"/>
                </a:moveTo>
                <a:lnTo>
                  <a:pt x="36329" y="0"/>
                </a:lnTo>
                <a:lnTo>
                  <a:pt x="699769" y="369611"/>
                </a:lnTo>
                <a:lnTo>
                  <a:pt x="0" y="795008"/>
                </a:lnTo>
                <a:lnTo>
                  <a:pt x="45564" y="85536"/>
                </a:lnTo>
                <a:close/>
              </a:path>
            </a:pathLst>
          </a:custGeom>
          <a:solidFill>
            <a:srgbClr val="333399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4B9F794-CA18-00F6-5F39-9ED1382979DC}"/>
              </a:ext>
            </a:extLst>
          </p:cNvPr>
          <p:cNvGrpSpPr/>
          <p:nvPr/>
        </p:nvGrpSpPr>
        <p:grpSpPr>
          <a:xfrm>
            <a:off x="1013233" y="3260000"/>
            <a:ext cx="1158587" cy="1064348"/>
            <a:chOff x="1013233" y="3315657"/>
            <a:chExt cx="1158587" cy="10643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8A66F92-ED8C-CAC1-64CC-E23A802413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13233" y="3315657"/>
              <a:ext cx="1158587" cy="106434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6" name="Gruppierung 3">
              <a:extLst>
                <a:ext uri="{FF2B5EF4-FFF2-40B4-BE49-F238E27FC236}">
                  <a16:creationId xmlns:a16="http://schemas.microsoft.com/office/drawing/2014/main" id="{0E9D1105-BA0E-D589-11CF-0C7CF451B2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0276" y="3486887"/>
              <a:ext cx="576024" cy="742005"/>
              <a:chOff x="566533" y="1353240"/>
              <a:chExt cx="570935" cy="806547"/>
            </a:xfrm>
          </p:grpSpPr>
          <p:grpSp>
            <p:nvGrpSpPr>
              <p:cNvPr id="7" name="Gruppieren 41">
                <a:extLst>
                  <a:ext uri="{FF2B5EF4-FFF2-40B4-BE49-F238E27FC236}">
                    <a16:creationId xmlns:a16="http://schemas.microsoft.com/office/drawing/2014/main" id="{B0030C11-95AB-E747-241D-39ABDCBEBC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6533" y="1353240"/>
                <a:ext cx="427126" cy="806547"/>
                <a:chOff x="7164423" y="2479662"/>
                <a:chExt cx="792127" cy="1424007"/>
              </a:xfrm>
            </p:grpSpPr>
            <p:cxnSp>
              <p:nvCxnSpPr>
                <p:cNvPr id="11" name="Gerade Verbindung 39">
                  <a:extLst>
                    <a:ext uri="{FF2B5EF4-FFF2-40B4-BE49-F238E27FC236}">
                      <a16:creationId xmlns:a16="http://schemas.microsoft.com/office/drawing/2014/main" id="{EA41A459-4260-5A78-FEA9-6C9A72000EE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854065" y="3191665"/>
                  <a:ext cx="1424007" cy="1"/>
                </a:xfrm>
                <a:prstGeom prst="line">
                  <a:avLst/>
                </a:prstGeom>
                <a:no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2" name="Gerade Verbindung 34">
                  <a:extLst>
                    <a:ext uri="{FF2B5EF4-FFF2-40B4-BE49-F238E27FC236}">
                      <a16:creationId xmlns:a16="http://schemas.microsoft.com/office/drawing/2014/main" id="{5FD44716-9FDF-EAB4-24A5-08181DECFF0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64423" y="2479662"/>
                  <a:ext cx="792127" cy="0"/>
                </a:xfrm>
                <a:prstGeom prst="line">
                  <a:avLst/>
                </a:prstGeom>
                <a:noFill/>
                <a:ln w="5715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3" name="Gerade Verbindung 12">
                  <a:extLst>
                    <a:ext uri="{FF2B5EF4-FFF2-40B4-BE49-F238E27FC236}">
                      <a16:creationId xmlns:a16="http://schemas.microsoft.com/office/drawing/2014/main" id="{56818BE7-CA62-0D7D-118B-7572DF6AA68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64423" y="3903669"/>
                  <a:ext cx="792127" cy="0"/>
                </a:xfrm>
                <a:prstGeom prst="line">
                  <a:avLst/>
                </a:prstGeom>
                <a:noFill/>
                <a:ln w="5715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sp>
            <p:nvSpPr>
              <p:cNvPr id="8" name="Textfeld 42">
                <a:extLst>
                  <a:ext uri="{FF2B5EF4-FFF2-40B4-BE49-F238E27FC236}">
                    <a16:creationId xmlns:a16="http://schemas.microsoft.com/office/drawing/2014/main" id="{4E334A29-1F5E-51DA-FBCD-C3EA60E10A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1657" y="1565858"/>
                <a:ext cx="302426" cy="397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graphicFrame>
            <p:nvGraphicFramePr>
              <p:cNvPr id="9" name="Object 15">
                <a:extLst>
                  <a:ext uri="{FF2B5EF4-FFF2-40B4-BE49-F238E27FC236}">
                    <a16:creationId xmlns:a16="http://schemas.microsoft.com/office/drawing/2014/main" id="{F9045D4B-7735-65F0-F4E9-F787D720F04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0275" y="1397301"/>
              <a:ext cx="287617" cy="244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3" imgW="533169" imgH="431613" progId="Equation.3">
                      <p:embed/>
                    </p:oleObj>
                  </mc:Choice>
                  <mc:Fallback>
                    <p:oleObj name="Formel" r:id="rId3" imgW="533169" imgH="431613" progId="Equation.3">
                      <p:embed/>
                      <p:pic>
                        <p:nvPicPr>
                          <p:cNvPr id="9" name="Object 15">
                            <a:extLst>
                              <a:ext uri="{FF2B5EF4-FFF2-40B4-BE49-F238E27FC236}">
                                <a16:creationId xmlns:a16="http://schemas.microsoft.com/office/drawing/2014/main" id="{53841F11-9A89-8E99-4C0D-366CE88BFB0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0275" y="1397301"/>
                            <a:ext cx="287617" cy="2445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16">
                <a:extLst>
                  <a:ext uri="{FF2B5EF4-FFF2-40B4-BE49-F238E27FC236}">
                    <a16:creationId xmlns:a16="http://schemas.microsoft.com/office/drawing/2014/main" id="{98B84622-9BBA-C9F4-AC7B-916DF4FA025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49851" y="1871435"/>
              <a:ext cx="287617" cy="244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5" imgW="533169" imgH="431613" progId="Equation.3">
                      <p:embed/>
                    </p:oleObj>
                  </mc:Choice>
                  <mc:Fallback>
                    <p:oleObj name="Formel" r:id="rId5" imgW="533169" imgH="431613" progId="Equation.3">
                      <p:embed/>
                      <p:pic>
                        <p:nvPicPr>
                          <p:cNvPr id="10" name="Object 16">
                            <a:extLst>
                              <a:ext uri="{FF2B5EF4-FFF2-40B4-BE49-F238E27FC236}">
                                <a16:creationId xmlns:a16="http://schemas.microsoft.com/office/drawing/2014/main" id="{5D4202E6-A309-ACC5-FAE1-2DA1AF6C990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9851" y="1871435"/>
                            <a:ext cx="287617" cy="2445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6" name="Textfeld 104">
            <a:extLst>
              <a:ext uri="{FF2B5EF4-FFF2-40B4-BE49-F238E27FC236}">
                <a16:creationId xmlns:a16="http://schemas.microsoft.com/office/drawing/2014/main" id="{D55A30B9-AF0D-6BFC-C4F7-E189E06DF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6685" y="2908029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7" name="Gruppieren 47">
            <a:extLst>
              <a:ext uri="{FF2B5EF4-FFF2-40B4-BE49-F238E27FC236}">
                <a16:creationId xmlns:a16="http://schemas.microsoft.com/office/drawing/2014/main" id="{AA1E9C1D-F2C5-C316-3063-82E3578C2A3E}"/>
              </a:ext>
            </a:extLst>
          </p:cNvPr>
          <p:cNvGrpSpPr>
            <a:grpSpLocks/>
          </p:cNvGrpSpPr>
          <p:nvPr/>
        </p:nvGrpSpPr>
        <p:grpSpPr bwMode="auto">
          <a:xfrm>
            <a:off x="4392055" y="2469771"/>
            <a:ext cx="3275608" cy="2168525"/>
            <a:chOff x="6580215" y="2104595"/>
            <a:chExt cx="3276545" cy="2168406"/>
          </a:xfrm>
        </p:grpSpPr>
        <p:grpSp>
          <p:nvGrpSpPr>
            <p:cNvPr id="38" name="Gruppieren 41">
              <a:extLst>
                <a:ext uri="{FF2B5EF4-FFF2-40B4-BE49-F238E27FC236}">
                  <a16:creationId xmlns:a16="http://schemas.microsoft.com/office/drawing/2014/main" id="{4B7E2DCA-0B34-8F61-CA5E-8BC2D559A1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4423" y="2479662"/>
              <a:ext cx="792127" cy="1424007"/>
              <a:chOff x="7164423" y="2479662"/>
              <a:chExt cx="792127" cy="1424007"/>
            </a:xfrm>
          </p:grpSpPr>
          <p:cxnSp>
            <p:nvCxnSpPr>
              <p:cNvPr id="44" name="Gerade Verbindung 39">
                <a:extLst>
                  <a:ext uri="{FF2B5EF4-FFF2-40B4-BE49-F238E27FC236}">
                    <a16:creationId xmlns:a16="http://schemas.microsoft.com/office/drawing/2014/main" id="{781F4E70-66E7-65B1-3A5D-A55C39C6BE1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854065" y="3191665"/>
                <a:ext cx="1424007" cy="1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5" name="Gerade Verbindung 34">
                <a:extLst>
                  <a:ext uri="{FF2B5EF4-FFF2-40B4-BE49-F238E27FC236}">
                    <a16:creationId xmlns:a16="http://schemas.microsoft.com/office/drawing/2014/main" id="{FE2D0359-9A1D-BDE6-9A26-7677AED822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2479662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6" name="Gerade Verbindung 37">
                <a:extLst>
                  <a:ext uri="{FF2B5EF4-FFF2-40B4-BE49-F238E27FC236}">
                    <a16:creationId xmlns:a16="http://schemas.microsoft.com/office/drawing/2014/main" id="{6CF204B7-6895-9680-A407-C51EECCA5E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3903669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39" name="Textfeld 42">
              <a:extLst>
                <a:ext uri="{FF2B5EF4-FFF2-40B4-BE49-F238E27FC236}">
                  <a16:creationId xmlns:a16="http://schemas.microsoft.com/office/drawing/2014/main" id="{DC9B55D0-A1E3-C2B7-C9BE-3945C373D6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3932" y="2104595"/>
              <a:ext cx="202972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 dirty="0">
                  <a:solidFill>
                    <a:srgbClr val="000000"/>
                  </a:solidFill>
                </a:rPr>
                <a:t>229</a:t>
              </a:r>
              <a:r>
                <a:rPr lang="de-DE" sz="1800" dirty="0">
                  <a:solidFill>
                    <a:srgbClr val="000000"/>
                  </a:solidFill>
                </a:rPr>
                <a:t>Th isomer </a:t>
              </a:r>
              <a:r>
                <a:rPr lang="de-DE" sz="1800" dirty="0" err="1">
                  <a:solidFill>
                    <a:srgbClr val="000000"/>
                  </a:solidFill>
                </a:rPr>
                <a:t>state</a:t>
              </a:r>
              <a:endParaRPr lang="de-DE" sz="18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feld 43">
              <a:extLst>
                <a:ext uri="{FF2B5EF4-FFF2-40B4-BE49-F238E27FC236}">
                  <a16:creationId xmlns:a16="http://schemas.microsoft.com/office/drawing/2014/main" id="{1F960987-445C-DAC1-C08D-676FF89AD9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8003" y="3903669"/>
              <a:ext cx="20553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>
                  <a:solidFill>
                    <a:srgbClr val="000000"/>
                  </a:solidFill>
                </a:rPr>
                <a:t>229</a:t>
              </a:r>
              <a:r>
                <a:rPr lang="de-DE" sz="1800">
                  <a:solidFill>
                    <a:srgbClr val="000000"/>
                  </a:solidFill>
                </a:rPr>
                <a:t>Th ground state</a:t>
              </a:r>
            </a:p>
          </p:txBody>
        </p:sp>
        <p:graphicFrame>
          <p:nvGraphicFramePr>
            <p:cNvPr id="41" name="Object 15">
              <a:extLst>
                <a:ext uri="{FF2B5EF4-FFF2-40B4-BE49-F238E27FC236}">
                  <a16:creationId xmlns:a16="http://schemas.microsoft.com/office/drawing/2014/main" id="{EFEED762-06DD-8893-DC57-19B328A3FFD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2266940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3" imgW="533169" imgH="431613" progId="Equation.3">
                    <p:embed/>
                  </p:oleObj>
                </mc:Choice>
                <mc:Fallback>
                  <p:oleObj name="Formel" r:id="rId3" imgW="533169" imgH="431613" progId="Equation.3">
                    <p:embed/>
                    <p:pic>
                      <p:nvPicPr>
                        <p:cNvPr id="41" name="Object 15">
                          <a:extLst>
                            <a:ext uri="{FF2B5EF4-FFF2-40B4-BE49-F238E27FC236}">
                              <a16:creationId xmlns:a16="http://schemas.microsoft.com/office/drawing/2014/main" id="{B8816A1F-3570-11AA-549D-EFFFD526A81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2266940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16">
              <a:extLst>
                <a:ext uri="{FF2B5EF4-FFF2-40B4-BE49-F238E27FC236}">
                  <a16:creationId xmlns:a16="http://schemas.microsoft.com/office/drawing/2014/main" id="{75EB4C50-210C-A9AC-5EE9-DCF5097C3FC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3690947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7" imgW="533169" imgH="431613" progId="Equation.3">
                    <p:embed/>
                  </p:oleObj>
                </mc:Choice>
                <mc:Fallback>
                  <p:oleObj name="Formel" r:id="rId7" imgW="533169" imgH="431613" progId="Equation.3">
                    <p:embed/>
                    <p:pic>
                      <p:nvPicPr>
                        <p:cNvPr id="42" name="Object 16">
                          <a:extLst>
                            <a:ext uri="{FF2B5EF4-FFF2-40B4-BE49-F238E27FC236}">
                              <a16:creationId xmlns:a16="http://schemas.microsoft.com/office/drawing/2014/main" id="{DCD2FC07-B359-1F15-988F-FD273080439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3690947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Textfeld 46">
              <a:extLst>
                <a:ext uri="{FF2B5EF4-FFF2-40B4-BE49-F238E27FC236}">
                  <a16:creationId xmlns:a16="http://schemas.microsoft.com/office/drawing/2014/main" id="{B53E62E8-9B89-2EB7-B832-F640AEBDB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4421" y="2688741"/>
              <a:ext cx="2232339" cy="92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dirty="0">
                  <a:solidFill>
                    <a:srgbClr val="000000"/>
                  </a:solidFill>
                  <a:sym typeface="Symbol" charset="0"/>
                </a:rPr>
                <a:t>M1 </a:t>
              </a:r>
              <a:r>
                <a:rPr lang="de-DE" sz="1800" dirty="0" err="1">
                  <a:solidFill>
                    <a:srgbClr val="000000"/>
                  </a:solidFill>
                  <a:sym typeface="Symbol" charset="0"/>
                </a:rPr>
                <a:t>transition</a:t>
              </a:r>
              <a:endParaRPr lang="de-DE" sz="1800" dirty="0">
                <a:solidFill>
                  <a:srgbClr val="000000"/>
                </a:solidFill>
                <a:sym typeface="Symbol" charset="0"/>
              </a:endParaRPr>
            </a:p>
            <a:p>
              <a:pPr eaLnBrk="1" hangingPunct="1"/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E  8 eV (150 </a:t>
              </a:r>
              <a:r>
                <a:rPr lang="de-DE" sz="1800" b="1" dirty="0" err="1">
                  <a:solidFill>
                    <a:srgbClr val="000000"/>
                  </a:solidFill>
                  <a:sym typeface="Symbol" charset="0"/>
                </a:rPr>
                <a:t>nm</a:t>
              </a: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)</a:t>
              </a:r>
              <a:br>
                <a:rPr lang="de-DE" sz="1800" b="1" dirty="0">
                  <a:solidFill>
                    <a:srgbClr val="000000"/>
                  </a:solidFill>
                  <a:sym typeface="Symbol" charset="0"/>
                </a:rPr>
              </a:b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  min. – h.</a:t>
              </a:r>
              <a:endParaRPr lang="de-DE" sz="1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4CB9A9A4-9C11-5E24-9E6F-0E4C36B92D6C}"/>
              </a:ext>
            </a:extLst>
          </p:cNvPr>
          <p:cNvGrpSpPr/>
          <p:nvPr/>
        </p:nvGrpSpPr>
        <p:grpSpPr>
          <a:xfrm>
            <a:off x="2314778" y="3201720"/>
            <a:ext cx="2029144" cy="625784"/>
            <a:chOff x="2491771" y="1785661"/>
            <a:chExt cx="2474819" cy="776553"/>
          </a:xfrm>
        </p:grpSpPr>
        <p:sp>
          <p:nvSpPr>
            <p:cNvPr id="18" name="Pfeil nach oben 17">
              <a:extLst>
                <a:ext uri="{FF2B5EF4-FFF2-40B4-BE49-F238E27FC236}">
                  <a16:creationId xmlns:a16="http://schemas.microsoft.com/office/drawing/2014/main" id="{9B81739F-EF9D-5F74-BC34-93960B3BA41F}"/>
                </a:ext>
              </a:extLst>
            </p:cNvPr>
            <p:cNvSpPr/>
            <p:nvPr/>
          </p:nvSpPr>
          <p:spPr>
            <a:xfrm rot="4914756">
              <a:off x="3340904" y="936528"/>
              <a:ext cx="776553" cy="2474819"/>
            </a:xfrm>
            <a:prstGeom prst="upArrow">
              <a:avLst/>
            </a:prstGeom>
            <a:solidFill>
              <a:srgbClr val="A1B9D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25B60D6-803E-D596-4E9B-80C059C508AD}"/>
                </a:ext>
              </a:extLst>
            </p:cNvPr>
            <p:cNvSpPr txBox="1"/>
            <p:nvPr/>
          </p:nvSpPr>
          <p:spPr>
            <a:xfrm rot="21129022">
              <a:off x="2831527" y="2034541"/>
              <a:ext cx="1539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laser</a:t>
              </a:r>
              <a:r>
                <a:rPr lang="de-DE" dirty="0"/>
                <a:t> </a:t>
              </a:r>
              <a:r>
                <a:rPr lang="de-DE" dirty="0" err="1"/>
                <a:t>excitation</a:t>
              </a:r>
              <a:r>
                <a:rPr lang="de-DE" dirty="0"/>
                <a:t>???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4434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0AD5C-D8EF-9B71-B634-B3A167E5A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03A8164-CAD7-EAE2-B573-1ECF6DAB4963}"/>
              </a:ext>
            </a:extLst>
          </p:cNvPr>
          <p:cNvGrpSpPr/>
          <p:nvPr/>
        </p:nvGrpSpPr>
        <p:grpSpPr>
          <a:xfrm>
            <a:off x="1334810" y="604962"/>
            <a:ext cx="2986772" cy="1704405"/>
            <a:chOff x="749641" y="715646"/>
            <a:chExt cx="2986772" cy="1704405"/>
          </a:xfrm>
        </p:grpSpPr>
        <p:pic>
          <p:nvPicPr>
            <p:cNvPr id="4" name="Bild 3" descr="CaF2_conv_Fsc.png">
              <a:extLst>
                <a:ext uri="{FF2B5EF4-FFF2-40B4-BE49-F238E27FC236}">
                  <a16:creationId xmlns:a16="http://schemas.microsoft.com/office/drawing/2014/main" id="{D8D29550-5FDA-1B1E-16CA-23F48BC45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3"/>
            <a:stretch>
              <a:fillRect/>
            </a:stretch>
          </p:blipFill>
          <p:spPr bwMode="auto">
            <a:xfrm>
              <a:off x="2006372" y="715646"/>
              <a:ext cx="1730041" cy="155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Parallelogramm 2">
              <a:extLst>
                <a:ext uri="{FF2B5EF4-FFF2-40B4-BE49-F238E27FC236}">
                  <a16:creationId xmlns:a16="http://schemas.microsoft.com/office/drawing/2014/main" id="{FF1903E8-3F0B-F0E2-C493-09FD27535726}"/>
                </a:ext>
              </a:extLst>
            </p:cNvPr>
            <p:cNvSpPr>
              <a:spLocks/>
            </p:cNvSpPr>
            <p:nvPr/>
          </p:nvSpPr>
          <p:spPr bwMode="auto">
            <a:xfrm rot="7373839">
              <a:off x="846156" y="1211505"/>
              <a:ext cx="1112031" cy="1305061"/>
            </a:xfrm>
            <a:custGeom>
              <a:avLst/>
              <a:gdLst>
                <a:gd name="T0" fmla="*/ 9230 w 1195761"/>
                <a:gd name="T1" fmla="*/ 229112 h 815278"/>
                <a:gd name="T2" fmla="*/ 0 w 1195761"/>
                <a:gd name="T3" fmla="*/ 143507 h 815278"/>
                <a:gd name="T4" fmla="*/ 1195135 w 1195761"/>
                <a:gd name="T5" fmla="*/ 0 h 815278"/>
                <a:gd name="T6" fmla="*/ 903802 w 1195761"/>
                <a:gd name="T7" fmla="*/ 815939 h 815278"/>
                <a:gd name="T8" fmla="*/ 9230 w 1195761"/>
                <a:gd name="T9" fmla="*/ 229112 h 815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9235 w 904276"/>
                <a:gd name="connsiteY0" fmla="*/ 85536 h 671888"/>
                <a:gd name="connsiteX1" fmla="*/ 0 w 904276"/>
                <a:gd name="connsiteY1" fmla="*/ 0 h 671888"/>
                <a:gd name="connsiteX2" fmla="*/ 663440 w 904276"/>
                <a:gd name="connsiteY2" fmla="*/ 369611 h 671888"/>
                <a:gd name="connsiteX3" fmla="*/ 904276 w 904276"/>
                <a:gd name="connsiteY3" fmla="*/ 671888 h 671888"/>
                <a:gd name="connsiteX4" fmla="*/ 9235 w 904276"/>
                <a:gd name="connsiteY4" fmla="*/ 85536 h 671888"/>
                <a:gd name="connsiteX0" fmla="*/ 45564 w 699769"/>
                <a:gd name="connsiteY0" fmla="*/ 85536 h 795008"/>
                <a:gd name="connsiteX1" fmla="*/ 36329 w 699769"/>
                <a:gd name="connsiteY1" fmla="*/ 0 h 795008"/>
                <a:gd name="connsiteX2" fmla="*/ 699769 w 699769"/>
                <a:gd name="connsiteY2" fmla="*/ 369611 h 795008"/>
                <a:gd name="connsiteX3" fmla="*/ 0 w 699769"/>
                <a:gd name="connsiteY3" fmla="*/ 795008 h 795008"/>
                <a:gd name="connsiteX4" fmla="*/ 45564 w 699769"/>
                <a:gd name="connsiteY4" fmla="*/ 85536 h 795008"/>
                <a:gd name="connsiteX0" fmla="*/ 45564 w 699769"/>
                <a:gd name="connsiteY0" fmla="*/ 427586 h 1137058"/>
                <a:gd name="connsiteX1" fmla="*/ 115617 w 699769"/>
                <a:gd name="connsiteY1" fmla="*/ 0 h 1137058"/>
                <a:gd name="connsiteX2" fmla="*/ 699769 w 699769"/>
                <a:gd name="connsiteY2" fmla="*/ 711661 h 1137058"/>
                <a:gd name="connsiteX3" fmla="*/ 0 w 699769"/>
                <a:gd name="connsiteY3" fmla="*/ 1137058 h 1137058"/>
                <a:gd name="connsiteX4" fmla="*/ 45564 w 699769"/>
                <a:gd name="connsiteY4" fmla="*/ 427586 h 1137058"/>
                <a:gd name="connsiteX0" fmla="*/ 788 w 699769"/>
                <a:gd name="connsiteY0" fmla="*/ 36913 h 1137058"/>
                <a:gd name="connsiteX1" fmla="*/ 115617 w 699769"/>
                <a:gd name="connsiteY1" fmla="*/ 0 h 1137058"/>
                <a:gd name="connsiteX2" fmla="*/ 699769 w 699769"/>
                <a:gd name="connsiteY2" fmla="*/ 711661 h 1137058"/>
                <a:gd name="connsiteX3" fmla="*/ 0 w 699769"/>
                <a:gd name="connsiteY3" fmla="*/ 1137058 h 1137058"/>
                <a:gd name="connsiteX4" fmla="*/ 788 w 699769"/>
                <a:gd name="connsiteY4" fmla="*/ 36913 h 1137058"/>
                <a:gd name="connsiteX0" fmla="*/ 1 w 698982"/>
                <a:gd name="connsiteY0" fmla="*/ 36913 h 1087534"/>
                <a:gd name="connsiteX1" fmla="*/ 114830 w 698982"/>
                <a:gd name="connsiteY1" fmla="*/ 0 h 1087534"/>
                <a:gd name="connsiteX2" fmla="*/ 698982 w 698982"/>
                <a:gd name="connsiteY2" fmla="*/ 711661 h 1087534"/>
                <a:gd name="connsiteX3" fmla="*/ 285082 w 698982"/>
                <a:gd name="connsiteY3" fmla="*/ 1087534 h 1087534"/>
                <a:gd name="connsiteX4" fmla="*/ 1 w 698982"/>
                <a:gd name="connsiteY4" fmla="*/ 36913 h 1087534"/>
                <a:gd name="connsiteX0" fmla="*/ 1 w 698982"/>
                <a:gd name="connsiteY0" fmla="*/ 36913 h 1087534"/>
                <a:gd name="connsiteX1" fmla="*/ 114830 w 698982"/>
                <a:gd name="connsiteY1" fmla="*/ 0 h 1087534"/>
                <a:gd name="connsiteX2" fmla="*/ 698982 w 698982"/>
                <a:gd name="connsiteY2" fmla="*/ 711661 h 1087534"/>
                <a:gd name="connsiteX3" fmla="*/ 285082 w 698982"/>
                <a:gd name="connsiteY3" fmla="*/ 1087534 h 1087534"/>
                <a:gd name="connsiteX4" fmla="*/ 1 w 698982"/>
                <a:gd name="connsiteY4" fmla="*/ 36913 h 1087534"/>
                <a:gd name="connsiteX0" fmla="*/ 0 w 698981"/>
                <a:gd name="connsiteY0" fmla="*/ 36913 h 1087534"/>
                <a:gd name="connsiteX1" fmla="*/ 114829 w 698981"/>
                <a:gd name="connsiteY1" fmla="*/ 0 h 1087534"/>
                <a:gd name="connsiteX2" fmla="*/ 698981 w 698981"/>
                <a:gd name="connsiteY2" fmla="*/ 711661 h 1087534"/>
                <a:gd name="connsiteX3" fmla="*/ 285081 w 698981"/>
                <a:gd name="connsiteY3" fmla="*/ 1087534 h 1087534"/>
                <a:gd name="connsiteX4" fmla="*/ 0 w 698981"/>
                <a:gd name="connsiteY4" fmla="*/ 36913 h 1087534"/>
                <a:gd name="connsiteX0" fmla="*/ 0 w 871143"/>
                <a:gd name="connsiteY0" fmla="*/ 36913 h 1087534"/>
                <a:gd name="connsiteX1" fmla="*/ 114829 w 871143"/>
                <a:gd name="connsiteY1" fmla="*/ 0 h 1087534"/>
                <a:gd name="connsiteX2" fmla="*/ 871143 w 871143"/>
                <a:gd name="connsiteY2" fmla="*/ 251502 h 1087534"/>
                <a:gd name="connsiteX3" fmla="*/ 285081 w 871143"/>
                <a:gd name="connsiteY3" fmla="*/ 1087534 h 1087534"/>
                <a:gd name="connsiteX4" fmla="*/ 0 w 871143"/>
                <a:gd name="connsiteY4" fmla="*/ 36913 h 1087534"/>
                <a:gd name="connsiteX0" fmla="*/ 0 w 871143"/>
                <a:gd name="connsiteY0" fmla="*/ 36913 h 969301"/>
                <a:gd name="connsiteX1" fmla="*/ 114829 w 871143"/>
                <a:gd name="connsiteY1" fmla="*/ 0 h 969301"/>
                <a:gd name="connsiteX2" fmla="*/ 871143 w 871143"/>
                <a:gd name="connsiteY2" fmla="*/ 251502 h 969301"/>
                <a:gd name="connsiteX3" fmla="*/ 228775 w 871143"/>
                <a:gd name="connsiteY3" fmla="*/ 969301 h 969301"/>
                <a:gd name="connsiteX4" fmla="*/ 0 w 871143"/>
                <a:gd name="connsiteY4" fmla="*/ 36913 h 969301"/>
                <a:gd name="connsiteX0" fmla="*/ 0 w 844835"/>
                <a:gd name="connsiteY0" fmla="*/ 56840 h 969301"/>
                <a:gd name="connsiteX1" fmla="*/ 88521 w 844835"/>
                <a:gd name="connsiteY1" fmla="*/ 0 h 969301"/>
                <a:gd name="connsiteX2" fmla="*/ 844835 w 844835"/>
                <a:gd name="connsiteY2" fmla="*/ 251502 h 969301"/>
                <a:gd name="connsiteX3" fmla="*/ 202467 w 844835"/>
                <a:gd name="connsiteY3" fmla="*/ 969301 h 969301"/>
                <a:gd name="connsiteX4" fmla="*/ 0 w 844835"/>
                <a:gd name="connsiteY4" fmla="*/ 56840 h 969301"/>
                <a:gd name="connsiteX0" fmla="*/ 0 w 844835"/>
                <a:gd name="connsiteY0" fmla="*/ 56840 h 969301"/>
                <a:gd name="connsiteX1" fmla="*/ 88521 w 844835"/>
                <a:gd name="connsiteY1" fmla="*/ 0 h 969301"/>
                <a:gd name="connsiteX2" fmla="*/ 844835 w 844835"/>
                <a:gd name="connsiteY2" fmla="*/ 251502 h 969301"/>
                <a:gd name="connsiteX3" fmla="*/ 202467 w 844835"/>
                <a:gd name="connsiteY3" fmla="*/ 969301 h 969301"/>
                <a:gd name="connsiteX4" fmla="*/ 0 w 844835"/>
                <a:gd name="connsiteY4" fmla="*/ 56840 h 969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835" h="969301">
                  <a:moveTo>
                    <a:pt x="0" y="56840"/>
                  </a:moveTo>
                  <a:lnTo>
                    <a:pt x="88521" y="0"/>
                  </a:lnTo>
                  <a:lnTo>
                    <a:pt x="844835" y="251502"/>
                  </a:lnTo>
                  <a:lnTo>
                    <a:pt x="202467" y="969301"/>
                  </a:lnTo>
                  <a:cubicBezTo>
                    <a:pt x="183649" y="908609"/>
                    <a:pt x="31291" y="188453"/>
                    <a:pt x="0" y="56840"/>
                  </a:cubicBezTo>
                  <a:close/>
                </a:path>
              </a:pathLst>
            </a:custGeom>
            <a:solidFill>
              <a:srgbClr val="2D2D8A">
                <a:lumMod val="40000"/>
                <a:lumOff val="60000"/>
                <a:alpha val="72156"/>
              </a:srgbClr>
            </a:solidFill>
            <a:ln>
              <a:noFill/>
            </a:ln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ECB0C23-091C-E053-3410-D5133482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>
                <a:latin typeface="+mn-lt"/>
              </a:rPr>
              <a:t>Concept: </a:t>
            </a:r>
            <a:r>
              <a:rPr kumimoji="0" lang="de-DE" sz="2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229</a:t>
            </a:r>
            <a:r>
              <a:rPr kumimoji="0" lang="de-DE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Th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nuclear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laser</a:t>
            </a:r>
            <a:r>
              <a:rPr lang="de-DE" b="0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excitation</a:t>
            </a:r>
            <a:r>
              <a:rPr lang="de-DE" b="0" dirty="0">
                <a:latin typeface="+mn-lt"/>
              </a:rPr>
              <a:t> in 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CaF</a:t>
            </a:r>
            <a:r>
              <a:rPr lang="de-DE" baseline="-25000" dirty="0">
                <a:solidFill>
                  <a:srgbClr val="FF0000"/>
                </a:solidFill>
                <a:latin typeface="+mn-lt"/>
              </a:rPr>
              <a:t>2</a:t>
            </a:r>
            <a:endParaRPr lang="de-DE" baseline="-25000" dirty="0">
              <a:solidFill>
                <a:srgbClr val="FF0000"/>
              </a:solidFill>
            </a:endParaRP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18272D9D-2F5B-2B3B-7A10-6404DDB4AB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3 of 24</a:t>
            </a: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A3794C41-B762-76AA-82D4-813A775DC7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grpSp>
        <p:nvGrpSpPr>
          <p:cNvPr id="115" name="Gruppieren 54">
            <a:extLst>
              <a:ext uri="{FF2B5EF4-FFF2-40B4-BE49-F238E27FC236}">
                <a16:creationId xmlns:a16="http://schemas.microsoft.com/office/drawing/2014/main" id="{BB5985E2-9289-49D5-CB90-329889CF6F94}"/>
              </a:ext>
            </a:extLst>
          </p:cNvPr>
          <p:cNvGrpSpPr>
            <a:grpSpLocks/>
          </p:cNvGrpSpPr>
          <p:nvPr/>
        </p:nvGrpSpPr>
        <p:grpSpPr bwMode="auto">
          <a:xfrm>
            <a:off x="859190" y="1177479"/>
            <a:ext cx="1391038" cy="1348394"/>
            <a:chOff x="1697000" y="1980050"/>
            <a:chExt cx="1837088" cy="1837207"/>
          </a:xfrm>
        </p:grpSpPr>
        <p:sp>
          <p:nvSpPr>
            <p:cNvPr id="127" name="Ellipse 55">
              <a:extLst>
                <a:ext uri="{FF2B5EF4-FFF2-40B4-BE49-F238E27FC236}">
                  <a16:creationId xmlns:a16="http://schemas.microsoft.com/office/drawing/2014/main" id="{768FA636-8DDF-743D-566A-F2F5F39E5C3C}"/>
                </a:ext>
              </a:extLst>
            </p:cNvPr>
            <p:cNvSpPr/>
            <p:nvPr/>
          </p:nvSpPr>
          <p:spPr bwMode="auto">
            <a:xfrm>
              <a:off x="1697000" y="1980590"/>
              <a:ext cx="1824130" cy="1836667"/>
            </a:xfrm>
            <a:prstGeom prst="ellipse">
              <a:avLst/>
            </a:prstGeom>
            <a:gradFill flip="none" rotWithShape="1">
              <a:gsLst>
                <a:gs pos="56000">
                  <a:srgbClr val="2D2D8A">
                    <a:lumMod val="20000"/>
                    <a:lumOff val="80000"/>
                  </a:srgbClr>
                </a:gs>
                <a:gs pos="77000">
                  <a:srgbClr val="2D2D8A">
                    <a:lumMod val="50000"/>
                    <a:alpha val="61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320" name="Gruppieren 26">
              <a:extLst>
                <a:ext uri="{FF2B5EF4-FFF2-40B4-BE49-F238E27FC236}">
                  <a16:creationId xmlns:a16="http://schemas.microsoft.com/office/drawing/2014/main" id="{04DA1380-3C3F-D037-CE43-55956995FB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8909" y="1980050"/>
              <a:ext cx="1825176" cy="1837207"/>
              <a:chOff x="1707328" y="1980050"/>
              <a:chExt cx="3931356" cy="3912750"/>
            </a:xfrm>
          </p:grpSpPr>
          <p:sp>
            <p:nvSpPr>
              <p:cNvPr id="344" name="Ellipse 80">
                <a:extLst>
                  <a:ext uri="{FF2B5EF4-FFF2-40B4-BE49-F238E27FC236}">
                    <a16:creationId xmlns:a16="http://schemas.microsoft.com/office/drawing/2014/main" id="{1427FCC7-7345-E20D-E120-74363DB41BAD}"/>
                  </a:ext>
                </a:extLst>
              </p:cNvPr>
              <p:cNvSpPr/>
              <p:nvPr/>
            </p:nvSpPr>
            <p:spPr bwMode="auto">
              <a:xfrm rot="434778">
                <a:off x="3006091" y="1978818"/>
                <a:ext cx="1312204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5" name="Ellipse 81">
                <a:extLst>
                  <a:ext uri="{FF2B5EF4-FFF2-40B4-BE49-F238E27FC236}">
                    <a16:creationId xmlns:a16="http://schemas.microsoft.com/office/drawing/2014/main" id="{B736300E-469B-AFBD-5D68-4A5AEA84C34A}"/>
                  </a:ext>
                </a:extLst>
              </p:cNvPr>
              <p:cNvSpPr/>
              <p:nvPr/>
            </p:nvSpPr>
            <p:spPr bwMode="auto">
              <a:xfrm rot="5838212">
                <a:off x="2927706" y="1980612"/>
                <a:ext cx="1487282" cy="393051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6" name="Ellipse 82">
                <a:extLst>
                  <a:ext uri="{FF2B5EF4-FFF2-40B4-BE49-F238E27FC236}">
                    <a16:creationId xmlns:a16="http://schemas.microsoft.com/office/drawing/2014/main" id="{16408D75-1274-B02B-1EFF-9026EF56D2B3}"/>
                  </a:ext>
                </a:extLst>
              </p:cNvPr>
              <p:cNvSpPr/>
              <p:nvPr/>
            </p:nvSpPr>
            <p:spPr bwMode="auto">
              <a:xfrm rot="2981026">
                <a:off x="2697139" y="1965512"/>
                <a:ext cx="1985040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7" name="Ellipse 83">
                <a:extLst>
                  <a:ext uri="{FF2B5EF4-FFF2-40B4-BE49-F238E27FC236}">
                    <a16:creationId xmlns:a16="http://schemas.microsoft.com/office/drawing/2014/main" id="{98675106-6743-FF35-8E2A-30F39B0F682D}"/>
                  </a:ext>
                </a:extLst>
              </p:cNvPr>
              <p:cNvSpPr/>
              <p:nvPr/>
            </p:nvSpPr>
            <p:spPr bwMode="auto">
              <a:xfrm rot="20389108">
                <a:off x="3274636" y="1978818"/>
                <a:ext cx="830046" cy="391611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8" name="Ellipse 84">
                <a:extLst>
                  <a:ext uri="{FF2B5EF4-FFF2-40B4-BE49-F238E27FC236}">
                    <a16:creationId xmlns:a16="http://schemas.microsoft.com/office/drawing/2014/main" id="{011B3F71-F2E2-7602-5FE2-9770BA01208C}"/>
                  </a:ext>
                </a:extLst>
              </p:cNvPr>
              <p:cNvSpPr/>
              <p:nvPr/>
            </p:nvSpPr>
            <p:spPr bwMode="auto">
              <a:xfrm rot="18877167">
                <a:off x="3062960" y="1971511"/>
                <a:ext cx="1253393" cy="3942721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49" name="Ellipse 85">
                <a:extLst>
                  <a:ext uri="{FF2B5EF4-FFF2-40B4-BE49-F238E27FC236}">
                    <a16:creationId xmlns:a16="http://schemas.microsoft.com/office/drawing/2014/main" id="{281F9069-6D56-5BD3-A502-A5F4E36DC184}"/>
                  </a:ext>
                </a:extLst>
              </p:cNvPr>
              <p:cNvSpPr/>
              <p:nvPr/>
            </p:nvSpPr>
            <p:spPr bwMode="auto">
              <a:xfrm rot="1266230">
                <a:off x="3390596" y="3160250"/>
                <a:ext cx="537089" cy="154725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50" name="Ellipse 86">
                <a:extLst>
                  <a:ext uri="{FF2B5EF4-FFF2-40B4-BE49-F238E27FC236}">
                    <a16:creationId xmlns:a16="http://schemas.microsoft.com/office/drawing/2014/main" id="{001BA75D-409A-1DC1-E042-A8B5EA7B3725}"/>
                  </a:ext>
                </a:extLst>
              </p:cNvPr>
              <p:cNvSpPr/>
              <p:nvPr/>
            </p:nvSpPr>
            <p:spPr bwMode="auto">
              <a:xfrm rot="17894496">
                <a:off x="3401479" y="3158760"/>
                <a:ext cx="539740" cy="155023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  <p:sp>
          <p:nvSpPr>
            <p:cNvPr id="321" name="Oval 28">
              <a:extLst>
                <a:ext uri="{FF2B5EF4-FFF2-40B4-BE49-F238E27FC236}">
                  <a16:creationId xmlns:a16="http://schemas.microsoft.com/office/drawing/2014/main" id="{81E53061-D251-613F-D089-BD6CD084CA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1086" y="2895790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2" name="Oval 28">
              <a:extLst>
                <a:ext uri="{FF2B5EF4-FFF2-40B4-BE49-F238E27FC236}">
                  <a16:creationId xmlns:a16="http://schemas.microsoft.com/office/drawing/2014/main" id="{4011DB20-B072-0DE5-537B-A03C044EF6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5534" y="279342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3" name="Oval 28">
              <a:extLst>
                <a:ext uri="{FF2B5EF4-FFF2-40B4-BE49-F238E27FC236}">
                  <a16:creationId xmlns:a16="http://schemas.microsoft.com/office/drawing/2014/main" id="{D2D5188D-8B5A-CA2B-0276-4DEE6D1F54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0912" y="2940284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4" name="Oval 28">
              <a:extLst>
                <a:ext uri="{FF2B5EF4-FFF2-40B4-BE49-F238E27FC236}">
                  <a16:creationId xmlns:a16="http://schemas.microsoft.com/office/drawing/2014/main" id="{B3F9C255-5D44-9333-1308-A9AABB23AC2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3278" y="274882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5" name="Oval 28">
              <a:extLst>
                <a:ext uri="{FF2B5EF4-FFF2-40B4-BE49-F238E27FC236}">
                  <a16:creationId xmlns:a16="http://schemas.microsoft.com/office/drawing/2014/main" id="{721CADAD-7DDA-0E7E-C2D3-D4D9FB6511E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40961" y="2848868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6" name="Oval 28">
              <a:extLst>
                <a:ext uri="{FF2B5EF4-FFF2-40B4-BE49-F238E27FC236}">
                  <a16:creationId xmlns:a16="http://schemas.microsoft.com/office/drawing/2014/main" id="{AEF2CE1B-6FFB-503E-EAE4-B958E9B1E7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484" y="273686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AAFA0611-3670-5E56-EB64-9A8A3A365E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01101" y="2940105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8" name="Oval 28">
              <a:extLst>
                <a:ext uri="{FF2B5EF4-FFF2-40B4-BE49-F238E27FC236}">
                  <a16:creationId xmlns:a16="http://schemas.microsoft.com/office/drawing/2014/main" id="{3C325E9C-299A-A7B5-546F-F786D752A5D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52397" y="284171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29" name="Oval 28">
              <a:extLst>
                <a:ext uri="{FF2B5EF4-FFF2-40B4-BE49-F238E27FC236}">
                  <a16:creationId xmlns:a16="http://schemas.microsoft.com/office/drawing/2014/main" id="{C7CA700B-414C-89C6-2193-FFEA12B832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6075" y="2932949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0" name="Oval 28">
              <a:extLst>
                <a:ext uri="{FF2B5EF4-FFF2-40B4-BE49-F238E27FC236}">
                  <a16:creationId xmlns:a16="http://schemas.microsoft.com/office/drawing/2014/main" id="{7A9CF588-3ED8-4307-E6A7-6F7B4EADC6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7372" y="2836346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1" name="Oval 28">
              <a:extLst>
                <a:ext uri="{FF2B5EF4-FFF2-40B4-BE49-F238E27FC236}">
                  <a16:creationId xmlns:a16="http://schemas.microsoft.com/office/drawing/2014/main" id="{6B244C64-81DF-730E-A5DD-1EBF642D900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1657" y="2771193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2" name="Oval 28">
              <a:extLst>
                <a:ext uri="{FF2B5EF4-FFF2-40B4-BE49-F238E27FC236}">
                  <a16:creationId xmlns:a16="http://schemas.microsoft.com/office/drawing/2014/main" id="{85B67A5D-D86E-9A5D-55D6-F8B4F73704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4849" y="2739742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3" name="Oval 28">
              <a:extLst>
                <a:ext uri="{FF2B5EF4-FFF2-40B4-BE49-F238E27FC236}">
                  <a16:creationId xmlns:a16="http://schemas.microsoft.com/office/drawing/2014/main" id="{3D696703-8F20-3D94-CEE3-2732C88B52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30054" y="2787637"/>
              <a:ext cx="107674" cy="109819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4" name="Oval 28">
              <a:extLst>
                <a:ext uri="{FF2B5EF4-FFF2-40B4-BE49-F238E27FC236}">
                  <a16:creationId xmlns:a16="http://schemas.microsoft.com/office/drawing/2014/main" id="{C2CA0986-12AC-F1F6-A93D-9B3A90E02E1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9719" y="2885137"/>
              <a:ext cx="106130" cy="10733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335" name="Oval 28">
              <a:extLst>
                <a:ext uri="{FF2B5EF4-FFF2-40B4-BE49-F238E27FC236}">
                  <a16:creationId xmlns:a16="http://schemas.microsoft.com/office/drawing/2014/main" id="{68A0639C-FE22-58C7-0FC1-A18559E202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2227" y="2818611"/>
              <a:ext cx="104839" cy="109821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52DEF773-D77C-6CD2-FA55-64363AA08B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41388" y="2894641"/>
              <a:ext cx="104841" cy="107004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7" name="Oval 28">
              <a:extLst>
                <a:ext uri="{FF2B5EF4-FFF2-40B4-BE49-F238E27FC236}">
                  <a16:creationId xmlns:a16="http://schemas.microsoft.com/office/drawing/2014/main" id="{B0062D74-DBA3-9089-1419-2EFF37B185B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60167" y="2847306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8" name="Oval 28">
              <a:extLst>
                <a:ext uri="{FF2B5EF4-FFF2-40B4-BE49-F238E27FC236}">
                  <a16:creationId xmlns:a16="http://schemas.microsoft.com/office/drawing/2014/main" id="{6A0AABD3-3552-31B1-8A30-D07BD32087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0972" y="349580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9" name="Oval 28">
              <a:extLst>
                <a:ext uri="{FF2B5EF4-FFF2-40B4-BE49-F238E27FC236}">
                  <a16:creationId xmlns:a16="http://schemas.microsoft.com/office/drawing/2014/main" id="{D64AC72F-4E77-038E-16D7-299E19161D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71631" y="292780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0" name="Oval 28">
              <a:extLst>
                <a:ext uri="{FF2B5EF4-FFF2-40B4-BE49-F238E27FC236}">
                  <a16:creationId xmlns:a16="http://schemas.microsoft.com/office/drawing/2014/main" id="{7EA0D8B0-E571-94DE-4E56-863C17CD66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72029" y="2565545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1" name="Oval 28">
              <a:extLst>
                <a:ext uri="{FF2B5EF4-FFF2-40B4-BE49-F238E27FC236}">
                  <a16:creationId xmlns:a16="http://schemas.microsoft.com/office/drawing/2014/main" id="{AD5BFFE4-893C-ECF9-6698-F11BC142150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44491" y="3039619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2" name="Oval 28">
              <a:extLst>
                <a:ext uri="{FF2B5EF4-FFF2-40B4-BE49-F238E27FC236}">
                  <a16:creationId xmlns:a16="http://schemas.microsoft.com/office/drawing/2014/main" id="{B8DFBC43-B0E8-A8A8-326A-01EF66C0E38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46199" y="2279311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3" name="Oval 28">
              <a:extLst>
                <a:ext uri="{FF2B5EF4-FFF2-40B4-BE49-F238E27FC236}">
                  <a16:creationId xmlns:a16="http://schemas.microsoft.com/office/drawing/2014/main" id="{C16202DC-FC07-7D7F-A006-E66988A09E9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27106" y="2341924"/>
              <a:ext cx="106130" cy="107338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66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A12D93AD-FA8B-B056-4068-0F6FA7A8CE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8558" y="1813597"/>
            <a:ext cx="81530" cy="78535"/>
          </a:xfrm>
          <a:prstGeom prst="ellipse">
            <a:avLst/>
          </a:prstGeom>
          <a:gradFill rotWithShape="1">
            <a:gsLst>
              <a:gs pos="0">
                <a:srgbClr val="BBE0E3"/>
              </a:gs>
              <a:gs pos="100000">
                <a:srgbClr val="3333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3399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361" name="Gerade Verbindung mit Pfeil 360">
            <a:extLst>
              <a:ext uri="{FF2B5EF4-FFF2-40B4-BE49-F238E27FC236}">
                <a16:creationId xmlns:a16="http://schemas.microsoft.com/office/drawing/2014/main" id="{8D6F1351-75CC-E287-C376-3444E5A7ABDB}"/>
              </a:ext>
            </a:extLst>
          </p:cNvPr>
          <p:cNvCxnSpPr>
            <a:cxnSpLocks/>
          </p:cNvCxnSpPr>
          <p:nvPr/>
        </p:nvCxnSpPr>
        <p:spPr bwMode="auto">
          <a:xfrm flipV="1">
            <a:off x="951559" y="4550903"/>
            <a:ext cx="1154112" cy="6691"/>
          </a:xfrm>
          <a:prstGeom prst="straightConnector1">
            <a:avLst/>
          </a:prstGeom>
          <a:noFill/>
          <a:ln w="15875" cap="flat" cmpd="sng" algn="ctr">
            <a:solidFill>
              <a:srgbClr val="000000">
                <a:lumMod val="75000"/>
                <a:lumOff val="25000"/>
              </a:srgb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62" name="Textfeld 44">
            <a:extLst>
              <a:ext uri="{FF2B5EF4-FFF2-40B4-BE49-F238E27FC236}">
                <a16:creationId xmlns:a16="http://schemas.microsoft.com/office/drawing/2014/main" id="{293EFB80-11C9-D298-B873-9EBF6C1B4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838" y="4572602"/>
            <a:ext cx="706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</a:t>
            </a:r>
            <a:r>
              <a:rPr lang="de-DE" sz="1400" baseline="30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-15</a:t>
            </a:r>
            <a:r>
              <a:rPr lang="de-DE" sz="1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</a:t>
            </a:r>
          </a:p>
        </p:txBody>
      </p:sp>
      <p:sp>
        <p:nvSpPr>
          <p:cNvPr id="365" name="Parallelogramm 2">
            <a:extLst>
              <a:ext uri="{FF2B5EF4-FFF2-40B4-BE49-F238E27FC236}">
                <a16:creationId xmlns:a16="http://schemas.microsoft.com/office/drawing/2014/main" id="{5B898921-F742-CE4B-5BDD-47832D88095B}"/>
              </a:ext>
            </a:extLst>
          </p:cNvPr>
          <p:cNvSpPr>
            <a:spLocks/>
          </p:cNvSpPr>
          <p:nvPr/>
        </p:nvSpPr>
        <p:spPr bwMode="auto">
          <a:xfrm rot="16200000">
            <a:off x="670639" y="2213076"/>
            <a:ext cx="1859848" cy="1107507"/>
          </a:xfrm>
          <a:custGeom>
            <a:avLst/>
            <a:gdLst>
              <a:gd name="T0" fmla="*/ 2422110 w 699769"/>
              <a:gd name="T1" fmla="*/ 4686137 h 795008"/>
              <a:gd name="T2" fmla="*/ 1931192 w 699769"/>
              <a:gd name="T3" fmla="*/ 0 h 795008"/>
              <a:gd name="T4" fmla="*/ 37198651 w 699769"/>
              <a:gd name="T5" fmla="*/ 20249349 h 795008"/>
              <a:gd name="T6" fmla="*/ 0 w 699769"/>
              <a:gd name="T7" fmla="*/ 43554971 h 795008"/>
              <a:gd name="T8" fmla="*/ 2422110 w 699769"/>
              <a:gd name="T9" fmla="*/ 4686137 h 7950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9769" h="795008">
                <a:moveTo>
                  <a:pt x="45564" y="85536"/>
                </a:moveTo>
                <a:lnTo>
                  <a:pt x="36329" y="0"/>
                </a:lnTo>
                <a:lnTo>
                  <a:pt x="699769" y="369611"/>
                </a:lnTo>
                <a:lnTo>
                  <a:pt x="0" y="795008"/>
                </a:lnTo>
                <a:lnTo>
                  <a:pt x="45564" y="85536"/>
                </a:lnTo>
                <a:close/>
              </a:path>
            </a:pathLst>
          </a:custGeom>
          <a:solidFill>
            <a:srgbClr val="333399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E561883C-E3D5-7932-4AA4-874C04B34BB9}"/>
              </a:ext>
            </a:extLst>
          </p:cNvPr>
          <p:cNvGrpSpPr/>
          <p:nvPr/>
        </p:nvGrpSpPr>
        <p:grpSpPr>
          <a:xfrm>
            <a:off x="1013233" y="3260000"/>
            <a:ext cx="1158587" cy="1064348"/>
            <a:chOff x="1013233" y="3315657"/>
            <a:chExt cx="1158587" cy="10643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514EFE0-BB0E-1015-638B-24BE4F53A44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13233" y="3315657"/>
              <a:ext cx="1158587" cy="1064348"/>
            </a:xfrm>
            <a:prstGeom prst="ellipse">
              <a:avLst/>
            </a:prstGeom>
            <a:gradFill rotWithShape="1">
              <a:gsLst>
                <a:gs pos="0">
                  <a:srgbClr val="BBE0E3"/>
                </a:gs>
                <a:gs pos="100000">
                  <a:srgbClr val="3333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3399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6" name="Gruppierung 3">
              <a:extLst>
                <a:ext uri="{FF2B5EF4-FFF2-40B4-BE49-F238E27FC236}">
                  <a16:creationId xmlns:a16="http://schemas.microsoft.com/office/drawing/2014/main" id="{A342EB5E-4D64-DC10-E718-4D9A6079F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0276" y="3486887"/>
              <a:ext cx="576024" cy="742005"/>
              <a:chOff x="566533" y="1353240"/>
              <a:chExt cx="570935" cy="806547"/>
            </a:xfrm>
          </p:grpSpPr>
          <p:grpSp>
            <p:nvGrpSpPr>
              <p:cNvPr id="7" name="Gruppieren 41">
                <a:extLst>
                  <a:ext uri="{FF2B5EF4-FFF2-40B4-BE49-F238E27FC236}">
                    <a16:creationId xmlns:a16="http://schemas.microsoft.com/office/drawing/2014/main" id="{F8190334-6474-2A8B-E09E-ED8DFF969A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6533" y="1353240"/>
                <a:ext cx="427126" cy="806547"/>
                <a:chOff x="7164423" y="2479662"/>
                <a:chExt cx="792127" cy="1424007"/>
              </a:xfrm>
            </p:grpSpPr>
            <p:cxnSp>
              <p:nvCxnSpPr>
                <p:cNvPr id="11" name="Gerade Verbindung 39">
                  <a:extLst>
                    <a:ext uri="{FF2B5EF4-FFF2-40B4-BE49-F238E27FC236}">
                      <a16:creationId xmlns:a16="http://schemas.microsoft.com/office/drawing/2014/main" id="{B18870FA-7109-B2B4-334F-533F3A3633A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854065" y="3191665"/>
                  <a:ext cx="1424007" cy="1"/>
                </a:xfrm>
                <a:prstGeom prst="line">
                  <a:avLst/>
                </a:prstGeom>
                <a:no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2" name="Gerade Verbindung 34">
                  <a:extLst>
                    <a:ext uri="{FF2B5EF4-FFF2-40B4-BE49-F238E27FC236}">
                      <a16:creationId xmlns:a16="http://schemas.microsoft.com/office/drawing/2014/main" id="{5A1A150C-D071-43C4-395D-B2E9FBF7384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64423" y="2479662"/>
                  <a:ext cx="792127" cy="0"/>
                </a:xfrm>
                <a:prstGeom prst="line">
                  <a:avLst/>
                </a:prstGeom>
                <a:noFill/>
                <a:ln w="5715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3" name="Gerade Verbindung 12">
                  <a:extLst>
                    <a:ext uri="{FF2B5EF4-FFF2-40B4-BE49-F238E27FC236}">
                      <a16:creationId xmlns:a16="http://schemas.microsoft.com/office/drawing/2014/main" id="{40140888-80FE-E00C-6646-583552735CF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164423" y="3903669"/>
                  <a:ext cx="792127" cy="0"/>
                </a:xfrm>
                <a:prstGeom prst="line">
                  <a:avLst/>
                </a:prstGeom>
                <a:noFill/>
                <a:ln w="5715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sp>
            <p:nvSpPr>
              <p:cNvPr id="8" name="Textfeld 42">
                <a:extLst>
                  <a:ext uri="{FF2B5EF4-FFF2-40B4-BE49-F238E27FC236}">
                    <a16:creationId xmlns:a16="http://schemas.microsoft.com/office/drawing/2014/main" id="{F56143FA-69B9-2C09-DC70-271B07500A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1657" y="1565858"/>
                <a:ext cx="302426" cy="397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endParaRPr>
              </a:p>
            </p:txBody>
          </p:sp>
          <p:graphicFrame>
            <p:nvGraphicFramePr>
              <p:cNvPr id="9" name="Object 15">
                <a:extLst>
                  <a:ext uri="{FF2B5EF4-FFF2-40B4-BE49-F238E27FC236}">
                    <a16:creationId xmlns:a16="http://schemas.microsoft.com/office/drawing/2014/main" id="{F72F0B9B-77DD-C9F8-18F2-E46E8B1CCA7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0275" y="1397301"/>
              <a:ext cx="287617" cy="244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4" imgW="533169" imgH="431613" progId="Equation.3">
                      <p:embed/>
                    </p:oleObj>
                  </mc:Choice>
                  <mc:Fallback>
                    <p:oleObj name="Formel" r:id="rId4" imgW="533169" imgH="431613" progId="Equation.3">
                      <p:embed/>
                      <p:pic>
                        <p:nvPicPr>
                          <p:cNvPr id="9" name="Object 15">
                            <a:extLst>
                              <a:ext uri="{FF2B5EF4-FFF2-40B4-BE49-F238E27FC236}">
                                <a16:creationId xmlns:a16="http://schemas.microsoft.com/office/drawing/2014/main" id="{53841F11-9A89-8E99-4C0D-366CE88BFB0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0275" y="1397301"/>
                            <a:ext cx="287617" cy="2445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16">
                <a:extLst>
                  <a:ext uri="{FF2B5EF4-FFF2-40B4-BE49-F238E27FC236}">
                    <a16:creationId xmlns:a16="http://schemas.microsoft.com/office/drawing/2014/main" id="{4837CE60-94B7-5628-D736-DE03F62A9E5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49851" y="1871435"/>
              <a:ext cx="287617" cy="244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ormel" r:id="rId6" imgW="533169" imgH="431613" progId="Equation.3">
                      <p:embed/>
                    </p:oleObj>
                  </mc:Choice>
                  <mc:Fallback>
                    <p:oleObj name="Formel" r:id="rId6" imgW="533169" imgH="431613" progId="Equation.3">
                      <p:embed/>
                      <p:pic>
                        <p:nvPicPr>
                          <p:cNvPr id="10" name="Object 16">
                            <a:extLst>
                              <a:ext uri="{FF2B5EF4-FFF2-40B4-BE49-F238E27FC236}">
                                <a16:creationId xmlns:a16="http://schemas.microsoft.com/office/drawing/2014/main" id="{5D4202E6-A309-ACC5-FAE1-2DA1AF6C990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9851" y="1871435"/>
                            <a:ext cx="287617" cy="2445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6" name="Textfeld 104">
            <a:extLst>
              <a:ext uri="{FF2B5EF4-FFF2-40B4-BE49-F238E27FC236}">
                <a16:creationId xmlns:a16="http://schemas.microsoft.com/office/drawing/2014/main" id="{1336A9D9-231A-7685-22AC-7950B8C0D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6685" y="2908029"/>
            <a:ext cx="184666" cy="3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7" name="Gruppieren 47">
            <a:extLst>
              <a:ext uri="{FF2B5EF4-FFF2-40B4-BE49-F238E27FC236}">
                <a16:creationId xmlns:a16="http://schemas.microsoft.com/office/drawing/2014/main" id="{61A6B668-79AD-4D95-DE20-E75627653E57}"/>
              </a:ext>
            </a:extLst>
          </p:cNvPr>
          <p:cNvGrpSpPr>
            <a:grpSpLocks/>
          </p:cNvGrpSpPr>
          <p:nvPr/>
        </p:nvGrpSpPr>
        <p:grpSpPr bwMode="auto">
          <a:xfrm>
            <a:off x="4392055" y="2469771"/>
            <a:ext cx="3275608" cy="2168525"/>
            <a:chOff x="6580215" y="2104595"/>
            <a:chExt cx="3276545" cy="2168406"/>
          </a:xfrm>
        </p:grpSpPr>
        <p:grpSp>
          <p:nvGrpSpPr>
            <p:cNvPr id="38" name="Gruppieren 41">
              <a:extLst>
                <a:ext uri="{FF2B5EF4-FFF2-40B4-BE49-F238E27FC236}">
                  <a16:creationId xmlns:a16="http://schemas.microsoft.com/office/drawing/2014/main" id="{589363D4-38CB-F831-B651-6F327E0A1E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4423" y="2479662"/>
              <a:ext cx="792127" cy="1424007"/>
              <a:chOff x="7164423" y="2479662"/>
              <a:chExt cx="792127" cy="1424007"/>
            </a:xfrm>
          </p:grpSpPr>
          <p:cxnSp>
            <p:nvCxnSpPr>
              <p:cNvPr id="44" name="Gerade Verbindung 39">
                <a:extLst>
                  <a:ext uri="{FF2B5EF4-FFF2-40B4-BE49-F238E27FC236}">
                    <a16:creationId xmlns:a16="http://schemas.microsoft.com/office/drawing/2014/main" id="{9140BFF4-CA3F-F30F-0028-63B2EE7CDB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854065" y="3191665"/>
                <a:ext cx="1424007" cy="1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5" name="Gerade Verbindung 34">
                <a:extLst>
                  <a:ext uri="{FF2B5EF4-FFF2-40B4-BE49-F238E27FC236}">
                    <a16:creationId xmlns:a16="http://schemas.microsoft.com/office/drawing/2014/main" id="{21966718-4303-37AC-9E58-77173AC7BE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2479662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6" name="Gerade Verbindung 37">
                <a:extLst>
                  <a:ext uri="{FF2B5EF4-FFF2-40B4-BE49-F238E27FC236}">
                    <a16:creationId xmlns:a16="http://schemas.microsoft.com/office/drawing/2014/main" id="{5B3C7005-E505-D4A3-D7D7-2471CF8BF09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164423" y="3903669"/>
                <a:ext cx="792127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39" name="Textfeld 42">
              <a:extLst>
                <a:ext uri="{FF2B5EF4-FFF2-40B4-BE49-F238E27FC236}">
                  <a16:creationId xmlns:a16="http://schemas.microsoft.com/office/drawing/2014/main" id="{FCEA70DC-07C8-E40D-E60D-86618A98B9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3932" y="2104595"/>
              <a:ext cx="202972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 dirty="0">
                  <a:solidFill>
                    <a:srgbClr val="000000"/>
                  </a:solidFill>
                </a:rPr>
                <a:t>229</a:t>
              </a:r>
              <a:r>
                <a:rPr lang="de-DE" sz="1800" dirty="0">
                  <a:solidFill>
                    <a:srgbClr val="000000"/>
                  </a:solidFill>
                </a:rPr>
                <a:t>Th isomer </a:t>
              </a:r>
              <a:r>
                <a:rPr lang="de-DE" sz="1800" dirty="0" err="1">
                  <a:solidFill>
                    <a:srgbClr val="000000"/>
                  </a:solidFill>
                </a:rPr>
                <a:t>state</a:t>
              </a:r>
              <a:endParaRPr lang="de-DE" sz="18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feld 43">
              <a:extLst>
                <a:ext uri="{FF2B5EF4-FFF2-40B4-BE49-F238E27FC236}">
                  <a16:creationId xmlns:a16="http://schemas.microsoft.com/office/drawing/2014/main" id="{D25F9AFB-2DF2-5E82-2AC6-E4A3209D23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8003" y="3903669"/>
              <a:ext cx="20553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baseline="30000">
                  <a:solidFill>
                    <a:srgbClr val="000000"/>
                  </a:solidFill>
                </a:rPr>
                <a:t>229</a:t>
              </a:r>
              <a:r>
                <a:rPr lang="de-DE" sz="1800">
                  <a:solidFill>
                    <a:srgbClr val="000000"/>
                  </a:solidFill>
                </a:rPr>
                <a:t>Th ground state</a:t>
              </a:r>
            </a:p>
          </p:txBody>
        </p:sp>
        <p:graphicFrame>
          <p:nvGraphicFramePr>
            <p:cNvPr id="41" name="Object 15">
              <a:extLst>
                <a:ext uri="{FF2B5EF4-FFF2-40B4-BE49-F238E27FC236}">
                  <a16:creationId xmlns:a16="http://schemas.microsoft.com/office/drawing/2014/main" id="{E649707C-10D1-9A3C-1B08-B0E1CE20064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2266940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4" imgW="533169" imgH="431613" progId="Equation.3">
                    <p:embed/>
                  </p:oleObj>
                </mc:Choice>
                <mc:Fallback>
                  <p:oleObj name="Formel" r:id="rId4" imgW="533169" imgH="431613" progId="Equation.3">
                    <p:embed/>
                    <p:pic>
                      <p:nvPicPr>
                        <p:cNvPr id="41" name="Object 15">
                          <a:extLst>
                            <a:ext uri="{FF2B5EF4-FFF2-40B4-BE49-F238E27FC236}">
                              <a16:creationId xmlns:a16="http://schemas.microsoft.com/office/drawing/2014/main" id="{B8816A1F-3570-11AA-549D-EFFFD526A81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2266940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16">
              <a:extLst>
                <a:ext uri="{FF2B5EF4-FFF2-40B4-BE49-F238E27FC236}">
                  <a16:creationId xmlns:a16="http://schemas.microsoft.com/office/drawing/2014/main" id="{88252881-27A7-87BA-F7D5-5F91A090549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0215" y="3690947"/>
            <a:ext cx="5334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8" imgW="533169" imgH="431613" progId="Equation.3">
                    <p:embed/>
                  </p:oleObj>
                </mc:Choice>
                <mc:Fallback>
                  <p:oleObj name="Formel" r:id="rId8" imgW="533169" imgH="431613" progId="Equation.3">
                    <p:embed/>
                    <p:pic>
                      <p:nvPicPr>
                        <p:cNvPr id="42" name="Object 16">
                          <a:extLst>
                            <a:ext uri="{FF2B5EF4-FFF2-40B4-BE49-F238E27FC236}">
                              <a16:creationId xmlns:a16="http://schemas.microsoft.com/office/drawing/2014/main" id="{DCD2FC07-B359-1F15-988F-FD273080439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0215" y="3690947"/>
                          <a:ext cx="533400" cy="431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Textfeld 46">
              <a:extLst>
                <a:ext uri="{FF2B5EF4-FFF2-40B4-BE49-F238E27FC236}">
                  <a16:creationId xmlns:a16="http://schemas.microsoft.com/office/drawing/2014/main" id="{11BBFA6C-412C-E4C7-41E9-FB1134B1C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4421" y="2688741"/>
              <a:ext cx="2232339" cy="92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1800" dirty="0">
                  <a:solidFill>
                    <a:srgbClr val="000000"/>
                  </a:solidFill>
                  <a:sym typeface="Symbol" charset="0"/>
                </a:rPr>
                <a:t>M1 </a:t>
              </a:r>
              <a:r>
                <a:rPr lang="de-DE" sz="1800" dirty="0" err="1">
                  <a:solidFill>
                    <a:srgbClr val="000000"/>
                  </a:solidFill>
                  <a:sym typeface="Symbol" charset="0"/>
                </a:rPr>
                <a:t>transition</a:t>
              </a:r>
              <a:endParaRPr lang="de-DE" sz="1800" dirty="0">
                <a:solidFill>
                  <a:srgbClr val="000000"/>
                </a:solidFill>
                <a:sym typeface="Symbol" charset="0"/>
              </a:endParaRPr>
            </a:p>
            <a:p>
              <a:pPr eaLnBrk="1" hangingPunct="1"/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E  8 eV (150 </a:t>
              </a:r>
              <a:r>
                <a:rPr lang="de-DE" sz="1800" b="1" dirty="0" err="1">
                  <a:solidFill>
                    <a:srgbClr val="000000"/>
                  </a:solidFill>
                  <a:sym typeface="Symbol" charset="0"/>
                </a:rPr>
                <a:t>nm</a:t>
              </a: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)</a:t>
              </a:r>
              <a:br>
                <a:rPr lang="de-DE" sz="1800" b="1" dirty="0">
                  <a:solidFill>
                    <a:srgbClr val="000000"/>
                  </a:solidFill>
                  <a:sym typeface="Symbol" charset="0"/>
                </a:rPr>
              </a:br>
              <a:r>
                <a:rPr lang="de-DE" sz="1800" b="1" dirty="0">
                  <a:solidFill>
                    <a:srgbClr val="000000"/>
                  </a:solidFill>
                  <a:sym typeface="Symbol" charset="0"/>
                </a:rPr>
                <a:t>  min. – h.</a:t>
              </a:r>
              <a:endParaRPr lang="de-DE" sz="1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A3A2F3F-2BA8-0840-104D-00AC11AD08C1}"/>
              </a:ext>
            </a:extLst>
          </p:cNvPr>
          <p:cNvGrpSpPr/>
          <p:nvPr/>
        </p:nvGrpSpPr>
        <p:grpSpPr>
          <a:xfrm>
            <a:off x="2314778" y="3201720"/>
            <a:ext cx="2029144" cy="625784"/>
            <a:chOff x="2491771" y="1785661"/>
            <a:chExt cx="2474819" cy="776553"/>
          </a:xfrm>
        </p:grpSpPr>
        <p:sp>
          <p:nvSpPr>
            <p:cNvPr id="18" name="Pfeil nach oben 17">
              <a:extLst>
                <a:ext uri="{FF2B5EF4-FFF2-40B4-BE49-F238E27FC236}">
                  <a16:creationId xmlns:a16="http://schemas.microsoft.com/office/drawing/2014/main" id="{7B2C9586-CD93-5D6E-06F1-532ACD1DE5CB}"/>
                </a:ext>
              </a:extLst>
            </p:cNvPr>
            <p:cNvSpPr/>
            <p:nvPr/>
          </p:nvSpPr>
          <p:spPr>
            <a:xfrm rot="4914756">
              <a:off x="3340904" y="936528"/>
              <a:ext cx="776553" cy="2474819"/>
            </a:xfrm>
            <a:prstGeom prst="upArrow">
              <a:avLst/>
            </a:prstGeom>
            <a:solidFill>
              <a:srgbClr val="A1B9D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5EE9BBC-C058-7078-9734-B1C4FD210DDF}"/>
                </a:ext>
              </a:extLst>
            </p:cNvPr>
            <p:cNvSpPr txBox="1"/>
            <p:nvPr/>
          </p:nvSpPr>
          <p:spPr>
            <a:xfrm rot="21129022">
              <a:off x="2831527" y="2034541"/>
              <a:ext cx="1539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laser</a:t>
              </a:r>
              <a:r>
                <a:rPr lang="de-DE" dirty="0"/>
                <a:t> </a:t>
              </a:r>
              <a:r>
                <a:rPr lang="de-DE" dirty="0" err="1"/>
                <a:t>excitation</a:t>
              </a:r>
              <a:r>
                <a:rPr lang="de-DE" dirty="0"/>
                <a:t>???</a:t>
              </a:r>
            </a:p>
          </p:txBody>
        </p:sp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30AE9F45-56C5-1FA1-18E9-BAF3F21681C5}"/>
              </a:ext>
            </a:extLst>
          </p:cNvPr>
          <p:cNvSpPr txBox="1"/>
          <p:nvPr/>
        </p:nvSpPr>
        <p:spPr>
          <a:xfrm>
            <a:off x="4750223" y="697884"/>
            <a:ext cx="41315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The „solid </a:t>
            </a:r>
            <a:r>
              <a:rPr lang="de-DE" sz="2000" dirty="0" err="1"/>
              <a:t>state</a:t>
            </a:r>
            <a:r>
              <a:rPr lang="de-DE" sz="2000" dirty="0"/>
              <a:t> </a:t>
            </a:r>
            <a:r>
              <a:rPr lang="de-DE" sz="2000" dirty="0" err="1"/>
              <a:t>approach</a:t>
            </a:r>
            <a:r>
              <a:rPr lang="de-DE" sz="2000" dirty="0"/>
              <a:t>“: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Th </a:t>
            </a:r>
            <a:r>
              <a:rPr lang="de-DE" sz="1600" dirty="0" err="1"/>
              <a:t>nuclei</a:t>
            </a:r>
            <a:r>
              <a:rPr lang="de-DE" sz="1600" dirty="0"/>
              <a:t> </a:t>
            </a:r>
            <a:r>
              <a:rPr lang="de-DE" sz="1600" dirty="0" err="1"/>
              <a:t>inside</a:t>
            </a:r>
            <a:r>
              <a:rPr lang="de-DE" sz="1600" dirty="0"/>
              <a:t> VUV transparent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large band (~10 eV) </a:t>
            </a:r>
            <a:r>
              <a:rPr lang="de-DE" sz="1600" dirty="0" err="1"/>
              <a:t>gap</a:t>
            </a:r>
            <a:r>
              <a:rPr lang="de-DE" sz="1600" dirty="0"/>
              <a:t> </a:t>
            </a:r>
            <a:r>
              <a:rPr lang="de-DE" sz="1600" dirty="0">
                <a:sym typeface="Wingdings" pitchFamily="2" charset="2"/>
              </a:rPr>
              <a:t> </a:t>
            </a:r>
            <a:r>
              <a:rPr lang="de-DE" sz="1600" dirty="0" err="1">
                <a:sym typeface="Wingdings" pitchFamily="2" charset="2"/>
              </a:rPr>
              <a:t>fluoride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crystals</a:t>
            </a:r>
            <a:endParaRPr lang="de-DE" sz="16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doping</a:t>
            </a:r>
            <a:r>
              <a:rPr lang="de-DE" sz="1600" dirty="0"/>
              <a:t>, </a:t>
            </a:r>
            <a:r>
              <a:rPr lang="de-DE" sz="1600" dirty="0" err="1"/>
              <a:t>implantation</a:t>
            </a:r>
            <a:r>
              <a:rPr lang="de-DE" sz="1600" dirty="0"/>
              <a:t>, </a:t>
            </a:r>
            <a:r>
              <a:rPr lang="de-DE" sz="1600" dirty="0" err="1"/>
              <a:t>diffusion</a:t>
            </a:r>
            <a:r>
              <a:rPr lang="de-DE" sz="16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ym typeface="Wingdings" pitchFamily="2" charset="2"/>
              </a:rPr>
              <a:t>control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of</a:t>
            </a:r>
            <a:r>
              <a:rPr lang="de-DE" sz="1600" dirty="0">
                <a:sym typeface="Wingdings" pitchFamily="2" charset="2"/>
              </a:rPr>
              <a:t> electronic </a:t>
            </a:r>
            <a:r>
              <a:rPr lang="de-DE" sz="1600" dirty="0" err="1">
                <a:sym typeface="Wingdings" pitchFamily="2" charset="2"/>
              </a:rPr>
              <a:t>environment</a:t>
            </a:r>
            <a:r>
              <a:rPr lang="de-DE" sz="1600" dirty="0">
                <a:sym typeface="Wingdings" pitchFamily="2" charset="2"/>
              </a:rPr>
              <a:t>: [</a:t>
            </a:r>
            <a:r>
              <a:rPr lang="de-DE" sz="1600" dirty="0" err="1">
                <a:sym typeface="Wingdings" pitchFamily="2" charset="2"/>
              </a:rPr>
              <a:t>Rn</a:t>
            </a:r>
            <a:r>
              <a:rPr lang="de-DE" sz="1600" dirty="0">
                <a:sym typeface="Wingdings" pitchFamily="2" charset="2"/>
              </a:rPr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FF0000"/>
                </a:solidFill>
                <a:sym typeface="Wingdings" pitchFamily="2" charset="2"/>
              </a:rPr>
              <a:t>a solid-</a:t>
            </a:r>
            <a:r>
              <a:rPr lang="de-DE" sz="1600" dirty="0" err="1">
                <a:solidFill>
                  <a:srgbClr val="FF0000"/>
                </a:solidFill>
                <a:sym typeface="Wingdings" pitchFamily="2" charset="2"/>
              </a:rPr>
              <a:t>state</a:t>
            </a:r>
            <a:r>
              <a:rPr lang="de-DE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dirty="0" err="1">
                <a:solidFill>
                  <a:srgbClr val="FF0000"/>
                </a:solidFill>
                <a:sym typeface="Wingdings" pitchFamily="2" charset="2"/>
              </a:rPr>
              <a:t>optical</a:t>
            </a:r>
            <a:r>
              <a:rPr lang="de-DE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dirty="0" err="1">
                <a:solidFill>
                  <a:srgbClr val="FF0000"/>
                </a:solidFill>
                <a:sym typeface="Wingdings" pitchFamily="2" charset="2"/>
              </a:rPr>
              <a:t>nuclear</a:t>
            </a:r>
            <a:r>
              <a:rPr lang="de-DE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600" dirty="0" err="1">
                <a:solidFill>
                  <a:srgbClr val="FF0000"/>
                </a:solidFill>
                <a:sym typeface="Wingdings" pitchFamily="2" charset="2"/>
              </a:rPr>
              <a:t>clock</a:t>
            </a:r>
            <a:r>
              <a:rPr lang="de-DE" sz="1600" dirty="0">
                <a:solidFill>
                  <a:srgbClr val="FF0000"/>
                </a:solidFill>
                <a:sym typeface="Wingdings" pitchFamily="2" charset="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39916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07057-6875-9C89-5A7F-8B3FF5CB3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312DE9-C8AF-BE8B-45EC-A564F3A7C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76" y="9343"/>
            <a:ext cx="8575895" cy="448097"/>
          </a:xfrm>
          <a:ln>
            <a:noFill/>
          </a:ln>
        </p:spPr>
        <p:txBody>
          <a:bodyPr>
            <a:noAutofit/>
          </a:bodyPr>
          <a:lstStyle/>
          <a:p>
            <a:r>
              <a:rPr lang="de-DE" dirty="0" err="1">
                <a:latin typeface="+mn-lt"/>
              </a:rPr>
              <a:t>Fabrication</a:t>
            </a:r>
            <a:r>
              <a:rPr lang="de-DE" dirty="0">
                <a:latin typeface="+mn-lt"/>
              </a:rPr>
              <a:t> </a:t>
            </a:r>
            <a:r>
              <a:rPr lang="de-DE" b="0" dirty="0" err="1">
                <a:latin typeface="+mn-lt"/>
              </a:rPr>
              <a:t>of</a:t>
            </a:r>
            <a:r>
              <a:rPr lang="de-DE" b="0" dirty="0">
                <a:latin typeface="+mn-lt"/>
              </a:rPr>
              <a:t> </a:t>
            </a:r>
            <a:r>
              <a:rPr lang="de-DE" dirty="0">
                <a:latin typeface="+mn-lt"/>
              </a:rPr>
              <a:t>Th:CaF</a:t>
            </a:r>
            <a:r>
              <a:rPr lang="de-DE" baseline="-25000" dirty="0">
                <a:latin typeface="+mn-lt"/>
              </a:rPr>
              <a:t>2</a:t>
            </a:r>
            <a:r>
              <a:rPr lang="de-DE" dirty="0">
                <a:latin typeface="+mn-lt"/>
              </a:rPr>
              <a:t> </a:t>
            </a:r>
            <a:r>
              <a:rPr lang="de-DE" b="0" dirty="0">
                <a:latin typeface="+mn-lt"/>
              </a:rPr>
              <a:t>in Vienna</a:t>
            </a:r>
            <a:r>
              <a:rPr lang="de-DE" dirty="0">
                <a:latin typeface="+mn-lt"/>
              </a:rPr>
              <a:t> </a:t>
            </a:r>
            <a:endParaRPr lang="de-DE" b="0" baseline="-25000" dirty="0"/>
          </a:p>
        </p:txBody>
      </p:sp>
      <p:sp>
        <p:nvSpPr>
          <p:cNvPr id="84" name="Fußzeilenplatzhalter 3">
            <a:extLst>
              <a:ext uri="{FF2B5EF4-FFF2-40B4-BE49-F238E27FC236}">
                <a16:creationId xmlns:a16="http://schemas.microsoft.com/office/drawing/2014/main" id="{7B6A254C-478A-C7A8-47BB-AED307701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0003" y="4916369"/>
            <a:ext cx="3086100" cy="273844"/>
          </a:xfrm>
        </p:spPr>
        <p:txBody>
          <a:bodyPr/>
          <a:lstStyle/>
          <a:p>
            <a:r>
              <a:rPr lang="en-US" dirty="0"/>
              <a:t>Thorsten Schumm</a:t>
            </a:r>
          </a:p>
        </p:txBody>
      </p:sp>
      <p:sp>
        <p:nvSpPr>
          <p:cNvPr id="85" name="Foliennummernplatzhalter 4">
            <a:extLst>
              <a:ext uri="{FF2B5EF4-FFF2-40B4-BE49-F238E27FC236}">
                <a16:creationId xmlns:a16="http://schemas.microsoft.com/office/drawing/2014/main" id="{8B023CBF-712D-26A1-8D2F-6DF3F9D28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1390" y="4916369"/>
            <a:ext cx="662609" cy="273844"/>
          </a:xfrm>
        </p:spPr>
        <p:txBody>
          <a:bodyPr/>
          <a:lstStyle/>
          <a:p>
            <a:r>
              <a:rPr lang="en-US" dirty="0"/>
              <a:t>4 of 24</a:t>
            </a:r>
          </a:p>
        </p:txBody>
      </p: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662FD775-A062-4B7B-7A00-E8E488ABC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72" y="4916369"/>
            <a:ext cx="2378211" cy="273844"/>
          </a:xfrm>
        </p:spPr>
        <p:txBody>
          <a:bodyPr/>
          <a:lstStyle/>
          <a:p>
            <a:r>
              <a:rPr lang="en-US" dirty="0"/>
              <a:t>Nuclear Laser spectroscopy of Th-229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E9F2BA8-BE07-4417-466A-2B74F30BA0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4" b="22708"/>
          <a:stretch/>
        </p:blipFill>
        <p:spPr>
          <a:xfrm>
            <a:off x="277831" y="1435516"/>
            <a:ext cx="2537604" cy="1256641"/>
          </a:xfrm>
          <a:prstGeom prst="rect">
            <a:avLst/>
          </a:prstGeom>
          <a:ln>
            <a:solidFill>
              <a:sysClr val="windowText" lastClr="000000"/>
            </a:solidFill>
          </a:ln>
          <a:effectLst/>
        </p:spPr>
      </p:pic>
      <p:sp>
        <p:nvSpPr>
          <p:cNvPr id="10" name="Textplatzhalter 1">
            <a:extLst>
              <a:ext uri="{FF2B5EF4-FFF2-40B4-BE49-F238E27FC236}">
                <a16:creationId xmlns:a16="http://schemas.microsoft.com/office/drawing/2014/main" id="{335BB41B-ABCC-A9F9-3F4A-D69D5B341A40}"/>
              </a:ext>
            </a:extLst>
          </p:cNvPr>
          <p:cNvSpPr txBox="1">
            <a:spLocks/>
          </p:cNvSpPr>
          <p:nvPr/>
        </p:nvSpPr>
        <p:spPr>
          <a:xfrm>
            <a:off x="233676" y="779025"/>
            <a:ext cx="5381816" cy="6564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38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i="0" kern="1200" cap="none" baseline="0">
                <a:solidFill>
                  <a:srgbClr val="51473F"/>
                </a:solidFill>
                <a:latin typeface="DINOT-Bold" panose="020B0504020101020102" pitchFamily="34" charset="77"/>
                <a:ea typeface="+mn-ea"/>
                <a:cs typeface="+mn-cs"/>
              </a:defRPr>
            </a:lvl1pPr>
            <a:lvl2pPr marL="0" indent="0" algn="l" defTabSz="913876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kern="1200" baseline="0">
                <a:solidFill>
                  <a:srgbClr val="51473F"/>
                </a:solidFill>
                <a:latin typeface="DINOT" panose="020B0504020101020102" pitchFamily="34" charset="77"/>
                <a:ea typeface="+mn-ea"/>
                <a:cs typeface="+mn-cs"/>
              </a:defRPr>
            </a:lvl2pPr>
            <a:lvl3pPr marL="533819" indent="0" algn="l" defTabSz="913876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sz="1800" b="1" i="0" kern="1200">
                <a:solidFill>
                  <a:schemeClr val="accent5"/>
                </a:solidFill>
                <a:latin typeface="DINOT-Bold" panose="020B0504020101020102" pitchFamily="34" charset="77"/>
                <a:ea typeface="+mn-ea"/>
                <a:cs typeface="+mn-cs"/>
              </a:defRPr>
            </a:lvl3pPr>
            <a:lvl4pPr marL="0" indent="0" algn="l" defTabSz="913876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kern="1200">
                <a:solidFill>
                  <a:srgbClr val="767171"/>
                </a:solidFill>
                <a:latin typeface="DINOT-Bold" panose="020B0504020101020102" pitchFamily="34" charset="77"/>
                <a:ea typeface="+mn-ea"/>
                <a:cs typeface="+mn-cs"/>
              </a:defRPr>
            </a:lvl4pPr>
            <a:lvl5pPr marL="0" indent="0" algn="l" defTabSz="913876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2000" b="0" i="0" kern="1200">
                <a:solidFill>
                  <a:srgbClr val="767171"/>
                </a:solidFill>
                <a:latin typeface="DINOT-Bold" panose="020B0504020101020102" pitchFamily="34" charset="77"/>
                <a:ea typeface="+mn-ea"/>
                <a:cs typeface="+mn-cs"/>
              </a:defRPr>
            </a:lvl5pPr>
            <a:lvl6pPr marL="0" indent="0" algn="l" defTabSz="913876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DINOT" panose="020B0504020101020102" pitchFamily="34" charset="77"/>
                <a:ea typeface="+mn-ea"/>
                <a:cs typeface="+mn-cs"/>
              </a:defRPr>
            </a:lvl6pPr>
            <a:lvl7pPr marL="0" indent="0" algn="l" defTabSz="913876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DINOT" panose="020B0504020101020102" pitchFamily="34" charset="77"/>
                <a:ea typeface="+mn-ea"/>
                <a:cs typeface="+mn-cs"/>
              </a:defRPr>
            </a:lvl7pPr>
            <a:lvl8pPr marL="0" indent="0" algn="l" defTabSz="913876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DINOT" panose="020B0504020101020102" pitchFamily="34" charset="77"/>
                <a:ea typeface="+mn-ea"/>
                <a:cs typeface="+mn-cs"/>
              </a:defRPr>
            </a:lvl8pPr>
            <a:lvl9pPr marL="0" indent="0" algn="l" defTabSz="913876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DINOT" panose="020B0504020101020102" pitchFamily="34" charset="77"/>
                <a:ea typeface="+mn-ea"/>
                <a:cs typeface="+mn-cs"/>
              </a:defRPr>
            </a:lvl9pPr>
          </a:lstStyle>
          <a:p>
            <a:r>
              <a:rPr lang="de-DE" b="0" dirty="0">
                <a:solidFill>
                  <a:schemeClr val="tx1"/>
                </a:solidFill>
                <a:latin typeface="+mn-lt"/>
              </a:rPr>
              <a:t>&gt; 10 </a:t>
            </a:r>
            <a:r>
              <a:rPr lang="de-DE" b="0" dirty="0" err="1">
                <a:solidFill>
                  <a:schemeClr val="tx1"/>
                </a:solidFill>
                <a:latin typeface="+mn-lt"/>
              </a:rPr>
              <a:t>years</a:t>
            </a:r>
            <a:r>
              <a:rPr lang="de-DE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+mn-lt"/>
              </a:rPr>
              <a:t>of</a:t>
            </a:r>
            <a:r>
              <a:rPr lang="de-DE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+mn-lt"/>
              </a:rPr>
              <a:t>painful</a:t>
            </a:r>
            <a:r>
              <a:rPr lang="de-DE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+mn-lt"/>
              </a:rPr>
              <a:t>method</a:t>
            </a:r>
            <a:r>
              <a:rPr lang="de-DE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+mn-lt"/>
              </a:rPr>
              <a:t>development</a:t>
            </a:r>
            <a:r>
              <a:rPr lang="de-DE" b="0" dirty="0">
                <a:solidFill>
                  <a:schemeClr val="tx1"/>
                </a:solidFill>
                <a:latin typeface="+mn-lt"/>
              </a:rPr>
              <a:t>…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D53793B2-B4D4-8079-FC07-B3E88BFEE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31" y="2862472"/>
            <a:ext cx="2537604" cy="19032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18E517FF-CD20-9187-35CB-6B5240C7C948}"/>
              </a:ext>
            </a:extLst>
          </p:cNvPr>
          <p:cNvSpPr txBox="1"/>
          <p:nvPr/>
        </p:nvSpPr>
        <p:spPr>
          <a:xfrm>
            <a:off x="4309782" y="1186344"/>
            <a:ext cx="434463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dedicated</a:t>
            </a:r>
            <a:r>
              <a:rPr lang="de-DE" sz="1800" dirty="0"/>
              <a:t> lab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growth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dirty="0" err="1"/>
              <a:t>radioactive</a:t>
            </a:r>
            <a:r>
              <a:rPr lang="de-DE" sz="1800" dirty="0"/>
              <a:t> </a:t>
            </a:r>
            <a:r>
              <a:rPr lang="de-DE" sz="1800" dirty="0" err="1"/>
              <a:t>dopants</a:t>
            </a:r>
            <a:r>
              <a:rPr lang="de-DE" sz="1800" dirty="0"/>
              <a:t> (</a:t>
            </a:r>
            <a:r>
              <a:rPr lang="de-DE" sz="1800" dirty="0" err="1"/>
              <a:t>only</a:t>
            </a:r>
            <a:r>
              <a:rPr lang="de-DE" sz="1800" dirty="0"/>
              <a:t> </a:t>
            </a:r>
            <a:r>
              <a:rPr lang="de-DE" sz="1800" dirty="0" err="1"/>
              <a:t>one</a:t>
            </a:r>
            <a:r>
              <a:rPr lang="de-DE" sz="1800" dirty="0"/>
              <a:t> in Europe)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miniaturized</a:t>
            </a:r>
            <a:r>
              <a:rPr lang="de-DE" sz="1800" dirty="0"/>
              <a:t> </a:t>
            </a:r>
            <a:r>
              <a:rPr lang="de-DE" sz="1800" dirty="0" err="1"/>
              <a:t>crystal</a:t>
            </a:r>
            <a:r>
              <a:rPr lang="de-DE" sz="1800" dirty="0"/>
              <a:t> </a:t>
            </a:r>
            <a:r>
              <a:rPr lang="de-DE" sz="1800" dirty="0" err="1"/>
              <a:t>growth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dirty="0" err="1"/>
              <a:t>increase</a:t>
            </a:r>
            <a:r>
              <a:rPr lang="de-DE" sz="1800" dirty="0"/>
              <a:t> </a:t>
            </a:r>
            <a:r>
              <a:rPr lang="de-DE" sz="1800" dirty="0" err="1"/>
              <a:t>doping</a:t>
            </a:r>
            <a:r>
              <a:rPr lang="de-DE" sz="1800" dirty="0"/>
              <a:t> </a:t>
            </a:r>
            <a:r>
              <a:rPr lang="de-DE" sz="1800" dirty="0" err="1"/>
              <a:t>concentration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fluorine</a:t>
            </a:r>
            <a:r>
              <a:rPr lang="de-DE" sz="1800" dirty="0"/>
              <a:t> </a:t>
            </a:r>
            <a:r>
              <a:rPr lang="de-DE" sz="1800" dirty="0" err="1"/>
              <a:t>annealing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reduce</a:t>
            </a:r>
            <a:r>
              <a:rPr lang="de-DE" sz="1800" dirty="0"/>
              <a:t> </a:t>
            </a:r>
            <a:r>
              <a:rPr lang="de-DE" sz="1800" dirty="0" err="1"/>
              <a:t>defects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in-house </a:t>
            </a:r>
            <a:r>
              <a:rPr lang="de-DE" sz="1800" dirty="0" err="1"/>
              <a:t>cutting</a:t>
            </a:r>
            <a:r>
              <a:rPr lang="de-DE" sz="1800" dirty="0"/>
              <a:t> + </a:t>
            </a:r>
            <a:r>
              <a:rPr lang="de-DE" sz="1800" dirty="0" err="1"/>
              <a:t>polishing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characterization</a:t>
            </a:r>
            <a:r>
              <a:rPr lang="de-DE" sz="1800" dirty="0"/>
              <a:t> (</a:t>
            </a:r>
            <a:r>
              <a:rPr lang="de-DE" sz="1800" dirty="0" err="1"/>
              <a:t>optical</a:t>
            </a:r>
            <a:r>
              <a:rPr lang="de-DE" sz="1800" dirty="0"/>
              <a:t>, </a:t>
            </a:r>
            <a:r>
              <a:rPr lang="de-DE" sz="1800" dirty="0" err="1"/>
              <a:t>radiological</a:t>
            </a:r>
            <a:r>
              <a:rPr lang="de-DE" sz="18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1 </a:t>
            </a:r>
            <a:r>
              <a:rPr lang="de-DE" sz="1800" dirty="0" err="1"/>
              <a:t>crystal</a:t>
            </a:r>
            <a:r>
              <a:rPr lang="de-DE" sz="1800" dirty="0"/>
              <a:t> (</a:t>
            </a:r>
            <a:r>
              <a:rPr lang="de-DE" sz="1800" dirty="0" err="1"/>
              <a:t>attempt</a:t>
            </a:r>
            <a:r>
              <a:rPr lang="de-DE" sz="1800" dirty="0"/>
              <a:t>) </a:t>
            </a:r>
            <a:r>
              <a:rPr lang="de-DE" sz="1800" dirty="0" err="1"/>
              <a:t>takes</a:t>
            </a:r>
            <a:r>
              <a:rPr lang="de-DE" sz="1800" dirty="0"/>
              <a:t> 5 </a:t>
            </a:r>
            <a:r>
              <a:rPr lang="de-DE" sz="1800" dirty="0" err="1"/>
              <a:t>days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r>
              <a:rPr lang="de-DE" sz="1800" dirty="0" err="1"/>
              <a:t>currently</a:t>
            </a:r>
            <a:r>
              <a:rPr lang="de-DE" sz="1800" dirty="0"/>
              <a:t> </a:t>
            </a:r>
            <a:r>
              <a:rPr lang="de-DE" sz="1800" dirty="0" err="1"/>
              <a:t>working</a:t>
            </a:r>
            <a:r>
              <a:rPr lang="de-DE" sz="1800" dirty="0"/>
              <a:t> 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pulling</a:t>
            </a:r>
            <a:r>
              <a:rPr lang="de-DE" sz="1800" dirty="0"/>
              <a:t> </a:t>
            </a:r>
            <a:r>
              <a:rPr lang="de-DE" sz="1800" dirty="0" err="1"/>
              <a:t>single</a:t>
            </a:r>
            <a:r>
              <a:rPr lang="de-DE" sz="1800" dirty="0"/>
              <a:t> </a:t>
            </a:r>
            <a:r>
              <a:rPr lang="de-DE" sz="1800" dirty="0" err="1"/>
              <a:t>crystal</a:t>
            </a:r>
            <a:r>
              <a:rPr lang="de-DE" sz="1800" dirty="0"/>
              <a:t> </a:t>
            </a:r>
            <a:r>
              <a:rPr lang="de-DE" sz="1800" dirty="0" err="1"/>
              <a:t>fibers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/>
              <a:t>growing</a:t>
            </a:r>
            <a:r>
              <a:rPr lang="de-DE" sz="1800" dirty="0"/>
              <a:t> </a:t>
            </a:r>
            <a:r>
              <a:rPr lang="de-DE" sz="1800" dirty="0" err="1"/>
              <a:t>bulk</a:t>
            </a:r>
            <a:r>
              <a:rPr lang="de-DE" sz="1800" dirty="0"/>
              <a:t> ThF</a:t>
            </a:r>
            <a:r>
              <a:rPr lang="de-DE" sz="1800" baseline="-25000" dirty="0"/>
              <a:t>4</a:t>
            </a:r>
            <a:r>
              <a:rPr lang="de-DE" sz="1800" dirty="0"/>
              <a:t> </a:t>
            </a:r>
            <a:r>
              <a:rPr lang="de-DE" sz="1800" dirty="0" err="1"/>
              <a:t>crystals</a:t>
            </a:r>
            <a:endParaRPr lang="de-DE" sz="1800" dirty="0"/>
          </a:p>
          <a:p>
            <a:endParaRPr lang="de-DE" sz="1600" dirty="0"/>
          </a:p>
        </p:txBody>
      </p:sp>
      <p:pic>
        <p:nvPicPr>
          <p:cNvPr id="23" name="Picture 25">
            <a:extLst>
              <a:ext uri="{FF2B5EF4-FFF2-40B4-BE49-F238E27FC236}">
                <a16:creationId xmlns:a16="http://schemas.microsoft.com/office/drawing/2014/main" id="{90739FA9-8351-B9E4-C10E-3C4921BBEF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6" t="26655" r="9388" b="22049"/>
          <a:stretch/>
        </p:blipFill>
        <p:spPr>
          <a:xfrm>
            <a:off x="2487325" y="1757101"/>
            <a:ext cx="1532771" cy="11053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28C4DD4-A8F3-33E9-6AC0-BF550812B48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9" t="29724" r="30522" b="36072"/>
          <a:stretch/>
        </p:blipFill>
        <p:spPr>
          <a:xfrm>
            <a:off x="2119779" y="2809754"/>
            <a:ext cx="1398875" cy="1416063"/>
          </a:xfrm>
          <a:prstGeom prst="rect">
            <a:avLst/>
          </a:prstGeom>
          <a:ln>
            <a:solidFill>
              <a:sysClr val="windowText" lastClr="00000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721329368"/>
      </p:ext>
    </p:extLst>
  </p:cSld>
  <p:clrMapOvr>
    <a:masterClrMapping/>
  </p:clrMapOvr>
</p:sld>
</file>

<file path=ppt/theme/theme1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aster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3239</Words>
  <Application>Microsoft Macintosh PowerPoint</Application>
  <PresentationFormat>Bildschirmpräsentation (16:9)</PresentationFormat>
  <Paragraphs>720</Paragraphs>
  <Slides>50</Slides>
  <Notes>50</Notes>
  <HiddenSlides>2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59" baseType="lpstr">
      <vt:lpstr>Arial</vt:lpstr>
      <vt:lpstr>Calibri</vt:lpstr>
      <vt:lpstr>Calibri Light</vt:lpstr>
      <vt:lpstr>Cambria Math</vt:lpstr>
      <vt:lpstr>Times New Roman</vt:lpstr>
      <vt:lpstr>1_Benutzerdefiniertes Design</vt:lpstr>
      <vt:lpstr>Benutzerdefiniertes Design</vt:lpstr>
      <vt:lpstr>Master 2</vt:lpstr>
      <vt:lpstr>Formel</vt:lpstr>
      <vt:lpstr>PowerPoint-Präsentation</vt:lpstr>
      <vt:lpstr>OUTLINE</vt:lpstr>
      <vt:lpstr>…any questions?…any time!</vt:lpstr>
      <vt:lpstr>Concept: Nuclear laser excitation</vt:lpstr>
      <vt:lpstr>Concept: Nuclear laser excitation</vt:lpstr>
      <vt:lpstr>Concept: 229Th nuclear laser excitation</vt:lpstr>
      <vt:lpstr>Concept: 229Th nuclear laser excitation</vt:lpstr>
      <vt:lpstr>Concept: 229Th nuclear laser excitation in CaF2</vt:lpstr>
      <vt:lpstr>Fabrication of Th:CaF2 in Vienna </vt:lpstr>
      <vt:lpstr>Fabrication of Th:CaF2 in Vienna </vt:lpstr>
      <vt:lpstr>Simulation of Th:CaF2 in Vienna </vt:lpstr>
      <vt:lpstr>Simulation of Th:CaF2 in Vienna </vt:lpstr>
      <vt:lpstr>First laser excitation of 229Th in 2024</vt:lpstr>
      <vt:lpstr>First laser excitation of 229Th in 2024</vt:lpstr>
      <vt:lpstr>First laser excitation of 229Th in 2024</vt:lpstr>
      <vt:lpstr>First laser excitation of 229Th in 2024</vt:lpstr>
      <vt:lpstr>First laser excitation of 229Th in 2024</vt:lpstr>
      <vt:lpstr>First laser excitation of 229Th in 2024</vt:lpstr>
      <vt:lpstr>…any questions?…any time!</vt:lpstr>
      <vt:lpstr>OUTLINE</vt:lpstr>
      <vt:lpstr>Nuclear quadrupole structure in 229Th:CaF2</vt:lpstr>
      <vt:lpstr>Nuclear quadrupole structure in 229Th:CaF2</vt:lpstr>
      <vt:lpstr>Nuclear quadrupole structure in 229Th:CaF2</vt:lpstr>
      <vt:lpstr>OUTLINE</vt:lpstr>
      <vt:lpstr>VUV frequency comb precision spectroscopy</vt:lpstr>
      <vt:lpstr>VUV frequency comb precision spectroscopy</vt:lpstr>
      <vt:lpstr>VUV frequency comb precision spectroscopy</vt:lpstr>
      <vt:lpstr>Nuclear quadrupole structure in 229Th:CaF2</vt:lpstr>
      <vt:lpstr>Nuclear quadrupole structure in 229Th:CaF2</vt:lpstr>
      <vt:lpstr>Nuclear quadrupole structure in 229Th:CaF2</vt:lpstr>
      <vt:lpstr>Nuclear quadrupole structure in 229Th:CaF2</vt:lpstr>
      <vt:lpstr>Nuclear quadrupole structure in 229Th:CaF2</vt:lpstr>
      <vt:lpstr>Nuclear quadrupole structure in 229Th:CaF2</vt:lpstr>
      <vt:lpstr>Temperature dependence of spectroscopy lines</vt:lpstr>
      <vt:lpstr>Temperature dependence of spectroscopy lines</vt:lpstr>
      <vt:lpstr>Towards a 229Th:CaF2 solid-state nuclear clock</vt:lpstr>
      <vt:lpstr>Towards a 229Th:CaF2 solid-state nuclear clock</vt:lpstr>
      <vt:lpstr>…any questions?…any time!</vt:lpstr>
      <vt:lpstr>OUTLINE</vt:lpstr>
      <vt:lpstr>Multiple doping sites in a single crystal</vt:lpstr>
      <vt:lpstr>Multiple doping sites in a single crystal</vt:lpstr>
      <vt:lpstr>Multiple doping sites in a single crystal</vt:lpstr>
      <vt:lpstr>Multiple doping sites in a single crystal</vt:lpstr>
      <vt:lpstr>Multiple doping sites in a single crystal</vt:lpstr>
      <vt:lpstr>Multiple doping sites in a single crystal</vt:lpstr>
      <vt:lpstr>Multiple doping sites in a single crystal</vt:lpstr>
      <vt:lpstr>Multiple doping sites in a single crystal</vt:lpstr>
      <vt:lpstr>…any questions?…last Chance!</vt:lpstr>
      <vt:lpstr>Credits (most probably incomplete, I apologize!)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datenwerk innovationsagentur GmbH</dc:creator>
  <cp:lastModifiedBy>Schumm, Thorsten</cp:lastModifiedBy>
  <cp:revision>405</cp:revision>
  <cp:lastPrinted>2019-09-05T09:40:07Z</cp:lastPrinted>
  <dcterms:created xsi:type="dcterms:W3CDTF">2019-08-29T09:59:58Z</dcterms:created>
  <dcterms:modified xsi:type="dcterms:W3CDTF">2026-05-15T09:36:00Z</dcterms:modified>
</cp:coreProperties>
</file>