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9"/>
  </p:notesMasterIdLst>
  <p:sldIdLst>
    <p:sldId id="489" r:id="rId2"/>
    <p:sldId id="342" r:id="rId3"/>
    <p:sldId id="647" r:id="rId4"/>
    <p:sldId id="696" r:id="rId5"/>
    <p:sldId id="697" r:id="rId6"/>
    <p:sldId id="723" r:id="rId7"/>
    <p:sldId id="708" r:id="rId8"/>
    <p:sldId id="700" r:id="rId9"/>
    <p:sldId id="620" r:id="rId10"/>
    <p:sldId id="621" r:id="rId11"/>
    <p:sldId id="622" r:id="rId12"/>
    <p:sldId id="623" r:id="rId13"/>
    <p:sldId id="724" r:id="rId14"/>
    <p:sldId id="725" r:id="rId15"/>
    <p:sldId id="728" r:id="rId16"/>
    <p:sldId id="729" r:id="rId17"/>
    <p:sldId id="632" r:id="rId18"/>
    <p:sldId id="641" r:id="rId19"/>
    <p:sldId id="634" r:id="rId20"/>
    <p:sldId id="624" r:id="rId21"/>
    <p:sldId id="631" r:id="rId22"/>
    <p:sldId id="642" r:id="rId23"/>
    <p:sldId id="627" r:id="rId24"/>
    <p:sldId id="636" r:id="rId25"/>
    <p:sldId id="726" r:id="rId26"/>
    <p:sldId id="727" r:id="rId27"/>
    <p:sldId id="618" r:id="rId28"/>
    <p:sldId id="638" r:id="rId29"/>
    <p:sldId id="674" r:id="rId30"/>
    <p:sldId id="675" r:id="rId31"/>
    <p:sldId id="688" r:id="rId32"/>
    <p:sldId id="643" r:id="rId33"/>
    <p:sldId id="678" r:id="rId34"/>
    <p:sldId id="679" r:id="rId35"/>
    <p:sldId id="680" r:id="rId36"/>
    <p:sldId id="712" r:id="rId37"/>
    <p:sldId id="691" r:id="rId38"/>
    <p:sldId id="713" r:id="rId39"/>
    <p:sldId id="682" r:id="rId40"/>
    <p:sldId id="692" r:id="rId41"/>
    <p:sldId id="684" r:id="rId42"/>
    <p:sldId id="705" r:id="rId43"/>
    <p:sldId id="714" r:id="rId44"/>
    <p:sldId id="703" r:id="rId45"/>
    <p:sldId id="706" r:id="rId46"/>
    <p:sldId id="701" r:id="rId47"/>
    <p:sldId id="702" r:id="rId48"/>
    <p:sldId id="730" r:id="rId49"/>
    <p:sldId id="704" r:id="rId50"/>
    <p:sldId id="699" r:id="rId51"/>
    <p:sldId id="717" r:id="rId52"/>
    <p:sldId id="722" r:id="rId53"/>
    <p:sldId id="673" r:id="rId54"/>
    <p:sldId id="720" r:id="rId55"/>
    <p:sldId id="718" r:id="rId56"/>
    <p:sldId id="640" r:id="rId57"/>
    <p:sldId id="731" r:id="rId58"/>
    <p:sldId id="648" r:id="rId59"/>
    <p:sldId id="531" r:id="rId60"/>
    <p:sldId id="577" r:id="rId61"/>
    <p:sldId id="261" r:id="rId62"/>
    <p:sldId id="594" r:id="rId63"/>
    <p:sldId id="593" r:id="rId64"/>
    <p:sldId id="592" r:id="rId65"/>
    <p:sldId id="539" r:id="rId66"/>
    <p:sldId id="598" r:id="rId67"/>
    <p:sldId id="654" r:id="rId6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6BFF"/>
    <a:srgbClr val="F834FF"/>
    <a:srgbClr val="DBA5FF"/>
    <a:srgbClr val="B595FF"/>
    <a:srgbClr val="900CFF"/>
    <a:srgbClr val="FF895F"/>
    <a:srgbClr val="F847FF"/>
    <a:srgbClr val="273DFF"/>
    <a:srgbClr val="FF9986"/>
    <a:srgbClr val="4D84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292"/>
    <p:restoredTop sz="96137"/>
  </p:normalViewPr>
  <p:slideViewPr>
    <p:cSldViewPr snapToGrid="0" snapToObjects="1">
      <p:cViewPr varScale="1">
        <p:scale>
          <a:sx n="123" d="100"/>
          <a:sy n="123" d="100"/>
        </p:scale>
        <p:origin x="200" y="280"/>
      </p:cViewPr>
      <p:guideLst/>
    </p:cSldViewPr>
  </p:slideViewPr>
  <p:outlineViewPr>
    <p:cViewPr>
      <p:scale>
        <a:sx n="33" d="100"/>
        <a:sy n="33" d="100"/>
      </p:scale>
      <p:origin x="0" y="-17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9D50E-F173-584D-8F07-798A155ADD82}" type="datetimeFigureOut">
              <a:rPr lang="en-US" smtClean="0"/>
              <a:t>5/19/26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6583A-B301-1643-8F81-B587F9759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73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A3BB0-FC3F-2C42-9BF3-651CC77254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0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C176BF-BFC9-33E5-3D5E-2C2858298E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4486DE-090B-EC45-1785-C6C57C66BC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95C12F-8E85-3D8A-395D-26A6293C94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2DF1BF-9355-BAD4-A05E-C697865677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6583A-B301-1643-8F81-B587F9759853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416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6583A-B301-1643-8F81-B587F975985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7840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4C0066-1ED2-F33C-6A96-865B30D7C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5A78E5-6D51-CA3A-F107-621E07A4E2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CFF3D4-4191-321D-7E7A-0B1AC8F7F0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2191E6-2246-4B62-75A6-C8B97AA8A6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6583A-B301-1643-8F81-B587F9759853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0497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43D301-4C76-5C2B-A54B-3CBE6DC0E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B74578-2ED8-B549-20A2-BC7CF28D7F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392B3A-87EA-EED9-42DB-A31BF77EBB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4C8D65-5F83-5EA9-9E9F-77809CD1AA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6583A-B301-1643-8F81-B587F9759853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327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6583A-B301-1643-8F81-B587F9759853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6967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6583A-B301-1643-8F81-B587F9759853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722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6583A-B301-1643-8F81-B587F975985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49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35D840-9D62-25F2-44EB-F87E0F6A25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43C77F-915E-88F8-FE4A-9DEEF191F6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44C03F-DE53-4E0B-474C-F3CFF072F4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85DEA1-4A44-04F8-EDC8-E25EB899B3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6583A-B301-1643-8F81-B587F975985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612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C96739-CCDD-5E44-DFB3-5391FF1932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28F2AC-DB21-93A1-6190-103B149A7B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68BF96-7756-59E9-BB56-96062E38C4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C99D6B-41AB-05A3-7505-BEA7BFB00B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6583A-B301-1643-8F81-B587F975985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73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06BFB-CD6A-8240-ABC6-BD96F373E2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C9967E-1516-30BA-69BE-7E8AB8701E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A895EE-190A-8951-A1A7-DEAB761AE1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4B85C5-5CE0-3251-20C5-42F1CE4C64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6583A-B301-1643-8F81-B587F975985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36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A69423-CEB8-CB03-C61F-226D104D74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DEEA19-6CC7-CB89-0FF9-7908F4EFF9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250EDB-3A91-174F-8873-E189834C64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C3C2CA-D22E-2B63-8E7B-0936FB1768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6583A-B301-1643-8F81-B587F975985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71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6583A-B301-1643-8F81-B587F975985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95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764069-3C01-9D9C-F064-6780A5E63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212B98-FC09-4732-094E-B326E90A45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A2D7AA-F8A9-3D15-17AB-35955E2BAE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46EC7A-BACB-0C54-F14F-105D842530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6583A-B301-1643-8F81-B587F9759853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118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1334BE-4156-624D-7EFF-14CDBD9C50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914C11-6172-94DC-E051-BD79EF8B13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4AC940-4798-FF93-DF56-C2C858109F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32D26A-E198-8962-505D-0A9C321FAF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6583A-B301-1643-8F81-B587F9759853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88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5F5BB-32F3-E348-B67E-E5D768C84BBC}" type="datetime1">
              <a:rPr lang="en-US" smtClean="0"/>
              <a:t>5/19/26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8071-4BA0-A74A-B024-87450DE19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711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7A6E1-E10F-334A-808C-5274AE886D47}" type="datetime1">
              <a:rPr lang="en-US" smtClean="0"/>
              <a:t>5/19/26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8071-4BA0-A74A-B024-87450DE19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80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003E-4EDC-7644-86B8-1C7B998A186F}" type="datetime1">
              <a:rPr lang="en-US" smtClean="0"/>
              <a:t>5/19/26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8071-4BA0-A74A-B024-87450DE19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0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141" y="1134250"/>
            <a:ext cx="10515600" cy="47870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80E47-E889-EB45-A23B-AF06DC2B5E80}" type="datetime1">
              <a:rPr lang="en-US" smtClean="0"/>
              <a:t>5/19/26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8071-4BA0-A74A-B024-87450DE1905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B9472F4D-62CC-6247-96E2-50F5C070A5E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01615" y="136524"/>
            <a:ext cx="9320758" cy="586789"/>
          </a:xfrm>
          <a:prstGeom prst="rect">
            <a:avLst/>
          </a:prstGeom>
          <a:solidFill>
            <a:srgbClr val="3366FF"/>
          </a:solidFill>
          <a:ln w="9525">
            <a:solidFill>
              <a:srgbClr val="3366FF"/>
            </a:solidFill>
            <a:round/>
            <a:headEnd/>
            <a:tailEnd/>
          </a:ln>
        </p:spPr>
        <p:txBody>
          <a:bodyPr lIns="90000" tIns="46800" rIns="90000" bIns="46800" anchor="ctr"/>
          <a:lstStyle>
            <a:lvl1pPr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0" hangingPunct="0">
              <a:defRPr/>
            </a:pPr>
            <a:endParaRPr lang="en-GB" sz="44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2503CFDE-1DD3-2940-97E0-6DEB14EE873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260" y="124584"/>
            <a:ext cx="2342515" cy="664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1606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FF48A-A6A0-DD4F-A217-F12714B20015}" type="datetime1">
              <a:rPr lang="en-US" smtClean="0"/>
              <a:t>5/19/26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8071-4BA0-A74A-B024-87450DE19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90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8600C-E0C4-4B41-8FC0-A33E6965E986}" type="datetime1">
              <a:rPr lang="en-US" smtClean="0"/>
              <a:t>5/19/26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8071-4BA0-A74A-B024-87450DE19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91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15AF8-4ADC-8D40-8198-C59B30E1F837}" type="datetime1">
              <a:rPr lang="en-US" smtClean="0"/>
              <a:t>5/19/26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8071-4BA0-A74A-B024-87450DE19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671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9250-A6E9-E84B-B4B5-85934C98629D}" type="datetime1">
              <a:rPr lang="en-US" smtClean="0"/>
              <a:t>5/19/26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8071-4BA0-A74A-B024-87450DE19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163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F9EF6-FC6E-8D48-A5AB-DF72E05398EC}" type="datetime1">
              <a:rPr lang="en-US" smtClean="0"/>
              <a:t>5/19/26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8071-4BA0-A74A-B024-87450DE19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46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6F8FE-139C-1645-AE50-85ABFC28BFC0}" type="datetime1">
              <a:rPr lang="en-US" smtClean="0"/>
              <a:t>5/19/26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8071-4BA0-A74A-B024-87450DE19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227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4C990-3BB0-7347-AF3A-F5A171AC90A6}" type="datetime1">
              <a:rPr lang="en-US" smtClean="0"/>
              <a:t>5/19/26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8071-4BA0-A74A-B024-87450DE19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600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400E0-273F-4541-97A3-9142C88C0268}" type="datetime1">
              <a:rPr lang="en-US" smtClean="0"/>
              <a:t>5/19/26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A8071-4BA0-A74A-B024-87450DE19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9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7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170.png"/><Relationship Id="rId9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microsoft.com/office/2007/relationships/hdphoto" Target="../media/hdphoto1.wdp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7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JP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3.JP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6.JPG"/><Relationship Id="rId4" Type="http://schemas.openxmlformats.org/officeDocument/2006/relationships/image" Target="../media/image65.JP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jpeg"/><Relationship Id="rId4" Type="http://schemas.openxmlformats.org/officeDocument/2006/relationships/image" Target="../media/image70.jp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3" descr="LaserLaBVUlog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785" y="5848884"/>
            <a:ext cx="3383166" cy="77359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BB36BB11-D2F2-914C-855E-12EC56F7C885}" type="slidenum">
              <a:rPr lang="en-US" smtClean="0"/>
              <a:t>1</a:t>
            </a:fld>
            <a:endParaRPr lang="en-US" dirty="0"/>
          </a:p>
        </p:txBody>
      </p:sp>
      <p:sp>
        <p:nvSpPr>
          <p:cNvPr id="26" name="Text Box 11">
            <a:extLst>
              <a:ext uri="{FF2B5EF4-FFF2-40B4-BE49-F238E27FC236}">
                <a16:creationId xmlns:a16="http://schemas.microsoft.com/office/drawing/2014/main" id="{C3FBF510-921C-E24C-A5E7-58F1B0782F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405" y="1687753"/>
            <a:ext cx="2569871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latin typeface="Calibri" charset="0"/>
                <a:cs typeface="Calibri" charset="0"/>
              </a:rPr>
              <a:t>Kees Steinebach, </a:t>
            </a:r>
            <a:br>
              <a:rPr lang="en-US" sz="2400" dirty="0">
                <a:solidFill>
                  <a:srgbClr val="000000"/>
                </a:solidFill>
                <a:latin typeface="Calibri" charset="0"/>
                <a:cs typeface="Calibri" charset="0"/>
              </a:rPr>
            </a:br>
            <a:r>
              <a:rPr lang="en-US" sz="2400" dirty="0" err="1">
                <a:solidFill>
                  <a:srgbClr val="000000"/>
                </a:solidFill>
                <a:latin typeface="Calibri" charset="0"/>
                <a:cs typeface="Calibri" charset="0"/>
              </a:rPr>
              <a:t>Haoyuan</a:t>
            </a:r>
            <a:r>
              <a:rPr lang="en-US" sz="2400" dirty="0">
                <a:solidFill>
                  <a:srgbClr val="000000"/>
                </a:solidFill>
                <a:latin typeface="Calibri" charset="0"/>
                <a:cs typeface="Calibri" charset="0"/>
              </a:rPr>
              <a:t> Li </a:t>
            </a:r>
          </a:p>
          <a:p>
            <a:pPr eaLnBrk="1" hangingPunct="1"/>
            <a:r>
              <a:rPr lang="en-US" sz="2400" dirty="0">
                <a:solidFill>
                  <a:srgbClr val="000000"/>
                </a:solidFill>
                <a:latin typeface="Calibri" charset="0"/>
                <a:cs typeface="Calibri" charset="0"/>
              </a:rPr>
              <a:t>Yuri van der Werf,</a:t>
            </a:r>
          </a:p>
          <a:p>
            <a:pPr eaLnBrk="1" hangingPunct="1"/>
            <a:r>
              <a:rPr lang="en-US" sz="2400" dirty="0">
                <a:solidFill>
                  <a:srgbClr val="000000"/>
                </a:solidFill>
                <a:latin typeface="Calibri" charset="0"/>
                <a:cs typeface="Calibri" charset="0"/>
              </a:rPr>
              <a:t>Raphael Jannin, </a:t>
            </a:r>
            <a:br>
              <a:rPr lang="en-US" sz="2400" dirty="0">
                <a:solidFill>
                  <a:srgbClr val="000000"/>
                </a:solidFill>
                <a:latin typeface="Calibri" charset="0"/>
                <a:cs typeface="Calibri" charset="0"/>
              </a:rPr>
            </a:br>
            <a:r>
              <a:rPr lang="en-US" sz="2400" dirty="0">
                <a:solidFill>
                  <a:srgbClr val="000000"/>
                </a:solidFill>
                <a:latin typeface="Calibri" charset="0"/>
                <a:cs typeface="Calibri" charset="0"/>
              </a:rPr>
              <a:t>Jeroen Koelemeij, </a:t>
            </a:r>
            <a:br>
              <a:rPr lang="en-US" sz="2400" dirty="0">
                <a:solidFill>
                  <a:srgbClr val="000000"/>
                </a:solidFill>
                <a:latin typeface="Calibri" charset="0"/>
                <a:cs typeface="Calibri" charset="0"/>
              </a:rPr>
            </a:br>
            <a:r>
              <a:rPr lang="en-US" sz="2400" dirty="0">
                <a:solidFill>
                  <a:srgbClr val="000000"/>
                </a:solidFill>
                <a:latin typeface="Calibri" charset="0"/>
                <a:cs typeface="Calibri" charset="0"/>
              </a:rPr>
              <a:t>Hendrick Bethlem, </a:t>
            </a:r>
            <a:br>
              <a:rPr lang="en-US" sz="2400" dirty="0">
                <a:solidFill>
                  <a:srgbClr val="000000"/>
                </a:solidFill>
                <a:latin typeface="Calibri" charset="0"/>
                <a:cs typeface="Calibri" charset="0"/>
              </a:rPr>
            </a:br>
            <a:r>
              <a:rPr lang="en-US" sz="2400" b="1" dirty="0">
                <a:solidFill>
                  <a:srgbClr val="000000"/>
                </a:solidFill>
                <a:latin typeface="Calibri" charset="0"/>
                <a:cs typeface="Calibri" charset="0"/>
              </a:rPr>
              <a:t>Kjeld Eikema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6C7083-6C36-1848-8CFA-718E31C2300C}"/>
              </a:ext>
            </a:extLst>
          </p:cNvPr>
          <p:cNvSpPr txBox="1"/>
          <p:nvPr/>
        </p:nvSpPr>
        <p:spPr>
          <a:xfrm>
            <a:off x="855405" y="6240035"/>
            <a:ext cx="1874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PSAS Vienna 2026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B996078-AD4B-E4A0-79E6-53DE85DDD08C}"/>
              </a:ext>
            </a:extLst>
          </p:cNvPr>
          <p:cNvGrpSpPr/>
          <p:nvPr/>
        </p:nvGrpSpPr>
        <p:grpSpPr>
          <a:xfrm>
            <a:off x="9711730" y="5332263"/>
            <a:ext cx="1774889" cy="1103962"/>
            <a:chOff x="7524102" y="4412764"/>
            <a:chExt cx="1774889" cy="110396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B39435C-479D-C144-B567-98BAD1093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17132" y="4412764"/>
              <a:ext cx="681859" cy="110396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AAED086-D489-384F-B843-62D8FBDA85D4}"/>
                </a:ext>
              </a:extLst>
            </p:cNvPr>
            <p:cNvSpPr txBox="1"/>
            <p:nvPr/>
          </p:nvSpPr>
          <p:spPr>
            <a:xfrm>
              <a:off x="7524102" y="4780079"/>
              <a:ext cx="10021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dirty="0"/>
                <a:t>Funding: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3F556EC3-5DC4-4148-8C7E-0B9A44218380}"/>
              </a:ext>
            </a:extLst>
          </p:cNvPr>
          <p:cNvSpPr/>
          <p:nvPr/>
        </p:nvSpPr>
        <p:spPr>
          <a:xfrm>
            <a:off x="1" y="-7479"/>
            <a:ext cx="12192000" cy="1517514"/>
          </a:xfrm>
          <a:prstGeom prst="rect">
            <a:avLst/>
          </a:prstGeom>
          <a:solidFill>
            <a:srgbClr val="056B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69423" y="295750"/>
            <a:ext cx="11991583" cy="1025547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Precision determination of the alpha–</a:t>
            </a:r>
            <a:r>
              <a:rPr lang="en-GB" sz="3600" dirty="0" err="1">
                <a:solidFill>
                  <a:schemeClr val="bg1"/>
                </a:solidFill>
              </a:rPr>
              <a:t>helion</a:t>
            </a:r>
            <a:r>
              <a:rPr lang="en-GB" sz="3600" dirty="0">
                <a:solidFill>
                  <a:schemeClr val="bg1"/>
                </a:solidFill>
              </a:rPr>
              <a:t> particle charge radius difference with ultracold helium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69320A-F9E6-0547-819A-8056FADEDA94}"/>
              </a:ext>
            </a:extLst>
          </p:cNvPr>
          <p:cNvSpPr txBox="1"/>
          <p:nvPr/>
        </p:nvSpPr>
        <p:spPr>
          <a:xfrm>
            <a:off x="2812010" y="6424701"/>
            <a:ext cx="17357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ETHZ 24 May 2024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733E5A7-73E2-DCDF-8203-02F1926AAD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3465" y="2106916"/>
            <a:ext cx="7772400" cy="2967117"/>
          </a:xfrm>
          <a:prstGeom prst="rect">
            <a:avLst/>
          </a:prstGeom>
        </p:spPr>
      </p:pic>
      <p:sp>
        <p:nvSpPr>
          <p:cNvPr id="12" name="Text Box 4">
            <a:extLst>
              <a:ext uri="{FF2B5EF4-FFF2-40B4-BE49-F238E27FC236}">
                <a16:creationId xmlns:a16="http://schemas.microsoft.com/office/drawing/2014/main" id="{F5C258EF-E3FB-E641-A1EC-B410D5A0D4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405" y="4557461"/>
            <a:ext cx="420102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dirty="0" err="1">
                <a:solidFill>
                  <a:srgbClr val="000000"/>
                </a:solidFill>
                <a:latin typeface="Arial" charset="0"/>
              </a:rPr>
              <a:t>LaserLaB</a:t>
            </a:r>
            <a:r>
              <a:rPr lang="en-US" sz="2400" dirty="0">
                <a:solidFill>
                  <a:srgbClr val="000000"/>
                </a:solidFill>
                <a:latin typeface="Arial" charset="0"/>
              </a:rPr>
              <a:t>, </a:t>
            </a:r>
          </a:p>
          <a:p>
            <a:pPr eaLnBrk="1" hangingPunct="1"/>
            <a:r>
              <a:rPr lang="en-US" sz="2400" dirty="0">
                <a:solidFill>
                  <a:srgbClr val="000000"/>
                </a:solidFill>
                <a:latin typeface="Arial" charset="0"/>
              </a:rPr>
              <a:t>Vrije Universiteit, </a:t>
            </a:r>
            <a:br>
              <a:rPr lang="en-US" sz="2400" dirty="0">
                <a:solidFill>
                  <a:srgbClr val="000000"/>
                </a:solidFill>
                <a:latin typeface="Arial" charset="0"/>
              </a:rPr>
            </a:br>
            <a:r>
              <a:rPr lang="en-US" sz="2400" dirty="0">
                <a:solidFill>
                  <a:srgbClr val="000000"/>
                </a:solidFill>
                <a:latin typeface="Arial" charset="0"/>
              </a:rPr>
              <a:t>Amsterdam, The Netherlands</a:t>
            </a:r>
          </a:p>
        </p:txBody>
      </p:sp>
    </p:spTree>
    <p:extLst>
      <p:ext uri="{BB962C8B-B14F-4D97-AF65-F5344CB8AC3E}">
        <p14:creationId xmlns:p14="http://schemas.microsoft.com/office/powerpoint/2010/main" val="3645018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9B37EC5-E70A-F248-99D0-62E8B2D7CC74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Making quantum degenerate He*</a:t>
            </a:r>
          </a:p>
        </p:txBody>
      </p:sp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98C5796B-1245-759B-132B-83E671FEFF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3" r="5114" b="7468"/>
          <a:stretch/>
        </p:blipFill>
        <p:spPr>
          <a:xfrm>
            <a:off x="4513959" y="2091523"/>
            <a:ext cx="7651677" cy="3520440"/>
          </a:xfrm>
          <a:prstGeom prst="rect">
            <a:avLst/>
          </a:prstGeom>
        </p:spPr>
      </p:pic>
      <p:sp>
        <p:nvSpPr>
          <p:cNvPr id="3" name="Trapezium 2">
            <a:extLst>
              <a:ext uri="{FF2B5EF4-FFF2-40B4-BE49-F238E27FC236}">
                <a16:creationId xmlns:a16="http://schemas.microsoft.com/office/drawing/2014/main" id="{26857FFB-A40A-3EA7-58D0-A17BABB18B2C}"/>
              </a:ext>
            </a:extLst>
          </p:cNvPr>
          <p:cNvSpPr/>
          <p:nvPr/>
        </p:nvSpPr>
        <p:spPr>
          <a:xfrm rot="1427343">
            <a:off x="7086846" y="4512401"/>
            <a:ext cx="3594876" cy="1367504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81662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9B37EC5-E70A-F248-99D0-62E8B2D7CC74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Making quantum degenerate He*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1AA26A8-CF62-9AF5-F977-2A4F00DEA3C9}"/>
              </a:ext>
            </a:extLst>
          </p:cNvPr>
          <p:cNvGrpSpPr/>
          <p:nvPr/>
        </p:nvGrpSpPr>
        <p:grpSpPr>
          <a:xfrm>
            <a:off x="683579" y="2770774"/>
            <a:ext cx="3481678" cy="2603202"/>
            <a:chOff x="47626" y="4769358"/>
            <a:chExt cx="2706623" cy="196187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04ECB4A6-78CA-D751-2883-CE11BC0A83BC}"/>
                </a:ext>
              </a:extLst>
            </p:cNvPr>
            <p:cNvCxnSpPr/>
            <p:nvPr/>
          </p:nvCxnSpPr>
          <p:spPr>
            <a:xfrm>
              <a:off x="269368" y="6488430"/>
              <a:ext cx="886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055B711-A171-CA83-B537-F073BA37962D}"/>
                </a:ext>
              </a:extLst>
            </p:cNvPr>
            <p:cNvCxnSpPr/>
            <p:nvPr/>
          </p:nvCxnSpPr>
          <p:spPr>
            <a:xfrm>
              <a:off x="269368" y="5478993"/>
              <a:ext cx="886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FE30DDF-7A17-53EB-A8E3-DA91BE14913B}"/>
                </a:ext>
              </a:extLst>
            </p:cNvPr>
            <p:cNvCxnSpPr/>
            <p:nvPr/>
          </p:nvCxnSpPr>
          <p:spPr>
            <a:xfrm>
              <a:off x="827152" y="5028438"/>
              <a:ext cx="886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C07900F-8F46-91BE-68B7-284F61D833E9}"/>
                </a:ext>
              </a:extLst>
            </p:cNvPr>
            <p:cNvSpPr/>
            <p:nvPr/>
          </p:nvSpPr>
          <p:spPr>
            <a:xfrm>
              <a:off x="47626" y="4769358"/>
              <a:ext cx="2706623" cy="1961870"/>
            </a:xfrm>
            <a:prstGeom prst="rect">
              <a:avLst/>
            </a:prstGeom>
            <a:no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A72CE39-915A-13A1-69AF-83CB49670C40}"/>
                </a:ext>
              </a:extLst>
            </p:cNvPr>
            <p:cNvSpPr/>
            <p:nvPr/>
          </p:nvSpPr>
          <p:spPr>
            <a:xfrm>
              <a:off x="546115" y="5491734"/>
              <a:ext cx="98196" cy="969264"/>
            </a:xfrm>
            <a:custGeom>
              <a:avLst/>
              <a:gdLst>
                <a:gd name="connsiteX0" fmla="*/ 22718 w 98196"/>
                <a:gd name="connsiteY0" fmla="*/ 969264 h 969264"/>
                <a:gd name="connsiteX1" fmla="*/ 4430 w 98196"/>
                <a:gd name="connsiteY1" fmla="*/ 347472 h 969264"/>
                <a:gd name="connsiteX2" fmla="*/ 95870 w 98196"/>
                <a:gd name="connsiteY2" fmla="*/ 749808 h 969264"/>
                <a:gd name="connsiteX3" fmla="*/ 68438 w 98196"/>
                <a:gd name="connsiteY3" fmla="*/ 0 h 96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96" h="969264">
                  <a:moveTo>
                    <a:pt x="22718" y="969264"/>
                  </a:moveTo>
                  <a:cubicBezTo>
                    <a:pt x="7478" y="676656"/>
                    <a:pt x="-7762" y="384048"/>
                    <a:pt x="4430" y="347472"/>
                  </a:cubicBezTo>
                  <a:cubicBezTo>
                    <a:pt x="16622" y="310896"/>
                    <a:pt x="85202" y="807720"/>
                    <a:pt x="95870" y="749808"/>
                  </a:cubicBezTo>
                  <a:cubicBezTo>
                    <a:pt x="106538" y="691896"/>
                    <a:pt x="77582" y="124968"/>
                    <a:pt x="68438" y="0"/>
                  </a:cubicBezTo>
                </a:path>
              </a:pathLst>
            </a:custGeom>
            <a:noFill/>
            <a:ln w="38100">
              <a:solidFill>
                <a:schemeClr val="accent1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9BC8269B-ED39-5FBD-9DC5-D5B792D7F352}"/>
                </a:ext>
              </a:extLst>
            </p:cNvPr>
            <p:cNvCxnSpPr/>
            <p:nvPr/>
          </p:nvCxnSpPr>
          <p:spPr>
            <a:xfrm flipV="1">
              <a:off x="976558" y="5045642"/>
              <a:ext cx="421471" cy="407993"/>
            </a:xfrm>
            <a:prstGeom prst="straightConnector1">
              <a:avLst/>
            </a:prstGeom>
            <a:ln w="38100">
              <a:solidFill>
                <a:srgbClr val="EB7A7A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075EB011-C4E5-1230-F47B-9B2B82C110F9}"/>
                    </a:ext>
                  </a:extLst>
                </p:cNvPr>
                <p:cNvSpPr txBox="1"/>
                <p:nvPr/>
              </p:nvSpPr>
              <p:spPr>
                <a:xfrm>
                  <a:off x="1167645" y="6308713"/>
                  <a:ext cx="68723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7645" y="6308713"/>
                  <a:ext cx="687239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49C1E6A-BA60-AE8F-72B2-8D41CC3DD699}"/>
                    </a:ext>
                  </a:extLst>
                </p:cNvPr>
                <p:cNvSpPr txBox="1"/>
                <p:nvPr/>
              </p:nvSpPr>
              <p:spPr>
                <a:xfrm>
                  <a:off x="1167645" y="5299996"/>
                  <a:ext cx="68723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7645" y="5299996"/>
                  <a:ext cx="687239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7FBEBDC8-ADD7-1D7B-E1B0-917C3B94747B}"/>
                    </a:ext>
                  </a:extLst>
                </p:cNvPr>
                <p:cNvSpPr txBox="1"/>
                <p:nvPr/>
              </p:nvSpPr>
              <p:spPr>
                <a:xfrm>
                  <a:off x="1783789" y="4843772"/>
                  <a:ext cx="6983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83789" y="4843772"/>
                  <a:ext cx="698332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97F67DD-0B43-0668-4B75-BDA78F8A0CA4}"/>
                </a:ext>
              </a:extLst>
            </p:cNvPr>
            <p:cNvSpPr txBox="1"/>
            <p:nvPr/>
          </p:nvSpPr>
          <p:spPr>
            <a:xfrm>
              <a:off x="757483" y="5881250"/>
              <a:ext cx="7184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solidFill>
                    <a:srgbClr val="5B9BD5"/>
                  </a:solidFill>
                </a:rPr>
                <a:t>20 eV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49C3C22-4C1A-147D-9E21-643E584E0A6C}"/>
                </a:ext>
              </a:extLst>
            </p:cNvPr>
            <p:cNvSpPr txBox="1"/>
            <p:nvPr/>
          </p:nvSpPr>
          <p:spPr>
            <a:xfrm>
              <a:off x="69293" y="5026689"/>
              <a:ext cx="1007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solidFill>
                    <a:srgbClr val="E86464"/>
                  </a:solidFill>
                </a:rPr>
                <a:t>1083 nm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ED5CB23-3D73-D6F9-F402-88D3F38C91AF}"/>
                  </a:ext>
                </a:extLst>
              </p:cNvPr>
              <p:cNvSpPr txBox="1"/>
              <p:nvPr/>
            </p:nvSpPr>
            <p:spPr>
              <a:xfrm>
                <a:off x="267242" y="900677"/>
                <a:ext cx="4022001" cy="15779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/>
                  <a:t>Populating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0" smtClean="0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GB" sz="2400" b="1" i="0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sSub>
                      <m:sSub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0" smtClean="0">
                            <a:latin typeface="Cambria Math" panose="02040503050406030204" pitchFamily="18" charset="0"/>
                          </a:rPr>
                          <m:t>𝐒</m:t>
                        </m:r>
                      </m:e>
                      <m:sub>
                        <m:r>
                          <a:rPr lang="en-GB" sz="2400" b="1" i="0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sz="2400" b="1" dirty="0"/>
                  <a:t> state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DC discharge source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Liquid nitrogen cooling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baseline="30000" dirty="0"/>
                  <a:t>3</a:t>
                </a:r>
                <a:r>
                  <a:rPr lang="en-GB" sz="2400" dirty="0"/>
                  <a:t>He recycling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ED5CB23-3D73-D6F9-F402-88D3F38C91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242" y="900677"/>
                <a:ext cx="4022001" cy="1577996"/>
              </a:xfrm>
              <a:prstGeom prst="rect">
                <a:avLst/>
              </a:prstGeom>
              <a:blipFill>
                <a:blip r:embed="rId8"/>
                <a:stretch>
                  <a:fillRect l="-2524" t="-2400" b="-8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Content Placeholder 3">
            <a:extLst>
              <a:ext uri="{FF2B5EF4-FFF2-40B4-BE49-F238E27FC236}">
                <a16:creationId xmlns:a16="http://schemas.microsoft.com/office/drawing/2014/main" id="{3680890E-B9C5-E8E5-E666-8A655CAEA86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3" r="5114" b="7468"/>
          <a:stretch/>
        </p:blipFill>
        <p:spPr>
          <a:xfrm>
            <a:off x="4513959" y="2091523"/>
            <a:ext cx="7651677" cy="3520440"/>
          </a:xfrm>
          <a:prstGeom prst="rect">
            <a:avLst/>
          </a:prstGeom>
        </p:spPr>
      </p:pic>
      <p:sp>
        <p:nvSpPr>
          <p:cNvPr id="22" name="Trapezium 21">
            <a:extLst>
              <a:ext uri="{FF2B5EF4-FFF2-40B4-BE49-F238E27FC236}">
                <a16:creationId xmlns:a16="http://schemas.microsoft.com/office/drawing/2014/main" id="{DC169B73-8927-6365-E70A-7FE4F0333E78}"/>
              </a:ext>
            </a:extLst>
          </p:cNvPr>
          <p:cNvSpPr/>
          <p:nvPr/>
        </p:nvSpPr>
        <p:spPr>
          <a:xfrm>
            <a:off x="6557963" y="1960703"/>
            <a:ext cx="3014662" cy="2379258"/>
          </a:xfrm>
          <a:prstGeom prst="trapezoid">
            <a:avLst/>
          </a:prstGeom>
          <a:solidFill>
            <a:schemeClr val="bg1">
              <a:alpha val="7122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41B3F2F-5531-19A7-2793-DFC9BFE106E4}"/>
              </a:ext>
            </a:extLst>
          </p:cNvPr>
          <p:cNvSpPr/>
          <p:nvPr/>
        </p:nvSpPr>
        <p:spPr>
          <a:xfrm>
            <a:off x="9328439" y="1960703"/>
            <a:ext cx="3115973" cy="3165643"/>
          </a:xfrm>
          <a:prstGeom prst="rect">
            <a:avLst/>
          </a:prstGeom>
          <a:solidFill>
            <a:schemeClr val="bg1">
              <a:alpha val="6840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4" name="Trapezium 23">
            <a:extLst>
              <a:ext uri="{FF2B5EF4-FFF2-40B4-BE49-F238E27FC236}">
                <a16:creationId xmlns:a16="http://schemas.microsoft.com/office/drawing/2014/main" id="{8DBFECB0-3E6A-C19A-B7FB-5CF644D2EE16}"/>
              </a:ext>
            </a:extLst>
          </p:cNvPr>
          <p:cNvSpPr/>
          <p:nvPr/>
        </p:nvSpPr>
        <p:spPr>
          <a:xfrm rot="1427343">
            <a:off x="7086846" y="4512401"/>
            <a:ext cx="3594876" cy="1367504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22565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9B37EC5-E70A-F248-99D0-62E8B2D7CC74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Initial trapping of He* and cooling to degeneracy</a:t>
            </a:r>
          </a:p>
        </p:txBody>
      </p:sp>
      <p:pic>
        <p:nvPicPr>
          <p:cNvPr id="23" name="Content Placeholder 3">
            <a:extLst>
              <a:ext uri="{FF2B5EF4-FFF2-40B4-BE49-F238E27FC236}">
                <a16:creationId xmlns:a16="http://schemas.microsoft.com/office/drawing/2014/main" id="{6B3FE419-09C5-D653-0611-C193972925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3" r="5114" b="7468"/>
          <a:stretch/>
        </p:blipFill>
        <p:spPr>
          <a:xfrm>
            <a:off x="4513959" y="2091523"/>
            <a:ext cx="7651677" cy="3520440"/>
          </a:xfrm>
          <a:prstGeom prst="rect">
            <a:avLst/>
          </a:prstGeom>
        </p:spPr>
      </p:pic>
      <p:sp>
        <p:nvSpPr>
          <p:cNvPr id="29" name="Trapezium 28">
            <a:extLst>
              <a:ext uri="{FF2B5EF4-FFF2-40B4-BE49-F238E27FC236}">
                <a16:creationId xmlns:a16="http://schemas.microsoft.com/office/drawing/2014/main" id="{2B75BB11-199B-C4E6-84B8-37EBD21C14AE}"/>
              </a:ext>
            </a:extLst>
          </p:cNvPr>
          <p:cNvSpPr/>
          <p:nvPr/>
        </p:nvSpPr>
        <p:spPr>
          <a:xfrm>
            <a:off x="6557963" y="1960703"/>
            <a:ext cx="3014662" cy="2379258"/>
          </a:xfrm>
          <a:prstGeom prst="trapezoid">
            <a:avLst/>
          </a:prstGeom>
          <a:solidFill>
            <a:schemeClr val="bg1">
              <a:alpha val="7122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D75494-A3E3-4651-43C6-3F100BB4638D}"/>
              </a:ext>
            </a:extLst>
          </p:cNvPr>
          <p:cNvSpPr txBox="1"/>
          <p:nvPr/>
        </p:nvSpPr>
        <p:spPr>
          <a:xfrm>
            <a:off x="223024" y="883000"/>
            <a:ext cx="489931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Further steps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Laser cooling/collimation 1083 nm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388CDD9-ECE6-F763-3957-E3AEDEE1C55A}"/>
              </a:ext>
            </a:extLst>
          </p:cNvPr>
          <p:cNvSpPr/>
          <p:nvPr/>
        </p:nvSpPr>
        <p:spPr>
          <a:xfrm>
            <a:off x="9328439" y="1960703"/>
            <a:ext cx="3115973" cy="3165643"/>
          </a:xfrm>
          <a:prstGeom prst="rect">
            <a:avLst/>
          </a:prstGeom>
          <a:solidFill>
            <a:schemeClr val="bg1">
              <a:alpha val="6840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7" name="Trapezium 36">
            <a:extLst>
              <a:ext uri="{FF2B5EF4-FFF2-40B4-BE49-F238E27FC236}">
                <a16:creationId xmlns:a16="http://schemas.microsoft.com/office/drawing/2014/main" id="{264D5192-4F66-96F7-D605-98FF51E448D6}"/>
              </a:ext>
            </a:extLst>
          </p:cNvPr>
          <p:cNvSpPr/>
          <p:nvPr/>
        </p:nvSpPr>
        <p:spPr>
          <a:xfrm rot="1427343">
            <a:off x="7086846" y="4512401"/>
            <a:ext cx="3594876" cy="1367504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20398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CF56-7897-C212-D45B-78CEA8B55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E6218E92-4978-855F-1321-135A8F6054B7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1FAA7831-80C2-15A5-9402-E7A653E16AA3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Initial trapping of He* and cooling to degeneracy</a:t>
            </a:r>
          </a:p>
        </p:txBody>
      </p:sp>
      <p:pic>
        <p:nvPicPr>
          <p:cNvPr id="23" name="Content Placeholder 3">
            <a:extLst>
              <a:ext uri="{FF2B5EF4-FFF2-40B4-BE49-F238E27FC236}">
                <a16:creationId xmlns:a16="http://schemas.microsoft.com/office/drawing/2014/main" id="{27AE13E9-0F15-A948-6A47-18A8076EE2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3" r="5114" b="7468"/>
          <a:stretch/>
        </p:blipFill>
        <p:spPr>
          <a:xfrm>
            <a:off x="4513959" y="2091523"/>
            <a:ext cx="7651677" cy="35204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1079D3B-D328-49B9-31D4-E84F2381DAE7}"/>
              </a:ext>
            </a:extLst>
          </p:cNvPr>
          <p:cNvSpPr txBox="1"/>
          <p:nvPr/>
        </p:nvSpPr>
        <p:spPr>
          <a:xfrm>
            <a:off x="223024" y="883000"/>
            <a:ext cx="489931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Further steps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Laser cooling/collimation 1083 nm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Zeeman slower: detuning compensated with magnetic field</a:t>
            </a:r>
          </a:p>
        </p:txBody>
      </p:sp>
      <p:sp>
        <p:nvSpPr>
          <p:cNvPr id="34" name="Parallelogram 33">
            <a:extLst>
              <a:ext uri="{FF2B5EF4-FFF2-40B4-BE49-F238E27FC236}">
                <a16:creationId xmlns:a16="http://schemas.microsoft.com/office/drawing/2014/main" id="{B0640EAE-6FE3-C731-D5B3-18AD5AD6D056}"/>
              </a:ext>
            </a:extLst>
          </p:cNvPr>
          <p:cNvSpPr/>
          <p:nvPr/>
        </p:nvSpPr>
        <p:spPr>
          <a:xfrm>
            <a:off x="4429125" y="1960703"/>
            <a:ext cx="2714623" cy="2547332"/>
          </a:xfrm>
          <a:prstGeom prst="parallelogram">
            <a:avLst/>
          </a:prstGeom>
          <a:solidFill>
            <a:schemeClr val="bg1">
              <a:alpha val="6294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2F37D66-74FB-47C3-8050-9A3D1B650FF9}"/>
              </a:ext>
            </a:extLst>
          </p:cNvPr>
          <p:cNvSpPr/>
          <p:nvPr/>
        </p:nvSpPr>
        <p:spPr>
          <a:xfrm>
            <a:off x="9328439" y="1960703"/>
            <a:ext cx="3115973" cy="3165643"/>
          </a:xfrm>
          <a:prstGeom prst="rect">
            <a:avLst/>
          </a:prstGeom>
          <a:solidFill>
            <a:schemeClr val="bg1">
              <a:alpha val="6840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7" name="Trapezium 36">
            <a:extLst>
              <a:ext uri="{FF2B5EF4-FFF2-40B4-BE49-F238E27FC236}">
                <a16:creationId xmlns:a16="http://schemas.microsoft.com/office/drawing/2014/main" id="{E9CD7F40-AB2A-C5BE-4DFD-74B1BCA1BF0A}"/>
              </a:ext>
            </a:extLst>
          </p:cNvPr>
          <p:cNvSpPr/>
          <p:nvPr/>
        </p:nvSpPr>
        <p:spPr>
          <a:xfrm rot="1427343">
            <a:off x="7086846" y="4512401"/>
            <a:ext cx="3594876" cy="1367504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027815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BFF5DE-F96A-BD51-8386-F70AF164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17BDA958-73D0-F480-7562-95334A679A6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2E74A39-F10A-1DE0-C3CA-75FFDA4F97EC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Initial trapping of He* and cooling to degeneracy</a:t>
            </a:r>
          </a:p>
        </p:txBody>
      </p:sp>
      <p:pic>
        <p:nvPicPr>
          <p:cNvPr id="23" name="Content Placeholder 3">
            <a:extLst>
              <a:ext uri="{FF2B5EF4-FFF2-40B4-BE49-F238E27FC236}">
                <a16:creationId xmlns:a16="http://schemas.microsoft.com/office/drawing/2014/main" id="{56D1B197-02D7-9B17-B49A-959C5B7512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3" r="5114" b="7468"/>
          <a:stretch/>
        </p:blipFill>
        <p:spPr>
          <a:xfrm>
            <a:off x="4513959" y="2091523"/>
            <a:ext cx="7651677" cy="3520440"/>
          </a:xfrm>
          <a:prstGeom prst="rect">
            <a:avLst/>
          </a:prstGeom>
        </p:spPr>
      </p:pic>
      <p:sp>
        <p:nvSpPr>
          <p:cNvPr id="29" name="Trapezium 28">
            <a:extLst>
              <a:ext uri="{FF2B5EF4-FFF2-40B4-BE49-F238E27FC236}">
                <a16:creationId xmlns:a16="http://schemas.microsoft.com/office/drawing/2014/main" id="{68D773F0-42DF-D8FB-B4CD-3CFD6A1F02CC}"/>
              </a:ext>
            </a:extLst>
          </p:cNvPr>
          <p:cNvSpPr/>
          <p:nvPr/>
        </p:nvSpPr>
        <p:spPr>
          <a:xfrm>
            <a:off x="6557963" y="1960703"/>
            <a:ext cx="3014662" cy="2379258"/>
          </a:xfrm>
          <a:prstGeom prst="trapezoid">
            <a:avLst/>
          </a:prstGeom>
          <a:solidFill>
            <a:schemeClr val="bg1">
              <a:alpha val="7122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D4FB26-69C7-DD64-FCFC-13A6100EEB13}"/>
              </a:ext>
            </a:extLst>
          </p:cNvPr>
          <p:cNvSpPr txBox="1"/>
          <p:nvPr/>
        </p:nvSpPr>
        <p:spPr>
          <a:xfrm>
            <a:off x="223024" y="883000"/>
            <a:ext cx="4899314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Further steps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Laser cooling/collimation 1083 nm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Zeeman slower: detuning compensated with magnetic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Magneto-optical trap: 0.5 </a:t>
            </a:r>
            <a:r>
              <a:rPr lang="en-GB" sz="2400" dirty="0" err="1"/>
              <a:t>mK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Magnetic trapping </a:t>
            </a:r>
          </a:p>
        </p:txBody>
      </p:sp>
      <p:sp>
        <p:nvSpPr>
          <p:cNvPr id="34" name="Parallelogram 33">
            <a:extLst>
              <a:ext uri="{FF2B5EF4-FFF2-40B4-BE49-F238E27FC236}">
                <a16:creationId xmlns:a16="http://schemas.microsoft.com/office/drawing/2014/main" id="{98165779-355A-12AE-7781-11248E7DCEC7}"/>
              </a:ext>
            </a:extLst>
          </p:cNvPr>
          <p:cNvSpPr/>
          <p:nvPr/>
        </p:nvSpPr>
        <p:spPr>
          <a:xfrm>
            <a:off x="4429125" y="1960703"/>
            <a:ext cx="2714623" cy="2547332"/>
          </a:xfrm>
          <a:prstGeom prst="parallelogram">
            <a:avLst/>
          </a:prstGeom>
          <a:solidFill>
            <a:schemeClr val="bg1">
              <a:alpha val="6294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7" name="Trapezium 36">
            <a:extLst>
              <a:ext uri="{FF2B5EF4-FFF2-40B4-BE49-F238E27FC236}">
                <a16:creationId xmlns:a16="http://schemas.microsoft.com/office/drawing/2014/main" id="{C0942431-3237-FA96-B736-A9F1A75F2E09}"/>
              </a:ext>
            </a:extLst>
          </p:cNvPr>
          <p:cNvSpPr/>
          <p:nvPr/>
        </p:nvSpPr>
        <p:spPr>
          <a:xfrm rot="1427343">
            <a:off x="7086846" y="4512401"/>
            <a:ext cx="3594876" cy="1367504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2AD671-9870-3CDA-E3BA-1FFC09DC8D76}"/>
              </a:ext>
            </a:extLst>
          </p:cNvPr>
          <p:cNvSpPr txBox="1"/>
          <p:nvPr/>
        </p:nvSpPr>
        <p:spPr>
          <a:xfrm>
            <a:off x="6803187" y="5020356"/>
            <a:ext cx="36070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/>
              <a:t>Penning ionization:</a:t>
            </a:r>
            <a:br>
              <a:rPr lang="en-NL" sz="2400" dirty="0"/>
            </a:br>
            <a:r>
              <a:rPr lang="en-NL" sz="2400" dirty="0"/>
              <a:t>He* + He* → He + He</a:t>
            </a:r>
            <a:r>
              <a:rPr lang="en-NL" sz="2400" baseline="30000" dirty="0"/>
              <a:t>+</a:t>
            </a:r>
            <a:r>
              <a:rPr lang="en-NL" sz="2400" dirty="0"/>
              <a:t> + e</a:t>
            </a:r>
            <a:r>
              <a:rPr lang="en-NL" sz="2400" baseline="30000" dirty="0">
                <a:latin typeface="Symbol" pitchFamily="2" charset="2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379701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38B395-0F40-241F-00FF-ABD85FA3A7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3F502E51-795C-E6B0-72B8-DD060F40C523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32EDE34-1C32-F2C2-9410-89225AD1CFC0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Initial trapping of He* and cooling to degeneracy</a:t>
            </a:r>
          </a:p>
        </p:txBody>
      </p:sp>
      <p:pic>
        <p:nvPicPr>
          <p:cNvPr id="23" name="Content Placeholder 3">
            <a:extLst>
              <a:ext uri="{FF2B5EF4-FFF2-40B4-BE49-F238E27FC236}">
                <a16:creationId xmlns:a16="http://schemas.microsoft.com/office/drawing/2014/main" id="{8FF0371D-E416-23BF-0209-F5958C974E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3" r="5114" b="7468"/>
          <a:stretch/>
        </p:blipFill>
        <p:spPr>
          <a:xfrm>
            <a:off x="4513959" y="2091523"/>
            <a:ext cx="7651677" cy="3520440"/>
          </a:xfrm>
          <a:prstGeom prst="rect">
            <a:avLst/>
          </a:prstGeom>
        </p:spPr>
      </p:pic>
      <p:sp>
        <p:nvSpPr>
          <p:cNvPr id="29" name="Trapezium 28">
            <a:extLst>
              <a:ext uri="{FF2B5EF4-FFF2-40B4-BE49-F238E27FC236}">
                <a16:creationId xmlns:a16="http://schemas.microsoft.com/office/drawing/2014/main" id="{DA4E35C4-11D1-334B-D316-5B1383761384}"/>
              </a:ext>
            </a:extLst>
          </p:cNvPr>
          <p:cNvSpPr/>
          <p:nvPr/>
        </p:nvSpPr>
        <p:spPr>
          <a:xfrm>
            <a:off x="6557963" y="1960703"/>
            <a:ext cx="3014662" cy="2379258"/>
          </a:xfrm>
          <a:prstGeom prst="trapezoid">
            <a:avLst/>
          </a:prstGeom>
          <a:solidFill>
            <a:schemeClr val="bg1">
              <a:alpha val="7122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B5C6CE-E89E-B108-CCC8-62157F6F43EE}"/>
              </a:ext>
            </a:extLst>
          </p:cNvPr>
          <p:cNvSpPr txBox="1"/>
          <p:nvPr/>
        </p:nvSpPr>
        <p:spPr>
          <a:xfrm>
            <a:off x="223024" y="883000"/>
            <a:ext cx="4899314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Further steps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Laser cooling/collimation 1083 nm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Zeeman slower: detuning compensated with magnetic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Magneto-optical trap: 0.5 </a:t>
            </a:r>
            <a:r>
              <a:rPr lang="en-GB" sz="2400" dirty="0" err="1"/>
              <a:t>mK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Magnetic trapping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Suppression Penning ionization</a:t>
            </a:r>
            <a:br>
              <a:rPr lang="en-GB" sz="2400" dirty="0"/>
            </a:br>
            <a:r>
              <a:rPr lang="en-GB" sz="2400" dirty="0"/>
              <a:t>by spin polarization: max |</a:t>
            </a:r>
            <a:r>
              <a:rPr lang="en-GB" sz="2400" dirty="0" err="1"/>
              <a:t>m</a:t>
            </a:r>
            <a:r>
              <a:rPr lang="en-GB" sz="2400" baseline="-25000" dirty="0" err="1"/>
              <a:t>J</a:t>
            </a:r>
            <a:r>
              <a:rPr lang="en-GB" sz="2400" dirty="0"/>
              <a:t>|</a:t>
            </a:r>
          </a:p>
        </p:txBody>
      </p:sp>
      <p:sp>
        <p:nvSpPr>
          <p:cNvPr id="34" name="Parallelogram 33">
            <a:extLst>
              <a:ext uri="{FF2B5EF4-FFF2-40B4-BE49-F238E27FC236}">
                <a16:creationId xmlns:a16="http://schemas.microsoft.com/office/drawing/2014/main" id="{2517A0E7-6276-4135-C1BE-5E783EBF4EB1}"/>
              </a:ext>
            </a:extLst>
          </p:cNvPr>
          <p:cNvSpPr/>
          <p:nvPr/>
        </p:nvSpPr>
        <p:spPr>
          <a:xfrm>
            <a:off x="4429125" y="1960703"/>
            <a:ext cx="2714623" cy="2547332"/>
          </a:xfrm>
          <a:prstGeom prst="parallelogram">
            <a:avLst/>
          </a:prstGeom>
          <a:solidFill>
            <a:schemeClr val="bg1">
              <a:alpha val="6294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FEE0711-CFE4-7F39-FDA3-08A2BD9B23A4}"/>
              </a:ext>
            </a:extLst>
          </p:cNvPr>
          <p:cNvGrpSpPr/>
          <p:nvPr/>
        </p:nvGrpSpPr>
        <p:grpSpPr>
          <a:xfrm>
            <a:off x="599712" y="4508035"/>
            <a:ext cx="4461620" cy="2330565"/>
            <a:chOff x="599712" y="4508035"/>
            <a:chExt cx="4461620" cy="2330565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8AC1B494-0BBD-400B-6341-1E268DE16AC1}"/>
                </a:ext>
              </a:extLst>
            </p:cNvPr>
            <p:cNvGrpSpPr/>
            <p:nvPr/>
          </p:nvGrpSpPr>
          <p:grpSpPr>
            <a:xfrm>
              <a:off x="599712" y="4508035"/>
              <a:ext cx="4461620" cy="2330565"/>
              <a:chOff x="599712" y="4508035"/>
              <a:chExt cx="4461620" cy="2330565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9DE903BD-DA30-7555-6B07-476811808015}"/>
                  </a:ext>
                </a:extLst>
              </p:cNvPr>
              <p:cNvGrpSpPr/>
              <p:nvPr/>
            </p:nvGrpSpPr>
            <p:grpSpPr>
              <a:xfrm>
                <a:off x="599712" y="4508035"/>
                <a:ext cx="4461620" cy="1979256"/>
                <a:chOff x="1022051" y="4776291"/>
                <a:chExt cx="4461620" cy="1979256"/>
              </a:xfrm>
            </p:grpSpPr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7B4CA601-E55C-ED27-077F-3B8C1B8DABE9}"/>
                    </a:ext>
                  </a:extLst>
                </p:cNvPr>
                <p:cNvSpPr txBox="1"/>
                <p:nvPr/>
              </p:nvSpPr>
              <p:spPr>
                <a:xfrm>
                  <a:off x="1022051" y="5663530"/>
                  <a:ext cx="134684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L" sz="2400" baseline="30000" dirty="0"/>
                    <a:t>4</a:t>
                  </a:r>
                  <a:r>
                    <a:rPr lang="en-NL" sz="2400" dirty="0"/>
                    <a:t>He 2 </a:t>
                  </a:r>
                  <a:r>
                    <a:rPr lang="en-NL" sz="2400" baseline="30000" dirty="0"/>
                    <a:t>3</a:t>
                  </a:r>
                  <a:r>
                    <a:rPr lang="en-NL" sz="2400" dirty="0"/>
                    <a:t>S</a:t>
                  </a:r>
                  <a:r>
                    <a:rPr lang="en-NL" sz="2400" baseline="-25000" dirty="0"/>
                    <a:t>1</a:t>
                  </a:r>
                  <a:r>
                    <a:rPr lang="en-NL" sz="2400" dirty="0"/>
                    <a:t> </a:t>
                  </a:r>
                </a:p>
              </p:txBody>
            </p: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CAC6E98A-E34C-52FD-9E4E-540BDD9796A4}"/>
                    </a:ext>
                  </a:extLst>
                </p:cNvPr>
                <p:cNvCxnSpPr/>
                <p:nvPr/>
              </p:nvCxnSpPr>
              <p:spPr>
                <a:xfrm flipV="1">
                  <a:off x="3079794" y="5190416"/>
                  <a:ext cx="1337461" cy="689317"/>
                </a:xfrm>
                <a:prstGeom prst="line">
                  <a:avLst/>
                </a:prstGeom>
                <a:ln w="412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87678B36-C9E4-83EF-5558-F723D769AF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79793" y="5894363"/>
                  <a:ext cx="1337461" cy="689317"/>
                </a:xfrm>
                <a:prstGeom prst="line">
                  <a:avLst/>
                </a:prstGeom>
                <a:ln w="412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55C8BD89-3FA2-793E-1CE2-951C03FAC1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00378" y="5866227"/>
                  <a:ext cx="1316876" cy="21320"/>
                </a:xfrm>
                <a:prstGeom prst="line">
                  <a:avLst/>
                </a:prstGeom>
                <a:ln w="412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CF37A494-8865-9944-A6B1-02C0C9D4F577}"/>
                    </a:ext>
                  </a:extLst>
                </p:cNvPr>
                <p:cNvSpPr txBox="1"/>
                <p:nvPr/>
              </p:nvSpPr>
              <p:spPr>
                <a:xfrm>
                  <a:off x="4478268" y="6293882"/>
                  <a:ext cx="100540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dirty="0" err="1"/>
                    <a:t>m</a:t>
                  </a:r>
                  <a:r>
                    <a:rPr lang="en-GB" sz="2400" baseline="-25000" dirty="0" err="1"/>
                    <a:t>J</a:t>
                  </a:r>
                  <a:r>
                    <a:rPr lang="en-NL" sz="2400" dirty="0"/>
                    <a:t>=</a:t>
                  </a:r>
                  <a:r>
                    <a:rPr lang="en-NL" sz="2400" dirty="0">
                      <a:latin typeface="Symbol" pitchFamily="2" charset="2"/>
                    </a:rPr>
                    <a:t>-</a:t>
                  </a:r>
                  <a:r>
                    <a:rPr lang="en-NL" sz="2400" dirty="0"/>
                    <a:t>1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9846DD6-8A68-88AA-3EEA-B65EEF18347C}"/>
                    </a:ext>
                  </a:extLst>
                </p:cNvPr>
                <p:cNvSpPr txBox="1"/>
                <p:nvPr/>
              </p:nvSpPr>
              <p:spPr>
                <a:xfrm>
                  <a:off x="4478268" y="4891060"/>
                  <a:ext cx="100540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dirty="0" err="1"/>
                    <a:t>m</a:t>
                  </a:r>
                  <a:r>
                    <a:rPr lang="en-GB" sz="2400" baseline="-25000" dirty="0" err="1"/>
                    <a:t>J</a:t>
                  </a:r>
                  <a:r>
                    <a:rPr lang="en-NL" sz="2400" dirty="0"/>
                    <a:t>=</a:t>
                  </a:r>
                  <a:r>
                    <a:rPr lang="en-NL" sz="2400" dirty="0">
                      <a:latin typeface="Symbol" pitchFamily="2" charset="2"/>
                    </a:rPr>
                    <a:t>+</a:t>
                  </a:r>
                  <a:r>
                    <a:rPr lang="en-NL" sz="2400" dirty="0"/>
                    <a:t>1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54B230A-D0A9-562D-C6EB-3C67B805AB72}"/>
                    </a:ext>
                  </a:extLst>
                </p:cNvPr>
                <p:cNvSpPr txBox="1"/>
                <p:nvPr/>
              </p:nvSpPr>
              <p:spPr>
                <a:xfrm>
                  <a:off x="4478268" y="5549374"/>
                  <a:ext cx="83548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dirty="0" err="1"/>
                    <a:t>m</a:t>
                  </a:r>
                  <a:r>
                    <a:rPr lang="en-GB" sz="2400" baseline="-25000" dirty="0" err="1"/>
                    <a:t>J</a:t>
                  </a:r>
                  <a:r>
                    <a:rPr lang="en-NL" sz="2400" dirty="0"/>
                    <a:t>=0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64B2B3A-374F-41E2-345D-A2E8998D9EDE}"/>
                    </a:ext>
                  </a:extLst>
                </p:cNvPr>
                <p:cNvSpPr txBox="1"/>
                <p:nvPr/>
              </p:nvSpPr>
              <p:spPr>
                <a:xfrm>
                  <a:off x="2310499" y="5663530"/>
                  <a:ext cx="59182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L" sz="2400" dirty="0"/>
                    <a:t>J=1</a:t>
                  </a:r>
                </a:p>
              </p:txBody>
            </p: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7E253664-4DE6-9FE1-E931-A66E56AD86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086310" y="5134708"/>
                  <a:ext cx="0" cy="1550501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7932846-EDF4-1052-FE81-DEED463F0E96}"/>
                    </a:ext>
                  </a:extLst>
                </p:cNvPr>
                <p:cNvSpPr txBox="1"/>
                <p:nvPr/>
              </p:nvSpPr>
              <p:spPr>
                <a:xfrm>
                  <a:off x="2375593" y="4776291"/>
                  <a:ext cx="149021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L" sz="2000" dirty="0"/>
                    <a:t>Level energy</a:t>
                  </a:r>
                </a:p>
              </p:txBody>
            </p:sp>
          </p:grp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360BA2B-B96F-7414-3706-E9D4B5DF47DF}"/>
                  </a:ext>
                </a:extLst>
              </p:cNvPr>
              <p:cNvSpPr txBox="1"/>
              <p:nvPr/>
            </p:nvSpPr>
            <p:spPr>
              <a:xfrm>
                <a:off x="2573650" y="6438490"/>
                <a:ext cx="194341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sz="2000" dirty="0"/>
                  <a:t>B magnetic field </a:t>
                </a:r>
              </a:p>
            </p:txBody>
          </p:sp>
        </p:grp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ED889B2-0FBA-4870-EB6A-14C1EC4E26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76193" y="6409945"/>
              <a:ext cx="1349229" cy="700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AB6E8F02-E210-CFF7-3B71-BA2F18071542}"/>
              </a:ext>
            </a:extLst>
          </p:cNvPr>
          <p:cNvSpPr/>
          <p:nvPr/>
        </p:nvSpPr>
        <p:spPr>
          <a:xfrm>
            <a:off x="3674221" y="4980506"/>
            <a:ext cx="145840" cy="1458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37" name="Trapezium 36">
            <a:extLst>
              <a:ext uri="{FF2B5EF4-FFF2-40B4-BE49-F238E27FC236}">
                <a16:creationId xmlns:a16="http://schemas.microsoft.com/office/drawing/2014/main" id="{01BB3AD9-AA1A-C86B-9798-72738671CE86}"/>
              </a:ext>
            </a:extLst>
          </p:cNvPr>
          <p:cNvSpPr/>
          <p:nvPr/>
        </p:nvSpPr>
        <p:spPr>
          <a:xfrm rot="1427343">
            <a:off x="7086846" y="4512401"/>
            <a:ext cx="3594876" cy="1367504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810FE4C-9244-F0FD-B399-848BC8625D73}"/>
              </a:ext>
            </a:extLst>
          </p:cNvPr>
          <p:cNvSpPr txBox="1"/>
          <p:nvPr/>
        </p:nvSpPr>
        <p:spPr>
          <a:xfrm>
            <a:off x="6803187" y="5020356"/>
            <a:ext cx="36070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/>
              <a:t>Penning ionization:</a:t>
            </a:r>
            <a:br>
              <a:rPr lang="en-NL" sz="2400" dirty="0"/>
            </a:br>
            <a:r>
              <a:rPr lang="en-NL" sz="2400" dirty="0"/>
              <a:t>He* + He* → He + He</a:t>
            </a:r>
            <a:r>
              <a:rPr lang="en-NL" sz="2400" baseline="30000" dirty="0"/>
              <a:t>+</a:t>
            </a:r>
            <a:r>
              <a:rPr lang="en-NL" sz="2400" dirty="0"/>
              <a:t> + e</a:t>
            </a:r>
            <a:r>
              <a:rPr lang="en-NL" sz="2400" baseline="30000" dirty="0">
                <a:latin typeface="Symbol" pitchFamily="2" charset="2"/>
              </a:rPr>
              <a:t>-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163BB24-E442-FC4C-09FF-7E0F61936F25}"/>
              </a:ext>
            </a:extLst>
          </p:cNvPr>
          <p:cNvCxnSpPr>
            <a:cxnSpLocks/>
          </p:cNvCxnSpPr>
          <p:nvPr/>
        </p:nvCxnSpPr>
        <p:spPr>
          <a:xfrm>
            <a:off x="6963756" y="4980506"/>
            <a:ext cx="2708882" cy="104512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7860233-486B-A619-9341-BFA2CA5114D1}"/>
              </a:ext>
            </a:extLst>
          </p:cNvPr>
          <p:cNvCxnSpPr>
            <a:cxnSpLocks/>
          </p:cNvCxnSpPr>
          <p:nvPr/>
        </p:nvCxnSpPr>
        <p:spPr>
          <a:xfrm flipV="1">
            <a:off x="7315200" y="5084469"/>
            <a:ext cx="1657350" cy="94115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66893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CB1765-6874-033E-653B-AE4B41ADF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4CA0FD49-9992-1C37-3DB9-8607628B21AC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03AFA1D-242C-780C-CD68-D5A098099CA8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Initial trapping of He* and cooling to degeneracy</a:t>
            </a:r>
          </a:p>
        </p:txBody>
      </p:sp>
      <p:pic>
        <p:nvPicPr>
          <p:cNvPr id="23" name="Content Placeholder 3">
            <a:extLst>
              <a:ext uri="{FF2B5EF4-FFF2-40B4-BE49-F238E27FC236}">
                <a16:creationId xmlns:a16="http://schemas.microsoft.com/office/drawing/2014/main" id="{8B9CF12E-C1F1-4238-AC48-A9AE05AF96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3" r="5114" b="7468"/>
          <a:stretch/>
        </p:blipFill>
        <p:spPr>
          <a:xfrm>
            <a:off x="4513959" y="2091523"/>
            <a:ext cx="7651677" cy="3520440"/>
          </a:xfrm>
          <a:prstGeom prst="rect">
            <a:avLst/>
          </a:prstGeom>
        </p:spPr>
      </p:pic>
      <p:sp>
        <p:nvSpPr>
          <p:cNvPr id="29" name="Trapezium 28">
            <a:extLst>
              <a:ext uri="{FF2B5EF4-FFF2-40B4-BE49-F238E27FC236}">
                <a16:creationId xmlns:a16="http://schemas.microsoft.com/office/drawing/2014/main" id="{BB432D97-B94C-FE2D-DEC0-4A3B16BDA4FD}"/>
              </a:ext>
            </a:extLst>
          </p:cNvPr>
          <p:cNvSpPr/>
          <p:nvPr/>
        </p:nvSpPr>
        <p:spPr>
          <a:xfrm>
            <a:off x="6557963" y="1960703"/>
            <a:ext cx="3014662" cy="2379258"/>
          </a:xfrm>
          <a:prstGeom prst="trapezoid">
            <a:avLst/>
          </a:prstGeom>
          <a:solidFill>
            <a:schemeClr val="bg1">
              <a:alpha val="7122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4AA1C9-1C0C-1D13-0BC5-7BD5DE99FC40}"/>
              </a:ext>
            </a:extLst>
          </p:cNvPr>
          <p:cNvSpPr txBox="1"/>
          <p:nvPr/>
        </p:nvSpPr>
        <p:spPr>
          <a:xfrm>
            <a:off x="223024" y="883000"/>
            <a:ext cx="4899314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Further steps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Laser cooling/collimation 1083 nm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Zeeman slower: detuning compensated with magnetic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Magneto-optical trap: 0.5 </a:t>
            </a:r>
            <a:r>
              <a:rPr lang="en-GB" sz="2400" dirty="0" err="1"/>
              <a:t>mK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Magnetic trapping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Suppression Penning ionization</a:t>
            </a:r>
            <a:br>
              <a:rPr lang="en-GB" sz="2400" dirty="0"/>
            </a:br>
            <a:r>
              <a:rPr lang="en-GB" sz="2400" dirty="0"/>
              <a:t>by spin polarization: max |</a:t>
            </a:r>
            <a:r>
              <a:rPr lang="en-GB" sz="2400" dirty="0" err="1"/>
              <a:t>m</a:t>
            </a:r>
            <a:r>
              <a:rPr lang="en-GB" sz="2400" baseline="-25000" dirty="0" err="1"/>
              <a:t>J</a:t>
            </a:r>
            <a:r>
              <a:rPr lang="en-GB" sz="2400" dirty="0"/>
              <a:t>|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1-D Doppler to 120 </a:t>
            </a:r>
            <a:r>
              <a:rPr lang="en-GB" sz="2400" dirty="0" err="1">
                <a:latin typeface="Symbol" pitchFamily="2" charset="2"/>
              </a:rPr>
              <a:t>m</a:t>
            </a:r>
            <a:r>
              <a:rPr lang="en-GB" sz="2400" dirty="0" err="1"/>
              <a:t>K</a:t>
            </a:r>
            <a:endParaRPr lang="en-GB" sz="2400" dirty="0"/>
          </a:p>
        </p:txBody>
      </p:sp>
      <p:sp>
        <p:nvSpPr>
          <p:cNvPr id="34" name="Parallelogram 33">
            <a:extLst>
              <a:ext uri="{FF2B5EF4-FFF2-40B4-BE49-F238E27FC236}">
                <a16:creationId xmlns:a16="http://schemas.microsoft.com/office/drawing/2014/main" id="{2E0EBC4E-A7E1-340A-A581-3EEE694659E8}"/>
              </a:ext>
            </a:extLst>
          </p:cNvPr>
          <p:cNvSpPr/>
          <p:nvPr/>
        </p:nvSpPr>
        <p:spPr>
          <a:xfrm>
            <a:off x="4429125" y="1960703"/>
            <a:ext cx="2714623" cy="2547332"/>
          </a:xfrm>
          <a:prstGeom prst="parallelogram">
            <a:avLst/>
          </a:prstGeom>
          <a:solidFill>
            <a:schemeClr val="bg1">
              <a:alpha val="6294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E08DF6F-AB8A-47E4-39D7-99F2648E99D3}"/>
              </a:ext>
            </a:extLst>
          </p:cNvPr>
          <p:cNvGrpSpPr/>
          <p:nvPr/>
        </p:nvGrpSpPr>
        <p:grpSpPr>
          <a:xfrm>
            <a:off x="599712" y="4508035"/>
            <a:ext cx="4461620" cy="2330565"/>
            <a:chOff x="599712" y="4508035"/>
            <a:chExt cx="4461620" cy="2330565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3FEB29F-99CC-B1F8-4FE8-4843A963DC91}"/>
                </a:ext>
              </a:extLst>
            </p:cNvPr>
            <p:cNvGrpSpPr/>
            <p:nvPr/>
          </p:nvGrpSpPr>
          <p:grpSpPr>
            <a:xfrm>
              <a:off x="599712" y="4508035"/>
              <a:ext cx="4461620" cy="2330565"/>
              <a:chOff x="599712" y="4508035"/>
              <a:chExt cx="4461620" cy="2330565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8D5996DE-78CD-7CFD-2EAE-CB77716B3688}"/>
                  </a:ext>
                </a:extLst>
              </p:cNvPr>
              <p:cNvGrpSpPr/>
              <p:nvPr/>
            </p:nvGrpSpPr>
            <p:grpSpPr>
              <a:xfrm>
                <a:off x="599712" y="4508035"/>
                <a:ext cx="4461620" cy="1979256"/>
                <a:chOff x="1022051" y="4776291"/>
                <a:chExt cx="4461620" cy="1979256"/>
              </a:xfrm>
            </p:grpSpPr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03DC0E2-4A28-CA1F-7507-C5B5E6D74813}"/>
                    </a:ext>
                  </a:extLst>
                </p:cNvPr>
                <p:cNvSpPr txBox="1"/>
                <p:nvPr/>
              </p:nvSpPr>
              <p:spPr>
                <a:xfrm>
                  <a:off x="1022051" y="5663530"/>
                  <a:ext cx="134684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L" sz="2400" baseline="30000" dirty="0"/>
                    <a:t>4</a:t>
                  </a:r>
                  <a:r>
                    <a:rPr lang="en-NL" sz="2400" dirty="0"/>
                    <a:t>He 2 </a:t>
                  </a:r>
                  <a:r>
                    <a:rPr lang="en-NL" sz="2400" baseline="30000" dirty="0"/>
                    <a:t>3</a:t>
                  </a:r>
                  <a:r>
                    <a:rPr lang="en-NL" sz="2400" dirty="0"/>
                    <a:t>S</a:t>
                  </a:r>
                  <a:r>
                    <a:rPr lang="en-NL" sz="2400" baseline="-25000" dirty="0"/>
                    <a:t>1</a:t>
                  </a:r>
                  <a:r>
                    <a:rPr lang="en-NL" sz="2400" dirty="0"/>
                    <a:t> </a:t>
                  </a:r>
                </a:p>
              </p:txBody>
            </p: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DB41FD31-ECB0-6068-300B-DF95EAF4D474}"/>
                    </a:ext>
                  </a:extLst>
                </p:cNvPr>
                <p:cNvCxnSpPr/>
                <p:nvPr/>
              </p:nvCxnSpPr>
              <p:spPr>
                <a:xfrm flipV="1">
                  <a:off x="3079794" y="5190416"/>
                  <a:ext cx="1337461" cy="689317"/>
                </a:xfrm>
                <a:prstGeom prst="line">
                  <a:avLst/>
                </a:prstGeom>
                <a:ln w="412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5081C977-B10B-79A3-02FA-03DDF8993B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79793" y="5894363"/>
                  <a:ext cx="1337461" cy="689317"/>
                </a:xfrm>
                <a:prstGeom prst="line">
                  <a:avLst/>
                </a:prstGeom>
                <a:ln w="412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FD9886A9-6122-484C-71EF-9A04C0A81B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00378" y="5866227"/>
                  <a:ext cx="1316876" cy="21320"/>
                </a:xfrm>
                <a:prstGeom prst="line">
                  <a:avLst/>
                </a:prstGeom>
                <a:ln w="412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C3206BB6-F363-C469-FB6F-84D89B989FD4}"/>
                    </a:ext>
                  </a:extLst>
                </p:cNvPr>
                <p:cNvSpPr txBox="1"/>
                <p:nvPr/>
              </p:nvSpPr>
              <p:spPr>
                <a:xfrm>
                  <a:off x="4478268" y="6293882"/>
                  <a:ext cx="100540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dirty="0" err="1"/>
                    <a:t>m</a:t>
                  </a:r>
                  <a:r>
                    <a:rPr lang="en-GB" sz="2400" baseline="-25000" dirty="0" err="1"/>
                    <a:t>J</a:t>
                  </a:r>
                  <a:r>
                    <a:rPr lang="en-NL" sz="2400" dirty="0"/>
                    <a:t>=</a:t>
                  </a:r>
                  <a:r>
                    <a:rPr lang="en-NL" sz="2400" dirty="0">
                      <a:latin typeface="Symbol" pitchFamily="2" charset="2"/>
                    </a:rPr>
                    <a:t>-</a:t>
                  </a:r>
                  <a:r>
                    <a:rPr lang="en-NL" sz="2400" dirty="0"/>
                    <a:t>1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36E6E4C0-50B7-53B9-9977-43B4D714D165}"/>
                    </a:ext>
                  </a:extLst>
                </p:cNvPr>
                <p:cNvSpPr txBox="1"/>
                <p:nvPr/>
              </p:nvSpPr>
              <p:spPr>
                <a:xfrm>
                  <a:off x="4478268" y="4891060"/>
                  <a:ext cx="100540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dirty="0" err="1"/>
                    <a:t>m</a:t>
                  </a:r>
                  <a:r>
                    <a:rPr lang="en-GB" sz="2400" baseline="-25000" dirty="0" err="1"/>
                    <a:t>J</a:t>
                  </a:r>
                  <a:r>
                    <a:rPr lang="en-NL" sz="2400" dirty="0"/>
                    <a:t>=</a:t>
                  </a:r>
                  <a:r>
                    <a:rPr lang="en-NL" sz="2400" dirty="0">
                      <a:latin typeface="Symbol" pitchFamily="2" charset="2"/>
                    </a:rPr>
                    <a:t>+</a:t>
                  </a:r>
                  <a:r>
                    <a:rPr lang="en-NL" sz="2400" dirty="0"/>
                    <a:t>1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5229B1F5-A888-F1E2-AFC8-92D3A3220061}"/>
                    </a:ext>
                  </a:extLst>
                </p:cNvPr>
                <p:cNvSpPr txBox="1"/>
                <p:nvPr/>
              </p:nvSpPr>
              <p:spPr>
                <a:xfrm>
                  <a:off x="4478268" y="5549374"/>
                  <a:ext cx="83548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dirty="0" err="1"/>
                    <a:t>m</a:t>
                  </a:r>
                  <a:r>
                    <a:rPr lang="en-GB" sz="2400" baseline="-25000" dirty="0" err="1"/>
                    <a:t>J</a:t>
                  </a:r>
                  <a:r>
                    <a:rPr lang="en-NL" sz="2400" dirty="0"/>
                    <a:t>=0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52AAA09D-3EA1-3739-55E9-A98110E86C45}"/>
                    </a:ext>
                  </a:extLst>
                </p:cNvPr>
                <p:cNvSpPr txBox="1"/>
                <p:nvPr/>
              </p:nvSpPr>
              <p:spPr>
                <a:xfrm>
                  <a:off x="2310499" y="5663530"/>
                  <a:ext cx="59182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L" sz="2400" dirty="0"/>
                    <a:t>J=1</a:t>
                  </a:r>
                </a:p>
              </p:txBody>
            </p: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62834852-3CF3-CC49-3AEC-B0E39D5CB7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086310" y="5134708"/>
                  <a:ext cx="0" cy="1550501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27EF4442-3BB7-2603-02F8-D1818281BE6E}"/>
                    </a:ext>
                  </a:extLst>
                </p:cNvPr>
                <p:cNvSpPr txBox="1"/>
                <p:nvPr/>
              </p:nvSpPr>
              <p:spPr>
                <a:xfrm>
                  <a:off x="2375593" y="4776291"/>
                  <a:ext cx="149021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L" sz="2000" dirty="0"/>
                    <a:t>Level energy</a:t>
                  </a:r>
                </a:p>
              </p:txBody>
            </p:sp>
          </p:grp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1FD8A37-1AEC-CAB5-AC20-A2533EB9E334}"/>
                  </a:ext>
                </a:extLst>
              </p:cNvPr>
              <p:cNvSpPr txBox="1"/>
              <p:nvPr/>
            </p:nvSpPr>
            <p:spPr>
              <a:xfrm>
                <a:off x="2573650" y="6438490"/>
                <a:ext cx="194341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sz="2000" dirty="0"/>
                  <a:t>B magnetic field </a:t>
                </a:r>
              </a:p>
            </p:txBody>
          </p:sp>
        </p:grp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4ABFF806-0A77-BDC1-F309-6068CD440D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76193" y="6409945"/>
              <a:ext cx="1349229" cy="700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024BD8C6-80DA-B54F-AF0C-D62444F61312}"/>
              </a:ext>
            </a:extLst>
          </p:cNvPr>
          <p:cNvSpPr/>
          <p:nvPr/>
        </p:nvSpPr>
        <p:spPr>
          <a:xfrm>
            <a:off x="3674221" y="4980506"/>
            <a:ext cx="145840" cy="1458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37" name="Trapezium 36">
            <a:extLst>
              <a:ext uri="{FF2B5EF4-FFF2-40B4-BE49-F238E27FC236}">
                <a16:creationId xmlns:a16="http://schemas.microsoft.com/office/drawing/2014/main" id="{529D4935-C120-BE8D-DB9D-C3DC961A2A23}"/>
              </a:ext>
            </a:extLst>
          </p:cNvPr>
          <p:cNvSpPr/>
          <p:nvPr/>
        </p:nvSpPr>
        <p:spPr>
          <a:xfrm rot="1427343">
            <a:off x="7086846" y="4512401"/>
            <a:ext cx="3594876" cy="1367504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02D3ADF-73CB-3332-788C-60082806D3D8}"/>
              </a:ext>
            </a:extLst>
          </p:cNvPr>
          <p:cNvSpPr txBox="1"/>
          <p:nvPr/>
        </p:nvSpPr>
        <p:spPr>
          <a:xfrm>
            <a:off x="6803187" y="5020356"/>
            <a:ext cx="36070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/>
              <a:t>Penning ionization:</a:t>
            </a:r>
            <a:br>
              <a:rPr lang="en-NL" sz="2400" dirty="0"/>
            </a:br>
            <a:r>
              <a:rPr lang="en-NL" sz="2400" dirty="0"/>
              <a:t>He* + He* → He + He</a:t>
            </a:r>
            <a:r>
              <a:rPr lang="en-NL" sz="2400" baseline="30000" dirty="0"/>
              <a:t>+</a:t>
            </a:r>
            <a:r>
              <a:rPr lang="en-NL" sz="2400" dirty="0"/>
              <a:t> + e</a:t>
            </a:r>
            <a:r>
              <a:rPr lang="en-NL" sz="2400" baseline="30000" dirty="0">
                <a:latin typeface="Symbol" pitchFamily="2" charset="2"/>
              </a:rPr>
              <a:t>-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7EA7D4-BDB2-C8A1-BAFF-CC4B2462F7C7}"/>
              </a:ext>
            </a:extLst>
          </p:cNvPr>
          <p:cNvCxnSpPr>
            <a:cxnSpLocks/>
          </p:cNvCxnSpPr>
          <p:nvPr/>
        </p:nvCxnSpPr>
        <p:spPr>
          <a:xfrm>
            <a:off x="6963756" y="4980506"/>
            <a:ext cx="2708882" cy="104512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389917-5090-CEC5-41E0-23C647DCE656}"/>
              </a:ext>
            </a:extLst>
          </p:cNvPr>
          <p:cNvCxnSpPr>
            <a:cxnSpLocks/>
          </p:cNvCxnSpPr>
          <p:nvPr/>
        </p:nvCxnSpPr>
        <p:spPr>
          <a:xfrm flipV="1">
            <a:off x="7315200" y="5084469"/>
            <a:ext cx="1657350" cy="94115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2477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9B37EC5-E70A-F248-99D0-62E8B2D7CC74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Fermions and Bosons: very different </a:t>
            </a:r>
            <a:r>
              <a:rPr lang="en-US" sz="3600" dirty="0" err="1">
                <a:solidFill>
                  <a:schemeClr val="bg1"/>
                </a:solidFill>
              </a:rPr>
              <a:t>behaviour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BA1DC27-0AFB-ECD4-9972-BD382BF30347}"/>
              </a:ext>
            </a:extLst>
          </p:cNvPr>
          <p:cNvSpPr txBox="1">
            <a:spLocks/>
          </p:cNvSpPr>
          <p:nvPr/>
        </p:nvSpPr>
        <p:spPr>
          <a:xfrm>
            <a:off x="223024" y="1016134"/>
            <a:ext cx="11477622" cy="42066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Evaporative cooling to quantum degeneracy</a:t>
            </a:r>
          </a:p>
          <a:p>
            <a:r>
              <a:rPr lang="en-GB" baseline="30000" dirty="0"/>
              <a:t>4</a:t>
            </a:r>
            <a:r>
              <a:rPr lang="en-GB" dirty="0"/>
              <a:t>He collides, re-thermalizes </a:t>
            </a:r>
            <a:br>
              <a:rPr lang="en-GB" dirty="0"/>
            </a:br>
            <a:r>
              <a:rPr lang="en-GB" dirty="0"/>
              <a:t>and forms a Bose condensate</a:t>
            </a:r>
          </a:p>
          <a:p>
            <a:r>
              <a:rPr lang="en-GB" baseline="30000" dirty="0"/>
              <a:t>3</a:t>
            </a:r>
            <a:r>
              <a:rPr lang="en-GB" dirty="0"/>
              <a:t>He does not collide at </a:t>
            </a:r>
            <a:r>
              <a:rPr lang="en-GB" dirty="0" err="1">
                <a:latin typeface="Symbol" pitchFamily="2" charset="2"/>
              </a:rPr>
              <a:t>m</a:t>
            </a:r>
            <a:r>
              <a:rPr lang="en-GB" dirty="0" err="1"/>
              <a:t>K</a:t>
            </a:r>
            <a:r>
              <a:rPr lang="en-GB" dirty="0"/>
              <a:t> temperatures;</a:t>
            </a:r>
            <a:br>
              <a:rPr lang="en-GB" dirty="0"/>
            </a:br>
            <a:r>
              <a:rPr lang="en-GB" dirty="0"/>
              <a:t>only S-wave collisions, which is forbidden </a:t>
            </a:r>
            <a:br>
              <a:rPr lang="en-GB" dirty="0"/>
            </a:br>
            <a:r>
              <a:rPr lang="en-GB" dirty="0"/>
              <a:t>for fermions. Solution mix </a:t>
            </a:r>
            <a:r>
              <a:rPr lang="en-GB" baseline="30000" dirty="0"/>
              <a:t>3</a:t>
            </a:r>
            <a:r>
              <a:rPr lang="en-GB" dirty="0"/>
              <a:t>He and </a:t>
            </a:r>
            <a:r>
              <a:rPr lang="en-GB" baseline="30000" dirty="0"/>
              <a:t>4</a:t>
            </a:r>
            <a:r>
              <a:rPr lang="en-GB" dirty="0"/>
              <a:t>He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C699B0-62A2-B8D4-F012-D48D40B171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55" t="24880" r="3479" b="45427"/>
          <a:stretch/>
        </p:blipFill>
        <p:spPr>
          <a:xfrm>
            <a:off x="371642" y="3662587"/>
            <a:ext cx="7095171" cy="27639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7ED08CC-3C01-E402-998C-305B56B0BDF8}"/>
              </a:ext>
            </a:extLst>
          </p:cNvPr>
          <p:cNvSpPr txBox="1"/>
          <p:nvPr/>
        </p:nvSpPr>
        <p:spPr>
          <a:xfrm>
            <a:off x="1466746" y="6239635"/>
            <a:ext cx="4631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aseline="30000" dirty="0"/>
              <a:t>3</a:t>
            </a:r>
            <a:r>
              <a:rPr lang="nl-NL" sz="2400" dirty="0"/>
              <a:t>He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baseline="30000" dirty="0"/>
              <a:t>4</a:t>
            </a:r>
            <a:r>
              <a:rPr lang="nl-NL" sz="2400" dirty="0"/>
              <a:t>He </a:t>
            </a:r>
            <a:r>
              <a:rPr lang="en-NL" sz="2400" dirty="0"/>
              <a:t>in a trapping potential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D6CA605-BE23-9C52-12E4-66DD3FCD60DE}"/>
              </a:ext>
            </a:extLst>
          </p:cNvPr>
          <p:cNvCxnSpPr/>
          <p:nvPr/>
        </p:nvCxnSpPr>
        <p:spPr>
          <a:xfrm>
            <a:off x="10914342" y="1499158"/>
            <a:ext cx="0" cy="66118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A6E4CD84-2DB6-2FDD-F934-B1B2B20FC2E0}"/>
              </a:ext>
            </a:extLst>
          </p:cNvPr>
          <p:cNvGrpSpPr/>
          <p:nvPr/>
        </p:nvGrpSpPr>
        <p:grpSpPr>
          <a:xfrm>
            <a:off x="7653399" y="1035907"/>
            <a:ext cx="4461620" cy="2330565"/>
            <a:chOff x="599712" y="4508035"/>
            <a:chExt cx="4461620" cy="233056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71754FE-A152-2343-1C6A-CDE74DD28A6B}"/>
                </a:ext>
              </a:extLst>
            </p:cNvPr>
            <p:cNvGrpSpPr/>
            <p:nvPr/>
          </p:nvGrpSpPr>
          <p:grpSpPr>
            <a:xfrm>
              <a:off x="599712" y="4508035"/>
              <a:ext cx="4461620" cy="2330565"/>
              <a:chOff x="599712" y="4508035"/>
              <a:chExt cx="4461620" cy="2330565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5D7CFF63-F88F-AA61-BD6C-881B52E78BBF}"/>
                  </a:ext>
                </a:extLst>
              </p:cNvPr>
              <p:cNvGrpSpPr/>
              <p:nvPr/>
            </p:nvGrpSpPr>
            <p:grpSpPr>
              <a:xfrm>
                <a:off x="599712" y="4508035"/>
                <a:ext cx="4461620" cy="1979256"/>
                <a:chOff x="1022051" y="4776291"/>
                <a:chExt cx="4461620" cy="1979256"/>
              </a:xfrm>
            </p:grpSpPr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52AF6D5B-4D8A-3C4F-0DBE-F7B2777E0369}"/>
                    </a:ext>
                  </a:extLst>
                </p:cNvPr>
                <p:cNvSpPr txBox="1"/>
                <p:nvPr/>
              </p:nvSpPr>
              <p:spPr>
                <a:xfrm>
                  <a:off x="1022051" y="5663530"/>
                  <a:ext cx="134684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L" sz="2400" baseline="30000" dirty="0"/>
                    <a:t>4</a:t>
                  </a:r>
                  <a:r>
                    <a:rPr lang="en-NL" sz="2400" dirty="0"/>
                    <a:t>He 2 </a:t>
                  </a:r>
                  <a:r>
                    <a:rPr lang="en-NL" sz="2400" baseline="30000" dirty="0"/>
                    <a:t>3</a:t>
                  </a:r>
                  <a:r>
                    <a:rPr lang="en-NL" sz="2400" dirty="0"/>
                    <a:t>S</a:t>
                  </a:r>
                  <a:r>
                    <a:rPr lang="en-NL" sz="2400" baseline="-25000" dirty="0"/>
                    <a:t>1</a:t>
                  </a:r>
                  <a:r>
                    <a:rPr lang="en-NL" sz="2400" dirty="0"/>
                    <a:t> </a:t>
                  </a:r>
                </a:p>
              </p:txBody>
            </p: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F8E10B1A-9488-1BD3-B268-3E083D86DD32}"/>
                    </a:ext>
                  </a:extLst>
                </p:cNvPr>
                <p:cNvCxnSpPr/>
                <p:nvPr/>
              </p:nvCxnSpPr>
              <p:spPr>
                <a:xfrm flipV="1">
                  <a:off x="3079794" y="5190416"/>
                  <a:ext cx="1337461" cy="689317"/>
                </a:xfrm>
                <a:prstGeom prst="line">
                  <a:avLst/>
                </a:prstGeom>
                <a:ln w="412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EE54E851-3288-445D-59D3-5F3C3B96CC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79793" y="5894363"/>
                  <a:ext cx="1337461" cy="689317"/>
                </a:xfrm>
                <a:prstGeom prst="line">
                  <a:avLst/>
                </a:prstGeom>
                <a:ln w="412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9F92C2EF-5F87-D842-6E5E-D2406AF3B8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00378" y="5866227"/>
                  <a:ext cx="1316876" cy="21320"/>
                </a:xfrm>
                <a:prstGeom prst="line">
                  <a:avLst/>
                </a:prstGeom>
                <a:ln w="412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C7CD4E86-DFE8-DC04-B48A-A2C974751518}"/>
                    </a:ext>
                  </a:extLst>
                </p:cNvPr>
                <p:cNvSpPr txBox="1"/>
                <p:nvPr/>
              </p:nvSpPr>
              <p:spPr>
                <a:xfrm>
                  <a:off x="4478268" y="6293882"/>
                  <a:ext cx="100540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dirty="0" err="1"/>
                    <a:t>m</a:t>
                  </a:r>
                  <a:r>
                    <a:rPr lang="en-GB" sz="2400" baseline="-25000" dirty="0" err="1"/>
                    <a:t>J</a:t>
                  </a:r>
                  <a:r>
                    <a:rPr lang="en-NL" sz="2400" dirty="0"/>
                    <a:t>=</a:t>
                  </a:r>
                  <a:r>
                    <a:rPr lang="en-NL" sz="2400" dirty="0">
                      <a:latin typeface="Symbol" pitchFamily="2" charset="2"/>
                    </a:rPr>
                    <a:t>-</a:t>
                  </a:r>
                  <a:r>
                    <a:rPr lang="en-NL" sz="2400" dirty="0"/>
                    <a:t>1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FE405B41-7419-F69E-691C-9A45FC9EC195}"/>
                    </a:ext>
                  </a:extLst>
                </p:cNvPr>
                <p:cNvSpPr txBox="1"/>
                <p:nvPr/>
              </p:nvSpPr>
              <p:spPr>
                <a:xfrm>
                  <a:off x="4478268" y="4891060"/>
                  <a:ext cx="100540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dirty="0" err="1"/>
                    <a:t>m</a:t>
                  </a:r>
                  <a:r>
                    <a:rPr lang="en-GB" sz="2400" baseline="-25000" dirty="0" err="1"/>
                    <a:t>J</a:t>
                  </a:r>
                  <a:r>
                    <a:rPr lang="en-NL" sz="2400" dirty="0"/>
                    <a:t>=</a:t>
                  </a:r>
                  <a:r>
                    <a:rPr lang="en-NL" sz="2400" dirty="0">
                      <a:latin typeface="Symbol" pitchFamily="2" charset="2"/>
                    </a:rPr>
                    <a:t>+</a:t>
                  </a:r>
                  <a:r>
                    <a:rPr lang="en-NL" sz="2400" dirty="0"/>
                    <a:t>1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8E044377-4B35-3818-8A13-B3BD89DC417C}"/>
                    </a:ext>
                  </a:extLst>
                </p:cNvPr>
                <p:cNvSpPr txBox="1"/>
                <p:nvPr/>
              </p:nvSpPr>
              <p:spPr>
                <a:xfrm>
                  <a:off x="4478268" y="5549374"/>
                  <a:ext cx="83548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dirty="0" err="1"/>
                    <a:t>m</a:t>
                  </a:r>
                  <a:r>
                    <a:rPr lang="en-GB" sz="2400" baseline="-25000" dirty="0" err="1"/>
                    <a:t>J</a:t>
                  </a:r>
                  <a:r>
                    <a:rPr lang="en-NL" sz="2400" dirty="0"/>
                    <a:t>=0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E0CF7161-C7ED-955F-F1F5-D734F2EF7935}"/>
                    </a:ext>
                  </a:extLst>
                </p:cNvPr>
                <p:cNvSpPr txBox="1"/>
                <p:nvPr/>
              </p:nvSpPr>
              <p:spPr>
                <a:xfrm>
                  <a:off x="2310499" y="5663530"/>
                  <a:ext cx="59182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L" sz="2400" dirty="0"/>
                    <a:t>J=1</a:t>
                  </a:r>
                </a:p>
              </p:txBody>
            </p:sp>
            <p:cxnSp>
              <p:nvCxnSpPr>
                <p:cNvPr id="33" name="Straight Arrow Connector 32">
                  <a:extLst>
                    <a:ext uri="{FF2B5EF4-FFF2-40B4-BE49-F238E27FC236}">
                      <a16:creationId xmlns:a16="http://schemas.microsoft.com/office/drawing/2014/main" id="{F5C997CC-7411-1887-03B8-6D29CF0598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086310" y="5134708"/>
                  <a:ext cx="0" cy="1550501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758281E9-B6A2-6175-A90D-DD591EB847B7}"/>
                    </a:ext>
                  </a:extLst>
                </p:cNvPr>
                <p:cNvSpPr txBox="1"/>
                <p:nvPr/>
              </p:nvSpPr>
              <p:spPr>
                <a:xfrm>
                  <a:off x="2375593" y="4776291"/>
                  <a:ext cx="149021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L" sz="2000" dirty="0"/>
                    <a:t>Level energy</a:t>
                  </a:r>
                </a:p>
              </p:txBody>
            </p:sp>
          </p:grp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E8053EB-B8F8-0CD3-62B2-E54A94E4AD59}"/>
                  </a:ext>
                </a:extLst>
              </p:cNvPr>
              <p:cNvSpPr txBox="1"/>
              <p:nvPr/>
            </p:nvSpPr>
            <p:spPr>
              <a:xfrm>
                <a:off x="2573650" y="6438490"/>
                <a:ext cx="194341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sz="2000" dirty="0"/>
                  <a:t>B magnetic field </a:t>
                </a:r>
              </a:p>
            </p:txBody>
          </p:sp>
        </p:grp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416498E5-FE00-19BC-C727-3318425D08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76193" y="6409945"/>
              <a:ext cx="1349229" cy="700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46D979C0-0D34-8223-3FA8-6DB99A847458}"/>
              </a:ext>
            </a:extLst>
          </p:cNvPr>
          <p:cNvSpPr/>
          <p:nvPr/>
        </p:nvSpPr>
        <p:spPr>
          <a:xfrm>
            <a:off x="10849527" y="1454196"/>
            <a:ext cx="145840" cy="1458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663626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BA1DC27-0AFB-ECD4-9972-BD382BF303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3024" y="586929"/>
                <a:ext cx="11477622" cy="4206647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  <a:p>
                <a:r>
                  <a:rPr lang="en-GB" b="1" dirty="0"/>
                  <a:t>Trapped bosonic </a:t>
                </a:r>
                <a:r>
                  <a:rPr lang="en-GB" b="1" baseline="30000" dirty="0"/>
                  <a:t>4</a:t>
                </a:r>
                <a:r>
                  <a:rPr lang="en-GB" b="1" dirty="0"/>
                  <a:t>He</a:t>
                </a:r>
                <a:r>
                  <a:rPr lang="en-GB" dirty="0"/>
                  <a:t>: all atoms in ground state</a:t>
                </a:r>
                <a:br>
                  <a:rPr lang="en-GB" dirty="0"/>
                </a:br>
                <a:r>
                  <a:rPr lang="en-GB" dirty="0"/>
                  <a:t>No Doppler, but ’mean field’ shift &amp; broadening</a:t>
                </a:r>
              </a:p>
              <a:p>
                <a:r>
                  <a:rPr lang="en-GB" dirty="0"/>
                  <a:t>Trapped fermionic </a:t>
                </a:r>
                <a:r>
                  <a:rPr lang="en-GB" baseline="30000" dirty="0"/>
                  <a:t>3</a:t>
                </a:r>
                <a:r>
                  <a:rPr lang="en-GB" dirty="0"/>
                  <a:t>He: Fermi-Dirac distribution</a:t>
                </a:r>
              </a:p>
              <a:p>
                <a:pPr lvl="1"/>
                <a:r>
                  <a:rPr lang="en-GB" sz="2800" dirty="0"/>
                  <a:t>Many motional states in the trap occupied</a:t>
                </a:r>
              </a:p>
              <a:p>
                <a:pPr lvl="1"/>
                <a:r>
                  <a:rPr lang="en-GB" sz="2800" dirty="0"/>
                  <a:t>Doppler broadening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80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a:rPr lang="en-GB" sz="280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GB" sz="2800" i="1" smtClean="0">
                        <a:latin typeface="Cambria Math" panose="02040503050406030204" pitchFamily="18" charset="0"/>
                      </a:rPr>
                      <m:t>∼1 </m:t>
                    </m:r>
                    <m:r>
                      <m:rPr>
                        <m:sty m:val="p"/>
                      </m:rPr>
                      <a:rPr lang="en-GB" sz="2800" smtClean="0"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GB" sz="2800" i="1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en-GB" sz="28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800" dirty="0"/>
                  <a:t>)</a:t>
                </a:r>
              </a:p>
              <a:p>
                <a:pPr marL="457189" lvl="1" indent="0">
                  <a:buFont typeface="Arial"/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BA1DC27-0AFB-ECD4-9972-BD382BF303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4" y="586929"/>
                <a:ext cx="11477622" cy="4206647"/>
              </a:xfrm>
              <a:prstGeom prst="rect">
                <a:avLst/>
              </a:prstGeom>
              <a:blipFill>
                <a:blip r:embed="rId2"/>
                <a:stretch>
                  <a:fillRect l="-884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BE004BF7-8426-1604-45EF-6CE55968DB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1715" y="1902656"/>
            <a:ext cx="4739640" cy="44437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C699B0-62A2-B8D4-F012-D48D40B171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55" t="24880" r="3479" b="45427"/>
          <a:stretch/>
        </p:blipFill>
        <p:spPr>
          <a:xfrm>
            <a:off x="371642" y="3662589"/>
            <a:ext cx="7095171" cy="27639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7ED08CC-3C01-E402-998C-305B56B0BDF8}"/>
              </a:ext>
            </a:extLst>
          </p:cNvPr>
          <p:cNvSpPr txBox="1"/>
          <p:nvPr/>
        </p:nvSpPr>
        <p:spPr>
          <a:xfrm>
            <a:off x="3943246" y="6258298"/>
            <a:ext cx="3469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aseline="30000" dirty="0"/>
              <a:t>4</a:t>
            </a:r>
            <a:r>
              <a:rPr lang="nl-NL" sz="2400" dirty="0"/>
              <a:t>He </a:t>
            </a:r>
            <a:r>
              <a:rPr lang="en-NL" sz="2400" dirty="0"/>
              <a:t>in a trapping potential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687B733-5C2A-EC76-69B3-90E619F59640}"/>
              </a:ext>
            </a:extLst>
          </p:cNvPr>
          <p:cNvSpPr/>
          <p:nvPr/>
        </p:nvSpPr>
        <p:spPr>
          <a:xfrm>
            <a:off x="160709" y="2029231"/>
            <a:ext cx="7281006" cy="1399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2DE35A8-7B29-CFC2-BBFF-5C21F23E36B8}"/>
              </a:ext>
            </a:extLst>
          </p:cNvPr>
          <p:cNvSpPr/>
          <p:nvPr/>
        </p:nvSpPr>
        <p:spPr>
          <a:xfrm>
            <a:off x="7982224" y="2044906"/>
            <a:ext cx="3986752" cy="1853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6093556-74E3-014C-A29A-62AFAC545E6B}"/>
              </a:ext>
            </a:extLst>
          </p:cNvPr>
          <p:cNvSpPr/>
          <p:nvPr/>
        </p:nvSpPr>
        <p:spPr>
          <a:xfrm>
            <a:off x="491354" y="3546292"/>
            <a:ext cx="3235158" cy="2494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75B0ED-EEE4-B6CB-2D81-7C09C7DA9A8B}"/>
              </a:ext>
            </a:extLst>
          </p:cNvPr>
          <p:cNvSpPr txBox="1"/>
          <p:nvPr/>
        </p:nvSpPr>
        <p:spPr>
          <a:xfrm>
            <a:off x="8309269" y="844224"/>
            <a:ext cx="38720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56BFF"/>
                </a:solidFill>
              </a:rPr>
              <a:t>From 2016:</a:t>
            </a:r>
          </a:p>
          <a:p>
            <a:r>
              <a:rPr lang="en-GB" sz="2000" dirty="0"/>
              <a:t>S</a:t>
            </a:r>
            <a:r>
              <a:rPr lang="en-NL" sz="2000" dirty="0"/>
              <a:t>pectroscopy 2 </a:t>
            </a:r>
            <a:r>
              <a:rPr lang="en-NL" sz="2000" baseline="30000" dirty="0"/>
              <a:t>1</a:t>
            </a:r>
            <a:r>
              <a:rPr lang="en-NL" sz="2000" dirty="0"/>
              <a:t>S - 2 </a:t>
            </a:r>
            <a:r>
              <a:rPr lang="en-NL" sz="2000" baseline="30000" dirty="0"/>
              <a:t>3</a:t>
            </a:r>
            <a:r>
              <a:rPr lang="en-NL" sz="2000" dirty="0"/>
              <a:t>S @ 1557 nm</a:t>
            </a:r>
          </a:p>
          <a:p>
            <a:r>
              <a:rPr lang="en-GB" sz="2000" dirty="0"/>
              <a:t>i</a:t>
            </a:r>
            <a:r>
              <a:rPr lang="en-NL" sz="2000" dirty="0"/>
              <a:t>n a </a:t>
            </a:r>
            <a:r>
              <a:rPr lang="en-NL" sz="2000" b="1" dirty="0"/>
              <a:t>1557.3 nm dipole trap</a:t>
            </a:r>
          </a:p>
          <a:p>
            <a:r>
              <a:rPr lang="en-NL" sz="2000" dirty="0"/>
              <a:t>PRL </a:t>
            </a:r>
            <a:r>
              <a:rPr lang="en-NL" sz="2000" b="1" dirty="0"/>
              <a:t>117</a:t>
            </a:r>
            <a:r>
              <a:rPr lang="en-NL" sz="2000" dirty="0"/>
              <a:t>, 213001 (2016)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415F1-4FE3-4BFB-5668-A28A75FEE6F5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Fermions and Bosons: very different spectroscopy</a:t>
            </a:r>
          </a:p>
        </p:txBody>
      </p:sp>
    </p:spTree>
    <p:extLst>
      <p:ext uri="{BB962C8B-B14F-4D97-AF65-F5344CB8AC3E}">
        <p14:creationId xmlns:p14="http://schemas.microsoft.com/office/powerpoint/2010/main" val="10803456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BA1DC27-0AFB-ECD4-9972-BD382BF303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3024" y="586929"/>
                <a:ext cx="11477622" cy="4206647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  <a:p>
                <a:r>
                  <a:rPr lang="en-GB" dirty="0"/>
                  <a:t>Trapped bosonic </a:t>
                </a:r>
                <a:r>
                  <a:rPr lang="en-GB" baseline="30000" dirty="0"/>
                  <a:t>4</a:t>
                </a:r>
                <a:r>
                  <a:rPr lang="en-GB" dirty="0"/>
                  <a:t>He: all atoms in ground state</a:t>
                </a:r>
                <a:br>
                  <a:rPr lang="en-GB" dirty="0"/>
                </a:br>
                <a:r>
                  <a:rPr lang="en-GB" dirty="0"/>
                  <a:t>No Doppler, but ’mean field’ shift &amp; broadening</a:t>
                </a:r>
              </a:p>
              <a:p>
                <a:r>
                  <a:rPr lang="en-GB" b="1" dirty="0"/>
                  <a:t>Trapped fermionic </a:t>
                </a:r>
                <a:r>
                  <a:rPr lang="en-GB" b="1" baseline="30000" dirty="0"/>
                  <a:t>3</a:t>
                </a:r>
                <a:r>
                  <a:rPr lang="en-GB" b="1" dirty="0"/>
                  <a:t>He</a:t>
                </a:r>
                <a:r>
                  <a:rPr lang="en-GB" dirty="0"/>
                  <a:t>: Fermi-Dirac distribution</a:t>
                </a:r>
              </a:p>
              <a:p>
                <a:pPr lvl="1"/>
                <a:r>
                  <a:rPr lang="en-GB" sz="2800" dirty="0"/>
                  <a:t>Many motional states in the trap occupied</a:t>
                </a:r>
              </a:p>
              <a:p>
                <a:pPr lvl="1"/>
                <a:r>
                  <a:rPr lang="en-GB" sz="2800" dirty="0"/>
                  <a:t>Doppler broadening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80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a:rPr lang="en-GB" sz="280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GB" sz="280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nl-NL" sz="28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sz="280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800" smtClean="0"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GB" sz="2800" i="1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en-GB" sz="28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800" dirty="0"/>
                  <a:t>)</a:t>
                </a:r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BA1DC27-0AFB-ECD4-9972-BD382BF303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4" y="586929"/>
                <a:ext cx="11477622" cy="4206647"/>
              </a:xfrm>
              <a:prstGeom prst="rect">
                <a:avLst/>
              </a:prstGeom>
              <a:blipFill>
                <a:blip r:embed="rId2"/>
                <a:stretch>
                  <a:fillRect l="-884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BE004BF7-8426-1604-45EF-6CE55968DB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1715" y="1902656"/>
            <a:ext cx="4739640" cy="44437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C699B0-62A2-B8D4-F012-D48D40B171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55" t="24880" r="3479" b="45427"/>
          <a:stretch/>
        </p:blipFill>
        <p:spPr>
          <a:xfrm>
            <a:off x="371642" y="3662589"/>
            <a:ext cx="7095171" cy="27639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7ED08CC-3C01-E402-998C-305B56B0BDF8}"/>
              </a:ext>
            </a:extLst>
          </p:cNvPr>
          <p:cNvSpPr txBox="1"/>
          <p:nvPr/>
        </p:nvSpPr>
        <p:spPr>
          <a:xfrm>
            <a:off x="1466746" y="6258298"/>
            <a:ext cx="4631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aseline="30000" dirty="0"/>
              <a:t>3</a:t>
            </a:r>
            <a:r>
              <a:rPr lang="nl-NL" sz="2400" dirty="0"/>
              <a:t>He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baseline="30000" dirty="0"/>
              <a:t>4</a:t>
            </a:r>
            <a:r>
              <a:rPr lang="nl-NL" sz="2400" dirty="0"/>
              <a:t>He </a:t>
            </a:r>
            <a:r>
              <a:rPr lang="en-NL" sz="2400" dirty="0"/>
              <a:t>in a trapping potential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69231B-0BF6-6AFE-F983-65B96CC55573}"/>
              </a:ext>
            </a:extLst>
          </p:cNvPr>
          <p:cNvSpPr txBox="1"/>
          <p:nvPr/>
        </p:nvSpPr>
        <p:spPr>
          <a:xfrm>
            <a:off x="8309269" y="844224"/>
            <a:ext cx="38720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56BFF"/>
                </a:solidFill>
              </a:rPr>
              <a:t>From 2016:</a:t>
            </a:r>
          </a:p>
          <a:p>
            <a:r>
              <a:rPr lang="en-GB" sz="2000" dirty="0"/>
              <a:t>S</a:t>
            </a:r>
            <a:r>
              <a:rPr lang="en-NL" sz="2000" dirty="0"/>
              <a:t>pectroscopy 2 </a:t>
            </a:r>
            <a:r>
              <a:rPr lang="en-NL" sz="2000" baseline="30000" dirty="0"/>
              <a:t>1</a:t>
            </a:r>
            <a:r>
              <a:rPr lang="en-NL" sz="2000" dirty="0"/>
              <a:t>S - 2 </a:t>
            </a:r>
            <a:r>
              <a:rPr lang="en-NL" sz="2000" baseline="30000" dirty="0"/>
              <a:t>3</a:t>
            </a:r>
            <a:r>
              <a:rPr lang="en-NL" sz="2000" dirty="0"/>
              <a:t>S @ 1557 nm</a:t>
            </a:r>
          </a:p>
          <a:p>
            <a:r>
              <a:rPr lang="en-GB" sz="2000" dirty="0"/>
              <a:t>i</a:t>
            </a:r>
            <a:r>
              <a:rPr lang="en-NL" sz="2000" dirty="0"/>
              <a:t>n a </a:t>
            </a:r>
            <a:r>
              <a:rPr lang="en-NL" sz="2000" b="1" dirty="0"/>
              <a:t>1557.3 nm dipole trap</a:t>
            </a:r>
          </a:p>
          <a:p>
            <a:r>
              <a:rPr lang="en-NL" sz="2000" dirty="0"/>
              <a:t>PRL </a:t>
            </a:r>
            <a:r>
              <a:rPr lang="en-NL" sz="2000" b="1" dirty="0"/>
              <a:t>117</a:t>
            </a:r>
            <a:r>
              <a:rPr lang="en-NL" sz="2000" dirty="0"/>
              <a:t>, 213001 (2016)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B0E8E13-FC28-A6B3-3810-C681623C3A19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Fermions and Bosons: very different spectroscopy</a:t>
            </a:r>
          </a:p>
        </p:txBody>
      </p:sp>
    </p:spTree>
    <p:extLst>
      <p:ext uri="{BB962C8B-B14F-4D97-AF65-F5344CB8AC3E}">
        <p14:creationId xmlns:p14="http://schemas.microsoft.com/office/powerpoint/2010/main" val="807832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3024" y="-47976"/>
            <a:ext cx="10515600" cy="995915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14" name="Text Box 12">
            <a:extLst>
              <a:ext uri="{FF2B5EF4-FFF2-40B4-BE49-F238E27FC236}">
                <a16:creationId xmlns:a16="http://schemas.microsoft.com/office/drawing/2014/main" id="{8D45E247-F113-3540-A7E4-2346841B49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79745"/>
            <a:ext cx="11968976" cy="4926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914400" indent="-457200"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indent="0">
              <a:lnSpc>
                <a:spcPct val="120000"/>
              </a:lnSpc>
              <a:buClr>
                <a:srgbClr val="FF9900"/>
              </a:buClr>
              <a:buSzPct val="160000"/>
              <a:defRPr/>
            </a:pPr>
            <a:endParaRPr lang="en-GB" sz="2400" dirty="0">
              <a:latin typeface="Arial" charset="0"/>
            </a:endParaRPr>
          </a:p>
          <a:p>
            <a:pPr lvl="1">
              <a:lnSpc>
                <a:spcPct val="120000"/>
              </a:lnSpc>
              <a:buClr>
                <a:srgbClr val="0000FF"/>
              </a:buClr>
              <a:buSzPct val="160000"/>
              <a:buFont typeface="Courier New" panose="02070309020205020404" pitchFamily="49" charset="0"/>
              <a:buChar char="o"/>
              <a:defRPr/>
            </a:pPr>
            <a:r>
              <a:rPr lang="en-GB" sz="2400" b="0" dirty="0">
                <a:latin typeface="Arial" charset="0"/>
              </a:rPr>
              <a:t>Introduction precision measurements for fundamental tests &amp; charge radii</a:t>
            </a:r>
          </a:p>
          <a:p>
            <a:pPr marL="457200" lvl="1" indent="0">
              <a:lnSpc>
                <a:spcPct val="120000"/>
              </a:lnSpc>
              <a:buClr>
                <a:srgbClr val="0000FF"/>
              </a:buClr>
              <a:buSzPct val="160000"/>
              <a:defRPr/>
            </a:pPr>
            <a:r>
              <a:rPr lang="en-GB" sz="2400" b="0" dirty="0">
                <a:latin typeface="Arial" charset="0"/>
              </a:rPr>
              <a:t>	Targets: </a:t>
            </a:r>
            <a:r>
              <a:rPr lang="en-GB" sz="2400" b="0" u="sng" dirty="0">
                <a:latin typeface="Arial" charset="0"/>
              </a:rPr>
              <a:t>He</a:t>
            </a:r>
            <a:r>
              <a:rPr lang="en-GB" sz="2400" b="0" dirty="0">
                <a:latin typeface="Arial" charset="0"/>
              </a:rPr>
              <a:t> and He</a:t>
            </a:r>
            <a:r>
              <a:rPr lang="en-GB" sz="2400" b="0" baseline="30000" dirty="0">
                <a:latin typeface="Arial" charset="0"/>
              </a:rPr>
              <a:t>+</a:t>
            </a:r>
            <a:br>
              <a:rPr lang="en-GB" sz="2400" b="0" dirty="0">
                <a:latin typeface="Arial" charset="0"/>
              </a:rPr>
            </a:br>
            <a:endParaRPr lang="en-GB" sz="2400" b="0" dirty="0">
              <a:latin typeface="Arial" charset="0"/>
            </a:endParaRPr>
          </a:p>
          <a:p>
            <a:pPr lvl="1">
              <a:lnSpc>
                <a:spcPct val="120000"/>
              </a:lnSpc>
              <a:buClr>
                <a:srgbClr val="0000FF"/>
              </a:buClr>
              <a:buSzPct val="160000"/>
              <a:buFont typeface="Courier New" panose="02070309020205020404" pitchFamily="49" charset="0"/>
              <a:buChar char="o"/>
              <a:defRPr/>
            </a:pPr>
            <a:r>
              <a:rPr lang="en-GB" sz="2400" b="0" dirty="0">
                <a:latin typeface="Arial" charset="0"/>
              </a:rPr>
              <a:t>Isotope shift measurement in ultra-cold </a:t>
            </a:r>
            <a:r>
              <a:rPr lang="en-GB" sz="2400" b="0" baseline="30000" dirty="0">
                <a:latin typeface="Arial" charset="0"/>
              </a:rPr>
              <a:t>3</a:t>
            </a:r>
            <a:r>
              <a:rPr lang="en-GB" sz="2400" b="0" dirty="0">
                <a:latin typeface="Arial" charset="0"/>
              </a:rPr>
              <a:t>He and </a:t>
            </a:r>
            <a:r>
              <a:rPr lang="en-GB" sz="2400" b="0" baseline="30000" dirty="0">
                <a:latin typeface="Arial" charset="0"/>
              </a:rPr>
              <a:t>4</a:t>
            </a:r>
            <a:r>
              <a:rPr lang="en-GB" sz="2400" b="0" dirty="0">
                <a:latin typeface="Arial" charset="0"/>
              </a:rPr>
              <a:t>He: nuclear size difference</a:t>
            </a:r>
          </a:p>
          <a:p>
            <a:pPr lvl="1">
              <a:lnSpc>
                <a:spcPct val="120000"/>
              </a:lnSpc>
              <a:buClr>
                <a:srgbClr val="0000FF"/>
              </a:buClr>
              <a:buSzPct val="160000"/>
              <a:buFont typeface="Courier New" panose="02070309020205020404" pitchFamily="49" charset="0"/>
              <a:buChar char="o"/>
              <a:defRPr/>
            </a:pPr>
            <a:r>
              <a:rPr lang="en-GB" sz="2400" b="0" dirty="0">
                <a:latin typeface="Arial" charset="0"/>
              </a:rPr>
              <a:t>Quantum differences: cooling, trapping and spectroscopy of </a:t>
            </a:r>
            <a:r>
              <a:rPr lang="en-GB" sz="2400" b="0" baseline="30000" dirty="0">
                <a:latin typeface="Arial" charset="0"/>
              </a:rPr>
              <a:t>3</a:t>
            </a:r>
            <a:r>
              <a:rPr lang="en-GB" sz="2400" b="0" dirty="0">
                <a:latin typeface="Arial" charset="0"/>
              </a:rPr>
              <a:t>He and </a:t>
            </a:r>
            <a:r>
              <a:rPr lang="en-GB" sz="2400" b="0" baseline="30000" dirty="0">
                <a:latin typeface="Arial" charset="0"/>
              </a:rPr>
              <a:t>4</a:t>
            </a:r>
            <a:r>
              <a:rPr lang="en-GB" sz="2400" b="0" dirty="0">
                <a:latin typeface="Arial" charset="0"/>
              </a:rPr>
              <a:t>He</a:t>
            </a:r>
          </a:p>
          <a:p>
            <a:pPr lvl="1">
              <a:lnSpc>
                <a:spcPct val="120000"/>
              </a:lnSpc>
              <a:buClr>
                <a:srgbClr val="0000FF"/>
              </a:buClr>
              <a:buSzPct val="160000"/>
              <a:buFont typeface="Courier New" panose="02070309020205020404" pitchFamily="49" charset="0"/>
              <a:buChar char="o"/>
              <a:defRPr/>
            </a:pPr>
            <a:r>
              <a:rPr lang="en-GB" sz="2400" b="0" dirty="0">
                <a:latin typeface="Arial" charset="0"/>
              </a:rPr>
              <a:t>Previously published results: </a:t>
            </a:r>
            <a:r>
              <a:rPr lang="en-GB" sz="2400" b="0" baseline="30000" dirty="0">
                <a:latin typeface="Arial" charset="0"/>
              </a:rPr>
              <a:t>3</a:t>
            </a:r>
            <a:r>
              <a:rPr lang="en-GB" sz="2400" b="0" dirty="0">
                <a:latin typeface="Arial" charset="0"/>
              </a:rPr>
              <a:t>He  - </a:t>
            </a:r>
            <a:r>
              <a:rPr lang="en-GB" sz="2400" b="0" dirty="0">
                <a:latin typeface="Arial" panose="020B0604020202020204" pitchFamily="34" charset="0"/>
                <a:cs typeface="Arial" panose="020B0604020202020204" pitchFamily="34" charset="0"/>
              </a:rPr>
              <a:t>Science </a:t>
            </a:r>
            <a:r>
              <a:rPr lang="en-NL" sz="2400" dirty="0">
                <a:latin typeface="Arial" panose="020B0604020202020204" pitchFamily="34" charset="0"/>
                <a:cs typeface="Arial" panose="020B0604020202020204" pitchFamily="34" charset="0"/>
              </a:rPr>
              <a:t>388</a:t>
            </a:r>
            <a:r>
              <a:rPr lang="en-NL" sz="2400" b="0" dirty="0">
                <a:latin typeface="Arial" panose="020B0604020202020204" pitchFamily="34" charset="0"/>
                <a:cs typeface="Arial" panose="020B0604020202020204" pitchFamily="34" charset="0"/>
              </a:rPr>
              <a:t>, 850-853 (2025).</a:t>
            </a:r>
            <a:endParaRPr lang="en-GB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20000"/>
              </a:lnSpc>
              <a:buClr>
                <a:srgbClr val="0000FF"/>
              </a:buClr>
              <a:buSzPct val="160000"/>
              <a:buFont typeface="Courier New" panose="02070309020205020404" pitchFamily="49" charset="0"/>
              <a:buChar char="o"/>
              <a:defRPr/>
            </a:pPr>
            <a:r>
              <a:rPr lang="en-GB" sz="2400" b="0" dirty="0">
                <a:latin typeface="Arial" charset="0"/>
              </a:rPr>
              <a:t>New results </a:t>
            </a:r>
            <a:r>
              <a:rPr lang="en-GB" sz="2400" b="0" baseline="30000" dirty="0">
                <a:latin typeface="Arial" charset="0"/>
              </a:rPr>
              <a:t>4</a:t>
            </a:r>
            <a:r>
              <a:rPr lang="en-GB" sz="2400" b="0" dirty="0">
                <a:latin typeface="Arial" charset="0"/>
              </a:rPr>
              <a:t>He (accepted by PRL May 2026)</a:t>
            </a:r>
            <a:br>
              <a:rPr lang="en-GB" sz="2400" b="0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</a:br>
            <a:endParaRPr lang="en-GB" sz="2400" b="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  <a:p>
            <a:pPr lvl="1">
              <a:lnSpc>
                <a:spcPct val="120000"/>
              </a:lnSpc>
              <a:buClr>
                <a:srgbClr val="0000FF"/>
              </a:buClr>
              <a:buSzPct val="160000"/>
              <a:buFont typeface="Courier New" panose="02070309020205020404" pitchFamily="49" charset="0"/>
              <a:buChar char="o"/>
              <a:defRPr/>
            </a:pPr>
            <a:r>
              <a:rPr lang="en-GB" sz="2400" b="0" dirty="0">
                <a:solidFill>
                  <a:srgbClr val="000000"/>
                </a:solidFill>
                <a:latin typeface="Arial" charset="0"/>
              </a:rPr>
              <a:t>Outlook</a:t>
            </a:r>
          </a:p>
          <a:p>
            <a:pPr lvl="1">
              <a:lnSpc>
                <a:spcPct val="120000"/>
              </a:lnSpc>
              <a:buClr>
                <a:srgbClr val="0000FF"/>
              </a:buClr>
              <a:buSzPct val="160000"/>
              <a:buFont typeface="Courier New" panose="02070309020205020404" pitchFamily="49" charset="0"/>
              <a:buChar char="o"/>
              <a:defRPr/>
            </a:pPr>
            <a:r>
              <a:rPr lang="en-GB" sz="2400" b="0" dirty="0">
                <a:solidFill>
                  <a:srgbClr val="000000"/>
                </a:solidFill>
                <a:latin typeface="Arial" charset="0"/>
              </a:rPr>
              <a:t>Summary </a:t>
            </a:r>
          </a:p>
        </p:txBody>
      </p:sp>
      <p:sp>
        <p:nvSpPr>
          <p:cNvPr id="4" name="Slide Number Placeholder 22">
            <a:extLst>
              <a:ext uri="{FF2B5EF4-FFF2-40B4-BE49-F238E27FC236}">
                <a16:creationId xmlns:a16="http://schemas.microsoft.com/office/drawing/2014/main" id="{448B9651-B7E9-B84E-B8B0-DAA2C59B7BC8}"/>
              </a:ext>
            </a:extLst>
          </p:cNvPr>
          <p:cNvSpPr txBox="1">
            <a:spLocks/>
          </p:cNvSpPr>
          <p:nvPr/>
        </p:nvSpPr>
        <p:spPr>
          <a:xfrm>
            <a:off x="949221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573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9B37EC5-E70A-F248-99D0-62E8B2D7CC74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Magnetic substates and dipole trap: </a:t>
            </a:r>
            <a:r>
              <a:rPr lang="en-US" sz="3600" baseline="30000" dirty="0">
                <a:solidFill>
                  <a:schemeClr val="bg1"/>
                </a:solidFill>
              </a:rPr>
              <a:t>3</a:t>
            </a:r>
            <a:r>
              <a:rPr lang="en-US" sz="3600" dirty="0">
                <a:solidFill>
                  <a:schemeClr val="bg1"/>
                </a:solidFill>
              </a:rPr>
              <a:t>He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0945ED-4782-86EC-1E74-76D095E368FD}"/>
              </a:ext>
            </a:extLst>
          </p:cNvPr>
          <p:cNvSpPr txBox="1"/>
          <p:nvPr/>
        </p:nvSpPr>
        <p:spPr>
          <a:xfrm>
            <a:off x="267242" y="947939"/>
            <a:ext cx="4668173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Cancel magnetic field influence:</a:t>
            </a:r>
          </a:p>
          <a:p>
            <a:r>
              <a:rPr lang="en-GB" sz="2400" dirty="0"/>
              <a:t>switch between opposite m states</a:t>
            </a:r>
          </a:p>
          <a:p>
            <a:endParaRPr lang="en-GB" sz="2400" b="1" dirty="0"/>
          </a:p>
          <a:p>
            <a:r>
              <a:rPr lang="en-GB" sz="2400" b="1" dirty="0"/>
              <a:t>Required: </a:t>
            </a:r>
            <a:r>
              <a:rPr lang="en-GB" sz="2400" dirty="0"/>
              <a:t>magnetic state independent trapping</a:t>
            </a:r>
          </a:p>
          <a:p>
            <a:endParaRPr lang="en-GB" sz="2400" b="1" dirty="0"/>
          </a:p>
          <a:p>
            <a:r>
              <a:rPr lang="en-GB" sz="2400" b="1" dirty="0"/>
              <a:t>Solution: optical dipole trap</a:t>
            </a:r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65A3D443-0030-8DA2-4721-785B9E423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0265" y="822129"/>
            <a:ext cx="5805914" cy="5980607"/>
          </a:xfrm>
          <a:prstGeom prst="rect">
            <a:avLst/>
          </a:prstGeom>
        </p:spPr>
      </p:pic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5F3EE7E6-4284-1AA1-9E75-47E359FDC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665" y="974529"/>
            <a:ext cx="5805914" cy="59806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C9E132E-13B6-7BCD-FB2A-1850733FABEF}"/>
                  </a:ext>
                </a:extLst>
              </p:cNvPr>
              <p:cNvSpPr txBox="1"/>
              <p:nvPr/>
            </p:nvSpPr>
            <p:spPr>
              <a:xfrm>
                <a:off x="267242" y="3549045"/>
                <a:ext cx="4668173" cy="230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>
                    <a:solidFill>
                      <a:srgbClr val="900CFF"/>
                    </a:solidFill>
                  </a:rPr>
                  <a:t>320 nm ‘magic wavelength’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Same trap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GB" sz="2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400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sz="2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GB" sz="24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No AC Stark shift on transition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400" dirty="0"/>
              </a:p>
              <a:p>
                <a:r>
                  <a:rPr lang="en-GB" sz="2400" b="1" dirty="0"/>
                  <a:t>Spectroscopy laser: 1557 nm </a:t>
                </a:r>
                <a:r>
                  <a:rPr lang="en-GB" sz="2400" dirty="0"/>
                  <a:t>along one of the trap beams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C9E132E-13B6-7BCD-FB2A-1850733FAB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242" y="3549045"/>
                <a:ext cx="4668173" cy="2308324"/>
              </a:xfrm>
              <a:prstGeom prst="rect">
                <a:avLst/>
              </a:prstGeom>
              <a:blipFill>
                <a:blip r:embed="rId3"/>
                <a:stretch>
                  <a:fillRect l="-2174" t="-2186" r="-815" b="-437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2A82A36B-227F-CEA7-0C87-6CD6E397FBA7}"/>
              </a:ext>
            </a:extLst>
          </p:cNvPr>
          <p:cNvSpPr txBox="1"/>
          <p:nvPr/>
        </p:nvSpPr>
        <p:spPr>
          <a:xfrm>
            <a:off x="10738624" y="1473200"/>
            <a:ext cx="635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b="1" baseline="30000" dirty="0"/>
              <a:t>3</a:t>
            </a:r>
            <a:r>
              <a:rPr lang="en-NL" sz="2400" b="1" dirty="0"/>
              <a:t>He</a:t>
            </a:r>
          </a:p>
        </p:txBody>
      </p:sp>
    </p:spTree>
    <p:extLst>
      <p:ext uri="{BB962C8B-B14F-4D97-AF65-F5344CB8AC3E}">
        <p14:creationId xmlns:p14="http://schemas.microsoft.com/office/powerpoint/2010/main" val="54328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9B37EC5-E70A-F248-99D0-62E8B2D7CC74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Detection and trapping parameters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23ACC9-7AAD-90E6-CB8D-171BAB6782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03" y="3397005"/>
            <a:ext cx="3743573" cy="306504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E97ECE1D-B08E-8B9A-EB54-795BCC1889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3" r="5114" b="7468"/>
          <a:stretch/>
        </p:blipFill>
        <p:spPr>
          <a:xfrm>
            <a:off x="4518987" y="2091523"/>
            <a:ext cx="7651677" cy="3520440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5B451A0-43D0-8B50-A812-5875E80117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66" t="11974" r="3827" b="20835"/>
          <a:stretch/>
        </p:blipFill>
        <p:spPr>
          <a:xfrm>
            <a:off x="9120554" y="1957754"/>
            <a:ext cx="3153508" cy="3048000"/>
          </a:xfrm>
          <a:prstGeom prst="roundRect">
            <a:avLst>
              <a:gd name="adj" fmla="val 11667"/>
            </a:avLst>
          </a:prstGeom>
          <a:effectLst>
            <a:softEdge rad="177800"/>
          </a:effectLst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EC0DD048-287D-7462-8FC3-384B485AE1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3" r="5114" b="7468"/>
          <a:stretch/>
        </p:blipFill>
        <p:spPr>
          <a:xfrm>
            <a:off x="4513959" y="2091523"/>
            <a:ext cx="7651677" cy="3520440"/>
          </a:xfrm>
          <a:prstGeom prst="rect">
            <a:avLst/>
          </a:prstGeom>
        </p:spPr>
      </p:pic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FD703DF5-6B51-301C-28DA-2EBE74B009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066" t="11974" r="3827" b="20835"/>
          <a:stretch/>
        </p:blipFill>
        <p:spPr>
          <a:xfrm>
            <a:off x="9115526" y="1957754"/>
            <a:ext cx="3153508" cy="3048000"/>
          </a:xfrm>
          <a:prstGeom prst="roundRect">
            <a:avLst>
              <a:gd name="adj" fmla="val 11667"/>
            </a:avLst>
          </a:prstGeom>
          <a:effectLst>
            <a:softEdge rad="17780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A45F7F5-436B-D775-074A-C7EAAD1BDC64}"/>
                  </a:ext>
                </a:extLst>
              </p:cNvPr>
              <p:cNvSpPr txBox="1"/>
              <p:nvPr/>
            </p:nvSpPr>
            <p:spPr>
              <a:xfrm>
                <a:off x="223024" y="1157346"/>
                <a:ext cx="6700290" cy="19389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/>
                  <a:t>Atom detection to estimate parameters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Microchannel plate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20 </m:t>
                    </m:r>
                    <m:r>
                      <m:rPr>
                        <m:sty m:val="p"/>
                      </m:rPr>
                      <a:rPr lang="en-GB" sz="2400" i="0" dirty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GB" sz="2400" dirty="0"/>
                  <a:t> internal energy: 100% detection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Time-of-flight fitting: </a:t>
                </a:r>
                <a:br>
                  <a:rPr lang="nl-NL" sz="240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nl-NL" sz="2400" b="0" i="0" smtClean="0">
                        <a:latin typeface="Cambria Math" panose="02040503050406030204" pitchFamily="18" charset="0"/>
                      </a:rPr>
                      <m:t>chemical</m:t>
                    </m:r>
                    <m:r>
                      <a:rPr lang="nl-NL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nl-NL" sz="2400" b="0" i="0" smtClean="0">
                        <a:latin typeface="Cambria Math" panose="02040503050406030204" pitchFamily="18" charset="0"/>
                      </a:rPr>
                      <m:t>potential</m:t>
                    </m:r>
                    <m:r>
                      <a:rPr lang="nl-NL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A45F7F5-436B-D775-074A-C7EAAD1BDC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4" y="1157346"/>
                <a:ext cx="6700290" cy="1938992"/>
              </a:xfrm>
              <a:prstGeom prst="rect">
                <a:avLst/>
              </a:prstGeom>
              <a:blipFill>
                <a:blip r:embed="rId6"/>
                <a:stretch>
                  <a:fillRect l="-1323" t="-2614" b="-45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02274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9B37EC5-E70A-F248-99D0-62E8B2D7CC74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Detection and measuring the spectrum for </a:t>
            </a:r>
            <a:r>
              <a:rPr lang="en-US" sz="3600" b="1" baseline="30000" dirty="0">
                <a:solidFill>
                  <a:schemeClr val="bg1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23ACC9-7AAD-90E6-CB8D-171BAB6782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03" y="3397005"/>
            <a:ext cx="3743573" cy="306504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8E26A3-87B3-C8CB-E61E-FAA32C6D1D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8" t="6149" r="12077" b="-1729"/>
          <a:stretch/>
        </p:blipFill>
        <p:spPr>
          <a:xfrm>
            <a:off x="6178492" y="3172538"/>
            <a:ext cx="4845384" cy="31993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5148CC-4A1F-D925-60BF-9EFDEEB4CF24}"/>
              </a:ext>
            </a:extLst>
          </p:cNvPr>
          <p:cNvSpPr txBox="1"/>
          <p:nvPr/>
        </p:nvSpPr>
        <p:spPr>
          <a:xfrm>
            <a:off x="6319023" y="1160127"/>
            <a:ext cx="6046641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baseline="30000" dirty="0"/>
              <a:t>3</a:t>
            </a:r>
            <a:r>
              <a:rPr lang="en-GB" sz="2400" b="1" dirty="0"/>
              <a:t>He: measuring the 2 </a:t>
            </a:r>
            <a:r>
              <a:rPr lang="en-GB" sz="2400" b="1" baseline="30000" dirty="0"/>
              <a:t>3</a:t>
            </a:r>
            <a:r>
              <a:rPr lang="en-GB" sz="2400" b="1" dirty="0"/>
              <a:t>S</a:t>
            </a:r>
            <a:r>
              <a:rPr lang="en-GB" sz="2400" b="1" baseline="-25000" dirty="0"/>
              <a:t>1</a:t>
            </a:r>
            <a:r>
              <a:rPr lang="en-GB" sz="2400" b="1" dirty="0"/>
              <a:t> – 2 </a:t>
            </a:r>
            <a:r>
              <a:rPr lang="en-GB" sz="2400" b="1" baseline="30000" dirty="0"/>
              <a:t>1</a:t>
            </a:r>
            <a:r>
              <a:rPr lang="en-GB" sz="2400" b="1" dirty="0"/>
              <a:t>S</a:t>
            </a:r>
            <a:r>
              <a:rPr lang="en-GB" sz="2400" b="1" baseline="-25000" dirty="0"/>
              <a:t>0</a:t>
            </a:r>
            <a:r>
              <a:rPr lang="en-GB" sz="2400" b="1" dirty="0"/>
              <a:t> at 1557 nm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Sample preparation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Set laser, 3s exposure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56BFF"/>
                </a:solidFill>
              </a:rPr>
              <a:t>Signal: measure remaining atoms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Alternate with background shots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CCC341E0-9473-1495-96F6-2B014641A52A}"/>
              </a:ext>
            </a:extLst>
          </p:cNvPr>
          <p:cNvSpPr/>
          <p:nvPr/>
        </p:nvSpPr>
        <p:spPr>
          <a:xfrm>
            <a:off x="4419600" y="4279900"/>
            <a:ext cx="1168400" cy="6223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8755AF4-AA2F-0093-17F6-49F19B0D359D}"/>
                  </a:ext>
                </a:extLst>
              </p:cNvPr>
              <p:cNvSpPr txBox="1"/>
              <p:nvPr/>
            </p:nvSpPr>
            <p:spPr>
              <a:xfrm>
                <a:off x="223024" y="1157346"/>
                <a:ext cx="6700290" cy="19389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/>
                  <a:t>Atom detection to estimate parameters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Microchannel plate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20 </m:t>
                    </m:r>
                    <m:r>
                      <m:rPr>
                        <m:sty m:val="p"/>
                      </m:rPr>
                      <a:rPr lang="en-GB" sz="2400" i="0" dirty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GB" sz="2400" dirty="0"/>
                  <a:t> internal energy: 100% detection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Time-of-flight fitting: </a:t>
                </a:r>
                <a:br>
                  <a:rPr lang="nl-NL" sz="240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nl-NL" sz="2400" b="0" i="0" smtClean="0">
                        <a:latin typeface="Cambria Math" panose="02040503050406030204" pitchFamily="18" charset="0"/>
                      </a:rPr>
                      <m:t>chemical</m:t>
                    </m:r>
                    <m:r>
                      <a:rPr lang="nl-NL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nl-NL" sz="2400" b="0" i="0" smtClean="0">
                        <a:latin typeface="Cambria Math" panose="02040503050406030204" pitchFamily="18" charset="0"/>
                      </a:rPr>
                      <m:t>potential</m:t>
                    </m:r>
                    <m:r>
                      <a:rPr lang="nl-NL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8755AF4-AA2F-0093-17F6-49F19B0D35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4" y="1157346"/>
                <a:ext cx="6700290" cy="1938992"/>
              </a:xfrm>
              <a:prstGeom prst="rect">
                <a:avLst/>
              </a:prstGeom>
              <a:blipFill>
                <a:blip r:embed="rId4"/>
                <a:stretch>
                  <a:fillRect l="-1323" t="-2614" b="-45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60094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9B37EC5-E70A-F248-99D0-62E8B2D7CC74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aseline="30000" dirty="0">
                <a:solidFill>
                  <a:schemeClr val="bg1"/>
                </a:solidFill>
              </a:rPr>
              <a:t>3</a:t>
            </a:r>
            <a:r>
              <a:rPr lang="en-US" sz="3600" dirty="0">
                <a:solidFill>
                  <a:schemeClr val="bg1"/>
                </a:solidFill>
              </a:rPr>
              <a:t>He quantum effect: Pauli blocking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527E730-268F-4C7C-1C8A-6D4A906F0CA3}"/>
              </a:ext>
            </a:extLst>
          </p:cNvPr>
          <p:cNvGrpSpPr/>
          <p:nvPr/>
        </p:nvGrpSpPr>
        <p:grpSpPr>
          <a:xfrm>
            <a:off x="310068" y="1603893"/>
            <a:ext cx="5659050" cy="4288907"/>
            <a:chOff x="6405039" y="1528898"/>
            <a:chExt cx="5850969" cy="448950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CFB055F6-1902-40FA-F3B4-7D901AE179E0}"/>
                </a:ext>
              </a:extLst>
            </p:cNvPr>
            <p:cNvGrpSpPr/>
            <p:nvPr/>
          </p:nvGrpSpPr>
          <p:grpSpPr>
            <a:xfrm>
              <a:off x="6405039" y="1528898"/>
              <a:ext cx="5850969" cy="4489506"/>
              <a:chOff x="6145958" y="1639183"/>
              <a:chExt cx="5850969" cy="4489506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F054C86A-BA2F-7143-B805-42F67A062C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45958" y="1639183"/>
                <a:ext cx="5850969" cy="4489506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67F1DB88-9208-613A-780A-9BA9BF1D05C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975" t="18162" r="42770" b="68148"/>
              <a:stretch/>
            </p:blipFill>
            <p:spPr>
              <a:xfrm>
                <a:off x="10393165" y="4197095"/>
                <a:ext cx="1158205" cy="1142013"/>
              </a:xfrm>
              <a:prstGeom prst="ellipse">
                <a:avLst/>
              </a:prstGeom>
              <a:solidFill>
                <a:schemeClr val="bg1"/>
              </a:solidFill>
            </p:spPr>
          </p:pic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82C7953-423E-CD63-3EFE-825F518018BA}"/>
                  </a:ext>
                </a:extLst>
              </p:cNvPr>
              <p:cNvSpPr txBox="1"/>
              <p:nvPr/>
            </p:nvSpPr>
            <p:spPr>
              <a:xfrm>
                <a:off x="8489868" y="1934845"/>
                <a:ext cx="1601721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i="1" dirty="0" err="1"/>
                  <a:t>Modeling</a:t>
                </a:r>
                <a:r>
                  <a:rPr lang="en-GB" i="1" dirty="0"/>
                  <a:t> by </a:t>
                </a:r>
              </a:p>
              <a:p>
                <a:pPr algn="ctr"/>
                <a:r>
                  <a:rPr lang="en-GB" i="1" dirty="0" err="1"/>
                  <a:t>Raphaël</a:t>
                </a:r>
                <a:r>
                  <a:rPr lang="en-GB" i="1" dirty="0"/>
                  <a:t> </a:t>
                </a:r>
                <a:r>
                  <a:rPr lang="en-GB" i="1" dirty="0" err="1"/>
                  <a:t>Jannin</a:t>
                </a:r>
                <a:endParaRPr lang="en-GB" i="1" dirty="0"/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8B448D7-0D97-40FF-A48E-6A4D6AF6289F}"/>
                </a:ext>
              </a:extLst>
            </p:cNvPr>
            <p:cNvSpPr txBox="1"/>
            <p:nvPr/>
          </p:nvSpPr>
          <p:spPr>
            <a:xfrm>
              <a:off x="7161152" y="4700016"/>
              <a:ext cx="2223640" cy="58271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r>
                <a:rPr lang="en-GB" b="1" dirty="0">
                  <a:solidFill>
                    <a:srgbClr val="0832C2"/>
                  </a:solidFill>
                </a:rPr>
                <a:t>— Doppler</a:t>
              </a:r>
            </a:p>
            <a:p>
              <a:r>
                <a:rPr lang="en-GB" b="1" dirty="0">
                  <a:solidFill>
                    <a:srgbClr val="DB0A0A"/>
                  </a:solidFill>
                </a:rPr>
                <a:t>— Pauli</a:t>
              </a:r>
            </a:p>
          </p:txBody>
        </p:sp>
      </p:grpSp>
      <p:pic>
        <p:nvPicPr>
          <p:cNvPr id="44" name="Picture 43" descr="A diagram of a physics experiment&#10;&#10;Description automatically generated">
            <a:extLst>
              <a:ext uri="{FF2B5EF4-FFF2-40B4-BE49-F238E27FC236}">
                <a16:creationId xmlns:a16="http://schemas.microsoft.com/office/drawing/2014/main" id="{5108579C-B8FC-2F35-7886-F7D745ACF7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9049" y="955897"/>
            <a:ext cx="4073636" cy="4912702"/>
          </a:xfrm>
          <a:prstGeom prst="rect">
            <a:avLst/>
          </a:prstGeom>
        </p:spPr>
      </p:pic>
      <p:pic>
        <p:nvPicPr>
          <p:cNvPr id="42" name="Picture 2" descr="Ash Jogalekar on Twitter: &quot;Born #OTD in 1900: Wolfgang Pauli, one of the  most colorful and brilliant scientists of the 20th century. Pauli's  exclusion principle may be his most famous discovery but">
            <a:extLst>
              <a:ext uri="{FF2B5EF4-FFF2-40B4-BE49-F238E27FC236}">
                <a16:creationId xmlns:a16="http://schemas.microsoft.com/office/drawing/2014/main" id="{70624BAD-0533-6BD0-32CC-59A5631796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52"/>
          <a:stretch/>
        </p:blipFill>
        <p:spPr bwMode="auto">
          <a:xfrm>
            <a:off x="10789916" y="989401"/>
            <a:ext cx="1109729" cy="148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38E89B76-E131-4F12-23B9-A8EB1FEF6B53}"/>
              </a:ext>
            </a:extLst>
          </p:cNvPr>
          <p:cNvSpPr txBox="1"/>
          <p:nvPr/>
        </p:nvSpPr>
        <p:spPr>
          <a:xfrm>
            <a:off x="10820269" y="2539635"/>
            <a:ext cx="929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W. Pauli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31A85E5-232F-DB11-C214-4C052B930204}"/>
              </a:ext>
            </a:extLst>
          </p:cNvPr>
          <p:cNvSpPr txBox="1"/>
          <p:nvPr/>
        </p:nvSpPr>
        <p:spPr>
          <a:xfrm>
            <a:off x="449705" y="860611"/>
            <a:ext cx="56590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b="1" dirty="0"/>
              <a:t>Pauli-blocking of stimulated emission</a:t>
            </a:r>
          </a:p>
          <a:p>
            <a:r>
              <a:rPr lang="en-NL" sz="2400" dirty="0"/>
              <a:t>R. Jannin et al., Nat. Comm. 13, 6479 (2022)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87B380-6150-D3B0-5F5C-1F02AAD27EDF}"/>
              </a:ext>
            </a:extLst>
          </p:cNvPr>
          <p:cNvSpPr txBox="1"/>
          <p:nvPr/>
        </p:nvSpPr>
        <p:spPr>
          <a:xfrm>
            <a:off x="248894" y="5861573"/>
            <a:ext cx="81665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3 papers for spontaneous emission all in same issue of Science </a:t>
            </a:r>
            <a:r>
              <a:rPr lang="en-NL" b="1" dirty="0"/>
              <a:t>374</a:t>
            </a:r>
            <a:r>
              <a:rPr lang="en-NL" dirty="0"/>
              <a:t> (2021): </a:t>
            </a:r>
          </a:p>
          <a:p>
            <a:r>
              <a:rPr lang="en-NL" dirty="0"/>
              <a:t>A. Deb et al. on page 972, Margalit et al. on page 976, and Sanner et al. on page 979, </a:t>
            </a:r>
          </a:p>
        </p:txBody>
      </p:sp>
    </p:spTree>
    <p:extLst>
      <p:ext uri="{BB962C8B-B14F-4D97-AF65-F5344CB8AC3E}">
        <p14:creationId xmlns:p14="http://schemas.microsoft.com/office/powerpoint/2010/main" val="201129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9B37EC5-E70A-F248-99D0-62E8B2D7CC74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aseline="30000" dirty="0">
                <a:solidFill>
                  <a:schemeClr val="bg1"/>
                </a:solidFill>
              </a:rPr>
              <a:t>3</a:t>
            </a:r>
            <a:r>
              <a:rPr lang="en-US" sz="3600" dirty="0">
                <a:solidFill>
                  <a:schemeClr val="bg1"/>
                </a:solidFill>
              </a:rPr>
              <a:t>He spectroscopy result and </a:t>
            </a:r>
            <a:r>
              <a:rPr lang="en-US" sz="3600" dirty="0">
                <a:solidFill>
                  <a:schemeClr val="bg1"/>
                </a:solidFill>
                <a:latin typeface="Symbol" pitchFamily="2" charset="2"/>
              </a:rPr>
              <a:t>d</a:t>
            </a:r>
            <a:r>
              <a:rPr lang="en-US" sz="3600" dirty="0">
                <a:solidFill>
                  <a:schemeClr val="bg1"/>
                </a:solidFill>
              </a:rPr>
              <a:t>r</a:t>
            </a:r>
            <a:r>
              <a:rPr lang="en-US" sz="3600" baseline="30000" dirty="0">
                <a:solidFill>
                  <a:schemeClr val="bg1"/>
                </a:solidFill>
              </a:rPr>
              <a:t>2</a:t>
            </a:r>
            <a:r>
              <a:rPr lang="en-US" sz="3600" dirty="0">
                <a:solidFill>
                  <a:schemeClr val="bg1"/>
                </a:solidFill>
              </a:rPr>
              <a:t> determination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290BA0E-4416-24E3-A299-A46303287C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1017" y="925430"/>
            <a:ext cx="5877353" cy="464987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DEFEB76-3248-D2F7-785B-7C7D9880EE9B}"/>
              </a:ext>
            </a:extLst>
          </p:cNvPr>
          <p:cNvSpPr txBox="1"/>
          <p:nvPr/>
        </p:nvSpPr>
        <p:spPr>
          <a:xfrm>
            <a:off x="223024" y="912497"/>
            <a:ext cx="113919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/>
              <a:t>Frequency comb calibration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/>
              <a:t>Locking to &lt;2Hz ultra-stable laser (1542 nm)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/>
              <a:t>Standard commercial Cs clock reference + GPS</a:t>
            </a:r>
          </a:p>
          <a:p>
            <a:endParaRPr lang="en-GB" sz="2400" b="1" baseline="30000" dirty="0"/>
          </a:p>
          <a:p>
            <a:r>
              <a:rPr lang="en-GB" sz="2400" baseline="30000" dirty="0">
                <a:solidFill>
                  <a:srgbClr val="056BFF"/>
                </a:solidFill>
              </a:rPr>
              <a:t>3</a:t>
            </a:r>
            <a:r>
              <a:rPr lang="en-GB" sz="2400" dirty="0">
                <a:solidFill>
                  <a:srgbClr val="056BFF"/>
                </a:solidFill>
              </a:rPr>
              <a:t>He 2 </a:t>
            </a:r>
            <a:r>
              <a:rPr lang="en-GB" sz="2400" baseline="30000" dirty="0">
                <a:solidFill>
                  <a:srgbClr val="056BFF"/>
                </a:solidFill>
              </a:rPr>
              <a:t>3</a:t>
            </a:r>
            <a:r>
              <a:rPr lang="en-GB" sz="2400" dirty="0">
                <a:solidFill>
                  <a:srgbClr val="056BFF"/>
                </a:solidFill>
              </a:rPr>
              <a:t>S</a:t>
            </a:r>
            <a:r>
              <a:rPr lang="en-GB" sz="2400" baseline="-25000" dirty="0">
                <a:solidFill>
                  <a:srgbClr val="056BFF"/>
                </a:solidFill>
              </a:rPr>
              <a:t>1</a:t>
            </a:r>
            <a:r>
              <a:rPr lang="en-GB" sz="2400" dirty="0">
                <a:solidFill>
                  <a:srgbClr val="056BFF"/>
                </a:solidFill>
              </a:rPr>
              <a:t> – 2 </a:t>
            </a:r>
            <a:r>
              <a:rPr lang="en-GB" sz="2400" baseline="30000" dirty="0">
                <a:solidFill>
                  <a:srgbClr val="056BFF"/>
                </a:solidFill>
              </a:rPr>
              <a:t>1</a:t>
            </a:r>
            <a:r>
              <a:rPr lang="en-GB" sz="2400" dirty="0">
                <a:solidFill>
                  <a:srgbClr val="056BFF"/>
                </a:solidFill>
              </a:rPr>
              <a:t>S</a:t>
            </a:r>
            <a:r>
              <a:rPr lang="en-GB" sz="2400" baseline="-25000" dirty="0">
                <a:solidFill>
                  <a:srgbClr val="056BFF"/>
                </a:solidFill>
              </a:rPr>
              <a:t>0</a:t>
            </a:r>
            <a:r>
              <a:rPr lang="en-GB" sz="2400" dirty="0">
                <a:solidFill>
                  <a:srgbClr val="056BFF"/>
                </a:solidFill>
              </a:rPr>
              <a:t> </a:t>
            </a:r>
            <a:r>
              <a:rPr lang="en-US" sz="2400" dirty="0">
                <a:solidFill>
                  <a:srgbClr val="056BFF"/>
                </a:solidFill>
              </a:rPr>
              <a:t>frequency with 170 Hz accuracy: </a:t>
            </a:r>
            <a:br>
              <a:rPr lang="en-US" sz="2400" dirty="0">
                <a:solidFill>
                  <a:srgbClr val="056BFF"/>
                </a:solidFill>
              </a:rPr>
            </a:br>
            <a:r>
              <a:rPr lang="en-US" sz="2400" b="1" dirty="0">
                <a:solidFill>
                  <a:srgbClr val="056BFF"/>
                </a:solidFill>
              </a:rPr>
              <a:t>192 504 914 418.96(17)kHz   (10x better)</a:t>
            </a:r>
          </a:p>
          <a:p>
            <a:endParaRPr lang="en-US" sz="2400" b="1" dirty="0"/>
          </a:p>
          <a:p>
            <a:endParaRPr lang="en-US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ED6885-24C2-34E1-5284-8235646B886B}"/>
              </a:ext>
            </a:extLst>
          </p:cNvPr>
          <p:cNvSpPr txBox="1"/>
          <p:nvPr/>
        </p:nvSpPr>
        <p:spPr>
          <a:xfrm>
            <a:off x="9761172" y="3494315"/>
            <a:ext cx="17199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B</a:t>
            </a:r>
            <a:r>
              <a:rPr lang="en-NL" sz="1600" dirty="0"/>
              <a:t>efore corrections</a:t>
            </a:r>
          </a:p>
        </p:txBody>
      </p:sp>
    </p:spTree>
    <p:extLst>
      <p:ext uri="{BB962C8B-B14F-4D97-AF65-F5344CB8AC3E}">
        <p14:creationId xmlns:p14="http://schemas.microsoft.com/office/powerpoint/2010/main" val="31874175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B01D19-D035-265F-E931-20FF175B7B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7E9E8222-8A5F-8941-43C1-69BCBAEA9044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BE827ECE-D5D0-5C82-C077-5433A839C7FE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aseline="30000" dirty="0">
                <a:solidFill>
                  <a:schemeClr val="bg1"/>
                </a:solidFill>
              </a:rPr>
              <a:t>3</a:t>
            </a:r>
            <a:r>
              <a:rPr lang="en-US" sz="3600" dirty="0">
                <a:solidFill>
                  <a:schemeClr val="bg1"/>
                </a:solidFill>
              </a:rPr>
              <a:t>He spectroscopy result and </a:t>
            </a:r>
            <a:r>
              <a:rPr lang="en-US" sz="3600" dirty="0">
                <a:solidFill>
                  <a:schemeClr val="bg1"/>
                </a:solidFill>
                <a:latin typeface="Symbol" pitchFamily="2" charset="2"/>
              </a:rPr>
              <a:t>d</a:t>
            </a:r>
            <a:r>
              <a:rPr lang="en-US" sz="3600" dirty="0">
                <a:solidFill>
                  <a:schemeClr val="bg1"/>
                </a:solidFill>
              </a:rPr>
              <a:t>r</a:t>
            </a:r>
            <a:r>
              <a:rPr lang="en-US" sz="3600" baseline="30000" dirty="0">
                <a:solidFill>
                  <a:schemeClr val="bg1"/>
                </a:solidFill>
              </a:rPr>
              <a:t>2</a:t>
            </a:r>
            <a:r>
              <a:rPr lang="en-US" sz="3600" dirty="0">
                <a:solidFill>
                  <a:schemeClr val="bg1"/>
                </a:solidFill>
              </a:rPr>
              <a:t> determination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CA1B628-47BB-42C8-93F2-27349CC53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1017" y="925430"/>
            <a:ext cx="5877353" cy="464987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1F794C8-437D-DB81-788F-6991AF80DAC9}"/>
              </a:ext>
            </a:extLst>
          </p:cNvPr>
          <p:cNvSpPr txBox="1"/>
          <p:nvPr/>
        </p:nvSpPr>
        <p:spPr>
          <a:xfrm>
            <a:off x="223024" y="912497"/>
            <a:ext cx="1139190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/>
              <a:t>Frequency comb calibration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/>
              <a:t>Locking to &lt;2Hz ultra-stable laser (1542 nm)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/>
              <a:t>Standard commercial Cs clock reference + GPS</a:t>
            </a:r>
          </a:p>
          <a:p>
            <a:endParaRPr lang="en-GB" sz="2400" b="1" baseline="30000" dirty="0"/>
          </a:p>
          <a:p>
            <a:r>
              <a:rPr lang="en-GB" sz="2400" baseline="30000" dirty="0">
                <a:solidFill>
                  <a:srgbClr val="056BFF"/>
                </a:solidFill>
              </a:rPr>
              <a:t>3</a:t>
            </a:r>
            <a:r>
              <a:rPr lang="en-GB" sz="2400" dirty="0">
                <a:solidFill>
                  <a:srgbClr val="056BFF"/>
                </a:solidFill>
              </a:rPr>
              <a:t>He 2 </a:t>
            </a:r>
            <a:r>
              <a:rPr lang="en-GB" sz="2400" baseline="30000" dirty="0">
                <a:solidFill>
                  <a:srgbClr val="056BFF"/>
                </a:solidFill>
              </a:rPr>
              <a:t>3</a:t>
            </a:r>
            <a:r>
              <a:rPr lang="en-GB" sz="2400" dirty="0">
                <a:solidFill>
                  <a:srgbClr val="056BFF"/>
                </a:solidFill>
              </a:rPr>
              <a:t>S</a:t>
            </a:r>
            <a:r>
              <a:rPr lang="en-GB" sz="2400" baseline="-25000" dirty="0">
                <a:solidFill>
                  <a:srgbClr val="056BFF"/>
                </a:solidFill>
              </a:rPr>
              <a:t>1</a:t>
            </a:r>
            <a:r>
              <a:rPr lang="en-GB" sz="2400" dirty="0">
                <a:solidFill>
                  <a:srgbClr val="056BFF"/>
                </a:solidFill>
              </a:rPr>
              <a:t> – 2 </a:t>
            </a:r>
            <a:r>
              <a:rPr lang="en-GB" sz="2400" baseline="30000" dirty="0">
                <a:solidFill>
                  <a:srgbClr val="056BFF"/>
                </a:solidFill>
              </a:rPr>
              <a:t>1</a:t>
            </a:r>
            <a:r>
              <a:rPr lang="en-GB" sz="2400" dirty="0">
                <a:solidFill>
                  <a:srgbClr val="056BFF"/>
                </a:solidFill>
              </a:rPr>
              <a:t>S</a:t>
            </a:r>
            <a:r>
              <a:rPr lang="en-GB" sz="2400" baseline="-25000" dirty="0">
                <a:solidFill>
                  <a:srgbClr val="056BFF"/>
                </a:solidFill>
              </a:rPr>
              <a:t>0</a:t>
            </a:r>
            <a:r>
              <a:rPr lang="en-GB" sz="2400" dirty="0">
                <a:solidFill>
                  <a:srgbClr val="056BFF"/>
                </a:solidFill>
              </a:rPr>
              <a:t> </a:t>
            </a:r>
            <a:r>
              <a:rPr lang="en-US" sz="2400" dirty="0">
                <a:solidFill>
                  <a:srgbClr val="056BFF"/>
                </a:solidFill>
              </a:rPr>
              <a:t>frequency with 170 Hz accuracy: </a:t>
            </a:r>
            <a:br>
              <a:rPr lang="en-US" sz="2400" dirty="0">
                <a:solidFill>
                  <a:srgbClr val="056BFF"/>
                </a:solidFill>
              </a:rPr>
            </a:br>
            <a:r>
              <a:rPr lang="en-US" sz="2400" b="1" dirty="0">
                <a:solidFill>
                  <a:srgbClr val="056BFF"/>
                </a:solidFill>
              </a:rPr>
              <a:t>192 504 914 418.96(17)kHz (10x better)</a:t>
            </a:r>
          </a:p>
          <a:p>
            <a:endParaRPr lang="en-US" sz="2400" b="1" dirty="0"/>
          </a:p>
          <a:p>
            <a:r>
              <a:rPr lang="en-US" sz="2400" baseline="30000" dirty="0"/>
              <a:t>4</a:t>
            </a:r>
            <a:r>
              <a:rPr lang="en-US" sz="2400" dirty="0"/>
              <a:t>He previous measurement (200 Hz accuracy):</a:t>
            </a:r>
          </a:p>
          <a:p>
            <a:r>
              <a:rPr lang="en-US" sz="2400" dirty="0"/>
              <a:t>    R. </a:t>
            </a:r>
            <a:r>
              <a:rPr lang="en-US" sz="2400" dirty="0" err="1"/>
              <a:t>Rengelink</a:t>
            </a:r>
            <a:r>
              <a:rPr lang="en-US" sz="2400" dirty="0"/>
              <a:t> et al., Nat. Phys. 14, 1132 (2018)</a:t>
            </a:r>
          </a:p>
          <a:p>
            <a:r>
              <a:rPr lang="en-GB" sz="2400" dirty="0"/>
              <a:t>Theory: </a:t>
            </a:r>
          </a:p>
          <a:p>
            <a:r>
              <a:rPr lang="en-GB" sz="2400" dirty="0"/>
              <a:t>     K. Pachucki et al., PRA 95, 062510 (2017)</a:t>
            </a:r>
            <a:r>
              <a:rPr lang="en-US" sz="2400" dirty="0"/>
              <a:t> </a:t>
            </a:r>
          </a:p>
          <a:p>
            <a:endParaRPr lang="en-US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6D8B08-685F-5803-7A1F-77ACFEAB0BEA}"/>
              </a:ext>
            </a:extLst>
          </p:cNvPr>
          <p:cNvSpPr txBox="1"/>
          <p:nvPr/>
        </p:nvSpPr>
        <p:spPr>
          <a:xfrm>
            <a:off x="9761172" y="3494315"/>
            <a:ext cx="17199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B</a:t>
            </a:r>
            <a:r>
              <a:rPr lang="en-NL" sz="1600" dirty="0"/>
              <a:t>efore corrections</a:t>
            </a:r>
          </a:p>
        </p:txBody>
      </p:sp>
    </p:spTree>
    <p:extLst>
      <p:ext uri="{BB962C8B-B14F-4D97-AF65-F5344CB8AC3E}">
        <p14:creationId xmlns:p14="http://schemas.microsoft.com/office/powerpoint/2010/main" val="37413801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AA8B0-513C-E5C1-DEE5-DAFA7DCDA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A7A852F4-2964-75FC-0F81-E9EFB3C9A188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6EECA289-AFEA-AF04-056A-8A8E6A9539A2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aseline="30000" dirty="0">
                <a:solidFill>
                  <a:schemeClr val="bg1"/>
                </a:solidFill>
              </a:rPr>
              <a:t>3</a:t>
            </a:r>
            <a:r>
              <a:rPr lang="en-US" sz="3600" dirty="0">
                <a:solidFill>
                  <a:schemeClr val="bg1"/>
                </a:solidFill>
              </a:rPr>
              <a:t>He spectroscopy result and </a:t>
            </a:r>
            <a:r>
              <a:rPr lang="en-US" sz="3600" dirty="0">
                <a:solidFill>
                  <a:schemeClr val="bg1"/>
                </a:solidFill>
                <a:latin typeface="Symbol" pitchFamily="2" charset="2"/>
              </a:rPr>
              <a:t>d</a:t>
            </a:r>
            <a:r>
              <a:rPr lang="en-US" sz="3600" dirty="0">
                <a:solidFill>
                  <a:schemeClr val="bg1"/>
                </a:solidFill>
              </a:rPr>
              <a:t>r</a:t>
            </a:r>
            <a:r>
              <a:rPr lang="en-US" sz="3600" baseline="30000" dirty="0">
                <a:solidFill>
                  <a:schemeClr val="bg1"/>
                </a:solidFill>
              </a:rPr>
              <a:t>2</a:t>
            </a:r>
            <a:r>
              <a:rPr lang="en-US" sz="3600" dirty="0">
                <a:solidFill>
                  <a:schemeClr val="bg1"/>
                </a:solidFill>
              </a:rPr>
              <a:t> determination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AD26DAF-E45C-B07E-2C58-EF74610F4F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1017" y="925430"/>
            <a:ext cx="5877353" cy="464987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9614996-6471-FBA7-8FD6-D5DDBCE224CC}"/>
              </a:ext>
            </a:extLst>
          </p:cNvPr>
          <p:cNvSpPr txBox="1"/>
          <p:nvPr/>
        </p:nvSpPr>
        <p:spPr>
          <a:xfrm>
            <a:off x="243719" y="5246721"/>
            <a:ext cx="669952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56BFF"/>
                </a:solidFill>
                <a:latin typeface="Helvetica" pitchFamily="2" charset="0"/>
              </a:rPr>
              <a:t>Resulting </a:t>
            </a:r>
            <a:r>
              <a:rPr lang="en-GB" sz="2400" b="1" dirty="0">
                <a:solidFill>
                  <a:srgbClr val="056BFF"/>
                </a:solidFill>
                <a:latin typeface="Symbol" pitchFamily="2" charset="2"/>
              </a:rPr>
              <a:t>d</a:t>
            </a:r>
            <a:r>
              <a:rPr lang="en-GB" sz="2400" b="1" dirty="0">
                <a:solidFill>
                  <a:srgbClr val="056BFF"/>
                </a:solidFill>
                <a:latin typeface="Helvetica" pitchFamily="2" charset="0"/>
              </a:rPr>
              <a:t>r</a:t>
            </a:r>
            <a:r>
              <a:rPr lang="en-GB" sz="2400" b="1" baseline="30000" dirty="0">
                <a:solidFill>
                  <a:srgbClr val="056BFF"/>
                </a:solidFill>
                <a:latin typeface="Helvetica" pitchFamily="2" charset="0"/>
              </a:rPr>
              <a:t>2</a:t>
            </a:r>
            <a:r>
              <a:rPr lang="en-GB" sz="2400" b="1" dirty="0">
                <a:solidFill>
                  <a:srgbClr val="056BFF"/>
                </a:solidFill>
                <a:latin typeface="Helvetica" pitchFamily="2" charset="0"/>
              </a:rPr>
              <a:t> = r</a:t>
            </a:r>
            <a:r>
              <a:rPr lang="en-GB" sz="2400" b="1" baseline="30000" dirty="0">
                <a:solidFill>
                  <a:srgbClr val="056BFF"/>
                </a:solidFill>
                <a:latin typeface="Helvetica" pitchFamily="2" charset="0"/>
              </a:rPr>
              <a:t>2</a:t>
            </a:r>
            <a:r>
              <a:rPr lang="en-GB" sz="2400" b="1" baseline="-25000" dirty="0">
                <a:solidFill>
                  <a:srgbClr val="056BFF"/>
                </a:solidFill>
                <a:latin typeface="Helvetica" pitchFamily="2" charset="0"/>
              </a:rPr>
              <a:t>h </a:t>
            </a:r>
            <a:r>
              <a:rPr lang="en-GB" sz="2400" b="1" dirty="0">
                <a:solidFill>
                  <a:srgbClr val="056BFF"/>
                </a:solidFill>
                <a:latin typeface="Helvetica" pitchFamily="2" charset="0"/>
              </a:rPr>
              <a:t>− r</a:t>
            </a:r>
            <a:r>
              <a:rPr lang="en-GB" sz="2400" b="1" baseline="30000" dirty="0">
                <a:solidFill>
                  <a:srgbClr val="056BFF"/>
                </a:solidFill>
                <a:latin typeface="Helvetica" pitchFamily="2" charset="0"/>
              </a:rPr>
              <a:t>2</a:t>
            </a:r>
            <a:r>
              <a:rPr lang="el-GR" sz="2400" b="1" baseline="-25000" dirty="0">
                <a:solidFill>
                  <a:srgbClr val="056BFF"/>
                </a:solidFill>
                <a:latin typeface="Helvetica" pitchFamily="2" charset="0"/>
              </a:rPr>
              <a:t>α</a:t>
            </a:r>
            <a:r>
              <a:rPr lang="en-GB" sz="2400" b="1" dirty="0">
                <a:solidFill>
                  <a:srgbClr val="056BFF"/>
                </a:solidFill>
                <a:latin typeface="Helvetica" pitchFamily="2" charset="0"/>
              </a:rPr>
              <a:t> calculated in 2023: </a:t>
            </a:r>
            <a:br>
              <a:rPr lang="en-GB" sz="2400" b="1" dirty="0">
                <a:solidFill>
                  <a:srgbClr val="056BFF"/>
                </a:solidFill>
                <a:latin typeface="Helvetica" pitchFamily="2" charset="0"/>
              </a:rPr>
            </a:br>
            <a:r>
              <a:rPr lang="el-GR" sz="2400" b="1" dirty="0">
                <a:solidFill>
                  <a:srgbClr val="056BFF"/>
                </a:solidFill>
                <a:effectLst/>
                <a:latin typeface="Helvetica" pitchFamily="2" charset="0"/>
              </a:rPr>
              <a:t>1.0757(12)</a:t>
            </a:r>
            <a:r>
              <a:rPr lang="en-GB" sz="2400" b="1" baseline="-25000" dirty="0">
                <a:solidFill>
                  <a:srgbClr val="056BFF"/>
                </a:solidFill>
                <a:effectLst/>
                <a:latin typeface="Helvetica" pitchFamily="2" charset="0"/>
              </a:rPr>
              <a:t>exp</a:t>
            </a:r>
            <a:r>
              <a:rPr lang="en-GB" sz="2400" b="1" dirty="0">
                <a:solidFill>
                  <a:srgbClr val="056BFF"/>
                </a:solidFill>
                <a:effectLst/>
                <a:latin typeface="Helvetica" pitchFamily="2" charset="0"/>
              </a:rPr>
              <a:t>(9)</a:t>
            </a:r>
            <a:r>
              <a:rPr lang="en-GB" sz="2400" b="1" baseline="-25000" dirty="0" err="1">
                <a:solidFill>
                  <a:srgbClr val="056BFF"/>
                </a:solidFill>
                <a:effectLst/>
                <a:latin typeface="Helvetica" pitchFamily="2" charset="0"/>
              </a:rPr>
              <a:t>theo</a:t>
            </a:r>
            <a:r>
              <a:rPr lang="en-GB" sz="2400" b="1" dirty="0">
                <a:solidFill>
                  <a:srgbClr val="056BFF"/>
                </a:solidFill>
                <a:effectLst/>
                <a:latin typeface="Helvetica" pitchFamily="2" charset="0"/>
              </a:rPr>
              <a:t> fm</a:t>
            </a:r>
            <a:r>
              <a:rPr lang="en-GB" sz="2400" b="1" baseline="30000" dirty="0">
                <a:solidFill>
                  <a:srgbClr val="056BFF"/>
                </a:solidFill>
                <a:effectLst/>
                <a:latin typeface="Helvetica" pitchFamily="2" charset="0"/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80C5492-136A-0A54-880F-75D1ECC559A7}"/>
              </a:ext>
            </a:extLst>
          </p:cNvPr>
          <p:cNvSpPr txBox="1"/>
          <p:nvPr/>
        </p:nvSpPr>
        <p:spPr>
          <a:xfrm>
            <a:off x="223024" y="912497"/>
            <a:ext cx="1139190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/>
              <a:t>Frequency comb calibration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/>
              <a:t>Locking to &lt;2Hz ultra-stable laser (1542 nm)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/>
              <a:t>Standard commercial Cs clock reference + GPS</a:t>
            </a:r>
          </a:p>
          <a:p>
            <a:endParaRPr lang="en-GB" sz="2400" b="1" baseline="30000" dirty="0"/>
          </a:p>
          <a:p>
            <a:r>
              <a:rPr lang="en-GB" sz="2400" baseline="30000" dirty="0">
                <a:solidFill>
                  <a:srgbClr val="056BFF"/>
                </a:solidFill>
              </a:rPr>
              <a:t>3</a:t>
            </a:r>
            <a:r>
              <a:rPr lang="en-GB" sz="2400" dirty="0">
                <a:solidFill>
                  <a:srgbClr val="056BFF"/>
                </a:solidFill>
              </a:rPr>
              <a:t>He 2 </a:t>
            </a:r>
            <a:r>
              <a:rPr lang="en-GB" sz="2400" baseline="30000" dirty="0">
                <a:solidFill>
                  <a:srgbClr val="056BFF"/>
                </a:solidFill>
              </a:rPr>
              <a:t>3</a:t>
            </a:r>
            <a:r>
              <a:rPr lang="en-GB" sz="2400" dirty="0">
                <a:solidFill>
                  <a:srgbClr val="056BFF"/>
                </a:solidFill>
              </a:rPr>
              <a:t>S</a:t>
            </a:r>
            <a:r>
              <a:rPr lang="en-GB" sz="2400" baseline="-25000" dirty="0">
                <a:solidFill>
                  <a:srgbClr val="056BFF"/>
                </a:solidFill>
              </a:rPr>
              <a:t>1</a:t>
            </a:r>
            <a:r>
              <a:rPr lang="en-GB" sz="2400" dirty="0">
                <a:solidFill>
                  <a:srgbClr val="056BFF"/>
                </a:solidFill>
              </a:rPr>
              <a:t> – 2 </a:t>
            </a:r>
            <a:r>
              <a:rPr lang="en-GB" sz="2400" baseline="30000" dirty="0">
                <a:solidFill>
                  <a:srgbClr val="056BFF"/>
                </a:solidFill>
              </a:rPr>
              <a:t>1</a:t>
            </a:r>
            <a:r>
              <a:rPr lang="en-GB" sz="2400" dirty="0">
                <a:solidFill>
                  <a:srgbClr val="056BFF"/>
                </a:solidFill>
              </a:rPr>
              <a:t>S</a:t>
            </a:r>
            <a:r>
              <a:rPr lang="en-GB" sz="2400" baseline="-25000" dirty="0">
                <a:solidFill>
                  <a:srgbClr val="056BFF"/>
                </a:solidFill>
              </a:rPr>
              <a:t>0</a:t>
            </a:r>
            <a:r>
              <a:rPr lang="en-GB" sz="2400" dirty="0">
                <a:solidFill>
                  <a:srgbClr val="056BFF"/>
                </a:solidFill>
              </a:rPr>
              <a:t> </a:t>
            </a:r>
            <a:r>
              <a:rPr lang="en-US" sz="2400" dirty="0">
                <a:solidFill>
                  <a:srgbClr val="056BFF"/>
                </a:solidFill>
              </a:rPr>
              <a:t>frequency with 170 Hz accuracy: </a:t>
            </a:r>
            <a:br>
              <a:rPr lang="en-US" sz="2400" dirty="0">
                <a:solidFill>
                  <a:srgbClr val="056BFF"/>
                </a:solidFill>
              </a:rPr>
            </a:br>
            <a:r>
              <a:rPr lang="en-US" sz="2400" b="1" dirty="0">
                <a:solidFill>
                  <a:srgbClr val="056BFF"/>
                </a:solidFill>
              </a:rPr>
              <a:t>192 504 914 418.96(17)kHz (10x better)</a:t>
            </a:r>
          </a:p>
          <a:p>
            <a:endParaRPr lang="en-US" sz="2400" b="1" dirty="0"/>
          </a:p>
          <a:p>
            <a:r>
              <a:rPr lang="en-US" sz="2400" baseline="30000" dirty="0"/>
              <a:t>4</a:t>
            </a:r>
            <a:r>
              <a:rPr lang="en-US" sz="2400" dirty="0"/>
              <a:t>He previous measurement:</a:t>
            </a:r>
          </a:p>
          <a:p>
            <a:r>
              <a:rPr lang="en-US" sz="2400" dirty="0"/>
              <a:t>    R. </a:t>
            </a:r>
            <a:r>
              <a:rPr lang="en-US" sz="2400" dirty="0" err="1"/>
              <a:t>Rengelink</a:t>
            </a:r>
            <a:r>
              <a:rPr lang="en-US" sz="2400" dirty="0"/>
              <a:t> et al., Nat. Phys. 14, 1132 (2018)</a:t>
            </a:r>
          </a:p>
          <a:p>
            <a:r>
              <a:rPr lang="en-GB" sz="2400" dirty="0"/>
              <a:t>Theory: </a:t>
            </a:r>
          </a:p>
          <a:p>
            <a:r>
              <a:rPr lang="en-GB" sz="2400" dirty="0"/>
              <a:t>     K. Pachucki et al., PRA 95, 062510 (2017)</a:t>
            </a:r>
            <a:r>
              <a:rPr lang="en-US" sz="2400" dirty="0"/>
              <a:t> </a:t>
            </a:r>
          </a:p>
          <a:p>
            <a:endParaRPr lang="en-US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D9095B-7883-00DB-6929-7FC6419ACECD}"/>
              </a:ext>
            </a:extLst>
          </p:cNvPr>
          <p:cNvSpPr txBox="1"/>
          <p:nvPr/>
        </p:nvSpPr>
        <p:spPr>
          <a:xfrm>
            <a:off x="9761172" y="3494315"/>
            <a:ext cx="17199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B</a:t>
            </a:r>
            <a:r>
              <a:rPr lang="en-NL" sz="1600" dirty="0"/>
              <a:t>efore corrections</a:t>
            </a:r>
          </a:p>
        </p:txBody>
      </p:sp>
    </p:spTree>
    <p:extLst>
      <p:ext uri="{BB962C8B-B14F-4D97-AF65-F5344CB8AC3E}">
        <p14:creationId xmlns:p14="http://schemas.microsoft.com/office/powerpoint/2010/main" val="22805585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9B37EC5-E70A-F248-99D0-62E8B2D7CC74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Alpha and </a:t>
            </a:r>
            <a:r>
              <a:rPr lang="en-US" sz="3600" dirty="0" err="1">
                <a:solidFill>
                  <a:schemeClr val="bg1"/>
                </a:solidFill>
              </a:rPr>
              <a:t>helion</a:t>
            </a:r>
            <a:r>
              <a:rPr lang="en-US" sz="3600" dirty="0">
                <a:solidFill>
                  <a:schemeClr val="bg1"/>
                </a:solidFill>
              </a:rPr>
              <a:t> charge radius</a:t>
            </a:r>
            <a:r>
              <a:rPr lang="en-US" sz="3600" baseline="30000" dirty="0">
                <a:solidFill>
                  <a:schemeClr val="bg1"/>
                </a:solidFill>
              </a:rPr>
              <a:t>2</a:t>
            </a:r>
            <a:r>
              <a:rPr lang="en-US" sz="3600" dirty="0">
                <a:solidFill>
                  <a:schemeClr val="bg1"/>
                </a:solidFill>
              </a:rPr>
              <a:t> measurements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0D3F17-6DF7-A4CD-F059-F54FBC5AA2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05" r="7604" b="71395"/>
          <a:stretch/>
        </p:blipFill>
        <p:spPr>
          <a:xfrm>
            <a:off x="2272949" y="1544143"/>
            <a:ext cx="9919780" cy="173371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CC3CCB9-3CAF-9187-EDAD-E7D12ED65E0A}"/>
              </a:ext>
            </a:extLst>
          </p:cNvPr>
          <p:cNvSpPr txBox="1"/>
          <p:nvPr/>
        </p:nvSpPr>
        <p:spPr>
          <a:xfrm>
            <a:off x="5782499" y="1355674"/>
            <a:ext cx="2367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dirty="0"/>
              <a:t>arXiv: 2305.02333v1 </a:t>
            </a:r>
          </a:p>
        </p:txBody>
      </p:sp>
      <p:pic>
        <p:nvPicPr>
          <p:cNvPr id="3" name="Picture 2" descr="A close-up of a document&#10;&#10;Description automatically generated">
            <a:extLst>
              <a:ext uri="{FF2B5EF4-FFF2-40B4-BE49-F238E27FC236}">
                <a16:creationId xmlns:a16="http://schemas.microsoft.com/office/drawing/2014/main" id="{212E9A9D-DDBF-D0B3-8078-C416851BF9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91" b="50831"/>
          <a:stretch/>
        </p:blipFill>
        <p:spPr>
          <a:xfrm>
            <a:off x="1698897" y="3799489"/>
            <a:ext cx="10502114" cy="27803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9F862E0-8A40-CA07-8FA4-EFB42EC6277B}"/>
              </a:ext>
            </a:extLst>
          </p:cNvPr>
          <p:cNvSpPr txBox="1"/>
          <p:nvPr/>
        </p:nvSpPr>
        <p:spPr>
          <a:xfrm>
            <a:off x="5782499" y="3764201"/>
            <a:ext cx="2367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dirty="0"/>
              <a:t>arXiv: 2305.11679v2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C36509-0A6D-9EC3-C203-74A81E0B23E0}"/>
              </a:ext>
            </a:extLst>
          </p:cNvPr>
          <p:cNvSpPr txBox="1"/>
          <p:nvPr/>
        </p:nvSpPr>
        <p:spPr>
          <a:xfrm>
            <a:off x="182152" y="802656"/>
            <a:ext cx="4572919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b="1" dirty="0">
                <a:solidFill>
                  <a:srgbClr val="273DFF"/>
                </a:solidFill>
              </a:rPr>
              <a:t>Submitted 2023 to Science &amp; arXiv</a:t>
            </a:r>
          </a:p>
          <a:p>
            <a:endParaRPr lang="en-NL" sz="3200" b="1" dirty="0">
              <a:solidFill>
                <a:srgbClr val="273DFF"/>
              </a:solidFill>
            </a:endParaRPr>
          </a:p>
          <a:p>
            <a:r>
              <a:rPr lang="en-NL" sz="2400" b="1" dirty="0">
                <a:solidFill>
                  <a:srgbClr val="273DFF"/>
                </a:solidFill>
              </a:rPr>
              <a:t>Amsterdam</a:t>
            </a:r>
          </a:p>
          <a:p>
            <a:r>
              <a:rPr lang="en-NL" sz="2400" b="1" baseline="30000" dirty="0">
                <a:solidFill>
                  <a:srgbClr val="273DFF"/>
                </a:solidFill>
              </a:rPr>
              <a:t>3</a:t>
            </a:r>
            <a:r>
              <a:rPr lang="en-NL" sz="2400" b="1" dirty="0">
                <a:solidFill>
                  <a:srgbClr val="273DFF"/>
                </a:solidFill>
              </a:rPr>
              <a:t>He</a:t>
            </a:r>
          </a:p>
          <a:p>
            <a:endParaRPr lang="en-NL" sz="3200" b="1" dirty="0">
              <a:solidFill>
                <a:srgbClr val="273DFF"/>
              </a:solidFill>
            </a:endParaRPr>
          </a:p>
          <a:p>
            <a:endParaRPr lang="en-NL" sz="3200" b="1" dirty="0">
              <a:solidFill>
                <a:srgbClr val="273DFF"/>
              </a:solidFill>
            </a:endParaRPr>
          </a:p>
          <a:p>
            <a:endParaRPr lang="en-NL" sz="3200" b="1" dirty="0">
              <a:solidFill>
                <a:srgbClr val="273D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DEE8F0-C2FA-C087-1AE8-7AA0D5A92E34}"/>
              </a:ext>
            </a:extLst>
          </p:cNvPr>
          <p:cNvSpPr txBox="1"/>
          <p:nvPr/>
        </p:nvSpPr>
        <p:spPr>
          <a:xfrm>
            <a:off x="223024" y="3653392"/>
            <a:ext cx="610076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NL" sz="2400" b="1" dirty="0">
              <a:solidFill>
                <a:srgbClr val="273DFF"/>
              </a:solidFill>
            </a:endParaRPr>
          </a:p>
          <a:p>
            <a:r>
              <a:rPr lang="en-NL" sz="2400" b="1" dirty="0">
                <a:solidFill>
                  <a:srgbClr val="273DFF"/>
                </a:solidFill>
              </a:rPr>
              <a:t>CREMA</a:t>
            </a:r>
          </a:p>
          <a:p>
            <a:r>
              <a:rPr lang="en-NL" sz="2400" b="1" dirty="0">
                <a:solidFill>
                  <a:srgbClr val="273DFF"/>
                </a:solidFill>
                <a:latin typeface="Symbol" pitchFamily="2" charset="2"/>
              </a:rPr>
              <a:t>m</a:t>
            </a:r>
            <a:r>
              <a:rPr lang="en-NL" sz="2400" b="1" baseline="30000" dirty="0">
                <a:solidFill>
                  <a:srgbClr val="273DFF"/>
                </a:solidFill>
              </a:rPr>
              <a:t>3</a:t>
            </a:r>
            <a:r>
              <a:rPr lang="en-NL" sz="2400" b="1" dirty="0">
                <a:solidFill>
                  <a:srgbClr val="273DFF"/>
                </a:solidFill>
              </a:rPr>
              <a:t>He</a:t>
            </a:r>
            <a:r>
              <a:rPr lang="en-NL" sz="2400" b="1" baseline="30000" dirty="0">
                <a:solidFill>
                  <a:srgbClr val="273DFF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1567584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9B37EC5-E70A-F248-99D0-62E8B2D7CC74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Helion-alpha particle charge radius</a:t>
            </a:r>
            <a:r>
              <a:rPr lang="en-US" sz="3600" baseline="30000" dirty="0">
                <a:solidFill>
                  <a:schemeClr val="bg1"/>
                </a:solidFill>
              </a:rPr>
              <a:t>2</a:t>
            </a:r>
            <a:r>
              <a:rPr lang="en-US" sz="3600" dirty="0">
                <a:solidFill>
                  <a:schemeClr val="bg1"/>
                </a:solidFill>
              </a:rPr>
              <a:t> difference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7B85E2F-9C47-9AC7-269B-30BAB9953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024" y="1482930"/>
            <a:ext cx="11619555" cy="50351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E5356C-F7A4-F2DC-C77A-3DA0C8D3100F}"/>
              </a:ext>
            </a:extLst>
          </p:cNvPr>
          <p:cNvSpPr txBox="1"/>
          <p:nvPr/>
        </p:nvSpPr>
        <p:spPr>
          <a:xfrm>
            <a:off x="8348312" y="3707368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CREMA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49F479-0E0F-7D66-B138-EB991A8D9B36}"/>
              </a:ext>
            </a:extLst>
          </p:cNvPr>
          <p:cNvSpPr txBox="1"/>
          <p:nvPr/>
        </p:nvSpPr>
        <p:spPr>
          <a:xfrm>
            <a:off x="7963662" y="1371865"/>
            <a:ext cx="17227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b="1" dirty="0"/>
              <a:t>Situation 2023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DF0DE3-17E4-8B31-7CEA-6D777DF95281}"/>
              </a:ext>
            </a:extLst>
          </p:cNvPr>
          <p:cNvSpPr txBox="1"/>
          <p:nvPr/>
        </p:nvSpPr>
        <p:spPr>
          <a:xfrm>
            <a:off x="6299200" y="324404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2011</a:t>
            </a:r>
          </a:p>
        </p:txBody>
      </p:sp>
    </p:spTree>
    <p:extLst>
      <p:ext uri="{BB962C8B-B14F-4D97-AF65-F5344CB8AC3E}">
        <p14:creationId xmlns:p14="http://schemas.microsoft.com/office/powerpoint/2010/main" val="2591306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7D34AC-A115-04AE-19B1-8583E9CCB5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AA43EDB0-CBF3-C44A-8EE4-12680EC7C8C8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F44C17A4-8BB1-7F27-494B-1A95A72C4A4A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3.6</a:t>
            </a:r>
            <a:r>
              <a:rPr lang="en-US" sz="3600" dirty="0">
                <a:solidFill>
                  <a:schemeClr val="bg1"/>
                </a:solidFill>
                <a:latin typeface="Symbol" pitchFamily="2" charset="2"/>
              </a:rPr>
              <a:t>s</a:t>
            </a:r>
            <a:r>
              <a:rPr lang="en-US" sz="3600" dirty="0">
                <a:solidFill>
                  <a:schemeClr val="bg1"/>
                </a:solidFill>
              </a:rPr>
              <a:t> difference?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8C7D9D-F142-673C-6186-D740C1314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024" y="1482930"/>
            <a:ext cx="11619555" cy="50351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8023605-11EB-A32E-6C7E-BDDE90916D82}"/>
              </a:ext>
            </a:extLst>
          </p:cNvPr>
          <p:cNvSpPr txBox="1"/>
          <p:nvPr/>
        </p:nvSpPr>
        <p:spPr>
          <a:xfrm>
            <a:off x="8348312" y="3707368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CREMA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BD3B1A-422D-4966-C8D9-BE35DFD736F5}"/>
              </a:ext>
            </a:extLst>
          </p:cNvPr>
          <p:cNvSpPr txBox="1"/>
          <p:nvPr/>
        </p:nvSpPr>
        <p:spPr>
          <a:xfrm>
            <a:off x="8735293" y="848645"/>
            <a:ext cx="2554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800" b="1" dirty="0">
                <a:solidFill>
                  <a:srgbClr val="FF0000"/>
                </a:solidFill>
              </a:rPr>
              <a:t>3.6 </a:t>
            </a:r>
            <a:r>
              <a:rPr lang="en-NL" sz="2800" b="1" dirty="0">
                <a:solidFill>
                  <a:srgbClr val="FF0000"/>
                </a:solidFill>
                <a:latin typeface="Symbol" pitchFamily="2" charset="2"/>
              </a:rPr>
              <a:t>s </a:t>
            </a:r>
            <a:r>
              <a:rPr lang="en-NL" sz="2800" b="1" dirty="0">
                <a:solidFill>
                  <a:srgbClr val="FF0000"/>
                </a:solidFill>
              </a:rPr>
              <a:t>difference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CA99A67-17A4-5E74-6F41-1257B89BAAFC}"/>
              </a:ext>
            </a:extLst>
          </p:cNvPr>
          <p:cNvSpPr/>
          <p:nvPr/>
        </p:nvSpPr>
        <p:spPr>
          <a:xfrm>
            <a:off x="9223873" y="1752600"/>
            <a:ext cx="1723527" cy="8509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32178C1-276F-5806-E841-D6F764803A86}"/>
              </a:ext>
            </a:extLst>
          </p:cNvPr>
          <p:cNvSpPr/>
          <p:nvPr/>
        </p:nvSpPr>
        <p:spPr>
          <a:xfrm>
            <a:off x="8348312" y="3547042"/>
            <a:ext cx="1723527" cy="8509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850F17-39BE-96E6-A576-DFF20F0B1572}"/>
              </a:ext>
            </a:extLst>
          </p:cNvPr>
          <p:cNvSpPr txBox="1"/>
          <p:nvPr/>
        </p:nvSpPr>
        <p:spPr>
          <a:xfrm>
            <a:off x="6299200" y="324404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2011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DBF8C8-C643-90E2-B07B-6EF8F3648EB8}"/>
              </a:ext>
            </a:extLst>
          </p:cNvPr>
          <p:cNvSpPr txBox="1"/>
          <p:nvPr/>
        </p:nvSpPr>
        <p:spPr>
          <a:xfrm>
            <a:off x="7963662" y="1371865"/>
            <a:ext cx="17227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b="1" dirty="0"/>
              <a:t>Situation 2023</a:t>
            </a:r>
          </a:p>
        </p:txBody>
      </p:sp>
    </p:spTree>
    <p:extLst>
      <p:ext uri="{BB962C8B-B14F-4D97-AF65-F5344CB8AC3E}">
        <p14:creationId xmlns:p14="http://schemas.microsoft.com/office/powerpoint/2010/main" val="1041493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9B37EC5-E70A-F248-99D0-62E8B2D7CC74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The Helium 2 </a:t>
            </a:r>
            <a:r>
              <a:rPr lang="en-US" sz="3600" baseline="30000" dirty="0">
                <a:solidFill>
                  <a:schemeClr val="bg1"/>
                </a:solidFill>
              </a:rPr>
              <a:t>3</a:t>
            </a:r>
            <a:r>
              <a:rPr lang="en-US" sz="3600" dirty="0">
                <a:solidFill>
                  <a:schemeClr val="bg1"/>
                </a:solidFill>
              </a:rPr>
              <a:t>S</a:t>
            </a:r>
            <a:r>
              <a:rPr lang="en-US" sz="3600" baseline="-25000" dirty="0">
                <a:solidFill>
                  <a:schemeClr val="bg1"/>
                </a:solidFill>
              </a:rPr>
              <a:t>1</a:t>
            </a:r>
            <a:r>
              <a:rPr lang="en-US" sz="3600" dirty="0">
                <a:solidFill>
                  <a:schemeClr val="bg1"/>
                </a:solidFill>
              </a:rPr>
              <a:t> – 2 </a:t>
            </a:r>
            <a:r>
              <a:rPr lang="en-US" sz="3600" baseline="30000" dirty="0">
                <a:solidFill>
                  <a:schemeClr val="bg1"/>
                </a:solidFill>
              </a:rPr>
              <a:t>1</a:t>
            </a:r>
            <a:r>
              <a:rPr lang="en-US" sz="3600" dirty="0">
                <a:solidFill>
                  <a:schemeClr val="bg1"/>
                </a:solidFill>
              </a:rPr>
              <a:t>S</a:t>
            </a:r>
            <a:r>
              <a:rPr lang="en-US" sz="3600" baseline="-25000" dirty="0">
                <a:solidFill>
                  <a:schemeClr val="bg1"/>
                </a:solidFill>
              </a:rPr>
              <a:t>0</a:t>
            </a:r>
            <a:r>
              <a:rPr lang="en-US" sz="3600" dirty="0">
                <a:solidFill>
                  <a:schemeClr val="bg1"/>
                </a:solidFill>
              </a:rPr>
              <a:t> team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A3EAFE-27C8-CD1A-1D27-3FFAB45EAD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6" b="17206"/>
          <a:stretch/>
        </p:blipFill>
        <p:spPr>
          <a:xfrm>
            <a:off x="588299" y="1269806"/>
            <a:ext cx="6871064" cy="4580709"/>
          </a:xfrm>
          <a:prstGeom prst="rect">
            <a:avLst/>
          </a:prstGeom>
        </p:spPr>
      </p:pic>
      <p:sp>
        <p:nvSpPr>
          <p:cNvPr id="4" name="CustomShape 43">
            <a:extLst>
              <a:ext uri="{FF2B5EF4-FFF2-40B4-BE49-F238E27FC236}">
                <a16:creationId xmlns:a16="http://schemas.microsoft.com/office/drawing/2014/main" id="{73236463-1F82-36E5-2A14-FEFE15BFBA2D}"/>
              </a:ext>
            </a:extLst>
          </p:cNvPr>
          <p:cNvSpPr/>
          <p:nvPr/>
        </p:nvSpPr>
        <p:spPr>
          <a:xfrm>
            <a:off x="10170645" y="2838568"/>
            <a:ext cx="1842422" cy="1014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AU" sz="2000" strike="noStrike" spc="-1" dirty="0">
                <a:solidFill>
                  <a:srgbClr val="000000"/>
                </a:solidFill>
                <a:latin typeface="Calibri"/>
              </a:rPr>
              <a:t>Original PI:</a:t>
            </a:r>
          </a:p>
          <a:p>
            <a:pPr algn="ctr">
              <a:lnSpc>
                <a:spcPct val="100000"/>
              </a:lnSpc>
            </a:pPr>
            <a:r>
              <a:rPr lang="en-AU" sz="2000" strike="noStrike" spc="-1" dirty="0">
                <a:solidFill>
                  <a:srgbClr val="000000"/>
                </a:solidFill>
                <a:latin typeface="Calibri"/>
              </a:rPr>
              <a:t>Wim Vassen </a:t>
            </a:r>
          </a:p>
          <a:p>
            <a:pPr algn="ctr">
              <a:lnSpc>
                <a:spcPct val="100000"/>
              </a:lnSpc>
            </a:pPr>
            <a:r>
              <a:rPr lang="en-AU" sz="2000" b="0" strike="noStrike" spc="-1" dirty="0">
                <a:solidFill>
                  <a:srgbClr val="000000"/>
                </a:solidFill>
                <a:latin typeface="Calibri"/>
              </a:rPr>
              <a:t>† </a:t>
            </a:r>
            <a:r>
              <a:rPr lang="en-AU" sz="2000" b="0" i="1" strike="noStrike" spc="-1" dirty="0">
                <a:solidFill>
                  <a:srgbClr val="000000"/>
                </a:solidFill>
                <a:latin typeface="Calibri"/>
              </a:rPr>
              <a:t>11-2-2019</a:t>
            </a:r>
            <a:endParaRPr lang="nl-NL" sz="2000" b="0" i="1" strike="noStrike" spc="-1" dirty="0">
              <a:latin typeface="Calibri"/>
            </a:endParaRPr>
          </a:p>
        </p:txBody>
      </p:sp>
      <p:pic>
        <p:nvPicPr>
          <p:cNvPr id="5" name="Picture 4" descr="VassenEGAS">
            <a:extLst>
              <a:ext uri="{FF2B5EF4-FFF2-40B4-BE49-F238E27FC236}">
                <a16:creationId xmlns:a16="http://schemas.microsoft.com/office/drawing/2014/main" id="{383EEF68-F37D-2A1A-0902-58815C827C9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0399958" y="1264777"/>
            <a:ext cx="1258500" cy="1573791"/>
          </a:xfrm>
          <a:prstGeom prst="rect">
            <a:avLst/>
          </a:prstGeom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0EA139-6482-4636-3D6C-4DB132FE4C62}"/>
              </a:ext>
            </a:extLst>
          </p:cNvPr>
          <p:cNvSpPr txBox="1"/>
          <p:nvPr/>
        </p:nvSpPr>
        <p:spPr>
          <a:xfrm>
            <a:off x="883290" y="199261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*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57A20E-BCFB-642B-88B1-88399CC9C9BC}"/>
              </a:ext>
            </a:extLst>
          </p:cNvPr>
          <p:cNvSpPr txBox="1"/>
          <p:nvPr/>
        </p:nvSpPr>
        <p:spPr>
          <a:xfrm>
            <a:off x="7761066" y="1205669"/>
            <a:ext cx="385789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He* team: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Kees</a:t>
            </a:r>
            <a:r>
              <a:rPr lang="en-GB" sz="2000" dirty="0"/>
              <a:t> </a:t>
            </a:r>
            <a:r>
              <a:rPr lang="en-GB" sz="2000" dirty="0" err="1"/>
              <a:t>Steinebach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Haoyuan</a:t>
            </a:r>
            <a:r>
              <a:rPr lang="en-GB" sz="2000" dirty="0"/>
              <a:t> 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Yuri van der Werf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Raphael </a:t>
            </a:r>
            <a:r>
              <a:rPr lang="en-GB" sz="2000" dirty="0" err="1">
                <a:solidFill>
                  <a:schemeClr val="bg1">
                    <a:lumMod val="50000"/>
                  </a:schemeClr>
                </a:solidFill>
              </a:rPr>
              <a:t>Jannin</a:t>
            </a:r>
            <a:endParaRPr lang="en-GB" sz="20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Jeroen </a:t>
            </a:r>
            <a:r>
              <a:rPr lang="en-GB" sz="2000" dirty="0" err="1"/>
              <a:t>Koelemeij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Hendrick Bethlem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Kjeld Eikema (PI)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b="1" dirty="0"/>
              <a:t>Technical support: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Rob Kortekaas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Joanne </a:t>
            </a:r>
            <a:r>
              <a:rPr lang="en-GB" sz="2000" dirty="0" err="1"/>
              <a:t>Slijper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Ronald Buijs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Lex van der Gracht</a:t>
            </a:r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10" name="Picture 3" descr="KoelemeijPas2">
            <a:extLst>
              <a:ext uri="{FF2B5EF4-FFF2-40B4-BE49-F238E27FC236}">
                <a16:creationId xmlns:a16="http://schemas.microsoft.com/office/drawing/2014/main" id="{499C7B6D-EEDA-38D0-8F85-F718CCC2C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19" y="2466030"/>
            <a:ext cx="645177" cy="74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FF1D67-F093-A426-A2B1-3B1599CE6B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2154" y="2642522"/>
            <a:ext cx="727697" cy="94360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BE20E1A9-D7BA-9FD2-3690-3E2F671B2B95}"/>
              </a:ext>
            </a:extLst>
          </p:cNvPr>
          <p:cNvGrpSpPr/>
          <p:nvPr/>
        </p:nvGrpSpPr>
        <p:grpSpPr>
          <a:xfrm>
            <a:off x="185953" y="3307216"/>
            <a:ext cx="1235676" cy="731962"/>
            <a:chOff x="2928551" y="6095216"/>
            <a:chExt cx="1235676" cy="73196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8EEE91B-D5E1-C8FC-F10E-1E06466C49EF}"/>
                </a:ext>
              </a:extLst>
            </p:cNvPr>
            <p:cNvSpPr/>
            <p:nvPr/>
          </p:nvSpPr>
          <p:spPr>
            <a:xfrm>
              <a:off x="2928551" y="6104238"/>
              <a:ext cx="1235676" cy="7229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584B6FD-6699-EA79-F0EC-F5F4B65E11F9}"/>
                </a:ext>
              </a:extLst>
            </p:cNvPr>
            <p:cNvSpPr txBox="1"/>
            <p:nvPr/>
          </p:nvSpPr>
          <p:spPr>
            <a:xfrm>
              <a:off x="2928551" y="6095216"/>
              <a:ext cx="12171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2000" dirty="0">
                  <a:solidFill>
                    <a:schemeClr val="bg1"/>
                  </a:solidFill>
                </a:rPr>
                <a:t>Jeroen </a:t>
              </a:r>
              <a:br>
                <a:rPr lang="en-NL" sz="2000" dirty="0">
                  <a:solidFill>
                    <a:schemeClr val="bg1"/>
                  </a:solidFill>
                </a:rPr>
              </a:br>
              <a:r>
                <a:rPr lang="en-NL" sz="2000" dirty="0">
                  <a:solidFill>
                    <a:schemeClr val="bg1"/>
                  </a:solidFill>
                </a:rPr>
                <a:t>Koelemeij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5822C91-E116-8842-13C3-BBE4391D452B}"/>
              </a:ext>
            </a:extLst>
          </p:cNvPr>
          <p:cNvGrpSpPr/>
          <p:nvPr/>
        </p:nvGrpSpPr>
        <p:grpSpPr>
          <a:xfrm>
            <a:off x="1458700" y="1925039"/>
            <a:ext cx="1109856" cy="731964"/>
            <a:chOff x="2928551" y="6095214"/>
            <a:chExt cx="1109856" cy="731964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81DAB46-FE63-091E-A6C7-B102534EF81D}"/>
                </a:ext>
              </a:extLst>
            </p:cNvPr>
            <p:cNvSpPr/>
            <p:nvPr/>
          </p:nvSpPr>
          <p:spPr>
            <a:xfrm>
              <a:off x="2928551" y="6104238"/>
              <a:ext cx="1109856" cy="7229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07677DF-B324-20BC-310A-7512EF8B7673}"/>
                </a:ext>
              </a:extLst>
            </p:cNvPr>
            <p:cNvSpPr txBox="1"/>
            <p:nvPr/>
          </p:nvSpPr>
          <p:spPr>
            <a:xfrm>
              <a:off x="2928551" y="6095214"/>
              <a:ext cx="110985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2000" dirty="0">
                  <a:solidFill>
                    <a:schemeClr val="bg1"/>
                  </a:solidFill>
                </a:rPr>
                <a:t>Yuri van</a:t>
              </a:r>
              <a:br>
                <a:rPr lang="en-NL" sz="2000" dirty="0">
                  <a:solidFill>
                    <a:schemeClr val="bg1"/>
                  </a:solidFill>
                </a:rPr>
              </a:br>
              <a:r>
                <a:rPr lang="en-NL" sz="2000" dirty="0">
                  <a:solidFill>
                    <a:schemeClr val="bg1"/>
                  </a:solidFill>
                </a:rPr>
                <a:t>der Werf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493CF90-14FB-1B65-21AA-2547B6FCBBBD}"/>
              </a:ext>
            </a:extLst>
          </p:cNvPr>
          <p:cNvGrpSpPr/>
          <p:nvPr/>
        </p:nvGrpSpPr>
        <p:grpSpPr>
          <a:xfrm>
            <a:off x="2880139" y="1514336"/>
            <a:ext cx="1027845" cy="731964"/>
            <a:chOff x="2928551" y="6095214"/>
            <a:chExt cx="1027845" cy="73196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15B1355-CA58-A367-9C50-4BBF10EBBE8F}"/>
                </a:ext>
              </a:extLst>
            </p:cNvPr>
            <p:cNvSpPr/>
            <p:nvPr/>
          </p:nvSpPr>
          <p:spPr>
            <a:xfrm>
              <a:off x="2928551" y="6104238"/>
              <a:ext cx="1027845" cy="7229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4A39555-521A-CEA7-9EAC-ACBA26F9F3EB}"/>
                </a:ext>
              </a:extLst>
            </p:cNvPr>
            <p:cNvSpPr txBox="1"/>
            <p:nvPr/>
          </p:nvSpPr>
          <p:spPr>
            <a:xfrm>
              <a:off x="2928551" y="6095214"/>
              <a:ext cx="10278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L" sz="2000" dirty="0">
                  <a:solidFill>
                    <a:schemeClr val="bg1"/>
                  </a:solidFill>
                </a:rPr>
                <a:t>Raphael</a:t>
              </a:r>
              <a:br>
                <a:rPr lang="en-NL" sz="2000" dirty="0">
                  <a:solidFill>
                    <a:schemeClr val="bg1"/>
                  </a:solidFill>
                </a:rPr>
              </a:br>
              <a:r>
                <a:rPr lang="en-NL" sz="2000" dirty="0">
                  <a:solidFill>
                    <a:schemeClr val="bg1"/>
                  </a:solidFill>
                </a:rPr>
                <a:t>Jannin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30A5EBB-9F46-7F78-3E68-E2E6E9E8F4D5}"/>
              </a:ext>
            </a:extLst>
          </p:cNvPr>
          <p:cNvGrpSpPr/>
          <p:nvPr/>
        </p:nvGrpSpPr>
        <p:grpSpPr>
          <a:xfrm>
            <a:off x="3933477" y="1220418"/>
            <a:ext cx="934615" cy="731964"/>
            <a:chOff x="2928551" y="6095214"/>
            <a:chExt cx="934615" cy="7319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8198775-7440-FCBA-B477-11919761BA15}"/>
                </a:ext>
              </a:extLst>
            </p:cNvPr>
            <p:cNvSpPr/>
            <p:nvPr/>
          </p:nvSpPr>
          <p:spPr>
            <a:xfrm>
              <a:off x="2928551" y="6104238"/>
              <a:ext cx="934615" cy="7229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B6CEFB1-B5A0-6298-E8F4-DABABACEE054}"/>
                </a:ext>
              </a:extLst>
            </p:cNvPr>
            <p:cNvSpPr txBox="1"/>
            <p:nvPr/>
          </p:nvSpPr>
          <p:spPr>
            <a:xfrm>
              <a:off x="2928551" y="6095214"/>
              <a:ext cx="93461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2000" dirty="0">
                  <a:solidFill>
                    <a:schemeClr val="bg1"/>
                  </a:solidFill>
                </a:rPr>
                <a:t>Kjeld</a:t>
              </a:r>
              <a:br>
                <a:rPr lang="en-NL" sz="2000" dirty="0">
                  <a:solidFill>
                    <a:schemeClr val="bg1"/>
                  </a:solidFill>
                </a:rPr>
              </a:br>
              <a:r>
                <a:rPr lang="en-NL" sz="2000" dirty="0">
                  <a:solidFill>
                    <a:schemeClr val="bg1"/>
                  </a:solidFill>
                </a:rPr>
                <a:t>Eikema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90C57B9-CA71-DCB2-550F-525955D8BAE7}"/>
              </a:ext>
            </a:extLst>
          </p:cNvPr>
          <p:cNvGrpSpPr/>
          <p:nvPr/>
        </p:nvGrpSpPr>
        <p:grpSpPr>
          <a:xfrm>
            <a:off x="4304144" y="3220146"/>
            <a:ext cx="1117614" cy="731964"/>
            <a:chOff x="2928551" y="6095214"/>
            <a:chExt cx="1117614" cy="73196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9DD9ED6-33B2-8BD8-2C54-E41420051C80}"/>
                </a:ext>
              </a:extLst>
            </p:cNvPr>
            <p:cNvSpPr/>
            <p:nvPr/>
          </p:nvSpPr>
          <p:spPr>
            <a:xfrm>
              <a:off x="2928551" y="6104238"/>
              <a:ext cx="1109856" cy="7229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F0C7F46-C6D0-B732-4F02-A3924CAE57D1}"/>
                </a:ext>
              </a:extLst>
            </p:cNvPr>
            <p:cNvSpPr txBox="1"/>
            <p:nvPr/>
          </p:nvSpPr>
          <p:spPr>
            <a:xfrm>
              <a:off x="2928551" y="6095214"/>
              <a:ext cx="111761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2000" dirty="0">
                  <a:solidFill>
                    <a:schemeClr val="bg1"/>
                  </a:solidFill>
                </a:rPr>
                <a:t>Hendrick</a:t>
              </a:r>
              <a:br>
                <a:rPr lang="en-NL" sz="2000" dirty="0">
                  <a:solidFill>
                    <a:schemeClr val="bg1"/>
                  </a:solidFill>
                </a:rPr>
              </a:br>
              <a:r>
                <a:rPr lang="en-NL" sz="2000" dirty="0">
                  <a:solidFill>
                    <a:schemeClr val="bg1"/>
                  </a:solidFill>
                </a:rPr>
                <a:t>Bethlem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60E060C-839F-9DE3-6333-31B5BD6636BA}"/>
              </a:ext>
            </a:extLst>
          </p:cNvPr>
          <p:cNvGrpSpPr/>
          <p:nvPr/>
        </p:nvGrpSpPr>
        <p:grpSpPr>
          <a:xfrm>
            <a:off x="5097405" y="1392056"/>
            <a:ext cx="1339277" cy="731965"/>
            <a:chOff x="2928551" y="6095213"/>
            <a:chExt cx="1339277" cy="731965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ACCCCFA-2FDB-D255-6931-DDBD78928AF6}"/>
                </a:ext>
              </a:extLst>
            </p:cNvPr>
            <p:cNvSpPr/>
            <p:nvPr/>
          </p:nvSpPr>
          <p:spPr>
            <a:xfrm>
              <a:off x="2928551" y="6104238"/>
              <a:ext cx="1339276" cy="7229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9541F41-E949-FD40-CBB7-082C89FF3625}"/>
                </a:ext>
              </a:extLst>
            </p:cNvPr>
            <p:cNvSpPr txBox="1"/>
            <p:nvPr/>
          </p:nvSpPr>
          <p:spPr>
            <a:xfrm>
              <a:off x="2928551" y="6095213"/>
              <a:ext cx="133927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2000" dirty="0">
                  <a:solidFill>
                    <a:schemeClr val="bg1"/>
                  </a:solidFill>
                </a:rPr>
                <a:t>Kees</a:t>
              </a:r>
              <a:br>
                <a:rPr lang="en-NL" sz="2000" dirty="0">
                  <a:solidFill>
                    <a:schemeClr val="bg1"/>
                  </a:solidFill>
                </a:rPr>
              </a:br>
              <a:r>
                <a:rPr lang="en-NL" sz="2000" dirty="0">
                  <a:solidFill>
                    <a:schemeClr val="bg1"/>
                  </a:solidFill>
                </a:rPr>
                <a:t>Steinebach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7FBE8AC-AACA-3003-3A55-7E866392DD00}"/>
              </a:ext>
            </a:extLst>
          </p:cNvPr>
          <p:cNvGrpSpPr/>
          <p:nvPr/>
        </p:nvGrpSpPr>
        <p:grpSpPr>
          <a:xfrm>
            <a:off x="6518387" y="1952382"/>
            <a:ext cx="1109856" cy="731964"/>
            <a:chOff x="2928551" y="6095214"/>
            <a:chExt cx="1109856" cy="73196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E79F109-6E8D-202E-A77A-180AF48E7949}"/>
                </a:ext>
              </a:extLst>
            </p:cNvPr>
            <p:cNvSpPr/>
            <p:nvPr/>
          </p:nvSpPr>
          <p:spPr>
            <a:xfrm>
              <a:off x="2928551" y="6104238"/>
              <a:ext cx="1109856" cy="7229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BC33C4D-B785-9F8D-3CDD-5B85F104F82A}"/>
                </a:ext>
              </a:extLst>
            </p:cNvPr>
            <p:cNvSpPr txBox="1"/>
            <p:nvPr/>
          </p:nvSpPr>
          <p:spPr>
            <a:xfrm>
              <a:off x="2928551" y="6095214"/>
              <a:ext cx="110985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2000" dirty="0">
                  <a:solidFill>
                    <a:schemeClr val="bg1"/>
                  </a:solidFill>
                </a:rPr>
                <a:t>Haoyuan</a:t>
              </a:r>
              <a:br>
                <a:rPr lang="en-NL" sz="2000" dirty="0">
                  <a:solidFill>
                    <a:schemeClr val="bg1"/>
                  </a:solidFill>
                </a:rPr>
              </a:br>
              <a:r>
                <a:rPr lang="en-NL" sz="2000" dirty="0">
                  <a:solidFill>
                    <a:schemeClr val="bg1"/>
                  </a:solidFill>
                </a:rPr>
                <a:t>Li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13347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B28254-8D76-4814-EDA2-7DA7AC7388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19032BFA-9F24-F004-CF16-5BD7CFF4CD54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739D31F-00D9-EA76-E051-09DC52C5945E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Inspiring to improve theory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A3808B-2FF0-8F73-2339-4280B5DC6798}"/>
              </a:ext>
            </a:extLst>
          </p:cNvPr>
          <p:cNvSpPr txBox="1"/>
          <p:nvPr/>
        </p:nvSpPr>
        <p:spPr>
          <a:xfrm>
            <a:off x="520700" y="5047207"/>
            <a:ext cx="109912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dirty="0"/>
              <a:t>VU:            </a:t>
            </a:r>
            <a:r>
              <a:rPr lang="en-NL" sz="2000" baseline="30000" dirty="0"/>
              <a:t>3</a:t>
            </a:r>
            <a:r>
              <a:rPr lang="en-NL" sz="2000" dirty="0"/>
              <a:t>He*: Y. van der Werf et al., Science 388, 850-853 (2025).</a:t>
            </a:r>
          </a:p>
          <a:p>
            <a:r>
              <a:rPr lang="en-NL" sz="2000" dirty="0"/>
              <a:t>CREMA:  </a:t>
            </a:r>
            <a:r>
              <a:rPr lang="en-NL" sz="2000" dirty="0">
                <a:latin typeface="Symbol" pitchFamily="2" charset="2"/>
              </a:rPr>
              <a:t>m</a:t>
            </a:r>
            <a:r>
              <a:rPr lang="en-NL" sz="2000" baseline="30000" dirty="0"/>
              <a:t>3</a:t>
            </a:r>
            <a:r>
              <a:rPr lang="en-NL" sz="2000" dirty="0"/>
              <a:t>He</a:t>
            </a:r>
            <a:r>
              <a:rPr lang="en-NL" sz="2000" baseline="30000" dirty="0"/>
              <a:t>+</a:t>
            </a:r>
            <a:r>
              <a:rPr lang="en-NL" sz="2000" dirty="0"/>
              <a:t>: K. Schumann et al., Science 388, 854-858 (2025):     </a:t>
            </a:r>
            <a:r>
              <a:rPr lang="en-GB" sz="2000" b="1" i="1" dirty="0">
                <a:latin typeface="Helvetica" pitchFamily="2" charset="0"/>
              </a:rPr>
              <a:t>r</a:t>
            </a:r>
            <a:r>
              <a:rPr lang="en-GB" sz="2000" b="1" i="1" baseline="30000" dirty="0">
                <a:latin typeface="Helvetica" pitchFamily="2" charset="0"/>
              </a:rPr>
              <a:t>2</a:t>
            </a:r>
            <a:r>
              <a:rPr lang="en-GB" sz="2000" b="1" i="1" baseline="-25000" dirty="0">
                <a:latin typeface="Helvetica" pitchFamily="2" charset="0"/>
              </a:rPr>
              <a:t>h </a:t>
            </a:r>
            <a:r>
              <a:rPr lang="en-GB" sz="2000" b="1" i="1" dirty="0">
                <a:latin typeface="Helvetica" pitchFamily="2" charset="0"/>
              </a:rPr>
              <a:t>− r</a:t>
            </a:r>
            <a:r>
              <a:rPr lang="en-GB" sz="2000" b="1" i="1" baseline="30000" dirty="0">
                <a:latin typeface="Helvetica" pitchFamily="2" charset="0"/>
              </a:rPr>
              <a:t>2</a:t>
            </a:r>
            <a:r>
              <a:rPr lang="el-GR" sz="2000" b="1" i="1" baseline="-25000" dirty="0">
                <a:latin typeface="Helvetica" pitchFamily="2" charset="0"/>
              </a:rPr>
              <a:t>α</a:t>
            </a:r>
            <a:r>
              <a:rPr lang="nl-NL" sz="2000" b="1" dirty="0">
                <a:latin typeface="Helvetica" pitchFamily="2" charset="0"/>
              </a:rPr>
              <a:t> </a:t>
            </a:r>
            <a:r>
              <a:rPr lang="el-GR" sz="2000" b="1" i="1" dirty="0">
                <a:latin typeface="Helvetica" pitchFamily="2" charset="0"/>
              </a:rPr>
              <a:t>=</a:t>
            </a:r>
            <a:r>
              <a:rPr lang="en-NL" sz="2000" b="1" dirty="0"/>
              <a:t> 1.0636(6)</a:t>
            </a:r>
            <a:r>
              <a:rPr lang="en-NL" sz="2000" b="1" baseline="-25000" dirty="0"/>
              <a:t>exp</a:t>
            </a:r>
            <a:r>
              <a:rPr lang="en-NL" sz="2000" b="1" dirty="0"/>
              <a:t>(30)</a:t>
            </a:r>
            <a:r>
              <a:rPr lang="en-NL" sz="2000" b="1" baseline="-25000" dirty="0"/>
              <a:t>theo</a:t>
            </a:r>
            <a:r>
              <a:rPr lang="en-NL" sz="2000" b="1" dirty="0"/>
              <a:t> fm</a:t>
            </a:r>
            <a:r>
              <a:rPr lang="en-NL" sz="2000" b="1" baseline="30000" dirty="0"/>
              <a:t>2</a:t>
            </a:r>
            <a:r>
              <a:rPr lang="en-NL" sz="2000" b="1" dirty="0"/>
              <a:t>.</a:t>
            </a:r>
          </a:p>
          <a:p>
            <a:endParaRPr lang="en-NL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33DD4B-398B-0FCB-AD4D-31BD654A33C3}"/>
              </a:ext>
            </a:extLst>
          </p:cNvPr>
          <p:cNvSpPr txBox="1"/>
          <p:nvPr/>
        </p:nvSpPr>
        <p:spPr>
          <a:xfrm>
            <a:off x="520700" y="2068840"/>
            <a:ext cx="1168037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NL" sz="2000" dirty="0"/>
              <a:t>New calculation of hyperfine effect in </a:t>
            </a:r>
            <a:r>
              <a:rPr lang="en-NL" sz="2000" baseline="30000" dirty="0"/>
              <a:t>3</a:t>
            </a:r>
            <a:r>
              <a:rPr lang="en-NL" sz="2000" dirty="0"/>
              <a:t>He, </a:t>
            </a:r>
            <a:r>
              <a:rPr lang="en-NL" sz="2000" b="1" dirty="0"/>
              <a:t>14 September 2024 </a:t>
            </a:r>
            <a:r>
              <a:rPr lang="en-NL" sz="2000" dirty="0"/>
              <a:t>on arXiv</a:t>
            </a:r>
            <a:br>
              <a:rPr lang="en-NL" sz="2000" dirty="0"/>
            </a:br>
            <a:r>
              <a:rPr lang="en-NL" sz="2000" dirty="0"/>
              <a:t>Xiao-Qiu Qi et al., Phys. Rev. Research 7, L022020 (2025)</a:t>
            </a:r>
            <a:br>
              <a:rPr lang="en-NL" sz="2000" dirty="0"/>
            </a:br>
            <a:r>
              <a:rPr lang="en-GB" sz="2000" dirty="0"/>
              <a:t>C</a:t>
            </a:r>
            <a:r>
              <a:rPr lang="en-NL" sz="2000" dirty="0"/>
              <a:t>orrection </a:t>
            </a:r>
            <a:r>
              <a:rPr lang="en-NL" sz="2000" dirty="0">
                <a:latin typeface="Symbol" pitchFamily="2" charset="2"/>
              </a:rPr>
              <a:t>-</a:t>
            </a:r>
            <a:r>
              <a:rPr lang="en-NL" sz="2000" dirty="0"/>
              <a:t>1.37 kHz, leading to </a:t>
            </a:r>
            <a:r>
              <a:rPr lang="en-GB" sz="2000" b="1" i="1" dirty="0">
                <a:latin typeface="Helvetica" pitchFamily="2" charset="0"/>
              </a:rPr>
              <a:t>r</a:t>
            </a:r>
            <a:r>
              <a:rPr lang="en-GB" sz="2000" b="1" i="1" baseline="30000" dirty="0">
                <a:latin typeface="Helvetica" pitchFamily="2" charset="0"/>
              </a:rPr>
              <a:t>2</a:t>
            </a:r>
            <a:r>
              <a:rPr lang="en-GB" sz="2000" b="1" i="1" baseline="-25000" dirty="0">
                <a:latin typeface="Helvetica" pitchFamily="2" charset="0"/>
              </a:rPr>
              <a:t>h </a:t>
            </a:r>
            <a:r>
              <a:rPr lang="en-GB" sz="2000" b="1" i="1" dirty="0">
                <a:latin typeface="Helvetica" pitchFamily="2" charset="0"/>
              </a:rPr>
              <a:t>− r</a:t>
            </a:r>
            <a:r>
              <a:rPr lang="en-GB" sz="2000" b="1" i="1" baseline="30000" dirty="0">
                <a:latin typeface="Helvetica" pitchFamily="2" charset="0"/>
              </a:rPr>
              <a:t>2</a:t>
            </a:r>
            <a:r>
              <a:rPr lang="el-GR" sz="2000" b="1" i="1" baseline="-25000" dirty="0">
                <a:latin typeface="Helvetica" pitchFamily="2" charset="0"/>
              </a:rPr>
              <a:t>α</a:t>
            </a:r>
            <a:r>
              <a:rPr lang="nl-NL" sz="2000" b="1" dirty="0">
                <a:latin typeface="Helvetica" pitchFamily="2" charset="0"/>
              </a:rPr>
              <a:t> </a:t>
            </a:r>
            <a:r>
              <a:rPr lang="el-GR" sz="2000" b="1" i="1" dirty="0">
                <a:latin typeface="Helvetica" pitchFamily="2" charset="0"/>
              </a:rPr>
              <a:t>=</a:t>
            </a:r>
            <a:r>
              <a:rPr lang="en-NL" sz="2000" b="1" dirty="0"/>
              <a:t> 1.0693(12)</a:t>
            </a:r>
            <a:r>
              <a:rPr lang="en-NL" sz="2000" b="1" baseline="-25000" dirty="0"/>
              <a:t>exp</a:t>
            </a:r>
            <a:r>
              <a:rPr lang="en-NL" sz="2000" b="1" dirty="0"/>
              <a:t>(9)</a:t>
            </a:r>
            <a:r>
              <a:rPr lang="en-NL" sz="2000" b="1" baseline="-25000" dirty="0"/>
              <a:t>theo</a:t>
            </a:r>
            <a:r>
              <a:rPr lang="en-NL" sz="2000" b="1" dirty="0"/>
              <a:t> fm</a:t>
            </a:r>
            <a:r>
              <a:rPr lang="en-NL" sz="2000" b="1" baseline="30000" dirty="0"/>
              <a:t>2</a:t>
            </a:r>
            <a:r>
              <a:rPr lang="en-NL" sz="2000" b="1" dirty="0"/>
              <a:t>.</a:t>
            </a:r>
          </a:p>
          <a:p>
            <a:pPr marL="342900" indent="-342900">
              <a:buFont typeface="Wingdings" pitchFamily="2" charset="2"/>
              <a:buChar char="q"/>
            </a:pPr>
            <a:endParaRPr lang="en-NL" sz="2000" dirty="0"/>
          </a:p>
          <a:p>
            <a:pPr marL="342900" indent="-342900">
              <a:buFont typeface="Wingdings" pitchFamily="2" charset="2"/>
              <a:buChar char="q"/>
            </a:pPr>
            <a:r>
              <a:rPr lang="en-NL" sz="2000" dirty="0"/>
              <a:t>Full second-order hyperfine calculation:</a:t>
            </a:r>
            <a:br>
              <a:rPr lang="en-NL" sz="2000" dirty="0"/>
            </a:br>
            <a:r>
              <a:rPr lang="en-NL" sz="2000" dirty="0"/>
              <a:t>K. Pachucki et al., Phys. Rev. A 110, 062806 (2024), published </a:t>
            </a:r>
            <a:r>
              <a:rPr lang="en-NL" sz="2000" b="1" dirty="0"/>
              <a:t>9 December 2024</a:t>
            </a:r>
            <a:br>
              <a:rPr lang="en-NL" sz="2000" dirty="0"/>
            </a:br>
            <a:r>
              <a:rPr lang="en-NL" sz="2000" dirty="0"/>
              <a:t>Correction </a:t>
            </a:r>
            <a:r>
              <a:rPr lang="en-NL" sz="2000" dirty="0">
                <a:latin typeface="Symbol" pitchFamily="2" charset="2"/>
              </a:rPr>
              <a:t>-</a:t>
            </a:r>
            <a:r>
              <a:rPr lang="en-NL" sz="2000" dirty="0"/>
              <a:t>1.77 kHz, leading to </a:t>
            </a:r>
            <a:r>
              <a:rPr lang="en-GB" sz="2000" b="1" i="1" dirty="0">
                <a:latin typeface="Helvetica" pitchFamily="2" charset="0"/>
              </a:rPr>
              <a:t>r</a:t>
            </a:r>
            <a:r>
              <a:rPr lang="en-GB" sz="2000" b="1" i="1" baseline="30000" dirty="0">
                <a:latin typeface="Helvetica" pitchFamily="2" charset="0"/>
              </a:rPr>
              <a:t>2</a:t>
            </a:r>
            <a:r>
              <a:rPr lang="en-GB" sz="2000" b="1" i="1" baseline="-25000" dirty="0">
                <a:latin typeface="Helvetica" pitchFamily="2" charset="0"/>
              </a:rPr>
              <a:t>h </a:t>
            </a:r>
            <a:r>
              <a:rPr lang="en-GB" sz="2000" b="1" i="1" dirty="0">
                <a:latin typeface="Helvetica" pitchFamily="2" charset="0"/>
              </a:rPr>
              <a:t>− r</a:t>
            </a:r>
            <a:r>
              <a:rPr lang="en-GB" sz="2000" b="1" i="1" baseline="30000" dirty="0">
                <a:latin typeface="Helvetica" pitchFamily="2" charset="0"/>
              </a:rPr>
              <a:t>2</a:t>
            </a:r>
            <a:r>
              <a:rPr lang="el-GR" sz="2000" b="1" i="1" baseline="-25000" dirty="0">
                <a:latin typeface="Helvetica" pitchFamily="2" charset="0"/>
              </a:rPr>
              <a:t>α</a:t>
            </a:r>
            <a:r>
              <a:rPr lang="nl-NL" sz="2000" b="1" dirty="0">
                <a:latin typeface="Helvetica" pitchFamily="2" charset="0"/>
              </a:rPr>
              <a:t> </a:t>
            </a:r>
            <a:r>
              <a:rPr lang="el-GR" sz="2000" b="1" i="1" dirty="0">
                <a:latin typeface="Helvetica" pitchFamily="2" charset="0"/>
              </a:rPr>
              <a:t>= </a:t>
            </a:r>
            <a:r>
              <a:rPr lang="en-NL" sz="2000" b="1" dirty="0"/>
              <a:t>1.0678(12)</a:t>
            </a:r>
            <a:r>
              <a:rPr lang="en-NL" sz="2000" b="1" baseline="-25000" dirty="0"/>
              <a:t>exp</a:t>
            </a:r>
            <a:r>
              <a:rPr lang="en-NL" sz="2000" b="1" dirty="0"/>
              <a:t>(7)</a:t>
            </a:r>
            <a:r>
              <a:rPr lang="en-NL" sz="2000" b="1" baseline="-25000" dirty="0"/>
              <a:t>theo</a:t>
            </a:r>
            <a:r>
              <a:rPr lang="en-NL" sz="2000" b="1" dirty="0"/>
              <a:t> fm</a:t>
            </a:r>
            <a:r>
              <a:rPr lang="en-NL" sz="2000" b="1" baseline="30000" dirty="0"/>
              <a:t>2</a:t>
            </a:r>
            <a:r>
              <a:rPr lang="en-NL" sz="2000" b="1" dirty="0"/>
              <a:t>  (combined error 0.014 fm</a:t>
            </a:r>
            <a:r>
              <a:rPr lang="en-NL" sz="2000" b="1" baseline="30000" dirty="0"/>
              <a:t>2</a:t>
            </a:r>
            <a:r>
              <a:rPr lang="en-NL" sz="2000" b="1" dirty="0"/>
              <a:t>)</a:t>
            </a:r>
          </a:p>
          <a:p>
            <a:endParaRPr lang="en-NL" sz="2000" dirty="0"/>
          </a:p>
          <a:p>
            <a:r>
              <a:rPr lang="en-NL" sz="2000" b="1" dirty="0"/>
              <a:t>Based on Pachucki et al. 2024, our measurement of </a:t>
            </a:r>
            <a:r>
              <a:rPr lang="en-GB" sz="2000" b="1" i="1" dirty="0">
                <a:latin typeface="Helvetica" pitchFamily="2" charset="0"/>
              </a:rPr>
              <a:t>r</a:t>
            </a:r>
            <a:r>
              <a:rPr lang="en-GB" sz="2000" b="1" i="1" baseline="30000" dirty="0">
                <a:latin typeface="Helvetica" pitchFamily="2" charset="0"/>
              </a:rPr>
              <a:t>2</a:t>
            </a:r>
            <a:r>
              <a:rPr lang="en-GB" sz="2000" b="1" i="1" baseline="-25000" dirty="0">
                <a:latin typeface="Helvetica" pitchFamily="2" charset="0"/>
              </a:rPr>
              <a:t>h </a:t>
            </a:r>
            <a:r>
              <a:rPr lang="en-GB" sz="2000" b="1" i="1" dirty="0">
                <a:latin typeface="Helvetica" pitchFamily="2" charset="0"/>
              </a:rPr>
              <a:t>− r</a:t>
            </a:r>
            <a:r>
              <a:rPr lang="en-GB" sz="2000" b="1" i="1" baseline="30000" dirty="0">
                <a:latin typeface="Helvetica" pitchFamily="2" charset="0"/>
              </a:rPr>
              <a:t>2</a:t>
            </a:r>
            <a:r>
              <a:rPr lang="el-GR" sz="2000" b="1" i="1" baseline="-25000" dirty="0">
                <a:latin typeface="Helvetica" pitchFamily="2" charset="0"/>
              </a:rPr>
              <a:t>α</a:t>
            </a:r>
            <a:r>
              <a:rPr lang="nl-NL" sz="2000" b="1" dirty="0">
                <a:latin typeface="Helvetica" pitchFamily="2" charset="0"/>
              </a:rPr>
              <a:t> </a:t>
            </a:r>
            <a:r>
              <a:rPr lang="en-NL" sz="2000" b="1" dirty="0"/>
              <a:t> agreed within 1.2</a:t>
            </a:r>
            <a:r>
              <a:rPr lang="en-NL" sz="2000" b="1" dirty="0">
                <a:latin typeface="Symbol" pitchFamily="2" charset="2"/>
              </a:rPr>
              <a:t>s </a:t>
            </a:r>
            <a:r>
              <a:rPr lang="en-NL" sz="2000" b="1" dirty="0"/>
              <a:t>with the value of CREMA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FEC75B-2E8B-8518-5CB8-586DC49E978B}"/>
              </a:ext>
            </a:extLst>
          </p:cNvPr>
          <p:cNvSpPr txBox="1"/>
          <p:nvPr/>
        </p:nvSpPr>
        <p:spPr>
          <a:xfrm>
            <a:off x="520700" y="1007166"/>
            <a:ext cx="100759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NL" sz="2000" b="1" dirty="0"/>
              <a:t>Improved theory nuclear structure confirmed discrepancy</a:t>
            </a:r>
            <a:r>
              <a:rPr lang="en-NL" sz="2000" dirty="0"/>
              <a:t>: (sumitted </a:t>
            </a:r>
            <a:r>
              <a:rPr lang="en-NL" sz="2000" b="1" dirty="0"/>
              <a:t>January 2024</a:t>
            </a:r>
            <a:r>
              <a:rPr lang="en-NL" sz="2000" dirty="0"/>
              <a:t>)</a:t>
            </a:r>
            <a:br>
              <a:rPr lang="en-NL" sz="2000" dirty="0"/>
            </a:br>
            <a:r>
              <a:rPr lang="en-NL" sz="2000" dirty="0"/>
              <a:t>S. Salvatore Li Muli, Thomas R. Richardson, Sonia Bacca, Phys. Rev. L</a:t>
            </a:r>
            <a:r>
              <a:rPr lang="en-GB" sz="2000" dirty="0"/>
              <a:t>e</a:t>
            </a:r>
            <a:r>
              <a:rPr lang="en-NL" sz="2000" dirty="0"/>
              <a:t>tt. 134, 032502 (2025)</a:t>
            </a:r>
          </a:p>
        </p:txBody>
      </p:sp>
    </p:spTree>
    <p:extLst>
      <p:ext uri="{BB962C8B-B14F-4D97-AF65-F5344CB8AC3E}">
        <p14:creationId xmlns:p14="http://schemas.microsoft.com/office/powerpoint/2010/main" val="3315337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218A35-E2F1-EE2F-1EEF-E94C97766C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BA911FB8-422D-EC25-F700-2121A5A6CE98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DA9194D-0AEE-E90E-9762-FCA9879EE5B0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Helion-alpha particle charge radius</a:t>
            </a:r>
            <a:r>
              <a:rPr lang="en-US" sz="3600" baseline="30000" dirty="0">
                <a:solidFill>
                  <a:schemeClr val="bg1"/>
                </a:solidFill>
              </a:rPr>
              <a:t>2</a:t>
            </a:r>
            <a:r>
              <a:rPr lang="en-US" sz="3600" dirty="0">
                <a:solidFill>
                  <a:schemeClr val="bg1"/>
                </a:solidFill>
              </a:rPr>
              <a:t> difference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10E3BC-6F7A-0E9E-02C0-EE5D86A92118}"/>
              </a:ext>
            </a:extLst>
          </p:cNvPr>
          <p:cNvSpPr txBox="1"/>
          <p:nvPr/>
        </p:nvSpPr>
        <p:spPr>
          <a:xfrm>
            <a:off x="520700" y="848645"/>
            <a:ext cx="71087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dirty="0"/>
              <a:t>VU:            </a:t>
            </a:r>
            <a:r>
              <a:rPr lang="en-NL" sz="2000" baseline="30000" dirty="0"/>
              <a:t>3</a:t>
            </a:r>
            <a:r>
              <a:rPr lang="en-NL" sz="2000" dirty="0"/>
              <a:t>He*: Y. van der Werf et al., Science 388, 850-853 (2025).</a:t>
            </a:r>
          </a:p>
          <a:p>
            <a:r>
              <a:rPr lang="en-NL" sz="2000" dirty="0"/>
              <a:t>CREMA:  </a:t>
            </a:r>
            <a:r>
              <a:rPr lang="en-NL" sz="2000" dirty="0">
                <a:latin typeface="Symbol" pitchFamily="2" charset="2"/>
              </a:rPr>
              <a:t>m</a:t>
            </a:r>
            <a:r>
              <a:rPr lang="en-NL" sz="2000" baseline="30000" dirty="0"/>
              <a:t>3</a:t>
            </a:r>
            <a:r>
              <a:rPr lang="en-NL" sz="2000" dirty="0"/>
              <a:t>He</a:t>
            </a:r>
            <a:r>
              <a:rPr lang="en-NL" sz="2000" baseline="30000" dirty="0"/>
              <a:t>+</a:t>
            </a:r>
            <a:r>
              <a:rPr lang="en-NL" sz="2000" dirty="0"/>
              <a:t>: K. Schumann et al., Science 388, 854-858 (2025).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1A1DE1-E8C3-ABC7-76FB-6A5A7DC46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00" y="2156343"/>
            <a:ext cx="10664135" cy="4488272"/>
          </a:xfrm>
          <a:prstGeom prst="rect">
            <a:avLst/>
          </a:prstGeom>
        </p:spPr>
      </p:pic>
      <p:sp>
        <p:nvSpPr>
          <p:cNvPr id="6" name="Bent Arrow 5">
            <a:extLst>
              <a:ext uri="{FF2B5EF4-FFF2-40B4-BE49-F238E27FC236}">
                <a16:creationId xmlns:a16="http://schemas.microsoft.com/office/drawing/2014/main" id="{CD9B1BBC-065D-58C7-7241-8A4C33181B0D}"/>
              </a:ext>
            </a:extLst>
          </p:cNvPr>
          <p:cNvSpPr/>
          <p:nvPr/>
        </p:nvSpPr>
        <p:spPr>
          <a:xfrm rot="19756972" flipH="1">
            <a:off x="9568071" y="2210290"/>
            <a:ext cx="424070" cy="397566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EE85C6-833B-4326-2EEA-2B6CD1228E10}"/>
              </a:ext>
            </a:extLst>
          </p:cNvPr>
          <p:cNvSpPr txBox="1"/>
          <p:nvPr/>
        </p:nvSpPr>
        <p:spPr>
          <a:xfrm>
            <a:off x="6096000" y="1660980"/>
            <a:ext cx="4584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b="1" dirty="0">
                <a:solidFill>
                  <a:srgbClr val="FF0000"/>
                </a:solidFill>
              </a:rPr>
              <a:t>Agreement with </a:t>
            </a:r>
            <a:r>
              <a:rPr lang="en-NL" sz="2400" b="1" dirty="0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en-NL" sz="2400" b="1" dirty="0">
                <a:solidFill>
                  <a:srgbClr val="FF0000"/>
                </a:solidFill>
              </a:rPr>
              <a:t>He</a:t>
            </a:r>
            <a:r>
              <a:rPr lang="en-NL" sz="2400" b="1" baseline="30000" dirty="0">
                <a:solidFill>
                  <a:srgbClr val="FF0000"/>
                </a:solidFill>
              </a:rPr>
              <a:t>+</a:t>
            </a:r>
            <a:r>
              <a:rPr lang="en-NL" sz="2400" b="1" dirty="0">
                <a:solidFill>
                  <a:srgbClr val="FF0000"/>
                </a:solidFill>
              </a:rPr>
              <a:t> within 1.2 </a:t>
            </a:r>
            <a:r>
              <a:rPr lang="en-NL" sz="2400" b="1" dirty="0">
                <a:solidFill>
                  <a:srgbClr val="FF0000"/>
                </a:solidFill>
                <a:latin typeface="Symbol" pitchFamily="2" charset="2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53285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9B37EC5-E70A-F248-99D0-62E8B2D7CC74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</a:rPr>
              <a:t>New </a:t>
            </a:r>
            <a:r>
              <a:rPr lang="en-US" sz="3600" b="1" baseline="30000" dirty="0">
                <a:solidFill>
                  <a:schemeClr val="bg1"/>
                </a:solidFill>
              </a:rPr>
              <a:t>4</a:t>
            </a:r>
            <a:r>
              <a:rPr lang="en-US" sz="3600" b="1" dirty="0">
                <a:solidFill>
                  <a:schemeClr val="bg1"/>
                </a:solidFill>
              </a:rPr>
              <a:t>He results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4B3D65-D9EA-0317-A893-23F5C8AF219B}"/>
              </a:ext>
            </a:extLst>
          </p:cNvPr>
          <p:cNvSpPr txBox="1"/>
          <p:nvPr/>
        </p:nvSpPr>
        <p:spPr>
          <a:xfrm>
            <a:off x="357188" y="800081"/>
            <a:ext cx="3578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800" b="1" dirty="0">
                <a:solidFill>
                  <a:srgbClr val="0070C0"/>
                </a:solidFill>
              </a:rPr>
              <a:t>Improvements for </a:t>
            </a:r>
            <a:r>
              <a:rPr lang="en-NL" sz="2800" b="1" baseline="30000" dirty="0">
                <a:solidFill>
                  <a:srgbClr val="0070C0"/>
                </a:solidFill>
              </a:rPr>
              <a:t>4</a:t>
            </a:r>
            <a:r>
              <a:rPr lang="en-NL" sz="2800" b="1" dirty="0">
                <a:solidFill>
                  <a:srgbClr val="0070C0"/>
                </a:solidFill>
              </a:rPr>
              <a:t>He: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8CAFC3-F87D-9055-7763-0E149D49C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864" y="2633836"/>
            <a:ext cx="5283200" cy="2870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09F7644-0947-8947-A95A-03FD028E1C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1790" y="816628"/>
            <a:ext cx="1756875" cy="17857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FDEB11E-CDCE-C94B-724D-842360B07335}"/>
              </a:ext>
            </a:extLst>
          </p:cNvPr>
          <p:cNvSpPr txBox="1"/>
          <p:nvPr/>
        </p:nvSpPr>
        <p:spPr>
          <a:xfrm>
            <a:off x="10346529" y="1498500"/>
            <a:ext cx="7841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4</a:t>
            </a:r>
            <a:r>
              <a:rPr lang="en-NL" sz="3200" b="1" dirty="0"/>
              <a:t>He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4B9592-61F2-DA7C-442F-AAB863205484}"/>
              </a:ext>
            </a:extLst>
          </p:cNvPr>
          <p:cNvSpPr txBox="1"/>
          <p:nvPr/>
        </p:nvSpPr>
        <p:spPr>
          <a:xfrm>
            <a:off x="357188" y="1396081"/>
            <a:ext cx="70635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1. Signal detection: ions from Penning ionization</a:t>
            </a:r>
            <a:endParaRPr lang="en-GB" sz="2000" b="1" dirty="0"/>
          </a:p>
          <a:p>
            <a:endParaRPr lang="en-GB" sz="2400" b="1" dirty="0"/>
          </a:p>
          <a:p>
            <a:r>
              <a:rPr lang="en-GB" sz="2400" b="1" dirty="0"/>
              <a:t>2. Time-to-digital detection of He ion signal</a:t>
            </a:r>
            <a:br>
              <a:rPr lang="en-GB" sz="2400" b="1" dirty="0"/>
            </a:br>
            <a:endParaRPr lang="en-GB" sz="1400" b="1" dirty="0"/>
          </a:p>
          <a:p>
            <a:r>
              <a:rPr lang="en-GB" sz="2400" b="1" dirty="0"/>
              <a:t>3. Reduced linewidth of 2 kHz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400" dirty="0"/>
              <a:t>Increased stability of the ODT, </a:t>
            </a:r>
            <a:br>
              <a:rPr lang="en-GB" sz="2400" dirty="0"/>
            </a:br>
            <a:r>
              <a:rPr lang="en-GB" sz="2400" dirty="0"/>
              <a:t>removed AC-magnetic field sources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400" dirty="0"/>
              <a:t>Laser linewidth from few kHz to 300 Hz</a:t>
            </a:r>
          </a:p>
          <a:p>
            <a:pPr marL="342900" indent="-342900">
              <a:buFont typeface="Wingdings" pitchFamily="2" charset="2"/>
              <a:buChar char="q"/>
            </a:pPr>
            <a:endParaRPr lang="en-GB" sz="1400" b="1" dirty="0"/>
          </a:p>
          <a:p>
            <a:r>
              <a:rPr lang="en-GB" sz="2400" b="1" dirty="0"/>
              <a:t>4. Measurement cycle faster by factor 5</a:t>
            </a:r>
          </a:p>
          <a:p>
            <a:endParaRPr lang="en-GB" sz="1400" b="1" dirty="0"/>
          </a:p>
          <a:p>
            <a:r>
              <a:rPr lang="en-GB" sz="2400" b="1" dirty="0"/>
              <a:t>5. Link to H-maser VSL via White Rabbit link</a:t>
            </a:r>
            <a:br>
              <a:rPr lang="en-GB" sz="2400" b="1" dirty="0"/>
            </a:br>
            <a:r>
              <a:rPr lang="en-GB" sz="1400" b="1" dirty="0"/>
              <a:t> </a:t>
            </a:r>
          </a:p>
          <a:p>
            <a:r>
              <a:rPr lang="en-GB" sz="2400" b="1" dirty="0"/>
              <a:t>6. Stabilization of magnetic field</a:t>
            </a:r>
            <a:endParaRPr lang="en-GB" sz="2400" dirty="0"/>
          </a:p>
          <a:p>
            <a:r>
              <a:rPr lang="en-GB" sz="2400" dirty="0"/>
              <a:t>    Previous jumps of 2-3mG; now stabilized to 100 </a:t>
            </a:r>
            <a:r>
              <a:rPr lang="en-GB" sz="2400" dirty="0" err="1">
                <a:latin typeface="Symbol" pitchFamily="2" charset="2"/>
              </a:rPr>
              <a:t>m</a:t>
            </a:r>
            <a:r>
              <a:rPr lang="en-GB" sz="2400" dirty="0" err="1"/>
              <a:t>G</a:t>
            </a:r>
            <a:br>
              <a:rPr lang="en-GB" sz="2400" dirty="0"/>
            </a:br>
            <a:endParaRPr lang="en-GB" sz="1600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4B35093-D4E7-8B0A-BC3B-3D0F076CF8D7}"/>
              </a:ext>
            </a:extLst>
          </p:cNvPr>
          <p:cNvGrpSpPr/>
          <p:nvPr/>
        </p:nvGrpSpPr>
        <p:grpSpPr>
          <a:xfrm>
            <a:off x="6479264" y="523908"/>
            <a:ext cx="1882888" cy="1834647"/>
            <a:chOff x="6312853" y="428285"/>
            <a:chExt cx="1882888" cy="183464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136A3A1-CCB5-D510-4850-FF1848DB1F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533" t="13456" r="9811" b="60974"/>
            <a:stretch>
              <a:fillRect/>
            </a:stretch>
          </p:blipFill>
          <p:spPr>
            <a:xfrm>
              <a:off x="6559005" y="428285"/>
              <a:ext cx="1299280" cy="141467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C09E6A-DB4C-2B45-0CD1-4477DA413BCA}"/>
                </a:ext>
              </a:extLst>
            </p:cNvPr>
            <p:cNvSpPr txBox="1"/>
            <p:nvPr/>
          </p:nvSpPr>
          <p:spPr>
            <a:xfrm>
              <a:off x="6312853" y="1862822"/>
              <a:ext cx="18828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2000" dirty="0"/>
                <a:t>Kees Steinebach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70947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90786A-8BDF-7807-9C53-A5416C4A2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E9475EDA-2292-7B8C-BAF1-553400EECC3A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EA91B1A-06D9-C16A-4FD1-CB8028AE6836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Trap oscillations visible by TDC detection for </a:t>
            </a:r>
            <a:r>
              <a:rPr lang="en-US" sz="3600" baseline="30000" dirty="0">
                <a:solidFill>
                  <a:schemeClr val="bg1"/>
                </a:solidFill>
              </a:rPr>
              <a:t>4</a:t>
            </a:r>
            <a:r>
              <a:rPr lang="en-US" sz="3600" dirty="0">
                <a:solidFill>
                  <a:schemeClr val="bg1"/>
                </a:solidFill>
              </a:rPr>
              <a:t>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C11EA9-84CF-40F4-75F9-FD56811446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8" y="3840970"/>
            <a:ext cx="5233808" cy="18466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15C7B6E-9997-33CD-E37F-ACF8F92A6D0A}"/>
              </a:ext>
            </a:extLst>
          </p:cNvPr>
          <p:cNvSpPr/>
          <p:nvPr/>
        </p:nvSpPr>
        <p:spPr>
          <a:xfrm>
            <a:off x="1803331" y="3307568"/>
            <a:ext cx="1864510" cy="533400"/>
          </a:xfrm>
          <a:prstGeom prst="rect">
            <a:avLst/>
          </a:prstGeom>
          <a:noFill/>
          <a:ln w="317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Discriminator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" name="Connector: Elbow 10">
            <a:extLst>
              <a:ext uri="{FF2B5EF4-FFF2-40B4-BE49-F238E27FC236}">
                <a16:creationId xmlns:a16="http://schemas.microsoft.com/office/drawing/2014/main" id="{CFDBAA8F-2AF7-C069-A3D6-DEDA0E667302}"/>
              </a:ext>
            </a:extLst>
          </p:cNvPr>
          <p:cNvCxnSpPr>
            <a:cxnSpLocks/>
          </p:cNvCxnSpPr>
          <p:nvPr/>
        </p:nvCxnSpPr>
        <p:spPr>
          <a:xfrm rot="16200000" flipV="1">
            <a:off x="2560575" y="4015984"/>
            <a:ext cx="350030" cy="1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FF1FAC7-A60F-41F8-494D-434720F33344}"/>
              </a:ext>
            </a:extLst>
          </p:cNvPr>
          <p:cNvSpPr/>
          <p:nvPr/>
        </p:nvSpPr>
        <p:spPr>
          <a:xfrm>
            <a:off x="1393365" y="2199008"/>
            <a:ext cx="2684441" cy="533400"/>
          </a:xfrm>
          <a:prstGeom prst="rect">
            <a:avLst/>
          </a:prstGeom>
          <a:noFill/>
          <a:ln w="317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Time to digital converter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" name="Connector: Elbow 15">
            <a:extLst>
              <a:ext uri="{FF2B5EF4-FFF2-40B4-BE49-F238E27FC236}">
                <a16:creationId xmlns:a16="http://schemas.microsoft.com/office/drawing/2014/main" id="{1571BFB7-9569-F1E7-76E9-C5106C8345ED}"/>
              </a:ext>
            </a:extLst>
          </p:cNvPr>
          <p:cNvCxnSpPr>
            <a:cxnSpLocks/>
          </p:cNvCxnSpPr>
          <p:nvPr/>
        </p:nvCxnSpPr>
        <p:spPr>
          <a:xfrm rot="16200000" flipV="1">
            <a:off x="2466419" y="3019987"/>
            <a:ext cx="538337" cy="3"/>
          </a:xfrm>
          <a:prstGeom prst="bentConnector3">
            <a:avLst>
              <a:gd name="adj1" fmla="val 45754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6C76E522-21B5-4E00-7B21-BD2AE1A3A0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88" y="1114814"/>
            <a:ext cx="6251473" cy="63088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019A4A6-5AF1-30C8-D59A-56FED0950990}"/>
              </a:ext>
            </a:extLst>
          </p:cNvPr>
          <p:cNvSpPr/>
          <p:nvPr/>
        </p:nvSpPr>
        <p:spPr>
          <a:xfrm>
            <a:off x="7068553" y="1534026"/>
            <a:ext cx="5032959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9" name="TRAP_OSCL">
            <a:hlinkClick r:id="" action="ppaction://media"/>
            <a:extLst>
              <a:ext uri="{FF2B5EF4-FFF2-40B4-BE49-F238E27FC236}">
                <a16:creationId xmlns:a16="http://schemas.microsoft.com/office/drawing/2014/main" id="{4BEE5F00-5E0C-4410-028C-02821214B88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204445" y="1745695"/>
            <a:ext cx="5621799" cy="42163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1B2D5D-953E-916F-3295-FDA1D6D3E1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7017" y="1430255"/>
            <a:ext cx="5483096" cy="402456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C51606F-CB45-7B58-70FF-C3B2DFF5E44F}"/>
              </a:ext>
            </a:extLst>
          </p:cNvPr>
          <p:cNvGrpSpPr/>
          <p:nvPr/>
        </p:nvGrpSpPr>
        <p:grpSpPr>
          <a:xfrm>
            <a:off x="7867474" y="1004181"/>
            <a:ext cx="3388078" cy="1769583"/>
            <a:chOff x="8448322" y="1607893"/>
            <a:chExt cx="3388078" cy="176958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96F8079-BBCB-BFFB-9B17-D6B978B1E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448322" y="1607893"/>
              <a:ext cx="2226382" cy="1769583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66394F5-3A98-223F-6763-F991AB80DA26}"/>
                </a:ext>
              </a:extLst>
            </p:cNvPr>
            <p:cNvSpPr/>
            <p:nvPr/>
          </p:nvSpPr>
          <p:spPr>
            <a:xfrm>
              <a:off x="8918294" y="2406728"/>
              <a:ext cx="289206" cy="26407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cxnSp>
          <p:nvCxnSpPr>
            <p:cNvPr id="14" name="Connector: Curved 11">
              <a:extLst>
                <a:ext uri="{FF2B5EF4-FFF2-40B4-BE49-F238E27FC236}">
                  <a16:creationId xmlns:a16="http://schemas.microsoft.com/office/drawing/2014/main" id="{F0C91DFC-4DDB-F2FA-AC07-B182B6790C0F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9131736" y="2685224"/>
              <a:ext cx="507047" cy="555822"/>
            </a:xfrm>
            <a:prstGeom prst="curvedConnector2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CAAC5E2-C6C3-F3A7-7E31-C447890280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52050" y="3139175"/>
              <a:ext cx="1784350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F1F25CF-DB1A-F157-F800-0F7C1A07E50E}"/>
                </a:ext>
              </a:extLst>
            </p:cNvPr>
            <p:cNvSpPr txBox="1"/>
            <p:nvPr/>
          </p:nvSpPr>
          <p:spPr>
            <a:xfrm>
              <a:off x="10287758" y="2762016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Spectro Laser</a:t>
              </a:r>
              <a:endParaRPr lang="en-NL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3A521E9-0D04-73DA-30FE-8F2F1F7E3669}"/>
                </a:ext>
              </a:extLst>
            </p:cNvPr>
            <p:cNvSpPr txBox="1"/>
            <p:nvPr/>
          </p:nvSpPr>
          <p:spPr>
            <a:xfrm>
              <a:off x="9207500" y="2216150"/>
              <a:ext cx="774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BEC</a:t>
              </a:r>
              <a:endParaRPr lang="en-NL" b="1" dirty="0"/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8CFE343-5B10-4463-1450-2FF077871245}"/>
              </a:ext>
            </a:extLst>
          </p:cNvPr>
          <p:cNvCxnSpPr>
            <a:cxnSpLocks/>
          </p:cNvCxnSpPr>
          <p:nvPr/>
        </p:nvCxnSpPr>
        <p:spPr>
          <a:xfrm flipV="1">
            <a:off x="7478319" y="3196761"/>
            <a:ext cx="389155" cy="75678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BD07557-1064-FECB-DF44-0D81B1AC2E84}"/>
              </a:ext>
            </a:extLst>
          </p:cNvPr>
          <p:cNvCxnSpPr/>
          <p:nvPr/>
        </p:nvCxnSpPr>
        <p:spPr>
          <a:xfrm>
            <a:off x="1917700" y="1726090"/>
            <a:ext cx="1409700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8D32A94-126A-E30A-EC32-C44EA6DD672E}"/>
              </a:ext>
            </a:extLst>
          </p:cNvPr>
          <p:cNvCxnSpPr>
            <a:cxnSpLocks/>
          </p:cNvCxnSpPr>
          <p:nvPr/>
        </p:nvCxnSpPr>
        <p:spPr>
          <a:xfrm>
            <a:off x="5184517" y="1706485"/>
            <a:ext cx="644783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63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63A245-48CC-E75F-4580-3409101AB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1CB5795D-C438-9A5B-5BC3-B6EEFD377D3B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3FA40FF-825B-B6C5-884A-A963D5678EE3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Systematic movement could give systematic error</a:t>
            </a:r>
          </a:p>
        </p:txBody>
      </p:sp>
      <p:pic>
        <p:nvPicPr>
          <p:cNvPr id="2" name="output_video">
            <a:hlinkClick r:id="" action="ppaction://media"/>
            <a:extLst>
              <a:ext uri="{FF2B5EF4-FFF2-40B4-BE49-F238E27FC236}">
                <a16:creationId xmlns:a16="http://schemas.microsoft.com/office/drawing/2014/main" id="{1213E907-A50C-1072-0776-1DE6019BDC0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57188" y="785227"/>
            <a:ext cx="5556333" cy="41672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70A28A8-695E-915D-342B-7F5648DD51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3067" y="959925"/>
            <a:ext cx="6231751" cy="38178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A17B96-AECE-475E-9973-1174210ADEAB}"/>
              </a:ext>
            </a:extLst>
          </p:cNvPr>
          <p:cNvSpPr txBox="1"/>
          <p:nvPr/>
        </p:nvSpPr>
        <p:spPr>
          <a:xfrm>
            <a:off x="186489" y="4952477"/>
            <a:ext cx="11929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Oscillations have a well-defined phase with respect to the experimental sequence:</a:t>
            </a:r>
            <a:endParaRPr lang="en-US" sz="2800" b="1" dirty="0"/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/>
              <a:t>For </a:t>
            </a:r>
            <a:r>
              <a:rPr lang="en-US" sz="2400" baseline="30000" dirty="0"/>
              <a:t>3</a:t>
            </a:r>
            <a:r>
              <a:rPr lang="en-US" sz="2400" dirty="0"/>
              <a:t>He, the spectroscopy time was of 3s &gt;&gt; oscillation time: negligible shift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/>
              <a:t>For </a:t>
            </a:r>
            <a:r>
              <a:rPr lang="en-US" sz="2400" baseline="30000" dirty="0">
                <a:solidFill>
                  <a:srgbClr val="056BFF"/>
                </a:solidFill>
              </a:rPr>
              <a:t>4</a:t>
            </a:r>
            <a:r>
              <a:rPr lang="en-US" sz="2400" dirty="0">
                <a:solidFill>
                  <a:srgbClr val="056BFF"/>
                </a:solidFill>
              </a:rPr>
              <a:t>He, the spectroscopy time &lt; 100 </a:t>
            </a:r>
            <a:r>
              <a:rPr lang="en-US" sz="2400" dirty="0" err="1">
                <a:solidFill>
                  <a:srgbClr val="056BFF"/>
                </a:solidFill>
              </a:rPr>
              <a:t>ms</a:t>
            </a:r>
            <a:r>
              <a:rPr lang="en-US" sz="2400" dirty="0">
                <a:solidFill>
                  <a:srgbClr val="056BFF"/>
                </a:solidFill>
              </a:rPr>
              <a:t>: could lead to systematic shift</a:t>
            </a:r>
            <a:endParaRPr lang="en-NL" sz="2400" dirty="0">
              <a:solidFill>
                <a:srgbClr val="056B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5F25A3-72A4-21D2-ACD6-BA343A5176B2}"/>
              </a:ext>
            </a:extLst>
          </p:cNvPr>
          <p:cNvSpPr txBox="1"/>
          <p:nvPr/>
        </p:nvSpPr>
        <p:spPr>
          <a:xfrm>
            <a:off x="8844003" y="2197894"/>
            <a:ext cx="197069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v= 2mm/s</a:t>
            </a:r>
          </a:p>
          <a:p>
            <a:r>
              <a:rPr lang="en-US" sz="2800" b="1" dirty="0"/>
              <a:t>∆x = 7µm</a:t>
            </a:r>
          </a:p>
          <a:p>
            <a:endParaRPr lang="en-NL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35AD27-9F7B-CD96-7A23-773F1FE78FA3}"/>
              </a:ext>
            </a:extLst>
          </p:cNvPr>
          <p:cNvSpPr txBox="1"/>
          <p:nvPr/>
        </p:nvSpPr>
        <p:spPr>
          <a:xfrm>
            <a:off x="3399692" y="1242646"/>
            <a:ext cx="2105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r>
              <a:rPr lang="en-NL" dirty="0"/>
              <a:t>ransition frequency</a:t>
            </a:r>
          </a:p>
        </p:txBody>
      </p:sp>
    </p:spTree>
    <p:extLst>
      <p:ext uri="{BB962C8B-B14F-4D97-AF65-F5344CB8AC3E}">
        <p14:creationId xmlns:p14="http://schemas.microsoft.com/office/powerpoint/2010/main" val="256982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9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30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11BA4-C64A-54B5-69AB-4B76038C11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5BC4FA01-DC3A-A07B-148D-DC84059444E6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1790B99B-31B9-657B-2207-0558E20D2049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Suppression of Doppler effect in two stages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8CF26-F890-EAB9-89BA-416270E9CE66}"/>
              </a:ext>
            </a:extLst>
          </p:cNvPr>
          <p:cNvSpPr txBox="1">
            <a:spLocks/>
          </p:cNvSpPr>
          <p:nvPr/>
        </p:nvSpPr>
        <p:spPr>
          <a:xfrm>
            <a:off x="357189" y="897846"/>
            <a:ext cx="11477622" cy="365070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/>
              <a:t>Step 1: </a:t>
            </a:r>
            <a:r>
              <a:rPr lang="en-US" b="1" dirty="0">
                <a:solidFill>
                  <a:srgbClr val="900CFF"/>
                </a:solidFill>
              </a:rPr>
              <a:t>Choose spectroscopy time to be equal to trap oscillation period</a:t>
            </a:r>
          </a:p>
          <a:p>
            <a:pPr marL="0" indent="0">
              <a:buFont typeface="Arial"/>
              <a:buNone/>
            </a:pPr>
            <a:endParaRPr lang="en-US" sz="2400" dirty="0"/>
          </a:p>
          <a:p>
            <a:pPr marL="0" indent="0">
              <a:buFont typeface="Arial"/>
              <a:buNone/>
            </a:pPr>
            <a:r>
              <a:rPr lang="en-US" sz="2400" dirty="0"/>
              <a:t>Requires stable trap frequencies over a </a:t>
            </a:r>
            <a:br>
              <a:rPr lang="en-US" sz="2400" dirty="0"/>
            </a:br>
            <a:r>
              <a:rPr lang="en-US" sz="2400" dirty="0"/>
              <a:t>measurement day (~16 hours)</a:t>
            </a:r>
          </a:p>
          <a:p>
            <a:pPr marL="0" indent="0">
              <a:buFont typeface="Arial"/>
              <a:buNone/>
            </a:pPr>
            <a:r>
              <a:rPr lang="en-US" sz="2400" dirty="0"/>
              <a:t>→ Rebuilt ODT for more stability and control</a:t>
            </a:r>
          </a:p>
          <a:p>
            <a:pPr marL="0" indent="0">
              <a:buNone/>
            </a:pPr>
            <a:r>
              <a:rPr lang="en-US" sz="2400" dirty="0"/>
              <a:t>→ Excitation through the symmetry axis</a:t>
            </a:r>
          </a:p>
          <a:p>
            <a:pPr marL="0" indent="0">
              <a:buFont typeface="Arial"/>
              <a:buNone/>
            </a:pPr>
            <a:r>
              <a:rPr lang="en-US" sz="2400" dirty="0"/>
              <a:t>→ Active stabilization and control of the UV </a:t>
            </a:r>
            <a:br>
              <a:rPr lang="en-US" sz="2400" dirty="0"/>
            </a:br>
            <a:r>
              <a:rPr lang="en-US" sz="2400" dirty="0"/>
              <a:t>     ODT power (0.1mW,  0.3%)</a:t>
            </a:r>
          </a:p>
          <a:p>
            <a:pPr marL="0" indent="0">
              <a:buNone/>
            </a:pPr>
            <a:r>
              <a:rPr lang="en-US" sz="2400" dirty="0"/>
              <a:t>→ Motion reduction: temporary ODT depth </a:t>
            </a:r>
            <a:br>
              <a:rPr lang="en-US" sz="2400" dirty="0"/>
            </a:br>
            <a:r>
              <a:rPr lang="en-US" sz="2400" dirty="0"/>
              <a:t>     lowering</a:t>
            </a:r>
            <a:endParaRPr lang="en-NL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0B17D6-C0FF-6151-1412-9C8C7A1D8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5831" y="1578822"/>
            <a:ext cx="48641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7460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CB24CA-A4B1-3658-4F4F-996656603D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7ED4D1-AA40-7DDC-F450-D32DB664CA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951" y="1318105"/>
            <a:ext cx="6250349" cy="2814186"/>
          </a:xfrm>
          <a:prstGeom prst="rect">
            <a:avLst/>
          </a:prstGeom>
        </p:spPr>
      </p:pic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56497793-2AC9-014D-F6BE-AA1DFA5B3C66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3067DC-490E-776A-426B-5F527BD747D5}"/>
              </a:ext>
            </a:extLst>
          </p:cNvPr>
          <p:cNvSpPr txBox="1"/>
          <p:nvPr/>
        </p:nvSpPr>
        <p:spPr>
          <a:xfrm>
            <a:off x="6678017" y="4515519"/>
            <a:ext cx="69204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NL" sz="2000" dirty="0"/>
              <a:t>Oscillation period varies</a:t>
            </a:r>
            <a:br>
              <a:rPr lang="en-NL" sz="2000" dirty="0"/>
            </a:br>
            <a:r>
              <a:rPr lang="en-NL" sz="2000" dirty="0"/>
              <a:t>due to drifting ODT laser alignment</a:t>
            </a:r>
          </a:p>
          <a:p>
            <a:endParaRPr lang="en-NL" sz="2000" dirty="0"/>
          </a:p>
          <a:p>
            <a:pPr marL="285750" indent="-285750">
              <a:buFont typeface="Wingdings" pitchFamily="2" charset="2"/>
              <a:buChar char="q"/>
            </a:pPr>
            <a:r>
              <a:rPr lang="en-NL" sz="2000" b="1" dirty="0"/>
              <a:t>Measure over a 1 full oscillation for each side</a:t>
            </a:r>
            <a:r>
              <a:rPr lang="en-NL" sz="2000" dirty="0"/>
              <a:t> </a:t>
            </a:r>
            <a:br>
              <a:rPr lang="en-NL" sz="2000" dirty="0"/>
            </a:br>
            <a:r>
              <a:rPr lang="en-NL" sz="2000" b="1" dirty="0"/>
              <a:t>and afterwards combine the measurements.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AE0305A-0912-A860-1AEC-39B8F0397D67}"/>
              </a:ext>
            </a:extLst>
          </p:cNvPr>
          <p:cNvSpPr txBox="1">
            <a:spLocks/>
          </p:cNvSpPr>
          <p:nvPr/>
        </p:nvSpPr>
        <p:spPr>
          <a:xfrm>
            <a:off x="7738684" y="2398560"/>
            <a:ext cx="4642624" cy="13064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2000" dirty="0"/>
              <a:t>Excitation measured for each side </a:t>
            </a:r>
            <a:br>
              <a:rPr lang="en-US" sz="2000" dirty="0"/>
            </a:br>
            <a:r>
              <a:rPr lang="en-US" sz="2000" dirty="0"/>
              <a:t>separately (after each other)</a:t>
            </a:r>
            <a:endParaRPr lang="en-NL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4BE376-9498-687F-2F45-8F9D061A2AA0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Suppression of Doppler effect in two stages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2AF778-8168-3703-4F69-11C46AFFDC99}"/>
              </a:ext>
            </a:extLst>
          </p:cNvPr>
          <p:cNvSpPr txBox="1">
            <a:spLocks/>
          </p:cNvSpPr>
          <p:nvPr/>
        </p:nvSpPr>
        <p:spPr>
          <a:xfrm>
            <a:off x="357189" y="897846"/>
            <a:ext cx="6785801" cy="8606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/>
              <a:t>Step 2: </a:t>
            </a:r>
            <a:r>
              <a:rPr lang="en-US" b="1" dirty="0">
                <a:solidFill>
                  <a:srgbClr val="900CFF"/>
                </a:solidFill>
              </a:rPr>
              <a:t>Measure from opposite sides</a:t>
            </a: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40BC7E-D82F-B90A-6020-30A088FAAE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0138" y="3487614"/>
            <a:ext cx="3287879" cy="321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906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34DDF-9FF5-C6B9-65B9-D9717C119C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9FF669-5D20-13FC-B800-3259CDC33FB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16ABC9-EB3E-9953-B077-FD79F7856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948" y="1318105"/>
            <a:ext cx="6250349" cy="2814186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4B1F1EA-7E8C-FDF5-9416-E342757867C5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Suppression of Doppler effect in two stages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4F36ED-05E9-AFCA-5CA6-76944B448D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060" y="3601741"/>
            <a:ext cx="8809845" cy="304287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4527E8B-0A5D-DD4E-0539-5446F83684CF}"/>
              </a:ext>
            </a:extLst>
          </p:cNvPr>
          <p:cNvGrpSpPr/>
          <p:nvPr/>
        </p:nvGrpSpPr>
        <p:grpSpPr>
          <a:xfrm>
            <a:off x="5269067" y="4025579"/>
            <a:ext cx="1790066" cy="372789"/>
            <a:chOff x="8956432" y="3332207"/>
            <a:chExt cx="1790066" cy="37278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097E394-ECFE-C7BE-DDF0-F095DC13DA0C}"/>
                </a:ext>
              </a:extLst>
            </p:cNvPr>
            <p:cNvSpPr/>
            <p:nvPr/>
          </p:nvSpPr>
          <p:spPr>
            <a:xfrm>
              <a:off x="8956432" y="3335664"/>
              <a:ext cx="1790066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80C4E17-A15C-DACE-16C9-8D318B080783}"/>
                </a:ext>
              </a:extLst>
            </p:cNvPr>
            <p:cNvSpPr txBox="1"/>
            <p:nvPr/>
          </p:nvSpPr>
          <p:spPr>
            <a:xfrm>
              <a:off x="8956956" y="3332207"/>
              <a:ext cx="1634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dirty="0"/>
                <a:t>Right excitation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476EC84-D06B-CA52-2CF8-8A98D8663DF2}"/>
              </a:ext>
            </a:extLst>
          </p:cNvPr>
          <p:cNvGrpSpPr/>
          <p:nvPr/>
        </p:nvGrpSpPr>
        <p:grpSpPr>
          <a:xfrm>
            <a:off x="1277816" y="4029036"/>
            <a:ext cx="1594338" cy="369332"/>
            <a:chOff x="7690339" y="1375165"/>
            <a:chExt cx="1594338" cy="36933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9BC7BE2-4BFC-DC27-65CF-DFCC9D6BAC4B}"/>
                </a:ext>
              </a:extLst>
            </p:cNvPr>
            <p:cNvSpPr/>
            <p:nvPr/>
          </p:nvSpPr>
          <p:spPr>
            <a:xfrm>
              <a:off x="7690339" y="1375165"/>
              <a:ext cx="1594338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D1D7154-859A-C302-4221-16662E45CAD3}"/>
                </a:ext>
              </a:extLst>
            </p:cNvPr>
            <p:cNvSpPr txBox="1"/>
            <p:nvPr/>
          </p:nvSpPr>
          <p:spPr>
            <a:xfrm>
              <a:off x="7690339" y="1375165"/>
              <a:ext cx="15091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L" dirty="0"/>
                <a:t>Left excitation</a:t>
              </a:r>
            </a:p>
          </p:txBody>
        </p:sp>
      </p:grp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F049749-7456-76AB-22F2-665B686C3F66}"/>
              </a:ext>
            </a:extLst>
          </p:cNvPr>
          <p:cNvSpPr txBox="1">
            <a:spLocks/>
          </p:cNvSpPr>
          <p:nvPr/>
        </p:nvSpPr>
        <p:spPr>
          <a:xfrm>
            <a:off x="357189" y="897846"/>
            <a:ext cx="6785801" cy="8606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/>
              <a:t>Step 2: </a:t>
            </a:r>
            <a:r>
              <a:rPr lang="en-US" b="1" dirty="0">
                <a:solidFill>
                  <a:srgbClr val="900CFF"/>
                </a:solidFill>
              </a:rPr>
              <a:t>Measure from opposite sides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883931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9DAADF-B12F-86AA-27F3-3C5CAEF8A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5B984D44-9976-1802-DE9F-89E39C6E52A4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215973A-E769-97E8-6DEA-C3A0ADECE8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948" y="1318105"/>
            <a:ext cx="6250349" cy="2814186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974C7981-164E-D1BA-AF15-6A40AC650C19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Suppression of Doppler effect in two stages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1E9740-F9EB-2096-F2D8-C83653EA7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060" y="3601741"/>
            <a:ext cx="8809845" cy="304287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7F42798-31D0-70AF-8843-D76E83C8A8CB}"/>
              </a:ext>
            </a:extLst>
          </p:cNvPr>
          <p:cNvGrpSpPr/>
          <p:nvPr/>
        </p:nvGrpSpPr>
        <p:grpSpPr>
          <a:xfrm>
            <a:off x="5269067" y="4025579"/>
            <a:ext cx="1790066" cy="372789"/>
            <a:chOff x="8956432" y="3332207"/>
            <a:chExt cx="1790066" cy="37278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FE6F8A2-4F85-B90B-AC44-00833B731F73}"/>
                </a:ext>
              </a:extLst>
            </p:cNvPr>
            <p:cNvSpPr/>
            <p:nvPr/>
          </p:nvSpPr>
          <p:spPr>
            <a:xfrm>
              <a:off x="8956432" y="3335664"/>
              <a:ext cx="1790066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B4A3044-58BF-F5C6-10E9-59C14BA7887A}"/>
                </a:ext>
              </a:extLst>
            </p:cNvPr>
            <p:cNvSpPr txBox="1"/>
            <p:nvPr/>
          </p:nvSpPr>
          <p:spPr>
            <a:xfrm>
              <a:off x="8956956" y="3332207"/>
              <a:ext cx="1634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dirty="0"/>
                <a:t>Right excitation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FCA31BB-AA08-7675-2DC3-7520283C2074}"/>
              </a:ext>
            </a:extLst>
          </p:cNvPr>
          <p:cNvGrpSpPr/>
          <p:nvPr/>
        </p:nvGrpSpPr>
        <p:grpSpPr>
          <a:xfrm>
            <a:off x="1277816" y="4029036"/>
            <a:ext cx="1594338" cy="369332"/>
            <a:chOff x="7690339" y="1375165"/>
            <a:chExt cx="1594338" cy="36933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BFCE835-BCF6-198E-3322-1AF2351B7323}"/>
                </a:ext>
              </a:extLst>
            </p:cNvPr>
            <p:cNvSpPr/>
            <p:nvPr/>
          </p:nvSpPr>
          <p:spPr>
            <a:xfrm>
              <a:off x="7690339" y="1375165"/>
              <a:ext cx="1594338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61355F2-41CC-FE55-2B85-F48B2B609C9B}"/>
                </a:ext>
              </a:extLst>
            </p:cNvPr>
            <p:cNvSpPr txBox="1"/>
            <p:nvPr/>
          </p:nvSpPr>
          <p:spPr>
            <a:xfrm>
              <a:off x="7690339" y="1375165"/>
              <a:ext cx="15091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L" dirty="0"/>
                <a:t>Left excitation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B2814D1-5F95-A333-6DDC-352DE2B0E0FA}"/>
              </a:ext>
            </a:extLst>
          </p:cNvPr>
          <p:cNvSpPr txBox="1"/>
          <p:nvPr/>
        </p:nvSpPr>
        <p:spPr>
          <a:xfrm>
            <a:off x="2989384" y="5467926"/>
            <a:ext cx="4104970" cy="461665"/>
          </a:xfrm>
          <a:prstGeom prst="rect">
            <a:avLst/>
          </a:prstGeom>
          <a:solidFill>
            <a:srgbClr val="FF0000">
              <a:alpha val="19097"/>
            </a:srgbClr>
          </a:solidFill>
        </p:spPr>
        <p:txBody>
          <a:bodyPr wrap="none" rtlCol="0">
            <a:spAutoFit/>
          </a:bodyPr>
          <a:lstStyle/>
          <a:p>
            <a:r>
              <a:rPr lang="en-NL" sz="2400" b="1" dirty="0"/>
              <a:t>Left-right </a:t>
            </a:r>
            <a:r>
              <a:rPr lang="en-GB" sz="2400" b="1" dirty="0"/>
              <a:t>d</a:t>
            </a:r>
            <a:r>
              <a:rPr lang="en-NL" sz="2400" b="1" dirty="0"/>
              <a:t>ifference is 9(53) Hz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573E2E5-D916-94C2-88C0-831C90747F45}"/>
              </a:ext>
            </a:extLst>
          </p:cNvPr>
          <p:cNvSpPr txBox="1">
            <a:spLocks/>
          </p:cNvSpPr>
          <p:nvPr/>
        </p:nvSpPr>
        <p:spPr>
          <a:xfrm>
            <a:off x="357189" y="897846"/>
            <a:ext cx="6785801" cy="8606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/>
              <a:t>Step 2: </a:t>
            </a:r>
            <a:r>
              <a:rPr lang="en-US" b="1" dirty="0">
                <a:solidFill>
                  <a:srgbClr val="900CFF"/>
                </a:solidFill>
              </a:rPr>
              <a:t>Measure from opposite sides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874479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67066-D842-BABC-534D-9058A5719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6B764C22-B98E-B8C9-04E6-4D2AFF8289E8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E78CAA9-36DE-096A-5DE4-CB0285F875A6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Varying other parameters: </a:t>
            </a:r>
            <a:r>
              <a:rPr lang="en-US" sz="3600" baseline="30000" dirty="0">
                <a:solidFill>
                  <a:schemeClr val="bg1"/>
                </a:solidFill>
              </a:rPr>
              <a:t>4</a:t>
            </a:r>
            <a:r>
              <a:rPr lang="en-US" sz="3600" dirty="0">
                <a:solidFill>
                  <a:schemeClr val="bg1"/>
                </a:solidFill>
              </a:rPr>
              <a:t>He collective fit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4C0EB6F-3A4D-189E-E974-0E60D1D5BDDB}"/>
              </a:ext>
            </a:extLst>
          </p:cNvPr>
          <p:cNvSpPr txBox="1">
            <a:spLocks/>
          </p:cNvSpPr>
          <p:nvPr/>
        </p:nvSpPr>
        <p:spPr>
          <a:xfrm>
            <a:off x="357189" y="910546"/>
            <a:ext cx="11477622" cy="42066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2400" dirty="0"/>
              <a:t> We vary </a:t>
            </a:r>
            <a:r>
              <a:rPr lang="en-US" sz="2400" b="1" dirty="0"/>
              <a:t>chemical potential, spectroscopy laser power &amp; ODT power.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/>
              <a:t> </a:t>
            </a:r>
            <a:r>
              <a:rPr lang="en-US" sz="2400" dirty="0"/>
              <a:t>We measure 2x2 spectra:</a:t>
            </a:r>
            <a:endParaRPr lang="en-US" sz="2400" b="1" dirty="0"/>
          </a:p>
          <a:p>
            <a:r>
              <a:rPr lang="en-US" sz="2000" dirty="0" err="1"/>
              <a:t>m</a:t>
            </a:r>
            <a:r>
              <a:rPr lang="en-US" sz="2000" baseline="-25000" dirty="0" err="1"/>
              <a:t>j</a:t>
            </a:r>
            <a:r>
              <a:rPr lang="en-US" sz="2000" dirty="0"/>
              <a:t>=+1 and </a:t>
            </a:r>
            <a:r>
              <a:rPr lang="en-US" sz="2000" dirty="0" err="1"/>
              <a:t>m</a:t>
            </a:r>
            <a:r>
              <a:rPr lang="en-US" sz="2000" baseline="-25000" dirty="0" err="1"/>
              <a:t>j</a:t>
            </a:r>
            <a:r>
              <a:rPr lang="en-US" sz="2000" dirty="0"/>
              <a:t>=-1 → take average to cancel magnetic field.</a:t>
            </a:r>
          </a:p>
          <a:p>
            <a:r>
              <a:rPr lang="en-US" sz="2000" dirty="0"/>
              <a:t>Spectro laser from left side and right &amp; full-period average to suppress residual Doppler</a:t>
            </a:r>
          </a:p>
          <a:p>
            <a:pPr marL="0" indent="0">
              <a:buFont typeface="Arial"/>
              <a:buNone/>
            </a:pPr>
            <a:r>
              <a:rPr lang="en-US" sz="2400" dirty="0"/>
              <a:t>  </a:t>
            </a:r>
            <a:endParaRPr lang="en-NL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4DD0A4-9985-3449-36B7-47A969AE9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0515" y="799395"/>
            <a:ext cx="1954587" cy="19866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E52D8A9-1D4D-007E-95BD-812D834EC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9" y="2952345"/>
            <a:ext cx="10695046" cy="328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985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504755-E443-ABFC-3AB0-CFEBA1C36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D42130DC-5A55-248B-8BF5-2FDA86748CCC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Linked spectroscopy targets: He and He</a:t>
            </a:r>
            <a:r>
              <a:rPr lang="en-US" sz="3600" baseline="300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2A1431-4AA6-6D57-5D78-DDF2806829AD}"/>
              </a:ext>
            </a:extLst>
          </p:cNvPr>
          <p:cNvSpPr txBox="1"/>
          <p:nvPr/>
        </p:nvSpPr>
        <p:spPr>
          <a:xfrm>
            <a:off x="491565" y="1015669"/>
            <a:ext cx="4344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Goal:</a:t>
            </a:r>
            <a:r>
              <a:rPr lang="en-GB" sz="2000" dirty="0"/>
              <a:t> nuclear </a:t>
            </a:r>
            <a:r>
              <a:rPr lang="en-GB" sz="2000" b="1" dirty="0"/>
              <a:t>charge radius</a:t>
            </a:r>
            <a:r>
              <a:rPr lang="en-GB" sz="2000" b="1" baseline="30000" dirty="0"/>
              <a:t>2</a:t>
            </a:r>
            <a:r>
              <a:rPr lang="en-GB" sz="2000" b="1" dirty="0"/>
              <a:t> difference </a:t>
            </a:r>
            <a:br>
              <a:rPr lang="en-GB" sz="2000" dirty="0"/>
            </a:br>
            <a:r>
              <a:rPr lang="en-GB" sz="2000" dirty="0"/>
              <a:t>           between </a:t>
            </a:r>
            <a:r>
              <a:rPr lang="en-GB" sz="2000" baseline="30000" dirty="0"/>
              <a:t>3</a:t>
            </a:r>
            <a:r>
              <a:rPr lang="en-GB" sz="2000" dirty="0"/>
              <a:t>He and </a:t>
            </a:r>
            <a:r>
              <a:rPr lang="en-GB" sz="2000" baseline="30000" dirty="0"/>
              <a:t>4</a:t>
            </a:r>
            <a:r>
              <a:rPr lang="en-GB" sz="2000" dirty="0"/>
              <a:t>He</a:t>
            </a:r>
            <a:endParaRPr lang="en-NL" sz="20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5BB29A7-B349-0DBC-9DFE-B673D6A651B9}"/>
              </a:ext>
            </a:extLst>
          </p:cNvPr>
          <p:cNvSpPr/>
          <p:nvPr/>
        </p:nvSpPr>
        <p:spPr>
          <a:xfrm>
            <a:off x="3834132" y="299402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CB28011-F088-59F7-7E52-35D70B5D2FCF}"/>
              </a:ext>
            </a:extLst>
          </p:cNvPr>
          <p:cNvSpPr/>
          <p:nvPr/>
        </p:nvSpPr>
        <p:spPr>
          <a:xfrm>
            <a:off x="3822259" y="284203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93BE8BF-AE41-2757-ACC6-D6B5859FE005}"/>
              </a:ext>
            </a:extLst>
          </p:cNvPr>
          <p:cNvSpPr/>
          <p:nvPr/>
        </p:nvSpPr>
        <p:spPr>
          <a:xfrm>
            <a:off x="4022435" y="2983835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DAFDA62-C7A8-DC99-A67B-8AED411CC1C5}"/>
              </a:ext>
            </a:extLst>
          </p:cNvPr>
          <p:cNvSpPr/>
          <p:nvPr/>
        </p:nvSpPr>
        <p:spPr>
          <a:xfrm rot="20245214">
            <a:off x="3032237" y="2722175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AD38026-BB69-31FC-0E4C-C50730804A9B}"/>
              </a:ext>
            </a:extLst>
          </p:cNvPr>
          <p:cNvSpPr/>
          <p:nvPr/>
        </p:nvSpPr>
        <p:spPr>
          <a:xfrm rot="4741379">
            <a:off x="3070333" y="2745986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F7CA1AF-7CDD-33A8-A02C-78992F3008E7}"/>
              </a:ext>
            </a:extLst>
          </p:cNvPr>
          <p:cNvSpPr txBox="1"/>
          <p:nvPr/>
        </p:nvSpPr>
        <p:spPr>
          <a:xfrm>
            <a:off x="4190662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4</a:t>
            </a:r>
            <a:r>
              <a:rPr lang="en-NL" sz="3200" b="1" dirty="0"/>
              <a:t>He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6D2E69F-121E-C12B-C0A7-E104A970539A}"/>
              </a:ext>
            </a:extLst>
          </p:cNvPr>
          <p:cNvSpPr/>
          <p:nvPr/>
        </p:nvSpPr>
        <p:spPr>
          <a:xfrm>
            <a:off x="4689772" y="294411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1AAE759-0D76-A8F0-5B46-F28C4C430BB9}"/>
              </a:ext>
            </a:extLst>
          </p:cNvPr>
          <p:cNvSpPr/>
          <p:nvPr/>
        </p:nvSpPr>
        <p:spPr>
          <a:xfrm>
            <a:off x="3641712" y="2430819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9FBF86E-140B-2F57-5E98-C77505370564}"/>
              </a:ext>
            </a:extLst>
          </p:cNvPr>
          <p:cNvSpPr/>
          <p:nvPr/>
        </p:nvSpPr>
        <p:spPr>
          <a:xfrm>
            <a:off x="3960649" y="2779327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325A25C-59F7-315D-62F0-5E443D6FB4DC}"/>
              </a:ext>
            </a:extLst>
          </p:cNvPr>
          <p:cNvSpPr/>
          <p:nvPr/>
        </p:nvSpPr>
        <p:spPr>
          <a:xfrm>
            <a:off x="1172630" y="2928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E0B967B-F6D2-8661-FB63-ECA190D8864A}"/>
              </a:ext>
            </a:extLst>
          </p:cNvPr>
          <p:cNvSpPr/>
          <p:nvPr/>
        </p:nvSpPr>
        <p:spPr>
          <a:xfrm>
            <a:off x="1255339" y="2816928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D6327CD-F8D1-3EAE-68DB-3CA3E76F8213}"/>
              </a:ext>
            </a:extLst>
          </p:cNvPr>
          <p:cNvSpPr/>
          <p:nvPr/>
        </p:nvSpPr>
        <p:spPr>
          <a:xfrm rot="3611763" flipH="1">
            <a:off x="424826" y="2718022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9E2B41-9E38-FF24-FA9D-53BECBDD5B0E}"/>
              </a:ext>
            </a:extLst>
          </p:cNvPr>
          <p:cNvSpPr txBox="1"/>
          <p:nvPr/>
        </p:nvSpPr>
        <p:spPr>
          <a:xfrm>
            <a:off x="1182905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3</a:t>
            </a:r>
            <a:r>
              <a:rPr lang="en-NL" sz="3200" b="1" dirty="0"/>
              <a:t>He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1AAD17E-A3F6-0CDF-039C-E08409184A80}"/>
              </a:ext>
            </a:extLst>
          </p:cNvPr>
          <p:cNvSpPr/>
          <p:nvPr/>
        </p:nvSpPr>
        <p:spPr>
          <a:xfrm>
            <a:off x="1887792" y="331173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FA6CF5DC-6A07-D5F0-AD20-347275166E30}"/>
              </a:ext>
            </a:extLst>
          </p:cNvPr>
          <p:cNvSpPr/>
          <p:nvPr/>
        </p:nvSpPr>
        <p:spPr>
          <a:xfrm>
            <a:off x="751414" y="3265571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5D31270-7223-636B-071E-5FCD46719E56}"/>
              </a:ext>
            </a:extLst>
          </p:cNvPr>
          <p:cNvSpPr/>
          <p:nvPr/>
        </p:nvSpPr>
        <p:spPr>
          <a:xfrm>
            <a:off x="1452630" y="2794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09E04DB-6445-1620-0E7F-35DB7A61B55F}"/>
              </a:ext>
            </a:extLst>
          </p:cNvPr>
          <p:cNvSpPr/>
          <p:nvPr/>
        </p:nvSpPr>
        <p:spPr>
          <a:xfrm rot="18903248" flipH="1">
            <a:off x="462566" y="2725307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8" name="Up-down Arrow 47">
            <a:extLst>
              <a:ext uri="{FF2B5EF4-FFF2-40B4-BE49-F238E27FC236}">
                <a16:creationId xmlns:a16="http://schemas.microsoft.com/office/drawing/2014/main" id="{4A5F552C-71C7-EFAB-C570-71A125BED3DA}"/>
              </a:ext>
            </a:extLst>
          </p:cNvPr>
          <p:cNvSpPr/>
          <p:nvPr/>
        </p:nvSpPr>
        <p:spPr>
          <a:xfrm rot="5400000">
            <a:off x="2445573" y="2564869"/>
            <a:ext cx="490758" cy="785446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B97ADE5-3061-5C46-1C15-338712420DC8}"/>
              </a:ext>
            </a:extLst>
          </p:cNvPr>
          <p:cNvCxnSpPr/>
          <p:nvPr/>
        </p:nvCxnSpPr>
        <p:spPr>
          <a:xfrm>
            <a:off x="6079957" y="1347537"/>
            <a:ext cx="0" cy="4860758"/>
          </a:xfrm>
          <a:prstGeom prst="line">
            <a:avLst/>
          </a:prstGeom>
          <a:ln w="444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6120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5D523-1A16-CEE8-B2B2-DA537CB36A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906A9E63-082B-7D10-2AA6-2C2213B4CF17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Spectroscopy results </a:t>
            </a:r>
            <a:r>
              <a:rPr lang="en-US" sz="3600" baseline="30000" dirty="0">
                <a:solidFill>
                  <a:schemeClr val="bg1"/>
                </a:solidFill>
              </a:rPr>
              <a:t>4</a:t>
            </a:r>
            <a:r>
              <a:rPr lang="en-US" sz="3600" dirty="0">
                <a:solidFill>
                  <a:schemeClr val="bg1"/>
                </a:solidFill>
              </a:rPr>
              <a:t>He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3D7F4A-A501-7184-2255-82B95DFF2A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829" y="1517904"/>
            <a:ext cx="7772400" cy="51034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AB0463-70E1-5F06-651A-D632D8794EB3}"/>
              </a:ext>
            </a:extLst>
          </p:cNvPr>
          <p:cNvSpPr txBox="1"/>
          <p:nvPr/>
        </p:nvSpPr>
        <p:spPr>
          <a:xfrm>
            <a:off x="609721" y="947939"/>
            <a:ext cx="3738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/>
              <a:t>2 </a:t>
            </a:r>
            <a:r>
              <a:rPr lang="en-NL" sz="2400" baseline="30000" dirty="0"/>
              <a:t>3</a:t>
            </a:r>
            <a:r>
              <a:rPr lang="en-NL" sz="2400" dirty="0"/>
              <a:t>S</a:t>
            </a:r>
            <a:r>
              <a:rPr lang="en-NL" sz="2400" baseline="-25000" dirty="0"/>
              <a:t>1</a:t>
            </a:r>
            <a:r>
              <a:rPr lang="en-NL" sz="2400" dirty="0"/>
              <a:t> – 2 </a:t>
            </a:r>
            <a:r>
              <a:rPr lang="en-NL" sz="2400" baseline="30000" dirty="0"/>
              <a:t>1</a:t>
            </a:r>
            <a:r>
              <a:rPr lang="en-NL" sz="2400" dirty="0"/>
              <a:t>S</a:t>
            </a:r>
            <a:r>
              <a:rPr lang="en-NL" sz="2400" baseline="-25000" dirty="0"/>
              <a:t>0</a:t>
            </a:r>
            <a:r>
              <a:rPr lang="en-NL" sz="2400" dirty="0"/>
              <a:t> transition of </a:t>
            </a:r>
            <a:r>
              <a:rPr lang="en-NL" sz="2400" baseline="30000" dirty="0"/>
              <a:t>4</a:t>
            </a:r>
            <a:r>
              <a:rPr lang="en-NL" sz="2400" dirty="0"/>
              <a:t>He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9C3934-77F4-A920-4FB6-4E6FCDE12CC5}"/>
              </a:ext>
            </a:extLst>
          </p:cNvPr>
          <p:cNvSpPr txBox="1"/>
          <p:nvPr/>
        </p:nvSpPr>
        <p:spPr>
          <a:xfrm>
            <a:off x="8492542" y="3361737"/>
            <a:ext cx="30411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b="1" dirty="0"/>
              <a:t>Paper accepted:</a:t>
            </a:r>
          </a:p>
          <a:p>
            <a:r>
              <a:rPr lang="en-NL" sz="2000" b="1" dirty="0"/>
              <a:t>Steinebach et al., PRL 2026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0FBC1A6-E196-A1A7-216B-8CF2C1FF0DCD}"/>
              </a:ext>
            </a:extLst>
          </p:cNvPr>
          <p:cNvSpPr/>
          <p:nvPr/>
        </p:nvSpPr>
        <p:spPr>
          <a:xfrm>
            <a:off x="6858000" y="5382491"/>
            <a:ext cx="581891" cy="540327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116136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FDB53D-6066-A0E2-11CA-9EA6772E40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391E6EC4-C712-136A-03A7-48229F2FC665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B575873-774C-73F2-6C0E-350C88DB6B31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Spectroscopy results </a:t>
            </a:r>
            <a:r>
              <a:rPr lang="en-US" sz="3600" baseline="30000" dirty="0">
                <a:solidFill>
                  <a:schemeClr val="bg1"/>
                </a:solidFill>
              </a:rPr>
              <a:t>4</a:t>
            </a:r>
            <a:r>
              <a:rPr lang="en-US" sz="3600" dirty="0">
                <a:solidFill>
                  <a:schemeClr val="bg1"/>
                </a:solidFill>
              </a:rPr>
              <a:t>He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912AF8D-21CD-0536-B39E-E760B479603B}"/>
              </a:ext>
            </a:extLst>
          </p:cNvPr>
          <p:cNvGrpSpPr/>
          <p:nvPr/>
        </p:nvGrpSpPr>
        <p:grpSpPr>
          <a:xfrm>
            <a:off x="170017" y="1533854"/>
            <a:ext cx="6996327" cy="3729799"/>
            <a:chOff x="85060" y="1865393"/>
            <a:chExt cx="7772400" cy="414353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9A6D946-3A0B-DEB7-D403-27246F8531AE}"/>
                </a:ext>
              </a:extLst>
            </p:cNvPr>
            <p:cNvSpPr txBox="1"/>
            <p:nvPr/>
          </p:nvSpPr>
          <p:spPr>
            <a:xfrm>
              <a:off x="86092" y="1865393"/>
              <a:ext cx="4130214" cy="5128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2400" dirty="0"/>
                <a:t>2 </a:t>
              </a:r>
              <a:r>
                <a:rPr lang="en-NL" sz="2400" baseline="30000" dirty="0"/>
                <a:t>3</a:t>
              </a:r>
              <a:r>
                <a:rPr lang="en-NL" sz="2400" dirty="0"/>
                <a:t>S</a:t>
              </a:r>
              <a:r>
                <a:rPr lang="en-NL" sz="2400" baseline="-25000" dirty="0"/>
                <a:t>1</a:t>
              </a:r>
              <a:r>
                <a:rPr lang="en-NL" sz="2400" dirty="0"/>
                <a:t> – 2 </a:t>
              </a:r>
              <a:r>
                <a:rPr lang="en-NL" sz="2400" baseline="30000" dirty="0"/>
                <a:t>1</a:t>
              </a:r>
              <a:r>
                <a:rPr lang="en-NL" sz="2400" dirty="0"/>
                <a:t>S</a:t>
              </a:r>
              <a:r>
                <a:rPr lang="en-NL" sz="2400" baseline="-25000" dirty="0"/>
                <a:t>0</a:t>
              </a:r>
              <a:r>
                <a:rPr lang="en-NL" sz="2400" dirty="0"/>
                <a:t> transition in </a:t>
              </a:r>
              <a:r>
                <a:rPr lang="en-NL" sz="2400" b="1" baseline="30000" dirty="0"/>
                <a:t>4</a:t>
              </a:r>
              <a:r>
                <a:rPr lang="en-NL" sz="2400" b="1" dirty="0"/>
                <a:t>He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7A35A5B-D1AE-0D00-0408-B027F02495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060" y="2387993"/>
              <a:ext cx="7772400" cy="362093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E3F2B2F-044C-C6C7-2057-AD39C97C66CD}"/>
                </a:ext>
              </a:extLst>
            </p:cNvPr>
            <p:cNvSpPr txBox="1"/>
            <p:nvPr/>
          </p:nvSpPr>
          <p:spPr>
            <a:xfrm>
              <a:off x="1204401" y="2509862"/>
              <a:ext cx="3779464" cy="478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2200" dirty="0">
                  <a:solidFill>
                    <a:srgbClr val="FF0000"/>
                  </a:solidFill>
                </a:rPr>
                <a:t>48 Hz: 4x better than before</a:t>
              </a:r>
            </a:p>
          </p:txBody>
        </p:sp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B851E538-54B6-ED80-97EC-61F3FDC5B44E}"/>
                </a:ext>
              </a:extLst>
            </p:cNvPr>
            <p:cNvSpPr/>
            <p:nvPr/>
          </p:nvSpPr>
          <p:spPr>
            <a:xfrm>
              <a:off x="4973023" y="2667066"/>
              <a:ext cx="462257" cy="241757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4D6B600D-E9CD-98BC-3209-44CE2B14D0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2993" y="1959813"/>
            <a:ext cx="4784348" cy="381380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5B0D54E-853A-B3B0-E932-21F292FB758C}"/>
              </a:ext>
            </a:extLst>
          </p:cNvPr>
          <p:cNvSpPr txBox="1"/>
          <p:nvPr/>
        </p:nvSpPr>
        <p:spPr>
          <a:xfrm>
            <a:off x="7869324" y="1164522"/>
            <a:ext cx="25985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/>
              <a:t>Magic wavelength: </a:t>
            </a:r>
            <a:br>
              <a:rPr lang="en-NL" sz="2400" dirty="0"/>
            </a:br>
            <a:r>
              <a:rPr lang="en-NL" sz="2400" dirty="0"/>
              <a:t>319.81602(4) nm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45D296-05BE-3D15-253E-E3A3F5054A09}"/>
              </a:ext>
            </a:extLst>
          </p:cNvPr>
          <p:cNvSpPr txBox="1"/>
          <p:nvPr/>
        </p:nvSpPr>
        <p:spPr>
          <a:xfrm>
            <a:off x="7985931" y="2123062"/>
            <a:ext cx="32033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200" dirty="0">
                <a:solidFill>
                  <a:srgbClr val="FF0000"/>
                </a:solidFill>
              </a:rPr>
              <a:t>4 times better than before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1DB28F-460C-C851-87D8-75D58DB95FA9}"/>
              </a:ext>
            </a:extLst>
          </p:cNvPr>
          <p:cNvSpPr/>
          <p:nvPr/>
        </p:nvSpPr>
        <p:spPr>
          <a:xfrm>
            <a:off x="393404" y="4955860"/>
            <a:ext cx="2764465" cy="542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00105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BF4462-F971-E974-42D0-91A2FE4D9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14F8EDE7-E326-6C34-B467-0F87E260D23D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Latest theory evaluation helium isotope shift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649F07-D855-DC20-007F-212101960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571" y="1153073"/>
            <a:ext cx="9212053" cy="530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50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3479FB-0091-B84C-B2E1-C3EDDE3B9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80C59AD4-7092-0E41-2262-FCBAAC548965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1AE5F46-771E-D3F9-5279-080B443489C7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Overview h-</a:t>
            </a:r>
            <a:r>
              <a:rPr lang="en-US" sz="3600" dirty="0">
                <a:solidFill>
                  <a:schemeClr val="bg1"/>
                </a:solidFill>
                <a:latin typeface="Symbol" pitchFamily="2" charset="2"/>
              </a:rPr>
              <a:t>a</a:t>
            </a:r>
            <a:r>
              <a:rPr lang="en-US" sz="3600" dirty="0">
                <a:solidFill>
                  <a:schemeClr val="bg1"/>
                </a:solidFill>
              </a:rPr>
              <a:t> radius</a:t>
            </a:r>
            <a:r>
              <a:rPr lang="en-US" sz="3600" baseline="30000" dirty="0">
                <a:solidFill>
                  <a:schemeClr val="bg1"/>
                </a:solidFill>
              </a:rPr>
              <a:t>2</a:t>
            </a:r>
            <a:r>
              <a:rPr lang="en-US" sz="3600" dirty="0">
                <a:solidFill>
                  <a:schemeClr val="bg1"/>
                </a:solidFill>
              </a:rPr>
              <a:t> difference determinations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295C7D8-9ED2-C314-372C-2DC13C0F0B2D}"/>
              </a:ext>
            </a:extLst>
          </p:cNvPr>
          <p:cNvGrpSpPr/>
          <p:nvPr/>
        </p:nvGrpSpPr>
        <p:grpSpPr>
          <a:xfrm>
            <a:off x="1041149" y="905169"/>
            <a:ext cx="6388097" cy="5828003"/>
            <a:chOff x="540508" y="905169"/>
            <a:chExt cx="6388097" cy="582800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B7F37D1-F41A-7518-B49E-A347799AF4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0508" y="905169"/>
              <a:ext cx="6388097" cy="58280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FE04160-57BE-964F-9922-EA4BEFD36BF8}"/>
                </a:ext>
              </a:extLst>
            </p:cNvPr>
            <p:cNvSpPr txBox="1"/>
            <p:nvPr/>
          </p:nvSpPr>
          <p:spPr>
            <a:xfrm>
              <a:off x="5415121" y="1128241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1600" b="1" dirty="0"/>
                <a:t>2026</a:t>
              </a:r>
            </a:p>
          </p:txBody>
        </p:sp>
      </p:grpSp>
      <p:sp>
        <p:nvSpPr>
          <p:cNvPr id="2" name="Left Arrow 1">
            <a:extLst>
              <a:ext uri="{FF2B5EF4-FFF2-40B4-BE49-F238E27FC236}">
                <a16:creationId xmlns:a16="http://schemas.microsoft.com/office/drawing/2014/main" id="{ED1EC941-59B0-6F35-AD03-B5C673E4C0DD}"/>
              </a:ext>
            </a:extLst>
          </p:cNvPr>
          <p:cNvSpPr/>
          <p:nvPr/>
        </p:nvSpPr>
        <p:spPr>
          <a:xfrm>
            <a:off x="4972173" y="1069626"/>
            <a:ext cx="2877988" cy="454374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A8DA8D-3685-29E1-3070-F70D7F2B9D7F}"/>
              </a:ext>
            </a:extLst>
          </p:cNvPr>
          <p:cNvSpPr txBox="1"/>
          <p:nvPr/>
        </p:nvSpPr>
        <p:spPr>
          <a:xfrm>
            <a:off x="7942758" y="879453"/>
            <a:ext cx="335380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b="1" dirty="0"/>
              <a:t>This work</a:t>
            </a:r>
          </a:p>
          <a:p>
            <a:r>
              <a:rPr lang="en-GB" sz="2000" b="1" dirty="0">
                <a:latin typeface="Symbol" pitchFamily="2" charset="2"/>
              </a:rPr>
              <a:t>d</a:t>
            </a:r>
            <a:r>
              <a:rPr lang="en-GB" sz="2000" b="1" dirty="0"/>
              <a:t>r</a:t>
            </a:r>
            <a:r>
              <a:rPr lang="en-GB" sz="2000" b="1" baseline="30000" dirty="0"/>
              <a:t>2</a:t>
            </a:r>
            <a:r>
              <a:rPr lang="en-GB" sz="2000" b="1" dirty="0"/>
              <a:t> = r</a:t>
            </a:r>
            <a:r>
              <a:rPr lang="en-NL" sz="2000" b="1" baseline="30000" dirty="0"/>
              <a:t>2</a:t>
            </a:r>
            <a:r>
              <a:rPr lang="en-NL" sz="2000" b="1" baseline="-25000" dirty="0"/>
              <a:t>h</a:t>
            </a:r>
            <a:r>
              <a:rPr lang="en-NL" sz="2000" b="1" dirty="0"/>
              <a:t> – r</a:t>
            </a:r>
            <a:r>
              <a:rPr lang="en-NL" sz="2000" b="1" baseline="30000" dirty="0"/>
              <a:t>2</a:t>
            </a:r>
            <a:r>
              <a:rPr lang="en-NL" sz="2000" b="1" baseline="-25000" dirty="0">
                <a:latin typeface="Symbol" pitchFamily="2" charset="2"/>
              </a:rPr>
              <a:t>a</a:t>
            </a:r>
            <a:r>
              <a:rPr lang="en-NL" sz="2000" b="1" dirty="0">
                <a:latin typeface="Symbol" pitchFamily="2" charset="2"/>
              </a:rPr>
              <a:t> </a:t>
            </a:r>
            <a:r>
              <a:rPr lang="en-NL" sz="2000" b="1" dirty="0"/>
              <a:t>= 1.0676(10) fm</a:t>
            </a:r>
            <a:r>
              <a:rPr lang="en-NL" sz="2000" b="1" baseline="30000" dirty="0"/>
              <a:t>2</a:t>
            </a:r>
          </a:p>
          <a:p>
            <a:r>
              <a:rPr lang="en-NL" sz="2000" b="1" dirty="0"/>
              <a:t>~1.4x better than previous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5AA572F-6186-A5D7-4676-36F292B67880}"/>
              </a:ext>
            </a:extLst>
          </p:cNvPr>
          <p:cNvGrpSpPr/>
          <p:nvPr/>
        </p:nvGrpSpPr>
        <p:grpSpPr>
          <a:xfrm>
            <a:off x="6555788" y="4567625"/>
            <a:ext cx="5329909" cy="1015663"/>
            <a:chOff x="6555788" y="4567625"/>
            <a:chExt cx="5329909" cy="1015663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0AB41E19-863A-6344-28B7-B9C69545F6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55788" y="4753290"/>
              <a:ext cx="1294373" cy="0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5CFB9D9-D7BF-D934-6E4B-AC27248126A5}"/>
                </a:ext>
              </a:extLst>
            </p:cNvPr>
            <p:cNvSpPr txBox="1"/>
            <p:nvPr/>
          </p:nvSpPr>
          <p:spPr>
            <a:xfrm>
              <a:off x="7942758" y="4567625"/>
              <a:ext cx="394293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2000" dirty="0"/>
                <a:t>Also agreement with ETH (F. Merkt) </a:t>
              </a:r>
              <a:br>
                <a:rPr lang="en-NL" sz="2000" dirty="0"/>
              </a:br>
              <a:r>
                <a:rPr lang="en-GB" sz="2000" dirty="0"/>
                <a:t>b</a:t>
              </a:r>
              <a:r>
                <a:rPr lang="en-NL" sz="2000" dirty="0"/>
                <a:t>ased on </a:t>
              </a:r>
              <a:r>
                <a:rPr lang="en-NL" sz="2000" baseline="30000" dirty="0"/>
                <a:t>3,4</a:t>
              </a:r>
              <a:r>
                <a:rPr lang="en-NL" sz="2000" dirty="0"/>
                <a:t>He 2 </a:t>
              </a:r>
              <a:r>
                <a:rPr lang="en-NL" sz="2000" baseline="30000" dirty="0"/>
                <a:t>3</a:t>
              </a:r>
              <a:r>
                <a:rPr lang="en-NL" sz="2000" dirty="0"/>
                <a:t>S</a:t>
              </a:r>
              <a:r>
                <a:rPr lang="en-NL" sz="2000" baseline="-25000" dirty="0"/>
                <a:t>1</a:t>
              </a:r>
              <a:r>
                <a:rPr lang="en-NL" sz="2000" dirty="0"/>
                <a:t> </a:t>
              </a:r>
              <a:br>
                <a:rPr lang="en-NL" sz="2000" dirty="0"/>
              </a:br>
              <a:r>
                <a:rPr lang="en-NL" sz="2000" dirty="0"/>
                <a:t>ionization potental difference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3642C95-1F70-05CC-6424-CEEB800E617A}"/>
              </a:ext>
            </a:extLst>
          </p:cNvPr>
          <p:cNvGrpSpPr/>
          <p:nvPr/>
        </p:nvGrpSpPr>
        <p:grpSpPr>
          <a:xfrm>
            <a:off x="6555788" y="2373713"/>
            <a:ext cx="4433041" cy="923330"/>
            <a:chOff x="6555788" y="2373713"/>
            <a:chExt cx="4433041" cy="923330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27C904D-DA2D-299E-7E6C-261FE003AF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55788" y="2570922"/>
              <a:ext cx="1294373" cy="0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A0C7D37-BF8F-9119-8283-2593F362F8A1}"/>
                </a:ext>
              </a:extLst>
            </p:cNvPr>
            <p:cNvSpPr txBox="1"/>
            <p:nvPr/>
          </p:nvSpPr>
          <p:spPr>
            <a:xfrm>
              <a:off x="7942758" y="2373713"/>
              <a:ext cx="3046071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dirty="0"/>
                <a:t>A</a:t>
              </a:r>
              <a:r>
                <a:rPr lang="en-NL" sz="1800" dirty="0"/>
                <a:t>greement with CREMA </a:t>
              </a:r>
              <a:r>
                <a:rPr lang="en-NL" sz="1800" dirty="0">
                  <a:latin typeface="Symbol" pitchFamily="2" charset="2"/>
                </a:rPr>
                <a:t>m</a:t>
              </a:r>
              <a:r>
                <a:rPr lang="en-NL" sz="1800" dirty="0"/>
                <a:t>He</a:t>
              </a:r>
              <a:r>
                <a:rPr lang="en-NL" sz="1800" baseline="30000" dirty="0"/>
                <a:t>+</a:t>
              </a:r>
              <a:br>
                <a:rPr lang="en-NL" sz="1800" dirty="0"/>
              </a:br>
              <a:r>
                <a:rPr lang="en-NL" sz="1800" dirty="0"/>
                <a:t>confirmed at 1.2</a:t>
              </a:r>
              <a:r>
                <a:rPr lang="en-NL" sz="1800" dirty="0">
                  <a:latin typeface="Symbol" pitchFamily="2" charset="2"/>
                </a:rPr>
                <a:t>s</a:t>
              </a:r>
              <a:br>
                <a:rPr lang="en-NL" sz="1800" dirty="0">
                  <a:latin typeface="Symbol" pitchFamily="2" charset="2"/>
                </a:rPr>
              </a:br>
              <a:r>
                <a:rPr lang="en-GB" sz="1800" dirty="0"/>
                <a:t>c</a:t>
              </a:r>
              <a:r>
                <a:rPr lang="en-NL" sz="1800" dirty="0"/>
                <a:t>ombined uncertainy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8549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69D13-EC2C-20DD-586D-19CFCE959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D0612468-CF4E-B938-0101-9348852E9E9D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Ionization potential conundrum vs isotope shift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187BD25-14CC-842B-84F4-762A35C29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640" y="947938"/>
            <a:ext cx="8732651" cy="4570359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6F5153C3-E6B6-D3B4-7AE2-8457E87DD4A7}"/>
              </a:ext>
            </a:extLst>
          </p:cNvPr>
          <p:cNvSpPr/>
          <p:nvPr/>
        </p:nvSpPr>
        <p:spPr>
          <a:xfrm>
            <a:off x="2604657" y="4824184"/>
            <a:ext cx="6788727" cy="32047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6E6C3E7-F2C0-3F1B-775A-6FA8A09C5F2A}"/>
              </a:ext>
            </a:extLst>
          </p:cNvPr>
          <p:cNvSpPr/>
          <p:nvPr/>
        </p:nvSpPr>
        <p:spPr>
          <a:xfrm>
            <a:off x="3424135" y="1769618"/>
            <a:ext cx="1326776" cy="5656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445306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CB68A-FD04-D030-760A-70EACE612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6F70E504-ED7B-8A68-A92C-6B663A9CE5F9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Ionization potential conundrum … vs isotope shift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0283E1-8D82-735B-7A82-AB75D5B3A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80" y="605541"/>
            <a:ext cx="6792102" cy="46881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522E48-34B2-03B0-E9FB-CFCD73F509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7162" y="1979082"/>
            <a:ext cx="7062178" cy="4878917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13040EBD-F655-E9ED-4058-A681745592E2}"/>
              </a:ext>
            </a:extLst>
          </p:cNvPr>
          <p:cNvSpPr/>
          <p:nvPr/>
        </p:nvSpPr>
        <p:spPr>
          <a:xfrm>
            <a:off x="3844834" y="4325420"/>
            <a:ext cx="870857" cy="28767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A1A760-073C-13B5-32B6-FAF08BC818E1}"/>
              </a:ext>
            </a:extLst>
          </p:cNvPr>
          <p:cNvSpPr txBox="1"/>
          <p:nvPr/>
        </p:nvSpPr>
        <p:spPr>
          <a:xfrm>
            <a:off x="362935" y="5410574"/>
            <a:ext cx="50076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Ionization potential </a:t>
            </a:r>
            <a:r>
              <a:rPr lang="en-NL" baseline="30000" dirty="0"/>
              <a:t>4</a:t>
            </a:r>
            <a:r>
              <a:rPr lang="en-NL" dirty="0"/>
              <a:t>He 2</a:t>
            </a:r>
            <a:r>
              <a:rPr lang="en-NL" baseline="30000" dirty="0"/>
              <a:t>3</a:t>
            </a:r>
            <a:r>
              <a:rPr lang="en-NL" dirty="0"/>
              <a:t>S</a:t>
            </a:r>
            <a:r>
              <a:rPr lang="en-NL" baseline="-25000" dirty="0"/>
              <a:t>1</a:t>
            </a:r>
            <a:r>
              <a:rPr lang="en-NL" dirty="0"/>
              <a:t> shows 9</a:t>
            </a:r>
            <a:r>
              <a:rPr lang="en-NL" dirty="0">
                <a:latin typeface="Symbol" pitchFamily="2" charset="2"/>
              </a:rPr>
              <a:t>s</a:t>
            </a:r>
            <a:r>
              <a:rPr lang="en-NL" dirty="0"/>
              <a:t> deviation</a:t>
            </a:r>
            <a:br>
              <a:rPr lang="en-NL" dirty="0"/>
            </a:br>
            <a:r>
              <a:rPr lang="en-NL" dirty="0"/>
              <a:t>with theory of Patkos et al. PRA </a:t>
            </a:r>
            <a:r>
              <a:rPr lang="en-NL" b="1" dirty="0"/>
              <a:t>103</a:t>
            </a:r>
            <a:r>
              <a:rPr lang="en-NL" dirty="0"/>
              <a:t>, 042809 (2021)</a:t>
            </a:r>
          </a:p>
          <a:p>
            <a:endParaRPr lang="en-NL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841222D-B769-C2ED-2001-641CCEC1C33C}"/>
              </a:ext>
            </a:extLst>
          </p:cNvPr>
          <p:cNvSpPr/>
          <p:nvPr/>
        </p:nvSpPr>
        <p:spPr>
          <a:xfrm>
            <a:off x="9569612" y="5930284"/>
            <a:ext cx="1083592" cy="5841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59BE0E-3330-C6D9-C77E-A02395B81148}"/>
              </a:ext>
            </a:extLst>
          </p:cNvPr>
          <p:cNvSpPr txBox="1"/>
          <p:nvPr/>
        </p:nvSpPr>
        <p:spPr>
          <a:xfrm>
            <a:off x="8048835" y="6466401"/>
            <a:ext cx="35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b="1" dirty="0">
                <a:solidFill>
                  <a:srgbClr val="056BFF"/>
                </a:solidFill>
              </a:rPr>
              <a:t>But </a:t>
            </a:r>
            <a:r>
              <a:rPr lang="en-NL" b="1" dirty="0">
                <a:solidFill>
                  <a:srgbClr val="056BFF"/>
                </a:solidFill>
                <a:latin typeface="Symbol" pitchFamily="2" charset="2"/>
              </a:rPr>
              <a:t>d</a:t>
            </a:r>
            <a:r>
              <a:rPr lang="en-NL" b="1" dirty="0">
                <a:solidFill>
                  <a:srgbClr val="056BFF"/>
                </a:solidFill>
              </a:rPr>
              <a:t>r</a:t>
            </a:r>
            <a:r>
              <a:rPr lang="en-NL" b="1" baseline="30000" dirty="0">
                <a:solidFill>
                  <a:srgbClr val="056BFF"/>
                </a:solidFill>
              </a:rPr>
              <a:t>2</a:t>
            </a:r>
            <a:r>
              <a:rPr lang="en-NL" b="1" dirty="0">
                <a:solidFill>
                  <a:srgbClr val="056BFF"/>
                </a:solidFill>
              </a:rPr>
              <a:t> is in agreement with others!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4C7BD8-FCD8-E593-85D1-6A3EEC3E8885}"/>
              </a:ext>
            </a:extLst>
          </p:cNvPr>
          <p:cNvSpPr txBox="1"/>
          <p:nvPr/>
        </p:nvSpPr>
        <p:spPr>
          <a:xfrm>
            <a:off x="2454469" y="979154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b="1" baseline="30000" dirty="0"/>
              <a:t>4</a:t>
            </a:r>
            <a:r>
              <a:rPr lang="en-NL" b="1" dirty="0"/>
              <a:t>He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1DA72D-3A83-5F80-F926-99FEFD9B6A80}"/>
              </a:ext>
            </a:extLst>
          </p:cNvPr>
          <p:cNvSpPr txBox="1"/>
          <p:nvPr/>
        </p:nvSpPr>
        <p:spPr>
          <a:xfrm>
            <a:off x="8242125" y="1472155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b="1" baseline="30000" dirty="0"/>
              <a:t>3</a:t>
            </a:r>
            <a:r>
              <a:rPr lang="en-NL" b="1" dirty="0"/>
              <a:t>He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ACD25DA-A4E8-A39C-F61F-2E01C1B34D50}"/>
              </a:ext>
            </a:extLst>
          </p:cNvPr>
          <p:cNvSpPr/>
          <p:nvPr/>
        </p:nvSpPr>
        <p:spPr>
          <a:xfrm>
            <a:off x="5776686" y="4244140"/>
            <a:ext cx="6392654" cy="7037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7700557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F4B8FC-3351-F664-AC3E-3AB37C1C51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79B1FFE1-70DA-5238-BB9F-339C47A49ABF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4508F29-D4EB-DA3E-BB86-2D46FFD56752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Outlook for He and He</a:t>
            </a:r>
            <a:r>
              <a:rPr lang="en-US" sz="3600" baseline="300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EE4F15-E0C6-3544-3AC4-6A3BF185DE4E}"/>
              </a:ext>
            </a:extLst>
          </p:cNvPr>
          <p:cNvSpPr txBox="1"/>
          <p:nvPr/>
        </p:nvSpPr>
        <p:spPr>
          <a:xfrm>
            <a:off x="333499" y="4853998"/>
            <a:ext cx="546444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Isotope measurement </a:t>
            </a:r>
            <a:r>
              <a:rPr lang="en-GB" sz="2000" dirty="0"/>
              <a:t>on the </a:t>
            </a:r>
            <a:br>
              <a:rPr lang="en-GB" sz="2000" dirty="0"/>
            </a:br>
            <a:r>
              <a:rPr lang="en-GB" sz="2000" b="1" dirty="0">
                <a:solidFill>
                  <a:srgbClr val="FF0000"/>
                </a:solidFill>
              </a:rPr>
              <a:t>doubly-forbidden 2 </a:t>
            </a:r>
            <a:r>
              <a:rPr lang="en-GB" sz="2000" b="1" baseline="30000" dirty="0">
                <a:solidFill>
                  <a:srgbClr val="FF0000"/>
                </a:solidFill>
              </a:rPr>
              <a:t>3</a:t>
            </a:r>
            <a:r>
              <a:rPr lang="en-GB" sz="2000" b="1" dirty="0">
                <a:solidFill>
                  <a:srgbClr val="FF0000"/>
                </a:solidFill>
              </a:rPr>
              <a:t>S – 2 </a:t>
            </a:r>
            <a:r>
              <a:rPr lang="en-GB" sz="2000" b="1" baseline="30000" dirty="0">
                <a:solidFill>
                  <a:srgbClr val="FF0000"/>
                </a:solidFill>
              </a:rPr>
              <a:t>1</a:t>
            </a:r>
            <a:r>
              <a:rPr lang="en-GB" sz="2000" b="1" dirty="0">
                <a:solidFill>
                  <a:srgbClr val="FF0000"/>
                </a:solidFill>
              </a:rPr>
              <a:t>S transition</a:t>
            </a:r>
            <a:r>
              <a:rPr lang="en-GB" sz="2000" b="1" dirty="0">
                <a:solidFill>
                  <a:srgbClr val="F834FF"/>
                </a:solidFill>
              </a:rPr>
              <a:t> </a:t>
            </a:r>
            <a:r>
              <a:rPr lang="en-GB" sz="2000" dirty="0"/>
              <a:t>at 1557 nm</a:t>
            </a:r>
            <a:endParaRPr lang="en-GB" sz="2000" b="1" dirty="0"/>
          </a:p>
          <a:p>
            <a:endParaRPr lang="en-GB" sz="2000" dirty="0"/>
          </a:p>
          <a:p>
            <a:r>
              <a:rPr lang="en-GB" sz="2000" dirty="0"/>
              <a:t>Required: ultra-cold </a:t>
            </a:r>
            <a:r>
              <a:rPr lang="en-GB" sz="2000" baseline="30000" dirty="0"/>
              <a:t>3</a:t>
            </a:r>
            <a:r>
              <a:rPr lang="en-GB" sz="2000" dirty="0"/>
              <a:t>He and </a:t>
            </a:r>
            <a:r>
              <a:rPr lang="en-GB" sz="2000" baseline="30000" dirty="0"/>
              <a:t>4</a:t>
            </a:r>
            <a:r>
              <a:rPr lang="en-GB" sz="2000" dirty="0"/>
              <a:t>He</a:t>
            </a:r>
          </a:p>
          <a:p>
            <a:r>
              <a:rPr lang="en-GB" sz="2000" dirty="0"/>
              <a:t>&amp; trapping in magic wavelength trap</a:t>
            </a:r>
            <a:endParaRPr lang="en-NL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1CCB56-4447-35A0-0FF3-39BBC063CF27}"/>
              </a:ext>
            </a:extLst>
          </p:cNvPr>
          <p:cNvSpPr txBox="1"/>
          <p:nvPr/>
        </p:nvSpPr>
        <p:spPr>
          <a:xfrm>
            <a:off x="491565" y="1015669"/>
            <a:ext cx="4344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Goal:</a:t>
            </a:r>
            <a:r>
              <a:rPr lang="en-GB" sz="2000" dirty="0"/>
              <a:t> nuclear </a:t>
            </a:r>
            <a:r>
              <a:rPr lang="en-GB" sz="2000" b="1" dirty="0"/>
              <a:t>charge radius</a:t>
            </a:r>
            <a:r>
              <a:rPr lang="en-GB" sz="2000" b="1" baseline="30000" dirty="0"/>
              <a:t>2</a:t>
            </a:r>
            <a:r>
              <a:rPr lang="en-GB" sz="2000" b="1" dirty="0"/>
              <a:t> difference </a:t>
            </a:r>
            <a:br>
              <a:rPr lang="en-GB" sz="2000" dirty="0"/>
            </a:br>
            <a:r>
              <a:rPr lang="en-GB" sz="2000" dirty="0"/>
              <a:t>           between </a:t>
            </a:r>
            <a:r>
              <a:rPr lang="en-GB" sz="2000" baseline="30000" dirty="0"/>
              <a:t>3</a:t>
            </a:r>
            <a:r>
              <a:rPr lang="en-GB" sz="2000" dirty="0"/>
              <a:t>He and </a:t>
            </a:r>
            <a:r>
              <a:rPr lang="en-GB" sz="2000" baseline="30000" dirty="0"/>
              <a:t>4</a:t>
            </a:r>
            <a:r>
              <a:rPr lang="en-GB" sz="2000" dirty="0"/>
              <a:t>He</a:t>
            </a:r>
            <a:endParaRPr lang="en-NL" sz="20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EE00B7B-CCEB-66D5-8405-891EEBB0C1DA}"/>
              </a:ext>
            </a:extLst>
          </p:cNvPr>
          <p:cNvSpPr/>
          <p:nvPr/>
        </p:nvSpPr>
        <p:spPr>
          <a:xfrm>
            <a:off x="3834132" y="299402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692FB7A-5DE5-D384-77D0-3A5A47CC4F20}"/>
              </a:ext>
            </a:extLst>
          </p:cNvPr>
          <p:cNvSpPr/>
          <p:nvPr/>
        </p:nvSpPr>
        <p:spPr>
          <a:xfrm>
            <a:off x="3822259" y="284203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27F175F-F370-DA96-47BA-394CAED3D727}"/>
              </a:ext>
            </a:extLst>
          </p:cNvPr>
          <p:cNvSpPr/>
          <p:nvPr/>
        </p:nvSpPr>
        <p:spPr>
          <a:xfrm>
            <a:off x="4022435" y="2983835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AD9520F-6805-9FDE-EF9A-641B8A5D1B70}"/>
              </a:ext>
            </a:extLst>
          </p:cNvPr>
          <p:cNvSpPr/>
          <p:nvPr/>
        </p:nvSpPr>
        <p:spPr>
          <a:xfrm rot="20245214">
            <a:off x="3032237" y="2722175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3973A42-313E-C598-D58D-7ADBAA295413}"/>
              </a:ext>
            </a:extLst>
          </p:cNvPr>
          <p:cNvSpPr/>
          <p:nvPr/>
        </p:nvSpPr>
        <p:spPr>
          <a:xfrm rot="4741379">
            <a:off x="3070333" y="2745986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59F82D3-B601-50F8-5941-4DA03D19CDE0}"/>
              </a:ext>
            </a:extLst>
          </p:cNvPr>
          <p:cNvSpPr txBox="1"/>
          <p:nvPr/>
        </p:nvSpPr>
        <p:spPr>
          <a:xfrm>
            <a:off x="4190662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4</a:t>
            </a:r>
            <a:r>
              <a:rPr lang="en-NL" sz="3200" b="1" dirty="0"/>
              <a:t>He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C88DE787-50D9-395F-8422-5BA49B816375}"/>
              </a:ext>
            </a:extLst>
          </p:cNvPr>
          <p:cNvSpPr/>
          <p:nvPr/>
        </p:nvSpPr>
        <p:spPr>
          <a:xfrm>
            <a:off x="4689772" y="294411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F4AB0AA-D7BE-58D3-FD84-9B7F425FA8E1}"/>
              </a:ext>
            </a:extLst>
          </p:cNvPr>
          <p:cNvSpPr/>
          <p:nvPr/>
        </p:nvSpPr>
        <p:spPr>
          <a:xfrm>
            <a:off x="3641712" y="2430819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6FAF0D9-A214-3F4E-36C6-77DD9CEF7CFB}"/>
              </a:ext>
            </a:extLst>
          </p:cNvPr>
          <p:cNvSpPr/>
          <p:nvPr/>
        </p:nvSpPr>
        <p:spPr>
          <a:xfrm>
            <a:off x="3960649" y="2779327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307BA7E-005E-167A-1A0E-ED1E8C15C69B}"/>
              </a:ext>
            </a:extLst>
          </p:cNvPr>
          <p:cNvSpPr/>
          <p:nvPr/>
        </p:nvSpPr>
        <p:spPr>
          <a:xfrm>
            <a:off x="1172630" y="2928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605F005-BBF7-27C6-57B8-F70FAB1550BB}"/>
              </a:ext>
            </a:extLst>
          </p:cNvPr>
          <p:cNvSpPr/>
          <p:nvPr/>
        </p:nvSpPr>
        <p:spPr>
          <a:xfrm>
            <a:off x="1255339" y="2816928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1C8EE3C-5C65-4C10-DC29-C07D4386A154}"/>
              </a:ext>
            </a:extLst>
          </p:cNvPr>
          <p:cNvSpPr/>
          <p:nvPr/>
        </p:nvSpPr>
        <p:spPr>
          <a:xfrm rot="3611763" flipH="1">
            <a:off x="424826" y="2718022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7BE43C7-517C-4751-B64B-64BA7D6FA749}"/>
              </a:ext>
            </a:extLst>
          </p:cNvPr>
          <p:cNvSpPr txBox="1"/>
          <p:nvPr/>
        </p:nvSpPr>
        <p:spPr>
          <a:xfrm>
            <a:off x="1182905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3</a:t>
            </a:r>
            <a:r>
              <a:rPr lang="en-NL" sz="3200" b="1" dirty="0"/>
              <a:t>He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739EF14-CBB7-8C33-F588-1056423F9A4C}"/>
              </a:ext>
            </a:extLst>
          </p:cNvPr>
          <p:cNvSpPr/>
          <p:nvPr/>
        </p:nvSpPr>
        <p:spPr>
          <a:xfrm>
            <a:off x="1887792" y="331173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F778E81-E7B5-77D1-2DEE-45C856726518}"/>
              </a:ext>
            </a:extLst>
          </p:cNvPr>
          <p:cNvSpPr/>
          <p:nvPr/>
        </p:nvSpPr>
        <p:spPr>
          <a:xfrm>
            <a:off x="751414" y="3265571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D370B23-2683-9337-1E98-16AE7E501221}"/>
              </a:ext>
            </a:extLst>
          </p:cNvPr>
          <p:cNvSpPr/>
          <p:nvPr/>
        </p:nvSpPr>
        <p:spPr>
          <a:xfrm>
            <a:off x="1452630" y="2794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CA11E44-C07F-19BD-7FA2-95204224F5A7}"/>
              </a:ext>
            </a:extLst>
          </p:cNvPr>
          <p:cNvSpPr/>
          <p:nvPr/>
        </p:nvSpPr>
        <p:spPr>
          <a:xfrm rot="18903248" flipH="1">
            <a:off x="462566" y="2725307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8" name="Up-down Arrow 47">
            <a:extLst>
              <a:ext uri="{FF2B5EF4-FFF2-40B4-BE49-F238E27FC236}">
                <a16:creationId xmlns:a16="http://schemas.microsoft.com/office/drawing/2014/main" id="{F4A3BE6E-AD5C-354D-DBF4-404DC061F216}"/>
              </a:ext>
            </a:extLst>
          </p:cNvPr>
          <p:cNvSpPr/>
          <p:nvPr/>
        </p:nvSpPr>
        <p:spPr>
          <a:xfrm rot="5400000">
            <a:off x="2445573" y="2564869"/>
            <a:ext cx="490758" cy="785446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1D1998-C9DE-B403-E64D-3D4BCCFD9510}"/>
              </a:ext>
            </a:extLst>
          </p:cNvPr>
          <p:cNvSpPr txBox="1"/>
          <p:nvPr/>
        </p:nvSpPr>
        <p:spPr>
          <a:xfrm>
            <a:off x="759842" y="4218330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170 Hz    (10</a:t>
            </a:r>
            <a:r>
              <a:rPr lang="en-NL" baseline="30000" dirty="0"/>
              <a:t>-12</a:t>
            </a:r>
            <a:r>
              <a:rPr lang="en-NL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E0767B-56DA-571A-C52A-D4288F6033FB}"/>
              </a:ext>
            </a:extLst>
          </p:cNvPr>
          <p:cNvSpPr txBox="1"/>
          <p:nvPr/>
        </p:nvSpPr>
        <p:spPr>
          <a:xfrm>
            <a:off x="3475174" y="4218330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48 Hz    (3*10</a:t>
            </a:r>
            <a:r>
              <a:rPr lang="en-NL" baseline="30000" dirty="0"/>
              <a:t>-13</a:t>
            </a:r>
            <a:r>
              <a:rPr lang="en-NL" dirty="0"/>
              <a:t>)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7D9338E-43B7-F3F8-C40F-7AFE9757B1D6}"/>
              </a:ext>
            </a:extLst>
          </p:cNvPr>
          <p:cNvCxnSpPr/>
          <p:nvPr/>
        </p:nvCxnSpPr>
        <p:spPr>
          <a:xfrm>
            <a:off x="6351423" y="1347537"/>
            <a:ext cx="0" cy="4860758"/>
          </a:xfrm>
          <a:prstGeom prst="line">
            <a:avLst/>
          </a:prstGeom>
          <a:ln w="444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97043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29B41-A995-74EE-AD65-A2693B796A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F35FA95D-52A9-0430-7623-12D607956701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099A814-6E55-E2B9-4693-8D95688EDAA1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Outlook for He and He</a:t>
            </a:r>
            <a:r>
              <a:rPr lang="en-US" sz="3600" baseline="300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8E4EE3-D800-E5CB-9309-C3567D9FE3B0}"/>
              </a:ext>
            </a:extLst>
          </p:cNvPr>
          <p:cNvSpPr txBox="1"/>
          <p:nvPr/>
        </p:nvSpPr>
        <p:spPr>
          <a:xfrm>
            <a:off x="333499" y="4853998"/>
            <a:ext cx="587013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GB" sz="2000" b="1" dirty="0"/>
              <a:t>Improve </a:t>
            </a:r>
            <a:r>
              <a:rPr lang="en-GB" sz="2000" b="1" baseline="30000" dirty="0"/>
              <a:t>3</a:t>
            </a:r>
            <a:r>
              <a:rPr lang="en-GB" sz="2000" b="1" dirty="0"/>
              <a:t>He also to </a:t>
            </a:r>
            <a:r>
              <a:rPr lang="en-GB" sz="2000" b="1" dirty="0">
                <a:solidFill>
                  <a:srgbClr val="FF0000"/>
                </a:solidFill>
              </a:rPr>
              <a:t>50 Hz</a:t>
            </a:r>
            <a:br>
              <a:rPr lang="en-GB" sz="2000" b="1" dirty="0"/>
            </a:br>
            <a:r>
              <a:rPr lang="en-GB" sz="2000" dirty="0"/>
              <a:t>Then accuracy </a:t>
            </a:r>
            <a:r>
              <a:rPr lang="en-GB" sz="2000" dirty="0">
                <a:latin typeface="Symbol" pitchFamily="2" charset="2"/>
              </a:rPr>
              <a:t>d</a:t>
            </a:r>
            <a:r>
              <a:rPr lang="en-GB" sz="2000" dirty="0"/>
              <a:t>r</a:t>
            </a:r>
            <a:r>
              <a:rPr lang="en-GB" sz="2000" baseline="30000" dirty="0"/>
              <a:t>2</a:t>
            </a:r>
            <a:r>
              <a:rPr lang="en-GB" sz="2000" dirty="0"/>
              <a:t> improves by factor ~1.6 (up to 3)</a:t>
            </a:r>
          </a:p>
          <a:p>
            <a:pPr marL="342900" indent="-342900">
              <a:buFont typeface="Wingdings" pitchFamily="2" charset="2"/>
              <a:buChar char="q"/>
            </a:pPr>
            <a:endParaRPr lang="en-GB" sz="2000" dirty="0"/>
          </a:p>
          <a:p>
            <a:pPr marL="342900" indent="-342900">
              <a:buFont typeface="Wingdings" pitchFamily="2" charset="2"/>
              <a:buChar char="q"/>
            </a:pPr>
            <a:r>
              <a:rPr lang="en-GB" sz="2000" dirty="0"/>
              <a:t>How:</a:t>
            </a:r>
            <a:br>
              <a:rPr lang="en-GB" sz="2000" dirty="0"/>
            </a:br>
            <a:r>
              <a:rPr lang="en-GB" sz="2000" dirty="0"/>
              <a:t>- Laser-ionization detection instead of loss of atoms</a:t>
            </a:r>
            <a:br>
              <a:rPr lang="en-GB" sz="2000" dirty="0"/>
            </a:br>
            <a:r>
              <a:rPr lang="en-GB" sz="2000" dirty="0"/>
              <a:t>- Active hydrogen maser (VSL) calibration via WR</a:t>
            </a:r>
            <a:endParaRPr lang="en-NL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5F7736-7A71-4AAC-D9E8-D5DB0D94CAD4}"/>
              </a:ext>
            </a:extLst>
          </p:cNvPr>
          <p:cNvSpPr txBox="1"/>
          <p:nvPr/>
        </p:nvSpPr>
        <p:spPr>
          <a:xfrm>
            <a:off x="491565" y="1015669"/>
            <a:ext cx="4344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Goal:</a:t>
            </a:r>
            <a:r>
              <a:rPr lang="en-GB" sz="2000" dirty="0"/>
              <a:t> nuclear </a:t>
            </a:r>
            <a:r>
              <a:rPr lang="en-GB" sz="2000" b="1" dirty="0"/>
              <a:t>charge radius</a:t>
            </a:r>
            <a:r>
              <a:rPr lang="en-GB" sz="2000" b="1" baseline="30000" dirty="0"/>
              <a:t>2</a:t>
            </a:r>
            <a:r>
              <a:rPr lang="en-GB" sz="2000" b="1" dirty="0"/>
              <a:t> difference </a:t>
            </a:r>
            <a:br>
              <a:rPr lang="en-GB" sz="2000" dirty="0"/>
            </a:br>
            <a:r>
              <a:rPr lang="en-GB" sz="2000" dirty="0"/>
              <a:t>           between </a:t>
            </a:r>
            <a:r>
              <a:rPr lang="en-GB" sz="2000" baseline="30000" dirty="0"/>
              <a:t>3</a:t>
            </a:r>
            <a:r>
              <a:rPr lang="en-GB" sz="2000" dirty="0"/>
              <a:t>He and </a:t>
            </a:r>
            <a:r>
              <a:rPr lang="en-GB" sz="2000" baseline="30000" dirty="0"/>
              <a:t>4</a:t>
            </a:r>
            <a:r>
              <a:rPr lang="en-GB" sz="2000" dirty="0"/>
              <a:t>He</a:t>
            </a:r>
            <a:endParaRPr lang="en-NL" sz="20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FCE761A-6C57-1F96-6C3D-B823AFD42521}"/>
              </a:ext>
            </a:extLst>
          </p:cNvPr>
          <p:cNvSpPr/>
          <p:nvPr/>
        </p:nvSpPr>
        <p:spPr>
          <a:xfrm>
            <a:off x="3834132" y="299402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B5ABB0D-17CB-BC0A-9030-2B91DCA8AFF8}"/>
              </a:ext>
            </a:extLst>
          </p:cNvPr>
          <p:cNvSpPr/>
          <p:nvPr/>
        </p:nvSpPr>
        <p:spPr>
          <a:xfrm>
            <a:off x="3822259" y="284203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EC138E9-4B13-3E22-7EE4-08A56E6F19F6}"/>
              </a:ext>
            </a:extLst>
          </p:cNvPr>
          <p:cNvSpPr/>
          <p:nvPr/>
        </p:nvSpPr>
        <p:spPr>
          <a:xfrm>
            <a:off x="4022435" y="2983835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0E3A450-AE74-9E90-AC7F-D2D8FBF7422C}"/>
              </a:ext>
            </a:extLst>
          </p:cNvPr>
          <p:cNvSpPr/>
          <p:nvPr/>
        </p:nvSpPr>
        <p:spPr>
          <a:xfrm rot="20245214">
            <a:off x="3032237" y="2722175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EEB0730-1C56-9056-36A8-75D16AA2F6FE}"/>
              </a:ext>
            </a:extLst>
          </p:cNvPr>
          <p:cNvSpPr/>
          <p:nvPr/>
        </p:nvSpPr>
        <p:spPr>
          <a:xfrm rot="4741379">
            <a:off x="3070333" y="2745986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B1F199A-BB7B-79F0-9392-94892E73CC65}"/>
              </a:ext>
            </a:extLst>
          </p:cNvPr>
          <p:cNvSpPr txBox="1"/>
          <p:nvPr/>
        </p:nvSpPr>
        <p:spPr>
          <a:xfrm>
            <a:off x="4190662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4</a:t>
            </a:r>
            <a:r>
              <a:rPr lang="en-NL" sz="3200" b="1" dirty="0"/>
              <a:t>He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1A78536-E79E-EE6C-2BFE-D5DF650B2E29}"/>
              </a:ext>
            </a:extLst>
          </p:cNvPr>
          <p:cNvSpPr/>
          <p:nvPr/>
        </p:nvSpPr>
        <p:spPr>
          <a:xfrm>
            <a:off x="4689772" y="294411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ACA03A6-7E0F-B0BD-4E3D-3FD0ED56C3E8}"/>
              </a:ext>
            </a:extLst>
          </p:cNvPr>
          <p:cNvSpPr/>
          <p:nvPr/>
        </p:nvSpPr>
        <p:spPr>
          <a:xfrm>
            <a:off x="3641712" y="2430819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8CCC780-4A2A-518F-1EDC-7BE0BE83D73F}"/>
              </a:ext>
            </a:extLst>
          </p:cNvPr>
          <p:cNvSpPr/>
          <p:nvPr/>
        </p:nvSpPr>
        <p:spPr>
          <a:xfrm>
            <a:off x="3960649" y="2779327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4C4A1B6-4593-DF7F-DE72-166939435F21}"/>
              </a:ext>
            </a:extLst>
          </p:cNvPr>
          <p:cNvSpPr/>
          <p:nvPr/>
        </p:nvSpPr>
        <p:spPr>
          <a:xfrm>
            <a:off x="1172630" y="2928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FB0B8B3-15C3-D5D2-9744-C44D73CA5B5A}"/>
              </a:ext>
            </a:extLst>
          </p:cNvPr>
          <p:cNvSpPr/>
          <p:nvPr/>
        </p:nvSpPr>
        <p:spPr>
          <a:xfrm>
            <a:off x="1255339" y="2816928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2D7BB30-7878-5BC2-D4DF-E71960387CC5}"/>
              </a:ext>
            </a:extLst>
          </p:cNvPr>
          <p:cNvSpPr/>
          <p:nvPr/>
        </p:nvSpPr>
        <p:spPr>
          <a:xfrm rot="3611763" flipH="1">
            <a:off x="424826" y="2718022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62866A-27E6-572A-C3AE-046DE8962873}"/>
              </a:ext>
            </a:extLst>
          </p:cNvPr>
          <p:cNvSpPr txBox="1"/>
          <p:nvPr/>
        </p:nvSpPr>
        <p:spPr>
          <a:xfrm>
            <a:off x="1182905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3</a:t>
            </a:r>
            <a:r>
              <a:rPr lang="en-NL" sz="3200" b="1" dirty="0"/>
              <a:t>He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5FEF900-6247-E437-B9B2-7C01F0A9D8E9}"/>
              </a:ext>
            </a:extLst>
          </p:cNvPr>
          <p:cNvSpPr/>
          <p:nvPr/>
        </p:nvSpPr>
        <p:spPr>
          <a:xfrm>
            <a:off x="1887792" y="331173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F1AB659-1FAA-6D89-0A1E-AEE3B7C5FC08}"/>
              </a:ext>
            </a:extLst>
          </p:cNvPr>
          <p:cNvSpPr/>
          <p:nvPr/>
        </p:nvSpPr>
        <p:spPr>
          <a:xfrm>
            <a:off x="751414" y="3265571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5C1748B-D925-734E-D684-322B771DDA0C}"/>
              </a:ext>
            </a:extLst>
          </p:cNvPr>
          <p:cNvSpPr/>
          <p:nvPr/>
        </p:nvSpPr>
        <p:spPr>
          <a:xfrm>
            <a:off x="1452630" y="2794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695D95F-5431-C73D-2BC0-8941C19A264E}"/>
              </a:ext>
            </a:extLst>
          </p:cNvPr>
          <p:cNvSpPr/>
          <p:nvPr/>
        </p:nvSpPr>
        <p:spPr>
          <a:xfrm rot="18903248" flipH="1">
            <a:off x="462566" y="2725307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8" name="Up-down Arrow 47">
            <a:extLst>
              <a:ext uri="{FF2B5EF4-FFF2-40B4-BE49-F238E27FC236}">
                <a16:creationId xmlns:a16="http://schemas.microsoft.com/office/drawing/2014/main" id="{713A595B-7298-43C3-FDA1-67B42E0D0726}"/>
              </a:ext>
            </a:extLst>
          </p:cNvPr>
          <p:cNvSpPr/>
          <p:nvPr/>
        </p:nvSpPr>
        <p:spPr>
          <a:xfrm rot="5400000">
            <a:off x="2445573" y="2564869"/>
            <a:ext cx="490758" cy="785446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8113BE-1997-2A7E-8A8E-717FAF8FC081}"/>
              </a:ext>
            </a:extLst>
          </p:cNvPr>
          <p:cNvSpPr txBox="1"/>
          <p:nvPr/>
        </p:nvSpPr>
        <p:spPr>
          <a:xfrm>
            <a:off x="759842" y="4218330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170 Hz    (10</a:t>
            </a:r>
            <a:r>
              <a:rPr lang="en-NL" baseline="30000" dirty="0"/>
              <a:t>-12</a:t>
            </a:r>
            <a:r>
              <a:rPr lang="en-NL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8EF208-5EF7-37EF-90F5-84EFE368E3BC}"/>
              </a:ext>
            </a:extLst>
          </p:cNvPr>
          <p:cNvSpPr txBox="1"/>
          <p:nvPr/>
        </p:nvSpPr>
        <p:spPr>
          <a:xfrm>
            <a:off x="3475174" y="4218330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48 Hz    (3*10</a:t>
            </a:r>
            <a:r>
              <a:rPr lang="en-NL" baseline="30000" dirty="0"/>
              <a:t>-13</a:t>
            </a:r>
            <a:r>
              <a:rPr lang="en-NL" dirty="0"/>
              <a:t>)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B291042-5725-C6C3-D6FE-D54E978E93FE}"/>
              </a:ext>
            </a:extLst>
          </p:cNvPr>
          <p:cNvCxnSpPr/>
          <p:nvPr/>
        </p:nvCxnSpPr>
        <p:spPr>
          <a:xfrm>
            <a:off x="751414" y="4031921"/>
            <a:ext cx="1289418" cy="68836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1534093-A761-D68B-0947-F2586C308AB1}"/>
              </a:ext>
            </a:extLst>
          </p:cNvPr>
          <p:cNvCxnSpPr/>
          <p:nvPr/>
        </p:nvCxnSpPr>
        <p:spPr>
          <a:xfrm>
            <a:off x="6351423" y="1347537"/>
            <a:ext cx="0" cy="4860758"/>
          </a:xfrm>
          <a:prstGeom prst="line">
            <a:avLst/>
          </a:prstGeom>
          <a:ln w="444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10940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AABE34-72D1-0234-5D98-A6B9F4A82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B1689BD3-E29B-67F4-C96E-DC27BDB88CBC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8DF8424-9161-9AC9-3BBD-2162DC77CA9A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Outlook for He and He</a:t>
            </a:r>
            <a:r>
              <a:rPr lang="en-US" sz="3600" baseline="300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B56A8C-A2AF-5D4B-6657-085B93EC6A67}"/>
              </a:ext>
            </a:extLst>
          </p:cNvPr>
          <p:cNvSpPr txBox="1"/>
          <p:nvPr/>
        </p:nvSpPr>
        <p:spPr>
          <a:xfrm>
            <a:off x="333499" y="4853998"/>
            <a:ext cx="587013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GB" sz="2000" b="1" dirty="0"/>
              <a:t>Improve </a:t>
            </a:r>
            <a:r>
              <a:rPr lang="en-GB" sz="2000" b="1" baseline="30000" dirty="0"/>
              <a:t>3</a:t>
            </a:r>
            <a:r>
              <a:rPr lang="en-GB" sz="2000" b="1" dirty="0"/>
              <a:t>He also to </a:t>
            </a:r>
            <a:r>
              <a:rPr lang="en-GB" sz="2000" b="1" dirty="0">
                <a:solidFill>
                  <a:srgbClr val="FF0000"/>
                </a:solidFill>
              </a:rPr>
              <a:t>50 Hz</a:t>
            </a:r>
            <a:br>
              <a:rPr lang="en-GB" sz="2000" b="1" dirty="0"/>
            </a:br>
            <a:r>
              <a:rPr lang="en-GB" sz="2000" dirty="0"/>
              <a:t>Then accuracy </a:t>
            </a:r>
            <a:r>
              <a:rPr lang="en-GB" sz="2000" dirty="0">
                <a:latin typeface="Symbol" pitchFamily="2" charset="2"/>
              </a:rPr>
              <a:t>d</a:t>
            </a:r>
            <a:r>
              <a:rPr lang="en-GB" sz="2000" dirty="0"/>
              <a:t>r</a:t>
            </a:r>
            <a:r>
              <a:rPr lang="en-GB" sz="2000" baseline="30000" dirty="0"/>
              <a:t>2</a:t>
            </a:r>
            <a:r>
              <a:rPr lang="en-GB" sz="2000" dirty="0"/>
              <a:t> improves by factor ~1.6 (up to 3)</a:t>
            </a:r>
          </a:p>
          <a:p>
            <a:pPr marL="342900" indent="-342900">
              <a:buFont typeface="Wingdings" pitchFamily="2" charset="2"/>
              <a:buChar char="q"/>
            </a:pPr>
            <a:endParaRPr lang="en-GB" sz="2000" dirty="0"/>
          </a:p>
          <a:p>
            <a:pPr marL="342900" indent="-342900">
              <a:buFont typeface="Wingdings" pitchFamily="2" charset="2"/>
              <a:buChar char="q"/>
            </a:pPr>
            <a:r>
              <a:rPr lang="en-GB" sz="2000" dirty="0"/>
              <a:t>How:</a:t>
            </a:r>
            <a:br>
              <a:rPr lang="en-GB" sz="2000" dirty="0"/>
            </a:br>
            <a:r>
              <a:rPr lang="en-GB" sz="2000" dirty="0"/>
              <a:t>- Laser-ionization detection instead of loss of atoms</a:t>
            </a:r>
            <a:br>
              <a:rPr lang="en-GB" sz="2000" dirty="0"/>
            </a:br>
            <a:r>
              <a:rPr lang="en-GB" sz="2000" dirty="0"/>
              <a:t>- Active hydrogen maser (VSL) calibration via WR</a:t>
            </a:r>
            <a:endParaRPr lang="en-NL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8324FF-EC2D-4D4C-0914-BEE65FA0E590}"/>
              </a:ext>
            </a:extLst>
          </p:cNvPr>
          <p:cNvSpPr txBox="1"/>
          <p:nvPr/>
        </p:nvSpPr>
        <p:spPr>
          <a:xfrm>
            <a:off x="491565" y="1015669"/>
            <a:ext cx="4344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Goal:</a:t>
            </a:r>
            <a:r>
              <a:rPr lang="en-GB" sz="2000" dirty="0"/>
              <a:t> nuclear </a:t>
            </a:r>
            <a:r>
              <a:rPr lang="en-GB" sz="2000" b="1" dirty="0"/>
              <a:t>charge radius</a:t>
            </a:r>
            <a:r>
              <a:rPr lang="en-GB" sz="2000" b="1" baseline="30000" dirty="0"/>
              <a:t>2</a:t>
            </a:r>
            <a:r>
              <a:rPr lang="en-GB" sz="2000" b="1" dirty="0"/>
              <a:t> difference </a:t>
            </a:r>
            <a:br>
              <a:rPr lang="en-GB" sz="2000" dirty="0"/>
            </a:br>
            <a:r>
              <a:rPr lang="en-GB" sz="2000" dirty="0"/>
              <a:t>           between </a:t>
            </a:r>
            <a:r>
              <a:rPr lang="en-GB" sz="2000" baseline="30000" dirty="0"/>
              <a:t>3</a:t>
            </a:r>
            <a:r>
              <a:rPr lang="en-GB" sz="2000" dirty="0"/>
              <a:t>He and </a:t>
            </a:r>
            <a:r>
              <a:rPr lang="en-GB" sz="2000" baseline="30000" dirty="0"/>
              <a:t>4</a:t>
            </a:r>
            <a:r>
              <a:rPr lang="en-GB" sz="2000" dirty="0"/>
              <a:t>He</a:t>
            </a:r>
            <a:endParaRPr lang="en-NL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6A3423-CB48-313C-0A12-A2B03DB73C4B}"/>
              </a:ext>
            </a:extLst>
          </p:cNvPr>
          <p:cNvSpPr txBox="1"/>
          <p:nvPr/>
        </p:nvSpPr>
        <p:spPr>
          <a:xfrm>
            <a:off x="6711746" y="1029248"/>
            <a:ext cx="5091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Goal:</a:t>
            </a:r>
            <a:r>
              <a:rPr lang="en-GB" sz="2000" dirty="0"/>
              <a:t> </a:t>
            </a:r>
            <a:r>
              <a:rPr lang="en-GB" sz="2000" b="1" dirty="0"/>
              <a:t>absolute nuclear charge radius </a:t>
            </a:r>
            <a:r>
              <a:rPr lang="en-GB" sz="2000" dirty="0"/>
              <a:t>of </a:t>
            </a:r>
            <a:r>
              <a:rPr lang="en-GB" sz="2000" baseline="30000" dirty="0"/>
              <a:t>4</a:t>
            </a:r>
            <a:r>
              <a:rPr lang="en-GB" sz="2000" dirty="0"/>
              <a:t>He</a:t>
            </a:r>
            <a:r>
              <a:rPr lang="en-GB" sz="2000" baseline="30000" dirty="0"/>
              <a:t>+</a:t>
            </a:r>
            <a:r>
              <a:rPr lang="en-GB" sz="2000" dirty="0"/>
              <a:t>, </a:t>
            </a:r>
            <a:br>
              <a:rPr lang="en-GB" sz="2000" dirty="0"/>
            </a:br>
            <a:r>
              <a:rPr lang="en-GB" sz="2000" dirty="0"/>
              <a:t>           or </a:t>
            </a:r>
            <a:r>
              <a:rPr lang="en-GB" sz="2000" b="1" dirty="0"/>
              <a:t>test of QED </a:t>
            </a:r>
            <a:r>
              <a:rPr lang="en-GB" sz="2000" dirty="0"/>
              <a:t>or</a:t>
            </a:r>
            <a:r>
              <a:rPr lang="en-GB" sz="2000" b="1" dirty="0"/>
              <a:t>  Rydberg constant</a:t>
            </a:r>
            <a:endParaRPr lang="en-NL" sz="2000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84CBAFE-EEA6-1F68-212D-FE332C0963D9}"/>
              </a:ext>
            </a:extLst>
          </p:cNvPr>
          <p:cNvSpPr/>
          <p:nvPr/>
        </p:nvSpPr>
        <p:spPr>
          <a:xfrm>
            <a:off x="3834132" y="299402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C9B8BA1-A118-1C20-BCF1-31289A085D34}"/>
              </a:ext>
            </a:extLst>
          </p:cNvPr>
          <p:cNvSpPr/>
          <p:nvPr/>
        </p:nvSpPr>
        <p:spPr>
          <a:xfrm>
            <a:off x="3822259" y="284203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4E00A7B-18C2-8F0A-4990-726B53B10CAD}"/>
              </a:ext>
            </a:extLst>
          </p:cNvPr>
          <p:cNvSpPr/>
          <p:nvPr/>
        </p:nvSpPr>
        <p:spPr>
          <a:xfrm>
            <a:off x="4022435" y="2983835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F371F2F-0052-1505-F5A3-849B0258847F}"/>
              </a:ext>
            </a:extLst>
          </p:cNvPr>
          <p:cNvSpPr/>
          <p:nvPr/>
        </p:nvSpPr>
        <p:spPr>
          <a:xfrm rot="20245214">
            <a:off x="3032237" y="2722175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ADDD614-040B-B00A-5211-3ED2196E7811}"/>
              </a:ext>
            </a:extLst>
          </p:cNvPr>
          <p:cNvSpPr/>
          <p:nvPr/>
        </p:nvSpPr>
        <p:spPr>
          <a:xfrm rot="4741379">
            <a:off x="3070333" y="2745986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D69EEA9-B249-5817-90C2-3C5457896826}"/>
              </a:ext>
            </a:extLst>
          </p:cNvPr>
          <p:cNvSpPr txBox="1"/>
          <p:nvPr/>
        </p:nvSpPr>
        <p:spPr>
          <a:xfrm>
            <a:off x="4190662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4</a:t>
            </a:r>
            <a:r>
              <a:rPr lang="en-NL" sz="3200" b="1" dirty="0"/>
              <a:t>He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9AEDDE1-26C0-0059-8383-1D7F8E72E9CE}"/>
              </a:ext>
            </a:extLst>
          </p:cNvPr>
          <p:cNvSpPr/>
          <p:nvPr/>
        </p:nvSpPr>
        <p:spPr>
          <a:xfrm>
            <a:off x="4689772" y="294411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58E45F7-6229-EB0F-85FB-DF1A0192C0EC}"/>
              </a:ext>
            </a:extLst>
          </p:cNvPr>
          <p:cNvSpPr/>
          <p:nvPr/>
        </p:nvSpPr>
        <p:spPr>
          <a:xfrm>
            <a:off x="3641712" y="2430819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3364DED-3CCF-0FD8-E3CF-975CB2014523}"/>
              </a:ext>
            </a:extLst>
          </p:cNvPr>
          <p:cNvSpPr/>
          <p:nvPr/>
        </p:nvSpPr>
        <p:spPr>
          <a:xfrm>
            <a:off x="3960649" y="2779327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72AE53E-4BB9-E4CB-5742-8013D767FF4E}"/>
              </a:ext>
            </a:extLst>
          </p:cNvPr>
          <p:cNvSpPr/>
          <p:nvPr/>
        </p:nvSpPr>
        <p:spPr>
          <a:xfrm>
            <a:off x="1172630" y="2928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25B020F-F829-374F-69EF-E28C3807BDF9}"/>
              </a:ext>
            </a:extLst>
          </p:cNvPr>
          <p:cNvSpPr/>
          <p:nvPr/>
        </p:nvSpPr>
        <p:spPr>
          <a:xfrm>
            <a:off x="1255339" y="2816928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E9D1554-DD4F-7E6A-5C65-08244013A0F4}"/>
              </a:ext>
            </a:extLst>
          </p:cNvPr>
          <p:cNvSpPr/>
          <p:nvPr/>
        </p:nvSpPr>
        <p:spPr>
          <a:xfrm rot="3611763" flipH="1">
            <a:off x="424826" y="2718022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EDA75AD-7D44-1AB5-7562-3C2375461252}"/>
              </a:ext>
            </a:extLst>
          </p:cNvPr>
          <p:cNvSpPr txBox="1"/>
          <p:nvPr/>
        </p:nvSpPr>
        <p:spPr>
          <a:xfrm>
            <a:off x="1182905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3</a:t>
            </a:r>
            <a:r>
              <a:rPr lang="en-NL" sz="3200" b="1" dirty="0"/>
              <a:t>He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CF79E25-C0F5-7338-8064-6297EC38BB7E}"/>
              </a:ext>
            </a:extLst>
          </p:cNvPr>
          <p:cNvSpPr/>
          <p:nvPr/>
        </p:nvSpPr>
        <p:spPr>
          <a:xfrm>
            <a:off x="1887792" y="331173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852BDEB-1231-3151-09F9-7F61DDC1A262}"/>
              </a:ext>
            </a:extLst>
          </p:cNvPr>
          <p:cNvSpPr/>
          <p:nvPr/>
        </p:nvSpPr>
        <p:spPr>
          <a:xfrm>
            <a:off x="751414" y="3265571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8B01AAC-96BC-D84F-5C75-6E02082AD9E4}"/>
              </a:ext>
            </a:extLst>
          </p:cNvPr>
          <p:cNvSpPr/>
          <p:nvPr/>
        </p:nvSpPr>
        <p:spPr>
          <a:xfrm>
            <a:off x="1452630" y="2794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D6668FD-1D36-5123-F69D-76442830421D}"/>
              </a:ext>
            </a:extLst>
          </p:cNvPr>
          <p:cNvSpPr/>
          <p:nvPr/>
        </p:nvSpPr>
        <p:spPr>
          <a:xfrm rot="18903248" flipH="1">
            <a:off x="462566" y="2725307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8" name="Up-down Arrow 47">
            <a:extLst>
              <a:ext uri="{FF2B5EF4-FFF2-40B4-BE49-F238E27FC236}">
                <a16:creationId xmlns:a16="http://schemas.microsoft.com/office/drawing/2014/main" id="{F3AAEE93-FD31-65D1-19E4-63DF9CE7D4B6}"/>
              </a:ext>
            </a:extLst>
          </p:cNvPr>
          <p:cNvSpPr/>
          <p:nvPr/>
        </p:nvSpPr>
        <p:spPr>
          <a:xfrm rot="5400000">
            <a:off x="2445573" y="2564869"/>
            <a:ext cx="490758" cy="785446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65664BB6-C65C-D268-BD99-A5A6874D7F86}"/>
              </a:ext>
            </a:extLst>
          </p:cNvPr>
          <p:cNvSpPr/>
          <p:nvPr/>
        </p:nvSpPr>
        <p:spPr>
          <a:xfrm>
            <a:off x="8576081" y="2988860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6581B43-468A-230C-3FF5-73BD8F8D0AA9}"/>
              </a:ext>
            </a:extLst>
          </p:cNvPr>
          <p:cNvSpPr/>
          <p:nvPr/>
        </p:nvSpPr>
        <p:spPr>
          <a:xfrm>
            <a:off x="8564208" y="2836870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44FA91B-18A8-B25D-8156-2156EB69374A}"/>
              </a:ext>
            </a:extLst>
          </p:cNvPr>
          <p:cNvSpPr/>
          <p:nvPr/>
        </p:nvSpPr>
        <p:spPr>
          <a:xfrm>
            <a:off x="8764384" y="2978668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815BF85-EF74-DBE6-DA66-F034335481BF}"/>
              </a:ext>
            </a:extLst>
          </p:cNvPr>
          <p:cNvSpPr/>
          <p:nvPr/>
        </p:nvSpPr>
        <p:spPr>
          <a:xfrm rot="20245214">
            <a:off x="7774186" y="2717008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8EA03F6-3E07-C787-3756-7555EE7A12A6}"/>
              </a:ext>
            </a:extLst>
          </p:cNvPr>
          <p:cNvSpPr txBox="1"/>
          <p:nvPr/>
        </p:nvSpPr>
        <p:spPr>
          <a:xfrm>
            <a:off x="8559335" y="1798194"/>
            <a:ext cx="9605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4</a:t>
            </a:r>
            <a:r>
              <a:rPr lang="en-NL" sz="3200" b="1" dirty="0"/>
              <a:t>He</a:t>
            </a:r>
            <a:r>
              <a:rPr lang="en-NL" sz="4000" b="1" baseline="30000" dirty="0"/>
              <a:t>+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47FA346-986E-13DA-0FEE-4FC76690F464}"/>
              </a:ext>
            </a:extLst>
          </p:cNvPr>
          <p:cNvSpPr/>
          <p:nvPr/>
        </p:nvSpPr>
        <p:spPr>
          <a:xfrm>
            <a:off x="9431721" y="2938943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FEFED4B-FA95-BE39-D328-029886CE8EB3}"/>
              </a:ext>
            </a:extLst>
          </p:cNvPr>
          <p:cNvSpPr/>
          <p:nvPr/>
        </p:nvSpPr>
        <p:spPr>
          <a:xfrm>
            <a:off x="8702598" y="2774160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C03D78-2593-74A7-BB85-25FBD6BBEFF5}"/>
              </a:ext>
            </a:extLst>
          </p:cNvPr>
          <p:cNvSpPr txBox="1"/>
          <p:nvPr/>
        </p:nvSpPr>
        <p:spPr>
          <a:xfrm>
            <a:off x="759842" y="4218330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170 Hz    (10</a:t>
            </a:r>
            <a:r>
              <a:rPr lang="en-NL" baseline="30000" dirty="0"/>
              <a:t>-12</a:t>
            </a:r>
            <a:r>
              <a:rPr lang="en-NL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9811B8-4C8A-BB1F-626B-28480E6886CF}"/>
              </a:ext>
            </a:extLst>
          </p:cNvPr>
          <p:cNvSpPr txBox="1"/>
          <p:nvPr/>
        </p:nvSpPr>
        <p:spPr>
          <a:xfrm>
            <a:off x="3475174" y="4218330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48 Hz    (3*10</a:t>
            </a:r>
            <a:r>
              <a:rPr lang="en-NL" baseline="30000" dirty="0"/>
              <a:t>-13</a:t>
            </a:r>
            <a:r>
              <a:rPr lang="en-NL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E2825E-E0D8-DE26-9EC5-046835F8E4C8}"/>
              </a:ext>
            </a:extLst>
          </p:cNvPr>
          <p:cNvSpPr txBox="1"/>
          <p:nvPr/>
        </p:nvSpPr>
        <p:spPr>
          <a:xfrm>
            <a:off x="7942628" y="4218330"/>
            <a:ext cx="36551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  <a:r>
              <a:rPr lang="en-GB" sz="1800" dirty="0"/>
              <a:t>target 1 kHz    (10</a:t>
            </a:r>
            <a:r>
              <a:rPr lang="en-GB" sz="1800" baseline="30000" dirty="0"/>
              <a:t>-13</a:t>
            </a:r>
            <a:r>
              <a:rPr lang="en-GB" sz="1800" dirty="0"/>
              <a:t>)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815E96B-D3D3-D082-696A-0AF2603D7867}"/>
              </a:ext>
            </a:extLst>
          </p:cNvPr>
          <p:cNvCxnSpPr/>
          <p:nvPr/>
        </p:nvCxnSpPr>
        <p:spPr>
          <a:xfrm>
            <a:off x="751414" y="4031921"/>
            <a:ext cx="1289418" cy="68836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58A341D-AD05-4C90-A1C4-265DFBF863FF}"/>
              </a:ext>
            </a:extLst>
          </p:cNvPr>
          <p:cNvCxnSpPr/>
          <p:nvPr/>
        </p:nvCxnSpPr>
        <p:spPr>
          <a:xfrm>
            <a:off x="6351423" y="1347537"/>
            <a:ext cx="0" cy="4860758"/>
          </a:xfrm>
          <a:prstGeom prst="line">
            <a:avLst/>
          </a:prstGeom>
          <a:ln w="444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784482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76CC07-DB2E-6003-414C-0965E920D9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99ED9EC6-0C31-D73F-FF23-465EE8CD90F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F2BE1C0-7C83-A22A-D458-ED7EA5DD3561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Outlook for He and He</a:t>
            </a:r>
            <a:r>
              <a:rPr lang="en-US" sz="3600" baseline="300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DE1670-23F8-E959-7F60-B11AC0F0B743}"/>
              </a:ext>
            </a:extLst>
          </p:cNvPr>
          <p:cNvSpPr txBox="1"/>
          <p:nvPr/>
        </p:nvSpPr>
        <p:spPr>
          <a:xfrm>
            <a:off x="333499" y="4853998"/>
            <a:ext cx="588347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GB" sz="2000" b="1" dirty="0"/>
              <a:t>Improve </a:t>
            </a:r>
            <a:r>
              <a:rPr lang="en-GB" sz="2000" b="1" baseline="30000" dirty="0"/>
              <a:t>3</a:t>
            </a:r>
            <a:r>
              <a:rPr lang="en-GB" sz="2000" b="1" dirty="0"/>
              <a:t>He also to </a:t>
            </a:r>
            <a:r>
              <a:rPr lang="en-GB" sz="2000" b="1" dirty="0">
                <a:solidFill>
                  <a:srgbClr val="FF0000"/>
                </a:solidFill>
              </a:rPr>
              <a:t>50 Hz</a:t>
            </a:r>
            <a:br>
              <a:rPr lang="en-GB" sz="2000" b="1" dirty="0"/>
            </a:br>
            <a:r>
              <a:rPr lang="en-GB" sz="2000" dirty="0"/>
              <a:t>Then accuracy </a:t>
            </a:r>
            <a:r>
              <a:rPr lang="en-GB" sz="2000" dirty="0">
                <a:latin typeface="Symbol" pitchFamily="2" charset="2"/>
              </a:rPr>
              <a:t>d</a:t>
            </a:r>
            <a:r>
              <a:rPr lang="en-GB" sz="2000" dirty="0"/>
              <a:t>r</a:t>
            </a:r>
            <a:r>
              <a:rPr lang="en-GB" sz="2000" baseline="30000" dirty="0"/>
              <a:t>2</a:t>
            </a:r>
            <a:r>
              <a:rPr lang="en-GB" sz="2000" dirty="0"/>
              <a:t> improves by factor ~1.6 (up to 3)</a:t>
            </a:r>
          </a:p>
          <a:p>
            <a:pPr marL="342900" indent="-342900">
              <a:buFont typeface="Wingdings" pitchFamily="2" charset="2"/>
              <a:buChar char="q"/>
            </a:pPr>
            <a:endParaRPr lang="en-GB" sz="2000" dirty="0"/>
          </a:p>
          <a:p>
            <a:pPr marL="342900" indent="-342900">
              <a:buFont typeface="Wingdings" pitchFamily="2" charset="2"/>
              <a:buChar char="q"/>
            </a:pPr>
            <a:r>
              <a:rPr lang="en-GB" sz="2000" dirty="0"/>
              <a:t>How:</a:t>
            </a:r>
            <a:br>
              <a:rPr lang="en-GB" sz="2000" dirty="0"/>
            </a:br>
            <a:r>
              <a:rPr lang="en-GB" sz="2000" dirty="0"/>
              <a:t>- Laser-ionization detection instead of loss of atoms</a:t>
            </a:r>
            <a:br>
              <a:rPr lang="en-GB" sz="2000" dirty="0"/>
            </a:br>
            <a:r>
              <a:rPr lang="en-GB" sz="2000" dirty="0"/>
              <a:t>- Active hydrogen maser (VSL) calibration via WR</a:t>
            </a:r>
            <a:endParaRPr lang="en-NL" sz="2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BCA9F6-2068-D3E7-BB73-04D2466D4752}"/>
              </a:ext>
            </a:extLst>
          </p:cNvPr>
          <p:cNvSpPr txBox="1"/>
          <p:nvPr/>
        </p:nvSpPr>
        <p:spPr>
          <a:xfrm>
            <a:off x="6566872" y="4867478"/>
            <a:ext cx="57528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GB" sz="2000" b="1" dirty="0"/>
              <a:t>Do first Ramsey-comb spectroscopy </a:t>
            </a:r>
            <a:r>
              <a:rPr lang="en-GB" sz="2000" b="1" dirty="0">
                <a:solidFill>
                  <a:srgbClr val="F834FF"/>
                </a:solidFill>
              </a:rPr>
              <a:t>1S-2S He</a:t>
            </a:r>
            <a:r>
              <a:rPr lang="en-GB" sz="2000" b="1" baseline="30000" dirty="0">
                <a:solidFill>
                  <a:srgbClr val="F834FF"/>
                </a:solidFill>
              </a:rPr>
              <a:t>+</a:t>
            </a:r>
            <a:br>
              <a:rPr lang="en-GB" sz="2000" b="1" dirty="0">
                <a:solidFill>
                  <a:srgbClr val="F834FF"/>
                </a:solidFill>
              </a:rPr>
            </a:br>
            <a:r>
              <a:rPr lang="en-GB" sz="2000" dirty="0"/>
              <a:t>Initial aim for accuracy 10 kHz, later 1 kHz</a:t>
            </a:r>
            <a:br>
              <a:rPr lang="en-GB" sz="2000" dirty="0"/>
            </a:br>
            <a:endParaRPr lang="en-GB" sz="2000" dirty="0"/>
          </a:p>
          <a:p>
            <a:pPr marL="342900" indent="-342900">
              <a:buFont typeface="Wingdings" pitchFamily="2" charset="2"/>
              <a:buChar char="q"/>
            </a:pPr>
            <a:r>
              <a:rPr lang="en-GB" sz="2000" dirty="0"/>
              <a:t>How:</a:t>
            </a:r>
            <a:br>
              <a:rPr lang="en-GB" sz="2000" dirty="0"/>
            </a:br>
            <a:r>
              <a:rPr lang="en-GB" sz="2000" dirty="0"/>
              <a:t>- Implement new idea; disclosed in the future …</a:t>
            </a:r>
            <a:br>
              <a:rPr lang="en-GB" sz="2000" dirty="0"/>
            </a:br>
            <a:r>
              <a:rPr lang="en-GB" sz="2000" dirty="0"/>
              <a:t>- Install the ion trap, and finally do it!</a:t>
            </a:r>
            <a:endParaRPr lang="en-NL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205586-EF4E-3B12-99F7-A8FD71609A07}"/>
              </a:ext>
            </a:extLst>
          </p:cNvPr>
          <p:cNvSpPr txBox="1"/>
          <p:nvPr/>
        </p:nvSpPr>
        <p:spPr>
          <a:xfrm>
            <a:off x="491565" y="1015669"/>
            <a:ext cx="4344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Goal:</a:t>
            </a:r>
            <a:r>
              <a:rPr lang="en-GB" sz="2000" dirty="0"/>
              <a:t> nuclear </a:t>
            </a:r>
            <a:r>
              <a:rPr lang="en-GB" sz="2000" b="1" dirty="0"/>
              <a:t>charge radius</a:t>
            </a:r>
            <a:r>
              <a:rPr lang="en-GB" sz="2000" b="1" baseline="30000" dirty="0"/>
              <a:t>2</a:t>
            </a:r>
            <a:r>
              <a:rPr lang="en-GB" sz="2000" b="1" dirty="0"/>
              <a:t> difference </a:t>
            </a:r>
            <a:br>
              <a:rPr lang="en-GB" sz="2000" dirty="0"/>
            </a:br>
            <a:r>
              <a:rPr lang="en-GB" sz="2000" dirty="0"/>
              <a:t>           between </a:t>
            </a:r>
            <a:r>
              <a:rPr lang="en-GB" sz="2000" baseline="30000" dirty="0"/>
              <a:t>3</a:t>
            </a:r>
            <a:r>
              <a:rPr lang="en-GB" sz="2000" dirty="0"/>
              <a:t>He and </a:t>
            </a:r>
            <a:r>
              <a:rPr lang="en-GB" sz="2000" baseline="30000" dirty="0"/>
              <a:t>4</a:t>
            </a:r>
            <a:r>
              <a:rPr lang="en-GB" sz="2000" dirty="0"/>
              <a:t>He</a:t>
            </a:r>
            <a:endParaRPr lang="en-NL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5AD176-03AB-120B-43CE-0E9239451045}"/>
              </a:ext>
            </a:extLst>
          </p:cNvPr>
          <p:cNvSpPr txBox="1"/>
          <p:nvPr/>
        </p:nvSpPr>
        <p:spPr>
          <a:xfrm>
            <a:off x="6711746" y="1029248"/>
            <a:ext cx="5091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Goal:</a:t>
            </a:r>
            <a:r>
              <a:rPr lang="en-GB" sz="2000" dirty="0"/>
              <a:t> </a:t>
            </a:r>
            <a:r>
              <a:rPr lang="en-GB" sz="2000" b="1" dirty="0"/>
              <a:t>absolute nuclear charge radius </a:t>
            </a:r>
            <a:r>
              <a:rPr lang="en-GB" sz="2000" dirty="0"/>
              <a:t>of </a:t>
            </a:r>
            <a:r>
              <a:rPr lang="en-GB" sz="2000" baseline="30000" dirty="0"/>
              <a:t>4</a:t>
            </a:r>
            <a:r>
              <a:rPr lang="en-GB" sz="2000" dirty="0"/>
              <a:t>He</a:t>
            </a:r>
            <a:r>
              <a:rPr lang="en-GB" sz="2000" baseline="30000" dirty="0"/>
              <a:t>+</a:t>
            </a:r>
            <a:r>
              <a:rPr lang="en-GB" sz="2000" dirty="0"/>
              <a:t>, </a:t>
            </a:r>
            <a:br>
              <a:rPr lang="en-GB" sz="2000" dirty="0"/>
            </a:br>
            <a:r>
              <a:rPr lang="en-GB" sz="2000" dirty="0"/>
              <a:t>           or </a:t>
            </a:r>
            <a:r>
              <a:rPr lang="en-GB" sz="2000" b="1" dirty="0"/>
              <a:t>test of QED </a:t>
            </a:r>
            <a:r>
              <a:rPr lang="en-GB" sz="2000" dirty="0"/>
              <a:t>or</a:t>
            </a:r>
            <a:r>
              <a:rPr lang="en-GB" sz="2000" b="1" dirty="0"/>
              <a:t>  Rydberg constant</a:t>
            </a:r>
            <a:endParaRPr lang="en-NL" sz="2000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3DB8A92-7133-7F9E-3243-08C076FD9E3C}"/>
              </a:ext>
            </a:extLst>
          </p:cNvPr>
          <p:cNvSpPr/>
          <p:nvPr/>
        </p:nvSpPr>
        <p:spPr>
          <a:xfrm>
            <a:off x="3834132" y="299402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3961AEB-7970-9002-890F-5B6A7E8D6E5F}"/>
              </a:ext>
            </a:extLst>
          </p:cNvPr>
          <p:cNvSpPr/>
          <p:nvPr/>
        </p:nvSpPr>
        <p:spPr>
          <a:xfrm>
            <a:off x="3822259" y="284203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E4828E2-B97C-0A96-F443-F29CDF7BBCB6}"/>
              </a:ext>
            </a:extLst>
          </p:cNvPr>
          <p:cNvSpPr/>
          <p:nvPr/>
        </p:nvSpPr>
        <p:spPr>
          <a:xfrm>
            <a:off x="4022435" y="2983835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8817DB6-A214-BE60-15B8-F004A17E7C24}"/>
              </a:ext>
            </a:extLst>
          </p:cNvPr>
          <p:cNvSpPr/>
          <p:nvPr/>
        </p:nvSpPr>
        <p:spPr>
          <a:xfrm rot="20245214">
            <a:off x="3032237" y="2722175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771C82F-C7BA-5093-B53C-CD3910EB289A}"/>
              </a:ext>
            </a:extLst>
          </p:cNvPr>
          <p:cNvSpPr/>
          <p:nvPr/>
        </p:nvSpPr>
        <p:spPr>
          <a:xfrm rot="4741379">
            <a:off x="3070333" y="2745986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9E403D5-0A81-B45A-67A8-E5852D6835C8}"/>
              </a:ext>
            </a:extLst>
          </p:cNvPr>
          <p:cNvSpPr txBox="1"/>
          <p:nvPr/>
        </p:nvSpPr>
        <p:spPr>
          <a:xfrm>
            <a:off x="4190662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4</a:t>
            </a:r>
            <a:r>
              <a:rPr lang="en-NL" sz="3200" b="1" dirty="0"/>
              <a:t>He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5EE7475-65B9-7CD9-A36E-319013D95B54}"/>
              </a:ext>
            </a:extLst>
          </p:cNvPr>
          <p:cNvSpPr/>
          <p:nvPr/>
        </p:nvSpPr>
        <p:spPr>
          <a:xfrm>
            <a:off x="4689772" y="294411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0392637-296D-077E-512C-9E53851FC965}"/>
              </a:ext>
            </a:extLst>
          </p:cNvPr>
          <p:cNvSpPr/>
          <p:nvPr/>
        </p:nvSpPr>
        <p:spPr>
          <a:xfrm>
            <a:off x="3641712" y="2430819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D28924A-F4F6-FF51-8326-F1E0F19B60AC}"/>
              </a:ext>
            </a:extLst>
          </p:cNvPr>
          <p:cNvSpPr/>
          <p:nvPr/>
        </p:nvSpPr>
        <p:spPr>
          <a:xfrm>
            <a:off x="3960649" y="2779327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AE6969B-C0A7-9F0E-83EA-BFD91AE09D36}"/>
              </a:ext>
            </a:extLst>
          </p:cNvPr>
          <p:cNvSpPr/>
          <p:nvPr/>
        </p:nvSpPr>
        <p:spPr>
          <a:xfrm>
            <a:off x="1172630" y="2928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48941AC-A229-0BA9-3817-B7D93C7E2EF8}"/>
              </a:ext>
            </a:extLst>
          </p:cNvPr>
          <p:cNvSpPr/>
          <p:nvPr/>
        </p:nvSpPr>
        <p:spPr>
          <a:xfrm>
            <a:off x="1255339" y="2816928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7EACC0C9-1F6C-C62C-C6BA-97FD096BBE68}"/>
              </a:ext>
            </a:extLst>
          </p:cNvPr>
          <p:cNvSpPr/>
          <p:nvPr/>
        </p:nvSpPr>
        <p:spPr>
          <a:xfrm rot="3611763" flipH="1">
            <a:off x="424826" y="2718022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95D6AA-3834-6732-5F58-A0A1E5FCF3C0}"/>
              </a:ext>
            </a:extLst>
          </p:cNvPr>
          <p:cNvSpPr txBox="1"/>
          <p:nvPr/>
        </p:nvSpPr>
        <p:spPr>
          <a:xfrm>
            <a:off x="1182905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3</a:t>
            </a:r>
            <a:r>
              <a:rPr lang="en-NL" sz="3200" b="1" dirty="0"/>
              <a:t>He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874B28BE-8D37-02ED-859C-48B4C55B1FC1}"/>
              </a:ext>
            </a:extLst>
          </p:cNvPr>
          <p:cNvSpPr/>
          <p:nvPr/>
        </p:nvSpPr>
        <p:spPr>
          <a:xfrm>
            <a:off x="1887792" y="331173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0B29BE7-4EB4-1170-6DD1-75A166E3E08B}"/>
              </a:ext>
            </a:extLst>
          </p:cNvPr>
          <p:cNvSpPr/>
          <p:nvPr/>
        </p:nvSpPr>
        <p:spPr>
          <a:xfrm>
            <a:off x="751414" y="3265571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30D04C-B1D0-FF36-CFA3-5BB6EC7CE580}"/>
              </a:ext>
            </a:extLst>
          </p:cNvPr>
          <p:cNvSpPr/>
          <p:nvPr/>
        </p:nvSpPr>
        <p:spPr>
          <a:xfrm>
            <a:off x="1452630" y="2794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0A7B404-0399-202D-5E70-69AED8919850}"/>
              </a:ext>
            </a:extLst>
          </p:cNvPr>
          <p:cNvSpPr/>
          <p:nvPr/>
        </p:nvSpPr>
        <p:spPr>
          <a:xfrm rot="18903248" flipH="1">
            <a:off x="462566" y="2725307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8" name="Up-down Arrow 47">
            <a:extLst>
              <a:ext uri="{FF2B5EF4-FFF2-40B4-BE49-F238E27FC236}">
                <a16:creationId xmlns:a16="http://schemas.microsoft.com/office/drawing/2014/main" id="{0D18C116-5571-1317-9B1D-1628FA537EFB}"/>
              </a:ext>
            </a:extLst>
          </p:cNvPr>
          <p:cNvSpPr/>
          <p:nvPr/>
        </p:nvSpPr>
        <p:spPr>
          <a:xfrm rot="5400000">
            <a:off x="2445573" y="2564869"/>
            <a:ext cx="490758" cy="785446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F793EE6-BF3E-731D-B987-185D1006ED82}"/>
              </a:ext>
            </a:extLst>
          </p:cNvPr>
          <p:cNvSpPr/>
          <p:nvPr/>
        </p:nvSpPr>
        <p:spPr>
          <a:xfrm>
            <a:off x="8576081" y="2988860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0009641-B5FF-E104-4C48-0D6422728E2F}"/>
              </a:ext>
            </a:extLst>
          </p:cNvPr>
          <p:cNvSpPr/>
          <p:nvPr/>
        </p:nvSpPr>
        <p:spPr>
          <a:xfrm>
            <a:off x="8564208" y="2836870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365E55F-E0BA-B4AF-B308-1F98BF4EEA38}"/>
              </a:ext>
            </a:extLst>
          </p:cNvPr>
          <p:cNvSpPr/>
          <p:nvPr/>
        </p:nvSpPr>
        <p:spPr>
          <a:xfrm>
            <a:off x="8764384" y="2978668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3099FD5-40C6-1DCD-570F-637E51C1C23F}"/>
              </a:ext>
            </a:extLst>
          </p:cNvPr>
          <p:cNvSpPr/>
          <p:nvPr/>
        </p:nvSpPr>
        <p:spPr>
          <a:xfrm rot="20245214">
            <a:off x="7774186" y="2717008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2FB863B-5738-D460-0C33-653AD96DC616}"/>
              </a:ext>
            </a:extLst>
          </p:cNvPr>
          <p:cNvSpPr txBox="1"/>
          <p:nvPr/>
        </p:nvSpPr>
        <p:spPr>
          <a:xfrm>
            <a:off x="8559335" y="1798194"/>
            <a:ext cx="9605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4</a:t>
            </a:r>
            <a:r>
              <a:rPr lang="en-NL" sz="3200" b="1" dirty="0"/>
              <a:t>He</a:t>
            </a:r>
            <a:r>
              <a:rPr lang="en-NL" sz="4000" b="1" baseline="30000" dirty="0"/>
              <a:t>+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7AE2E3D-CE5B-487C-9C8D-56F17A0A1689}"/>
              </a:ext>
            </a:extLst>
          </p:cNvPr>
          <p:cNvSpPr/>
          <p:nvPr/>
        </p:nvSpPr>
        <p:spPr>
          <a:xfrm>
            <a:off x="9431721" y="2938943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17BFAA5-BC10-18F0-0242-76F0A7801209}"/>
              </a:ext>
            </a:extLst>
          </p:cNvPr>
          <p:cNvSpPr/>
          <p:nvPr/>
        </p:nvSpPr>
        <p:spPr>
          <a:xfrm>
            <a:off x="8702598" y="2774160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E5FDF1-5603-15A4-F27F-1549C37C08BE}"/>
              </a:ext>
            </a:extLst>
          </p:cNvPr>
          <p:cNvSpPr txBox="1"/>
          <p:nvPr/>
        </p:nvSpPr>
        <p:spPr>
          <a:xfrm>
            <a:off x="759842" y="4218330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170 Hz    (10</a:t>
            </a:r>
            <a:r>
              <a:rPr lang="en-NL" baseline="30000" dirty="0"/>
              <a:t>-12</a:t>
            </a:r>
            <a:r>
              <a:rPr lang="en-NL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E8DA7F-7370-D27E-1F58-89503D6B4FF2}"/>
              </a:ext>
            </a:extLst>
          </p:cNvPr>
          <p:cNvSpPr txBox="1"/>
          <p:nvPr/>
        </p:nvSpPr>
        <p:spPr>
          <a:xfrm>
            <a:off x="3475174" y="4218330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48 Hz    (3*10</a:t>
            </a:r>
            <a:r>
              <a:rPr lang="en-NL" baseline="30000" dirty="0"/>
              <a:t>-13</a:t>
            </a:r>
            <a:r>
              <a:rPr lang="en-NL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EFA146-7A2B-CA7C-E188-28EC00A30E53}"/>
              </a:ext>
            </a:extLst>
          </p:cNvPr>
          <p:cNvSpPr txBox="1"/>
          <p:nvPr/>
        </p:nvSpPr>
        <p:spPr>
          <a:xfrm>
            <a:off x="7942628" y="4218330"/>
            <a:ext cx="36551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  <a:r>
              <a:rPr lang="en-GB" sz="1800" dirty="0"/>
              <a:t>target 1 kHz    (10</a:t>
            </a:r>
            <a:r>
              <a:rPr lang="en-GB" sz="1800" baseline="30000" dirty="0"/>
              <a:t>-13</a:t>
            </a:r>
            <a:r>
              <a:rPr lang="en-GB" sz="1800" dirty="0"/>
              <a:t>)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26C6A88-6939-F099-68E7-F13B8BC7FC89}"/>
              </a:ext>
            </a:extLst>
          </p:cNvPr>
          <p:cNvCxnSpPr/>
          <p:nvPr/>
        </p:nvCxnSpPr>
        <p:spPr>
          <a:xfrm>
            <a:off x="751414" y="4031921"/>
            <a:ext cx="1289418" cy="68836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5069CA7-6B0E-67CB-9A2B-D4F9926151DC}"/>
              </a:ext>
            </a:extLst>
          </p:cNvPr>
          <p:cNvCxnSpPr/>
          <p:nvPr/>
        </p:nvCxnSpPr>
        <p:spPr>
          <a:xfrm>
            <a:off x="6351423" y="1347537"/>
            <a:ext cx="0" cy="4860758"/>
          </a:xfrm>
          <a:prstGeom prst="line">
            <a:avLst/>
          </a:prstGeom>
          <a:ln w="444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6467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BFEE82-F4C7-F407-5AB2-5A3A794F16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3E03CC9A-01CA-0A1B-0F3F-920A7A9595A8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C9648FF-16C3-F006-7D41-8644ADDBD597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Linked spectroscopy targets: He and He</a:t>
            </a:r>
            <a:r>
              <a:rPr lang="en-US" sz="3600" baseline="300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9A7F8A-0A48-A3B0-F339-D8E69FFDB620}"/>
              </a:ext>
            </a:extLst>
          </p:cNvPr>
          <p:cNvSpPr txBox="1"/>
          <p:nvPr/>
        </p:nvSpPr>
        <p:spPr>
          <a:xfrm>
            <a:off x="333499" y="4853998"/>
            <a:ext cx="54644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Isotope measurement </a:t>
            </a:r>
            <a:r>
              <a:rPr lang="en-GB" sz="2000" dirty="0"/>
              <a:t>on the </a:t>
            </a:r>
            <a:br>
              <a:rPr lang="en-GB" sz="2000" dirty="0"/>
            </a:br>
            <a:r>
              <a:rPr lang="en-GB" sz="2000" b="1" dirty="0">
                <a:solidFill>
                  <a:srgbClr val="FF0000"/>
                </a:solidFill>
              </a:rPr>
              <a:t>doubly-forbidden 2 </a:t>
            </a:r>
            <a:r>
              <a:rPr lang="en-GB" sz="2000" b="1" baseline="30000" dirty="0">
                <a:solidFill>
                  <a:srgbClr val="FF0000"/>
                </a:solidFill>
              </a:rPr>
              <a:t>3</a:t>
            </a:r>
            <a:r>
              <a:rPr lang="en-GB" sz="2000" b="1" dirty="0">
                <a:solidFill>
                  <a:srgbClr val="FF0000"/>
                </a:solidFill>
              </a:rPr>
              <a:t>S – 2 </a:t>
            </a:r>
            <a:r>
              <a:rPr lang="en-GB" sz="2000" b="1" baseline="30000" dirty="0">
                <a:solidFill>
                  <a:srgbClr val="FF0000"/>
                </a:solidFill>
              </a:rPr>
              <a:t>1</a:t>
            </a:r>
            <a:r>
              <a:rPr lang="en-GB" sz="2000" b="1" dirty="0">
                <a:solidFill>
                  <a:srgbClr val="FF0000"/>
                </a:solidFill>
              </a:rPr>
              <a:t>S transition</a:t>
            </a:r>
            <a:r>
              <a:rPr lang="en-GB" sz="2000" b="1" dirty="0">
                <a:solidFill>
                  <a:srgbClr val="F834FF"/>
                </a:solidFill>
              </a:rPr>
              <a:t> </a:t>
            </a:r>
            <a:r>
              <a:rPr lang="en-GB" sz="2000" dirty="0"/>
              <a:t>at 1557 nm</a:t>
            </a:r>
            <a:endParaRPr lang="en-GB" sz="20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316193-D6D6-7E90-A2FC-7D1D248897F9}"/>
              </a:ext>
            </a:extLst>
          </p:cNvPr>
          <p:cNvSpPr txBox="1"/>
          <p:nvPr/>
        </p:nvSpPr>
        <p:spPr>
          <a:xfrm>
            <a:off x="491565" y="1015669"/>
            <a:ext cx="4344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Goal:</a:t>
            </a:r>
            <a:r>
              <a:rPr lang="en-GB" sz="2000" dirty="0"/>
              <a:t> nuclear </a:t>
            </a:r>
            <a:r>
              <a:rPr lang="en-GB" sz="2000" b="1" dirty="0"/>
              <a:t>charge radius</a:t>
            </a:r>
            <a:r>
              <a:rPr lang="en-GB" sz="2000" b="1" baseline="30000" dirty="0"/>
              <a:t>2</a:t>
            </a:r>
            <a:r>
              <a:rPr lang="en-GB" sz="2000" b="1" dirty="0"/>
              <a:t> difference </a:t>
            </a:r>
            <a:br>
              <a:rPr lang="en-GB" sz="2000" dirty="0"/>
            </a:br>
            <a:r>
              <a:rPr lang="en-GB" sz="2000" dirty="0"/>
              <a:t>           between </a:t>
            </a:r>
            <a:r>
              <a:rPr lang="en-GB" sz="2000" baseline="30000" dirty="0"/>
              <a:t>3</a:t>
            </a:r>
            <a:r>
              <a:rPr lang="en-GB" sz="2000" dirty="0"/>
              <a:t>He and </a:t>
            </a:r>
            <a:r>
              <a:rPr lang="en-GB" sz="2000" baseline="30000" dirty="0"/>
              <a:t>4</a:t>
            </a:r>
            <a:r>
              <a:rPr lang="en-GB" sz="2000" dirty="0"/>
              <a:t>He</a:t>
            </a:r>
            <a:endParaRPr lang="en-NL" sz="20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41249CF-F5E8-3DB4-C2DC-2C6D671DAF90}"/>
              </a:ext>
            </a:extLst>
          </p:cNvPr>
          <p:cNvSpPr/>
          <p:nvPr/>
        </p:nvSpPr>
        <p:spPr>
          <a:xfrm>
            <a:off x="3834132" y="299402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11B6814-0839-8BF4-6A21-C9C05110730F}"/>
              </a:ext>
            </a:extLst>
          </p:cNvPr>
          <p:cNvSpPr/>
          <p:nvPr/>
        </p:nvSpPr>
        <p:spPr>
          <a:xfrm>
            <a:off x="3822259" y="284203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E8B7661-0419-5507-BE0D-B2A499A8BE26}"/>
              </a:ext>
            </a:extLst>
          </p:cNvPr>
          <p:cNvSpPr/>
          <p:nvPr/>
        </p:nvSpPr>
        <p:spPr>
          <a:xfrm>
            <a:off x="4022435" y="2983835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0D3064C-2036-B812-8A33-05F73986FA76}"/>
              </a:ext>
            </a:extLst>
          </p:cNvPr>
          <p:cNvSpPr/>
          <p:nvPr/>
        </p:nvSpPr>
        <p:spPr>
          <a:xfrm rot="20245214">
            <a:off x="3032237" y="2722175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03FF9E3-E7EE-15EA-9986-2CD09128B584}"/>
              </a:ext>
            </a:extLst>
          </p:cNvPr>
          <p:cNvSpPr/>
          <p:nvPr/>
        </p:nvSpPr>
        <p:spPr>
          <a:xfrm rot="4741379">
            <a:off x="3070333" y="2745986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0DA49C-0F33-2463-6E17-6E7B5CAF25EF}"/>
              </a:ext>
            </a:extLst>
          </p:cNvPr>
          <p:cNvSpPr txBox="1"/>
          <p:nvPr/>
        </p:nvSpPr>
        <p:spPr>
          <a:xfrm>
            <a:off x="4190662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4</a:t>
            </a:r>
            <a:r>
              <a:rPr lang="en-NL" sz="3200" b="1" dirty="0"/>
              <a:t>He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392BD64-B8F3-487C-A15F-0B7882452B36}"/>
              </a:ext>
            </a:extLst>
          </p:cNvPr>
          <p:cNvSpPr/>
          <p:nvPr/>
        </p:nvSpPr>
        <p:spPr>
          <a:xfrm>
            <a:off x="4689772" y="294411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454637F-F57D-CCE9-9943-E50D91E6FCFF}"/>
              </a:ext>
            </a:extLst>
          </p:cNvPr>
          <p:cNvSpPr/>
          <p:nvPr/>
        </p:nvSpPr>
        <p:spPr>
          <a:xfrm>
            <a:off x="3641712" y="2430819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C135987-31C5-5B3E-EC7D-5E8ACD98C3CF}"/>
              </a:ext>
            </a:extLst>
          </p:cNvPr>
          <p:cNvSpPr/>
          <p:nvPr/>
        </p:nvSpPr>
        <p:spPr>
          <a:xfrm>
            <a:off x="3960649" y="2779327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F36BEEB-3392-FA6A-CC19-1B56A1840CB3}"/>
              </a:ext>
            </a:extLst>
          </p:cNvPr>
          <p:cNvSpPr/>
          <p:nvPr/>
        </p:nvSpPr>
        <p:spPr>
          <a:xfrm>
            <a:off x="1172630" y="2928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212FE48-92DD-4833-69B0-76DAB928AD4D}"/>
              </a:ext>
            </a:extLst>
          </p:cNvPr>
          <p:cNvSpPr/>
          <p:nvPr/>
        </p:nvSpPr>
        <p:spPr>
          <a:xfrm>
            <a:off x="1255339" y="2816928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58EE046-534B-80C2-1AF7-87C1584F1F87}"/>
              </a:ext>
            </a:extLst>
          </p:cNvPr>
          <p:cNvSpPr/>
          <p:nvPr/>
        </p:nvSpPr>
        <p:spPr>
          <a:xfrm rot="3611763" flipH="1">
            <a:off x="424826" y="2718022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C55F95-C0DA-1412-6730-112CCBD63AD6}"/>
              </a:ext>
            </a:extLst>
          </p:cNvPr>
          <p:cNvSpPr txBox="1"/>
          <p:nvPr/>
        </p:nvSpPr>
        <p:spPr>
          <a:xfrm>
            <a:off x="1182905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3</a:t>
            </a:r>
            <a:r>
              <a:rPr lang="en-NL" sz="3200" b="1" dirty="0"/>
              <a:t>He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7C4CE9-315A-2BB6-B43C-7DA2B7C3FEBD}"/>
              </a:ext>
            </a:extLst>
          </p:cNvPr>
          <p:cNvSpPr/>
          <p:nvPr/>
        </p:nvSpPr>
        <p:spPr>
          <a:xfrm>
            <a:off x="1887792" y="331173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84D38A0-A5F1-6392-EE3F-23AED358E8D2}"/>
              </a:ext>
            </a:extLst>
          </p:cNvPr>
          <p:cNvSpPr/>
          <p:nvPr/>
        </p:nvSpPr>
        <p:spPr>
          <a:xfrm>
            <a:off x="751414" y="3265571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720C7A2-D7BC-B31B-BC18-F9B2C32293AF}"/>
              </a:ext>
            </a:extLst>
          </p:cNvPr>
          <p:cNvSpPr/>
          <p:nvPr/>
        </p:nvSpPr>
        <p:spPr>
          <a:xfrm>
            <a:off x="1452630" y="2794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0A5D6A2-5A65-AB69-5EBA-15CE21E66ABB}"/>
              </a:ext>
            </a:extLst>
          </p:cNvPr>
          <p:cNvSpPr/>
          <p:nvPr/>
        </p:nvSpPr>
        <p:spPr>
          <a:xfrm rot="18903248" flipH="1">
            <a:off x="462566" y="2725307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8" name="Up-down Arrow 47">
            <a:extLst>
              <a:ext uri="{FF2B5EF4-FFF2-40B4-BE49-F238E27FC236}">
                <a16:creationId xmlns:a16="http://schemas.microsoft.com/office/drawing/2014/main" id="{DB608B22-1B2A-DF48-F340-D7C8E1C2ACC3}"/>
              </a:ext>
            </a:extLst>
          </p:cNvPr>
          <p:cNvSpPr/>
          <p:nvPr/>
        </p:nvSpPr>
        <p:spPr>
          <a:xfrm rot="5400000">
            <a:off x="2445573" y="2564869"/>
            <a:ext cx="490758" cy="785446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65D0FB-FF97-5BB5-96EB-8D15B72B6AF5}"/>
              </a:ext>
            </a:extLst>
          </p:cNvPr>
          <p:cNvSpPr txBox="1"/>
          <p:nvPr/>
        </p:nvSpPr>
        <p:spPr>
          <a:xfrm>
            <a:off x="759842" y="4218330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170 Hz    (10</a:t>
            </a:r>
            <a:r>
              <a:rPr lang="en-NL" baseline="30000" dirty="0"/>
              <a:t>-12</a:t>
            </a:r>
            <a:r>
              <a:rPr lang="en-NL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E9E4AE-B436-9C75-8CCD-A628C4F89190}"/>
              </a:ext>
            </a:extLst>
          </p:cNvPr>
          <p:cNvSpPr txBox="1"/>
          <p:nvPr/>
        </p:nvSpPr>
        <p:spPr>
          <a:xfrm>
            <a:off x="3475174" y="4218330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48 Hz    (3*10</a:t>
            </a:r>
            <a:r>
              <a:rPr lang="en-NL" baseline="30000" dirty="0"/>
              <a:t>-13</a:t>
            </a:r>
            <a:r>
              <a:rPr lang="en-NL" dirty="0"/>
              <a:t>)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26B281-5F95-6C30-814F-F0598271C02D}"/>
              </a:ext>
            </a:extLst>
          </p:cNvPr>
          <p:cNvCxnSpPr/>
          <p:nvPr/>
        </p:nvCxnSpPr>
        <p:spPr>
          <a:xfrm>
            <a:off x="6079957" y="1347537"/>
            <a:ext cx="0" cy="4860758"/>
          </a:xfrm>
          <a:prstGeom prst="line">
            <a:avLst/>
          </a:prstGeom>
          <a:ln w="444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21780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FF84C0-3E99-FE49-9B32-250BF43B6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D6A293CF-938B-A5D3-EF97-F22A73105938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EC4B9EB6-8925-0DD5-B8ED-660643AFB848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1S-2S excitation in He</a:t>
            </a:r>
            <a:r>
              <a:rPr lang="en-US" sz="3600" baseline="30000" dirty="0">
                <a:solidFill>
                  <a:schemeClr val="bg1"/>
                </a:solidFill>
              </a:rPr>
              <a:t>+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22AC4B-B98F-CA00-0C39-12D07B675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024" y="1516790"/>
            <a:ext cx="6308341" cy="43764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D6DCA5-E806-9155-1A0A-3E6A11B6B61D}"/>
              </a:ext>
            </a:extLst>
          </p:cNvPr>
          <p:cNvSpPr txBox="1"/>
          <p:nvPr/>
        </p:nvSpPr>
        <p:spPr>
          <a:xfrm>
            <a:off x="1431560" y="964799"/>
            <a:ext cx="3508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/>
              <a:t>Comm. Phys. 7, 414 (2024)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9F1643-75C3-5B81-A513-251E51A86EE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49804" b="46130"/>
          <a:stretch>
            <a:fillRect/>
          </a:stretch>
        </p:blipFill>
        <p:spPr>
          <a:xfrm>
            <a:off x="7056129" y="903128"/>
            <a:ext cx="4774377" cy="22737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AAEF56-A9DF-2150-3C52-F57D0C03D89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0000" b="47233"/>
          <a:stretch>
            <a:fillRect/>
          </a:stretch>
        </p:blipFill>
        <p:spPr>
          <a:xfrm>
            <a:off x="6944390" y="3565165"/>
            <a:ext cx="4967436" cy="243586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63A011A-20E1-1FF0-86BB-0A6EB80E6CE9}"/>
              </a:ext>
            </a:extLst>
          </p:cNvPr>
          <p:cNvSpPr/>
          <p:nvPr/>
        </p:nvSpPr>
        <p:spPr>
          <a:xfrm>
            <a:off x="6857394" y="5555201"/>
            <a:ext cx="476518" cy="4778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126826-A5FF-8DA2-125A-6A30F0D73453}"/>
              </a:ext>
            </a:extLst>
          </p:cNvPr>
          <p:cNvSpPr txBox="1"/>
          <p:nvPr/>
        </p:nvSpPr>
        <p:spPr>
          <a:xfrm>
            <a:off x="7643779" y="3014244"/>
            <a:ext cx="3794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Wavelengths based on HHG of </a:t>
            </a:r>
            <a:r>
              <a:rPr lang="en-NL" dirty="0"/>
              <a:t>790 nm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9076729-296F-25B9-A678-39224296E2A9}"/>
              </a:ext>
            </a:extLst>
          </p:cNvPr>
          <p:cNvSpPr/>
          <p:nvPr/>
        </p:nvSpPr>
        <p:spPr>
          <a:xfrm>
            <a:off x="6948756" y="3371530"/>
            <a:ext cx="476518" cy="4778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A149BBE-C159-F692-3A9D-0D01C5A600E3}"/>
              </a:ext>
            </a:extLst>
          </p:cNvPr>
          <p:cNvSpPr/>
          <p:nvPr/>
        </p:nvSpPr>
        <p:spPr>
          <a:xfrm>
            <a:off x="6903074" y="865862"/>
            <a:ext cx="476518" cy="4778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3AB2F00-738F-B44E-6468-EA17C723089A}"/>
              </a:ext>
            </a:extLst>
          </p:cNvPr>
          <p:cNvSpPr txBox="1"/>
          <p:nvPr/>
        </p:nvSpPr>
        <p:spPr>
          <a:xfrm>
            <a:off x="8554822" y="4036198"/>
            <a:ext cx="11539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1600" dirty="0"/>
              <a:t>10</a:t>
            </a:r>
            <a:r>
              <a:rPr lang="en-NL" sz="1600" baseline="30000" dirty="0"/>
              <a:t>14</a:t>
            </a:r>
            <a:r>
              <a:rPr lang="en-NL" sz="1600" dirty="0"/>
              <a:t> W/cm</a:t>
            </a:r>
            <a:r>
              <a:rPr lang="en-NL" sz="1600" baseline="30000" dirty="0"/>
              <a:t>2</a:t>
            </a:r>
          </a:p>
          <a:p>
            <a:r>
              <a:rPr lang="en-NL" sz="1600" dirty="0"/>
              <a:t>NIR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3907F56-44AD-3724-0532-E2B6F3B1F8EC}"/>
              </a:ext>
            </a:extLst>
          </p:cNvPr>
          <p:cNvSpPr txBox="1"/>
          <p:nvPr/>
        </p:nvSpPr>
        <p:spPr>
          <a:xfrm>
            <a:off x="8522661" y="3587154"/>
            <a:ext cx="2282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1S-2S excitation in He</a:t>
            </a:r>
            <a:r>
              <a:rPr lang="en-NL" baseline="30000" dirty="0"/>
              <a:t>+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FBD4A3-6685-E76E-AE6E-E236FBCE9556}"/>
              </a:ext>
            </a:extLst>
          </p:cNvPr>
          <p:cNvSpPr/>
          <p:nvPr/>
        </p:nvSpPr>
        <p:spPr>
          <a:xfrm>
            <a:off x="8554822" y="985204"/>
            <a:ext cx="1153970" cy="1640795"/>
          </a:xfrm>
          <a:prstGeom prst="rect">
            <a:avLst/>
          </a:prstGeom>
          <a:solidFill>
            <a:schemeClr val="accent1">
              <a:alpha val="198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948710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4A469C-9F36-7CCB-6D01-D25770B90A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CAC7ED53-632B-6E2C-41AF-B13DE505AA93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1965DBF7-11B5-5D71-E571-848DA4185415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New research building in 2025 - the move</a:t>
            </a:r>
            <a:endParaRPr lang="en-US" sz="3600" baseline="300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6D610F-191C-3B92-2874-DB611C178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7247" y="2784920"/>
            <a:ext cx="4902844" cy="36771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D01A20-D280-BDD9-701B-93F7AEF0F7B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564" t="18057" r="14103" b="23579"/>
          <a:stretch>
            <a:fillRect/>
          </a:stretch>
        </p:blipFill>
        <p:spPr>
          <a:xfrm>
            <a:off x="291909" y="2751338"/>
            <a:ext cx="6413560" cy="28580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9D195AE-FD61-B271-B23D-0DD1C9B7E838}"/>
              </a:ext>
            </a:extLst>
          </p:cNvPr>
          <p:cNvSpPr txBox="1"/>
          <p:nvPr/>
        </p:nvSpPr>
        <p:spPr>
          <a:xfrm>
            <a:off x="1714309" y="1347892"/>
            <a:ext cx="3196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/>
              <a:t>The old “W&amp;N” building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75F23D-E92A-D8CA-D1BF-1C530AB609D9}"/>
              </a:ext>
            </a:extLst>
          </p:cNvPr>
          <p:cNvSpPr txBox="1"/>
          <p:nvPr/>
        </p:nvSpPr>
        <p:spPr>
          <a:xfrm>
            <a:off x="7676230" y="1324184"/>
            <a:ext cx="3531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/>
              <a:t>The new Research Building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D58EAA1-8CB8-0ED9-89EC-008134E38339}"/>
              </a:ext>
            </a:extLst>
          </p:cNvPr>
          <p:cNvGrpSpPr/>
          <p:nvPr/>
        </p:nvGrpSpPr>
        <p:grpSpPr>
          <a:xfrm>
            <a:off x="6180798" y="3021568"/>
            <a:ext cx="1341120" cy="644684"/>
            <a:chOff x="3647932" y="4940935"/>
            <a:chExt cx="1341120" cy="644684"/>
          </a:xfrm>
        </p:grpSpPr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513836FF-B857-C102-4CB2-339B588EF99F}"/>
                </a:ext>
              </a:extLst>
            </p:cNvPr>
            <p:cNvSpPr/>
            <p:nvPr/>
          </p:nvSpPr>
          <p:spPr>
            <a:xfrm>
              <a:off x="3647932" y="4940935"/>
              <a:ext cx="1341120" cy="644684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48E1603-4DD7-6BFE-D520-7745F5BB9973}"/>
                </a:ext>
              </a:extLst>
            </p:cNvPr>
            <p:cNvSpPr txBox="1"/>
            <p:nvPr/>
          </p:nvSpPr>
          <p:spPr>
            <a:xfrm>
              <a:off x="3647932" y="5078611"/>
              <a:ext cx="1175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E</a:t>
              </a:r>
              <a:r>
                <a:rPr lang="en-NL" b="1" dirty="0">
                  <a:solidFill>
                    <a:schemeClr val="bg1"/>
                  </a:solidFill>
                </a:rPr>
                <a:t>arly 2025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820501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A4C4FC-FC8E-3D56-1870-AE41080C8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59EF499A-2AF8-0096-C475-10C10E455DEE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8B3F5EE-9F94-CDA1-5726-F2B0B7C199C6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New research building in 2025 - the move</a:t>
            </a:r>
            <a:endParaRPr lang="en-US" sz="3600" baseline="300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EF6D2C-AF3C-E546-EEFF-80FCFD859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7247" y="2784920"/>
            <a:ext cx="4902844" cy="36771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924E30-E92D-2B18-0876-7017CF80ABA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564" t="18057" r="14103" b="23579"/>
          <a:stretch>
            <a:fillRect/>
          </a:stretch>
        </p:blipFill>
        <p:spPr>
          <a:xfrm>
            <a:off x="291909" y="2751338"/>
            <a:ext cx="6413560" cy="285809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51BA185-C425-7B35-1E81-3564EBCC41FD}"/>
              </a:ext>
            </a:extLst>
          </p:cNvPr>
          <p:cNvGrpSpPr/>
          <p:nvPr/>
        </p:nvGrpSpPr>
        <p:grpSpPr>
          <a:xfrm>
            <a:off x="6180798" y="3021568"/>
            <a:ext cx="1341120" cy="644684"/>
            <a:chOff x="3647932" y="4940935"/>
            <a:chExt cx="1341120" cy="644684"/>
          </a:xfrm>
        </p:grpSpPr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3F5E98FB-64DD-290E-822C-7DF596C14AE0}"/>
                </a:ext>
              </a:extLst>
            </p:cNvPr>
            <p:cNvSpPr/>
            <p:nvPr/>
          </p:nvSpPr>
          <p:spPr>
            <a:xfrm>
              <a:off x="3647932" y="4940935"/>
              <a:ext cx="1341120" cy="644684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DEE020E-57A7-1BD8-EDE2-8299A3813508}"/>
                </a:ext>
              </a:extLst>
            </p:cNvPr>
            <p:cNvSpPr txBox="1"/>
            <p:nvPr/>
          </p:nvSpPr>
          <p:spPr>
            <a:xfrm>
              <a:off x="3647932" y="5078611"/>
              <a:ext cx="1175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E</a:t>
              </a:r>
              <a:r>
                <a:rPr lang="en-NL" b="1" dirty="0">
                  <a:solidFill>
                    <a:schemeClr val="bg1"/>
                  </a:solidFill>
                </a:rPr>
                <a:t>arly 2025</a:t>
              </a: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63B9B659-5B49-4D95-8763-DA241D947CAD}"/>
              </a:ext>
            </a:extLst>
          </p:cNvPr>
          <p:cNvSpPr/>
          <p:nvPr/>
        </p:nvSpPr>
        <p:spPr>
          <a:xfrm>
            <a:off x="10312570" y="6158888"/>
            <a:ext cx="1083592" cy="5841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7B1A39F-68CF-9579-3C44-56F44DE2C6A2}"/>
              </a:ext>
            </a:extLst>
          </p:cNvPr>
          <p:cNvSpPr/>
          <p:nvPr/>
        </p:nvSpPr>
        <p:spPr>
          <a:xfrm>
            <a:off x="4429119" y="4388580"/>
            <a:ext cx="614805" cy="5841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C4C3D2C-5F8C-38DD-AE4B-DB0D7DD8AE3A}"/>
              </a:ext>
            </a:extLst>
          </p:cNvPr>
          <p:cNvSpPr/>
          <p:nvPr/>
        </p:nvSpPr>
        <p:spPr>
          <a:xfrm>
            <a:off x="1438307" y="4411493"/>
            <a:ext cx="614805" cy="5841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CDEE26-22F7-4C77-7C75-7127195C08D5}"/>
              </a:ext>
            </a:extLst>
          </p:cNvPr>
          <p:cNvSpPr txBox="1"/>
          <p:nvPr/>
        </p:nvSpPr>
        <p:spPr>
          <a:xfrm>
            <a:off x="1714309" y="1347892"/>
            <a:ext cx="3196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/>
              <a:t>The old “W&amp;N” building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FE613E-E5A7-5A15-AB75-F96529E93F39}"/>
              </a:ext>
            </a:extLst>
          </p:cNvPr>
          <p:cNvSpPr txBox="1"/>
          <p:nvPr/>
        </p:nvSpPr>
        <p:spPr>
          <a:xfrm>
            <a:off x="7676230" y="1324184"/>
            <a:ext cx="3531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/>
              <a:t>The new Research Building</a:t>
            </a:r>
          </a:p>
        </p:txBody>
      </p:sp>
    </p:spTree>
    <p:extLst>
      <p:ext uri="{BB962C8B-B14F-4D97-AF65-F5344CB8AC3E}">
        <p14:creationId xmlns:p14="http://schemas.microsoft.com/office/powerpoint/2010/main" val="23887885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C8F467-0BC4-E77E-D0B7-7175E9284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FD043CCE-A059-31E9-B297-6BB87E3015F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4955EC3-04AF-36C4-1FA2-4181E850B469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Before and after</a:t>
            </a:r>
            <a:endParaRPr lang="en-US" sz="3600" baseline="30000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0B63252-1F54-2032-5768-4CBCC1A40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93159" y="2724719"/>
            <a:ext cx="4728290" cy="354621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9466106-B747-81AD-9675-EEC3C619D1C1}"/>
              </a:ext>
            </a:extLst>
          </p:cNvPr>
          <p:cNvSpPr txBox="1"/>
          <p:nvPr/>
        </p:nvSpPr>
        <p:spPr>
          <a:xfrm>
            <a:off x="614583" y="2333152"/>
            <a:ext cx="48854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dirty="0"/>
              <a:t>The helium experiment with Kees Steinebach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219A711-0454-E19C-0AF5-3E7639FF8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6704578" y="2724718"/>
            <a:ext cx="4728293" cy="354622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5768C4F9-4459-90B8-4E2E-9A80A49A05E1}"/>
              </a:ext>
            </a:extLst>
          </p:cNvPr>
          <p:cNvGrpSpPr/>
          <p:nvPr/>
        </p:nvGrpSpPr>
        <p:grpSpPr>
          <a:xfrm>
            <a:off x="5413784" y="3193024"/>
            <a:ext cx="1341120" cy="644684"/>
            <a:chOff x="3647932" y="4940935"/>
            <a:chExt cx="1341120" cy="644684"/>
          </a:xfrm>
        </p:grpSpPr>
        <p:sp>
          <p:nvSpPr>
            <p:cNvPr id="21" name="Right Arrow 20">
              <a:extLst>
                <a:ext uri="{FF2B5EF4-FFF2-40B4-BE49-F238E27FC236}">
                  <a16:creationId xmlns:a16="http://schemas.microsoft.com/office/drawing/2014/main" id="{4A5DCAF0-0069-ADFE-9DB6-15FE2A5E158C}"/>
                </a:ext>
              </a:extLst>
            </p:cNvPr>
            <p:cNvSpPr/>
            <p:nvPr/>
          </p:nvSpPr>
          <p:spPr>
            <a:xfrm>
              <a:off x="3647932" y="4940935"/>
              <a:ext cx="1341120" cy="644684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09747EB-A4B0-D0C5-6AA0-23C8B6BAA6A9}"/>
                </a:ext>
              </a:extLst>
            </p:cNvPr>
            <p:cNvSpPr txBox="1"/>
            <p:nvPr/>
          </p:nvSpPr>
          <p:spPr>
            <a:xfrm>
              <a:off x="3647932" y="5078611"/>
              <a:ext cx="11228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b="1" dirty="0">
                  <a:solidFill>
                    <a:schemeClr val="bg1"/>
                  </a:solidFill>
                </a:rPr>
                <a:t>The move</a:t>
              </a:r>
              <a:endParaRPr lang="en-NL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5B3031F-36FA-3B5A-F26A-3C0539B7E4A4}"/>
              </a:ext>
            </a:extLst>
          </p:cNvPr>
          <p:cNvSpPr txBox="1"/>
          <p:nvPr/>
        </p:nvSpPr>
        <p:spPr>
          <a:xfrm>
            <a:off x="7600855" y="2294814"/>
            <a:ext cx="29357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dirty="0"/>
              <a:t>And the new lab initially …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0D77833-B2FB-0964-ABA6-0D97E22F1944}"/>
              </a:ext>
            </a:extLst>
          </p:cNvPr>
          <p:cNvSpPr txBox="1"/>
          <p:nvPr/>
        </p:nvSpPr>
        <p:spPr>
          <a:xfrm>
            <a:off x="1714309" y="1347892"/>
            <a:ext cx="3196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/>
              <a:t>The old “W&amp;N” building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C6A1978-07DF-BC1D-E82F-8FDC2B24182B}"/>
              </a:ext>
            </a:extLst>
          </p:cNvPr>
          <p:cNvSpPr txBox="1"/>
          <p:nvPr/>
        </p:nvSpPr>
        <p:spPr>
          <a:xfrm>
            <a:off x="7676230" y="1324184"/>
            <a:ext cx="3531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/>
              <a:t>The new Research Building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177F635-8B21-963D-0209-6051E430E0BC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14947" y="737931"/>
            <a:ext cx="1586117" cy="158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38526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4C61F2-9B9E-AFED-4D54-78423D4A3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6853DB2-FA97-B8FA-FD81-4E373F875463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1E19C3B-D75F-A485-33A0-EF6B4DF9F0D7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Past year: rebuilding everything again</a:t>
            </a:r>
            <a:endParaRPr lang="en-US" sz="3600" baseline="300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7E60AD-164F-B91C-F812-86128A38CDF5}"/>
              </a:ext>
            </a:extLst>
          </p:cNvPr>
          <p:cNvSpPr txBox="1"/>
          <p:nvPr/>
        </p:nvSpPr>
        <p:spPr>
          <a:xfrm>
            <a:off x="681904" y="2089700"/>
            <a:ext cx="47602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dirty="0"/>
              <a:t>Repairing leak in the He setup a month ago,</a:t>
            </a:r>
          </a:p>
          <a:p>
            <a:r>
              <a:rPr lang="en-GB" sz="2000" dirty="0"/>
              <a:t>W</a:t>
            </a:r>
            <a:r>
              <a:rPr lang="en-NL" sz="2000" dirty="0"/>
              <a:t>ith Kees and Joanne (technician)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C4223A0-0A3D-7EE8-7CA3-C8517FFDD9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21016" y="2745303"/>
            <a:ext cx="4728292" cy="35462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058FA9-8097-640B-1C8F-CF82E3724B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6618056" y="2745301"/>
            <a:ext cx="4728294" cy="35462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03EC59-FEDB-5B59-797C-E9A25AFAC138}"/>
              </a:ext>
            </a:extLst>
          </p:cNvPr>
          <p:cNvSpPr txBox="1"/>
          <p:nvPr/>
        </p:nvSpPr>
        <p:spPr>
          <a:xfrm>
            <a:off x="6499587" y="2366699"/>
            <a:ext cx="5023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The </a:t>
            </a:r>
            <a:r>
              <a:rPr lang="nl-NL" sz="2000" dirty="0" err="1"/>
              <a:t>nearly-working</a:t>
            </a:r>
            <a:r>
              <a:rPr lang="nl-NL" sz="2000" dirty="0"/>
              <a:t> He experiment right </a:t>
            </a:r>
            <a:r>
              <a:rPr lang="nl-NL" sz="2000" dirty="0" err="1"/>
              <a:t>now</a:t>
            </a:r>
            <a:r>
              <a:rPr lang="nl-NL" sz="2000" dirty="0"/>
              <a:t>…</a:t>
            </a:r>
            <a:endParaRPr lang="en-NL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AFCC107-D622-D01E-37BD-F0FA8ECA1F73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14947" y="737931"/>
            <a:ext cx="1586117" cy="158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87924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6E604-BF6D-6F15-D11F-075711D6E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F5B6294F-4217-A5BF-AF73-90A0A4E10436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D657AD5-A772-5094-E829-F6E7B24E09F8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Still (re)building after 1.5 years, He</a:t>
            </a:r>
            <a:r>
              <a:rPr lang="en-US" sz="3600" baseline="30000" dirty="0">
                <a:solidFill>
                  <a:schemeClr val="bg1"/>
                </a:solidFill>
              </a:rPr>
              <a:t>+</a:t>
            </a:r>
            <a:r>
              <a:rPr lang="en-US" sz="3600" dirty="0">
                <a:solidFill>
                  <a:schemeClr val="bg1"/>
                </a:solidFill>
              </a:rPr>
              <a:t> setup</a:t>
            </a:r>
            <a:endParaRPr lang="en-US" sz="3600" baseline="300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1FCDC6-4BB1-AF83-CAEE-A092A6DF0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058849" y="2586182"/>
            <a:ext cx="4026224" cy="30196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F671FFB-6DE8-9631-14BA-7D5B4DC788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497245" y="2586182"/>
            <a:ext cx="4026225" cy="301966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4683F49-C28D-F5F3-D08A-C34A525DB1B1}"/>
              </a:ext>
            </a:extLst>
          </p:cNvPr>
          <p:cNvSpPr txBox="1"/>
          <p:nvPr/>
        </p:nvSpPr>
        <p:spPr>
          <a:xfrm>
            <a:off x="5562127" y="1133679"/>
            <a:ext cx="25764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He</a:t>
            </a:r>
            <a:r>
              <a:rPr lang="en-NL" baseline="30000" dirty="0"/>
              <a:t>+ </a:t>
            </a:r>
            <a:r>
              <a:rPr lang="en-NL" dirty="0"/>
              <a:t>ion trap mounting</a:t>
            </a:r>
            <a:br>
              <a:rPr lang="en-NL" dirty="0"/>
            </a:br>
            <a:r>
              <a:rPr lang="en-NL" dirty="0"/>
              <a:t>and chamber</a:t>
            </a:r>
            <a:br>
              <a:rPr lang="en-NL" dirty="0"/>
            </a:br>
            <a:r>
              <a:rPr lang="en-NL" dirty="0"/>
              <a:t>with Alejandra Dias (PhD)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02B7787-6A81-9470-0CE5-4E0CF1E1CBD8}"/>
              </a:ext>
            </a:extLst>
          </p:cNvPr>
          <p:cNvSpPr txBox="1"/>
          <p:nvPr/>
        </p:nvSpPr>
        <p:spPr>
          <a:xfrm>
            <a:off x="9000523" y="1159573"/>
            <a:ext cx="2865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He+ / Be+ laser cooling:</a:t>
            </a:r>
          </a:p>
          <a:p>
            <a:r>
              <a:rPr lang="en-NL" dirty="0"/>
              <a:t>Ruth Zwemer (MSc student) </a:t>
            </a:r>
            <a:br>
              <a:rPr lang="en-NL" dirty="0"/>
            </a:br>
            <a:r>
              <a:rPr lang="en-NL" dirty="0"/>
              <a:t>&amp; Kees Steinebach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4E65B23-0D56-E2F0-1B69-0FB31520BE7E}"/>
              </a:ext>
            </a:extLst>
          </p:cNvPr>
          <p:cNvGrpSpPr/>
          <p:nvPr/>
        </p:nvGrpSpPr>
        <p:grpSpPr>
          <a:xfrm>
            <a:off x="399435" y="2111120"/>
            <a:ext cx="4779898" cy="3996301"/>
            <a:chOff x="823806" y="2123768"/>
            <a:chExt cx="4779898" cy="399630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2224244-4FCF-DC0C-EADB-BF465C479F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823807" y="2573849"/>
              <a:ext cx="4728292" cy="354622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88248B2-93F6-30A0-60F9-C1877B439DC3}"/>
                </a:ext>
              </a:extLst>
            </p:cNvPr>
            <p:cNvSpPr txBox="1"/>
            <p:nvPr/>
          </p:nvSpPr>
          <p:spPr>
            <a:xfrm>
              <a:off x="823806" y="2123768"/>
              <a:ext cx="47798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dirty="0"/>
                <a:t>2 of 3 optical tables of the He</a:t>
              </a:r>
              <a:r>
                <a:rPr lang="en-NL" baseline="30000" dirty="0"/>
                <a:t>+</a:t>
              </a:r>
              <a:r>
                <a:rPr lang="en-NL" dirty="0"/>
                <a:t> setup (10 m long)</a:t>
              </a: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1834492A-F619-A02F-531F-CD65E38E989C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85934" y="700345"/>
            <a:ext cx="1586117" cy="158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91847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9B37EC5-E70A-F248-99D0-62E8B2D7CC74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70719B-A3E2-1AFF-3040-C34E9896673B}"/>
              </a:ext>
            </a:extLst>
          </p:cNvPr>
          <p:cNvSpPr txBox="1"/>
          <p:nvPr/>
        </p:nvSpPr>
        <p:spPr>
          <a:xfrm>
            <a:off x="474814" y="625406"/>
            <a:ext cx="11494161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baseline="30000" dirty="0"/>
          </a:p>
          <a:p>
            <a:pPr marL="285750" indent="-285750">
              <a:buFont typeface="Wingdings" pitchFamily="2" charset="2"/>
              <a:buChar char="q"/>
            </a:pPr>
            <a:r>
              <a:rPr lang="en-GB" sz="2400" dirty="0"/>
              <a:t> The 2 </a:t>
            </a:r>
            <a:r>
              <a:rPr lang="en-GB" sz="2400" baseline="30000" dirty="0"/>
              <a:t>3</a:t>
            </a:r>
            <a:r>
              <a:rPr lang="en-GB" sz="2400" dirty="0"/>
              <a:t>S</a:t>
            </a:r>
            <a:r>
              <a:rPr lang="en-GB" sz="2400" baseline="-25000" dirty="0"/>
              <a:t>1</a:t>
            </a:r>
            <a:r>
              <a:rPr lang="en-GB" sz="2400" dirty="0"/>
              <a:t> – 2 </a:t>
            </a:r>
            <a:r>
              <a:rPr lang="en-GB" sz="2400" baseline="30000" dirty="0"/>
              <a:t>1</a:t>
            </a:r>
            <a:r>
              <a:rPr lang="en-GB" sz="2400" dirty="0"/>
              <a:t>S</a:t>
            </a:r>
            <a:r>
              <a:rPr lang="en-GB" sz="2400" baseline="-25000" dirty="0"/>
              <a:t>0</a:t>
            </a:r>
            <a:r>
              <a:rPr lang="en-GB" sz="2400" dirty="0"/>
              <a:t>  transition in </a:t>
            </a:r>
            <a:r>
              <a:rPr lang="nl-NL" sz="2400" baseline="30000" dirty="0"/>
              <a:t>3</a:t>
            </a:r>
            <a:r>
              <a:rPr lang="nl-NL" sz="2400" dirty="0"/>
              <a:t>He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baseline="30000" dirty="0"/>
              <a:t>4</a:t>
            </a:r>
            <a:r>
              <a:rPr lang="nl-NL" sz="2400" dirty="0"/>
              <a:t>He </a:t>
            </a:r>
            <a:r>
              <a:rPr lang="nl-NL" sz="2400" dirty="0" err="1"/>
              <a:t>measured</a:t>
            </a:r>
            <a:r>
              <a:rPr lang="nl-NL" sz="2400" dirty="0"/>
              <a:t>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b="1" dirty="0"/>
              <a:t>record </a:t>
            </a:r>
            <a:r>
              <a:rPr lang="nl-NL" sz="2400" b="1" dirty="0" err="1"/>
              <a:t>accuracy</a:t>
            </a:r>
            <a:r>
              <a:rPr lang="nl-NL" sz="2400" b="1" dirty="0"/>
              <a:t> of </a:t>
            </a:r>
            <a:br>
              <a:rPr lang="nl-NL" sz="2400" b="1" dirty="0"/>
            </a:br>
            <a:r>
              <a:rPr lang="nl-NL" sz="2400" b="1" dirty="0"/>
              <a:t>170 Hz </a:t>
            </a:r>
            <a:r>
              <a:rPr lang="nl-NL" sz="2400" b="1" dirty="0" err="1"/>
              <a:t>and</a:t>
            </a:r>
            <a:r>
              <a:rPr lang="nl-NL" sz="2400" b="1" dirty="0"/>
              <a:t> 48 Hz</a:t>
            </a:r>
            <a:r>
              <a:rPr lang="nl-NL" sz="2400" dirty="0"/>
              <a:t> </a:t>
            </a:r>
            <a:r>
              <a:rPr lang="nl-NL" sz="2400" dirty="0" err="1"/>
              <a:t>respectively</a:t>
            </a:r>
            <a:endParaRPr lang="en-US" sz="2400" dirty="0"/>
          </a:p>
          <a:p>
            <a:endParaRPr lang="en-NL" sz="2400" dirty="0"/>
          </a:p>
          <a:p>
            <a:pPr marL="342900" indent="-342900">
              <a:buFont typeface="Wingdings" pitchFamily="2" charset="2"/>
              <a:buChar char="q"/>
            </a:pPr>
            <a:r>
              <a:rPr lang="en-NL" sz="2400" dirty="0"/>
              <a:t>Most accurate </a:t>
            </a:r>
            <a:r>
              <a:rPr lang="en-GB" sz="2400" i="1" dirty="0">
                <a:latin typeface="Helvetica" pitchFamily="2" charset="0"/>
              </a:rPr>
              <a:t>r</a:t>
            </a:r>
            <a:r>
              <a:rPr lang="en-GB" sz="2400" i="1" baseline="30000" dirty="0">
                <a:latin typeface="Helvetica" pitchFamily="2" charset="0"/>
              </a:rPr>
              <a:t>2</a:t>
            </a:r>
            <a:r>
              <a:rPr lang="en-GB" sz="2400" i="1" baseline="-25000" dirty="0">
                <a:latin typeface="Helvetica" pitchFamily="2" charset="0"/>
              </a:rPr>
              <a:t>h </a:t>
            </a:r>
            <a:r>
              <a:rPr lang="en-GB" sz="2400" i="1" dirty="0">
                <a:latin typeface="Helvetica" pitchFamily="2" charset="0"/>
              </a:rPr>
              <a:t>− r</a:t>
            </a:r>
            <a:r>
              <a:rPr lang="en-GB" sz="2400" i="1" baseline="30000" dirty="0">
                <a:latin typeface="Helvetica" pitchFamily="2" charset="0"/>
              </a:rPr>
              <a:t>2</a:t>
            </a:r>
            <a:r>
              <a:rPr lang="el-GR" sz="2400" i="1" baseline="-25000" dirty="0">
                <a:latin typeface="Helvetica" pitchFamily="2" charset="0"/>
              </a:rPr>
              <a:t>α</a:t>
            </a:r>
            <a:r>
              <a:rPr lang="nl-NL" sz="2400" dirty="0">
                <a:latin typeface="Helvetica" pitchFamily="2" charset="0"/>
              </a:rPr>
              <a:t> </a:t>
            </a:r>
            <a:r>
              <a:rPr lang="nl-NL" sz="2400" dirty="0" err="1"/>
              <a:t>determination</a:t>
            </a:r>
            <a:r>
              <a:rPr lang="nl-NL" sz="2400" dirty="0"/>
              <a:t>, </a:t>
            </a:r>
            <a:r>
              <a:rPr lang="nl-NL" sz="2400" dirty="0" err="1"/>
              <a:t>initial</a:t>
            </a:r>
            <a:r>
              <a:rPr lang="nl-NL" sz="2400" dirty="0"/>
              <a:t> 3.6</a:t>
            </a:r>
            <a:r>
              <a:rPr lang="nl-NL" sz="2400" dirty="0">
                <a:latin typeface="Symbol" pitchFamily="2" charset="2"/>
              </a:rPr>
              <a:t>s</a:t>
            </a:r>
            <a:r>
              <a:rPr lang="nl-NL" sz="2400" dirty="0"/>
              <a:t> </a:t>
            </a:r>
            <a:r>
              <a:rPr lang="en-NL" sz="2400" dirty="0"/>
              <a:t>difference with </a:t>
            </a:r>
            <a:r>
              <a:rPr lang="en-NL" sz="2400" dirty="0">
                <a:latin typeface="Symbol" pitchFamily="2" charset="2"/>
              </a:rPr>
              <a:t>m</a:t>
            </a:r>
            <a:r>
              <a:rPr lang="en-NL" sz="2400" dirty="0"/>
              <a:t>He</a:t>
            </a:r>
            <a:r>
              <a:rPr lang="en-NL" sz="2400" baseline="30000" dirty="0"/>
              <a:t>+</a:t>
            </a:r>
            <a:r>
              <a:rPr lang="en-NL" sz="2400" dirty="0"/>
              <a:t> resolved in 2024</a:t>
            </a:r>
            <a:br>
              <a:rPr lang="en-NL" sz="2400" dirty="0"/>
            </a:br>
            <a:r>
              <a:rPr lang="en-NL" sz="2400" dirty="0"/>
              <a:t>improved </a:t>
            </a:r>
            <a:r>
              <a:rPr lang="en-NL" sz="2400" baseline="30000" dirty="0"/>
              <a:t>3</a:t>
            </a:r>
            <a:r>
              <a:rPr lang="en-NL" sz="2400" dirty="0"/>
              <a:t>He 2025: </a:t>
            </a:r>
            <a:r>
              <a:rPr lang="en-GB" sz="2400" b="1" i="1" dirty="0">
                <a:latin typeface="Helvetica" pitchFamily="2" charset="0"/>
              </a:rPr>
              <a:t>r</a:t>
            </a:r>
            <a:r>
              <a:rPr lang="en-GB" sz="2400" b="1" i="1" baseline="30000" dirty="0">
                <a:latin typeface="Helvetica" pitchFamily="2" charset="0"/>
              </a:rPr>
              <a:t>2</a:t>
            </a:r>
            <a:r>
              <a:rPr lang="en-GB" sz="2400" b="1" i="1" baseline="-25000" dirty="0">
                <a:latin typeface="Helvetica" pitchFamily="2" charset="0"/>
              </a:rPr>
              <a:t>h </a:t>
            </a:r>
            <a:r>
              <a:rPr lang="en-GB" sz="2400" b="1" i="1" dirty="0">
                <a:latin typeface="Helvetica" pitchFamily="2" charset="0"/>
              </a:rPr>
              <a:t>− r</a:t>
            </a:r>
            <a:r>
              <a:rPr lang="en-GB" sz="2400" b="1" i="1" baseline="30000" dirty="0">
                <a:latin typeface="Helvetica" pitchFamily="2" charset="0"/>
              </a:rPr>
              <a:t>2</a:t>
            </a:r>
            <a:r>
              <a:rPr lang="el-GR" sz="2400" b="1" i="1" baseline="-25000" dirty="0">
                <a:latin typeface="Helvetica" pitchFamily="2" charset="0"/>
              </a:rPr>
              <a:t>α</a:t>
            </a:r>
            <a:r>
              <a:rPr lang="nl-NL" sz="2400" b="1" dirty="0">
                <a:latin typeface="Helvetica" pitchFamily="2" charset="0"/>
              </a:rPr>
              <a:t> </a:t>
            </a:r>
            <a:r>
              <a:rPr lang="el-GR" sz="2400" b="1" i="1" dirty="0">
                <a:latin typeface="Helvetica" pitchFamily="2" charset="0"/>
              </a:rPr>
              <a:t>= </a:t>
            </a:r>
            <a:r>
              <a:rPr lang="en-NL" sz="2400" b="1" dirty="0"/>
              <a:t>1.0678(14) fm</a:t>
            </a:r>
            <a:r>
              <a:rPr lang="en-NL" sz="2400" b="1" baseline="30000" dirty="0"/>
              <a:t>2 </a:t>
            </a:r>
            <a:r>
              <a:rPr lang="en-NL" sz="2400" dirty="0"/>
              <a:t>  1.2</a:t>
            </a:r>
            <a:r>
              <a:rPr lang="en-NL" sz="2400" dirty="0">
                <a:latin typeface="Symbol" pitchFamily="2" charset="2"/>
              </a:rPr>
              <a:t>s </a:t>
            </a:r>
            <a:r>
              <a:rPr lang="en-NL" sz="2400" dirty="0"/>
              <a:t>agreeement – Science paper</a:t>
            </a:r>
            <a:br>
              <a:rPr lang="en-NL" sz="2400" dirty="0"/>
            </a:br>
            <a:r>
              <a:rPr lang="en-NL" sz="2400" dirty="0"/>
              <a:t>improved </a:t>
            </a:r>
            <a:r>
              <a:rPr lang="en-NL" sz="2400" baseline="30000" dirty="0"/>
              <a:t>4</a:t>
            </a:r>
            <a:r>
              <a:rPr lang="en-NL" sz="2400" dirty="0"/>
              <a:t>He 2026: </a:t>
            </a:r>
            <a:r>
              <a:rPr lang="en-GB" sz="2400" b="1" i="1" dirty="0">
                <a:latin typeface="Helvetica" pitchFamily="2" charset="0"/>
              </a:rPr>
              <a:t>r</a:t>
            </a:r>
            <a:r>
              <a:rPr lang="en-GB" sz="2400" b="1" i="1" baseline="30000" dirty="0">
                <a:latin typeface="Helvetica" pitchFamily="2" charset="0"/>
              </a:rPr>
              <a:t>2</a:t>
            </a:r>
            <a:r>
              <a:rPr lang="en-GB" sz="2400" b="1" i="1" baseline="-25000" dirty="0">
                <a:latin typeface="Helvetica" pitchFamily="2" charset="0"/>
              </a:rPr>
              <a:t>h </a:t>
            </a:r>
            <a:r>
              <a:rPr lang="en-GB" sz="2400" b="1" i="1" dirty="0">
                <a:latin typeface="Helvetica" pitchFamily="2" charset="0"/>
              </a:rPr>
              <a:t>− r</a:t>
            </a:r>
            <a:r>
              <a:rPr lang="en-GB" sz="2400" b="1" i="1" baseline="30000" dirty="0">
                <a:latin typeface="Helvetica" pitchFamily="2" charset="0"/>
              </a:rPr>
              <a:t>2</a:t>
            </a:r>
            <a:r>
              <a:rPr lang="el-GR" sz="2400" b="1" i="1" baseline="-25000" dirty="0">
                <a:latin typeface="Helvetica" pitchFamily="2" charset="0"/>
              </a:rPr>
              <a:t>α</a:t>
            </a:r>
            <a:r>
              <a:rPr lang="nl-NL" sz="2400" b="1" dirty="0">
                <a:latin typeface="Helvetica" pitchFamily="2" charset="0"/>
              </a:rPr>
              <a:t> </a:t>
            </a:r>
            <a:r>
              <a:rPr lang="el-GR" sz="2400" b="1" i="1" dirty="0">
                <a:latin typeface="Helvetica" pitchFamily="2" charset="0"/>
              </a:rPr>
              <a:t>= </a:t>
            </a:r>
            <a:r>
              <a:rPr lang="en-NL" sz="2400" b="1" dirty="0"/>
              <a:t>1.0676(10) fm</a:t>
            </a:r>
            <a:r>
              <a:rPr lang="en-NL" sz="2400" b="1" baseline="30000" dirty="0"/>
              <a:t>2     </a:t>
            </a:r>
            <a:r>
              <a:rPr lang="en-NL" sz="2400" dirty="0"/>
              <a:t>still 1.2</a:t>
            </a:r>
            <a:r>
              <a:rPr lang="en-NL" sz="2400" dirty="0">
                <a:latin typeface="Symbol" pitchFamily="2" charset="2"/>
              </a:rPr>
              <a:t>s </a:t>
            </a:r>
            <a:r>
              <a:rPr lang="en-NL" sz="2400" dirty="0"/>
              <a:t>agreeement – PRL accepted</a:t>
            </a:r>
            <a:br>
              <a:rPr lang="nl-NL" sz="2400" dirty="0"/>
            </a:br>
            <a:endParaRPr lang="en-GB" sz="2400" dirty="0">
              <a:effectLst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NL" sz="2400" dirty="0"/>
              <a:t> Agreement is special: broad range of physics involved</a:t>
            </a:r>
            <a:br>
              <a:rPr lang="en-NL" sz="2400" dirty="0"/>
            </a:br>
            <a:r>
              <a:rPr lang="en-NL" sz="2400" dirty="0"/>
              <a:t>and discrepancy in the ionization potential of excited He!</a:t>
            </a:r>
            <a:br>
              <a:rPr lang="en-NL" sz="2400" dirty="0"/>
            </a:br>
            <a:r>
              <a:rPr lang="en-NL" sz="2400" dirty="0"/>
              <a:t> </a:t>
            </a:r>
          </a:p>
          <a:p>
            <a:r>
              <a:rPr lang="en-NL" sz="2400" dirty="0"/>
              <a:t>Next steps: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NL" sz="2400" dirty="0"/>
              <a:t>Improve </a:t>
            </a:r>
            <a:r>
              <a:rPr lang="en-NL" sz="2400" baseline="30000" dirty="0"/>
              <a:t>3</a:t>
            </a:r>
            <a:r>
              <a:rPr lang="en-NL" sz="2400" dirty="0"/>
              <a:t>He to &lt;50 Hz: potentially 3x improved </a:t>
            </a:r>
            <a:r>
              <a:rPr lang="en-GB" sz="2400" i="1" dirty="0">
                <a:latin typeface="Helvetica" pitchFamily="2" charset="0"/>
              </a:rPr>
              <a:t>r</a:t>
            </a:r>
            <a:r>
              <a:rPr lang="en-GB" sz="2400" i="1" baseline="30000" dirty="0">
                <a:latin typeface="Helvetica" pitchFamily="2" charset="0"/>
              </a:rPr>
              <a:t>2</a:t>
            </a:r>
            <a:r>
              <a:rPr lang="en-GB" sz="2400" i="1" baseline="-25000" dirty="0">
                <a:latin typeface="Helvetica" pitchFamily="2" charset="0"/>
              </a:rPr>
              <a:t>h </a:t>
            </a:r>
            <a:r>
              <a:rPr lang="en-GB" sz="2400" i="1" dirty="0">
                <a:latin typeface="Helvetica" pitchFamily="2" charset="0"/>
              </a:rPr>
              <a:t>− r</a:t>
            </a:r>
            <a:r>
              <a:rPr lang="en-GB" sz="2400" i="1" baseline="30000" dirty="0">
                <a:latin typeface="Helvetica" pitchFamily="2" charset="0"/>
              </a:rPr>
              <a:t>2</a:t>
            </a:r>
            <a:r>
              <a:rPr lang="el-GR" sz="2400" i="1" baseline="-25000" dirty="0">
                <a:latin typeface="Helvetica" pitchFamily="2" charset="0"/>
              </a:rPr>
              <a:t>α</a:t>
            </a:r>
            <a:r>
              <a:rPr lang="nl-NL" sz="2400" dirty="0">
                <a:latin typeface="Helvetica" pitchFamily="2" charset="0"/>
              </a:rPr>
              <a:t> </a:t>
            </a:r>
            <a:endParaRPr lang="en-NL" sz="2400" dirty="0"/>
          </a:p>
          <a:p>
            <a:r>
              <a:rPr lang="en-GB" sz="2400" dirty="0"/>
              <a:t>     B</a:t>
            </a:r>
            <a:r>
              <a:rPr lang="en-NL" sz="2400" dirty="0"/>
              <a:t>ut then we need improved theory!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NL" sz="2400" dirty="0"/>
              <a:t>Precision Ramsey comb spectroscopy of He</a:t>
            </a:r>
            <a:r>
              <a:rPr lang="en-NL" sz="2400" baseline="30000" dirty="0"/>
              <a:t>+  </a:t>
            </a:r>
            <a:r>
              <a:rPr lang="en-NL" sz="2400" dirty="0"/>
              <a:t>1S-2S</a:t>
            </a:r>
            <a:endParaRPr lang="en-NL" sz="2400" baseline="30000" dirty="0"/>
          </a:p>
          <a:p>
            <a:pPr marL="342900" indent="-342900">
              <a:buFont typeface="Wingdings" pitchFamily="2" charset="2"/>
              <a:buChar char="q"/>
            </a:pPr>
            <a:endParaRPr lang="en-NL" sz="2400" dirty="0"/>
          </a:p>
          <a:p>
            <a:r>
              <a:rPr lang="en-NL" sz="2400" b="1" dirty="0">
                <a:solidFill>
                  <a:srgbClr val="056BFF"/>
                </a:solidFill>
              </a:rPr>
              <a:t>Kees Steinebach &amp; Haoyuan Li are presenting a poster this evening about </a:t>
            </a:r>
            <a:r>
              <a:rPr lang="en-GB" sz="2400" b="1" i="1" dirty="0">
                <a:solidFill>
                  <a:srgbClr val="056BFF"/>
                </a:solidFill>
                <a:latin typeface="Helvetica" pitchFamily="2" charset="0"/>
              </a:rPr>
              <a:t>r</a:t>
            </a:r>
            <a:r>
              <a:rPr lang="en-GB" sz="2400" b="1" i="1" baseline="30000" dirty="0">
                <a:solidFill>
                  <a:srgbClr val="056BFF"/>
                </a:solidFill>
                <a:latin typeface="Helvetica" pitchFamily="2" charset="0"/>
              </a:rPr>
              <a:t>2</a:t>
            </a:r>
            <a:r>
              <a:rPr lang="en-GB" sz="2400" b="1" i="1" baseline="-25000" dirty="0">
                <a:solidFill>
                  <a:srgbClr val="056BFF"/>
                </a:solidFill>
                <a:latin typeface="Helvetica" pitchFamily="2" charset="0"/>
              </a:rPr>
              <a:t>h </a:t>
            </a:r>
            <a:r>
              <a:rPr lang="en-GB" sz="2400" b="1" i="1" dirty="0">
                <a:solidFill>
                  <a:srgbClr val="056BFF"/>
                </a:solidFill>
                <a:latin typeface="Helvetica" pitchFamily="2" charset="0"/>
              </a:rPr>
              <a:t>− r</a:t>
            </a:r>
            <a:r>
              <a:rPr lang="en-GB" sz="2400" b="1" i="1" baseline="30000" dirty="0">
                <a:solidFill>
                  <a:srgbClr val="056BFF"/>
                </a:solidFill>
                <a:latin typeface="Helvetica" pitchFamily="2" charset="0"/>
              </a:rPr>
              <a:t>2</a:t>
            </a:r>
            <a:r>
              <a:rPr lang="el-GR" sz="2400" b="1" i="1" baseline="-25000" dirty="0">
                <a:solidFill>
                  <a:srgbClr val="056BFF"/>
                </a:solidFill>
                <a:latin typeface="Helvetica" pitchFamily="2" charset="0"/>
              </a:rPr>
              <a:t>α</a:t>
            </a:r>
            <a:endParaRPr lang="en-NL" sz="2400" b="1" dirty="0">
              <a:solidFill>
                <a:srgbClr val="056BFF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81865CC-23C6-D826-9847-47CFD674A3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0175"/>
          <a:stretch>
            <a:fillRect/>
          </a:stretch>
        </p:blipFill>
        <p:spPr>
          <a:xfrm>
            <a:off x="7949714" y="3270409"/>
            <a:ext cx="3872554" cy="296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8783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6EC53D-168A-02C8-360C-3AEADBBE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A8071-4BA0-A74A-B024-87450DE19056}" type="slidenum">
              <a:rPr lang="en-US" smtClean="0"/>
              <a:t>57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E7BE27-64B1-A4AC-B3B2-7E86B9FE7C4B}"/>
              </a:ext>
            </a:extLst>
          </p:cNvPr>
          <p:cNvSpPr txBox="1"/>
          <p:nvPr/>
        </p:nvSpPr>
        <p:spPr>
          <a:xfrm>
            <a:off x="4753063" y="3013501"/>
            <a:ext cx="22028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4800" dirty="0"/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189547404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06578" y="-44099"/>
            <a:ext cx="10515600" cy="995915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Plan for </a:t>
            </a:r>
            <a:r>
              <a:rPr lang="en-US" sz="3200" b="1" dirty="0">
                <a:solidFill>
                  <a:schemeClr val="bg1"/>
                </a:solidFill>
              </a:rPr>
              <a:t>He</a:t>
            </a:r>
            <a:r>
              <a:rPr lang="en-US" sz="3200" b="1" baseline="30000" dirty="0">
                <a:solidFill>
                  <a:schemeClr val="bg1"/>
                </a:solidFill>
              </a:rPr>
              <a:t>+</a:t>
            </a:r>
            <a:r>
              <a:rPr lang="en-US" sz="3200" b="1" dirty="0">
                <a:solidFill>
                  <a:schemeClr val="bg1"/>
                </a:solidFill>
              </a:rPr>
              <a:t> 1S-2S</a:t>
            </a:r>
            <a:r>
              <a:rPr lang="en-US" sz="3200" dirty="0">
                <a:solidFill>
                  <a:schemeClr val="bg1"/>
                </a:solidFill>
              </a:rPr>
              <a:t>: Ramsey-comb excitation in a trap</a:t>
            </a:r>
          </a:p>
        </p:txBody>
      </p:sp>
      <p:sp>
        <p:nvSpPr>
          <p:cNvPr id="62" name="Slide Number Placeholder 22">
            <a:extLst>
              <a:ext uri="{FF2B5EF4-FFF2-40B4-BE49-F238E27FC236}">
                <a16:creationId xmlns:a16="http://schemas.microsoft.com/office/drawing/2014/main" id="{6FA9DB92-9844-BA49-82A7-5EE17259CA62}"/>
              </a:ext>
            </a:extLst>
          </p:cNvPr>
          <p:cNvSpPr txBox="1">
            <a:spLocks/>
          </p:cNvSpPr>
          <p:nvPr/>
        </p:nvSpPr>
        <p:spPr>
          <a:xfrm>
            <a:off x="949221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3" name="Afbeelding 5">
            <a:extLst>
              <a:ext uri="{FF2B5EF4-FFF2-40B4-BE49-F238E27FC236}">
                <a16:creationId xmlns:a16="http://schemas.microsoft.com/office/drawing/2014/main" id="{ADDE7F7C-7C2F-2D67-01DF-583642B0468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212850" y="999465"/>
            <a:ext cx="9766299" cy="54934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B6906D-7687-80B6-1F07-E17D3D57B027}"/>
              </a:ext>
            </a:extLst>
          </p:cNvPr>
          <p:cNvSpPr txBox="1"/>
          <p:nvPr/>
        </p:nvSpPr>
        <p:spPr>
          <a:xfrm>
            <a:off x="6839211" y="2693096"/>
            <a:ext cx="705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800" dirty="0">
                <a:solidFill>
                  <a:schemeClr val="bg1"/>
                </a:solidFill>
              </a:rPr>
              <a:t>He</a:t>
            </a:r>
            <a:r>
              <a:rPr lang="en-NL" sz="2800" baseline="300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F791D0-1401-FEC0-8959-D73A430274D1}"/>
              </a:ext>
            </a:extLst>
          </p:cNvPr>
          <p:cNvSpPr txBox="1"/>
          <p:nvPr/>
        </p:nvSpPr>
        <p:spPr>
          <a:xfrm>
            <a:off x="9271348" y="2929396"/>
            <a:ext cx="676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800" dirty="0">
                <a:solidFill>
                  <a:schemeClr val="bg1"/>
                </a:solidFill>
              </a:rPr>
              <a:t>Be</a:t>
            </a:r>
            <a:r>
              <a:rPr lang="en-NL" sz="2800" baseline="300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8168B3-C9CE-83E7-4A0E-FE7B956D78E1}"/>
              </a:ext>
            </a:extLst>
          </p:cNvPr>
          <p:cNvSpPr txBox="1"/>
          <p:nvPr/>
        </p:nvSpPr>
        <p:spPr>
          <a:xfrm>
            <a:off x="1328225" y="4307246"/>
            <a:ext cx="12634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>
                <a:solidFill>
                  <a:srgbClr val="DBA5FF"/>
                </a:solidFill>
              </a:rPr>
              <a:t>32 nm + </a:t>
            </a:r>
          </a:p>
          <a:p>
            <a:r>
              <a:rPr lang="en-NL" sz="2400" dirty="0">
                <a:solidFill>
                  <a:srgbClr val="FF7A52"/>
                </a:solidFill>
              </a:rPr>
              <a:t>790 nm</a:t>
            </a:r>
            <a:endParaRPr lang="en-NL" sz="2400" baseline="30000" dirty="0">
              <a:solidFill>
                <a:srgbClr val="FF7A5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5A2180-A4AE-2AE7-5C8F-62A75B889080}"/>
              </a:ext>
            </a:extLst>
          </p:cNvPr>
          <p:cNvSpPr txBox="1"/>
          <p:nvPr/>
        </p:nvSpPr>
        <p:spPr>
          <a:xfrm>
            <a:off x="4386872" y="3400857"/>
            <a:ext cx="12634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>
                <a:solidFill>
                  <a:srgbClr val="DBA5FF"/>
                </a:solidFill>
              </a:rPr>
              <a:t>32 nm + </a:t>
            </a:r>
          </a:p>
          <a:p>
            <a:r>
              <a:rPr lang="en-NL" sz="2400" dirty="0">
                <a:solidFill>
                  <a:srgbClr val="FF7A52"/>
                </a:solidFill>
              </a:rPr>
              <a:t>790 nm</a:t>
            </a:r>
            <a:endParaRPr lang="en-NL" sz="2400" baseline="30000" dirty="0">
              <a:solidFill>
                <a:srgbClr val="FF7A52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E5CDC52-70D9-C10A-6521-8E98C59D27A1}"/>
              </a:ext>
            </a:extLst>
          </p:cNvPr>
          <p:cNvGrpSpPr/>
          <p:nvPr/>
        </p:nvGrpSpPr>
        <p:grpSpPr>
          <a:xfrm>
            <a:off x="1491505" y="1203395"/>
            <a:ext cx="2632904" cy="2470150"/>
            <a:chOff x="9240373" y="2180423"/>
            <a:chExt cx="2632904" cy="2470150"/>
          </a:xfrm>
        </p:grpSpPr>
        <p:sp>
          <p:nvSpPr>
            <p:cNvPr id="9" name="TextBox 43">
              <a:extLst>
                <a:ext uri="{FF2B5EF4-FFF2-40B4-BE49-F238E27FC236}">
                  <a16:creationId xmlns:a16="http://schemas.microsoft.com/office/drawing/2014/main" id="{FB1FEA3B-209E-2D7E-5CEC-54E0BFFECF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95102" y="4280686"/>
              <a:ext cx="40798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dirty="0">
                  <a:latin typeface="Calibri" charset="0"/>
                  <a:cs typeface="Calibri" charset="0"/>
                </a:rPr>
                <a:t>1S</a:t>
              </a:r>
              <a:endParaRPr lang="en-US" sz="1800" baseline="-25000" dirty="0">
                <a:latin typeface="Calibri" charset="0"/>
                <a:cs typeface="Calibri" charset="0"/>
              </a:endParaRPr>
            </a:p>
          </p:txBody>
        </p:sp>
        <p:sp>
          <p:nvSpPr>
            <p:cNvPr id="10" name="TextBox 44">
              <a:extLst>
                <a:ext uri="{FF2B5EF4-FFF2-40B4-BE49-F238E27FC236}">
                  <a16:creationId xmlns:a16="http://schemas.microsoft.com/office/drawing/2014/main" id="{CD1132BE-EDC7-5434-66FF-04B0192625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09390" y="2589998"/>
              <a:ext cx="40798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dirty="0">
                  <a:latin typeface="Calibri" charset="0"/>
                  <a:cs typeface="Calibri" charset="0"/>
                </a:rPr>
                <a:t>2S</a:t>
              </a:r>
              <a:endParaRPr lang="en-US" sz="1800" baseline="-25000" dirty="0">
                <a:latin typeface="Calibri" charset="0"/>
                <a:cs typeface="Calibri" charset="0"/>
              </a:endParaRPr>
            </a:p>
          </p:txBody>
        </p:sp>
        <p:sp>
          <p:nvSpPr>
            <p:cNvPr id="11" name="TextBox 47">
              <a:extLst>
                <a:ext uri="{FF2B5EF4-FFF2-40B4-BE49-F238E27FC236}">
                  <a16:creationId xmlns:a16="http://schemas.microsoft.com/office/drawing/2014/main" id="{A1AEE78A-77CE-A828-F276-750132CAE2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28844" y="3344187"/>
              <a:ext cx="63671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400" b="1" dirty="0">
                  <a:latin typeface="Calibri" charset="0"/>
                  <a:cs typeface="Calibri" charset="0"/>
                </a:rPr>
                <a:t>He</a:t>
              </a:r>
              <a:r>
                <a:rPr lang="en-US" sz="2400" b="1" baseline="30000" dirty="0">
                  <a:latin typeface="Calibri" charset="0"/>
                  <a:cs typeface="Calibri" charset="0"/>
                </a:rPr>
                <a:t>+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BDEFE21-612E-F4F1-D924-B908E5815D96}"/>
                </a:ext>
              </a:extLst>
            </p:cNvPr>
            <p:cNvCxnSpPr/>
            <p:nvPr/>
          </p:nvCxnSpPr>
          <p:spPr bwMode="auto">
            <a:xfrm>
              <a:off x="10179277" y="4560086"/>
              <a:ext cx="58896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2634899-6B55-1444-58A4-D0487820C00E}"/>
                </a:ext>
              </a:extLst>
            </p:cNvPr>
            <p:cNvCxnSpPr/>
            <p:nvPr/>
          </p:nvCxnSpPr>
          <p:spPr bwMode="auto">
            <a:xfrm>
              <a:off x="10179277" y="2569361"/>
              <a:ext cx="58896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B79F648-6DA5-F5D1-2219-8274A595F150}"/>
                </a:ext>
              </a:extLst>
            </p:cNvPr>
            <p:cNvCxnSpPr/>
            <p:nvPr/>
          </p:nvCxnSpPr>
          <p:spPr bwMode="auto">
            <a:xfrm>
              <a:off x="10179277" y="2842411"/>
              <a:ext cx="588963" cy="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76528F8-27BE-E54E-9293-DE73ED916A46}"/>
                </a:ext>
              </a:extLst>
            </p:cNvPr>
            <p:cNvCxnSpPr/>
            <p:nvPr/>
          </p:nvCxnSpPr>
          <p:spPr bwMode="auto">
            <a:xfrm>
              <a:off x="10179277" y="2436011"/>
              <a:ext cx="58896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7A77E84-7920-87EB-ED75-67CB8C76555C}"/>
                </a:ext>
              </a:extLst>
            </p:cNvPr>
            <p:cNvCxnSpPr/>
            <p:nvPr/>
          </p:nvCxnSpPr>
          <p:spPr bwMode="auto">
            <a:xfrm>
              <a:off x="10179277" y="2362986"/>
              <a:ext cx="58896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B6E88492-FD4B-0AC9-AD86-E79FB3294455}"/>
                </a:ext>
              </a:extLst>
            </p:cNvPr>
            <p:cNvCxnSpPr/>
            <p:nvPr/>
          </p:nvCxnSpPr>
          <p:spPr bwMode="auto">
            <a:xfrm>
              <a:off x="10179277" y="2307423"/>
              <a:ext cx="58896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7189887-919A-456D-13A3-F23584D6F33E}"/>
                </a:ext>
              </a:extLst>
            </p:cNvPr>
            <p:cNvCxnSpPr/>
            <p:nvPr/>
          </p:nvCxnSpPr>
          <p:spPr bwMode="auto">
            <a:xfrm>
              <a:off x="10179277" y="2264561"/>
              <a:ext cx="58896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5A67EC6-4718-4104-AD92-67AEB1E2BF1F}"/>
                </a:ext>
              </a:extLst>
            </p:cNvPr>
            <p:cNvCxnSpPr/>
            <p:nvPr/>
          </p:nvCxnSpPr>
          <p:spPr bwMode="auto">
            <a:xfrm>
              <a:off x="10179277" y="2229636"/>
              <a:ext cx="58896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7A49974-79DD-0ABA-F12D-8230FF72D98F}"/>
                </a:ext>
              </a:extLst>
            </p:cNvPr>
            <p:cNvCxnSpPr/>
            <p:nvPr/>
          </p:nvCxnSpPr>
          <p:spPr bwMode="auto">
            <a:xfrm>
              <a:off x="10179277" y="2197886"/>
              <a:ext cx="58896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37BFB3DC-67E7-F9BF-D7FD-2DD4B2D25698}"/>
                </a:ext>
              </a:extLst>
            </p:cNvPr>
            <p:cNvCxnSpPr/>
            <p:nvPr/>
          </p:nvCxnSpPr>
          <p:spPr bwMode="auto">
            <a:xfrm>
              <a:off x="10179277" y="2180423"/>
              <a:ext cx="58896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F79B955-43A1-042F-9246-8A8EBD1D973C}"/>
                </a:ext>
              </a:extLst>
            </p:cNvPr>
            <p:cNvGrpSpPr/>
            <p:nvPr/>
          </p:nvGrpSpPr>
          <p:grpSpPr>
            <a:xfrm>
              <a:off x="9240373" y="2831366"/>
              <a:ext cx="1220906" cy="1719757"/>
              <a:chOff x="9240373" y="2831366"/>
              <a:chExt cx="1220906" cy="1719757"/>
            </a:xfrm>
          </p:grpSpPr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AEFE1E09-8F59-D22C-25F1-789CFB2FE7E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460745" y="3086092"/>
                <a:ext cx="0" cy="1465031"/>
              </a:xfrm>
              <a:prstGeom prst="straightConnector1">
                <a:avLst/>
              </a:prstGeom>
              <a:ln w="31750">
                <a:solidFill>
                  <a:srgbClr val="DBA5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BBD6A3D4-4BDF-6626-85EF-DEAC2D28D08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461279" y="2859873"/>
                <a:ext cx="0" cy="226219"/>
              </a:xfrm>
              <a:prstGeom prst="straightConnector1">
                <a:avLst/>
              </a:prstGeom>
              <a:ln w="31750">
                <a:solidFill>
                  <a:srgbClr val="FF895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Box 45">
                <a:extLst>
                  <a:ext uri="{FF2B5EF4-FFF2-40B4-BE49-F238E27FC236}">
                    <a16:creationId xmlns:a16="http://schemas.microsoft.com/office/drawing/2014/main" id="{91C84A2B-F9FF-1B0B-B1BB-0A7481FCF7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40373" y="2831366"/>
                <a:ext cx="978152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r" eaLnBrk="1" hangingPunct="1"/>
                <a:r>
                  <a:rPr lang="en-US" sz="2000" b="1" dirty="0">
                    <a:solidFill>
                      <a:srgbClr val="FF7A52"/>
                    </a:solidFill>
                    <a:latin typeface="Calibri" charset="0"/>
                    <a:cs typeface="Calibri" charset="0"/>
                  </a:rPr>
                  <a:t>790 nm</a:t>
                </a:r>
              </a:p>
              <a:p>
                <a:pPr algn="r" eaLnBrk="1" hangingPunct="1"/>
                <a:r>
                  <a:rPr lang="en-US" sz="2000" b="1" dirty="0">
                    <a:solidFill>
                      <a:srgbClr val="DBA5FF"/>
                    </a:solidFill>
                    <a:latin typeface="Calibri" charset="0"/>
                    <a:cs typeface="Calibri" charset="0"/>
                  </a:rPr>
                  <a:t>32 nm</a:t>
                </a:r>
              </a:p>
            </p:txBody>
          </p:sp>
        </p:grp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94ABC91-882D-01C2-C98A-2F65F82CF927}"/>
                </a:ext>
              </a:extLst>
            </p:cNvPr>
            <p:cNvCxnSpPr/>
            <p:nvPr/>
          </p:nvCxnSpPr>
          <p:spPr bwMode="auto">
            <a:xfrm>
              <a:off x="10908450" y="2840066"/>
              <a:ext cx="588963" cy="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44">
              <a:extLst>
                <a:ext uri="{FF2B5EF4-FFF2-40B4-BE49-F238E27FC236}">
                  <a16:creationId xmlns:a16="http://schemas.microsoft.com/office/drawing/2014/main" id="{FFB2ED69-9BA7-1B0B-75BF-81FA417F5F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52969" y="2601721"/>
              <a:ext cx="42030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dirty="0">
                  <a:latin typeface="Calibri" charset="0"/>
                  <a:cs typeface="Calibri" charset="0"/>
                </a:rPr>
                <a:t>2P</a:t>
              </a:r>
              <a:endParaRPr lang="en-US" sz="1800" baseline="-25000" dirty="0">
                <a:latin typeface="Calibri" charset="0"/>
                <a:cs typeface="Calibr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554847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3024" y="-47976"/>
            <a:ext cx="10515600" cy="995915"/>
          </a:xfrm>
        </p:spPr>
        <p:txBody>
          <a:bodyPr>
            <a:normAutofit/>
          </a:bodyPr>
          <a:lstStyle/>
          <a:p>
            <a:r>
              <a:rPr lang="en-US" sz="3400" dirty="0">
                <a:solidFill>
                  <a:schemeClr val="bg1"/>
                </a:solidFill>
              </a:rPr>
              <a:t>Possibilities </a:t>
            </a:r>
            <a:r>
              <a:rPr lang="en-US" sz="3400" baseline="30000" dirty="0">
                <a:solidFill>
                  <a:schemeClr val="bg1"/>
                </a:solidFill>
              </a:rPr>
              <a:t>4</a:t>
            </a:r>
            <a:r>
              <a:rPr lang="en-US" sz="3400" dirty="0">
                <a:solidFill>
                  <a:schemeClr val="bg1"/>
                </a:solidFill>
              </a:rPr>
              <a:t>He</a:t>
            </a:r>
            <a:r>
              <a:rPr lang="en-US" sz="3400" baseline="30000" dirty="0">
                <a:solidFill>
                  <a:schemeClr val="bg1"/>
                </a:solidFill>
              </a:rPr>
              <a:t>+</a:t>
            </a:r>
            <a:r>
              <a:rPr lang="en-US" sz="3400" dirty="0">
                <a:solidFill>
                  <a:schemeClr val="bg1"/>
                </a:solidFill>
              </a:rPr>
              <a:t> 1S-2S combined with H and </a:t>
            </a:r>
            <a:r>
              <a:rPr lang="en-US" sz="3400" dirty="0">
                <a:solidFill>
                  <a:schemeClr val="bg1"/>
                </a:solidFill>
                <a:latin typeface="Symbol" pitchFamily="2" charset="2"/>
              </a:rPr>
              <a:t>m</a:t>
            </a:r>
            <a:r>
              <a:rPr lang="en-US" sz="3400" baseline="30000" dirty="0">
                <a:solidFill>
                  <a:schemeClr val="bg1"/>
                </a:solidFill>
              </a:rPr>
              <a:t>4</a:t>
            </a:r>
            <a:r>
              <a:rPr lang="en-US" sz="3400" dirty="0">
                <a:solidFill>
                  <a:schemeClr val="bg1"/>
                </a:solidFill>
              </a:rPr>
              <a:t>He</a:t>
            </a:r>
            <a:r>
              <a:rPr lang="en-US" sz="3400" baseline="30000" dirty="0">
                <a:solidFill>
                  <a:schemeClr val="bg1"/>
                </a:solidFill>
              </a:rPr>
              <a:t>+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C9381F-EAC4-7646-8CE9-3DE0BD754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197" y="901161"/>
            <a:ext cx="11290479" cy="46703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BE67013-FB1F-774C-98D2-4CA89E495FBE}"/>
              </a:ext>
            </a:extLst>
          </p:cNvPr>
          <p:cNvSpPr txBox="1"/>
          <p:nvPr/>
        </p:nvSpPr>
        <p:spPr>
          <a:xfrm>
            <a:off x="3693132" y="5555541"/>
            <a:ext cx="6660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800" b="1" dirty="0"/>
              <a:t>Experimental target 1S-2S in He</a:t>
            </a:r>
            <a:r>
              <a:rPr lang="en-NL" sz="2800" b="1" baseline="30000" dirty="0"/>
              <a:t>+</a:t>
            </a:r>
            <a:r>
              <a:rPr lang="en-NL" sz="2800" b="1" dirty="0"/>
              <a:t> is &lt; 1 kHz</a:t>
            </a:r>
          </a:p>
        </p:txBody>
      </p:sp>
      <p:sp>
        <p:nvSpPr>
          <p:cNvPr id="5" name="Slide Number Placeholder 22">
            <a:extLst>
              <a:ext uri="{FF2B5EF4-FFF2-40B4-BE49-F238E27FC236}">
                <a16:creationId xmlns:a16="http://schemas.microsoft.com/office/drawing/2014/main" id="{B353DDCB-3C1E-DF43-98A5-364F3FBC8F98}"/>
              </a:ext>
            </a:extLst>
          </p:cNvPr>
          <p:cNvSpPr txBox="1">
            <a:spLocks/>
          </p:cNvSpPr>
          <p:nvPr/>
        </p:nvSpPr>
        <p:spPr>
          <a:xfrm>
            <a:off x="9448800" y="647149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8B5A28-1A3F-8845-9037-29A2F0E4CE05}"/>
              </a:ext>
            </a:extLst>
          </p:cNvPr>
          <p:cNvSpPr txBox="1"/>
          <p:nvPr/>
        </p:nvSpPr>
        <p:spPr>
          <a:xfrm>
            <a:off x="2784101" y="6321985"/>
            <a:ext cx="84789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+mj-lt"/>
              </a:rPr>
              <a:t>See: </a:t>
            </a:r>
            <a:r>
              <a:rPr lang="en-US" sz="2000" dirty="0">
                <a:latin typeface="+mj-lt"/>
              </a:rPr>
              <a:t>Krauth, J.J., Schuhmann, K., Ahmed, M.A. </a:t>
            </a:r>
            <a:r>
              <a:rPr lang="en-US" sz="2000" i="1" dirty="0">
                <a:latin typeface="+mj-lt"/>
              </a:rPr>
              <a:t>et al.</a:t>
            </a:r>
            <a:r>
              <a:rPr lang="en-US" sz="2000" dirty="0">
                <a:latin typeface="+mj-lt"/>
              </a:rPr>
              <a:t> </a:t>
            </a:r>
            <a:r>
              <a:rPr lang="en-US" sz="2000" i="1" dirty="0">
                <a:latin typeface="+mj-lt"/>
              </a:rPr>
              <a:t>Nature</a:t>
            </a:r>
            <a:r>
              <a:rPr lang="en-US" sz="2000" dirty="0">
                <a:latin typeface="+mj-lt"/>
              </a:rPr>
              <a:t> </a:t>
            </a:r>
            <a:r>
              <a:rPr lang="en-US" sz="2000" b="1" dirty="0">
                <a:latin typeface="+mj-lt"/>
              </a:rPr>
              <a:t>589, </a:t>
            </a:r>
            <a:r>
              <a:rPr lang="en-US" sz="2000" dirty="0">
                <a:latin typeface="+mj-lt"/>
              </a:rPr>
              <a:t>527–531 (2021)</a:t>
            </a:r>
            <a:r>
              <a:rPr lang="en-GB" sz="2000" dirty="0">
                <a:latin typeface="+mj-lt"/>
              </a:rPr>
              <a:t> </a:t>
            </a:r>
            <a:endParaRPr lang="en-US" sz="2000" dirty="0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5548E1-8FC0-7B4B-8EF4-F3C7FFFA090D}"/>
              </a:ext>
            </a:extLst>
          </p:cNvPr>
          <p:cNvSpPr/>
          <p:nvPr/>
        </p:nvSpPr>
        <p:spPr>
          <a:xfrm>
            <a:off x="1896051" y="4620993"/>
            <a:ext cx="3086100" cy="604157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800" dirty="0"/>
              <a:t>Ry. test at 24 kHz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FBCFB5-6BAF-9745-8F78-6CF246714174}"/>
              </a:ext>
            </a:extLst>
          </p:cNvPr>
          <p:cNvSpPr/>
          <p:nvPr/>
        </p:nvSpPr>
        <p:spPr>
          <a:xfrm>
            <a:off x="5379486" y="4626433"/>
            <a:ext cx="3086100" cy="604157"/>
          </a:xfrm>
          <a:prstGeom prst="rect">
            <a:avLst/>
          </a:prstGeom>
          <a:solidFill>
            <a:srgbClr val="FF9986"/>
          </a:solidFill>
          <a:ln>
            <a:solidFill>
              <a:srgbClr val="FF99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800" dirty="0"/>
              <a:t>r</a:t>
            </a:r>
            <a:r>
              <a:rPr lang="en-NL" sz="2800" baseline="-25000" dirty="0">
                <a:latin typeface="Symbol" pitchFamily="2" charset="2"/>
              </a:rPr>
              <a:t>a</a:t>
            </a:r>
            <a:r>
              <a:rPr lang="en-NL" sz="2800" dirty="0"/>
              <a:t> test at 60 kHz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7CDB27-45F9-3E46-BC5B-66DF7051CE5D}"/>
              </a:ext>
            </a:extLst>
          </p:cNvPr>
          <p:cNvSpPr/>
          <p:nvPr/>
        </p:nvSpPr>
        <p:spPr>
          <a:xfrm>
            <a:off x="8830256" y="4615544"/>
            <a:ext cx="3086100" cy="60415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800" dirty="0"/>
              <a:t>QED test 41 kHz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E9A7D7-E3DE-BD4C-B4A8-B4E7157AABF0}"/>
              </a:ext>
            </a:extLst>
          </p:cNvPr>
          <p:cNvSpPr/>
          <p:nvPr/>
        </p:nvSpPr>
        <p:spPr>
          <a:xfrm>
            <a:off x="2026813" y="3236340"/>
            <a:ext cx="2775724" cy="6988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W</a:t>
            </a:r>
            <a:r>
              <a:rPr lang="en-NL" dirty="0">
                <a:solidFill>
                  <a:schemeClr val="tx1"/>
                </a:solidFill>
              </a:rPr>
              <a:t>ith r</a:t>
            </a:r>
            <a:r>
              <a:rPr lang="en-NL" baseline="-25000" dirty="0">
                <a:solidFill>
                  <a:schemeClr val="tx1"/>
                </a:solidFill>
                <a:latin typeface="Symbol" pitchFamily="2" charset="2"/>
              </a:rPr>
              <a:t>a</a:t>
            </a:r>
            <a:r>
              <a:rPr lang="en-NL" dirty="0">
                <a:solidFill>
                  <a:schemeClr val="tx1"/>
                </a:solidFill>
              </a:rPr>
              <a:t> from </a:t>
            </a:r>
            <a:r>
              <a:rPr lang="en-NL" dirty="0">
                <a:solidFill>
                  <a:schemeClr val="tx1"/>
                </a:solidFill>
                <a:latin typeface="Symbol" pitchFamily="2" charset="2"/>
              </a:rPr>
              <a:t>m</a:t>
            </a:r>
            <a:r>
              <a:rPr lang="en-NL" baseline="30000" dirty="0">
                <a:solidFill>
                  <a:schemeClr val="tx1"/>
                </a:solidFill>
              </a:rPr>
              <a:t>4</a:t>
            </a:r>
            <a:r>
              <a:rPr lang="en-NL" dirty="0">
                <a:solidFill>
                  <a:schemeClr val="tx1"/>
                </a:solidFill>
              </a:rPr>
              <a:t>He</a:t>
            </a:r>
            <a:r>
              <a:rPr lang="en-NL" baseline="30000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51BC2E6-AFF4-7340-9BAE-D5983306BF91}"/>
              </a:ext>
            </a:extLst>
          </p:cNvPr>
          <p:cNvSpPr/>
          <p:nvPr/>
        </p:nvSpPr>
        <p:spPr>
          <a:xfrm>
            <a:off x="8830256" y="3179440"/>
            <a:ext cx="3086100" cy="928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E999F6-4DFB-B14F-A1B4-795E54475228}"/>
              </a:ext>
            </a:extLst>
          </p:cNvPr>
          <p:cNvSpPr/>
          <p:nvPr/>
        </p:nvSpPr>
        <p:spPr>
          <a:xfrm>
            <a:off x="5515692" y="3236340"/>
            <a:ext cx="2775724" cy="6988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W</a:t>
            </a:r>
            <a:r>
              <a:rPr lang="en-NL" dirty="0">
                <a:solidFill>
                  <a:schemeClr val="tx1"/>
                </a:solidFill>
              </a:rPr>
              <a:t>ith current R</a:t>
            </a:r>
            <a:r>
              <a:rPr lang="en-NL" baseline="-25000" dirty="0">
                <a:solidFill>
                  <a:schemeClr val="tx1"/>
                </a:solidFill>
              </a:rPr>
              <a:t>♾</a:t>
            </a:r>
            <a:r>
              <a:rPr lang="en-NL" dirty="0">
                <a:solidFill>
                  <a:schemeClr val="tx1"/>
                </a:solidFill>
              </a:rPr>
              <a:t> and slightly improved QED</a:t>
            </a:r>
            <a:endParaRPr lang="en-NL" baseline="30000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2A5368-357C-694D-A26E-CED417B7FFA6}"/>
              </a:ext>
            </a:extLst>
          </p:cNvPr>
          <p:cNvSpPr txBox="1"/>
          <p:nvPr/>
        </p:nvSpPr>
        <p:spPr>
          <a:xfrm>
            <a:off x="7246454" y="3173297"/>
            <a:ext cx="60987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W</a:t>
            </a:r>
            <a:r>
              <a:rPr lang="en-NL" dirty="0">
                <a:solidFill>
                  <a:schemeClr val="tx1"/>
                </a:solidFill>
              </a:rPr>
              <a:t>ith r</a:t>
            </a:r>
            <a:r>
              <a:rPr lang="en-NL" baseline="-25000" dirty="0">
                <a:solidFill>
                  <a:schemeClr val="tx1"/>
                </a:solidFill>
                <a:latin typeface="Symbol" pitchFamily="2" charset="2"/>
              </a:rPr>
              <a:t>a</a:t>
            </a:r>
            <a:r>
              <a:rPr lang="en-NL" dirty="0">
                <a:solidFill>
                  <a:schemeClr val="tx1"/>
                </a:solidFill>
              </a:rPr>
              <a:t> from </a:t>
            </a:r>
            <a:r>
              <a:rPr lang="en-NL" dirty="0">
                <a:solidFill>
                  <a:schemeClr val="tx1"/>
                </a:solidFill>
                <a:latin typeface="Symbol" pitchFamily="2" charset="2"/>
              </a:rPr>
              <a:t>m</a:t>
            </a:r>
            <a:r>
              <a:rPr lang="en-NL" baseline="30000" dirty="0">
                <a:solidFill>
                  <a:schemeClr val="tx1"/>
                </a:solidFill>
              </a:rPr>
              <a:t>4</a:t>
            </a:r>
            <a:r>
              <a:rPr lang="en-NL" dirty="0">
                <a:solidFill>
                  <a:schemeClr val="tx1"/>
                </a:solidFill>
              </a:rPr>
              <a:t>He</a:t>
            </a:r>
            <a:r>
              <a:rPr lang="en-NL" baseline="30000" dirty="0">
                <a:solidFill>
                  <a:schemeClr val="tx1"/>
                </a:solidFill>
              </a:rPr>
              <a:t>+  </a:t>
            </a:r>
            <a:r>
              <a:rPr lang="en-NL" dirty="0">
                <a:solidFill>
                  <a:schemeClr val="tx1"/>
                </a:solidFill>
              </a:rPr>
              <a:t>and </a:t>
            </a:r>
            <a:br>
              <a:rPr lang="en-NL" dirty="0">
                <a:solidFill>
                  <a:schemeClr val="tx1"/>
                </a:solidFill>
              </a:rPr>
            </a:br>
            <a:r>
              <a:rPr lang="en-NL" dirty="0">
                <a:solidFill>
                  <a:schemeClr val="tx1"/>
                </a:solidFill>
              </a:rPr>
              <a:t>Karshenboim PLB795 (2019)</a:t>
            </a:r>
          </a:p>
          <a:p>
            <a:pPr algn="ctr"/>
            <a:r>
              <a:rPr lang="en-NL" dirty="0">
                <a:solidFill>
                  <a:schemeClr val="tx1"/>
                </a:solidFill>
              </a:rPr>
              <a:t>Yerokin Ann. Phys. 531 (2019)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2B18733-142F-BF17-A5A2-83C20BC9367F}"/>
              </a:ext>
            </a:extLst>
          </p:cNvPr>
          <p:cNvGrpSpPr/>
          <p:nvPr/>
        </p:nvGrpSpPr>
        <p:grpSpPr>
          <a:xfrm>
            <a:off x="71696" y="2110297"/>
            <a:ext cx="1736254" cy="3015930"/>
            <a:chOff x="8682593" y="743650"/>
            <a:chExt cx="2380815" cy="301593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DC75364-B0AA-B181-CE48-832FCEB25518}"/>
                </a:ext>
              </a:extLst>
            </p:cNvPr>
            <p:cNvGrpSpPr/>
            <p:nvPr/>
          </p:nvGrpSpPr>
          <p:grpSpPr>
            <a:xfrm>
              <a:off x="8682593" y="743650"/>
              <a:ext cx="2184432" cy="3015930"/>
              <a:chOff x="9770490" y="1895904"/>
              <a:chExt cx="2184432" cy="3015930"/>
            </a:xfrm>
          </p:grpSpPr>
          <p:sp>
            <p:nvSpPr>
              <p:cNvPr id="14" name="TextBox 43">
                <a:extLst>
                  <a:ext uri="{FF2B5EF4-FFF2-40B4-BE49-F238E27FC236}">
                    <a16:creationId xmlns:a16="http://schemas.microsoft.com/office/drawing/2014/main" id="{F5E9AA4D-DC51-19A4-BE89-D966508CE72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770490" y="4541947"/>
                <a:ext cx="407988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 dirty="0">
                    <a:latin typeface="Calibri" charset="0"/>
                    <a:cs typeface="Calibri" charset="0"/>
                  </a:rPr>
                  <a:t>1S</a:t>
                </a:r>
                <a:endParaRPr lang="en-US" sz="1800" baseline="-25000" dirty="0"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16" name="TextBox 44">
                <a:extLst>
                  <a:ext uri="{FF2B5EF4-FFF2-40B4-BE49-F238E27FC236}">
                    <a16:creationId xmlns:a16="http://schemas.microsoft.com/office/drawing/2014/main" id="{C4EDAC45-F384-7BD0-3509-AEFEEF99DB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784780" y="2851259"/>
                <a:ext cx="407987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 dirty="0">
                    <a:latin typeface="Calibri" charset="0"/>
                    <a:cs typeface="Calibri" charset="0"/>
                  </a:rPr>
                  <a:t>2S</a:t>
                </a:r>
                <a:endParaRPr lang="en-US" sz="1800" baseline="-25000" dirty="0"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17" name="TextBox 47">
                <a:extLst>
                  <a:ext uri="{FF2B5EF4-FFF2-40B4-BE49-F238E27FC236}">
                    <a16:creationId xmlns:a16="http://schemas.microsoft.com/office/drawing/2014/main" id="{E0270ADC-F123-F63F-A85A-52179A6F18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37533" y="1895904"/>
                <a:ext cx="74090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400" b="1" baseline="30000" dirty="0">
                    <a:latin typeface="Calibri" charset="0"/>
                    <a:cs typeface="Calibri" charset="0"/>
                  </a:rPr>
                  <a:t>4</a:t>
                </a:r>
                <a:r>
                  <a:rPr lang="en-US" sz="2400" b="1" dirty="0">
                    <a:latin typeface="Calibri" charset="0"/>
                    <a:cs typeface="Calibri" charset="0"/>
                  </a:rPr>
                  <a:t>He</a:t>
                </a:r>
                <a:r>
                  <a:rPr lang="en-US" sz="2400" b="1" baseline="30000" dirty="0">
                    <a:latin typeface="Calibri" charset="0"/>
                    <a:cs typeface="Calibri" charset="0"/>
                  </a:rPr>
                  <a:t>+</a:t>
                </a:r>
              </a:p>
            </p:txBody>
          </p:sp>
          <p:grpSp>
            <p:nvGrpSpPr>
              <p:cNvPr id="18" name="Group 79">
                <a:extLst>
                  <a:ext uri="{FF2B5EF4-FFF2-40B4-BE49-F238E27FC236}">
                    <a16:creationId xmlns:a16="http://schemas.microsoft.com/office/drawing/2014/main" id="{70E6B5EE-264B-E993-EC31-ED25FDE0EE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260922" y="2441684"/>
                <a:ext cx="588963" cy="2379663"/>
                <a:chOff x="3479476" y="3860895"/>
                <a:chExt cx="724320" cy="2379849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C6E44D37-5593-F7DB-11CF-64ACEF399328}"/>
                    </a:ext>
                  </a:extLst>
                </p:cNvPr>
                <p:cNvCxnSpPr/>
                <p:nvPr/>
              </p:nvCxnSpPr>
              <p:spPr>
                <a:xfrm>
                  <a:off x="3479476" y="6240744"/>
                  <a:ext cx="724320" cy="0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64015FFC-8ED9-3615-1B65-6D29C6295DE1}"/>
                    </a:ext>
                  </a:extLst>
                </p:cNvPr>
                <p:cNvCxnSpPr/>
                <p:nvPr/>
              </p:nvCxnSpPr>
              <p:spPr>
                <a:xfrm>
                  <a:off x="3479476" y="4249863"/>
                  <a:ext cx="72432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12AC874B-17F1-8B14-20CB-D981FA17550C}"/>
                    </a:ext>
                  </a:extLst>
                </p:cNvPr>
                <p:cNvCxnSpPr/>
                <p:nvPr/>
              </p:nvCxnSpPr>
              <p:spPr>
                <a:xfrm>
                  <a:off x="3479476" y="4522935"/>
                  <a:ext cx="724320" cy="0"/>
                </a:xfrm>
                <a:prstGeom prst="line">
                  <a:avLst/>
                </a:prstGeom>
                <a:ln w="349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7CDE78BF-8007-0769-F471-544D43D06BAF}"/>
                    </a:ext>
                  </a:extLst>
                </p:cNvPr>
                <p:cNvCxnSpPr/>
                <p:nvPr/>
              </p:nvCxnSpPr>
              <p:spPr>
                <a:xfrm>
                  <a:off x="3479476" y="4116503"/>
                  <a:ext cx="72432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F0CDF7F0-2434-DA94-3E1B-6F0B70CCAA97}"/>
                    </a:ext>
                  </a:extLst>
                </p:cNvPr>
                <p:cNvCxnSpPr/>
                <p:nvPr/>
              </p:nvCxnSpPr>
              <p:spPr>
                <a:xfrm>
                  <a:off x="3479476" y="4043472"/>
                  <a:ext cx="72432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45FDA0B6-2ECB-64C4-7FA4-61BE765A6950}"/>
                    </a:ext>
                  </a:extLst>
                </p:cNvPr>
                <p:cNvCxnSpPr/>
                <p:nvPr/>
              </p:nvCxnSpPr>
              <p:spPr>
                <a:xfrm>
                  <a:off x="3479476" y="3987905"/>
                  <a:ext cx="72432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60B9A55E-3D37-B4B2-A9C8-EA3761D00BC2}"/>
                    </a:ext>
                  </a:extLst>
                </p:cNvPr>
                <p:cNvCxnSpPr/>
                <p:nvPr/>
              </p:nvCxnSpPr>
              <p:spPr>
                <a:xfrm>
                  <a:off x="3479476" y="3945040"/>
                  <a:ext cx="72432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89F98296-B113-440D-1942-2C63369901D8}"/>
                    </a:ext>
                  </a:extLst>
                </p:cNvPr>
                <p:cNvCxnSpPr/>
                <p:nvPr/>
              </p:nvCxnSpPr>
              <p:spPr>
                <a:xfrm>
                  <a:off x="3479476" y="3910112"/>
                  <a:ext cx="72432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ACFBB6CC-ED36-3128-BE00-7535CA5BCB27}"/>
                    </a:ext>
                  </a:extLst>
                </p:cNvPr>
                <p:cNvCxnSpPr/>
                <p:nvPr/>
              </p:nvCxnSpPr>
              <p:spPr>
                <a:xfrm>
                  <a:off x="3479476" y="3878359"/>
                  <a:ext cx="72432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3381F5BF-FA53-3303-0DFA-38FA5CE18463}"/>
                    </a:ext>
                  </a:extLst>
                </p:cNvPr>
                <p:cNvCxnSpPr/>
                <p:nvPr/>
              </p:nvCxnSpPr>
              <p:spPr>
                <a:xfrm>
                  <a:off x="3479476" y="3860895"/>
                  <a:ext cx="72432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37CF88DD-FA13-ED8A-4792-C1CFE400E2EA}"/>
                  </a:ext>
                </a:extLst>
              </p:cNvPr>
              <p:cNvCxnSpPr/>
              <p:nvPr/>
            </p:nvCxnSpPr>
            <p:spPr bwMode="auto">
              <a:xfrm>
                <a:off x="10990095" y="3101327"/>
                <a:ext cx="588963" cy="0"/>
              </a:xfrm>
              <a:prstGeom prst="line">
                <a:avLst/>
              </a:prstGeom>
              <a:ln w="3492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44">
                <a:extLst>
                  <a:ext uri="{FF2B5EF4-FFF2-40B4-BE49-F238E27FC236}">
                    <a16:creationId xmlns:a16="http://schemas.microsoft.com/office/drawing/2014/main" id="{B88C10DD-9D8F-57C3-4AF5-D36BDC7468A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34614" y="2862982"/>
                <a:ext cx="42030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>
                    <a:latin typeface="Calibri" charset="0"/>
                    <a:cs typeface="Calibri" charset="0"/>
                  </a:rPr>
                  <a:t>2P</a:t>
                </a:r>
                <a:endParaRPr lang="en-US" sz="1800" baseline="-25000">
                  <a:latin typeface="Calibri" charset="0"/>
                  <a:cs typeface="Calibri" charset="0"/>
                </a:endParaRPr>
              </a:p>
            </p:txBody>
          </p:sp>
        </p:grp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0887A980-C57E-8A3B-C3C9-A0518834839A}"/>
                </a:ext>
              </a:extLst>
            </p:cNvPr>
            <p:cNvCxnSpPr/>
            <p:nvPr/>
          </p:nvCxnSpPr>
          <p:spPr>
            <a:xfrm>
              <a:off x="9401172" y="1949073"/>
              <a:ext cx="0" cy="1720020"/>
            </a:xfrm>
            <a:prstGeom prst="straightConnector1">
              <a:avLst/>
            </a:prstGeom>
            <a:ln w="28575"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40ED66B-2909-27EB-598C-DC91EFF4A8AF}"/>
                </a:ext>
              </a:extLst>
            </p:cNvPr>
            <p:cNvSpPr txBox="1"/>
            <p:nvPr/>
          </p:nvSpPr>
          <p:spPr>
            <a:xfrm>
              <a:off x="9513309" y="2285124"/>
              <a:ext cx="15500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Symbol" pitchFamily="2" charset="2"/>
                </a:rPr>
                <a:t>l </a:t>
              </a:r>
              <a:r>
                <a:rPr lang="en-NL" dirty="0"/>
                <a:t>= 30 nm</a:t>
              </a:r>
            </a:p>
            <a:p>
              <a:r>
                <a:rPr lang="en-NL" dirty="0"/>
                <a:t>(XUV)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643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74CC1F-574D-66BF-C9A7-C4A703136C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42245F4A-E02E-A3B4-8581-4DDB4908C81A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6B8EE62-6932-5874-5E97-85663C71E336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Linked spectroscopy targets: He and He</a:t>
            </a:r>
            <a:r>
              <a:rPr lang="en-US" sz="3600" baseline="300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02518B-B145-7AEE-CDC0-AAFAF3B9967E}"/>
              </a:ext>
            </a:extLst>
          </p:cNvPr>
          <p:cNvSpPr txBox="1"/>
          <p:nvPr/>
        </p:nvSpPr>
        <p:spPr>
          <a:xfrm>
            <a:off x="333499" y="4853998"/>
            <a:ext cx="54644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Isotope measurement </a:t>
            </a:r>
            <a:r>
              <a:rPr lang="en-GB" sz="2000" dirty="0"/>
              <a:t>on the </a:t>
            </a:r>
            <a:br>
              <a:rPr lang="en-GB" sz="2000" dirty="0"/>
            </a:br>
            <a:r>
              <a:rPr lang="en-GB" sz="2000" b="1" dirty="0">
                <a:solidFill>
                  <a:srgbClr val="FF0000"/>
                </a:solidFill>
              </a:rPr>
              <a:t>doubly-forbidden 2 </a:t>
            </a:r>
            <a:r>
              <a:rPr lang="en-GB" sz="2000" b="1" baseline="30000" dirty="0">
                <a:solidFill>
                  <a:srgbClr val="FF0000"/>
                </a:solidFill>
              </a:rPr>
              <a:t>3</a:t>
            </a:r>
            <a:r>
              <a:rPr lang="en-GB" sz="2000" b="1" dirty="0">
                <a:solidFill>
                  <a:srgbClr val="FF0000"/>
                </a:solidFill>
              </a:rPr>
              <a:t>S – 2 </a:t>
            </a:r>
            <a:r>
              <a:rPr lang="en-GB" sz="2000" b="1" baseline="30000" dirty="0">
                <a:solidFill>
                  <a:srgbClr val="FF0000"/>
                </a:solidFill>
              </a:rPr>
              <a:t>1</a:t>
            </a:r>
            <a:r>
              <a:rPr lang="en-GB" sz="2000" b="1" dirty="0">
                <a:solidFill>
                  <a:srgbClr val="FF0000"/>
                </a:solidFill>
              </a:rPr>
              <a:t>S transition</a:t>
            </a:r>
            <a:r>
              <a:rPr lang="en-GB" sz="2000" b="1" dirty="0">
                <a:solidFill>
                  <a:srgbClr val="F834FF"/>
                </a:solidFill>
              </a:rPr>
              <a:t> </a:t>
            </a:r>
            <a:r>
              <a:rPr lang="en-GB" sz="2000" dirty="0"/>
              <a:t>at 1557 nm</a:t>
            </a:r>
            <a:endParaRPr lang="en-GB" sz="20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EAB61B-A7B8-2DD0-2526-3C98D5A6B412}"/>
              </a:ext>
            </a:extLst>
          </p:cNvPr>
          <p:cNvSpPr txBox="1"/>
          <p:nvPr/>
        </p:nvSpPr>
        <p:spPr>
          <a:xfrm>
            <a:off x="491565" y="1015669"/>
            <a:ext cx="4344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Goal:</a:t>
            </a:r>
            <a:r>
              <a:rPr lang="en-GB" sz="2000" dirty="0"/>
              <a:t> nuclear </a:t>
            </a:r>
            <a:r>
              <a:rPr lang="en-GB" sz="2000" b="1" dirty="0"/>
              <a:t>charge radius</a:t>
            </a:r>
            <a:r>
              <a:rPr lang="en-GB" sz="2000" b="1" baseline="30000" dirty="0"/>
              <a:t>2</a:t>
            </a:r>
            <a:r>
              <a:rPr lang="en-GB" sz="2000" b="1" dirty="0"/>
              <a:t> difference </a:t>
            </a:r>
            <a:br>
              <a:rPr lang="en-GB" sz="2000" dirty="0"/>
            </a:br>
            <a:r>
              <a:rPr lang="en-GB" sz="2000" dirty="0"/>
              <a:t>           between </a:t>
            </a:r>
            <a:r>
              <a:rPr lang="en-GB" sz="2000" baseline="30000" dirty="0"/>
              <a:t>3</a:t>
            </a:r>
            <a:r>
              <a:rPr lang="en-GB" sz="2000" dirty="0"/>
              <a:t>He and </a:t>
            </a:r>
            <a:r>
              <a:rPr lang="en-GB" sz="2000" baseline="30000" dirty="0"/>
              <a:t>4</a:t>
            </a:r>
            <a:r>
              <a:rPr lang="en-GB" sz="2000" dirty="0"/>
              <a:t>He</a:t>
            </a:r>
            <a:endParaRPr lang="en-NL" sz="20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442B462-D16C-EF6D-A92E-2DE6573DB993}"/>
              </a:ext>
            </a:extLst>
          </p:cNvPr>
          <p:cNvSpPr/>
          <p:nvPr/>
        </p:nvSpPr>
        <p:spPr>
          <a:xfrm>
            <a:off x="3834132" y="299402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F2EA379-381E-2328-1299-FE8A63F3CCF3}"/>
              </a:ext>
            </a:extLst>
          </p:cNvPr>
          <p:cNvSpPr/>
          <p:nvPr/>
        </p:nvSpPr>
        <p:spPr>
          <a:xfrm>
            <a:off x="3822259" y="284203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6143EB6-5CAC-32FB-5472-B92B7DB52269}"/>
              </a:ext>
            </a:extLst>
          </p:cNvPr>
          <p:cNvSpPr/>
          <p:nvPr/>
        </p:nvSpPr>
        <p:spPr>
          <a:xfrm>
            <a:off x="4022435" y="2983835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4DE7A57-FFE2-4560-9E89-4F1B9CB4CFA2}"/>
              </a:ext>
            </a:extLst>
          </p:cNvPr>
          <p:cNvSpPr/>
          <p:nvPr/>
        </p:nvSpPr>
        <p:spPr>
          <a:xfrm rot="20245214">
            <a:off x="3032237" y="2722175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45E5E96-CF27-887E-C3AE-E507B564EA03}"/>
              </a:ext>
            </a:extLst>
          </p:cNvPr>
          <p:cNvSpPr/>
          <p:nvPr/>
        </p:nvSpPr>
        <p:spPr>
          <a:xfrm rot="4741379">
            <a:off x="3070333" y="2745986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2D43F84-9A89-91F0-B80D-43DE108B0FF7}"/>
              </a:ext>
            </a:extLst>
          </p:cNvPr>
          <p:cNvSpPr txBox="1"/>
          <p:nvPr/>
        </p:nvSpPr>
        <p:spPr>
          <a:xfrm>
            <a:off x="4190662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4</a:t>
            </a:r>
            <a:r>
              <a:rPr lang="en-NL" sz="3200" b="1" dirty="0"/>
              <a:t>He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CBB51B06-7655-1FC5-6424-F2EC3C51C8BB}"/>
              </a:ext>
            </a:extLst>
          </p:cNvPr>
          <p:cNvSpPr/>
          <p:nvPr/>
        </p:nvSpPr>
        <p:spPr>
          <a:xfrm>
            <a:off x="4689772" y="294411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32C38A0-8026-A947-6A73-FAACFE2A4DCF}"/>
              </a:ext>
            </a:extLst>
          </p:cNvPr>
          <p:cNvSpPr/>
          <p:nvPr/>
        </p:nvSpPr>
        <p:spPr>
          <a:xfrm>
            <a:off x="3641712" y="2430819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F96571A-4FB7-2D3C-B6E9-06935E9FE854}"/>
              </a:ext>
            </a:extLst>
          </p:cNvPr>
          <p:cNvSpPr/>
          <p:nvPr/>
        </p:nvSpPr>
        <p:spPr>
          <a:xfrm>
            <a:off x="3960649" y="2779327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A1223C6-EEB9-509B-203D-2746917C6881}"/>
              </a:ext>
            </a:extLst>
          </p:cNvPr>
          <p:cNvSpPr/>
          <p:nvPr/>
        </p:nvSpPr>
        <p:spPr>
          <a:xfrm>
            <a:off x="1172630" y="2928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C73B347-592B-4D61-7CB6-B9780643FFF8}"/>
              </a:ext>
            </a:extLst>
          </p:cNvPr>
          <p:cNvSpPr/>
          <p:nvPr/>
        </p:nvSpPr>
        <p:spPr>
          <a:xfrm>
            <a:off x="1255339" y="2816928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796DCBE-1B23-D13A-F25E-731641638EEA}"/>
              </a:ext>
            </a:extLst>
          </p:cNvPr>
          <p:cNvSpPr/>
          <p:nvPr/>
        </p:nvSpPr>
        <p:spPr>
          <a:xfrm rot="3611763" flipH="1">
            <a:off x="424826" y="2718022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F9B562F-8249-9532-EFB4-2E8EC6EF93D4}"/>
              </a:ext>
            </a:extLst>
          </p:cNvPr>
          <p:cNvSpPr txBox="1"/>
          <p:nvPr/>
        </p:nvSpPr>
        <p:spPr>
          <a:xfrm>
            <a:off x="1182905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3</a:t>
            </a:r>
            <a:r>
              <a:rPr lang="en-NL" sz="3200" b="1" dirty="0"/>
              <a:t>He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775FDE5-2387-7658-C03F-2329E695BA4F}"/>
              </a:ext>
            </a:extLst>
          </p:cNvPr>
          <p:cNvSpPr/>
          <p:nvPr/>
        </p:nvSpPr>
        <p:spPr>
          <a:xfrm>
            <a:off x="1887792" y="331173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F0195B0-1235-8276-9CCA-8F57B32571F1}"/>
              </a:ext>
            </a:extLst>
          </p:cNvPr>
          <p:cNvSpPr/>
          <p:nvPr/>
        </p:nvSpPr>
        <p:spPr>
          <a:xfrm>
            <a:off x="751414" y="3265571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063A7B5-986D-5538-FA77-02B8D82962BE}"/>
              </a:ext>
            </a:extLst>
          </p:cNvPr>
          <p:cNvSpPr/>
          <p:nvPr/>
        </p:nvSpPr>
        <p:spPr>
          <a:xfrm>
            <a:off x="1452630" y="2794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9865B2B-8D8A-AF68-2A41-158F39E3C754}"/>
              </a:ext>
            </a:extLst>
          </p:cNvPr>
          <p:cNvSpPr/>
          <p:nvPr/>
        </p:nvSpPr>
        <p:spPr>
          <a:xfrm rot="18903248" flipH="1">
            <a:off x="462566" y="2725307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8" name="Up-down Arrow 47">
            <a:extLst>
              <a:ext uri="{FF2B5EF4-FFF2-40B4-BE49-F238E27FC236}">
                <a16:creationId xmlns:a16="http://schemas.microsoft.com/office/drawing/2014/main" id="{5909A994-9498-F4C6-A4FB-6AB44A6AB35D}"/>
              </a:ext>
            </a:extLst>
          </p:cNvPr>
          <p:cNvSpPr/>
          <p:nvPr/>
        </p:nvSpPr>
        <p:spPr>
          <a:xfrm rot="5400000">
            <a:off x="2445573" y="2564869"/>
            <a:ext cx="490758" cy="785446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619D71-080C-8063-5AC5-518967E6950B}"/>
              </a:ext>
            </a:extLst>
          </p:cNvPr>
          <p:cNvSpPr txBox="1"/>
          <p:nvPr/>
        </p:nvSpPr>
        <p:spPr>
          <a:xfrm>
            <a:off x="759842" y="4218330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170 Hz    (10</a:t>
            </a:r>
            <a:r>
              <a:rPr lang="en-NL" baseline="30000" dirty="0"/>
              <a:t>-12</a:t>
            </a:r>
            <a:r>
              <a:rPr lang="en-NL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CE9158-6877-9CB4-2F92-2242C6F99D7F}"/>
              </a:ext>
            </a:extLst>
          </p:cNvPr>
          <p:cNvSpPr txBox="1"/>
          <p:nvPr/>
        </p:nvSpPr>
        <p:spPr>
          <a:xfrm>
            <a:off x="3475174" y="4218330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48 Hz    (3*10</a:t>
            </a:r>
            <a:r>
              <a:rPr lang="en-NL" baseline="30000" dirty="0"/>
              <a:t>-13</a:t>
            </a:r>
            <a:r>
              <a:rPr lang="en-NL" dirty="0"/>
              <a:t>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DF5AB3-F813-E933-4A28-D29AE0481E12}"/>
              </a:ext>
            </a:extLst>
          </p:cNvPr>
          <p:cNvGrpSpPr/>
          <p:nvPr/>
        </p:nvGrpSpPr>
        <p:grpSpPr>
          <a:xfrm>
            <a:off x="6554513" y="1029248"/>
            <a:ext cx="5458482" cy="4546116"/>
            <a:chOff x="6554513" y="1029248"/>
            <a:chExt cx="5458482" cy="454611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93A6544-74A5-E381-208A-7274DE150DA5}"/>
                </a:ext>
              </a:extLst>
            </p:cNvPr>
            <p:cNvSpPr txBox="1"/>
            <p:nvPr/>
          </p:nvSpPr>
          <p:spPr>
            <a:xfrm>
              <a:off x="6554513" y="4867478"/>
              <a:ext cx="545848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/>
                <a:t>Ramsey-comb spectroscopy </a:t>
              </a:r>
              <a:r>
                <a:rPr lang="en-GB" sz="2000" dirty="0"/>
                <a:t>of the</a:t>
              </a:r>
            </a:p>
            <a:p>
              <a:r>
                <a:rPr lang="en-GB" sz="2000" b="1" dirty="0">
                  <a:solidFill>
                    <a:srgbClr val="F834FF"/>
                  </a:solidFill>
                </a:rPr>
                <a:t>two-photon 1S-2S transition </a:t>
              </a:r>
              <a:r>
                <a:rPr lang="en-GB" sz="2000" dirty="0"/>
                <a:t>with</a:t>
              </a:r>
              <a:r>
                <a:rPr lang="en-GB" sz="2000" b="1" dirty="0"/>
                <a:t> </a:t>
              </a:r>
              <a:r>
                <a:rPr lang="en-GB" sz="2000" b="1" dirty="0">
                  <a:solidFill>
                    <a:srgbClr val="F834FF"/>
                  </a:solidFill>
                </a:rPr>
                <a:t>32 nm + 790 nm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7186408-5496-3B65-708C-FF668B2340D2}"/>
                </a:ext>
              </a:extLst>
            </p:cNvPr>
            <p:cNvSpPr txBox="1"/>
            <p:nvPr/>
          </p:nvSpPr>
          <p:spPr>
            <a:xfrm>
              <a:off x="6711746" y="1029248"/>
              <a:ext cx="509165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/>
                <a:t>Goal:</a:t>
              </a:r>
              <a:r>
                <a:rPr lang="en-GB" sz="2000" dirty="0"/>
                <a:t> </a:t>
              </a:r>
              <a:r>
                <a:rPr lang="en-GB" sz="2000" b="1" dirty="0"/>
                <a:t>absolute nuclear charge radius </a:t>
              </a:r>
              <a:r>
                <a:rPr lang="en-GB" sz="2000" dirty="0"/>
                <a:t>of </a:t>
              </a:r>
              <a:r>
                <a:rPr lang="en-GB" sz="2000" baseline="30000" dirty="0"/>
                <a:t>4</a:t>
              </a:r>
              <a:r>
                <a:rPr lang="en-GB" sz="2000" dirty="0"/>
                <a:t>He</a:t>
              </a:r>
              <a:r>
                <a:rPr lang="en-GB" sz="2000" baseline="30000" dirty="0"/>
                <a:t>+</a:t>
              </a:r>
              <a:r>
                <a:rPr lang="en-GB" sz="2000" dirty="0"/>
                <a:t>, </a:t>
              </a:r>
              <a:br>
                <a:rPr lang="en-GB" sz="2000" dirty="0"/>
              </a:br>
              <a:r>
                <a:rPr lang="en-GB" sz="2000" dirty="0"/>
                <a:t>           or </a:t>
              </a:r>
              <a:r>
                <a:rPr lang="en-GB" sz="2000" b="1" dirty="0"/>
                <a:t>test of QED </a:t>
              </a:r>
              <a:r>
                <a:rPr lang="en-GB" sz="2000" dirty="0"/>
                <a:t>or</a:t>
              </a:r>
              <a:r>
                <a:rPr lang="en-GB" sz="2000" b="1" dirty="0"/>
                <a:t>  Rydberg constant</a:t>
              </a:r>
              <a:endParaRPr lang="en-NL" sz="2000" b="1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38911FA-696A-DC95-78D2-9537D06D4C8B}"/>
                </a:ext>
              </a:extLst>
            </p:cNvPr>
            <p:cNvSpPr/>
            <p:nvPr/>
          </p:nvSpPr>
          <p:spPr>
            <a:xfrm>
              <a:off x="8576081" y="2988860"/>
              <a:ext cx="356530" cy="356529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86000">
                  <a:srgbClr val="FF0000"/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E190EC8-E345-739F-BE14-AD17F9AFBFCF}"/>
                </a:ext>
              </a:extLst>
            </p:cNvPr>
            <p:cNvSpPr/>
            <p:nvPr/>
          </p:nvSpPr>
          <p:spPr>
            <a:xfrm>
              <a:off x="8564208" y="2836870"/>
              <a:ext cx="356530" cy="356529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</a:schemeClr>
                </a:gs>
                <a:gs pos="86000">
                  <a:schemeClr val="accent3"/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7ED5181-4B23-E606-96EC-D561634156FB}"/>
                </a:ext>
              </a:extLst>
            </p:cNvPr>
            <p:cNvSpPr/>
            <p:nvPr/>
          </p:nvSpPr>
          <p:spPr>
            <a:xfrm>
              <a:off x="8764384" y="2978668"/>
              <a:ext cx="356530" cy="356529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</a:schemeClr>
                </a:gs>
                <a:gs pos="86000">
                  <a:schemeClr val="accent3"/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D4916FF-E6B0-6114-735E-EA4883408E83}"/>
                </a:ext>
              </a:extLst>
            </p:cNvPr>
            <p:cNvSpPr/>
            <p:nvPr/>
          </p:nvSpPr>
          <p:spPr>
            <a:xfrm rot="20245214">
              <a:off x="7774186" y="2717008"/>
              <a:ext cx="2071688" cy="673219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2ACD722-9367-D10B-0631-1F63505A1C41}"/>
                </a:ext>
              </a:extLst>
            </p:cNvPr>
            <p:cNvSpPr txBox="1"/>
            <p:nvPr/>
          </p:nvSpPr>
          <p:spPr>
            <a:xfrm>
              <a:off x="8559335" y="1798194"/>
              <a:ext cx="9605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3200" b="1" baseline="30000" dirty="0"/>
                <a:t>4</a:t>
              </a:r>
              <a:r>
                <a:rPr lang="en-NL" sz="3200" b="1" dirty="0"/>
                <a:t>He</a:t>
              </a:r>
              <a:r>
                <a:rPr lang="en-NL" sz="4000" b="1" baseline="30000" dirty="0"/>
                <a:t>+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BCE7D740-DC95-588E-229C-3530BF56FEFF}"/>
                </a:ext>
              </a:extLst>
            </p:cNvPr>
            <p:cNvSpPr/>
            <p:nvPr/>
          </p:nvSpPr>
          <p:spPr>
            <a:xfrm>
              <a:off x="9431721" y="2938943"/>
              <a:ext cx="181597" cy="181597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86000">
                  <a:srgbClr val="0073FF"/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283A0C-49B3-CCAB-A27C-AB080B187DAC}"/>
                </a:ext>
              </a:extLst>
            </p:cNvPr>
            <p:cNvSpPr/>
            <p:nvPr/>
          </p:nvSpPr>
          <p:spPr>
            <a:xfrm>
              <a:off x="8702598" y="2774160"/>
              <a:ext cx="356530" cy="35653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86000">
                  <a:srgbClr val="FF0000"/>
                </a:gs>
                <a:gs pos="100000">
                  <a:schemeClr val="bg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DAA2CF7-A61C-8C83-7B66-C2005AD769B2}"/>
                </a:ext>
              </a:extLst>
            </p:cNvPr>
            <p:cNvSpPr txBox="1"/>
            <p:nvPr/>
          </p:nvSpPr>
          <p:spPr>
            <a:xfrm>
              <a:off x="7942628" y="4218330"/>
              <a:ext cx="365517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 </a:t>
              </a:r>
              <a:r>
                <a:rPr lang="en-GB" sz="1800" dirty="0"/>
                <a:t>target 1 kHz    (10</a:t>
              </a:r>
              <a:r>
                <a:rPr lang="en-GB" sz="1800" baseline="30000" dirty="0"/>
                <a:t>-13</a:t>
              </a:r>
              <a:r>
                <a:rPr lang="en-GB" sz="1800" dirty="0"/>
                <a:t>)</a:t>
              </a: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E638AF3-7DF3-0AE6-32EF-706D837B8D00}"/>
              </a:ext>
            </a:extLst>
          </p:cNvPr>
          <p:cNvCxnSpPr/>
          <p:nvPr/>
        </p:nvCxnSpPr>
        <p:spPr>
          <a:xfrm>
            <a:off x="6079957" y="1347537"/>
            <a:ext cx="0" cy="4860758"/>
          </a:xfrm>
          <a:prstGeom prst="line">
            <a:avLst/>
          </a:prstGeom>
          <a:ln w="444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3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90547" y="-25181"/>
            <a:ext cx="10515600" cy="995915"/>
          </a:xfrm>
        </p:spPr>
        <p:txBody>
          <a:bodyPr>
            <a:normAutofit/>
          </a:bodyPr>
          <a:lstStyle/>
          <a:p>
            <a:r>
              <a:rPr lang="nl-NL" sz="3600" dirty="0">
                <a:solidFill>
                  <a:schemeClr val="bg1"/>
                </a:solidFill>
              </a:rPr>
              <a:t>The Ramsey-</a:t>
            </a:r>
            <a:r>
              <a:rPr lang="nl-NL" sz="3600" dirty="0" err="1">
                <a:solidFill>
                  <a:schemeClr val="bg1"/>
                </a:solidFill>
              </a:rPr>
              <a:t>comb</a:t>
            </a:r>
            <a:r>
              <a:rPr lang="nl-NL" sz="3600" dirty="0">
                <a:solidFill>
                  <a:schemeClr val="bg1"/>
                </a:solidFill>
              </a:rPr>
              <a:t> laser → power &amp; </a:t>
            </a:r>
            <a:r>
              <a:rPr lang="en-US" sz="3600" dirty="0">
                <a:solidFill>
                  <a:schemeClr val="bg1"/>
                </a:solidFill>
              </a:rPr>
              <a:t>precision</a:t>
            </a:r>
          </a:p>
        </p:txBody>
      </p:sp>
      <p:sp>
        <p:nvSpPr>
          <p:cNvPr id="16" name="Slide Number Placeholder 22">
            <a:extLst>
              <a:ext uri="{FF2B5EF4-FFF2-40B4-BE49-F238E27FC236}">
                <a16:creationId xmlns:a16="http://schemas.microsoft.com/office/drawing/2014/main" id="{FA74240F-E43E-9643-8741-A6C2DD210F2B}"/>
              </a:ext>
            </a:extLst>
          </p:cNvPr>
          <p:cNvSpPr txBox="1">
            <a:spLocks/>
          </p:cNvSpPr>
          <p:nvPr/>
        </p:nvSpPr>
        <p:spPr>
          <a:xfrm>
            <a:off x="7747000" y="95799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60</a:t>
            </a:fld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F257ED2-B413-DD42-AE66-EE51FC5ED459}"/>
              </a:ext>
            </a:extLst>
          </p:cNvPr>
          <p:cNvCxnSpPr>
            <a:cxnSpLocks/>
          </p:cNvCxnSpPr>
          <p:nvPr/>
        </p:nvCxnSpPr>
        <p:spPr>
          <a:xfrm>
            <a:off x="1208316" y="2351295"/>
            <a:ext cx="29294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">
            <a:extLst>
              <a:ext uri="{FF2B5EF4-FFF2-40B4-BE49-F238E27FC236}">
                <a16:creationId xmlns:a16="http://schemas.microsoft.com/office/drawing/2014/main" id="{BA292839-72D7-C443-8427-0F200BB656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709" y="1315543"/>
            <a:ext cx="8605838" cy="397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3654F71-33B9-B94E-962D-B1806D38FBF2}"/>
              </a:ext>
            </a:extLst>
          </p:cNvPr>
          <p:cNvSpPr/>
          <p:nvPr/>
        </p:nvSpPr>
        <p:spPr>
          <a:xfrm>
            <a:off x="420360" y="2013623"/>
            <a:ext cx="765211" cy="70757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444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6C52869-82E8-B440-A697-456C60B28F8C}"/>
              </a:ext>
            </a:extLst>
          </p:cNvPr>
          <p:cNvSpPr/>
          <p:nvPr/>
        </p:nvSpPr>
        <p:spPr>
          <a:xfrm>
            <a:off x="469209" y="2042432"/>
            <a:ext cx="653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L"/>
              <a:t>Cs</a:t>
            </a:r>
          </a:p>
          <a:p>
            <a:r>
              <a:rPr lang="en-GB"/>
              <a:t>c</a:t>
            </a:r>
            <a:r>
              <a:rPr lang="en-NL"/>
              <a:t>lock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2700BC4-6A77-2D40-9D35-69A0026BB5DF}"/>
              </a:ext>
            </a:extLst>
          </p:cNvPr>
          <p:cNvSpPr/>
          <p:nvPr/>
        </p:nvSpPr>
        <p:spPr>
          <a:xfrm>
            <a:off x="6030684" y="996409"/>
            <a:ext cx="1650999" cy="62532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444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956956-E95D-F547-AEA5-8E2FCE54FA30}"/>
              </a:ext>
            </a:extLst>
          </p:cNvPr>
          <p:cNvSpPr/>
          <p:nvPr/>
        </p:nvSpPr>
        <p:spPr>
          <a:xfrm>
            <a:off x="6095999" y="989691"/>
            <a:ext cx="1650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L">
                <a:latin typeface="Symbol" pitchFamily="2" charset="2"/>
              </a:rPr>
              <a:t>Df</a:t>
            </a:r>
            <a:r>
              <a:rPr lang="en-NL"/>
              <a:t> phase measurement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F6570CB-7D6C-794A-9BFA-E9AAC59B00F2}"/>
              </a:ext>
            </a:extLst>
          </p:cNvPr>
          <p:cNvCxnSpPr>
            <a:cxnSpLocks/>
          </p:cNvCxnSpPr>
          <p:nvPr/>
        </p:nvCxnSpPr>
        <p:spPr>
          <a:xfrm flipV="1">
            <a:off x="5812503" y="1307793"/>
            <a:ext cx="0" cy="10827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DE3B0BB-556A-924A-AC72-337D4743A6A9}"/>
              </a:ext>
            </a:extLst>
          </p:cNvPr>
          <p:cNvCxnSpPr>
            <a:cxnSpLocks/>
          </p:cNvCxnSpPr>
          <p:nvPr/>
        </p:nvCxnSpPr>
        <p:spPr>
          <a:xfrm flipV="1">
            <a:off x="7902563" y="1315543"/>
            <a:ext cx="0" cy="108271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74340F0-C459-3F4E-BC6A-360C29E4DD2B}"/>
              </a:ext>
            </a:extLst>
          </p:cNvPr>
          <p:cNvCxnSpPr>
            <a:cxnSpLocks/>
            <a:stCxn id="15" idx="0"/>
            <a:endCxn id="19" idx="1"/>
          </p:cNvCxnSpPr>
          <p:nvPr/>
        </p:nvCxnSpPr>
        <p:spPr>
          <a:xfrm flipV="1">
            <a:off x="5808628" y="1309072"/>
            <a:ext cx="222056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885CD1D-886B-CA46-9BAE-228CDA25A26B}"/>
              </a:ext>
            </a:extLst>
          </p:cNvPr>
          <p:cNvCxnSpPr>
            <a:cxnSpLocks/>
          </p:cNvCxnSpPr>
          <p:nvPr/>
        </p:nvCxnSpPr>
        <p:spPr>
          <a:xfrm flipH="1" flipV="1">
            <a:off x="7691857" y="1309073"/>
            <a:ext cx="222056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4C0AE1D2-1C1C-6C48-8544-10C71D1907BE}"/>
              </a:ext>
            </a:extLst>
          </p:cNvPr>
          <p:cNvSpPr/>
          <p:nvPr/>
        </p:nvSpPr>
        <p:spPr>
          <a:xfrm>
            <a:off x="6775973" y="3692767"/>
            <a:ext cx="3634017" cy="26552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FA87FB5-2091-E84A-B23A-168C52BBA47F}"/>
              </a:ext>
            </a:extLst>
          </p:cNvPr>
          <p:cNvSpPr/>
          <p:nvPr/>
        </p:nvSpPr>
        <p:spPr>
          <a:xfrm>
            <a:off x="9809974" y="2003514"/>
            <a:ext cx="1663832" cy="26552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ABF8304-9783-094A-A187-90860FDE30A5}"/>
              </a:ext>
            </a:extLst>
          </p:cNvPr>
          <p:cNvGrpSpPr/>
          <p:nvPr/>
        </p:nvGrpSpPr>
        <p:grpSpPr>
          <a:xfrm>
            <a:off x="9811022" y="1799309"/>
            <a:ext cx="1830123" cy="1211396"/>
            <a:chOff x="9811022" y="2062355"/>
            <a:chExt cx="1830123" cy="1211396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73A2848-870A-BF49-8564-B49ED5840194}"/>
                </a:ext>
              </a:extLst>
            </p:cNvPr>
            <p:cNvSpPr/>
            <p:nvPr/>
          </p:nvSpPr>
          <p:spPr>
            <a:xfrm>
              <a:off x="9811022" y="2062355"/>
              <a:ext cx="1830123" cy="1211396"/>
            </a:xfrm>
            <a:prstGeom prst="ellipse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7204A9E-40C4-DC44-982B-04488B47C9E2}"/>
                </a:ext>
              </a:extLst>
            </p:cNvPr>
            <p:cNvSpPr/>
            <p:nvPr/>
          </p:nvSpPr>
          <p:spPr>
            <a:xfrm>
              <a:off x="9889335" y="2285428"/>
              <a:ext cx="165033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err="1"/>
                <a:t>upconversion</a:t>
              </a:r>
              <a:r>
                <a:rPr lang="en-US"/>
                <a:t> &amp; spectroscopy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76B33227-2E40-7E41-8A0D-BB32E32F138C}"/>
              </a:ext>
            </a:extLst>
          </p:cNvPr>
          <p:cNvSpPr txBox="1"/>
          <p:nvPr/>
        </p:nvSpPr>
        <p:spPr>
          <a:xfrm>
            <a:off x="283610" y="4600569"/>
            <a:ext cx="380501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GB" sz="2000" dirty="0"/>
              <a:t>t</a:t>
            </a:r>
            <a:r>
              <a:rPr lang="en-NL" sz="2000" dirty="0"/>
              <a:t>wo amplified FC pulses (5mJ)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GB" sz="2000" dirty="0"/>
              <a:t>pulse length f</a:t>
            </a:r>
            <a:r>
              <a:rPr lang="en-NL" sz="2000" dirty="0"/>
              <a:t>s – ps range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NL" sz="2000" dirty="0"/>
              <a:t>easy wavelength selection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GB" sz="2000" dirty="0"/>
              <a:t>av. p</a:t>
            </a:r>
            <a:r>
              <a:rPr lang="en-NL" sz="2000" dirty="0"/>
              <a:t>hase constant at ~ 1 mrad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NL" sz="2000" dirty="0"/>
              <a:t>phase noise ~50 mrad for BBO, </a:t>
            </a:r>
            <a:br>
              <a:rPr lang="en-NL" sz="2000" dirty="0"/>
            </a:br>
            <a:r>
              <a:rPr lang="en-NL" sz="2000" dirty="0"/>
              <a:t>and </a:t>
            </a:r>
            <a:r>
              <a:rPr lang="en-NL" sz="2000" dirty="0">
                <a:solidFill>
                  <a:srgbClr val="056BFF"/>
                </a:solidFill>
              </a:rPr>
              <a:t>15 mrad expected for LBO</a:t>
            </a:r>
          </a:p>
          <a:p>
            <a:pPr marL="342900" indent="-342900">
              <a:buFont typeface="Wingdings" pitchFamily="2" charset="2"/>
              <a:buChar char="q"/>
            </a:pPr>
            <a:endParaRPr lang="en-NL" sz="20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462E78E-2C56-A54C-AED1-E369195FF1F9}"/>
              </a:ext>
            </a:extLst>
          </p:cNvPr>
          <p:cNvSpPr/>
          <p:nvPr/>
        </p:nvSpPr>
        <p:spPr>
          <a:xfrm>
            <a:off x="3329617" y="3781130"/>
            <a:ext cx="973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532 nm</a:t>
            </a:r>
            <a:endParaRPr lang="en-NL"/>
          </a:p>
        </p:txBody>
      </p:sp>
      <p:sp>
        <p:nvSpPr>
          <p:cNvPr id="25" name="Slide Number Placeholder 22">
            <a:extLst>
              <a:ext uri="{FF2B5EF4-FFF2-40B4-BE49-F238E27FC236}">
                <a16:creationId xmlns:a16="http://schemas.microsoft.com/office/drawing/2014/main" id="{D8E1AA29-0A29-A447-A7D2-C16E402DAF4F}"/>
              </a:ext>
            </a:extLst>
          </p:cNvPr>
          <p:cNvSpPr txBox="1">
            <a:spLocks/>
          </p:cNvSpPr>
          <p:nvPr/>
        </p:nvSpPr>
        <p:spPr>
          <a:xfrm>
            <a:off x="9449232" y="65134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2BA703B-79A7-8A4B-B5FA-484E631DFDBF}"/>
              </a:ext>
            </a:extLst>
          </p:cNvPr>
          <p:cNvSpPr/>
          <p:nvPr/>
        </p:nvSpPr>
        <p:spPr>
          <a:xfrm>
            <a:off x="4396875" y="4959074"/>
            <a:ext cx="417699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charset="0"/>
                <a:cs typeface="Calibri" charset="0"/>
              </a:rPr>
              <a:t>Nat. Phys. </a:t>
            </a:r>
            <a:r>
              <a:rPr lang="en-US" sz="1600" b="1" dirty="0">
                <a:solidFill>
                  <a:srgbClr val="000000"/>
                </a:solidFill>
                <a:latin typeface="Calibri" charset="0"/>
                <a:cs typeface="Calibri" charset="0"/>
              </a:rPr>
              <a:t>10</a:t>
            </a:r>
            <a:r>
              <a:rPr lang="en-US" sz="1600" dirty="0">
                <a:solidFill>
                  <a:srgbClr val="000000"/>
                </a:solidFill>
                <a:latin typeface="Calibri" charset="0"/>
                <a:cs typeface="Calibri" charset="0"/>
              </a:rPr>
              <a:t>, 30-33 (2014)</a:t>
            </a:r>
          </a:p>
          <a:p>
            <a:r>
              <a:rPr lang="en-NL" sz="1600" dirty="0"/>
              <a:t>PRA </a:t>
            </a:r>
            <a:r>
              <a:rPr lang="en-NL" sz="1600" b="1" dirty="0"/>
              <a:t>89</a:t>
            </a:r>
            <a:r>
              <a:rPr lang="en-NL" sz="1600" dirty="0"/>
              <a:t>, 052510 (2014)</a:t>
            </a:r>
          </a:p>
          <a:p>
            <a:r>
              <a:rPr lang="en-US" sz="1600" dirty="0">
                <a:latin typeface="Calibri" charset="0"/>
                <a:cs typeface="Calibri" charset="0"/>
              </a:rPr>
              <a:t>PRL </a:t>
            </a:r>
            <a:r>
              <a:rPr lang="en-US" sz="1600" b="1" dirty="0">
                <a:latin typeface="Calibri" charset="0"/>
                <a:cs typeface="Calibri" charset="0"/>
              </a:rPr>
              <a:t>117</a:t>
            </a:r>
            <a:r>
              <a:rPr lang="en-US" sz="1600" dirty="0">
                <a:latin typeface="Calibri" charset="0"/>
                <a:cs typeface="Calibri" charset="0"/>
              </a:rPr>
              <a:t>, 173201 (2016)</a:t>
            </a:r>
          </a:p>
          <a:p>
            <a:r>
              <a:rPr lang="en-US" sz="1600" dirty="0">
                <a:latin typeface="Calibri" charset="0"/>
                <a:cs typeface="Calibri" charset="0"/>
              </a:rPr>
              <a:t>PRL </a:t>
            </a:r>
            <a:r>
              <a:rPr lang="en-US" sz="1600" b="1" dirty="0">
                <a:latin typeface="Calibri" charset="0"/>
                <a:cs typeface="Calibri" charset="0"/>
              </a:rPr>
              <a:t>120, </a:t>
            </a:r>
            <a:r>
              <a:rPr lang="en-US" sz="1600" dirty="0">
                <a:latin typeface="Calibri" charset="0"/>
                <a:cs typeface="Calibri" charset="0"/>
              </a:rPr>
              <a:t>043204  (2018)</a:t>
            </a:r>
          </a:p>
          <a:p>
            <a:r>
              <a:rPr lang="en-US" sz="1600" dirty="0"/>
              <a:t>PRL </a:t>
            </a:r>
            <a:r>
              <a:rPr lang="en-US" sz="1600" b="1" dirty="0"/>
              <a:t>123</a:t>
            </a:r>
            <a:r>
              <a:rPr lang="en-US" sz="1600" dirty="0"/>
              <a:t>, 143001 (2019)</a:t>
            </a:r>
          </a:p>
          <a:p>
            <a:r>
              <a:rPr lang="en-US" sz="1600" dirty="0"/>
              <a:t>Mol. Phys. Accepted (2023</a:t>
            </a:r>
            <a:r>
              <a:rPr lang="en-US" dirty="0"/>
              <a:t>) </a:t>
            </a:r>
          </a:p>
          <a:p>
            <a:endParaRPr lang="en-US" dirty="0">
              <a:latin typeface="Calibri" charset="0"/>
              <a:cs typeface="Calibri" charset="0"/>
            </a:endParaRPr>
          </a:p>
          <a:p>
            <a:endParaRPr lang="en-NL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84FA91-9636-B0B2-1D19-92F64D79EC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8546" y="3524314"/>
            <a:ext cx="2283676" cy="3044901"/>
          </a:xfrm>
          <a:prstGeom prst="rect">
            <a:avLst/>
          </a:prstGeom>
        </p:spPr>
      </p:pic>
      <p:pic>
        <p:nvPicPr>
          <p:cNvPr id="5" name="Picture 4" descr="IMG_20211004_150410">
            <a:extLst>
              <a:ext uri="{FF2B5EF4-FFF2-40B4-BE49-F238E27FC236}">
                <a16:creationId xmlns:a16="http://schemas.microsoft.com/office/drawing/2014/main" id="{B1870022-4A7F-DB89-83B9-705DCBBEE1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4067" y="3524314"/>
            <a:ext cx="2518190" cy="3046871"/>
          </a:xfrm>
          <a:prstGeom prst="rect">
            <a:avLst/>
          </a:prstGeom>
          <a:effectLst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9490E9-9EC2-773C-A5FB-66A82B4A4460}"/>
              </a:ext>
            </a:extLst>
          </p:cNvPr>
          <p:cNvSpPr txBox="1"/>
          <p:nvPr/>
        </p:nvSpPr>
        <p:spPr>
          <a:xfrm>
            <a:off x="9941861" y="6199883"/>
            <a:ext cx="1629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>
                <a:solidFill>
                  <a:schemeClr val="bg1"/>
                </a:solidFill>
              </a:rPr>
              <a:t>LBO-based OPA</a:t>
            </a:r>
          </a:p>
        </p:txBody>
      </p:sp>
    </p:spTree>
    <p:extLst>
      <p:ext uri="{BB962C8B-B14F-4D97-AF65-F5344CB8AC3E}">
        <p14:creationId xmlns:p14="http://schemas.microsoft.com/office/powerpoint/2010/main" val="291955328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45389" y="-66677"/>
            <a:ext cx="10515600" cy="995915"/>
          </a:xfrm>
        </p:spPr>
        <p:txBody>
          <a:bodyPr>
            <a:normAutofit/>
          </a:bodyPr>
          <a:lstStyle/>
          <a:p>
            <a:r>
              <a:rPr lang="en-US" sz="3400" dirty="0">
                <a:solidFill>
                  <a:schemeClr val="bg1"/>
                </a:solidFill>
              </a:rPr>
              <a:t>Ramsey-comb spectroscopy – the principle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89389" y="6449060"/>
            <a:ext cx="2743200" cy="365125"/>
          </a:xfrm>
        </p:spPr>
        <p:txBody>
          <a:bodyPr/>
          <a:lstStyle/>
          <a:p>
            <a:fld id="{BB36BB11-D2F2-914C-855E-12EC56F7C885}" type="slidenum">
              <a:rPr lang="en-US" smtClean="0"/>
              <a:t>61</a:t>
            </a:fld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AC9FDF6-BCF7-BB9A-2FAB-3558D9E5B042}"/>
              </a:ext>
            </a:extLst>
          </p:cNvPr>
          <p:cNvGrpSpPr/>
          <p:nvPr/>
        </p:nvGrpSpPr>
        <p:grpSpPr>
          <a:xfrm>
            <a:off x="3930185" y="1213975"/>
            <a:ext cx="1050590" cy="1050590"/>
            <a:chOff x="3310761" y="1136485"/>
            <a:chExt cx="1050590" cy="1050590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C7B090F-1FF0-BF2B-EDDE-9C3683DC7D94}"/>
                </a:ext>
              </a:extLst>
            </p:cNvPr>
            <p:cNvSpPr/>
            <p:nvPr/>
          </p:nvSpPr>
          <p:spPr>
            <a:xfrm>
              <a:off x="3310761" y="1136485"/>
              <a:ext cx="1050590" cy="105059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2F3F3F77-CBE7-48DB-2F57-304EC425C5A4}"/>
                </a:ext>
              </a:extLst>
            </p:cNvPr>
            <p:cNvGrpSpPr/>
            <p:nvPr/>
          </p:nvGrpSpPr>
          <p:grpSpPr>
            <a:xfrm>
              <a:off x="3465301" y="1255870"/>
              <a:ext cx="866070" cy="781840"/>
              <a:chOff x="4715165" y="2056942"/>
              <a:chExt cx="866070" cy="781840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C7EAA01E-AA16-031C-8A17-96398F853A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5165" y="2666758"/>
                <a:ext cx="374754" cy="0"/>
              </a:xfrm>
              <a:prstGeom prst="line">
                <a:avLst/>
              </a:prstGeom>
              <a:ln w="476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B1DE1CE-A793-EAF0-C5EE-B3747A543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5165" y="2258247"/>
                <a:ext cx="374754" cy="0"/>
              </a:xfrm>
              <a:prstGeom prst="line">
                <a:avLst/>
              </a:prstGeom>
              <a:ln w="476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F46B6C6-9779-B2D1-7AF0-97C2CC5F8A6A}"/>
                  </a:ext>
                </a:extLst>
              </p:cNvPr>
              <p:cNvSpPr txBox="1"/>
              <p:nvPr/>
            </p:nvSpPr>
            <p:spPr>
              <a:xfrm>
                <a:off x="5059938" y="2469450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|g&gt;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4D86C92-9652-53E3-2542-B4EA486C4119}"/>
                  </a:ext>
                </a:extLst>
              </p:cNvPr>
              <p:cNvSpPr txBox="1"/>
              <p:nvPr/>
            </p:nvSpPr>
            <p:spPr>
              <a:xfrm>
                <a:off x="5059938" y="2056942"/>
                <a:ext cx="5212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|e&gt;</a:t>
                </a:r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DECD414-4139-8E83-16C4-B63BB4EB9739}"/>
                </a:ext>
              </a:extLst>
            </p:cNvPr>
            <p:cNvSpPr/>
            <p:nvPr/>
          </p:nvSpPr>
          <p:spPr>
            <a:xfrm>
              <a:off x="3550105" y="1750462"/>
              <a:ext cx="205431" cy="20543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</p:grpSp>
      <p:pic>
        <p:nvPicPr>
          <p:cNvPr id="64" name="Picture 4" descr="Wave_transp_www">
            <a:extLst>
              <a:ext uri="{FF2B5EF4-FFF2-40B4-BE49-F238E27FC236}">
                <a16:creationId xmlns:a16="http://schemas.microsoft.com/office/drawing/2014/main" id="{14B424A5-FA50-729E-1001-7A9695B1C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8" y="1378173"/>
            <a:ext cx="650398" cy="60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4" descr="Wave_transp_www">
            <a:extLst>
              <a:ext uri="{FF2B5EF4-FFF2-40B4-BE49-F238E27FC236}">
                <a16:creationId xmlns:a16="http://schemas.microsoft.com/office/drawing/2014/main" id="{7EFA1CA4-B911-72B3-2DC0-B21719E6C9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523" y="1367995"/>
            <a:ext cx="650398" cy="60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Right Arrow 68">
            <a:extLst>
              <a:ext uri="{FF2B5EF4-FFF2-40B4-BE49-F238E27FC236}">
                <a16:creationId xmlns:a16="http://schemas.microsoft.com/office/drawing/2014/main" id="{D3B0DC20-0ABC-44C5-8C96-4CB73BEAEB8B}"/>
              </a:ext>
            </a:extLst>
          </p:cNvPr>
          <p:cNvSpPr/>
          <p:nvPr/>
        </p:nvSpPr>
        <p:spPr>
          <a:xfrm>
            <a:off x="2555149" y="1562439"/>
            <a:ext cx="259785" cy="2112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39F9B34F-2C17-F1E3-2B25-2B341E7083C9}"/>
              </a:ext>
            </a:extLst>
          </p:cNvPr>
          <p:cNvSpPr txBox="1"/>
          <p:nvPr/>
        </p:nvSpPr>
        <p:spPr>
          <a:xfrm>
            <a:off x="276575" y="837979"/>
            <a:ext cx="3345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</a:t>
            </a:r>
            <a:r>
              <a:rPr lang="en-NL" dirty="0"/>
              <a:t>ano or microsecond delay: N T</a:t>
            </a:r>
            <a:r>
              <a:rPr lang="en-NL" baseline="-25000" dirty="0"/>
              <a:t>rep</a:t>
            </a:r>
            <a:endParaRPr lang="en-NL" dirty="0"/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7B8B7CF2-DB50-9B71-1E7F-C04A8ECB1BC0}"/>
              </a:ext>
            </a:extLst>
          </p:cNvPr>
          <p:cNvCxnSpPr/>
          <p:nvPr/>
        </p:nvCxnSpPr>
        <p:spPr>
          <a:xfrm>
            <a:off x="404567" y="1318623"/>
            <a:ext cx="1580155" cy="0"/>
          </a:xfrm>
          <a:prstGeom prst="straightConnector1">
            <a:avLst/>
          </a:prstGeom>
          <a:ln w="22225"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>
            <a:extLst>
              <a:ext uri="{FF2B5EF4-FFF2-40B4-BE49-F238E27FC236}">
                <a16:creationId xmlns:a16="http://schemas.microsoft.com/office/drawing/2014/main" id="{38C9E293-1492-B644-2A9C-015074358970}"/>
              </a:ext>
            </a:extLst>
          </p:cNvPr>
          <p:cNvSpPr txBox="1"/>
          <p:nvPr/>
        </p:nvSpPr>
        <p:spPr>
          <a:xfrm>
            <a:off x="1774813" y="2057243"/>
            <a:ext cx="465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1st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057576FB-E8AF-07E6-23C2-57859DA06B50}"/>
              </a:ext>
            </a:extLst>
          </p:cNvPr>
          <p:cNvSpPr txBox="1"/>
          <p:nvPr/>
        </p:nvSpPr>
        <p:spPr>
          <a:xfrm>
            <a:off x="146668" y="2057243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2nd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73C0BBD8-5E86-DB58-B255-7AB8B16C6B83}"/>
              </a:ext>
            </a:extLst>
          </p:cNvPr>
          <p:cNvSpPr txBox="1"/>
          <p:nvPr/>
        </p:nvSpPr>
        <p:spPr>
          <a:xfrm>
            <a:off x="4991632" y="1416104"/>
            <a:ext cx="330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600" dirty="0"/>
              <a:t>}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42104336-1B6A-D24E-2664-F517B4DE425E}"/>
              </a:ext>
            </a:extLst>
          </p:cNvPr>
          <p:cNvSpPr txBox="1"/>
          <p:nvPr/>
        </p:nvSpPr>
        <p:spPr>
          <a:xfrm>
            <a:off x="5220119" y="1510972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dirty="0"/>
              <a:t>= </a:t>
            </a:r>
            <a:r>
              <a:rPr lang="en-NL" sz="2000" dirty="0">
                <a:latin typeface="Symbol" pitchFamily="2" charset="2"/>
              </a:rPr>
              <a:t>D</a:t>
            </a:r>
            <a:r>
              <a:rPr lang="en-NL" sz="2000" dirty="0"/>
              <a:t>E</a:t>
            </a:r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22C781E6-97C9-50C7-E76D-CE47B1C2C1D8}"/>
              </a:ext>
            </a:extLst>
          </p:cNvPr>
          <p:cNvSpPr/>
          <p:nvPr/>
        </p:nvSpPr>
        <p:spPr>
          <a:xfrm>
            <a:off x="8318090" y="3148512"/>
            <a:ext cx="3510116" cy="3145111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C8E4681E-944A-C0CA-1548-1D4A5992A6F9}"/>
              </a:ext>
            </a:extLst>
          </p:cNvPr>
          <p:cNvSpPr/>
          <p:nvPr/>
        </p:nvSpPr>
        <p:spPr>
          <a:xfrm>
            <a:off x="7884545" y="3199870"/>
            <a:ext cx="407667" cy="16325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C80FD2D2-FC0E-8491-650B-1FD62FE7D3AE}"/>
              </a:ext>
            </a:extLst>
          </p:cNvPr>
          <p:cNvSpPr txBox="1"/>
          <p:nvPr/>
        </p:nvSpPr>
        <p:spPr>
          <a:xfrm>
            <a:off x="8324809" y="6358131"/>
            <a:ext cx="3445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>
                <a:latin typeface="Symbol" pitchFamily="2" charset="2"/>
              </a:rPr>
              <a:t>D</a:t>
            </a:r>
            <a:r>
              <a:rPr lang="en-NL" dirty="0"/>
              <a:t>t = N</a:t>
            </a:r>
            <a:r>
              <a:rPr lang="en-NL" dirty="0">
                <a:latin typeface="Symbol" pitchFamily="2" charset="2"/>
              </a:rPr>
              <a:t>D</a:t>
            </a:r>
            <a:r>
              <a:rPr lang="en-NL" dirty="0"/>
              <a:t>T                                 + </a:t>
            </a:r>
            <a:r>
              <a:rPr lang="en-NL" dirty="0">
                <a:latin typeface="Symbol" pitchFamily="2" charset="2"/>
              </a:rPr>
              <a:t>d</a:t>
            </a:r>
            <a:r>
              <a:rPr lang="en-NL" dirty="0"/>
              <a:t>t  →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50307199-3FE3-9B70-B4B3-53D515CAB0FD}"/>
              </a:ext>
            </a:extLst>
          </p:cNvPr>
          <p:cNvSpPr txBox="1"/>
          <p:nvPr/>
        </p:nvSpPr>
        <p:spPr>
          <a:xfrm rot="16200000">
            <a:off x="7022077" y="4730525"/>
            <a:ext cx="2217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  <a:r>
              <a:rPr lang="en-NL" dirty="0"/>
              <a:t>xcitation probability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55B0974B-3A5F-E65B-DBF8-8B165B4984D7}"/>
              </a:ext>
            </a:extLst>
          </p:cNvPr>
          <p:cNvSpPr txBox="1"/>
          <p:nvPr/>
        </p:nvSpPr>
        <p:spPr>
          <a:xfrm>
            <a:off x="8790077" y="2701462"/>
            <a:ext cx="2459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Ramsey fringe recording</a:t>
            </a:r>
          </a:p>
        </p:txBody>
      </p: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0752C889-4128-C7A1-6E5C-4AE71FF52E18}"/>
              </a:ext>
            </a:extLst>
          </p:cNvPr>
          <p:cNvCxnSpPr/>
          <p:nvPr/>
        </p:nvCxnSpPr>
        <p:spPr>
          <a:xfrm flipH="1">
            <a:off x="8315123" y="6157956"/>
            <a:ext cx="3513083" cy="0"/>
          </a:xfrm>
          <a:prstGeom prst="line">
            <a:avLst/>
          </a:prstGeom>
          <a:ln w="25400">
            <a:solidFill>
              <a:srgbClr val="4D84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Oval 236">
            <a:extLst>
              <a:ext uri="{FF2B5EF4-FFF2-40B4-BE49-F238E27FC236}">
                <a16:creationId xmlns:a16="http://schemas.microsoft.com/office/drawing/2014/main" id="{95F19139-DF16-0F79-2060-594EE0DDB3D3}"/>
              </a:ext>
            </a:extLst>
          </p:cNvPr>
          <p:cNvSpPr>
            <a:spLocks noChangeAspect="1"/>
          </p:cNvSpPr>
          <p:nvPr/>
        </p:nvSpPr>
        <p:spPr>
          <a:xfrm>
            <a:off x="8261123" y="6103956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519B7F82-59A7-3ABA-3120-5F9F3A8F5BA4}"/>
              </a:ext>
            </a:extLst>
          </p:cNvPr>
          <p:cNvSpPr txBox="1"/>
          <p:nvPr/>
        </p:nvSpPr>
        <p:spPr>
          <a:xfrm>
            <a:off x="8292212" y="581767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93911290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45389" y="-66677"/>
            <a:ext cx="10515600" cy="995915"/>
          </a:xfrm>
        </p:spPr>
        <p:txBody>
          <a:bodyPr>
            <a:normAutofit/>
          </a:bodyPr>
          <a:lstStyle/>
          <a:p>
            <a:r>
              <a:rPr lang="en-US" sz="3400" dirty="0">
                <a:solidFill>
                  <a:schemeClr val="bg1"/>
                </a:solidFill>
              </a:rPr>
              <a:t>Ramsey-comb spectroscopy – the principle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89389" y="6449060"/>
            <a:ext cx="2743200" cy="365125"/>
          </a:xfrm>
        </p:spPr>
        <p:txBody>
          <a:bodyPr/>
          <a:lstStyle/>
          <a:p>
            <a:fld id="{BB36BB11-D2F2-914C-855E-12EC56F7C885}" type="slidenum">
              <a:rPr lang="en-US" smtClean="0"/>
              <a:t>62</a:t>
            </a:fld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AC9FDF6-BCF7-BB9A-2FAB-3558D9E5B042}"/>
              </a:ext>
            </a:extLst>
          </p:cNvPr>
          <p:cNvGrpSpPr/>
          <p:nvPr/>
        </p:nvGrpSpPr>
        <p:grpSpPr>
          <a:xfrm>
            <a:off x="3930185" y="1213975"/>
            <a:ext cx="1050590" cy="1050590"/>
            <a:chOff x="3310761" y="1136485"/>
            <a:chExt cx="1050590" cy="1050590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C7B090F-1FF0-BF2B-EDDE-9C3683DC7D94}"/>
                </a:ext>
              </a:extLst>
            </p:cNvPr>
            <p:cNvSpPr/>
            <p:nvPr/>
          </p:nvSpPr>
          <p:spPr>
            <a:xfrm>
              <a:off x="3310761" y="1136485"/>
              <a:ext cx="1050590" cy="105059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2F3F3F77-CBE7-48DB-2F57-304EC425C5A4}"/>
                </a:ext>
              </a:extLst>
            </p:cNvPr>
            <p:cNvGrpSpPr/>
            <p:nvPr/>
          </p:nvGrpSpPr>
          <p:grpSpPr>
            <a:xfrm>
              <a:off x="3465301" y="1255870"/>
              <a:ext cx="866070" cy="781840"/>
              <a:chOff x="4715165" y="2056942"/>
              <a:chExt cx="866070" cy="781840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C7EAA01E-AA16-031C-8A17-96398F853A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5165" y="2666758"/>
                <a:ext cx="374754" cy="0"/>
              </a:xfrm>
              <a:prstGeom prst="line">
                <a:avLst/>
              </a:prstGeom>
              <a:ln w="476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B1DE1CE-A793-EAF0-C5EE-B3747A543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5165" y="2258247"/>
                <a:ext cx="374754" cy="0"/>
              </a:xfrm>
              <a:prstGeom prst="line">
                <a:avLst/>
              </a:prstGeom>
              <a:ln w="476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F46B6C6-9779-B2D1-7AF0-97C2CC5F8A6A}"/>
                  </a:ext>
                </a:extLst>
              </p:cNvPr>
              <p:cNvSpPr txBox="1"/>
              <p:nvPr/>
            </p:nvSpPr>
            <p:spPr>
              <a:xfrm>
                <a:off x="5059938" y="2469450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|g&gt;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4D86C92-9652-53E3-2542-B4EA486C4119}"/>
                  </a:ext>
                </a:extLst>
              </p:cNvPr>
              <p:cNvSpPr txBox="1"/>
              <p:nvPr/>
            </p:nvSpPr>
            <p:spPr>
              <a:xfrm>
                <a:off x="5059938" y="2056942"/>
                <a:ext cx="5212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|e&gt;</a:t>
                </a:r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DECD414-4139-8E83-16C4-B63BB4EB9739}"/>
                </a:ext>
              </a:extLst>
            </p:cNvPr>
            <p:cNvSpPr/>
            <p:nvPr/>
          </p:nvSpPr>
          <p:spPr>
            <a:xfrm>
              <a:off x="3550105" y="1750462"/>
              <a:ext cx="205431" cy="20543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</p:grpSp>
      <p:pic>
        <p:nvPicPr>
          <p:cNvPr id="64" name="Picture 4" descr="Wave_transp_www">
            <a:extLst>
              <a:ext uri="{FF2B5EF4-FFF2-40B4-BE49-F238E27FC236}">
                <a16:creationId xmlns:a16="http://schemas.microsoft.com/office/drawing/2014/main" id="{14B424A5-FA50-729E-1001-7A9695B1C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8" y="1378173"/>
            <a:ext cx="650398" cy="60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4" descr="Wave_transp_www">
            <a:extLst>
              <a:ext uri="{FF2B5EF4-FFF2-40B4-BE49-F238E27FC236}">
                <a16:creationId xmlns:a16="http://schemas.microsoft.com/office/drawing/2014/main" id="{7EFA1CA4-B911-72B3-2DC0-B21719E6C9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523" y="1367995"/>
            <a:ext cx="650398" cy="60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Right Arrow 68">
            <a:extLst>
              <a:ext uri="{FF2B5EF4-FFF2-40B4-BE49-F238E27FC236}">
                <a16:creationId xmlns:a16="http://schemas.microsoft.com/office/drawing/2014/main" id="{D3B0DC20-0ABC-44C5-8C96-4CB73BEAEB8B}"/>
              </a:ext>
            </a:extLst>
          </p:cNvPr>
          <p:cNvSpPr/>
          <p:nvPr/>
        </p:nvSpPr>
        <p:spPr>
          <a:xfrm>
            <a:off x="2555149" y="1562439"/>
            <a:ext cx="259785" cy="2112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38" name="Picture 4" descr="Wave_transp_www">
            <a:extLst>
              <a:ext uri="{FF2B5EF4-FFF2-40B4-BE49-F238E27FC236}">
                <a16:creationId xmlns:a16="http://schemas.microsoft.com/office/drawing/2014/main" id="{9B7C8463-F069-C94F-55B6-BD668D446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293" y="2949319"/>
            <a:ext cx="650398" cy="60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Oval 38">
            <a:extLst>
              <a:ext uri="{FF2B5EF4-FFF2-40B4-BE49-F238E27FC236}">
                <a16:creationId xmlns:a16="http://schemas.microsoft.com/office/drawing/2014/main" id="{F4652838-E281-90EF-96DA-652D16A5B96F}"/>
              </a:ext>
            </a:extLst>
          </p:cNvPr>
          <p:cNvSpPr/>
          <p:nvPr/>
        </p:nvSpPr>
        <p:spPr>
          <a:xfrm>
            <a:off x="3932443" y="2667977"/>
            <a:ext cx="1050590" cy="105059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056D4F7-58DB-5072-FC5E-A199E1ABF927}"/>
              </a:ext>
            </a:extLst>
          </p:cNvPr>
          <p:cNvGrpSpPr/>
          <p:nvPr/>
        </p:nvGrpSpPr>
        <p:grpSpPr>
          <a:xfrm>
            <a:off x="4086983" y="2787362"/>
            <a:ext cx="866070" cy="781840"/>
            <a:chOff x="4715165" y="2056942"/>
            <a:chExt cx="866070" cy="78184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81CC85A-D82A-60AD-9941-AF0154172EF8}"/>
                </a:ext>
              </a:extLst>
            </p:cNvPr>
            <p:cNvCxnSpPr>
              <a:cxnSpLocks/>
            </p:cNvCxnSpPr>
            <p:nvPr/>
          </p:nvCxnSpPr>
          <p:spPr>
            <a:xfrm>
              <a:off x="4715165" y="2666758"/>
              <a:ext cx="374754" cy="0"/>
            </a:xfrm>
            <a:prstGeom prst="line">
              <a:avLst/>
            </a:prstGeom>
            <a:ln w="476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31BCB4F5-42CF-6633-BFC0-681ABBA316D8}"/>
                </a:ext>
              </a:extLst>
            </p:cNvPr>
            <p:cNvCxnSpPr>
              <a:cxnSpLocks/>
            </p:cNvCxnSpPr>
            <p:nvPr/>
          </p:nvCxnSpPr>
          <p:spPr>
            <a:xfrm>
              <a:off x="4715165" y="2258247"/>
              <a:ext cx="374754" cy="0"/>
            </a:xfrm>
            <a:prstGeom prst="line">
              <a:avLst/>
            </a:prstGeom>
            <a:ln w="476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CDDA48E-BFD1-36A4-C584-917498D89688}"/>
                </a:ext>
              </a:extLst>
            </p:cNvPr>
            <p:cNvSpPr txBox="1"/>
            <p:nvPr/>
          </p:nvSpPr>
          <p:spPr>
            <a:xfrm>
              <a:off x="5059938" y="2469450"/>
              <a:ext cx="5148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dirty="0"/>
                <a:t>|g&gt;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FF6C020-0BA8-0A48-32CA-266886B3D962}"/>
                </a:ext>
              </a:extLst>
            </p:cNvPr>
            <p:cNvSpPr txBox="1"/>
            <p:nvPr/>
          </p:nvSpPr>
          <p:spPr>
            <a:xfrm>
              <a:off x="5059938" y="2056942"/>
              <a:ext cx="521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dirty="0"/>
                <a:t>|e&gt;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61B8410-441F-97A3-706B-483D41E80A12}"/>
              </a:ext>
            </a:extLst>
          </p:cNvPr>
          <p:cNvGrpSpPr/>
          <p:nvPr/>
        </p:nvGrpSpPr>
        <p:grpSpPr>
          <a:xfrm>
            <a:off x="4983226" y="3097154"/>
            <a:ext cx="1304160" cy="205431"/>
            <a:chOff x="4876272" y="2972028"/>
            <a:chExt cx="1304160" cy="461271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6B230D29-B05A-3229-9D52-A1891605DC97}"/>
                </a:ext>
              </a:extLst>
            </p:cNvPr>
            <p:cNvGrpSpPr/>
            <p:nvPr/>
          </p:nvGrpSpPr>
          <p:grpSpPr>
            <a:xfrm>
              <a:off x="4876272" y="2972028"/>
              <a:ext cx="434720" cy="461271"/>
              <a:chOff x="7958574" y="4655092"/>
              <a:chExt cx="3330222" cy="1512712"/>
            </a:xfrm>
          </p:grpSpPr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0C5F39BE-CD52-A547-BFE0-56A55A949CF0}"/>
                  </a:ext>
                </a:extLst>
              </p:cNvPr>
              <p:cNvSpPr/>
              <p:nvPr/>
            </p:nvSpPr>
            <p:spPr>
              <a:xfrm>
                <a:off x="7958574" y="4655092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5112B949-B5A6-0E63-0285-AC945558AEB5}"/>
                  </a:ext>
                </a:extLst>
              </p:cNvPr>
              <p:cNvSpPr/>
              <p:nvPr/>
            </p:nvSpPr>
            <p:spPr>
              <a:xfrm flipV="1">
                <a:off x="9623685" y="5411448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0E88A64E-D659-14E3-51E9-0C2E2332B289}"/>
                </a:ext>
              </a:extLst>
            </p:cNvPr>
            <p:cNvGrpSpPr/>
            <p:nvPr/>
          </p:nvGrpSpPr>
          <p:grpSpPr>
            <a:xfrm>
              <a:off x="5310992" y="2972028"/>
              <a:ext cx="434720" cy="461271"/>
              <a:chOff x="7958574" y="4655092"/>
              <a:chExt cx="3330222" cy="1512712"/>
            </a:xfrm>
          </p:grpSpPr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D03D7EDB-12D1-0376-4954-65BA409A905E}"/>
                  </a:ext>
                </a:extLst>
              </p:cNvPr>
              <p:cNvSpPr/>
              <p:nvPr/>
            </p:nvSpPr>
            <p:spPr>
              <a:xfrm>
                <a:off x="7958574" y="4655092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2DA89D5B-AA7D-40D6-596F-5B140FBAAFEA}"/>
                  </a:ext>
                </a:extLst>
              </p:cNvPr>
              <p:cNvSpPr/>
              <p:nvPr/>
            </p:nvSpPr>
            <p:spPr>
              <a:xfrm flipV="1">
                <a:off x="9623685" y="5411448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CFAE3DD-036C-D933-4476-CFF914FA61EE}"/>
                </a:ext>
              </a:extLst>
            </p:cNvPr>
            <p:cNvGrpSpPr/>
            <p:nvPr/>
          </p:nvGrpSpPr>
          <p:grpSpPr>
            <a:xfrm>
              <a:off x="5745712" y="2972028"/>
              <a:ext cx="434720" cy="461271"/>
              <a:chOff x="7958574" y="4655092"/>
              <a:chExt cx="3330222" cy="1512712"/>
            </a:xfrm>
          </p:grpSpPr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8C4FFFFC-C356-A647-DC6B-17CF113BB9AE}"/>
                  </a:ext>
                </a:extLst>
              </p:cNvPr>
              <p:cNvSpPr/>
              <p:nvPr/>
            </p:nvSpPr>
            <p:spPr>
              <a:xfrm>
                <a:off x="7958574" y="4655092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EC146FA6-19A4-CE5C-7247-0BF8FB0A291B}"/>
                  </a:ext>
                </a:extLst>
              </p:cNvPr>
              <p:cNvSpPr/>
              <p:nvPr/>
            </p:nvSpPr>
            <p:spPr>
              <a:xfrm flipV="1">
                <a:off x="9623685" y="5411448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</p:grpSp>
      </p:grpSp>
      <p:sp>
        <p:nvSpPr>
          <p:cNvPr id="36" name="Oval 35">
            <a:extLst>
              <a:ext uri="{FF2B5EF4-FFF2-40B4-BE49-F238E27FC236}">
                <a16:creationId xmlns:a16="http://schemas.microsoft.com/office/drawing/2014/main" id="{2D98D341-523E-2CD3-914B-F26D6973B07E}"/>
              </a:ext>
            </a:extLst>
          </p:cNvPr>
          <p:cNvSpPr>
            <a:spLocks noChangeAspect="1"/>
          </p:cNvSpPr>
          <p:nvPr/>
        </p:nvSpPr>
        <p:spPr>
          <a:xfrm>
            <a:off x="4217943" y="3328608"/>
            <a:ext cx="144000" cy="14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F2B8D2C-391E-9F2D-99A2-6338027AA80D}"/>
              </a:ext>
            </a:extLst>
          </p:cNvPr>
          <p:cNvSpPr>
            <a:spLocks noChangeAspect="1"/>
          </p:cNvSpPr>
          <p:nvPr/>
        </p:nvSpPr>
        <p:spPr>
          <a:xfrm>
            <a:off x="4144815" y="294026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0AE0ADE5-99DF-C7F7-26FA-77C3BD288526}"/>
              </a:ext>
            </a:extLst>
          </p:cNvPr>
          <p:cNvCxnSpPr>
            <a:cxnSpLocks/>
          </p:cNvCxnSpPr>
          <p:nvPr/>
        </p:nvCxnSpPr>
        <p:spPr>
          <a:xfrm flipH="1" flipV="1">
            <a:off x="4198815" y="3048260"/>
            <a:ext cx="70861" cy="272283"/>
          </a:xfrm>
          <a:prstGeom prst="straightConnector1">
            <a:avLst/>
          </a:prstGeom>
          <a:ln w="28575">
            <a:solidFill>
              <a:srgbClr val="FF7A5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C65C3D69-1C7F-139F-DBC0-2F1F14036A91}"/>
              </a:ext>
            </a:extLst>
          </p:cNvPr>
          <p:cNvSpPr txBox="1"/>
          <p:nvPr/>
        </p:nvSpPr>
        <p:spPr>
          <a:xfrm>
            <a:off x="6405873" y="3013927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} A</a:t>
            </a:r>
            <a:r>
              <a:rPr lang="en-NL" baseline="30000" dirty="0"/>
              <a:t>2</a:t>
            </a:r>
            <a:r>
              <a:rPr lang="en-NL" dirty="0"/>
              <a:t> = p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39F9B34F-2C17-F1E3-2B25-2B341E7083C9}"/>
              </a:ext>
            </a:extLst>
          </p:cNvPr>
          <p:cNvSpPr txBox="1"/>
          <p:nvPr/>
        </p:nvSpPr>
        <p:spPr>
          <a:xfrm>
            <a:off x="276575" y="837979"/>
            <a:ext cx="3345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</a:t>
            </a:r>
            <a:r>
              <a:rPr lang="en-NL" dirty="0"/>
              <a:t>ano or microsecond delay: N T</a:t>
            </a:r>
            <a:r>
              <a:rPr lang="en-NL" baseline="-25000" dirty="0"/>
              <a:t>rep</a:t>
            </a:r>
            <a:endParaRPr lang="en-NL" dirty="0"/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7B8B7CF2-DB50-9B71-1E7F-C04A8ECB1BC0}"/>
              </a:ext>
            </a:extLst>
          </p:cNvPr>
          <p:cNvCxnSpPr/>
          <p:nvPr/>
        </p:nvCxnSpPr>
        <p:spPr>
          <a:xfrm>
            <a:off x="404567" y="1318623"/>
            <a:ext cx="1580155" cy="0"/>
          </a:xfrm>
          <a:prstGeom prst="straightConnector1">
            <a:avLst/>
          </a:prstGeom>
          <a:ln w="22225"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>
            <a:extLst>
              <a:ext uri="{FF2B5EF4-FFF2-40B4-BE49-F238E27FC236}">
                <a16:creationId xmlns:a16="http://schemas.microsoft.com/office/drawing/2014/main" id="{38C9E293-1492-B644-2A9C-015074358970}"/>
              </a:ext>
            </a:extLst>
          </p:cNvPr>
          <p:cNvSpPr txBox="1"/>
          <p:nvPr/>
        </p:nvSpPr>
        <p:spPr>
          <a:xfrm>
            <a:off x="1774813" y="2057243"/>
            <a:ext cx="465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1st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057576FB-E8AF-07E6-23C2-57859DA06B50}"/>
              </a:ext>
            </a:extLst>
          </p:cNvPr>
          <p:cNvSpPr txBox="1"/>
          <p:nvPr/>
        </p:nvSpPr>
        <p:spPr>
          <a:xfrm>
            <a:off x="146668" y="2057243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2nd</a:t>
            </a:r>
          </a:p>
        </p:txBody>
      </p: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EC47FAB7-49B8-4E3E-1CED-802A47FC2A3A}"/>
              </a:ext>
            </a:extLst>
          </p:cNvPr>
          <p:cNvCxnSpPr>
            <a:cxnSpLocks/>
          </p:cNvCxnSpPr>
          <p:nvPr/>
        </p:nvCxnSpPr>
        <p:spPr>
          <a:xfrm>
            <a:off x="2152606" y="1859450"/>
            <a:ext cx="1249574" cy="1188810"/>
          </a:xfrm>
          <a:prstGeom prst="straightConnector1">
            <a:avLst/>
          </a:prstGeom>
          <a:ln w="158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7" name="Picture 4" descr="Wave_transp_www">
            <a:extLst>
              <a:ext uri="{FF2B5EF4-FFF2-40B4-BE49-F238E27FC236}">
                <a16:creationId xmlns:a16="http://schemas.microsoft.com/office/drawing/2014/main" id="{1756FCE9-92DE-9B4B-03C0-0CCD5BD30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263" y="2960997"/>
            <a:ext cx="650398" cy="60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0" name="TextBox 189">
            <a:extLst>
              <a:ext uri="{FF2B5EF4-FFF2-40B4-BE49-F238E27FC236}">
                <a16:creationId xmlns:a16="http://schemas.microsoft.com/office/drawing/2014/main" id="{A93C3EAB-F988-7F25-C421-F66D29BD07FF}"/>
              </a:ext>
            </a:extLst>
          </p:cNvPr>
          <p:cNvSpPr txBox="1"/>
          <p:nvPr/>
        </p:nvSpPr>
        <p:spPr>
          <a:xfrm>
            <a:off x="5194239" y="2231765"/>
            <a:ext cx="21760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/>
              <a:t>Phase evolution</a:t>
            </a:r>
            <a:br>
              <a:rPr lang="en-NL" sz="2400" dirty="0"/>
            </a:br>
            <a:r>
              <a:rPr lang="en-NL" sz="2400" dirty="0"/>
              <a:t>e</a:t>
            </a:r>
            <a:r>
              <a:rPr lang="en-NL" sz="2800" baseline="30000" dirty="0"/>
              <a:t>i 2</a:t>
            </a:r>
            <a:r>
              <a:rPr lang="en-NL" sz="2800" baseline="30000" dirty="0">
                <a:latin typeface="Symbol" pitchFamily="2" charset="2"/>
              </a:rPr>
              <a:t>p</a:t>
            </a:r>
            <a:r>
              <a:rPr lang="en-NL" sz="2800" baseline="30000" dirty="0"/>
              <a:t> </a:t>
            </a:r>
            <a:r>
              <a:rPr lang="en-NL" sz="2800" baseline="30000" dirty="0">
                <a:latin typeface="Symbol" pitchFamily="2" charset="2"/>
              </a:rPr>
              <a:t>D</a:t>
            </a:r>
            <a:r>
              <a:rPr lang="en-NL" sz="2800" baseline="30000" dirty="0"/>
              <a:t>E </a:t>
            </a:r>
            <a:r>
              <a:rPr lang="en-NL" sz="2800" baseline="30000" dirty="0">
                <a:latin typeface="Symbol" pitchFamily="2" charset="2"/>
              </a:rPr>
              <a:t>D</a:t>
            </a:r>
            <a:r>
              <a:rPr lang="en-NL" sz="2800" baseline="30000" dirty="0"/>
              <a:t>t /h</a:t>
            </a:r>
          </a:p>
        </p:txBody>
      </p: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801EC825-419E-F05C-DAA3-D783FF1F19E7}"/>
              </a:ext>
            </a:extLst>
          </p:cNvPr>
          <p:cNvCxnSpPr>
            <a:cxnSpLocks/>
          </p:cNvCxnSpPr>
          <p:nvPr/>
        </p:nvCxnSpPr>
        <p:spPr>
          <a:xfrm>
            <a:off x="614779" y="1898203"/>
            <a:ext cx="1249574" cy="1188810"/>
          </a:xfrm>
          <a:prstGeom prst="straightConnector1">
            <a:avLst/>
          </a:prstGeom>
          <a:ln w="158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>
            <a:extLst>
              <a:ext uri="{FF2B5EF4-FFF2-40B4-BE49-F238E27FC236}">
                <a16:creationId xmlns:a16="http://schemas.microsoft.com/office/drawing/2014/main" id="{73C0BBD8-5E86-DB58-B255-7AB8B16C6B83}"/>
              </a:ext>
            </a:extLst>
          </p:cNvPr>
          <p:cNvSpPr txBox="1"/>
          <p:nvPr/>
        </p:nvSpPr>
        <p:spPr>
          <a:xfrm>
            <a:off x="4991632" y="1416104"/>
            <a:ext cx="330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600" dirty="0"/>
              <a:t>}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42104336-1B6A-D24E-2664-F517B4DE425E}"/>
              </a:ext>
            </a:extLst>
          </p:cNvPr>
          <p:cNvSpPr txBox="1"/>
          <p:nvPr/>
        </p:nvSpPr>
        <p:spPr>
          <a:xfrm>
            <a:off x="5220119" y="1510972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dirty="0"/>
              <a:t>= </a:t>
            </a:r>
            <a:r>
              <a:rPr lang="en-NL" sz="2000" dirty="0">
                <a:latin typeface="Symbol" pitchFamily="2" charset="2"/>
              </a:rPr>
              <a:t>D</a:t>
            </a:r>
            <a:r>
              <a:rPr lang="en-NL" sz="2000" dirty="0"/>
              <a:t>E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F7FA20D0-9651-A5A6-CD59-2387F26CDBCC}"/>
              </a:ext>
            </a:extLst>
          </p:cNvPr>
          <p:cNvSpPr txBox="1"/>
          <p:nvPr/>
        </p:nvSpPr>
        <p:spPr>
          <a:xfrm>
            <a:off x="3347803" y="3548589"/>
            <a:ext cx="465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1st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1AE6A302-EF2C-A9BF-8445-B8D061020E0C}"/>
              </a:ext>
            </a:extLst>
          </p:cNvPr>
          <p:cNvSpPr txBox="1"/>
          <p:nvPr/>
        </p:nvSpPr>
        <p:spPr>
          <a:xfrm>
            <a:off x="1865368" y="3549337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2nd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F74C6-C4C8-5E61-F2E5-1348BEE2DC86}"/>
              </a:ext>
            </a:extLst>
          </p:cNvPr>
          <p:cNvSpPr/>
          <p:nvPr/>
        </p:nvSpPr>
        <p:spPr>
          <a:xfrm>
            <a:off x="8318090" y="3148512"/>
            <a:ext cx="3510116" cy="3145111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903870-87D6-4B83-EC9A-5CE613C79D5D}"/>
              </a:ext>
            </a:extLst>
          </p:cNvPr>
          <p:cNvSpPr/>
          <p:nvPr/>
        </p:nvSpPr>
        <p:spPr>
          <a:xfrm>
            <a:off x="7884545" y="3199870"/>
            <a:ext cx="407667" cy="16325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649D27E-7CDA-8547-86D2-7E7E40EBD3B8}"/>
              </a:ext>
            </a:extLst>
          </p:cNvPr>
          <p:cNvSpPr txBox="1"/>
          <p:nvPr/>
        </p:nvSpPr>
        <p:spPr>
          <a:xfrm rot="16200000">
            <a:off x="7022077" y="4730525"/>
            <a:ext cx="2217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  <a:r>
              <a:rPr lang="en-NL" dirty="0"/>
              <a:t>xcitation probability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D3F2D8-CD3E-AFFF-9FCE-ABAF038B5A26}"/>
              </a:ext>
            </a:extLst>
          </p:cNvPr>
          <p:cNvSpPr txBox="1"/>
          <p:nvPr/>
        </p:nvSpPr>
        <p:spPr>
          <a:xfrm>
            <a:off x="8790077" y="2701462"/>
            <a:ext cx="2459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Ramsey fringe recording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9D0E171-C8D2-1995-F4A0-B8BF991BB16C}"/>
              </a:ext>
            </a:extLst>
          </p:cNvPr>
          <p:cNvCxnSpPr/>
          <p:nvPr/>
        </p:nvCxnSpPr>
        <p:spPr>
          <a:xfrm flipH="1">
            <a:off x="8315123" y="5444284"/>
            <a:ext cx="3513083" cy="0"/>
          </a:xfrm>
          <a:prstGeom prst="line">
            <a:avLst/>
          </a:prstGeom>
          <a:ln w="25400">
            <a:solidFill>
              <a:srgbClr val="4D84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8723B7F6-D74D-A87A-0ED3-6175BD6BC0FC}"/>
              </a:ext>
            </a:extLst>
          </p:cNvPr>
          <p:cNvSpPr>
            <a:spLocks noChangeAspect="1"/>
          </p:cNvSpPr>
          <p:nvPr/>
        </p:nvSpPr>
        <p:spPr>
          <a:xfrm>
            <a:off x="8261123" y="5390284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BF25A43-559C-ADCF-E9CB-089B64536EF5}"/>
              </a:ext>
            </a:extLst>
          </p:cNvPr>
          <p:cNvSpPr txBox="1"/>
          <p:nvPr/>
        </p:nvSpPr>
        <p:spPr>
          <a:xfrm>
            <a:off x="8292212" y="501594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p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1B77CDB-CF9B-37B1-90FE-7F7B66903E32}"/>
              </a:ext>
            </a:extLst>
          </p:cNvPr>
          <p:cNvCxnSpPr/>
          <p:nvPr/>
        </p:nvCxnSpPr>
        <p:spPr>
          <a:xfrm flipH="1">
            <a:off x="8315123" y="6157956"/>
            <a:ext cx="3513083" cy="0"/>
          </a:xfrm>
          <a:prstGeom prst="line">
            <a:avLst/>
          </a:prstGeom>
          <a:ln w="25400">
            <a:solidFill>
              <a:srgbClr val="4D84E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719115C-5602-E015-0EAD-18E73251D66C}"/>
              </a:ext>
            </a:extLst>
          </p:cNvPr>
          <p:cNvSpPr txBox="1"/>
          <p:nvPr/>
        </p:nvSpPr>
        <p:spPr>
          <a:xfrm>
            <a:off x="8292212" y="58176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0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D384ADD-04C6-DE34-EC22-E494CE909805}"/>
              </a:ext>
            </a:extLst>
          </p:cNvPr>
          <p:cNvSpPr txBox="1"/>
          <p:nvPr/>
        </p:nvSpPr>
        <p:spPr>
          <a:xfrm>
            <a:off x="8324809" y="6358131"/>
            <a:ext cx="3445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>
                <a:latin typeface="Symbol" pitchFamily="2" charset="2"/>
              </a:rPr>
              <a:t>D</a:t>
            </a:r>
            <a:r>
              <a:rPr lang="en-NL" dirty="0"/>
              <a:t>t = N</a:t>
            </a:r>
            <a:r>
              <a:rPr lang="en-NL" dirty="0">
                <a:latin typeface="Symbol" pitchFamily="2" charset="2"/>
              </a:rPr>
              <a:t>D</a:t>
            </a:r>
            <a:r>
              <a:rPr lang="en-NL" dirty="0"/>
              <a:t>T                                 + </a:t>
            </a:r>
            <a:r>
              <a:rPr lang="en-NL" dirty="0">
                <a:latin typeface="Symbol" pitchFamily="2" charset="2"/>
              </a:rPr>
              <a:t>d</a:t>
            </a:r>
            <a:r>
              <a:rPr lang="en-NL" dirty="0"/>
              <a:t>t  →</a:t>
            </a:r>
          </a:p>
        </p:txBody>
      </p:sp>
    </p:spTree>
    <p:extLst>
      <p:ext uri="{BB962C8B-B14F-4D97-AF65-F5344CB8AC3E}">
        <p14:creationId xmlns:p14="http://schemas.microsoft.com/office/powerpoint/2010/main" val="145128980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45389" y="-66677"/>
            <a:ext cx="10515600" cy="995915"/>
          </a:xfrm>
        </p:spPr>
        <p:txBody>
          <a:bodyPr>
            <a:normAutofit/>
          </a:bodyPr>
          <a:lstStyle/>
          <a:p>
            <a:r>
              <a:rPr lang="en-US" sz="3400" dirty="0">
                <a:solidFill>
                  <a:schemeClr val="bg1"/>
                </a:solidFill>
              </a:rPr>
              <a:t>Ramsey-comb spectroscopy – the principle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89389" y="6449060"/>
            <a:ext cx="2743200" cy="365125"/>
          </a:xfrm>
        </p:spPr>
        <p:txBody>
          <a:bodyPr/>
          <a:lstStyle/>
          <a:p>
            <a:fld id="{BB36BB11-D2F2-914C-855E-12EC56F7C885}" type="slidenum">
              <a:rPr lang="en-US" smtClean="0"/>
              <a:t>63</a:t>
            </a:fld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AC9FDF6-BCF7-BB9A-2FAB-3558D9E5B042}"/>
              </a:ext>
            </a:extLst>
          </p:cNvPr>
          <p:cNvGrpSpPr/>
          <p:nvPr/>
        </p:nvGrpSpPr>
        <p:grpSpPr>
          <a:xfrm>
            <a:off x="3930185" y="1213975"/>
            <a:ext cx="1050590" cy="1050590"/>
            <a:chOff x="3310761" y="1136485"/>
            <a:chExt cx="1050590" cy="1050590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C7B090F-1FF0-BF2B-EDDE-9C3683DC7D94}"/>
                </a:ext>
              </a:extLst>
            </p:cNvPr>
            <p:cNvSpPr/>
            <p:nvPr/>
          </p:nvSpPr>
          <p:spPr>
            <a:xfrm>
              <a:off x="3310761" y="1136485"/>
              <a:ext cx="1050590" cy="105059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2F3F3F77-CBE7-48DB-2F57-304EC425C5A4}"/>
                </a:ext>
              </a:extLst>
            </p:cNvPr>
            <p:cNvGrpSpPr/>
            <p:nvPr/>
          </p:nvGrpSpPr>
          <p:grpSpPr>
            <a:xfrm>
              <a:off x="3465301" y="1255870"/>
              <a:ext cx="866070" cy="781840"/>
              <a:chOff x="4715165" y="2056942"/>
              <a:chExt cx="866070" cy="781840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C7EAA01E-AA16-031C-8A17-96398F853A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5165" y="2666758"/>
                <a:ext cx="374754" cy="0"/>
              </a:xfrm>
              <a:prstGeom prst="line">
                <a:avLst/>
              </a:prstGeom>
              <a:ln w="476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B1DE1CE-A793-EAF0-C5EE-B3747A543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5165" y="2258247"/>
                <a:ext cx="374754" cy="0"/>
              </a:xfrm>
              <a:prstGeom prst="line">
                <a:avLst/>
              </a:prstGeom>
              <a:ln w="476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F46B6C6-9779-B2D1-7AF0-97C2CC5F8A6A}"/>
                  </a:ext>
                </a:extLst>
              </p:cNvPr>
              <p:cNvSpPr txBox="1"/>
              <p:nvPr/>
            </p:nvSpPr>
            <p:spPr>
              <a:xfrm>
                <a:off x="5059938" y="2469450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|g&gt;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4D86C92-9652-53E3-2542-B4EA486C4119}"/>
                  </a:ext>
                </a:extLst>
              </p:cNvPr>
              <p:cNvSpPr txBox="1"/>
              <p:nvPr/>
            </p:nvSpPr>
            <p:spPr>
              <a:xfrm>
                <a:off x="5059938" y="2056942"/>
                <a:ext cx="5212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|e&gt;</a:t>
                </a:r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DECD414-4139-8E83-16C4-B63BB4EB9739}"/>
                </a:ext>
              </a:extLst>
            </p:cNvPr>
            <p:cNvSpPr/>
            <p:nvPr/>
          </p:nvSpPr>
          <p:spPr>
            <a:xfrm>
              <a:off x="3550105" y="1750462"/>
              <a:ext cx="205431" cy="20543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</p:grpSp>
      <p:pic>
        <p:nvPicPr>
          <p:cNvPr id="64" name="Picture 4" descr="Wave_transp_www">
            <a:extLst>
              <a:ext uri="{FF2B5EF4-FFF2-40B4-BE49-F238E27FC236}">
                <a16:creationId xmlns:a16="http://schemas.microsoft.com/office/drawing/2014/main" id="{14B424A5-FA50-729E-1001-7A9695B1C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8" y="1378173"/>
            <a:ext cx="650398" cy="60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4" descr="Wave_transp_www">
            <a:extLst>
              <a:ext uri="{FF2B5EF4-FFF2-40B4-BE49-F238E27FC236}">
                <a16:creationId xmlns:a16="http://schemas.microsoft.com/office/drawing/2014/main" id="{7EFA1CA4-B911-72B3-2DC0-B21719E6C9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523" y="1367995"/>
            <a:ext cx="650398" cy="60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Right Arrow 68">
            <a:extLst>
              <a:ext uri="{FF2B5EF4-FFF2-40B4-BE49-F238E27FC236}">
                <a16:creationId xmlns:a16="http://schemas.microsoft.com/office/drawing/2014/main" id="{D3B0DC20-0ABC-44C5-8C96-4CB73BEAEB8B}"/>
              </a:ext>
            </a:extLst>
          </p:cNvPr>
          <p:cNvSpPr/>
          <p:nvPr/>
        </p:nvSpPr>
        <p:spPr>
          <a:xfrm>
            <a:off x="2555149" y="1562439"/>
            <a:ext cx="259785" cy="2112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DE7AFB18-2428-BC7A-A793-56DB61F72395}"/>
              </a:ext>
            </a:extLst>
          </p:cNvPr>
          <p:cNvGrpSpPr/>
          <p:nvPr/>
        </p:nvGrpSpPr>
        <p:grpSpPr>
          <a:xfrm>
            <a:off x="3284293" y="4103245"/>
            <a:ext cx="4318260" cy="1050590"/>
            <a:chOff x="3369714" y="4103245"/>
            <a:chExt cx="4318260" cy="1050590"/>
          </a:xfrm>
        </p:grpSpPr>
        <p:pic>
          <p:nvPicPr>
            <p:cNvPr id="71" name="Picture 4" descr="Wave_transp_www">
              <a:extLst>
                <a:ext uri="{FF2B5EF4-FFF2-40B4-BE49-F238E27FC236}">
                  <a16:creationId xmlns:a16="http://schemas.microsoft.com/office/drawing/2014/main" id="{4D7D0794-25E4-3BC2-8E70-5D9BF72B09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9714" y="4384587"/>
              <a:ext cx="650398" cy="603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A6632A55-781C-2853-EBEE-2DEC915EB45F}"/>
                </a:ext>
              </a:extLst>
            </p:cNvPr>
            <p:cNvSpPr/>
            <p:nvPr/>
          </p:nvSpPr>
          <p:spPr>
            <a:xfrm>
              <a:off x="4017864" y="4103245"/>
              <a:ext cx="1050590" cy="105059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A5B1685C-E7B2-D488-2024-6589C095F725}"/>
                </a:ext>
              </a:extLst>
            </p:cNvPr>
            <p:cNvGrpSpPr/>
            <p:nvPr/>
          </p:nvGrpSpPr>
          <p:grpSpPr>
            <a:xfrm>
              <a:off x="4172404" y="4222630"/>
              <a:ext cx="866070" cy="781840"/>
              <a:chOff x="4715165" y="2056942"/>
              <a:chExt cx="866070" cy="781840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F449466-7018-A84E-026C-F8052951EC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5165" y="2666758"/>
                <a:ext cx="374754" cy="0"/>
              </a:xfrm>
              <a:prstGeom prst="line">
                <a:avLst/>
              </a:prstGeom>
              <a:ln w="476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6E94F86A-EACB-E4B7-6903-211C9F6092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5165" y="2258247"/>
                <a:ext cx="374754" cy="0"/>
              </a:xfrm>
              <a:prstGeom prst="line">
                <a:avLst/>
              </a:prstGeom>
              <a:ln w="476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485BCB0F-68D5-3209-AE77-AAF5CC99E2F1}"/>
                  </a:ext>
                </a:extLst>
              </p:cNvPr>
              <p:cNvSpPr txBox="1"/>
              <p:nvPr/>
            </p:nvSpPr>
            <p:spPr>
              <a:xfrm>
                <a:off x="5059938" y="2469450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|g&gt;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31575FFF-673A-D64B-4398-0C22712F20B0}"/>
                  </a:ext>
                </a:extLst>
              </p:cNvPr>
              <p:cNvSpPr txBox="1"/>
              <p:nvPr/>
            </p:nvSpPr>
            <p:spPr>
              <a:xfrm>
                <a:off x="5059938" y="2056942"/>
                <a:ext cx="5212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|e&gt;</a:t>
                </a:r>
              </a:p>
            </p:txBody>
          </p:sp>
        </p:grp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BB8CE74C-66FD-9E45-0FE2-C141A4E43E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30236" y="4375528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D251C204-9E4E-079F-F754-F2F3A9D97B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86382" y="4778185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F5A175EA-CBD3-5E66-9163-1B426674AD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82636" y="4373924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BC218F48-C847-06CE-BAC5-C8CCBCCC9A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52656" y="4473947"/>
              <a:ext cx="73543" cy="295663"/>
            </a:xfrm>
            <a:prstGeom prst="straightConnector1">
              <a:avLst/>
            </a:prstGeom>
            <a:ln w="28575">
              <a:solidFill>
                <a:srgbClr val="FF7A5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78B09CAE-4067-532F-7422-BC0CA7853923}"/>
                </a:ext>
              </a:extLst>
            </p:cNvPr>
            <p:cNvGrpSpPr/>
            <p:nvPr/>
          </p:nvGrpSpPr>
          <p:grpSpPr>
            <a:xfrm>
              <a:off x="5077053" y="4572754"/>
              <a:ext cx="1304160" cy="205431"/>
              <a:chOff x="4876272" y="2972028"/>
              <a:chExt cx="1304160" cy="461271"/>
            </a:xfrm>
          </p:grpSpPr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22CF15FC-BC10-6E8A-8261-228F1E9AA8BA}"/>
                  </a:ext>
                </a:extLst>
              </p:cNvPr>
              <p:cNvGrpSpPr/>
              <p:nvPr/>
            </p:nvGrpSpPr>
            <p:grpSpPr>
              <a:xfrm>
                <a:off x="487627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6EA44C84-E200-94D0-7E95-6D20FAA48ABB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:a16="http://schemas.microsoft.com/office/drawing/2014/main" id="{0DBCC9C5-5A57-2AF1-D8C4-6078697B9D4D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C6124A1E-5AF1-E3E6-A379-EEA4D65BD906}"/>
                  </a:ext>
                </a:extLst>
              </p:cNvPr>
              <p:cNvGrpSpPr/>
              <p:nvPr/>
            </p:nvGrpSpPr>
            <p:grpSpPr>
              <a:xfrm>
                <a:off x="531099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03" name="Freeform 102">
                  <a:extLst>
                    <a:ext uri="{FF2B5EF4-FFF2-40B4-BE49-F238E27FC236}">
                      <a16:creationId xmlns:a16="http://schemas.microsoft.com/office/drawing/2014/main" id="{7C02B1E9-0DF0-C0C9-4BA7-2EAF33630E05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AA1212FC-32FF-3D3E-674A-2DE39C335996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DB446DA2-2E89-4D57-935C-7E4C7FC660C0}"/>
                  </a:ext>
                </a:extLst>
              </p:cNvPr>
              <p:cNvGrpSpPr/>
              <p:nvPr/>
            </p:nvGrpSpPr>
            <p:grpSpPr>
              <a:xfrm>
                <a:off x="574571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6D36B84C-A5B7-00A3-5802-DC57256BD15C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751BE802-E334-29F5-3E27-EC2CA85A4B19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B71EBC57-F70D-F6B4-E8C6-C51175BC3421}"/>
                </a:ext>
              </a:extLst>
            </p:cNvPr>
            <p:cNvGrpSpPr/>
            <p:nvPr/>
          </p:nvGrpSpPr>
          <p:grpSpPr>
            <a:xfrm>
              <a:off x="5077053" y="4668929"/>
              <a:ext cx="1304160" cy="205431"/>
              <a:chOff x="4876272" y="2972028"/>
              <a:chExt cx="1304160" cy="461271"/>
            </a:xfrm>
          </p:grpSpPr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0DCC8CB1-8AA0-A6CD-ABC7-5CD547F52CD6}"/>
                  </a:ext>
                </a:extLst>
              </p:cNvPr>
              <p:cNvGrpSpPr/>
              <p:nvPr/>
            </p:nvGrpSpPr>
            <p:grpSpPr>
              <a:xfrm>
                <a:off x="487627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15" name="Freeform 114">
                  <a:extLst>
                    <a:ext uri="{FF2B5EF4-FFF2-40B4-BE49-F238E27FC236}">
                      <a16:creationId xmlns:a16="http://schemas.microsoft.com/office/drawing/2014/main" id="{F4312926-8C63-5851-BB35-D1FF65D796A1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D3F9C53D-3B27-10E5-F520-0827003AC26E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038451F6-5A2A-0DE8-4070-6DE799C548D5}"/>
                  </a:ext>
                </a:extLst>
              </p:cNvPr>
              <p:cNvGrpSpPr/>
              <p:nvPr/>
            </p:nvGrpSpPr>
            <p:grpSpPr>
              <a:xfrm>
                <a:off x="531099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13" name="Freeform 112">
                  <a:extLst>
                    <a:ext uri="{FF2B5EF4-FFF2-40B4-BE49-F238E27FC236}">
                      <a16:creationId xmlns:a16="http://schemas.microsoft.com/office/drawing/2014/main" id="{071BA51B-C114-8E89-4894-817D569AA3DF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0B45F304-4DF8-EF89-95C7-5EBAF58256A7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19BF5966-A28E-4B79-DCFD-FB11258D8B7F}"/>
                  </a:ext>
                </a:extLst>
              </p:cNvPr>
              <p:cNvGrpSpPr/>
              <p:nvPr/>
            </p:nvGrpSpPr>
            <p:grpSpPr>
              <a:xfrm>
                <a:off x="574571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11" name="Freeform 110">
                  <a:extLst>
                    <a:ext uri="{FF2B5EF4-FFF2-40B4-BE49-F238E27FC236}">
                      <a16:creationId xmlns:a16="http://schemas.microsoft.com/office/drawing/2014/main" id="{582FEBA5-FD40-4BE6-4CB2-61669C6E66D5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12" name="Freeform 111">
                  <a:extLst>
                    <a:ext uri="{FF2B5EF4-FFF2-40B4-BE49-F238E27FC236}">
                      <a16:creationId xmlns:a16="http://schemas.microsoft.com/office/drawing/2014/main" id="{15C1A5F5-1FE2-ECF5-BC43-B81250E3DB79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</p:grp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6BDBC0B2-7425-E240-95D2-260033FB9E04}"/>
                </a:ext>
              </a:extLst>
            </p:cNvPr>
            <p:cNvSpPr txBox="1"/>
            <p:nvPr/>
          </p:nvSpPr>
          <p:spPr>
            <a:xfrm>
              <a:off x="6448532" y="4563920"/>
              <a:ext cx="12394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dirty="0"/>
                <a:t>} (2A)</a:t>
              </a:r>
              <a:r>
                <a:rPr lang="en-NL" baseline="30000" dirty="0"/>
                <a:t>2</a:t>
              </a:r>
              <a:r>
                <a:rPr lang="en-NL" dirty="0"/>
                <a:t> = 4p</a:t>
              </a:r>
            </a:p>
          </p:txBody>
        </p:sp>
      </p:grpSp>
      <p:pic>
        <p:nvPicPr>
          <p:cNvPr id="38" name="Picture 4" descr="Wave_transp_www">
            <a:extLst>
              <a:ext uri="{FF2B5EF4-FFF2-40B4-BE49-F238E27FC236}">
                <a16:creationId xmlns:a16="http://schemas.microsoft.com/office/drawing/2014/main" id="{9B7C8463-F069-C94F-55B6-BD668D446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293" y="2949319"/>
            <a:ext cx="650398" cy="60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Oval 38">
            <a:extLst>
              <a:ext uri="{FF2B5EF4-FFF2-40B4-BE49-F238E27FC236}">
                <a16:creationId xmlns:a16="http://schemas.microsoft.com/office/drawing/2014/main" id="{F4652838-E281-90EF-96DA-652D16A5B96F}"/>
              </a:ext>
            </a:extLst>
          </p:cNvPr>
          <p:cNvSpPr/>
          <p:nvPr/>
        </p:nvSpPr>
        <p:spPr>
          <a:xfrm>
            <a:off x="3932443" y="2667977"/>
            <a:ext cx="1050590" cy="105059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056D4F7-58DB-5072-FC5E-A199E1ABF927}"/>
              </a:ext>
            </a:extLst>
          </p:cNvPr>
          <p:cNvGrpSpPr/>
          <p:nvPr/>
        </p:nvGrpSpPr>
        <p:grpSpPr>
          <a:xfrm>
            <a:off x="4086983" y="2787362"/>
            <a:ext cx="866070" cy="781840"/>
            <a:chOff x="4715165" y="2056942"/>
            <a:chExt cx="866070" cy="78184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81CC85A-D82A-60AD-9941-AF0154172EF8}"/>
                </a:ext>
              </a:extLst>
            </p:cNvPr>
            <p:cNvCxnSpPr>
              <a:cxnSpLocks/>
            </p:cNvCxnSpPr>
            <p:nvPr/>
          </p:nvCxnSpPr>
          <p:spPr>
            <a:xfrm>
              <a:off x="4715165" y="2666758"/>
              <a:ext cx="374754" cy="0"/>
            </a:xfrm>
            <a:prstGeom prst="line">
              <a:avLst/>
            </a:prstGeom>
            <a:ln w="476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31BCB4F5-42CF-6633-BFC0-681ABBA316D8}"/>
                </a:ext>
              </a:extLst>
            </p:cNvPr>
            <p:cNvCxnSpPr>
              <a:cxnSpLocks/>
            </p:cNvCxnSpPr>
            <p:nvPr/>
          </p:nvCxnSpPr>
          <p:spPr>
            <a:xfrm>
              <a:off x="4715165" y="2258247"/>
              <a:ext cx="374754" cy="0"/>
            </a:xfrm>
            <a:prstGeom prst="line">
              <a:avLst/>
            </a:prstGeom>
            <a:ln w="476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CDDA48E-BFD1-36A4-C584-917498D89688}"/>
                </a:ext>
              </a:extLst>
            </p:cNvPr>
            <p:cNvSpPr txBox="1"/>
            <p:nvPr/>
          </p:nvSpPr>
          <p:spPr>
            <a:xfrm>
              <a:off x="5059938" y="2469450"/>
              <a:ext cx="5148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dirty="0"/>
                <a:t>|g&gt;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FF6C020-0BA8-0A48-32CA-266886B3D962}"/>
                </a:ext>
              </a:extLst>
            </p:cNvPr>
            <p:cNvSpPr txBox="1"/>
            <p:nvPr/>
          </p:nvSpPr>
          <p:spPr>
            <a:xfrm>
              <a:off x="5059938" y="2056942"/>
              <a:ext cx="521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dirty="0"/>
                <a:t>|e&gt;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61B8410-441F-97A3-706B-483D41E80A12}"/>
              </a:ext>
            </a:extLst>
          </p:cNvPr>
          <p:cNvGrpSpPr/>
          <p:nvPr/>
        </p:nvGrpSpPr>
        <p:grpSpPr>
          <a:xfrm>
            <a:off x="4983226" y="3097154"/>
            <a:ext cx="1304160" cy="205431"/>
            <a:chOff x="4876272" y="2972028"/>
            <a:chExt cx="1304160" cy="461271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6B230D29-B05A-3229-9D52-A1891605DC97}"/>
                </a:ext>
              </a:extLst>
            </p:cNvPr>
            <p:cNvGrpSpPr/>
            <p:nvPr/>
          </p:nvGrpSpPr>
          <p:grpSpPr>
            <a:xfrm>
              <a:off x="4876272" y="2972028"/>
              <a:ext cx="434720" cy="461271"/>
              <a:chOff x="7958574" y="4655092"/>
              <a:chExt cx="3330222" cy="1512712"/>
            </a:xfrm>
          </p:grpSpPr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0C5F39BE-CD52-A547-BFE0-56A55A949CF0}"/>
                  </a:ext>
                </a:extLst>
              </p:cNvPr>
              <p:cNvSpPr/>
              <p:nvPr/>
            </p:nvSpPr>
            <p:spPr>
              <a:xfrm>
                <a:off x="7958574" y="4655092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5112B949-B5A6-0E63-0285-AC945558AEB5}"/>
                  </a:ext>
                </a:extLst>
              </p:cNvPr>
              <p:cNvSpPr/>
              <p:nvPr/>
            </p:nvSpPr>
            <p:spPr>
              <a:xfrm flipV="1">
                <a:off x="9623685" y="5411448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0E88A64E-D659-14E3-51E9-0C2E2332B289}"/>
                </a:ext>
              </a:extLst>
            </p:cNvPr>
            <p:cNvGrpSpPr/>
            <p:nvPr/>
          </p:nvGrpSpPr>
          <p:grpSpPr>
            <a:xfrm>
              <a:off x="5310992" y="2972028"/>
              <a:ext cx="434720" cy="461271"/>
              <a:chOff x="7958574" y="4655092"/>
              <a:chExt cx="3330222" cy="1512712"/>
            </a:xfrm>
          </p:grpSpPr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D03D7EDB-12D1-0376-4954-65BA409A905E}"/>
                  </a:ext>
                </a:extLst>
              </p:cNvPr>
              <p:cNvSpPr/>
              <p:nvPr/>
            </p:nvSpPr>
            <p:spPr>
              <a:xfrm>
                <a:off x="7958574" y="4655092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2DA89D5B-AA7D-40D6-596F-5B140FBAAFEA}"/>
                  </a:ext>
                </a:extLst>
              </p:cNvPr>
              <p:cNvSpPr/>
              <p:nvPr/>
            </p:nvSpPr>
            <p:spPr>
              <a:xfrm flipV="1">
                <a:off x="9623685" y="5411448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CFAE3DD-036C-D933-4476-CFF914FA61EE}"/>
                </a:ext>
              </a:extLst>
            </p:cNvPr>
            <p:cNvGrpSpPr/>
            <p:nvPr/>
          </p:nvGrpSpPr>
          <p:grpSpPr>
            <a:xfrm>
              <a:off x="5745712" y="2972028"/>
              <a:ext cx="434720" cy="461271"/>
              <a:chOff x="7958574" y="4655092"/>
              <a:chExt cx="3330222" cy="1512712"/>
            </a:xfrm>
          </p:grpSpPr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8C4FFFFC-C356-A647-DC6B-17CF113BB9AE}"/>
                  </a:ext>
                </a:extLst>
              </p:cNvPr>
              <p:cNvSpPr/>
              <p:nvPr/>
            </p:nvSpPr>
            <p:spPr>
              <a:xfrm>
                <a:off x="7958574" y="4655092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EC146FA6-19A4-CE5C-7247-0BF8FB0A291B}"/>
                  </a:ext>
                </a:extLst>
              </p:cNvPr>
              <p:cNvSpPr/>
              <p:nvPr/>
            </p:nvSpPr>
            <p:spPr>
              <a:xfrm flipV="1">
                <a:off x="9623685" y="5411448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</p:grpSp>
      </p:grpSp>
      <p:sp>
        <p:nvSpPr>
          <p:cNvPr id="36" name="Oval 35">
            <a:extLst>
              <a:ext uri="{FF2B5EF4-FFF2-40B4-BE49-F238E27FC236}">
                <a16:creationId xmlns:a16="http://schemas.microsoft.com/office/drawing/2014/main" id="{2D98D341-523E-2CD3-914B-F26D6973B07E}"/>
              </a:ext>
            </a:extLst>
          </p:cNvPr>
          <p:cNvSpPr>
            <a:spLocks noChangeAspect="1"/>
          </p:cNvSpPr>
          <p:nvPr/>
        </p:nvSpPr>
        <p:spPr>
          <a:xfrm>
            <a:off x="4217943" y="3328608"/>
            <a:ext cx="144000" cy="14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F2B8D2C-391E-9F2D-99A2-6338027AA80D}"/>
              </a:ext>
            </a:extLst>
          </p:cNvPr>
          <p:cNvSpPr>
            <a:spLocks noChangeAspect="1"/>
          </p:cNvSpPr>
          <p:nvPr/>
        </p:nvSpPr>
        <p:spPr>
          <a:xfrm>
            <a:off x="4144815" y="294026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0AE0ADE5-99DF-C7F7-26FA-77C3BD288526}"/>
              </a:ext>
            </a:extLst>
          </p:cNvPr>
          <p:cNvCxnSpPr>
            <a:cxnSpLocks/>
          </p:cNvCxnSpPr>
          <p:nvPr/>
        </p:nvCxnSpPr>
        <p:spPr>
          <a:xfrm flipH="1" flipV="1">
            <a:off x="4198815" y="3048260"/>
            <a:ext cx="70861" cy="272283"/>
          </a:xfrm>
          <a:prstGeom prst="straightConnector1">
            <a:avLst/>
          </a:prstGeom>
          <a:ln w="28575">
            <a:solidFill>
              <a:srgbClr val="FF7A5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C65C3D69-1C7F-139F-DBC0-2F1F14036A91}"/>
              </a:ext>
            </a:extLst>
          </p:cNvPr>
          <p:cNvSpPr txBox="1"/>
          <p:nvPr/>
        </p:nvSpPr>
        <p:spPr>
          <a:xfrm>
            <a:off x="6405873" y="3013927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} A</a:t>
            </a:r>
            <a:r>
              <a:rPr lang="en-NL" baseline="30000" dirty="0"/>
              <a:t>2</a:t>
            </a:r>
            <a:r>
              <a:rPr lang="en-NL" dirty="0"/>
              <a:t> = p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39F9B34F-2C17-F1E3-2B25-2B341E7083C9}"/>
              </a:ext>
            </a:extLst>
          </p:cNvPr>
          <p:cNvSpPr txBox="1"/>
          <p:nvPr/>
        </p:nvSpPr>
        <p:spPr>
          <a:xfrm>
            <a:off x="276575" y="837979"/>
            <a:ext cx="3345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</a:t>
            </a:r>
            <a:r>
              <a:rPr lang="en-NL" dirty="0"/>
              <a:t>ano or microsecond delay: N T</a:t>
            </a:r>
            <a:r>
              <a:rPr lang="en-NL" baseline="-25000" dirty="0"/>
              <a:t>rep</a:t>
            </a:r>
            <a:endParaRPr lang="en-NL" dirty="0"/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7B8B7CF2-DB50-9B71-1E7F-C04A8ECB1BC0}"/>
              </a:ext>
            </a:extLst>
          </p:cNvPr>
          <p:cNvCxnSpPr/>
          <p:nvPr/>
        </p:nvCxnSpPr>
        <p:spPr>
          <a:xfrm>
            <a:off x="404567" y="1318623"/>
            <a:ext cx="1580155" cy="0"/>
          </a:xfrm>
          <a:prstGeom prst="straightConnector1">
            <a:avLst/>
          </a:prstGeom>
          <a:ln w="22225"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>
            <a:extLst>
              <a:ext uri="{FF2B5EF4-FFF2-40B4-BE49-F238E27FC236}">
                <a16:creationId xmlns:a16="http://schemas.microsoft.com/office/drawing/2014/main" id="{38C9E293-1492-B644-2A9C-015074358970}"/>
              </a:ext>
            </a:extLst>
          </p:cNvPr>
          <p:cNvSpPr txBox="1"/>
          <p:nvPr/>
        </p:nvSpPr>
        <p:spPr>
          <a:xfrm>
            <a:off x="1774813" y="2057243"/>
            <a:ext cx="465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1st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057576FB-E8AF-07E6-23C2-57859DA06B50}"/>
              </a:ext>
            </a:extLst>
          </p:cNvPr>
          <p:cNvSpPr txBox="1"/>
          <p:nvPr/>
        </p:nvSpPr>
        <p:spPr>
          <a:xfrm>
            <a:off x="146668" y="2057243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2nd</a:t>
            </a:r>
          </a:p>
        </p:txBody>
      </p: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EC47FAB7-49B8-4E3E-1CED-802A47FC2A3A}"/>
              </a:ext>
            </a:extLst>
          </p:cNvPr>
          <p:cNvCxnSpPr>
            <a:cxnSpLocks/>
          </p:cNvCxnSpPr>
          <p:nvPr/>
        </p:nvCxnSpPr>
        <p:spPr>
          <a:xfrm>
            <a:off x="2152606" y="1859450"/>
            <a:ext cx="1249574" cy="1188810"/>
          </a:xfrm>
          <a:prstGeom prst="straightConnector1">
            <a:avLst/>
          </a:prstGeom>
          <a:ln w="158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7" name="Picture 4" descr="Wave_transp_www">
            <a:extLst>
              <a:ext uri="{FF2B5EF4-FFF2-40B4-BE49-F238E27FC236}">
                <a16:creationId xmlns:a16="http://schemas.microsoft.com/office/drawing/2014/main" id="{1756FCE9-92DE-9B4B-03C0-0CCD5BD30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263" y="2960997"/>
            <a:ext cx="650398" cy="60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FD154B25-39F3-6D47-EAB2-7109AE37E04F}"/>
              </a:ext>
            </a:extLst>
          </p:cNvPr>
          <p:cNvCxnSpPr>
            <a:cxnSpLocks/>
          </p:cNvCxnSpPr>
          <p:nvPr/>
        </p:nvCxnSpPr>
        <p:spPr>
          <a:xfrm>
            <a:off x="2187017" y="3368700"/>
            <a:ext cx="1249574" cy="1188810"/>
          </a:xfrm>
          <a:prstGeom prst="straightConnector1">
            <a:avLst/>
          </a:prstGeom>
          <a:ln w="158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>
            <a:extLst>
              <a:ext uri="{FF2B5EF4-FFF2-40B4-BE49-F238E27FC236}">
                <a16:creationId xmlns:a16="http://schemas.microsoft.com/office/drawing/2014/main" id="{A93C3EAB-F988-7F25-C421-F66D29BD07FF}"/>
              </a:ext>
            </a:extLst>
          </p:cNvPr>
          <p:cNvSpPr txBox="1"/>
          <p:nvPr/>
        </p:nvSpPr>
        <p:spPr>
          <a:xfrm>
            <a:off x="5194239" y="2231765"/>
            <a:ext cx="21760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/>
              <a:t>Phase evolution</a:t>
            </a:r>
            <a:br>
              <a:rPr lang="en-NL" sz="2400" dirty="0"/>
            </a:br>
            <a:r>
              <a:rPr lang="en-NL" sz="2400" dirty="0"/>
              <a:t>e</a:t>
            </a:r>
            <a:r>
              <a:rPr lang="en-NL" sz="2800" baseline="30000" dirty="0"/>
              <a:t>i 2</a:t>
            </a:r>
            <a:r>
              <a:rPr lang="en-NL" sz="2800" baseline="30000" dirty="0">
                <a:latin typeface="Symbol" pitchFamily="2" charset="2"/>
              </a:rPr>
              <a:t>p</a:t>
            </a:r>
            <a:r>
              <a:rPr lang="en-NL" sz="2800" baseline="30000" dirty="0"/>
              <a:t> </a:t>
            </a:r>
            <a:r>
              <a:rPr lang="en-NL" sz="2800" baseline="30000" dirty="0">
                <a:latin typeface="Symbol" pitchFamily="2" charset="2"/>
              </a:rPr>
              <a:t>D</a:t>
            </a:r>
            <a:r>
              <a:rPr lang="en-NL" sz="2800" baseline="30000" dirty="0"/>
              <a:t>E </a:t>
            </a:r>
            <a:r>
              <a:rPr lang="en-NL" sz="2800" baseline="30000" dirty="0">
                <a:latin typeface="Symbol" pitchFamily="2" charset="2"/>
              </a:rPr>
              <a:t>D</a:t>
            </a:r>
            <a:r>
              <a:rPr lang="en-NL" sz="2800" baseline="30000" dirty="0"/>
              <a:t>t /h</a:t>
            </a:r>
          </a:p>
        </p:txBody>
      </p: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801EC825-419E-F05C-DAA3-D783FF1F19E7}"/>
              </a:ext>
            </a:extLst>
          </p:cNvPr>
          <p:cNvCxnSpPr>
            <a:cxnSpLocks/>
          </p:cNvCxnSpPr>
          <p:nvPr/>
        </p:nvCxnSpPr>
        <p:spPr>
          <a:xfrm>
            <a:off x="614779" y="1898203"/>
            <a:ext cx="1249574" cy="1188810"/>
          </a:xfrm>
          <a:prstGeom prst="straightConnector1">
            <a:avLst/>
          </a:prstGeom>
          <a:ln w="158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>
            <a:extLst>
              <a:ext uri="{FF2B5EF4-FFF2-40B4-BE49-F238E27FC236}">
                <a16:creationId xmlns:a16="http://schemas.microsoft.com/office/drawing/2014/main" id="{73C0BBD8-5E86-DB58-B255-7AB8B16C6B83}"/>
              </a:ext>
            </a:extLst>
          </p:cNvPr>
          <p:cNvSpPr txBox="1"/>
          <p:nvPr/>
        </p:nvSpPr>
        <p:spPr>
          <a:xfrm>
            <a:off x="4991632" y="1416104"/>
            <a:ext cx="330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600" dirty="0"/>
              <a:t>}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42104336-1B6A-D24E-2664-F517B4DE425E}"/>
              </a:ext>
            </a:extLst>
          </p:cNvPr>
          <p:cNvSpPr txBox="1"/>
          <p:nvPr/>
        </p:nvSpPr>
        <p:spPr>
          <a:xfrm>
            <a:off x="5220119" y="1510972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dirty="0"/>
              <a:t>= </a:t>
            </a:r>
            <a:r>
              <a:rPr lang="en-NL" sz="2000" dirty="0">
                <a:latin typeface="Symbol" pitchFamily="2" charset="2"/>
              </a:rPr>
              <a:t>D</a:t>
            </a:r>
            <a:r>
              <a:rPr lang="en-NL" sz="2000" dirty="0"/>
              <a:t>E</a:t>
            </a: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B275A440-8393-0792-0D41-D4EDCE701672}"/>
              </a:ext>
            </a:extLst>
          </p:cNvPr>
          <p:cNvSpPr/>
          <p:nvPr/>
        </p:nvSpPr>
        <p:spPr>
          <a:xfrm>
            <a:off x="8318090" y="3148512"/>
            <a:ext cx="3510116" cy="3145111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98750E30-FD09-54B8-2EC9-D0B12511291B}"/>
              </a:ext>
            </a:extLst>
          </p:cNvPr>
          <p:cNvGrpSpPr/>
          <p:nvPr/>
        </p:nvGrpSpPr>
        <p:grpSpPr>
          <a:xfrm>
            <a:off x="8007523" y="3385472"/>
            <a:ext cx="3803427" cy="2707830"/>
            <a:chOff x="4876272" y="2972028"/>
            <a:chExt cx="1304160" cy="461271"/>
          </a:xfrm>
        </p:grpSpPr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B9B39174-7555-7466-3AE9-D40FD3CE5D83}"/>
                </a:ext>
              </a:extLst>
            </p:cNvPr>
            <p:cNvGrpSpPr/>
            <p:nvPr/>
          </p:nvGrpSpPr>
          <p:grpSpPr>
            <a:xfrm>
              <a:off x="4876272" y="2972028"/>
              <a:ext cx="434720" cy="461271"/>
              <a:chOff x="7958574" y="4655092"/>
              <a:chExt cx="3330222" cy="1512712"/>
            </a:xfrm>
          </p:grpSpPr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C7895F15-17C7-8255-F1D7-F04BE487A6CC}"/>
                  </a:ext>
                </a:extLst>
              </p:cNvPr>
              <p:cNvSpPr/>
              <p:nvPr/>
            </p:nvSpPr>
            <p:spPr>
              <a:xfrm>
                <a:off x="7958574" y="4655092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EC4844D3-DC53-0C72-573D-EEDC0C494A6A}"/>
                  </a:ext>
                </a:extLst>
              </p:cNvPr>
              <p:cNvSpPr/>
              <p:nvPr/>
            </p:nvSpPr>
            <p:spPr>
              <a:xfrm flipV="1">
                <a:off x="9623685" y="5411448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</p:grp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86469D27-F24E-E5FE-7D97-4A76000973D6}"/>
                </a:ext>
              </a:extLst>
            </p:cNvPr>
            <p:cNvGrpSpPr/>
            <p:nvPr/>
          </p:nvGrpSpPr>
          <p:grpSpPr>
            <a:xfrm>
              <a:off x="5310992" y="2972028"/>
              <a:ext cx="434720" cy="461271"/>
              <a:chOff x="7958574" y="4655092"/>
              <a:chExt cx="3330222" cy="1512712"/>
            </a:xfrm>
          </p:grpSpPr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42F23997-079E-0F76-4C3E-923E114D5989}"/>
                  </a:ext>
                </a:extLst>
              </p:cNvPr>
              <p:cNvSpPr/>
              <p:nvPr/>
            </p:nvSpPr>
            <p:spPr>
              <a:xfrm>
                <a:off x="7958574" y="4655092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4D2D890B-FD37-4BA5-738E-965BA07059A8}"/>
                  </a:ext>
                </a:extLst>
              </p:cNvPr>
              <p:cNvSpPr/>
              <p:nvPr/>
            </p:nvSpPr>
            <p:spPr>
              <a:xfrm flipV="1">
                <a:off x="9623685" y="5411448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58F4366C-4063-3D21-9F5F-DF5C6A64092A}"/>
                </a:ext>
              </a:extLst>
            </p:cNvPr>
            <p:cNvGrpSpPr/>
            <p:nvPr/>
          </p:nvGrpSpPr>
          <p:grpSpPr>
            <a:xfrm>
              <a:off x="5745712" y="2972028"/>
              <a:ext cx="434720" cy="461271"/>
              <a:chOff x="7958574" y="4655092"/>
              <a:chExt cx="3330222" cy="1512712"/>
            </a:xfrm>
          </p:grpSpPr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A4DD3811-9090-2287-945B-7E0E19E4534A}"/>
                  </a:ext>
                </a:extLst>
              </p:cNvPr>
              <p:cNvSpPr/>
              <p:nvPr/>
            </p:nvSpPr>
            <p:spPr>
              <a:xfrm>
                <a:off x="7958574" y="4655092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973AAC99-6FD2-B92E-A890-5455E7592D4E}"/>
                  </a:ext>
                </a:extLst>
              </p:cNvPr>
              <p:cNvSpPr/>
              <p:nvPr/>
            </p:nvSpPr>
            <p:spPr>
              <a:xfrm flipV="1">
                <a:off x="9623685" y="5411448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</p:grpSp>
      </p:grpSp>
      <p:sp>
        <p:nvSpPr>
          <p:cNvPr id="205" name="Rectangle 204">
            <a:extLst>
              <a:ext uri="{FF2B5EF4-FFF2-40B4-BE49-F238E27FC236}">
                <a16:creationId xmlns:a16="http://schemas.microsoft.com/office/drawing/2014/main" id="{29D6DC4F-CE71-F9F5-19D1-7CC145390B13}"/>
              </a:ext>
            </a:extLst>
          </p:cNvPr>
          <p:cNvSpPr/>
          <p:nvPr/>
        </p:nvSpPr>
        <p:spPr>
          <a:xfrm>
            <a:off x="7884545" y="3199870"/>
            <a:ext cx="407667" cy="16325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D64E7269-5A03-B3B2-9D81-E663036A6410}"/>
              </a:ext>
            </a:extLst>
          </p:cNvPr>
          <p:cNvCxnSpPr>
            <a:cxnSpLocks/>
          </p:cNvCxnSpPr>
          <p:nvPr/>
        </p:nvCxnSpPr>
        <p:spPr>
          <a:xfrm flipV="1">
            <a:off x="7504386" y="3451333"/>
            <a:ext cx="752655" cy="1183805"/>
          </a:xfrm>
          <a:prstGeom prst="straightConnector1">
            <a:avLst/>
          </a:prstGeom>
          <a:ln w="25400">
            <a:solidFill>
              <a:srgbClr val="900CFF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Oval 210">
            <a:extLst>
              <a:ext uri="{FF2B5EF4-FFF2-40B4-BE49-F238E27FC236}">
                <a16:creationId xmlns:a16="http://schemas.microsoft.com/office/drawing/2014/main" id="{02323210-C62C-2037-9495-DD36A223B811}"/>
              </a:ext>
            </a:extLst>
          </p:cNvPr>
          <p:cNvSpPr>
            <a:spLocks noChangeAspect="1"/>
          </p:cNvSpPr>
          <p:nvPr/>
        </p:nvSpPr>
        <p:spPr>
          <a:xfrm>
            <a:off x="8261123" y="3343333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D62F28B0-9111-A42A-CA48-750231FA71A0}"/>
              </a:ext>
            </a:extLst>
          </p:cNvPr>
          <p:cNvSpPr>
            <a:spLocks noChangeAspect="1"/>
          </p:cNvSpPr>
          <p:nvPr/>
        </p:nvSpPr>
        <p:spPr>
          <a:xfrm>
            <a:off x="8896598" y="6040525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FED5B514-3E93-0602-77A3-921AFDD4E49A}"/>
              </a:ext>
            </a:extLst>
          </p:cNvPr>
          <p:cNvSpPr>
            <a:spLocks noChangeAspect="1"/>
          </p:cNvSpPr>
          <p:nvPr/>
        </p:nvSpPr>
        <p:spPr>
          <a:xfrm>
            <a:off x="8682077" y="5307722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3C9D76B4-889D-AA8B-B553-4F84A472AFCA}"/>
              </a:ext>
            </a:extLst>
          </p:cNvPr>
          <p:cNvSpPr>
            <a:spLocks noChangeAspect="1"/>
          </p:cNvSpPr>
          <p:nvPr/>
        </p:nvSpPr>
        <p:spPr>
          <a:xfrm>
            <a:off x="8523931" y="4286932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C8FA338D-4DA8-3C8D-52F4-AB8700267894}"/>
              </a:ext>
            </a:extLst>
          </p:cNvPr>
          <p:cNvSpPr>
            <a:spLocks noChangeAspect="1"/>
          </p:cNvSpPr>
          <p:nvPr/>
        </p:nvSpPr>
        <p:spPr>
          <a:xfrm>
            <a:off x="9280177" y="4284056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DC792A80-BC19-8E3C-912B-7E7BC6B20D46}"/>
              </a:ext>
            </a:extLst>
          </p:cNvPr>
          <p:cNvSpPr>
            <a:spLocks noChangeAspect="1"/>
          </p:cNvSpPr>
          <p:nvPr/>
        </p:nvSpPr>
        <p:spPr>
          <a:xfrm>
            <a:off x="9113399" y="5333599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A3A09052-06CE-8B49-2720-2128ACE1EF90}"/>
              </a:ext>
            </a:extLst>
          </p:cNvPr>
          <p:cNvSpPr>
            <a:spLocks noChangeAspect="1"/>
          </p:cNvSpPr>
          <p:nvPr/>
        </p:nvSpPr>
        <p:spPr>
          <a:xfrm>
            <a:off x="9533213" y="3338028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20" name="Oval 219">
            <a:extLst>
              <a:ext uri="{FF2B5EF4-FFF2-40B4-BE49-F238E27FC236}">
                <a16:creationId xmlns:a16="http://schemas.microsoft.com/office/drawing/2014/main" id="{CC1CDDE7-5AA8-87DE-4486-21A2E6E5E5CA}"/>
              </a:ext>
            </a:extLst>
          </p:cNvPr>
          <p:cNvSpPr>
            <a:spLocks noChangeAspect="1"/>
          </p:cNvSpPr>
          <p:nvPr/>
        </p:nvSpPr>
        <p:spPr>
          <a:xfrm>
            <a:off x="9789126" y="4284053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21" name="Oval 220">
            <a:extLst>
              <a:ext uri="{FF2B5EF4-FFF2-40B4-BE49-F238E27FC236}">
                <a16:creationId xmlns:a16="http://schemas.microsoft.com/office/drawing/2014/main" id="{C91DF5DE-99C2-ED86-5447-AA035CE217FB}"/>
              </a:ext>
            </a:extLst>
          </p:cNvPr>
          <p:cNvSpPr>
            <a:spLocks noChangeAspect="1"/>
          </p:cNvSpPr>
          <p:nvPr/>
        </p:nvSpPr>
        <p:spPr>
          <a:xfrm>
            <a:off x="9950152" y="5316341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3B2749F7-8BC6-C1F7-715A-427599C66200}"/>
              </a:ext>
            </a:extLst>
          </p:cNvPr>
          <p:cNvSpPr txBox="1"/>
          <p:nvPr/>
        </p:nvSpPr>
        <p:spPr>
          <a:xfrm rot="16200000">
            <a:off x="7022077" y="4730525"/>
            <a:ext cx="2217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  <a:r>
              <a:rPr lang="en-NL" dirty="0"/>
              <a:t>xcitation probability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F7FA20D0-9651-A5A6-CD59-2387F26CDBCC}"/>
              </a:ext>
            </a:extLst>
          </p:cNvPr>
          <p:cNvSpPr txBox="1"/>
          <p:nvPr/>
        </p:nvSpPr>
        <p:spPr>
          <a:xfrm>
            <a:off x="3347803" y="3548589"/>
            <a:ext cx="465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1st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1AE6A302-EF2C-A9BF-8445-B8D061020E0C}"/>
              </a:ext>
            </a:extLst>
          </p:cNvPr>
          <p:cNvSpPr txBox="1"/>
          <p:nvPr/>
        </p:nvSpPr>
        <p:spPr>
          <a:xfrm>
            <a:off x="1865368" y="3549337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2nd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CA7A0E34-2E57-E9CA-4465-9A47055C77F2}"/>
              </a:ext>
            </a:extLst>
          </p:cNvPr>
          <p:cNvSpPr txBox="1"/>
          <p:nvPr/>
        </p:nvSpPr>
        <p:spPr>
          <a:xfrm>
            <a:off x="3437566" y="4923282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2nd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1BB62EF4-A972-FC0D-ACA2-776520D19B18}"/>
              </a:ext>
            </a:extLst>
          </p:cNvPr>
          <p:cNvSpPr txBox="1"/>
          <p:nvPr/>
        </p:nvSpPr>
        <p:spPr>
          <a:xfrm>
            <a:off x="8790077" y="2701462"/>
            <a:ext cx="2459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Ramsey fringe recording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09DF6C-FC7B-4AA5-156B-0C788C0C1604}"/>
              </a:ext>
            </a:extLst>
          </p:cNvPr>
          <p:cNvSpPr txBox="1"/>
          <p:nvPr/>
        </p:nvSpPr>
        <p:spPr>
          <a:xfrm>
            <a:off x="8324809" y="6358131"/>
            <a:ext cx="3445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>
                <a:latin typeface="Symbol" pitchFamily="2" charset="2"/>
              </a:rPr>
              <a:t>D</a:t>
            </a:r>
            <a:r>
              <a:rPr lang="en-NL" dirty="0"/>
              <a:t>t = N</a:t>
            </a:r>
            <a:r>
              <a:rPr lang="en-NL" dirty="0">
                <a:latin typeface="Symbol" pitchFamily="2" charset="2"/>
              </a:rPr>
              <a:t>D</a:t>
            </a:r>
            <a:r>
              <a:rPr lang="en-NL" dirty="0"/>
              <a:t>T                                 + </a:t>
            </a:r>
            <a:r>
              <a:rPr lang="en-NL" dirty="0">
                <a:latin typeface="Symbol" pitchFamily="2" charset="2"/>
              </a:rPr>
              <a:t>d</a:t>
            </a:r>
            <a:r>
              <a:rPr lang="en-NL" dirty="0"/>
              <a:t>t  →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79F1CC-10CB-C158-4F31-73586DF4606B}"/>
              </a:ext>
            </a:extLst>
          </p:cNvPr>
          <p:cNvSpPr txBox="1"/>
          <p:nvPr/>
        </p:nvSpPr>
        <p:spPr>
          <a:xfrm>
            <a:off x="8448381" y="1903676"/>
            <a:ext cx="3182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Signal ~ 1+ cos (2</a:t>
            </a:r>
            <a:r>
              <a:rPr lang="en-NL" dirty="0">
                <a:latin typeface="Symbol" pitchFamily="2" charset="2"/>
              </a:rPr>
              <a:t>p</a:t>
            </a:r>
            <a:r>
              <a:rPr lang="en-NL" dirty="0"/>
              <a:t> f</a:t>
            </a:r>
            <a:r>
              <a:rPr lang="en-NL" baseline="-25000" dirty="0"/>
              <a:t>trans</a:t>
            </a:r>
            <a:r>
              <a:rPr lang="en-NL" dirty="0"/>
              <a:t> </a:t>
            </a:r>
            <a:r>
              <a:rPr lang="en-NL" dirty="0">
                <a:latin typeface="Symbol" pitchFamily="2" charset="2"/>
              </a:rPr>
              <a:t>D</a:t>
            </a:r>
            <a:r>
              <a:rPr lang="en-NL" dirty="0"/>
              <a:t>t + </a:t>
            </a:r>
            <a:r>
              <a:rPr lang="en-NL" dirty="0">
                <a:latin typeface="Symbol" pitchFamily="2" charset="2"/>
              </a:rPr>
              <a:t>Df</a:t>
            </a:r>
            <a:r>
              <a:rPr lang="en-NL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4022073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3182264C-D494-87DB-1D08-5238B4067EEA}"/>
              </a:ext>
            </a:extLst>
          </p:cNvPr>
          <p:cNvCxnSpPr>
            <a:cxnSpLocks/>
          </p:cNvCxnSpPr>
          <p:nvPr/>
        </p:nvCxnSpPr>
        <p:spPr>
          <a:xfrm>
            <a:off x="3388965" y="4676682"/>
            <a:ext cx="0" cy="88800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45389" y="-66677"/>
            <a:ext cx="10515600" cy="995915"/>
          </a:xfrm>
        </p:spPr>
        <p:txBody>
          <a:bodyPr>
            <a:normAutofit/>
          </a:bodyPr>
          <a:lstStyle/>
          <a:p>
            <a:r>
              <a:rPr lang="en-US" sz="3400" dirty="0">
                <a:solidFill>
                  <a:schemeClr val="bg1"/>
                </a:solidFill>
              </a:rPr>
              <a:t>Ramsey-comb spectroscopy – the principle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89389" y="6449060"/>
            <a:ext cx="2743200" cy="365125"/>
          </a:xfrm>
        </p:spPr>
        <p:txBody>
          <a:bodyPr/>
          <a:lstStyle/>
          <a:p>
            <a:fld id="{BB36BB11-D2F2-914C-855E-12EC56F7C885}" type="slidenum">
              <a:rPr lang="en-US" smtClean="0"/>
              <a:t>64</a:t>
            </a:fld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AC9FDF6-BCF7-BB9A-2FAB-3558D9E5B042}"/>
              </a:ext>
            </a:extLst>
          </p:cNvPr>
          <p:cNvGrpSpPr/>
          <p:nvPr/>
        </p:nvGrpSpPr>
        <p:grpSpPr>
          <a:xfrm>
            <a:off x="3930185" y="1213975"/>
            <a:ext cx="1050590" cy="1050590"/>
            <a:chOff x="3310761" y="1136485"/>
            <a:chExt cx="1050590" cy="1050590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C7B090F-1FF0-BF2B-EDDE-9C3683DC7D94}"/>
                </a:ext>
              </a:extLst>
            </p:cNvPr>
            <p:cNvSpPr/>
            <p:nvPr/>
          </p:nvSpPr>
          <p:spPr>
            <a:xfrm>
              <a:off x="3310761" y="1136485"/>
              <a:ext cx="1050590" cy="105059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2F3F3F77-CBE7-48DB-2F57-304EC425C5A4}"/>
                </a:ext>
              </a:extLst>
            </p:cNvPr>
            <p:cNvGrpSpPr/>
            <p:nvPr/>
          </p:nvGrpSpPr>
          <p:grpSpPr>
            <a:xfrm>
              <a:off x="3465301" y="1255870"/>
              <a:ext cx="866070" cy="781840"/>
              <a:chOff x="4715165" y="2056942"/>
              <a:chExt cx="866070" cy="781840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C7EAA01E-AA16-031C-8A17-96398F853A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5165" y="2666758"/>
                <a:ext cx="374754" cy="0"/>
              </a:xfrm>
              <a:prstGeom prst="line">
                <a:avLst/>
              </a:prstGeom>
              <a:ln w="476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B1DE1CE-A793-EAF0-C5EE-B3747A543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5165" y="2258247"/>
                <a:ext cx="374754" cy="0"/>
              </a:xfrm>
              <a:prstGeom prst="line">
                <a:avLst/>
              </a:prstGeom>
              <a:ln w="476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F46B6C6-9779-B2D1-7AF0-97C2CC5F8A6A}"/>
                  </a:ext>
                </a:extLst>
              </p:cNvPr>
              <p:cNvSpPr txBox="1"/>
              <p:nvPr/>
            </p:nvSpPr>
            <p:spPr>
              <a:xfrm>
                <a:off x="5059938" y="2469450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|g&gt;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4D86C92-9652-53E3-2542-B4EA486C4119}"/>
                  </a:ext>
                </a:extLst>
              </p:cNvPr>
              <p:cNvSpPr txBox="1"/>
              <p:nvPr/>
            </p:nvSpPr>
            <p:spPr>
              <a:xfrm>
                <a:off x="5059938" y="2056942"/>
                <a:ext cx="5212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|e&gt;</a:t>
                </a:r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DECD414-4139-8E83-16C4-B63BB4EB9739}"/>
                </a:ext>
              </a:extLst>
            </p:cNvPr>
            <p:cNvSpPr/>
            <p:nvPr/>
          </p:nvSpPr>
          <p:spPr>
            <a:xfrm>
              <a:off x="3550105" y="1750462"/>
              <a:ext cx="205431" cy="20543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</p:grpSp>
      <p:pic>
        <p:nvPicPr>
          <p:cNvPr id="64" name="Picture 4" descr="Wave_transp_www">
            <a:extLst>
              <a:ext uri="{FF2B5EF4-FFF2-40B4-BE49-F238E27FC236}">
                <a16:creationId xmlns:a16="http://schemas.microsoft.com/office/drawing/2014/main" id="{14B424A5-FA50-729E-1001-7A9695B1C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8" y="1378173"/>
            <a:ext cx="650398" cy="60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4" descr="Wave_transp_www">
            <a:extLst>
              <a:ext uri="{FF2B5EF4-FFF2-40B4-BE49-F238E27FC236}">
                <a16:creationId xmlns:a16="http://schemas.microsoft.com/office/drawing/2014/main" id="{7EFA1CA4-B911-72B3-2DC0-B21719E6C9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523" y="1367995"/>
            <a:ext cx="650398" cy="60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Right Arrow 68">
            <a:extLst>
              <a:ext uri="{FF2B5EF4-FFF2-40B4-BE49-F238E27FC236}">
                <a16:creationId xmlns:a16="http://schemas.microsoft.com/office/drawing/2014/main" id="{D3B0DC20-0ABC-44C5-8C96-4CB73BEAEB8B}"/>
              </a:ext>
            </a:extLst>
          </p:cNvPr>
          <p:cNvSpPr/>
          <p:nvPr/>
        </p:nvSpPr>
        <p:spPr>
          <a:xfrm>
            <a:off x="2555149" y="1562439"/>
            <a:ext cx="259785" cy="2112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DE7AFB18-2428-BC7A-A793-56DB61F72395}"/>
              </a:ext>
            </a:extLst>
          </p:cNvPr>
          <p:cNvGrpSpPr/>
          <p:nvPr/>
        </p:nvGrpSpPr>
        <p:grpSpPr>
          <a:xfrm>
            <a:off x="3284293" y="4103245"/>
            <a:ext cx="4318260" cy="1050590"/>
            <a:chOff x="3369714" y="4103245"/>
            <a:chExt cx="4318260" cy="1050590"/>
          </a:xfrm>
        </p:grpSpPr>
        <p:pic>
          <p:nvPicPr>
            <p:cNvPr id="71" name="Picture 4" descr="Wave_transp_www">
              <a:extLst>
                <a:ext uri="{FF2B5EF4-FFF2-40B4-BE49-F238E27FC236}">
                  <a16:creationId xmlns:a16="http://schemas.microsoft.com/office/drawing/2014/main" id="{4D7D0794-25E4-3BC2-8E70-5D9BF72B09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9714" y="4384587"/>
              <a:ext cx="650398" cy="603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A6632A55-781C-2853-EBEE-2DEC915EB45F}"/>
                </a:ext>
              </a:extLst>
            </p:cNvPr>
            <p:cNvSpPr/>
            <p:nvPr/>
          </p:nvSpPr>
          <p:spPr>
            <a:xfrm>
              <a:off x="4017864" y="4103245"/>
              <a:ext cx="1050590" cy="105059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A5B1685C-E7B2-D488-2024-6589C095F725}"/>
                </a:ext>
              </a:extLst>
            </p:cNvPr>
            <p:cNvGrpSpPr/>
            <p:nvPr/>
          </p:nvGrpSpPr>
          <p:grpSpPr>
            <a:xfrm>
              <a:off x="4172404" y="4222630"/>
              <a:ext cx="866070" cy="781840"/>
              <a:chOff x="4715165" y="2056942"/>
              <a:chExt cx="866070" cy="781840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F449466-7018-A84E-026C-F8052951EC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5165" y="2666758"/>
                <a:ext cx="374754" cy="0"/>
              </a:xfrm>
              <a:prstGeom prst="line">
                <a:avLst/>
              </a:prstGeom>
              <a:ln w="476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6E94F86A-EACB-E4B7-6903-211C9F6092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5165" y="2258247"/>
                <a:ext cx="374754" cy="0"/>
              </a:xfrm>
              <a:prstGeom prst="line">
                <a:avLst/>
              </a:prstGeom>
              <a:ln w="476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485BCB0F-68D5-3209-AE77-AAF5CC99E2F1}"/>
                  </a:ext>
                </a:extLst>
              </p:cNvPr>
              <p:cNvSpPr txBox="1"/>
              <p:nvPr/>
            </p:nvSpPr>
            <p:spPr>
              <a:xfrm>
                <a:off x="5059938" y="2469450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|g&gt;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31575FFF-673A-D64B-4398-0C22712F20B0}"/>
                  </a:ext>
                </a:extLst>
              </p:cNvPr>
              <p:cNvSpPr txBox="1"/>
              <p:nvPr/>
            </p:nvSpPr>
            <p:spPr>
              <a:xfrm>
                <a:off x="5059938" y="2056942"/>
                <a:ext cx="5212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|e&gt;</a:t>
                </a:r>
              </a:p>
            </p:txBody>
          </p:sp>
        </p:grp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BB8CE74C-66FD-9E45-0FE2-C141A4E43E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30236" y="4375528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D251C204-9E4E-079F-F754-F2F3A9D97B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86382" y="4778185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F5A175EA-CBD3-5E66-9163-1B426674AD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82636" y="4373924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BC218F48-C847-06CE-BAC5-C8CCBCCC9A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52656" y="4473947"/>
              <a:ext cx="73543" cy="295663"/>
            </a:xfrm>
            <a:prstGeom prst="straightConnector1">
              <a:avLst/>
            </a:prstGeom>
            <a:ln w="28575">
              <a:solidFill>
                <a:srgbClr val="FF7A5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78B09CAE-4067-532F-7422-BC0CA7853923}"/>
                </a:ext>
              </a:extLst>
            </p:cNvPr>
            <p:cNvGrpSpPr/>
            <p:nvPr/>
          </p:nvGrpSpPr>
          <p:grpSpPr>
            <a:xfrm>
              <a:off x="5077053" y="4572754"/>
              <a:ext cx="1304160" cy="205431"/>
              <a:chOff x="4876272" y="2972028"/>
              <a:chExt cx="1304160" cy="461271"/>
            </a:xfrm>
          </p:grpSpPr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22CF15FC-BC10-6E8A-8261-228F1E9AA8BA}"/>
                  </a:ext>
                </a:extLst>
              </p:cNvPr>
              <p:cNvGrpSpPr/>
              <p:nvPr/>
            </p:nvGrpSpPr>
            <p:grpSpPr>
              <a:xfrm>
                <a:off x="487627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6EA44C84-E200-94D0-7E95-6D20FAA48ABB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:a16="http://schemas.microsoft.com/office/drawing/2014/main" id="{0DBCC9C5-5A57-2AF1-D8C4-6078697B9D4D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C6124A1E-5AF1-E3E6-A379-EEA4D65BD906}"/>
                  </a:ext>
                </a:extLst>
              </p:cNvPr>
              <p:cNvGrpSpPr/>
              <p:nvPr/>
            </p:nvGrpSpPr>
            <p:grpSpPr>
              <a:xfrm>
                <a:off x="531099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03" name="Freeform 102">
                  <a:extLst>
                    <a:ext uri="{FF2B5EF4-FFF2-40B4-BE49-F238E27FC236}">
                      <a16:creationId xmlns:a16="http://schemas.microsoft.com/office/drawing/2014/main" id="{7C02B1E9-0DF0-C0C9-4BA7-2EAF33630E05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AA1212FC-32FF-3D3E-674A-2DE39C335996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DB446DA2-2E89-4D57-935C-7E4C7FC660C0}"/>
                  </a:ext>
                </a:extLst>
              </p:cNvPr>
              <p:cNvGrpSpPr/>
              <p:nvPr/>
            </p:nvGrpSpPr>
            <p:grpSpPr>
              <a:xfrm>
                <a:off x="574571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6D36B84C-A5B7-00A3-5802-DC57256BD15C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751BE802-E334-29F5-3E27-EC2CA85A4B19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B71EBC57-F70D-F6B4-E8C6-C51175BC3421}"/>
                </a:ext>
              </a:extLst>
            </p:cNvPr>
            <p:cNvGrpSpPr/>
            <p:nvPr/>
          </p:nvGrpSpPr>
          <p:grpSpPr>
            <a:xfrm>
              <a:off x="5077053" y="4668929"/>
              <a:ext cx="1304160" cy="205431"/>
              <a:chOff x="4876272" y="2972028"/>
              <a:chExt cx="1304160" cy="461271"/>
            </a:xfrm>
          </p:grpSpPr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0DCC8CB1-8AA0-A6CD-ABC7-5CD547F52CD6}"/>
                  </a:ext>
                </a:extLst>
              </p:cNvPr>
              <p:cNvGrpSpPr/>
              <p:nvPr/>
            </p:nvGrpSpPr>
            <p:grpSpPr>
              <a:xfrm>
                <a:off x="487627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15" name="Freeform 114">
                  <a:extLst>
                    <a:ext uri="{FF2B5EF4-FFF2-40B4-BE49-F238E27FC236}">
                      <a16:creationId xmlns:a16="http://schemas.microsoft.com/office/drawing/2014/main" id="{F4312926-8C63-5851-BB35-D1FF65D796A1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D3F9C53D-3B27-10E5-F520-0827003AC26E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038451F6-5A2A-0DE8-4070-6DE799C548D5}"/>
                  </a:ext>
                </a:extLst>
              </p:cNvPr>
              <p:cNvGrpSpPr/>
              <p:nvPr/>
            </p:nvGrpSpPr>
            <p:grpSpPr>
              <a:xfrm>
                <a:off x="531099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13" name="Freeform 112">
                  <a:extLst>
                    <a:ext uri="{FF2B5EF4-FFF2-40B4-BE49-F238E27FC236}">
                      <a16:creationId xmlns:a16="http://schemas.microsoft.com/office/drawing/2014/main" id="{071BA51B-C114-8E89-4894-817D569AA3DF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0B45F304-4DF8-EF89-95C7-5EBAF58256A7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19BF5966-A28E-4B79-DCFD-FB11258D8B7F}"/>
                  </a:ext>
                </a:extLst>
              </p:cNvPr>
              <p:cNvGrpSpPr/>
              <p:nvPr/>
            </p:nvGrpSpPr>
            <p:grpSpPr>
              <a:xfrm>
                <a:off x="574571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11" name="Freeform 110">
                  <a:extLst>
                    <a:ext uri="{FF2B5EF4-FFF2-40B4-BE49-F238E27FC236}">
                      <a16:creationId xmlns:a16="http://schemas.microsoft.com/office/drawing/2014/main" id="{582FEBA5-FD40-4BE6-4CB2-61669C6E66D5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12" name="Freeform 111">
                  <a:extLst>
                    <a:ext uri="{FF2B5EF4-FFF2-40B4-BE49-F238E27FC236}">
                      <a16:creationId xmlns:a16="http://schemas.microsoft.com/office/drawing/2014/main" id="{15C1A5F5-1FE2-ECF5-BC43-B81250E3DB79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</p:grp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6BDBC0B2-7425-E240-95D2-260033FB9E04}"/>
                </a:ext>
              </a:extLst>
            </p:cNvPr>
            <p:cNvSpPr txBox="1"/>
            <p:nvPr/>
          </p:nvSpPr>
          <p:spPr>
            <a:xfrm>
              <a:off x="6448532" y="4563920"/>
              <a:ext cx="12394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dirty="0"/>
                <a:t>} (4A)</a:t>
              </a:r>
              <a:r>
                <a:rPr lang="en-NL" baseline="30000" dirty="0"/>
                <a:t>2</a:t>
              </a:r>
              <a:r>
                <a:rPr lang="en-NL" dirty="0"/>
                <a:t> = 4p</a:t>
              </a:r>
            </a:p>
          </p:txBody>
        </p:sp>
      </p:grp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3B6301AC-A3BC-536F-0758-41288FF10988}"/>
              </a:ext>
            </a:extLst>
          </p:cNvPr>
          <p:cNvCxnSpPr>
            <a:cxnSpLocks/>
          </p:cNvCxnSpPr>
          <p:nvPr/>
        </p:nvCxnSpPr>
        <p:spPr>
          <a:xfrm>
            <a:off x="3462703" y="5265585"/>
            <a:ext cx="0" cy="75743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2394CB68-6F87-56CA-15D2-3A02A940C5BA}"/>
              </a:ext>
            </a:extLst>
          </p:cNvPr>
          <p:cNvGrpSpPr/>
          <p:nvPr/>
        </p:nvGrpSpPr>
        <p:grpSpPr>
          <a:xfrm>
            <a:off x="3284293" y="5564683"/>
            <a:ext cx="3873951" cy="1050590"/>
            <a:chOff x="3425859" y="5564683"/>
            <a:chExt cx="3873951" cy="1050590"/>
          </a:xfrm>
        </p:grpSpPr>
        <p:pic>
          <p:nvPicPr>
            <p:cNvPr id="117" name="Picture 4" descr="Wave_transp_www">
              <a:extLst>
                <a:ext uri="{FF2B5EF4-FFF2-40B4-BE49-F238E27FC236}">
                  <a16:creationId xmlns:a16="http://schemas.microsoft.com/office/drawing/2014/main" id="{E001D489-CFA4-EF1A-7E13-03B0FA2FF3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5859" y="5846025"/>
              <a:ext cx="650398" cy="603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93E6D43A-3A0C-410D-F6C7-2F80911D6288}"/>
                </a:ext>
              </a:extLst>
            </p:cNvPr>
            <p:cNvSpPr/>
            <p:nvPr/>
          </p:nvSpPr>
          <p:spPr>
            <a:xfrm>
              <a:off x="4016259" y="5564683"/>
              <a:ext cx="1050590" cy="105059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3FEDCD9D-8BA9-4E13-CC9C-BF9DD8C22E25}"/>
                </a:ext>
              </a:extLst>
            </p:cNvPr>
            <p:cNvGrpSpPr/>
            <p:nvPr/>
          </p:nvGrpSpPr>
          <p:grpSpPr>
            <a:xfrm>
              <a:off x="4170799" y="5684068"/>
              <a:ext cx="866070" cy="781840"/>
              <a:chOff x="4715165" y="2056942"/>
              <a:chExt cx="866070" cy="781840"/>
            </a:xfrm>
          </p:grpSpPr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555A4311-D57F-739E-CD49-9D6C1D8F05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5165" y="2666758"/>
                <a:ext cx="374754" cy="0"/>
              </a:xfrm>
              <a:prstGeom prst="line">
                <a:avLst/>
              </a:prstGeom>
              <a:ln w="476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88ACA416-0E6A-8FF7-643F-C88592F173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5165" y="2258247"/>
                <a:ext cx="374754" cy="0"/>
              </a:xfrm>
              <a:prstGeom prst="line">
                <a:avLst/>
              </a:prstGeom>
              <a:ln w="476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68BF8422-40F2-F39A-38A0-2F0182AAA3DF}"/>
                  </a:ext>
                </a:extLst>
              </p:cNvPr>
              <p:cNvSpPr txBox="1"/>
              <p:nvPr/>
            </p:nvSpPr>
            <p:spPr>
              <a:xfrm>
                <a:off x="5059938" y="2469450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|g&gt;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10DD1052-F49C-B5AF-C13F-3D0010194110}"/>
                  </a:ext>
                </a:extLst>
              </p:cNvPr>
              <p:cNvSpPr txBox="1"/>
              <p:nvPr/>
            </p:nvSpPr>
            <p:spPr>
              <a:xfrm>
                <a:off x="5059938" y="2056942"/>
                <a:ext cx="5212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|e&gt;</a:t>
                </a:r>
              </a:p>
            </p:txBody>
          </p:sp>
        </p:grp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914C909A-D194-2A6B-CA6B-AF85B6E443C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28631" y="5836966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75A50F7F-952A-67A5-9630-B693FD84D7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84777" y="6239623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C17641E0-7A75-551B-5D0F-E5166A16DA1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81031" y="5835362"/>
              <a:ext cx="108000" cy="108000"/>
            </a:xfrm>
            <a:prstGeom prst="ellipse">
              <a:avLst/>
            </a:prstGeom>
            <a:solidFill>
              <a:srgbClr val="056B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D8BBD367-4578-E0C5-47A9-8AE2039A3D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41803" y="5935385"/>
              <a:ext cx="83408" cy="297698"/>
            </a:xfrm>
            <a:prstGeom prst="straightConnector1">
              <a:avLst/>
            </a:prstGeom>
            <a:ln w="28575">
              <a:solidFill>
                <a:srgbClr val="FF7A5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FB65CA2E-E5D8-F462-2FE3-1A9E67ED3927}"/>
                </a:ext>
              </a:extLst>
            </p:cNvPr>
            <p:cNvGrpSpPr/>
            <p:nvPr/>
          </p:nvGrpSpPr>
          <p:grpSpPr>
            <a:xfrm>
              <a:off x="5075448" y="6034192"/>
              <a:ext cx="1304160" cy="205431"/>
              <a:chOff x="4876272" y="2972028"/>
              <a:chExt cx="1304160" cy="461271"/>
            </a:xfrm>
          </p:grpSpPr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58D80923-198C-6EAC-6485-2898327CE645}"/>
                  </a:ext>
                </a:extLst>
              </p:cNvPr>
              <p:cNvGrpSpPr/>
              <p:nvPr/>
            </p:nvGrpSpPr>
            <p:grpSpPr>
              <a:xfrm>
                <a:off x="487627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id="{82EAABA3-1CFF-5421-3CC0-1FA56986F086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id="{A8F308C3-7261-3C7F-CA81-E3B23D344452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30299A5C-4DE2-0015-E36F-35279925048F}"/>
                  </a:ext>
                </a:extLst>
              </p:cNvPr>
              <p:cNvGrpSpPr/>
              <p:nvPr/>
            </p:nvGrpSpPr>
            <p:grpSpPr>
              <a:xfrm>
                <a:off x="531099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34" name="Freeform 133">
                  <a:extLst>
                    <a:ext uri="{FF2B5EF4-FFF2-40B4-BE49-F238E27FC236}">
                      <a16:creationId xmlns:a16="http://schemas.microsoft.com/office/drawing/2014/main" id="{7EA10E02-4CEE-E8C4-BB12-C253F78B4AAC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35" name="Freeform 134">
                  <a:extLst>
                    <a:ext uri="{FF2B5EF4-FFF2-40B4-BE49-F238E27FC236}">
                      <a16:creationId xmlns:a16="http://schemas.microsoft.com/office/drawing/2014/main" id="{BFECDBC4-95B8-AA1B-B071-1A52ADC38949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77B363EA-AB5D-4999-7ECE-DA6921FD4A0D}"/>
                  </a:ext>
                </a:extLst>
              </p:cNvPr>
              <p:cNvGrpSpPr/>
              <p:nvPr/>
            </p:nvGrpSpPr>
            <p:grpSpPr>
              <a:xfrm>
                <a:off x="574571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997C29BA-FAA6-0DA7-53A6-F09E0004581E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ADC5825B-B0B0-F1AA-5BE5-EE7CD91B1DD9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FB794CF4-3AAD-3E04-5604-2A40F9BB5A00}"/>
                </a:ext>
              </a:extLst>
            </p:cNvPr>
            <p:cNvGrpSpPr/>
            <p:nvPr/>
          </p:nvGrpSpPr>
          <p:grpSpPr>
            <a:xfrm flipV="1">
              <a:off x="5075448" y="6034114"/>
              <a:ext cx="1304160" cy="205431"/>
              <a:chOff x="4876272" y="2972028"/>
              <a:chExt cx="1304160" cy="461271"/>
            </a:xfrm>
          </p:grpSpPr>
          <p:grpSp>
            <p:nvGrpSpPr>
              <p:cNvPr id="139" name="Group 138">
                <a:extLst>
                  <a:ext uri="{FF2B5EF4-FFF2-40B4-BE49-F238E27FC236}">
                    <a16:creationId xmlns:a16="http://schemas.microsoft.com/office/drawing/2014/main" id="{8635CB85-EF0B-CC78-9416-442DD23908EB}"/>
                  </a:ext>
                </a:extLst>
              </p:cNvPr>
              <p:cNvGrpSpPr/>
              <p:nvPr/>
            </p:nvGrpSpPr>
            <p:grpSpPr>
              <a:xfrm>
                <a:off x="487627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46" name="Freeform 145">
                  <a:extLst>
                    <a:ext uri="{FF2B5EF4-FFF2-40B4-BE49-F238E27FC236}">
                      <a16:creationId xmlns:a16="http://schemas.microsoft.com/office/drawing/2014/main" id="{7D406E8D-C7DC-DF03-0D36-175A4075329F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47" name="Freeform 146">
                  <a:extLst>
                    <a:ext uri="{FF2B5EF4-FFF2-40B4-BE49-F238E27FC236}">
                      <a16:creationId xmlns:a16="http://schemas.microsoft.com/office/drawing/2014/main" id="{44C6C572-8B78-2FE9-87D2-C566CA7C36A9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  <p:grpSp>
            <p:nvGrpSpPr>
              <p:cNvPr id="140" name="Group 139">
                <a:extLst>
                  <a:ext uri="{FF2B5EF4-FFF2-40B4-BE49-F238E27FC236}">
                    <a16:creationId xmlns:a16="http://schemas.microsoft.com/office/drawing/2014/main" id="{2815EFA7-42EC-8762-55E6-A6B71F7D7F27}"/>
                  </a:ext>
                </a:extLst>
              </p:cNvPr>
              <p:cNvGrpSpPr/>
              <p:nvPr/>
            </p:nvGrpSpPr>
            <p:grpSpPr>
              <a:xfrm>
                <a:off x="531099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44" name="Freeform 143">
                  <a:extLst>
                    <a:ext uri="{FF2B5EF4-FFF2-40B4-BE49-F238E27FC236}">
                      <a16:creationId xmlns:a16="http://schemas.microsoft.com/office/drawing/2014/main" id="{0A82FB1C-0248-07BB-B205-2F8547604B36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45" name="Freeform 144">
                  <a:extLst>
                    <a:ext uri="{FF2B5EF4-FFF2-40B4-BE49-F238E27FC236}">
                      <a16:creationId xmlns:a16="http://schemas.microsoft.com/office/drawing/2014/main" id="{6A32249A-60D1-948C-7FF1-11A067EA8720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  <p:grpSp>
            <p:nvGrpSpPr>
              <p:cNvPr id="141" name="Group 140">
                <a:extLst>
                  <a:ext uri="{FF2B5EF4-FFF2-40B4-BE49-F238E27FC236}">
                    <a16:creationId xmlns:a16="http://schemas.microsoft.com/office/drawing/2014/main" id="{31EE0947-D5B3-E9E3-6B22-01C6DE61AC46}"/>
                  </a:ext>
                </a:extLst>
              </p:cNvPr>
              <p:cNvGrpSpPr/>
              <p:nvPr/>
            </p:nvGrpSpPr>
            <p:grpSpPr>
              <a:xfrm>
                <a:off x="5745712" y="2972028"/>
                <a:ext cx="434720" cy="461271"/>
                <a:chOff x="7958574" y="4655092"/>
                <a:chExt cx="3330222" cy="1512712"/>
              </a:xfrm>
            </p:grpSpPr>
            <p:sp>
              <p:nvSpPr>
                <p:cNvPr id="142" name="Freeform 141">
                  <a:extLst>
                    <a:ext uri="{FF2B5EF4-FFF2-40B4-BE49-F238E27FC236}">
                      <a16:creationId xmlns:a16="http://schemas.microsoft.com/office/drawing/2014/main" id="{75C2F499-E005-0797-0802-48DDA5EB6BCB}"/>
                    </a:ext>
                  </a:extLst>
                </p:cNvPr>
                <p:cNvSpPr/>
                <p:nvPr/>
              </p:nvSpPr>
              <p:spPr>
                <a:xfrm>
                  <a:off x="7958574" y="4655092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sp>
              <p:nvSpPr>
                <p:cNvPr id="143" name="Freeform 142">
                  <a:extLst>
                    <a:ext uri="{FF2B5EF4-FFF2-40B4-BE49-F238E27FC236}">
                      <a16:creationId xmlns:a16="http://schemas.microsoft.com/office/drawing/2014/main" id="{F6796F70-99DC-539C-8219-22643FFF7DCB}"/>
                    </a:ext>
                  </a:extLst>
                </p:cNvPr>
                <p:cNvSpPr/>
                <p:nvPr/>
              </p:nvSpPr>
              <p:spPr>
                <a:xfrm flipV="1">
                  <a:off x="9623685" y="5411448"/>
                  <a:ext cx="1665111" cy="756356"/>
                </a:xfrm>
                <a:custGeom>
                  <a:avLst/>
                  <a:gdLst>
                    <a:gd name="connsiteX0" fmla="*/ 0 w 1665111"/>
                    <a:gd name="connsiteY0" fmla="*/ 750712 h 756356"/>
                    <a:gd name="connsiteX1" fmla="*/ 829733 w 1665111"/>
                    <a:gd name="connsiteY1" fmla="*/ 1 h 756356"/>
                    <a:gd name="connsiteX2" fmla="*/ 1665111 w 1665111"/>
                    <a:gd name="connsiteY2" fmla="*/ 756356 h 756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65111" h="756356">
                      <a:moveTo>
                        <a:pt x="0" y="750712"/>
                      </a:moveTo>
                      <a:cubicBezTo>
                        <a:pt x="276107" y="374886"/>
                        <a:pt x="552215" y="-940"/>
                        <a:pt x="829733" y="1"/>
                      </a:cubicBezTo>
                      <a:cubicBezTo>
                        <a:pt x="1107251" y="942"/>
                        <a:pt x="1386181" y="378649"/>
                        <a:pt x="1665111" y="756356"/>
                      </a:cubicBezTo>
                    </a:path>
                  </a:pathLst>
                </a:custGeom>
                <a:noFill/>
                <a:ln w="25400"/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</p:grpSp>
        </p:grp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BAFBFD2C-C8E9-F5DD-C64F-0D50D2D1D4F8}"/>
                </a:ext>
              </a:extLst>
            </p:cNvPr>
            <p:cNvSpPr txBox="1"/>
            <p:nvPr/>
          </p:nvSpPr>
          <p:spPr>
            <a:xfrm>
              <a:off x="6387381" y="5965553"/>
              <a:ext cx="912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dirty="0"/>
                <a:t>} A</a:t>
              </a:r>
              <a:r>
                <a:rPr lang="en-NL" baseline="30000" dirty="0"/>
                <a:t>2</a:t>
              </a:r>
              <a:r>
                <a:rPr lang="en-NL" dirty="0"/>
                <a:t> = 0 </a:t>
              </a:r>
            </a:p>
          </p:txBody>
        </p:sp>
      </p:grpSp>
      <p:pic>
        <p:nvPicPr>
          <p:cNvPr id="38" name="Picture 4" descr="Wave_transp_www">
            <a:extLst>
              <a:ext uri="{FF2B5EF4-FFF2-40B4-BE49-F238E27FC236}">
                <a16:creationId xmlns:a16="http://schemas.microsoft.com/office/drawing/2014/main" id="{9B7C8463-F069-C94F-55B6-BD668D446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293" y="2949319"/>
            <a:ext cx="650398" cy="60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Oval 38">
            <a:extLst>
              <a:ext uri="{FF2B5EF4-FFF2-40B4-BE49-F238E27FC236}">
                <a16:creationId xmlns:a16="http://schemas.microsoft.com/office/drawing/2014/main" id="{F4652838-E281-90EF-96DA-652D16A5B96F}"/>
              </a:ext>
            </a:extLst>
          </p:cNvPr>
          <p:cNvSpPr/>
          <p:nvPr/>
        </p:nvSpPr>
        <p:spPr>
          <a:xfrm>
            <a:off x="3932443" y="2667977"/>
            <a:ext cx="1050590" cy="105059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056D4F7-58DB-5072-FC5E-A199E1ABF927}"/>
              </a:ext>
            </a:extLst>
          </p:cNvPr>
          <p:cNvGrpSpPr/>
          <p:nvPr/>
        </p:nvGrpSpPr>
        <p:grpSpPr>
          <a:xfrm>
            <a:off x="4086983" y="2787362"/>
            <a:ext cx="866070" cy="781840"/>
            <a:chOff x="4715165" y="2056942"/>
            <a:chExt cx="866070" cy="78184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81CC85A-D82A-60AD-9941-AF0154172EF8}"/>
                </a:ext>
              </a:extLst>
            </p:cNvPr>
            <p:cNvCxnSpPr>
              <a:cxnSpLocks/>
            </p:cNvCxnSpPr>
            <p:nvPr/>
          </p:nvCxnSpPr>
          <p:spPr>
            <a:xfrm>
              <a:off x="4715165" y="2666758"/>
              <a:ext cx="374754" cy="0"/>
            </a:xfrm>
            <a:prstGeom prst="line">
              <a:avLst/>
            </a:prstGeom>
            <a:ln w="476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31BCB4F5-42CF-6633-BFC0-681ABBA316D8}"/>
                </a:ext>
              </a:extLst>
            </p:cNvPr>
            <p:cNvCxnSpPr>
              <a:cxnSpLocks/>
            </p:cNvCxnSpPr>
            <p:nvPr/>
          </p:nvCxnSpPr>
          <p:spPr>
            <a:xfrm>
              <a:off x="4715165" y="2258247"/>
              <a:ext cx="374754" cy="0"/>
            </a:xfrm>
            <a:prstGeom prst="line">
              <a:avLst/>
            </a:prstGeom>
            <a:ln w="476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CDDA48E-BFD1-36A4-C584-917498D89688}"/>
                </a:ext>
              </a:extLst>
            </p:cNvPr>
            <p:cNvSpPr txBox="1"/>
            <p:nvPr/>
          </p:nvSpPr>
          <p:spPr>
            <a:xfrm>
              <a:off x="5059938" y="2469450"/>
              <a:ext cx="5148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dirty="0"/>
                <a:t>|g&gt;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FF6C020-0BA8-0A48-32CA-266886B3D962}"/>
                </a:ext>
              </a:extLst>
            </p:cNvPr>
            <p:cNvSpPr txBox="1"/>
            <p:nvPr/>
          </p:nvSpPr>
          <p:spPr>
            <a:xfrm>
              <a:off x="5059938" y="2056942"/>
              <a:ext cx="521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dirty="0"/>
                <a:t>|e&gt;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61B8410-441F-97A3-706B-483D41E80A12}"/>
              </a:ext>
            </a:extLst>
          </p:cNvPr>
          <p:cNvGrpSpPr/>
          <p:nvPr/>
        </p:nvGrpSpPr>
        <p:grpSpPr>
          <a:xfrm>
            <a:off x="4983226" y="3097154"/>
            <a:ext cx="1304160" cy="205431"/>
            <a:chOff x="4876272" y="2972028"/>
            <a:chExt cx="1304160" cy="461271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6B230D29-B05A-3229-9D52-A1891605DC97}"/>
                </a:ext>
              </a:extLst>
            </p:cNvPr>
            <p:cNvGrpSpPr/>
            <p:nvPr/>
          </p:nvGrpSpPr>
          <p:grpSpPr>
            <a:xfrm>
              <a:off x="4876272" y="2972028"/>
              <a:ext cx="434720" cy="461271"/>
              <a:chOff x="7958574" y="4655092"/>
              <a:chExt cx="3330222" cy="1512712"/>
            </a:xfrm>
          </p:grpSpPr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0C5F39BE-CD52-A547-BFE0-56A55A949CF0}"/>
                  </a:ext>
                </a:extLst>
              </p:cNvPr>
              <p:cNvSpPr/>
              <p:nvPr/>
            </p:nvSpPr>
            <p:spPr>
              <a:xfrm>
                <a:off x="7958574" y="4655092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5112B949-B5A6-0E63-0285-AC945558AEB5}"/>
                  </a:ext>
                </a:extLst>
              </p:cNvPr>
              <p:cNvSpPr/>
              <p:nvPr/>
            </p:nvSpPr>
            <p:spPr>
              <a:xfrm flipV="1">
                <a:off x="9623685" y="5411448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0E88A64E-D659-14E3-51E9-0C2E2332B289}"/>
                </a:ext>
              </a:extLst>
            </p:cNvPr>
            <p:cNvGrpSpPr/>
            <p:nvPr/>
          </p:nvGrpSpPr>
          <p:grpSpPr>
            <a:xfrm>
              <a:off x="5310992" y="2972028"/>
              <a:ext cx="434720" cy="461271"/>
              <a:chOff x="7958574" y="4655092"/>
              <a:chExt cx="3330222" cy="1512712"/>
            </a:xfrm>
          </p:grpSpPr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D03D7EDB-12D1-0376-4954-65BA409A905E}"/>
                  </a:ext>
                </a:extLst>
              </p:cNvPr>
              <p:cNvSpPr/>
              <p:nvPr/>
            </p:nvSpPr>
            <p:spPr>
              <a:xfrm>
                <a:off x="7958574" y="4655092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2DA89D5B-AA7D-40D6-596F-5B140FBAAFEA}"/>
                  </a:ext>
                </a:extLst>
              </p:cNvPr>
              <p:cNvSpPr/>
              <p:nvPr/>
            </p:nvSpPr>
            <p:spPr>
              <a:xfrm flipV="1">
                <a:off x="9623685" y="5411448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CFAE3DD-036C-D933-4476-CFF914FA61EE}"/>
                </a:ext>
              </a:extLst>
            </p:cNvPr>
            <p:cNvGrpSpPr/>
            <p:nvPr/>
          </p:nvGrpSpPr>
          <p:grpSpPr>
            <a:xfrm>
              <a:off x="5745712" y="2972028"/>
              <a:ext cx="434720" cy="461271"/>
              <a:chOff x="7958574" y="4655092"/>
              <a:chExt cx="3330222" cy="1512712"/>
            </a:xfrm>
          </p:grpSpPr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8C4FFFFC-C356-A647-DC6B-17CF113BB9AE}"/>
                  </a:ext>
                </a:extLst>
              </p:cNvPr>
              <p:cNvSpPr/>
              <p:nvPr/>
            </p:nvSpPr>
            <p:spPr>
              <a:xfrm>
                <a:off x="7958574" y="4655092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EC146FA6-19A4-CE5C-7247-0BF8FB0A291B}"/>
                  </a:ext>
                </a:extLst>
              </p:cNvPr>
              <p:cNvSpPr/>
              <p:nvPr/>
            </p:nvSpPr>
            <p:spPr>
              <a:xfrm flipV="1">
                <a:off x="9623685" y="5411448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</p:grpSp>
      </p:grpSp>
      <p:sp>
        <p:nvSpPr>
          <p:cNvPr id="36" name="Oval 35">
            <a:extLst>
              <a:ext uri="{FF2B5EF4-FFF2-40B4-BE49-F238E27FC236}">
                <a16:creationId xmlns:a16="http://schemas.microsoft.com/office/drawing/2014/main" id="{2D98D341-523E-2CD3-914B-F26D6973B07E}"/>
              </a:ext>
            </a:extLst>
          </p:cNvPr>
          <p:cNvSpPr>
            <a:spLocks noChangeAspect="1"/>
          </p:cNvSpPr>
          <p:nvPr/>
        </p:nvSpPr>
        <p:spPr>
          <a:xfrm>
            <a:off x="4217943" y="3328608"/>
            <a:ext cx="144000" cy="14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F2B8D2C-391E-9F2D-99A2-6338027AA80D}"/>
              </a:ext>
            </a:extLst>
          </p:cNvPr>
          <p:cNvSpPr>
            <a:spLocks noChangeAspect="1"/>
          </p:cNvSpPr>
          <p:nvPr/>
        </p:nvSpPr>
        <p:spPr>
          <a:xfrm>
            <a:off x="4144815" y="294026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0AE0ADE5-99DF-C7F7-26FA-77C3BD288526}"/>
              </a:ext>
            </a:extLst>
          </p:cNvPr>
          <p:cNvCxnSpPr>
            <a:cxnSpLocks/>
          </p:cNvCxnSpPr>
          <p:nvPr/>
        </p:nvCxnSpPr>
        <p:spPr>
          <a:xfrm flipH="1" flipV="1">
            <a:off x="4198815" y="3048260"/>
            <a:ext cx="70861" cy="272283"/>
          </a:xfrm>
          <a:prstGeom prst="straightConnector1">
            <a:avLst/>
          </a:prstGeom>
          <a:ln w="28575">
            <a:solidFill>
              <a:srgbClr val="FF7A5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C65C3D69-1C7F-139F-DBC0-2F1F14036A91}"/>
              </a:ext>
            </a:extLst>
          </p:cNvPr>
          <p:cNvSpPr txBox="1"/>
          <p:nvPr/>
        </p:nvSpPr>
        <p:spPr>
          <a:xfrm>
            <a:off x="6405873" y="3013927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} A</a:t>
            </a:r>
            <a:r>
              <a:rPr lang="en-NL" baseline="30000" dirty="0"/>
              <a:t>2</a:t>
            </a:r>
            <a:r>
              <a:rPr lang="en-NL" dirty="0"/>
              <a:t> = p</a:t>
            </a:r>
          </a:p>
        </p:txBody>
      </p: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82303CC1-6B1D-1540-FDAB-93EF5AF0EB28}"/>
              </a:ext>
            </a:extLst>
          </p:cNvPr>
          <p:cNvCxnSpPr/>
          <p:nvPr/>
        </p:nvCxnSpPr>
        <p:spPr>
          <a:xfrm>
            <a:off x="2999341" y="5394162"/>
            <a:ext cx="38962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3006DA7A-E211-BD4D-2E51-AF7F3549CD34}"/>
              </a:ext>
            </a:extLst>
          </p:cNvPr>
          <p:cNvCxnSpPr>
            <a:cxnSpLocks/>
          </p:cNvCxnSpPr>
          <p:nvPr/>
        </p:nvCxnSpPr>
        <p:spPr>
          <a:xfrm flipH="1">
            <a:off x="3462703" y="5394162"/>
            <a:ext cx="38962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E7A22A5D-54BB-B070-9BB6-EEC9F95FDFC4}"/>
              </a:ext>
            </a:extLst>
          </p:cNvPr>
          <p:cNvSpPr txBox="1"/>
          <p:nvPr/>
        </p:nvSpPr>
        <p:spPr>
          <a:xfrm>
            <a:off x="2643691" y="5177056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>
                <a:latin typeface="Symbol" pitchFamily="2" charset="2"/>
              </a:rPr>
              <a:t>d</a:t>
            </a:r>
            <a:r>
              <a:rPr lang="en-NL" dirty="0"/>
              <a:t>t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CC587C36-DAF1-07A3-2F2A-C78E8E6BFD3C}"/>
              </a:ext>
            </a:extLst>
          </p:cNvPr>
          <p:cNvSpPr txBox="1"/>
          <p:nvPr/>
        </p:nvSpPr>
        <p:spPr>
          <a:xfrm>
            <a:off x="247630" y="5181294"/>
            <a:ext cx="2426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attosecond m</a:t>
            </a:r>
            <a:r>
              <a:rPr lang="en-NL" b="1" dirty="0"/>
              <a:t>icro-delay</a:t>
            </a:r>
            <a:br>
              <a:rPr lang="en-NL" b="1" dirty="0"/>
            </a:br>
            <a:r>
              <a:rPr lang="en-NL" dirty="0"/>
              <a:t>by adjusting f</a:t>
            </a:r>
            <a:r>
              <a:rPr lang="en-NL" baseline="-25000" dirty="0"/>
              <a:t>rep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39F9B34F-2C17-F1E3-2B25-2B341E7083C9}"/>
              </a:ext>
            </a:extLst>
          </p:cNvPr>
          <p:cNvSpPr txBox="1"/>
          <p:nvPr/>
        </p:nvSpPr>
        <p:spPr>
          <a:xfrm>
            <a:off x="276575" y="837979"/>
            <a:ext cx="3345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</a:t>
            </a:r>
            <a:r>
              <a:rPr lang="en-NL" dirty="0"/>
              <a:t>ano or microsecond delay: N T</a:t>
            </a:r>
            <a:r>
              <a:rPr lang="en-NL" baseline="-25000" dirty="0"/>
              <a:t>rep</a:t>
            </a:r>
            <a:endParaRPr lang="en-NL" dirty="0"/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7B8B7CF2-DB50-9B71-1E7F-C04A8ECB1BC0}"/>
              </a:ext>
            </a:extLst>
          </p:cNvPr>
          <p:cNvCxnSpPr/>
          <p:nvPr/>
        </p:nvCxnSpPr>
        <p:spPr>
          <a:xfrm>
            <a:off x="404567" y="1318623"/>
            <a:ext cx="1580155" cy="0"/>
          </a:xfrm>
          <a:prstGeom prst="straightConnector1">
            <a:avLst/>
          </a:prstGeom>
          <a:ln w="22225"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>
            <a:extLst>
              <a:ext uri="{FF2B5EF4-FFF2-40B4-BE49-F238E27FC236}">
                <a16:creationId xmlns:a16="http://schemas.microsoft.com/office/drawing/2014/main" id="{38C9E293-1492-B644-2A9C-015074358970}"/>
              </a:ext>
            </a:extLst>
          </p:cNvPr>
          <p:cNvSpPr txBox="1"/>
          <p:nvPr/>
        </p:nvSpPr>
        <p:spPr>
          <a:xfrm>
            <a:off x="1774813" y="2057243"/>
            <a:ext cx="465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1st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057576FB-E8AF-07E6-23C2-57859DA06B50}"/>
              </a:ext>
            </a:extLst>
          </p:cNvPr>
          <p:cNvSpPr txBox="1"/>
          <p:nvPr/>
        </p:nvSpPr>
        <p:spPr>
          <a:xfrm>
            <a:off x="146668" y="2057243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2nd</a:t>
            </a:r>
          </a:p>
        </p:txBody>
      </p: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EC47FAB7-49B8-4E3E-1CED-802A47FC2A3A}"/>
              </a:ext>
            </a:extLst>
          </p:cNvPr>
          <p:cNvCxnSpPr>
            <a:cxnSpLocks/>
          </p:cNvCxnSpPr>
          <p:nvPr/>
        </p:nvCxnSpPr>
        <p:spPr>
          <a:xfrm>
            <a:off x="2152606" y="1859450"/>
            <a:ext cx="1249574" cy="1188810"/>
          </a:xfrm>
          <a:prstGeom prst="straightConnector1">
            <a:avLst/>
          </a:prstGeom>
          <a:ln w="158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7" name="Picture 4" descr="Wave_transp_www">
            <a:extLst>
              <a:ext uri="{FF2B5EF4-FFF2-40B4-BE49-F238E27FC236}">
                <a16:creationId xmlns:a16="http://schemas.microsoft.com/office/drawing/2014/main" id="{1756FCE9-92DE-9B4B-03C0-0CCD5BD30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263" y="2960997"/>
            <a:ext cx="650398" cy="60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FD154B25-39F3-6D47-EAB2-7109AE37E04F}"/>
              </a:ext>
            </a:extLst>
          </p:cNvPr>
          <p:cNvCxnSpPr>
            <a:cxnSpLocks/>
          </p:cNvCxnSpPr>
          <p:nvPr/>
        </p:nvCxnSpPr>
        <p:spPr>
          <a:xfrm>
            <a:off x="2187017" y="3368700"/>
            <a:ext cx="1249574" cy="1188810"/>
          </a:xfrm>
          <a:prstGeom prst="straightConnector1">
            <a:avLst/>
          </a:prstGeom>
          <a:ln w="158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>
            <a:extLst>
              <a:ext uri="{FF2B5EF4-FFF2-40B4-BE49-F238E27FC236}">
                <a16:creationId xmlns:a16="http://schemas.microsoft.com/office/drawing/2014/main" id="{A93C3EAB-F988-7F25-C421-F66D29BD07FF}"/>
              </a:ext>
            </a:extLst>
          </p:cNvPr>
          <p:cNvSpPr txBox="1"/>
          <p:nvPr/>
        </p:nvSpPr>
        <p:spPr>
          <a:xfrm>
            <a:off x="5194239" y="2231765"/>
            <a:ext cx="21760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/>
              <a:t>Phase evolution</a:t>
            </a:r>
            <a:br>
              <a:rPr lang="en-NL" sz="2400" dirty="0"/>
            </a:br>
            <a:r>
              <a:rPr lang="en-NL" sz="2400" dirty="0"/>
              <a:t>e</a:t>
            </a:r>
            <a:r>
              <a:rPr lang="en-NL" sz="2800" baseline="30000" dirty="0"/>
              <a:t>i 2</a:t>
            </a:r>
            <a:r>
              <a:rPr lang="en-NL" sz="2800" baseline="30000" dirty="0">
                <a:latin typeface="Symbol" pitchFamily="2" charset="2"/>
              </a:rPr>
              <a:t>p</a:t>
            </a:r>
            <a:r>
              <a:rPr lang="en-NL" sz="2800" baseline="30000" dirty="0"/>
              <a:t> </a:t>
            </a:r>
            <a:r>
              <a:rPr lang="en-NL" sz="2800" baseline="30000" dirty="0">
                <a:latin typeface="Symbol" pitchFamily="2" charset="2"/>
              </a:rPr>
              <a:t>D</a:t>
            </a:r>
            <a:r>
              <a:rPr lang="en-NL" sz="2800" baseline="30000" dirty="0"/>
              <a:t>E </a:t>
            </a:r>
            <a:r>
              <a:rPr lang="en-NL" sz="2800" baseline="30000" dirty="0">
                <a:latin typeface="Symbol" pitchFamily="2" charset="2"/>
              </a:rPr>
              <a:t>D</a:t>
            </a:r>
            <a:r>
              <a:rPr lang="en-NL" sz="2800" baseline="30000" dirty="0"/>
              <a:t>t /h</a:t>
            </a:r>
          </a:p>
        </p:txBody>
      </p: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801EC825-419E-F05C-DAA3-D783FF1F19E7}"/>
              </a:ext>
            </a:extLst>
          </p:cNvPr>
          <p:cNvCxnSpPr>
            <a:cxnSpLocks/>
          </p:cNvCxnSpPr>
          <p:nvPr/>
        </p:nvCxnSpPr>
        <p:spPr>
          <a:xfrm>
            <a:off x="614779" y="1898203"/>
            <a:ext cx="1249574" cy="1188810"/>
          </a:xfrm>
          <a:prstGeom prst="straightConnector1">
            <a:avLst/>
          </a:prstGeom>
          <a:ln w="158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>
            <a:extLst>
              <a:ext uri="{FF2B5EF4-FFF2-40B4-BE49-F238E27FC236}">
                <a16:creationId xmlns:a16="http://schemas.microsoft.com/office/drawing/2014/main" id="{73C0BBD8-5E86-DB58-B255-7AB8B16C6B83}"/>
              </a:ext>
            </a:extLst>
          </p:cNvPr>
          <p:cNvSpPr txBox="1"/>
          <p:nvPr/>
        </p:nvSpPr>
        <p:spPr>
          <a:xfrm>
            <a:off x="4991632" y="1416104"/>
            <a:ext cx="330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600" dirty="0"/>
              <a:t>}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42104336-1B6A-D24E-2664-F517B4DE425E}"/>
              </a:ext>
            </a:extLst>
          </p:cNvPr>
          <p:cNvSpPr txBox="1"/>
          <p:nvPr/>
        </p:nvSpPr>
        <p:spPr>
          <a:xfrm>
            <a:off x="5220119" y="1510972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dirty="0"/>
              <a:t>= </a:t>
            </a:r>
            <a:r>
              <a:rPr lang="en-NL" sz="2000" dirty="0">
                <a:latin typeface="Symbol" pitchFamily="2" charset="2"/>
              </a:rPr>
              <a:t>D</a:t>
            </a:r>
            <a:r>
              <a:rPr lang="en-NL" sz="2000" dirty="0"/>
              <a:t>E</a:t>
            </a: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B275A440-8393-0792-0D41-D4EDCE701672}"/>
              </a:ext>
            </a:extLst>
          </p:cNvPr>
          <p:cNvSpPr/>
          <p:nvPr/>
        </p:nvSpPr>
        <p:spPr>
          <a:xfrm>
            <a:off x="8318090" y="3148512"/>
            <a:ext cx="3510116" cy="3145111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98750E30-FD09-54B8-2EC9-D0B12511291B}"/>
              </a:ext>
            </a:extLst>
          </p:cNvPr>
          <p:cNvGrpSpPr/>
          <p:nvPr/>
        </p:nvGrpSpPr>
        <p:grpSpPr>
          <a:xfrm>
            <a:off x="8007523" y="3385472"/>
            <a:ext cx="3803427" cy="2707830"/>
            <a:chOff x="4876272" y="2972028"/>
            <a:chExt cx="1304160" cy="461271"/>
          </a:xfrm>
        </p:grpSpPr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B9B39174-7555-7466-3AE9-D40FD3CE5D83}"/>
                </a:ext>
              </a:extLst>
            </p:cNvPr>
            <p:cNvGrpSpPr/>
            <p:nvPr/>
          </p:nvGrpSpPr>
          <p:grpSpPr>
            <a:xfrm>
              <a:off x="4876272" y="2972028"/>
              <a:ext cx="434720" cy="461271"/>
              <a:chOff x="7958574" y="4655092"/>
              <a:chExt cx="3330222" cy="1512712"/>
            </a:xfrm>
          </p:grpSpPr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C7895F15-17C7-8255-F1D7-F04BE487A6CC}"/>
                  </a:ext>
                </a:extLst>
              </p:cNvPr>
              <p:cNvSpPr/>
              <p:nvPr/>
            </p:nvSpPr>
            <p:spPr>
              <a:xfrm>
                <a:off x="7958574" y="4655092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EC4844D3-DC53-0C72-573D-EEDC0C494A6A}"/>
                  </a:ext>
                </a:extLst>
              </p:cNvPr>
              <p:cNvSpPr/>
              <p:nvPr/>
            </p:nvSpPr>
            <p:spPr>
              <a:xfrm flipV="1">
                <a:off x="9623685" y="5411448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</p:grp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86469D27-F24E-E5FE-7D97-4A76000973D6}"/>
                </a:ext>
              </a:extLst>
            </p:cNvPr>
            <p:cNvGrpSpPr/>
            <p:nvPr/>
          </p:nvGrpSpPr>
          <p:grpSpPr>
            <a:xfrm>
              <a:off x="5310992" y="2972028"/>
              <a:ext cx="434720" cy="461271"/>
              <a:chOff x="7958574" y="4655092"/>
              <a:chExt cx="3330222" cy="1512712"/>
            </a:xfrm>
          </p:grpSpPr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42F23997-079E-0F76-4C3E-923E114D5989}"/>
                  </a:ext>
                </a:extLst>
              </p:cNvPr>
              <p:cNvSpPr/>
              <p:nvPr/>
            </p:nvSpPr>
            <p:spPr>
              <a:xfrm>
                <a:off x="7958574" y="4655092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4D2D890B-FD37-4BA5-738E-965BA07059A8}"/>
                  </a:ext>
                </a:extLst>
              </p:cNvPr>
              <p:cNvSpPr/>
              <p:nvPr/>
            </p:nvSpPr>
            <p:spPr>
              <a:xfrm flipV="1">
                <a:off x="9623685" y="5411448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58F4366C-4063-3D21-9F5F-DF5C6A64092A}"/>
                </a:ext>
              </a:extLst>
            </p:cNvPr>
            <p:cNvGrpSpPr/>
            <p:nvPr/>
          </p:nvGrpSpPr>
          <p:grpSpPr>
            <a:xfrm>
              <a:off x="5745712" y="2972028"/>
              <a:ext cx="434720" cy="461271"/>
              <a:chOff x="7958574" y="4655092"/>
              <a:chExt cx="3330222" cy="1512712"/>
            </a:xfrm>
          </p:grpSpPr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A4DD3811-9090-2287-945B-7E0E19E4534A}"/>
                  </a:ext>
                </a:extLst>
              </p:cNvPr>
              <p:cNvSpPr/>
              <p:nvPr/>
            </p:nvSpPr>
            <p:spPr>
              <a:xfrm>
                <a:off x="7958574" y="4655092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973AAC99-6FD2-B92E-A890-5455E7592D4E}"/>
                  </a:ext>
                </a:extLst>
              </p:cNvPr>
              <p:cNvSpPr/>
              <p:nvPr/>
            </p:nvSpPr>
            <p:spPr>
              <a:xfrm flipV="1">
                <a:off x="9623685" y="5411448"/>
                <a:ext cx="1665111" cy="756356"/>
              </a:xfrm>
              <a:custGeom>
                <a:avLst/>
                <a:gdLst>
                  <a:gd name="connsiteX0" fmla="*/ 0 w 1665111"/>
                  <a:gd name="connsiteY0" fmla="*/ 750712 h 756356"/>
                  <a:gd name="connsiteX1" fmla="*/ 829733 w 1665111"/>
                  <a:gd name="connsiteY1" fmla="*/ 1 h 756356"/>
                  <a:gd name="connsiteX2" fmla="*/ 1665111 w 1665111"/>
                  <a:gd name="connsiteY2" fmla="*/ 756356 h 75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5111" h="756356">
                    <a:moveTo>
                      <a:pt x="0" y="750712"/>
                    </a:moveTo>
                    <a:cubicBezTo>
                      <a:pt x="276107" y="374886"/>
                      <a:pt x="552215" y="-940"/>
                      <a:pt x="829733" y="1"/>
                    </a:cubicBezTo>
                    <a:cubicBezTo>
                      <a:pt x="1107251" y="942"/>
                      <a:pt x="1386181" y="378649"/>
                      <a:pt x="1665111" y="756356"/>
                    </a:cubicBezTo>
                  </a:path>
                </a:pathLst>
              </a:custGeom>
              <a:noFill/>
              <a:ln w="25400"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</p:grpSp>
      </p:grpSp>
      <p:sp>
        <p:nvSpPr>
          <p:cNvPr id="205" name="Rectangle 204">
            <a:extLst>
              <a:ext uri="{FF2B5EF4-FFF2-40B4-BE49-F238E27FC236}">
                <a16:creationId xmlns:a16="http://schemas.microsoft.com/office/drawing/2014/main" id="{29D6DC4F-CE71-F9F5-19D1-7CC145390B13}"/>
              </a:ext>
            </a:extLst>
          </p:cNvPr>
          <p:cNvSpPr/>
          <p:nvPr/>
        </p:nvSpPr>
        <p:spPr>
          <a:xfrm>
            <a:off x="7884545" y="3199870"/>
            <a:ext cx="407667" cy="16325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cxnSp>
        <p:nvCxnSpPr>
          <p:cNvPr id="207" name="Straight Arrow Connector 206">
            <a:extLst>
              <a:ext uri="{FF2B5EF4-FFF2-40B4-BE49-F238E27FC236}">
                <a16:creationId xmlns:a16="http://schemas.microsoft.com/office/drawing/2014/main" id="{9BC15016-422A-8067-EC65-7C44A847426A}"/>
              </a:ext>
            </a:extLst>
          </p:cNvPr>
          <p:cNvCxnSpPr>
            <a:cxnSpLocks/>
            <a:stCxn id="156" idx="3"/>
          </p:cNvCxnSpPr>
          <p:nvPr/>
        </p:nvCxnSpPr>
        <p:spPr>
          <a:xfrm flipV="1">
            <a:off x="7158244" y="6084234"/>
            <a:ext cx="1705571" cy="65985"/>
          </a:xfrm>
          <a:prstGeom prst="straightConnector1">
            <a:avLst/>
          </a:prstGeom>
          <a:ln w="25400">
            <a:solidFill>
              <a:srgbClr val="900CFF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Oval 210">
            <a:extLst>
              <a:ext uri="{FF2B5EF4-FFF2-40B4-BE49-F238E27FC236}">
                <a16:creationId xmlns:a16="http://schemas.microsoft.com/office/drawing/2014/main" id="{02323210-C62C-2037-9495-DD36A223B811}"/>
              </a:ext>
            </a:extLst>
          </p:cNvPr>
          <p:cNvSpPr>
            <a:spLocks noChangeAspect="1"/>
          </p:cNvSpPr>
          <p:nvPr/>
        </p:nvSpPr>
        <p:spPr>
          <a:xfrm>
            <a:off x="8261123" y="3343333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D62F28B0-9111-A42A-CA48-750231FA71A0}"/>
              </a:ext>
            </a:extLst>
          </p:cNvPr>
          <p:cNvSpPr>
            <a:spLocks noChangeAspect="1"/>
          </p:cNvSpPr>
          <p:nvPr/>
        </p:nvSpPr>
        <p:spPr>
          <a:xfrm>
            <a:off x="8896598" y="6040525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FED5B514-3E93-0602-77A3-921AFDD4E49A}"/>
              </a:ext>
            </a:extLst>
          </p:cNvPr>
          <p:cNvSpPr>
            <a:spLocks noChangeAspect="1"/>
          </p:cNvSpPr>
          <p:nvPr/>
        </p:nvSpPr>
        <p:spPr>
          <a:xfrm>
            <a:off x="8682077" y="5307722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3C9D76B4-889D-AA8B-B553-4F84A472AFCA}"/>
              </a:ext>
            </a:extLst>
          </p:cNvPr>
          <p:cNvSpPr>
            <a:spLocks noChangeAspect="1"/>
          </p:cNvSpPr>
          <p:nvPr/>
        </p:nvSpPr>
        <p:spPr>
          <a:xfrm>
            <a:off x="8523931" y="4286932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C8FA338D-4DA8-3C8D-52F4-AB8700267894}"/>
              </a:ext>
            </a:extLst>
          </p:cNvPr>
          <p:cNvSpPr>
            <a:spLocks noChangeAspect="1"/>
          </p:cNvSpPr>
          <p:nvPr/>
        </p:nvSpPr>
        <p:spPr>
          <a:xfrm>
            <a:off x="9280177" y="4284056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DC792A80-BC19-8E3C-912B-7E7BC6B20D46}"/>
              </a:ext>
            </a:extLst>
          </p:cNvPr>
          <p:cNvSpPr>
            <a:spLocks noChangeAspect="1"/>
          </p:cNvSpPr>
          <p:nvPr/>
        </p:nvSpPr>
        <p:spPr>
          <a:xfrm>
            <a:off x="9113399" y="5333599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A3A09052-06CE-8B49-2720-2128ACE1EF90}"/>
              </a:ext>
            </a:extLst>
          </p:cNvPr>
          <p:cNvSpPr>
            <a:spLocks noChangeAspect="1"/>
          </p:cNvSpPr>
          <p:nvPr/>
        </p:nvSpPr>
        <p:spPr>
          <a:xfrm>
            <a:off x="9533213" y="3338028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20" name="Oval 219">
            <a:extLst>
              <a:ext uri="{FF2B5EF4-FFF2-40B4-BE49-F238E27FC236}">
                <a16:creationId xmlns:a16="http://schemas.microsoft.com/office/drawing/2014/main" id="{CC1CDDE7-5AA8-87DE-4486-21A2E6E5E5CA}"/>
              </a:ext>
            </a:extLst>
          </p:cNvPr>
          <p:cNvSpPr>
            <a:spLocks noChangeAspect="1"/>
          </p:cNvSpPr>
          <p:nvPr/>
        </p:nvSpPr>
        <p:spPr>
          <a:xfrm>
            <a:off x="9789126" y="4284053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21" name="Oval 220">
            <a:extLst>
              <a:ext uri="{FF2B5EF4-FFF2-40B4-BE49-F238E27FC236}">
                <a16:creationId xmlns:a16="http://schemas.microsoft.com/office/drawing/2014/main" id="{C91DF5DE-99C2-ED86-5447-AA035CE217FB}"/>
              </a:ext>
            </a:extLst>
          </p:cNvPr>
          <p:cNvSpPr>
            <a:spLocks noChangeAspect="1"/>
          </p:cNvSpPr>
          <p:nvPr/>
        </p:nvSpPr>
        <p:spPr>
          <a:xfrm>
            <a:off x="9950152" y="5316341"/>
            <a:ext cx="108000" cy="108000"/>
          </a:xfrm>
          <a:prstGeom prst="ellipse">
            <a:avLst/>
          </a:prstGeom>
          <a:solidFill>
            <a:srgbClr val="05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3B2749F7-8BC6-C1F7-715A-427599C66200}"/>
              </a:ext>
            </a:extLst>
          </p:cNvPr>
          <p:cNvSpPr txBox="1"/>
          <p:nvPr/>
        </p:nvSpPr>
        <p:spPr>
          <a:xfrm rot="16200000">
            <a:off x="7022077" y="4730525"/>
            <a:ext cx="2217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  <a:r>
              <a:rPr lang="en-NL" dirty="0"/>
              <a:t>xcitation probability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F7FA20D0-9651-A5A6-CD59-2387F26CDBCC}"/>
              </a:ext>
            </a:extLst>
          </p:cNvPr>
          <p:cNvSpPr txBox="1"/>
          <p:nvPr/>
        </p:nvSpPr>
        <p:spPr>
          <a:xfrm>
            <a:off x="3347803" y="3548589"/>
            <a:ext cx="465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1st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1AE6A302-EF2C-A9BF-8445-B8D061020E0C}"/>
              </a:ext>
            </a:extLst>
          </p:cNvPr>
          <p:cNvSpPr txBox="1"/>
          <p:nvPr/>
        </p:nvSpPr>
        <p:spPr>
          <a:xfrm>
            <a:off x="1865368" y="3549337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2nd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CA7A0E34-2E57-E9CA-4465-9A47055C77F2}"/>
              </a:ext>
            </a:extLst>
          </p:cNvPr>
          <p:cNvSpPr txBox="1"/>
          <p:nvPr/>
        </p:nvSpPr>
        <p:spPr>
          <a:xfrm>
            <a:off x="3437566" y="4923282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>
                <a:solidFill>
                  <a:schemeClr val="bg1">
                    <a:lumMod val="85000"/>
                  </a:schemeClr>
                </a:solidFill>
              </a:rPr>
              <a:t>2nd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B09B040D-3F7C-A552-FF44-AA0893698CFB}"/>
              </a:ext>
            </a:extLst>
          </p:cNvPr>
          <p:cNvSpPr txBox="1"/>
          <p:nvPr/>
        </p:nvSpPr>
        <p:spPr>
          <a:xfrm>
            <a:off x="3427600" y="6446956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2nd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5DCF1F-86C8-90C2-A6F8-1439BC1F96A6}"/>
              </a:ext>
            </a:extLst>
          </p:cNvPr>
          <p:cNvSpPr txBox="1"/>
          <p:nvPr/>
        </p:nvSpPr>
        <p:spPr>
          <a:xfrm>
            <a:off x="8790077" y="2701462"/>
            <a:ext cx="2459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Ramsey fringe recording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6EE62D-E780-8903-A7EF-A49A4A028AF3}"/>
              </a:ext>
            </a:extLst>
          </p:cNvPr>
          <p:cNvSpPr/>
          <p:nvPr/>
        </p:nvSpPr>
        <p:spPr>
          <a:xfrm>
            <a:off x="3925864" y="4002585"/>
            <a:ext cx="3676685" cy="131349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A1651F-8862-726C-3F7F-0C579CAE2B62}"/>
              </a:ext>
            </a:extLst>
          </p:cNvPr>
          <p:cNvSpPr txBox="1"/>
          <p:nvPr/>
        </p:nvSpPr>
        <p:spPr>
          <a:xfrm>
            <a:off x="8324809" y="6358131"/>
            <a:ext cx="3445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>
                <a:latin typeface="Symbol" pitchFamily="2" charset="2"/>
              </a:rPr>
              <a:t>D</a:t>
            </a:r>
            <a:r>
              <a:rPr lang="en-NL" dirty="0"/>
              <a:t>t = N</a:t>
            </a:r>
            <a:r>
              <a:rPr lang="en-NL" dirty="0">
                <a:latin typeface="Symbol" pitchFamily="2" charset="2"/>
              </a:rPr>
              <a:t>D</a:t>
            </a:r>
            <a:r>
              <a:rPr lang="en-NL" dirty="0"/>
              <a:t>T                                 + </a:t>
            </a:r>
            <a:r>
              <a:rPr lang="en-NL" dirty="0">
                <a:latin typeface="Symbol" pitchFamily="2" charset="2"/>
              </a:rPr>
              <a:t>d</a:t>
            </a:r>
            <a:r>
              <a:rPr lang="en-NL" dirty="0"/>
              <a:t>t  →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00D69B-8D51-D003-F062-5446259023C1}"/>
              </a:ext>
            </a:extLst>
          </p:cNvPr>
          <p:cNvSpPr txBox="1"/>
          <p:nvPr/>
        </p:nvSpPr>
        <p:spPr>
          <a:xfrm>
            <a:off x="8448381" y="1903676"/>
            <a:ext cx="31820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NL" dirty="0"/>
              <a:t>Signal ~ 1+ cos (2</a:t>
            </a:r>
            <a:r>
              <a:rPr lang="en-NL" dirty="0">
                <a:latin typeface="Symbol" pitchFamily="2" charset="2"/>
              </a:rPr>
              <a:t>p</a:t>
            </a:r>
            <a:r>
              <a:rPr lang="en-NL" dirty="0"/>
              <a:t> f</a:t>
            </a:r>
            <a:r>
              <a:rPr lang="en-NL" baseline="-25000" dirty="0"/>
              <a:t>trans</a:t>
            </a:r>
            <a:r>
              <a:rPr lang="en-NL" dirty="0"/>
              <a:t> </a:t>
            </a:r>
            <a:r>
              <a:rPr lang="en-NL" dirty="0">
                <a:latin typeface="Symbol" pitchFamily="2" charset="2"/>
              </a:rPr>
              <a:t>D</a:t>
            </a:r>
            <a:r>
              <a:rPr lang="en-NL" dirty="0"/>
              <a:t>t + </a:t>
            </a:r>
            <a:r>
              <a:rPr lang="en-NL" dirty="0">
                <a:latin typeface="Symbol" pitchFamily="2" charset="2"/>
              </a:rPr>
              <a:t>Df</a:t>
            </a:r>
            <a:r>
              <a:rPr lang="en-NL" dirty="0"/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15D2CA-0388-1D68-98A5-32F9664BFAC1}"/>
              </a:ext>
            </a:extLst>
          </p:cNvPr>
          <p:cNvSpPr txBox="1"/>
          <p:nvPr/>
        </p:nvSpPr>
        <p:spPr>
          <a:xfrm>
            <a:off x="7891609" y="3215942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4p</a:t>
            </a:r>
          </a:p>
        </p:txBody>
      </p:sp>
    </p:spTree>
    <p:extLst>
      <p:ext uri="{BB962C8B-B14F-4D97-AF65-F5344CB8AC3E}">
        <p14:creationId xmlns:p14="http://schemas.microsoft.com/office/powerpoint/2010/main" val="192784069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45389" y="-66677"/>
            <a:ext cx="10515600" cy="995915"/>
          </a:xfrm>
        </p:spPr>
        <p:txBody>
          <a:bodyPr>
            <a:normAutofit/>
          </a:bodyPr>
          <a:lstStyle/>
          <a:p>
            <a:r>
              <a:rPr lang="en-US" sz="3400" dirty="0">
                <a:solidFill>
                  <a:schemeClr val="bg1"/>
                </a:solidFill>
              </a:rPr>
              <a:t>Ramsey-comb spectroscopy – the principle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89389" y="6449060"/>
            <a:ext cx="2743200" cy="365125"/>
          </a:xfrm>
        </p:spPr>
        <p:txBody>
          <a:bodyPr/>
          <a:lstStyle/>
          <a:p>
            <a:fld id="{BB36BB11-D2F2-914C-855E-12EC56F7C885}" type="slidenum">
              <a:rPr lang="en-US" smtClean="0"/>
              <a:t>65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0B1FB6-FDDC-EC4F-B9ED-210AF27CE41A}"/>
              </a:ext>
            </a:extLst>
          </p:cNvPr>
          <p:cNvSpPr txBox="1"/>
          <p:nvPr/>
        </p:nvSpPr>
        <p:spPr>
          <a:xfrm>
            <a:off x="6870764" y="852577"/>
            <a:ext cx="2744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</a:t>
            </a:r>
            <a:r>
              <a:rPr lang="en-NL" sz="2400" dirty="0"/>
              <a:t>ransition frequency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C775F2-2C5C-7741-972E-4D47C98EC2B4}"/>
              </a:ext>
            </a:extLst>
          </p:cNvPr>
          <p:cNvSpPr txBox="1"/>
          <p:nvPr/>
        </p:nvSpPr>
        <p:spPr>
          <a:xfrm>
            <a:off x="412533" y="5405875"/>
            <a:ext cx="54923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>
                <a:latin typeface="Symbol" pitchFamily="2" charset="2"/>
              </a:rPr>
              <a:t>t</a:t>
            </a:r>
            <a:r>
              <a:rPr lang="en-NL" sz="2000" i="1" baseline="-25000" dirty="0"/>
              <a:t>p</a:t>
            </a:r>
            <a:r>
              <a:rPr lang="en-NL" sz="2000" dirty="0"/>
              <a:t> = pulse length (square pulses)</a:t>
            </a:r>
          </a:p>
          <a:p>
            <a:r>
              <a:rPr lang="en-NL" sz="2000" dirty="0">
                <a:latin typeface="Symbol" pitchFamily="2" charset="2"/>
              </a:rPr>
              <a:t>W</a:t>
            </a:r>
            <a:r>
              <a:rPr lang="en-NL" sz="2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NL" sz="2000" dirty="0"/>
              <a:t> = Rabi frequency (depends on intensity)</a:t>
            </a:r>
          </a:p>
          <a:p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NL" sz="2000" dirty="0"/>
              <a:t> = Rabi frequency with detunig taken into account</a:t>
            </a:r>
          </a:p>
          <a:p>
            <a:r>
              <a:rPr lang="en-NL" sz="2000" dirty="0">
                <a:latin typeface="Symbol" pitchFamily="2" charset="2"/>
              </a:rPr>
              <a:t>D</a:t>
            </a:r>
            <a:r>
              <a:rPr lang="en-NL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NL" sz="2000" dirty="0"/>
              <a:t> = detunig center of pulse spectrum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8C2A31-26C9-DD43-B912-16FE56B5DB1D}"/>
              </a:ext>
            </a:extLst>
          </p:cNvPr>
          <p:cNvSpPr txBox="1"/>
          <p:nvPr/>
        </p:nvSpPr>
        <p:spPr>
          <a:xfrm>
            <a:off x="6287132" y="6277679"/>
            <a:ext cx="31598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* </a:t>
            </a:r>
            <a:r>
              <a:rPr lang="en-NL" sz="2000" u="sng" dirty="0"/>
              <a:t>see PRA </a:t>
            </a:r>
            <a:r>
              <a:rPr lang="en-NL" sz="2000" b="1" u="sng" dirty="0"/>
              <a:t>89</a:t>
            </a:r>
            <a:r>
              <a:rPr lang="en-NL" sz="2000" u="sng" dirty="0"/>
              <a:t>, 052510 (2014)</a:t>
            </a:r>
          </a:p>
          <a:p>
            <a:endParaRPr lang="en-NL" sz="2000" u="sng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0A34150-0E8F-869D-54C6-85A11FC83D35}"/>
              </a:ext>
            </a:extLst>
          </p:cNvPr>
          <p:cNvGrpSpPr/>
          <p:nvPr/>
        </p:nvGrpSpPr>
        <p:grpSpPr>
          <a:xfrm>
            <a:off x="3646021" y="1566243"/>
            <a:ext cx="7220680" cy="3618545"/>
            <a:chOff x="3646021" y="1566243"/>
            <a:chExt cx="7220680" cy="3618545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9572CEAB-0859-4F4C-9A54-0CE09ABD7D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46021" y="1566243"/>
              <a:ext cx="7220680" cy="361854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DFE5547-03AA-1C43-D584-789BA6F24AEE}"/>
                </a:ext>
              </a:extLst>
            </p:cNvPr>
            <p:cNvSpPr/>
            <p:nvPr/>
          </p:nvSpPr>
          <p:spPr>
            <a:xfrm>
              <a:off x="8121925" y="1834249"/>
              <a:ext cx="116377" cy="2558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32CFF9B-F0E9-2D9A-361D-0C7E89FBD090}"/>
                </a:ext>
              </a:extLst>
            </p:cNvPr>
            <p:cNvSpPr txBox="1"/>
            <p:nvPr/>
          </p:nvSpPr>
          <p:spPr>
            <a:xfrm>
              <a:off x="7982812" y="1777487"/>
              <a:ext cx="3417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2EE403E-DAF4-7047-8A33-D27FEF652ADC}"/>
              </a:ext>
            </a:extLst>
          </p:cNvPr>
          <p:cNvSpPr txBox="1"/>
          <p:nvPr/>
        </p:nvSpPr>
        <p:spPr>
          <a:xfrm>
            <a:off x="294119" y="1629690"/>
            <a:ext cx="5107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b="1" dirty="0"/>
              <a:t>Excitation probability after 2 identical pulses*: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AEDD7428-9DBD-DF4C-8CC8-57E3AEF6F05B}"/>
              </a:ext>
            </a:extLst>
          </p:cNvPr>
          <p:cNvSpPr/>
          <p:nvPr/>
        </p:nvSpPr>
        <p:spPr>
          <a:xfrm>
            <a:off x="8010051" y="1280161"/>
            <a:ext cx="232756" cy="4024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9313726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45389" y="-66677"/>
            <a:ext cx="10515600" cy="995915"/>
          </a:xfrm>
        </p:spPr>
        <p:txBody>
          <a:bodyPr>
            <a:normAutofit/>
          </a:bodyPr>
          <a:lstStyle/>
          <a:p>
            <a:r>
              <a:rPr lang="en-US" sz="3400" dirty="0">
                <a:solidFill>
                  <a:schemeClr val="bg1"/>
                </a:solidFill>
              </a:rPr>
              <a:t>Ramsey-comb spectroscopy – the principle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89389" y="6449060"/>
            <a:ext cx="2743200" cy="365125"/>
          </a:xfrm>
        </p:spPr>
        <p:txBody>
          <a:bodyPr/>
          <a:lstStyle/>
          <a:p>
            <a:fld id="{BB36BB11-D2F2-914C-855E-12EC56F7C885}" type="slidenum">
              <a:rPr lang="en-US" smtClean="0"/>
              <a:t>66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0B1FB6-FDDC-EC4F-B9ED-210AF27CE41A}"/>
              </a:ext>
            </a:extLst>
          </p:cNvPr>
          <p:cNvSpPr txBox="1"/>
          <p:nvPr/>
        </p:nvSpPr>
        <p:spPr>
          <a:xfrm>
            <a:off x="6870764" y="852577"/>
            <a:ext cx="2744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</a:t>
            </a:r>
            <a:r>
              <a:rPr lang="en-NL" sz="2400" dirty="0"/>
              <a:t>ransition frequency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C775F2-2C5C-7741-972E-4D47C98EC2B4}"/>
              </a:ext>
            </a:extLst>
          </p:cNvPr>
          <p:cNvSpPr txBox="1"/>
          <p:nvPr/>
        </p:nvSpPr>
        <p:spPr>
          <a:xfrm>
            <a:off x="412533" y="5405875"/>
            <a:ext cx="54923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>
                <a:latin typeface="Symbol" pitchFamily="2" charset="2"/>
              </a:rPr>
              <a:t>t</a:t>
            </a:r>
            <a:r>
              <a:rPr lang="en-NL" sz="2000" i="1" baseline="-25000" dirty="0"/>
              <a:t>p</a:t>
            </a:r>
            <a:r>
              <a:rPr lang="en-NL" sz="2000" dirty="0"/>
              <a:t> = pulse length (square pulses)</a:t>
            </a:r>
          </a:p>
          <a:p>
            <a:r>
              <a:rPr lang="en-NL" sz="2000" dirty="0">
                <a:latin typeface="Symbol" pitchFamily="2" charset="2"/>
              </a:rPr>
              <a:t>W</a:t>
            </a:r>
            <a:r>
              <a:rPr lang="en-NL" sz="2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NL" sz="2000" dirty="0"/>
              <a:t> = Rabi frequency (depends on intensity)</a:t>
            </a:r>
          </a:p>
          <a:p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NL" sz="2000" dirty="0"/>
              <a:t> = Rabi frequency with detunig taken into account</a:t>
            </a:r>
          </a:p>
          <a:p>
            <a:r>
              <a:rPr lang="en-NL" sz="2000" dirty="0">
                <a:latin typeface="Symbol" pitchFamily="2" charset="2"/>
              </a:rPr>
              <a:t>D</a:t>
            </a:r>
            <a:r>
              <a:rPr lang="en-NL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NL" sz="2000" dirty="0"/>
              <a:t> = detunig center of pulse spectrum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8C2A31-26C9-DD43-B912-16FE56B5DB1D}"/>
              </a:ext>
            </a:extLst>
          </p:cNvPr>
          <p:cNvSpPr txBox="1"/>
          <p:nvPr/>
        </p:nvSpPr>
        <p:spPr>
          <a:xfrm>
            <a:off x="6287132" y="6277679"/>
            <a:ext cx="31598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* </a:t>
            </a:r>
            <a:r>
              <a:rPr lang="en-NL" sz="2000" u="sng" dirty="0"/>
              <a:t>see PRA </a:t>
            </a:r>
            <a:r>
              <a:rPr lang="en-NL" sz="2000" b="1" u="sng" dirty="0"/>
              <a:t>89</a:t>
            </a:r>
            <a:r>
              <a:rPr lang="en-NL" sz="2000" u="sng" dirty="0"/>
              <a:t>, 052510 (2014)</a:t>
            </a:r>
          </a:p>
          <a:p>
            <a:endParaRPr lang="en-NL" sz="2000" u="sng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0A34150-0E8F-869D-54C6-85A11FC83D35}"/>
              </a:ext>
            </a:extLst>
          </p:cNvPr>
          <p:cNvGrpSpPr/>
          <p:nvPr/>
        </p:nvGrpSpPr>
        <p:grpSpPr>
          <a:xfrm>
            <a:off x="3646021" y="1566243"/>
            <a:ext cx="7220680" cy="3618545"/>
            <a:chOff x="3646021" y="1566243"/>
            <a:chExt cx="7220680" cy="3618545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9572CEAB-0859-4F4C-9A54-0CE09ABD7D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46021" y="1566243"/>
              <a:ext cx="7220680" cy="361854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DFE5547-03AA-1C43-D584-789BA6F24AEE}"/>
                </a:ext>
              </a:extLst>
            </p:cNvPr>
            <p:cNvSpPr/>
            <p:nvPr/>
          </p:nvSpPr>
          <p:spPr>
            <a:xfrm>
              <a:off x="8121925" y="1834249"/>
              <a:ext cx="116377" cy="2558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32CFF9B-F0E9-2D9A-361D-0C7E89FBD090}"/>
                </a:ext>
              </a:extLst>
            </p:cNvPr>
            <p:cNvSpPr txBox="1"/>
            <p:nvPr/>
          </p:nvSpPr>
          <p:spPr>
            <a:xfrm>
              <a:off x="7982812" y="1777487"/>
              <a:ext cx="3417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2EE403E-DAF4-7047-8A33-D27FEF652ADC}"/>
              </a:ext>
            </a:extLst>
          </p:cNvPr>
          <p:cNvSpPr txBox="1"/>
          <p:nvPr/>
        </p:nvSpPr>
        <p:spPr>
          <a:xfrm>
            <a:off x="294119" y="1629690"/>
            <a:ext cx="5107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b="1" dirty="0"/>
              <a:t>Excitation probability after 2 identical pulses*: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AEDD7428-9DBD-DF4C-8CC8-57E3AEF6F05B}"/>
              </a:ext>
            </a:extLst>
          </p:cNvPr>
          <p:cNvSpPr/>
          <p:nvPr/>
        </p:nvSpPr>
        <p:spPr>
          <a:xfrm>
            <a:off x="8010051" y="1280161"/>
            <a:ext cx="232756" cy="4024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230162B-1A8B-8584-E25A-3F3C035CB394}"/>
              </a:ext>
            </a:extLst>
          </p:cNvPr>
          <p:cNvSpPr/>
          <p:nvPr/>
        </p:nvSpPr>
        <p:spPr>
          <a:xfrm>
            <a:off x="6463431" y="1460524"/>
            <a:ext cx="2911682" cy="79433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0668733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45389" y="-66677"/>
            <a:ext cx="10515600" cy="995915"/>
          </a:xfrm>
        </p:spPr>
        <p:txBody>
          <a:bodyPr>
            <a:normAutofit/>
          </a:bodyPr>
          <a:lstStyle/>
          <a:p>
            <a:r>
              <a:rPr lang="en-US" sz="3400" dirty="0">
                <a:solidFill>
                  <a:schemeClr val="bg1"/>
                </a:solidFill>
              </a:rPr>
              <a:t>Ramsey-comb spectroscopy – the principle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89389" y="6449060"/>
            <a:ext cx="2743200" cy="365125"/>
          </a:xfrm>
        </p:spPr>
        <p:txBody>
          <a:bodyPr/>
          <a:lstStyle/>
          <a:p>
            <a:fld id="{BB36BB11-D2F2-914C-855E-12EC56F7C885}" type="slidenum">
              <a:rPr lang="en-US" smtClean="0"/>
              <a:t>67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0B1FB6-FDDC-EC4F-B9ED-210AF27CE41A}"/>
              </a:ext>
            </a:extLst>
          </p:cNvPr>
          <p:cNvSpPr txBox="1"/>
          <p:nvPr/>
        </p:nvSpPr>
        <p:spPr>
          <a:xfrm>
            <a:off x="6870764" y="852577"/>
            <a:ext cx="2744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</a:t>
            </a:r>
            <a:r>
              <a:rPr lang="en-NL" sz="2400" dirty="0"/>
              <a:t>ransition frequency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C775F2-2C5C-7741-972E-4D47C98EC2B4}"/>
              </a:ext>
            </a:extLst>
          </p:cNvPr>
          <p:cNvSpPr txBox="1"/>
          <p:nvPr/>
        </p:nvSpPr>
        <p:spPr>
          <a:xfrm>
            <a:off x="412533" y="5405875"/>
            <a:ext cx="54923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>
                <a:latin typeface="Symbol" pitchFamily="2" charset="2"/>
              </a:rPr>
              <a:t>t</a:t>
            </a:r>
            <a:r>
              <a:rPr lang="en-NL" sz="2000" i="1" baseline="-25000" dirty="0"/>
              <a:t>p</a:t>
            </a:r>
            <a:r>
              <a:rPr lang="en-NL" sz="2000" dirty="0"/>
              <a:t> = pulse length (square pulses)</a:t>
            </a:r>
          </a:p>
          <a:p>
            <a:r>
              <a:rPr lang="en-NL" sz="2000" dirty="0">
                <a:latin typeface="Symbol" pitchFamily="2" charset="2"/>
              </a:rPr>
              <a:t>W</a:t>
            </a:r>
            <a:r>
              <a:rPr lang="en-NL" sz="2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NL" sz="2000" dirty="0"/>
              <a:t> = Rabi frequency (depends on intensity)</a:t>
            </a:r>
          </a:p>
          <a:p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NL" sz="2000" dirty="0"/>
              <a:t> = Rabi frequency with detunig taken into account</a:t>
            </a:r>
          </a:p>
          <a:p>
            <a:r>
              <a:rPr lang="en-NL" sz="2000" dirty="0">
                <a:latin typeface="Symbol" pitchFamily="2" charset="2"/>
              </a:rPr>
              <a:t>D</a:t>
            </a:r>
            <a:r>
              <a:rPr lang="en-NL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NL" sz="2000" dirty="0"/>
              <a:t> = detunig center of pulse spectrum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8C2A31-26C9-DD43-B912-16FE56B5DB1D}"/>
              </a:ext>
            </a:extLst>
          </p:cNvPr>
          <p:cNvSpPr txBox="1"/>
          <p:nvPr/>
        </p:nvSpPr>
        <p:spPr>
          <a:xfrm>
            <a:off x="6287132" y="6277679"/>
            <a:ext cx="31598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* </a:t>
            </a:r>
            <a:r>
              <a:rPr lang="en-NL" sz="2000" u="sng" dirty="0"/>
              <a:t>see PRA </a:t>
            </a:r>
            <a:r>
              <a:rPr lang="en-NL" sz="2000" b="1" u="sng" dirty="0"/>
              <a:t>89</a:t>
            </a:r>
            <a:r>
              <a:rPr lang="en-NL" sz="2000" u="sng" dirty="0"/>
              <a:t>, 052510 (2014)</a:t>
            </a:r>
          </a:p>
          <a:p>
            <a:endParaRPr lang="en-NL" sz="2000" u="sng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0A34150-0E8F-869D-54C6-85A11FC83D35}"/>
              </a:ext>
            </a:extLst>
          </p:cNvPr>
          <p:cNvGrpSpPr/>
          <p:nvPr/>
        </p:nvGrpSpPr>
        <p:grpSpPr>
          <a:xfrm>
            <a:off x="3646021" y="1566243"/>
            <a:ext cx="7220680" cy="3618545"/>
            <a:chOff x="3646021" y="1566243"/>
            <a:chExt cx="7220680" cy="3618545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9572CEAB-0859-4F4C-9A54-0CE09ABD7D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46021" y="1566243"/>
              <a:ext cx="7220680" cy="361854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DFE5547-03AA-1C43-D584-789BA6F24AEE}"/>
                </a:ext>
              </a:extLst>
            </p:cNvPr>
            <p:cNvSpPr/>
            <p:nvPr/>
          </p:nvSpPr>
          <p:spPr>
            <a:xfrm>
              <a:off x="8121925" y="1834249"/>
              <a:ext cx="116377" cy="2558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32CFF9B-F0E9-2D9A-361D-0C7E89FBD090}"/>
                </a:ext>
              </a:extLst>
            </p:cNvPr>
            <p:cNvSpPr txBox="1"/>
            <p:nvPr/>
          </p:nvSpPr>
          <p:spPr>
            <a:xfrm>
              <a:off x="7982812" y="1777487"/>
              <a:ext cx="3417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2EE403E-DAF4-7047-8A33-D27FEF652ADC}"/>
              </a:ext>
            </a:extLst>
          </p:cNvPr>
          <p:cNvSpPr txBox="1"/>
          <p:nvPr/>
        </p:nvSpPr>
        <p:spPr>
          <a:xfrm>
            <a:off x="294119" y="1629690"/>
            <a:ext cx="5107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b="1" dirty="0"/>
              <a:t>Excitation probability after 2 identical pulses*: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AEDD7428-9DBD-DF4C-8CC8-57E3AEF6F05B}"/>
              </a:ext>
            </a:extLst>
          </p:cNvPr>
          <p:cNvSpPr/>
          <p:nvPr/>
        </p:nvSpPr>
        <p:spPr>
          <a:xfrm>
            <a:off x="8010051" y="1280161"/>
            <a:ext cx="232756" cy="4024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230162B-1A8B-8584-E25A-3F3C035CB394}"/>
              </a:ext>
            </a:extLst>
          </p:cNvPr>
          <p:cNvSpPr/>
          <p:nvPr/>
        </p:nvSpPr>
        <p:spPr>
          <a:xfrm>
            <a:off x="6463431" y="1460524"/>
            <a:ext cx="2911682" cy="79433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F0FEFC24-9E42-4807-D739-77AE524A17DD}"/>
              </a:ext>
            </a:extLst>
          </p:cNvPr>
          <p:cNvSpPr/>
          <p:nvPr/>
        </p:nvSpPr>
        <p:spPr>
          <a:xfrm>
            <a:off x="8937953" y="1247366"/>
            <a:ext cx="232756" cy="40245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25366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018A2-24D1-F3CF-A72B-FCB7A6E30E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617240C1-1BCB-4872-FCF5-49EB6F520A8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A90A764-6F5A-EC84-D5DB-8200C46C1464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Linked spectroscopy targets: He and He</a:t>
            </a:r>
            <a:r>
              <a:rPr lang="en-US" sz="3600" baseline="300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69BEF5-B21B-219E-CE80-DE85BDE04E03}"/>
              </a:ext>
            </a:extLst>
          </p:cNvPr>
          <p:cNvSpPr txBox="1"/>
          <p:nvPr/>
        </p:nvSpPr>
        <p:spPr>
          <a:xfrm>
            <a:off x="333499" y="4853998"/>
            <a:ext cx="546444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Isotope measurement </a:t>
            </a:r>
            <a:r>
              <a:rPr lang="en-GB" sz="2000" dirty="0"/>
              <a:t>on the </a:t>
            </a:r>
            <a:br>
              <a:rPr lang="en-GB" sz="2000" dirty="0"/>
            </a:br>
            <a:r>
              <a:rPr lang="en-GB" sz="2000" b="1" dirty="0">
                <a:solidFill>
                  <a:srgbClr val="FF0000"/>
                </a:solidFill>
              </a:rPr>
              <a:t>doubly-forbidden 2 </a:t>
            </a:r>
            <a:r>
              <a:rPr lang="en-GB" sz="2000" b="1" baseline="30000" dirty="0">
                <a:solidFill>
                  <a:srgbClr val="FF0000"/>
                </a:solidFill>
              </a:rPr>
              <a:t>3</a:t>
            </a:r>
            <a:r>
              <a:rPr lang="en-GB" sz="2000" b="1" dirty="0">
                <a:solidFill>
                  <a:srgbClr val="FF0000"/>
                </a:solidFill>
              </a:rPr>
              <a:t>S – 2 </a:t>
            </a:r>
            <a:r>
              <a:rPr lang="en-GB" sz="2000" b="1" baseline="30000" dirty="0">
                <a:solidFill>
                  <a:srgbClr val="FF0000"/>
                </a:solidFill>
              </a:rPr>
              <a:t>1</a:t>
            </a:r>
            <a:r>
              <a:rPr lang="en-GB" sz="2000" b="1" dirty="0">
                <a:solidFill>
                  <a:srgbClr val="FF0000"/>
                </a:solidFill>
              </a:rPr>
              <a:t>S transition</a:t>
            </a:r>
            <a:r>
              <a:rPr lang="en-GB" sz="2000" b="1" dirty="0">
                <a:solidFill>
                  <a:srgbClr val="F834FF"/>
                </a:solidFill>
              </a:rPr>
              <a:t> </a:t>
            </a:r>
            <a:r>
              <a:rPr lang="en-GB" sz="2000" dirty="0"/>
              <a:t>at 1557 nm</a:t>
            </a:r>
            <a:endParaRPr lang="en-GB" sz="2000" b="1" dirty="0"/>
          </a:p>
          <a:p>
            <a:endParaRPr lang="en-GB" sz="2000" dirty="0"/>
          </a:p>
          <a:p>
            <a:r>
              <a:rPr lang="en-GB" sz="2000" dirty="0"/>
              <a:t>Required: ultra-cold </a:t>
            </a:r>
            <a:r>
              <a:rPr lang="en-GB" sz="2000" baseline="30000" dirty="0"/>
              <a:t>3</a:t>
            </a:r>
            <a:r>
              <a:rPr lang="en-GB" sz="2000" dirty="0"/>
              <a:t>He and </a:t>
            </a:r>
            <a:r>
              <a:rPr lang="en-GB" sz="2000" baseline="30000" dirty="0"/>
              <a:t>4</a:t>
            </a:r>
            <a:r>
              <a:rPr lang="en-GB" sz="2000" dirty="0"/>
              <a:t>He</a:t>
            </a:r>
          </a:p>
          <a:p>
            <a:r>
              <a:rPr lang="en-GB" sz="2000" dirty="0"/>
              <a:t>&amp; trapping in magic wavelength trap</a:t>
            </a:r>
            <a:endParaRPr lang="en-NL" sz="2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424E6A-1D2D-6B23-BF6F-F4549404BD2B}"/>
              </a:ext>
            </a:extLst>
          </p:cNvPr>
          <p:cNvSpPr txBox="1"/>
          <p:nvPr/>
        </p:nvSpPr>
        <p:spPr>
          <a:xfrm>
            <a:off x="6554513" y="4867478"/>
            <a:ext cx="550548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Ramsey-comb spectroscopy </a:t>
            </a:r>
            <a:r>
              <a:rPr lang="en-GB" sz="2000" dirty="0"/>
              <a:t>of the</a:t>
            </a:r>
          </a:p>
          <a:p>
            <a:r>
              <a:rPr lang="en-GB" sz="2000" b="1" dirty="0">
                <a:solidFill>
                  <a:srgbClr val="F834FF"/>
                </a:solidFill>
              </a:rPr>
              <a:t>two-photon 1S-2S transition </a:t>
            </a:r>
            <a:r>
              <a:rPr lang="en-GB" sz="2000" dirty="0"/>
              <a:t>with</a:t>
            </a:r>
            <a:r>
              <a:rPr lang="en-GB" sz="2000" b="1" dirty="0"/>
              <a:t> </a:t>
            </a:r>
            <a:r>
              <a:rPr lang="en-GB" sz="2000" b="1" dirty="0">
                <a:solidFill>
                  <a:srgbClr val="F834FF"/>
                </a:solidFill>
              </a:rPr>
              <a:t>32 nm + 790 nm</a:t>
            </a:r>
          </a:p>
          <a:p>
            <a:endParaRPr lang="en-GB" sz="2000" dirty="0"/>
          </a:p>
          <a:p>
            <a:r>
              <a:rPr lang="en-GB" sz="2000" dirty="0"/>
              <a:t>Required: single trapped &amp; cooled He</a:t>
            </a:r>
            <a:r>
              <a:rPr lang="en-GB" sz="2000" baseline="30000" dirty="0"/>
              <a:t>+</a:t>
            </a:r>
            <a:r>
              <a:rPr lang="en-GB" sz="2000" dirty="0"/>
              <a:t>, </a:t>
            </a:r>
            <a:br>
              <a:rPr lang="en-GB" sz="2000" dirty="0"/>
            </a:br>
            <a:r>
              <a:rPr lang="en-GB" sz="2000" dirty="0"/>
              <a:t>enough power at 32 nm, and a whole lot more!</a:t>
            </a:r>
            <a:endParaRPr lang="en-NL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FE111A-FD90-6BC1-C24D-41CB4CCCE9ED}"/>
              </a:ext>
            </a:extLst>
          </p:cNvPr>
          <p:cNvSpPr txBox="1"/>
          <p:nvPr/>
        </p:nvSpPr>
        <p:spPr>
          <a:xfrm>
            <a:off x="491565" y="1015669"/>
            <a:ext cx="4344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Goal:</a:t>
            </a:r>
            <a:r>
              <a:rPr lang="en-GB" sz="2000" dirty="0"/>
              <a:t> nuclear </a:t>
            </a:r>
            <a:r>
              <a:rPr lang="en-GB" sz="2000" b="1" dirty="0"/>
              <a:t>charge radius</a:t>
            </a:r>
            <a:r>
              <a:rPr lang="en-GB" sz="2000" b="1" baseline="30000" dirty="0"/>
              <a:t>2</a:t>
            </a:r>
            <a:r>
              <a:rPr lang="en-GB" sz="2000" b="1" dirty="0"/>
              <a:t> difference </a:t>
            </a:r>
            <a:br>
              <a:rPr lang="en-GB" sz="2000" dirty="0"/>
            </a:br>
            <a:r>
              <a:rPr lang="en-GB" sz="2000" dirty="0"/>
              <a:t>           between </a:t>
            </a:r>
            <a:r>
              <a:rPr lang="en-GB" sz="2000" baseline="30000" dirty="0"/>
              <a:t>3</a:t>
            </a:r>
            <a:r>
              <a:rPr lang="en-GB" sz="2000" dirty="0"/>
              <a:t>He and </a:t>
            </a:r>
            <a:r>
              <a:rPr lang="en-GB" sz="2000" baseline="30000" dirty="0"/>
              <a:t>4</a:t>
            </a:r>
            <a:r>
              <a:rPr lang="en-GB" sz="2000" dirty="0"/>
              <a:t>He</a:t>
            </a:r>
            <a:endParaRPr lang="en-NL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9C8F95-7B4E-3C71-D255-EBE3868CF4EE}"/>
              </a:ext>
            </a:extLst>
          </p:cNvPr>
          <p:cNvSpPr txBox="1"/>
          <p:nvPr/>
        </p:nvSpPr>
        <p:spPr>
          <a:xfrm>
            <a:off x="6711746" y="1029248"/>
            <a:ext cx="5091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Goal:</a:t>
            </a:r>
            <a:r>
              <a:rPr lang="en-GB" sz="2000" dirty="0"/>
              <a:t> </a:t>
            </a:r>
            <a:r>
              <a:rPr lang="en-GB" sz="2000" b="1" dirty="0"/>
              <a:t>absolute nuclear charge radius </a:t>
            </a:r>
            <a:r>
              <a:rPr lang="en-GB" sz="2000" dirty="0"/>
              <a:t>of </a:t>
            </a:r>
            <a:r>
              <a:rPr lang="en-GB" sz="2000" baseline="30000" dirty="0"/>
              <a:t>4</a:t>
            </a:r>
            <a:r>
              <a:rPr lang="en-GB" sz="2000" dirty="0"/>
              <a:t>He</a:t>
            </a:r>
            <a:r>
              <a:rPr lang="en-GB" sz="2000" baseline="30000" dirty="0"/>
              <a:t>+</a:t>
            </a:r>
            <a:r>
              <a:rPr lang="en-GB" sz="2000" dirty="0"/>
              <a:t>, </a:t>
            </a:r>
            <a:br>
              <a:rPr lang="en-GB" sz="2000" dirty="0"/>
            </a:br>
            <a:r>
              <a:rPr lang="en-GB" sz="2000" dirty="0"/>
              <a:t>           or </a:t>
            </a:r>
            <a:r>
              <a:rPr lang="en-GB" sz="2000" b="1" dirty="0"/>
              <a:t>test of QED </a:t>
            </a:r>
            <a:r>
              <a:rPr lang="en-GB" sz="2000" dirty="0"/>
              <a:t>or</a:t>
            </a:r>
            <a:r>
              <a:rPr lang="en-GB" sz="2000" b="1" dirty="0"/>
              <a:t>  Rydberg constant</a:t>
            </a:r>
            <a:endParaRPr lang="en-NL" sz="2000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729B71A-0AAD-DE6C-7874-AE12FC66810E}"/>
              </a:ext>
            </a:extLst>
          </p:cNvPr>
          <p:cNvSpPr/>
          <p:nvPr/>
        </p:nvSpPr>
        <p:spPr>
          <a:xfrm>
            <a:off x="3834132" y="299402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1AFEA1D-600A-DF95-7EE9-D0DFCB653AB4}"/>
              </a:ext>
            </a:extLst>
          </p:cNvPr>
          <p:cNvSpPr/>
          <p:nvPr/>
        </p:nvSpPr>
        <p:spPr>
          <a:xfrm>
            <a:off x="3822259" y="284203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616F717-5317-FEBE-C46E-9898EDB3332A}"/>
              </a:ext>
            </a:extLst>
          </p:cNvPr>
          <p:cNvSpPr/>
          <p:nvPr/>
        </p:nvSpPr>
        <p:spPr>
          <a:xfrm>
            <a:off x="4022435" y="2983835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6673ADD-ECD0-855C-A6AA-9E5EA17A86FA}"/>
              </a:ext>
            </a:extLst>
          </p:cNvPr>
          <p:cNvSpPr/>
          <p:nvPr/>
        </p:nvSpPr>
        <p:spPr>
          <a:xfrm rot="20245214">
            <a:off x="3032237" y="2722175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FF1F874-70E7-CAF4-4928-EBFDB2901050}"/>
              </a:ext>
            </a:extLst>
          </p:cNvPr>
          <p:cNvSpPr/>
          <p:nvPr/>
        </p:nvSpPr>
        <p:spPr>
          <a:xfrm rot="4741379">
            <a:off x="3070333" y="2745986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028A77-843D-8B7A-52BA-607DBA840F59}"/>
              </a:ext>
            </a:extLst>
          </p:cNvPr>
          <p:cNvSpPr txBox="1"/>
          <p:nvPr/>
        </p:nvSpPr>
        <p:spPr>
          <a:xfrm>
            <a:off x="4190662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4</a:t>
            </a:r>
            <a:r>
              <a:rPr lang="en-NL" sz="3200" b="1" dirty="0"/>
              <a:t>He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1AA4B80-99FF-B593-A528-CAA649FBF8D6}"/>
              </a:ext>
            </a:extLst>
          </p:cNvPr>
          <p:cNvSpPr/>
          <p:nvPr/>
        </p:nvSpPr>
        <p:spPr>
          <a:xfrm>
            <a:off x="4689772" y="294411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A3B35E5-5ABD-3268-096B-B2FA4862294A}"/>
              </a:ext>
            </a:extLst>
          </p:cNvPr>
          <p:cNvSpPr/>
          <p:nvPr/>
        </p:nvSpPr>
        <p:spPr>
          <a:xfrm>
            <a:off x="3641712" y="2430819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289D9FD-54A3-E2A2-0FDE-C6310F408C26}"/>
              </a:ext>
            </a:extLst>
          </p:cNvPr>
          <p:cNvSpPr/>
          <p:nvPr/>
        </p:nvSpPr>
        <p:spPr>
          <a:xfrm>
            <a:off x="3960649" y="2779327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CBBDFF2-C822-0F99-9C07-069D7A3F643B}"/>
              </a:ext>
            </a:extLst>
          </p:cNvPr>
          <p:cNvSpPr/>
          <p:nvPr/>
        </p:nvSpPr>
        <p:spPr>
          <a:xfrm>
            <a:off x="1172630" y="2928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0C5A8D2-0000-D5FB-A30B-103EB3D7BC94}"/>
              </a:ext>
            </a:extLst>
          </p:cNvPr>
          <p:cNvSpPr/>
          <p:nvPr/>
        </p:nvSpPr>
        <p:spPr>
          <a:xfrm>
            <a:off x="1255339" y="2816928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A75928EC-0455-C00E-A80A-20E4E3704F73}"/>
              </a:ext>
            </a:extLst>
          </p:cNvPr>
          <p:cNvSpPr/>
          <p:nvPr/>
        </p:nvSpPr>
        <p:spPr>
          <a:xfrm rot="3611763" flipH="1">
            <a:off x="424826" y="2718022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CC0D1E0-4B54-309C-4E26-71292E9AFC9D}"/>
              </a:ext>
            </a:extLst>
          </p:cNvPr>
          <p:cNvSpPr txBox="1"/>
          <p:nvPr/>
        </p:nvSpPr>
        <p:spPr>
          <a:xfrm>
            <a:off x="1182905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3</a:t>
            </a:r>
            <a:r>
              <a:rPr lang="en-NL" sz="3200" b="1" dirty="0"/>
              <a:t>He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39847ED-7177-D1B4-7C45-A9CEB2B21F2B}"/>
              </a:ext>
            </a:extLst>
          </p:cNvPr>
          <p:cNvSpPr/>
          <p:nvPr/>
        </p:nvSpPr>
        <p:spPr>
          <a:xfrm>
            <a:off x="1887792" y="331173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BBC0DB6-976F-FD75-B643-3BB559635467}"/>
              </a:ext>
            </a:extLst>
          </p:cNvPr>
          <p:cNvSpPr/>
          <p:nvPr/>
        </p:nvSpPr>
        <p:spPr>
          <a:xfrm>
            <a:off x="751414" y="3265571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F4DA51E-3E05-770B-2A42-097CFF713328}"/>
              </a:ext>
            </a:extLst>
          </p:cNvPr>
          <p:cNvSpPr/>
          <p:nvPr/>
        </p:nvSpPr>
        <p:spPr>
          <a:xfrm>
            <a:off x="1452630" y="2794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16864A9-379C-4FD9-621E-E6B40E82565A}"/>
              </a:ext>
            </a:extLst>
          </p:cNvPr>
          <p:cNvSpPr/>
          <p:nvPr/>
        </p:nvSpPr>
        <p:spPr>
          <a:xfrm rot="18903248" flipH="1">
            <a:off x="462566" y="2725307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8" name="Up-down Arrow 47">
            <a:extLst>
              <a:ext uri="{FF2B5EF4-FFF2-40B4-BE49-F238E27FC236}">
                <a16:creationId xmlns:a16="http://schemas.microsoft.com/office/drawing/2014/main" id="{82F80D1E-879F-BE08-3463-59B4357EA90B}"/>
              </a:ext>
            </a:extLst>
          </p:cNvPr>
          <p:cNvSpPr/>
          <p:nvPr/>
        </p:nvSpPr>
        <p:spPr>
          <a:xfrm rot="5400000">
            <a:off x="2445573" y="2564869"/>
            <a:ext cx="490758" cy="785446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DD07AE2-CDA4-BBBD-4731-F50A5BCA39D5}"/>
              </a:ext>
            </a:extLst>
          </p:cNvPr>
          <p:cNvSpPr/>
          <p:nvPr/>
        </p:nvSpPr>
        <p:spPr>
          <a:xfrm>
            <a:off x="8576081" y="2988860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8789D45-8928-AA29-6234-783C8CD0AE08}"/>
              </a:ext>
            </a:extLst>
          </p:cNvPr>
          <p:cNvSpPr/>
          <p:nvPr/>
        </p:nvSpPr>
        <p:spPr>
          <a:xfrm>
            <a:off x="8564208" y="2836870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5C6EED1-15D4-3102-53D7-759626B21573}"/>
              </a:ext>
            </a:extLst>
          </p:cNvPr>
          <p:cNvSpPr/>
          <p:nvPr/>
        </p:nvSpPr>
        <p:spPr>
          <a:xfrm>
            <a:off x="8764384" y="2978668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676B831-161F-5510-8691-0F2828758575}"/>
              </a:ext>
            </a:extLst>
          </p:cNvPr>
          <p:cNvSpPr/>
          <p:nvPr/>
        </p:nvSpPr>
        <p:spPr>
          <a:xfrm rot="20245214">
            <a:off x="7774186" y="2717008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28DBF12-A1DE-C418-597D-ED87F5CFA763}"/>
              </a:ext>
            </a:extLst>
          </p:cNvPr>
          <p:cNvSpPr txBox="1"/>
          <p:nvPr/>
        </p:nvSpPr>
        <p:spPr>
          <a:xfrm>
            <a:off x="8559335" y="1798194"/>
            <a:ext cx="9605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4</a:t>
            </a:r>
            <a:r>
              <a:rPr lang="en-NL" sz="3200" b="1" dirty="0"/>
              <a:t>He</a:t>
            </a:r>
            <a:r>
              <a:rPr lang="en-NL" sz="4000" b="1" baseline="30000" dirty="0"/>
              <a:t>+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7FE70BD3-F3EE-35C9-A708-4C31DD1D47CF}"/>
              </a:ext>
            </a:extLst>
          </p:cNvPr>
          <p:cNvSpPr/>
          <p:nvPr/>
        </p:nvSpPr>
        <p:spPr>
          <a:xfrm>
            <a:off x="9431721" y="2938943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F2EE7AE-5A81-973F-64E9-F7C5C613A5B9}"/>
              </a:ext>
            </a:extLst>
          </p:cNvPr>
          <p:cNvSpPr/>
          <p:nvPr/>
        </p:nvSpPr>
        <p:spPr>
          <a:xfrm>
            <a:off x="8702598" y="2774160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4D115E-CE80-202A-402E-02E42646DC63}"/>
              </a:ext>
            </a:extLst>
          </p:cNvPr>
          <p:cNvSpPr txBox="1"/>
          <p:nvPr/>
        </p:nvSpPr>
        <p:spPr>
          <a:xfrm>
            <a:off x="759842" y="4218330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170 Hz    (10</a:t>
            </a:r>
            <a:r>
              <a:rPr lang="en-NL" baseline="30000" dirty="0"/>
              <a:t>-12</a:t>
            </a:r>
            <a:r>
              <a:rPr lang="en-NL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6E20DA-8E0E-8942-01A3-2BB5DB352A72}"/>
              </a:ext>
            </a:extLst>
          </p:cNvPr>
          <p:cNvSpPr txBox="1"/>
          <p:nvPr/>
        </p:nvSpPr>
        <p:spPr>
          <a:xfrm>
            <a:off x="3475174" y="4218330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48 Hz    (3*10</a:t>
            </a:r>
            <a:r>
              <a:rPr lang="en-NL" baseline="30000" dirty="0"/>
              <a:t>-13</a:t>
            </a:r>
            <a:r>
              <a:rPr lang="en-NL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038A6E-ADFF-5D41-1E30-AF9126DCCBC8}"/>
              </a:ext>
            </a:extLst>
          </p:cNvPr>
          <p:cNvSpPr txBox="1"/>
          <p:nvPr/>
        </p:nvSpPr>
        <p:spPr>
          <a:xfrm>
            <a:off x="7942628" y="4218330"/>
            <a:ext cx="36551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  <a:r>
              <a:rPr lang="en-GB" sz="1800" dirty="0"/>
              <a:t>target 1 kHz    (10</a:t>
            </a:r>
            <a:r>
              <a:rPr lang="en-GB" sz="1800" baseline="30000" dirty="0"/>
              <a:t>-13</a:t>
            </a:r>
            <a:r>
              <a:rPr lang="en-GB" sz="1800" dirty="0"/>
              <a:t>)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3BC004B-17ED-ADB2-7243-140161A8B219}"/>
              </a:ext>
            </a:extLst>
          </p:cNvPr>
          <p:cNvCxnSpPr/>
          <p:nvPr/>
        </p:nvCxnSpPr>
        <p:spPr>
          <a:xfrm>
            <a:off x="6079957" y="1347537"/>
            <a:ext cx="0" cy="4860758"/>
          </a:xfrm>
          <a:prstGeom prst="line">
            <a:avLst/>
          </a:prstGeom>
          <a:ln w="444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393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9" grpId="0"/>
      <p:bldP spid="50" grpId="0" animBg="1"/>
      <p:bldP spid="51" grpId="0" animBg="1"/>
      <p:bldP spid="52" grpId="0" animBg="1"/>
      <p:bldP spid="53" grpId="0" animBg="1"/>
      <p:bldP spid="54" grpId="0"/>
      <p:bldP spid="55" grpId="0" animBg="1"/>
      <p:bldP spid="56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CC945C-1A14-7E88-C957-1C17756DA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6E3D260-5A43-5AAB-E277-DE9304DD5DEE}"/>
              </a:ext>
            </a:extLst>
          </p:cNvPr>
          <p:cNvSpPr txBox="1"/>
          <p:nvPr/>
        </p:nvSpPr>
        <p:spPr>
          <a:xfrm>
            <a:off x="333499" y="4853998"/>
            <a:ext cx="546444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Isotope measurement </a:t>
            </a:r>
            <a:r>
              <a:rPr lang="en-GB" sz="2000" dirty="0"/>
              <a:t>on the </a:t>
            </a:r>
            <a:br>
              <a:rPr lang="en-GB" sz="2000" dirty="0"/>
            </a:br>
            <a:r>
              <a:rPr lang="en-GB" sz="2000" b="1" dirty="0">
                <a:solidFill>
                  <a:srgbClr val="FF0000"/>
                </a:solidFill>
              </a:rPr>
              <a:t>doubly-forbidden 2 </a:t>
            </a:r>
            <a:r>
              <a:rPr lang="en-GB" sz="2000" b="1" baseline="30000" dirty="0">
                <a:solidFill>
                  <a:srgbClr val="FF0000"/>
                </a:solidFill>
              </a:rPr>
              <a:t>3</a:t>
            </a:r>
            <a:r>
              <a:rPr lang="en-GB" sz="2000" b="1" dirty="0">
                <a:solidFill>
                  <a:srgbClr val="FF0000"/>
                </a:solidFill>
              </a:rPr>
              <a:t>S – 2 </a:t>
            </a:r>
            <a:r>
              <a:rPr lang="en-GB" sz="2000" b="1" baseline="30000" dirty="0">
                <a:solidFill>
                  <a:srgbClr val="FF0000"/>
                </a:solidFill>
              </a:rPr>
              <a:t>1</a:t>
            </a:r>
            <a:r>
              <a:rPr lang="en-GB" sz="2000" b="1" dirty="0">
                <a:solidFill>
                  <a:srgbClr val="FF0000"/>
                </a:solidFill>
              </a:rPr>
              <a:t>S transition</a:t>
            </a:r>
            <a:r>
              <a:rPr lang="en-GB" sz="2000" b="1" dirty="0">
                <a:solidFill>
                  <a:srgbClr val="F834FF"/>
                </a:solidFill>
              </a:rPr>
              <a:t> </a:t>
            </a:r>
            <a:r>
              <a:rPr lang="en-GB" sz="2000" dirty="0"/>
              <a:t>at 1557 nm</a:t>
            </a:r>
            <a:endParaRPr lang="en-GB" sz="2000" b="1" dirty="0"/>
          </a:p>
          <a:p>
            <a:endParaRPr lang="en-GB" sz="2000" dirty="0"/>
          </a:p>
          <a:p>
            <a:r>
              <a:rPr lang="en-GB" sz="2000" dirty="0"/>
              <a:t>Required: ultra-cold </a:t>
            </a:r>
            <a:r>
              <a:rPr lang="en-GB" sz="2000" baseline="30000" dirty="0"/>
              <a:t>3</a:t>
            </a:r>
            <a:r>
              <a:rPr lang="en-GB" sz="2000" dirty="0"/>
              <a:t>He and </a:t>
            </a:r>
            <a:r>
              <a:rPr lang="en-GB" sz="2000" baseline="30000" dirty="0"/>
              <a:t>4</a:t>
            </a:r>
            <a:r>
              <a:rPr lang="en-GB" sz="2000" dirty="0"/>
              <a:t>He</a:t>
            </a:r>
          </a:p>
          <a:p>
            <a:r>
              <a:rPr lang="en-GB" sz="2000" dirty="0"/>
              <a:t>&amp; trapping in magic wavelength trap</a:t>
            </a:r>
            <a:endParaRPr lang="en-NL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887C2F-0C69-3327-F1C5-480E31CCEC22}"/>
              </a:ext>
            </a:extLst>
          </p:cNvPr>
          <p:cNvSpPr txBox="1"/>
          <p:nvPr/>
        </p:nvSpPr>
        <p:spPr>
          <a:xfrm>
            <a:off x="491565" y="1015669"/>
            <a:ext cx="4344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Goal:</a:t>
            </a:r>
            <a:r>
              <a:rPr lang="en-GB" sz="2000" dirty="0"/>
              <a:t> nuclear </a:t>
            </a:r>
            <a:r>
              <a:rPr lang="en-GB" sz="2000" b="1" dirty="0"/>
              <a:t>charge radius</a:t>
            </a:r>
            <a:r>
              <a:rPr lang="en-GB" sz="2000" b="1" baseline="30000" dirty="0"/>
              <a:t>2</a:t>
            </a:r>
            <a:r>
              <a:rPr lang="en-GB" sz="2000" b="1" dirty="0"/>
              <a:t> difference </a:t>
            </a:r>
            <a:br>
              <a:rPr lang="en-GB" sz="2000" dirty="0"/>
            </a:br>
            <a:r>
              <a:rPr lang="en-GB" sz="2000" dirty="0"/>
              <a:t>           between </a:t>
            </a:r>
            <a:r>
              <a:rPr lang="en-GB" sz="2000" baseline="30000" dirty="0"/>
              <a:t>3</a:t>
            </a:r>
            <a:r>
              <a:rPr lang="en-GB" sz="2000" dirty="0"/>
              <a:t>He and </a:t>
            </a:r>
            <a:r>
              <a:rPr lang="en-GB" sz="2000" baseline="30000" dirty="0"/>
              <a:t>4</a:t>
            </a:r>
            <a:r>
              <a:rPr lang="en-GB" sz="2000" dirty="0"/>
              <a:t>He</a:t>
            </a:r>
            <a:endParaRPr lang="en-NL" sz="20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EF91681-BB3E-9F66-7234-82290E2C67FB}"/>
              </a:ext>
            </a:extLst>
          </p:cNvPr>
          <p:cNvSpPr/>
          <p:nvPr/>
        </p:nvSpPr>
        <p:spPr>
          <a:xfrm>
            <a:off x="3834132" y="299402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D98971-47D6-C25B-26DC-504BBB56229A}"/>
              </a:ext>
            </a:extLst>
          </p:cNvPr>
          <p:cNvSpPr/>
          <p:nvPr/>
        </p:nvSpPr>
        <p:spPr>
          <a:xfrm>
            <a:off x="3822259" y="2842037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4902E07-827F-1A06-1382-33710CD532EF}"/>
              </a:ext>
            </a:extLst>
          </p:cNvPr>
          <p:cNvSpPr/>
          <p:nvPr/>
        </p:nvSpPr>
        <p:spPr>
          <a:xfrm>
            <a:off x="4022435" y="2983835"/>
            <a:ext cx="356530" cy="35652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E21FAC1-8989-E7E2-F13C-294C87CBB003}"/>
              </a:ext>
            </a:extLst>
          </p:cNvPr>
          <p:cNvSpPr/>
          <p:nvPr/>
        </p:nvSpPr>
        <p:spPr>
          <a:xfrm rot="20245214">
            <a:off x="3032237" y="2722175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180EFE6-30B2-37A3-D08D-8E8E5D54A998}"/>
              </a:ext>
            </a:extLst>
          </p:cNvPr>
          <p:cNvSpPr/>
          <p:nvPr/>
        </p:nvSpPr>
        <p:spPr>
          <a:xfrm rot="4741379">
            <a:off x="3070333" y="2745986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48D0D91-5CE0-6E9E-B1C9-7A74612C9B38}"/>
              </a:ext>
            </a:extLst>
          </p:cNvPr>
          <p:cNvSpPr txBox="1"/>
          <p:nvPr/>
        </p:nvSpPr>
        <p:spPr>
          <a:xfrm>
            <a:off x="4190662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4</a:t>
            </a:r>
            <a:r>
              <a:rPr lang="en-NL" sz="3200" b="1" dirty="0"/>
              <a:t>He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78E8AAB-F0EE-6CF5-ED04-71747C7E269B}"/>
              </a:ext>
            </a:extLst>
          </p:cNvPr>
          <p:cNvSpPr/>
          <p:nvPr/>
        </p:nvSpPr>
        <p:spPr>
          <a:xfrm>
            <a:off x="4689772" y="294411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02847AF4-AB06-F105-33F3-AF85F6DC4F44}"/>
              </a:ext>
            </a:extLst>
          </p:cNvPr>
          <p:cNvSpPr/>
          <p:nvPr/>
        </p:nvSpPr>
        <p:spPr>
          <a:xfrm>
            <a:off x="3641712" y="2430819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EE80CEE-DA69-8E42-DB02-B6CEEAE372D3}"/>
              </a:ext>
            </a:extLst>
          </p:cNvPr>
          <p:cNvSpPr/>
          <p:nvPr/>
        </p:nvSpPr>
        <p:spPr>
          <a:xfrm>
            <a:off x="3960649" y="2779327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0F155F6-A073-8588-583F-714299C24B7F}"/>
              </a:ext>
            </a:extLst>
          </p:cNvPr>
          <p:cNvSpPr/>
          <p:nvPr/>
        </p:nvSpPr>
        <p:spPr>
          <a:xfrm>
            <a:off x="1172630" y="2928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00017AE-2EB0-50F2-F361-6CFFE076F4BC}"/>
              </a:ext>
            </a:extLst>
          </p:cNvPr>
          <p:cNvSpPr/>
          <p:nvPr/>
        </p:nvSpPr>
        <p:spPr>
          <a:xfrm>
            <a:off x="1255339" y="2816928"/>
            <a:ext cx="356530" cy="35653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86000">
                <a:schemeClr val="accent3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D11C4D5-3538-CE52-7726-BBE411CB6D2D}"/>
              </a:ext>
            </a:extLst>
          </p:cNvPr>
          <p:cNvSpPr/>
          <p:nvPr/>
        </p:nvSpPr>
        <p:spPr>
          <a:xfrm rot="3611763" flipH="1">
            <a:off x="424826" y="2718022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3F87D8B-ACD8-4899-F638-7580906DA65D}"/>
              </a:ext>
            </a:extLst>
          </p:cNvPr>
          <p:cNvSpPr txBox="1"/>
          <p:nvPr/>
        </p:nvSpPr>
        <p:spPr>
          <a:xfrm>
            <a:off x="1182905" y="1798194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3200" b="1" baseline="30000" dirty="0"/>
              <a:t>3</a:t>
            </a:r>
            <a:r>
              <a:rPr lang="en-NL" sz="3200" b="1" dirty="0"/>
              <a:t>He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31BC11ED-89BB-7DF7-6EB4-C5D50015B2B0}"/>
              </a:ext>
            </a:extLst>
          </p:cNvPr>
          <p:cNvSpPr/>
          <p:nvPr/>
        </p:nvSpPr>
        <p:spPr>
          <a:xfrm>
            <a:off x="1887792" y="3311730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37B6A675-415E-7939-2A0A-A459D8BD551A}"/>
              </a:ext>
            </a:extLst>
          </p:cNvPr>
          <p:cNvSpPr/>
          <p:nvPr/>
        </p:nvSpPr>
        <p:spPr>
          <a:xfrm>
            <a:off x="751414" y="3265571"/>
            <a:ext cx="181597" cy="18159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0073FF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9195CBE6-3DBE-8B88-A558-CF919E1D8890}"/>
              </a:ext>
            </a:extLst>
          </p:cNvPr>
          <p:cNvSpPr/>
          <p:nvPr/>
        </p:nvSpPr>
        <p:spPr>
          <a:xfrm>
            <a:off x="1452630" y="2794008"/>
            <a:ext cx="356529" cy="3565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86000">
                <a:srgbClr val="FF0000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4746A17-4FA4-00C5-05E1-F99CD30CAC01}"/>
              </a:ext>
            </a:extLst>
          </p:cNvPr>
          <p:cNvSpPr/>
          <p:nvPr/>
        </p:nvSpPr>
        <p:spPr>
          <a:xfrm rot="18903248" flipH="1">
            <a:off x="462566" y="2725307"/>
            <a:ext cx="2071688" cy="673219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8" name="Up-down Arrow 47">
            <a:extLst>
              <a:ext uri="{FF2B5EF4-FFF2-40B4-BE49-F238E27FC236}">
                <a16:creationId xmlns:a16="http://schemas.microsoft.com/office/drawing/2014/main" id="{75E6A12C-40E2-400D-8FD3-E8F8D97CC934}"/>
              </a:ext>
            </a:extLst>
          </p:cNvPr>
          <p:cNvSpPr/>
          <p:nvPr/>
        </p:nvSpPr>
        <p:spPr>
          <a:xfrm rot="5400000">
            <a:off x="2445573" y="2564869"/>
            <a:ext cx="490758" cy="785446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B48187-7EE3-3F19-7E9B-FFC58BCB7FB8}"/>
              </a:ext>
            </a:extLst>
          </p:cNvPr>
          <p:cNvSpPr txBox="1"/>
          <p:nvPr/>
        </p:nvSpPr>
        <p:spPr>
          <a:xfrm>
            <a:off x="759842" y="4218330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170 Hz    (10</a:t>
            </a:r>
            <a:r>
              <a:rPr lang="en-NL" baseline="30000" dirty="0"/>
              <a:t>-12</a:t>
            </a:r>
            <a:r>
              <a:rPr lang="en-NL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75F8BC-387A-0257-6515-E590C7E81E04}"/>
              </a:ext>
            </a:extLst>
          </p:cNvPr>
          <p:cNvSpPr txBox="1"/>
          <p:nvPr/>
        </p:nvSpPr>
        <p:spPr>
          <a:xfrm>
            <a:off x="3475174" y="4218330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48 Hz    (3*10</a:t>
            </a:r>
            <a:r>
              <a:rPr lang="en-NL" baseline="30000" dirty="0"/>
              <a:t>-13</a:t>
            </a:r>
            <a:r>
              <a:rPr lang="en-NL" dirty="0"/>
              <a:t>)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400EAE3-3B5D-403D-E337-2EC85E03E0F0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Charge radius</a:t>
            </a:r>
            <a:r>
              <a:rPr lang="en-US" sz="3600" baseline="30000" dirty="0">
                <a:solidFill>
                  <a:schemeClr val="bg1"/>
                </a:solidFill>
              </a:rPr>
              <a:t>2</a:t>
            </a:r>
            <a:r>
              <a:rPr lang="en-US" sz="3600" dirty="0">
                <a:solidFill>
                  <a:schemeClr val="bg1"/>
                </a:solidFill>
              </a:rPr>
              <a:t> difference from isotope shift</a:t>
            </a:r>
            <a:endParaRPr lang="en-US" sz="3600" baseline="300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77B2A-BDE8-5AD7-A943-991BD62245E4}"/>
              </a:ext>
            </a:extLst>
          </p:cNvPr>
          <p:cNvSpPr txBox="1"/>
          <p:nvPr/>
        </p:nvSpPr>
        <p:spPr>
          <a:xfrm>
            <a:off x="6290836" y="2027153"/>
            <a:ext cx="55008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NL" sz="2000" b="1" dirty="0">
                <a:solidFill>
                  <a:srgbClr val="056BFF"/>
                </a:solidFill>
              </a:rPr>
              <a:t>Measure the isotope shift</a:t>
            </a:r>
          </a:p>
          <a:p>
            <a:pPr marL="285750" indent="-285750">
              <a:buFont typeface="Wingdings" pitchFamily="2" charset="2"/>
              <a:buChar char="q"/>
            </a:pPr>
            <a:endParaRPr lang="en-NL" sz="2000" dirty="0"/>
          </a:p>
          <a:p>
            <a:pPr marL="285750" indent="-285750">
              <a:buFont typeface="Wingdings" pitchFamily="2" charset="2"/>
              <a:buChar char="q"/>
            </a:pPr>
            <a:r>
              <a:rPr lang="en-NL" sz="2000" dirty="0"/>
              <a:t>Subtract the </a:t>
            </a:r>
            <a:r>
              <a:rPr lang="en-NL" sz="2000" u="sng" dirty="0"/>
              <a:t>theory isotope shift for point nuclei</a:t>
            </a:r>
          </a:p>
          <a:p>
            <a:pPr marL="285750" indent="-285750">
              <a:buFont typeface="Wingdings" pitchFamily="2" charset="2"/>
              <a:buChar char="q"/>
            </a:pPr>
            <a:endParaRPr lang="en-NL" sz="2000" dirty="0"/>
          </a:p>
          <a:p>
            <a:pPr marL="285750" indent="-285750">
              <a:buFont typeface="Wingdings" pitchFamily="2" charset="2"/>
              <a:buChar char="q"/>
            </a:pPr>
            <a:r>
              <a:rPr lang="en-GB" sz="2000" dirty="0"/>
              <a:t>Convert the difference to a value for the charge </a:t>
            </a:r>
            <a:br>
              <a:rPr lang="en-GB" sz="2000" dirty="0"/>
            </a:br>
            <a:r>
              <a:rPr lang="en-GB" sz="2000" dirty="0"/>
              <a:t>radius</a:t>
            </a:r>
            <a:r>
              <a:rPr lang="en-GB" sz="2000" baseline="30000" dirty="0"/>
              <a:t>2</a:t>
            </a:r>
            <a:r>
              <a:rPr lang="en-GB" sz="2000" dirty="0"/>
              <a:t> difference</a:t>
            </a:r>
            <a:r>
              <a:rPr lang="en-NL" sz="2000" dirty="0"/>
              <a:t> </a:t>
            </a:r>
            <a:r>
              <a:rPr lang="en-NL" sz="2000" u="sng" dirty="0"/>
              <a:t>based on theory</a:t>
            </a:r>
            <a:endParaRPr lang="en-GB" sz="2000" u="sng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207F42-CEC9-FD42-600B-18FA841A9126}"/>
              </a:ext>
            </a:extLst>
          </p:cNvPr>
          <p:cNvSpPr txBox="1"/>
          <p:nvPr/>
        </p:nvSpPr>
        <p:spPr>
          <a:xfrm rot="1786256">
            <a:off x="3932823" y="3509954"/>
            <a:ext cx="17443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4000" b="1" dirty="0">
                <a:solidFill>
                  <a:srgbClr val="FF0000"/>
                </a:solidFill>
              </a:rPr>
              <a:t>BOSON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6DEED4-22B9-BC88-C663-03A09865E40A}"/>
              </a:ext>
            </a:extLst>
          </p:cNvPr>
          <p:cNvSpPr txBox="1"/>
          <p:nvPr/>
        </p:nvSpPr>
        <p:spPr>
          <a:xfrm rot="20686938">
            <a:off x="141091" y="3439643"/>
            <a:ext cx="2228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4000" b="1" dirty="0">
                <a:solidFill>
                  <a:srgbClr val="00B050"/>
                </a:solidFill>
              </a:rPr>
              <a:t>FERMION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21211C-A505-7DE1-AC8F-1EB0915AC49D}"/>
              </a:ext>
            </a:extLst>
          </p:cNvPr>
          <p:cNvSpPr txBox="1"/>
          <p:nvPr/>
        </p:nvSpPr>
        <p:spPr>
          <a:xfrm>
            <a:off x="6290836" y="1459832"/>
            <a:ext cx="5393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b="1" dirty="0"/>
              <a:t>Recipe for determining charge radius</a:t>
            </a:r>
            <a:r>
              <a:rPr lang="en-NL" sz="2000" b="1" baseline="30000" dirty="0"/>
              <a:t>2</a:t>
            </a:r>
            <a:r>
              <a:rPr lang="en-NL" sz="2000" b="1" dirty="0"/>
              <a:t> difference:</a:t>
            </a:r>
          </a:p>
        </p:txBody>
      </p:sp>
    </p:spTree>
    <p:extLst>
      <p:ext uri="{BB962C8B-B14F-4D97-AF65-F5344CB8AC3E}">
        <p14:creationId xmlns:p14="http://schemas.microsoft.com/office/powerpoint/2010/main" val="102218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22">
            <a:extLst>
              <a:ext uri="{FF2B5EF4-FFF2-40B4-BE49-F238E27FC236}">
                <a16:creationId xmlns:a16="http://schemas.microsoft.com/office/drawing/2014/main" id="{09E43DFE-2FA1-D44B-BB78-54B2622CBA49}"/>
              </a:ext>
            </a:extLst>
          </p:cNvPr>
          <p:cNvSpPr txBox="1">
            <a:spLocks/>
          </p:cNvSpPr>
          <p:nvPr/>
        </p:nvSpPr>
        <p:spPr>
          <a:xfrm>
            <a:off x="9448669" y="64620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6A8071-4BA0-A74A-B024-87450DE1905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9B37EC5-E70A-F248-99D0-62E8B2D7CC74}"/>
              </a:ext>
            </a:extLst>
          </p:cNvPr>
          <p:cNvSpPr txBox="1">
            <a:spLocks/>
          </p:cNvSpPr>
          <p:nvPr/>
        </p:nvSpPr>
        <p:spPr>
          <a:xfrm>
            <a:off x="223024" y="-47976"/>
            <a:ext cx="10515600" cy="995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Metastable helium (He*)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DF5A6D-AFE7-84A8-01EE-4A1029997D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01" y="1775701"/>
            <a:ext cx="4894767" cy="4322108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0D5BDC19-F0CE-1D64-8CED-6D8B9BB142F2}"/>
              </a:ext>
            </a:extLst>
          </p:cNvPr>
          <p:cNvGrpSpPr/>
          <p:nvPr/>
        </p:nvGrpSpPr>
        <p:grpSpPr>
          <a:xfrm>
            <a:off x="357188" y="1775701"/>
            <a:ext cx="4896280" cy="4322108"/>
            <a:chOff x="3983715" y="1419418"/>
            <a:chExt cx="4896280" cy="432210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F118C0F-39F5-74B7-44D8-C3881450EB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963"/>
            <a:stretch/>
          </p:blipFill>
          <p:spPr>
            <a:xfrm>
              <a:off x="3983715" y="1419418"/>
              <a:ext cx="3183440" cy="432210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A5EBCE6-5526-37E1-B38F-C7AABF6841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07"/>
            <a:stretch/>
          </p:blipFill>
          <p:spPr>
            <a:xfrm>
              <a:off x="7167155" y="1419418"/>
              <a:ext cx="1712840" cy="4322108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CFF07719-D7EA-333B-9154-7A8C304E0E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00" y="1775701"/>
            <a:ext cx="4894768" cy="4322108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8EC4036-0627-F9C8-3735-BA5C55B05CA1}"/>
                  </a:ext>
                </a:extLst>
              </p:cNvPr>
              <p:cNvSpPr/>
              <p:nvPr/>
            </p:nvSpPr>
            <p:spPr>
              <a:xfrm>
                <a:off x="6256071" y="1871217"/>
                <a:ext cx="5338517" cy="145389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solidFill>
                      <a:schemeClr val="tx1"/>
                    </a:solidFill>
                  </a:rPr>
                  <a:t>Metastable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sSub>
                      <m:sSubPr>
                        <m:ctrlP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sz="2400" b="1" dirty="0">
                    <a:solidFill>
                      <a:schemeClr val="tx1"/>
                    </a:solidFill>
                  </a:rPr>
                  <a:t> state: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20 </m:t>
                    </m:r>
                    <m:r>
                      <m:rPr>
                        <m:sty m:val="p"/>
                      </m:rPr>
                      <a:rPr lang="en-GB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 internal energy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GB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≈8000 </m:t>
                    </m:r>
                    <m:r>
                      <m:rPr>
                        <m:sty m:val="p"/>
                      </m:rPr>
                      <a:rPr lang="en-GB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endParaRPr lang="en-GB" sz="2400" dirty="0">
                  <a:solidFill>
                    <a:schemeClr val="tx1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tx1"/>
                    </a:solidFill>
                  </a:rPr>
                  <a:t>Single-particle detection</a:t>
                </a: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8EC4036-0627-F9C8-3735-BA5C55B05C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6071" y="1871217"/>
                <a:ext cx="5338517" cy="1453896"/>
              </a:xfrm>
              <a:prstGeom prst="rect">
                <a:avLst/>
              </a:prstGeom>
              <a:blipFill>
                <a:blip r:embed="rId4"/>
                <a:stretch>
                  <a:fillRect b="-2521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E9ACF33-8547-D409-DECA-2E9B75AA760A}"/>
                  </a:ext>
                </a:extLst>
              </p:cNvPr>
              <p:cNvSpPr/>
              <p:nvPr/>
            </p:nvSpPr>
            <p:spPr>
              <a:xfrm>
                <a:off x="6256074" y="2471290"/>
                <a:ext cx="5338517" cy="178067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solidFill>
                      <a:schemeClr val="tx1"/>
                    </a:solidFill>
                  </a:rPr>
                  <a:t>Accessible narrow transition: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tx1"/>
                    </a:solidFill>
                  </a:rPr>
                  <a:t>Doubly forbidden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GB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GB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 (1557 nm)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8 </m:t>
                    </m:r>
                    <m:r>
                      <m:rPr>
                        <m:sty m:val="p"/>
                      </m:rPr>
                      <a:rPr lang="en-GB" sz="2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Hz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 natural linewidth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tx1"/>
                    </a:solidFill>
                  </a:rPr>
                  <a:t>Einstein A coefficient </a:t>
                </a:r>
                <a14:m>
                  <m:oMath xmlns:m="http://schemas.openxmlformats.org/officeDocument/2006/math">
                    <m:r>
                      <a:rPr lang="en-GB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 </m:t>
                    </m:r>
                    <m:r>
                      <a:rPr lang="en-GB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9.8⋅</m:t>
                    </m:r>
                    <m:sSup>
                      <m:sSupPr>
                        <m:ctrlP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 / s</a:t>
                </a: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E9ACF33-8547-D409-DECA-2E9B75AA76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6074" y="2471290"/>
                <a:ext cx="5338517" cy="178067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FD1035A-7865-7B64-BFC1-E2EEAD94027D}"/>
                  </a:ext>
                </a:extLst>
              </p:cNvPr>
              <p:cNvSpPr/>
              <p:nvPr/>
            </p:nvSpPr>
            <p:spPr>
              <a:xfrm>
                <a:off x="6256073" y="3177525"/>
                <a:ext cx="5338517" cy="173924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b="1" dirty="0">
                    <a:solidFill>
                      <a:schemeClr val="tx1"/>
                    </a:solidFill>
                  </a:rPr>
                  <a:t>Laser cooling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tx1"/>
                    </a:solidFill>
                  </a:rPr>
                  <a:t>Cycling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GB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GB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transition (1083 nm)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tx1"/>
                    </a:solidFill>
                  </a:rPr>
                  <a:t>Trapped Quantum degenerate gases: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tx1"/>
                    </a:solidFill>
                  </a:rPr>
                  <a:t>Reduce Doppler, long interrogation times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FD1035A-7865-7B64-BFC1-E2EEAD9402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6073" y="3177525"/>
                <a:ext cx="5338517" cy="173924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A7321181-CD0F-DCBE-C81A-D84EA4F264A0}"/>
              </a:ext>
            </a:extLst>
          </p:cNvPr>
          <p:cNvSpPr/>
          <p:nvPr/>
        </p:nvSpPr>
        <p:spPr>
          <a:xfrm>
            <a:off x="6256072" y="3883759"/>
            <a:ext cx="5338517" cy="20979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ab initio </a:t>
            </a:r>
            <a:r>
              <a:rPr lang="en-GB" sz="2400" b="1" dirty="0">
                <a:solidFill>
                  <a:schemeClr val="tx1"/>
                </a:solidFill>
              </a:rPr>
              <a:t>calculations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Two-electron correlations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Measure </a:t>
            </a:r>
            <a:r>
              <a:rPr lang="en-GB" sz="2000" baseline="30000" dirty="0">
                <a:solidFill>
                  <a:schemeClr val="tx1"/>
                </a:solidFill>
              </a:rPr>
              <a:t>4</a:t>
            </a:r>
            <a:r>
              <a:rPr lang="en-GB" sz="2000" dirty="0">
                <a:solidFill>
                  <a:schemeClr val="tx1"/>
                </a:solidFill>
              </a:rPr>
              <a:t>He – </a:t>
            </a:r>
            <a:r>
              <a:rPr lang="en-GB" sz="2000" baseline="30000" dirty="0">
                <a:solidFill>
                  <a:schemeClr val="tx1"/>
                </a:solidFill>
              </a:rPr>
              <a:t>3</a:t>
            </a:r>
            <a:r>
              <a:rPr lang="en-GB" sz="2000" dirty="0">
                <a:solidFill>
                  <a:schemeClr val="tx1"/>
                </a:solidFill>
              </a:rPr>
              <a:t>He isotope shift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Derive ‘fundamental constant’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	(differential) nuclear charge radius</a:t>
            </a:r>
            <a:r>
              <a:rPr lang="en-GB" sz="2000" baseline="30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5EA118-88C5-F605-E978-CF270C9A0BD1}"/>
              </a:ext>
            </a:extLst>
          </p:cNvPr>
          <p:cNvSpPr txBox="1"/>
          <p:nvPr/>
        </p:nvSpPr>
        <p:spPr>
          <a:xfrm>
            <a:off x="2684303" y="1155616"/>
            <a:ext cx="931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dirty="0"/>
              <a:t>Helium</a:t>
            </a:r>
          </a:p>
        </p:txBody>
      </p:sp>
    </p:spTree>
    <p:extLst>
      <p:ext uri="{BB962C8B-B14F-4D97-AF65-F5344CB8AC3E}">
        <p14:creationId xmlns:p14="http://schemas.microsoft.com/office/powerpoint/2010/main" val="287493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uiExpand="1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58427</TotalTime>
  <Words>4054</Words>
  <Application>Microsoft Macintosh PowerPoint</Application>
  <PresentationFormat>Widescreen</PresentationFormat>
  <Paragraphs>715</Paragraphs>
  <Slides>67</Slides>
  <Notes>15</Notes>
  <HiddenSlides>0</HiddenSlides>
  <MMClips>2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7" baseType="lpstr">
      <vt:lpstr>Arial</vt:lpstr>
      <vt:lpstr>Calibri</vt:lpstr>
      <vt:lpstr>Calibri Light</vt:lpstr>
      <vt:lpstr>Cambria Math</vt:lpstr>
      <vt:lpstr>Courier New</vt:lpstr>
      <vt:lpstr>Helvetica</vt:lpstr>
      <vt:lpstr>Symbol</vt:lpstr>
      <vt:lpstr>Times New Roman</vt:lpstr>
      <vt:lpstr>Wingdings</vt:lpstr>
      <vt:lpstr>Office Theme</vt:lpstr>
      <vt:lpstr>Precision determination of the alpha–helion particle charge radius difference with ultracold helium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 for He+ 1S-2S: Ramsey-comb excitation in a trap</vt:lpstr>
      <vt:lpstr>Possibilities 4He+ 1S-2S combined with H and m4He+</vt:lpstr>
      <vt:lpstr>The Ramsey-comb laser → power &amp; precision</vt:lpstr>
      <vt:lpstr>Ramsey-comb spectroscopy – the principle</vt:lpstr>
      <vt:lpstr>Ramsey-comb spectroscopy – the principle</vt:lpstr>
      <vt:lpstr>Ramsey-comb spectroscopy – the principle</vt:lpstr>
      <vt:lpstr>Ramsey-comb spectroscopy – the principle</vt:lpstr>
      <vt:lpstr>Ramsey-comb spectroscopy – the principle</vt:lpstr>
      <vt:lpstr>Ramsey-comb spectroscopy – the principle</vt:lpstr>
      <vt:lpstr>Ramsey-comb spectroscopy – the principle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testing fundamental physics in a single trapped helium ion </dc:title>
  <dc:creator>Microsoft Office User</dc:creator>
  <cp:lastModifiedBy>Eikema, K.S.E. (Kjeld)</cp:lastModifiedBy>
  <cp:revision>1275</cp:revision>
  <cp:lastPrinted>2022-05-07T14:12:16Z</cp:lastPrinted>
  <dcterms:created xsi:type="dcterms:W3CDTF">2019-04-02T08:13:44Z</dcterms:created>
  <dcterms:modified xsi:type="dcterms:W3CDTF">2026-05-18T22:31:34Z</dcterms:modified>
</cp:coreProperties>
</file>