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7" r:id="rId5"/>
    <p:sldId id="500" r:id="rId6"/>
    <p:sldId id="475" r:id="rId7"/>
    <p:sldId id="498" r:id="rId8"/>
    <p:sldId id="476" r:id="rId9"/>
    <p:sldId id="493" r:id="rId10"/>
    <p:sldId id="491" r:id="rId11"/>
    <p:sldId id="504" r:id="rId12"/>
    <p:sldId id="528" r:id="rId13"/>
    <p:sldId id="502" r:id="rId14"/>
    <p:sldId id="480" r:id="rId15"/>
    <p:sldId id="507" r:id="rId16"/>
    <p:sldId id="455" r:id="rId17"/>
    <p:sldId id="467" r:id="rId18"/>
    <p:sldId id="490" r:id="rId19"/>
    <p:sldId id="514" r:id="rId20"/>
    <p:sldId id="510" r:id="rId21"/>
    <p:sldId id="503" r:id="rId22"/>
    <p:sldId id="509" r:id="rId23"/>
    <p:sldId id="496" r:id="rId24"/>
    <p:sldId id="497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F1F6A-9271-40C2-8EAE-CB027CA6494A}" v="289" dt="2026-05-20T20:57:27.4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87772" autoAdjust="0"/>
  </p:normalViewPr>
  <p:slideViewPr>
    <p:cSldViewPr snapToGrid="0">
      <p:cViewPr varScale="1">
        <p:scale>
          <a:sx n="97" d="100"/>
          <a:sy n="97" d="100"/>
        </p:scale>
        <p:origin x="462" y="72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FC13A-EB9F-4C43-89B9-C7F301C8DCD2}" type="datetimeFigureOut">
              <a:rPr lang="de-CH" smtClean="0"/>
              <a:t>20.05.2026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D7A7B-7651-418C-B791-B1B66501F3C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74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882B7-5ED9-4B96-A97F-97EB2A7F29A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1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C554-9535-4973-ABED-DBB6BADC2662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65621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882B7-5ED9-4B96-A97F-97EB2A7F29A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5312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D3745-09CF-4DD3-81FB-A746CEE5B58E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51038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C554-9535-4973-ABED-DBB6BADC2662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66686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C554-9535-4973-ABED-DBB6BADC2662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286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97D16-79BF-446F-83FA-898C3BA47231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85171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2AF96-5497-DB89-1620-CDD79E483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E6200-D9C6-D386-6B90-06A2B6B0A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F435A2-D47D-E2D5-D155-74F0B778EF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DF505-75DA-D441-C313-52BEAA9AD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97D16-79BF-446F-83FA-898C3BA47231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87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D7A7B-7651-418C-B791-B1B66501F3CE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0051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C554-9535-4973-ABED-DBB6BADC2662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9458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D7A7B-7651-418C-B791-B1B66501F3CE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2637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8BF01-23AB-D819-201C-7540045D5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F4E7170-2199-5114-05CA-81FDEE52F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4A5D73A-F575-E69E-A6EA-306766867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621FA0D-5842-C821-FC6E-F8FD7E34A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882B7-5ED9-4B96-A97F-97EB2A7F29A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6215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5C554-9535-4973-ABED-DBB6BADC2662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6698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F5B6-C704-2FE3-3B4A-D1C09FF66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0A6BF-D128-2461-8449-6E45BAFD49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65133-9F7C-14EC-33B3-DD0D3639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9E14-B8BB-440D-8334-E668B64860F0}" type="datetime1">
              <a:rPr lang="de-CH" smtClean="0"/>
              <a:t>20.05.2026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8F875-BFEA-1831-287D-02A38956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39A57-AC7D-7D97-F46F-7BDEBAA7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011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872F4-F0B3-63A3-6963-B0136545C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BDBA-9F72-58F8-90D6-95662DD04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458D1-D940-D301-A68F-0EE11AEA0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5EF3-A21F-4A35-BE1F-F50CF6C74E36}" type="datetime1">
              <a:rPr lang="de-CH" smtClean="0"/>
              <a:t>20.05.2026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0BA99-25D8-D12D-AB06-276EE33C1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A43CD-426A-3FBB-5612-A5E232B39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4523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D2BA-29A3-1526-FA47-52933C6EA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27C1EA-A68F-B1D1-00AA-D2B9A9D36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2CEC7-FA39-80B4-FD6D-7819CF11F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B02E-B519-442B-B652-9611469E811F}" type="datetime1">
              <a:rPr lang="de-CH" smtClean="0"/>
              <a:t>20.05.2026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FC6A2-AFC8-B260-3190-B3037F54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15397-96FF-DDF8-AF0F-6AA4035F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754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EF66-F231-42A4-5020-18003C78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3FA10-7311-7A0C-CC50-E227A88B6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908B2-8F47-3B25-59E1-B40AE93B6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BBA53-FA4A-9679-BAF0-1E15B8EC8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D957-9B7D-4B8F-B22E-BB868D184132}" type="datetime1">
              <a:rPr lang="de-CH" smtClean="0"/>
              <a:t>20.05.2026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671E1-CBA8-C344-9545-9E51EEB0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D110CA-27DC-4434-4D1B-AE08C8114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7849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5B4C-C488-4E9E-BBEE-74C261B8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17427-151C-920C-01B3-8CE2862E3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42C7D-ABE5-02C9-7FBA-16DF2C87E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CE5F8-6024-C053-4B2F-5BC5EAF1B0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778C4C-370F-96D5-99B7-B5E103C2FC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C6BD80-CAAF-33E1-6369-3FD7E83A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88820-4616-4878-9D07-6E9E55C4382A}" type="datetime1">
              <a:rPr lang="de-CH" smtClean="0"/>
              <a:t>20.05.2026</a:t>
            </a:fld>
            <a:endParaRPr lang="de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9D3016-4E49-8285-BEEA-497FF0221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A2D1FB-5D5D-1ABB-BAA6-40E5E696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9559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4019-693D-8C09-92C4-D00C4FD3F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D098-3BE6-5AEC-F16B-A2A4EE9B5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EF4F-64E4-422E-A2C0-F3C218F9ABC3}" type="datetime1">
              <a:rPr lang="de-CH" smtClean="0"/>
              <a:t>20.05.2026</a:t>
            </a:fld>
            <a:endParaRPr lang="de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FB3461-78D4-8EBA-5268-1B02298CC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E1FAF-3D13-A1A2-4786-AA65F019D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4542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DFB1CA-2D58-3A80-467A-CC3C31D8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230A-AD57-462D-8474-D1ECC988BAB3}" type="datetime1">
              <a:rPr lang="de-CH" smtClean="0"/>
              <a:t>20.05.2026</a:t>
            </a:fld>
            <a:endParaRPr lang="de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44971-BB24-A94D-FB03-85AEEFD8F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D8399-B009-904F-9DEA-037AAD0F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7170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36B1-B755-3869-8C69-0075D0738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3FFE9-5177-95E5-D029-50B1AFD8B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693D4-3893-FFD6-CC97-3D6D3F767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C1BB6-57EE-47A3-6326-A59BD0C66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352DB-8D84-4D5D-9A7B-801587C4E5DE}" type="datetime1">
              <a:rPr lang="de-CH" smtClean="0"/>
              <a:t>20.05.2026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41ADB-5536-693F-B0C7-0A5B7D92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1F083-7291-582B-C741-31057D0D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837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A8F4A-A45D-4A62-6031-45049F62E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87DB2A-35FB-81CB-80FB-259B063464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FB0BD-E97B-3E10-C364-A12EACA81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EF9CC-7661-5FA7-C5E9-6CFEDB93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F402E-626D-415F-A4FD-7521062B1F04}" type="datetime1">
              <a:rPr lang="de-CH" smtClean="0"/>
              <a:t>20.05.2026</a:t>
            </a:fld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2222C-7FDA-C1CB-A1EF-028FE514B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A172C-57D5-1BBA-E8ED-104B4C88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3395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ACBF3-519D-CF77-18A0-FEF27DBF0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6A430-C388-2C3A-CF57-69E4C2434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B883-8695-1146-4692-BA5E5A36E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7E696-0FE7-4393-A40F-1F4068778448}" type="datetime1">
              <a:rPr lang="de-CH" smtClean="0"/>
              <a:t>20.05.2026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387C9-7A3E-0B3A-BE58-93B5F89D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83D91-F8F7-7450-9CE5-25D412361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460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0268BC-B53F-421D-E3D3-8AE3CAA41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580B5E-0CAB-5B37-2C91-089804CC2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76613-6DB4-0645-3315-06F40B31B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E282-789C-4B50-B1B4-1EE8A9ADFF94}" type="datetime1">
              <a:rPr lang="de-CH" smtClean="0"/>
              <a:t>20.05.2026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06691-66DE-191C-8367-CEBC3BD9A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2B2C0-971B-7E4C-23E8-6F37EB97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772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EF7360-CFE5-82D5-7820-5F00C865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D78E3-5B73-F8EA-E954-141D1E490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DA1EE-5E98-294D-A52E-CB653BADA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64F3F2-7D55-4C7F-BACA-76681433C2C1}" type="datetime1">
              <a:rPr lang="de-CH" smtClean="0"/>
              <a:t>20.05.2026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E1CC8-DC05-621C-A1DB-91F631268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0FE4E-8F6B-EFF7-E011-814A7BFB8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6982B1-1EB9-4F7C-B0FC-AA2189784BB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1621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tags" Target="../tags/tag28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34" Type="http://schemas.openxmlformats.org/officeDocument/2006/relationships/slideLayout" Target="../slideLayouts/slideLayout7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33" Type="http://schemas.openxmlformats.org/officeDocument/2006/relationships/tags" Target="../tags/tag35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tags" Target="../tags/tag31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32" Type="http://schemas.openxmlformats.org/officeDocument/2006/relationships/tags" Target="../tags/tag34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tags" Target="../tags/tag30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31" Type="http://schemas.openxmlformats.org/officeDocument/2006/relationships/tags" Target="../tags/tag33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tags" Target="../tags/tag29.xml"/><Relationship Id="rId30" Type="http://schemas.openxmlformats.org/officeDocument/2006/relationships/tags" Target="../tags/tag32.xml"/><Relationship Id="rId35" Type="http://schemas.openxmlformats.org/officeDocument/2006/relationships/image" Target="../media/image14.png"/><Relationship Id="rId8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tags" Target="../tags/tag61.xml"/><Relationship Id="rId3" Type="http://schemas.openxmlformats.org/officeDocument/2006/relationships/tags" Target="../tags/tag38.xml"/><Relationship Id="rId21" Type="http://schemas.openxmlformats.org/officeDocument/2006/relationships/tags" Target="../tags/tag56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tags" Target="../tags/tag60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tags" Target="../tags/tag55.xml"/><Relationship Id="rId29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tags" Target="../tags/tag63.xml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tags" Target="../tags/tag62.xml"/><Relationship Id="rId30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25.svg"/><Relationship Id="rId5" Type="http://schemas.openxmlformats.org/officeDocument/2006/relationships/image" Target="../media/image18.png"/><Relationship Id="rId10" Type="http://schemas.openxmlformats.org/officeDocument/2006/relationships/image" Target="../media/image24.svg"/><Relationship Id="rId4" Type="http://schemas.openxmlformats.org/officeDocument/2006/relationships/image" Target="../media/image21.png"/><Relationship Id="rId9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image" Target="../media/image26.png"/><Relationship Id="rId18" Type="http://schemas.microsoft.com/office/2007/relationships/hdphoto" Target="../media/hdphoto4.wdp"/><Relationship Id="rId3" Type="http://schemas.openxmlformats.org/officeDocument/2006/relationships/tags" Target="../tags/tag66.xml"/><Relationship Id="rId21" Type="http://schemas.openxmlformats.org/officeDocument/2006/relationships/image" Target="../media/image30.png"/><Relationship Id="rId7" Type="http://schemas.openxmlformats.org/officeDocument/2006/relationships/tags" Target="../tags/tag70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2.png"/><Relationship Id="rId2" Type="http://schemas.openxmlformats.org/officeDocument/2006/relationships/tags" Target="../tags/tag65.xml"/><Relationship Id="rId16" Type="http://schemas.openxmlformats.org/officeDocument/2006/relationships/image" Target="../media/image29.svg"/><Relationship Id="rId20" Type="http://schemas.microsoft.com/office/2007/relationships/hdphoto" Target="../media/hdphoto3.wdp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24" Type="http://schemas.openxmlformats.org/officeDocument/2006/relationships/image" Target="../media/image33.emf"/><Relationship Id="rId5" Type="http://schemas.openxmlformats.org/officeDocument/2006/relationships/tags" Target="../tags/tag68.xml"/><Relationship Id="rId15" Type="http://schemas.openxmlformats.org/officeDocument/2006/relationships/image" Target="../media/image28.png"/><Relationship Id="rId23" Type="http://schemas.openxmlformats.org/officeDocument/2006/relationships/image" Target="../media/image32.emf"/><Relationship Id="rId10" Type="http://schemas.openxmlformats.org/officeDocument/2006/relationships/tags" Target="../tags/tag73.xml"/><Relationship Id="rId19" Type="http://schemas.openxmlformats.org/officeDocument/2006/relationships/image" Target="../media/image18.pn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image" Target="../media/image27.png"/><Relationship Id="rId22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18.png"/><Relationship Id="rId18" Type="http://schemas.openxmlformats.org/officeDocument/2006/relationships/image" Target="../media/image26.png"/><Relationship Id="rId3" Type="http://schemas.openxmlformats.org/officeDocument/2006/relationships/tags" Target="../tags/tag77.xml"/><Relationship Id="rId21" Type="http://schemas.openxmlformats.org/officeDocument/2006/relationships/image" Target="../media/image28.png"/><Relationship Id="rId7" Type="http://schemas.openxmlformats.org/officeDocument/2006/relationships/tags" Target="../tags/tag81.xml"/><Relationship Id="rId12" Type="http://schemas.openxmlformats.org/officeDocument/2006/relationships/image" Target="../media/image34.svg"/><Relationship Id="rId17" Type="http://schemas.openxmlformats.org/officeDocument/2006/relationships/image" Target="../media/image35.png"/><Relationship Id="rId2" Type="http://schemas.openxmlformats.org/officeDocument/2006/relationships/tags" Target="../tags/tag76.xml"/><Relationship Id="rId16" Type="http://schemas.microsoft.com/office/2007/relationships/hdphoto" Target="../media/hdphoto4.wdp"/><Relationship Id="rId20" Type="http://schemas.openxmlformats.org/officeDocument/2006/relationships/image" Target="../media/image37.png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79.xml"/><Relationship Id="rId15" Type="http://schemas.openxmlformats.org/officeDocument/2006/relationships/image" Target="../media/image22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36.png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microsoft.com/office/2007/relationships/hdphoto" Target="../media/hdphoto3.wdp"/><Relationship Id="rId22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4.sv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2.png"/><Relationship Id="rId7" Type="http://schemas.openxmlformats.org/officeDocument/2006/relationships/image" Target="../media/image6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10" Type="http://schemas.openxmlformats.org/officeDocument/2006/relationships/image" Target="../media/image46.svg"/><Relationship Id="rId4" Type="http://schemas.openxmlformats.org/officeDocument/2006/relationships/image" Target="../media/image66.jpeg"/><Relationship Id="rId9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2B89163-6B5E-4675-8A96-0B007E146A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5" r="175" b="3341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22AF1C-B126-4ED1-A916-AFF2727D4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15"/>
            <a:ext cx="12192000" cy="1569083"/>
          </a:xfrm>
          <a:solidFill>
            <a:srgbClr val="000000">
              <a:alpha val="50196"/>
            </a:srgbClr>
          </a:solidFill>
        </p:spPr>
        <p:txBody>
          <a:bodyPr>
            <a:norm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+mn-lt"/>
              </a:rPr>
              <a:t>Quantum logic spectroscopy of the hydrogen molecular ion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5683494-C55B-4622-A4B1-1737CEA0F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17383"/>
            <a:ext cx="8967791" cy="1230967"/>
          </a:xfrm>
          <a:solidFill>
            <a:srgbClr val="000000">
              <a:alpha val="50196"/>
            </a:srgbClr>
          </a:solidFill>
        </p:spPr>
        <p:txBody>
          <a:bodyPr>
            <a:noAutofit/>
          </a:bodyPr>
          <a:lstStyle/>
          <a:p>
            <a:pPr algn="l"/>
            <a:r>
              <a:rPr lang="de-DE" sz="2500" dirty="0">
                <a:solidFill>
                  <a:schemeClr val="bg1"/>
                </a:solidFill>
              </a:rPr>
              <a:t>F. Schmid, D. Holzapfel, Q. He, H. J. Kim, F. </a:t>
            </a:r>
            <a:r>
              <a:rPr lang="de-DE" sz="2500" dirty="0" err="1">
                <a:solidFill>
                  <a:schemeClr val="bg1"/>
                </a:solidFill>
              </a:rPr>
              <a:t>Vouzinas</a:t>
            </a:r>
            <a:r>
              <a:rPr lang="de-DE" sz="2500" dirty="0">
                <a:solidFill>
                  <a:schemeClr val="bg1"/>
                </a:solidFill>
              </a:rPr>
              <a:t>, N. Zischka, N. Schwegler, M. Stadler, A. Ferk, J. P. Home, D. Kienzler</a:t>
            </a:r>
          </a:p>
          <a:p>
            <a:pPr algn="l"/>
            <a:r>
              <a:rPr lang="de-DE" sz="2500" dirty="0">
                <a:solidFill>
                  <a:schemeClr val="bg1"/>
                </a:solidFill>
              </a:rPr>
              <a:t>Trapped Ion Quantum Information Group</a:t>
            </a:r>
          </a:p>
        </p:txBody>
      </p:sp>
      <p:grpSp>
        <p:nvGrpSpPr>
          <p:cNvPr id="16" name="Gruppieren 43">
            <a:extLst>
              <a:ext uri="{FF2B5EF4-FFF2-40B4-BE49-F238E27FC236}">
                <a16:creationId xmlns:a16="http://schemas.microsoft.com/office/drawing/2014/main" id="{F2D61D06-DA97-42DE-9817-B09BDB51CAE8}"/>
              </a:ext>
            </a:extLst>
          </p:cNvPr>
          <p:cNvGrpSpPr/>
          <p:nvPr/>
        </p:nvGrpSpPr>
        <p:grpSpPr>
          <a:xfrm>
            <a:off x="8999321" y="3420798"/>
            <a:ext cx="2933698" cy="1569083"/>
            <a:chOff x="7107128" y="3782196"/>
            <a:chExt cx="2674111" cy="1430242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3C541B21-D230-4E17-A3ED-951E3867C9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92" t="46856" r="49113" b="34431"/>
            <a:stretch/>
          </p:blipFill>
          <p:spPr bwMode="auto">
            <a:xfrm>
              <a:off x="7107128" y="3782196"/>
              <a:ext cx="2674111" cy="1430242"/>
            </a:xfrm>
            <a:prstGeom prst="roundRect">
              <a:avLst>
                <a:gd name="adj" fmla="val 39359"/>
              </a:avLst>
            </a:prstGeom>
            <a:noFill/>
            <a:ln w="28575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Oval 45">
              <a:extLst>
                <a:ext uri="{FF2B5EF4-FFF2-40B4-BE49-F238E27FC236}">
                  <a16:creationId xmlns:a16="http://schemas.microsoft.com/office/drawing/2014/main" id="{5B18B248-8595-4058-BBED-17FB46492856}"/>
                </a:ext>
              </a:extLst>
            </p:cNvPr>
            <p:cNvSpPr/>
            <p:nvPr/>
          </p:nvSpPr>
          <p:spPr>
            <a:xfrm>
              <a:off x="8569614" y="4285424"/>
              <a:ext cx="551680" cy="55168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19" name="Textfeld 4">
              <a:extLst>
                <a:ext uri="{FF2B5EF4-FFF2-40B4-BE49-F238E27FC236}">
                  <a16:creationId xmlns:a16="http://schemas.microsoft.com/office/drawing/2014/main" id="{2ACC7A52-2027-46F7-9663-244E101EC7B0}"/>
                </a:ext>
              </a:extLst>
            </p:cNvPr>
            <p:cNvSpPr txBox="1"/>
            <p:nvPr/>
          </p:nvSpPr>
          <p:spPr>
            <a:xfrm>
              <a:off x="7363579" y="3964286"/>
              <a:ext cx="1175144" cy="533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3200" err="1">
                  <a:solidFill>
                    <a:schemeClr val="bg1"/>
                  </a:solidFill>
                </a:rPr>
                <a:t>Be</a:t>
              </a:r>
              <a:r>
                <a:rPr lang="de-DE" sz="3200" baseline="3000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20" name="Textfeld 4">
              <a:extLst>
                <a:ext uri="{FF2B5EF4-FFF2-40B4-BE49-F238E27FC236}">
                  <a16:creationId xmlns:a16="http://schemas.microsoft.com/office/drawing/2014/main" id="{A86B52D8-A775-4D88-BC54-5555DC76B271}"/>
                </a:ext>
              </a:extLst>
            </p:cNvPr>
            <p:cNvSpPr txBox="1"/>
            <p:nvPr/>
          </p:nvSpPr>
          <p:spPr>
            <a:xfrm>
              <a:off x="8949996" y="3922778"/>
              <a:ext cx="656355" cy="533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3200" baseline="-2500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3200" baseline="3000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EE902A4-099C-47F6-95D1-0B17505DFDCC}"/>
              </a:ext>
            </a:extLst>
          </p:cNvPr>
          <p:cNvCxnSpPr>
            <a:cxnSpLocks/>
          </p:cNvCxnSpPr>
          <p:nvPr/>
        </p:nvCxnSpPr>
        <p:spPr>
          <a:xfrm>
            <a:off x="5553075" y="3267075"/>
            <a:ext cx="5607844" cy="14049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108AED-203B-42F0-A510-4EB95FC2941A}"/>
              </a:ext>
            </a:extLst>
          </p:cNvPr>
          <p:cNvCxnSpPr>
            <a:cxnSpLocks/>
          </p:cNvCxnSpPr>
          <p:nvPr/>
        </p:nvCxnSpPr>
        <p:spPr>
          <a:xfrm>
            <a:off x="5549900" y="3262635"/>
            <a:ext cx="3825081" cy="169512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DFE8CCC8-8B92-87AC-2E13-7A0A0A9335AB}"/>
              </a:ext>
            </a:extLst>
          </p:cNvPr>
          <p:cNvSpPr txBox="1">
            <a:spLocks/>
          </p:cNvSpPr>
          <p:nvPr/>
        </p:nvSpPr>
        <p:spPr>
          <a:xfrm>
            <a:off x="0" y="5848350"/>
            <a:ext cx="12192000" cy="1009649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e-DE" sz="1800" dirty="0">
                <a:solidFill>
                  <a:schemeClr val="bg1"/>
                </a:solidFill>
                <a:latin typeface="+mn-lt"/>
              </a:rPr>
              <a:t>21.05.2026</a:t>
            </a:r>
          </a:p>
          <a:p>
            <a:pPr algn="r"/>
            <a:r>
              <a:rPr lang="en-US" sz="1800" dirty="0">
                <a:solidFill>
                  <a:schemeClr val="bg1"/>
                </a:solidFill>
                <a:latin typeface="+mn-lt"/>
              </a:rPr>
              <a:t>PSAS 2026</a:t>
            </a:r>
            <a:endParaRPr lang="de-DE" sz="1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F80DC5-03B5-4CBC-75AD-51D959843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1482" y="6094095"/>
            <a:ext cx="2286005" cy="51816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A13192B-52F5-E5CD-BB50-F7BF6FC889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3635" y="6200775"/>
            <a:ext cx="183832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7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963824AD-225F-D3B1-5491-41196517BB50}"/>
              </a:ext>
            </a:extLst>
          </p:cNvPr>
          <p:cNvGrpSpPr/>
          <p:nvPr/>
        </p:nvGrpSpPr>
        <p:grpSpPr>
          <a:xfrm rot="4181533">
            <a:off x="5539801" y="1980716"/>
            <a:ext cx="2036783" cy="1449813"/>
            <a:chOff x="945357" y="550892"/>
            <a:chExt cx="2036783" cy="1449813"/>
          </a:xfrm>
        </p:grpSpPr>
        <p:sp>
          <p:nvSpPr>
            <p:cNvPr id="135" name="Ellipse 43">
              <a:extLst>
                <a:ext uri="{FF2B5EF4-FFF2-40B4-BE49-F238E27FC236}">
                  <a16:creationId xmlns:a16="http://schemas.microsoft.com/office/drawing/2014/main" id="{1CF7620F-9C19-2538-B457-04DA614B010B}"/>
                </a:ext>
              </a:extLst>
            </p:cNvPr>
            <p:cNvSpPr/>
            <p:nvPr/>
          </p:nvSpPr>
          <p:spPr>
            <a:xfrm rot="19635324">
              <a:off x="976056" y="935166"/>
              <a:ext cx="2004371" cy="670317"/>
            </a:xfrm>
            <a:prstGeom prst="ellipse">
              <a:avLst/>
            </a:prstGeom>
            <a:solidFill>
              <a:srgbClr val="4472C4">
                <a:alpha val="49020"/>
              </a:srgbClr>
            </a:solidFill>
            <a:ln>
              <a:solidFill>
                <a:srgbClr val="2F528F">
                  <a:alpha val="38824"/>
                </a:srgbClr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B798F6A-FBD0-0E00-A8E7-67568B9DFEF7}"/>
                </a:ext>
              </a:extLst>
            </p:cNvPr>
            <p:cNvGrpSpPr/>
            <p:nvPr/>
          </p:nvGrpSpPr>
          <p:grpSpPr>
            <a:xfrm>
              <a:off x="945357" y="550892"/>
              <a:ext cx="2036783" cy="1449813"/>
              <a:chOff x="945357" y="550892"/>
              <a:chExt cx="2036783" cy="1449813"/>
            </a:xfrm>
          </p:grpSpPr>
          <p:sp>
            <p:nvSpPr>
              <p:cNvPr id="126" name="Freeform 29">
                <a:extLst>
                  <a:ext uri="{FF2B5EF4-FFF2-40B4-BE49-F238E27FC236}">
                    <a16:creationId xmlns:a16="http://schemas.microsoft.com/office/drawing/2014/main" id="{3462FA24-A8D3-D682-383B-A93326E5212B}"/>
                  </a:ext>
                </a:extLst>
              </p:cNvPr>
              <p:cNvSpPr/>
              <p:nvPr/>
            </p:nvSpPr>
            <p:spPr>
              <a:xfrm rot="19713267">
                <a:off x="1115885" y="1153715"/>
                <a:ext cx="1575410" cy="338941"/>
              </a:xfrm>
              <a:custGeom>
                <a:avLst/>
                <a:gdLst>
                  <a:gd name="connsiteX0" fmla="*/ 0 w 853440"/>
                  <a:gd name="connsiteY0" fmla="*/ 76206 h 182892"/>
                  <a:gd name="connsiteX1" fmla="*/ 160020 w 853440"/>
                  <a:gd name="connsiteY1" fmla="*/ 106686 h 182892"/>
                  <a:gd name="connsiteX2" fmla="*/ 228600 w 853440"/>
                  <a:gd name="connsiteY2" fmla="*/ 175266 h 182892"/>
                  <a:gd name="connsiteX3" fmla="*/ 281940 w 853440"/>
                  <a:gd name="connsiteY3" fmla="*/ 7626 h 182892"/>
                  <a:gd name="connsiteX4" fmla="*/ 358140 w 853440"/>
                  <a:gd name="connsiteY4" fmla="*/ 182886 h 182892"/>
                  <a:gd name="connsiteX5" fmla="*/ 419100 w 853440"/>
                  <a:gd name="connsiteY5" fmla="*/ 6 h 182892"/>
                  <a:gd name="connsiteX6" fmla="*/ 464820 w 853440"/>
                  <a:gd name="connsiteY6" fmla="*/ 175266 h 182892"/>
                  <a:gd name="connsiteX7" fmla="*/ 533400 w 853440"/>
                  <a:gd name="connsiteY7" fmla="*/ 7626 h 182892"/>
                  <a:gd name="connsiteX8" fmla="*/ 594360 w 853440"/>
                  <a:gd name="connsiteY8" fmla="*/ 175266 h 182892"/>
                  <a:gd name="connsiteX9" fmla="*/ 647700 w 853440"/>
                  <a:gd name="connsiteY9" fmla="*/ 15246 h 182892"/>
                  <a:gd name="connsiteX10" fmla="*/ 708660 w 853440"/>
                  <a:gd name="connsiteY10" fmla="*/ 144786 h 182892"/>
                  <a:gd name="connsiteX11" fmla="*/ 769620 w 853440"/>
                  <a:gd name="connsiteY11" fmla="*/ 76206 h 182892"/>
                  <a:gd name="connsiteX12" fmla="*/ 853440 w 853440"/>
                  <a:gd name="connsiteY12" fmla="*/ 76206 h 182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3440" h="182892">
                    <a:moveTo>
                      <a:pt x="0" y="76206"/>
                    </a:moveTo>
                    <a:cubicBezTo>
                      <a:pt x="60960" y="83191"/>
                      <a:pt x="121920" y="90176"/>
                      <a:pt x="160020" y="106686"/>
                    </a:cubicBezTo>
                    <a:cubicBezTo>
                      <a:pt x="198120" y="123196"/>
                      <a:pt x="208280" y="191776"/>
                      <a:pt x="228600" y="175266"/>
                    </a:cubicBezTo>
                    <a:cubicBezTo>
                      <a:pt x="248920" y="158756"/>
                      <a:pt x="260350" y="6356"/>
                      <a:pt x="281940" y="7626"/>
                    </a:cubicBezTo>
                    <a:cubicBezTo>
                      <a:pt x="303530" y="8896"/>
                      <a:pt x="335280" y="184156"/>
                      <a:pt x="358140" y="182886"/>
                    </a:cubicBezTo>
                    <a:cubicBezTo>
                      <a:pt x="381000" y="181616"/>
                      <a:pt x="401320" y="1276"/>
                      <a:pt x="419100" y="6"/>
                    </a:cubicBezTo>
                    <a:cubicBezTo>
                      <a:pt x="436880" y="-1264"/>
                      <a:pt x="445770" y="173996"/>
                      <a:pt x="464820" y="175266"/>
                    </a:cubicBezTo>
                    <a:cubicBezTo>
                      <a:pt x="483870" y="176536"/>
                      <a:pt x="511810" y="7626"/>
                      <a:pt x="533400" y="7626"/>
                    </a:cubicBezTo>
                    <a:cubicBezTo>
                      <a:pt x="554990" y="7626"/>
                      <a:pt x="575310" y="173996"/>
                      <a:pt x="594360" y="175266"/>
                    </a:cubicBezTo>
                    <a:cubicBezTo>
                      <a:pt x="613410" y="176536"/>
                      <a:pt x="628650" y="20326"/>
                      <a:pt x="647700" y="15246"/>
                    </a:cubicBezTo>
                    <a:cubicBezTo>
                      <a:pt x="666750" y="10166"/>
                      <a:pt x="688340" y="134626"/>
                      <a:pt x="708660" y="144786"/>
                    </a:cubicBezTo>
                    <a:cubicBezTo>
                      <a:pt x="728980" y="154946"/>
                      <a:pt x="745490" y="87636"/>
                      <a:pt x="769620" y="76206"/>
                    </a:cubicBezTo>
                    <a:cubicBezTo>
                      <a:pt x="793750" y="64776"/>
                      <a:pt x="823595" y="70491"/>
                      <a:pt x="853440" y="7620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30">
                <a:extLst>
                  <a:ext uri="{FF2B5EF4-FFF2-40B4-BE49-F238E27FC236}">
                    <a16:creationId xmlns:a16="http://schemas.microsoft.com/office/drawing/2014/main" id="{AD5DBAD0-CD23-700C-59E8-15EA7735E90D}"/>
                  </a:ext>
                </a:extLst>
              </p:cNvPr>
              <p:cNvSpPr/>
              <p:nvPr/>
            </p:nvSpPr>
            <p:spPr>
              <a:xfrm rot="19713267">
                <a:off x="945357" y="1523850"/>
                <a:ext cx="474982" cy="476855"/>
              </a:xfrm>
              <a:prstGeom prst="ellipse">
                <a:avLst/>
              </a:prstGeom>
              <a:solidFill>
                <a:srgbClr val="FFBDBD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31">
                <a:extLst>
                  <a:ext uri="{FF2B5EF4-FFF2-40B4-BE49-F238E27FC236}">
                    <a16:creationId xmlns:a16="http://schemas.microsoft.com/office/drawing/2014/main" id="{F592B642-EBFB-E2BF-6982-60ABD134AEE2}"/>
                  </a:ext>
                </a:extLst>
              </p:cNvPr>
              <p:cNvSpPr/>
              <p:nvPr/>
            </p:nvSpPr>
            <p:spPr>
              <a:xfrm rot="19713267">
                <a:off x="2507158" y="550892"/>
                <a:ext cx="474982" cy="476855"/>
              </a:xfrm>
              <a:prstGeom prst="ellipse">
                <a:avLst/>
              </a:prstGeom>
              <a:solidFill>
                <a:srgbClr val="FFBDBD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3">
                <a:extLst>
                  <a:ext uri="{FF2B5EF4-FFF2-40B4-BE49-F238E27FC236}">
                    <a16:creationId xmlns:a16="http://schemas.microsoft.com/office/drawing/2014/main" id="{A09C6009-CF6F-A838-B02D-60A91F280E8F}"/>
                  </a:ext>
                </a:extLst>
              </p:cNvPr>
              <p:cNvSpPr/>
              <p:nvPr/>
            </p:nvSpPr>
            <p:spPr>
              <a:xfrm>
                <a:off x="1921816" y="1311498"/>
                <a:ext cx="246663" cy="2525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34" name="TextBox 24">
                <a:extLst>
                  <a:ext uri="{FF2B5EF4-FFF2-40B4-BE49-F238E27FC236}">
                    <a16:creationId xmlns:a16="http://schemas.microsoft.com/office/drawing/2014/main" id="{D430FB4F-CDD4-552E-727C-F08C0E824C2F}"/>
                  </a:ext>
                </a:extLst>
              </p:cNvPr>
              <p:cNvSpPr txBox="1"/>
              <p:nvPr/>
            </p:nvSpPr>
            <p:spPr>
              <a:xfrm>
                <a:off x="2256144" y="1254147"/>
                <a:ext cx="1847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CH" sz="1400"/>
              </a:p>
            </p:txBody>
          </p:sp>
        </p:grpSp>
      </p:grpSp>
      <p:pic>
        <p:nvPicPr>
          <p:cNvPr id="5" name="Picture 4" descr="\documentclass{article}&#10;\usepackage{amsmath}&#10;\pagestyle{empty}&#10;\begin{document}&#10;&#10;$f_\mathrm{rot} \propto \frac{m_e}{m_p}$&#10;&#10;&#10;\end{document}" title="IguanaTex Bitmap Display">
            <a:extLst>
              <a:ext uri="{FF2B5EF4-FFF2-40B4-BE49-F238E27FC236}">
                <a16:creationId xmlns:a16="http://schemas.microsoft.com/office/drawing/2014/main" id="{FDFD18D0-C331-0B39-71E3-8BA9BE2FEEE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57790" y="2795592"/>
            <a:ext cx="1037714" cy="318476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&#10;$f_\mathrm{vib} \propto \sqrt{\frac{m_e}{m_p}}$&#10;&#10;&#10;\end{document}" title="IguanaTex Bitmap Display">
            <a:extLst>
              <a:ext uri="{FF2B5EF4-FFF2-40B4-BE49-F238E27FC236}">
                <a16:creationId xmlns:a16="http://schemas.microsoft.com/office/drawing/2014/main" id="{D4773373-7ADA-F22D-A085-0E01D16BD15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390505" y="3269144"/>
            <a:ext cx="1337904" cy="455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feld 107 1">
                <a:extLst>
                  <a:ext uri="{FF2B5EF4-FFF2-40B4-BE49-F238E27FC236}">
                    <a16:creationId xmlns:a16="http://schemas.microsoft.com/office/drawing/2014/main" id="{DAD312D1-B51E-D7FB-DCC8-71492D36AB25}"/>
                  </a:ext>
                </a:extLst>
              </p:cNvPr>
              <p:cNvSpPr txBox="1"/>
              <p:nvPr/>
            </p:nvSpPr>
            <p:spPr>
              <a:xfrm>
                <a:off x="417714" y="1366751"/>
                <a:ext cx="3880204" cy="4370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b="1" dirty="0">
                    <a:cs typeface="Calibri Light" panose="020F0302020204030204" pitchFamily="34" charset="0"/>
                  </a:rPr>
                  <a:t>H</a:t>
                </a:r>
                <a:r>
                  <a:rPr lang="en-US" sz="2200" b="1" baseline="-25000" dirty="0">
                    <a:cs typeface="Calibri Light" panose="020F0302020204030204" pitchFamily="34" charset="0"/>
                  </a:rPr>
                  <a:t>2</a:t>
                </a:r>
                <a:r>
                  <a:rPr lang="en-US" sz="2200" b="1" baseline="30000" dirty="0">
                    <a:cs typeface="Calibri Light" panose="020F0302020204030204" pitchFamily="34" charset="0"/>
                  </a:rPr>
                  <a:t>+</a:t>
                </a:r>
                <a:r>
                  <a:rPr lang="en-US" sz="2200" b="1" dirty="0">
                    <a:cs typeface="Calibri Light" panose="020F0302020204030204" pitchFamily="34" charset="0"/>
                  </a:rPr>
                  <a:t>, HD</a:t>
                </a:r>
                <a:r>
                  <a:rPr lang="en-US" sz="2200" b="1" baseline="30000" dirty="0">
                    <a:cs typeface="Calibri Light" panose="020F0302020204030204" pitchFamily="34" charset="0"/>
                  </a:rPr>
                  <a:t>+</a:t>
                </a:r>
                <a:r>
                  <a:rPr lang="en-US" sz="2200" b="1" dirty="0">
                    <a:cs typeface="Calibri Light" panose="020F0302020204030204" pitchFamily="34" charset="0"/>
                  </a:rPr>
                  <a:t>, D</a:t>
                </a:r>
                <a:r>
                  <a:rPr lang="en-US" sz="2200" b="1" baseline="-25000" dirty="0">
                    <a:cs typeface="Calibri Light" panose="020F0302020204030204" pitchFamily="34" charset="0"/>
                  </a:rPr>
                  <a:t>2</a:t>
                </a:r>
                <a:r>
                  <a:rPr lang="en-US" sz="2200" b="1" baseline="30000" dirty="0">
                    <a:cs typeface="Calibri Light" panose="020F0302020204030204" pitchFamily="34" charset="0"/>
                  </a:rPr>
                  <a:t>+</a:t>
                </a:r>
                <a:r>
                  <a:rPr lang="en-US" sz="2200" b="1" dirty="0">
                    <a:cs typeface="Calibri Light" panose="020F0302020204030204" pitchFamily="34" charset="0"/>
                  </a:rPr>
                  <a:t>, HT</a:t>
                </a:r>
                <a:r>
                  <a:rPr lang="en-US" sz="2200" b="1" baseline="30000" dirty="0">
                    <a:cs typeface="Calibri Light" panose="020F0302020204030204" pitchFamily="34" charset="0"/>
                  </a:rPr>
                  <a:t>+</a:t>
                </a:r>
                <a:r>
                  <a:rPr lang="en-US" sz="2200" b="1" dirty="0">
                    <a:cs typeface="Calibri Light" panose="020F0302020204030204" pitchFamily="34" charset="0"/>
                  </a:rPr>
                  <a:t>, DT</a:t>
                </a:r>
                <a:r>
                  <a:rPr lang="en-US" sz="2200" b="1" baseline="30000" dirty="0">
                    <a:cs typeface="Calibri Light" panose="020F0302020204030204" pitchFamily="34" charset="0"/>
                  </a:rPr>
                  <a:t>+</a:t>
                </a:r>
                <a:r>
                  <a:rPr lang="en-US" sz="2200" b="1" dirty="0">
                    <a:cs typeface="Calibri Light" panose="020F0302020204030204" pitchFamily="34" charset="0"/>
                  </a:rPr>
                  <a:t>, T</a:t>
                </a:r>
                <a:r>
                  <a:rPr lang="en-US" sz="2200" b="1" baseline="-25000" dirty="0">
                    <a:cs typeface="Calibri Light" panose="020F0302020204030204" pitchFamily="34" charset="0"/>
                  </a:rPr>
                  <a:t>2</a:t>
                </a:r>
                <a:r>
                  <a:rPr lang="en-US" sz="2200" b="1" baseline="30000" dirty="0">
                    <a:cs typeface="Calibri Light" panose="020F0302020204030204" pitchFamily="34" charset="0"/>
                  </a:rPr>
                  <a:t>+</a:t>
                </a:r>
                <a:endParaRPr lang="en-US" sz="2200" b="1" dirty="0">
                  <a:cs typeface="Calibri Light" panose="020F0302020204030204" pitchFamily="34" charset="0"/>
                </a:endParaRPr>
              </a:p>
              <a:p>
                <a:endParaRPr lang="en-US" sz="2200" dirty="0">
                  <a:cs typeface="Calibri Light" panose="020F0302020204030204" pitchFamily="34" charset="0"/>
                </a:endParaRPr>
              </a:p>
              <a:p>
                <a:r>
                  <a:rPr lang="en-US" sz="2200" dirty="0">
                    <a:cs typeface="Calibri Light" panose="020F0302020204030204" pitchFamily="34" charset="0"/>
                  </a:rPr>
                  <a:t>Ab-initio theory accurate to few-ppt (10</a:t>
                </a:r>
                <a:r>
                  <a:rPr lang="en-US" sz="2200" baseline="30000" dirty="0">
                    <a:cs typeface="Calibri Light" panose="020F0302020204030204" pitchFamily="34" charset="0"/>
                  </a:rPr>
                  <a:t>-12</a:t>
                </a:r>
                <a:r>
                  <a:rPr lang="en-US" sz="2200" dirty="0">
                    <a:cs typeface="Calibri Light" panose="020F0302020204030204" pitchFamily="34" charset="0"/>
                  </a:rPr>
                  <a:t>) level</a:t>
                </a:r>
              </a:p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V. I.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</a:rPr>
                  <a:t>Korobov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i="1" dirty="0">
                    <a:solidFill>
                      <a:schemeClr val="bg1">
                        <a:lumMod val="50000"/>
                      </a:schemeClr>
                    </a:solidFill>
                  </a:rPr>
                  <a:t>et al.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,</a:t>
                </a:r>
              </a:p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PRL </a:t>
                </a:r>
                <a:r>
                  <a:rPr lang="en-US" b="1" dirty="0">
                    <a:solidFill>
                      <a:schemeClr val="bg1">
                        <a:lumMod val="50000"/>
                      </a:schemeClr>
                    </a:solidFill>
                  </a:rPr>
                  <a:t>118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, 233001 (2017)</a:t>
                </a:r>
              </a:p>
              <a:p>
                <a:endParaRPr lang="en-US" sz="2200" dirty="0">
                  <a:cs typeface="Calibri Light" panose="020F0302020204030204" pitchFamily="34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cs typeface="Calibri Light" panose="020F0302020204030204" pitchFamily="34" charset="0"/>
                  </a:rPr>
                  <a:t>Precise measurements of nucleon-electron mass ratios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, </m:t>
                    </m:r>
                  </m:oMath>
                </a14:m>
                <a:r>
                  <a:rPr lang="en-US" sz="2200" dirty="0" err="1">
                    <a:cs typeface="Calibri Light" panose="020F0302020204030204" pitchFamily="34" charset="0"/>
                  </a:rPr>
                  <a:t>p,d,t</a:t>
                </a:r>
                <a:r>
                  <a:rPr lang="en-US" sz="2200" dirty="0">
                    <a:cs typeface="Calibri Light" panose="020F0302020204030204" pitchFamily="34" charset="0"/>
                  </a:rPr>
                  <a:t> charge radii, Rydberg constant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cs typeface="Calibri Light" panose="020F0302020204030204" pitchFamily="34" charset="0"/>
                  </a:rPr>
                  <a:t>Test QED, probe physics beyond the standard model</a:t>
                </a:r>
              </a:p>
            </p:txBody>
          </p:sp>
        </mc:Choice>
        <mc:Fallback xmlns="">
          <p:sp>
            <p:nvSpPr>
              <p:cNvPr id="84" name="Textfeld 107 1">
                <a:extLst>
                  <a:ext uri="{FF2B5EF4-FFF2-40B4-BE49-F238E27FC236}">
                    <a16:creationId xmlns:a16="http://schemas.microsoft.com/office/drawing/2014/main" id="{DAD312D1-B51E-D7FB-DCC8-71492D36A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714" y="1366751"/>
                <a:ext cx="3880204" cy="4370427"/>
              </a:xfrm>
              <a:prstGeom prst="rect">
                <a:avLst/>
              </a:prstGeom>
              <a:blipFill>
                <a:blip r:embed="rId6"/>
                <a:stretch>
                  <a:fillRect l="-2044" t="-976" r="-786" b="-1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DC69EAF6-38EC-C1F1-C744-C511FC3A8E4D}"/>
              </a:ext>
            </a:extLst>
          </p:cNvPr>
          <p:cNvGrpSpPr/>
          <p:nvPr/>
        </p:nvGrpSpPr>
        <p:grpSpPr>
          <a:xfrm>
            <a:off x="4919737" y="1493780"/>
            <a:ext cx="2863678" cy="2746138"/>
            <a:chOff x="3333394" y="225130"/>
            <a:chExt cx="2863678" cy="2746138"/>
          </a:xfrm>
        </p:grpSpPr>
        <p:sp>
          <p:nvSpPr>
            <p:cNvPr id="129" name="Arc 30">
              <a:extLst>
                <a:ext uri="{FF2B5EF4-FFF2-40B4-BE49-F238E27FC236}">
                  <a16:creationId xmlns:a16="http://schemas.microsoft.com/office/drawing/2014/main" id="{2EA69A19-103B-8143-4F84-92A18714B8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3394" y="225130"/>
              <a:ext cx="2863678" cy="2746138"/>
            </a:xfrm>
            <a:prstGeom prst="arc">
              <a:avLst>
                <a:gd name="adj1" fmla="val 11369077"/>
                <a:gd name="adj2" fmla="val 17260953"/>
              </a:avLst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CACBFE1-C912-E1A1-D54D-952FE4680533}"/>
                </a:ext>
              </a:extLst>
            </p:cNvPr>
            <p:cNvCxnSpPr>
              <a:cxnSpLocks/>
            </p:cNvCxnSpPr>
            <p:nvPr/>
          </p:nvCxnSpPr>
          <p:spPr>
            <a:xfrm>
              <a:off x="4726452" y="852805"/>
              <a:ext cx="855331" cy="63714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125756-7421-2FE1-494A-01C86DEB6869}"/>
              </a:ext>
            </a:extLst>
          </p:cNvPr>
          <p:cNvSpPr txBox="1">
            <a:spLocks/>
          </p:cNvSpPr>
          <p:nvPr/>
        </p:nvSpPr>
        <p:spPr>
          <a:xfrm>
            <a:off x="322455" y="23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</a:rPr>
              <a:t>Hydrogen molecular 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2F0469-15DC-1405-B4E6-5D1588522109}"/>
              </a:ext>
            </a:extLst>
          </p:cNvPr>
          <p:cNvSpPr txBox="1"/>
          <p:nvPr/>
        </p:nvSpPr>
        <p:spPr>
          <a:xfrm>
            <a:off x="7656896" y="1665293"/>
            <a:ext cx="318115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cs typeface="Calibri Light" panose="020F0302020204030204" pitchFamily="34" charset="0"/>
              </a:rPr>
              <a:t>Ensembles - Paul traps</a:t>
            </a:r>
          </a:p>
          <a:p>
            <a:r>
              <a:rPr lang="en-US" sz="2000" dirty="0">
                <a:cs typeface="Calibri Light" panose="020F0302020204030204" pitchFamily="34" charset="0"/>
              </a:rPr>
              <a:t>Düsseldorf, Amsterdam, Paris, Wuhan</a:t>
            </a:r>
          </a:p>
          <a:p>
            <a:r>
              <a:rPr lang="en-US" sz="2000" dirty="0">
                <a:cs typeface="Calibri Light" panose="020F0302020204030204" pitchFamily="34" charset="0"/>
              </a:rPr>
              <a:t>Destructive state detection</a:t>
            </a:r>
            <a:br>
              <a:rPr lang="en-US" sz="2000" dirty="0">
                <a:cs typeface="Calibri Light" panose="020F0302020204030204" pitchFamily="34" charset="0"/>
              </a:rPr>
            </a:br>
            <a:endParaRPr lang="en-US" sz="2000" dirty="0">
              <a:cs typeface="Calibri Light" panose="020F0302020204030204" pitchFamily="34" charset="0"/>
            </a:endParaRPr>
          </a:p>
          <a:p>
            <a:r>
              <a:rPr lang="en-US" sz="2000" b="1" dirty="0">
                <a:cs typeface="Calibri Light" panose="020F0302020204030204" pitchFamily="34" charset="0"/>
              </a:rPr>
              <a:t>Single-ion - Penning trap</a:t>
            </a:r>
          </a:p>
          <a:p>
            <a:r>
              <a:rPr lang="en-US" sz="2000" dirty="0">
                <a:cs typeface="Calibri Light" panose="020F0302020204030204" pitchFamily="34" charset="0"/>
              </a:rPr>
              <a:t>MPIK Heidelberg + Düsseldorf</a:t>
            </a:r>
          </a:p>
          <a:p>
            <a:r>
              <a:rPr lang="en-US" sz="2000" dirty="0">
                <a:cs typeface="Calibri Light" panose="020F0302020204030204" pitchFamily="34" charset="0"/>
              </a:rPr>
              <a:t>Spin </a:t>
            </a:r>
            <a:r>
              <a:rPr lang="en-US" sz="2000" dirty="0"/>
              <a:t>orientation</a:t>
            </a:r>
            <a:r>
              <a:rPr lang="en-US" sz="2000" dirty="0">
                <a:cs typeface="Calibri Light" panose="020F0302020204030204" pitchFamily="34" charset="0"/>
              </a:rPr>
              <a:t> detection</a:t>
            </a:r>
          </a:p>
          <a:p>
            <a:endParaRPr lang="en-US" sz="2000" dirty="0">
              <a:cs typeface="Calibri Light" panose="020F0302020204030204" pitchFamily="34" charset="0"/>
            </a:endParaRPr>
          </a:p>
          <a:p>
            <a:r>
              <a:rPr lang="en-US" sz="2000" b="1" dirty="0">
                <a:cs typeface="Calibri Light" panose="020F0302020204030204" pitchFamily="34" charset="0"/>
              </a:rPr>
              <a:t>Single-ion - Paul trap</a:t>
            </a:r>
          </a:p>
          <a:p>
            <a:r>
              <a:rPr lang="en-US" sz="2000" dirty="0">
                <a:cs typeface="Calibri Light" panose="020F0302020204030204" pitchFamily="34" charset="0"/>
              </a:rPr>
              <a:t>ETH Zürich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138C6F-A139-D774-9553-C3B22D6D7174}"/>
              </a:ext>
            </a:extLst>
          </p:cNvPr>
          <p:cNvGrpSpPr/>
          <p:nvPr/>
        </p:nvGrpSpPr>
        <p:grpSpPr>
          <a:xfrm>
            <a:off x="7331859" y="259216"/>
            <a:ext cx="4300710" cy="1257376"/>
            <a:chOff x="7320913" y="226519"/>
            <a:chExt cx="4300710" cy="1257376"/>
          </a:xfrm>
        </p:grpSpPr>
        <p:pic>
          <p:nvPicPr>
            <p:cNvPr id="113" name="Picture 112" descr="A close up of a fabric&#10;&#10;Description automatically generated">
              <a:extLst>
                <a:ext uri="{FF2B5EF4-FFF2-40B4-BE49-F238E27FC236}">
                  <a16:creationId xmlns:a16="http://schemas.microsoft.com/office/drawing/2014/main" id="{3F61C72C-A9B4-42C2-0F71-6E779109B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20913" y="226519"/>
              <a:ext cx="4115213" cy="1234564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E88C359-6163-1F12-0376-07ADE4C8137E}"/>
                </a:ext>
              </a:extLst>
            </p:cNvPr>
            <p:cNvSpPr txBox="1"/>
            <p:nvPr/>
          </p:nvSpPr>
          <p:spPr>
            <a:xfrm>
              <a:off x="8747558" y="1114563"/>
              <a:ext cx="28740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cs typeface="Calibri Light" panose="020F0302020204030204" pitchFamily="34" charset="0"/>
                </a:rPr>
                <a:t>Düsseldorf, Schiller group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EE37DDA-04FE-56BA-E61B-31C2FB00C6DB}"/>
              </a:ext>
            </a:extLst>
          </p:cNvPr>
          <p:cNvGrpSpPr/>
          <p:nvPr/>
        </p:nvGrpSpPr>
        <p:grpSpPr>
          <a:xfrm>
            <a:off x="10848180" y="2557921"/>
            <a:ext cx="1316201" cy="3529829"/>
            <a:chOff x="10708480" y="2557921"/>
            <a:chExt cx="1316201" cy="3529829"/>
          </a:xfrm>
        </p:grpSpPr>
        <p:pic>
          <p:nvPicPr>
            <p:cNvPr id="114" name="Picture 113" descr="A close up of a machine&#10;&#10;Description automatically generated">
              <a:extLst>
                <a:ext uri="{FF2B5EF4-FFF2-40B4-BE49-F238E27FC236}">
                  <a16:creationId xmlns:a16="http://schemas.microsoft.com/office/drawing/2014/main" id="{E81BB66A-8570-0467-E531-FC0015DBF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9589941" y="3676460"/>
              <a:ext cx="3501027" cy="1263949"/>
            </a:xfrm>
            <a:prstGeom prst="rect">
              <a:avLst/>
            </a:prstGeom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D09590F-A640-63BC-BF62-643EE6BCECED}"/>
                </a:ext>
              </a:extLst>
            </p:cNvPr>
            <p:cNvSpPr txBox="1"/>
            <p:nvPr/>
          </p:nvSpPr>
          <p:spPr>
            <a:xfrm>
              <a:off x="11127164" y="4887421"/>
              <a:ext cx="89751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>
                  <a:solidFill>
                    <a:schemeClr val="bg1"/>
                  </a:solidFill>
                  <a:cs typeface="Calibri Light" panose="020F0302020204030204" pitchFamily="34" charset="0"/>
                </a:rPr>
                <a:t>MPIK, Sturm</a:t>
              </a:r>
              <a:r>
                <a:rPr lang="en-US">
                  <a:solidFill>
                    <a:schemeClr val="bg1"/>
                  </a:solidFill>
                  <a:cs typeface="Calibri Light" panose="020F0302020204030204" pitchFamily="34" charset="0"/>
                </a:rPr>
                <a:t>/</a:t>
              </a:r>
              <a:r>
                <a:rPr lang="en-US" sz="1800">
                  <a:solidFill>
                    <a:schemeClr val="bg1"/>
                  </a:solidFill>
                  <a:cs typeface="Calibri Light" panose="020F0302020204030204" pitchFamily="34" charset="0"/>
                </a:rPr>
                <a:t>Blaum groups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8" name="Gruppieren 43">
            <a:extLst>
              <a:ext uri="{FF2B5EF4-FFF2-40B4-BE49-F238E27FC236}">
                <a16:creationId xmlns:a16="http://schemas.microsoft.com/office/drawing/2014/main" id="{E5942601-84F7-2778-54E2-5BC06858DC4B}"/>
              </a:ext>
            </a:extLst>
          </p:cNvPr>
          <p:cNvGrpSpPr/>
          <p:nvPr/>
        </p:nvGrpSpPr>
        <p:grpSpPr>
          <a:xfrm>
            <a:off x="4413670" y="5129867"/>
            <a:ext cx="2933698" cy="1569083"/>
            <a:chOff x="7107128" y="3782196"/>
            <a:chExt cx="2674111" cy="1430242"/>
          </a:xfrm>
        </p:grpSpPr>
        <p:pic>
          <p:nvPicPr>
            <p:cNvPr id="119" name="Picture 2">
              <a:extLst>
                <a:ext uri="{FF2B5EF4-FFF2-40B4-BE49-F238E27FC236}">
                  <a16:creationId xmlns:a16="http://schemas.microsoft.com/office/drawing/2014/main" id="{56CE11C8-3CE7-E63B-E704-CDD1BA0B3D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107128" y="3782196"/>
              <a:ext cx="2674111" cy="1430242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Oval 45">
              <a:extLst>
                <a:ext uri="{FF2B5EF4-FFF2-40B4-BE49-F238E27FC236}">
                  <a16:creationId xmlns:a16="http://schemas.microsoft.com/office/drawing/2014/main" id="{868AA8F0-B172-35AF-1447-4680943330FF}"/>
                </a:ext>
              </a:extLst>
            </p:cNvPr>
            <p:cNvSpPr/>
            <p:nvPr/>
          </p:nvSpPr>
          <p:spPr>
            <a:xfrm>
              <a:off x="8569614" y="4285424"/>
              <a:ext cx="551680" cy="55168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121" name="Textfeld 4">
              <a:extLst>
                <a:ext uri="{FF2B5EF4-FFF2-40B4-BE49-F238E27FC236}">
                  <a16:creationId xmlns:a16="http://schemas.microsoft.com/office/drawing/2014/main" id="{91E10BA5-83DC-E505-EFE2-50C836E08F17}"/>
                </a:ext>
              </a:extLst>
            </p:cNvPr>
            <p:cNvSpPr txBox="1"/>
            <p:nvPr/>
          </p:nvSpPr>
          <p:spPr>
            <a:xfrm>
              <a:off x="7363579" y="3964286"/>
              <a:ext cx="1175144" cy="533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3200" err="1">
                  <a:solidFill>
                    <a:schemeClr val="bg1"/>
                  </a:solidFill>
                </a:rPr>
                <a:t>Be</a:t>
              </a:r>
              <a:r>
                <a:rPr lang="de-DE" sz="3200" baseline="3000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122" name="Textfeld 4">
              <a:extLst>
                <a:ext uri="{FF2B5EF4-FFF2-40B4-BE49-F238E27FC236}">
                  <a16:creationId xmlns:a16="http://schemas.microsoft.com/office/drawing/2014/main" id="{09BF2DA9-5F05-C3A1-4A31-102666A0DFAE}"/>
                </a:ext>
              </a:extLst>
            </p:cNvPr>
            <p:cNvSpPr txBox="1"/>
            <p:nvPr/>
          </p:nvSpPr>
          <p:spPr>
            <a:xfrm>
              <a:off x="8949996" y="3922778"/>
              <a:ext cx="656355" cy="533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3200" baseline="-2500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3200" b="1" baseline="3000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D4DF5B4-FC60-A5E6-C46C-5E77DC5B2383}"/>
              </a:ext>
            </a:extLst>
          </p:cNvPr>
          <p:cNvSpPr txBox="1"/>
          <p:nvPr/>
        </p:nvSpPr>
        <p:spPr>
          <a:xfrm>
            <a:off x="5683187" y="196423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DADC7B-C3EE-6C9C-42CF-B816058BC948}"/>
              </a:ext>
            </a:extLst>
          </p:cNvPr>
          <p:cNvSpPr txBox="1"/>
          <p:nvPr/>
        </p:nvSpPr>
        <p:spPr>
          <a:xfrm>
            <a:off x="7137133" y="308994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707BB2-890F-8226-4741-5CE176ACF9B0}"/>
              </a:ext>
            </a:extLst>
          </p:cNvPr>
          <p:cNvSpPr txBox="1"/>
          <p:nvPr/>
        </p:nvSpPr>
        <p:spPr>
          <a:xfrm>
            <a:off x="6303007" y="264565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6A1DBC-067B-EC97-57AB-ADBB5203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4330-49CC-4739-84BE-E82A2DA68870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3063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">
            <a:extLst>
              <a:ext uri="{FF2B5EF4-FFF2-40B4-BE49-F238E27FC236}">
                <a16:creationId xmlns:a16="http://schemas.microsoft.com/office/drawing/2014/main" id="{1096D199-BD06-E0D6-562B-56B093B0BD4C}"/>
              </a:ext>
            </a:extLst>
          </p:cNvPr>
          <p:cNvSpPr>
            <a:spLocks noChangeAspect="1"/>
          </p:cNvSpPr>
          <p:nvPr/>
        </p:nvSpPr>
        <p:spPr bwMode="auto">
          <a:xfrm>
            <a:off x="624017" y="1651360"/>
            <a:ext cx="5415961" cy="1868906"/>
          </a:xfrm>
          <a:custGeom>
            <a:avLst/>
            <a:gdLst>
              <a:gd name="connsiteX0" fmla="*/ 0 w 1550194"/>
              <a:gd name="connsiteY0" fmla="*/ 7144 h 1208485"/>
              <a:gd name="connsiteX1" fmla="*/ 742950 w 1550194"/>
              <a:gd name="connsiteY1" fmla="*/ 1207294 h 1208485"/>
              <a:gd name="connsiteX2" fmla="*/ 1550194 w 1550194"/>
              <a:gd name="connsiteY2" fmla="*/ 0 h 120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0194" h="1208485">
                <a:moveTo>
                  <a:pt x="0" y="7144"/>
                </a:moveTo>
                <a:cubicBezTo>
                  <a:pt x="242292" y="607814"/>
                  <a:pt x="484584" y="1208485"/>
                  <a:pt x="742950" y="1207294"/>
                </a:cubicBezTo>
                <a:cubicBezTo>
                  <a:pt x="1001316" y="1206103"/>
                  <a:pt x="1275755" y="603051"/>
                  <a:pt x="1550194" y="0"/>
                </a:cubicBezTo>
              </a:path>
            </a:pathLst>
          </a:custGeom>
          <a:ln w="28575">
            <a:solidFill>
              <a:srgbClr val="44546A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ts val="2400"/>
              </a:lnSpc>
              <a:spcBef>
                <a:spcPts val="600"/>
              </a:spcBef>
              <a:spcAft>
                <a:spcPct val="0"/>
              </a:spcAft>
              <a:buClr>
                <a:srgbClr val="2A6AB3"/>
              </a:buClr>
              <a:buSzPct val="110000"/>
              <a:buFont typeface="Wingdings" pitchFamily="16" charset="2"/>
              <a:buNone/>
              <a:tabLst/>
            </a:pPr>
            <a:endParaRPr kumimoji="0" lang="de-CH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E7A3DD-6CD8-4913-6F0A-88D40D6D2376}"/>
              </a:ext>
            </a:extLst>
          </p:cNvPr>
          <p:cNvGrpSpPr/>
          <p:nvPr/>
        </p:nvGrpSpPr>
        <p:grpSpPr>
          <a:xfrm>
            <a:off x="3493401" y="1346046"/>
            <a:ext cx="1898575" cy="2659866"/>
            <a:chOff x="6201351" y="509588"/>
            <a:chExt cx="1898575" cy="2659866"/>
          </a:xfrm>
        </p:grpSpPr>
        <p:cxnSp>
          <p:nvCxnSpPr>
            <p:cNvPr id="14" name="Straight Arrow Connector 4">
              <a:extLst>
                <a:ext uri="{FF2B5EF4-FFF2-40B4-BE49-F238E27FC236}">
                  <a16:creationId xmlns:a16="http://schemas.microsoft.com/office/drawing/2014/main" id="{7A6C133B-23E7-1555-2F92-7D7839BED3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1351" y="509588"/>
              <a:ext cx="1781694" cy="1925804"/>
            </a:xfrm>
            <a:prstGeom prst="straightConnector1">
              <a:avLst/>
            </a:prstGeom>
            <a:ln w="190500">
              <a:solidFill>
                <a:srgbClr val="7030A0">
                  <a:alpha val="50000"/>
                </a:srgb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52">
              <a:extLst>
                <a:ext uri="{FF2B5EF4-FFF2-40B4-BE49-F238E27FC236}">
                  <a16:creationId xmlns:a16="http://schemas.microsoft.com/office/drawing/2014/main" id="{9A082116-0861-AC27-3C84-37D1064A179A}"/>
                </a:ext>
              </a:extLst>
            </p:cNvPr>
            <p:cNvGrpSpPr/>
            <p:nvPr/>
          </p:nvGrpSpPr>
          <p:grpSpPr>
            <a:xfrm rot="2366206">
              <a:off x="6544565" y="1286117"/>
              <a:ext cx="666801" cy="1883337"/>
              <a:chOff x="7467277" y="2038628"/>
              <a:chExt cx="384784" cy="1086799"/>
            </a:xfrm>
          </p:grpSpPr>
          <p:grpSp>
            <p:nvGrpSpPr>
              <p:cNvPr id="16" name="Group 56">
                <a:extLst>
                  <a:ext uri="{FF2B5EF4-FFF2-40B4-BE49-F238E27FC236}">
                    <a16:creationId xmlns:a16="http://schemas.microsoft.com/office/drawing/2014/main" id="{ADA84978-1244-58C2-2E5F-AC37582AB25E}"/>
                  </a:ext>
                </a:extLst>
              </p:cNvPr>
              <p:cNvGrpSpPr/>
              <p:nvPr/>
            </p:nvGrpSpPr>
            <p:grpSpPr>
              <a:xfrm rot="20322127">
                <a:off x="7467277" y="2038628"/>
                <a:ext cx="150049" cy="1003745"/>
                <a:chOff x="7598607" y="4187014"/>
                <a:chExt cx="150049" cy="1184039"/>
              </a:xfrm>
            </p:grpSpPr>
            <p:grpSp>
              <p:nvGrpSpPr>
                <p:cNvPr id="18" name="Group 63">
                  <a:extLst>
                    <a:ext uri="{FF2B5EF4-FFF2-40B4-BE49-F238E27FC236}">
                      <a16:creationId xmlns:a16="http://schemas.microsoft.com/office/drawing/2014/main" id="{E53A445E-B423-7E36-E68F-F13CB6372A92}"/>
                    </a:ext>
                  </a:extLst>
                </p:cNvPr>
                <p:cNvGrpSpPr/>
                <p:nvPr/>
              </p:nvGrpSpPr>
              <p:grpSpPr>
                <a:xfrm>
                  <a:off x="7598610" y="4581777"/>
                  <a:ext cx="150046" cy="395287"/>
                  <a:chOff x="7598610" y="4581777"/>
                  <a:chExt cx="150046" cy="395287"/>
                </a:xfrm>
              </p:grpSpPr>
              <p:cxnSp>
                <p:nvCxnSpPr>
                  <p:cNvPr id="26" name="Curved Connector 70">
                    <a:extLst>
                      <a:ext uri="{FF2B5EF4-FFF2-40B4-BE49-F238E27FC236}">
                        <a16:creationId xmlns:a16="http://schemas.microsoft.com/office/drawing/2014/main" id="{7C1D5898-1F56-73DC-8A25-F9FE19EAA22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H="1">
                    <a:off x="7574619" y="4803027"/>
                    <a:ext cx="198030" cy="150044"/>
                  </a:xfrm>
                  <a:prstGeom prst="curvedConnector3">
                    <a:avLst/>
                  </a:prstGeom>
                  <a:ln w="53975">
                    <a:solidFill>
                      <a:srgbClr val="7030A0">
                        <a:alpha val="5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urved Connector 71">
                    <a:extLst>
                      <a:ext uri="{FF2B5EF4-FFF2-40B4-BE49-F238E27FC236}">
                        <a16:creationId xmlns:a16="http://schemas.microsoft.com/office/drawing/2014/main" id="{D84F590B-9AE6-DC08-87FA-C89BE74A61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7574617" y="4605770"/>
                    <a:ext cx="198030" cy="150044"/>
                  </a:xfrm>
                  <a:prstGeom prst="curvedConnector3">
                    <a:avLst/>
                  </a:prstGeom>
                  <a:ln w="53975">
                    <a:solidFill>
                      <a:srgbClr val="7030A0">
                        <a:alpha val="5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64">
                  <a:extLst>
                    <a:ext uri="{FF2B5EF4-FFF2-40B4-BE49-F238E27FC236}">
                      <a16:creationId xmlns:a16="http://schemas.microsoft.com/office/drawing/2014/main" id="{FAA348A4-A265-FEB1-7680-732FD7D0A2C9}"/>
                    </a:ext>
                  </a:extLst>
                </p:cNvPr>
                <p:cNvGrpSpPr/>
                <p:nvPr/>
              </p:nvGrpSpPr>
              <p:grpSpPr>
                <a:xfrm>
                  <a:off x="7598608" y="4187014"/>
                  <a:ext cx="150046" cy="395287"/>
                  <a:chOff x="7598610" y="4581777"/>
                  <a:chExt cx="150046" cy="395287"/>
                </a:xfrm>
              </p:grpSpPr>
              <p:cxnSp>
                <p:nvCxnSpPr>
                  <p:cNvPr id="24" name="Curved Connector 68">
                    <a:extLst>
                      <a:ext uri="{FF2B5EF4-FFF2-40B4-BE49-F238E27FC236}">
                        <a16:creationId xmlns:a16="http://schemas.microsoft.com/office/drawing/2014/main" id="{27D52149-27A2-9A47-E042-F73BAA6FC5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H="1">
                    <a:off x="7574619" y="4803027"/>
                    <a:ext cx="198030" cy="150044"/>
                  </a:xfrm>
                  <a:prstGeom prst="curvedConnector3">
                    <a:avLst/>
                  </a:prstGeom>
                  <a:ln w="53975">
                    <a:solidFill>
                      <a:srgbClr val="7030A0">
                        <a:alpha val="5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urved Connector 69">
                    <a:extLst>
                      <a:ext uri="{FF2B5EF4-FFF2-40B4-BE49-F238E27FC236}">
                        <a16:creationId xmlns:a16="http://schemas.microsoft.com/office/drawing/2014/main" id="{59348BED-0472-0ACD-0080-A17A513F42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7574617" y="4605770"/>
                    <a:ext cx="198030" cy="150044"/>
                  </a:xfrm>
                  <a:prstGeom prst="curvedConnector3">
                    <a:avLst/>
                  </a:prstGeom>
                  <a:ln w="53975">
                    <a:solidFill>
                      <a:srgbClr val="7030A0">
                        <a:alpha val="5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65">
                  <a:extLst>
                    <a:ext uri="{FF2B5EF4-FFF2-40B4-BE49-F238E27FC236}">
                      <a16:creationId xmlns:a16="http://schemas.microsoft.com/office/drawing/2014/main" id="{49169AF8-BAE2-3D9A-A9B6-C7FA5B407066}"/>
                    </a:ext>
                  </a:extLst>
                </p:cNvPr>
                <p:cNvGrpSpPr/>
                <p:nvPr/>
              </p:nvGrpSpPr>
              <p:grpSpPr>
                <a:xfrm>
                  <a:off x="7598607" y="4975766"/>
                  <a:ext cx="150046" cy="395287"/>
                  <a:chOff x="7598610" y="4581777"/>
                  <a:chExt cx="150046" cy="395287"/>
                </a:xfrm>
              </p:grpSpPr>
              <p:cxnSp>
                <p:nvCxnSpPr>
                  <p:cNvPr id="22" name="Curved Connector 66">
                    <a:extLst>
                      <a:ext uri="{FF2B5EF4-FFF2-40B4-BE49-F238E27FC236}">
                        <a16:creationId xmlns:a16="http://schemas.microsoft.com/office/drawing/2014/main" id="{59060170-6AE1-3C6E-8E26-6655A5FB04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H="1">
                    <a:off x="7574619" y="4803027"/>
                    <a:ext cx="198030" cy="150044"/>
                  </a:xfrm>
                  <a:prstGeom prst="curvedConnector3">
                    <a:avLst/>
                  </a:prstGeom>
                  <a:ln w="53975">
                    <a:solidFill>
                      <a:srgbClr val="7030A0">
                        <a:alpha val="5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Curved Connector 67">
                    <a:extLst>
                      <a:ext uri="{FF2B5EF4-FFF2-40B4-BE49-F238E27FC236}">
                        <a16:creationId xmlns:a16="http://schemas.microsoft.com/office/drawing/2014/main" id="{FCE49DC4-5E76-1DB4-2412-8AB0CCA7FA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7574617" y="4605770"/>
                    <a:ext cx="198030" cy="150044"/>
                  </a:xfrm>
                  <a:prstGeom prst="curvedConnector3">
                    <a:avLst/>
                  </a:prstGeom>
                  <a:ln w="53975">
                    <a:solidFill>
                      <a:srgbClr val="7030A0">
                        <a:alpha val="50000"/>
                      </a:srgb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7" name="Straight Arrow Connector 60">
                <a:extLst>
                  <a:ext uri="{FF2B5EF4-FFF2-40B4-BE49-F238E27FC236}">
                    <a16:creationId xmlns:a16="http://schemas.microsoft.com/office/drawing/2014/main" id="{D8E8AE08-5147-AA29-FFF0-A3B7F012DE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93608" y="2980900"/>
                <a:ext cx="58446" cy="144527"/>
              </a:xfrm>
              <a:prstGeom prst="straightConnector1">
                <a:avLst/>
              </a:prstGeom>
              <a:ln w="53975">
                <a:solidFill>
                  <a:srgbClr val="7030A0">
                    <a:alpha val="50000"/>
                  </a:srgb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0E1EC02-2302-B43F-1690-D95533D45F25}"/>
                </a:ext>
              </a:extLst>
            </p:cNvPr>
            <p:cNvSpPr/>
            <p:nvPr/>
          </p:nvSpPr>
          <p:spPr>
            <a:xfrm rot="18013018">
              <a:off x="6634733" y="1026975"/>
              <a:ext cx="681848" cy="681848"/>
            </a:xfrm>
            <a:prstGeom prst="ellipse">
              <a:avLst/>
            </a:prstGeom>
            <a:solidFill>
              <a:srgbClr val="8D4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B1D6FA-33C8-1007-C898-50C30A8A412C}"/>
                </a:ext>
              </a:extLst>
            </p:cNvPr>
            <p:cNvSpPr/>
            <p:nvPr/>
          </p:nvSpPr>
          <p:spPr>
            <a:xfrm>
              <a:off x="6845050" y="564382"/>
              <a:ext cx="1254876" cy="853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200" b="1">
                  <a:solidFill>
                    <a:srgbClr val="7030A0"/>
                  </a:solidFill>
                  <a:cs typeface="Calibri" panose="020F0502020204030204" pitchFamily="34" charset="0"/>
                </a:rPr>
                <a:t>Be</a:t>
              </a:r>
              <a:r>
                <a:rPr lang="en-US" sz="2200" b="1" baseline="30000">
                  <a:solidFill>
                    <a:srgbClr val="7030A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167D910-6C61-FDF1-87BE-4C03D6BC24EC}"/>
              </a:ext>
            </a:extLst>
          </p:cNvPr>
          <p:cNvGrpSpPr/>
          <p:nvPr/>
        </p:nvGrpSpPr>
        <p:grpSpPr>
          <a:xfrm>
            <a:off x="1424095" y="1101491"/>
            <a:ext cx="1530379" cy="2170359"/>
            <a:chOff x="4052779" y="338795"/>
            <a:chExt cx="1530379" cy="217035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2A82AEE-5C72-C543-C0DC-9043109A976D}"/>
                </a:ext>
              </a:extLst>
            </p:cNvPr>
            <p:cNvSpPr/>
            <p:nvPr/>
          </p:nvSpPr>
          <p:spPr>
            <a:xfrm>
              <a:off x="4052779" y="338795"/>
              <a:ext cx="1178988" cy="8532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200" b="1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2200" b="1" baseline="-2500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2200" b="1" baseline="3000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63824AD-225F-D3B1-5491-41196517BB50}"/>
                </a:ext>
              </a:extLst>
            </p:cNvPr>
            <p:cNvGrpSpPr/>
            <p:nvPr/>
          </p:nvGrpSpPr>
          <p:grpSpPr>
            <a:xfrm rot="4181533">
              <a:off x="3839860" y="765856"/>
              <a:ext cx="2036783" cy="1449813"/>
              <a:chOff x="945357" y="550892"/>
              <a:chExt cx="2036783" cy="1449813"/>
            </a:xfrm>
          </p:grpSpPr>
          <p:sp>
            <p:nvSpPr>
              <p:cNvPr id="135" name="Ellipse 43">
                <a:extLst>
                  <a:ext uri="{FF2B5EF4-FFF2-40B4-BE49-F238E27FC236}">
                    <a16:creationId xmlns:a16="http://schemas.microsoft.com/office/drawing/2014/main" id="{1CF7620F-9C19-2538-B457-04DA614B010B}"/>
                  </a:ext>
                </a:extLst>
              </p:cNvPr>
              <p:cNvSpPr/>
              <p:nvPr/>
            </p:nvSpPr>
            <p:spPr>
              <a:xfrm rot="19635324">
                <a:off x="976056" y="935166"/>
                <a:ext cx="2004371" cy="670317"/>
              </a:xfrm>
              <a:prstGeom prst="ellipse">
                <a:avLst/>
              </a:prstGeom>
              <a:solidFill>
                <a:srgbClr val="4472C4">
                  <a:alpha val="49020"/>
                </a:srgbClr>
              </a:solidFill>
              <a:ln>
                <a:solidFill>
                  <a:srgbClr val="2F528F">
                    <a:alpha val="38824"/>
                  </a:srgbClr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B798F6A-FBD0-0E00-A8E7-67568B9DFEF7}"/>
                  </a:ext>
                </a:extLst>
              </p:cNvPr>
              <p:cNvGrpSpPr/>
              <p:nvPr/>
            </p:nvGrpSpPr>
            <p:grpSpPr>
              <a:xfrm>
                <a:off x="945357" y="550892"/>
                <a:ext cx="2036783" cy="1449813"/>
                <a:chOff x="945357" y="550892"/>
                <a:chExt cx="2036783" cy="1449813"/>
              </a:xfrm>
            </p:grpSpPr>
            <p:sp>
              <p:nvSpPr>
                <p:cNvPr id="126" name="Freeform 29">
                  <a:extLst>
                    <a:ext uri="{FF2B5EF4-FFF2-40B4-BE49-F238E27FC236}">
                      <a16:creationId xmlns:a16="http://schemas.microsoft.com/office/drawing/2014/main" id="{3462FA24-A8D3-D682-383B-A93326E5212B}"/>
                    </a:ext>
                  </a:extLst>
                </p:cNvPr>
                <p:cNvSpPr/>
                <p:nvPr/>
              </p:nvSpPr>
              <p:spPr>
                <a:xfrm rot="19713267">
                  <a:off x="1115885" y="1153715"/>
                  <a:ext cx="1575410" cy="338941"/>
                </a:xfrm>
                <a:custGeom>
                  <a:avLst/>
                  <a:gdLst>
                    <a:gd name="connsiteX0" fmla="*/ 0 w 853440"/>
                    <a:gd name="connsiteY0" fmla="*/ 76206 h 182892"/>
                    <a:gd name="connsiteX1" fmla="*/ 160020 w 853440"/>
                    <a:gd name="connsiteY1" fmla="*/ 106686 h 182892"/>
                    <a:gd name="connsiteX2" fmla="*/ 228600 w 853440"/>
                    <a:gd name="connsiteY2" fmla="*/ 175266 h 182892"/>
                    <a:gd name="connsiteX3" fmla="*/ 281940 w 853440"/>
                    <a:gd name="connsiteY3" fmla="*/ 7626 h 182892"/>
                    <a:gd name="connsiteX4" fmla="*/ 358140 w 853440"/>
                    <a:gd name="connsiteY4" fmla="*/ 182886 h 182892"/>
                    <a:gd name="connsiteX5" fmla="*/ 419100 w 853440"/>
                    <a:gd name="connsiteY5" fmla="*/ 6 h 182892"/>
                    <a:gd name="connsiteX6" fmla="*/ 464820 w 853440"/>
                    <a:gd name="connsiteY6" fmla="*/ 175266 h 182892"/>
                    <a:gd name="connsiteX7" fmla="*/ 533400 w 853440"/>
                    <a:gd name="connsiteY7" fmla="*/ 7626 h 182892"/>
                    <a:gd name="connsiteX8" fmla="*/ 594360 w 853440"/>
                    <a:gd name="connsiteY8" fmla="*/ 175266 h 182892"/>
                    <a:gd name="connsiteX9" fmla="*/ 647700 w 853440"/>
                    <a:gd name="connsiteY9" fmla="*/ 15246 h 182892"/>
                    <a:gd name="connsiteX10" fmla="*/ 708660 w 853440"/>
                    <a:gd name="connsiteY10" fmla="*/ 144786 h 182892"/>
                    <a:gd name="connsiteX11" fmla="*/ 769620 w 853440"/>
                    <a:gd name="connsiteY11" fmla="*/ 76206 h 182892"/>
                    <a:gd name="connsiteX12" fmla="*/ 853440 w 853440"/>
                    <a:gd name="connsiteY12" fmla="*/ 76206 h 182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53440" h="182892">
                      <a:moveTo>
                        <a:pt x="0" y="76206"/>
                      </a:moveTo>
                      <a:cubicBezTo>
                        <a:pt x="60960" y="83191"/>
                        <a:pt x="121920" y="90176"/>
                        <a:pt x="160020" y="106686"/>
                      </a:cubicBezTo>
                      <a:cubicBezTo>
                        <a:pt x="198120" y="123196"/>
                        <a:pt x="208280" y="191776"/>
                        <a:pt x="228600" y="175266"/>
                      </a:cubicBezTo>
                      <a:cubicBezTo>
                        <a:pt x="248920" y="158756"/>
                        <a:pt x="260350" y="6356"/>
                        <a:pt x="281940" y="7626"/>
                      </a:cubicBezTo>
                      <a:cubicBezTo>
                        <a:pt x="303530" y="8896"/>
                        <a:pt x="335280" y="184156"/>
                        <a:pt x="358140" y="182886"/>
                      </a:cubicBezTo>
                      <a:cubicBezTo>
                        <a:pt x="381000" y="181616"/>
                        <a:pt x="401320" y="1276"/>
                        <a:pt x="419100" y="6"/>
                      </a:cubicBezTo>
                      <a:cubicBezTo>
                        <a:pt x="436880" y="-1264"/>
                        <a:pt x="445770" y="173996"/>
                        <a:pt x="464820" y="175266"/>
                      </a:cubicBezTo>
                      <a:cubicBezTo>
                        <a:pt x="483870" y="176536"/>
                        <a:pt x="511810" y="7626"/>
                        <a:pt x="533400" y="7626"/>
                      </a:cubicBezTo>
                      <a:cubicBezTo>
                        <a:pt x="554990" y="7626"/>
                        <a:pt x="575310" y="173996"/>
                        <a:pt x="594360" y="175266"/>
                      </a:cubicBezTo>
                      <a:cubicBezTo>
                        <a:pt x="613410" y="176536"/>
                        <a:pt x="628650" y="20326"/>
                        <a:pt x="647700" y="15246"/>
                      </a:cubicBezTo>
                      <a:cubicBezTo>
                        <a:pt x="666750" y="10166"/>
                        <a:pt x="688340" y="134626"/>
                        <a:pt x="708660" y="144786"/>
                      </a:cubicBezTo>
                      <a:cubicBezTo>
                        <a:pt x="728980" y="154946"/>
                        <a:pt x="745490" y="87636"/>
                        <a:pt x="769620" y="76206"/>
                      </a:cubicBezTo>
                      <a:cubicBezTo>
                        <a:pt x="793750" y="64776"/>
                        <a:pt x="823595" y="70491"/>
                        <a:pt x="853440" y="76206"/>
                      </a:cubicBezTo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30">
                  <a:extLst>
                    <a:ext uri="{FF2B5EF4-FFF2-40B4-BE49-F238E27FC236}">
                      <a16:creationId xmlns:a16="http://schemas.microsoft.com/office/drawing/2014/main" id="{AD5DBAD0-CD23-700C-59E8-15EA7735E90D}"/>
                    </a:ext>
                  </a:extLst>
                </p:cNvPr>
                <p:cNvSpPr/>
                <p:nvPr/>
              </p:nvSpPr>
              <p:spPr>
                <a:xfrm rot="19713267">
                  <a:off x="945357" y="1523850"/>
                  <a:ext cx="474982" cy="476855"/>
                </a:xfrm>
                <a:prstGeom prst="ellipse">
                  <a:avLst/>
                </a:prstGeom>
                <a:solidFill>
                  <a:srgbClr val="FFBDBD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31">
                  <a:extLst>
                    <a:ext uri="{FF2B5EF4-FFF2-40B4-BE49-F238E27FC236}">
                      <a16:creationId xmlns:a16="http://schemas.microsoft.com/office/drawing/2014/main" id="{F592B642-EBFB-E2BF-6982-60ABD134AEE2}"/>
                    </a:ext>
                  </a:extLst>
                </p:cNvPr>
                <p:cNvSpPr/>
                <p:nvPr/>
              </p:nvSpPr>
              <p:spPr>
                <a:xfrm rot="19713267">
                  <a:off x="2507158" y="550892"/>
                  <a:ext cx="474982" cy="476855"/>
                </a:xfrm>
                <a:prstGeom prst="ellipse">
                  <a:avLst/>
                </a:prstGeom>
                <a:solidFill>
                  <a:srgbClr val="FFBDBD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3">
                  <a:extLst>
                    <a:ext uri="{FF2B5EF4-FFF2-40B4-BE49-F238E27FC236}">
                      <a16:creationId xmlns:a16="http://schemas.microsoft.com/office/drawing/2014/main" id="{A09C6009-CF6F-A838-B02D-60A91F280E8F}"/>
                    </a:ext>
                  </a:extLst>
                </p:cNvPr>
                <p:cNvSpPr/>
                <p:nvPr/>
              </p:nvSpPr>
              <p:spPr>
                <a:xfrm>
                  <a:off x="1921816" y="1311498"/>
                  <a:ext cx="246663" cy="25257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/>
                </a:p>
              </p:txBody>
            </p:sp>
          </p:grpSp>
        </p:grpSp>
      </p:grpSp>
      <p:sp>
        <p:nvSpPr>
          <p:cNvPr id="89" name="Textfeld 107 2">
            <a:extLst>
              <a:ext uri="{FF2B5EF4-FFF2-40B4-BE49-F238E27FC236}">
                <a16:creationId xmlns:a16="http://schemas.microsoft.com/office/drawing/2014/main" id="{0A50EE43-1F68-1A3F-0AB7-D5ADA0B80507}"/>
              </a:ext>
            </a:extLst>
          </p:cNvPr>
          <p:cNvSpPr txBox="1"/>
          <p:nvPr/>
        </p:nvSpPr>
        <p:spPr>
          <a:xfrm>
            <a:off x="6400860" y="1159983"/>
            <a:ext cx="579114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cs typeface="Calibri Light" panose="020F0302020204030204" pitchFamily="34" charset="0"/>
              </a:rPr>
              <a:t>Single (Paul-)trapped-ion control</a:t>
            </a:r>
          </a:p>
          <a:p>
            <a:pPr marL="342900" indent="-342900">
              <a:buFontTx/>
              <a:buChar char="-"/>
            </a:pPr>
            <a:r>
              <a:rPr lang="en-US" sz="2000">
                <a:cs typeface="Calibri Light" panose="020F0302020204030204" pitchFamily="34" charset="0"/>
              </a:rPr>
              <a:t>Laser cooling</a:t>
            </a:r>
          </a:p>
          <a:p>
            <a:pPr marL="342900" indent="-342900">
              <a:buFontTx/>
              <a:buChar char="-"/>
            </a:pPr>
            <a:r>
              <a:rPr lang="en-US" sz="2000">
                <a:cs typeface="Calibri Light" panose="020F0302020204030204" pitchFamily="34" charset="0"/>
              </a:rPr>
              <a:t>State preparation (optical pumping)</a:t>
            </a:r>
          </a:p>
          <a:p>
            <a:pPr marL="342900" indent="-342900">
              <a:buFontTx/>
              <a:buChar char="-"/>
            </a:pPr>
            <a:r>
              <a:rPr lang="en-US" sz="2000">
                <a:cs typeface="Calibri Light" panose="020F0302020204030204" pitchFamily="34" charset="0"/>
              </a:rPr>
              <a:t>Non-destructive readout</a:t>
            </a:r>
          </a:p>
          <a:p>
            <a:endParaRPr lang="en-US" sz="2000" b="1">
              <a:cs typeface="Calibri Light" panose="020F0302020204030204" pitchFamily="34" charset="0"/>
            </a:endParaRPr>
          </a:p>
          <a:p>
            <a:r>
              <a:rPr lang="en-US" sz="2000" b="1">
                <a:cs typeface="Calibri Light" panose="020F0302020204030204" pitchFamily="34" charset="0"/>
              </a:rPr>
              <a:t>QLS - Quantum logic spectroscopy</a:t>
            </a:r>
          </a:p>
          <a:p>
            <a:r>
              <a:rPr lang="en-US" sz="1600"/>
              <a:t>Al</a:t>
            </a:r>
            <a:r>
              <a:rPr lang="en-US" sz="1600" baseline="30000"/>
              <a:t>+</a:t>
            </a:r>
            <a:r>
              <a:rPr lang="en-US" sz="1600"/>
              <a:t>: P. O. Schmidt </a:t>
            </a:r>
            <a:r>
              <a:rPr lang="en-US" sz="1600" i="1"/>
              <a:t>et al.</a:t>
            </a:r>
            <a:r>
              <a:rPr lang="en-US" sz="1600"/>
              <a:t>, Science </a:t>
            </a:r>
            <a:r>
              <a:rPr lang="en-US" sz="1600" b="1"/>
              <a:t>309</a:t>
            </a:r>
            <a:r>
              <a:rPr lang="en-US" sz="1600"/>
              <a:t>, 749 (2005)</a:t>
            </a:r>
          </a:p>
          <a:p>
            <a:r>
              <a:rPr lang="en-US" sz="1600"/>
              <a:t>Al</a:t>
            </a:r>
            <a:r>
              <a:rPr lang="en-US" sz="1600" baseline="30000"/>
              <a:t>+</a:t>
            </a:r>
            <a:r>
              <a:rPr lang="en-US" sz="1600"/>
              <a:t>: M. C. Marshall </a:t>
            </a:r>
            <a:r>
              <a:rPr lang="en-US" sz="1600" i="1"/>
              <a:t>et al.</a:t>
            </a:r>
            <a:r>
              <a:rPr lang="en-US" sz="1600"/>
              <a:t>, PRL </a:t>
            </a:r>
            <a:r>
              <a:rPr lang="en-US" sz="1600" b="1"/>
              <a:t>135</a:t>
            </a:r>
            <a:r>
              <a:rPr lang="en-US" sz="1600"/>
              <a:t>, 033201 (2025)</a:t>
            </a:r>
          </a:p>
          <a:p>
            <a:pPr lvl="0"/>
            <a:r>
              <a:rPr lang="en-CH" sz="1600" b="1">
                <a:solidFill>
                  <a:srgbClr val="344DF4"/>
                </a:solidFill>
              </a:rPr>
              <a:t>Al</a:t>
            </a:r>
            <a:r>
              <a:rPr lang="en-CH" sz="1600" b="1" baseline="30000">
                <a:solidFill>
                  <a:srgbClr val="344DF4"/>
                </a:solidFill>
              </a:rPr>
              <a:t>+</a:t>
            </a:r>
            <a:r>
              <a:rPr lang="en-CH" sz="1600" b="1">
                <a:solidFill>
                  <a:srgbClr val="344DF4"/>
                </a:solidFill>
              </a:rPr>
              <a:t> clock syst. uncertainty: 5.5 × 10</a:t>
            </a:r>
            <a:r>
              <a:rPr lang="en-CH" sz="1600" b="1" baseline="30000">
                <a:solidFill>
                  <a:srgbClr val="344DF4"/>
                </a:solidFill>
              </a:rPr>
              <a:t>−19</a:t>
            </a:r>
          </a:p>
          <a:p>
            <a:r>
              <a:rPr lang="en-US" sz="1600"/>
              <a:t>Highly charged ions (PTB, MPIK)</a:t>
            </a:r>
          </a:p>
          <a:p>
            <a:endParaRPr lang="en-US" sz="1600"/>
          </a:p>
          <a:p>
            <a:pPr lvl="0"/>
            <a:r>
              <a:rPr lang="en-US" sz="2000" b="1">
                <a:solidFill>
                  <a:prstClr val="black"/>
                </a:solidFill>
                <a:cs typeface="Calibri Light" panose="020F0302020204030204" pitchFamily="34" charset="0"/>
              </a:rPr>
              <a:t>QLS of Molecules</a:t>
            </a:r>
          </a:p>
          <a:p>
            <a:pPr lvl="0"/>
            <a:r>
              <a:rPr lang="en-US" sz="1600" err="1">
                <a:solidFill>
                  <a:prstClr val="black"/>
                </a:solidFill>
              </a:rPr>
              <a:t>MgH</a:t>
            </a:r>
            <a:r>
              <a:rPr lang="en-US" sz="1600" baseline="30000">
                <a:solidFill>
                  <a:prstClr val="black"/>
                </a:solidFill>
              </a:rPr>
              <a:t>+</a:t>
            </a:r>
            <a:r>
              <a:rPr lang="en-US" sz="1600">
                <a:solidFill>
                  <a:prstClr val="black"/>
                </a:solidFill>
              </a:rPr>
              <a:t>: F. Wolf </a:t>
            </a:r>
            <a:r>
              <a:rPr lang="en-US" sz="1600" i="1">
                <a:solidFill>
                  <a:prstClr val="black"/>
                </a:solidFill>
              </a:rPr>
              <a:t>et al.</a:t>
            </a:r>
            <a:r>
              <a:rPr lang="en-US" sz="1600">
                <a:solidFill>
                  <a:prstClr val="black"/>
                </a:solidFill>
              </a:rPr>
              <a:t>, Nature </a:t>
            </a:r>
            <a:r>
              <a:rPr lang="en-US" sz="1600" b="1">
                <a:solidFill>
                  <a:prstClr val="black"/>
                </a:solidFill>
              </a:rPr>
              <a:t>530</a:t>
            </a:r>
            <a:r>
              <a:rPr lang="en-US" sz="1600">
                <a:solidFill>
                  <a:prstClr val="black"/>
                </a:solidFill>
              </a:rPr>
              <a:t>, 457 (2016)</a:t>
            </a:r>
          </a:p>
          <a:p>
            <a:pPr lvl="0"/>
            <a:r>
              <a:rPr lang="en-US" sz="1600" err="1">
                <a:solidFill>
                  <a:prstClr val="black"/>
                </a:solidFill>
              </a:rPr>
              <a:t>CaH</a:t>
            </a:r>
            <a:r>
              <a:rPr lang="en-US" sz="1600" baseline="30000">
                <a:solidFill>
                  <a:prstClr val="black"/>
                </a:solidFill>
              </a:rPr>
              <a:t>+</a:t>
            </a:r>
            <a:r>
              <a:rPr lang="en-US" sz="1600">
                <a:solidFill>
                  <a:prstClr val="black"/>
                </a:solidFill>
              </a:rPr>
              <a:t>: C.-W. Chou </a:t>
            </a:r>
            <a:r>
              <a:rPr lang="en-US" sz="1600" i="1">
                <a:solidFill>
                  <a:prstClr val="black"/>
                </a:solidFill>
              </a:rPr>
              <a:t>et al.</a:t>
            </a:r>
            <a:r>
              <a:rPr lang="en-US" sz="1600">
                <a:solidFill>
                  <a:prstClr val="black"/>
                </a:solidFill>
              </a:rPr>
              <a:t>, Nature </a:t>
            </a:r>
            <a:r>
              <a:rPr lang="en-US" sz="1600" b="1">
                <a:solidFill>
                  <a:prstClr val="black"/>
                </a:solidFill>
              </a:rPr>
              <a:t>545</a:t>
            </a:r>
            <a:r>
              <a:rPr lang="en-US" sz="1600">
                <a:solidFill>
                  <a:prstClr val="black"/>
                </a:solidFill>
              </a:rPr>
              <a:t>, 203 (2017)</a:t>
            </a:r>
          </a:p>
          <a:p>
            <a:pPr lvl="0"/>
            <a:r>
              <a:rPr lang="en-US" sz="1600">
                <a:solidFill>
                  <a:prstClr val="black"/>
                </a:solidFill>
              </a:rPr>
              <a:t>N</a:t>
            </a:r>
            <a:r>
              <a:rPr lang="en-US" sz="1600" baseline="-25000">
                <a:solidFill>
                  <a:prstClr val="black"/>
                </a:solidFill>
              </a:rPr>
              <a:t>2</a:t>
            </a:r>
            <a:r>
              <a:rPr lang="en-US" sz="1600" baseline="30000">
                <a:solidFill>
                  <a:prstClr val="black"/>
                </a:solidFill>
              </a:rPr>
              <a:t>+</a:t>
            </a:r>
            <a:r>
              <a:rPr lang="en-US" sz="1600">
                <a:solidFill>
                  <a:prstClr val="black"/>
                </a:solidFill>
              </a:rPr>
              <a:t>: M. </a:t>
            </a:r>
            <a:r>
              <a:rPr lang="en-US" sz="1600" err="1">
                <a:solidFill>
                  <a:prstClr val="black"/>
                </a:solidFill>
              </a:rPr>
              <a:t>Sinhal</a:t>
            </a:r>
            <a:r>
              <a:rPr lang="en-US" sz="1600">
                <a:solidFill>
                  <a:prstClr val="black"/>
                </a:solidFill>
              </a:rPr>
              <a:t> </a:t>
            </a:r>
            <a:r>
              <a:rPr lang="en-US" sz="1600" i="1">
                <a:solidFill>
                  <a:prstClr val="black"/>
                </a:solidFill>
              </a:rPr>
              <a:t>et al.</a:t>
            </a:r>
            <a:r>
              <a:rPr lang="en-US" sz="1600">
                <a:solidFill>
                  <a:prstClr val="black"/>
                </a:solidFill>
              </a:rPr>
              <a:t>, Science </a:t>
            </a:r>
            <a:r>
              <a:rPr lang="en-US" sz="1600" b="1">
                <a:solidFill>
                  <a:prstClr val="black"/>
                </a:solidFill>
              </a:rPr>
              <a:t>367</a:t>
            </a:r>
            <a:r>
              <a:rPr lang="en-US" sz="1600">
                <a:solidFill>
                  <a:prstClr val="black"/>
                </a:solidFill>
              </a:rPr>
              <a:t>, 6483 (2020)</a:t>
            </a:r>
          </a:p>
          <a:p>
            <a:r>
              <a:rPr lang="en-US" sz="1600">
                <a:solidFill>
                  <a:prstClr val="black"/>
                </a:solidFill>
              </a:rPr>
              <a:t>H</a:t>
            </a:r>
            <a:r>
              <a:rPr lang="en-US" sz="1600" baseline="-25000">
                <a:solidFill>
                  <a:prstClr val="black"/>
                </a:solidFill>
              </a:rPr>
              <a:t>2</a:t>
            </a:r>
            <a:r>
              <a:rPr lang="en-US" sz="1600" baseline="30000">
                <a:solidFill>
                  <a:prstClr val="black"/>
                </a:solidFill>
              </a:rPr>
              <a:t>+</a:t>
            </a:r>
            <a:r>
              <a:rPr lang="en-US" sz="1600">
                <a:solidFill>
                  <a:prstClr val="black"/>
                </a:solidFill>
              </a:rPr>
              <a:t>: D. Holzapfel </a:t>
            </a:r>
            <a:r>
              <a:rPr lang="en-US" sz="1600" i="1">
                <a:solidFill>
                  <a:prstClr val="black"/>
                </a:solidFill>
              </a:rPr>
              <a:t>et al.</a:t>
            </a:r>
            <a:r>
              <a:rPr lang="en-US" sz="1600">
                <a:solidFill>
                  <a:prstClr val="black"/>
                </a:solidFill>
              </a:rPr>
              <a:t>, PRX </a:t>
            </a:r>
            <a:r>
              <a:rPr lang="en-US" sz="1600" b="1">
                <a:solidFill>
                  <a:prstClr val="black"/>
                </a:solidFill>
              </a:rPr>
              <a:t>15</a:t>
            </a:r>
            <a:r>
              <a:rPr lang="en-US" sz="1600">
                <a:solidFill>
                  <a:prstClr val="black"/>
                </a:solidFill>
              </a:rPr>
              <a:t>, 031009 (2025)</a:t>
            </a:r>
          </a:p>
          <a:p>
            <a:endParaRPr lang="en-US" sz="1600"/>
          </a:p>
          <a:p>
            <a:r>
              <a:rPr lang="en-US" sz="2000" b="1"/>
              <a:t>H</a:t>
            </a:r>
            <a:r>
              <a:rPr lang="en-US" sz="2000" b="1" baseline="-25000"/>
              <a:t>2</a:t>
            </a:r>
            <a:r>
              <a:rPr lang="en-US" sz="2000" b="1" baseline="30000"/>
              <a:t>+</a:t>
            </a:r>
            <a:r>
              <a:rPr lang="en-US" sz="2000" b="1"/>
              <a:t> projected uncertainty with QLS: 10</a:t>
            </a:r>
            <a:r>
              <a:rPr lang="en-US" sz="2000" b="1" baseline="30000"/>
              <a:t>-17</a:t>
            </a:r>
            <a:endParaRPr lang="en-US" sz="2000" b="1"/>
          </a:p>
          <a:p>
            <a:r>
              <a:rPr lang="en-US" sz="1600"/>
              <a:t>S. Schiller </a:t>
            </a:r>
            <a:r>
              <a:rPr lang="en-US" sz="1600" i="1"/>
              <a:t>et al.</a:t>
            </a:r>
            <a:r>
              <a:rPr lang="en-US" sz="1600"/>
              <a:t>, PRL </a:t>
            </a:r>
            <a:r>
              <a:rPr lang="en-US" sz="1600" b="1"/>
              <a:t>113</a:t>
            </a:r>
            <a:r>
              <a:rPr lang="en-US" sz="1600"/>
              <a:t>, 023004 (2014)</a:t>
            </a:r>
          </a:p>
          <a:p>
            <a:r>
              <a:rPr lang="en-US" sz="1600"/>
              <a:t>J.-P. Karr </a:t>
            </a:r>
            <a:r>
              <a:rPr lang="en-US" sz="1600" i="1"/>
              <a:t>et al.</a:t>
            </a:r>
            <a:r>
              <a:rPr lang="en-US" sz="1600"/>
              <a:t>, J. Phys. Conf. Ser. </a:t>
            </a:r>
            <a:r>
              <a:rPr lang="en-US" sz="1600" b="1"/>
              <a:t>723</a:t>
            </a:r>
            <a:r>
              <a:rPr lang="en-US" sz="1600"/>
              <a:t>, 012048 (2016)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0BBFF53-516C-EA2E-4B29-4448246737AE}"/>
              </a:ext>
            </a:extLst>
          </p:cNvPr>
          <p:cNvSpPr txBox="1">
            <a:spLocks/>
          </p:cNvSpPr>
          <p:nvPr/>
        </p:nvSpPr>
        <p:spPr>
          <a:xfrm>
            <a:off x="322455" y="-83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</a:rPr>
              <a:t>QLS - Quantum logic spectroscopy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42CE4AB-1AF3-C8EB-826F-B455B41C649B}"/>
              </a:ext>
            </a:extLst>
          </p:cNvPr>
          <p:cNvGrpSpPr/>
          <p:nvPr/>
        </p:nvGrpSpPr>
        <p:grpSpPr>
          <a:xfrm>
            <a:off x="998275" y="4155916"/>
            <a:ext cx="3764154" cy="2425044"/>
            <a:chOff x="487788" y="4269390"/>
            <a:chExt cx="3764154" cy="242504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77BD5C-DD65-E686-3015-AD97EF9284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7788" y="4269390"/>
              <a:ext cx="3706117" cy="2414051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0309FE7-2655-9E4B-60A9-48EF383A7A24}"/>
                </a:ext>
              </a:extLst>
            </p:cNvPr>
            <p:cNvSpPr/>
            <p:nvPr/>
          </p:nvSpPr>
          <p:spPr>
            <a:xfrm>
              <a:off x="607881" y="4741702"/>
              <a:ext cx="117898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200" b="1">
                  <a:solidFill>
                    <a:srgbClr val="344DF4"/>
                  </a:solidFill>
                  <a:cs typeface="Calibri" panose="020F0502020204030204" pitchFamily="34" charset="0"/>
                </a:rPr>
                <a:t>Al</a:t>
              </a:r>
              <a:r>
                <a:rPr lang="en-US" sz="2200" b="1" baseline="30000">
                  <a:solidFill>
                    <a:srgbClr val="344DF4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3FF7917-3CBC-3A15-0902-3D799E9B8987}"/>
                </a:ext>
              </a:extLst>
            </p:cNvPr>
            <p:cNvSpPr/>
            <p:nvPr/>
          </p:nvSpPr>
          <p:spPr>
            <a:xfrm>
              <a:off x="3072954" y="4526259"/>
              <a:ext cx="117898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200" b="1">
                  <a:solidFill>
                    <a:srgbClr val="FFFF00"/>
                  </a:solidFill>
                  <a:cs typeface="Calibri" panose="020F0502020204030204" pitchFamily="34" charset="0"/>
                </a:rPr>
                <a:t>Mg</a:t>
              </a:r>
              <a:r>
                <a:rPr lang="en-US" sz="2200" b="1" baseline="30000">
                  <a:solidFill>
                    <a:srgbClr val="FFFF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5FA6FA5-86BD-B9C5-501F-8759AF0801C1}"/>
                </a:ext>
              </a:extLst>
            </p:cNvPr>
            <p:cNvSpPr txBox="1"/>
            <p:nvPr/>
          </p:nvSpPr>
          <p:spPr>
            <a:xfrm>
              <a:off x="2340846" y="6325102"/>
              <a:ext cx="191109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b="0" i="0" u="none" strike="noStrike">
                  <a:solidFill>
                    <a:srgbClr val="000000"/>
                  </a:solidFill>
                  <a:effectLst/>
                  <a:latin typeface="Source Sans Pro Web"/>
                </a:rPr>
                <a:t>S. Burrows/JILA</a:t>
              </a:r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7C8F117-E03E-E5D3-298D-D5B17CE62808}"/>
              </a:ext>
            </a:extLst>
          </p:cNvPr>
          <p:cNvSpPr txBox="1"/>
          <p:nvPr/>
        </p:nvSpPr>
        <p:spPr>
          <a:xfrm>
            <a:off x="7056800" y="1245760"/>
            <a:ext cx="15159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>
                <a:solidFill>
                  <a:srgbClr val="FF0000"/>
                </a:solidFill>
              </a:rPr>
              <a:t>✗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2B6EE84-AD50-52D6-043B-EE892D67E7F5}"/>
              </a:ext>
            </a:extLst>
          </p:cNvPr>
          <p:cNvSpPr txBox="1"/>
          <p:nvPr/>
        </p:nvSpPr>
        <p:spPr>
          <a:xfrm>
            <a:off x="10898430" y="1036162"/>
            <a:ext cx="11911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rgbClr val="FF0000"/>
                </a:solidFill>
                <a:cs typeface="Calibri" panose="020F0502020204030204" pitchFamily="34" charset="0"/>
              </a:rPr>
              <a:t>H</a:t>
            </a:r>
            <a:r>
              <a:rPr lang="en-US" sz="2200" b="1" baseline="-2500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en-US" sz="2200" b="1" baseline="30000">
                <a:solidFill>
                  <a:srgbClr val="FF0000"/>
                </a:solidFill>
                <a:cs typeface="Calibri" panose="020F0502020204030204" pitchFamily="34" charset="0"/>
              </a:rPr>
              <a:t>+</a:t>
            </a:r>
          </a:p>
          <a:p>
            <a:r>
              <a:rPr lang="en-US" sz="2200">
                <a:solidFill>
                  <a:srgbClr val="FF0000"/>
                </a:solidFill>
              </a:rPr>
              <a:t>cannot scatter photons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B884EB-15E7-1A3A-1801-CD00014B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4330-49CC-4739-84BE-E82A2DA68870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07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04EC12-A7B3-A304-DF5D-6332E2F6B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348" y="109780"/>
            <a:ext cx="4838651" cy="3628989"/>
          </a:xfrm>
          <a:prstGeom prst="roundRect">
            <a:avLst>
              <a:gd name="adj" fmla="val 6635"/>
            </a:avLst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EF4A8EEC-539E-037B-7ABE-AB67EAB2DC09}"/>
              </a:ext>
            </a:extLst>
          </p:cNvPr>
          <p:cNvGrpSpPr/>
          <p:nvPr/>
        </p:nvGrpSpPr>
        <p:grpSpPr>
          <a:xfrm>
            <a:off x="6728182" y="3304846"/>
            <a:ext cx="5356982" cy="2807753"/>
            <a:chOff x="6480874" y="444704"/>
            <a:chExt cx="5356982" cy="2807753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772A216-001D-430E-4BA9-04FAE49E4D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50" t="38796" r="34899" b="34301"/>
            <a:stretch/>
          </p:blipFill>
          <p:spPr>
            <a:xfrm>
              <a:off x="6480874" y="447228"/>
              <a:ext cx="5356982" cy="2805229"/>
            </a:xfrm>
            <a:prstGeom prst="roundRect">
              <a:avLst>
                <a:gd name="adj" fmla="val 5471"/>
              </a:avLst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419D4D-41B2-24B2-0417-CEF4F2A260D0}"/>
                </a:ext>
              </a:extLst>
            </p:cNvPr>
            <p:cNvSpPr txBox="1"/>
            <p:nvPr/>
          </p:nvSpPr>
          <p:spPr>
            <a:xfrm>
              <a:off x="6480874" y="444704"/>
              <a:ext cx="5356982" cy="400110"/>
            </a:xfrm>
            <a:prstGeom prst="rect">
              <a:avLst/>
            </a:prstGeom>
            <a:solidFill>
              <a:srgbClr val="FFFFFF">
                <a:alpha val="36078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000">
                  <a:cs typeface="Calibri Light" panose="020F0302020204030204" pitchFamily="34" charset="0"/>
                </a:rPr>
                <a:t>High-precision micro-fabricated ion trap</a:t>
              </a:r>
              <a:endParaRPr lang="de-CH" sz="200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713CAE4-96F6-BC03-EE4F-61655AE59D02}"/>
              </a:ext>
            </a:extLst>
          </p:cNvPr>
          <p:cNvGrpSpPr/>
          <p:nvPr/>
        </p:nvGrpSpPr>
        <p:grpSpPr>
          <a:xfrm>
            <a:off x="6717258" y="4665552"/>
            <a:ext cx="2844050" cy="2192448"/>
            <a:chOff x="6717258" y="4665552"/>
            <a:chExt cx="2844050" cy="2192448"/>
          </a:xfrm>
        </p:grpSpPr>
        <p:sp>
          <p:nvSpPr>
            <p:cNvPr id="8" name="Ellipse 34">
              <a:extLst>
                <a:ext uri="{FF2B5EF4-FFF2-40B4-BE49-F238E27FC236}">
                  <a16:creationId xmlns:a16="http://schemas.microsoft.com/office/drawing/2014/main" id="{B84F71CA-3E42-AB28-EACE-74AADD102AAE}"/>
                </a:ext>
              </a:extLst>
            </p:cNvPr>
            <p:cNvSpPr/>
            <p:nvPr/>
          </p:nvSpPr>
          <p:spPr>
            <a:xfrm>
              <a:off x="6717258" y="5230733"/>
              <a:ext cx="2488387" cy="16272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C3E0956-25AB-3A36-A0B1-5DCB94A21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7733" y="4665552"/>
              <a:ext cx="2103575" cy="632990"/>
            </a:xfrm>
            <a:prstGeom prst="line">
              <a:avLst/>
            </a:prstGeom>
            <a:ln w="1905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0345DB0-27F6-8BA9-1D08-3D0CC2776EB8}"/>
                </a:ext>
              </a:extLst>
            </p:cNvPr>
            <p:cNvCxnSpPr>
              <a:cxnSpLocks/>
              <a:stCxn id="8" idx="6"/>
            </p:cNvCxnSpPr>
            <p:nvPr/>
          </p:nvCxnSpPr>
          <p:spPr>
            <a:xfrm flipV="1">
              <a:off x="9205645" y="4665552"/>
              <a:ext cx="355663" cy="1378815"/>
            </a:xfrm>
            <a:prstGeom prst="line">
              <a:avLst/>
            </a:prstGeom>
            <a:ln w="1905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665FF76-C5D3-F317-0300-F95039097672}"/>
              </a:ext>
            </a:extLst>
          </p:cNvPr>
          <p:cNvCxnSpPr>
            <a:cxnSpLocks/>
          </p:cNvCxnSpPr>
          <p:nvPr/>
        </p:nvCxnSpPr>
        <p:spPr>
          <a:xfrm flipV="1">
            <a:off x="9169499" y="5012895"/>
            <a:ext cx="940502" cy="89355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77CEC31B-A06A-BC2A-B272-B81212C06A52}"/>
              </a:ext>
            </a:extLst>
          </p:cNvPr>
          <p:cNvSpPr/>
          <p:nvPr/>
        </p:nvSpPr>
        <p:spPr>
          <a:xfrm rot="21329461">
            <a:off x="9180547" y="5025780"/>
            <a:ext cx="12303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>
                <a:solidFill>
                  <a:schemeClr val="bg1"/>
                </a:solidFill>
              </a:rPr>
              <a:t>2.5 mm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326E33-779E-1311-C7B4-1E63B583C65A}"/>
              </a:ext>
            </a:extLst>
          </p:cNvPr>
          <p:cNvGrpSpPr/>
          <p:nvPr/>
        </p:nvGrpSpPr>
        <p:grpSpPr>
          <a:xfrm>
            <a:off x="7269577" y="5654865"/>
            <a:ext cx="811048" cy="666042"/>
            <a:chOff x="809392" y="5311965"/>
            <a:chExt cx="811048" cy="666042"/>
          </a:xfrm>
        </p:grpSpPr>
        <p:sp>
          <p:nvSpPr>
            <p:cNvPr id="13" name="Oval 23">
              <a:extLst>
                <a:ext uri="{FF2B5EF4-FFF2-40B4-BE49-F238E27FC236}">
                  <a16:creationId xmlns:a16="http://schemas.microsoft.com/office/drawing/2014/main" id="{658765BD-5966-FE70-6972-854968326D93}"/>
                </a:ext>
              </a:extLst>
            </p:cNvPr>
            <p:cNvSpPr/>
            <p:nvPr/>
          </p:nvSpPr>
          <p:spPr>
            <a:xfrm>
              <a:off x="1280697" y="5638263"/>
              <a:ext cx="339743" cy="339744"/>
            </a:xfrm>
            <a:prstGeom prst="ellipse">
              <a:avLst/>
            </a:prstGeom>
            <a:solidFill>
              <a:srgbClr val="A66BD3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CF20F900-FD14-DA6D-E6E0-A8BAF3E74059}"/>
                </a:ext>
              </a:extLst>
            </p:cNvPr>
            <p:cNvSpPr/>
            <p:nvPr/>
          </p:nvSpPr>
          <p:spPr>
            <a:xfrm>
              <a:off x="809392" y="5311965"/>
              <a:ext cx="6158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>
                  <a:solidFill>
                    <a:srgbClr val="7030A0"/>
                  </a:solidFill>
                  <a:cs typeface="Calibri" panose="020F0502020204030204" pitchFamily="34" charset="0"/>
                </a:rPr>
                <a:t>Be</a:t>
              </a:r>
              <a:r>
                <a:rPr lang="en-US" sz="2400" b="1" baseline="30000">
                  <a:solidFill>
                    <a:srgbClr val="7030A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sp>
        <p:nvSpPr>
          <p:cNvPr id="16" name="Freeform 10">
            <a:extLst>
              <a:ext uri="{FF2B5EF4-FFF2-40B4-BE49-F238E27FC236}">
                <a16:creationId xmlns:a16="http://schemas.microsoft.com/office/drawing/2014/main" id="{A5E2FAEC-3F4B-377E-8DED-EB4D2AF695CF}"/>
              </a:ext>
            </a:extLst>
          </p:cNvPr>
          <p:cNvSpPr/>
          <p:nvPr/>
        </p:nvSpPr>
        <p:spPr bwMode="auto">
          <a:xfrm>
            <a:off x="6998639" y="6021595"/>
            <a:ext cx="1798373" cy="521418"/>
          </a:xfrm>
          <a:custGeom>
            <a:avLst/>
            <a:gdLst>
              <a:gd name="connsiteX0" fmla="*/ 0 w 1550194"/>
              <a:gd name="connsiteY0" fmla="*/ 7144 h 1208485"/>
              <a:gd name="connsiteX1" fmla="*/ 742950 w 1550194"/>
              <a:gd name="connsiteY1" fmla="*/ 1207294 h 1208485"/>
              <a:gd name="connsiteX2" fmla="*/ 1550194 w 1550194"/>
              <a:gd name="connsiteY2" fmla="*/ 0 h 120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0194" h="1208485">
                <a:moveTo>
                  <a:pt x="0" y="7144"/>
                </a:moveTo>
                <a:cubicBezTo>
                  <a:pt x="242292" y="607814"/>
                  <a:pt x="484584" y="1208485"/>
                  <a:pt x="742950" y="1207294"/>
                </a:cubicBezTo>
                <a:cubicBezTo>
                  <a:pt x="1001316" y="1206103"/>
                  <a:pt x="1275755" y="603051"/>
                  <a:pt x="1550194" y="0"/>
                </a:cubicBezTo>
              </a:path>
            </a:pathLst>
          </a:cu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7592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5183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2771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0360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87947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65539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43131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20722" algn="l" defTabSz="207759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base" latinLnBrk="0" hangingPunct="1">
              <a:lnSpc>
                <a:spcPts val="2400"/>
              </a:lnSpc>
              <a:spcBef>
                <a:spcPts val="600"/>
              </a:spcBef>
              <a:spcAft>
                <a:spcPct val="0"/>
              </a:spcAft>
              <a:buClr>
                <a:srgbClr val="2A6AB3"/>
              </a:buClr>
              <a:buSzPct val="110000"/>
              <a:buFont typeface="Wingdings" pitchFamily="16" charset="2"/>
              <a:buNone/>
              <a:tabLst/>
              <a:defRPr/>
            </a:pPr>
            <a:endParaRPr kumimoji="0" lang="de-CH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A35409-936C-1C5E-36E6-C325DC4AA624}"/>
              </a:ext>
            </a:extLst>
          </p:cNvPr>
          <p:cNvGrpSpPr/>
          <p:nvPr/>
        </p:nvGrpSpPr>
        <p:grpSpPr>
          <a:xfrm>
            <a:off x="7760555" y="5813150"/>
            <a:ext cx="1087068" cy="1011169"/>
            <a:chOff x="1300370" y="5470250"/>
            <a:chExt cx="1087068" cy="1011169"/>
          </a:xfrm>
        </p:grpSpPr>
        <p:cxnSp>
          <p:nvCxnSpPr>
            <p:cNvPr id="18" name="Straight Arrow Connector 10">
              <a:extLst>
                <a:ext uri="{FF2B5EF4-FFF2-40B4-BE49-F238E27FC236}">
                  <a16:creationId xmlns:a16="http://schemas.microsoft.com/office/drawing/2014/main" id="{BCD5DB7A-209C-094D-FDA2-56FCDAE9CE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00370" y="5470250"/>
              <a:ext cx="668374" cy="947051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7">
              <a:extLst>
                <a:ext uri="{FF2B5EF4-FFF2-40B4-BE49-F238E27FC236}">
                  <a16:creationId xmlns:a16="http://schemas.microsoft.com/office/drawing/2014/main" id="{1FEB41B6-917D-7E9E-4EAD-37A4D692CE82}"/>
                </a:ext>
              </a:extLst>
            </p:cNvPr>
            <p:cNvSpPr txBox="1"/>
            <p:nvPr/>
          </p:nvSpPr>
          <p:spPr>
            <a:xfrm>
              <a:off x="1417259" y="6112087"/>
              <a:ext cx="9701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de-CH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4D55E0-E12E-479A-8068-F713714E8C47}"/>
              </a:ext>
            </a:extLst>
          </p:cNvPr>
          <p:cNvGrpSpPr/>
          <p:nvPr/>
        </p:nvGrpSpPr>
        <p:grpSpPr>
          <a:xfrm>
            <a:off x="8246144" y="5309123"/>
            <a:ext cx="666351" cy="702639"/>
            <a:chOff x="1442808" y="5317085"/>
            <a:chExt cx="666351" cy="702639"/>
          </a:xfrm>
        </p:grpSpPr>
        <p:sp>
          <p:nvSpPr>
            <p:cNvPr id="21" name="Oval 35">
              <a:extLst>
                <a:ext uri="{FF2B5EF4-FFF2-40B4-BE49-F238E27FC236}">
                  <a16:creationId xmlns:a16="http://schemas.microsoft.com/office/drawing/2014/main" id="{9BBF057B-E7FE-2E89-5D33-B689AB93D477}"/>
                </a:ext>
              </a:extLst>
            </p:cNvPr>
            <p:cNvSpPr/>
            <p:nvPr/>
          </p:nvSpPr>
          <p:spPr>
            <a:xfrm rot="3027512">
              <a:off x="1442808" y="5542779"/>
              <a:ext cx="186059" cy="18606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" name="Oval 36">
              <a:extLst>
                <a:ext uri="{FF2B5EF4-FFF2-40B4-BE49-F238E27FC236}">
                  <a16:creationId xmlns:a16="http://schemas.microsoft.com/office/drawing/2014/main" id="{A849055C-2E8A-D491-BB43-E87BF283FD59}"/>
                </a:ext>
              </a:extLst>
            </p:cNvPr>
            <p:cNvSpPr/>
            <p:nvPr/>
          </p:nvSpPr>
          <p:spPr>
            <a:xfrm rot="3027512">
              <a:off x="1681036" y="5833665"/>
              <a:ext cx="186059" cy="18606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4" name="Straight Connector 28">
              <a:extLst>
                <a:ext uri="{FF2B5EF4-FFF2-40B4-BE49-F238E27FC236}">
                  <a16:creationId xmlns:a16="http://schemas.microsoft.com/office/drawing/2014/main" id="{66369AEF-1260-119F-16D2-BE41C9C9B33A}"/>
                </a:ext>
              </a:extLst>
            </p:cNvPr>
            <p:cNvCxnSpPr/>
            <p:nvPr/>
          </p:nvCxnSpPr>
          <p:spPr>
            <a:xfrm rot="3027512">
              <a:off x="1570202" y="5779236"/>
              <a:ext cx="183880" cy="0"/>
            </a:xfrm>
            <a:prstGeom prst="line">
              <a:avLst/>
            </a:prstGeom>
            <a:ln w="19050" cmpd="sng">
              <a:solidFill>
                <a:schemeClr val="bg2">
                  <a:lumMod val="50000"/>
                </a:schemeClr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31">
              <a:extLst>
                <a:ext uri="{FF2B5EF4-FFF2-40B4-BE49-F238E27FC236}">
                  <a16:creationId xmlns:a16="http://schemas.microsoft.com/office/drawing/2014/main" id="{2741BB4D-EA6E-AF4A-DF14-89970749E3CB}"/>
                </a:ext>
              </a:extLst>
            </p:cNvPr>
            <p:cNvSpPr/>
            <p:nvPr/>
          </p:nvSpPr>
          <p:spPr>
            <a:xfrm>
              <a:off x="1626334" y="5317085"/>
              <a:ext cx="4828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2400" b="1">
                  <a:solidFill>
                    <a:schemeClr val="bg2">
                      <a:lumMod val="50000"/>
                    </a:schemeClr>
                  </a:solidFill>
                  <a:cs typeface="Calibri" panose="020F0502020204030204" pitchFamily="34" charset="0"/>
                </a:rPr>
                <a:t>H</a:t>
              </a:r>
              <a:r>
                <a:rPr lang="en-US" sz="2400" b="1" baseline="-25000">
                  <a:solidFill>
                    <a:schemeClr val="bg2">
                      <a:lumMod val="50000"/>
                    </a:schemeClr>
                  </a:solidFill>
                  <a:cs typeface="Calibri" panose="020F0502020204030204" pitchFamily="34" charset="0"/>
                </a:rPr>
                <a:t>2</a:t>
              </a:r>
              <a:endParaRPr lang="en-US" sz="2400" b="1" baseline="30000">
                <a:solidFill>
                  <a:schemeClr val="bg2">
                    <a:lumMod val="50000"/>
                  </a:schemeClr>
                </a:solidFill>
                <a:cs typeface="Calibri" panose="020F0502020204030204" pitchFamily="34" charset="0"/>
              </a:endParaRPr>
            </a:p>
          </p:txBody>
        </p:sp>
      </p:grpSp>
      <p:cxnSp>
        <p:nvCxnSpPr>
          <p:cNvPr id="26" name="Straight Arrow Connector 4">
            <a:extLst>
              <a:ext uri="{FF2B5EF4-FFF2-40B4-BE49-F238E27FC236}">
                <a16:creationId xmlns:a16="http://schemas.microsoft.com/office/drawing/2014/main" id="{B94CE4BE-0726-285E-4863-050C946BB669}"/>
              </a:ext>
            </a:extLst>
          </p:cNvPr>
          <p:cNvCxnSpPr>
            <a:cxnSpLocks/>
          </p:cNvCxnSpPr>
          <p:nvPr/>
        </p:nvCxnSpPr>
        <p:spPr>
          <a:xfrm flipV="1">
            <a:off x="7266054" y="5534482"/>
            <a:ext cx="894090" cy="1136788"/>
          </a:xfrm>
          <a:prstGeom prst="straightConnector1">
            <a:avLst/>
          </a:prstGeom>
          <a:ln w="228600">
            <a:solidFill>
              <a:srgbClr val="7030A0">
                <a:alpha val="50000"/>
              </a:srgb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EA90415-7BA3-8276-37BA-7F85E79037F5}"/>
              </a:ext>
            </a:extLst>
          </p:cNvPr>
          <p:cNvGrpSpPr/>
          <p:nvPr/>
        </p:nvGrpSpPr>
        <p:grpSpPr>
          <a:xfrm>
            <a:off x="7893741" y="5652172"/>
            <a:ext cx="922944" cy="703651"/>
            <a:chOff x="1479276" y="5438812"/>
            <a:chExt cx="922944" cy="703651"/>
          </a:xfrm>
        </p:grpSpPr>
        <p:sp>
          <p:nvSpPr>
            <p:cNvPr id="28" name="Rectangle 33">
              <a:extLst>
                <a:ext uri="{FF2B5EF4-FFF2-40B4-BE49-F238E27FC236}">
                  <a16:creationId xmlns:a16="http://schemas.microsoft.com/office/drawing/2014/main" id="{1B2DE410-1A72-13A4-CA84-E978F0EF3434}"/>
                </a:ext>
              </a:extLst>
            </p:cNvPr>
            <p:cNvSpPr/>
            <p:nvPr/>
          </p:nvSpPr>
          <p:spPr>
            <a:xfrm>
              <a:off x="1746868" y="5438812"/>
              <a:ext cx="655352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500" b="1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2500" b="1" baseline="-2500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2500" b="1" baseline="3000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2CCE3DA-E431-5A6B-F168-7F05EADF7BFD}"/>
                </a:ext>
              </a:extLst>
            </p:cNvPr>
            <p:cNvGrpSpPr/>
            <p:nvPr/>
          </p:nvGrpSpPr>
          <p:grpSpPr>
            <a:xfrm>
              <a:off x="1479276" y="5665518"/>
              <a:ext cx="424288" cy="476945"/>
              <a:chOff x="1997397" y="5914966"/>
              <a:chExt cx="424288" cy="476945"/>
            </a:xfrm>
          </p:grpSpPr>
          <p:sp>
            <p:nvSpPr>
              <p:cNvPr id="30" name="Oval 35">
                <a:extLst>
                  <a:ext uri="{FF2B5EF4-FFF2-40B4-BE49-F238E27FC236}">
                    <a16:creationId xmlns:a16="http://schemas.microsoft.com/office/drawing/2014/main" id="{3614E06B-0D49-1809-8C48-2A5EBF6AF452}"/>
                  </a:ext>
                </a:extLst>
              </p:cNvPr>
              <p:cNvSpPr/>
              <p:nvPr/>
            </p:nvSpPr>
            <p:spPr>
              <a:xfrm rot="3027512">
                <a:off x="1997397" y="5914966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5E80D449-4DAA-4DDF-DC3B-29B2233C7BBC}"/>
                  </a:ext>
                </a:extLst>
              </p:cNvPr>
              <p:cNvSpPr/>
              <p:nvPr/>
            </p:nvSpPr>
            <p:spPr>
              <a:xfrm rot="3027512">
                <a:off x="2235625" y="6205852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cxnSp>
            <p:nvCxnSpPr>
              <p:cNvPr id="38" name="Straight Connector 28">
                <a:extLst>
                  <a:ext uri="{FF2B5EF4-FFF2-40B4-BE49-F238E27FC236}">
                    <a16:creationId xmlns:a16="http://schemas.microsoft.com/office/drawing/2014/main" id="{C78F6E9F-AFC4-F693-EC22-0B38310156DB}"/>
                  </a:ext>
                </a:extLst>
              </p:cNvPr>
              <p:cNvCxnSpPr/>
              <p:nvPr/>
            </p:nvCxnSpPr>
            <p:spPr>
              <a:xfrm rot="3027512">
                <a:off x="2124791" y="6151423"/>
                <a:ext cx="183880" cy="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uppieren 43">
            <a:extLst>
              <a:ext uri="{FF2B5EF4-FFF2-40B4-BE49-F238E27FC236}">
                <a16:creationId xmlns:a16="http://schemas.microsoft.com/office/drawing/2014/main" id="{C3AC87FB-40FE-9D3A-1848-0FB4FE1FEFC7}"/>
              </a:ext>
            </a:extLst>
          </p:cNvPr>
          <p:cNvGrpSpPr/>
          <p:nvPr/>
        </p:nvGrpSpPr>
        <p:grpSpPr>
          <a:xfrm>
            <a:off x="9627462" y="5525148"/>
            <a:ext cx="2221462" cy="1188145"/>
            <a:chOff x="7107127" y="3782196"/>
            <a:chExt cx="2674111" cy="1430242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F223623B-030A-BBC3-E768-F623A562AD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92" t="46856" r="49113" b="34431"/>
            <a:stretch/>
          </p:blipFill>
          <p:spPr bwMode="auto">
            <a:xfrm>
              <a:off x="7107127" y="3782196"/>
              <a:ext cx="2674111" cy="1430242"/>
            </a:xfrm>
            <a:prstGeom prst="roundRect">
              <a:avLst>
                <a:gd name="adj" fmla="val 39359"/>
              </a:avLst>
            </a:prstGeom>
            <a:noFill/>
            <a:ln w="28575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Oval 45">
              <a:extLst>
                <a:ext uri="{FF2B5EF4-FFF2-40B4-BE49-F238E27FC236}">
                  <a16:creationId xmlns:a16="http://schemas.microsoft.com/office/drawing/2014/main" id="{36C34701-6058-3E3B-3386-F2CB41B0B465}"/>
                </a:ext>
              </a:extLst>
            </p:cNvPr>
            <p:cNvSpPr/>
            <p:nvPr/>
          </p:nvSpPr>
          <p:spPr>
            <a:xfrm>
              <a:off x="8569614" y="4285424"/>
              <a:ext cx="551680" cy="55168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32" name="Textfeld 4">
              <a:extLst>
                <a:ext uri="{FF2B5EF4-FFF2-40B4-BE49-F238E27FC236}">
                  <a16:creationId xmlns:a16="http://schemas.microsoft.com/office/drawing/2014/main" id="{23245D9C-E079-42FF-5C70-BCED3EF55BC5}"/>
                </a:ext>
              </a:extLst>
            </p:cNvPr>
            <p:cNvSpPr txBox="1"/>
            <p:nvPr/>
          </p:nvSpPr>
          <p:spPr>
            <a:xfrm>
              <a:off x="7363579" y="3964286"/>
              <a:ext cx="1175144" cy="555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2400">
                  <a:solidFill>
                    <a:schemeClr val="bg1"/>
                  </a:solidFill>
                </a:rPr>
                <a:t>Be</a:t>
              </a:r>
              <a:r>
                <a:rPr lang="de-DE" sz="2400" baseline="3000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33" name="Textfeld 4">
              <a:extLst>
                <a:ext uri="{FF2B5EF4-FFF2-40B4-BE49-F238E27FC236}">
                  <a16:creationId xmlns:a16="http://schemas.microsoft.com/office/drawing/2014/main" id="{8546D32B-C0A5-61C2-FD9E-D7BB61F52F23}"/>
                </a:ext>
              </a:extLst>
            </p:cNvPr>
            <p:cNvSpPr txBox="1"/>
            <p:nvPr/>
          </p:nvSpPr>
          <p:spPr>
            <a:xfrm>
              <a:off x="8925822" y="3922778"/>
              <a:ext cx="704704" cy="555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2400" baseline="-2500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2400" baseline="3000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312954AB-826D-1C6C-CB44-8DD5F48A69E0}"/>
              </a:ext>
            </a:extLst>
          </p:cNvPr>
          <p:cNvSpPr txBox="1">
            <a:spLocks/>
          </p:cNvSpPr>
          <p:nvPr/>
        </p:nvSpPr>
        <p:spPr>
          <a:xfrm>
            <a:off x="322455" y="23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+mn-lt"/>
              </a:rPr>
              <a:t>Apparatus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9FEEE2-7E9D-C08E-3D25-690A0F0BE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1630" y="6482357"/>
            <a:ext cx="2743200" cy="365125"/>
          </a:xfrm>
        </p:spPr>
        <p:txBody>
          <a:bodyPr/>
          <a:lstStyle/>
          <a:p>
            <a:fld id="{E00A936F-1C2B-4ADF-A673-5DF36D735BC3}" type="slidenum">
              <a:rPr lang="de-CH" smtClean="0"/>
              <a:t>4</a:t>
            </a:fld>
            <a:endParaRPr lang="de-CH"/>
          </a:p>
        </p:txBody>
      </p:sp>
      <p:sp>
        <p:nvSpPr>
          <p:cNvPr id="4" name="Textfeld 107">
            <a:extLst>
              <a:ext uri="{FF2B5EF4-FFF2-40B4-BE49-F238E27FC236}">
                <a16:creationId xmlns:a16="http://schemas.microsoft.com/office/drawing/2014/main" id="{B5F8A374-F9CA-8A8F-9839-44F1C146B86E}"/>
              </a:ext>
            </a:extLst>
          </p:cNvPr>
          <p:cNvSpPr txBox="1"/>
          <p:nvPr/>
        </p:nvSpPr>
        <p:spPr>
          <a:xfrm>
            <a:off x="341749" y="1349564"/>
            <a:ext cx="6461242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cs typeface="Calibri Light" panose="020F0302020204030204" pitchFamily="34" charset="0"/>
              </a:rPr>
              <a:t>Tabletop experiment</a:t>
            </a:r>
            <a:r>
              <a:rPr lang="en-US" sz="2400" dirty="0">
                <a:cs typeface="Calibri Light" panose="020F0302020204030204" pitchFamily="34" charset="0"/>
              </a:rPr>
              <a:t> (</a:t>
            </a:r>
            <a:r>
              <a:rPr lang="en-US" sz="2400" dirty="0">
                <a:ea typeface="Cambria Math" panose="02040503050406030204" pitchFamily="18" charset="0"/>
                <a:cs typeface="Calibri Light" panose="020F0302020204030204" pitchFamily="34" charset="0"/>
              </a:rPr>
              <a:t>~</a:t>
            </a:r>
            <a:r>
              <a:rPr lang="en-US" sz="2400" dirty="0">
                <a:cs typeface="Calibri Light" panose="020F0302020204030204" pitchFamily="34" charset="0"/>
              </a:rPr>
              <a:t>few m</a:t>
            </a:r>
            <a:r>
              <a:rPr lang="en-US" sz="2400" baseline="30000" dirty="0">
                <a:cs typeface="Calibri Light" panose="020F0302020204030204" pitchFamily="34" charset="0"/>
              </a:rPr>
              <a:t>3</a:t>
            </a:r>
            <a:r>
              <a:rPr lang="en-US" sz="2400" dirty="0">
                <a:cs typeface="Calibri Light" panose="020F0302020204030204" pitchFamily="34" charset="0"/>
              </a:rPr>
              <a:t>)</a:t>
            </a:r>
            <a:endParaRPr lang="en-US" sz="2800" dirty="0">
              <a:cs typeface="Calibri Light" panose="020F0302020204030204" pitchFamily="34" charset="0"/>
            </a:endParaRPr>
          </a:p>
          <a:p>
            <a:endParaRPr lang="en-US" sz="2800" dirty="0">
              <a:cs typeface="Calibri Light" panose="020F0302020204030204" pitchFamily="34" charset="0"/>
            </a:endParaRPr>
          </a:p>
          <a:p>
            <a:r>
              <a:rPr lang="en-US" sz="2400" b="1" dirty="0">
                <a:cs typeface="Calibri Light" panose="020F0302020204030204" pitchFamily="34" charset="0"/>
              </a:rPr>
              <a:t>Linear Paul trap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cs typeface="Calibri Light" panose="020F0302020204030204" pitchFamily="34" charset="0"/>
              </a:rPr>
              <a:t>particle motion: </a:t>
            </a:r>
            <a:r>
              <a:rPr lang="en-US" sz="2400" b="1" dirty="0">
                <a:cs typeface="Calibri Light" panose="020F0302020204030204" pitchFamily="34" charset="0"/>
              </a:rPr>
              <a:t>harmonic oscillator</a:t>
            </a:r>
            <a:r>
              <a:rPr lang="en-US" sz="2400" dirty="0">
                <a:cs typeface="Calibri Light" panose="020F0302020204030204" pitchFamily="34" charset="0"/>
              </a:rPr>
              <a:t> with frequency O(1 MHz)</a:t>
            </a:r>
          </a:p>
          <a:p>
            <a:endParaRPr lang="en-US" sz="2400" dirty="0">
              <a:cs typeface="Calibri Light" panose="020F0302020204030204" pitchFamily="34" charset="0"/>
            </a:endParaRPr>
          </a:p>
          <a:p>
            <a:r>
              <a:rPr lang="en-US" sz="2400" b="1" dirty="0">
                <a:cs typeface="Calibri Light" panose="020F0302020204030204" pitchFamily="34" charset="0"/>
              </a:rPr>
              <a:t>Loading procedure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cs typeface="Calibri Light" panose="020F0302020204030204" pitchFamily="34" charset="0"/>
              </a:rPr>
              <a:t>Trap single Be</a:t>
            </a:r>
            <a:r>
              <a:rPr lang="en-US" sz="2400" baseline="30000" dirty="0">
                <a:cs typeface="Calibri Light" panose="020F0302020204030204" pitchFamily="34" charset="0"/>
              </a:rPr>
              <a:t>+</a:t>
            </a:r>
            <a:r>
              <a:rPr lang="en-US" sz="2400" dirty="0">
                <a:cs typeface="Calibri Light" panose="020F0302020204030204" pitchFamily="34" charset="0"/>
              </a:rPr>
              <a:t> (photo-ionization)</a:t>
            </a: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Electron impact ionization or multiphoton ionization of background H</a:t>
            </a:r>
            <a:r>
              <a:rPr lang="en-US" sz="2400" baseline="-25000" dirty="0"/>
              <a:t>2</a:t>
            </a:r>
            <a:br>
              <a:rPr lang="en-US" sz="2400" baseline="-25000" dirty="0"/>
            </a:br>
            <a:endParaRPr lang="en-US" sz="2400" baseline="-25000" dirty="0"/>
          </a:p>
          <a:p>
            <a:r>
              <a:rPr lang="en-US" sz="2400" b="1" dirty="0"/>
              <a:t>Cryostat + UHV: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Prevent H</a:t>
            </a:r>
            <a:r>
              <a:rPr lang="en-US" sz="2400" baseline="-25000" dirty="0"/>
              <a:t>2</a:t>
            </a:r>
            <a:r>
              <a:rPr lang="en-US" sz="2400" baseline="30000" dirty="0"/>
              <a:t>+</a:t>
            </a:r>
            <a:r>
              <a:rPr lang="en-US" sz="2400" dirty="0"/>
              <a:t> reaction to H</a:t>
            </a:r>
            <a:r>
              <a:rPr lang="en-US" sz="2400" baseline="-25000" dirty="0"/>
              <a:t>3</a:t>
            </a:r>
            <a:r>
              <a:rPr lang="en-US" sz="2400" baseline="30000" dirty="0"/>
              <a:t>+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 partial pressure ~10</a:t>
            </a:r>
            <a:r>
              <a:rPr lang="en-US" sz="2400" baseline="30000" dirty="0"/>
              <a:t>-15</a:t>
            </a:r>
            <a:r>
              <a:rPr lang="en-US" sz="2400" dirty="0"/>
              <a:t> mbar</a:t>
            </a:r>
            <a:br>
              <a:rPr lang="en-US" sz="2400" dirty="0"/>
            </a:b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N. Schwegler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et al.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PRL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131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133003 (2023)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15202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85185E-6 L -0.01953 0.00069 " pathEditMode="relative" rAng="0" ptsTypes="AA">
                                      <p:cBhvr>
                                        <p:cTn id="3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00" y="2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E0923034-0C92-6C37-849E-F23266C8DD59}"/>
              </a:ext>
            </a:extLst>
          </p:cNvPr>
          <p:cNvSpPr/>
          <p:nvPr/>
        </p:nvSpPr>
        <p:spPr>
          <a:xfrm>
            <a:off x="4377003" y="3410166"/>
            <a:ext cx="1397582" cy="438582"/>
          </a:xfrm>
          <a:prstGeom prst="rect">
            <a:avLst/>
          </a:prstGeom>
          <a:solidFill>
            <a:srgbClr val="818F4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50">
                <a:solidFill>
                  <a:schemeClr val="bg1"/>
                </a:solidFill>
              </a:rPr>
              <a:t>Rotation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FE81BFE-7B59-C358-914F-169AC7B96005}"/>
              </a:ext>
            </a:extLst>
          </p:cNvPr>
          <p:cNvGrpSpPr/>
          <p:nvPr/>
        </p:nvGrpSpPr>
        <p:grpSpPr>
          <a:xfrm>
            <a:off x="1158004" y="3510988"/>
            <a:ext cx="2347195" cy="1800969"/>
            <a:chOff x="3573943" y="4131493"/>
            <a:chExt cx="2139909" cy="1641921"/>
          </a:xfrm>
        </p:grpSpPr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D1A02DF1-9A5B-85E9-8D90-D5A97EB02DE2}"/>
                </a:ext>
              </a:extLst>
            </p:cNvPr>
            <p:cNvCxnSpPr>
              <a:cxnSpLocks/>
            </p:cNvCxnSpPr>
            <p:nvPr/>
          </p:nvCxnSpPr>
          <p:spPr>
            <a:xfrm>
              <a:off x="3814427" y="5773414"/>
              <a:ext cx="972426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D1831BC-5F3A-CA3D-1923-A7829F2AD1EF}"/>
                </a:ext>
              </a:extLst>
            </p:cNvPr>
            <p:cNvCxnSpPr>
              <a:cxnSpLocks/>
            </p:cNvCxnSpPr>
            <p:nvPr/>
          </p:nvCxnSpPr>
          <p:spPr>
            <a:xfrm>
              <a:off x="3694863" y="5170232"/>
              <a:ext cx="1404604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ADD1D3F-7A38-DEF6-088C-360BB7AA017E}"/>
                </a:ext>
              </a:extLst>
            </p:cNvPr>
            <p:cNvCxnSpPr>
              <a:cxnSpLocks/>
            </p:cNvCxnSpPr>
            <p:nvPr/>
          </p:nvCxnSpPr>
          <p:spPr>
            <a:xfrm>
              <a:off x="3640859" y="4684330"/>
              <a:ext cx="1716524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0FF8C38-EF6A-D7B2-788A-A0D773903780}"/>
                </a:ext>
              </a:extLst>
            </p:cNvPr>
            <p:cNvCxnSpPr>
              <a:cxnSpLocks/>
            </p:cNvCxnSpPr>
            <p:nvPr/>
          </p:nvCxnSpPr>
          <p:spPr>
            <a:xfrm>
              <a:off x="3604075" y="4332414"/>
              <a:ext cx="1961448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2E44ACFE-7CB6-248D-D972-63BD5CBAAB25}"/>
                </a:ext>
              </a:extLst>
            </p:cNvPr>
            <p:cNvCxnSpPr>
              <a:cxnSpLocks/>
            </p:cNvCxnSpPr>
            <p:nvPr/>
          </p:nvCxnSpPr>
          <p:spPr>
            <a:xfrm>
              <a:off x="3573943" y="4131493"/>
              <a:ext cx="2139909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C9461CA6-D5A9-806B-A7E1-AFA599EACFAB}"/>
              </a:ext>
            </a:extLst>
          </p:cNvPr>
          <p:cNvSpPr txBox="1"/>
          <p:nvPr/>
        </p:nvSpPr>
        <p:spPr>
          <a:xfrm>
            <a:off x="1255201" y="2953699"/>
            <a:ext cx="1378660" cy="438582"/>
          </a:xfrm>
          <a:prstGeom prst="rect">
            <a:avLst/>
          </a:prstGeom>
          <a:solidFill>
            <a:srgbClr val="00789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50">
                <a:solidFill>
                  <a:schemeClr val="bg1"/>
                </a:solidFill>
              </a:rPr>
              <a:t>Vibration</a:t>
            </a:r>
            <a:endParaRPr lang="en-CH" sz="2250">
              <a:solidFill>
                <a:schemeClr val="bg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A413A07-37E1-049F-B39C-D42161B0B050}"/>
              </a:ext>
            </a:extLst>
          </p:cNvPr>
          <p:cNvGrpSpPr/>
          <p:nvPr/>
        </p:nvGrpSpPr>
        <p:grpSpPr>
          <a:xfrm>
            <a:off x="2424085" y="4725421"/>
            <a:ext cx="2442047" cy="586532"/>
            <a:chOff x="1852816" y="4646183"/>
            <a:chExt cx="2604850" cy="625634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B040B8E9-A77E-C640-9FB2-4ED57A5D5AB4}"/>
                </a:ext>
              </a:extLst>
            </p:cNvPr>
            <p:cNvGrpSpPr/>
            <p:nvPr/>
          </p:nvGrpSpPr>
          <p:grpSpPr>
            <a:xfrm>
              <a:off x="1852816" y="4932713"/>
              <a:ext cx="1104048" cy="281105"/>
              <a:chOff x="4728213" y="5483576"/>
              <a:chExt cx="943638" cy="240262"/>
            </a:xfrm>
          </p:grpSpPr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47F487C9-C64D-E9A0-FD2B-F2B74B19D4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723838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F9B6A902-1623-96F8-56E4-EEAF14745B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663773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66D72325-391B-8B45-4948-E0E18D4B6F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603708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34BCDC1A-69CE-00E8-3B39-B1B0CD50AB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543642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A2B8B634-2658-5DD8-AE16-C82584B29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483576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43CD5CCC-A6FF-C5E5-7302-2219269DBDFA}"/>
                </a:ext>
              </a:extLst>
            </p:cNvPr>
            <p:cNvGrpSpPr/>
            <p:nvPr/>
          </p:nvGrpSpPr>
          <p:grpSpPr>
            <a:xfrm>
              <a:off x="1949347" y="4646183"/>
              <a:ext cx="2508319" cy="625634"/>
              <a:chOff x="4810719" y="5238680"/>
              <a:chExt cx="2143878" cy="534734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0B34A14F-CA06-6AFD-B7F4-1406A55BFC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0719" y="5773414"/>
                <a:ext cx="214387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257B4D6E-93C8-A5A0-02B9-F78C995FA7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3845" y="5238680"/>
                <a:ext cx="245525" cy="244259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E9C57495-B6D7-D68F-5271-3B5712D2C5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2084" y="5385038"/>
                <a:ext cx="250970" cy="159513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CFB3E412-E3CC-9CEC-1E6A-750095720D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5790" y="5536681"/>
                <a:ext cx="247264" cy="68131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A3DED023-F590-43F5-4BA5-629723AB4A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2084" y="5639964"/>
                <a:ext cx="251290" cy="24292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26A8E79C-681D-8077-CD2A-D55E93A3D3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5790" y="5716714"/>
                <a:ext cx="252319" cy="697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7" name="Group 256" descr="\documentclass{article}&#10;\usepackage{amsmath}&#10;\usepackage{braket}&#10;\usepackage[usenames, dvipsnames]{color}&#10;&#10;\pagestyle{empty}&#10;\begin{document}&#10;\definecolor{mygreen}{RGB}{255, 0, 0}&#10;&#10;$\nu = 2$&#10;&#10;&#10;\end{document}" title="IguanaTex Vector Display">
            <a:extLst>
              <a:ext uri="{FF2B5EF4-FFF2-40B4-BE49-F238E27FC236}">
                <a16:creationId xmlns:a16="http://schemas.microsoft.com/office/drawing/2014/main" id="{F2702429-4008-4504-4155-938E8B1DEAA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5019" y="4162898"/>
            <a:ext cx="473421" cy="137927"/>
            <a:chOff x="3201761" y="5858385"/>
            <a:chExt cx="473421" cy="137927"/>
          </a:xfrm>
        </p:grpSpPr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C377FA2B-C9DC-1420-0B02-7DDD9D882B2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3201761" y="5904775"/>
              <a:ext cx="97501" cy="91537"/>
            </a:xfrm>
            <a:custGeom>
              <a:avLst/>
              <a:gdLst>
                <a:gd name="connsiteX0" fmla="*/ 35475 w 97501"/>
                <a:gd name="connsiteY0" fmla="*/ 2341 h 91537"/>
                <a:gd name="connsiteX1" fmla="*/ 32784 w 97501"/>
                <a:gd name="connsiteY1" fmla="*/ 63 h 91537"/>
                <a:gd name="connsiteX2" fmla="*/ 7529 w 97501"/>
                <a:gd name="connsiteY2" fmla="*/ 2134 h 91537"/>
                <a:gd name="connsiteX3" fmla="*/ 3596 w 97501"/>
                <a:gd name="connsiteY3" fmla="*/ 6276 h 91537"/>
                <a:gd name="connsiteX4" fmla="*/ 8564 w 97501"/>
                <a:gd name="connsiteY4" fmla="*/ 8761 h 91537"/>
                <a:gd name="connsiteX5" fmla="*/ 18915 w 97501"/>
                <a:gd name="connsiteY5" fmla="*/ 12282 h 91537"/>
                <a:gd name="connsiteX6" fmla="*/ 14981 w 97501"/>
                <a:gd name="connsiteY6" fmla="*/ 29057 h 91537"/>
                <a:gd name="connsiteX7" fmla="*/ 2354 w 97501"/>
                <a:gd name="connsiteY7" fmla="*/ 79796 h 91537"/>
                <a:gd name="connsiteX8" fmla="*/ 77 w 97501"/>
                <a:gd name="connsiteY8" fmla="*/ 89115 h 91537"/>
                <a:gd name="connsiteX9" fmla="*/ 3389 w 97501"/>
                <a:gd name="connsiteY9" fmla="*/ 91600 h 91537"/>
                <a:gd name="connsiteX10" fmla="*/ 6287 w 97501"/>
                <a:gd name="connsiteY10" fmla="*/ 91600 h 91537"/>
                <a:gd name="connsiteX11" fmla="*/ 64663 w 97501"/>
                <a:gd name="connsiteY11" fmla="*/ 61157 h 91537"/>
                <a:gd name="connsiteX12" fmla="*/ 97578 w 97501"/>
                <a:gd name="connsiteY12" fmla="*/ 5654 h 91537"/>
                <a:gd name="connsiteX13" fmla="*/ 91575 w 97501"/>
                <a:gd name="connsiteY13" fmla="*/ 63 h 91537"/>
                <a:gd name="connsiteX14" fmla="*/ 83501 w 97501"/>
                <a:gd name="connsiteY14" fmla="*/ 6897 h 91537"/>
                <a:gd name="connsiteX15" fmla="*/ 15188 w 97501"/>
                <a:gd name="connsiteY15" fmla="*/ 84766 h 91537"/>
                <a:gd name="connsiteX16" fmla="*/ 35475 w 97501"/>
                <a:gd name="connsiteY16" fmla="*/ 2341 h 9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501" h="91537">
                  <a:moveTo>
                    <a:pt x="35475" y="2341"/>
                  </a:moveTo>
                  <a:cubicBezTo>
                    <a:pt x="35475" y="2134"/>
                    <a:pt x="35475" y="63"/>
                    <a:pt x="32784" y="63"/>
                  </a:cubicBezTo>
                  <a:cubicBezTo>
                    <a:pt x="28023" y="63"/>
                    <a:pt x="12911" y="1720"/>
                    <a:pt x="7529" y="2134"/>
                  </a:cubicBezTo>
                  <a:cubicBezTo>
                    <a:pt x="5873" y="2341"/>
                    <a:pt x="3596" y="2548"/>
                    <a:pt x="3596" y="6276"/>
                  </a:cubicBezTo>
                  <a:cubicBezTo>
                    <a:pt x="3596" y="8761"/>
                    <a:pt x="5459" y="8761"/>
                    <a:pt x="8564" y="8761"/>
                  </a:cubicBezTo>
                  <a:cubicBezTo>
                    <a:pt x="18500" y="8761"/>
                    <a:pt x="18915" y="10211"/>
                    <a:pt x="18915" y="12282"/>
                  </a:cubicBezTo>
                  <a:cubicBezTo>
                    <a:pt x="18915" y="13731"/>
                    <a:pt x="16430" y="23465"/>
                    <a:pt x="14981" y="29057"/>
                  </a:cubicBezTo>
                  <a:lnTo>
                    <a:pt x="2354" y="79796"/>
                  </a:lnTo>
                  <a:cubicBezTo>
                    <a:pt x="1526" y="82902"/>
                    <a:pt x="77" y="88701"/>
                    <a:pt x="77" y="89115"/>
                  </a:cubicBezTo>
                  <a:cubicBezTo>
                    <a:pt x="77" y="91393"/>
                    <a:pt x="2147" y="91600"/>
                    <a:pt x="3389" y="91600"/>
                  </a:cubicBezTo>
                  <a:lnTo>
                    <a:pt x="6287" y="91600"/>
                  </a:lnTo>
                  <a:cubicBezTo>
                    <a:pt x="20778" y="89115"/>
                    <a:pt x="43342" y="81038"/>
                    <a:pt x="64663" y="61157"/>
                  </a:cubicBezTo>
                  <a:cubicBezTo>
                    <a:pt x="91989" y="35684"/>
                    <a:pt x="97578" y="7518"/>
                    <a:pt x="97578" y="5654"/>
                  </a:cubicBezTo>
                  <a:cubicBezTo>
                    <a:pt x="97578" y="2134"/>
                    <a:pt x="95094" y="63"/>
                    <a:pt x="91575" y="63"/>
                  </a:cubicBezTo>
                  <a:cubicBezTo>
                    <a:pt x="89919" y="63"/>
                    <a:pt x="85157" y="891"/>
                    <a:pt x="83501" y="6897"/>
                  </a:cubicBezTo>
                  <a:cubicBezTo>
                    <a:pt x="70253" y="53908"/>
                    <a:pt x="38787" y="77103"/>
                    <a:pt x="15188" y="84766"/>
                  </a:cubicBezTo>
                  <a:lnTo>
                    <a:pt x="35475" y="2341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ABC05E8E-0DF7-EF33-1F5A-F26F934895D6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3375319" y="5920307"/>
              <a:ext cx="137660" cy="48461"/>
            </a:xfrm>
            <a:custGeom>
              <a:avLst/>
              <a:gdLst>
                <a:gd name="connsiteX0" fmla="*/ 130708 w 137660"/>
                <a:gd name="connsiteY0" fmla="*/ 8347 h 48461"/>
                <a:gd name="connsiteX1" fmla="*/ 137746 w 137660"/>
                <a:gd name="connsiteY1" fmla="*/ 4205 h 48461"/>
                <a:gd name="connsiteX2" fmla="*/ 130915 w 137660"/>
                <a:gd name="connsiteY2" fmla="*/ 63 h 48461"/>
                <a:gd name="connsiteX3" fmla="*/ 6916 w 137660"/>
                <a:gd name="connsiteY3" fmla="*/ 63 h 48461"/>
                <a:gd name="connsiteX4" fmla="*/ 85 w 137660"/>
                <a:gd name="connsiteY4" fmla="*/ 4205 h 48461"/>
                <a:gd name="connsiteX5" fmla="*/ 7123 w 137660"/>
                <a:gd name="connsiteY5" fmla="*/ 8347 h 48461"/>
                <a:gd name="connsiteX6" fmla="*/ 130708 w 137660"/>
                <a:gd name="connsiteY6" fmla="*/ 8347 h 48461"/>
                <a:gd name="connsiteX7" fmla="*/ 130915 w 137660"/>
                <a:gd name="connsiteY7" fmla="*/ 48524 h 48461"/>
                <a:gd name="connsiteX8" fmla="*/ 137746 w 137660"/>
                <a:gd name="connsiteY8" fmla="*/ 44382 h 48461"/>
                <a:gd name="connsiteX9" fmla="*/ 130708 w 137660"/>
                <a:gd name="connsiteY9" fmla="*/ 40240 h 48461"/>
                <a:gd name="connsiteX10" fmla="*/ 7123 w 137660"/>
                <a:gd name="connsiteY10" fmla="*/ 40240 h 48461"/>
                <a:gd name="connsiteX11" fmla="*/ 85 w 137660"/>
                <a:gd name="connsiteY11" fmla="*/ 44382 h 48461"/>
                <a:gd name="connsiteX12" fmla="*/ 6916 w 137660"/>
                <a:gd name="connsiteY12" fmla="*/ 48524 h 48461"/>
                <a:gd name="connsiteX13" fmla="*/ 130915 w 137660"/>
                <a:gd name="connsiteY13" fmla="*/ 48524 h 4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660" h="48461">
                  <a:moveTo>
                    <a:pt x="130708" y="8347"/>
                  </a:moveTo>
                  <a:cubicBezTo>
                    <a:pt x="133813" y="8347"/>
                    <a:pt x="137746" y="8347"/>
                    <a:pt x="137746" y="4205"/>
                  </a:cubicBezTo>
                  <a:cubicBezTo>
                    <a:pt x="137746" y="63"/>
                    <a:pt x="133813" y="63"/>
                    <a:pt x="130915" y="63"/>
                  </a:cubicBezTo>
                  <a:lnTo>
                    <a:pt x="6916" y="63"/>
                  </a:lnTo>
                  <a:cubicBezTo>
                    <a:pt x="4018" y="63"/>
                    <a:pt x="85" y="63"/>
                    <a:pt x="85" y="4205"/>
                  </a:cubicBezTo>
                  <a:cubicBezTo>
                    <a:pt x="85" y="8347"/>
                    <a:pt x="4018" y="8347"/>
                    <a:pt x="7123" y="8347"/>
                  </a:cubicBezTo>
                  <a:lnTo>
                    <a:pt x="130708" y="8347"/>
                  </a:lnTo>
                  <a:close/>
                  <a:moveTo>
                    <a:pt x="130915" y="48524"/>
                  </a:moveTo>
                  <a:cubicBezTo>
                    <a:pt x="133813" y="48524"/>
                    <a:pt x="137746" y="48524"/>
                    <a:pt x="137746" y="44382"/>
                  </a:cubicBezTo>
                  <a:cubicBezTo>
                    <a:pt x="137746" y="40240"/>
                    <a:pt x="133813" y="40240"/>
                    <a:pt x="130708" y="40240"/>
                  </a:cubicBezTo>
                  <a:lnTo>
                    <a:pt x="7123" y="40240"/>
                  </a:lnTo>
                  <a:cubicBezTo>
                    <a:pt x="4018" y="40240"/>
                    <a:pt x="85" y="40240"/>
                    <a:pt x="85" y="44382"/>
                  </a:cubicBezTo>
                  <a:cubicBezTo>
                    <a:pt x="85" y="48524"/>
                    <a:pt x="4018" y="48524"/>
                    <a:pt x="6916" y="48524"/>
                  </a:cubicBezTo>
                  <a:lnTo>
                    <a:pt x="130915" y="48524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0EEF7278-0EE5-D498-C19B-05C6E3BEC4FD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3592586" y="5858385"/>
              <a:ext cx="82596" cy="137927"/>
            </a:xfrm>
            <a:custGeom>
              <a:avLst/>
              <a:gdLst>
                <a:gd name="connsiteX0" fmla="*/ 16035 w 82596"/>
                <a:gd name="connsiteY0" fmla="*/ 122044 h 137927"/>
                <a:gd name="connsiteX1" fmla="*/ 37978 w 82596"/>
                <a:gd name="connsiteY1" fmla="*/ 100713 h 137927"/>
                <a:gd name="connsiteX2" fmla="*/ 82692 w 82596"/>
                <a:gd name="connsiteY2" fmla="*/ 40240 h 137927"/>
                <a:gd name="connsiteX3" fmla="*/ 38806 w 82596"/>
                <a:gd name="connsiteY3" fmla="*/ 63 h 137927"/>
                <a:gd name="connsiteX4" fmla="*/ 96 w 82596"/>
                <a:gd name="connsiteY4" fmla="*/ 37548 h 137927"/>
                <a:gd name="connsiteX5" fmla="*/ 11067 w 82596"/>
                <a:gd name="connsiteY5" fmla="*/ 49145 h 137927"/>
                <a:gd name="connsiteX6" fmla="*/ 21831 w 82596"/>
                <a:gd name="connsiteY6" fmla="*/ 38169 h 137927"/>
                <a:gd name="connsiteX7" fmla="*/ 10860 w 82596"/>
                <a:gd name="connsiteY7" fmla="*/ 27400 h 137927"/>
                <a:gd name="connsiteX8" fmla="*/ 8169 w 82596"/>
                <a:gd name="connsiteY8" fmla="*/ 27607 h 137927"/>
                <a:gd name="connsiteX9" fmla="*/ 36115 w 82596"/>
                <a:gd name="connsiteY9" fmla="*/ 6483 h 137927"/>
                <a:gd name="connsiteX10" fmla="*/ 63854 w 82596"/>
                <a:gd name="connsiteY10" fmla="*/ 40240 h 137927"/>
                <a:gd name="connsiteX11" fmla="*/ 42118 w 82596"/>
                <a:gd name="connsiteY11" fmla="*/ 86009 h 137927"/>
                <a:gd name="connsiteX12" fmla="*/ 2373 w 82596"/>
                <a:gd name="connsiteY12" fmla="*/ 130328 h 137927"/>
                <a:gd name="connsiteX13" fmla="*/ 96 w 82596"/>
                <a:gd name="connsiteY13" fmla="*/ 137990 h 137927"/>
                <a:gd name="connsiteX14" fmla="*/ 76896 w 82596"/>
                <a:gd name="connsiteY14" fmla="*/ 137990 h 137927"/>
                <a:gd name="connsiteX15" fmla="*/ 82692 w 82596"/>
                <a:gd name="connsiteY15" fmla="*/ 101955 h 137927"/>
                <a:gd name="connsiteX16" fmla="*/ 77517 w 82596"/>
                <a:gd name="connsiteY16" fmla="*/ 101955 h 137927"/>
                <a:gd name="connsiteX17" fmla="*/ 72963 w 82596"/>
                <a:gd name="connsiteY17" fmla="*/ 120387 h 137927"/>
                <a:gd name="connsiteX18" fmla="*/ 53297 w 82596"/>
                <a:gd name="connsiteY18" fmla="*/ 122044 h 137927"/>
                <a:gd name="connsiteX19" fmla="*/ 16035 w 82596"/>
                <a:gd name="connsiteY19" fmla="*/ 122044 h 13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596" h="137927">
                  <a:moveTo>
                    <a:pt x="16035" y="122044"/>
                  </a:moveTo>
                  <a:lnTo>
                    <a:pt x="37978" y="100713"/>
                  </a:lnTo>
                  <a:cubicBezTo>
                    <a:pt x="70272" y="72133"/>
                    <a:pt x="82692" y="60950"/>
                    <a:pt x="82692" y="40240"/>
                  </a:cubicBezTo>
                  <a:cubicBezTo>
                    <a:pt x="82692" y="16631"/>
                    <a:pt x="64061" y="63"/>
                    <a:pt x="38806" y="63"/>
                  </a:cubicBezTo>
                  <a:cubicBezTo>
                    <a:pt x="15414" y="63"/>
                    <a:pt x="96" y="19116"/>
                    <a:pt x="96" y="37548"/>
                  </a:cubicBezTo>
                  <a:cubicBezTo>
                    <a:pt x="96" y="49145"/>
                    <a:pt x="10446" y="49145"/>
                    <a:pt x="11067" y="49145"/>
                  </a:cubicBezTo>
                  <a:cubicBezTo>
                    <a:pt x="14586" y="49145"/>
                    <a:pt x="21831" y="46660"/>
                    <a:pt x="21831" y="38169"/>
                  </a:cubicBezTo>
                  <a:cubicBezTo>
                    <a:pt x="21831" y="32784"/>
                    <a:pt x="18105" y="27400"/>
                    <a:pt x="10860" y="27400"/>
                  </a:cubicBezTo>
                  <a:cubicBezTo>
                    <a:pt x="9204" y="27400"/>
                    <a:pt x="8790" y="27400"/>
                    <a:pt x="8169" y="27607"/>
                  </a:cubicBezTo>
                  <a:cubicBezTo>
                    <a:pt x="12930" y="14145"/>
                    <a:pt x="24109" y="6483"/>
                    <a:pt x="36115" y="6483"/>
                  </a:cubicBezTo>
                  <a:cubicBezTo>
                    <a:pt x="54953" y="6483"/>
                    <a:pt x="63854" y="23258"/>
                    <a:pt x="63854" y="40240"/>
                  </a:cubicBezTo>
                  <a:cubicBezTo>
                    <a:pt x="63854" y="56808"/>
                    <a:pt x="53504" y="73168"/>
                    <a:pt x="42118" y="86009"/>
                  </a:cubicBezTo>
                  <a:lnTo>
                    <a:pt x="2373" y="130328"/>
                  </a:lnTo>
                  <a:cubicBezTo>
                    <a:pt x="96" y="132606"/>
                    <a:pt x="96" y="133020"/>
                    <a:pt x="96" y="137990"/>
                  </a:cubicBezTo>
                  <a:lnTo>
                    <a:pt x="76896" y="137990"/>
                  </a:lnTo>
                  <a:lnTo>
                    <a:pt x="82692" y="101955"/>
                  </a:lnTo>
                  <a:lnTo>
                    <a:pt x="77517" y="101955"/>
                  </a:lnTo>
                  <a:cubicBezTo>
                    <a:pt x="76482" y="108168"/>
                    <a:pt x="75033" y="117280"/>
                    <a:pt x="72963" y="120387"/>
                  </a:cubicBezTo>
                  <a:cubicBezTo>
                    <a:pt x="71514" y="122044"/>
                    <a:pt x="57851" y="122044"/>
                    <a:pt x="53297" y="122044"/>
                  </a:cubicBezTo>
                  <a:lnTo>
                    <a:pt x="16035" y="122044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AFA182AA-9C63-B5CA-D398-62B787B24003}"/>
              </a:ext>
            </a:extLst>
          </p:cNvPr>
          <p:cNvSpPr txBox="1"/>
          <p:nvPr/>
        </p:nvSpPr>
        <p:spPr>
          <a:xfrm>
            <a:off x="1099471" y="3589454"/>
            <a:ext cx="63882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393744">
              <a:defRPr/>
            </a:pPr>
            <a:r>
              <a:rPr lang="en-US" sz="2250" i="1">
                <a:solidFill>
                  <a:prstClr val="black"/>
                </a:solidFill>
                <a:cs typeface="Calibri Light" panose="020F0302020204030204" pitchFamily="34" charset="0"/>
              </a:rPr>
              <a:t>…</a:t>
            </a:r>
            <a:endParaRPr lang="en-US" sz="2250" i="1">
              <a:solidFill>
                <a:prstClr val="black"/>
              </a:solidFill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BEF305D-30A2-FCE9-7618-DBC820BCB0E1}"/>
              </a:ext>
            </a:extLst>
          </p:cNvPr>
          <p:cNvCxnSpPr>
            <a:cxnSpLocks/>
          </p:cNvCxnSpPr>
          <p:nvPr/>
        </p:nvCxnSpPr>
        <p:spPr>
          <a:xfrm>
            <a:off x="5099338" y="5135597"/>
            <a:ext cx="576407" cy="0"/>
          </a:xfrm>
          <a:prstGeom prst="line">
            <a:avLst/>
          </a:prstGeom>
          <a:ln w="19050">
            <a:solidFill>
              <a:srgbClr val="818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FE40C96-0DB2-A4E8-69DB-81275EFE3CB9}"/>
              </a:ext>
            </a:extLst>
          </p:cNvPr>
          <p:cNvGrpSpPr/>
          <p:nvPr/>
        </p:nvGrpSpPr>
        <p:grpSpPr>
          <a:xfrm>
            <a:off x="3904498" y="5390076"/>
            <a:ext cx="2155900" cy="820632"/>
            <a:chOff x="6568284" y="5801378"/>
            <a:chExt cx="1965506" cy="748161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72260B0D-0717-404B-8AE8-D70643401A81}"/>
                </a:ext>
              </a:extLst>
            </p:cNvPr>
            <p:cNvSpPr/>
            <p:nvPr/>
          </p:nvSpPr>
          <p:spPr>
            <a:xfrm>
              <a:off x="6568284" y="5939242"/>
              <a:ext cx="1101022" cy="610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393744">
                <a:defRPr/>
              </a:pPr>
              <a:r>
                <a:rPr lang="en-US" sz="1875">
                  <a:solidFill>
                    <a:prstClr val="black"/>
                  </a:solidFill>
                  <a:cs typeface="Calibri Light" panose="020F0302020204030204" pitchFamily="34" charset="0"/>
                </a:rPr>
                <a:t>Para</a:t>
              </a:r>
              <a:endParaRPr lang="en-US" sz="1875" baseline="30000">
                <a:solidFill>
                  <a:prstClr val="black"/>
                </a:solidFill>
              </a:endParaRPr>
            </a:p>
            <a:p>
              <a:pPr algn="ctr" defTabSz="3393744">
                <a:defRPr/>
              </a:pPr>
              <a:r>
                <a:rPr lang="en-US" sz="1875">
                  <a:solidFill>
                    <a:prstClr val="black"/>
                  </a:solidFill>
                  <a:cs typeface="Calibri Light" panose="020F0302020204030204" pitchFamily="34" charset="0"/>
                </a:rPr>
                <a:t>(</a:t>
              </a:r>
              <a:r>
                <a:rPr lang="en-US" sz="1875" i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875">
                  <a:solidFill>
                    <a:prstClr val="black"/>
                  </a:solidFill>
                  <a:cs typeface="Times New Roman" panose="02020603050405020304" pitchFamily="18" charset="0"/>
                </a:rPr>
                <a:t> = 0</a:t>
              </a:r>
              <a:r>
                <a:rPr lang="en-US" sz="1875">
                  <a:solidFill>
                    <a:prstClr val="black"/>
                  </a:solidFill>
                  <a:cs typeface="Calibri Light" panose="020F0302020204030204" pitchFamily="34" charset="0"/>
                </a:rPr>
                <a:t>)</a:t>
              </a:r>
              <a:endParaRPr lang="en-US" sz="1875">
                <a:solidFill>
                  <a:prstClr val="black"/>
                </a:solidFill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F9046BB9-F1C7-A7F1-A301-C741FDA67CC6}"/>
                </a:ext>
              </a:extLst>
            </p:cNvPr>
            <p:cNvSpPr/>
            <p:nvPr/>
          </p:nvSpPr>
          <p:spPr>
            <a:xfrm>
              <a:off x="7298208" y="5801378"/>
              <a:ext cx="1235582" cy="610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393744">
                <a:defRPr/>
              </a:pPr>
              <a:r>
                <a:rPr lang="en-US" sz="1875">
                  <a:solidFill>
                    <a:prstClr val="black"/>
                  </a:solidFill>
                  <a:cs typeface="Calibri Light" panose="020F0302020204030204" pitchFamily="34" charset="0"/>
                </a:rPr>
                <a:t>Ortho</a:t>
              </a:r>
              <a:endParaRPr lang="en-US" sz="1875" baseline="30000">
                <a:solidFill>
                  <a:prstClr val="black"/>
                </a:solidFill>
              </a:endParaRPr>
            </a:p>
            <a:p>
              <a:pPr algn="ctr" defTabSz="3393744">
                <a:defRPr/>
              </a:pPr>
              <a:r>
                <a:rPr lang="en-US" sz="1875">
                  <a:solidFill>
                    <a:prstClr val="black"/>
                  </a:solidFill>
                  <a:cs typeface="Times New Roman" panose="02020603050405020304" pitchFamily="18" charset="0"/>
                </a:rPr>
                <a:t>(</a:t>
              </a:r>
              <a:r>
                <a:rPr lang="en-US" sz="1875" i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875">
                  <a:solidFill>
                    <a:prstClr val="black"/>
                  </a:solidFill>
                  <a:cs typeface="Times New Roman" panose="02020603050405020304" pitchFamily="18" charset="0"/>
                </a:rPr>
                <a:t> = 1) </a:t>
              </a:r>
            </a:p>
          </p:txBody>
        </p:sp>
      </p:grpSp>
      <p:grpSp>
        <p:nvGrpSpPr>
          <p:cNvPr id="273" name="Group 272" descr="\documentclass{article}&#10;\usepackage{amsmath}&#10;\usepackage{braket}&#10;\usepackage[usenames, dvipsnames]{color}&#10;&#10;\pagestyle{empty}&#10;\begin{document}&#10;\definecolor{mygreen}{RGB}{255, 0, 0}&#10;&#10;$L = 1$&#10;&#10;&#10;\end{document}" title="IguanaTex Vector Display">
            <a:extLst>
              <a:ext uri="{FF2B5EF4-FFF2-40B4-BE49-F238E27FC236}">
                <a16:creationId xmlns:a16="http://schemas.microsoft.com/office/drawing/2014/main" id="{695E635A-AE4F-11B6-CD83-5026E4798B1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128100" y="5239281"/>
            <a:ext cx="483231" cy="137200"/>
            <a:chOff x="6386460" y="6359900"/>
            <a:chExt cx="509701" cy="141648"/>
          </a:xfrm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B020B0EE-E54B-EBA0-98EA-4A98C0A5900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386460" y="6359900"/>
              <a:ext cx="128602" cy="141647"/>
            </a:xfrm>
            <a:custGeom>
              <a:avLst/>
              <a:gdLst>
                <a:gd name="connsiteX0" fmla="*/ 71404 w 128602"/>
                <a:gd name="connsiteY0" fmla="*/ 16239 h 141647"/>
                <a:gd name="connsiteX1" fmla="*/ 93974 w 128602"/>
                <a:gd name="connsiteY1" fmla="*/ 6492 h 141647"/>
                <a:gd name="connsiteX2" fmla="*/ 102065 w 128602"/>
                <a:gd name="connsiteY2" fmla="*/ 2551 h 141647"/>
                <a:gd name="connsiteX3" fmla="*/ 98658 w 128602"/>
                <a:gd name="connsiteY3" fmla="*/ 63 h 141647"/>
                <a:gd name="connsiteX4" fmla="*/ 67146 w 128602"/>
                <a:gd name="connsiteY4" fmla="*/ 685 h 141647"/>
                <a:gd name="connsiteX5" fmla="*/ 38828 w 128602"/>
                <a:gd name="connsiteY5" fmla="*/ 63 h 141647"/>
                <a:gd name="connsiteX6" fmla="*/ 34782 w 128602"/>
                <a:gd name="connsiteY6" fmla="*/ 4211 h 141647"/>
                <a:gd name="connsiteX7" fmla="*/ 40744 w 128602"/>
                <a:gd name="connsiteY7" fmla="*/ 6492 h 141647"/>
                <a:gd name="connsiteX8" fmla="*/ 48835 w 128602"/>
                <a:gd name="connsiteY8" fmla="*/ 6907 h 141647"/>
                <a:gd name="connsiteX9" fmla="*/ 54584 w 128602"/>
                <a:gd name="connsiteY9" fmla="*/ 10225 h 141647"/>
                <a:gd name="connsiteX10" fmla="*/ 53732 w 128602"/>
                <a:gd name="connsiteY10" fmla="*/ 14165 h 141647"/>
                <a:gd name="connsiteX11" fmla="*/ 25201 w 128602"/>
                <a:gd name="connsiteY11" fmla="*/ 125534 h 141647"/>
                <a:gd name="connsiteX12" fmla="*/ 5826 w 128602"/>
                <a:gd name="connsiteY12" fmla="*/ 135282 h 141647"/>
                <a:gd name="connsiteX13" fmla="*/ 77 w 128602"/>
                <a:gd name="connsiteY13" fmla="*/ 139429 h 141647"/>
                <a:gd name="connsiteX14" fmla="*/ 5826 w 128602"/>
                <a:gd name="connsiteY14" fmla="*/ 141711 h 141647"/>
                <a:gd name="connsiteX15" fmla="*/ 104407 w 128602"/>
                <a:gd name="connsiteY15" fmla="*/ 141711 h 141647"/>
                <a:gd name="connsiteX16" fmla="*/ 111007 w 128602"/>
                <a:gd name="connsiteY16" fmla="*/ 138185 h 141647"/>
                <a:gd name="connsiteX17" fmla="*/ 127828 w 128602"/>
                <a:gd name="connsiteY17" fmla="*/ 93389 h 141647"/>
                <a:gd name="connsiteX18" fmla="*/ 128679 w 128602"/>
                <a:gd name="connsiteY18" fmla="*/ 90485 h 141647"/>
                <a:gd name="connsiteX19" fmla="*/ 126124 w 128602"/>
                <a:gd name="connsiteY19" fmla="*/ 88204 h 141647"/>
                <a:gd name="connsiteX20" fmla="*/ 122505 w 128602"/>
                <a:gd name="connsiteY20" fmla="*/ 92559 h 141647"/>
                <a:gd name="connsiteX21" fmla="*/ 69062 w 128602"/>
                <a:gd name="connsiteY21" fmla="*/ 135282 h 141647"/>
                <a:gd name="connsiteX22" fmla="*/ 49048 w 128602"/>
                <a:gd name="connsiteY22" fmla="*/ 135282 h 141647"/>
                <a:gd name="connsiteX23" fmla="*/ 44364 w 128602"/>
                <a:gd name="connsiteY23" fmla="*/ 135074 h 141647"/>
                <a:gd name="connsiteX24" fmla="*/ 41596 w 128602"/>
                <a:gd name="connsiteY24" fmla="*/ 133000 h 141647"/>
                <a:gd name="connsiteX25" fmla="*/ 42660 w 128602"/>
                <a:gd name="connsiteY25" fmla="*/ 128230 h 141647"/>
                <a:gd name="connsiteX26" fmla="*/ 71404 w 128602"/>
                <a:gd name="connsiteY26" fmla="*/ 16239 h 14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8602" h="141647">
                  <a:moveTo>
                    <a:pt x="71404" y="16239"/>
                  </a:moveTo>
                  <a:cubicBezTo>
                    <a:pt x="73321" y="8773"/>
                    <a:pt x="73959" y="6492"/>
                    <a:pt x="93974" y="6492"/>
                  </a:cubicBezTo>
                  <a:cubicBezTo>
                    <a:pt x="100361" y="6492"/>
                    <a:pt x="102065" y="6492"/>
                    <a:pt x="102065" y="2551"/>
                  </a:cubicBezTo>
                  <a:cubicBezTo>
                    <a:pt x="102065" y="63"/>
                    <a:pt x="99723" y="63"/>
                    <a:pt x="98658" y="63"/>
                  </a:cubicBezTo>
                  <a:cubicBezTo>
                    <a:pt x="91632" y="63"/>
                    <a:pt x="74172" y="685"/>
                    <a:pt x="67146" y="685"/>
                  </a:cubicBezTo>
                  <a:cubicBezTo>
                    <a:pt x="60758" y="685"/>
                    <a:pt x="45215" y="63"/>
                    <a:pt x="38828" y="63"/>
                  </a:cubicBezTo>
                  <a:cubicBezTo>
                    <a:pt x="37337" y="63"/>
                    <a:pt x="34782" y="63"/>
                    <a:pt x="34782" y="4211"/>
                  </a:cubicBezTo>
                  <a:cubicBezTo>
                    <a:pt x="34782" y="6492"/>
                    <a:pt x="36699" y="6492"/>
                    <a:pt x="40744" y="6492"/>
                  </a:cubicBezTo>
                  <a:cubicBezTo>
                    <a:pt x="41170" y="6492"/>
                    <a:pt x="45215" y="6492"/>
                    <a:pt x="48835" y="6907"/>
                  </a:cubicBezTo>
                  <a:cubicBezTo>
                    <a:pt x="52668" y="7321"/>
                    <a:pt x="54584" y="7529"/>
                    <a:pt x="54584" y="10225"/>
                  </a:cubicBezTo>
                  <a:cubicBezTo>
                    <a:pt x="54584" y="11054"/>
                    <a:pt x="54371" y="11677"/>
                    <a:pt x="53732" y="14165"/>
                  </a:cubicBezTo>
                  <a:lnTo>
                    <a:pt x="25201" y="125534"/>
                  </a:lnTo>
                  <a:cubicBezTo>
                    <a:pt x="23072" y="133622"/>
                    <a:pt x="22646" y="135282"/>
                    <a:pt x="5826" y="135282"/>
                  </a:cubicBezTo>
                  <a:cubicBezTo>
                    <a:pt x="2206" y="135282"/>
                    <a:pt x="77" y="135282"/>
                    <a:pt x="77" y="139429"/>
                  </a:cubicBezTo>
                  <a:cubicBezTo>
                    <a:pt x="77" y="141711"/>
                    <a:pt x="1993" y="141711"/>
                    <a:pt x="5826" y="141711"/>
                  </a:cubicBezTo>
                  <a:lnTo>
                    <a:pt x="104407" y="141711"/>
                  </a:lnTo>
                  <a:cubicBezTo>
                    <a:pt x="109517" y="141711"/>
                    <a:pt x="109730" y="141711"/>
                    <a:pt x="111007" y="138185"/>
                  </a:cubicBezTo>
                  <a:lnTo>
                    <a:pt x="127828" y="93389"/>
                  </a:lnTo>
                  <a:cubicBezTo>
                    <a:pt x="128679" y="91107"/>
                    <a:pt x="128679" y="90693"/>
                    <a:pt x="128679" y="90485"/>
                  </a:cubicBezTo>
                  <a:cubicBezTo>
                    <a:pt x="128679" y="89656"/>
                    <a:pt x="128041" y="88204"/>
                    <a:pt x="126124" y="88204"/>
                  </a:cubicBezTo>
                  <a:cubicBezTo>
                    <a:pt x="124208" y="88204"/>
                    <a:pt x="123995" y="89241"/>
                    <a:pt x="122505" y="92559"/>
                  </a:cubicBezTo>
                  <a:cubicBezTo>
                    <a:pt x="115266" y="111639"/>
                    <a:pt x="105897" y="135282"/>
                    <a:pt x="69062" y="135282"/>
                  </a:cubicBezTo>
                  <a:lnTo>
                    <a:pt x="49048" y="135282"/>
                  </a:lnTo>
                  <a:cubicBezTo>
                    <a:pt x="46067" y="135282"/>
                    <a:pt x="45641" y="135282"/>
                    <a:pt x="44364" y="135074"/>
                  </a:cubicBezTo>
                  <a:cubicBezTo>
                    <a:pt x="42235" y="134867"/>
                    <a:pt x="41596" y="134659"/>
                    <a:pt x="41596" y="133000"/>
                  </a:cubicBezTo>
                  <a:cubicBezTo>
                    <a:pt x="41596" y="132378"/>
                    <a:pt x="41596" y="131963"/>
                    <a:pt x="42660" y="128230"/>
                  </a:cubicBezTo>
                  <a:lnTo>
                    <a:pt x="71404" y="16239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C2E0D012-3F79-AACE-4C98-1323F881553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594125" y="6425435"/>
              <a:ext cx="141590" cy="48529"/>
            </a:xfrm>
            <a:custGeom>
              <a:avLst/>
              <a:gdLst>
                <a:gd name="connsiteX0" fmla="*/ 134438 w 141590"/>
                <a:gd name="connsiteY0" fmla="*/ 8358 h 48529"/>
                <a:gd name="connsiteX1" fmla="*/ 141677 w 141590"/>
                <a:gd name="connsiteY1" fmla="*/ 4211 h 48529"/>
                <a:gd name="connsiteX2" fmla="*/ 134651 w 141590"/>
                <a:gd name="connsiteY2" fmla="*/ 63 h 48529"/>
                <a:gd name="connsiteX3" fmla="*/ 7113 w 141590"/>
                <a:gd name="connsiteY3" fmla="*/ 63 h 48529"/>
                <a:gd name="connsiteX4" fmla="*/ 86 w 141590"/>
                <a:gd name="connsiteY4" fmla="*/ 4211 h 48529"/>
                <a:gd name="connsiteX5" fmla="*/ 7325 w 141590"/>
                <a:gd name="connsiteY5" fmla="*/ 8358 h 48529"/>
                <a:gd name="connsiteX6" fmla="*/ 134438 w 141590"/>
                <a:gd name="connsiteY6" fmla="*/ 8358 h 48529"/>
                <a:gd name="connsiteX7" fmla="*/ 134651 w 141590"/>
                <a:gd name="connsiteY7" fmla="*/ 48592 h 48529"/>
                <a:gd name="connsiteX8" fmla="*/ 141677 w 141590"/>
                <a:gd name="connsiteY8" fmla="*/ 44444 h 48529"/>
                <a:gd name="connsiteX9" fmla="*/ 134438 w 141590"/>
                <a:gd name="connsiteY9" fmla="*/ 40297 h 48529"/>
                <a:gd name="connsiteX10" fmla="*/ 7325 w 141590"/>
                <a:gd name="connsiteY10" fmla="*/ 40297 h 48529"/>
                <a:gd name="connsiteX11" fmla="*/ 86 w 141590"/>
                <a:gd name="connsiteY11" fmla="*/ 44444 h 48529"/>
                <a:gd name="connsiteX12" fmla="*/ 7113 w 141590"/>
                <a:gd name="connsiteY12" fmla="*/ 48592 h 48529"/>
                <a:gd name="connsiteX13" fmla="*/ 134651 w 141590"/>
                <a:gd name="connsiteY13" fmla="*/ 48592 h 4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590" h="48529">
                  <a:moveTo>
                    <a:pt x="134438" y="8358"/>
                  </a:moveTo>
                  <a:cubicBezTo>
                    <a:pt x="137632" y="8358"/>
                    <a:pt x="141677" y="8358"/>
                    <a:pt x="141677" y="4211"/>
                  </a:cubicBezTo>
                  <a:cubicBezTo>
                    <a:pt x="141677" y="63"/>
                    <a:pt x="137632" y="63"/>
                    <a:pt x="134651" y="63"/>
                  </a:cubicBezTo>
                  <a:lnTo>
                    <a:pt x="7113" y="63"/>
                  </a:lnTo>
                  <a:cubicBezTo>
                    <a:pt x="4132" y="63"/>
                    <a:pt x="86" y="63"/>
                    <a:pt x="86" y="4211"/>
                  </a:cubicBezTo>
                  <a:cubicBezTo>
                    <a:pt x="86" y="8358"/>
                    <a:pt x="4132" y="8358"/>
                    <a:pt x="7325" y="8358"/>
                  </a:cubicBezTo>
                  <a:lnTo>
                    <a:pt x="134438" y="8358"/>
                  </a:lnTo>
                  <a:close/>
                  <a:moveTo>
                    <a:pt x="134651" y="48592"/>
                  </a:moveTo>
                  <a:cubicBezTo>
                    <a:pt x="137632" y="48592"/>
                    <a:pt x="141677" y="48592"/>
                    <a:pt x="141677" y="44444"/>
                  </a:cubicBezTo>
                  <a:cubicBezTo>
                    <a:pt x="141677" y="40297"/>
                    <a:pt x="137632" y="40297"/>
                    <a:pt x="134438" y="40297"/>
                  </a:cubicBezTo>
                  <a:lnTo>
                    <a:pt x="7325" y="40297"/>
                  </a:lnTo>
                  <a:cubicBezTo>
                    <a:pt x="4132" y="40297"/>
                    <a:pt x="86" y="40297"/>
                    <a:pt x="86" y="44444"/>
                  </a:cubicBezTo>
                  <a:cubicBezTo>
                    <a:pt x="86" y="48592"/>
                    <a:pt x="4132" y="48592"/>
                    <a:pt x="7113" y="48592"/>
                  </a:cubicBezTo>
                  <a:lnTo>
                    <a:pt x="134651" y="48592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F0EC7AD0-7D13-EADD-4D5A-255CB791FAB3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825898" y="6363426"/>
              <a:ext cx="70263" cy="138122"/>
            </a:xfrm>
            <a:custGeom>
              <a:avLst/>
              <a:gdLst>
                <a:gd name="connsiteX0" fmla="*/ 43745 w 70263"/>
                <a:gd name="connsiteY0" fmla="*/ 5455 h 138122"/>
                <a:gd name="connsiteX1" fmla="*/ 38848 w 70263"/>
                <a:gd name="connsiteY1" fmla="*/ 63 h 138122"/>
                <a:gd name="connsiteX2" fmla="*/ 97 w 70263"/>
                <a:gd name="connsiteY2" fmla="*/ 13336 h 138122"/>
                <a:gd name="connsiteX3" fmla="*/ 97 w 70263"/>
                <a:gd name="connsiteY3" fmla="*/ 19765 h 138122"/>
                <a:gd name="connsiteX4" fmla="*/ 27989 w 70263"/>
                <a:gd name="connsiteY4" fmla="*/ 14373 h 138122"/>
                <a:gd name="connsiteX5" fmla="*/ 27989 w 70263"/>
                <a:gd name="connsiteY5" fmla="*/ 121801 h 138122"/>
                <a:gd name="connsiteX6" fmla="*/ 8188 w 70263"/>
                <a:gd name="connsiteY6" fmla="*/ 131756 h 138122"/>
                <a:gd name="connsiteX7" fmla="*/ 1374 w 70263"/>
                <a:gd name="connsiteY7" fmla="*/ 131756 h 138122"/>
                <a:gd name="connsiteX8" fmla="*/ 1374 w 70263"/>
                <a:gd name="connsiteY8" fmla="*/ 138185 h 138122"/>
                <a:gd name="connsiteX9" fmla="*/ 35867 w 70263"/>
                <a:gd name="connsiteY9" fmla="*/ 137563 h 138122"/>
                <a:gd name="connsiteX10" fmla="*/ 70360 w 70263"/>
                <a:gd name="connsiteY10" fmla="*/ 138185 h 138122"/>
                <a:gd name="connsiteX11" fmla="*/ 70360 w 70263"/>
                <a:gd name="connsiteY11" fmla="*/ 131756 h 138122"/>
                <a:gd name="connsiteX12" fmla="*/ 63546 w 70263"/>
                <a:gd name="connsiteY12" fmla="*/ 131756 h 138122"/>
                <a:gd name="connsiteX13" fmla="*/ 43745 w 70263"/>
                <a:gd name="connsiteY13" fmla="*/ 121801 h 138122"/>
                <a:gd name="connsiteX14" fmla="*/ 43745 w 70263"/>
                <a:gd name="connsiteY14" fmla="*/ 5455 h 13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263" h="138122">
                  <a:moveTo>
                    <a:pt x="43745" y="5455"/>
                  </a:moveTo>
                  <a:cubicBezTo>
                    <a:pt x="43745" y="478"/>
                    <a:pt x="43745" y="63"/>
                    <a:pt x="38848" y="63"/>
                  </a:cubicBezTo>
                  <a:cubicBezTo>
                    <a:pt x="25647" y="13336"/>
                    <a:pt x="6910" y="13336"/>
                    <a:pt x="97" y="13336"/>
                  </a:cubicBezTo>
                  <a:lnTo>
                    <a:pt x="97" y="19765"/>
                  </a:lnTo>
                  <a:cubicBezTo>
                    <a:pt x="4355" y="19765"/>
                    <a:pt x="16917" y="19765"/>
                    <a:pt x="27989" y="14373"/>
                  </a:cubicBezTo>
                  <a:lnTo>
                    <a:pt x="27989" y="121801"/>
                  </a:lnTo>
                  <a:cubicBezTo>
                    <a:pt x="27989" y="129267"/>
                    <a:pt x="27350" y="131756"/>
                    <a:pt x="8188" y="131756"/>
                  </a:cubicBezTo>
                  <a:lnTo>
                    <a:pt x="1374" y="131756"/>
                  </a:lnTo>
                  <a:lnTo>
                    <a:pt x="1374" y="138185"/>
                  </a:lnTo>
                  <a:cubicBezTo>
                    <a:pt x="8826" y="137563"/>
                    <a:pt x="27350" y="137563"/>
                    <a:pt x="35867" y="137563"/>
                  </a:cubicBezTo>
                  <a:cubicBezTo>
                    <a:pt x="44384" y="137563"/>
                    <a:pt x="62908" y="137563"/>
                    <a:pt x="70360" y="138185"/>
                  </a:cubicBezTo>
                  <a:lnTo>
                    <a:pt x="70360" y="131756"/>
                  </a:lnTo>
                  <a:lnTo>
                    <a:pt x="63546" y="131756"/>
                  </a:lnTo>
                  <a:cubicBezTo>
                    <a:pt x="44384" y="131756"/>
                    <a:pt x="43745" y="129475"/>
                    <a:pt x="43745" y="121801"/>
                  </a:cubicBezTo>
                  <a:lnTo>
                    <a:pt x="43745" y="5455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grpSp>
        <p:nvGrpSpPr>
          <p:cNvPr id="299" name="Group 298" descr="\documentclass{article}&#10;\usepackage{amsmath}&#10;\usepackage{braket}&#10;\usepackage[usenames, dvipsnames]{color}&#10;&#10;\pagestyle{empty}&#10;\begin{document}&#10;\definecolor{mygreen}{RGB}{255, 0, 0}&#10;&#10;$L = 0$&#10;&#10;&#10;\end{document}" title="IguanaTex Vector Display">
            <a:extLst>
              <a:ext uri="{FF2B5EF4-FFF2-40B4-BE49-F238E27FC236}">
                <a16:creationId xmlns:a16="http://schemas.microsoft.com/office/drawing/2014/main" id="{5641312B-146A-7F98-6C81-248CC9F64E3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270851" y="5394062"/>
            <a:ext cx="474919" cy="137200"/>
            <a:chOff x="5414168" y="6481192"/>
            <a:chExt cx="500706" cy="141211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4E5CDCB4-3EA4-3503-1CFE-35FAE5DD2EF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414168" y="6481192"/>
              <a:ext cx="124206" cy="136805"/>
            </a:xfrm>
            <a:custGeom>
              <a:avLst/>
              <a:gdLst>
                <a:gd name="connsiteX0" fmla="*/ 68966 w 124206"/>
                <a:gd name="connsiteY0" fmla="*/ 15686 h 136805"/>
                <a:gd name="connsiteX1" fmla="*/ 90764 w 124206"/>
                <a:gd name="connsiteY1" fmla="*/ 6272 h 136805"/>
                <a:gd name="connsiteX2" fmla="*/ 98578 w 124206"/>
                <a:gd name="connsiteY2" fmla="*/ 2466 h 136805"/>
                <a:gd name="connsiteX3" fmla="*/ 95288 w 124206"/>
                <a:gd name="connsiteY3" fmla="*/ 63 h 136805"/>
                <a:gd name="connsiteX4" fmla="*/ 64853 w 124206"/>
                <a:gd name="connsiteY4" fmla="*/ 664 h 136805"/>
                <a:gd name="connsiteX5" fmla="*/ 37503 w 124206"/>
                <a:gd name="connsiteY5" fmla="*/ 63 h 136805"/>
                <a:gd name="connsiteX6" fmla="*/ 33596 w 124206"/>
                <a:gd name="connsiteY6" fmla="*/ 4069 h 136805"/>
                <a:gd name="connsiteX7" fmla="*/ 39354 w 124206"/>
                <a:gd name="connsiteY7" fmla="*/ 6272 h 136805"/>
                <a:gd name="connsiteX8" fmla="*/ 47168 w 124206"/>
                <a:gd name="connsiteY8" fmla="*/ 6673 h 136805"/>
                <a:gd name="connsiteX9" fmla="*/ 52720 w 124206"/>
                <a:gd name="connsiteY9" fmla="*/ 9877 h 136805"/>
                <a:gd name="connsiteX10" fmla="*/ 51898 w 124206"/>
                <a:gd name="connsiteY10" fmla="*/ 13683 h 136805"/>
                <a:gd name="connsiteX11" fmla="*/ 24342 w 124206"/>
                <a:gd name="connsiteY11" fmla="*/ 121244 h 136805"/>
                <a:gd name="connsiteX12" fmla="*/ 5629 w 124206"/>
                <a:gd name="connsiteY12" fmla="*/ 130659 h 136805"/>
                <a:gd name="connsiteX13" fmla="*/ 77 w 124206"/>
                <a:gd name="connsiteY13" fmla="*/ 134665 h 136805"/>
                <a:gd name="connsiteX14" fmla="*/ 5629 w 124206"/>
                <a:gd name="connsiteY14" fmla="*/ 136868 h 136805"/>
                <a:gd name="connsiteX15" fmla="*/ 100840 w 124206"/>
                <a:gd name="connsiteY15" fmla="*/ 136868 h 136805"/>
                <a:gd name="connsiteX16" fmla="*/ 107215 w 124206"/>
                <a:gd name="connsiteY16" fmla="*/ 133463 h 136805"/>
                <a:gd name="connsiteX17" fmla="*/ 123460 w 124206"/>
                <a:gd name="connsiteY17" fmla="*/ 90198 h 136805"/>
                <a:gd name="connsiteX18" fmla="*/ 124283 w 124206"/>
                <a:gd name="connsiteY18" fmla="*/ 87394 h 136805"/>
                <a:gd name="connsiteX19" fmla="*/ 121815 w 124206"/>
                <a:gd name="connsiteY19" fmla="*/ 85190 h 136805"/>
                <a:gd name="connsiteX20" fmla="*/ 118319 w 124206"/>
                <a:gd name="connsiteY20" fmla="*/ 89397 h 136805"/>
                <a:gd name="connsiteX21" fmla="*/ 66704 w 124206"/>
                <a:gd name="connsiteY21" fmla="*/ 130659 h 136805"/>
                <a:gd name="connsiteX22" fmla="*/ 47374 w 124206"/>
                <a:gd name="connsiteY22" fmla="*/ 130659 h 136805"/>
                <a:gd name="connsiteX23" fmla="*/ 42850 w 124206"/>
                <a:gd name="connsiteY23" fmla="*/ 130458 h 136805"/>
                <a:gd name="connsiteX24" fmla="*/ 40176 w 124206"/>
                <a:gd name="connsiteY24" fmla="*/ 128455 h 136805"/>
                <a:gd name="connsiteX25" fmla="*/ 41205 w 124206"/>
                <a:gd name="connsiteY25" fmla="*/ 123848 h 136805"/>
                <a:gd name="connsiteX26" fmla="*/ 68966 w 124206"/>
                <a:gd name="connsiteY26" fmla="*/ 15686 h 13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4206" h="136805">
                  <a:moveTo>
                    <a:pt x="68966" y="15686"/>
                  </a:moveTo>
                  <a:cubicBezTo>
                    <a:pt x="70817" y="8475"/>
                    <a:pt x="71434" y="6272"/>
                    <a:pt x="90764" y="6272"/>
                  </a:cubicBezTo>
                  <a:cubicBezTo>
                    <a:pt x="96933" y="6272"/>
                    <a:pt x="98578" y="6272"/>
                    <a:pt x="98578" y="2466"/>
                  </a:cubicBezTo>
                  <a:cubicBezTo>
                    <a:pt x="98578" y="63"/>
                    <a:pt x="96316" y="63"/>
                    <a:pt x="95288" y="63"/>
                  </a:cubicBezTo>
                  <a:cubicBezTo>
                    <a:pt x="88502" y="63"/>
                    <a:pt x="71639" y="664"/>
                    <a:pt x="64853" y="664"/>
                  </a:cubicBezTo>
                  <a:cubicBezTo>
                    <a:pt x="58684" y="664"/>
                    <a:pt x="43672" y="63"/>
                    <a:pt x="37503" y="63"/>
                  </a:cubicBezTo>
                  <a:cubicBezTo>
                    <a:pt x="36064" y="63"/>
                    <a:pt x="33596" y="63"/>
                    <a:pt x="33596" y="4069"/>
                  </a:cubicBezTo>
                  <a:cubicBezTo>
                    <a:pt x="33596" y="6272"/>
                    <a:pt x="35447" y="6272"/>
                    <a:pt x="39354" y="6272"/>
                  </a:cubicBezTo>
                  <a:cubicBezTo>
                    <a:pt x="39765" y="6272"/>
                    <a:pt x="43672" y="6272"/>
                    <a:pt x="47168" y="6673"/>
                  </a:cubicBezTo>
                  <a:cubicBezTo>
                    <a:pt x="50870" y="7073"/>
                    <a:pt x="52720" y="7274"/>
                    <a:pt x="52720" y="9877"/>
                  </a:cubicBezTo>
                  <a:cubicBezTo>
                    <a:pt x="52720" y="10679"/>
                    <a:pt x="52515" y="11280"/>
                    <a:pt x="51898" y="13683"/>
                  </a:cubicBezTo>
                  <a:lnTo>
                    <a:pt x="24342" y="121244"/>
                  </a:lnTo>
                  <a:cubicBezTo>
                    <a:pt x="22286" y="129056"/>
                    <a:pt x="21874" y="130659"/>
                    <a:pt x="5629" y="130659"/>
                  </a:cubicBezTo>
                  <a:cubicBezTo>
                    <a:pt x="2133" y="130659"/>
                    <a:pt x="77" y="130659"/>
                    <a:pt x="77" y="134665"/>
                  </a:cubicBezTo>
                  <a:cubicBezTo>
                    <a:pt x="77" y="136868"/>
                    <a:pt x="1927" y="136868"/>
                    <a:pt x="5629" y="136868"/>
                  </a:cubicBezTo>
                  <a:lnTo>
                    <a:pt x="100840" y="136868"/>
                  </a:lnTo>
                  <a:cubicBezTo>
                    <a:pt x="105775" y="136868"/>
                    <a:pt x="105981" y="136868"/>
                    <a:pt x="107215" y="133463"/>
                  </a:cubicBezTo>
                  <a:lnTo>
                    <a:pt x="123460" y="90198"/>
                  </a:lnTo>
                  <a:cubicBezTo>
                    <a:pt x="124283" y="87995"/>
                    <a:pt x="124283" y="87594"/>
                    <a:pt x="124283" y="87394"/>
                  </a:cubicBezTo>
                  <a:cubicBezTo>
                    <a:pt x="124283" y="86592"/>
                    <a:pt x="123666" y="85190"/>
                    <a:pt x="121815" y="85190"/>
                  </a:cubicBezTo>
                  <a:cubicBezTo>
                    <a:pt x="119964" y="85190"/>
                    <a:pt x="119759" y="86192"/>
                    <a:pt x="118319" y="89397"/>
                  </a:cubicBezTo>
                  <a:cubicBezTo>
                    <a:pt x="111328" y="107824"/>
                    <a:pt x="102279" y="130659"/>
                    <a:pt x="66704" y="130659"/>
                  </a:cubicBezTo>
                  <a:lnTo>
                    <a:pt x="47374" y="130659"/>
                  </a:lnTo>
                  <a:cubicBezTo>
                    <a:pt x="44495" y="130659"/>
                    <a:pt x="44084" y="130659"/>
                    <a:pt x="42850" y="130458"/>
                  </a:cubicBezTo>
                  <a:cubicBezTo>
                    <a:pt x="40793" y="130258"/>
                    <a:pt x="40176" y="130058"/>
                    <a:pt x="40176" y="128455"/>
                  </a:cubicBezTo>
                  <a:cubicBezTo>
                    <a:pt x="40176" y="127854"/>
                    <a:pt x="40176" y="127454"/>
                    <a:pt x="41205" y="123848"/>
                  </a:cubicBezTo>
                  <a:lnTo>
                    <a:pt x="68966" y="15686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DD1716A9-A913-5B4E-9742-329B8897757E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614733" y="6544487"/>
              <a:ext cx="136750" cy="46870"/>
            </a:xfrm>
            <a:custGeom>
              <a:avLst/>
              <a:gdLst>
                <a:gd name="connsiteX0" fmla="*/ 129845 w 136750"/>
                <a:gd name="connsiteY0" fmla="*/ 8075 h 46870"/>
                <a:gd name="connsiteX1" fmla="*/ 136836 w 136750"/>
                <a:gd name="connsiteY1" fmla="*/ 4069 h 46870"/>
                <a:gd name="connsiteX2" fmla="*/ 130050 w 136750"/>
                <a:gd name="connsiteY2" fmla="*/ 63 h 46870"/>
                <a:gd name="connsiteX3" fmla="*/ 6872 w 136750"/>
                <a:gd name="connsiteY3" fmla="*/ 63 h 46870"/>
                <a:gd name="connsiteX4" fmla="*/ 86 w 136750"/>
                <a:gd name="connsiteY4" fmla="*/ 4069 h 46870"/>
                <a:gd name="connsiteX5" fmla="*/ 7078 w 136750"/>
                <a:gd name="connsiteY5" fmla="*/ 8075 h 46870"/>
                <a:gd name="connsiteX6" fmla="*/ 129845 w 136750"/>
                <a:gd name="connsiteY6" fmla="*/ 8075 h 46870"/>
                <a:gd name="connsiteX7" fmla="*/ 130050 w 136750"/>
                <a:gd name="connsiteY7" fmla="*/ 46933 h 46870"/>
                <a:gd name="connsiteX8" fmla="*/ 136836 w 136750"/>
                <a:gd name="connsiteY8" fmla="*/ 42927 h 46870"/>
                <a:gd name="connsiteX9" fmla="*/ 129845 w 136750"/>
                <a:gd name="connsiteY9" fmla="*/ 38921 h 46870"/>
                <a:gd name="connsiteX10" fmla="*/ 7078 w 136750"/>
                <a:gd name="connsiteY10" fmla="*/ 38921 h 46870"/>
                <a:gd name="connsiteX11" fmla="*/ 86 w 136750"/>
                <a:gd name="connsiteY11" fmla="*/ 42927 h 46870"/>
                <a:gd name="connsiteX12" fmla="*/ 6872 w 136750"/>
                <a:gd name="connsiteY12" fmla="*/ 46933 h 46870"/>
                <a:gd name="connsiteX13" fmla="*/ 130050 w 136750"/>
                <a:gd name="connsiteY13" fmla="*/ 46933 h 4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750" h="46870">
                  <a:moveTo>
                    <a:pt x="129845" y="8075"/>
                  </a:moveTo>
                  <a:cubicBezTo>
                    <a:pt x="132929" y="8075"/>
                    <a:pt x="136836" y="8075"/>
                    <a:pt x="136836" y="4069"/>
                  </a:cubicBezTo>
                  <a:cubicBezTo>
                    <a:pt x="136836" y="63"/>
                    <a:pt x="132929" y="63"/>
                    <a:pt x="130050" y="63"/>
                  </a:cubicBezTo>
                  <a:lnTo>
                    <a:pt x="6872" y="63"/>
                  </a:lnTo>
                  <a:cubicBezTo>
                    <a:pt x="3993" y="63"/>
                    <a:pt x="86" y="63"/>
                    <a:pt x="86" y="4069"/>
                  </a:cubicBezTo>
                  <a:cubicBezTo>
                    <a:pt x="86" y="8075"/>
                    <a:pt x="3993" y="8075"/>
                    <a:pt x="7078" y="8075"/>
                  </a:cubicBezTo>
                  <a:lnTo>
                    <a:pt x="129845" y="8075"/>
                  </a:lnTo>
                  <a:close/>
                  <a:moveTo>
                    <a:pt x="130050" y="46933"/>
                  </a:moveTo>
                  <a:cubicBezTo>
                    <a:pt x="132929" y="46933"/>
                    <a:pt x="136836" y="46933"/>
                    <a:pt x="136836" y="42927"/>
                  </a:cubicBezTo>
                  <a:cubicBezTo>
                    <a:pt x="136836" y="38921"/>
                    <a:pt x="132929" y="38921"/>
                    <a:pt x="129845" y="38921"/>
                  </a:cubicBezTo>
                  <a:lnTo>
                    <a:pt x="7078" y="38921"/>
                  </a:lnTo>
                  <a:cubicBezTo>
                    <a:pt x="3993" y="38921"/>
                    <a:pt x="86" y="38921"/>
                    <a:pt x="86" y="42927"/>
                  </a:cubicBezTo>
                  <a:cubicBezTo>
                    <a:pt x="86" y="46933"/>
                    <a:pt x="3993" y="46933"/>
                    <a:pt x="6872" y="46933"/>
                  </a:cubicBezTo>
                  <a:lnTo>
                    <a:pt x="130050" y="46933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12ECBFA4-CB70-A5ED-DE95-0513DB4029D7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828300" y="6484597"/>
              <a:ext cx="86574" cy="137806"/>
            </a:xfrm>
            <a:custGeom>
              <a:avLst/>
              <a:gdLst>
                <a:gd name="connsiteX0" fmla="*/ 86671 w 86574"/>
                <a:gd name="connsiteY0" fmla="*/ 69367 h 137806"/>
                <a:gd name="connsiteX1" fmla="*/ 78445 w 86574"/>
                <a:gd name="connsiteY1" fmla="*/ 22496 h 137806"/>
                <a:gd name="connsiteX2" fmla="*/ 43487 w 86574"/>
                <a:gd name="connsiteY2" fmla="*/ 63 h 137806"/>
                <a:gd name="connsiteX3" fmla="*/ 7705 w 86574"/>
                <a:gd name="connsiteY3" fmla="*/ 23898 h 137806"/>
                <a:gd name="connsiteX4" fmla="*/ 97 w 86574"/>
                <a:gd name="connsiteY4" fmla="*/ 69367 h 137806"/>
                <a:gd name="connsiteX5" fmla="*/ 9351 w 86574"/>
                <a:gd name="connsiteY5" fmla="*/ 117639 h 137806"/>
                <a:gd name="connsiteX6" fmla="*/ 43281 w 86574"/>
                <a:gd name="connsiteY6" fmla="*/ 137869 h 137806"/>
                <a:gd name="connsiteX7" fmla="*/ 79062 w 86574"/>
                <a:gd name="connsiteY7" fmla="*/ 114635 h 137806"/>
                <a:gd name="connsiteX8" fmla="*/ 86671 w 86574"/>
                <a:gd name="connsiteY8" fmla="*/ 69367 h 137806"/>
                <a:gd name="connsiteX9" fmla="*/ 43281 w 86574"/>
                <a:gd name="connsiteY9" fmla="*/ 133463 h 137806"/>
                <a:gd name="connsiteX10" fmla="*/ 19427 w 86574"/>
                <a:gd name="connsiteY10" fmla="*/ 109226 h 137806"/>
                <a:gd name="connsiteX11" fmla="*/ 17165 w 86574"/>
                <a:gd name="connsiteY11" fmla="*/ 66963 h 137806"/>
                <a:gd name="connsiteX12" fmla="*/ 18810 w 86574"/>
                <a:gd name="connsiteY12" fmla="*/ 30108 h 137806"/>
                <a:gd name="connsiteX13" fmla="*/ 43281 w 86574"/>
                <a:gd name="connsiteY13" fmla="*/ 4469 h 137806"/>
                <a:gd name="connsiteX14" fmla="*/ 67546 w 86574"/>
                <a:gd name="connsiteY14" fmla="*/ 27905 h 137806"/>
                <a:gd name="connsiteX15" fmla="*/ 69603 w 86574"/>
                <a:gd name="connsiteY15" fmla="*/ 66963 h 137806"/>
                <a:gd name="connsiteX16" fmla="*/ 67341 w 86574"/>
                <a:gd name="connsiteY16" fmla="*/ 108425 h 137806"/>
                <a:gd name="connsiteX17" fmla="*/ 43281 w 86574"/>
                <a:gd name="connsiteY17" fmla="*/ 133463 h 13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574" h="137806">
                  <a:moveTo>
                    <a:pt x="86671" y="69367"/>
                  </a:moveTo>
                  <a:cubicBezTo>
                    <a:pt x="86671" y="53343"/>
                    <a:pt x="85643" y="37319"/>
                    <a:pt x="78445" y="22496"/>
                  </a:cubicBezTo>
                  <a:cubicBezTo>
                    <a:pt x="68986" y="3268"/>
                    <a:pt x="52124" y="63"/>
                    <a:pt x="43487" y="63"/>
                  </a:cubicBezTo>
                  <a:cubicBezTo>
                    <a:pt x="31148" y="63"/>
                    <a:pt x="16137" y="5271"/>
                    <a:pt x="7705" y="23898"/>
                  </a:cubicBezTo>
                  <a:cubicBezTo>
                    <a:pt x="1125" y="37719"/>
                    <a:pt x="97" y="53343"/>
                    <a:pt x="97" y="69367"/>
                  </a:cubicBezTo>
                  <a:cubicBezTo>
                    <a:pt x="97" y="84389"/>
                    <a:pt x="919" y="102416"/>
                    <a:pt x="9351" y="117639"/>
                  </a:cubicBezTo>
                  <a:cubicBezTo>
                    <a:pt x="18193" y="133863"/>
                    <a:pt x="33205" y="137869"/>
                    <a:pt x="43281" y="137869"/>
                  </a:cubicBezTo>
                  <a:cubicBezTo>
                    <a:pt x="54386" y="137869"/>
                    <a:pt x="70014" y="133663"/>
                    <a:pt x="79062" y="114635"/>
                  </a:cubicBezTo>
                  <a:cubicBezTo>
                    <a:pt x="85643" y="100814"/>
                    <a:pt x="86671" y="85190"/>
                    <a:pt x="86671" y="69367"/>
                  </a:cubicBezTo>
                  <a:close/>
                  <a:moveTo>
                    <a:pt x="43281" y="133463"/>
                  </a:moveTo>
                  <a:cubicBezTo>
                    <a:pt x="35261" y="133463"/>
                    <a:pt x="23128" y="128455"/>
                    <a:pt x="19427" y="109226"/>
                  </a:cubicBezTo>
                  <a:cubicBezTo>
                    <a:pt x="17165" y="97208"/>
                    <a:pt x="17165" y="78781"/>
                    <a:pt x="17165" y="66963"/>
                  </a:cubicBezTo>
                  <a:cubicBezTo>
                    <a:pt x="17165" y="54144"/>
                    <a:pt x="17165" y="40924"/>
                    <a:pt x="18810" y="30108"/>
                  </a:cubicBezTo>
                  <a:cubicBezTo>
                    <a:pt x="22717" y="6272"/>
                    <a:pt x="38140" y="4469"/>
                    <a:pt x="43281" y="4469"/>
                  </a:cubicBezTo>
                  <a:cubicBezTo>
                    <a:pt x="50067" y="4469"/>
                    <a:pt x="63639" y="8075"/>
                    <a:pt x="67546" y="27905"/>
                  </a:cubicBezTo>
                  <a:cubicBezTo>
                    <a:pt x="69603" y="39121"/>
                    <a:pt x="69603" y="54344"/>
                    <a:pt x="69603" y="66963"/>
                  </a:cubicBezTo>
                  <a:cubicBezTo>
                    <a:pt x="69603" y="81986"/>
                    <a:pt x="69603" y="95606"/>
                    <a:pt x="67341" y="108425"/>
                  </a:cubicBezTo>
                  <a:cubicBezTo>
                    <a:pt x="64256" y="127454"/>
                    <a:pt x="52535" y="133463"/>
                    <a:pt x="43281" y="133463"/>
                  </a:cubicBez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562EE72-8164-0EAE-C742-D6957E82B0EF}"/>
              </a:ext>
            </a:extLst>
          </p:cNvPr>
          <p:cNvSpPr txBox="1"/>
          <p:nvPr/>
        </p:nvSpPr>
        <p:spPr>
          <a:xfrm>
            <a:off x="5080255" y="3730897"/>
            <a:ext cx="63882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393744">
              <a:defRPr/>
            </a:pPr>
            <a:r>
              <a:rPr lang="en-US" sz="2250" i="1">
                <a:solidFill>
                  <a:srgbClr val="818F42"/>
                </a:solidFill>
                <a:cs typeface="Calibri Light" panose="020F0302020204030204" pitchFamily="34" charset="0"/>
              </a:rPr>
              <a:t>…</a:t>
            </a:r>
            <a:endParaRPr lang="en-US" sz="2250" i="1">
              <a:solidFill>
                <a:srgbClr val="818F4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1E3906-1590-FE08-1370-9A7EAD1252D3}"/>
              </a:ext>
            </a:extLst>
          </p:cNvPr>
          <p:cNvSpPr txBox="1"/>
          <p:nvPr/>
        </p:nvSpPr>
        <p:spPr>
          <a:xfrm>
            <a:off x="4262441" y="4024977"/>
            <a:ext cx="63882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393744">
              <a:defRPr/>
            </a:pPr>
            <a:r>
              <a:rPr lang="en-US" sz="2250" i="1">
                <a:solidFill>
                  <a:srgbClr val="818F42"/>
                </a:solidFill>
                <a:cs typeface="Calibri Light" panose="020F0302020204030204" pitchFamily="34" charset="0"/>
              </a:rPr>
              <a:t>…</a:t>
            </a:r>
            <a:endParaRPr lang="en-US" sz="2250" i="1">
              <a:solidFill>
                <a:srgbClr val="818F42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B3D5D8-EC19-2325-A484-D1AE26D44192}"/>
              </a:ext>
            </a:extLst>
          </p:cNvPr>
          <p:cNvCxnSpPr>
            <a:cxnSpLocks/>
          </p:cNvCxnSpPr>
          <p:nvPr/>
        </p:nvCxnSpPr>
        <p:spPr>
          <a:xfrm>
            <a:off x="5117213" y="4585415"/>
            <a:ext cx="576407" cy="0"/>
          </a:xfrm>
          <a:prstGeom prst="line">
            <a:avLst/>
          </a:prstGeom>
          <a:ln w="19050">
            <a:solidFill>
              <a:srgbClr val="818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374BC3-D3AE-E611-37BA-FF50402D3DA2}"/>
              </a:ext>
            </a:extLst>
          </p:cNvPr>
          <p:cNvCxnSpPr>
            <a:cxnSpLocks/>
          </p:cNvCxnSpPr>
          <p:nvPr/>
        </p:nvCxnSpPr>
        <p:spPr>
          <a:xfrm>
            <a:off x="4211085" y="4906218"/>
            <a:ext cx="665877" cy="0"/>
          </a:xfrm>
          <a:prstGeom prst="line">
            <a:avLst/>
          </a:prstGeom>
          <a:ln w="19050">
            <a:solidFill>
              <a:srgbClr val="818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3" name="Group 222" descr="\documentclass{article}&#10;\usepackage{amsmath}&#10;\usepackage{braket}&#10;\usepackage[usenames, dvipsnames]{color}&#10;&#10;\pagestyle{empty}&#10;\begin{document}&#10;\definecolor{mygreen}{RGB}{255, 0, 0}&#10;&#10;$X ^2\Sigma_g^+ 1s\sigma$&#10;&#10;&#10;\end{document}" title="IguanaTex Vector Display">
            <a:extLst>
              <a:ext uri="{FF2B5EF4-FFF2-40B4-BE49-F238E27FC236}">
                <a16:creationId xmlns:a16="http://schemas.microsoft.com/office/drawing/2014/main" id="{5B8C5E90-1E3D-B739-E4A5-167097704D30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565203" y="1955950"/>
            <a:ext cx="364529" cy="170119"/>
            <a:chOff x="3287956" y="2613513"/>
            <a:chExt cx="385939" cy="181656"/>
          </a:xfrm>
        </p:grpSpPr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5F5D5AF-26C8-A165-EC23-9D2BE611CFF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3287956" y="2613513"/>
              <a:ext cx="88031" cy="178704"/>
            </a:xfrm>
            <a:custGeom>
              <a:avLst/>
              <a:gdLst>
                <a:gd name="connsiteX0" fmla="*/ 54790 w 88031"/>
                <a:gd name="connsiteY0" fmla="*/ 7039 h 178704"/>
                <a:gd name="connsiteX1" fmla="*/ 48655 w 88031"/>
                <a:gd name="connsiteY1" fmla="*/ 63 h 178704"/>
                <a:gd name="connsiteX2" fmla="*/ 104 w 88031"/>
                <a:gd name="connsiteY2" fmla="*/ 17236 h 178704"/>
                <a:gd name="connsiteX3" fmla="*/ 104 w 88031"/>
                <a:gd name="connsiteY3" fmla="*/ 25554 h 178704"/>
                <a:gd name="connsiteX4" fmla="*/ 35050 w 88031"/>
                <a:gd name="connsiteY4" fmla="*/ 18577 h 178704"/>
                <a:gd name="connsiteX5" fmla="*/ 35050 w 88031"/>
                <a:gd name="connsiteY5" fmla="*/ 157569 h 178704"/>
                <a:gd name="connsiteX6" fmla="*/ 10241 w 88031"/>
                <a:gd name="connsiteY6" fmla="*/ 170449 h 178704"/>
                <a:gd name="connsiteX7" fmla="*/ 1705 w 88031"/>
                <a:gd name="connsiteY7" fmla="*/ 170449 h 178704"/>
                <a:gd name="connsiteX8" fmla="*/ 1705 w 88031"/>
                <a:gd name="connsiteY8" fmla="*/ 178767 h 178704"/>
                <a:gd name="connsiteX9" fmla="*/ 44920 w 88031"/>
                <a:gd name="connsiteY9" fmla="*/ 177962 h 178704"/>
                <a:gd name="connsiteX10" fmla="*/ 88135 w 88031"/>
                <a:gd name="connsiteY10" fmla="*/ 178767 h 178704"/>
                <a:gd name="connsiteX11" fmla="*/ 88135 w 88031"/>
                <a:gd name="connsiteY11" fmla="*/ 170449 h 178704"/>
                <a:gd name="connsiteX12" fmla="*/ 79599 w 88031"/>
                <a:gd name="connsiteY12" fmla="*/ 170449 h 178704"/>
                <a:gd name="connsiteX13" fmla="*/ 54790 w 88031"/>
                <a:gd name="connsiteY13" fmla="*/ 157569 h 178704"/>
                <a:gd name="connsiteX14" fmla="*/ 54790 w 88031"/>
                <a:gd name="connsiteY14" fmla="*/ 7039 h 17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031" h="178704">
                  <a:moveTo>
                    <a:pt x="54790" y="7039"/>
                  </a:moveTo>
                  <a:cubicBezTo>
                    <a:pt x="54790" y="599"/>
                    <a:pt x="54790" y="63"/>
                    <a:pt x="48655" y="63"/>
                  </a:cubicBezTo>
                  <a:cubicBezTo>
                    <a:pt x="32115" y="17236"/>
                    <a:pt x="8640" y="17236"/>
                    <a:pt x="104" y="17236"/>
                  </a:cubicBezTo>
                  <a:lnTo>
                    <a:pt x="104" y="25554"/>
                  </a:lnTo>
                  <a:cubicBezTo>
                    <a:pt x="5439" y="25554"/>
                    <a:pt x="21178" y="25554"/>
                    <a:pt x="35050" y="18577"/>
                  </a:cubicBezTo>
                  <a:lnTo>
                    <a:pt x="35050" y="157569"/>
                  </a:lnTo>
                  <a:cubicBezTo>
                    <a:pt x="35050" y="167229"/>
                    <a:pt x="34250" y="170449"/>
                    <a:pt x="10241" y="170449"/>
                  </a:cubicBezTo>
                  <a:lnTo>
                    <a:pt x="1705" y="170449"/>
                  </a:lnTo>
                  <a:lnTo>
                    <a:pt x="1705" y="178767"/>
                  </a:lnTo>
                  <a:cubicBezTo>
                    <a:pt x="11041" y="177962"/>
                    <a:pt x="34250" y="177962"/>
                    <a:pt x="44920" y="177962"/>
                  </a:cubicBezTo>
                  <a:cubicBezTo>
                    <a:pt x="55591" y="177962"/>
                    <a:pt x="78799" y="177962"/>
                    <a:pt x="88135" y="178767"/>
                  </a:cubicBezTo>
                  <a:lnTo>
                    <a:pt x="88135" y="170449"/>
                  </a:lnTo>
                  <a:lnTo>
                    <a:pt x="79599" y="170449"/>
                  </a:lnTo>
                  <a:cubicBezTo>
                    <a:pt x="55591" y="170449"/>
                    <a:pt x="54790" y="167497"/>
                    <a:pt x="54790" y="157569"/>
                  </a:cubicBezTo>
                  <a:lnTo>
                    <a:pt x="54790" y="7039"/>
                  </a:lnTo>
                  <a:close/>
                </a:path>
              </a:pathLst>
            </a:custGeom>
            <a:solidFill>
              <a:srgbClr val="000000"/>
            </a:solidFill>
            <a:ln w="26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A08FE8C-E214-C97A-04AD-B2B4AE3E22D6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3411468" y="2673618"/>
              <a:ext cx="98168" cy="121551"/>
            </a:xfrm>
            <a:custGeom>
              <a:avLst/>
              <a:gdLst>
                <a:gd name="connsiteX0" fmla="*/ 90541 w 98168"/>
                <a:gd name="connsiteY0" fmla="*/ 18309 h 121551"/>
                <a:gd name="connsiteX1" fmla="*/ 77737 w 98168"/>
                <a:gd name="connsiteY1" fmla="*/ 30383 h 121551"/>
                <a:gd name="connsiteX2" fmla="*/ 86006 w 98168"/>
                <a:gd name="connsiteY2" fmla="*/ 38165 h 121551"/>
                <a:gd name="connsiteX3" fmla="*/ 98277 w 98168"/>
                <a:gd name="connsiteY3" fmla="*/ 23139 h 121551"/>
                <a:gd name="connsiteX4" fmla="*/ 66533 w 98168"/>
                <a:gd name="connsiteY4" fmla="*/ 63 h 121551"/>
                <a:gd name="connsiteX5" fmla="*/ 21450 w 98168"/>
                <a:gd name="connsiteY5" fmla="*/ 39238 h 121551"/>
                <a:gd name="connsiteX6" fmla="*/ 48926 w 98168"/>
                <a:gd name="connsiteY6" fmla="*/ 65802 h 121551"/>
                <a:gd name="connsiteX7" fmla="*/ 76670 w 98168"/>
                <a:gd name="connsiteY7" fmla="*/ 86195 h 121551"/>
                <a:gd name="connsiteX8" fmla="*/ 38523 w 98168"/>
                <a:gd name="connsiteY8" fmla="*/ 115711 h 121551"/>
                <a:gd name="connsiteX9" fmla="*/ 8112 w 98168"/>
                <a:gd name="connsiteY9" fmla="*/ 101489 h 121551"/>
                <a:gd name="connsiteX10" fmla="*/ 24918 w 98168"/>
                <a:gd name="connsiteY10" fmla="*/ 87268 h 121551"/>
                <a:gd name="connsiteX11" fmla="*/ 15048 w 98168"/>
                <a:gd name="connsiteY11" fmla="*/ 77877 h 121551"/>
                <a:gd name="connsiteX12" fmla="*/ 109 w 98168"/>
                <a:gd name="connsiteY12" fmla="*/ 95586 h 121551"/>
                <a:gd name="connsiteX13" fmla="*/ 38256 w 98168"/>
                <a:gd name="connsiteY13" fmla="*/ 121614 h 121551"/>
                <a:gd name="connsiteX14" fmla="*/ 91875 w 98168"/>
                <a:gd name="connsiteY14" fmla="*/ 77072 h 121551"/>
                <a:gd name="connsiteX15" fmla="*/ 83606 w 98168"/>
                <a:gd name="connsiteY15" fmla="*/ 57484 h 121551"/>
                <a:gd name="connsiteX16" fmla="*/ 56929 w 98168"/>
                <a:gd name="connsiteY16" fmla="*/ 46215 h 121551"/>
                <a:gd name="connsiteX17" fmla="*/ 36655 w 98168"/>
                <a:gd name="connsiteY17" fmla="*/ 30115 h 121551"/>
                <a:gd name="connsiteX18" fmla="*/ 66533 w 98168"/>
                <a:gd name="connsiteY18" fmla="*/ 5966 h 121551"/>
                <a:gd name="connsiteX19" fmla="*/ 90541 w 98168"/>
                <a:gd name="connsiteY19" fmla="*/ 18309 h 1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168" h="121551">
                  <a:moveTo>
                    <a:pt x="90541" y="18309"/>
                  </a:moveTo>
                  <a:cubicBezTo>
                    <a:pt x="83072" y="18577"/>
                    <a:pt x="77737" y="24480"/>
                    <a:pt x="77737" y="30383"/>
                  </a:cubicBezTo>
                  <a:cubicBezTo>
                    <a:pt x="77737" y="34140"/>
                    <a:pt x="80138" y="38165"/>
                    <a:pt x="86006" y="38165"/>
                  </a:cubicBezTo>
                  <a:cubicBezTo>
                    <a:pt x="91875" y="38165"/>
                    <a:pt x="98277" y="33603"/>
                    <a:pt x="98277" y="23139"/>
                  </a:cubicBezTo>
                  <a:cubicBezTo>
                    <a:pt x="98277" y="11064"/>
                    <a:pt x="86807" y="63"/>
                    <a:pt x="66533" y="63"/>
                  </a:cubicBezTo>
                  <a:cubicBezTo>
                    <a:pt x="31320" y="63"/>
                    <a:pt x="21450" y="27432"/>
                    <a:pt x="21450" y="39238"/>
                  </a:cubicBezTo>
                  <a:cubicBezTo>
                    <a:pt x="21450" y="60167"/>
                    <a:pt x="41190" y="64192"/>
                    <a:pt x="48926" y="65802"/>
                  </a:cubicBezTo>
                  <a:cubicBezTo>
                    <a:pt x="62798" y="68486"/>
                    <a:pt x="76670" y="71437"/>
                    <a:pt x="76670" y="86195"/>
                  </a:cubicBezTo>
                  <a:cubicBezTo>
                    <a:pt x="76670" y="93171"/>
                    <a:pt x="70534" y="115711"/>
                    <a:pt x="38523" y="115711"/>
                  </a:cubicBezTo>
                  <a:cubicBezTo>
                    <a:pt x="34788" y="115711"/>
                    <a:pt x="14247" y="115711"/>
                    <a:pt x="8112" y="101489"/>
                  </a:cubicBezTo>
                  <a:cubicBezTo>
                    <a:pt x="18249" y="102831"/>
                    <a:pt x="24918" y="94781"/>
                    <a:pt x="24918" y="87268"/>
                  </a:cubicBezTo>
                  <a:cubicBezTo>
                    <a:pt x="24918" y="81097"/>
                    <a:pt x="20650" y="77877"/>
                    <a:pt x="15048" y="77877"/>
                  </a:cubicBezTo>
                  <a:cubicBezTo>
                    <a:pt x="8112" y="77877"/>
                    <a:pt x="109" y="83512"/>
                    <a:pt x="109" y="95586"/>
                  </a:cubicBezTo>
                  <a:cubicBezTo>
                    <a:pt x="109" y="110881"/>
                    <a:pt x="15314" y="121614"/>
                    <a:pt x="38256" y="121614"/>
                  </a:cubicBezTo>
                  <a:cubicBezTo>
                    <a:pt x="81471" y="121614"/>
                    <a:pt x="91875" y="89147"/>
                    <a:pt x="91875" y="77072"/>
                  </a:cubicBezTo>
                  <a:cubicBezTo>
                    <a:pt x="91875" y="67412"/>
                    <a:pt x="86807" y="60704"/>
                    <a:pt x="83606" y="57484"/>
                  </a:cubicBezTo>
                  <a:cubicBezTo>
                    <a:pt x="76403" y="49971"/>
                    <a:pt x="68667" y="48630"/>
                    <a:pt x="56929" y="46215"/>
                  </a:cubicBezTo>
                  <a:cubicBezTo>
                    <a:pt x="47326" y="44068"/>
                    <a:pt x="36655" y="42190"/>
                    <a:pt x="36655" y="30115"/>
                  </a:cubicBezTo>
                  <a:cubicBezTo>
                    <a:pt x="36655" y="22334"/>
                    <a:pt x="43058" y="5966"/>
                    <a:pt x="66533" y="5966"/>
                  </a:cubicBezTo>
                  <a:cubicBezTo>
                    <a:pt x="73202" y="5966"/>
                    <a:pt x="86540" y="7844"/>
                    <a:pt x="90541" y="18309"/>
                  </a:cubicBezTo>
                  <a:close/>
                </a:path>
              </a:pathLst>
            </a:custGeom>
            <a:solidFill>
              <a:srgbClr val="000000"/>
            </a:solidFill>
            <a:ln w="26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64F12B94-81E0-3E77-7D23-1579ED499FC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3532778" y="2676570"/>
              <a:ext cx="141117" cy="118599"/>
            </a:xfrm>
            <a:custGeom>
              <a:avLst/>
              <a:gdLst>
                <a:gd name="connsiteX0" fmla="*/ 128159 w 141117"/>
                <a:gd name="connsiteY0" fmla="*/ 15626 h 118599"/>
                <a:gd name="connsiteX1" fmla="*/ 141231 w 141117"/>
                <a:gd name="connsiteY1" fmla="*/ 6503 h 118599"/>
                <a:gd name="connsiteX2" fmla="*/ 130827 w 141117"/>
                <a:gd name="connsiteY2" fmla="*/ 63 h 118599"/>
                <a:gd name="connsiteX3" fmla="*/ 70005 w 141117"/>
                <a:gd name="connsiteY3" fmla="*/ 63 h 118599"/>
                <a:gd name="connsiteX4" fmla="*/ 114 w 141117"/>
                <a:gd name="connsiteY4" fmla="*/ 76267 h 118599"/>
                <a:gd name="connsiteX5" fmla="*/ 40128 w 141117"/>
                <a:gd name="connsiteY5" fmla="*/ 118662 h 118599"/>
                <a:gd name="connsiteX6" fmla="*/ 107085 w 141117"/>
                <a:gd name="connsiteY6" fmla="*/ 44873 h 118599"/>
                <a:gd name="connsiteX7" fmla="*/ 98816 w 141117"/>
                <a:gd name="connsiteY7" fmla="*/ 15626 h 118599"/>
                <a:gd name="connsiteX8" fmla="*/ 128159 w 141117"/>
                <a:gd name="connsiteY8" fmla="*/ 15626 h 118599"/>
                <a:gd name="connsiteX9" fmla="*/ 40395 w 141117"/>
                <a:gd name="connsiteY9" fmla="*/ 112759 h 118599"/>
                <a:gd name="connsiteX10" fmla="*/ 16653 w 141117"/>
                <a:gd name="connsiteY10" fmla="*/ 83780 h 118599"/>
                <a:gd name="connsiteX11" fmla="*/ 29191 w 141117"/>
                <a:gd name="connsiteY11" fmla="*/ 37897 h 118599"/>
                <a:gd name="connsiteX12" fmla="*/ 65470 w 141117"/>
                <a:gd name="connsiteY12" fmla="*/ 15626 h 118599"/>
                <a:gd name="connsiteX13" fmla="*/ 90012 w 141117"/>
                <a:gd name="connsiteY13" fmla="*/ 41653 h 118599"/>
                <a:gd name="connsiteX14" fmla="*/ 75607 w 141117"/>
                <a:gd name="connsiteY14" fmla="*/ 89952 h 118599"/>
                <a:gd name="connsiteX15" fmla="*/ 40395 w 141117"/>
                <a:gd name="connsiteY15" fmla="*/ 112759 h 118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117" h="118599">
                  <a:moveTo>
                    <a:pt x="128159" y="15626"/>
                  </a:moveTo>
                  <a:cubicBezTo>
                    <a:pt x="131627" y="15626"/>
                    <a:pt x="141231" y="15626"/>
                    <a:pt x="141231" y="6503"/>
                  </a:cubicBezTo>
                  <a:cubicBezTo>
                    <a:pt x="141231" y="63"/>
                    <a:pt x="135629" y="63"/>
                    <a:pt x="130827" y="63"/>
                  </a:cubicBezTo>
                  <a:lnTo>
                    <a:pt x="70005" y="63"/>
                  </a:lnTo>
                  <a:cubicBezTo>
                    <a:pt x="29724" y="63"/>
                    <a:pt x="114" y="44336"/>
                    <a:pt x="114" y="76267"/>
                  </a:cubicBezTo>
                  <a:cubicBezTo>
                    <a:pt x="114" y="99880"/>
                    <a:pt x="15853" y="118662"/>
                    <a:pt x="40128" y="118662"/>
                  </a:cubicBezTo>
                  <a:cubicBezTo>
                    <a:pt x="71606" y="118662"/>
                    <a:pt x="107085" y="86195"/>
                    <a:pt x="107085" y="44873"/>
                  </a:cubicBezTo>
                  <a:cubicBezTo>
                    <a:pt x="107085" y="40311"/>
                    <a:pt x="107085" y="27432"/>
                    <a:pt x="98816" y="15626"/>
                  </a:cubicBezTo>
                  <a:lnTo>
                    <a:pt x="128159" y="15626"/>
                  </a:lnTo>
                  <a:close/>
                  <a:moveTo>
                    <a:pt x="40395" y="112759"/>
                  </a:moveTo>
                  <a:cubicBezTo>
                    <a:pt x="27323" y="112759"/>
                    <a:pt x="16653" y="103099"/>
                    <a:pt x="16653" y="83780"/>
                  </a:cubicBezTo>
                  <a:cubicBezTo>
                    <a:pt x="16653" y="75730"/>
                    <a:pt x="19854" y="53728"/>
                    <a:pt x="29191" y="37897"/>
                  </a:cubicBezTo>
                  <a:cubicBezTo>
                    <a:pt x="40395" y="19382"/>
                    <a:pt x="56400" y="15626"/>
                    <a:pt x="65470" y="15626"/>
                  </a:cubicBezTo>
                  <a:cubicBezTo>
                    <a:pt x="87878" y="15626"/>
                    <a:pt x="90012" y="33335"/>
                    <a:pt x="90012" y="41653"/>
                  </a:cubicBezTo>
                  <a:cubicBezTo>
                    <a:pt x="90012" y="54264"/>
                    <a:pt x="84677" y="76267"/>
                    <a:pt x="75607" y="89952"/>
                  </a:cubicBezTo>
                  <a:cubicBezTo>
                    <a:pt x="65204" y="105783"/>
                    <a:pt x="50798" y="112759"/>
                    <a:pt x="40395" y="112759"/>
                  </a:cubicBezTo>
                  <a:close/>
                </a:path>
              </a:pathLst>
            </a:custGeom>
            <a:solidFill>
              <a:srgbClr val="000000"/>
            </a:solidFill>
            <a:ln w="26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908FFDC-D952-4707-F2BC-D1FE73097506}"/>
              </a:ext>
            </a:extLst>
          </p:cNvPr>
          <p:cNvSpPr txBox="1"/>
          <p:nvPr/>
        </p:nvSpPr>
        <p:spPr>
          <a:xfrm>
            <a:off x="235324" y="4824129"/>
            <a:ext cx="1061498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>
              <a:defRPr/>
            </a:pPr>
            <a:r>
              <a:rPr lang="en-US" sz="1875" dirty="0">
                <a:solidFill>
                  <a:srgbClr val="007894"/>
                </a:solidFill>
              </a:rPr>
              <a:t>66 THz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C75D0A3-DB27-36A8-E987-0E505B25895C}"/>
              </a:ext>
            </a:extLst>
          </p:cNvPr>
          <p:cNvCxnSpPr>
            <a:cxnSpLocks/>
          </p:cNvCxnSpPr>
          <p:nvPr/>
        </p:nvCxnSpPr>
        <p:spPr>
          <a:xfrm flipV="1">
            <a:off x="1187479" y="4678101"/>
            <a:ext cx="0" cy="630423"/>
          </a:xfrm>
          <a:prstGeom prst="straightConnector1">
            <a:avLst/>
          </a:prstGeom>
          <a:ln w="28575" cmpd="sng">
            <a:solidFill>
              <a:srgbClr val="007894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9281833-D6D4-83FC-D6C1-82D68BE8ED48}"/>
              </a:ext>
            </a:extLst>
          </p:cNvPr>
          <p:cNvCxnSpPr>
            <a:cxnSpLocks/>
          </p:cNvCxnSpPr>
          <p:nvPr/>
        </p:nvCxnSpPr>
        <p:spPr>
          <a:xfrm flipV="1">
            <a:off x="4815362" y="4909195"/>
            <a:ext cx="0" cy="395936"/>
          </a:xfrm>
          <a:prstGeom prst="straightConnector1">
            <a:avLst/>
          </a:prstGeom>
          <a:ln w="19050" cmpd="sng">
            <a:solidFill>
              <a:srgbClr val="818F4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FC61E47-CB9B-F1FF-1D8B-47B8CFC6DEDD}"/>
              </a:ext>
            </a:extLst>
          </p:cNvPr>
          <p:cNvSpPr txBox="1"/>
          <p:nvPr/>
        </p:nvSpPr>
        <p:spPr>
          <a:xfrm>
            <a:off x="3912947" y="4921697"/>
            <a:ext cx="1061498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>
              <a:defRPr/>
            </a:pPr>
            <a:r>
              <a:rPr lang="en-US" sz="1875">
                <a:solidFill>
                  <a:srgbClr val="818F42"/>
                </a:solidFill>
              </a:rPr>
              <a:t>5 THz</a:t>
            </a:r>
          </a:p>
        </p:txBody>
      </p:sp>
      <p:grpSp>
        <p:nvGrpSpPr>
          <p:cNvPr id="255" name="Group 254" descr="\documentclass{article}&#10;\usepackage{amsmath}&#10;\usepackage{braket}&#10;\usepackage[usenames, dvipsnames]{color}&#10;&#10;\pagestyle{empty}&#10;\begin{document}&#10;\definecolor{mygreen}{RGB}{255, 0, 0}&#10;&#10;$L = 2$&#10;&#10;&#10;\end{document}" title="IguanaTex Vector Display">
            <a:extLst>
              <a:ext uri="{FF2B5EF4-FFF2-40B4-BE49-F238E27FC236}">
                <a16:creationId xmlns:a16="http://schemas.microsoft.com/office/drawing/2014/main" id="{6D963D58-043D-57F3-5677-F513805376B2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4306569" y="4679686"/>
            <a:ext cx="472573" cy="132510"/>
            <a:chOff x="5449217" y="5721852"/>
            <a:chExt cx="498443" cy="136805"/>
          </a:xfrm>
        </p:grpSpPr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B625B3C3-8EA0-AE97-B5AC-D7763C60C04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449217" y="5721852"/>
              <a:ext cx="124205" cy="136805"/>
            </a:xfrm>
            <a:custGeom>
              <a:avLst/>
              <a:gdLst>
                <a:gd name="connsiteX0" fmla="*/ 68966 w 124205"/>
                <a:gd name="connsiteY0" fmla="*/ 15686 h 136805"/>
                <a:gd name="connsiteX1" fmla="*/ 90763 w 124205"/>
                <a:gd name="connsiteY1" fmla="*/ 6272 h 136805"/>
                <a:gd name="connsiteX2" fmla="*/ 98578 w 124205"/>
                <a:gd name="connsiteY2" fmla="*/ 2466 h 136805"/>
                <a:gd name="connsiteX3" fmla="*/ 95287 w 124205"/>
                <a:gd name="connsiteY3" fmla="*/ 63 h 136805"/>
                <a:gd name="connsiteX4" fmla="*/ 64853 w 124205"/>
                <a:gd name="connsiteY4" fmla="*/ 664 h 136805"/>
                <a:gd name="connsiteX5" fmla="*/ 37503 w 124205"/>
                <a:gd name="connsiteY5" fmla="*/ 63 h 136805"/>
                <a:gd name="connsiteX6" fmla="*/ 33596 w 124205"/>
                <a:gd name="connsiteY6" fmla="*/ 4069 h 136805"/>
                <a:gd name="connsiteX7" fmla="*/ 39354 w 124205"/>
                <a:gd name="connsiteY7" fmla="*/ 6272 h 136805"/>
                <a:gd name="connsiteX8" fmla="*/ 47168 w 124205"/>
                <a:gd name="connsiteY8" fmla="*/ 6673 h 136805"/>
                <a:gd name="connsiteX9" fmla="*/ 52720 w 124205"/>
                <a:gd name="connsiteY9" fmla="*/ 9877 h 136805"/>
                <a:gd name="connsiteX10" fmla="*/ 51898 w 124205"/>
                <a:gd name="connsiteY10" fmla="*/ 13683 h 136805"/>
                <a:gd name="connsiteX11" fmla="*/ 24342 w 124205"/>
                <a:gd name="connsiteY11" fmla="*/ 121244 h 136805"/>
                <a:gd name="connsiteX12" fmla="*/ 5629 w 124205"/>
                <a:gd name="connsiteY12" fmla="*/ 130659 h 136805"/>
                <a:gd name="connsiteX13" fmla="*/ 77 w 124205"/>
                <a:gd name="connsiteY13" fmla="*/ 134665 h 136805"/>
                <a:gd name="connsiteX14" fmla="*/ 5629 w 124205"/>
                <a:gd name="connsiteY14" fmla="*/ 136868 h 136805"/>
                <a:gd name="connsiteX15" fmla="*/ 100840 w 124205"/>
                <a:gd name="connsiteY15" fmla="*/ 136868 h 136805"/>
                <a:gd name="connsiteX16" fmla="*/ 107215 w 124205"/>
                <a:gd name="connsiteY16" fmla="*/ 133463 h 136805"/>
                <a:gd name="connsiteX17" fmla="*/ 123460 w 124205"/>
                <a:gd name="connsiteY17" fmla="*/ 90198 h 136805"/>
                <a:gd name="connsiteX18" fmla="*/ 124283 w 124205"/>
                <a:gd name="connsiteY18" fmla="*/ 87394 h 136805"/>
                <a:gd name="connsiteX19" fmla="*/ 121815 w 124205"/>
                <a:gd name="connsiteY19" fmla="*/ 85190 h 136805"/>
                <a:gd name="connsiteX20" fmla="*/ 118319 w 124205"/>
                <a:gd name="connsiteY20" fmla="*/ 89397 h 136805"/>
                <a:gd name="connsiteX21" fmla="*/ 66704 w 124205"/>
                <a:gd name="connsiteY21" fmla="*/ 130659 h 136805"/>
                <a:gd name="connsiteX22" fmla="*/ 47374 w 124205"/>
                <a:gd name="connsiteY22" fmla="*/ 130659 h 136805"/>
                <a:gd name="connsiteX23" fmla="*/ 42850 w 124205"/>
                <a:gd name="connsiteY23" fmla="*/ 130458 h 136805"/>
                <a:gd name="connsiteX24" fmla="*/ 40176 w 124205"/>
                <a:gd name="connsiteY24" fmla="*/ 128455 h 136805"/>
                <a:gd name="connsiteX25" fmla="*/ 41204 w 124205"/>
                <a:gd name="connsiteY25" fmla="*/ 123848 h 136805"/>
                <a:gd name="connsiteX26" fmla="*/ 68966 w 124205"/>
                <a:gd name="connsiteY26" fmla="*/ 15686 h 13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4205" h="136805">
                  <a:moveTo>
                    <a:pt x="68966" y="15686"/>
                  </a:moveTo>
                  <a:cubicBezTo>
                    <a:pt x="70816" y="8475"/>
                    <a:pt x="71433" y="6272"/>
                    <a:pt x="90763" y="6272"/>
                  </a:cubicBezTo>
                  <a:cubicBezTo>
                    <a:pt x="96933" y="6272"/>
                    <a:pt x="98578" y="6272"/>
                    <a:pt x="98578" y="2466"/>
                  </a:cubicBezTo>
                  <a:cubicBezTo>
                    <a:pt x="98578" y="63"/>
                    <a:pt x="96316" y="63"/>
                    <a:pt x="95287" y="63"/>
                  </a:cubicBezTo>
                  <a:cubicBezTo>
                    <a:pt x="88501" y="63"/>
                    <a:pt x="71639" y="664"/>
                    <a:pt x="64853" y="664"/>
                  </a:cubicBezTo>
                  <a:cubicBezTo>
                    <a:pt x="58684" y="664"/>
                    <a:pt x="43672" y="63"/>
                    <a:pt x="37503" y="63"/>
                  </a:cubicBezTo>
                  <a:cubicBezTo>
                    <a:pt x="36064" y="63"/>
                    <a:pt x="33596" y="63"/>
                    <a:pt x="33596" y="4069"/>
                  </a:cubicBezTo>
                  <a:cubicBezTo>
                    <a:pt x="33596" y="6272"/>
                    <a:pt x="35447" y="6272"/>
                    <a:pt x="39354" y="6272"/>
                  </a:cubicBezTo>
                  <a:cubicBezTo>
                    <a:pt x="39765" y="6272"/>
                    <a:pt x="43672" y="6272"/>
                    <a:pt x="47168" y="6673"/>
                  </a:cubicBezTo>
                  <a:cubicBezTo>
                    <a:pt x="50870" y="7073"/>
                    <a:pt x="52720" y="7274"/>
                    <a:pt x="52720" y="9877"/>
                  </a:cubicBezTo>
                  <a:cubicBezTo>
                    <a:pt x="52720" y="10679"/>
                    <a:pt x="52515" y="11280"/>
                    <a:pt x="51898" y="13683"/>
                  </a:cubicBezTo>
                  <a:lnTo>
                    <a:pt x="24342" y="121244"/>
                  </a:lnTo>
                  <a:cubicBezTo>
                    <a:pt x="22286" y="129056"/>
                    <a:pt x="21874" y="130659"/>
                    <a:pt x="5629" y="130659"/>
                  </a:cubicBezTo>
                  <a:cubicBezTo>
                    <a:pt x="2133" y="130659"/>
                    <a:pt x="77" y="130659"/>
                    <a:pt x="77" y="134665"/>
                  </a:cubicBezTo>
                  <a:cubicBezTo>
                    <a:pt x="77" y="136868"/>
                    <a:pt x="1927" y="136868"/>
                    <a:pt x="5629" y="136868"/>
                  </a:cubicBezTo>
                  <a:lnTo>
                    <a:pt x="100840" y="136868"/>
                  </a:lnTo>
                  <a:cubicBezTo>
                    <a:pt x="105775" y="136868"/>
                    <a:pt x="105981" y="136868"/>
                    <a:pt x="107215" y="133463"/>
                  </a:cubicBezTo>
                  <a:lnTo>
                    <a:pt x="123460" y="90198"/>
                  </a:lnTo>
                  <a:cubicBezTo>
                    <a:pt x="124283" y="87995"/>
                    <a:pt x="124283" y="87594"/>
                    <a:pt x="124283" y="87394"/>
                  </a:cubicBezTo>
                  <a:cubicBezTo>
                    <a:pt x="124283" y="86592"/>
                    <a:pt x="123666" y="85190"/>
                    <a:pt x="121815" y="85190"/>
                  </a:cubicBezTo>
                  <a:cubicBezTo>
                    <a:pt x="119964" y="85190"/>
                    <a:pt x="119759" y="86192"/>
                    <a:pt x="118319" y="89397"/>
                  </a:cubicBezTo>
                  <a:cubicBezTo>
                    <a:pt x="111327" y="107824"/>
                    <a:pt x="102279" y="130659"/>
                    <a:pt x="66704" y="130659"/>
                  </a:cubicBezTo>
                  <a:lnTo>
                    <a:pt x="47374" y="130659"/>
                  </a:lnTo>
                  <a:cubicBezTo>
                    <a:pt x="44495" y="130659"/>
                    <a:pt x="44083" y="130659"/>
                    <a:pt x="42850" y="130458"/>
                  </a:cubicBezTo>
                  <a:cubicBezTo>
                    <a:pt x="40793" y="130258"/>
                    <a:pt x="40176" y="130058"/>
                    <a:pt x="40176" y="128455"/>
                  </a:cubicBezTo>
                  <a:cubicBezTo>
                    <a:pt x="40176" y="127854"/>
                    <a:pt x="40176" y="127454"/>
                    <a:pt x="41204" y="123848"/>
                  </a:cubicBezTo>
                  <a:lnTo>
                    <a:pt x="68966" y="15686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22A2141-D6A5-D93D-3C6B-2C0E2E033DE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649782" y="5785147"/>
              <a:ext cx="136749" cy="46870"/>
            </a:xfrm>
            <a:custGeom>
              <a:avLst/>
              <a:gdLst>
                <a:gd name="connsiteX0" fmla="*/ 129844 w 136749"/>
                <a:gd name="connsiteY0" fmla="*/ 8075 h 46870"/>
                <a:gd name="connsiteX1" fmla="*/ 136836 w 136749"/>
                <a:gd name="connsiteY1" fmla="*/ 4069 h 46870"/>
                <a:gd name="connsiteX2" fmla="*/ 130050 w 136749"/>
                <a:gd name="connsiteY2" fmla="*/ 63 h 46870"/>
                <a:gd name="connsiteX3" fmla="*/ 6872 w 136749"/>
                <a:gd name="connsiteY3" fmla="*/ 63 h 46870"/>
                <a:gd name="connsiteX4" fmla="*/ 86 w 136749"/>
                <a:gd name="connsiteY4" fmla="*/ 4069 h 46870"/>
                <a:gd name="connsiteX5" fmla="*/ 7078 w 136749"/>
                <a:gd name="connsiteY5" fmla="*/ 8075 h 46870"/>
                <a:gd name="connsiteX6" fmla="*/ 129844 w 136749"/>
                <a:gd name="connsiteY6" fmla="*/ 8075 h 46870"/>
                <a:gd name="connsiteX7" fmla="*/ 130050 w 136749"/>
                <a:gd name="connsiteY7" fmla="*/ 46933 h 46870"/>
                <a:gd name="connsiteX8" fmla="*/ 136836 w 136749"/>
                <a:gd name="connsiteY8" fmla="*/ 42927 h 46870"/>
                <a:gd name="connsiteX9" fmla="*/ 129844 w 136749"/>
                <a:gd name="connsiteY9" fmla="*/ 38921 h 46870"/>
                <a:gd name="connsiteX10" fmla="*/ 7078 w 136749"/>
                <a:gd name="connsiteY10" fmla="*/ 38921 h 46870"/>
                <a:gd name="connsiteX11" fmla="*/ 86 w 136749"/>
                <a:gd name="connsiteY11" fmla="*/ 42927 h 46870"/>
                <a:gd name="connsiteX12" fmla="*/ 6872 w 136749"/>
                <a:gd name="connsiteY12" fmla="*/ 46933 h 46870"/>
                <a:gd name="connsiteX13" fmla="*/ 130050 w 136749"/>
                <a:gd name="connsiteY13" fmla="*/ 46933 h 4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749" h="46870">
                  <a:moveTo>
                    <a:pt x="129844" y="8075"/>
                  </a:moveTo>
                  <a:cubicBezTo>
                    <a:pt x="132929" y="8075"/>
                    <a:pt x="136836" y="8075"/>
                    <a:pt x="136836" y="4069"/>
                  </a:cubicBezTo>
                  <a:cubicBezTo>
                    <a:pt x="136836" y="63"/>
                    <a:pt x="132929" y="63"/>
                    <a:pt x="130050" y="63"/>
                  </a:cubicBezTo>
                  <a:lnTo>
                    <a:pt x="6872" y="63"/>
                  </a:lnTo>
                  <a:cubicBezTo>
                    <a:pt x="3993" y="63"/>
                    <a:pt x="86" y="63"/>
                    <a:pt x="86" y="4069"/>
                  </a:cubicBezTo>
                  <a:cubicBezTo>
                    <a:pt x="86" y="8075"/>
                    <a:pt x="3993" y="8075"/>
                    <a:pt x="7078" y="8075"/>
                  </a:cubicBezTo>
                  <a:lnTo>
                    <a:pt x="129844" y="8075"/>
                  </a:lnTo>
                  <a:close/>
                  <a:moveTo>
                    <a:pt x="130050" y="46933"/>
                  </a:moveTo>
                  <a:cubicBezTo>
                    <a:pt x="132929" y="46933"/>
                    <a:pt x="136836" y="46933"/>
                    <a:pt x="136836" y="42927"/>
                  </a:cubicBezTo>
                  <a:cubicBezTo>
                    <a:pt x="136836" y="38921"/>
                    <a:pt x="132929" y="38921"/>
                    <a:pt x="129844" y="38921"/>
                  </a:cubicBezTo>
                  <a:lnTo>
                    <a:pt x="7078" y="38921"/>
                  </a:lnTo>
                  <a:cubicBezTo>
                    <a:pt x="3993" y="38921"/>
                    <a:pt x="86" y="38921"/>
                    <a:pt x="86" y="42927"/>
                  </a:cubicBezTo>
                  <a:cubicBezTo>
                    <a:pt x="86" y="46933"/>
                    <a:pt x="3993" y="46933"/>
                    <a:pt x="6872" y="46933"/>
                  </a:cubicBezTo>
                  <a:lnTo>
                    <a:pt x="130050" y="46933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9EC3B0E-3287-1695-8EF1-7AA5B3BADE1C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865611" y="5725257"/>
              <a:ext cx="82049" cy="133399"/>
            </a:xfrm>
            <a:custGeom>
              <a:avLst/>
              <a:gdLst>
                <a:gd name="connsiteX0" fmla="*/ 15931 w 82049"/>
                <a:gd name="connsiteY0" fmla="*/ 118040 h 133399"/>
                <a:gd name="connsiteX1" fmla="*/ 37729 w 82049"/>
                <a:gd name="connsiteY1" fmla="*/ 97409 h 133399"/>
                <a:gd name="connsiteX2" fmla="*/ 82147 w 82049"/>
                <a:gd name="connsiteY2" fmla="*/ 38921 h 133399"/>
                <a:gd name="connsiteX3" fmla="*/ 38551 w 82049"/>
                <a:gd name="connsiteY3" fmla="*/ 63 h 133399"/>
                <a:gd name="connsiteX4" fmla="*/ 97 w 82049"/>
                <a:gd name="connsiteY4" fmla="*/ 36317 h 133399"/>
                <a:gd name="connsiteX5" fmla="*/ 10996 w 82049"/>
                <a:gd name="connsiteY5" fmla="*/ 47534 h 133399"/>
                <a:gd name="connsiteX6" fmla="*/ 21689 w 82049"/>
                <a:gd name="connsiteY6" fmla="*/ 36918 h 133399"/>
                <a:gd name="connsiteX7" fmla="*/ 10790 w 82049"/>
                <a:gd name="connsiteY7" fmla="*/ 26502 h 133399"/>
                <a:gd name="connsiteX8" fmla="*/ 8117 w 82049"/>
                <a:gd name="connsiteY8" fmla="*/ 26703 h 133399"/>
                <a:gd name="connsiteX9" fmla="*/ 35878 w 82049"/>
                <a:gd name="connsiteY9" fmla="*/ 6272 h 133399"/>
                <a:gd name="connsiteX10" fmla="*/ 63434 w 82049"/>
                <a:gd name="connsiteY10" fmla="*/ 38921 h 133399"/>
                <a:gd name="connsiteX11" fmla="*/ 41841 w 82049"/>
                <a:gd name="connsiteY11" fmla="*/ 83187 h 133399"/>
                <a:gd name="connsiteX12" fmla="*/ 2359 w 82049"/>
                <a:gd name="connsiteY12" fmla="*/ 126052 h 133399"/>
                <a:gd name="connsiteX13" fmla="*/ 97 w 82049"/>
                <a:gd name="connsiteY13" fmla="*/ 133463 h 133399"/>
                <a:gd name="connsiteX14" fmla="*/ 76389 w 82049"/>
                <a:gd name="connsiteY14" fmla="*/ 133463 h 133399"/>
                <a:gd name="connsiteX15" fmla="*/ 82147 w 82049"/>
                <a:gd name="connsiteY15" fmla="*/ 98611 h 133399"/>
                <a:gd name="connsiteX16" fmla="*/ 77006 w 82049"/>
                <a:gd name="connsiteY16" fmla="*/ 98611 h 133399"/>
                <a:gd name="connsiteX17" fmla="*/ 72482 w 82049"/>
                <a:gd name="connsiteY17" fmla="*/ 116437 h 133399"/>
                <a:gd name="connsiteX18" fmla="*/ 52946 w 82049"/>
                <a:gd name="connsiteY18" fmla="*/ 118040 h 133399"/>
                <a:gd name="connsiteX19" fmla="*/ 15931 w 82049"/>
                <a:gd name="connsiteY19" fmla="*/ 118040 h 1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049" h="133399">
                  <a:moveTo>
                    <a:pt x="15931" y="118040"/>
                  </a:moveTo>
                  <a:lnTo>
                    <a:pt x="37729" y="97409"/>
                  </a:lnTo>
                  <a:cubicBezTo>
                    <a:pt x="69808" y="69767"/>
                    <a:pt x="82147" y="58951"/>
                    <a:pt x="82147" y="38921"/>
                  </a:cubicBezTo>
                  <a:cubicBezTo>
                    <a:pt x="82147" y="16087"/>
                    <a:pt x="63639" y="63"/>
                    <a:pt x="38551" y="63"/>
                  </a:cubicBezTo>
                  <a:cubicBezTo>
                    <a:pt x="15314" y="63"/>
                    <a:pt x="97" y="18490"/>
                    <a:pt x="97" y="36317"/>
                  </a:cubicBezTo>
                  <a:cubicBezTo>
                    <a:pt x="97" y="47534"/>
                    <a:pt x="10379" y="47534"/>
                    <a:pt x="10996" y="47534"/>
                  </a:cubicBezTo>
                  <a:cubicBezTo>
                    <a:pt x="14491" y="47534"/>
                    <a:pt x="21689" y="45130"/>
                    <a:pt x="21689" y="36918"/>
                  </a:cubicBezTo>
                  <a:cubicBezTo>
                    <a:pt x="21689" y="31710"/>
                    <a:pt x="17987" y="26502"/>
                    <a:pt x="10790" y="26502"/>
                  </a:cubicBezTo>
                  <a:cubicBezTo>
                    <a:pt x="9145" y="26502"/>
                    <a:pt x="8734" y="26502"/>
                    <a:pt x="8117" y="26703"/>
                  </a:cubicBezTo>
                  <a:cubicBezTo>
                    <a:pt x="12846" y="13683"/>
                    <a:pt x="23951" y="6272"/>
                    <a:pt x="35878" y="6272"/>
                  </a:cubicBezTo>
                  <a:cubicBezTo>
                    <a:pt x="54591" y="6272"/>
                    <a:pt x="63434" y="22496"/>
                    <a:pt x="63434" y="38921"/>
                  </a:cubicBezTo>
                  <a:cubicBezTo>
                    <a:pt x="63434" y="54945"/>
                    <a:pt x="53152" y="70769"/>
                    <a:pt x="41841" y="83187"/>
                  </a:cubicBezTo>
                  <a:lnTo>
                    <a:pt x="2359" y="126052"/>
                  </a:lnTo>
                  <a:cubicBezTo>
                    <a:pt x="97" y="128255"/>
                    <a:pt x="97" y="128656"/>
                    <a:pt x="97" y="133463"/>
                  </a:cubicBezTo>
                  <a:lnTo>
                    <a:pt x="76389" y="133463"/>
                  </a:lnTo>
                  <a:lnTo>
                    <a:pt x="82147" y="98611"/>
                  </a:lnTo>
                  <a:lnTo>
                    <a:pt x="77006" y="98611"/>
                  </a:lnTo>
                  <a:cubicBezTo>
                    <a:pt x="75978" y="104620"/>
                    <a:pt x="74538" y="113433"/>
                    <a:pt x="72482" y="116437"/>
                  </a:cubicBezTo>
                  <a:cubicBezTo>
                    <a:pt x="71042" y="118040"/>
                    <a:pt x="57470" y="118040"/>
                    <a:pt x="52946" y="118040"/>
                  </a:cubicBezTo>
                  <a:lnTo>
                    <a:pt x="15931" y="118040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grpSp>
        <p:nvGrpSpPr>
          <p:cNvPr id="262" name="Group 261" descr="\documentclass{article}&#10;\usepackage{amsmath}&#10;\usepackage{braket}&#10;\usepackage[usenames, dvipsnames]{color}&#10;&#10;\pagestyle{empty}&#10;\begin{document}&#10;\definecolor{mygreen}{RGB}{255, 0, 0}&#10;&#10;$L = 3$&#10;&#10;&#10;\end{document}" title="IguanaTex Vector Display">
            <a:extLst>
              <a:ext uri="{FF2B5EF4-FFF2-40B4-BE49-F238E27FC236}">
                <a16:creationId xmlns:a16="http://schemas.microsoft.com/office/drawing/2014/main" id="{F17B2496-6CC1-64FF-C76E-8BC43AC46954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128102" y="4358218"/>
            <a:ext cx="490516" cy="142058"/>
            <a:chOff x="6389106" y="5416404"/>
            <a:chExt cx="517791" cy="146210"/>
          </a:xfrm>
        </p:grpSpPr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A32FE6EC-C02F-E108-F7DE-64566228983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389106" y="5416404"/>
              <a:ext cx="128602" cy="141647"/>
            </a:xfrm>
            <a:custGeom>
              <a:avLst/>
              <a:gdLst>
                <a:gd name="connsiteX0" fmla="*/ 71404 w 128602"/>
                <a:gd name="connsiteY0" fmla="*/ 16239 h 141647"/>
                <a:gd name="connsiteX1" fmla="*/ 93974 w 128602"/>
                <a:gd name="connsiteY1" fmla="*/ 6492 h 141647"/>
                <a:gd name="connsiteX2" fmla="*/ 102065 w 128602"/>
                <a:gd name="connsiteY2" fmla="*/ 2551 h 141647"/>
                <a:gd name="connsiteX3" fmla="*/ 98658 w 128602"/>
                <a:gd name="connsiteY3" fmla="*/ 63 h 141647"/>
                <a:gd name="connsiteX4" fmla="*/ 67146 w 128602"/>
                <a:gd name="connsiteY4" fmla="*/ 685 h 141647"/>
                <a:gd name="connsiteX5" fmla="*/ 38828 w 128602"/>
                <a:gd name="connsiteY5" fmla="*/ 63 h 141647"/>
                <a:gd name="connsiteX6" fmla="*/ 34782 w 128602"/>
                <a:gd name="connsiteY6" fmla="*/ 4211 h 141647"/>
                <a:gd name="connsiteX7" fmla="*/ 40744 w 128602"/>
                <a:gd name="connsiteY7" fmla="*/ 6492 h 141647"/>
                <a:gd name="connsiteX8" fmla="*/ 48835 w 128602"/>
                <a:gd name="connsiteY8" fmla="*/ 6907 h 141647"/>
                <a:gd name="connsiteX9" fmla="*/ 54584 w 128602"/>
                <a:gd name="connsiteY9" fmla="*/ 10225 h 141647"/>
                <a:gd name="connsiteX10" fmla="*/ 53732 w 128602"/>
                <a:gd name="connsiteY10" fmla="*/ 14165 h 141647"/>
                <a:gd name="connsiteX11" fmla="*/ 25201 w 128602"/>
                <a:gd name="connsiteY11" fmla="*/ 125534 h 141647"/>
                <a:gd name="connsiteX12" fmla="*/ 5826 w 128602"/>
                <a:gd name="connsiteY12" fmla="*/ 135282 h 141647"/>
                <a:gd name="connsiteX13" fmla="*/ 77 w 128602"/>
                <a:gd name="connsiteY13" fmla="*/ 139429 h 141647"/>
                <a:gd name="connsiteX14" fmla="*/ 5826 w 128602"/>
                <a:gd name="connsiteY14" fmla="*/ 141711 h 141647"/>
                <a:gd name="connsiteX15" fmla="*/ 104407 w 128602"/>
                <a:gd name="connsiteY15" fmla="*/ 141711 h 141647"/>
                <a:gd name="connsiteX16" fmla="*/ 111007 w 128602"/>
                <a:gd name="connsiteY16" fmla="*/ 138185 h 141647"/>
                <a:gd name="connsiteX17" fmla="*/ 127828 w 128602"/>
                <a:gd name="connsiteY17" fmla="*/ 93389 h 141647"/>
                <a:gd name="connsiteX18" fmla="*/ 128679 w 128602"/>
                <a:gd name="connsiteY18" fmla="*/ 90485 h 141647"/>
                <a:gd name="connsiteX19" fmla="*/ 126124 w 128602"/>
                <a:gd name="connsiteY19" fmla="*/ 88204 h 141647"/>
                <a:gd name="connsiteX20" fmla="*/ 122505 w 128602"/>
                <a:gd name="connsiteY20" fmla="*/ 92559 h 141647"/>
                <a:gd name="connsiteX21" fmla="*/ 69062 w 128602"/>
                <a:gd name="connsiteY21" fmla="*/ 135282 h 141647"/>
                <a:gd name="connsiteX22" fmla="*/ 49048 w 128602"/>
                <a:gd name="connsiteY22" fmla="*/ 135282 h 141647"/>
                <a:gd name="connsiteX23" fmla="*/ 44364 w 128602"/>
                <a:gd name="connsiteY23" fmla="*/ 135074 h 141647"/>
                <a:gd name="connsiteX24" fmla="*/ 41596 w 128602"/>
                <a:gd name="connsiteY24" fmla="*/ 133000 h 141647"/>
                <a:gd name="connsiteX25" fmla="*/ 42660 w 128602"/>
                <a:gd name="connsiteY25" fmla="*/ 128230 h 141647"/>
                <a:gd name="connsiteX26" fmla="*/ 71404 w 128602"/>
                <a:gd name="connsiteY26" fmla="*/ 16239 h 14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8602" h="141647">
                  <a:moveTo>
                    <a:pt x="71404" y="16239"/>
                  </a:moveTo>
                  <a:cubicBezTo>
                    <a:pt x="73321" y="8773"/>
                    <a:pt x="73959" y="6492"/>
                    <a:pt x="93974" y="6492"/>
                  </a:cubicBezTo>
                  <a:cubicBezTo>
                    <a:pt x="100361" y="6492"/>
                    <a:pt x="102065" y="6492"/>
                    <a:pt x="102065" y="2551"/>
                  </a:cubicBezTo>
                  <a:cubicBezTo>
                    <a:pt x="102065" y="63"/>
                    <a:pt x="99723" y="63"/>
                    <a:pt x="98658" y="63"/>
                  </a:cubicBezTo>
                  <a:cubicBezTo>
                    <a:pt x="91632" y="63"/>
                    <a:pt x="74172" y="685"/>
                    <a:pt x="67146" y="685"/>
                  </a:cubicBezTo>
                  <a:cubicBezTo>
                    <a:pt x="60758" y="685"/>
                    <a:pt x="45215" y="63"/>
                    <a:pt x="38828" y="63"/>
                  </a:cubicBezTo>
                  <a:cubicBezTo>
                    <a:pt x="37337" y="63"/>
                    <a:pt x="34782" y="63"/>
                    <a:pt x="34782" y="4211"/>
                  </a:cubicBezTo>
                  <a:cubicBezTo>
                    <a:pt x="34782" y="6492"/>
                    <a:pt x="36699" y="6492"/>
                    <a:pt x="40744" y="6492"/>
                  </a:cubicBezTo>
                  <a:cubicBezTo>
                    <a:pt x="41170" y="6492"/>
                    <a:pt x="45215" y="6492"/>
                    <a:pt x="48835" y="6907"/>
                  </a:cubicBezTo>
                  <a:cubicBezTo>
                    <a:pt x="52668" y="7321"/>
                    <a:pt x="54584" y="7529"/>
                    <a:pt x="54584" y="10225"/>
                  </a:cubicBezTo>
                  <a:cubicBezTo>
                    <a:pt x="54584" y="11054"/>
                    <a:pt x="54371" y="11677"/>
                    <a:pt x="53732" y="14165"/>
                  </a:cubicBezTo>
                  <a:lnTo>
                    <a:pt x="25201" y="125534"/>
                  </a:lnTo>
                  <a:cubicBezTo>
                    <a:pt x="23072" y="133622"/>
                    <a:pt x="22646" y="135282"/>
                    <a:pt x="5826" y="135282"/>
                  </a:cubicBezTo>
                  <a:cubicBezTo>
                    <a:pt x="2206" y="135282"/>
                    <a:pt x="77" y="135282"/>
                    <a:pt x="77" y="139429"/>
                  </a:cubicBezTo>
                  <a:cubicBezTo>
                    <a:pt x="77" y="141711"/>
                    <a:pt x="1993" y="141711"/>
                    <a:pt x="5826" y="141711"/>
                  </a:cubicBezTo>
                  <a:lnTo>
                    <a:pt x="104407" y="141711"/>
                  </a:lnTo>
                  <a:cubicBezTo>
                    <a:pt x="109517" y="141711"/>
                    <a:pt x="109730" y="141711"/>
                    <a:pt x="111007" y="138185"/>
                  </a:cubicBezTo>
                  <a:lnTo>
                    <a:pt x="127828" y="93389"/>
                  </a:lnTo>
                  <a:cubicBezTo>
                    <a:pt x="128679" y="91107"/>
                    <a:pt x="128679" y="90693"/>
                    <a:pt x="128679" y="90485"/>
                  </a:cubicBezTo>
                  <a:cubicBezTo>
                    <a:pt x="128679" y="89656"/>
                    <a:pt x="128041" y="88204"/>
                    <a:pt x="126124" y="88204"/>
                  </a:cubicBezTo>
                  <a:cubicBezTo>
                    <a:pt x="124208" y="88204"/>
                    <a:pt x="123995" y="89241"/>
                    <a:pt x="122505" y="92559"/>
                  </a:cubicBezTo>
                  <a:cubicBezTo>
                    <a:pt x="115266" y="111639"/>
                    <a:pt x="105897" y="135282"/>
                    <a:pt x="69062" y="135282"/>
                  </a:cubicBezTo>
                  <a:lnTo>
                    <a:pt x="49048" y="135282"/>
                  </a:lnTo>
                  <a:cubicBezTo>
                    <a:pt x="46067" y="135282"/>
                    <a:pt x="45641" y="135282"/>
                    <a:pt x="44364" y="135074"/>
                  </a:cubicBezTo>
                  <a:cubicBezTo>
                    <a:pt x="42235" y="134867"/>
                    <a:pt x="41596" y="134659"/>
                    <a:pt x="41596" y="133000"/>
                  </a:cubicBezTo>
                  <a:cubicBezTo>
                    <a:pt x="41596" y="132378"/>
                    <a:pt x="41596" y="131963"/>
                    <a:pt x="42660" y="128230"/>
                  </a:cubicBezTo>
                  <a:lnTo>
                    <a:pt x="71404" y="16239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08B18541-9CB2-3F95-58FE-04D4E0BA699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596771" y="5481939"/>
              <a:ext cx="141590" cy="48529"/>
            </a:xfrm>
            <a:custGeom>
              <a:avLst/>
              <a:gdLst>
                <a:gd name="connsiteX0" fmla="*/ 134438 w 141590"/>
                <a:gd name="connsiteY0" fmla="*/ 8358 h 48529"/>
                <a:gd name="connsiteX1" fmla="*/ 141677 w 141590"/>
                <a:gd name="connsiteY1" fmla="*/ 4211 h 48529"/>
                <a:gd name="connsiteX2" fmla="*/ 134651 w 141590"/>
                <a:gd name="connsiteY2" fmla="*/ 63 h 48529"/>
                <a:gd name="connsiteX3" fmla="*/ 7113 w 141590"/>
                <a:gd name="connsiteY3" fmla="*/ 63 h 48529"/>
                <a:gd name="connsiteX4" fmla="*/ 86 w 141590"/>
                <a:gd name="connsiteY4" fmla="*/ 4211 h 48529"/>
                <a:gd name="connsiteX5" fmla="*/ 7325 w 141590"/>
                <a:gd name="connsiteY5" fmla="*/ 8358 h 48529"/>
                <a:gd name="connsiteX6" fmla="*/ 134438 w 141590"/>
                <a:gd name="connsiteY6" fmla="*/ 8358 h 48529"/>
                <a:gd name="connsiteX7" fmla="*/ 134651 w 141590"/>
                <a:gd name="connsiteY7" fmla="*/ 48592 h 48529"/>
                <a:gd name="connsiteX8" fmla="*/ 141677 w 141590"/>
                <a:gd name="connsiteY8" fmla="*/ 44444 h 48529"/>
                <a:gd name="connsiteX9" fmla="*/ 134438 w 141590"/>
                <a:gd name="connsiteY9" fmla="*/ 40297 h 48529"/>
                <a:gd name="connsiteX10" fmla="*/ 7325 w 141590"/>
                <a:gd name="connsiteY10" fmla="*/ 40297 h 48529"/>
                <a:gd name="connsiteX11" fmla="*/ 86 w 141590"/>
                <a:gd name="connsiteY11" fmla="*/ 44444 h 48529"/>
                <a:gd name="connsiteX12" fmla="*/ 7113 w 141590"/>
                <a:gd name="connsiteY12" fmla="*/ 48592 h 48529"/>
                <a:gd name="connsiteX13" fmla="*/ 134651 w 141590"/>
                <a:gd name="connsiteY13" fmla="*/ 48592 h 4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590" h="48529">
                  <a:moveTo>
                    <a:pt x="134438" y="8358"/>
                  </a:moveTo>
                  <a:cubicBezTo>
                    <a:pt x="137632" y="8358"/>
                    <a:pt x="141677" y="8358"/>
                    <a:pt x="141677" y="4211"/>
                  </a:cubicBezTo>
                  <a:cubicBezTo>
                    <a:pt x="141677" y="63"/>
                    <a:pt x="137632" y="63"/>
                    <a:pt x="134651" y="63"/>
                  </a:cubicBezTo>
                  <a:lnTo>
                    <a:pt x="7113" y="63"/>
                  </a:lnTo>
                  <a:cubicBezTo>
                    <a:pt x="4132" y="63"/>
                    <a:pt x="86" y="63"/>
                    <a:pt x="86" y="4211"/>
                  </a:cubicBezTo>
                  <a:cubicBezTo>
                    <a:pt x="86" y="8358"/>
                    <a:pt x="4132" y="8358"/>
                    <a:pt x="7325" y="8358"/>
                  </a:cubicBezTo>
                  <a:lnTo>
                    <a:pt x="134438" y="8358"/>
                  </a:lnTo>
                  <a:close/>
                  <a:moveTo>
                    <a:pt x="134651" y="48592"/>
                  </a:moveTo>
                  <a:cubicBezTo>
                    <a:pt x="137632" y="48592"/>
                    <a:pt x="141677" y="48592"/>
                    <a:pt x="141677" y="44444"/>
                  </a:cubicBezTo>
                  <a:cubicBezTo>
                    <a:pt x="141677" y="40297"/>
                    <a:pt x="137632" y="40297"/>
                    <a:pt x="134438" y="40297"/>
                  </a:cubicBezTo>
                  <a:lnTo>
                    <a:pt x="7325" y="40297"/>
                  </a:lnTo>
                  <a:cubicBezTo>
                    <a:pt x="4132" y="40297"/>
                    <a:pt x="86" y="40297"/>
                    <a:pt x="86" y="44444"/>
                  </a:cubicBezTo>
                  <a:cubicBezTo>
                    <a:pt x="86" y="48592"/>
                    <a:pt x="4132" y="48592"/>
                    <a:pt x="7113" y="48592"/>
                  </a:cubicBezTo>
                  <a:lnTo>
                    <a:pt x="134651" y="48592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6D72C164-07E8-C98B-22EA-9B11443A288F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818536" y="5419930"/>
              <a:ext cx="88361" cy="142684"/>
            </a:xfrm>
            <a:custGeom>
              <a:avLst/>
              <a:gdLst>
                <a:gd name="connsiteX0" fmla="*/ 52901 w 88361"/>
                <a:gd name="connsiteY0" fmla="*/ 65183 h 142684"/>
                <a:gd name="connsiteX1" fmla="*/ 82709 w 88361"/>
                <a:gd name="connsiteY1" fmla="*/ 28683 h 142684"/>
                <a:gd name="connsiteX2" fmla="*/ 43532 w 88361"/>
                <a:gd name="connsiteY2" fmla="*/ 63 h 142684"/>
                <a:gd name="connsiteX3" fmla="*/ 5846 w 88361"/>
                <a:gd name="connsiteY3" fmla="*/ 28268 h 142684"/>
                <a:gd name="connsiteX4" fmla="*/ 16704 w 88361"/>
                <a:gd name="connsiteY4" fmla="*/ 39052 h 142684"/>
                <a:gd name="connsiteX5" fmla="*/ 27563 w 88361"/>
                <a:gd name="connsiteY5" fmla="*/ 28475 h 142684"/>
                <a:gd name="connsiteX6" fmla="*/ 14362 w 88361"/>
                <a:gd name="connsiteY6" fmla="*/ 18106 h 142684"/>
                <a:gd name="connsiteX7" fmla="*/ 42680 w 88361"/>
                <a:gd name="connsiteY7" fmla="*/ 5248 h 142684"/>
                <a:gd name="connsiteX8" fmla="*/ 63121 w 88361"/>
                <a:gd name="connsiteY8" fmla="*/ 28475 h 142684"/>
                <a:gd name="connsiteX9" fmla="*/ 57159 w 88361"/>
                <a:gd name="connsiteY9" fmla="*/ 52118 h 142684"/>
                <a:gd name="connsiteX10" fmla="*/ 38209 w 88361"/>
                <a:gd name="connsiteY10" fmla="*/ 62902 h 142684"/>
                <a:gd name="connsiteX11" fmla="*/ 29905 w 88361"/>
                <a:gd name="connsiteY11" fmla="*/ 63524 h 142684"/>
                <a:gd name="connsiteX12" fmla="*/ 26712 w 88361"/>
                <a:gd name="connsiteY12" fmla="*/ 66013 h 142684"/>
                <a:gd name="connsiteX13" fmla="*/ 31822 w 88361"/>
                <a:gd name="connsiteY13" fmla="*/ 68294 h 142684"/>
                <a:gd name="connsiteX14" fmla="*/ 41190 w 88361"/>
                <a:gd name="connsiteY14" fmla="*/ 68294 h 142684"/>
                <a:gd name="connsiteX15" fmla="*/ 66527 w 88361"/>
                <a:gd name="connsiteY15" fmla="*/ 102721 h 142684"/>
                <a:gd name="connsiteX16" fmla="*/ 42468 w 88361"/>
                <a:gd name="connsiteY16" fmla="*/ 136941 h 142684"/>
                <a:gd name="connsiteX17" fmla="*/ 9891 w 88361"/>
                <a:gd name="connsiteY17" fmla="*/ 121179 h 142684"/>
                <a:gd name="connsiteX18" fmla="*/ 23944 w 88361"/>
                <a:gd name="connsiteY18" fmla="*/ 109773 h 142684"/>
                <a:gd name="connsiteX19" fmla="*/ 12020 w 88361"/>
                <a:gd name="connsiteY19" fmla="*/ 98159 h 142684"/>
                <a:gd name="connsiteX20" fmla="*/ 97 w 88361"/>
                <a:gd name="connsiteY20" fmla="*/ 110187 h 142684"/>
                <a:gd name="connsiteX21" fmla="*/ 43106 w 88361"/>
                <a:gd name="connsiteY21" fmla="*/ 142748 h 142684"/>
                <a:gd name="connsiteX22" fmla="*/ 88458 w 88361"/>
                <a:gd name="connsiteY22" fmla="*/ 102721 h 142684"/>
                <a:gd name="connsiteX23" fmla="*/ 52901 w 88361"/>
                <a:gd name="connsiteY23" fmla="*/ 65183 h 14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8361" h="142684">
                  <a:moveTo>
                    <a:pt x="52901" y="65183"/>
                  </a:moveTo>
                  <a:cubicBezTo>
                    <a:pt x="70360" y="59584"/>
                    <a:pt x="82709" y="45067"/>
                    <a:pt x="82709" y="28683"/>
                  </a:cubicBezTo>
                  <a:cubicBezTo>
                    <a:pt x="82709" y="11677"/>
                    <a:pt x="63972" y="63"/>
                    <a:pt x="43532" y="63"/>
                  </a:cubicBezTo>
                  <a:cubicBezTo>
                    <a:pt x="22027" y="63"/>
                    <a:pt x="5846" y="12506"/>
                    <a:pt x="5846" y="28268"/>
                  </a:cubicBezTo>
                  <a:cubicBezTo>
                    <a:pt x="5846" y="35112"/>
                    <a:pt x="10530" y="39052"/>
                    <a:pt x="16704" y="39052"/>
                  </a:cubicBezTo>
                  <a:cubicBezTo>
                    <a:pt x="23305" y="39052"/>
                    <a:pt x="27563" y="34490"/>
                    <a:pt x="27563" y="28475"/>
                  </a:cubicBezTo>
                  <a:cubicBezTo>
                    <a:pt x="27563" y="18106"/>
                    <a:pt x="17556" y="18106"/>
                    <a:pt x="14362" y="18106"/>
                  </a:cubicBezTo>
                  <a:cubicBezTo>
                    <a:pt x="20963" y="7944"/>
                    <a:pt x="35015" y="5248"/>
                    <a:pt x="42680" y="5248"/>
                  </a:cubicBezTo>
                  <a:cubicBezTo>
                    <a:pt x="51410" y="5248"/>
                    <a:pt x="63121" y="9810"/>
                    <a:pt x="63121" y="28475"/>
                  </a:cubicBezTo>
                  <a:cubicBezTo>
                    <a:pt x="63121" y="30964"/>
                    <a:pt x="62695" y="42993"/>
                    <a:pt x="57159" y="52118"/>
                  </a:cubicBezTo>
                  <a:cubicBezTo>
                    <a:pt x="50771" y="62073"/>
                    <a:pt x="43532" y="62695"/>
                    <a:pt x="38209" y="62902"/>
                  </a:cubicBezTo>
                  <a:cubicBezTo>
                    <a:pt x="36506" y="63110"/>
                    <a:pt x="31396" y="63524"/>
                    <a:pt x="29905" y="63524"/>
                  </a:cubicBezTo>
                  <a:cubicBezTo>
                    <a:pt x="28202" y="63732"/>
                    <a:pt x="26712" y="63939"/>
                    <a:pt x="26712" y="66013"/>
                  </a:cubicBezTo>
                  <a:cubicBezTo>
                    <a:pt x="26712" y="68294"/>
                    <a:pt x="28202" y="68294"/>
                    <a:pt x="31822" y="68294"/>
                  </a:cubicBezTo>
                  <a:lnTo>
                    <a:pt x="41190" y="68294"/>
                  </a:lnTo>
                  <a:cubicBezTo>
                    <a:pt x="58649" y="68294"/>
                    <a:pt x="66527" y="82397"/>
                    <a:pt x="66527" y="102721"/>
                  </a:cubicBezTo>
                  <a:cubicBezTo>
                    <a:pt x="66527" y="130926"/>
                    <a:pt x="51836" y="136941"/>
                    <a:pt x="42468" y="136941"/>
                  </a:cubicBezTo>
                  <a:cubicBezTo>
                    <a:pt x="33312" y="136941"/>
                    <a:pt x="17343" y="133415"/>
                    <a:pt x="9891" y="121179"/>
                  </a:cubicBezTo>
                  <a:cubicBezTo>
                    <a:pt x="17343" y="122216"/>
                    <a:pt x="23944" y="117653"/>
                    <a:pt x="23944" y="109773"/>
                  </a:cubicBezTo>
                  <a:cubicBezTo>
                    <a:pt x="23944" y="102306"/>
                    <a:pt x="18195" y="98159"/>
                    <a:pt x="12020" y="98159"/>
                  </a:cubicBezTo>
                  <a:cubicBezTo>
                    <a:pt x="6910" y="98159"/>
                    <a:pt x="97" y="101062"/>
                    <a:pt x="97" y="110187"/>
                  </a:cubicBezTo>
                  <a:cubicBezTo>
                    <a:pt x="97" y="129060"/>
                    <a:pt x="19898" y="142748"/>
                    <a:pt x="43106" y="142748"/>
                  </a:cubicBezTo>
                  <a:cubicBezTo>
                    <a:pt x="69082" y="142748"/>
                    <a:pt x="88458" y="123875"/>
                    <a:pt x="88458" y="102721"/>
                  </a:cubicBezTo>
                  <a:cubicBezTo>
                    <a:pt x="88458" y="85715"/>
                    <a:pt x="75044" y="69539"/>
                    <a:pt x="52901" y="65183"/>
                  </a:cubicBez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968BC3BB-D9E9-B80F-44C0-D3B109170663}"/>
              </a:ext>
            </a:extLst>
          </p:cNvPr>
          <p:cNvCxnSpPr>
            <a:cxnSpLocks/>
          </p:cNvCxnSpPr>
          <p:nvPr/>
        </p:nvCxnSpPr>
        <p:spPr>
          <a:xfrm>
            <a:off x="675096" y="6688835"/>
            <a:ext cx="538530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7308F606-39DE-2131-395E-2CD324A253A6}"/>
              </a:ext>
            </a:extLst>
          </p:cNvPr>
          <p:cNvSpPr txBox="1"/>
          <p:nvPr/>
        </p:nvSpPr>
        <p:spPr>
          <a:xfrm>
            <a:off x="5955222" y="6137612"/>
            <a:ext cx="463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/>
              <a:t>R</a:t>
            </a:r>
            <a:endParaRPr lang="de-CH" sz="400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6B7C32C-BCFB-4BF6-8A0B-66C6B123EF0A}"/>
              </a:ext>
            </a:extLst>
          </p:cNvPr>
          <p:cNvCxnSpPr>
            <a:cxnSpLocks/>
          </p:cNvCxnSpPr>
          <p:nvPr/>
        </p:nvCxnSpPr>
        <p:spPr>
          <a:xfrm flipV="1">
            <a:off x="363220" y="1003399"/>
            <a:ext cx="0" cy="52708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D134B707-BAFF-4693-F616-973293D44C43}"/>
              </a:ext>
            </a:extLst>
          </p:cNvPr>
          <p:cNvSpPr txBox="1"/>
          <p:nvPr/>
        </p:nvSpPr>
        <p:spPr>
          <a:xfrm>
            <a:off x="-51276" y="464498"/>
            <a:ext cx="434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/>
              <a:t>E</a:t>
            </a:r>
            <a:endParaRPr lang="de-CH" sz="4000"/>
          </a:p>
        </p:txBody>
      </p:sp>
      <p:sp>
        <p:nvSpPr>
          <p:cNvPr id="26" name="Freeform 4">
            <a:extLst>
              <a:ext uri="{FF2B5EF4-FFF2-40B4-BE49-F238E27FC236}">
                <a16:creationId xmlns:a16="http://schemas.microsoft.com/office/drawing/2014/main" id="{03C3555A-E647-D1F1-0888-67F9B846D408}"/>
              </a:ext>
            </a:extLst>
          </p:cNvPr>
          <p:cNvSpPr/>
          <p:nvPr/>
        </p:nvSpPr>
        <p:spPr>
          <a:xfrm>
            <a:off x="892737" y="408983"/>
            <a:ext cx="5839965" cy="5753009"/>
          </a:xfrm>
          <a:custGeom>
            <a:avLst/>
            <a:gdLst>
              <a:gd name="connsiteX0" fmla="*/ 0 w 4223657"/>
              <a:gd name="connsiteY0" fmla="*/ 0 h 2024192"/>
              <a:gd name="connsiteX1" fmla="*/ 1455575 w 4223657"/>
              <a:gd name="connsiteY1" fmla="*/ 2021632 h 2024192"/>
              <a:gd name="connsiteX2" fmla="*/ 2618792 w 4223657"/>
              <a:gd name="connsiteY2" fmla="*/ 416767 h 2024192"/>
              <a:gd name="connsiteX3" fmla="*/ 4223657 w 4223657"/>
              <a:gd name="connsiteY3" fmla="*/ 161730 h 2024192"/>
              <a:gd name="connsiteX0" fmla="*/ 0 w 4223657"/>
              <a:gd name="connsiteY0" fmla="*/ 0 h 2040529"/>
              <a:gd name="connsiteX1" fmla="*/ 1455575 w 4223657"/>
              <a:gd name="connsiteY1" fmla="*/ 2021632 h 2040529"/>
              <a:gd name="connsiteX2" fmla="*/ 2369976 w 4223657"/>
              <a:gd name="connsiteY2" fmla="*/ 964163 h 2040529"/>
              <a:gd name="connsiteX3" fmla="*/ 4223657 w 4223657"/>
              <a:gd name="connsiteY3" fmla="*/ 161730 h 2040529"/>
              <a:gd name="connsiteX0" fmla="*/ 0 w 4223657"/>
              <a:gd name="connsiteY0" fmla="*/ 0 h 2041097"/>
              <a:gd name="connsiteX1" fmla="*/ 1455575 w 4223657"/>
              <a:gd name="connsiteY1" fmla="*/ 2021632 h 2041097"/>
              <a:gd name="connsiteX2" fmla="*/ 2369976 w 4223657"/>
              <a:gd name="connsiteY2" fmla="*/ 964163 h 2041097"/>
              <a:gd name="connsiteX3" fmla="*/ 4223657 w 4223657"/>
              <a:gd name="connsiteY3" fmla="*/ 161730 h 2041097"/>
              <a:gd name="connsiteX0" fmla="*/ 0 w 4136571"/>
              <a:gd name="connsiteY0" fmla="*/ 0 h 2039256"/>
              <a:gd name="connsiteX1" fmla="*/ 1455575 w 4136571"/>
              <a:gd name="connsiteY1" fmla="*/ 2021632 h 2039256"/>
              <a:gd name="connsiteX2" fmla="*/ 2369976 w 4136571"/>
              <a:gd name="connsiteY2" fmla="*/ 964163 h 2039256"/>
              <a:gd name="connsiteX3" fmla="*/ 4136571 w 4136571"/>
              <a:gd name="connsiteY3" fmla="*/ 622040 h 2039256"/>
              <a:gd name="connsiteX0" fmla="*/ 0 w 3383901"/>
              <a:gd name="connsiteY0" fmla="*/ 0 h 1968693"/>
              <a:gd name="connsiteX1" fmla="*/ 702905 w 3383901"/>
              <a:gd name="connsiteY1" fmla="*/ 1953207 h 1968693"/>
              <a:gd name="connsiteX2" fmla="*/ 1617306 w 3383901"/>
              <a:gd name="connsiteY2" fmla="*/ 895738 h 1968693"/>
              <a:gd name="connsiteX3" fmla="*/ 3383901 w 3383901"/>
              <a:gd name="connsiteY3" fmla="*/ 553615 h 1968693"/>
              <a:gd name="connsiteX0" fmla="*/ 0 w 3383901"/>
              <a:gd name="connsiteY0" fmla="*/ 0 h 1968693"/>
              <a:gd name="connsiteX1" fmla="*/ 702905 w 3383901"/>
              <a:gd name="connsiteY1" fmla="*/ 1953207 h 1968693"/>
              <a:gd name="connsiteX2" fmla="*/ 1617306 w 3383901"/>
              <a:gd name="connsiteY2" fmla="*/ 895738 h 1968693"/>
              <a:gd name="connsiteX3" fmla="*/ 3383901 w 3383901"/>
              <a:gd name="connsiteY3" fmla="*/ 553615 h 1968693"/>
              <a:gd name="connsiteX0" fmla="*/ 0 w 3383901"/>
              <a:gd name="connsiteY0" fmla="*/ 0 h 1969137"/>
              <a:gd name="connsiteX1" fmla="*/ 702905 w 3383901"/>
              <a:gd name="connsiteY1" fmla="*/ 1953207 h 1969137"/>
              <a:gd name="connsiteX2" fmla="*/ 1617306 w 3383901"/>
              <a:gd name="connsiteY2" fmla="*/ 895738 h 1969137"/>
              <a:gd name="connsiteX3" fmla="*/ 3383901 w 3383901"/>
              <a:gd name="connsiteY3" fmla="*/ 553615 h 1969137"/>
              <a:gd name="connsiteX0" fmla="*/ 0 w 3383901"/>
              <a:gd name="connsiteY0" fmla="*/ 0 h 1953332"/>
              <a:gd name="connsiteX1" fmla="*/ 702905 w 3383901"/>
              <a:gd name="connsiteY1" fmla="*/ 1953207 h 1953332"/>
              <a:gd name="connsiteX2" fmla="*/ 1617306 w 3383901"/>
              <a:gd name="connsiteY2" fmla="*/ 895738 h 1953332"/>
              <a:gd name="connsiteX3" fmla="*/ 3383901 w 3383901"/>
              <a:gd name="connsiteY3" fmla="*/ 553615 h 1953332"/>
              <a:gd name="connsiteX0" fmla="*/ 0 w 3383901"/>
              <a:gd name="connsiteY0" fmla="*/ 0 h 1953332"/>
              <a:gd name="connsiteX1" fmla="*/ 702905 w 3383901"/>
              <a:gd name="connsiteY1" fmla="*/ 1953207 h 1953332"/>
              <a:gd name="connsiteX2" fmla="*/ 1617306 w 3383901"/>
              <a:gd name="connsiteY2" fmla="*/ 895738 h 1953332"/>
              <a:gd name="connsiteX3" fmla="*/ 3383901 w 3383901"/>
              <a:gd name="connsiteY3" fmla="*/ 553615 h 1953332"/>
              <a:gd name="connsiteX0" fmla="*/ 0 w 2531705"/>
              <a:gd name="connsiteY0" fmla="*/ 0 h 1953332"/>
              <a:gd name="connsiteX1" fmla="*/ 702905 w 2531705"/>
              <a:gd name="connsiteY1" fmla="*/ 1953207 h 1953332"/>
              <a:gd name="connsiteX2" fmla="*/ 1617306 w 2531705"/>
              <a:gd name="connsiteY2" fmla="*/ 895738 h 1953332"/>
              <a:gd name="connsiteX3" fmla="*/ 2531705 w 2531705"/>
              <a:gd name="connsiteY3" fmla="*/ 572276 h 1953332"/>
              <a:gd name="connsiteX0" fmla="*/ 0 w 2531705"/>
              <a:gd name="connsiteY0" fmla="*/ 0 h 1953332"/>
              <a:gd name="connsiteX1" fmla="*/ 702905 w 2531705"/>
              <a:gd name="connsiteY1" fmla="*/ 1953207 h 1953332"/>
              <a:gd name="connsiteX2" fmla="*/ 1617306 w 2531705"/>
              <a:gd name="connsiteY2" fmla="*/ 895738 h 1953332"/>
              <a:gd name="connsiteX3" fmla="*/ 2531705 w 2531705"/>
              <a:gd name="connsiteY3" fmla="*/ 572276 h 1953332"/>
              <a:gd name="connsiteX0" fmla="*/ 0 w 2531705"/>
              <a:gd name="connsiteY0" fmla="*/ 0 h 1970383"/>
              <a:gd name="connsiteX1" fmla="*/ 702905 w 2531705"/>
              <a:gd name="connsiteY1" fmla="*/ 1953207 h 1970383"/>
              <a:gd name="connsiteX2" fmla="*/ 1586204 w 2531705"/>
              <a:gd name="connsiteY2" fmla="*/ 933060 h 1970383"/>
              <a:gd name="connsiteX3" fmla="*/ 2531705 w 2531705"/>
              <a:gd name="connsiteY3" fmla="*/ 572276 h 1970383"/>
              <a:gd name="connsiteX0" fmla="*/ 0 w 2531705"/>
              <a:gd name="connsiteY0" fmla="*/ 0 h 1968234"/>
              <a:gd name="connsiteX1" fmla="*/ 702905 w 2531705"/>
              <a:gd name="connsiteY1" fmla="*/ 1953207 h 1968234"/>
              <a:gd name="connsiteX2" fmla="*/ 1586204 w 2531705"/>
              <a:gd name="connsiteY2" fmla="*/ 933060 h 1968234"/>
              <a:gd name="connsiteX3" fmla="*/ 2531705 w 2531705"/>
              <a:gd name="connsiteY3" fmla="*/ 572276 h 1968234"/>
              <a:gd name="connsiteX0" fmla="*/ 0 w 2531705"/>
              <a:gd name="connsiteY0" fmla="*/ 0 h 1969028"/>
              <a:gd name="connsiteX1" fmla="*/ 702905 w 2531705"/>
              <a:gd name="connsiteY1" fmla="*/ 1953207 h 1969028"/>
              <a:gd name="connsiteX2" fmla="*/ 1586204 w 2531705"/>
              <a:gd name="connsiteY2" fmla="*/ 933060 h 1969028"/>
              <a:gd name="connsiteX3" fmla="*/ 2531705 w 2531705"/>
              <a:gd name="connsiteY3" fmla="*/ 572276 h 1969028"/>
              <a:gd name="connsiteX0" fmla="*/ 0 w 2531705"/>
              <a:gd name="connsiteY0" fmla="*/ 0 h 1971309"/>
              <a:gd name="connsiteX1" fmla="*/ 702905 w 2531705"/>
              <a:gd name="connsiteY1" fmla="*/ 1953207 h 1971309"/>
              <a:gd name="connsiteX2" fmla="*/ 1586204 w 2531705"/>
              <a:gd name="connsiteY2" fmla="*/ 933060 h 1971309"/>
              <a:gd name="connsiteX3" fmla="*/ 2531705 w 2531705"/>
              <a:gd name="connsiteY3" fmla="*/ 572276 h 1971309"/>
              <a:gd name="connsiteX0" fmla="*/ 0 w 2531705"/>
              <a:gd name="connsiteY0" fmla="*/ 0 h 1986599"/>
              <a:gd name="connsiteX1" fmla="*/ 476607 w 2531705"/>
              <a:gd name="connsiteY1" fmla="*/ 1969642 h 1986599"/>
              <a:gd name="connsiteX2" fmla="*/ 1586204 w 2531705"/>
              <a:gd name="connsiteY2" fmla="*/ 933060 h 1986599"/>
              <a:gd name="connsiteX3" fmla="*/ 2531705 w 2531705"/>
              <a:gd name="connsiteY3" fmla="*/ 572276 h 1986599"/>
              <a:gd name="connsiteX0" fmla="*/ 0 w 2531705"/>
              <a:gd name="connsiteY0" fmla="*/ 0 h 1969642"/>
              <a:gd name="connsiteX1" fmla="*/ 476607 w 2531705"/>
              <a:gd name="connsiteY1" fmla="*/ 1969642 h 1969642"/>
              <a:gd name="connsiteX2" fmla="*/ 1586204 w 2531705"/>
              <a:gd name="connsiteY2" fmla="*/ 933060 h 1969642"/>
              <a:gd name="connsiteX3" fmla="*/ 2531705 w 2531705"/>
              <a:gd name="connsiteY3" fmla="*/ 572276 h 1969642"/>
              <a:gd name="connsiteX0" fmla="*/ 0 w 2531705"/>
              <a:gd name="connsiteY0" fmla="*/ 0 h 1969642"/>
              <a:gd name="connsiteX1" fmla="*/ 476607 w 2531705"/>
              <a:gd name="connsiteY1" fmla="*/ 1969642 h 1969642"/>
              <a:gd name="connsiteX2" fmla="*/ 1586204 w 2531705"/>
              <a:gd name="connsiteY2" fmla="*/ 933060 h 1969642"/>
              <a:gd name="connsiteX3" fmla="*/ 2531705 w 2531705"/>
              <a:gd name="connsiteY3" fmla="*/ 572276 h 1969642"/>
              <a:gd name="connsiteX0" fmla="*/ 0 w 2531705"/>
              <a:gd name="connsiteY0" fmla="*/ 0 h 1970339"/>
              <a:gd name="connsiteX1" fmla="*/ 476607 w 2531705"/>
              <a:gd name="connsiteY1" fmla="*/ 1969642 h 1970339"/>
              <a:gd name="connsiteX2" fmla="*/ 1586204 w 2531705"/>
              <a:gd name="connsiteY2" fmla="*/ 933060 h 1970339"/>
              <a:gd name="connsiteX3" fmla="*/ 2531705 w 2531705"/>
              <a:gd name="connsiteY3" fmla="*/ 572276 h 1970339"/>
              <a:gd name="connsiteX0" fmla="*/ 0 w 2531705"/>
              <a:gd name="connsiteY0" fmla="*/ 0 h 1986020"/>
              <a:gd name="connsiteX1" fmla="*/ 476607 w 2531705"/>
              <a:gd name="connsiteY1" fmla="*/ 1969642 h 1986020"/>
              <a:gd name="connsiteX2" fmla="*/ 1543774 w 2531705"/>
              <a:gd name="connsiteY2" fmla="*/ 920734 h 1986020"/>
              <a:gd name="connsiteX3" fmla="*/ 2531705 w 2531705"/>
              <a:gd name="connsiteY3" fmla="*/ 572276 h 1986020"/>
              <a:gd name="connsiteX0" fmla="*/ 0 w 3076234"/>
              <a:gd name="connsiteY0" fmla="*/ 0 h 1986464"/>
              <a:gd name="connsiteX1" fmla="*/ 476607 w 3076234"/>
              <a:gd name="connsiteY1" fmla="*/ 1969642 h 1986464"/>
              <a:gd name="connsiteX2" fmla="*/ 1543774 w 3076234"/>
              <a:gd name="connsiteY2" fmla="*/ 920734 h 1986464"/>
              <a:gd name="connsiteX3" fmla="*/ 3076234 w 3076234"/>
              <a:gd name="connsiteY3" fmla="*/ 395603 h 1986464"/>
              <a:gd name="connsiteX0" fmla="*/ 0 w 3076234"/>
              <a:gd name="connsiteY0" fmla="*/ 0 h 1986464"/>
              <a:gd name="connsiteX1" fmla="*/ 476607 w 3076234"/>
              <a:gd name="connsiteY1" fmla="*/ 1969642 h 1986464"/>
              <a:gd name="connsiteX2" fmla="*/ 1543774 w 3076234"/>
              <a:gd name="connsiteY2" fmla="*/ 920734 h 1986464"/>
              <a:gd name="connsiteX3" fmla="*/ 3076234 w 3076234"/>
              <a:gd name="connsiteY3" fmla="*/ 395603 h 1986464"/>
              <a:gd name="connsiteX0" fmla="*/ 0 w 3076234"/>
              <a:gd name="connsiteY0" fmla="*/ 0 h 1971523"/>
              <a:gd name="connsiteX1" fmla="*/ 476607 w 3076234"/>
              <a:gd name="connsiteY1" fmla="*/ 1969642 h 1971523"/>
              <a:gd name="connsiteX2" fmla="*/ 1543774 w 3076234"/>
              <a:gd name="connsiteY2" fmla="*/ 920734 h 1971523"/>
              <a:gd name="connsiteX3" fmla="*/ 3076234 w 3076234"/>
              <a:gd name="connsiteY3" fmla="*/ 395603 h 1971523"/>
              <a:gd name="connsiteX0" fmla="*/ 0 w 3076234"/>
              <a:gd name="connsiteY0" fmla="*/ 0 h 1971541"/>
              <a:gd name="connsiteX1" fmla="*/ 476607 w 3076234"/>
              <a:gd name="connsiteY1" fmla="*/ 1969642 h 1971541"/>
              <a:gd name="connsiteX2" fmla="*/ 1543774 w 3076234"/>
              <a:gd name="connsiteY2" fmla="*/ 920734 h 1971541"/>
              <a:gd name="connsiteX3" fmla="*/ 3076234 w 3076234"/>
              <a:gd name="connsiteY3" fmla="*/ 395603 h 1971541"/>
              <a:gd name="connsiteX0" fmla="*/ 0 w 3076234"/>
              <a:gd name="connsiteY0" fmla="*/ 0 h 1987300"/>
              <a:gd name="connsiteX1" fmla="*/ 476607 w 3076234"/>
              <a:gd name="connsiteY1" fmla="*/ 1969642 h 1987300"/>
              <a:gd name="connsiteX2" fmla="*/ 1543774 w 3076234"/>
              <a:gd name="connsiteY2" fmla="*/ 935152 h 1987300"/>
              <a:gd name="connsiteX3" fmla="*/ 3076234 w 3076234"/>
              <a:gd name="connsiteY3" fmla="*/ 395603 h 1987300"/>
              <a:gd name="connsiteX0" fmla="*/ 0 w 3076234"/>
              <a:gd name="connsiteY0" fmla="*/ 0 h 1988173"/>
              <a:gd name="connsiteX1" fmla="*/ 476607 w 3076234"/>
              <a:gd name="connsiteY1" fmla="*/ 1969642 h 1988173"/>
              <a:gd name="connsiteX2" fmla="*/ 1543774 w 3076234"/>
              <a:gd name="connsiteY2" fmla="*/ 935152 h 1988173"/>
              <a:gd name="connsiteX3" fmla="*/ 3076234 w 3076234"/>
              <a:gd name="connsiteY3" fmla="*/ 395603 h 1988173"/>
              <a:gd name="connsiteX0" fmla="*/ 0 w 3076234"/>
              <a:gd name="connsiteY0" fmla="*/ 0 h 1999312"/>
              <a:gd name="connsiteX1" fmla="*/ 476607 w 3076234"/>
              <a:gd name="connsiteY1" fmla="*/ 1969642 h 1999312"/>
              <a:gd name="connsiteX2" fmla="*/ 1382473 w 3076234"/>
              <a:gd name="connsiteY2" fmla="*/ 1108165 h 1999312"/>
              <a:gd name="connsiteX3" fmla="*/ 3076234 w 3076234"/>
              <a:gd name="connsiteY3" fmla="*/ 395603 h 1999312"/>
              <a:gd name="connsiteX0" fmla="*/ 0 w 3076234"/>
              <a:gd name="connsiteY0" fmla="*/ 0 h 2001039"/>
              <a:gd name="connsiteX1" fmla="*/ 476607 w 3076234"/>
              <a:gd name="connsiteY1" fmla="*/ 1969642 h 2001039"/>
              <a:gd name="connsiteX2" fmla="*/ 1382473 w 3076234"/>
              <a:gd name="connsiteY2" fmla="*/ 1108165 h 2001039"/>
              <a:gd name="connsiteX3" fmla="*/ 3076234 w 3076234"/>
              <a:gd name="connsiteY3" fmla="*/ 395603 h 2001039"/>
              <a:gd name="connsiteX0" fmla="*/ 0 w 3076234"/>
              <a:gd name="connsiteY0" fmla="*/ 0 h 2004473"/>
              <a:gd name="connsiteX1" fmla="*/ 476607 w 3076234"/>
              <a:gd name="connsiteY1" fmla="*/ 1969642 h 2004473"/>
              <a:gd name="connsiteX2" fmla="*/ 1382473 w 3076234"/>
              <a:gd name="connsiteY2" fmla="*/ 1108165 h 2004473"/>
              <a:gd name="connsiteX3" fmla="*/ 3076234 w 3076234"/>
              <a:gd name="connsiteY3" fmla="*/ 395603 h 2004473"/>
              <a:gd name="connsiteX0" fmla="*/ 0 w 3076234"/>
              <a:gd name="connsiteY0" fmla="*/ 0 h 1998851"/>
              <a:gd name="connsiteX1" fmla="*/ 476607 w 3076234"/>
              <a:gd name="connsiteY1" fmla="*/ 1969642 h 1998851"/>
              <a:gd name="connsiteX2" fmla="*/ 1382473 w 3076234"/>
              <a:gd name="connsiteY2" fmla="*/ 1108165 h 1998851"/>
              <a:gd name="connsiteX3" fmla="*/ 3076234 w 3076234"/>
              <a:gd name="connsiteY3" fmla="*/ 395603 h 1998851"/>
              <a:gd name="connsiteX0" fmla="*/ 0 w 3076234"/>
              <a:gd name="connsiteY0" fmla="*/ 0 h 2021192"/>
              <a:gd name="connsiteX1" fmla="*/ 476607 w 3076234"/>
              <a:gd name="connsiteY1" fmla="*/ 1969642 h 2021192"/>
              <a:gd name="connsiteX2" fmla="*/ 1090982 w 3076234"/>
              <a:gd name="connsiteY2" fmla="*/ 1417799 h 2021192"/>
              <a:gd name="connsiteX3" fmla="*/ 1382473 w 3076234"/>
              <a:gd name="connsiteY3" fmla="*/ 1108165 h 2021192"/>
              <a:gd name="connsiteX4" fmla="*/ 3076234 w 3076234"/>
              <a:gd name="connsiteY4" fmla="*/ 395603 h 2021192"/>
              <a:gd name="connsiteX0" fmla="*/ 0 w 3076234"/>
              <a:gd name="connsiteY0" fmla="*/ 0 h 2021193"/>
              <a:gd name="connsiteX1" fmla="*/ 476607 w 3076234"/>
              <a:gd name="connsiteY1" fmla="*/ 1969642 h 2021193"/>
              <a:gd name="connsiteX2" fmla="*/ 1090982 w 3076234"/>
              <a:gd name="connsiteY2" fmla="*/ 1417799 h 2021193"/>
              <a:gd name="connsiteX3" fmla="*/ 1382473 w 3076234"/>
              <a:gd name="connsiteY3" fmla="*/ 1108165 h 2021193"/>
              <a:gd name="connsiteX4" fmla="*/ 2120832 w 3076234"/>
              <a:gd name="connsiteY4" fmla="*/ 639240 h 2021193"/>
              <a:gd name="connsiteX5" fmla="*/ 3076234 w 3076234"/>
              <a:gd name="connsiteY5" fmla="*/ 395603 h 2021193"/>
              <a:gd name="connsiteX0" fmla="*/ 0 w 2986954"/>
              <a:gd name="connsiteY0" fmla="*/ 0 h 1962295"/>
              <a:gd name="connsiteX1" fmla="*/ 387327 w 2986954"/>
              <a:gd name="connsiteY1" fmla="*/ 1913780 h 1962295"/>
              <a:gd name="connsiteX2" fmla="*/ 1001702 w 2986954"/>
              <a:gd name="connsiteY2" fmla="*/ 1361937 h 1962295"/>
              <a:gd name="connsiteX3" fmla="*/ 1293193 w 2986954"/>
              <a:gd name="connsiteY3" fmla="*/ 1052303 h 1962295"/>
              <a:gd name="connsiteX4" fmla="*/ 2031552 w 2986954"/>
              <a:gd name="connsiteY4" fmla="*/ 583378 h 1962295"/>
              <a:gd name="connsiteX5" fmla="*/ 2986954 w 2986954"/>
              <a:gd name="connsiteY5" fmla="*/ 339741 h 1962295"/>
              <a:gd name="connsiteX0" fmla="*/ 0 w 2986954"/>
              <a:gd name="connsiteY0" fmla="*/ 0 h 1969800"/>
              <a:gd name="connsiteX1" fmla="*/ 387327 w 2986954"/>
              <a:gd name="connsiteY1" fmla="*/ 1921760 h 1969800"/>
              <a:gd name="connsiteX2" fmla="*/ 1001702 w 2986954"/>
              <a:gd name="connsiteY2" fmla="*/ 1361937 h 1969800"/>
              <a:gd name="connsiteX3" fmla="*/ 1293193 w 2986954"/>
              <a:gd name="connsiteY3" fmla="*/ 1052303 h 1969800"/>
              <a:gd name="connsiteX4" fmla="*/ 2031552 w 2986954"/>
              <a:gd name="connsiteY4" fmla="*/ 583378 h 1969800"/>
              <a:gd name="connsiteX5" fmla="*/ 2986954 w 2986954"/>
              <a:gd name="connsiteY5" fmla="*/ 339741 h 1969800"/>
              <a:gd name="connsiteX0" fmla="*/ 0 w 2986954"/>
              <a:gd name="connsiteY0" fmla="*/ 0 h 1932368"/>
              <a:gd name="connsiteX1" fmla="*/ 373591 w 2986954"/>
              <a:gd name="connsiteY1" fmla="*/ 1881859 h 1932368"/>
              <a:gd name="connsiteX2" fmla="*/ 1001702 w 2986954"/>
              <a:gd name="connsiteY2" fmla="*/ 1361937 h 1932368"/>
              <a:gd name="connsiteX3" fmla="*/ 1293193 w 2986954"/>
              <a:gd name="connsiteY3" fmla="*/ 1052303 h 1932368"/>
              <a:gd name="connsiteX4" fmla="*/ 2031552 w 2986954"/>
              <a:gd name="connsiteY4" fmla="*/ 583378 h 1932368"/>
              <a:gd name="connsiteX5" fmla="*/ 2986954 w 2986954"/>
              <a:gd name="connsiteY5" fmla="*/ 339741 h 1932368"/>
              <a:gd name="connsiteX0" fmla="*/ 0 w 2993822"/>
              <a:gd name="connsiteY0" fmla="*/ 0 h 1932368"/>
              <a:gd name="connsiteX1" fmla="*/ 373591 w 2993822"/>
              <a:gd name="connsiteY1" fmla="*/ 1881859 h 1932368"/>
              <a:gd name="connsiteX2" fmla="*/ 1001702 w 2993822"/>
              <a:gd name="connsiteY2" fmla="*/ 1361937 h 1932368"/>
              <a:gd name="connsiteX3" fmla="*/ 1293193 w 2993822"/>
              <a:gd name="connsiteY3" fmla="*/ 1052303 h 1932368"/>
              <a:gd name="connsiteX4" fmla="*/ 2031552 w 2993822"/>
              <a:gd name="connsiteY4" fmla="*/ 583378 h 1932368"/>
              <a:gd name="connsiteX5" fmla="*/ 2993822 w 2993822"/>
              <a:gd name="connsiteY5" fmla="*/ 375651 h 1932368"/>
              <a:gd name="connsiteX0" fmla="*/ 0 w 2993822"/>
              <a:gd name="connsiteY0" fmla="*/ 0 h 1932368"/>
              <a:gd name="connsiteX1" fmla="*/ 373591 w 2993822"/>
              <a:gd name="connsiteY1" fmla="*/ 1881859 h 1932368"/>
              <a:gd name="connsiteX2" fmla="*/ 1001702 w 2993822"/>
              <a:gd name="connsiteY2" fmla="*/ 1361937 h 1932368"/>
              <a:gd name="connsiteX3" fmla="*/ 1293193 w 2993822"/>
              <a:gd name="connsiteY3" fmla="*/ 1052303 h 1932368"/>
              <a:gd name="connsiteX4" fmla="*/ 2031552 w 2993822"/>
              <a:gd name="connsiteY4" fmla="*/ 583378 h 1932368"/>
              <a:gd name="connsiteX5" fmla="*/ 2993822 w 2993822"/>
              <a:gd name="connsiteY5" fmla="*/ 375651 h 1932368"/>
              <a:gd name="connsiteX0" fmla="*/ 0 w 2993822"/>
              <a:gd name="connsiteY0" fmla="*/ 0 h 1932368"/>
              <a:gd name="connsiteX1" fmla="*/ 373591 w 2993822"/>
              <a:gd name="connsiteY1" fmla="*/ 1881859 h 1932368"/>
              <a:gd name="connsiteX2" fmla="*/ 1001702 w 2993822"/>
              <a:gd name="connsiteY2" fmla="*/ 1361937 h 1932368"/>
              <a:gd name="connsiteX3" fmla="*/ 1409943 w 2993822"/>
              <a:gd name="connsiteY3" fmla="*/ 968511 h 1932368"/>
              <a:gd name="connsiteX4" fmla="*/ 2031552 w 2993822"/>
              <a:gd name="connsiteY4" fmla="*/ 583378 h 1932368"/>
              <a:gd name="connsiteX5" fmla="*/ 2993822 w 2993822"/>
              <a:gd name="connsiteY5" fmla="*/ 375651 h 1932368"/>
              <a:gd name="connsiteX0" fmla="*/ 0 w 2993822"/>
              <a:gd name="connsiteY0" fmla="*/ 0 h 1938997"/>
              <a:gd name="connsiteX1" fmla="*/ 373591 w 2993822"/>
              <a:gd name="connsiteY1" fmla="*/ 1881859 h 1938997"/>
              <a:gd name="connsiteX2" fmla="*/ 994833 w 2993822"/>
              <a:gd name="connsiteY2" fmla="*/ 1413808 h 1938997"/>
              <a:gd name="connsiteX3" fmla="*/ 1409943 w 2993822"/>
              <a:gd name="connsiteY3" fmla="*/ 968511 h 1938997"/>
              <a:gd name="connsiteX4" fmla="*/ 2031552 w 2993822"/>
              <a:gd name="connsiteY4" fmla="*/ 583378 h 1938997"/>
              <a:gd name="connsiteX5" fmla="*/ 2993822 w 2993822"/>
              <a:gd name="connsiteY5" fmla="*/ 375651 h 1938997"/>
              <a:gd name="connsiteX0" fmla="*/ 0 w 2993822"/>
              <a:gd name="connsiteY0" fmla="*/ 0 h 1916959"/>
              <a:gd name="connsiteX1" fmla="*/ 366723 w 2993822"/>
              <a:gd name="connsiteY1" fmla="*/ 1857918 h 1916959"/>
              <a:gd name="connsiteX2" fmla="*/ 994833 w 2993822"/>
              <a:gd name="connsiteY2" fmla="*/ 1413808 h 1916959"/>
              <a:gd name="connsiteX3" fmla="*/ 1409943 w 2993822"/>
              <a:gd name="connsiteY3" fmla="*/ 968511 h 1916959"/>
              <a:gd name="connsiteX4" fmla="*/ 2031552 w 2993822"/>
              <a:gd name="connsiteY4" fmla="*/ 583378 h 1916959"/>
              <a:gd name="connsiteX5" fmla="*/ 2993822 w 2993822"/>
              <a:gd name="connsiteY5" fmla="*/ 375651 h 1916959"/>
              <a:gd name="connsiteX0" fmla="*/ 0 w 2993822"/>
              <a:gd name="connsiteY0" fmla="*/ 0 h 1916959"/>
              <a:gd name="connsiteX1" fmla="*/ 366723 w 2993822"/>
              <a:gd name="connsiteY1" fmla="*/ 1857918 h 1916959"/>
              <a:gd name="connsiteX2" fmla="*/ 994833 w 2993822"/>
              <a:gd name="connsiteY2" fmla="*/ 1413808 h 1916959"/>
              <a:gd name="connsiteX3" fmla="*/ 1409943 w 2993822"/>
              <a:gd name="connsiteY3" fmla="*/ 968511 h 1916959"/>
              <a:gd name="connsiteX4" fmla="*/ 2031552 w 2993822"/>
              <a:gd name="connsiteY4" fmla="*/ 583378 h 1916959"/>
              <a:gd name="connsiteX5" fmla="*/ 2993822 w 2993822"/>
              <a:gd name="connsiteY5" fmla="*/ 375651 h 1916959"/>
              <a:gd name="connsiteX0" fmla="*/ 0 w 2993822"/>
              <a:gd name="connsiteY0" fmla="*/ 0 h 1918845"/>
              <a:gd name="connsiteX1" fmla="*/ 366723 w 2993822"/>
              <a:gd name="connsiteY1" fmla="*/ 1857918 h 1918845"/>
              <a:gd name="connsiteX2" fmla="*/ 994833 w 2993822"/>
              <a:gd name="connsiteY2" fmla="*/ 1413808 h 1918845"/>
              <a:gd name="connsiteX3" fmla="*/ 1409943 w 2993822"/>
              <a:gd name="connsiteY3" fmla="*/ 968511 h 1918845"/>
              <a:gd name="connsiteX4" fmla="*/ 2031552 w 2993822"/>
              <a:gd name="connsiteY4" fmla="*/ 583378 h 1918845"/>
              <a:gd name="connsiteX5" fmla="*/ 2993822 w 2993822"/>
              <a:gd name="connsiteY5" fmla="*/ 375651 h 1918845"/>
              <a:gd name="connsiteX0" fmla="*/ 0 w 2993822"/>
              <a:gd name="connsiteY0" fmla="*/ 0 h 1918845"/>
              <a:gd name="connsiteX1" fmla="*/ 366723 w 2993822"/>
              <a:gd name="connsiteY1" fmla="*/ 1857918 h 1918845"/>
              <a:gd name="connsiteX2" fmla="*/ 994833 w 2993822"/>
              <a:gd name="connsiteY2" fmla="*/ 1413808 h 1918845"/>
              <a:gd name="connsiteX3" fmla="*/ 1409943 w 2993822"/>
              <a:gd name="connsiteY3" fmla="*/ 968511 h 1918845"/>
              <a:gd name="connsiteX4" fmla="*/ 2031552 w 2993822"/>
              <a:gd name="connsiteY4" fmla="*/ 583378 h 1918845"/>
              <a:gd name="connsiteX5" fmla="*/ 2993822 w 2993822"/>
              <a:gd name="connsiteY5" fmla="*/ 375651 h 191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3822" h="1918845">
                <a:moveTo>
                  <a:pt x="0" y="0"/>
                </a:moveTo>
                <a:cubicBezTo>
                  <a:pt x="114786" y="1021969"/>
                  <a:pt x="200918" y="1622283"/>
                  <a:pt x="366723" y="1857918"/>
                </a:cubicBezTo>
                <a:cubicBezTo>
                  <a:pt x="532528" y="2093553"/>
                  <a:pt x="850724" y="1581327"/>
                  <a:pt x="994833" y="1413808"/>
                </a:cubicBezTo>
                <a:cubicBezTo>
                  <a:pt x="1118340" y="1250278"/>
                  <a:pt x="1244025" y="1110907"/>
                  <a:pt x="1409943" y="968511"/>
                </a:cubicBezTo>
                <a:cubicBezTo>
                  <a:pt x="1575861" y="826115"/>
                  <a:pt x="1749259" y="702138"/>
                  <a:pt x="2031552" y="583378"/>
                </a:cubicBezTo>
                <a:cubicBezTo>
                  <a:pt x="2313845" y="464618"/>
                  <a:pt x="2759044" y="400297"/>
                  <a:pt x="2993822" y="375651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55E52055-27D3-13C1-BCC8-1BC2B4045EDA}"/>
              </a:ext>
            </a:extLst>
          </p:cNvPr>
          <p:cNvSpPr/>
          <p:nvPr/>
        </p:nvSpPr>
        <p:spPr>
          <a:xfrm>
            <a:off x="1224814" y="-922167"/>
            <a:ext cx="5507888" cy="2188603"/>
          </a:xfrm>
          <a:custGeom>
            <a:avLst/>
            <a:gdLst>
              <a:gd name="connsiteX0" fmla="*/ 0 w 1682645"/>
              <a:gd name="connsiteY0" fmla="*/ 0 h 1293301"/>
              <a:gd name="connsiteX1" fmla="*/ 408481 w 1682645"/>
              <a:gd name="connsiteY1" fmla="*/ 1131758 h 1293301"/>
              <a:gd name="connsiteX2" fmla="*/ 1682645 w 1682645"/>
              <a:gd name="connsiteY2" fmla="*/ 1281659 h 1293301"/>
              <a:gd name="connsiteX0" fmla="*/ 0 w 1682645"/>
              <a:gd name="connsiteY0" fmla="*/ 0 h 1285071"/>
              <a:gd name="connsiteX1" fmla="*/ 408481 w 1682645"/>
              <a:gd name="connsiteY1" fmla="*/ 1131758 h 1285071"/>
              <a:gd name="connsiteX2" fmla="*/ 1682645 w 1682645"/>
              <a:gd name="connsiteY2" fmla="*/ 1281659 h 1285071"/>
              <a:gd name="connsiteX0" fmla="*/ 0 w 1682645"/>
              <a:gd name="connsiteY0" fmla="*/ 0 h 1281659"/>
              <a:gd name="connsiteX1" fmla="*/ 513148 w 1682645"/>
              <a:gd name="connsiteY1" fmla="*/ 981856 h 1281659"/>
              <a:gd name="connsiteX2" fmla="*/ 1682645 w 1682645"/>
              <a:gd name="connsiteY2" fmla="*/ 1281659 h 1281659"/>
              <a:gd name="connsiteX0" fmla="*/ 0 w 1621334"/>
              <a:gd name="connsiteY0" fmla="*/ 0 h 990552"/>
              <a:gd name="connsiteX1" fmla="*/ 451837 w 1621334"/>
              <a:gd name="connsiteY1" fmla="*/ 690749 h 990552"/>
              <a:gd name="connsiteX2" fmla="*/ 1621334 w 1621334"/>
              <a:gd name="connsiteY2" fmla="*/ 990552 h 990552"/>
              <a:gd name="connsiteX0" fmla="*/ 0 w 1621334"/>
              <a:gd name="connsiteY0" fmla="*/ 0 h 990552"/>
              <a:gd name="connsiteX1" fmla="*/ 451837 w 1621334"/>
              <a:gd name="connsiteY1" fmla="*/ 690749 h 990552"/>
              <a:gd name="connsiteX2" fmla="*/ 1621334 w 1621334"/>
              <a:gd name="connsiteY2" fmla="*/ 990552 h 990552"/>
              <a:gd name="connsiteX0" fmla="*/ 0 w 1621334"/>
              <a:gd name="connsiteY0" fmla="*/ 0 h 990552"/>
              <a:gd name="connsiteX1" fmla="*/ 451837 w 1621334"/>
              <a:gd name="connsiteY1" fmla="*/ 690749 h 990552"/>
              <a:gd name="connsiteX2" fmla="*/ 1621334 w 1621334"/>
              <a:gd name="connsiteY2" fmla="*/ 990552 h 990552"/>
              <a:gd name="connsiteX0" fmla="*/ 0 w 1621334"/>
              <a:gd name="connsiteY0" fmla="*/ 0 h 990552"/>
              <a:gd name="connsiteX1" fmla="*/ 451837 w 1621334"/>
              <a:gd name="connsiteY1" fmla="*/ 690749 h 990552"/>
              <a:gd name="connsiteX2" fmla="*/ 1621334 w 1621334"/>
              <a:gd name="connsiteY2" fmla="*/ 990552 h 990552"/>
              <a:gd name="connsiteX0" fmla="*/ 0 w 1621334"/>
              <a:gd name="connsiteY0" fmla="*/ 0 h 990552"/>
              <a:gd name="connsiteX1" fmla="*/ 451837 w 1621334"/>
              <a:gd name="connsiteY1" fmla="*/ 690749 h 990552"/>
              <a:gd name="connsiteX2" fmla="*/ 1621334 w 1621334"/>
              <a:gd name="connsiteY2" fmla="*/ 990552 h 99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1334" h="990552">
                <a:moveTo>
                  <a:pt x="0" y="0"/>
                </a:moveTo>
                <a:cubicBezTo>
                  <a:pt x="118519" y="285166"/>
                  <a:pt x="171396" y="477139"/>
                  <a:pt x="451837" y="690749"/>
                </a:cubicBezTo>
                <a:cubicBezTo>
                  <a:pt x="732278" y="904359"/>
                  <a:pt x="1255760" y="978061"/>
                  <a:pt x="1621334" y="990552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4" name="Picture 83" descr="\documentclass{article}&#10;\usepackage{amsmath}&#10;\pagestyle{empty}&#10;\begin{document}&#10;&#10;&#10;$2p\sigma$&#10;&#10;\end{document}" title="IguanaTex Bitmap Display">
            <a:extLst>
              <a:ext uri="{FF2B5EF4-FFF2-40B4-BE49-F238E27FC236}">
                <a16:creationId xmlns:a16="http://schemas.microsoft.com/office/drawing/2014/main" id="{31246517-547D-C4FB-8C41-7DA4B338780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5553943" y="896789"/>
            <a:ext cx="387048" cy="216381"/>
          </a:xfrm>
          <a:prstGeom prst="rect">
            <a:avLst/>
          </a:prstGeom>
        </p:spPr>
      </p:pic>
      <p:sp>
        <p:nvSpPr>
          <p:cNvPr id="95" name="Textfeld 45">
            <a:extLst>
              <a:ext uri="{FF2B5EF4-FFF2-40B4-BE49-F238E27FC236}">
                <a16:creationId xmlns:a16="http://schemas.microsoft.com/office/drawing/2014/main" id="{D94A6A42-8E87-34E6-2E8A-281370386199}"/>
              </a:ext>
            </a:extLst>
          </p:cNvPr>
          <p:cNvSpPr txBox="1"/>
          <p:nvPr/>
        </p:nvSpPr>
        <p:spPr>
          <a:xfrm>
            <a:off x="5648350" y="-141241"/>
            <a:ext cx="9813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/>
              <a:t>H</a:t>
            </a:r>
            <a:r>
              <a:rPr lang="en-US" sz="4800" baseline="-25000"/>
              <a:t>2</a:t>
            </a:r>
            <a:r>
              <a:rPr lang="en-US" sz="4800" baseline="30000"/>
              <a:t>+</a:t>
            </a:r>
            <a:endParaRPr lang="de-CH" sz="480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572BB1-8CBD-183D-A490-EC4F726F2EA6}"/>
              </a:ext>
            </a:extLst>
          </p:cNvPr>
          <p:cNvGrpSpPr/>
          <p:nvPr/>
        </p:nvGrpSpPr>
        <p:grpSpPr>
          <a:xfrm>
            <a:off x="5099338" y="6065613"/>
            <a:ext cx="566011" cy="374435"/>
            <a:chOff x="5099338" y="6065613"/>
            <a:chExt cx="566011" cy="374435"/>
          </a:xfrm>
        </p:grpSpPr>
        <p:sp>
          <p:nvSpPr>
            <p:cNvPr id="2" name="Oval 30 1">
              <a:extLst>
                <a:ext uri="{FF2B5EF4-FFF2-40B4-BE49-F238E27FC236}">
                  <a16:creationId xmlns:a16="http://schemas.microsoft.com/office/drawing/2014/main" id="{83F71665-4402-C323-C0BE-A95039242BE5}"/>
                </a:ext>
              </a:extLst>
            </p:cNvPr>
            <p:cNvSpPr/>
            <p:nvPr/>
          </p:nvSpPr>
          <p:spPr>
            <a:xfrm>
              <a:off x="5099338" y="6172373"/>
              <a:ext cx="220674" cy="220674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9FA7B8E-0F42-44FB-7B1E-DE3B97439F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09675" y="6065613"/>
              <a:ext cx="0" cy="3744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30 2">
              <a:extLst>
                <a:ext uri="{FF2B5EF4-FFF2-40B4-BE49-F238E27FC236}">
                  <a16:creationId xmlns:a16="http://schemas.microsoft.com/office/drawing/2014/main" id="{7B0FA951-8FDC-CD33-08FE-89B666CD9484}"/>
                </a:ext>
              </a:extLst>
            </p:cNvPr>
            <p:cNvSpPr/>
            <p:nvPr/>
          </p:nvSpPr>
          <p:spPr>
            <a:xfrm>
              <a:off x="5444675" y="6172373"/>
              <a:ext cx="220674" cy="220674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7133C9B-C442-B06D-646F-05D0E96873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5012" y="6065613"/>
              <a:ext cx="0" cy="3744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0E40FF1-80C3-E54C-27BE-0FEDAF0991D8}"/>
                </a:ext>
              </a:extLst>
            </p:cNvPr>
            <p:cNvCxnSpPr>
              <a:cxnSpLocks/>
              <a:stCxn id="2" idx="6"/>
              <a:endCxn id="48" idx="2"/>
            </p:cNvCxnSpPr>
            <p:nvPr/>
          </p:nvCxnSpPr>
          <p:spPr>
            <a:xfrm>
              <a:off x="5320012" y="6282710"/>
              <a:ext cx="12466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FB9BA81-A2B4-698F-BB15-BAD889F5C6C7}"/>
              </a:ext>
            </a:extLst>
          </p:cNvPr>
          <p:cNvGrpSpPr/>
          <p:nvPr/>
        </p:nvGrpSpPr>
        <p:grpSpPr>
          <a:xfrm>
            <a:off x="4213718" y="6199805"/>
            <a:ext cx="566011" cy="433964"/>
            <a:chOff x="4143046" y="6168814"/>
            <a:chExt cx="566011" cy="433964"/>
          </a:xfrm>
        </p:grpSpPr>
        <p:sp>
          <p:nvSpPr>
            <p:cNvPr id="56" name="Oval 30 3">
              <a:extLst>
                <a:ext uri="{FF2B5EF4-FFF2-40B4-BE49-F238E27FC236}">
                  <a16:creationId xmlns:a16="http://schemas.microsoft.com/office/drawing/2014/main" id="{AFF12CD4-E0E5-A824-4079-161BB7418348}"/>
                </a:ext>
              </a:extLst>
            </p:cNvPr>
            <p:cNvSpPr/>
            <p:nvPr/>
          </p:nvSpPr>
          <p:spPr>
            <a:xfrm>
              <a:off x="4143046" y="6275574"/>
              <a:ext cx="220674" cy="220674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07FD7CF-1880-C61C-D5DD-12CB779990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3383" y="6168814"/>
              <a:ext cx="0" cy="3744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6F33B4A-3F8D-A67F-EB6E-9E4B64B1FEFD}"/>
                </a:ext>
              </a:extLst>
            </p:cNvPr>
            <p:cNvGrpSpPr/>
            <p:nvPr/>
          </p:nvGrpSpPr>
          <p:grpSpPr>
            <a:xfrm flipV="1">
              <a:off x="4488383" y="6228343"/>
              <a:ext cx="220674" cy="374435"/>
              <a:chOff x="4488383" y="6168814"/>
              <a:chExt cx="220674" cy="374435"/>
            </a:xfrm>
          </p:grpSpPr>
          <p:sp>
            <p:nvSpPr>
              <p:cNvPr id="58" name="Oval 30 4">
                <a:extLst>
                  <a:ext uri="{FF2B5EF4-FFF2-40B4-BE49-F238E27FC236}">
                    <a16:creationId xmlns:a16="http://schemas.microsoft.com/office/drawing/2014/main" id="{CA6C1AC7-61E6-91E2-80DA-3FABE7768177}"/>
                  </a:ext>
                </a:extLst>
              </p:cNvPr>
              <p:cNvSpPr/>
              <p:nvPr/>
            </p:nvSpPr>
            <p:spPr>
              <a:xfrm>
                <a:off x="4488383" y="6275574"/>
                <a:ext cx="220674" cy="220674"/>
              </a:xfrm>
              <a:prstGeom prst="ellipse">
                <a:avLst/>
              </a:prstGeom>
              <a:solidFill>
                <a:srgbClr val="FFBDBD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66E60365-6C39-EA13-83CB-CDDAE083AF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8720" y="6168814"/>
                <a:ext cx="0" cy="37443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46B04CA-0A3F-3C67-E5AA-C5811D99B01A}"/>
                </a:ext>
              </a:extLst>
            </p:cNvPr>
            <p:cNvCxnSpPr>
              <a:cxnSpLocks/>
              <a:stCxn id="56" idx="6"/>
              <a:endCxn id="58" idx="2"/>
            </p:cNvCxnSpPr>
            <p:nvPr/>
          </p:nvCxnSpPr>
          <p:spPr>
            <a:xfrm flipV="1">
              <a:off x="4363720" y="6385681"/>
              <a:ext cx="124663" cy="23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CEB6F957-F7C1-5921-7AD4-74A143550A6D}"/>
              </a:ext>
            </a:extLst>
          </p:cNvPr>
          <p:cNvSpPr/>
          <p:nvPr/>
        </p:nvSpPr>
        <p:spPr>
          <a:xfrm>
            <a:off x="6832450" y="1289018"/>
            <a:ext cx="3884648" cy="5272817"/>
          </a:xfrm>
          <a:prstGeom prst="roundRect">
            <a:avLst>
              <a:gd name="adj" fmla="val 89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88"/>
          </a:p>
        </p:txBody>
      </p:sp>
      <p:cxnSp>
        <p:nvCxnSpPr>
          <p:cNvPr id="64" name="Straight Connector 5647">
            <a:extLst>
              <a:ext uri="{FF2B5EF4-FFF2-40B4-BE49-F238E27FC236}">
                <a16:creationId xmlns:a16="http://schemas.microsoft.com/office/drawing/2014/main" id="{6EDE1A66-2C8A-4A75-0557-76C3A965A9E6}"/>
              </a:ext>
            </a:extLst>
          </p:cNvPr>
          <p:cNvCxnSpPr>
            <a:cxnSpLocks/>
          </p:cNvCxnSpPr>
          <p:nvPr/>
        </p:nvCxnSpPr>
        <p:spPr>
          <a:xfrm>
            <a:off x="6191386" y="5129307"/>
            <a:ext cx="666012" cy="1215821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5648">
            <a:extLst>
              <a:ext uri="{FF2B5EF4-FFF2-40B4-BE49-F238E27FC236}">
                <a16:creationId xmlns:a16="http://schemas.microsoft.com/office/drawing/2014/main" id="{401638C6-2D6E-5A7D-B564-342E210A7E71}"/>
              </a:ext>
            </a:extLst>
          </p:cNvPr>
          <p:cNvCxnSpPr>
            <a:cxnSpLocks/>
          </p:cNvCxnSpPr>
          <p:nvPr/>
        </p:nvCxnSpPr>
        <p:spPr>
          <a:xfrm flipV="1">
            <a:off x="6191386" y="1564697"/>
            <a:ext cx="650372" cy="3244477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7A81CB09-CAA2-AEEA-0E26-65CB5D3AFBF9}"/>
              </a:ext>
            </a:extLst>
          </p:cNvPr>
          <p:cNvGrpSpPr/>
          <p:nvPr/>
        </p:nvGrpSpPr>
        <p:grpSpPr>
          <a:xfrm flipH="1">
            <a:off x="7129545" y="1842007"/>
            <a:ext cx="3094323" cy="4207396"/>
            <a:chOff x="7129545" y="1842007"/>
            <a:chExt cx="3094323" cy="4207396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CCC56CF-BF5F-3F16-6CB9-89DF37022A36}"/>
                </a:ext>
              </a:extLst>
            </p:cNvPr>
            <p:cNvGrpSpPr/>
            <p:nvPr/>
          </p:nvGrpSpPr>
          <p:grpSpPr>
            <a:xfrm flipV="1">
              <a:off x="7129545" y="2221670"/>
              <a:ext cx="3094323" cy="743221"/>
              <a:chOff x="631822" y="5054210"/>
              <a:chExt cx="4073298" cy="978360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8FDE2E97-2B34-C92E-67FE-35AE0FEC4AFD}"/>
                  </a:ext>
                </a:extLst>
              </p:cNvPr>
              <p:cNvCxnSpPr/>
              <p:nvPr/>
            </p:nvCxnSpPr>
            <p:spPr>
              <a:xfrm>
                <a:off x="631822" y="6032570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7A173F11-5B99-607F-BF67-B3A4D674896B}"/>
                  </a:ext>
                </a:extLst>
              </p:cNvPr>
              <p:cNvCxnSpPr/>
              <p:nvPr/>
            </p:nvCxnSpPr>
            <p:spPr>
              <a:xfrm>
                <a:off x="2677474" y="5445554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AEFB88ED-37A5-16CC-A16B-9A403EEA9E94}"/>
                  </a:ext>
                </a:extLst>
              </p:cNvPr>
              <p:cNvCxnSpPr/>
              <p:nvPr/>
            </p:nvCxnSpPr>
            <p:spPr>
              <a:xfrm>
                <a:off x="1995590" y="5641226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76622691-F976-1E09-F646-3F2CF43AF211}"/>
                  </a:ext>
                </a:extLst>
              </p:cNvPr>
              <p:cNvCxnSpPr/>
              <p:nvPr/>
            </p:nvCxnSpPr>
            <p:spPr>
              <a:xfrm>
                <a:off x="1313706" y="5836898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E1FB69C8-1CC3-0425-4D8A-FB491869FF5F}"/>
                  </a:ext>
                </a:extLst>
              </p:cNvPr>
              <p:cNvCxnSpPr/>
              <p:nvPr/>
            </p:nvCxnSpPr>
            <p:spPr>
              <a:xfrm>
                <a:off x="4041241" y="5054210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4A1D14D-B433-DDA6-398D-E6D421069537}"/>
                  </a:ext>
                </a:extLst>
              </p:cNvPr>
              <p:cNvCxnSpPr/>
              <p:nvPr/>
            </p:nvCxnSpPr>
            <p:spPr>
              <a:xfrm>
                <a:off x="3359358" y="5249882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D50ABB7-152D-1066-E2D2-697BB39EF2B1}"/>
                </a:ext>
              </a:extLst>
            </p:cNvPr>
            <p:cNvGrpSpPr/>
            <p:nvPr/>
          </p:nvGrpSpPr>
          <p:grpSpPr>
            <a:xfrm flipV="1">
              <a:off x="7633867" y="1842007"/>
              <a:ext cx="2058323" cy="445927"/>
              <a:chOff x="1295701" y="4807061"/>
              <a:chExt cx="2709532" cy="587008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E0780A4-D348-52F1-68EA-75933A4369B5}"/>
                  </a:ext>
                </a:extLst>
              </p:cNvPr>
              <p:cNvCxnSpPr/>
              <p:nvPr/>
            </p:nvCxnSpPr>
            <p:spPr>
              <a:xfrm>
                <a:off x="2659469" y="5002732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7EBB6818-6C3C-0AEB-DE1B-8E8E212AA013}"/>
                  </a:ext>
                </a:extLst>
              </p:cNvPr>
              <p:cNvCxnSpPr/>
              <p:nvPr/>
            </p:nvCxnSpPr>
            <p:spPr>
              <a:xfrm>
                <a:off x="1977586" y="5198406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6FCA4063-20E2-C386-41BF-8F97DD6DBF80}"/>
                  </a:ext>
                </a:extLst>
              </p:cNvPr>
              <p:cNvCxnSpPr/>
              <p:nvPr/>
            </p:nvCxnSpPr>
            <p:spPr>
              <a:xfrm>
                <a:off x="1295701" y="5394069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64DB6C74-213B-7B19-C545-CD9B761343AF}"/>
                  </a:ext>
                </a:extLst>
              </p:cNvPr>
              <p:cNvCxnSpPr/>
              <p:nvPr/>
            </p:nvCxnSpPr>
            <p:spPr>
              <a:xfrm>
                <a:off x="3341354" y="4807061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1FC1E69-119E-ADEB-7C4A-7EEE99ED5ABA}"/>
                </a:ext>
              </a:extLst>
            </p:cNvPr>
            <p:cNvGrpSpPr/>
            <p:nvPr/>
          </p:nvGrpSpPr>
          <p:grpSpPr>
            <a:xfrm flipH="1">
              <a:off x="8165545" y="5307635"/>
              <a:ext cx="1022323" cy="46243"/>
              <a:chOff x="1995590" y="5445554"/>
              <a:chExt cx="1345763" cy="60874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B3BDF24D-479B-30DD-CC9E-4A1175B1C2EA}"/>
                  </a:ext>
                </a:extLst>
              </p:cNvPr>
              <p:cNvCxnSpPr/>
              <p:nvPr/>
            </p:nvCxnSpPr>
            <p:spPr>
              <a:xfrm>
                <a:off x="2677474" y="5445554"/>
                <a:ext cx="663879" cy="0"/>
              </a:xfrm>
              <a:prstGeom prst="line">
                <a:avLst/>
              </a:prstGeom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127E0547-E0E3-ADA5-1C62-75E0DAAFAA09}"/>
                  </a:ext>
                </a:extLst>
              </p:cNvPr>
              <p:cNvCxnSpPr/>
              <p:nvPr/>
            </p:nvCxnSpPr>
            <p:spPr>
              <a:xfrm>
                <a:off x="1995590" y="5506428"/>
                <a:ext cx="663879" cy="0"/>
              </a:xfrm>
              <a:prstGeom prst="line">
                <a:avLst/>
              </a:prstGeom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7707B9AB-596A-DCA7-F524-8D7C02E2C533}"/>
                </a:ext>
              </a:extLst>
            </p:cNvPr>
            <p:cNvGrpSpPr/>
            <p:nvPr/>
          </p:nvGrpSpPr>
          <p:grpSpPr>
            <a:xfrm flipH="1">
              <a:off x="7647546" y="5652323"/>
              <a:ext cx="2058323" cy="397080"/>
              <a:chOff x="1313706" y="5159763"/>
              <a:chExt cx="2709531" cy="522688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03BCA75-9A1F-A401-B79B-792714B2FD38}"/>
                  </a:ext>
                </a:extLst>
              </p:cNvPr>
              <p:cNvCxnSpPr/>
              <p:nvPr/>
            </p:nvCxnSpPr>
            <p:spPr>
              <a:xfrm>
                <a:off x="2677475" y="5511357"/>
                <a:ext cx="663878" cy="0"/>
              </a:xfrm>
              <a:prstGeom prst="line">
                <a:avLst/>
              </a:prstGeom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0D17E3F-7D37-68A3-3670-2CED58CEE5CE}"/>
                  </a:ext>
                </a:extLst>
              </p:cNvPr>
              <p:cNvCxnSpPr/>
              <p:nvPr/>
            </p:nvCxnSpPr>
            <p:spPr>
              <a:xfrm>
                <a:off x="1995591" y="5333995"/>
                <a:ext cx="663878" cy="0"/>
              </a:xfrm>
              <a:prstGeom prst="line">
                <a:avLst/>
              </a:prstGeom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5C961ACD-C4AD-202B-D541-BBBF26F80072}"/>
                  </a:ext>
                </a:extLst>
              </p:cNvPr>
              <p:cNvCxnSpPr/>
              <p:nvPr/>
            </p:nvCxnSpPr>
            <p:spPr>
              <a:xfrm>
                <a:off x="1313706" y="5159763"/>
                <a:ext cx="663878" cy="0"/>
              </a:xfrm>
              <a:prstGeom prst="line">
                <a:avLst/>
              </a:prstGeom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631839B3-FC16-04F8-6991-1EA3B24E2F59}"/>
                  </a:ext>
                </a:extLst>
              </p:cNvPr>
              <p:cNvCxnSpPr/>
              <p:nvPr/>
            </p:nvCxnSpPr>
            <p:spPr>
              <a:xfrm>
                <a:off x="3359359" y="5682451"/>
                <a:ext cx="663878" cy="0"/>
              </a:xfrm>
              <a:prstGeom prst="line">
                <a:avLst/>
              </a:prstGeom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A2E3B7D-11EA-02CD-4690-75EA987B0FAF}"/>
                </a:ext>
              </a:extLst>
            </p:cNvPr>
            <p:cNvGrpSpPr/>
            <p:nvPr/>
          </p:nvGrpSpPr>
          <p:grpSpPr>
            <a:xfrm flipV="1">
              <a:off x="8151867" y="3179883"/>
              <a:ext cx="1022323" cy="272469"/>
              <a:chOff x="1995590" y="5445554"/>
              <a:chExt cx="1345763" cy="358678"/>
            </a:xfrm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248F7343-F189-FE60-BF05-69D2B777BAFC}"/>
                  </a:ext>
                </a:extLst>
              </p:cNvPr>
              <p:cNvCxnSpPr/>
              <p:nvPr/>
            </p:nvCxnSpPr>
            <p:spPr>
              <a:xfrm>
                <a:off x="2677474" y="5445554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52C8BD9B-92DE-B564-1CE3-D5935ABC2CD9}"/>
                  </a:ext>
                </a:extLst>
              </p:cNvPr>
              <p:cNvCxnSpPr/>
              <p:nvPr/>
            </p:nvCxnSpPr>
            <p:spPr>
              <a:xfrm>
                <a:off x="1995590" y="5804232"/>
                <a:ext cx="663879" cy="0"/>
              </a:xfrm>
              <a:prstGeom prst="line">
                <a:avLst/>
              </a:prstGeom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BA22F4F-BCE7-D43C-8E59-8D34B969035C}"/>
              </a:ext>
            </a:extLst>
          </p:cNvPr>
          <p:cNvSpPr/>
          <p:nvPr/>
        </p:nvSpPr>
        <p:spPr>
          <a:xfrm>
            <a:off x="9466023" y="4448151"/>
            <a:ext cx="250214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Hyperfine structure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(18 levels)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82A659D-42D6-686A-6598-7DE7B0ACFC08}"/>
              </a:ext>
            </a:extLst>
          </p:cNvPr>
          <p:cNvGrpSpPr/>
          <p:nvPr/>
        </p:nvGrpSpPr>
        <p:grpSpPr>
          <a:xfrm>
            <a:off x="6994688" y="1842007"/>
            <a:ext cx="1122084" cy="4243587"/>
            <a:chOff x="6994688" y="1842007"/>
            <a:chExt cx="1122084" cy="4243587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6DBCA09D-17CC-71A3-92C4-97210201A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94688" y="1842007"/>
              <a:ext cx="0" cy="4243587"/>
            </a:xfrm>
            <a:prstGeom prst="straightConnector1">
              <a:avLst/>
            </a:prstGeom>
            <a:ln w="28575" cmpd="sng">
              <a:solidFill>
                <a:srgbClr val="C55A1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CFC5CEF-3F0B-F478-CD85-ADC31CB13C27}"/>
                </a:ext>
              </a:extLst>
            </p:cNvPr>
            <p:cNvSpPr txBox="1"/>
            <p:nvPr/>
          </p:nvSpPr>
          <p:spPr>
            <a:xfrm>
              <a:off x="7028684" y="4611892"/>
              <a:ext cx="1088088" cy="3808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875">
                  <a:solidFill>
                    <a:srgbClr val="C55A11"/>
                  </a:solidFill>
                </a:rPr>
                <a:t>~1.4 GHz</a:t>
              </a:r>
              <a:endParaRPr lang="en-CH" sz="1875">
                <a:solidFill>
                  <a:srgbClr val="C55A11"/>
                </a:solidFill>
              </a:endParaRPr>
            </a:p>
          </p:txBody>
        </p:sp>
      </p:grpSp>
      <p:grpSp>
        <p:nvGrpSpPr>
          <p:cNvPr id="110" name="Gruppieren 25">
            <a:extLst>
              <a:ext uri="{FF2B5EF4-FFF2-40B4-BE49-F238E27FC236}">
                <a16:creationId xmlns:a16="http://schemas.microsoft.com/office/drawing/2014/main" id="{A91B62F0-AE17-ED5D-DA6A-7860ECEFC068}"/>
              </a:ext>
            </a:extLst>
          </p:cNvPr>
          <p:cNvGrpSpPr/>
          <p:nvPr/>
        </p:nvGrpSpPr>
        <p:grpSpPr>
          <a:xfrm>
            <a:off x="5094455" y="4803171"/>
            <a:ext cx="1102053" cy="332532"/>
            <a:chOff x="5368925" y="4436568"/>
            <a:chExt cx="1102053" cy="332532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BB2EB3A-85D9-DE65-9FB2-26F7702AE6EB}"/>
                </a:ext>
              </a:extLst>
            </p:cNvPr>
            <p:cNvCxnSpPr>
              <a:cxnSpLocks/>
            </p:cNvCxnSpPr>
            <p:nvPr/>
          </p:nvCxnSpPr>
          <p:spPr>
            <a:xfrm>
              <a:off x="5368925" y="4745749"/>
              <a:ext cx="83193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91EF9522-513E-3C77-A571-17E57BBD8177}"/>
                </a:ext>
              </a:extLst>
            </p:cNvPr>
            <p:cNvCxnSpPr>
              <a:cxnSpLocks/>
            </p:cNvCxnSpPr>
            <p:nvPr/>
          </p:nvCxnSpPr>
          <p:spPr>
            <a:xfrm>
              <a:off x="5368925" y="4671934"/>
              <a:ext cx="833310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0026965A-11D8-6667-7DA8-3022403FCC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2014" y="4620679"/>
              <a:ext cx="833310" cy="120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A899C61-624E-27C6-9E72-E9D6792C0670}"/>
                </a:ext>
              </a:extLst>
            </p:cNvPr>
            <p:cNvCxnSpPr>
              <a:cxnSpLocks/>
            </p:cNvCxnSpPr>
            <p:nvPr/>
          </p:nvCxnSpPr>
          <p:spPr>
            <a:xfrm>
              <a:off x="5373391" y="4610596"/>
              <a:ext cx="831935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533BAFA-EF9D-5172-843F-5BA2B900E981}"/>
                </a:ext>
              </a:extLst>
            </p:cNvPr>
            <p:cNvCxnSpPr>
              <a:cxnSpLocks/>
            </p:cNvCxnSpPr>
            <p:nvPr/>
          </p:nvCxnSpPr>
          <p:spPr>
            <a:xfrm>
              <a:off x="5935960" y="4769100"/>
              <a:ext cx="529897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B9C402B-1E3A-5AE7-CEE4-ECCA21310C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617" y="4436568"/>
              <a:ext cx="275281" cy="174964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D6166BB-A01C-6667-E015-6FA9C07703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8682" y="4547105"/>
              <a:ext cx="271216" cy="7473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DD824BE-3889-839D-A619-ACF1FF0F5F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1524" y="4645796"/>
              <a:ext cx="275632" cy="26645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F6D158D-778E-EEF5-454E-C14251E705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94218" y="4737861"/>
              <a:ext cx="276760" cy="7645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 descr="\documentclass{article}&#10;\usepackage{amsmath}&#10;\usepackage{braket}&#10;\usepackage[usenames, dvipsnames]{color}&#10;&#10;\pagestyle{empty}&#10;\begin{document}&#10;\definecolor{mygreen}{RGB}{255, 0, 0}&#10;&#10;$\nu = 1$&#10;&#10;&#10;\end{document}" title="IguanaTex Vector Display">
            <a:extLst>
              <a:ext uri="{FF2B5EF4-FFF2-40B4-BE49-F238E27FC236}">
                <a16:creationId xmlns:a16="http://schemas.microsoft.com/office/drawing/2014/main" id="{6FCD3CAE-6D7E-99AF-9335-B59F1FE255C8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1600200" y="4678101"/>
            <a:ext cx="467212" cy="137927"/>
            <a:chOff x="2488000" y="6023565"/>
            <a:chExt cx="496772" cy="16641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595099-B4E0-94C9-0D0B-8527F130A0B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2488000" y="6079536"/>
              <a:ext cx="103670" cy="110442"/>
            </a:xfrm>
            <a:custGeom>
              <a:avLst/>
              <a:gdLst>
                <a:gd name="connsiteX0" fmla="*/ 37715 w 103670"/>
                <a:gd name="connsiteY0" fmla="*/ 2811 h 110442"/>
                <a:gd name="connsiteX1" fmla="*/ 34854 w 103670"/>
                <a:gd name="connsiteY1" fmla="*/ 63 h 110442"/>
                <a:gd name="connsiteX2" fmla="*/ 8001 w 103670"/>
                <a:gd name="connsiteY2" fmla="*/ 2561 h 110442"/>
                <a:gd name="connsiteX3" fmla="*/ 3819 w 103670"/>
                <a:gd name="connsiteY3" fmla="*/ 7559 h 110442"/>
                <a:gd name="connsiteX4" fmla="*/ 9101 w 103670"/>
                <a:gd name="connsiteY4" fmla="*/ 10557 h 110442"/>
                <a:gd name="connsiteX5" fmla="*/ 20106 w 103670"/>
                <a:gd name="connsiteY5" fmla="*/ 14805 h 110442"/>
                <a:gd name="connsiteX6" fmla="*/ 15924 w 103670"/>
                <a:gd name="connsiteY6" fmla="*/ 35045 h 110442"/>
                <a:gd name="connsiteX7" fmla="*/ 2498 w 103670"/>
                <a:gd name="connsiteY7" fmla="*/ 96263 h 110442"/>
                <a:gd name="connsiteX8" fmla="*/ 77 w 103670"/>
                <a:gd name="connsiteY8" fmla="*/ 107507 h 110442"/>
                <a:gd name="connsiteX9" fmla="*/ 3598 w 103670"/>
                <a:gd name="connsiteY9" fmla="*/ 110505 h 110442"/>
                <a:gd name="connsiteX10" fmla="*/ 6680 w 103670"/>
                <a:gd name="connsiteY10" fmla="*/ 110505 h 110442"/>
                <a:gd name="connsiteX11" fmla="*/ 68750 w 103670"/>
                <a:gd name="connsiteY11" fmla="*/ 73774 h 110442"/>
                <a:gd name="connsiteX12" fmla="*/ 103747 w 103670"/>
                <a:gd name="connsiteY12" fmla="*/ 6809 h 110442"/>
                <a:gd name="connsiteX13" fmla="*/ 97364 w 103670"/>
                <a:gd name="connsiteY13" fmla="*/ 63 h 110442"/>
                <a:gd name="connsiteX14" fmla="*/ 88780 w 103670"/>
                <a:gd name="connsiteY14" fmla="*/ 8308 h 110442"/>
                <a:gd name="connsiteX15" fmla="*/ 16144 w 103670"/>
                <a:gd name="connsiteY15" fmla="*/ 102259 h 110442"/>
                <a:gd name="connsiteX16" fmla="*/ 37715 w 103670"/>
                <a:gd name="connsiteY16" fmla="*/ 2811 h 1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670" h="110442">
                  <a:moveTo>
                    <a:pt x="37715" y="2811"/>
                  </a:moveTo>
                  <a:cubicBezTo>
                    <a:pt x="37715" y="2561"/>
                    <a:pt x="37715" y="63"/>
                    <a:pt x="34854" y="63"/>
                  </a:cubicBezTo>
                  <a:cubicBezTo>
                    <a:pt x="29791" y="63"/>
                    <a:pt x="13723" y="2062"/>
                    <a:pt x="8001" y="2561"/>
                  </a:cubicBezTo>
                  <a:cubicBezTo>
                    <a:pt x="6240" y="2811"/>
                    <a:pt x="3819" y="3061"/>
                    <a:pt x="3819" y="7559"/>
                  </a:cubicBezTo>
                  <a:cubicBezTo>
                    <a:pt x="3819" y="10557"/>
                    <a:pt x="5799" y="10557"/>
                    <a:pt x="9101" y="10557"/>
                  </a:cubicBezTo>
                  <a:cubicBezTo>
                    <a:pt x="19666" y="10557"/>
                    <a:pt x="20106" y="12306"/>
                    <a:pt x="20106" y="14805"/>
                  </a:cubicBezTo>
                  <a:cubicBezTo>
                    <a:pt x="20106" y="16554"/>
                    <a:pt x="17465" y="28298"/>
                    <a:pt x="15924" y="35045"/>
                  </a:cubicBezTo>
                  <a:lnTo>
                    <a:pt x="2498" y="96263"/>
                  </a:lnTo>
                  <a:cubicBezTo>
                    <a:pt x="1617" y="100011"/>
                    <a:pt x="77" y="107007"/>
                    <a:pt x="77" y="107507"/>
                  </a:cubicBezTo>
                  <a:cubicBezTo>
                    <a:pt x="77" y="110255"/>
                    <a:pt x="2278" y="110505"/>
                    <a:pt x="3598" y="110505"/>
                  </a:cubicBezTo>
                  <a:lnTo>
                    <a:pt x="6680" y="110505"/>
                  </a:lnTo>
                  <a:cubicBezTo>
                    <a:pt x="22087" y="107507"/>
                    <a:pt x="46079" y="97762"/>
                    <a:pt x="68750" y="73774"/>
                  </a:cubicBezTo>
                  <a:cubicBezTo>
                    <a:pt x="97804" y="43040"/>
                    <a:pt x="103747" y="9058"/>
                    <a:pt x="103747" y="6809"/>
                  </a:cubicBezTo>
                  <a:cubicBezTo>
                    <a:pt x="103747" y="2561"/>
                    <a:pt x="101105" y="63"/>
                    <a:pt x="97364" y="63"/>
                  </a:cubicBezTo>
                  <a:cubicBezTo>
                    <a:pt x="95603" y="63"/>
                    <a:pt x="90540" y="1062"/>
                    <a:pt x="88780" y="8308"/>
                  </a:cubicBezTo>
                  <a:cubicBezTo>
                    <a:pt x="74693" y="65029"/>
                    <a:pt x="41237" y="93014"/>
                    <a:pt x="16144" y="102259"/>
                  </a:cubicBezTo>
                  <a:lnTo>
                    <a:pt x="37715" y="2811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22BBB0B-60AB-FEE0-0419-341ACFD6D26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2672540" y="6098276"/>
              <a:ext cx="146370" cy="58469"/>
            </a:xfrm>
            <a:custGeom>
              <a:avLst/>
              <a:gdLst>
                <a:gd name="connsiteX0" fmla="*/ 138972 w 146370"/>
                <a:gd name="connsiteY0" fmla="*/ 10058 h 58469"/>
                <a:gd name="connsiteX1" fmla="*/ 146456 w 146370"/>
                <a:gd name="connsiteY1" fmla="*/ 5060 h 58469"/>
                <a:gd name="connsiteX2" fmla="*/ 139192 w 146370"/>
                <a:gd name="connsiteY2" fmla="*/ 63 h 58469"/>
                <a:gd name="connsiteX3" fmla="*/ 7349 w 146370"/>
                <a:gd name="connsiteY3" fmla="*/ 63 h 58469"/>
                <a:gd name="connsiteX4" fmla="*/ 85 w 146370"/>
                <a:gd name="connsiteY4" fmla="*/ 5060 h 58469"/>
                <a:gd name="connsiteX5" fmla="*/ 7569 w 146370"/>
                <a:gd name="connsiteY5" fmla="*/ 10058 h 58469"/>
                <a:gd name="connsiteX6" fmla="*/ 138972 w 146370"/>
                <a:gd name="connsiteY6" fmla="*/ 10058 h 58469"/>
                <a:gd name="connsiteX7" fmla="*/ 139192 w 146370"/>
                <a:gd name="connsiteY7" fmla="*/ 58532 h 58469"/>
                <a:gd name="connsiteX8" fmla="*/ 146456 w 146370"/>
                <a:gd name="connsiteY8" fmla="*/ 53535 h 58469"/>
                <a:gd name="connsiteX9" fmla="*/ 138972 w 146370"/>
                <a:gd name="connsiteY9" fmla="*/ 48537 h 58469"/>
                <a:gd name="connsiteX10" fmla="*/ 7569 w 146370"/>
                <a:gd name="connsiteY10" fmla="*/ 48537 h 58469"/>
                <a:gd name="connsiteX11" fmla="*/ 85 w 146370"/>
                <a:gd name="connsiteY11" fmla="*/ 53535 h 58469"/>
                <a:gd name="connsiteX12" fmla="*/ 7349 w 146370"/>
                <a:gd name="connsiteY12" fmla="*/ 58532 h 58469"/>
                <a:gd name="connsiteX13" fmla="*/ 139192 w 146370"/>
                <a:gd name="connsiteY13" fmla="*/ 58532 h 5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370" h="58469">
                  <a:moveTo>
                    <a:pt x="138972" y="10058"/>
                  </a:moveTo>
                  <a:cubicBezTo>
                    <a:pt x="142274" y="10058"/>
                    <a:pt x="146456" y="10058"/>
                    <a:pt x="146456" y="5060"/>
                  </a:cubicBezTo>
                  <a:cubicBezTo>
                    <a:pt x="146456" y="63"/>
                    <a:pt x="142274" y="63"/>
                    <a:pt x="139192" y="63"/>
                  </a:cubicBezTo>
                  <a:lnTo>
                    <a:pt x="7349" y="63"/>
                  </a:lnTo>
                  <a:cubicBezTo>
                    <a:pt x="4267" y="63"/>
                    <a:pt x="85" y="63"/>
                    <a:pt x="85" y="5060"/>
                  </a:cubicBezTo>
                  <a:cubicBezTo>
                    <a:pt x="85" y="10058"/>
                    <a:pt x="4267" y="10058"/>
                    <a:pt x="7569" y="10058"/>
                  </a:cubicBezTo>
                  <a:lnTo>
                    <a:pt x="138972" y="10058"/>
                  </a:lnTo>
                  <a:close/>
                  <a:moveTo>
                    <a:pt x="139192" y="58532"/>
                  </a:moveTo>
                  <a:cubicBezTo>
                    <a:pt x="142274" y="58532"/>
                    <a:pt x="146456" y="58532"/>
                    <a:pt x="146456" y="53535"/>
                  </a:cubicBezTo>
                  <a:cubicBezTo>
                    <a:pt x="146456" y="48537"/>
                    <a:pt x="142274" y="48537"/>
                    <a:pt x="138972" y="48537"/>
                  </a:cubicBezTo>
                  <a:lnTo>
                    <a:pt x="7569" y="48537"/>
                  </a:lnTo>
                  <a:cubicBezTo>
                    <a:pt x="4267" y="48537"/>
                    <a:pt x="85" y="48537"/>
                    <a:pt x="85" y="53535"/>
                  </a:cubicBezTo>
                  <a:cubicBezTo>
                    <a:pt x="85" y="58532"/>
                    <a:pt x="4267" y="58532"/>
                    <a:pt x="7349" y="58532"/>
                  </a:cubicBezTo>
                  <a:lnTo>
                    <a:pt x="139192" y="58532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E419A4F-AE1F-A5B8-8EED-97154856A33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912137" y="6023565"/>
              <a:ext cx="72635" cy="166413"/>
            </a:xfrm>
            <a:custGeom>
              <a:avLst/>
              <a:gdLst>
                <a:gd name="connsiteX0" fmla="*/ 45217 w 72635"/>
                <a:gd name="connsiteY0" fmla="*/ 6559 h 166413"/>
                <a:gd name="connsiteX1" fmla="*/ 40155 w 72635"/>
                <a:gd name="connsiteY1" fmla="*/ 63 h 166413"/>
                <a:gd name="connsiteX2" fmla="*/ 96 w 72635"/>
                <a:gd name="connsiteY2" fmla="*/ 16054 h 166413"/>
                <a:gd name="connsiteX3" fmla="*/ 96 w 72635"/>
                <a:gd name="connsiteY3" fmla="*/ 23800 h 166413"/>
                <a:gd name="connsiteX4" fmla="*/ 28929 w 72635"/>
                <a:gd name="connsiteY4" fmla="*/ 17304 h 166413"/>
                <a:gd name="connsiteX5" fmla="*/ 28929 w 72635"/>
                <a:gd name="connsiteY5" fmla="*/ 146736 h 166413"/>
                <a:gd name="connsiteX6" fmla="*/ 8460 w 72635"/>
                <a:gd name="connsiteY6" fmla="*/ 158730 h 166413"/>
                <a:gd name="connsiteX7" fmla="*/ 1416 w 72635"/>
                <a:gd name="connsiteY7" fmla="*/ 158730 h 166413"/>
                <a:gd name="connsiteX8" fmla="*/ 1416 w 72635"/>
                <a:gd name="connsiteY8" fmla="*/ 166476 h 166413"/>
                <a:gd name="connsiteX9" fmla="*/ 37073 w 72635"/>
                <a:gd name="connsiteY9" fmla="*/ 165726 h 166413"/>
                <a:gd name="connsiteX10" fmla="*/ 72731 w 72635"/>
                <a:gd name="connsiteY10" fmla="*/ 166476 h 166413"/>
                <a:gd name="connsiteX11" fmla="*/ 72731 w 72635"/>
                <a:gd name="connsiteY11" fmla="*/ 158730 h 166413"/>
                <a:gd name="connsiteX12" fmla="*/ 65687 w 72635"/>
                <a:gd name="connsiteY12" fmla="*/ 158730 h 166413"/>
                <a:gd name="connsiteX13" fmla="*/ 45217 w 72635"/>
                <a:gd name="connsiteY13" fmla="*/ 146736 h 166413"/>
                <a:gd name="connsiteX14" fmla="*/ 45217 w 72635"/>
                <a:gd name="connsiteY14" fmla="*/ 6559 h 166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35" h="166413">
                  <a:moveTo>
                    <a:pt x="45217" y="6559"/>
                  </a:moveTo>
                  <a:cubicBezTo>
                    <a:pt x="45217" y="562"/>
                    <a:pt x="45217" y="63"/>
                    <a:pt x="40155" y="63"/>
                  </a:cubicBezTo>
                  <a:cubicBezTo>
                    <a:pt x="26508" y="16054"/>
                    <a:pt x="7139" y="16054"/>
                    <a:pt x="96" y="16054"/>
                  </a:cubicBezTo>
                  <a:lnTo>
                    <a:pt x="96" y="23800"/>
                  </a:lnTo>
                  <a:cubicBezTo>
                    <a:pt x="4498" y="23800"/>
                    <a:pt x="17484" y="23800"/>
                    <a:pt x="28929" y="17304"/>
                  </a:cubicBezTo>
                  <a:lnTo>
                    <a:pt x="28929" y="146736"/>
                  </a:lnTo>
                  <a:cubicBezTo>
                    <a:pt x="28929" y="155732"/>
                    <a:pt x="28269" y="158730"/>
                    <a:pt x="8460" y="158730"/>
                  </a:cubicBezTo>
                  <a:lnTo>
                    <a:pt x="1416" y="158730"/>
                  </a:lnTo>
                  <a:lnTo>
                    <a:pt x="1416" y="166476"/>
                  </a:lnTo>
                  <a:cubicBezTo>
                    <a:pt x="9120" y="165726"/>
                    <a:pt x="28269" y="165726"/>
                    <a:pt x="37073" y="165726"/>
                  </a:cubicBezTo>
                  <a:cubicBezTo>
                    <a:pt x="45878" y="165726"/>
                    <a:pt x="65027" y="165726"/>
                    <a:pt x="72731" y="166476"/>
                  </a:cubicBezTo>
                  <a:lnTo>
                    <a:pt x="72731" y="158730"/>
                  </a:lnTo>
                  <a:lnTo>
                    <a:pt x="65687" y="158730"/>
                  </a:lnTo>
                  <a:cubicBezTo>
                    <a:pt x="45878" y="158730"/>
                    <a:pt x="45217" y="155981"/>
                    <a:pt x="45217" y="146736"/>
                  </a:cubicBezTo>
                  <a:lnTo>
                    <a:pt x="45217" y="6559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grpSp>
        <p:nvGrpSpPr>
          <p:cNvPr id="226" name="Group 225" descr="\documentclass{article}&#10;\usepackage{amsmath}&#10;\usepackage{braket}&#10;\usepackage[usenames, dvipsnames]{color}&#10;&#10;\pagestyle{empty}&#10;\begin{document}&#10;\definecolor{mygreen}{RGB}{255, 0, 0}&#10;&#10;$\nu = 0$&#10;&#10;&#10;\end{document}" title="IguanaTex Vector Display">
            <a:extLst>
              <a:ext uri="{FF2B5EF4-FFF2-40B4-BE49-F238E27FC236}">
                <a16:creationId xmlns:a16="http://schemas.microsoft.com/office/drawing/2014/main" id="{FC123960-1881-B694-C0BF-328CE25B8476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1600200" y="5352294"/>
            <a:ext cx="475698" cy="142483"/>
            <a:chOff x="3506561" y="6163185"/>
            <a:chExt cx="475698" cy="14248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B22B1FB-38A7-3B26-87C7-18CC7334D03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506561" y="6209575"/>
              <a:ext cx="97501" cy="91537"/>
            </a:xfrm>
            <a:custGeom>
              <a:avLst/>
              <a:gdLst>
                <a:gd name="connsiteX0" fmla="*/ 35475 w 97501"/>
                <a:gd name="connsiteY0" fmla="*/ 2341 h 91537"/>
                <a:gd name="connsiteX1" fmla="*/ 32784 w 97501"/>
                <a:gd name="connsiteY1" fmla="*/ 63 h 91537"/>
                <a:gd name="connsiteX2" fmla="*/ 7529 w 97501"/>
                <a:gd name="connsiteY2" fmla="*/ 2134 h 91537"/>
                <a:gd name="connsiteX3" fmla="*/ 3596 w 97501"/>
                <a:gd name="connsiteY3" fmla="*/ 6276 h 91537"/>
                <a:gd name="connsiteX4" fmla="*/ 8564 w 97501"/>
                <a:gd name="connsiteY4" fmla="*/ 8761 h 91537"/>
                <a:gd name="connsiteX5" fmla="*/ 18915 w 97501"/>
                <a:gd name="connsiteY5" fmla="*/ 12282 h 91537"/>
                <a:gd name="connsiteX6" fmla="*/ 14981 w 97501"/>
                <a:gd name="connsiteY6" fmla="*/ 29057 h 91537"/>
                <a:gd name="connsiteX7" fmla="*/ 2354 w 97501"/>
                <a:gd name="connsiteY7" fmla="*/ 79796 h 91537"/>
                <a:gd name="connsiteX8" fmla="*/ 77 w 97501"/>
                <a:gd name="connsiteY8" fmla="*/ 89115 h 91537"/>
                <a:gd name="connsiteX9" fmla="*/ 3389 w 97501"/>
                <a:gd name="connsiteY9" fmla="*/ 91600 h 91537"/>
                <a:gd name="connsiteX10" fmla="*/ 6287 w 97501"/>
                <a:gd name="connsiteY10" fmla="*/ 91600 h 91537"/>
                <a:gd name="connsiteX11" fmla="*/ 64663 w 97501"/>
                <a:gd name="connsiteY11" fmla="*/ 61157 h 91537"/>
                <a:gd name="connsiteX12" fmla="*/ 97578 w 97501"/>
                <a:gd name="connsiteY12" fmla="*/ 5654 h 91537"/>
                <a:gd name="connsiteX13" fmla="*/ 91575 w 97501"/>
                <a:gd name="connsiteY13" fmla="*/ 63 h 91537"/>
                <a:gd name="connsiteX14" fmla="*/ 83501 w 97501"/>
                <a:gd name="connsiteY14" fmla="*/ 6897 h 91537"/>
                <a:gd name="connsiteX15" fmla="*/ 15188 w 97501"/>
                <a:gd name="connsiteY15" fmla="*/ 84766 h 91537"/>
                <a:gd name="connsiteX16" fmla="*/ 35475 w 97501"/>
                <a:gd name="connsiteY16" fmla="*/ 2341 h 9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501" h="91537">
                  <a:moveTo>
                    <a:pt x="35475" y="2341"/>
                  </a:moveTo>
                  <a:cubicBezTo>
                    <a:pt x="35475" y="2134"/>
                    <a:pt x="35475" y="63"/>
                    <a:pt x="32784" y="63"/>
                  </a:cubicBezTo>
                  <a:cubicBezTo>
                    <a:pt x="28023" y="63"/>
                    <a:pt x="12911" y="1720"/>
                    <a:pt x="7529" y="2134"/>
                  </a:cubicBezTo>
                  <a:cubicBezTo>
                    <a:pt x="5873" y="2341"/>
                    <a:pt x="3596" y="2548"/>
                    <a:pt x="3596" y="6276"/>
                  </a:cubicBezTo>
                  <a:cubicBezTo>
                    <a:pt x="3596" y="8761"/>
                    <a:pt x="5459" y="8761"/>
                    <a:pt x="8564" y="8761"/>
                  </a:cubicBezTo>
                  <a:cubicBezTo>
                    <a:pt x="18500" y="8761"/>
                    <a:pt x="18915" y="10211"/>
                    <a:pt x="18915" y="12282"/>
                  </a:cubicBezTo>
                  <a:cubicBezTo>
                    <a:pt x="18915" y="13731"/>
                    <a:pt x="16430" y="23465"/>
                    <a:pt x="14981" y="29057"/>
                  </a:cubicBezTo>
                  <a:lnTo>
                    <a:pt x="2354" y="79796"/>
                  </a:lnTo>
                  <a:cubicBezTo>
                    <a:pt x="1526" y="82902"/>
                    <a:pt x="77" y="88701"/>
                    <a:pt x="77" y="89115"/>
                  </a:cubicBezTo>
                  <a:cubicBezTo>
                    <a:pt x="77" y="91393"/>
                    <a:pt x="2147" y="91600"/>
                    <a:pt x="3389" y="91600"/>
                  </a:cubicBezTo>
                  <a:lnTo>
                    <a:pt x="6287" y="91600"/>
                  </a:lnTo>
                  <a:cubicBezTo>
                    <a:pt x="20778" y="89115"/>
                    <a:pt x="43342" y="81038"/>
                    <a:pt x="64663" y="61157"/>
                  </a:cubicBezTo>
                  <a:cubicBezTo>
                    <a:pt x="91989" y="35684"/>
                    <a:pt x="97578" y="7518"/>
                    <a:pt x="97578" y="5654"/>
                  </a:cubicBezTo>
                  <a:cubicBezTo>
                    <a:pt x="97578" y="2134"/>
                    <a:pt x="95094" y="63"/>
                    <a:pt x="91575" y="63"/>
                  </a:cubicBezTo>
                  <a:cubicBezTo>
                    <a:pt x="89919" y="63"/>
                    <a:pt x="85157" y="891"/>
                    <a:pt x="83501" y="6897"/>
                  </a:cubicBezTo>
                  <a:cubicBezTo>
                    <a:pt x="70253" y="53908"/>
                    <a:pt x="38787" y="77103"/>
                    <a:pt x="15188" y="84766"/>
                  </a:cubicBezTo>
                  <a:lnTo>
                    <a:pt x="35475" y="2341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6EE95347-E815-AB10-E522-835F2950D57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680119" y="6225107"/>
              <a:ext cx="137660" cy="48461"/>
            </a:xfrm>
            <a:custGeom>
              <a:avLst/>
              <a:gdLst>
                <a:gd name="connsiteX0" fmla="*/ 130708 w 137660"/>
                <a:gd name="connsiteY0" fmla="*/ 8347 h 48461"/>
                <a:gd name="connsiteX1" fmla="*/ 137746 w 137660"/>
                <a:gd name="connsiteY1" fmla="*/ 4205 h 48461"/>
                <a:gd name="connsiteX2" fmla="*/ 130915 w 137660"/>
                <a:gd name="connsiteY2" fmla="*/ 63 h 48461"/>
                <a:gd name="connsiteX3" fmla="*/ 6916 w 137660"/>
                <a:gd name="connsiteY3" fmla="*/ 63 h 48461"/>
                <a:gd name="connsiteX4" fmla="*/ 85 w 137660"/>
                <a:gd name="connsiteY4" fmla="*/ 4205 h 48461"/>
                <a:gd name="connsiteX5" fmla="*/ 7123 w 137660"/>
                <a:gd name="connsiteY5" fmla="*/ 8347 h 48461"/>
                <a:gd name="connsiteX6" fmla="*/ 130708 w 137660"/>
                <a:gd name="connsiteY6" fmla="*/ 8347 h 48461"/>
                <a:gd name="connsiteX7" fmla="*/ 130915 w 137660"/>
                <a:gd name="connsiteY7" fmla="*/ 48524 h 48461"/>
                <a:gd name="connsiteX8" fmla="*/ 137746 w 137660"/>
                <a:gd name="connsiteY8" fmla="*/ 44382 h 48461"/>
                <a:gd name="connsiteX9" fmla="*/ 130708 w 137660"/>
                <a:gd name="connsiteY9" fmla="*/ 40240 h 48461"/>
                <a:gd name="connsiteX10" fmla="*/ 7123 w 137660"/>
                <a:gd name="connsiteY10" fmla="*/ 40240 h 48461"/>
                <a:gd name="connsiteX11" fmla="*/ 85 w 137660"/>
                <a:gd name="connsiteY11" fmla="*/ 44382 h 48461"/>
                <a:gd name="connsiteX12" fmla="*/ 6916 w 137660"/>
                <a:gd name="connsiteY12" fmla="*/ 48524 h 48461"/>
                <a:gd name="connsiteX13" fmla="*/ 130915 w 137660"/>
                <a:gd name="connsiteY13" fmla="*/ 48524 h 4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660" h="48461">
                  <a:moveTo>
                    <a:pt x="130708" y="8347"/>
                  </a:moveTo>
                  <a:cubicBezTo>
                    <a:pt x="133813" y="8347"/>
                    <a:pt x="137746" y="8347"/>
                    <a:pt x="137746" y="4205"/>
                  </a:cubicBezTo>
                  <a:cubicBezTo>
                    <a:pt x="137746" y="63"/>
                    <a:pt x="133813" y="63"/>
                    <a:pt x="130915" y="63"/>
                  </a:cubicBezTo>
                  <a:lnTo>
                    <a:pt x="6916" y="63"/>
                  </a:lnTo>
                  <a:cubicBezTo>
                    <a:pt x="4018" y="63"/>
                    <a:pt x="85" y="63"/>
                    <a:pt x="85" y="4205"/>
                  </a:cubicBezTo>
                  <a:cubicBezTo>
                    <a:pt x="85" y="8347"/>
                    <a:pt x="4018" y="8347"/>
                    <a:pt x="7123" y="8347"/>
                  </a:cubicBezTo>
                  <a:lnTo>
                    <a:pt x="130708" y="8347"/>
                  </a:lnTo>
                  <a:close/>
                  <a:moveTo>
                    <a:pt x="130915" y="48524"/>
                  </a:moveTo>
                  <a:cubicBezTo>
                    <a:pt x="133813" y="48524"/>
                    <a:pt x="137746" y="48524"/>
                    <a:pt x="137746" y="44382"/>
                  </a:cubicBezTo>
                  <a:cubicBezTo>
                    <a:pt x="137746" y="40240"/>
                    <a:pt x="133813" y="40240"/>
                    <a:pt x="130708" y="40240"/>
                  </a:cubicBezTo>
                  <a:lnTo>
                    <a:pt x="7123" y="40240"/>
                  </a:lnTo>
                  <a:cubicBezTo>
                    <a:pt x="4018" y="40240"/>
                    <a:pt x="85" y="40240"/>
                    <a:pt x="85" y="44382"/>
                  </a:cubicBezTo>
                  <a:cubicBezTo>
                    <a:pt x="85" y="48524"/>
                    <a:pt x="4018" y="48524"/>
                    <a:pt x="6916" y="48524"/>
                  </a:cubicBezTo>
                  <a:lnTo>
                    <a:pt x="130915" y="48524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5808782-5AA7-09F6-3CD3-FED6CB6F455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895109" y="6163185"/>
              <a:ext cx="87150" cy="142483"/>
            </a:xfrm>
            <a:custGeom>
              <a:avLst/>
              <a:gdLst>
                <a:gd name="connsiteX0" fmla="*/ 87246 w 87150"/>
                <a:gd name="connsiteY0" fmla="*/ 71719 h 142483"/>
                <a:gd name="connsiteX1" fmla="*/ 78966 w 87150"/>
                <a:gd name="connsiteY1" fmla="*/ 23258 h 142483"/>
                <a:gd name="connsiteX2" fmla="*/ 43774 w 87150"/>
                <a:gd name="connsiteY2" fmla="*/ 63 h 142483"/>
                <a:gd name="connsiteX3" fmla="*/ 7755 w 87150"/>
                <a:gd name="connsiteY3" fmla="*/ 24707 h 142483"/>
                <a:gd name="connsiteX4" fmla="*/ 96 w 87150"/>
                <a:gd name="connsiteY4" fmla="*/ 71719 h 142483"/>
                <a:gd name="connsiteX5" fmla="*/ 9411 w 87150"/>
                <a:gd name="connsiteY5" fmla="*/ 121630 h 142483"/>
                <a:gd name="connsiteX6" fmla="*/ 43567 w 87150"/>
                <a:gd name="connsiteY6" fmla="*/ 142546 h 142483"/>
                <a:gd name="connsiteX7" fmla="*/ 79587 w 87150"/>
                <a:gd name="connsiteY7" fmla="*/ 118523 h 142483"/>
                <a:gd name="connsiteX8" fmla="*/ 87246 w 87150"/>
                <a:gd name="connsiteY8" fmla="*/ 71719 h 142483"/>
                <a:gd name="connsiteX9" fmla="*/ 43567 w 87150"/>
                <a:gd name="connsiteY9" fmla="*/ 137990 h 142483"/>
                <a:gd name="connsiteX10" fmla="*/ 19554 w 87150"/>
                <a:gd name="connsiteY10" fmla="*/ 112931 h 142483"/>
                <a:gd name="connsiteX11" fmla="*/ 17277 w 87150"/>
                <a:gd name="connsiteY11" fmla="*/ 69234 h 142483"/>
                <a:gd name="connsiteX12" fmla="*/ 18933 w 87150"/>
                <a:gd name="connsiteY12" fmla="*/ 31128 h 142483"/>
                <a:gd name="connsiteX13" fmla="*/ 43567 w 87150"/>
                <a:gd name="connsiteY13" fmla="*/ 4619 h 142483"/>
                <a:gd name="connsiteX14" fmla="*/ 67994 w 87150"/>
                <a:gd name="connsiteY14" fmla="*/ 28849 h 142483"/>
                <a:gd name="connsiteX15" fmla="*/ 70064 w 87150"/>
                <a:gd name="connsiteY15" fmla="*/ 69234 h 142483"/>
                <a:gd name="connsiteX16" fmla="*/ 67787 w 87150"/>
                <a:gd name="connsiteY16" fmla="*/ 112103 h 142483"/>
                <a:gd name="connsiteX17" fmla="*/ 43567 w 87150"/>
                <a:gd name="connsiteY17" fmla="*/ 137990 h 14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150" h="142483">
                  <a:moveTo>
                    <a:pt x="87246" y="71719"/>
                  </a:moveTo>
                  <a:cubicBezTo>
                    <a:pt x="87246" y="55151"/>
                    <a:pt x="86211" y="38583"/>
                    <a:pt x="78966" y="23258"/>
                  </a:cubicBezTo>
                  <a:cubicBezTo>
                    <a:pt x="69443" y="3376"/>
                    <a:pt x="52469" y="63"/>
                    <a:pt x="43774" y="63"/>
                  </a:cubicBezTo>
                  <a:cubicBezTo>
                    <a:pt x="31354" y="63"/>
                    <a:pt x="16242" y="5447"/>
                    <a:pt x="7755" y="24707"/>
                  </a:cubicBezTo>
                  <a:cubicBezTo>
                    <a:pt x="1131" y="38997"/>
                    <a:pt x="96" y="55151"/>
                    <a:pt x="96" y="71719"/>
                  </a:cubicBezTo>
                  <a:cubicBezTo>
                    <a:pt x="96" y="87251"/>
                    <a:pt x="924" y="105890"/>
                    <a:pt x="9411" y="121630"/>
                  </a:cubicBezTo>
                  <a:cubicBezTo>
                    <a:pt x="18312" y="138404"/>
                    <a:pt x="33424" y="142546"/>
                    <a:pt x="43567" y="142546"/>
                  </a:cubicBezTo>
                  <a:cubicBezTo>
                    <a:pt x="54746" y="142546"/>
                    <a:pt x="70479" y="138197"/>
                    <a:pt x="79587" y="118523"/>
                  </a:cubicBezTo>
                  <a:cubicBezTo>
                    <a:pt x="86211" y="104233"/>
                    <a:pt x="87246" y="88080"/>
                    <a:pt x="87246" y="71719"/>
                  </a:cubicBezTo>
                  <a:close/>
                  <a:moveTo>
                    <a:pt x="43567" y="137990"/>
                  </a:moveTo>
                  <a:cubicBezTo>
                    <a:pt x="35494" y="137990"/>
                    <a:pt x="23281" y="132813"/>
                    <a:pt x="19554" y="112931"/>
                  </a:cubicBezTo>
                  <a:cubicBezTo>
                    <a:pt x="17277" y="100505"/>
                    <a:pt x="17277" y="81452"/>
                    <a:pt x="17277" y="69234"/>
                  </a:cubicBezTo>
                  <a:cubicBezTo>
                    <a:pt x="17277" y="55979"/>
                    <a:pt x="17277" y="42311"/>
                    <a:pt x="18933" y="31128"/>
                  </a:cubicBezTo>
                  <a:cubicBezTo>
                    <a:pt x="22867" y="6483"/>
                    <a:pt x="38392" y="4619"/>
                    <a:pt x="43567" y="4619"/>
                  </a:cubicBezTo>
                  <a:cubicBezTo>
                    <a:pt x="50399" y="4619"/>
                    <a:pt x="64061" y="8347"/>
                    <a:pt x="67994" y="28849"/>
                  </a:cubicBezTo>
                  <a:cubicBezTo>
                    <a:pt x="70064" y="40447"/>
                    <a:pt x="70064" y="56186"/>
                    <a:pt x="70064" y="69234"/>
                  </a:cubicBezTo>
                  <a:cubicBezTo>
                    <a:pt x="70064" y="84766"/>
                    <a:pt x="70064" y="98849"/>
                    <a:pt x="67787" y="112103"/>
                  </a:cubicBezTo>
                  <a:cubicBezTo>
                    <a:pt x="64682" y="131777"/>
                    <a:pt x="52883" y="137990"/>
                    <a:pt x="43567" y="137990"/>
                  </a:cubicBez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706C154-BDED-EAE8-81EC-953E4E637863}"/>
              </a:ext>
            </a:extLst>
          </p:cNvPr>
          <p:cNvGrpSpPr/>
          <p:nvPr/>
        </p:nvGrpSpPr>
        <p:grpSpPr>
          <a:xfrm>
            <a:off x="7844779" y="2281767"/>
            <a:ext cx="573930" cy="3089462"/>
            <a:chOff x="7761914" y="1590706"/>
            <a:chExt cx="573930" cy="4343159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E5AFDD4-3EC2-B8E7-B46D-9CEDFD39E8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16535" y="1590706"/>
              <a:ext cx="519309" cy="4343159"/>
            </a:xfrm>
            <a:prstGeom prst="straightConnector1">
              <a:avLst/>
            </a:prstGeom>
            <a:ln w="25400"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34 2">
              <a:extLst>
                <a:ext uri="{FF2B5EF4-FFF2-40B4-BE49-F238E27FC236}">
                  <a16:creationId xmlns:a16="http://schemas.microsoft.com/office/drawing/2014/main" id="{CC00809C-5E03-7B3D-A8FB-F88D7A8E5000}"/>
                </a:ext>
              </a:extLst>
            </p:cNvPr>
            <p:cNvSpPr txBox="1"/>
            <p:nvPr/>
          </p:nvSpPr>
          <p:spPr>
            <a:xfrm rot="4822884">
              <a:off x="6804959" y="3701302"/>
              <a:ext cx="23140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microwave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0A93CBCF-B64F-AE0A-64B5-8F17462F6C0A}"/>
              </a:ext>
            </a:extLst>
          </p:cNvPr>
          <p:cNvGrpSpPr/>
          <p:nvPr/>
        </p:nvGrpSpPr>
        <p:grpSpPr>
          <a:xfrm>
            <a:off x="8206573" y="274257"/>
            <a:ext cx="2732158" cy="5635476"/>
            <a:chOff x="8619451" y="225583"/>
            <a:chExt cx="2732158" cy="5635476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2D198BA9-EB1F-40EC-C4A1-7E10148381C7}"/>
                </a:ext>
              </a:extLst>
            </p:cNvPr>
            <p:cNvGrpSpPr/>
            <p:nvPr/>
          </p:nvGrpSpPr>
          <p:grpSpPr>
            <a:xfrm>
              <a:off x="8929719" y="225583"/>
              <a:ext cx="2421890" cy="5635476"/>
              <a:chOff x="8929719" y="225583"/>
              <a:chExt cx="2421890" cy="5635476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5EDA82A2-FA5C-A05A-991F-3534DBA22B22}"/>
                  </a:ext>
                </a:extLst>
              </p:cNvPr>
              <p:cNvGrpSpPr/>
              <p:nvPr/>
            </p:nvGrpSpPr>
            <p:grpSpPr>
              <a:xfrm>
                <a:off x="8929719" y="225583"/>
                <a:ext cx="423959" cy="5635476"/>
                <a:chOff x="8929719" y="225583"/>
                <a:chExt cx="423959" cy="5635476"/>
              </a:xfrm>
            </p:grpSpPr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A2860804-67F7-A58F-4923-C6052BA318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929719" y="225583"/>
                  <a:ext cx="0" cy="5086370"/>
                </a:xfrm>
                <a:prstGeom prst="straightConnector1">
                  <a:avLst/>
                </a:prstGeom>
                <a:ln w="25400">
                  <a:solidFill>
                    <a:srgbClr val="C0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>
                  <a:extLst>
                    <a:ext uri="{FF2B5EF4-FFF2-40B4-BE49-F238E27FC236}">
                      <a16:creationId xmlns:a16="http://schemas.microsoft.com/office/drawing/2014/main" id="{5A120954-6213-E1E6-EBE9-AFE0137B6A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942027" y="225583"/>
                  <a:ext cx="411651" cy="5635476"/>
                </a:xfrm>
                <a:prstGeom prst="straightConnector1">
                  <a:avLst/>
                </a:prstGeom>
                <a:ln w="25400">
                  <a:solidFill>
                    <a:srgbClr val="C0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TextBox 34 2">
                <a:extLst>
                  <a:ext uri="{FF2B5EF4-FFF2-40B4-BE49-F238E27FC236}">
                    <a16:creationId xmlns:a16="http://schemas.microsoft.com/office/drawing/2014/main" id="{FA6CC7CF-F3F3-FD74-A423-EFA95799C5D9}"/>
                  </a:ext>
                </a:extLst>
              </p:cNvPr>
              <p:cNvSpPr txBox="1"/>
              <p:nvPr/>
            </p:nvSpPr>
            <p:spPr>
              <a:xfrm>
                <a:off x="9037590" y="3726419"/>
                <a:ext cx="23140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Raman 1050 nm</a:t>
                </a:r>
              </a:p>
            </p:txBody>
          </p:sp>
        </p:grp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11DF006-218F-DC38-0A70-470A2839284C}"/>
                </a:ext>
              </a:extLst>
            </p:cNvPr>
            <p:cNvCxnSpPr/>
            <p:nvPr/>
          </p:nvCxnSpPr>
          <p:spPr>
            <a:xfrm>
              <a:off x="8619451" y="225583"/>
              <a:ext cx="68695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C87CC699-62A0-F193-230D-312EA4A4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246" y="649155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5</a:t>
            </a:fld>
            <a:endParaRPr lang="en-D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EBB5B0-94E9-CF0D-534A-C7822CF3CE2C}"/>
              </a:ext>
            </a:extLst>
          </p:cNvPr>
          <p:cNvSpPr txBox="1"/>
          <p:nvPr/>
        </p:nvSpPr>
        <p:spPr>
          <a:xfrm>
            <a:off x="2992852" y="1889798"/>
            <a:ext cx="1639734" cy="12162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marL="0" indent="0">
              <a:buNone/>
            </a:pPr>
            <a:endParaRPr lang="en-CH" sz="2000" b="1"/>
          </a:p>
        </p:txBody>
      </p:sp>
      <p:sp>
        <p:nvSpPr>
          <p:cNvPr id="18" name="Arc 30">
            <a:extLst>
              <a:ext uri="{FF2B5EF4-FFF2-40B4-BE49-F238E27FC236}">
                <a16:creationId xmlns:a16="http://schemas.microsoft.com/office/drawing/2014/main" id="{86404B93-A9C3-0062-564A-45A06DD8ED3B}"/>
              </a:ext>
            </a:extLst>
          </p:cNvPr>
          <p:cNvSpPr>
            <a:spLocks noChangeAspect="1"/>
          </p:cNvSpPr>
          <p:nvPr/>
        </p:nvSpPr>
        <p:spPr>
          <a:xfrm rot="20834679">
            <a:off x="3900075" y="1953872"/>
            <a:ext cx="674825" cy="647130"/>
          </a:xfrm>
          <a:prstGeom prst="arc">
            <a:avLst>
              <a:gd name="adj1" fmla="val 14628930"/>
              <a:gd name="adj2" fmla="val 73857"/>
            </a:avLst>
          </a:prstGeom>
          <a:ln w="12700">
            <a:solidFill>
              <a:schemeClr val="tx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33">
            <a:extLst>
              <a:ext uri="{FF2B5EF4-FFF2-40B4-BE49-F238E27FC236}">
                <a16:creationId xmlns:a16="http://schemas.microsoft.com/office/drawing/2014/main" id="{BFE2AD49-3881-8017-A89A-9DD7DB1EF8D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450729" y="2180855"/>
            <a:ext cx="472546" cy="289672"/>
          </a:xfrm>
          <a:prstGeom prst="straightConnector1">
            <a:avLst/>
          </a:prstGeom>
          <a:ln w="12700">
            <a:solidFill>
              <a:schemeClr val="tx2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5BA6DD-26CA-5F99-B20C-8CD499F1B259}"/>
              </a:ext>
            </a:extLst>
          </p:cNvPr>
          <p:cNvGrpSpPr/>
          <p:nvPr/>
        </p:nvGrpSpPr>
        <p:grpSpPr>
          <a:xfrm>
            <a:off x="3276265" y="2124909"/>
            <a:ext cx="1066088" cy="801529"/>
            <a:chOff x="-1370336" y="-293769"/>
            <a:chExt cx="1066088" cy="801529"/>
          </a:xfrm>
        </p:grpSpPr>
        <p:sp>
          <p:nvSpPr>
            <p:cNvPr id="25" name="Ellipse 43">
              <a:extLst>
                <a:ext uri="{FF2B5EF4-FFF2-40B4-BE49-F238E27FC236}">
                  <a16:creationId xmlns:a16="http://schemas.microsoft.com/office/drawing/2014/main" id="{8300C003-079A-4532-1275-7C4BD3BDB7C3}"/>
                </a:ext>
              </a:extLst>
            </p:cNvPr>
            <p:cNvSpPr/>
            <p:nvPr/>
          </p:nvSpPr>
          <p:spPr>
            <a:xfrm rot="19635324">
              <a:off x="-1336089" y="-66631"/>
              <a:ext cx="1012216" cy="338512"/>
            </a:xfrm>
            <a:prstGeom prst="ellipse">
              <a:avLst/>
            </a:prstGeom>
            <a:solidFill>
              <a:srgbClr val="4472C4">
                <a:alpha val="49020"/>
              </a:srgbClr>
            </a:solidFill>
            <a:ln>
              <a:solidFill>
                <a:srgbClr val="2F528F">
                  <a:alpha val="38824"/>
                </a:srgbClr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3391C916-8E53-C8B5-9695-9261C4C803D4}"/>
                </a:ext>
              </a:extLst>
            </p:cNvPr>
            <p:cNvSpPr/>
            <p:nvPr/>
          </p:nvSpPr>
          <p:spPr>
            <a:xfrm rot="19713267">
              <a:off x="-1265475" y="43737"/>
              <a:ext cx="795589" cy="171166"/>
            </a:xfrm>
            <a:custGeom>
              <a:avLst/>
              <a:gdLst>
                <a:gd name="connsiteX0" fmla="*/ 0 w 853440"/>
                <a:gd name="connsiteY0" fmla="*/ 76206 h 182892"/>
                <a:gd name="connsiteX1" fmla="*/ 160020 w 853440"/>
                <a:gd name="connsiteY1" fmla="*/ 106686 h 182892"/>
                <a:gd name="connsiteX2" fmla="*/ 228600 w 853440"/>
                <a:gd name="connsiteY2" fmla="*/ 175266 h 182892"/>
                <a:gd name="connsiteX3" fmla="*/ 281940 w 853440"/>
                <a:gd name="connsiteY3" fmla="*/ 7626 h 182892"/>
                <a:gd name="connsiteX4" fmla="*/ 358140 w 853440"/>
                <a:gd name="connsiteY4" fmla="*/ 182886 h 182892"/>
                <a:gd name="connsiteX5" fmla="*/ 419100 w 853440"/>
                <a:gd name="connsiteY5" fmla="*/ 6 h 182892"/>
                <a:gd name="connsiteX6" fmla="*/ 464820 w 853440"/>
                <a:gd name="connsiteY6" fmla="*/ 175266 h 182892"/>
                <a:gd name="connsiteX7" fmla="*/ 533400 w 853440"/>
                <a:gd name="connsiteY7" fmla="*/ 7626 h 182892"/>
                <a:gd name="connsiteX8" fmla="*/ 594360 w 853440"/>
                <a:gd name="connsiteY8" fmla="*/ 175266 h 182892"/>
                <a:gd name="connsiteX9" fmla="*/ 647700 w 853440"/>
                <a:gd name="connsiteY9" fmla="*/ 15246 h 182892"/>
                <a:gd name="connsiteX10" fmla="*/ 708660 w 853440"/>
                <a:gd name="connsiteY10" fmla="*/ 144786 h 182892"/>
                <a:gd name="connsiteX11" fmla="*/ 769620 w 853440"/>
                <a:gd name="connsiteY11" fmla="*/ 76206 h 182892"/>
                <a:gd name="connsiteX12" fmla="*/ 853440 w 853440"/>
                <a:gd name="connsiteY12" fmla="*/ 76206 h 1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3440" h="182892">
                  <a:moveTo>
                    <a:pt x="0" y="76206"/>
                  </a:moveTo>
                  <a:cubicBezTo>
                    <a:pt x="60960" y="83191"/>
                    <a:pt x="121920" y="90176"/>
                    <a:pt x="160020" y="106686"/>
                  </a:cubicBezTo>
                  <a:cubicBezTo>
                    <a:pt x="198120" y="123196"/>
                    <a:pt x="208280" y="191776"/>
                    <a:pt x="228600" y="175266"/>
                  </a:cubicBezTo>
                  <a:cubicBezTo>
                    <a:pt x="248920" y="158756"/>
                    <a:pt x="260350" y="6356"/>
                    <a:pt x="281940" y="7626"/>
                  </a:cubicBezTo>
                  <a:cubicBezTo>
                    <a:pt x="303530" y="8896"/>
                    <a:pt x="335280" y="184156"/>
                    <a:pt x="358140" y="182886"/>
                  </a:cubicBezTo>
                  <a:cubicBezTo>
                    <a:pt x="381000" y="181616"/>
                    <a:pt x="401320" y="1276"/>
                    <a:pt x="419100" y="6"/>
                  </a:cubicBezTo>
                  <a:cubicBezTo>
                    <a:pt x="436880" y="-1264"/>
                    <a:pt x="445770" y="173996"/>
                    <a:pt x="464820" y="175266"/>
                  </a:cubicBezTo>
                  <a:cubicBezTo>
                    <a:pt x="483870" y="176536"/>
                    <a:pt x="511810" y="7626"/>
                    <a:pt x="533400" y="7626"/>
                  </a:cubicBezTo>
                  <a:cubicBezTo>
                    <a:pt x="554990" y="7626"/>
                    <a:pt x="575310" y="173996"/>
                    <a:pt x="594360" y="175266"/>
                  </a:cubicBezTo>
                  <a:cubicBezTo>
                    <a:pt x="613410" y="176536"/>
                    <a:pt x="628650" y="20326"/>
                    <a:pt x="647700" y="15246"/>
                  </a:cubicBezTo>
                  <a:cubicBezTo>
                    <a:pt x="666750" y="10166"/>
                    <a:pt x="688340" y="134626"/>
                    <a:pt x="708660" y="144786"/>
                  </a:cubicBezTo>
                  <a:cubicBezTo>
                    <a:pt x="728980" y="154946"/>
                    <a:pt x="745490" y="87636"/>
                    <a:pt x="769620" y="76206"/>
                  </a:cubicBezTo>
                  <a:cubicBezTo>
                    <a:pt x="793750" y="64776"/>
                    <a:pt x="823595" y="70491"/>
                    <a:pt x="853440" y="76206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30 5">
              <a:extLst>
                <a:ext uri="{FF2B5EF4-FFF2-40B4-BE49-F238E27FC236}">
                  <a16:creationId xmlns:a16="http://schemas.microsoft.com/office/drawing/2014/main" id="{20B5E5AE-3336-66B2-D6F0-8CD20443FFD3}"/>
                </a:ext>
              </a:extLst>
            </p:cNvPr>
            <p:cNvSpPr/>
            <p:nvPr/>
          </p:nvSpPr>
          <p:spPr>
            <a:xfrm rot="19713267">
              <a:off x="-1351592" y="230656"/>
              <a:ext cx="239868" cy="240813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FB48364-0E47-F9FF-A11E-9AE3CFFEC739}"/>
                </a:ext>
              </a:extLst>
            </p:cNvPr>
            <p:cNvSpPr/>
            <p:nvPr/>
          </p:nvSpPr>
          <p:spPr>
            <a:xfrm rot="19713267">
              <a:off x="-562876" y="-260690"/>
              <a:ext cx="239868" cy="240813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E47D829B-A5D2-0619-0D80-B83FC4E04A4B}"/>
                </a:ext>
              </a:extLst>
            </p:cNvPr>
            <p:cNvSpPr/>
            <p:nvPr/>
          </p:nvSpPr>
          <p:spPr>
            <a:xfrm>
              <a:off x="-858476" y="123418"/>
              <a:ext cx="124566" cy="1275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025CB71D-0A1D-F8C7-5016-A29A3ACA42D8}"/>
                </a:ext>
              </a:extLst>
            </p:cNvPr>
            <p:cNvSpPr txBox="1"/>
            <p:nvPr/>
          </p:nvSpPr>
          <p:spPr>
            <a:xfrm>
              <a:off x="-578682" y="-29376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/>
                <a:t>+</a:t>
              </a:r>
            </a:p>
          </p:txBody>
        </p: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CC799B80-09D6-91A7-0BEE-E68FBFF05DBF}"/>
                </a:ext>
              </a:extLst>
            </p:cNvPr>
            <p:cNvSpPr txBox="1"/>
            <p:nvPr/>
          </p:nvSpPr>
          <p:spPr>
            <a:xfrm>
              <a:off x="-1370336" y="19998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/>
                <a:t>+</a:t>
              </a:r>
            </a:p>
          </p:txBody>
        </p:sp>
        <p:sp>
          <p:nvSpPr>
            <p:cNvPr id="36" name="TextBox 24">
              <a:extLst>
                <a:ext uri="{FF2B5EF4-FFF2-40B4-BE49-F238E27FC236}">
                  <a16:creationId xmlns:a16="http://schemas.microsoft.com/office/drawing/2014/main" id="{1235420D-B7F0-098E-EE94-B8AC39737DCB}"/>
                </a:ext>
              </a:extLst>
            </p:cNvPr>
            <p:cNvSpPr txBox="1"/>
            <p:nvPr/>
          </p:nvSpPr>
          <p:spPr>
            <a:xfrm>
              <a:off x="-762578" y="18281"/>
              <a:ext cx="239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627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12" grpId="0" animBg="1"/>
      <p:bldP spid="118" grpId="0"/>
      <p:bldP spid="16" grpId="0"/>
      <p:bldP spid="17" grpId="0"/>
      <p:bldP spid="19" grpId="0"/>
      <p:bldP spid="29" grpId="0"/>
      <p:bldP spid="63" grpId="0" animBg="1"/>
      <p:bldP spid="10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6A687-2CEA-F9DB-26DC-5AAED1819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1FCDDAF-8153-42DF-D175-4DD263692AEF}"/>
              </a:ext>
            </a:extLst>
          </p:cNvPr>
          <p:cNvGrpSpPr/>
          <p:nvPr/>
        </p:nvGrpSpPr>
        <p:grpSpPr>
          <a:xfrm>
            <a:off x="1158004" y="3510988"/>
            <a:ext cx="2347195" cy="1800969"/>
            <a:chOff x="3573943" y="4131493"/>
            <a:chExt cx="2139909" cy="1641921"/>
          </a:xfrm>
        </p:grpSpPr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B6595F7-2E8C-DD6E-91AB-76972A5CA743}"/>
                </a:ext>
              </a:extLst>
            </p:cNvPr>
            <p:cNvCxnSpPr>
              <a:cxnSpLocks/>
            </p:cNvCxnSpPr>
            <p:nvPr/>
          </p:nvCxnSpPr>
          <p:spPr>
            <a:xfrm>
              <a:off x="3814427" y="5773414"/>
              <a:ext cx="972426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0192D42-A109-04B7-CD23-1FD821010B48}"/>
                </a:ext>
              </a:extLst>
            </p:cNvPr>
            <p:cNvCxnSpPr>
              <a:cxnSpLocks/>
            </p:cNvCxnSpPr>
            <p:nvPr/>
          </p:nvCxnSpPr>
          <p:spPr>
            <a:xfrm>
              <a:off x="3694863" y="5170232"/>
              <a:ext cx="1404604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CD58AE2-9812-AFC0-FF87-356C3CDDA5C9}"/>
                </a:ext>
              </a:extLst>
            </p:cNvPr>
            <p:cNvCxnSpPr>
              <a:cxnSpLocks/>
            </p:cNvCxnSpPr>
            <p:nvPr/>
          </p:nvCxnSpPr>
          <p:spPr>
            <a:xfrm>
              <a:off x="3640859" y="4684330"/>
              <a:ext cx="1716524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6A4D674-F0DF-F304-8415-ED989E9CC9B1}"/>
                </a:ext>
              </a:extLst>
            </p:cNvPr>
            <p:cNvCxnSpPr>
              <a:cxnSpLocks/>
            </p:cNvCxnSpPr>
            <p:nvPr/>
          </p:nvCxnSpPr>
          <p:spPr>
            <a:xfrm>
              <a:off x="3604075" y="4332414"/>
              <a:ext cx="1961448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5488C6B-81F3-72FC-4BF3-36680F3221DA}"/>
                </a:ext>
              </a:extLst>
            </p:cNvPr>
            <p:cNvCxnSpPr>
              <a:cxnSpLocks/>
            </p:cNvCxnSpPr>
            <p:nvPr/>
          </p:nvCxnSpPr>
          <p:spPr>
            <a:xfrm>
              <a:off x="3573943" y="4131493"/>
              <a:ext cx="2139909" cy="0"/>
            </a:xfrm>
            <a:prstGeom prst="line">
              <a:avLst/>
            </a:prstGeom>
            <a:ln w="28575">
              <a:solidFill>
                <a:srgbClr val="007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D248D251-1610-18AE-387B-5A44679ACB6C}"/>
              </a:ext>
            </a:extLst>
          </p:cNvPr>
          <p:cNvSpPr txBox="1"/>
          <p:nvPr/>
        </p:nvSpPr>
        <p:spPr>
          <a:xfrm>
            <a:off x="1255201" y="2953699"/>
            <a:ext cx="1378660" cy="438582"/>
          </a:xfrm>
          <a:prstGeom prst="rect">
            <a:avLst/>
          </a:prstGeom>
          <a:solidFill>
            <a:srgbClr val="00789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50" dirty="0">
                <a:solidFill>
                  <a:schemeClr val="bg1"/>
                </a:solidFill>
              </a:rPr>
              <a:t>Vibration</a:t>
            </a:r>
            <a:endParaRPr lang="en-CH" sz="2250" dirty="0">
              <a:solidFill>
                <a:schemeClr val="bg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6DDF1DC-D46F-F136-2DFB-7EA966DE6086}"/>
              </a:ext>
            </a:extLst>
          </p:cNvPr>
          <p:cNvGrpSpPr/>
          <p:nvPr/>
        </p:nvGrpSpPr>
        <p:grpSpPr>
          <a:xfrm>
            <a:off x="2424085" y="4725421"/>
            <a:ext cx="2442047" cy="586532"/>
            <a:chOff x="1852816" y="4646183"/>
            <a:chExt cx="2604850" cy="625634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CCA7969F-0E5C-5AB9-8A35-56E61F282D08}"/>
                </a:ext>
              </a:extLst>
            </p:cNvPr>
            <p:cNvGrpSpPr/>
            <p:nvPr/>
          </p:nvGrpSpPr>
          <p:grpSpPr>
            <a:xfrm>
              <a:off x="1852816" y="4932713"/>
              <a:ext cx="1104048" cy="281105"/>
              <a:chOff x="4728213" y="5483576"/>
              <a:chExt cx="943638" cy="240262"/>
            </a:xfrm>
          </p:grpSpPr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CD7F7BF3-2FF8-5CC0-EE3D-5A71A208BC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723838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2C0F4E72-F003-1E77-E575-A68F5FCA2D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663773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8BBB4987-658C-57EF-C816-B9698051E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603708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065E60C4-F308-2F85-17C8-639FD928B5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543642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8582E5F0-5965-561E-77A7-8C3DA6CE25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28213" y="5483576"/>
                <a:ext cx="94363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3E3D363E-6E88-9F83-1E9D-1FA90893E593}"/>
                </a:ext>
              </a:extLst>
            </p:cNvPr>
            <p:cNvGrpSpPr/>
            <p:nvPr/>
          </p:nvGrpSpPr>
          <p:grpSpPr>
            <a:xfrm>
              <a:off x="1949347" y="4646183"/>
              <a:ext cx="2508319" cy="625634"/>
              <a:chOff x="4810719" y="5238680"/>
              <a:chExt cx="2143878" cy="534734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A86996F-DE35-F64B-6A99-EB7D8A528E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0719" y="5773414"/>
                <a:ext cx="2143878" cy="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8277CF98-4734-455E-220D-1D7A74E7B2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3845" y="5238680"/>
                <a:ext cx="245525" cy="244259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0567FDAA-044C-2BCD-D2C6-BAF44A3A5C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2084" y="5385038"/>
                <a:ext cx="250970" cy="159513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FD5563CC-F927-A033-7B3C-EBB58017AB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5790" y="5536681"/>
                <a:ext cx="247264" cy="68131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8451F063-19A9-5841-EF13-5A2A2FD8B8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2084" y="5639964"/>
                <a:ext cx="251290" cy="24292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17E428A2-BAC1-CD03-1042-474E238D62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5790" y="5716714"/>
                <a:ext cx="252319" cy="6970"/>
              </a:xfrm>
              <a:prstGeom prst="line">
                <a:avLst/>
              </a:prstGeom>
              <a:ln w="19050">
                <a:solidFill>
                  <a:srgbClr val="818F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21DE16A1-611C-89AF-0DE7-243A95EC434B}"/>
              </a:ext>
            </a:extLst>
          </p:cNvPr>
          <p:cNvSpPr txBox="1"/>
          <p:nvPr/>
        </p:nvSpPr>
        <p:spPr>
          <a:xfrm>
            <a:off x="1099471" y="3589454"/>
            <a:ext cx="63882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393744">
              <a:defRPr/>
            </a:pPr>
            <a:r>
              <a:rPr lang="en-US" sz="2250" i="1" dirty="0">
                <a:solidFill>
                  <a:prstClr val="black"/>
                </a:solidFill>
                <a:cs typeface="Calibri Light" panose="020F0302020204030204" pitchFamily="34" charset="0"/>
              </a:rPr>
              <a:t>…</a:t>
            </a:r>
            <a:endParaRPr lang="en-US" sz="2250" i="1" dirty="0">
              <a:solidFill>
                <a:prstClr val="black"/>
              </a:solidFill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199C840-6343-C9CA-247F-BC506ECB0917}"/>
              </a:ext>
            </a:extLst>
          </p:cNvPr>
          <p:cNvCxnSpPr>
            <a:cxnSpLocks/>
          </p:cNvCxnSpPr>
          <p:nvPr/>
        </p:nvCxnSpPr>
        <p:spPr>
          <a:xfrm>
            <a:off x="5099338" y="5135597"/>
            <a:ext cx="576407" cy="0"/>
          </a:xfrm>
          <a:prstGeom prst="line">
            <a:avLst/>
          </a:prstGeom>
          <a:ln w="19050">
            <a:solidFill>
              <a:srgbClr val="818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378F14B-800C-600D-A8CF-A8A6580C7956}"/>
              </a:ext>
            </a:extLst>
          </p:cNvPr>
          <p:cNvGrpSpPr/>
          <p:nvPr/>
        </p:nvGrpSpPr>
        <p:grpSpPr>
          <a:xfrm>
            <a:off x="3904498" y="5390076"/>
            <a:ext cx="2155900" cy="820632"/>
            <a:chOff x="6568284" y="5801378"/>
            <a:chExt cx="1965506" cy="748161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25F5CC0-41C1-65EC-7DF3-B2B436EE1D53}"/>
                </a:ext>
              </a:extLst>
            </p:cNvPr>
            <p:cNvSpPr/>
            <p:nvPr/>
          </p:nvSpPr>
          <p:spPr>
            <a:xfrm>
              <a:off x="6568284" y="5939242"/>
              <a:ext cx="1101022" cy="610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393744">
                <a:defRPr/>
              </a:pPr>
              <a:r>
                <a:rPr lang="en-US" sz="1875" dirty="0">
                  <a:solidFill>
                    <a:prstClr val="black"/>
                  </a:solidFill>
                  <a:cs typeface="Calibri Light" panose="020F0302020204030204" pitchFamily="34" charset="0"/>
                </a:rPr>
                <a:t>Para</a:t>
              </a:r>
              <a:endParaRPr lang="en-US" sz="1875" baseline="30000" dirty="0">
                <a:solidFill>
                  <a:prstClr val="black"/>
                </a:solidFill>
              </a:endParaRPr>
            </a:p>
            <a:p>
              <a:pPr algn="ctr" defTabSz="3393744">
                <a:defRPr/>
              </a:pPr>
              <a:r>
                <a:rPr lang="en-US" sz="1875" dirty="0">
                  <a:solidFill>
                    <a:prstClr val="black"/>
                  </a:solidFill>
                  <a:cs typeface="Calibri Light" panose="020F0302020204030204" pitchFamily="34" charset="0"/>
                </a:rPr>
                <a:t>(</a:t>
              </a:r>
              <a:r>
                <a:rPr lang="en-US" sz="1875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875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 = 0</a:t>
              </a:r>
              <a:r>
                <a:rPr lang="en-US" sz="1875" dirty="0">
                  <a:solidFill>
                    <a:prstClr val="black"/>
                  </a:solidFill>
                  <a:cs typeface="Calibri Light" panose="020F0302020204030204" pitchFamily="34" charset="0"/>
                </a:rPr>
                <a:t>)</a:t>
              </a:r>
              <a:endParaRPr lang="en-US" sz="1875" dirty="0">
                <a:solidFill>
                  <a:prstClr val="black"/>
                </a:solidFill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5A16813-4759-D33A-B933-A786084F1BEA}"/>
                </a:ext>
              </a:extLst>
            </p:cNvPr>
            <p:cNvSpPr/>
            <p:nvPr/>
          </p:nvSpPr>
          <p:spPr>
            <a:xfrm>
              <a:off x="7298208" y="5801378"/>
              <a:ext cx="1235582" cy="610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393744">
                <a:defRPr/>
              </a:pPr>
              <a:r>
                <a:rPr lang="en-US" sz="1875" dirty="0">
                  <a:solidFill>
                    <a:prstClr val="black"/>
                  </a:solidFill>
                  <a:cs typeface="Calibri Light" panose="020F0302020204030204" pitchFamily="34" charset="0"/>
                </a:rPr>
                <a:t>Ortho</a:t>
              </a:r>
              <a:endParaRPr lang="en-US" sz="1875" baseline="30000" dirty="0">
                <a:solidFill>
                  <a:prstClr val="black"/>
                </a:solidFill>
              </a:endParaRPr>
            </a:p>
            <a:p>
              <a:pPr algn="ctr" defTabSz="3393744">
                <a:defRPr/>
              </a:pPr>
              <a:r>
                <a:rPr lang="en-US" sz="1875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(</a:t>
              </a:r>
              <a:r>
                <a:rPr lang="en-US" sz="1875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875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 = 1) </a:t>
              </a:r>
            </a:p>
          </p:txBody>
        </p:sp>
      </p:grpSp>
      <p:grpSp>
        <p:nvGrpSpPr>
          <p:cNvPr id="273" name="Group 272" descr="\documentclass{article}&#10;\usepackage{amsmath}&#10;\usepackage{braket}&#10;\usepackage[usenames, dvipsnames]{color}&#10;&#10;\pagestyle{empty}&#10;\begin{document}&#10;\definecolor{mygreen}{RGB}{255, 0, 0}&#10;&#10;$L = 1$&#10;&#10;&#10;\end{document}" title="IguanaTex Vector Display">
            <a:extLst>
              <a:ext uri="{FF2B5EF4-FFF2-40B4-BE49-F238E27FC236}">
                <a16:creationId xmlns:a16="http://schemas.microsoft.com/office/drawing/2014/main" id="{912FE800-C4EF-BADD-C7A5-3D46DDB70A0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128100" y="5239281"/>
            <a:ext cx="483231" cy="137200"/>
            <a:chOff x="6386460" y="6359900"/>
            <a:chExt cx="509701" cy="141648"/>
          </a:xfrm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2F13DADF-1C09-C84C-2EAA-0F37C879ECC5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386460" y="6359900"/>
              <a:ext cx="128602" cy="141647"/>
            </a:xfrm>
            <a:custGeom>
              <a:avLst/>
              <a:gdLst>
                <a:gd name="connsiteX0" fmla="*/ 71404 w 128602"/>
                <a:gd name="connsiteY0" fmla="*/ 16239 h 141647"/>
                <a:gd name="connsiteX1" fmla="*/ 93974 w 128602"/>
                <a:gd name="connsiteY1" fmla="*/ 6492 h 141647"/>
                <a:gd name="connsiteX2" fmla="*/ 102065 w 128602"/>
                <a:gd name="connsiteY2" fmla="*/ 2551 h 141647"/>
                <a:gd name="connsiteX3" fmla="*/ 98658 w 128602"/>
                <a:gd name="connsiteY3" fmla="*/ 63 h 141647"/>
                <a:gd name="connsiteX4" fmla="*/ 67146 w 128602"/>
                <a:gd name="connsiteY4" fmla="*/ 685 h 141647"/>
                <a:gd name="connsiteX5" fmla="*/ 38828 w 128602"/>
                <a:gd name="connsiteY5" fmla="*/ 63 h 141647"/>
                <a:gd name="connsiteX6" fmla="*/ 34782 w 128602"/>
                <a:gd name="connsiteY6" fmla="*/ 4211 h 141647"/>
                <a:gd name="connsiteX7" fmla="*/ 40744 w 128602"/>
                <a:gd name="connsiteY7" fmla="*/ 6492 h 141647"/>
                <a:gd name="connsiteX8" fmla="*/ 48835 w 128602"/>
                <a:gd name="connsiteY8" fmla="*/ 6907 h 141647"/>
                <a:gd name="connsiteX9" fmla="*/ 54584 w 128602"/>
                <a:gd name="connsiteY9" fmla="*/ 10225 h 141647"/>
                <a:gd name="connsiteX10" fmla="*/ 53732 w 128602"/>
                <a:gd name="connsiteY10" fmla="*/ 14165 h 141647"/>
                <a:gd name="connsiteX11" fmla="*/ 25201 w 128602"/>
                <a:gd name="connsiteY11" fmla="*/ 125534 h 141647"/>
                <a:gd name="connsiteX12" fmla="*/ 5826 w 128602"/>
                <a:gd name="connsiteY12" fmla="*/ 135282 h 141647"/>
                <a:gd name="connsiteX13" fmla="*/ 77 w 128602"/>
                <a:gd name="connsiteY13" fmla="*/ 139429 h 141647"/>
                <a:gd name="connsiteX14" fmla="*/ 5826 w 128602"/>
                <a:gd name="connsiteY14" fmla="*/ 141711 h 141647"/>
                <a:gd name="connsiteX15" fmla="*/ 104407 w 128602"/>
                <a:gd name="connsiteY15" fmla="*/ 141711 h 141647"/>
                <a:gd name="connsiteX16" fmla="*/ 111007 w 128602"/>
                <a:gd name="connsiteY16" fmla="*/ 138185 h 141647"/>
                <a:gd name="connsiteX17" fmla="*/ 127828 w 128602"/>
                <a:gd name="connsiteY17" fmla="*/ 93389 h 141647"/>
                <a:gd name="connsiteX18" fmla="*/ 128679 w 128602"/>
                <a:gd name="connsiteY18" fmla="*/ 90485 h 141647"/>
                <a:gd name="connsiteX19" fmla="*/ 126124 w 128602"/>
                <a:gd name="connsiteY19" fmla="*/ 88204 h 141647"/>
                <a:gd name="connsiteX20" fmla="*/ 122505 w 128602"/>
                <a:gd name="connsiteY20" fmla="*/ 92559 h 141647"/>
                <a:gd name="connsiteX21" fmla="*/ 69062 w 128602"/>
                <a:gd name="connsiteY21" fmla="*/ 135282 h 141647"/>
                <a:gd name="connsiteX22" fmla="*/ 49048 w 128602"/>
                <a:gd name="connsiteY22" fmla="*/ 135282 h 141647"/>
                <a:gd name="connsiteX23" fmla="*/ 44364 w 128602"/>
                <a:gd name="connsiteY23" fmla="*/ 135074 h 141647"/>
                <a:gd name="connsiteX24" fmla="*/ 41596 w 128602"/>
                <a:gd name="connsiteY24" fmla="*/ 133000 h 141647"/>
                <a:gd name="connsiteX25" fmla="*/ 42660 w 128602"/>
                <a:gd name="connsiteY25" fmla="*/ 128230 h 141647"/>
                <a:gd name="connsiteX26" fmla="*/ 71404 w 128602"/>
                <a:gd name="connsiteY26" fmla="*/ 16239 h 14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8602" h="141647">
                  <a:moveTo>
                    <a:pt x="71404" y="16239"/>
                  </a:moveTo>
                  <a:cubicBezTo>
                    <a:pt x="73321" y="8773"/>
                    <a:pt x="73959" y="6492"/>
                    <a:pt x="93974" y="6492"/>
                  </a:cubicBezTo>
                  <a:cubicBezTo>
                    <a:pt x="100361" y="6492"/>
                    <a:pt x="102065" y="6492"/>
                    <a:pt x="102065" y="2551"/>
                  </a:cubicBezTo>
                  <a:cubicBezTo>
                    <a:pt x="102065" y="63"/>
                    <a:pt x="99723" y="63"/>
                    <a:pt x="98658" y="63"/>
                  </a:cubicBezTo>
                  <a:cubicBezTo>
                    <a:pt x="91632" y="63"/>
                    <a:pt x="74172" y="685"/>
                    <a:pt x="67146" y="685"/>
                  </a:cubicBezTo>
                  <a:cubicBezTo>
                    <a:pt x="60758" y="685"/>
                    <a:pt x="45215" y="63"/>
                    <a:pt x="38828" y="63"/>
                  </a:cubicBezTo>
                  <a:cubicBezTo>
                    <a:pt x="37337" y="63"/>
                    <a:pt x="34782" y="63"/>
                    <a:pt x="34782" y="4211"/>
                  </a:cubicBezTo>
                  <a:cubicBezTo>
                    <a:pt x="34782" y="6492"/>
                    <a:pt x="36699" y="6492"/>
                    <a:pt x="40744" y="6492"/>
                  </a:cubicBezTo>
                  <a:cubicBezTo>
                    <a:pt x="41170" y="6492"/>
                    <a:pt x="45215" y="6492"/>
                    <a:pt x="48835" y="6907"/>
                  </a:cubicBezTo>
                  <a:cubicBezTo>
                    <a:pt x="52668" y="7321"/>
                    <a:pt x="54584" y="7529"/>
                    <a:pt x="54584" y="10225"/>
                  </a:cubicBezTo>
                  <a:cubicBezTo>
                    <a:pt x="54584" y="11054"/>
                    <a:pt x="54371" y="11677"/>
                    <a:pt x="53732" y="14165"/>
                  </a:cubicBezTo>
                  <a:lnTo>
                    <a:pt x="25201" y="125534"/>
                  </a:lnTo>
                  <a:cubicBezTo>
                    <a:pt x="23072" y="133622"/>
                    <a:pt x="22646" y="135282"/>
                    <a:pt x="5826" y="135282"/>
                  </a:cubicBezTo>
                  <a:cubicBezTo>
                    <a:pt x="2206" y="135282"/>
                    <a:pt x="77" y="135282"/>
                    <a:pt x="77" y="139429"/>
                  </a:cubicBezTo>
                  <a:cubicBezTo>
                    <a:pt x="77" y="141711"/>
                    <a:pt x="1993" y="141711"/>
                    <a:pt x="5826" y="141711"/>
                  </a:cubicBezTo>
                  <a:lnTo>
                    <a:pt x="104407" y="141711"/>
                  </a:lnTo>
                  <a:cubicBezTo>
                    <a:pt x="109517" y="141711"/>
                    <a:pt x="109730" y="141711"/>
                    <a:pt x="111007" y="138185"/>
                  </a:cubicBezTo>
                  <a:lnTo>
                    <a:pt x="127828" y="93389"/>
                  </a:lnTo>
                  <a:cubicBezTo>
                    <a:pt x="128679" y="91107"/>
                    <a:pt x="128679" y="90693"/>
                    <a:pt x="128679" y="90485"/>
                  </a:cubicBezTo>
                  <a:cubicBezTo>
                    <a:pt x="128679" y="89656"/>
                    <a:pt x="128041" y="88204"/>
                    <a:pt x="126124" y="88204"/>
                  </a:cubicBezTo>
                  <a:cubicBezTo>
                    <a:pt x="124208" y="88204"/>
                    <a:pt x="123995" y="89241"/>
                    <a:pt x="122505" y="92559"/>
                  </a:cubicBezTo>
                  <a:cubicBezTo>
                    <a:pt x="115266" y="111639"/>
                    <a:pt x="105897" y="135282"/>
                    <a:pt x="69062" y="135282"/>
                  </a:cubicBezTo>
                  <a:lnTo>
                    <a:pt x="49048" y="135282"/>
                  </a:lnTo>
                  <a:cubicBezTo>
                    <a:pt x="46067" y="135282"/>
                    <a:pt x="45641" y="135282"/>
                    <a:pt x="44364" y="135074"/>
                  </a:cubicBezTo>
                  <a:cubicBezTo>
                    <a:pt x="42235" y="134867"/>
                    <a:pt x="41596" y="134659"/>
                    <a:pt x="41596" y="133000"/>
                  </a:cubicBezTo>
                  <a:cubicBezTo>
                    <a:pt x="41596" y="132378"/>
                    <a:pt x="41596" y="131963"/>
                    <a:pt x="42660" y="128230"/>
                  </a:cubicBezTo>
                  <a:lnTo>
                    <a:pt x="71404" y="16239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4B751A23-CC84-909B-47DA-207E0226470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594125" y="6425435"/>
              <a:ext cx="141590" cy="48529"/>
            </a:xfrm>
            <a:custGeom>
              <a:avLst/>
              <a:gdLst>
                <a:gd name="connsiteX0" fmla="*/ 134438 w 141590"/>
                <a:gd name="connsiteY0" fmla="*/ 8358 h 48529"/>
                <a:gd name="connsiteX1" fmla="*/ 141677 w 141590"/>
                <a:gd name="connsiteY1" fmla="*/ 4211 h 48529"/>
                <a:gd name="connsiteX2" fmla="*/ 134651 w 141590"/>
                <a:gd name="connsiteY2" fmla="*/ 63 h 48529"/>
                <a:gd name="connsiteX3" fmla="*/ 7113 w 141590"/>
                <a:gd name="connsiteY3" fmla="*/ 63 h 48529"/>
                <a:gd name="connsiteX4" fmla="*/ 86 w 141590"/>
                <a:gd name="connsiteY4" fmla="*/ 4211 h 48529"/>
                <a:gd name="connsiteX5" fmla="*/ 7325 w 141590"/>
                <a:gd name="connsiteY5" fmla="*/ 8358 h 48529"/>
                <a:gd name="connsiteX6" fmla="*/ 134438 w 141590"/>
                <a:gd name="connsiteY6" fmla="*/ 8358 h 48529"/>
                <a:gd name="connsiteX7" fmla="*/ 134651 w 141590"/>
                <a:gd name="connsiteY7" fmla="*/ 48592 h 48529"/>
                <a:gd name="connsiteX8" fmla="*/ 141677 w 141590"/>
                <a:gd name="connsiteY8" fmla="*/ 44444 h 48529"/>
                <a:gd name="connsiteX9" fmla="*/ 134438 w 141590"/>
                <a:gd name="connsiteY9" fmla="*/ 40297 h 48529"/>
                <a:gd name="connsiteX10" fmla="*/ 7325 w 141590"/>
                <a:gd name="connsiteY10" fmla="*/ 40297 h 48529"/>
                <a:gd name="connsiteX11" fmla="*/ 86 w 141590"/>
                <a:gd name="connsiteY11" fmla="*/ 44444 h 48529"/>
                <a:gd name="connsiteX12" fmla="*/ 7113 w 141590"/>
                <a:gd name="connsiteY12" fmla="*/ 48592 h 48529"/>
                <a:gd name="connsiteX13" fmla="*/ 134651 w 141590"/>
                <a:gd name="connsiteY13" fmla="*/ 48592 h 4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590" h="48529">
                  <a:moveTo>
                    <a:pt x="134438" y="8358"/>
                  </a:moveTo>
                  <a:cubicBezTo>
                    <a:pt x="137632" y="8358"/>
                    <a:pt x="141677" y="8358"/>
                    <a:pt x="141677" y="4211"/>
                  </a:cubicBezTo>
                  <a:cubicBezTo>
                    <a:pt x="141677" y="63"/>
                    <a:pt x="137632" y="63"/>
                    <a:pt x="134651" y="63"/>
                  </a:cubicBezTo>
                  <a:lnTo>
                    <a:pt x="7113" y="63"/>
                  </a:lnTo>
                  <a:cubicBezTo>
                    <a:pt x="4132" y="63"/>
                    <a:pt x="86" y="63"/>
                    <a:pt x="86" y="4211"/>
                  </a:cubicBezTo>
                  <a:cubicBezTo>
                    <a:pt x="86" y="8358"/>
                    <a:pt x="4132" y="8358"/>
                    <a:pt x="7325" y="8358"/>
                  </a:cubicBezTo>
                  <a:lnTo>
                    <a:pt x="134438" y="8358"/>
                  </a:lnTo>
                  <a:close/>
                  <a:moveTo>
                    <a:pt x="134651" y="48592"/>
                  </a:moveTo>
                  <a:cubicBezTo>
                    <a:pt x="137632" y="48592"/>
                    <a:pt x="141677" y="48592"/>
                    <a:pt x="141677" y="44444"/>
                  </a:cubicBezTo>
                  <a:cubicBezTo>
                    <a:pt x="141677" y="40297"/>
                    <a:pt x="137632" y="40297"/>
                    <a:pt x="134438" y="40297"/>
                  </a:cubicBezTo>
                  <a:lnTo>
                    <a:pt x="7325" y="40297"/>
                  </a:lnTo>
                  <a:cubicBezTo>
                    <a:pt x="4132" y="40297"/>
                    <a:pt x="86" y="40297"/>
                    <a:pt x="86" y="44444"/>
                  </a:cubicBezTo>
                  <a:cubicBezTo>
                    <a:pt x="86" y="48592"/>
                    <a:pt x="4132" y="48592"/>
                    <a:pt x="7113" y="48592"/>
                  </a:cubicBezTo>
                  <a:lnTo>
                    <a:pt x="134651" y="48592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6C64B7A6-8F2B-1E22-5D1D-F063BECDA72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825898" y="6363426"/>
              <a:ext cx="70263" cy="138122"/>
            </a:xfrm>
            <a:custGeom>
              <a:avLst/>
              <a:gdLst>
                <a:gd name="connsiteX0" fmla="*/ 43745 w 70263"/>
                <a:gd name="connsiteY0" fmla="*/ 5455 h 138122"/>
                <a:gd name="connsiteX1" fmla="*/ 38848 w 70263"/>
                <a:gd name="connsiteY1" fmla="*/ 63 h 138122"/>
                <a:gd name="connsiteX2" fmla="*/ 97 w 70263"/>
                <a:gd name="connsiteY2" fmla="*/ 13336 h 138122"/>
                <a:gd name="connsiteX3" fmla="*/ 97 w 70263"/>
                <a:gd name="connsiteY3" fmla="*/ 19765 h 138122"/>
                <a:gd name="connsiteX4" fmla="*/ 27989 w 70263"/>
                <a:gd name="connsiteY4" fmla="*/ 14373 h 138122"/>
                <a:gd name="connsiteX5" fmla="*/ 27989 w 70263"/>
                <a:gd name="connsiteY5" fmla="*/ 121801 h 138122"/>
                <a:gd name="connsiteX6" fmla="*/ 8188 w 70263"/>
                <a:gd name="connsiteY6" fmla="*/ 131756 h 138122"/>
                <a:gd name="connsiteX7" fmla="*/ 1374 w 70263"/>
                <a:gd name="connsiteY7" fmla="*/ 131756 h 138122"/>
                <a:gd name="connsiteX8" fmla="*/ 1374 w 70263"/>
                <a:gd name="connsiteY8" fmla="*/ 138185 h 138122"/>
                <a:gd name="connsiteX9" fmla="*/ 35867 w 70263"/>
                <a:gd name="connsiteY9" fmla="*/ 137563 h 138122"/>
                <a:gd name="connsiteX10" fmla="*/ 70360 w 70263"/>
                <a:gd name="connsiteY10" fmla="*/ 138185 h 138122"/>
                <a:gd name="connsiteX11" fmla="*/ 70360 w 70263"/>
                <a:gd name="connsiteY11" fmla="*/ 131756 h 138122"/>
                <a:gd name="connsiteX12" fmla="*/ 63546 w 70263"/>
                <a:gd name="connsiteY12" fmla="*/ 131756 h 138122"/>
                <a:gd name="connsiteX13" fmla="*/ 43745 w 70263"/>
                <a:gd name="connsiteY13" fmla="*/ 121801 h 138122"/>
                <a:gd name="connsiteX14" fmla="*/ 43745 w 70263"/>
                <a:gd name="connsiteY14" fmla="*/ 5455 h 13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263" h="138122">
                  <a:moveTo>
                    <a:pt x="43745" y="5455"/>
                  </a:moveTo>
                  <a:cubicBezTo>
                    <a:pt x="43745" y="478"/>
                    <a:pt x="43745" y="63"/>
                    <a:pt x="38848" y="63"/>
                  </a:cubicBezTo>
                  <a:cubicBezTo>
                    <a:pt x="25647" y="13336"/>
                    <a:pt x="6910" y="13336"/>
                    <a:pt x="97" y="13336"/>
                  </a:cubicBezTo>
                  <a:lnTo>
                    <a:pt x="97" y="19765"/>
                  </a:lnTo>
                  <a:cubicBezTo>
                    <a:pt x="4355" y="19765"/>
                    <a:pt x="16917" y="19765"/>
                    <a:pt x="27989" y="14373"/>
                  </a:cubicBezTo>
                  <a:lnTo>
                    <a:pt x="27989" y="121801"/>
                  </a:lnTo>
                  <a:cubicBezTo>
                    <a:pt x="27989" y="129267"/>
                    <a:pt x="27350" y="131756"/>
                    <a:pt x="8188" y="131756"/>
                  </a:cubicBezTo>
                  <a:lnTo>
                    <a:pt x="1374" y="131756"/>
                  </a:lnTo>
                  <a:lnTo>
                    <a:pt x="1374" y="138185"/>
                  </a:lnTo>
                  <a:cubicBezTo>
                    <a:pt x="8826" y="137563"/>
                    <a:pt x="27350" y="137563"/>
                    <a:pt x="35867" y="137563"/>
                  </a:cubicBezTo>
                  <a:cubicBezTo>
                    <a:pt x="44384" y="137563"/>
                    <a:pt x="62908" y="137563"/>
                    <a:pt x="70360" y="138185"/>
                  </a:cubicBezTo>
                  <a:lnTo>
                    <a:pt x="70360" y="131756"/>
                  </a:lnTo>
                  <a:lnTo>
                    <a:pt x="63546" y="131756"/>
                  </a:lnTo>
                  <a:cubicBezTo>
                    <a:pt x="44384" y="131756"/>
                    <a:pt x="43745" y="129475"/>
                    <a:pt x="43745" y="121801"/>
                  </a:cubicBezTo>
                  <a:lnTo>
                    <a:pt x="43745" y="5455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grpSp>
        <p:nvGrpSpPr>
          <p:cNvPr id="299" name="Group 298" descr="\documentclass{article}&#10;\usepackage{amsmath}&#10;\usepackage{braket}&#10;\usepackage[usenames, dvipsnames]{color}&#10;&#10;\pagestyle{empty}&#10;\begin{document}&#10;\definecolor{mygreen}{RGB}{255, 0, 0}&#10;&#10;$L = 0$&#10;&#10;&#10;\end{document}" title="IguanaTex Vector Display">
            <a:extLst>
              <a:ext uri="{FF2B5EF4-FFF2-40B4-BE49-F238E27FC236}">
                <a16:creationId xmlns:a16="http://schemas.microsoft.com/office/drawing/2014/main" id="{73B4D7CE-EB35-2E79-859F-739955AA6B3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270851" y="5394062"/>
            <a:ext cx="474919" cy="137200"/>
            <a:chOff x="5414168" y="6481192"/>
            <a:chExt cx="500706" cy="141211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111FD8D1-6AD7-4C03-1DBC-FA58197D51CC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414168" y="6481192"/>
              <a:ext cx="124206" cy="136805"/>
            </a:xfrm>
            <a:custGeom>
              <a:avLst/>
              <a:gdLst>
                <a:gd name="connsiteX0" fmla="*/ 68966 w 124206"/>
                <a:gd name="connsiteY0" fmla="*/ 15686 h 136805"/>
                <a:gd name="connsiteX1" fmla="*/ 90764 w 124206"/>
                <a:gd name="connsiteY1" fmla="*/ 6272 h 136805"/>
                <a:gd name="connsiteX2" fmla="*/ 98578 w 124206"/>
                <a:gd name="connsiteY2" fmla="*/ 2466 h 136805"/>
                <a:gd name="connsiteX3" fmla="*/ 95288 w 124206"/>
                <a:gd name="connsiteY3" fmla="*/ 63 h 136805"/>
                <a:gd name="connsiteX4" fmla="*/ 64853 w 124206"/>
                <a:gd name="connsiteY4" fmla="*/ 664 h 136805"/>
                <a:gd name="connsiteX5" fmla="*/ 37503 w 124206"/>
                <a:gd name="connsiteY5" fmla="*/ 63 h 136805"/>
                <a:gd name="connsiteX6" fmla="*/ 33596 w 124206"/>
                <a:gd name="connsiteY6" fmla="*/ 4069 h 136805"/>
                <a:gd name="connsiteX7" fmla="*/ 39354 w 124206"/>
                <a:gd name="connsiteY7" fmla="*/ 6272 h 136805"/>
                <a:gd name="connsiteX8" fmla="*/ 47168 w 124206"/>
                <a:gd name="connsiteY8" fmla="*/ 6673 h 136805"/>
                <a:gd name="connsiteX9" fmla="*/ 52720 w 124206"/>
                <a:gd name="connsiteY9" fmla="*/ 9877 h 136805"/>
                <a:gd name="connsiteX10" fmla="*/ 51898 w 124206"/>
                <a:gd name="connsiteY10" fmla="*/ 13683 h 136805"/>
                <a:gd name="connsiteX11" fmla="*/ 24342 w 124206"/>
                <a:gd name="connsiteY11" fmla="*/ 121244 h 136805"/>
                <a:gd name="connsiteX12" fmla="*/ 5629 w 124206"/>
                <a:gd name="connsiteY12" fmla="*/ 130659 h 136805"/>
                <a:gd name="connsiteX13" fmla="*/ 77 w 124206"/>
                <a:gd name="connsiteY13" fmla="*/ 134665 h 136805"/>
                <a:gd name="connsiteX14" fmla="*/ 5629 w 124206"/>
                <a:gd name="connsiteY14" fmla="*/ 136868 h 136805"/>
                <a:gd name="connsiteX15" fmla="*/ 100840 w 124206"/>
                <a:gd name="connsiteY15" fmla="*/ 136868 h 136805"/>
                <a:gd name="connsiteX16" fmla="*/ 107215 w 124206"/>
                <a:gd name="connsiteY16" fmla="*/ 133463 h 136805"/>
                <a:gd name="connsiteX17" fmla="*/ 123460 w 124206"/>
                <a:gd name="connsiteY17" fmla="*/ 90198 h 136805"/>
                <a:gd name="connsiteX18" fmla="*/ 124283 w 124206"/>
                <a:gd name="connsiteY18" fmla="*/ 87394 h 136805"/>
                <a:gd name="connsiteX19" fmla="*/ 121815 w 124206"/>
                <a:gd name="connsiteY19" fmla="*/ 85190 h 136805"/>
                <a:gd name="connsiteX20" fmla="*/ 118319 w 124206"/>
                <a:gd name="connsiteY20" fmla="*/ 89397 h 136805"/>
                <a:gd name="connsiteX21" fmla="*/ 66704 w 124206"/>
                <a:gd name="connsiteY21" fmla="*/ 130659 h 136805"/>
                <a:gd name="connsiteX22" fmla="*/ 47374 w 124206"/>
                <a:gd name="connsiteY22" fmla="*/ 130659 h 136805"/>
                <a:gd name="connsiteX23" fmla="*/ 42850 w 124206"/>
                <a:gd name="connsiteY23" fmla="*/ 130458 h 136805"/>
                <a:gd name="connsiteX24" fmla="*/ 40176 w 124206"/>
                <a:gd name="connsiteY24" fmla="*/ 128455 h 136805"/>
                <a:gd name="connsiteX25" fmla="*/ 41205 w 124206"/>
                <a:gd name="connsiteY25" fmla="*/ 123848 h 136805"/>
                <a:gd name="connsiteX26" fmla="*/ 68966 w 124206"/>
                <a:gd name="connsiteY26" fmla="*/ 15686 h 13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4206" h="136805">
                  <a:moveTo>
                    <a:pt x="68966" y="15686"/>
                  </a:moveTo>
                  <a:cubicBezTo>
                    <a:pt x="70817" y="8475"/>
                    <a:pt x="71434" y="6272"/>
                    <a:pt x="90764" y="6272"/>
                  </a:cubicBezTo>
                  <a:cubicBezTo>
                    <a:pt x="96933" y="6272"/>
                    <a:pt x="98578" y="6272"/>
                    <a:pt x="98578" y="2466"/>
                  </a:cubicBezTo>
                  <a:cubicBezTo>
                    <a:pt x="98578" y="63"/>
                    <a:pt x="96316" y="63"/>
                    <a:pt x="95288" y="63"/>
                  </a:cubicBezTo>
                  <a:cubicBezTo>
                    <a:pt x="88502" y="63"/>
                    <a:pt x="71639" y="664"/>
                    <a:pt x="64853" y="664"/>
                  </a:cubicBezTo>
                  <a:cubicBezTo>
                    <a:pt x="58684" y="664"/>
                    <a:pt x="43672" y="63"/>
                    <a:pt x="37503" y="63"/>
                  </a:cubicBezTo>
                  <a:cubicBezTo>
                    <a:pt x="36064" y="63"/>
                    <a:pt x="33596" y="63"/>
                    <a:pt x="33596" y="4069"/>
                  </a:cubicBezTo>
                  <a:cubicBezTo>
                    <a:pt x="33596" y="6272"/>
                    <a:pt x="35447" y="6272"/>
                    <a:pt x="39354" y="6272"/>
                  </a:cubicBezTo>
                  <a:cubicBezTo>
                    <a:pt x="39765" y="6272"/>
                    <a:pt x="43672" y="6272"/>
                    <a:pt x="47168" y="6673"/>
                  </a:cubicBezTo>
                  <a:cubicBezTo>
                    <a:pt x="50870" y="7073"/>
                    <a:pt x="52720" y="7274"/>
                    <a:pt x="52720" y="9877"/>
                  </a:cubicBezTo>
                  <a:cubicBezTo>
                    <a:pt x="52720" y="10679"/>
                    <a:pt x="52515" y="11280"/>
                    <a:pt x="51898" y="13683"/>
                  </a:cubicBezTo>
                  <a:lnTo>
                    <a:pt x="24342" y="121244"/>
                  </a:lnTo>
                  <a:cubicBezTo>
                    <a:pt x="22286" y="129056"/>
                    <a:pt x="21874" y="130659"/>
                    <a:pt x="5629" y="130659"/>
                  </a:cubicBezTo>
                  <a:cubicBezTo>
                    <a:pt x="2133" y="130659"/>
                    <a:pt x="77" y="130659"/>
                    <a:pt x="77" y="134665"/>
                  </a:cubicBezTo>
                  <a:cubicBezTo>
                    <a:pt x="77" y="136868"/>
                    <a:pt x="1927" y="136868"/>
                    <a:pt x="5629" y="136868"/>
                  </a:cubicBezTo>
                  <a:lnTo>
                    <a:pt x="100840" y="136868"/>
                  </a:lnTo>
                  <a:cubicBezTo>
                    <a:pt x="105775" y="136868"/>
                    <a:pt x="105981" y="136868"/>
                    <a:pt x="107215" y="133463"/>
                  </a:cubicBezTo>
                  <a:lnTo>
                    <a:pt x="123460" y="90198"/>
                  </a:lnTo>
                  <a:cubicBezTo>
                    <a:pt x="124283" y="87995"/>
                    <a:pt x="124283" y="87594"/>
                    <a:pt x="124283" y="87394"/>
                  </a:cubicBezTo>
                  <a:cubicBezTo>
                    <a:pt x="124283" y="86592"/>
                    <a:pt x="123666" y="85190"/>
                    <a:pt x="121815" y="85190"/>
                  </a:cubicBezTo>
                  <a:cubicBezTo>
                    <a:pt x="119964" y="85190"/>
                    <a:pt x="119759" y="86192"/>
                    <a:pt x="118319" y="89397"/>
                  </a:cubicBezTo>
                  <a:cubicBezTo>
                    <a:pt x="111328" y="107824"/>
                    <a:pt x="102279" y="130659"/>
                    <a:pt x="66704" y="130659"/>
                  </a:cubicBezTo>
                  <a:lnTo>
                    <a:pt x="47374" y="130659"/>
                  </a:lnTo>
                  <a:cubicBezTo>
                    <a:pt x="44495" y="130659"/>
                    <a:pt x="44084" y="130659"/>
                    <a:pt x="42850" y="130458"/>
                  </a:cubicBezTo>
                  <a:cubicBezTo>
                    <a:pt x="40793" y="130258"/>
                    <a:pt x="40176" y="130058"/>
                    <a:pt x="40176" y="128455"/>
                  </a:cubicBezTo>
                  <a:cubicBezTo>
                    <a:pt x="40176" y="127854"/>
                    <a:pt x="40176" y="127454"/>
                    <a:pt x="41205" y="123848"/>
                  </a:cubicBezTo>
                  <a:lnTo>
                    <a:pt x="68966" y="15686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3CD4B2B-909E-1838-1920-D6D4C17EAF07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614733" y="6544487"/>
              <a:ext cx="136750" cy="46870"/>
            </a:xfrm>
            <a:custGeom>
              <a:avLst/>
              <a:gdLst>
                <a:gd name="connsiteX0" fmla="*/ 129845 w 136750"/>
                <a:gd name="connsiteY0" fmla="*/ 8075 h 46870"/>
                <a:gd name="connsiteX1" fmla="*/ 136836 w 136750"/>
                <a:gd name="connsiteY1" fmla="*/ 4069 h 46870"/>
                <a:gd name="connsiteX2" fmla="*/ 130050 w 136750"/>
                <a:gd name="connsiteY2" fmla="*/ 63 h 46870"/>
                <a:gd name="connsiteX3" fmla="*/ 6872 w 136750"/>
                <a:gd name="connsiteY3" fmla="*/ 63 h 46870"/>
                <a:gd name="connsiteX4" fmla="*/ 86 w 136750"/>
                <a:gd name="connsiteY4" fmla="*/ 4069 h 46870"/>
                <a:gd name="connsiteX5" fmla="*/ 7078 w 136750"/>
                <a:gd name="connsiteY5" fmla="*/ 8075 h 46870"/>
                <a:gd name="connsiteX6" fmla="*/ 129845 w 136750"/>
                <a:gd name="connsiteY6" fmla="*/ 8075 h 46870"/>
                <a:gd name="connsiteX7" fmla="*/ 130050 w 136750"/>
                <a:gd name="connsiteY7" fmla="*/ 46933 h 46870"/>
                <a:gd name="connsiteX8" fmla="*/ 136836 w 136750"/>
                <a:gd name="connsiteY8" fmla="*/ 42927 h 46870"/>
                <a:gd name="connsiteX9" fmla="*/ 129845 w 136750"/>
                <a:gd name="connsiteY9" fmla="*/ 38921 h 46870"/>
                <a:gd name="connsiteX10" fmla="*/ 7078 w 136750"/>
                <a:gd name="connsiteY10" fmla="*/ 38921 h 46870"/>
                <a:gd name="connsiteX11" fmla="*/ 86 w 136750"/>
                <a:gd name="connsiteY11" fmla="*/ 42927 h 46870"/>
                <a:gd name="connsiteX12" fmla="*/ 6872 w 136750"/>
                <a:gd name="connsiteY12" fmla="*/ 46933 h 46870"/>
                <a:gd name="connsiteX13" fmla="*/ 130050 w 136750"/>
                <a:gd name="connsiteY13" fmla="*/ 46933 h 4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750" h="46870">
                  <a:moveTo>
                    <a:pt x="129845" y="8075"/>
                  </a:moveTo>
                  <a:cubicBezTo>
                    <a:pt x="132929" y="8075"/>
                    <a:pt x="136836" y="8075"/>
                    <a:pt x="136836" y="4069"/>
                  </a:cubicBezTo>
                  <a:cubicBezTo>
                    <a:pt x="136836" y="63"/>
                    <a:pt x="132929" y="63"/>
                    <a:pt x="130050" y="63"/>
                  </a:cubicBezTo>
                  <a:lnTo>
                    <a:pt x="6872" y="63"/>
                  </a:lnTo>
                  <a:cubicBezTo>
                    <a:pt x="3993" y="63"/>
                    <a:pt x="86" y="63"/>
                    <a:pt x="86" y="4069"/>
                  </a:cubicBezTo>
                  <a:cubicBezTo>
                    <a:pt x="86" y="8075"/>
                    <a:pt x="3993" y="8075"/>
                    <a:pt x="7078" y="8075"/>
                  </a:cubicBezTo>
                  <a:lnTo>
                    <a:pt x="129845" y="8075"/>
                  </a:lnTo>
                  <a:close/>
                  <a:moveTo>
                    <a:pt x="130050" y="46933"/>
                  </a:moveTo>
                  <a:cubicBezTo>
                    <a:pt x="132929" y="46933"/>
                    <a:pt x="136836" y="46933"/>
                    <a:pt x="136836" y="42927"/>
                  </a:cubicBezTo>
                  <a:cubicBezTo>
                    <a:pt x="136836" y="38921"/>
                    <a:pt x="132929" y="38921"/>
                    <a:pt x="129845" y="38921"/>
                  </a:cubicBezTo>
                  <a:lnTo>
                    <a:pt x="7078" y="38921"/>
                  </a:lnTo>
                  <a:cubicBezTo>
                    <a:pt x="3993" y="38921"/>
                    <a:pt x="86" y="38921"/>
                    <a:pt x="86" y="42927"/>
                  </a:cubicBezTo>
                  <a:cubicBezTo>
                    <a:pt x="86" y="46933"/>
                    <a:pt x="3993" y="46933"/>
                    <a:pt x="6872" y="46933"/>
                  </a:cubicBezTo>
                  <a:lnTo>
                    <a:pt x="130050" y="46933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16CB7A79-94FF-A1E1-3A37-22D513504209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828300" y="6484597"/>
              <a:ext cx="86574" cy="137806"/>
            </a:xfrm>
            <a:custGeom>
              <a:avLst/>
              <a:gdLst>
                <a:gd name="connsiteX0" fmla="*/ 86671 w 86574"/>
                <a:gd name="connsiteY0" fmla="*/ 69367 h 137806"/>
                <a:gd name="connsiteX1" fmla="*/ 78445 w 86574"/>
                <a:gd name="connsiteY1" fmla="*/ 22496 h 137806"/>
                <a:gd name="connsiteX2" fmla="*/ 43487 w 86574"/>
                <a:gd name="connsiteY2" fmla="*/ 63 h 137806"/>
                <a:gd name="connsiteX3" fmla="*/ 7705 w 86574"/>
                <a:gd name="connsiteY3" fmla="*/ 23898 h 137806"/>
                <a:gd name="connsiteX4" fmla="*/ 97 w 86574"/>
                <a:gd name="connsiteY4" fmla="*/ 69367 h 137806"/>
                <a:gd name="connsiteX5" fmla="*/ 9351 w 86574"/>
                <a:gd name="connsiteY5" fmla="*/ 117639 h 137806"/>
                <a:gd name="connsiteX6" fmla="*/ 43281 w 86574"/>
                <a:gd name="connsiteY6" fmla="*/ 137869 h 137806"/>
                <a:gd name="connsiteX7" fmla="*/ 79062 w 86574"/>
                <a:gd name="connsiteY7" fmla="*/ 114635 h 137806"/>
                <a:gd name="connsiteX8" fmla="*/ 86671 w 86574"/>
                <a:gd name="connsiteY8" fmla="*/ 69367 h 137806"/>
                <a:gd name="connsiteX9" fmla="*/ 43281 w 86574"/>
                <a:gd name="connsiteY9" fmla="*/ 133463 h 137806"/>
                <a:gd name="connsiteX10" fmla="*/ 19427 w 86574"/>
                <a:gd name="connsiteY10" fmla="*/ 109226 h 137806"/>
                <a:gd name="connsiteX11" fmla="*/ 17165 w 86574"/>
                <a:gd name="connsiteY11" fmla="*/ 66963 h 137806"/>
                <a:gd name="connsiteX12" fmla="*/ 18810 w 86574"/>
                <a:gd name="connsiteY12" fmla="*/ 30108 h 137806"/>
                <a:gd name="connsiteX13" fmla="*/ 43281 w 86574"/>
                <a:gd name="connsiteY13" fmla="*/ 4469 h 137806"/>
                <a:gd name="connsiteX14" fmla="*/ 67546 w 86574"/>
                <a:gd name="connsiteY14" fmla="*/ 27905 h 137806"/>
                <a:gd name="connsiteX15" fmla="*/ 69603 w 86574"/>
                <a:gd name="connsiteY15" fmla="*/ 66963 h 137806"/>
                <a:gd name="connsiteX16" fmla="*/ 67341 w 86574"/>
                <a:gd name="connsiteY16" fmla="*/ 108425 h 137806"/>
                <a:gd name="connsiteX17" fmla="*/ 43281 w 86574"/>
                <a:gd name="connsiteY17" fmla="*/ 133463 h 13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574" h="137806">
                  <a:moveTo>
                    <a:pt x="86671" y="69367"/>
                  </a:moveTo>
                  <a:cubicBezTo>
                    <a:pt x="86671" y="53343"/>
                    <a:pt x="85643" y="37319"/>
                    <a:pt x="78445" y="22496"/>
                  </a:cubicBezTo>
                  <a:cubicBezTo>
                    <a:pt x="68986" y="3268"/>
                    <a:pt x="52124" y="63"/>
                    <a:pt x="43487" y="63"/>
                  </a:cubicBezTo>
                  <a:cubicBezTo>
                    <a:pt x="31148" y="63"/>
                    <a:pt x="16137" y="5271"/>
                    <a:pt x="7705" y="23898"/>
                  </a:cubicBezTo>
                  <a:cubicBezTo>
                    <a:pt x="1125" y="37719"/>
                    <a:pt x="97" y="53343"/>
                    <a:pt x="97" y="69367"/>
                  </a:cubicBezTo>
                  <a:cubicBezTo>
                    <a:pt x="97" y="84389"/>
                    <a:pt x="919" y="102416"/>
                    <a:pt x="9351" y="117639"/>
                  </a:cubicBezTo>
                  <a:cubicBezTo>
                    <a:pt x="18193" y="133863"/>
                    <a:pt x="33205" y="137869"/>
                    <a:pt x="43281" y="137869"/>
                  </a:cubicBezTo>
                  <a:cubicBezTo>
                    <a:pt x="54386" y="137869"/>
                    <a:pt x="70014" y="133663"/>
                    <a:pt x="79062" y="114635"/>
                  </a:cubicBezTo>
                  <a:cubicBezTo>
                    <a:pt x="85643" y="100814"/>
                    <a:pt x="86671" y="85190"/>
                    <a:pt x="86671" y="69367"/>
                  </a:cubicBezTo>
                  <a:close/>
                  <a:moveTo>
                    <a:pt x="43281" y="133463"/>
                  </a:moveTo>
                  <a:cubicBezTo>
                    <a:pt x="35261" y="133463"/>
                    <a:pt x="23128" y="128455"/>
                    <a:pt x="19427" y="109226"/>
                  </a:cubicBezTo>
                  <a:cubicBezTo>
                    <a:pt x="17165" y="97208"/>
                    <a:pt x="17165" y="78781"/>
                    <a:pt x="17165" y="66963"/>
                  </a:cubicBezTo>
                  <a:cubicBezTo>
                    <a:pt x="17165" y="54144"/>
                    <a:pt x="17165" y="40924"/>
                    <a:pt x="18810" y="30108"/>
                  </a:cubicBezTo>
                  <a:cubicBezTo>
                    <a:pt x="22717" y="6272"/>
                    <a:pt x="38140" y="4469"/>
                    <a:pt x="43281" y="4469"/>
                  </a:cubicBezTo>
                  <a:cubicBezTo>
                    <a:pt x="50067" y="4469"/>
                    <a:pt x="63639" y="8075"/>
                    <a:pt x="67546" y="27905"/>
                  </a:cubicBezTo>
                  <a:cubicBezTo>
                    <a:pt x="69603" y="39121"/>
                    <a:pt x="69603" y="54344"/>
                    <a:pt x="69603" y="66963"/>
                  </a:cubicBezTo>
                  <a:cubicBezTo>
                    <a:pt x="69603" y="81986"/>
                    <a:pt x="69603" y="95606"/>
                    <a:pt x="67341" y="108425"/>
                  </a:cubicBezTo>
                  <a:cubicBezTo>
                    <a:pt x="64256" y="127454"/>
                    <a:pt x="52535" y="133463"/>
                    <a:pt x="43281" y="133463"/>
                  </a:cubicBez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33DF25E-71AD-7631-C757-AD481262A203}"/>
              </a:ext>
            </a:extLst>
          </p:cNvPr>
          <p:cNvSpPr txBox="1"/>
          <p:nvPr/>
        </p:nvSpPr>
        <p:spPr>
          <a:xfrm>
            <a:off x="5080255" y="3730897"/>
            <a:ext cx="63882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393744">
              <a:defRPr/>
            </a:pPr>
            <a:r>
              <a:rPr lang="en-US" sz="2250" i="1" dirty="0">
                <a:solidFill>
                  <a:srgbClr val="818F42"/>
                </a:solidFill>
                <a:cs typeface="Calibri Light" panose="020F0302020204030204" pitchFamily="34" charset="0"/>
              </a:rPr>
              <a:t>…</a:t>
            </a:r>
            <a:endParaRPr lang="en-US" sz="2250" i="1" dirty="0">
              <a:solidFill>
                <a:srgbClr val="818F4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13E183-7F00-AAF4-85DC-99145E687BEF}"/>
              </a:ext>
            </a:extLst>
          </p:cNvPr>
          <p:cNvSpPr txBox="1"/>
          <p:nvPr/>
        </p:nvSpPr>
        <p:spPr>
          <a:xfrm>
            <a:off x="4262441" y="4024977"/>
            <a:ext cx="638826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393744">
              <a:defRPr/>
            </a:pPr>
            <a:r>
              <a:rPr lang="en-US" sz="2250" i="1" dirty="0">
                <a:solidFill>
                  <a:srgbClr val="818F42"/>
                </a:solidFill>
                <a:cs typeface="Calibri Light" panose="020F0302020204030204" pitchFamily="34" charset="0"/>
              </a:rPr>
              <a:t>…</a:t>
            </a:r>
            <a:endParaRPr lang="en-US" sz="2250" i="1" dirty="0">
              <a:solidFill>
                <a:srgbClr val="818F42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469F7D-A6BC-49C6-8FC9-3AED0EFB1933}"/>
              </a:ext>
            </a:extLst>
          </p:cNvPr>
          <p:cNvCxnSpPr>
            <a:cxnSpLocks/>
          </p:cNvCxnSpPr>
          <p:nvPr/>
        </p:nvCxnSpPr>
        <p:spPr>
          <a:xfrm>
            <a:off x="5117213" y="4585415"/>
            <a:ext cx="576407" cy="0"/>
          </a:xfrm>
          <a:prstGeom prst="line">
            <a:avLst/>
          </a:prstGeom>
          <a:ln w="19050">
            <a:solidFill>
              <a:srgbClr val="818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C4B7E4-6F0C-DD59-687E-B0794900F554}"/>
              </a:ext>
            </a:extLst>
          </p:cNvPr>
          <p:cNvCxnSpPr>
            <a:cxnSpLocks/>
          </p:cNvCxnSpPr>
          <p:nvPr/>
        </p:nvCxnSpPr>
        <p:spPr>
          <a:xfrm>
            <a:off x="4211085" y="4906218"/>
            <a:ext cx="665877" cy="0"/>
          </a:xfrm>
          <a:prstGeom prst="line">
            <a:avLst/>
          </a:prstGeom>
          <a:ln w="19050">
            <a:solidFill>
              <a:srgbClr val="818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137A97F-BDCF-46B7-9BDC-FBCC5CF443CC}"/>
              </a:ext>
            </a:extLst>
          </p:cNvPr>
          <p:cNvCxnSpPr>
            <a:cxnSpLocks/>
          </p:cNvCxnSpPr>
          <p:nvPr/>
        </p:nvCxnSpPr>
        <p:spPr>
          <a:xfrm flipV="1">
            <a:off x="4815362" y="4909195"/>
            <a:ext cx="0" cy="395936"/>
          </a:xfrm>
          <a:prstGeom prst="straightConnector1">
            <a:avLst/>
          </a:prstGeom>
          <a:ln w="19050" cmpd="sng">
            <a:solidFill>
              <a:srgbClr val="818F4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489E4D-6040-D013-B5E8-8C94E2F6FB6F}"/>
              </a:ext>
            </a:extLst>
          </p:cNvPr>
          <p:cNvSpPr txBox="1"/>
          <p:nvPr/>
        </p:nvSpPr>
        <p:spPr>
          <a:xfrm>
            <a:off x="3912947" y="4921697"/>
            <a:ext cx="1061498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>
              <a:defRPr/>
            </a:pPr>
            <a:r>
              <a:rPr lang="en-US" sz="1875" dirty="0">
                <a:solidFill>
                  <a:srgbClr val="818F42"/>
                </a:solidFill>
              </a:rPr>
              <a:t>5 THz</a:t>
            </a:r>
          </a:p>
        </p:txBody>
      </p:sp>
      <p:grpSp>
        <p:nvGrpSpPr>
          <p:cNvPr id="255" name="Group 254" descr="\documentclass{article}&#10;\usepackage{amsmath}&#10;\usepackage{braket}&#10;\usepackage[usenames, dvipsnames]{color}&#10;&#10;\pagestyle{empty}&#10;\begin{document}&#10;\definecolor{mygreen}{RGB}{255, 0, 0}&#10;&#10;$L = 2$&#10;&#10;&#10;\end{document}" title="IguanaTex Vector Display">
            <a:extLst>
              <a:ext uri="{FF2B5EF4-FFF2-40B4-BE49-F238E27FC236}">
                <a16:creationId xmlns:a16="http://schemas.microsoft.com/office/drawing/2014/main" id="{DF57F5A8-73CF-4525-231B-0B83B5A160A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306569" y="4679686"/>
            <a:ext cx="472573" cy="132510"/>
            <a:chOff x="5449217" y="5721852"/>
            <a:chExt cx="498443" cy="136805"/>
          </a:xfrm>
        </p:grpSpPr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EAC8C010-9F53-56A8-5300-565CE3DECD3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449217" y="5721852"/>
              <a:ext cx="124205" cy="136805"/>
            </a:xfrm>
            <a:custGeom>
              <a:avLst/>
              <a:gdLst>
                <a:gd name="connsiteX0" fmla="*/ 68966 w 124205"/>
                <a:gd name="connsiteY0" fmla="*/ 15686 h 136805"/>
                <a:gd name="connsiteX1" fmla="*/ 90763 w 124205"/>
                <a:gd name="connsiteY1" fmla="*/ 6272 h 136805"/>
                <a:gd name="connsiteX2" fmla="*/ 98578 w 124205"/>
                <a:gd name="connsiteY2" fmla="*/ 2466 h 136805"/>
                <a:gd name="connsiteX3" fmla="*/ 95287 w 124205"/>
                <a:gd name="connsiteY3" fmla="*/ 63 h 136805"/>
                <a:gd name="connsiteX4" fmla="*/ 64853 w 124205"/>
                <a:gd name="connsiteY4" fmla="*/ 664 h 136805"/>
                <a:gd name="connsiteX5" fmla="*/ 37503 w 124205"/>
                <a:gd name="connsiteY5" fmla="*/ 63 h 136805"/>
                <a:gd name="connsiteX6" fmla="*/ 33596 w 124205"/>
                <a:gd name="connsiteY6" fmla="*/ 4069 h 136805"/>
                <a:gd name="connsiteX7" fmla="*/ 39354 w 124205"/>
                <a:gd name="connsiteY7" fmla="*/ 6272 h 136805"/>
                <a:gd name="connsiteX8" fmla="*/ 47168 w 124205"/>
                <a:gd name="connsiteY8" fmla="*/ 6673 h 136805"/>
                <a:gd name="connsiteX9" fmla="*/ 52720 w 124205"/>
                <a:gd name="connsiteY9" fmla="*/ 9877 h 136805"/>
                <a:gd name="connsiteX10" fmla="*/ 51898 w 124205"/>
                <a:gd name="connsiteY10" fmla="*/ 13683 h 136805"/>
                <a:gd name="connsiteX11" fmla="*/ 24342 w 124205"/>
                <a:gd name="connsiteY11" fmla="*/ 121244 h 136805"/>
                <a:gd name="connsiteX12" fmla="*/ 5629 w 124205"/>
                <a:gd name="connsiteY12" fmla="*/ 130659 h 136805"/>
                <a:gd name="connsiteX13" fmla="*/ 77 w 124205"/>
                <a:gd name="connsiteY13" fmla="*/ 134665 h 136805"/>
                <a:gd name="connsiteX14" fmla="*/ 5629 w 124205"/>
                <a:gd name="connsiteY14" fmla="*/ 136868 h 136805"/>
                <a:gd name="connsiteX15" fmla="*/ 100840 w 124205"/>
                <a:gd name="connsiteY15" fmla="*/ 136868 h 136805"/>
                <a:gd name="connsiteX16" fmla="*/ 107215 w 124205"/>
                <a:gd name="connsiteY16" fmla="*/ 133463 h 136805"/>
                <a:gd name="connsiteX17" fmla="*/ 123460 w 124205"/>
                <a:gd name="connsiteY17" fmla="*/ 90198 h 136805"/>
                <a:gd name="connsiteX18" fmla="*/ 124283 w 124205"/>
                <a:gd name="connsiteY18" fmla="*/ 87394 h 136805"/>
                <a:gd name="connsiteX19" fmla="*/ 121815 w 124205"/>
                <a:gd name="connsiteY19" fmla="*/ 85190 h 136805"/>
                <a:gd name="connsiteX20" fmla="*/ 118319 w 124205"/>
                <a:gd name="connsiteY20" fmla="*/ 89397 h 136805"/>
                <a:gd name="connsiteX21" fmla="*/ 66704 w 124205"/>
                <a:gd name="connsiteY21" fmla="*/ 130659 h 136805"/>
                <a:gd name="connsiteX22" fmla="*/ 47374 w 124205"/>
                <a:gd name="connsiteY22" fmla="*/ 130659 h 136805"/>
                <a:gd name="connsiteX23" fmla="*/ 42850 w 124205"/>
                <a:gd name="connsiteY23" fmla="*/ 130458 h 136805"/>
                <a:gd name="connsiteX24" fmla="*/ 40176 w 124205"/>
                <a:gd name="connsiteY24" fmla="*/ 128455 h 136805"/>
                <a:gd name="connsiteX25" fmla="*/ 41204 w 124205"/>
                <a:gd name="connsiteY25" fmla="*/ 123848 h 136805"/>
                <a:gd name="connsiteX26" fmla="*/ 68966 w 124205"/>
                <a:gd name="connsiteY26" fmla="*/ 15686 h 13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4205" h="136805">
                  <a:moveTo>
                    <a:pt x="68966" y="15686"/>
                  </a:moveTo>
                  <a:cubicBezTo>
                    <a:pt x="70816" y="8475"/>
                    <a:pt x="71433" y="6272"/>
                    <a:pt x="90763" y="6272"/>
                  </a:cubicBezTo>
                  <a:cubicBezTo>
                    <a:pt x="96933" y="6272"/>
                    <a:pt x="98578" y="6272"/>
                    <a:pt x="98578" y="2466"/>
                  </a:cubicBezTo>
                  <a:cubicBezTo>
                    <a:pt x="98578" y="63"/>
                    <a:pt x="96316" y="63"/>
                    <a:pt x="95287" y="63"/>
                  </a:cubicBezTo>
                  <a:cubicBezTo>
                    <a:pt x="88501" y="63"/>
                    <a:pt x="71639" y="664"/>
                    <a:pt x="64853" y="664"/>
                  </a:cubicBezTo>
                  <a:cubicBezTo>
                    <a:pt x="58684" y="664"/>
                    <a:pt x="43672" y="63"/>
                    <a:pt x="37503" y="63"/>
                  </a:cubicBezTo>
                  <a:cubicBezTo>
                    <a:pt x="36064" y="63"/>
                    <a:pt x="33596" y="63"/>
                    <a:pt x="33596" y="4069"/>
                  </a:cubicBezTo>
                  <a:cubicBezTo>
                    <a:pt x="33596" y="6272"/>
                    <a:pt x="35447" y="6272"/>
                    <a:pt x="39354" y="6272"/>
                  </a:cubicBezTo>
                  <a:cubicBezTo>
                    <a:pt x="39765" y="6272"/>
                    <a:pt x="43672" y="6272"/>
                    <a:pt x="47168" y="6673"/>
                  </a:cubicBezTo>
                  <a:cubicBezTo>
                    <a:pt x="50870" y="7073"/>
                    <a:pt x="52720" y="7274"/>
                    <a:pt x="52720" y="9877"/>
                  </a:cubicBezTo>
                  <a:cubicBezTo>
                    <a:pt x="52720" y="10679"/>
                    <a:pt x="52515" y="11280"/>
                    <a:pt x="51898" y="13683"/>
                  </a:cubicBezTo>
                  <a:lnTo>
                    <a:pt x="24342" y="121244"/>
                  </a:lnTo>
                  <a:cubicBezTo>
                    <a:pt x="22286" y="129056"/>
                    <a:pt x="21874" y="130659"/>
                    <a:pt x="5629" y="130659"/>
                  </a:cubicBezTo>
                  <a:cubicBezTo>
                    <a:pt x="2133" y="130659"/>
                    <a:pt x="77" y="130659"/>
                    <a:pt x="77" y="134665"/>
                  </a:cubicBezTo>
                  <a:cubicBezTo>
                    <a:pt x="77" y="136868"/>
                    <a:pt x="1927" y="136868"/>
                    <a:pt x="5629" y="136868"/>
                  </a:cubicBezTo>
                  <a:lnTo>
                    <a:pt x="100840" y="136868"/>
                  </a:lnTo>
                  <a:cubicBezTo>
                    <a:pt x="105775" y="136868"/>
                    <a:pt x="105981" y="136868"/>
                    <a:pt x="107215" y="133463"/>
                  </a:cubicBezTo>
                  <a:lnTo>
                    <a:pt x="123460" y="90198"/>
                  </a:lnTo>
                  <a:cubicBezTo>
                    <a:pt x="124283" y="87995"/>
                    <a:pt x="124283" y="87594"/>
                    <a:pt x="124283" y="87394"/>
                  </a:cubicBezTo>
                  <a:cubicBezTo>
                    <a:pt x="124283" y="86592"/>
                    <a:pt x="123666" y="85190"/>
                    <a:pt x="121815" y="85190"/>
                  </a:cubicBezTo>
                  <a:cubicBezTo>
                    <a:pt x="119964" y="85190"/>
                    <a:pt x="119759" y="86192"/>
                    <a:pt x="118319" y="89397"/>
                  </a:cubicBezTo>
                  <a:cubicBezTo>
                    <a:pt x="111327" y="107824"/>
                    <a:pt x="102279" y="130659"/>
                    <a:pt x="66704" y="130659"/>
                  </a:cubicBezTo>
                  <a:lnTo>
                    <a:pt x="47374" y="130659"/>
                  </a:lnTo>
                  <a:cubicBezTo>
                    <a:pt x="44495" y="130659"/>
                    <a:pt x="44083" y="130659"/>
                    <a:pt x="42850" y="130458"/>
                  </a:cubicBezTo>
                  <a:cubicBezTo>
                    <a:pt x="40793" y="130258"/>
                    <a:pt x="40176" y="130058"/>
                    <a:pt x="40176" y="128455"/>
                  </a:cubicBezTo>
                  <a:cubicBezTo>
                    <a:pt x="40176" y="127854"/>
                    <a:pt x="40176" y="127454"/>
                    <a:pt x="41204" y="123848"/>
                  </a:cubicBezTo>
                  <a:lnTo>
                    <a:pt x="68966" y="15686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D12774AF-4DA8-D836-8F23-27E23502D120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649782" y="5785147"/>
              <a:ext cx="136749" cy="46870"/>
            </a:xfrm>
            <a:custGeom>
              <a:avLst/>
              <a:gdLst>
                <a:gd name="connsiteX0" fmla="*/ 129844 w 136749"/>
                <a:gd name="connsiteY0" fmla="*/ 8075 h 46870"/>
                <a:gd name="connsiteX1" fmla="*/ 136836 w 136749"/>
                <a:gd name="connsiteY1" fmla="*/ 4069 h 46870"/>
                <a:gd name="connsiteX2" fmla="*/ 130050 w 136749"/>
                <a:gd name="connsiteY2" fmla="*/ 63 h 46870"/>
                <a:gd name="connsiteX3" fmla="*/ 6872 w 136749"/>
                <a:gd name="connsiteY3" fmla="*/ 63 h 46870"/>
                <a:gd name="connsiteX4" fmla="*/ 86 w 136749"/>
                <a:gd name="connsiteY4" fmla="*/ 4069 h 46870"/>
                <a:gd name="connsiteX5" fmla="*/ 7078 w 136749"/>
                <a:gd name="connsiteY5" fmla="*/ 8075 h 46870"/>
                <a:gd name="connsiteX6" fmla="*/ 129844 w 136749"/>
                <a:gd name="connsiteY6" fmla="*/ 8075 h 46870"/>
                <a:gd name="connsiteX7" fmla="*/ 130050 w 136749"/>
                <a:gd name="connsiteY7" fmla="*/ 46933 h 46870"/>
                <a:gd name="connsiteX8" fmla="*/ 136836 w 136749"/>
                <a:gd name="connsiteY8" fmla="*/ 42927 h 46870"/>
                <a:gd name="connsiteX9" fmla="*/ 129844 w 136749"/>
                <a:gd name="connsiteY9" fmla="*/ 38921 h 46870"/>
                <a:gd name="connsiteX10" fmla="*/ 7078 w 136749"/>
                <a:gd name="connsiteY10" fmla="*/ 38921 h 46870"/>
                <a:gd name="connsiteX11" fmla="*/ 86 w 136749"/>
                <a:gd name="connsiteY11" fmla="*/ 42927 h 46870"/>
                <a:gd name="connsiteX12" fmla="*/ 6872 w 136749"/>
                <a:gd name="connsiteY12" fmla="*/ 46933 h 46870"/>
                <a:gd name="connsiteX13" fmla="*/ 130050 w 136749"/>
                <a:gd name="connsiteY13" fmla="*/ 46933 h 4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749" h="46870">
                  <a:moveTo>
                    <a:pt x="129844" y="8075"/>
                  </a:moveTo>
                  <a:cubicBezTo>
                    <a:pt x="132929" y="8075"/>
                    <a:pt x="136836" y="8075"/>
                    <a:pt x="136836" y="4069"/>
                  </a:cubicBezTo>
                  <a:cubicBezTo>
                    <a:pt x="136836" y="63"/>
                    <a:pt x="132929" y="63"/>
                    <a:pt x="130050" y="63"/>
                  </a:cubicBezTo>
                  <a:lnTo>
                    <a:pt x="6872" y="63"/>
                  </a:lnTo>
                  <a:cubicBezTo>
                    <a:pt x="3993" y="63"/>
                    <a:pt x="86" y="63"/>
                    <a:pt x="86" y="4069"/>
                  </a:cubicBezTo>
                  <a:cubicBezTo>
                    <a:pt x="86" y="8075"/>
                    <a:pt x="3993" y="8075"/>
                    <a:pt x="7078" y="8075"/>
                  </a:cubicBezTo>
                  <a:lnTo>
                    <a:pt x="129844" y="8075"/>
                  </a:lnTo>
                  <a:close/>
                  <a:moveTo>
                    <a:pt x="130050" y="46933"/>
                  </a:moveTo>
                  <a:cubicBezTo>
                    <a:pt x="132929" y="46933"/>
                    <a:pt x="136836" y="46933"/>
                    <a:pt x="136836" y="42927"/>
                  </a:cubicBezTo>
                  <a:cubicBezTo>
                    <a:pt x="136836" y="38921"/>
                    <a:pt x="132929" y="38921"/>
                    <a:pt x="129844" y="38921"/>
                  </a:cubicBezTo>
                  <a:lnTo>
                    <a:pt x="7078" y="38921"/>
                  </a:lnTo>
                  <a:cubicBezTo>
                    <a:pt x="3993" y="38921"/>
                    <a:pt x="86" y="38921"/>
                    <a:pt x="86" y="42927"/>
                  </a:cubicBezTo>
                  <a:cubicBezTo>
                    <a:pt x="86" y="46933"/>
                    <a:pt x="3993" y="46933"/>
                    <a:pt x="6872" y="46933"/>
                  </a:cubicBezTo>
                  <a:lnTo>
                    <a:pt x="130050" y="46933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D84142A9-3C7A-E334-49FB-967016C0656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865611" y="5725257"/>
              <a:ext cx="82049" cy="133399"/>
            </a:xfrm>
            <a:custGeom>
              <a:avLst/>
              <a:gdLst>
                <a:gd name="connsiteX0" fmla="*/ 15931 w 82049"/>
                <a:gd name="connsiteY0" fmla="*/ 118040 h 133399"/>
                <a:gd name="connsiteX1" fmla="*/ 37729 w 82049"/>
                <a:gd name="connsiteY1" fmla="*/ 97409 h 133399"/>
                <a:gd name="connsiteX2" fmla="*/ 82147 w 82049"/>
                <a:gd name="connsiteY2" fmla="*/ 38921 h 133399"/>
                <a:gd name="connsiteX3" fmla="*/ 38551 w 82049"/>
                <a:gd name="connsiteY3" fmla="*/ 63 h 133399"/>
                <a:gd name="connsiteX4" fmla="*/ 97 w 82049"/>
                <a:gd name="connsiteY4" fmla="*/ 36317 h 133399"/>
                <a:gd name="connsiteX5" fmla="*/ 10996 w 82049"/>
                <a:gd name="connsiteY5" fmla="*/ 47534 h 133399"/>
                <a:gd name="connsiteX6" fmla="*/ 21689 w 82049"/>
                <a:gd name="connsiteY6" fmla="*/ 36918 h 133399"/>
                <a:gd name="connsiteX7" fmla="*/ 10790 w 82049"/>
                <a:gd name="connsiteY7" fmla="*/ 26502 h 133399"/>
                <a:gd name="connsiteX8" fmla="*/ 8117 w 82049"/>
                <a:gd name="connsiteY8" fmla="*/ 26703 h 133399"/>
                <a:gd name="connsiteX9" fmla="*/ 35878 w 82049"/>
                <a:gd name="connsiteY9" fmla="*/ 6272 h 133399"/>
                <a:gd name="connsiteX10" fmla="*/ 63434 w 82049"/>
                <a:gd name="connsiteY10" fmla="*/ 38921 h 133399"/>
                <a:gd name="connsiteX11" fmla="*/ 41841 w 82049"/>
                <a:gd name="connsiteY11" fmla="*/ 83187 h 133399"/>
                <a:gd name="connsiteX12" fmla="*/ 2359 w 82049"/>
                <a:gd name="connsiteY12" fmla="*/ 126052 h 133399"/>
                <a:gd name="connsiteX13" fmla="*/ 97 w 82049"/>
                <a:gd name="connsiteY13" fmla="*/ 133463 h 133399"/>
                <a:gd name="connsiteX14" fmla="*/ 76389 w 82049"/>
                <a:gd name="connsiteY14" fmla="*/ 133463 h 133399"/>
                <a:gd name="connsiteX15" fmla="*/ 82147 w 82049"/>
                <a:gd name="connsiteY15" fmla="*/ 98611 h 133399"/>
                <a:gd name="connsiteX16" fmla="*/ 77006 w 82049"/>
                <a:gd name="connsiteY16" fmla="*/ 98611 h 133399"/>
                <a:gd name="connsiteX17" fmla="*/ 72482 w 82049"/>
                <a:gd name="connsiteY17" fmla="*/ 116437 h 133399"/>
                <a:gd name="connsiteX18" fmla="*/ 52946 w 82049"/>
                <a:gd name="connsiteY18" fmla="*/ 118040 h 133399"/>
                <a:gd name="connsiteX19" fmla="*/ 15931 w 82049"/>
                <a:gd name="connsiteY19" fmla="*/ 118040 h 1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049" h="133399">
                  <a:moveTo>
                    <a:pt x="15931" y="118040"/>
                  </a:moveTo>
                  <a:lnTo>
                    <a:pt x="37729" y="97409"/>
                  </a:lnTo>
                  <a:cubicBezTo>
                    <a:pt x="69808" y="69767"/>
                    <a:pt x="82147" y="58951"/>
                    <a:pt x="82147" y="38921"/>
                  </a:cubicBezTo>
                  <a:cubicBezTo>
                    <a:pt x="82147" y="16087"/>
                    <a:pt x="63639" y="63"/>
                    <a:pt x="38551" y="63"/>
                  </a:cubicBezTo>
                  <a:cubicBezTo>
                    <a:pt x="15314" y="63"/>
                    <a:pt x="97" y="18490"/>
                    <a:pt x="97" y="36317"/>
                  </a:cubicBezTo>
                  <a:cubicBezTo>
                    <a:pt x="97" y="47534"/>
                    <a:pt x="10379" y="47534"/>
                    <a:pt x="10996" y="47534"/>
                  </a:cubicBezTo>
                  <a:cubicBezTo>
                    <a:pt x="14491" y="47534"/>
                    <a:pt x="21689" y="45130"/>
                    <a:pt x="21689" y="36918"/>
                  </a:cubicBezTo>
                  <a:cubicBezTo>
                    <a:pt x="21689" y="31710"/>
                    <a:pt x="17987" y="26502"/>
                    <a:pt x="10790" y="26502"/>
                  </a:cubicBezTo>
                  <a:cubicBezTo>
                    <a:pt x="9145" y="26502"/>
                    <a:pt x="8734" y="26502"/>
                    <a:pt x="8117" y="26703"/>
                  </a:cubicBezTo>
                  <a:cubicBezTo>
                    <a:pt x="12846" y="13683"/>
                    <a:pt x="23951" y="6272"/>
                    <a:pt x="35878" y="6272"/>
                  </a:cubicBezTo>
                  <a:cubicBezTo>
                    <a:pt x="54591" y="6272"/>
                    <a:pt x="63434" y="22496"/>
                    <a:pt x="63434" y="38921"/>
                  </a:cubicBezTo>
                  <a:cubicBezTo>
                    <a:pt x="63434" y="54945"/>
                    <a:pt x="53152" y="70769"/>
                    <a:pt x="41841" y="83187"/>
                  </a:cubicBezTo>
                  <a:lnTo>
                    <a:pt x="2359" y="126052"/>
                  </a:lnTo>
                  <a:cubicBezTo>
                    <a:pt x="97" y="128255"/>
                    <a:pt x="97" y="128656"/>
                    <a:pt x="97" y="133463"/>
                  </a:cubicBezTo>
                  <a:lnTo>
                    <a:pt x="76389" y="133463"/>
                  </a:lnTo>
                  <a:lnTo>
                    <a:pt x="82147" y="98611"/>
                  </a:lnTo>
                  <a:lnTo>
                    <a:pt x="77006" y="98611"/>
                  </a:lnTo>
                  <a:cubicBezTo>
                    <a:pt x="75978" y="104620"/>
                    <a:pt x="74538" y="113433"/>
                    <a:pt x="72482" y="116437"/>
                  </a:cubicBezTo>
                  <a:cubicBezTo>
                    <a:pt x="71042" y="118040"/>
                    <a:pt x="57470" y="118040"/>
                    <a:pt x="52946" y="118040"/>
                  </a:cubicBezTo>
                  <a:lnTo>
                    <a:pt x="15931" y="118040"/>
                  </a:lnTo>
                  <a:close/>
                </a:path>
              </a:pathLst>
            </a:custGeom>
            <a:solidFill>
              <a:srgbClr val="000000"/>
            </a:solidFill>
            <a:ln w="205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grpSp>
        <p:nvGrpSpPr>
          <p:cNvPr id="262" name="Group 261" descr="\documentclass{article}&#10;\usepackage{amsmath}&#10;\usepackage{braket}&#10;\usepackage[usenames, dvipsnames]{color}&#10;&#10;\pagestyle{empty}&#10;\begin{document}&#10;\definecolor{mygreen}{RGB}{255, 0, 0}&#10;&#10;$L = 3$&#10;&#10;&#10;\end{document}" title="IguanaTex Vector Display">
            <a:extLst>
              <a:ext uri="{FF2B5EF4-FFF2-40B4-BE49-F238E27FC236}">
                <a16:creationId xmlns:a16="http://schemas.microsoft.com/office/drawing/2014/main" id="{A90B31C4-0B6D-E6C0-FA42-2E41E3407905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28102" y="4358218"/>
            <a:ext cx="490516" cy="142058"/>
            <a:chOff x="6389106" y="5416404"/>
            <a:chExt cx="517791" cy="146210"/>
          </a:xfrm>
        </p:grpSpPr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8F071683-1CE0-2FD7-449E-2432F11864C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389106" y="5416404"/>
              <a:ext cx="128602" cy="141647"/>
            </a:xfrm>
            <a:custGeom>
              <a:avLst/>
              <a:gdLst>
                <a:gd name="connsiteX0" fmla="*/ 71404 w 128602"/>
                <a:gd name="connsiteY0" fmla="*/ 16239 h 141647"/>
                <a:gd name="connsiteX1" fmla="*/ 93974 w 128602"/>
                <a:gd name="connsiteY1" fmla="*/ 6492 h 141647"/>
                <a:gd name="connsiteX2" fmla="*/ 102065 w 128602"/>
                <a:gd name="connsiteY2" fmla="*/ 2551 h 141647"/>
                <a:gd name="connsiteX3" fmla="*/ 98658 w 128602"/>
                <a:gd name="connsiteY3" fmla="*/ 63 h 141647"/>
                <a:gd name="connsiteX4" fmla="*/ 67146 w 128602"/>
                <a:gd name="connsiteY4" fmla="*/ 685 h 141647"/>
                <a:gd name="connsiteX5" fmla="*/ 38828 w 128602"/>
                <a:gd name="connsiteY5" fmla="*/ 63 h 141647"/>
                <a:gd name="connsiteX6" fmla="*/ 34782 w 128602"/>
                <a:gd name="connsiteY6" fmla="*/ 4211 h 141647"/>
                <a:gd name="connsiteX7" fmla="*/ 40744 w 128602"/>
                <a:gd name="connsiteY7" fmla="*/ 6492 h 141647"/>
                <a:gd name="connsiteX8" fmla="*/ 48835 w 128602"/>
                <a:gd name="connsiteY8" fmla="*/ 6907 h 141647"/>
                <a:gd name="connsiteX9" fmla="*/ 54584 w 128602"/>
                <a:gd name="connsiteY9" fmla="*/ 10225 h 141647"/>
                <a:gd name="connsiteX10" fmla="*/ 53732 w 128602"/>
                <a:gd name="connsiteY10" fmla="*/ 14165 h 141647"/>
                <a:gd name="connsiteX11" fmla="*/ 25201 w 128602"/>
                <a:gd name="connsiteY11" fmla="*/ 125534 h 141647"/>
                <a:gd name="connsiteX12" fmla="*/ 5826 w 128602"/>
                <a:gd name="connsiteY12" fmla="*/ 135282 h 141647"/>
                <a:gd name="connsiteX13" fmla="*/ 77 w 128602"/>
                <a:gd name="connsiteY13" fmla="*/ 139429 h 141647"/>
                <a:gd name="connsiteX14" fmla="*/ 5826 w 128602"/>
                <a:gd name="connsiteY14" fmla="*/ 141711 h 141647"/>
                <a:gd name="connsiteX15" fmla="*/ 104407 w 128602"/>
                <a:gd name="connsiteY15" fmla="*/ 141711 h 141647"/>
                <a:gd name="connsiteX16" fmla="*/ 111007 w 128602"/>
                <a:gd name="connsiteY16" fmla="*/ 138185 h 141647"/>
                <a:gd name="connsiteX17" fmla="*/ 127828 w 128602"/>
                <a:gd name="connsiteY17" fmla="*/ 93389 h 141647"/>
                <a:gd name="connsiteX18" fmla="*/ 128679 w 128602"/>
                <a:gd name="connsiteY18" fmla="*/ 90485 h 141647"/>
                <a:gd name="connsiteX19" fmla="*/ 126124 w 128602"/>
                <a:gd name="connsiteY19" fmla="*/ 88204 h 141647"/>
                <a:gd name="connsiteX20" fmla="*/ 122505 w 128602"/>
                <a:gd name="connsiteY20" fmla="*/ 92559 h 141647"/>
                <a:gd name="connsiteX21" fmla="*/ 69062 w 128602"/>
                <a:gd name="connsiteY21" fmla="*/ 135282 h 141647"/>
                <a:gd name="connsiteX22" fmla="*/ 49048 w 128602"/>
                <a:gd name="connsiteY22" fmla="*/ 135282 h 141647"/>
                <a:gd name="connsiteX23" fmla="*/ 44364 w 128602"/>
                <a:gd name="connsiteY23" fmla="*/ 135074 h 141647"/>
                <a:gd name="connsiteX24" fmla="*/ 41596 w 128602"/>
                <a:gd name="connsiteY24" fmla="*/ 133000 h 141647"/>
                <a:gd name="connsiteX25" fmla="*/ 42660 w 128602"/>
                <a:gd name="connsiteY25" fmla="*/ 128230 h 141647"/>
                <a:gd name="connsiteX26" fmla="*/ 71404 w 128602"/>
                <a:gd name="connsiteY26" fmla="*/ 16239 h 14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8602" h="141647">
                  <a:moveTo>
                    <a:pt x="71404" y="16239"/>
                  </a:moveTo>
                  <a:cubicBezTo>
                    <a:pt x="73321" y="8773"/>
                    <a:pt x="73959" y="6492"/>
                    <a:pt x="93974" y="6492"/>
                  </a:cubicBezTo>
                  <a:cubicBezTo>
                    <a:pt x="100361" y="6492"/>
                    <a:pt x="102065" y="6492"/>
                    <a:pt x="102065" y="2551"/>
                  </a:cubicBezTo>
                  <a:cubicBezTo>
                    <a:pt x="102065" y="63"/>
                    <a:pt x="99723" y="63"/>
                    <a:pt x="98658" y="63"/>
                  </a:cubicBezTo>
                  <a:cubicBezTo>
                    <a:pt x="91632" y="63"/>
                    <a:pt x="74172" y="685"/>
                    <a:pt x="67146" y="685"/>
                  </a:cubicBezTo>
                  <a:cubicBezTo>
                    <a:pt x="60758" y="685"/>
                    <a:pt x="45215" y="63"/>
                    <a:pt x="38828" y="63"/>
                  </a:cubicBezTo>
                  <a:cubicBezTo>
                    <a:pt x="37337" y="63"/>
                    <a:pt x="34782" y="63"/>
                    <a:pt x="34782" y="4211"/>
                  </a:cubicBezTo>
                  <a:cubicBezTo>
                    <a:pt x="34782" y="6492"/>
                    <a:pt x="36699" y="6492"/>
                    <a:pt x="40744" y="6492"/>
                  </a:cubicBezTo>
                  <a:cubicBezTo>
                    <a:pt x="41170" y="6492"/>
                    <a:pt x="45215" y="6492"/>
                    <a:pt x="48835" y="6907"/>
                  </a:cubicBezTo>
                  <a:cubicBezTo>
                    <a:pt x="52668" y="7321"/>
                    <a:pt x="54584" y="7529"/>
                    <a:pt x="54584" y="10225"/>
                  </a:cubicBezTo>
                  <a:cubicBezTo>
                    <a:pt x="54584" y="11054"/>
                    <a:pt x="54371" y="11677"/>
                    <a:pt x="53732" y="14165"/>
                  </a:cubicBezTo>
                  <a:lnTo>
                    <a:pt x="25201" y="125534"/>
                  </a:lnTo>
                  <a:cubicBezTo>
                    <a:pt x="23072" y="133622"/>
                    <a:pt x="22646" y="135282"/>
                    <a:pt x="5826" y="135282"/>
                  </a:cubicBezTo>
                  <a:cubicBezTo>
                    <a:pt x="2206" y="135282"/>
                    <a:pt x="77" y="135282"/>
                    <a:pt x="77" y="139429"/>
                  </a:cubicBezTo>
                  <a:cubicBezTo>
                    <a:pt x="77" y="141711"/>
                    <a:pt x="1993" y="141711"/>
                    <a:pt x="5826" y="141711"/>
                  </a:cubicBezTo>
                  <a:lnTo>
                    <a:pt x="104407" y="141711"/>
                  </a:lnTo>
                  <a:cubicBezTo>
                    <a:pt x="109517" y="141711"/>
                    <a:pt x="109730" y="141711"/>
                    <a:pt x="111007" y="138185"/>
                  </a:cubicBezTo>
                  <a:lnTo>
                    <a:pt x="127828" y="93389"/>
                  </a:lnTo>
                  <a:cubicBezTo>
                    <a:pt x="128679" y="91107"/>
                    <a:pt x="128679" y="90693"/>
                    <a:pt x="128679" y="90485"/>
                  </a:cubicBezTo>
                  <a:cubicBezTo>
                    <a:pt x="128679" y="89656"/>
                    <a:pt x="128041" y="88204"/>
                    <a:pt x="126124" y="88204"/>
                  </a:cubicBezTo>
                  <a:cubicBezTo>
                    <a:pt x="124208" y="88204"/>
                    <a:pt x="123995" y="89241"/>
                    <a:pt x="122505" y="92559"/>
                  </a:cubicBezTo>
                  <a:cubicBezTo>
                    <a:pt x="115266" y="111639"/>
                    <a:pt x="105897" y="135282"/>
                    <a:pt x="69062" y="135282"/>
                  </a:cubicBezTo>
                  <a:lnTo>
                    <a:pt x="49048" y="135282"/>
                  </a:lnTo>
                  <a:cubicBezTo>
                    <a:pt x="46067" y="135282"/>
                    <a:pt x="45641" y="135282"/>
                    <a:pt x="44364" y="135074"/>
                  </a:cubicBezTo>
                  <a:cubicBezTo>
                    <a:pt x="42235" y="134867"/>
                    <a:pt x="41596" y="134659"/>
                    <a:pt x="41596" y="133000"/>
                  </a:cubicBezTo>
                  <a:cubicBezTo>
                    <a:pt x="41596" y="132378"/>
                    <a:pt x="41596" y="131963"/>
                    <a:pt x="42660" y="128230"/>
                  </a:cubicBezTo>
                  <a:lnTo>
                    <a:pt x="71404" y="16239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DC1016A-CE38-765E-78CB-A5140D05DBF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596771" y="5481939"/>
              <a:ext cx="141590" cy="48529"/>
            </a:xfrm>
            <a:custGeom>
              <a:avLst/>
              <a:gdLst>
                <a:gd name="connsiteX0" fmla="*/ 134438 w 141590"/>
                <a:gd name="connsiteY0" fmla="*/ 8358 h 48529"/>
                <a:gd name="connsiteX1" fmla="*/ 141677 w 141590"/>
                <a:gd name="connsiteY1" fmla="*/ 4211 h 48529"/>
                <a:gd name="connsiteX2" fmla="*/ 134651 w 141590"/>
                <a:gd name="connsiteY2" fmla="*/ 63 h 48529"/>
                <a:gd name="connsiteX3" fmla="*/ 7113 w 141590"/>
                <a:gd name="connsiteY3" fmla="*/ 63 h 48529"/>
                <a:gd name="connsiteX4" fmla="*/ 86 w 141590"/>
                <a:gd name="connsiteY4" fmla="*/ 4211 h 48529"/>
                <a:gd name="connsiteX5" fmla="*/ 7325 w 141590"/>
                <a:gd name="connsiteY5" fmla="*/ 8358 h 48529"/>
                <a:gd name="connsiteX6" fmla="*/ 134438 w 141590"/>
                <a:gd name="connsiteY6" fmla="*/ 8358 h 48529"/>
                <a:gd name="connsiteX7" fmla="*/ 134651 w 141590"/>
                <a:gd name="connsiteY7" fmla="*/ 48592 h 48529"/>
                <a:gd name="connsiteX8" fmla="*/ 141677 w 141590"/>
                <a:gd name="connsiteY8" fmla="*/ 44444 h 48529"/>
                <a:gd name="connsiteX9" fmla="*/ 134438 w 141590"/>
                <a:gd name="connsiteY9" fmla="*/ 40297 h 48529"/>
                <a:gd name="connsiteX10" fmla="*/ 7325 w 141590"/>
                <a:gd name="connsiteY10" fmla="*/ 40297 h 48529"/>
                <a:gd name="connsiteX11" fmla="*/ 86 w 141590"/>
                <a:gd name="connsiteY11" fmla="*/ 44444 h 48529"/>
                <a:gd name="connsiteX12" fmla="*/ 7113 w 141590"/>
                <a:gd name="connsiteY12" fmla="*/ 48592 h 48529"/>
                <a:gd name="connsiteX13" fmla="*/ 134651 w 141590"/>
                <a:gd name="connsiteY13" fmla="*/ 48592 h 4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590" h="48529">
                  <a:moveTo>
                    <a:pt x="134438" y="8358"/>
                  </a:moveTo>
                  <a:cubicBezTo>
                    <a:pt x="137632" y="8358"/>
                    <a:pt x="141677" y="8358"/>
                    <a:pt x="141677" y="4211"/>
                  </a:cubicBezTo>
                  <a:cubicBezTo>
                    <a:pt x="141677" y="63"/>
                    <a:pt x="137632" y="63"/>
                    <a:pt x="134651" y="63"/>
                  </a:cubicBezTo>
                  <a:lnTo>
                    <a:pt x="7113" y="63"/>
                  </a:lnTo>
                  <a:cubicBezTo>
                    <a:pt x="4132" y="63"/>
                    <a:pt x="86" y="63"/>
                    <a:pt x="86" y="4211"/>
                  </a:cubicBezTo>
                  <a:cubicBezTo>
                    <a:pt x="86" y="8358"/>
                    <a:pt x="4132" y="8358"/>
                    <a:pt x="7325" y="8358"/>
                  </a:cubicBezTo>
                  <a:lnTo>
                    <a:pt x="134438" y="8358"/>
                  </a:lnTo>
                  <a:close/>
                  <a:moveTo>
                    <a:pt x="134651" y="48592"/>
                  </a:moveTo>
                  <a:cubicBezTo>
                    <a:pt x="137632" y="48592"/>
                    <a:pt x="141677" y="48592"/>
                    <a:pt x="141677" y="44444"/>
                  </a:cubicBezTo>
                  <a:cubicBezTo>
                    <a:pt x="141677" y="40297"/>
                    <a:pt x="137632" y="40297"/>
                    <a:pt x="134438" y="40297"/>
                  </a:cubicBezTo>
                  <a:lnTo>
                    <a:pt x="7325" y="40297"/>
                  </a:lnTo>
                  <a:cubicBezTo>
                    <a:pt x="4132" y="40297"/>
                    <a:pt x="86" y="40297"/>
                    <a:pt x="86" y="44444"/>
                  </a:cubicBezTo>
                  <a:cubicBezTo>
                    <a:pt x="86" y="48592"/>
                    <a:pt x="4132" y="48592"/>
                    <a:pt x="7113" y="48592"/>
                  </a:cubicBezTo>
                  <a:lnTo>
                    <a:pt x="134651" y="48592"/>
                  </a:ln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CD6ADB9F-D87A-FD64-B139-209B79BDBE97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818536" y="5419930"/>
              <a:ext cx="88361" cy="142684"/>
            </a:xfrm>
            <a:custGeom>
              <a:avLst/>
              <a:gdLst>
                <a:gd name="connsiteX0" fmla="*/ 52901 w 88361"/>
                <a:gd name="connsiteY0" fmla="*/ 65183 h 142684"/>
                <a:gd name="connsiteX1" fmla="*/ 82709 w 88361"/>
                <a:gd name="connsiteY1" fmla="*/ 28683 h 142684"/>
                <a:gd name="connsiteX2" fmla="*/ 43532 w 88361"/>
                <a:gd name="connsiteY2" fmla="*/ 63 h 142684"/>
                <a:gd name="connsiteX3" fmla="*/ 5846 w 88361"/>
                <a:gd name="connsiteY3" fmla="*/ 28268 h 142684"/>
                <a:gd name="connsiteX4" fmla="*/ 16704 w 88361"/>
                <a:gd name="connsiteY4" fmla="*/ 39052 h 142684"/>
                <a:gd name="connsiteX5" fmla="*/ 27563 w 88361"/>
                <a:gd name="connsiteY5" fmla="*/ 28475 h 142684"/>
                <a:gd name="connsiteX6" fmla="*/ 14362 w 88361"/>
                <a:gd name="connsiteY6" fmla="*/ 18106 h 142684"/>
                <a:gd name="connsiteX7" fmla="*/ 42680 w 88361"/>
                <a:gd name="connsiteY7" fmla="*/ 5248 h 142684"/>
                <a:gd name="connsiteX8" fmla="*/ 63121 w 88361"/>
                <a:gd name="connsiteY8" fmla="*/ 28475 h 142684"/>
                <a:gd name="connsiteX9" fmla="*/ 57159 w 88361"/>
                <a:gd name="connsiteY9" fmla="*/ 52118 h 142684"/>
                <a:gd name="connsiteX10" fmla="*/ 38209 w 88361"/>
                <a:gd name="connsiteY10" fmla="*/ 62902 h 142684"/>
                <a:gd name="connsiteX11" fmla="*/ 29905 w 88361"/>
                <a:gd name="connsiteY11" fmla="*/ 63524 h 142684"/>
                <a:gd name="connsiteX12" fmla="*/ 26712 w 88361"/>
                <a:gd name="connsiteY12" fmla="*/ 66013 h 142684"/>
                <a:gd name="connsiteX13" fmla="*/ 31822 w 88361"/>
                <a:gd name="connsiteY13" fmla="*/ 68294 h 142684"/>
                <a:gd name="connsiteX14" fmla="*/ 41190 w 88361"/>
                <a:gd name="connsiteY14" fmla="*/ 68294 h 142684"/>
                <a:gd name="connsiteX15" fmla="*/ 66527 w 88361"/>
                <a:gd name="connsiteY15" fmla="*/ 102721 h 142684"/>
                <a:gd name="connsiteX16" fmla="*/ 42468 w 88361"/>
                <a:gd name="connsiteY16" fmla="*/ 136941 h 142684"/>
                <a:gd name="connsiteX17" fmla="*/ 9891 w 88361"/>
                <a:gd name="connsiteY17" fmla="*/ 121179 h 142684"/>
                <a:gd name="connsiteX18" fmla="*/ 23944 w 88361"/>
                <a:gd name="connsiteY18" fmla="*/ 109773 h 142684"/>
                <a:gd name="connsiteX19" fmla="*/ 12020 w 88361"/>
                <a:gd name="connsiteY19" fmla="*/ 98159 h 142684"/>
                <a:gd name="connsiteX20" fmla="*/ 97 w 88361"/>
                <a:gd name="connsiteY20" fmla="*/ 110187 h 142684"/>
                <a:gd name="connsiteX21" fmla="*/ 43106 w 88361"/>
                <a:gd name="connsiteY21" fmla="*/ 142748 h 142684"/>
                <a:gd name="connsiteX22" fmla="*/ 88458 w 88361"/>
                <a:gd name="connsiteY22" fmla="*/ 102721 h 142684"/>
                <a:gd name="connsiteX23" fmla="*/ 52901 w 88361"/>
                <a:gd name="connsiteY23" fmla="*/ 65183 h 14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8361" h="142684">
                  <a:moveTo>
                    <a:pt x="52901" y="65183"/>
                  </a:moveTo>
                  <a:cubicBezTo>
                    <a:pt x="70360" y="59584"/>
                    <a:pt x="82709" y="45067"/>
                    <a:pt x="82709" y="28683"/>
                  </a:cubicBezTo>
                  <a:cubicBezTo>
                    <a:pt x="82709" y="11677"/>
                    <a:pt x="63972" y="63"/>
                    <a:pt x="43532" y="63"/>
                  </a:cubicBezTo>
                  <a:cubicBezTo>
                    <a:pt x="22027" y="63"/>
                    <a:pt x="5846" y="12506"/>
                    <a:pt x="5846" y="28268"/>
                  </a:cubicBezTo>
                  <a:cubicBezTo>
                    <a:pt x="5846" y="35112"/>
                    <a:pt x="10530" y="39052"/>
                    <a:pt x="16704" y="39052"/>
                  </a:cubicBezTo>
                  <a:cubicBezTo>
                    <a:pt x="23305" y="39052"/>
                    <a:pt x="27563" y="34490"/>
                    <a:pt x="27563" y="28475"/>
                  </a:cubicBezTo>
                  <a:cubicBezTo>
                    <a:pt x="27563" y="18106"/>
                    <a:pt x="17556" y="18106"/>
                    <a:pt x="14362" y="18106"/>
                  </a:cubicBezTo>
                  <a:cubicBezTo>
                    <a:pt x="20963" y="7944"/>
                    <a:pt x="35015" y="5248"/>
                    <a:pt x="42680" y="5248"/>
                  </a:cubicBezTo>
                  <a:cubicBezTo>
                    <a:pt x="51410" y="5248"/>
                    <a:pt x="63121" y="9810"/>
                    <a:pt x="63121" y="28475"/>
                  </a:cubicBezTo>
                  <a:cubicBezTo>
                    <a:pt x="63121" y="30964"/>
                    <a:pt x="62695" y="42993"/>
                    <a:pt x="57159" y="52118"/>
                  </a:cubicBezTo>
                  <a:cubicBezTo>
                    <a:pt x="50771" y="62073"/>
                    <a:pt x="43532" y="62695"/>
                    <a:pt x="38209" y="62902"/>
                  </a:cubicBezTo>
                  <a:cubicBezTo>
                    <a:pt x="36506" y="63110"/>
                    <a:pt x="31396" y="63524"/>
                    <a:pt x="29905" y="63524"/>
                  </a:cubicBezTo>
                  <a:cubicBezTo>
                    <a:pt x="28202" y="63732"/>
                    <a:pt x="26712" y="63939"/>
                    <a:pt x="26712" y="66013"/>
                  </a:cubicBezTo>
                  <a:cubicBezTo>
                    <a:pt x="26712" y="68294"/>
                    <a:pt x="28202" y="68294"/>
                    <a:pt x="31822" y="68294"/>
                  </a:cubicBezTo>
                  <a:lnTo>
                    <a:pt x="41190" y="68294"/>
                  </a:lnTo>
                  <a:cubicBezTo>
                    <a:pt x="58649" y="68294"/>
                    <a:pt x="66527" y="82397"/>
                    <a:pt x="66527" y="102721"/>
                  </a:cubicBezTo>
                  <a:cubicBezTo>
                    <a:pt x="66527" y="130926"/>
                    <a:pt x="51836" y="136941"/>
                    <a:pt x="42468" y="136941"/>
                  </a:cubicBezTo>
                  <a:cubicBezTo>
                    <a:pt x="33312" y="136941"/>
                    <a:pt x="17343" y="133415"/>
                    <a:pt x="9891" y="121179"/>
                  </a:cubicBezTo>
                  <a:cubicBezTo>
                    <a:pt x="17343" y="122216"/>
                    <a:pt x="23944" y="117653"/>
                    <a:pt x="23944" y="109773"/>
                  </a:cubicBezTo>
                  <a:cubicBezTo>
                    <a:pt x="23944" y="102306"/>
                    <a:pt x="18195" y="98159"/>
                    <a:pt x="12020" y="98159"/>
                  </a:cubicBezTo>
                  <a:cubicBezTo>
                    <a:pt x="6910" y="98159"/>
                    <a:pt x="97" y="101062"/>
                    <a:pt x="97" y="110187"/>
                  </a:cubicBezTo>
                  <a:cubicBezTo>
                    <a:pt x="97" y="129060"/>
                    <a:pt x="19898" y="142748"/>
                    <a:pt x="43106" y="142748"/>
                  </a:cubicBezTo>
                  <a:cubicBezTo>
                    <a:pt x="69082" y="142748"/>
                    <a:pt x="88458" y="123875"/>
                    <a:pt x="88458" y="102721"/>
                  </a:cubicBezTo>
                  <a:cubicBezTo>
                    <a:pt x="88458" y="85715"/>
                    <a:pt x="75044" y="69539"/>
                    <a:pt x="52901" y="65183"/>
                  </a:cubicBezTo>
                  <a:close/>
                </a:path>
              </a:pathLst>
            </a:custGeom>
            <a:solidFill>
              <a:srgbClr val="000000"/>
            </a:solidFill>
            <a:ln w="21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C3F73EB7-1422-37FD-F613-ADE0CE23516B}"/>
              </a:ext>
            </a:extLst>
          </p:cNvPr>
          <p:cNvCxnSpPr>
            <a:cxnSpLocks/>
          </p:cNvCxnSpPr>
          <p:nvPr/>
        </p:nvCxnSpPr>
        <p:spPr>
          <a:xfrm>
            <a:off x="675096" y="6688835"/>
            <a:ext cx="538530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90A18EC8-710A-F98D-53BF-25627AADF4BD}"/>
              </a:ext>
            </a:extLst>
          </p:cNvPr>
          <p:cNvSpPr txBox="1"/>
          <p:nvPr/>
        </p:nvSpPr>
        <p:spPr>
          <a:xfrm>
            <a:off x="5955222" y="6137612"/>
            <a:ext cx="463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R</a:t>
            </a:r>
            <a:endParaRPr lang="de-CH" sz="4000" dirty="0"/>
          </a:p>
        </p:txBody>
      </p:sp>
      <p:sp>
        <p:nvSpPr>
          <p:cNvPr id="26" name="Freeform 4">
            <a:extLst>
              <a:ext uri="{FF2B5EF4-FFF2-40B4-BE49-F238E27FC236}">
                <a16:creationId xmlns:a16="http://schemas.microsoft.com/office/drawing/2014/main" id="{174D50ED-4757-2441-FBBC-EDC3D21DDD48}"/>
              </a:ext>
            </a:extLst>
          </p:cNvPr>
          <p:cNvSpPr/>
          <p:nvPr/>
        </p:nvSpPr>
        <p:spPr>
          <a:xfrm>
            <a:off x="892737" y="408983"/>
            <a:ext cx="5839965" cy="5753009"/>
          </a:xfrm>
          <a:custGeom>
            <a:avLst/>
            <a:gdLst>
              <a:gd name="connsiteX0" fmla="*/ 0 w 4223657"/>
              <a:gd name="connsiteY0" fmla="*/ 0 h 2024192"/>
              <a:gd name="connsiteX1" fmla="*/ 1455575 w 4223657"/>
              <a:gd name="connsiteY1" fmla="*/ 2021632 h 2024192"/>
              <a:gd name="connsiteX2" fmla="*/ 2618792 w 4223657"/>
              <a:gd name="connsiteY2" fmla="*/ 416767 h 2024192"/>
              <a:gd name="connsiteX3" fmla="*/ 4223657 w 4223657"/>
              <a:gd name="connsiteY3" fmla="*/ 161730 h 2024192"/>
              <a:gd name="connsiteX0" fmla="*/ 0 w 4223657"/>
              <a:gd name="connsiteY0" fmla="*/ 0 h 2040529"/>
              <a:gd name="connsiteX1" fmla="*/ 1455575 w 4223657"/>
              <a:gd name="connsiteY1" fmla="*/ 2021632 h 2040529"/>
              <a:gd name="connsiteX2" fmla="*/ 2369976 w 4223657"/>
              <a:gd name="connsiteY2" fmla="*/ 964163 h 2040529"/>
              <a:gd name="connsiteX3" fmla="*/ 4223657 w 4223657"/>
              <a:gd name="connsiteY3" fmla="*/ 161730 h 2040529"/>
              <a:gd name="connsiteX0" fmla="*/ 0 w 4223657"/>
              <a:gd name="connsiteY0" fmla="*/ 0 h 2041097"/>
              <a:gd name="connsiteX1" fmla="*/ 1455575 w 4223657"/>
              <a:gd name="connsiteY1" fmla="*/ 2021632 h 2041097"/>
              <a:gd name="connsiteX2" fmla="*/ 2369976 w 4223657"/>
              <a:gd name="connsiteY2" fmla="*/ 964163 h 2041097"/>
              <a:gd name="connsiteX3" fmla="*/ 4223657 w 4223657"/>
              <a:gd name="connsiteY3" fmla="*/ 161730 h 2041097"/>
              <a:gd name="connsiteX0" fmla="*/ 0 w 4136571"/>
              <a:gd name="connsiteY0" fmla="*/ 0 h 2039256"/>
              <a:gd name="connsiteX1" fmla="*/ 1455575 w 4136571"/>
              <a:gd name="connsiteY1" fmla="*/ 2021632 h 2039256"/>
              <a:gd name="connsiteX2" fmla="*/ 2369976 w 4136571"/>
              <a:gd name="connsiteY2" fmla="*/ 964163 h 2039256"/>
              <a:gd name="connsiteX3" fmla="*/ 4136571 w 4136571"/>
              <a:gd name="connsiteY3" fmla="*/ 622040 h 2039256"/>
              <a:gd name="connsiteX0" fmla="*/ 0 w 3383901"/>
              <a:gd name="connsiteY0" fmla="*/ 0 h 1968693"/>
              <a:gd name="connsiteX1" fmla="*/ 702905 w 3383901"/>
              <a:gd name="connsiteY1" fmla="*/ 1953207 h 1968693"/>
              <a:gd name="connsiteX2" fmla="*/ 1617306 w 3383901"/>
              <a:gd name="connsiteY2" fmla="*/ 895738 h 1968693"/>
              <a:gd name="connsiteX3" fmla="*/ 3383901 w 3383901"/>
              <a:gd name="connsiteY3" fmla="*/ 553615 h 1968693"/>
              <a:gd name="connsiteX0" fmla="*/ 0 w 3383901"/>
              <a:gd name="connsiteY0" fmla="*/ 0 h 1968693"/>
              <a:gd name="connsiteX1" fmla="*/ 702905 w 3383901"/>
              <a:gd name="connsiteY1" fmla="*/ 1953207 h 1968693"/>
              <a:gd name="connsiteX2" fmla="*/ 1617306 w 3383901"/>
              <a:gd name="connsiteY2" fmla="*/ 895738 h 1968693"/>
              <a:gd name="connsiteX3" fmla="*/ 3383901 w 3383901"/>
              <a:gd name="connsiteY3" fmla="*/ 553615 h 1968693"/>
              <a:gd name="connsiteX0" fmla="*/ 0 w 3383901"/>
              <a:gd name="connsiteY0" fmla="*/ 0 h 1969137"/>
              <a:gd name="connsiteX1" fmla="*/ 702905 w 3383901"/>
              <a:gd name="connsiteY1" fmla="*/ 1953207 h 1969137"/>
              <a:gd name="connsiteX2" fmla="*/ 1617306 w 3383901"/>
              <a:gd name="connsiteY2" fmla="*/ 895738 h 1969137"/>
              <a:gd name="connsiteX3" fmla="*/ 3383901 w 3383901"/>
              <a:gd name="connsiteY3" fmla="*/ 553615 h 1969137"/>
              <a:gd name="connsiteX0" fmla="*/ 0 w 3383901"/>
              <a:gd name="connsiteY0" fmla="*/ 0 h 1953332"/>
              <a:gd name="connsiteX1" fmla="*/ 702905 w 3383901"/>
              <a:gd name="connsiteY1" fmla="*/ 1953207 h 1953332"/>
              <a:gd name="connsiteX2" fmla="*/ 1617306 w 3383901"/>
              <a:gd name="connsiteY2" fmla="*/ 895738 h 1953332"/>
              <a:gd name="connsiteX3" fmla="*/ 3383901 w 3383901"/>
              <a:gd name="connsiteY3" fmla="*/ 553615 h 1953332"/>
              <a:gd name="connsiteX0" fmla="*/ 0 w 3383901"/>
              <a:gd name="connsiteY0" fmla="*/ 0 h 1953332"/>
              <a:gd name="connsiteX1" fmla="*/ 702905 w 3383901"/>
              <a:gd name="connsiteY1" fmla="*/ 1953207 h 1953332"/>
              <a:gd name="connsiteX2" fmla="*/ 1617306 w 3383901"/>
              <a:gd name="connsiteY2" fmla="*/ 895738 h 1953332"/>
              <a:gd name="connsiteX3" fmla="*/ 3383901 w 3383901"/>
              <a:gd name="connsiteY3" fmla="*/ 553615 h 1953332"/>
              <a:gd name="connsiteX0" fmla="*/ 0 w 2531705"/>
              <a:gd name="connsiteY0" fmla="*/ 0 h 1953332"/>
              <a:gd name="connsiteX1" fmla="*/ 702905 w 2531705"/>
              <a:gd name="connsiteY1" fmla="*/ 1953207 h 1953332"/>
              <a:gd name="connsiteX2" fmla="*/ 1617306 w 2531705"/>
              <a:gd name="connsiteY2" fmla="*/ 895738 h 1953332"/>
              <a:gd name="connsiteX3" fmla="*/ 2531705 w 2531705"/>
              <a:gd name="connsiteY3" fmla="*/ 572276 h 1953332"/>
              <a:gd name="connsiteX0" fmla="*/ 0 w 2531705"/>
              <a:gd name="connsiteY0" fmla="*/ 0 h 1953332"/>
              <a:gd name="connsiteX1" fmla="*/ 702905 w 2531705"/>
              <a:gd name="connsiteY1" fmla="*/ 1953207 h 1953332"/>
              <a:gd name="connsiteX2" fmla="*/ 1617306 w 2531705"/>
              <a:gd name="connsiteY2" fmla="*/ 895738 h 1953332"/>
              <a:gd name="connsiteX3" fmla="*/ 2531705 w 2531705"/>
              <a:gd name="connsiteY3" fmla="*/ 572276 h 1953332"/>
              <a:gd name="connsiteX0" fmla="*/ 0 w 2531705"/>
              <a:gd name="connsiteY0" fmla="*/ 0 h 1970383"/>
              <a:gd name="connsiteX1" fmla="*/ 702905 w 2531705"/>
              <a:gd name="connsiteY1" fmla="*/ 1953207 h 1970383"/>
              <a:gd name="connsiteX2" fmla="*/ 1586204 w 2531705"/>
              <a:gd name="connsiteY2" fmla="*/ 933060 h 1970383"/>
              <a:gd name="connsiteX3" fmla="*/ 2531705 w 2531705"/>
              <a:gd name="connsiteY3" fmla="*/ 572276 h 1970383"/>
              <a:gd name="connsiteX0" fmla="*/ 0 w 2531705"/>
              <a:gd name="connsiteY0" fmla="*/ 0 h 1968234"/>
              <a:gd name="connsiteX1" fmla="*/ 702905 w 2531705"/>
              <a:gd name="connsiteY1" fmla="*/ 1953207 h 1968234"/>
              <a:gd name="connsiteX2" fmla="*/ 1586204 w 2531705"/>
              <a:gd name="connsiteY2" fmla="*/ 933060 h 1968234"/>
              <a:gd name="connsiteX3" fmla="*/ 2531705 w 2531705"/>
              <a:gd name="connsiteY3" fmla="*/ 572276 h 1968234"/>
              <a:gd name="connsiteX0" fmla="*/ 0 w 2531705"/>
              <a:gd name="connsiteY0" fmla="*/ 0 h 1969028"/>
              <a:gd name="connsiteX1" fmla="*/ 702905 w 2531705"/>
              <a:gd name="connsiteY1" fmla="*/ 1953207 h 1969028"/>
              <a:gd name="connsiteX2" fmla="*/ 1586204 w 2531705"/>
              <a:gd name="connsiteY2" fmla="*/ 933060 h 1969028"/>
              <a:gd name="connsiteX3" fmla="*/ 2531705 w 2531705"/>
              <a:gd name="connsiteY3" fmla="*/ 572276 h 1969028"/>
              <a:gd name="connsiteX0" fmla="*/ 0 w 2531705"/>
              <a:gd name="connsiteY0" fmla="*/ 0 h 1971309"/>
              <a:gd name="connsiteX1" fmla="*/ 702905 w 2531705"/>
              <a:gd name="connsiteY1" fmla="*/ 1953207 h 1971309"/>
              <a:gd name="connsiteX2" fmla="*/ 1586204 w 2531705"/>
              <a:gd name="connsiteY2" fmla="*/ 933060 h 1971309"/>
              <a:gd name="connsiteX3" fmla="*/ 2531705 w 2531705"/>
              <a:gd name="connsiteY3" fmla="*/ 572276 h 1971309"/>
              <a:gd name="connsiteX0" fmla="*/ 0 w 2531705"/>
              <a:gd name="connsiteY0" fmla="*/ 0 h 1986599"/>
              <a:gd name="connsiteX1" fmla="*/ 476607 w 2531705"/>
              <a:gd name="connsiteY1" fmla="*/ 1969642 h 1986599"/>
              <a:gd name="connsiteX2" fmla="*/ 1586204 w 2531705"/>
              <a:gd name="connsiteY2" fmla="*/ 933060 h 1986599"/>
              <a:gd name="connsiteX3" fmla="*/ 2531705 w 2531705"/>
              <a:gd name="connsiteY3" fmla="*/ 572276 h 1986599"/>
              <a:gd name="connsiteX0" fmla="*/ 0 w 2531705"/>
              <a:gd name="connsiteY0" fmla="*/ 0 h 1969642"/>
              <a:gd name="connsiteX1" fmla="*/ 476607 w 2531705"/>
              <a:gd name="connsiteY1" fmla="*/ 1969642 h 1969642"/>
              <a:gd name="connsiteX2" fmla="*/ 1586204 w 2531705"/>
              <a:gd name="connsiteY2" fmla="*/ 933060 h 1969642"/>
              <a:gd name="connsiteX3" fmla="*/ 2531705 w 2531705"/>
              <a:gd name="connsiteY3" fmla="*/ 572276 h 1969642"/>
              <a:gd name="connsiteX0" fmla="*/ 0 w 2531705"/>
              <a:gd name="connsiteY0" fmla="*/ 0 h 1969642"/>
              <a:gd name="connsiteX1" fmla="*/ 476607 w 2531705"/>
              <a:gd name="connsiteY1" fmla="*/ 1969642 h 1969642"/>
              <a:gd name="connsiteX2" fmla="*/ 1586204 w 2531705"/>
              <a:gd name="connsiteY2" fmla="*/ 933060 h 1969642"/>
              <a:gd name="connsiteX3" fmla="*/ 2531705 w 2531705"/>
              <a:gd name="connsiteY3" fmla="*/ 572276 h 1969642"/>
              <a:gd name="connsiteX0" fmla="*/ 0 w 2531705"/>
              <a:gd name="connsiteY0" fmla="*/ 0 h 1970339"/>
              <a:gd name="connsiteX1" fmla="*/ 476607 w 2531705"/>
              <a:gd name="connsiteY1" fmla="*/ 1969642 h 1970339"/>
              <a:gd name="connsiteX2" fmla="*/ 1586204 w 2531705"/>
              <a:gd name="connsiteY2" fmla="*/ 933060 h 1970339"/>
              <a:gd name="connsiteX3" fmla="*/ 2531705 w 2531705"/>
              <a:gd name="connsiteY3" fmla="*/ 572276 h 1970339"/>
              <a:gd name="connsiteX0" fmla="*/ 0 w 2531705"/>
              <a:gd name="connsiteY0" fmla="*/ 0 h 1986020"/>
              <a:gd name="connsiteX1" fmla="*/ 476607 w 2531705"/>
              <a:gd name="connsiteY1" fmla="*/ 1969642 h 1986020"/>
              <a:gd name="connsiteX2" fmla="*/ 1543774 w 2531705"/>
              <a:gd name="connsiteY2" fmla="*/ 920734 h 1986020"/>
              <a:gd name="connsiteX3" fmla="*/ 2531705 w 2531705"/>
              <a:gd name="connsiteY3" fmla="*/ 572276 h 1986020"/>
              <a:gd name="connsiteX0" fmla="*/ 0 w 3076234"/>
              <a:gd name="connsiteY0" fmla="*/ 0 h 1986464"/>
              <a:gd name="connsiteX1" fmla="*/ 476607 w 3076234"/>
              <a:gd name="connsiteY1" fmla="*/ 1969642 h 1986464"/>
              <a:gd name="connsiteX2" fmla="*/ 1543774 w 3076234"/>
              <a:gd name="connsiteY2" fmla="*/ 920734 h 1986464"/>
              <a:gd name="connsiteX3" fmla="*/ 3076234 w 3076234"/>
              <a:gd name="connsiteY3" fmla="*/ 395603 h 1986464"/>
              <a:gd name="connsiteX0" fmla="*/ 0 w 3076234"/>
              <a:gd name="connsiteY0" fmla="*/ 0 h 1986464"/>
              <a:gd name="connsiteX1" fmla="*/ 476607 w 3076234"/>
              <a:gd name="connsiteY1" fmla="*/ 1969642 h 1986464"/>
              <a:gd name="connsiteX2" fmla="*/ 1543774 w 3076234"/>
              <a:gd name="connsiteY2" fmla="*/ 920734 h 1986464"/>
              <a:gd name="connsiteX3" fmla="*/ 3076234 w 3076234"/>
              <a:gd name="connsiteY3" fmla="*/ 395603 h 1986464"/>
              <a:gd name="connsiteX0" fmla="*/ 0 w 3076234"/>
              <a:gd name="connsiteY0" fmla="*/ 0 h 1971523"/>
              <a:gd name="connsiteX1" fmla="*/ 476607 w 3076234"/>
              <a:gd name="connsiteY1" fmla="*/ 1969642 h 1971523"/>
              <a:gd name="connsiteX2" fmla="*/ 1543774 w 3076234"/>
              <a:gd name="connsiteY2" fmla="*/ 920734 h 1971523"/>
              <a:gd name="connsiteX3" fmla="*/ 3076234 w 3076234"/>
              <a:gd name="connsiteY3" fmla="*/ 395603 h 1971523"/>
              <a:gd name="connsiteX0" fmla="*/ 0 w 3076234"/>
              <a:gd name="connsiteY0" fmla="*/ 0 h 1971541"/>
              <a:gd name="connsiteX1" fmla="*/ 476607 w 3076234"/>
              <a:gd name="connsiteY1" fmla="*/ 1969642 h 1971541"/>
              <a:gd name="connsiteX2" fmla="*/ 1543774 w 3076234"/>
              <a:gd name="connsiteY2" fmla="*/ 920734 h 1971541"/>
              <a:gd name="connsiteX3" fmla="*/ 3076234 w 3076234"/>
              <a:gd name="connsiteY3" fmla="*/ 395603 h 1971541"/>
              <a:gd name="connsiteX0" fmla="*/ 0 w 3076234"/>
              <a:gd name="connsiteY0" fmla="*/ 0 h 1987300"/>
              <a:gd name="connsiteX1" fmla="*/ 476607 w 3076234"/>
              <a:gd name="connsiteY1" fmla="*/ 1969642 h 1987300"/>
              <a:gd name="connsiteX2" fmla="*/ 1543774 w 3076234"/>
              <a:gd name="connsiteY2" fmla="*/ 935152 h 1987300"/>
              <a:gd name="connsiteX3" fmla="*/ 3076234 w 3076234"/>
              <a:gd name="connsiteY3" fmla="*/ 395603 h 1987300"/>
              <a:gd name="connsiteX0" fmla="*/ 0 w 3076234"/>
              <a:gd name="connsiteY0" fmla="*/ 0 h 1988173"/>
              <a:gd name="connsiteX1" fmla="*/ 476607 w 3076234"/>
              <a:gd name="connsiteY1" fmla="*/ 1969642 h 1988173"/>
              <a:gd name="connsiteX2" fmla="*/ 1543774 w 3076234"/>
              <a:gd name="connsiteY2" fmla="*/ 935152 h 1988173"/>
              <a:gd name="connsiteX3" fmla="*/ 3076234 w 3076234"/>
              <a:gd name="connsiteY3" fmla="*/ 395603 h 1988173"/>
              <a:gd name="connsiteX0" fmla="*/ 0 w 3076234"/>
              <a:gd name="connsiteY0" fmla="*/ 0 h 1999312"/>
              <a:gd name="connsiteX1" fmla="*/ 476607 w 3076234"/>
              <a:gd name="connsiteY1" fmla="*/ 1969642 h 1999312"/>
              <a:gd name="connsiteX2" fmla="*/ 1382473 w 3076234"/>
              <a:gd name="connsiteY2" fmla="*/ 1108165 h 1999312"/>
              <a:gd name="connsiteX3" fmla="*/ 3076234 w 3076234"/>
              <a:gd name="connsiteY3" fmla="*/ 395603 h 1999312"/>
              <a:gd name="connsiteX0" fmla="*/ 0 w 3076234"/>
              <a:gd name="connsiteY0" fmla="*/ 0 h 2001039"/>
              <a:gd name="connsiteX1" fmla="*/ 476607 w 3076234"/>
              <a:gd name="connsiteY1" fmla="*/ 1969642 h 2001039"/>
              <a:gd name="connsiteX2" fmla="*/ 1382473 w 3076234"/>
              <a:gd name="connsiteY2" fmla="*/ 1108165 h 2001039"/>
              <a:gd name="connsiteX3" fmla="*/ 3076234 w 3076234"/>
              <a:gd name="connsiteY3" fmla="*/ 395603 h 2001039"/>
              <a:gd name="connsiteX0" fmla="*/ 0 w 3076234"/>
              <a:gd name="connsiteY0" fmla="*/ 0 h 2004473"/>
              <a:gd name="connsiteX1" fmla="*/ 476607 w 3076234"/>
              <a:gd name="connsiteY1" fmla="*/ 1969642 h 2004473"/>
              <a:gd name="connsiteX2" fmla="*/ 1382473 w 3076234"/>
              <a:gd name="connsiteY2" fmla="*/ 1108165 h 2004473"/>
              <a:gd name="connsiteX3" fmla="*/ 3076234 w 3076234"/>
              <a:gd name="connsiteY3" fmla="*/ 395603 h 2004473"/>
              <a:gd name="connsiteX0" fmla="*/ 0 w 3076234"/>
              <a:gd name="connsiteY0" fmla="*/ 0 h 1998851"/>
              <a:gd name="connsiteX1" fmla="*/ 476607 w 3076234"/>
              <a:gd name="connsiteY1" fmla="*/ 1969642 h 1998851"/>
              <a:gd name="connsiteX2" fmla="*/ 1382473 w 3076234"/>
              <a:gd name="connsiteY2" fmla="*/ 1108165 h 1998851"/>
              <a:gd name="connsiteX3" fmla="*/ 3076234 w 3076234"/>
              <a:gd name="connsiteY3" fmla="*/ 395603 h 1998851"/>
              <a:gd name="connsiteX0" fmla="*/ 0 w 3076234"/>
              <a:gd name="connsiteY0" fmla="*/ 0 h 2021192"/>
              <a:gd name="connsiteX1" fmla="*/ 476607 w 3076234"/>
              <a:gd name="connsiteY1" fmla="*/ 1969642 h 2021192"/>
              <a:gd name="connsiteX2" fmla="*/ 1090982 w 3076234"/>
              <a:gd name="connsiteY2" fmla="*/ 1417799 h 2021192"/>
              <a:gd name="connsiteX3" fmla="*/ 1382473 w 3076234"/>
              <a:gd name="connsiteY3" fmla="*/ 1108165 h 2021192"/>
              <a:gd name="connsiteX4" fmla="*/ 3076234 w 3076234"/>
              <a:gd name="connsiteY4" fmla="*/ 395603 h 2021192"/>
              <a:gd name="connsiteX0" fmla="*/ 0 w 3076234"/>
              <a:gd name="connsiteY0" fmla="*/ 0 h 2021193"/>
              <a:gd name="connsiteX1" fmla="*/ 476607 w 3076234"/>
              <a:gd name="connsiteY1" fmla="*/ 1969642 h 2021193"/>
              <a:gd name="connsiteX2" fmla="*/ 1090982 w 3076234"/>
              <a:gd name="connsiteY2" fmla="*/ 1417799 h 2021193"/>
              <a:gd name="connsiteX3" fmla="*/ 1382473 w 3076234"/>
              <a:gd name="connsiteY3" fmla="*/ 1108165 h 2021193"/>
              <a:gd name="connsiteX4" fmla="*/ 2120832 w 3076234"/>
              <a:gd name="connsiteY4" fmla="*/ 639240 h 2021193"/>
              <a:gd name="connsiteX5" fmla="*/ 3076234 w 3076234"/>
              <a:gd name="connsiteY5" fmla="*/ 395603 h 2021193"/>
              <a:gd name="connsiteX0" fmla="*/ 0 w 2986954"/>
              <a:gd name="connsiteY0" fmla="*/ 0 h 1962295"/>
              <a:gd name="connsiteX1" fmla="*/ 387327 w 2986954"/>
              <a:gd name="connsiteY1" fmla="*/ 1913780 h 1962295"/>
              <a:gd name="connsiteX2" fmla="*/ 1001702 w 2986954"/>
              <a:gd name="connsiteY2" fmla="*/ 1361937 h 1962295"/>
              <a:gd name="connsiteX3" fmla="*/ 1293193 w 2986954"/>
              <a:gd name="connsiteY3" fmla="*/ 1052303 h 1962295"/>
              <a:gd name="connsiteX4" fmla="*/ 2031552 w 2986954"/>
              <a:gd name="connsiteY4" fmla="*/ 583378 h 1962295"/>
              <a:gd name="connsiteX5" fmla="*/ 2986954 w 2986954"/>
              <a:gd name="connsiteY5" fmla="*/ 339741 h 1962295"/>
              <a:gd name="connsiteX0" fmla="*/ 0 w 2986954"/>
              <a:gd name="connsiteY0" fmla="*/ 0 h 1969800"/>
              <a:gd name="connsiteX1" fmla="*/ 387327 w 2986954"/>
              <a:gd name="connsiteY1" fmla="*/ 1921760 h 1969800"/>
              <a:gd name="connsiteX2" fmla="*/ 1001702 w 2986954"/>
              <a:gd name="connsiteY2" fmla="*/ 1361937 h 1969800"/>
              <a:gd name="connsiteX3" fmla="*/ 1293193 w 2986954"/>
              <a:gd name="connsiteY3" fmla="*/ 1052303 h 1969800"/>
              <a:gd name="connsiteX4" fmla="*/ 2031552 w 2986954"/>
              <a:gd name="connsiteY4" fmla="*/ 583378 h 1969800"/>
              <a:gd name="connsiteX5" fmla="*/ 2986954 w 2986954"/>
              <a:gd name="connsiteY5" fmla="*/ 339741 h 1969800"/>
              <a:gd name="connsiteX0" fmla="*/ 0 w 2986954"/>
              <a:gd name="connsiteY0" fmla="*/ 0 h 1932368"/>
              <a:gd name="connsiteX1" fmla="*/ 373591 w 2986954"/>
              <a:gd name="connsiteY1" fmla="*/ 1881859 h 1932368"/>
              <a:gd name="connsiteX2" fmla="*/ 1001702 w 2986954"/>
              <a:gd name="connsiteY2" fmla="*/ 1361937 h 1932368"/>
              <a:gd name="connsiteX3" fmla="*/ 1293193 w 2986954"/>
              <a:gd name="connsiteY3" fmla="*/ 1052303 h 1932368"/>
              <a:gd name="connsiteX4" fmla="*/ 2031552 w 2986954"/>
              <a:gd name="connsiteY4" fmla="*/ 583378 h 1932368"/>
              <a:gd name="connsiteX5" fmla="*/ 2986954 w 2986954"/>
              <a:gd name="connsiteY5" fmla="*/ 339741 h 1932368"/>
              <a:gd name="connsiteX0" fmla="*/ 0 w 2993822"/>
              <a:gd name="connsiteY0" fmla="*/ 0 h 1932368"/>
              <a:gd name="connsiteX1" fmla="*/ 373591 w 2993822"/>
              <a:gd name="connsiteY1" fmla="*/ 1881859 h 1932368"/>
              <a:gd name="connsiteX2" fmla="*/ 1001702 w 2993822"/>
              <a:gd name="connsiteY2" fmla="*/ 1361937 h 1932368"/>
              <a:gd name="connsiteX3" fmla="*/ 1293193 w 2993822"/>
              <a:gd name="connsiteY3" fmla="*/ 1052303 h 1932368"/>
              <a:gd name="connsiteX4" fmla="*/ 2031552 w 2993822"/>
              <a:gd name="connsiteY4" fmla="*/ 583378 h 1932368"/>
              <a:gd name="connsiteX5" fmla="*/ 2993822 w 2993822"/>
              <a:gd name="connsiteY5" fmla="*/ 375651 h 1932368"/>
              <a:gd name="connsiteX0" fmla="*/ 0 w 2993822"/>
              <a:gd name="connsiteY0" fmla="*/ 0 h 1932368"/>
              <a:gd name="connsiteX1" fmla="*/ 373591 w 2993822"/>
              <a:gd name="connsiteY1" fmla="*/ 1881859 h 1932368"/>
              <a:gd name="connsiteX2" fmla="*/ 1001702 w 2993822"/>
              <a:gd name="connsiteY2" fmla="*/ 1361937 h 1932368"/>
              <a:gd name="connsiteX3" fmla="*/ 1293193 w 2993822"/>
              <a:gd name="connsiteY3" fmla="*/ 1052303 h 1932368"/>
              <a:gd name="connsiteX4" fmla="*/ 2031552 w 2993822"/>
              <a:gd name="connsiteY4" fmla="*/ 583378 h 1932368"/>
              <a:gd name="connsiteX5" fmla="*/ 2993822 w 2993822"/>
              <a:gd name="connsiteY5" fmla="*/ 375651 h 1932368"/>
              <a:gd name="connsiteX0" fmla="*/ 0 w 2993822"/>
              <a:gd name="connsiteY0" fmla="*/ 0 h 1932368"/>
              <a:gd name="connsiteX1" fmla="*/ 373591 w 2993822"/>
              <a:gd name="connsiteY1" fmla="*/ 1881859 h 1932368"/>
              <a:gd name="connsiteX2" fmla="*/ 1001702 w 2993822"/>
              <a:gd name="connsiteY2" fmla="*/ 1361937 h 1932368"/>
              <a:gd name="connsiteX3" fmla="*/ 1409943 w 2993822"/>
              <a:gd name="connsiteY3" fmla="*/ 968511 h 1932368"/>
              <a:gd name="connsiteX4" fmla="*/ 2031552 w 2993822"/>
              <a:gd name="connsiteY4" fmla="*/ 583378 h 1932368"/>
              <a:gd name="connsiteX5" fmla="*/ 2993822 w 2993822"/>
              <a:gd name="connsiteY5" fmla="*/ 375651 h 1932368"/>
              <a:gd name="connsiteX0" fmla="*/ 0 w 2993822"/>
              <a:gd name="connsiteY0" fmla="*/ 0 h 1938997"/>
              <a:gd name="connsiteX1" fmla="*/ 373591 w 2993822"/>
              <a:gd name="connsiteY1" fmla="*/ 1881859 h 1938997"/>
              <a:gd name="connsiteX2" fmla="*/ 994833 w 2993822"/>
              <a:gd name="connsiteY2" fmla="*/ 1413808 h 1938997"/>
              <a:gd name="connsiteX3" fmla="*/ 1409943 w 2993822"/>
              <a:gd name="connsiteY3" fmla="*/ 968511 h 1938997"/>
              <a:gd name="connsiteX4" fmla="*/ 2031552 w 2993822"/>
              <a:gd name="connsiteY4" fmla="*/ 583378 h 1938997"/>
              <a:gd name="connsiteX5" fmla="*/ 2993822 w 2993822"/>
              <a:gd name="connsiteY5" fmla="*/ 375651 h 1938997"/>
              <a:gd name="connsiteX0" fmla="*/ 0 w 2993822"/>
              <a:gd name="connsiteY0" fmla="*/ 0 h 1916959"/>
              <a:gd name="connsiteX1" fmla="*/ 366723 w 2993822"/>
              <a:gd name="connsiteY1" fmla="*/ 1857918 h 1916959"/>
              <a:gd name="connsiteX2" fmla="*/ 994833 w 2993822"/>
              <a:gd name="connsiteY2" fmla="*/ 1413808 h 1916959"/>
              <a:gd name="connsiteX3" fmla="*/ 1409943 w 2993822"/>
              <a:gd name="connsiteY3" fmla="*/ 968511 h 1916959"/>
              <a:gd name="connsiteX4" fmla="*/ 2031552 w 2993822"/>
              <a:gd name="connsiteY4" fmla="*/ 583378 h 1916959"/>
              <a:gd name="connsiteX5" fmla="*/ 2993822 w 2993822"/>
              <a:gd name="connsiteY5" fmla="*/ 375651 h 1916959"/>
              <a:gd name="connsiteX0" fmla="*/ 0 w 2993822"/>
              <a:gd name="connsiteY0" fmla="*/ 0 h 1916959"/>
              <a:gd name="connsiteX1" fmla="*/ 366723 w 2993822"/>
              <a:gd name="connsiteY1" fmla="*/ 1857918 h 1916959"/>
              <a:gd name="connsiteX2" fmla="*/ 994833 w 2993822"/>
              <a:gd name="connsiteY2" fmla="*/ 1413808 h 1916959"/>
              <a:gd name="connsiteX3" fmla="*/ 1409943 w 2993822"/>
              <a:gd name="connsiteY3" fmla="*/ 968511 h 1916959"/>
              <a:gd name="connsiteX4" fmla="*/ 2031552 w 2993822"/>
              <a:gd name="connsiteY4" fmla="*/ 583378 h 1916959"/>
              <a:gd name="connsiteX5" fmla="*/ 2993822 w 2993822"/>
              <a:gd name="connsiteY5" fmla="*/ 375651 h 1916959"/>
              <a:gd name="connsiteX0" fmla="*/ 0 w 2993822"/>
              <a:gd name="connsiteY0" fmla="*/ 0 h 1918845"/>
              <a:gd name="connsiteX1" fmla="*/ 366723 w 2993822"/>
              <a:gd name="connsiteY1" fmla="*/ 1857918 h 1918845"/>
              <a:gd name="connsiteX2" fmla="*/ 994833 w 2993822"/>
              <a:gd name="connsiteY2" fmla="*/ 1413808 h 1918845"/>
              <a:gd name="connsiteX3" fmla="*/ 1409943 w 2993822"/>
              <a:gd name="connsiteY3" fmla="*/ 968511 h 1918845"/>
              <a:gd name="connsiteX4" fmla="*/ 2031552 w 2993822"/>
              <a:gd name="connsiteY4" fmla="*/ 583378 h 1918845"/>
              <a:gd name="connsiteX5" fmla="*/ 2993822 w 2993822"/>
              <a:gd name="connsiteY5" fmla="*/ 375651 h 1918845"/>
              <a:gd name="connsiteX0" fmla="*/ 0 w 2993822"/>
              <a:gd name="connsiteY0" fmla="*/ 0 h 1918845"/>
              <a:gd name="connsiteX1" fmla="*/ 366723 w 2993822"/>
              <a:gd name="connsiteY1" fmla="*/ 1857918 h 1918845"/>
              <a:gd name="connsiteX2" fmla="*/ 994833 w 2993822"/>
              <a:gd name="connsiteY2" fmla="*/ 1413808 h 1918845"/>
              <a:gd name="connsiteX3" fmla="*/ 1409943 w 2993822"/>
              <a:gd name="connsiteY3" fmla="*/ 968511 h 1918845"/>
              <a:gd name="connsiteX4" fmla="*/ 2031552 w 2993822"/>
              <a:gd name="connsiteY4" fmla="*/ 583378 h 1918845"/>
              <a:gd name="connsiteX5" fmla="*/ 2993822 w 2993822"/>
              <a:gd name="connsiteY5" fmla="*/ 375651 h 191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3822" h="1918845">
                <a:moveTo>
                  <a:pt x="0" y="0"/>
                </a:moveTo>
                <a:cubicBezTo>
                  <a:pt x="114786" y="1021969"/>
                  <a:pt x="200918" y="1622283"/>
                  <a:pt x="366723" y="1857918"/>
                </a:cubicBezTo>
                <a:cubicBezTo>
                  <a:pt x="532528" y="2093553"/>
                  <a:pt x="850724" y="1581327"/>
                  <a:pt x="994833" y="1413808"/>
                </a:cubicBezTo>
                <a:cubicBezTo>
                  <a:pt x="1118340" y="1250278"/>
                  <a:pt x="1244025" y="1110907"/>
                  <a:pt x="1409943" y="968511"/>
                </a:cubicBezTo>
                <a:cubicBezTo>
                  <a:pt x="1575861" y="826115"/>
                  <a:pt x="1749259" y="702138"/>
                  <a:pt x="2031552" y="583378"/>
                </a:cubicBezTo>
                <a:cubicBezTo>
                  <a:pt x="2313845" y="464618"/>
                  <a:pt x="2759044" y="400297"/>
                  <a:pt x="2993822" y="375651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3678493-3695-7F7C-EE8E-49D72CFE3033}"/>
              </a:ext>
            </a:extLst>
          </p:cNvPr>
          <p:cNvGrpSpPr/>
          <p:nvPr/>
        </p:nvGrpSpPr>
        <p:grpSpPr>
          <a:xfrm>
            <a:off x="5099338" y="6065613"/>
            <a:ext cx="566011" cy="374435"/>
            <a:chOff x="5099338" y="6065613"/>
            <a:chExt cx="566011" cy="374435"/>
          </a:xfrm>
        </p:grpSpPr>
        <p:sp>
          <p:nvSpPr>
            <p:cNvPr id="2" name="Oval 30">
              <a:extLst>
                <a:ext uri="{FF2B5EF4-FFF2-40B4-BE49-F238E27FC236}">
                  <a16:creationId xmlns:a16="http://schemas.microsoft.com/office/drawing/2014/main" id="{9B2F234F-CFF2-353A-5DDB-A13888A1001E}"/>
                </a:ext>
              </a:extLst>
            </p:cNvPr>
            <p:cNvSpPr/>
            <p:nvPr/>
          </p:nvSpPr>
          <p:spPr>
            <a:xfrm>
              <a:off x="5099338" y="6172373"/>
              <a:ext cx="220674" cy="220674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2712406-5B6F-D64F-954D-AD91E536F3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09675" y="6065613"/>
              <a:ext cx="0" cy="3744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30">
              <a:extLst>
                <a:ext uri="{FF2B5EF4-FFF2-40B4-BE49-F238E27FC236}">
                  <a16:creationId xmlns:a16="http://schemas.microsoft.com/office/drawing/2014/main" id="{4E1A4BA6-8DB8-90C8-2935-C14F2E570D2A}"/>
                </a:ext>
              </a:extLst>
            </p:cNvPr>
            <p:cNvSpPr/>
            <p:nvPr/>
          </p:nvSpPr>
          <p:spPr>
            <a:xfrm>
              <a:off x="5444675" y="6172373"/>
              <a:ext cx="220674" cy="220674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 dirty="0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3BFA370-7CD7-0705-5121-8244C077AA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5012" y="6065613"/>
              <a:ext cx="0" cy="3744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157F61-F2C3-2F64-FB60-39E083A70302}"/>
                </a:ext>
              </a:extLst>
            </p:cNvPr>
            <p:cNvCxnSpPr>
              <a:cxnSpLocks/>
              <a:stCxn id="2" idx="6"/>
              <a:endCxn id="48" idx="2"/>
            </p:cNvCxnSpPr>
            <p:nvPr/>
          </p:nvCxnSpPr>
          <p:spPr>
            <a:xfrm>
              <a:off x="5320012" y="6282710"/>
              <a:ext cx="12466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6A7E0F1-E74A-F72C-B0A5-8BAAA063BFF1}"/>
              </a:ext>
            </a:extLst>
          </p:cNvPr>
          <p:cNvGrpSpPr/>
          <p:nvPr/>
        </p:nvGrpSpPr>
        <p:grpSpPr>
          <a:xfrm>
            <a:off x="4213718" y="6199805"/>
            <a:ext cx="566011" cy="433964"/>
            <a:chOff x="4143046" y="6168814"/>
            <a:chExt cx="566011" cy="433964"/>
          </a:xfrm>
        </p:grpSpPr>
        <p:sp>
          <p:nvSpPr>
            <p:cNvPr id="56" name="Oval 30">
              <a:extLst>
                <a:ext uri="{FF2B5EF4-FFF2-40B4-BE49-F238E27FC236}">
                  <a16:creationId xmlns:a16="http://schemas.microsoft.com/office/drawing/2014/main" id="{77E990C1-30B8-313A-8C9C-C81273D80FB3}"/>
                </a:ext>
              </a:extLst>
            </p:cNvPr>
            <p:cNvSpPr/>
            <p:nvPr/>
          </p:nvSpPr>
          <p:spPr>
            <a:xfrm>
              <a:off x="4143046" y="6275574"/>
              <a:ext cx="220674" cy="220674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 dirty="0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F75DC75D-8A7B-0C49-A9DF-2A72D61A73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3383" y="6168814"/>
              <a:ext cx="0" cy="3744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455616F-F08D-22AB-9A95-7EEABAA66D19}"/>
                </a:ext>
              </a:extLst>
            </p:cNvPr>
            <p:cNvGrpSpPr/>
            <p:nvPr/>
          </p:nvGrpSpPr>
          <p:grpSpPr>
            <a:xfrm flipV="1">
              <a:off x="4488383" y="6228343"/>
              <a:ext cx="220674" cy="374435"/>
              <a:chOff x="4488383" y="6168814"/>
              <a:chExt cx="220674" cy="374435"/>
            </a:xfrm>
          </p:grpSpPr>
          <p:sp>
            <p:nvSpPr>
              <p:cNvPr id="58" name="Oval 30">
                <a:extLst>
                  <a:ext uri="{FF2B5EF4-FFF2-40B4-BE49-F238E27FC236}">
                    <a16:creationId xmlns:a16="http://schemas.microsoft.com/office/drawing/2014/main" id="{04E1EEAC-0F81-ED39-9138-549E2AC0F71B}"/>
                  </a:ext>
                </a:extLst>
              </p:cNvPr>
              <p:cNvSpPr/>
              <p:nvPr/>
            </p:nvSpPr>
            <p:spPr>
              <a:xfrm>
                <a:off x="4488383" y="6275574"/>
                <a:ext cx="220674" cy="220674"/>
              </a:xfrm>
              <a:prstGeom prst="ellipse">
                <a:avLst/>
              </a:prstGeom>
              <a:solidFill>
                <a:srgbClr val="FFBDBD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/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034D3B7F-B7CE-D984-ABC9-32166641B6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8720" y="6168814"/>
                <a:ext cx="0" cy="37443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712D34F-B5CB-938D-8C04-8CDE1BFFD30C}"/>
                </a:ext>
              </a:extLst>
            </p:cNvPr>
            <p:cNvCxnSpPr>
              <a:cxnSpLocks/>
              <a:stCxn id="56" idx="6"/>
              <a:endCxn id="58" idx="2"/>
            </p:cNvCxnSpPr>
            <p:nvPr/>
          </p:nvCxnSpPr>
          <p:spPr>
            <a:xfrm flipV="1">
              <a:off x="4363720" y="6385681"/>
              <a:ext cx="124663" cy="23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955F029-B06C-66CD-E11A-A86F7E5A8DA5}"/>
              </a:ext>
            </a:extLst>
          </p:cNvPr>
          <p:cNvSpPr/>
          <p:nvPr/>
        </p:nvSpPr>
        <p:spPr>
          <a:xfrm>
            <a:off x="574368" y="1371723"/>
            <a:ext cx="5447933" cy="5606517"/>
          </a:xfrm>
          <a:prstGeom prst="ellipse">
            <a:avLst/>
          </a:prstGeom>
          <a:solidFill>
            <a:srgbClr val="C00000">
              <a:alpha val="50196"/>
            </a:srgbClr>
          </a:solidFill>
          <a:ln>
            <a:noFill/>
          </a:ln>
          <a:effectLst>
            <a:softEdge rad="419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BA85E5-1889-5D61-5587-972580A27172}"/>
              </a:ext>
            </a:extLst>
          </p:cNvPr>
          <p:cNvSpPr/>
          <p:nvPr/>
        </p:nvSpPr>
        <p:spPr>
          <a:xfrm>
            <a:off x="4089548" y="4990626"/>
            <a:ext cx="1732970" cy="40767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B14FE6-B6FE-116D-2113-3077C4A92266}"/>
              </a:ext>
            </a:extLst>
          </p:cNvPr>
          <p:cNvGrpSpPr/>
          <p:nvPr/>
        </p:nvGrpSpPr>
        <p:grpSpPr>
          <a:xfrm>
            <a:off x="6862136" y="1516898"/>
            <a:ext cx="5195850" cy="2430171"/>
            <a:chOff x="6936022" y="2760783"/>
            <a:chExt cx="5195850" cy="2430171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A98C03F1-E161-9EE3-144F-AFC926426DBE}"/>
                </a:ext>
              </a:extLst>
            </p:cNvPr>
            <p:cNvGrpSpPr/>
            <p:nvPr/>
          </p:nvGrpSpPr>
          <p:grpSpPr>
            <a:xfrm>
              <a:off x="6936022" y="2760783"/>
              <a:ext cx="5195850" cy="2430171"/>
              <a:chOff x="-213549" y="4346193"/>
              <a:chExt cx="5195850" cy="2430171"/>
            </a:xfrm>
          </p:grpSpPr>
          <p:sp>
            <p:nvSpPr>
              <p:cNvPr id="32" name="Rectangle: Rounded Corners 5">
                <a:extLst>
                  <a:ext uri="{FF2B5EF4-FFF2-40B4-BE49-F238E27FC236}">
                    <a16:creationId xmlns:a16="http://schemas.microsoft.com/office/drawing/2014/main" id="{FD5BBF61-BFA1-3D1A-0763-11CF7CC045FB}"/>
                  </a:ext>
                </a:extLst>
              </p:cNvPr>
              <p:cNvSpPr/>
              <p:nvPr/>
            </p:nvSpPr>
            <p:spPr>
              <a:xfrm>
                <a:off x="-213549" y="4346193"/>
                <a:ext cx="5099358" cy="2430171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33" name="Oval 14">
                <a:extLst>
                  <a:ext uri="{FF2B5EF4-FFF2-40B4-BE49-F238E27FC236}">
                    <a16:creationId xmlns:a16="http://schemas.microsoft.com/office/drawing/2014/main" id="{555AF7DB-C253-77DD-EA6D-42E0AB2E0499}"/>
                  </a:ext>
                </a:extLst>
              </p:cNvPr>
              <p:cNvSpPr/>
              <p:nvPr/>
            </p:nvSpPr>
            <p:spPr>
              <a:xfrm rot="19800000">
                <a:off x="3342845" y="5386237"/>
                <a:ext cx="277185" cy="277185"/>
              </a:xfrm>
              <a:prstGeom prst="ellipse">
                <a:avLst/>
              </a:prstGeom>
              <a:solidFill>
                <a:srgbClr val="ED7D31">
                  <a:lumMod val="20000"/>
                  <a:lumOff val="80000"/>
                </a:srgbClr>
              </a:solidFill>
              <a:ln w="190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de-DE"/>
                </a:defPPr>
                <a:lvl1pPr marL="0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077592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155183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232771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8310360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0387947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2465539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4543131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6620722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Rectangle 17">
                <a:extLst>
                  <a:ext uri="{FF2B5EF4-FFF2-40B4-BE49-F238E27FC236}">
                    <a16:creationId xmlns:a16="http://schemas.microsoft.com/office/drawing/2014/main" id="{BD021A2E-3599-E2E4-FD15-28C833FC007F}"/>
                  </a:ext>
                </a:extLst>
              </p:cNvPr>
              <p:cNvSpPr/>
              <p:nvPr/>
            </p:nvSpPr>
            <p:spPr>
              <a:xfrm>
                <a:off x="3539431" y="4923154"/>
                <a:ext cx="654875" cy="477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de-DE"/>
                </a:defPPr>
                <a:lvl1pPr marL="0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077592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155183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232771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8310360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0387947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2465539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4543131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6620722" algn="l" defTabSz="2077592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500" b="1" dirty="0">
                    <a:solidFill>
                      <a:srgbClr val="ED7D3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He</a:t>
                </a:r>
                <a:endParaRPr lang="en-US" sz="2500" b="1" baseline="-25000" dirty="0">
                  <a:solidFill>
                    <a:srgbClr val="ED7D3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cxnSp>
            <p:nvCxnSpPr>
              <p:cNvPr id="35" name="Straight Arrow Connector 2">
                <a:extLst>
                  <a:ext uri="{FF2B5EF4-FFF2-40B4-BE49-F238E27FC236}">
                    <a16:creationId xmlns:a16="http://schemas.microsoft.com/office/drawing/2014/main" id="{B8C9D658-7E88-9E79-677D-8562F6598998}"/>
                  </a:ext>
                </a:extLst>
              </p:cNvPr>
              <p:cNvCxnSpPr/>
              <p:nvPr/>
            </p:nvCxnSpPr>
            <p:spPr>
              <a:xfrm flipH="1" flipV="1">
                <a:off x="3023374" y="5088970"/>
                <a:ext cx="326727" cy="297252"/>
              </a:xfrm>
              <a:prstGeom prst="straightConnector1">
                <a:avLst/>
              </a:prstGeom>
              <a:ln w="28575">
                <a:solidFill>
                  <a:srgbClr val="EE843C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48">
                <a:extLst>
                  <a:ext uri="{FF2B5EF4-FFF2-40B4-BE49-F238E27FC236}">
                    <a16:creationId xmlns:a16="http://schemas.microsoft.com/office/drawing/2014/main" id="{14AC347A-9729-0574-833A-79D14B2288F7}"/>
                  </a:ext>
                </a:extLst>
              </p:cNvPr>
              <p:cNvSpPr/>
              <p:nvPr/>
            </p:nvSpPr>
            <p:spPr>
              <a:xfrm>
                <a:off x="3278037" y="5386222"/>
                <a:ext cx="145996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fontAlgn="ctr"/>
                <a:r>
                  <a:rPr lang="en-US" sz="2200" dirty="0">
                    <a:solidFill>
                      <a:srgbClr val="ED7D31"/>
                    </a:solidFill>
                  </a:rPr>
                  <a:t>T = 15 K</a:t>
                </a:r>
              </a:p>
            </p:txBody>
          </p:sp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63BEE15B-AA83-5B1F-2625-4F8F78200986}"/>
                  </a:ext>
                </a:extLst>
              </p:cNvPr>
              <p:cNvSpPr/>
              <p:nvPr/>
            </p:nvSpPr>
            <p:spPr bwMode="auto">
              <a:xfrm>
                <a:off x="828075" y="4696524"/>
                <a:ext cx="3125336" cy="1078467"/>
              </a:xfrm>
              <a:custGeom>
                <a:avLst/>
                <a:gdLst>
                  <a:gd name="connsiteX0" fmla="*/ 0 w 1550194"/>
                  <a:gd name="connsiteY0" fmla="*/ 7144 h 1208485"/>
                  <a:gd name="connsiteX1" fmla="*/ 742950 w 1550194"/>
                  <a:gd name="connsiteY1" fmla="*/ 1207294 h 1208485"/>
                  <a:gd name="connsiteX2" fmla="*/ 1550194 w 1550194"/>
                  <a:gd name="connsiteY2" fmla="*/ 0 h 1208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50194" h="1208485">
                    <a:moveTo>
                      <a:pt x="0" y="7144"/>
                    </a:moveTo>
                    <a:cubicBezTo>
                      <a:pt x="242292" y="607814"/>
                      <a:pt x="484584" y="1208485"/>
                      <a:pt x="742950" y="1207294"/>
                    </a:cubicBezTo>
                    <a:cubicBezTo>
                      <a:pt x="1001316" y="1206103"/>
                      <a:pt x="1275755" y="603051"/>
                      <a:pt x="1550194" y="0"/>
                    </a:cubicBezTo>
                  </a:path>
                </a:pathLst>
              </a:custGeom>
              <a:ln w="28575">
                <a:solidFill>
                  <a:srgbClr val="44546A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0" tIns="36000" rIns="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ts val="24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2A6AB3"/>
                  </a:buClr>
                  <a:buSzPct val="110000"/>
                  <a:buFont typeface="Wingdings" pitchFamily="16" charset="2"/>
                  <a:buNone/>
                  <a:tabLst/>
                </a:pPr>
                <a:endParaRPr kumimoji="0" lang="de-CH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39" name="Group 28">
                <a:extLst>
                  <a:ext uri="{FF2B5EF4-FFF2-40B4-BE49-F238E27FC236}">
                    <a16:creationId xmlns:a16="http://schemas.microsoft.com/office/drawing/2014/main" id="{C88701C1-9209-B3FD-EF7A-5588AF411F8A}"/>
                  </a:ext>
                </a:extLst>
              </p:cNvPr>
              <p:cNvGrpSpPr/>
              <p:nvPr/>
            </p:nvGrpSpPr>
            <p:grpSpPr>
              <a:xfrm rot="19713267">
                <a:off x="2269295" y="4944618"/>
                <a:ext cx="1075526" cy="227749"/>
                <a:chOff x="1174506" y="3150201"/>
                <a:chExt cx="1254090" cy="265561"/>
              </a:xfrm>
            </p:grpSpPr>
            <p:sp>
              <p:nvSpPr>
                <p:cNvPr id="44" name="Freeform 29">
                  <a:extLst>
                    <a:ext uri="{FF2B5EF4-FFF2-40B4-BE49-F238E27FC236}">
                      <a16:creationId xmlns:a16="http://schemas.microsoft.com/office/drawing/2014/main" id="{FAC3F921-4E46-8130-A9D9-3C1DB226F8DD}"/>
                    </a:ext>
                  </a:extLst>
                </p:cNvPr>
                <p:cNvSpPr/>
                <p:nvPr/>
              </p:nvSpPr>
              <p:spPr>
                <a:xfrm>
                  <a:off x="1333635" y="3196415"/>
                  <a:ext cx="853440" cy="182892"/>
                </a:xfrm>
                <a:custGeom>
                  <a:avLst/>
                  <a:gdLst>
                    <a:gd name="connsiteX0" fmla="*/ 0 w 853440"/>
                    <a:gd name="connsiteY0" fmla="*/ 76206 h 182892"/>
                    <a:gd name="connsiteX1" fmla="*/ 160020 w 853440"/>
                    <a:gd name="connsiteY1" fmla="*/ 106686 h 182892"/>
                    <a:gd name="connsiteX2" fmla="*/ 228600 w 853440"/>
                    <a:gd name="connsiteY2" fmla="*/ 175266 h 182892"/>
                    <a:gd name="connsiteX3" fmla="*/ 281940 w 853440"/>
                    <a:gd name="connsiteY3" fmla="*/ 7626 h 182892"/>
                    <a:gd name="connsiteX4" fmla="*/ 358140 w 853440"/>
                    <a:gd name="connsiteY4" fmla="*/ 182886 h 182892"/>
                    <a:gd name="connsiteX5" fmla="*/ 419100 w 853440"/>
                    <a:gd name="connsiteY5" fmla="*/ 6 h 182892"/>
                    <a:gd name="connsiteX6" fmla="*/ 464820 w 853440"/>
                    <a:gd name="connsiteY6" fmla="*/ 175266 h 182892"/>
                    <a:gd name="connsiteX7" fmla="*/ 533400 w 853440"/>
                    <a:gd name="connsiteY7" fmla="*/ 7626 h 182892"/>
                    <a:gd name="connsiteX8" fmla="*/ 594360 w 853440"/>
                    <a:gd name="connsiteY8" fmla="*/ 175266 h 182892"/>
                    <a:gd name="connsiteX9" fmla="*/ 647700 w 853440"/>
                    <a:gd name="connsiteY9" fmla="*/ 15246 h 182892"/>
                    <a:gd name="connsiteX10" fmla="*/ 708660 w 853440"/>
                    <a:gd name="connsiteY10" fmla="*/ 144786 h 182892"/>
                    <a:gd name="connsiteX11" fmla="*/ 769620 w 853440"/>
                    <a:gd name="connsiteY11" fmla="*/ 76206 h 182892"/>
                    <a:gd name="connsiteX12" fmla="*/ 853440 w 853440"/>
                    <a:gd name="connsiteY12" fmla="*/ 76206 h 182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53440" h="182892">
                      <a:moveTo>
                        <a:pt x="0" y="76206"/>
                      </a:moveTo>
                      <a:cubicBezTo>
                        <a:pt x="60960" y="83191"/>
                        <a:pt x="121920" y="90176"/>
                        <a:pt x="160020" y="106686"/>
                      </a:cubicBezTo>
                      <a:cubicBezTo>
                        <a:pt x="198120" y="123196"/>
                        <a:pt x="208280" y="191776"/>
                        <a:pt x="228600" y="175266"/>
                      </a:cubicBezTo>
                      <a:cubicBezTo>
                        <a:pt x="248920" y="158756"/>
                        <a:pt x="260350" y="6356"/>
                        <a:pt x="281940" y="7626"/>
                      </a:cubicBezTo>
                      <a:cubicBezTo>
                        <a:pt x="303530" y="8896"/>
                        <a:pt x="335280" y="184156"/>
                        <a:pt x="358140" y="182886"/>
                      </a:cubicBezTo>
                      <a:cubicBezTo>
                        <a:pt x="381000" y="181616"/>
                        <a:pt x="401320" y="1276"/>
                        <a:pt x="419100" y="6"/>
                      </a:cubicBezTo>
                      <a:cubicBezTo>
                        <a:pt x="436880" y="-1264"/>
                        <a:pt x="445770" y="173996"/>
                        <a:pt x="464820" y="175266"/>
                      </a:cubicBezTo>
                      <a:cubicBezTo>
                        <a:pt x="483870" y="176536"/>
                        <a:pt x="511810" y="7626"/>
                        <a:pt x="533400" y="7626"/>
                      </a:cubicBezTo>
                      <a:cubicBezTo>
                        <a:pt x="554990" y="7626"/>
                        <a:pt x="575310" y="173996"/>
                        <a:pt x="594360" y="175266"/>
                      </a:cubicBezTo>
                      <a:cubicBezTo>
                        <a:pt x="613410" y="176536"/>
                        <a:pt x="628650" y="20326"/>
                        <a:pt x="647700" y="15246"/>
                      </a:cubicBezTo>
                      <a:cubicBezTo>
                        <a:pt x="666750" y="10166"/>
                        <a:pt x="688340" y="134626"/>
                        <a:pt x="708660" y="144786"/>
                      </a:cubicBezTo>
                      <a:cubicBezTo>
                        <a:pt x="728980" y="154946"/>
                        <a:pt x="745490" y="87636"/>
                        <a:pt x="769620" y="76206"/>
                      </a:cubicBezTo>
                      <a:cubicBezTo>
                        <a:pt x="793750" y="64776"/>
                        <a:pt x="823595" y="70491"/>
                        <a:pt x="853440" y="76206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Oval 30">
                  <a:extLst>
                    <a:ext uri="{FF2B5EF4-FFF2-40B4-BE49-F238E27FC236}">
                      <a16:creationId xmlns:a16="http://schemas.microsoft.com/office/drawing/2014/main" id="{257919F4-8302-0401-19AB-E3A0958E185E}"/>
                    </a:ext>
                  </a:extLst>
                </p:cNvPr>
                <p:cNvSpPr/>
                <p:nvPr/>
              </p:nvSpPr>
              <p:spPr>
                <a:xfrm>
                  <a:off x="1174506" y="3158452"/>
                  <a:ext cx="257310" cy="257310"/>
                </a:xfrm>
                <a:prstGeom prst="ellipse">
                  <a:avLst/>
                </a:prstGeom>
                <a:solidFill>
                  <a:srgbClr val="FFBDBD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Oval 31">
                  <a:extLst>
                    <a:ext uri="{FF2B5EF4-FFF2-40B4-BE49-F238E27FC236}">
                      <a16:creationId xmlns:a16="http://schemas.microsoft.com/office/drawing/2014/main" id="{E8E1F41B-AE68-B350-1CB0-7524D6CA2EDD}"/>
                    </a:ext>
                  </a:extLst>
                </p:cNvPr>
                <p:cNvSpPr/>
                <p:nvPr/>
              </p:nvSpPr>
              <p:spPr>
                <a:xfrm>
                  <a:off x="2171286" y="3150201"/>
                  <a:ext cx="257310" cy="257310"/>
                </a:xfrm>
                <a:prstGeom prst="ellipse">
                  <a:avLst/>
                </a:prstGeom>
                <a:solidFill>
                  <a:srgbClr val="FFBDBD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0" name="Oval 32">
                <a:extLst>
                  <a:ext uri="{FF2B5EF4-FFF2-40B4-BE49-F238E27FC236}">
                    <a16:creationId xmlns:a16="http://schemas.microsoft.com/office/drawing/2014/main" id="{6091D7B7-41A1-5D8A-7A12-6B91192D4A54}"/>
                  </a:ext>
                </a:extLst>
              </p:cNvPr>
              <p:cNvSpPr/>
              <p:nvPr/>
            </p:nvSpPr>
            <p:spPr>
              <a:xfrm rot="18013018">
                <a:off x="1726081" y="4882178"/>
                <a:ext cx="393467" cy="393467"/>
              </a:xfrm>
              <a:prstGeom prst="ellipse">
                <a:avLst/>
              </a:prstGeom>
              <a:solidFill>
                <a:srgbClr val="8D42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33">
                <a:extLst>
                  <a:ext uri="{FF2B5EF4-FFF2-40B4-BE49-F238E27FC236}">
                    <a16:creationId xmlns:a16="http://schemas.microsoft.com/office/drawing/2014/main" id="{9BB72291-9B35-3AED-109D-1343E737A8C4}"/>
                  </a:ext>
                </a:extLst>
              </p:cNvPr>
              <p:cNvSpPr/>
              <p:nvPr/>
            </p:nvSpPr>
            <p:spPr>
              <a:xfrm>
                <a:off x="2432753" y="4384260"/>
                <a:ext cx="680348" cy="477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914400"/>
                <a:r>
                  <a:rPr lang="en-US" sz="2500" b="1" dirty="0">
                    <a:solidFill>
                      <a:srgbClr val="FF0000"/>
                    </a:solidFill>
                    <a:latin typeface="+mj-lt"/>
                    <a:cs typeface="Calibri" panose="020F0502020204030204" pitchFamily="34" charset="0"/>
                  </a:rPr>
                  <a:t>H</a:t>
                </a:r>
                <a:r>
                  <a:rPr lang="en-US" sz="2500" b="1" baseline="-25000" dirty="0">
                    <a:solidFill>
                      <a:srgbClr val="FF0000"/>
                    </a:solidFill>
                    <a:latin typeface="+mj-lt"/>
                    <a:cs typeface="Calibri" panose="020F0502020204030204" pitchFamily="34" charset="0"/>
                  </a:rPr>
                  <a:t>2</a:t>
                </a:r>
                <a:r>
                  <a:rPr lang="en-US" sz="2500" b="1" baseline="30000" dirty="0">
                    <a:solidFill>
                      <a:srgbClr val="FF0000"/>
                    </a:solidFill>
                    <a:latin typeface="+mj-lt"/>
                    <a:cs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" name="Rectangle 34">
                <a:extLst>
                  <a:ext uri="{FF2B5EF4-FFF2-40B4-BE49-F238E27FC236}">
                    <a16:creationId xmlns:a16="http://schemas.microsoft.com/office/drawing/2014/main" id="{32DAB6AE-C44F-05C4-B881-7F480EEB663A}"/>
                  </a:ext>
                </a:extLst>
              </p:cNvPr>
              <p:cNvSpPr/>
              <p:nvPr/>
            </p:nvSpPr>
            <p:spPr>
              <a:xfrm>
                <a:off x="1587254" y="4403346"/>
                <a:ext cx="724139" cy="477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500" b="1" dirty="0">
                    <a:solidFill>
                      <a:srgbClr val="7030A0"/>
                    </a:solidFill>
                    <a:latin typeface="+mj-lt"/>
                    <a:cs typeface="Calibri" panose="020F0502020204030204" pitchFamily="34" charset="0"/>
                  </a:rPr>
                  <a:t>Be</a:t>
                </a:r>
                <a:r>
                  <a:rPr lang="en-US" sz="2500" b="1" baseline="30000" dirty="0">
                    <a:solidFill>
                      <a:srgbClr val="7030A0"/>
                    </a:solidFill>
                    <a:latin typeface="+mj-lt"/>
                    <a:cs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" name="Textfeld 30">
                <a:extLst>
                  <a:ext uri="{FF2B5EF4-FFF2-40B4-BE49-F238E27FC236}">
                    <a16:creationId xmlns:a16="http://schemas.microsoft.com/office/drawing/2014/main" id="{905FB020-77E3-30D9-6733-9F43804008EE}"/>
                  </a:ext>
                </a:extLst>
              </p:cNvPr>
              <p:cNvSpPr txBox="1"/>
              <p:nvPr/>
            </p:nvSpPr>
            <p:spPr>
              <a:xfrm>
                <a:off x="-88395" y="5919364"/>
                <a:ext cx="507069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Buffer gas cooling</a:t>
                </a:r>
              </a:p>
              <a:p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A. K. Hansen </a:t>
                </a:r>
                <a:r>
                  <a:rPr lang="en-US" sz="1400" i="1" dirty="0">
                    <a:solidFill>
                      <a:schemeClr val="bg2">
                        <a:lumMod val="50000"/>
                      </a:schemeClr>
                    </a:solidFill>
                  </a:rPr>
                  <a:t>et al.</a:t>
                </a:r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, Nature </a:t>
                </a:r>
                <a:r>
                  <a:rPr lang="en-US" sz="1400" b="1" dirty="0">
                    <a:solidFill>
                      <a:schemeClr val="bg2">
                        <a:lumMod val="50000"/>
                      </a:schemeClr>
                    </a:solidFill>
                  </a:rPr>
                  <a:t>508</a:t>
                </a:r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, 76 (2014)</a:t>
                </a:r>
                <a:b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</a:br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S. Schiller </a:t>
                </a:r>
                <a:r>
                  <a:rPr lang="en-US" sz="1400" i="1" dirty="0">
                    <a:solidFill>
                      <a:schemeClr val="bg2">
                        <a:lumMod val="50000"/>
                      </a:schemeClr>
                    </a:solidFill>
                  </a:rPr>
                  <a:t>et al.</a:t>
                </a:r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, Phys. Rev. A </a:t>
                </a:r>
                <a:r>
                  <a:rPr lang="en-US" sz="1400" b="1" dirty="0">
                    <a:solidFill>
                      <a:schemeClr val="bg2">
                        <a:lumMod val="50000"/>
                      </a:schemeClr>
                    </a:solidFill>
                  </a:rPr>
                  <a:t>95</a:t>
                </a:r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, 043411 (2017)</a:t>
                </a:r>
              </a:p>
            </p:txBody>
          </p:sp>
        </p:grp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59099A2C-8D7D-DA7B-5D3B-6E83669D6B3C}"/>
                </a:ext>
              </a:extLst>
            </p:cNvPr>
            <p:cNvSpPr/>
            <p:nvPr/>
          </p:nvSpPr>
          <p:spPr>
            <a:xfrm rot="19800000">
              <a:off x="9750622" y="4170672"/>
              <a:ext cx="277185" cy="277185"/>
            </a:xfrm>
            <a:prstGeom prst="ellipse">
              <a:avLst/>
            </a:prstGeom>
            <a:solidFill>
              <a:srgbClr val="ED7D31">
                <a:lumMod val="20000"/>
                <a:lumOff val="80000"/>
              </a:srgbClr>
            </a:solidFill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id="{FECCD3B3-3207-2E71-7722-6AF90EDBDDEC}"/>
                </a:ext>
              </a:extLst>
            </p:cNvPr>
            <p:cNvSpPr/>
            <p:nvPr/>
          </p:nvSpPr>
          <p:spPr>
            <a:xfrm rot="19800000">
              <a:off x="9349068" y="2983094"/>
              <a:ext cx="277185" cy="277185"/>
            </a:xfrm>
            <a:prstGeom prst="ellipse">
              <a:avLst/>
            </a:prstGeom>
            <a:solidFill>
              <a:srgbClr val="ED7D31">
                <a:lumMod val="20000"/>
                <a:lumOff val="80000"/>
              </a:srgbClr>
            </a:solidFill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4">
              <a:extLst>
                <a:ext uri="{FF2B5EF4-FFF2-40B4-BE49-F238E27FC236}">
                  <a16:creationId xmlns:a16="http://schemas.microsoft.com/office/drawing/2014/main" id="{6A73B436-63E3-D2B8-C13B-AB8B634DAC00}"/>
                </a:ext>
              </a:extLst>
            </p:cNvPr>
            <p:cNvSpPr/>
            <p:nvPr/>
          </p:nvSpPr>
          <p:spPr>
            <a:xfrm rot="19800000">
              <a:off x="8285692" y="3829757"/>
              <a:ext cx="277185" cy="277185"/>
            </a:xfrm>
            <a:prstGeom prst="ellipse">
              <a:avLst/>
            </a:prstGeom>
            <a:solidFill>
              <a:srgbClr val="ED7D31">
                <a:lumMod val="20000"/>
                <a:lumOff val="80000"/>
              </a:srgbClr>
            </a:solidFill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4">
              <a:extLst>
                <a:ext uri="{FF2B5EF4-FFF2-40B4-BE49-F238E27FC236}">
                  <a16:creationId xmlns:a16="http://schemas.microsoft.com/office/drawing/2014/main" id="{277FC771-6AA2-1639-E7AC-9E78A4497F1D}"/>
                </a:ext>
              </a:extLst>
            </p:cNvPr>
            <p:cNvSpPr/>
            <p:nvPr/>
          </p:nvSpPr>
          <p:spPr>
            <a:xfrm rot="19800000">
              <a:off x="7465177" y="3361735"/>
              <a:ext cx="277185" cy="277185"/>
            </a:xfrm>
            <a:prstGeom prst="ellipse">
              <a:avLst/>
            </a:prstGeom>
            <a:solidFill>
              <a:srgbClr val="ED7D31">
                <a:lumMod val="20000"/>
                <a:lumOff val="80000"/>
              </a:srgbClr>
            </a:solidFill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14">
              <a:extLst>
                <a:ext uri="{FF2B5EF4-FFF2-40B4-BE49-F238E27FC236}">
                  <a16:creationId xmlns:a16="http://schemas.microsoft.com/office/drawing/2014/main" id="{8E48722A-2077-8299-0277-C42412AB8C6E}"/>
                </a:ext>
              </a:extLst>
            </p:cNvPr>
            <p:cNvSpPr/>
            <p:nvPr/>
          </p:nvSpPr>
          <p:spPr>
            <a:xfrm rot="19800000">
              <a:off x="10956396" y="4483801"/>
              <a:ext cx="277185" cy="277185"/>
            </a:xfrm>
            <a:prstGeom prst="ellipse">
              <a:avLst/>
            </a:prstGeom>
            <a:solidFill>
              <a:srgbClr val="ED7D31">
                <a:lumMod val="20000"/>
                <a:lumOff val="80000"/>
              </a:srgbClr>
            </a:solidFill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7" name="Textfeld 30">
            <a:extLst>
              <a:ext uri="{FF2B5EF4-FFF2-40B4-BE49-F238E27FC236}">
                <a16:creationId xmlns:a16="http://schemas.microsoft.com/office/drawing/2014/main" id="{E1753E24-45C4-286E-A46C-480E3EBAB855}"/>
              </a:ext>
            </a:extLst>
          </p:cNvPr>
          <p:cNvSpPr txBox="1"/>
          <p:nvPr/>
        </p:nvSpPr>
        <p:spPr>
          <a:xfrm>
            <a:off x="8397294" y="4572887"/>
            <a:ext cx="28726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General tool, cheap.</a:t>
            </a:r>
          </a:p>
          <a:p>
            <a:endParaRPr lang="en-US" sz="2000" dirty="0"/>
          </a:p>
          <a:p>
            <a:r>
              <a:rPr lang="en-US" sz="2000" dirty="0"/>
              <a:t>Slow (~10 min)</a:t>
            </a:r>
          </a:p>
          <a:p>
            <a:r>
              <a:rPr lang="en-US" sz="2000" dirty="0"/>
              <a:t>Not ortho-para selective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3F76F4-6F50-0911-F5A5-151CDB1C17D5}"/>
              </a:ext>
            </a:extLst>
          </p:cNvPr>
          <p:cNvSpPr/>
          <p:nvPr/>
        </p:nvSpPr>
        <p:spPr>
          <a:xfrm>
            <a:off x="4377003" y="3410166"/>
            <a:ext cx="1397582" cy="438582"/>
          </a:xfrm>
          <a:prstGeom prst="rect">
            <a:avLst/>
          </a:prstGeom>
          <a:solidFill>
            <a:srgbClr val="818F4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50">
                <a:solidFill>
                  <a:schemeClr val="bg1"/>
                </a:solidFill>
              </a:rPr>
              <a:t>Rotation</a:t>
            </a:r>
          </a:p>
        </p:txBody>
      </p:sp>
      <p:cxnSp>
        <p:nvCxnSpPr>
          <p:cNvPr id="28" name="Gerade Verbindung mit Pfeil 5">
            <a:extLst>
              <a:ext uri="{FF2B5EF4-FFF2-40B4-BE49-F238E27FC236}">
                <a16:creationId xmlns:a16="http://schemas.microsoft.com/office/drawing/2014/main" id="{42414FEF-7D5E-1C5A-78AE-989827BC4ECE}"/>
              </a:ext>
            </a:extLst>
          </p:cNvPr>
          <p:cNvCxnSpPr>
            <a:cxnSpLocks/>
          </p:cNvCxnSpPr>
          <p:nvPr/>
        </p:nvCxnSpPr>
        <p:spPr>
          <a:xfrm flipV="1">
            <a:off x="363220" y="1003399"/>
            <a:ext cx="0" cy="52708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6">
            <a:extLst>
              <a:ext uri="{FF2B5EF4-FFF2-40B4-BE49-F238E27FC236}">
                <a16:creationId xmlns:a16="http://schemas.microsoft.com/office/drawing/2014/main" id="{F8435F2B-94CC-A8EE-1755-F55915CB1FAA}"/>
              </a:ext>
            </a:extLst>
          </p:cNvPr>
          <p:cNvSpPr txBox="1"/>
          <p:nvPr/>
        </p:nvSpPr>
        <p:spPr>
          <a:xfrm>
            <a:off x="-51276" y="464498"/>
            <a:ext cx="434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/>
              <a:t>E</a:t>
            </a:r>
            <a:endParaRPr lang="de-CH" sz="4000"/>
          </a:p>
        </p:txBody>
      </p:sp>
      <p:grpSp>
        <p:nvGrpSpPr>
          <p:cNvPr id="38" name="Group 37" descr="\documentclass{article}&#10;\usepackage{amsmath}&#10;\usepackage{braket}&#10;\usepackage[usenames, dvipsnames]{color}&#10;&#10;\pagestyle{empty}&#10;\begin{document}&#10;\definecolor{mygreen}{RGB}{255, 0, 0}&#10;&#10;$\nu = 2$&#10;&#10;&#10;\end{document}" title="IguanaTex Vector Display">
            <a:extLst>
              <a:ext uri="{FF2B5EF4-FFF2-40B4-BE49-F238E27FC236}">
                <a16:creationId xmlns:a16="http://schemas.microsoft.com/office/drawing/2014/main" id="{F2939BE9-BB3F-E108-DF87-89C89D5E4D87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615019" y="4162898"/>
            <a:ext cx="473421" cy="137927"/>
            <a:chOff x="3201761" y="5858385"/>
            <a:chExt cx="473421" cy="137927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ED41A56-F7E3-00FB-9E49-B9293B2A97B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201761" y="5904775"/>
              <a:ext cx="97501" cy="91537"/>
            </a:xfrm>
            <a:custGeom>
              <a:avLst/>
              <a:gdLst>
                <a:gd name="connsiteX0" fmla="*/ 35475 w 97501"/>
                <a:gd name="connsiteY0" fmla="*/ 2341 h 91537"/>
                <a:gd name="connsiteX1" fmla="*/ 32784 w 97501"/>
                <a:gd name="connsiteY1" fmla="*/ 63 h 91537"/>
                <a:gd name="connsiteX2" fmla="*/ 7529 w 97501"/>
                <a:gd name="connsiteY2" fmla="*/ 2134 h 91537"/>
                <a:gd name="connsiteX3" fmla="*/ 3596 w 97501"/>
                <a:gd name="connsiteY3" fmla="*/ 6276 h 91537"/>
                <a:gd name="connsiteX4" fmla="*/ 8564 w 97501"/>
                <a:gd name="connsiteY4" fmla="*/ 8761 h 91537"/>
                <a:gd name="connsiteX5" fmla="*/ 18915 w 97501"/>
                <a:gd name="connsiteY5" fmla="*/ 12282 h 91537"/>
                <a:gd name="connsiteX6" fmla="*/ 14981 w 97501"/>
                <a:gd name="connsiteY6" fmla="*/ 29057 h 91537"/>
                <a:gd name="connsiteX7" fmla="*/ 2354 w 97501"/>
                <a:gd name="connsiteY7" fmla="*/ 79796 h 91537"/>
                <a:gd name="connsiteX8" fmla="*/ 77 w 97501"/>
                <a:gd name="connsiteY8" fmla="*/ 89115 h 91537"/>
                <a:gd name="connsiteX9" fmla="*/ 3389 w 97501"/>
                <a:gd name="connsiteY9" fmla="*/ 91600 h 91537"/>
                <a:gd name="connsiteX10" fmla="*/ 6287 w 97501"/>
                <a:gd name="connsiteY10" fmla="*/ 91600 h 91537"/>
                <a:gd name="connsiteX11" fmla="*/ 64663 w 97501"/>
                <a:gd name="connsiteY11" fmla="*/ 61157 h 91537"/>
                <a:gd name="connsiteX12" fmla="*/ 97578 w 97501"/>
                <a:gd name="connsiteY12" fmla="*/ 5654 h 91537"/>
                <a:gd name="connsiteX13" fmla="*/ 91575 w 97501"/>
                <a:gd name="connsiteY13" fmla="*/ 63 h 91537"/>
                <a:gd name="connsiteX14" fmla="*/ 83501 w 97501"/>
                <a:gd name="connsiteY14" fmla="*/ 6897 h 91537"/>
                <a:gd name="connsiteX15" fmla="*/ 15188 w 97501"/>
                <a:gd name="connsiteY15" fmla="*/ 84766 h 91537"/>
                <a:gd name="connsiteX16" fmla="*/ 35475 w 97501"/>
                <a:gd name="connsiteY16" fmla="*/ 2341 h 9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501" h="91537">
                  <a:moveTo>
                    <a:pt x="35475" y="2341"/>
                  </a:moveTo>
                  <a:cubicBezTo>
                    <a:pt x="35475" y="2134"/>
                    <a:pt x="35475" y="63"/>
                    <a:pt x="32784" y="63"/>
                  </a:cubicBezTo>
                  <a:cubicBezTo>
                    <a:pt x="28023" y="63"/>
                    <a:pt x="12911" y="1720"/>
                    <a:pt x="7529" y="2134"/>
                  </a:cubicBezTo>
                  <a:cubicBezTo>
                    <a:pt x="5873" y="2341"/>
                    <a:pt x="3596" y="2548"/>
                    <a:pt x="3596" y="6276"/>
                  </a:cubicBezTo>
                  <a:cubicBezTo>
                    <a:pt x="3596" y="8761"/>
                    <a:pt x="5459" y="8761"/>
                    <a:pt x="8564" y="8761"/>
                  </a:cubicBezTo>
                  <a:cubicBezTo>
                    <a:pt x="18500" y="8761"/>
                    <a:pt x="18915" y="10211"/>
                    <a:pt x="18915" y="12282"/>
                  </a:cubicBezTo>
                  <a:cubicBezTo>
                    <a:pt x="18915" y="13731"/>
                    <a:pt x="16430" y="23465"/>
                    <a:pt x="14981" y="29057"/>
                  </a:cubicBezTo>
                  <a:lnTo>
                    <a:pt x="2354" y="79796"/>
                  </a:lnTo>
                  <a:cubicBezTo>
                    <a:pt x="1526" y="82902"/>
                    <a:pt x="77" y="88701"/>
                    <a:pt x="77" y="89115"/>
                  </a:cubicBezTo>
                  <a:cubicBezTo>
                    <a:pt x="77" y="91393"/>
                    <a:pt x="2147" y="91600"/>
                    <a:pt x="3389" y="91600"/>
                  </a:cubicBezTo>
                  <a:lnTo>
                    <a:pt x="6287" y="91600"/>
                  </a:lnTo>
                  <a:cubicBezTo>
                    <a:pt x="20778" y="89115"/>
                    <a:pt x="43342" y="81038"/>
                    <a:pt x="64663" y="61157"/>
                  </a:cubicBezTo>
                  <a:cubicBezTo>
                    <a:pt x="91989" y="35684"/>
                    <a:pt x="97578" y="7518"/>
                    <a:pt x="97578" y="5654"/>
                  </a:cubicBezTo>
                  <a:cubicBezTo>
                    <a:pt x="97578" y="2134"/>
                    <a:pt x="95094" y="63"/>
                    <a:pt x="91575" y="63"/>
                  </a:cubicBezTo>
                  <a:cubicBezTo>
                    <a:pt x="89919" y="63"/>
                    <a:pt x="85157" y="891"/>
                    <a:pt x="83501" y="6897"/>
                  </a:cubicBezTo>
                  <a:cubicBezTo>
                    <a:pt x="70253" y="53908"/>
                    <a:pt x="38787" y="77103"/>
                    <a:pt x="15188" y="84766"/>
                  </a:cubicBezTo>
                  <a:lnTo>
                    <a:pt x="35475" y="2341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BDFF42B-D57E-38A7-297F-E22AF065D98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375319" y="5920307"/>
              <a:ext cx="137660" cy="48461"/>
            </a:xfrm>
            <a:custGeom>
              <a:avLst/>
              <a:gdLst>
                <a:gd name="connsiteX0" fmla="*/ 130708 w 137660"/>
                <a:gd name="connsiteY0" fmla="*/ 8347 h 48461"/>
                <a:gd name="connsiteX1" fmla="*/ 137746 w 137660"/>
                <a:gd name="connsiteY1" fmla="*/ 4205 h 48461"/>
                <a:gd name="connsiteX2" fmla="*/ 130915 w 137660"/>
                <a:gd name="connsiteY2" fmla="*/ 63 h 48461"/>
                <a:gd name="connsiteX3" fmla="*/ 6916 w 137660"/>
                <a:gd name="connsiteY3" fmla="*/ 63 h 48461"/>
                <a:gd name="connsiteX4" fmla="*/ 85 w 137660"/>
                <a:gd name="connsiteY4" fmla="*/ 4205 h 48461"/>
                <a:gd name="connsiteX5" fmla="*/ 7123 w 137660"/>
                <a:gd name="connsiteY5" fmla="*/ 8347 h 48461"/>
                <a:gd name="connsiteX6" fmla="*/ 130708 w 137660"/>
                <a:gd name="connsiteY6" fmla="*/ 8347 h 48461"/>
                <a:gd name="connsiteX7" fmla="*/ 130915 w 137660"/>
                <a:gd name="connsiteY7" fmla="*/ 48524 h 48461"/>
                <a:gd name="connsiteX8" fmla="*/ 137746 w 137660"/>
                <a:gd name="connsiteY8" fmla="*/ 44382 h 48461"/>
                <a:gd name="connsiteX9" fmla="*/ 130708 w 137660"/>
                <a:gd name="connsiteY9" fmla="*/ 40240 h 48461"/>
                <a:gd name="connsiteX10" fmla="*/ 7123 w 137660"/>
                <a:gd name="connsiteY10" fmla="*/ 40240 h 48461"/>
                <a:gd name="connsiteX11" fmla="*/ 85 w 137660"/>
                <a:gd name="connsiteY11" fmla="*/ 44382 h 48461"/>
                <a:gd name="connsiteX12" fmla="*/ 6916 w 137660"/>
                <a:gd name="connsiteY12" fmla="*/ 48524 h 48461"/>
                <a:gd name="connsiteX13" fmla="*/ 130915 w 137660"/>
                <a:gd name="connsiteY13" fmla="*/ 48524 h 4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660" h="48461">
                  <a:moveTo>
                    <a:pt x="130708" y="8347"/>
                  </a:moveTo>
                  <a:cubicBezTo>
                    <a:pt x="133813" y="8347"/>
                    <a:pt x="137746" y="8347"/>
                    <a:pt x="137746" y="4205"/>
                  </a:cubicBezTo>
                  <a:cubicBezTo>
                    <a:pt x="137746" y="63"/>
                    <a:pt x="133813" y="63"/>
                    <a:pt x="130915" y="63"/>
                  </a:cubicBezTo>
                  <a:lnTo>
                    <a:pt x="6916" y="63"/>
                  </a:lnTo>
                  <a:cubicBezTo>
                    <a:pt x="4018" y="63"/>
                    <a:pt x="85" y="63"/>
                    <a:pt x="85" y="4205"/>
                  </a:cubicBezTo>
                  <a:cubicBezTo>
                    <a:pt x="85" y="8347"/>
                    <a:pt x="4018" y="8347"/>
                    <a:pt x="7123" y="8347"/>
                  </a:cubicBezTo>
                  <a:lnTo>
                    <a:pt x="130708" y="8347"/>
                  </a:lnTo>
                  <a:close/>
                  <a:moveTo>
                    <a:pt x="130915" y="48524"/>
                  </a:moveTo>
                  <a:cubicBezTo>
                    <a:pt x="133813" y="48524"/>
                    <a:pt x="137746" y="48524"/>
                    <a:pt x="137746" y="44382"/>
                  </a:cubicBezTo>
                  <a:cubicBezTo>
                    <a:pt x="137746" y="40240"/>
                    <a:pt x="133813" y="40240"/>
                    <a:pt x="130708" y="40240"/>
                  </a:cubicBezTo>
                  <a:lnTo>
                    <a:pt x="7123" y="40240"/>
                  </a:lnTo>
                  <a:cubicBezTo>
                    <a:pt x="4018" y="40240"/>
                    <a:pt x="85" y="40240"/>
                    <a:pt x="85" y="44382"/>
                  </a:cubicBezTo>
                  <a:cubicBezTo>
                    <a:pt x="85" y="48524"/>
                    <a:pt x="4018" y="48524"/>
                    <a:pt x="6916" y="48524"/>
                  </a:cubicBezTo>
                  <a:lnTo>
                    <a:pt x="130915" y="48524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1852ACE-366C-A38B-4F47-4CCF0BB178B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3592586" y="5858385"/>
              <a:ext cx="82596" cy="137927"/>
            </a:xfrm>
            <a:custGeom>
              <a:avLst/>
              <a:gdLst>
                <a:gd name="connsiteX0" fmla="*/ 16035 w 82596"/>
                <a:gd name="connsiteY0" fmla="*/ 122044 h 137927"/>
                <a:gd name="connsiteX1" fmla="*/ 37978 w 82596"/>
                <a:gd name="connsiteY1" fmla="*/ 100713 h 137927"/>
                <a:gd name="connsiteX2" fmla="*/ 82692 w 82596"/>
                <a:gd name="connsiteY2" fmla="*/ 40240 h 137927"/>
                <a:gd name="connsiteX3" fmla="*/ 38806 w 82596"/>
                <a:gd name="connsiteY3" fmla="*/ 63 h 137927"/>
                <a:gd name="connsiteX4" fmla="*/ 96 w 82596"/>
                <a:gd name="connsiteY4" fmla="*/ 37548 h 137927"/>
                <a:gd name="connsiteX5" fmla="*/ 11067 w 82596"/>
                <a:gd name="connsiteY5" fmla="*/ 49145 h 137927"/>
                <a:gd name="connsiteX6" fmla="*/ 21831 w 82596"/>
                <a:gd name="connsiteY6" fmla="*/ 38169 h 137927"/>
                <a:gd name="connsiteX7" fmla="*/ 10860 w 82596"/>
                <a:gd name="connsiteY7" fmla="*/ 27400 h 137927"/>
                <a:gd name="connsiteX8" fmla="*/ 8169 w 82596"/>
                <a:gd name="connsiteY8" fmla="*/ 27607 h 137927"/>
                <a:gd name="connsiteX9" fmla="*/ 36115 w 82596"/>
                <a:gd name="connsiteY9" fmla="*/ 6483 h 137927"/>
                <a:gd name="connsiteX10" fmla="*/ 63854 w 82596"/>
                <a:gd name="connsiteY10" fmla="*/ 40240 h 137927"/>
                <a:gd name="connsiteX11" fmla="*/ 42118 w 82596"/>
                <a:gd name="connsiteY11" fmla="*/ 86009 h 137927"/>
                <a:gd name="connsiteX12" fmla="*/ 2373 w 82596"/>
                <a:gd name="connsiteY12" fmla="*/ 130328 h 137927"/>
                <a:gd name="connsiteX13" fmla="*/ 96 w 82596"/>
                <a:gd name="connsiteY13" fmla="*/ 137990 h 137927"/>
                <a:gd name="connsiteX14" fmla="*/ 76896 w 82596"/>
                <a:gd name="connsiteY14" fmla="*/ 137990 h 137927"/>
                <a:gd name="connsiteX15" fmla="*/ 82692 w 82596"/>
                <a:gd name="connsiteY15" fmla="*/ 101955 h 137927"/>
                <a:gd name="connsiteX16" fmla="*/ 77517 w 82596"/>
                <a:gd name="connsiteY16" fmla="*/ 101955 h 137927"/>
                <a:gd name="connsiteX17" fmla="*/ 72963 w 82596"/>
                <a:gd name="connsiteY17" fmla="*/ 120387 h 137927"/>
                <a:gd name="connsiteX18" fmla="*/ 53297 w 82596"/>
                <a:gd name="connsiteY18" fmla="*/ 122044 h 137927"/>
                <a:gd name="connsiteX19" fmla="*/ 16035 w 82596"/>
                <a:gd name="connsiteY19" fmla="*/ 122044 h 13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596" h="137927">
                  <a:moveTo>
                    <a:pt x="16035" y="122044"/>
                  </a:moveTo>
                  <a:lnTo>
                    <a:pt x="37978" y="100713"/>
                  </a:lnTo>
                  <a:cubicBezTo>
                    <a:pt x="70272" y="72133"/>
                    <a:pt x="82692" y="60950"/>
                    <a:pt x="82692" y="40240"/>
                  </a:cubicBezTo>
                  <a:cubicBezTo>
                    <a:pt x="82692" y="16631"/>
                    <a:pt x="64061" y="63"/>
                    <a:pt x="38806" y="63"/>
                  </a:cubicBezTo>
                  <a:cubicBezTo>
                    <a:pt x="15414" y="63"/>
                    <a:pt x="96" y="19116"/>
                    <a:pt x="96" y="37548"/>
                  </a:cubicBezTo>
                  <a:cubicBezTo>
                    <a:pt x="96" y="49145"/>
                    <a:pt x="10446" y="49145"/>
                    <a:pt x="11067" y="49145"/>
                  </a:cubicBezTo>
                  <a:cubicBezTo>
                    <a:pt x="14586" y="49145"/>
                    <a:pt x="21831" y="46660"/>
                    <a:pt x="21831" y="38169"/>
                  </a:cubicBezTo>
                  <a:cubicBezTo>
                    <a:pt x="21831" y="32784"/>
                    <a:pt x="18105" y="27400"/>
                    <a:pt x="10860" y="27400"/>
                  </a:cubicBezTo>
                  <a:cubicBezTo>
                    <a:pt x="9204" y="27400"/>
                    <a:pt x="8790" y="27400"/>
                    <a:pt x="8169" y="27607"/>
                  </a:cubicBezTo>
                  <a:cubicBezTo>
                    <a:pt x="12930" y="14145"/>
                    <a:pt x="24109" y="6483"/>
                    <a:pt x="36115" y="6483"/>
                  </a:cubicBezTo>
                  <a:cubicBezTo>
                    <a:pt x="54953" y="6483"/>
                    <a:pt x="63854" y="23258"/>
                    <a:pt x="63854" y="40240"/>
                  </a:cubicBezTo>
                  <a:cubicBezTo>
                    <a:pt x="63854" y="56808"/>
                    <a:pt x="53504" y="73168"/>
                    <a:pt x="42118" y="86009"/>
                  </a:cubicBezTo>
                  <a:lnTo>
                    <a:pt x="2373" y="130328"/>
                  </a:lnTo>
                  <a:cubicBezTo>
                    <a:pt x="96" y="132606"/>
                    <a:pt x="96" y="133020"/>
                    <a:pt x="96" y="137990"/>
                  </a:cubicBezTo>
                  <a:lnTo>
                    <a:pt x="76896" y="137990"/>
                  </a:lnTo>
                  <a:lnTo>
                    <a:pt x="82692" y="101955"/>
                  </a:lnTo>
                  <a:lnTo>
                    <a:pt x="77517" y="101955"/>
                  </a:lnTo>
                  <a:cubicBezTo>
                    <a:pt x="76482" y="108168"/>
                    <a:pt x="75033" y="117280"/>
                    <a:pt x="72963" y="120387"/>
                  </a:cubicBezTo>
                  <a:cubicBezTo>
                    <a:pt x="71514" y="122044"/>
                    <a:pt x="57851" y="122044"/>
                    <a:pt x="53297" y="122044"/>
                  </a:cubicBezTo>
                  <a:lnTo>
                    <a:pt x="16035" y="122044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53F52AC0-8C1E-999F-DD54-D6CD9F1A72E4}"/>
              </a:ext>
            </a:extLst>
          </p:cNvPr>
          <p:cNvSpPr txBox="1"/>
          <p:nvPr/>
        </p:nvSpPr>
        <p:spPr>
          <a:xfrm>
            <a:off x="235324" y="4824129"/>
            <a:ext cx="1061498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>
              <a:defRPr/>
            </a:pPr>
            <a:r>
              <a:rPr lang="en-US" sz="1875" dirty="0">
                <a:solidFill>
                  <a:srgbClr val="007894"/>
                </a:solidFill>
              </a:rPr>
              <a:t>66 THz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5051C9B-E6EF-0377-D381-7443E87E8C19}"/>
              </a:ext>
            </a:extLst>
          </p:cNvPr>
          <p:cNvCxnSpPr>
            <a:cxnSpLocks/>
          </p:cNvCxnSpPr>
          <p:nvPr/>
        </p:nvCxnSpPr>
        <p:spPr>
          <a:xfrm flipV="1">
            <a:off x="1187479" y="4678101"/>
            <a:ext cx="0" cy="630423"/>
          </a:xfrm>
          <a:prstGeom prst="straightConnector1">
            <a:avLst/>
          </a:prstGeom>
          <a:ln w="28575" cmpd="sng">
            <a:solidFill>
              <a:srgbClr val="007894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 descr="\documentclass{article}&#10;\usepackage{amsmath}&#10;\usepackage{braket}&#10;\usepackage[usenames, dvipsnames]{color}&#10;&#10;\pagestyle{empty}&#10;\begin{document}&#10;\definecolor{mygreen}{RGB}{255, 0, 0}&#10;&#10;$\nu = 1$&#10;&#10;&#10;\end{document}" title="IguanaTex Vector Display">
            <a:extLst>
              <a:ext uri="{FF2B5EF4-FFF2-40B4-BE49-F238E27FC236}">
                <a16:creationId xmlns:a16="http://schemas.microsoft.com/office/drawing/2014/main" id="{176AABA4-BF1F-D2B0-3BB1-BB5D1B1CDCEE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1600200" y="4678101"/>
            <a:ext cx="467212" cy="137927"/>
            <a:chOff x="2488000" y="6023565"/>
            <a:chExt cx="496772" cy="166413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7D96B55-C286-3AEC-57AA-A9E0B807FA2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488000" y="6079536"/>
              <a:ext cx="103670" cy="110442"/>
            </a:xfrm>
            <a:custGeom>
              <a:avLst/>
              <a:gdLst>
                <a:gd name="connsiteX0" fmla="*/ 37715 w 103670"/>
                <a:gd name="connsiteY0" fmla="*/ 2811 h 110442"/>
                <a:gd name="connsiteX1" fmla="*/ 34854 w 103670"/>
                <a:gd name="connsiteY1" fmla="*/ 63 h 110442"/>
                <a:gd name="connsiteX2" fmla="*/ 8001 w 103670"/>
                <a:gd name="connsiteY2" fmla="*/ 2561 h 110442"/>
                <a:gd name="connsiteX3" fmla="*/ 3819 w 103670"/>
                <a:gd name="connsiteY3" fmla="*/ 7559 h 110442"/>
                <a:gd name="connsiteX4" fmla="*/ 9101 w 103670"/>
                <a:gd name="connsiteY4" fmla="*/ 10557 h 110442"/>
                <a:gd name="connsiteX5" fmla="*/ 20106 w 103670"/>
                <a:gd name="connsiteY5" fmla="*/ 14805 h 110442"/>
                <a:gd name="connsiteX6" fmla="*/ 15924 w 103670"/>
                <a:gd name="connsiteY6" fmla="*/ 35045 h 110442"/>
                <a:gd name="connsiteX7" fmla="*/ 2498 w 103670"/>
                <a:gd name="connsiteY7" fmla="*/ 96263 h 110442"/>
                <a:gd name="connsiteX8" fmla="*/ 77 w 103670"/>
                <a:gd name="connsiteY8" fmla="*/ 107507 h 110442"/>
                <a:gd name="connsiteX9" fmla="*/ 3598 w 103670"/>
                <a:gd name="connsiteY9" fmla="*/ 110505 h 110442"/>
                <a:gd name="connsiteX10" fmla="*/ 6680 w 103670"/>
                <a:gd name="connsiteY10" fmla="*/ 110505 h 110442"/>
                <a:gd name="connsiteX11" fmla="*/ 68750 w 103670"/>
                <a:gd name="connsiteY11" fmla="*/ 73774 h 110442"/>
                <a:gd name="connsiteX12" fmla="*/ 103747 w 103670"/>
                <a:gd name="connsiteY12" fmla="*/ 6809 h 110442"/>
                <a:gd name="connsiteX13" fmla="*/ 97364 w 103670"/>
                <a:gd name="connsiteY13" fmla="*/ 63 h 110442"/>
                <a:gd name="connsiteX14" fmla="*/ 88780 w 103670"/>
                <a:gd name="connsiteY14" fmla="*/ 8308 h 110442"/>
                <a:gd name="connsiteX15" fmla="*/ 16144 w 103670"/>
                <a:gd name="connsiteY15" fmla="*/ 102259 h 110442"/>
                <a:gd name="connsiteX16" fmla="*/ 37715 w 103670"/>
                <a:gd name="connsiteY16" fmla="*/ 2811 h 1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670" h="110442">
                  <a:moveTo>
                    <a:pt x="37715" y="2811"/>
                  </a:moveTo>
                  <a:cubicBezTo>
                    <a:pt x="37715" y="2561"/>
                    <a:pt x="37715" y="63"/>
                    <a:pt x="34854" y="63"/>
                  </a:cubicBezTo>
                  <a:cubicBezTo>
                    <a:pt x="29791" y="63"/>
                    <a:pt x="13723" y="2062"/>
                    <a:pt x="8001" y="2561"/>
                  </a:cubicBezTo>
                  <a:cubicBezTo>
                    <a:pt x="6240" y="2811"/>
                    <a:pt x="3819" y="3061"/>
                    <a:pt x="3819" y="7559"/>
                  </a:cubicBezTo>
                  <a:cubicBezTo>
                    <a:pt x="3819" y="10557"/>
                    <a:pt x="5799" y="10557"/>
                    <a:pt x="9101" y="10557"/>
                  </a:cubicBezTo>
                  <a:cubicBezTo>
                    <a:pt x="19666" y="10557"/>
                    <a:pt x="20106" y="12306"/>
                    <a:pt x="20106" y="14805"/>
                  </a:cubicBezTo>
                  <a:cubicBezTo>
                    <a:pt x="20106" y="16554"/>
                    <a:pt x="17465" y="28298"/>
                    <a:pt x="15924" y="35045"/>
                  </a:cubicBezTo>
                  <a:lnTo>
                    <a:pt x="2498" y="96263"/>
                  </a:lnTo>
                  <a:cubicBezTo>
                    <a:pt x="1617" y="100011"/>
                    <a:pt x="77" y="107007"/>
                    <a:pt x="77" y="107507"/>
                  </a:cubicBezTo>
                  <a:cubicBezTo>
                    <a:pt x="77" y="110255"/>
                    <a:pt x="2278" y="110505"/>
                    <a:pt x="3598" y="110505"/>
                  </a:cubicBezTo>
                  <a:lnTo>
                    <a:pt x="6680" y="110505"/>
                  </a:lnTo>
                  <a:cubicBezTo>
                    <a:pt x="22087" y="107507"/>
                    <a:pt x="46079" y="97762"/>
                    <a:pt x="68750" y="73774"/>
                  </a:cubicBezTo>
                  <a:cubicBezTo>
                    <a:pt x="97804" y="43040"/>
                    <a:pt x="103747" y="9058"/>
                    <a:pt x="103747" y="6809"/>
                  </a:cubicBezTo>
                  <a:cubicBezTo>
                    <a:pt x="103747" y="2561"/>
                    <a:pt x="101105" y="63"/>
                    <a:pt x="97364" y="63"/>
                  </a:cubicBezTo>
                  <a:cubicBezTo>
                    <a:pt x="95603" y="63"/>
                    <a:pt x="90540" y="1062"/>
                    <a:pt x="88780" y="8308"/>
                  </a:cubicBezTo>
                  <a:cubicBezTo>
                    <a:pt x="74693" y="65029"/>
                    <a:pt x="41237" y="93014"/>
                    <a:pt x="16144" y="102259"/>
                  </a:cubicBezTo>
                  <a:lnTo>
                    <a:pt x="37715" y="2811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83594CF-56DE-FB34-F9A7-FF935A10011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672540" y="6098276"/>
              <a:ext cx="146370" cy="58469"/>
            </a:xfrm>
            <a:custGeom>
              <a:avLst/>
              <a:gdLst>
                <a:gd name="connsiteX0" fmla="*/ 138972 w 146370"/>
                <a:gd name="connsiteY0" fmla="*/ 10058 h 58469"/>
                <a:gd name="connsiteX1" fmla="*/ 146456 w 146370"/>
                <a:gd name="connsiteY1" fmla="*/ 5060 h 58469"/>
                <a:gd name="connsiteX2" fmla="*/ 139192 w 146370"/>
                <a:gd name="connsiteY2" fmla="*/ 63 h 58469"/>
                <a:gd name="connsiteX3" fmla="*/ 7349 w 146370"/>
                <a:gd name="connsiteY3" fmla="*/ 63 h 58469"/>
                <a:gd name="connsiteX4" fmla="*/ 85 w 146370"/>
                <a:gd name="connsiteY4" fmla="*/ 5060 h 58469"/>
                <a:gd name="connsiteX5" fmla="*/ 7569 w 146370"/>
                <a:gd name="connsiteY5" fmla="*/ 10058 h 58469"/>
                <a:gd name="connsiteX6" fmla="*/ 138972 w 146370"/>
                <a:gd name="connsiteY6" fmla="*/ 10058 h 58469"/>
                <a:gd name="connsiteX7" fmla="*/ 139192 w 146370"/>
                <a:gd name="connsiteY7" fmla="*/ 58532 h 58469"/>
                <a:gd name="connsiteX8" fmla="*/ 146456 w 146370"/>
                <a:gd name="connsiteY8" fmla="*/ 53535 h 58469"/>
                <a:gd name="connsiteX9" fmla="*/ 138972 w 146370"/>
                <a:gd name="connsiteY9" fmla="*/ 48537 h 58469"/>
                <a:gd name="connsiteX10" fmla="*/ 7569 w 146370"/>
                <a:gd name="connsiteY10" fmla="*/ 48537 h 58469"/>
                <a:gd name="connsiteX11" fmla="*/ 85 w 146370"/>
                <a:gd name="connsiteY11" fmla="*/ 53535 h 58469"/>
                <a:gd name="connsiteX12" fmla="*/ 7349 w 146370"/>
                <a:gd name="connsiteY12" fmla="*/ 58532 h 58469"/>
                <a:gd name="connsiteX13" fmla="*/ 139192 w 146370"/>
                <a:gd name="connsiteY13" fmla="*/ 58532 h 5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370" h="58469">
                  <a:moveTo>
                    <a:pt x="138972" y="10058"/>
                  </a:moveTo>
                  <a:cubicBezTo>
                    <a:pt x="142274" y="10058"/>
                    <a:pt x="146456" y="10058"/>
                    <a:pt x="146456" y="5060"/>
                  </a:cubicBezTo>
                  <a:cubicBezTo>
                    <a:pt x="146456" y="63"/>
                    <a:pt x="142274" y="63"/>
                    <a:pt x="139192" y="63"/>
                  </a:cubicBezTo>
                  <a:lnTo>
                    <a:pt x="7349" y="63"/>
                  </a:lnTo>
                  <a:cubicBezTo>
                    <a:pt x="4267" y="63"/>
                    <a:pt x="85" y="63"/>
                    <a:pt x="85" y="5060"/>
                  </a:cubicBezTo>
                  <a:cubicBezTo>
                    <a:pt x="85" y="10058"/>
                    <a:pt x="4267" y="10058"/>
                    <a:pt x="7569" y="10058"/>
                  </a:cubicBezTo>
                  <a:lnTo>
                    <a:pt x="138972" y="10058"/>
                  </a:lnTo>
                  <a:close/>
                  <a:moveTo>
                    <a:pt x="139192" y="58532"/>
                  </a:moveTo>
                  <a:cubicBezTo>
                    <a:pt x="142274" y="58532"/>
                    <a:pt x="146456" y="58532"/>
                    <a:pt x="146456" y="53535"/>
                  </a:cubicBezTo>
                  <a:cubicBezTo>
                    <a:pt x="146456" y="48537"/>
                    <a:pt x="142274" y="48537"/>
                    <a:pt x="138972" y="48537"/>
                  </a:cubicBezTo>
                  <a:lnTo>
                    <a:pt x="7569" y="48537"/>
                  </a:lnTo>
                  <a:cubicBezTo>
                    <a:pt x="4267" y="48537"/>
                    <a:pt x="85" y="48537"/>
                    <a:pt x="85" y="53535"/>
                  </a:cubicBezTo>
                  <a:cubicBezTo>
                    <a:pt x="85" y="58532"/>
                    <a:pt x="4267" y="58532"/>
                    <a:pt x="7349" y="58532"/>
                  </a:cubicBezTo>
                  <a:lnTo>
                    <a:pt x="139192" y="58532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EAB1E1-5EAE-698E-64DD-4F15474855F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2912137" y="6023565"/>
              <a:ext cx="72635" cy="166413"/>
            </a:xfrm>
            <a:custGeom>
              <a:avLst/>
              <a:gdLst>
                <a:gd name="connsiteX0" fmla="*/ 45217 w 72635"/>
                <a:gd name="connsiteY0" fmla="*/ 6559 h 166413"/>
                <a:gd name="connsiteX1" fmla="*/ 40155 w 72635"/>
                <a:gd name="connsiteY1" fmla="*/ 63 h 166413"/>
                <a:gd name="connsiteX2" fmla="*/ 96 w 72635"/>
                <a:gd name="connsiteY2" fmla="*/ 16054 h 166413"/>
                <a:gd name="connsiteX3" fmla="*/ 96 w 72635"/>
                <a:gd name="connsiteY3" fmla="*/ 23800 h 166413"/>
                <a:gd name="connsiteX4" fmla="*/ 28929 w 72635"/>
                <a:gd name="connsiteY4" fmla="*/ 17304 h 166413"/>
                <a:gd name="connsiteX5" fmla="*/ 28929 w 72635"/>
                <a:gd name="connsiteY5" fmla="*/ 146736 h 166413"/>
                <a:gd name="connsiteX6" fmla="*/ 8460 w 72635"/>
                <a:gd name="connsiteY6" fmla="*/ 158730 h 166413"/>
                <a:gd name="connsiteX7" fmla="*/ 1416 w 72635"/>
                <a:gd name="connsiteY7" fmla="*/ 158730 h 166413"/>
                <a:gd name="connsiteX8" fmla="*/ 1416 w 72635"/>
                <a:gd name="connsiteY8" fmla="*/ 166476 h 166413"/>
                <a:gd name="connsiteX9" fmla="*/ 37073 w 72635"/>
                <a:gd name="connsiteY9" fmla="*/ 165726 h 166413"/>
                <a:gd name="connsiteX10" fmla="*/ 72731 w 72635"/>
                <a:gd name="connsiteY10" fmla="*/ 166476 h 166413"/>
                <a:gd name="connsiteX11" fmla="*/ 72731 w 72635"/>
                <a:gd name="connsiteY11" fmla="*/ 158730 h 166413"/>
                <a:gd name="connsiteX12" fmla="*/ 65687 w 72635"/>
                <a:gd name="connsiteY12" fmla="*/ 158730 h 166413"/>
                <a:gd name="connsiteX13" fmla="*/ 45217 w 72635"/>
                <a:gd name="connsiteY13" fmla="*/ 146736 h 166413"/>
                <a:gd name="connsiteX14" fmla="*/ 45217 w 72635"/>
                <a:gd name="connsiteY14" fmla="*/ 6559 h 166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35" h="166413">
                  <a:moveTo>
                    <a:pt x="45217" y="6559"/>
                  </a:moveTo>
                  <a:cubicBezTo>
                    <a:pt x="45217" y="562"/>
                    <a:pt x="45217" y="63"/>
                    <a:pt x="40155" y="63"/>
                  </a:cubicBezTo>
                  <a:cubicBezTo>
                    <a:pt x="26508" y="16054"/>
                    <a:pt x="7139" y="16054"/>
                    <a:pt x="96" y="16054"/>
                  </a:cubicBezTo>
                  <a:lnTo>
                    <a:pt x="96" y="23800"/>
                  </a:lnTo>
                  <a:cubicBezTo>
                    <a:pt x="4498" y="23800"/>
                    <a:pt x="17484" y="23800"/>
                    <a:pt x="28929" y="17304"/>
                  </a:cubicBezTo>
                  <a:lnTo>
                    <a:pt x="28929" y="146736"/>
                  </a:lnTo>
                  <a:cubicBezTo>
                    <a:pt x="28929" y="155732"/>
                    <a:pt x="28269" y="158730"/>
                    <a:pt x="8460" y="158730"/>
                  </a:cubicBezTo>
                  <a:lnTo>
                    <a:pt x="1416" y="158730"/>
                  </a:lnTo>
                  <a:lnTo>
                    <a:pt x="1416" y="166476"/>
                  </a:lnTo>
                  <a:cubicBezTo>
                    <a:pt x="9120" y="165726"/>
                    <a:pt x="28269" y="165726"/>
                    <a:pt x="37073" y="165726"/>
                  </a:cubicBezTo>
                  <a:cubicBezTo>
                    <a:pt x="45878" y="165726"/>
                    <a:pt x="65027" y="165726"/>
                    <a:pt x="72731" y="166476"/>
                  </a:cubicBezTo>
                  <a:lnTo>
                    <a:pt x="72731" y="158730"/>
                  </a:lnTo>
                  <a:lnTo>
                    <a:pt x="65687" y="158730"/>
                  </a:lnTo>
                  <a:cubicBezTo>
                    <a:pt x="45878" y="158730"/>
                    <a:pt x="45217" y="155981"/>
                    <a:pt x="45217" y="146736"/>
                  </a:cubicBezTo>
                  <a:lnTo>
                    <a:pt x="45217" y="6559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sz="1688"/>
            </a:p>
          </p:txBody>
        </p:sp>
      </p:grpSp>
      <p:grpSp>
        <p:nvGrpSpPr>
          <p:cNvPr id="69" name="Group 68" descr="\documentclass{article}&#10;\usepackage{amsmath}&#10;\usepackage{braket}&#10;\usepackage[usenames, dvipsnames]{color}&#10;&#10;\pagestyle{empty}&#10;\begin{document}&#10;\definecolor{mygreen}{RGB}{255, 0, 0}&#10;&#10;$\nu = 0$&#10;&#10;&#10;\end{document}" title="IguanaTex Vector Display">
            <a:extLst>
              <a:ext uri="{FF2B5EF4-FFF2-40B4-BE49-F238E27FC236}">
                <a16:creationId xmlns:a16="http://schemas.microsoft.com/office/drawing/2014/main" id="{E796A7BB-0EEC-5042-54F3-F2DA7CF491C5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600200" y="5352294"/>
            <a:ext cx="475698" cy="142483"/>
            <a:chOff x="3506561" y="6163185"/>
            <a:chExt cx="475698" cy="142483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9F0D8FD-55C2-314A-3518-BBD4B572DE2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506561" y="6209575"/>
              <a:ext cx="97501" cy="91537"/>
            </a:xfrm>
            <a:custGeom>
              <a:avLst/>
              <a:gdLst>
                <a:gd name="connsiteX0" fmla="*/ 35475 w 97501"/>
                <a:gd name="connsiteY0" fmla="*/ 2341 h 91537"/>
                <a:gd name="connsiteX1" fmla="*/ 32784 w 97501"/>
                <a:gd name="connsiteY1" fmla="*/ 63 h 91537"/>
                <a:gd name="connsiteX2" fmla="*/ 7529 w 97501"/>
                <a:gd name="connsiteY2" fmla="*/ 2134 h 91537"/>
                <a:gd name="connsiteX3" fmla="*/ 3596 w 97501"/>
                <a:gd name="connsiteY3" fmla="*/ 6276 h 91537"/>
                <a:gd name="connsiteX4" fmla="*/ 8564 w 97501"/>
                <a:gd name="connsiteY4" fmla="*/ 8761 h 91537"/>
                <a:gd name="connsiteX5" fmla="*/ 18915 w 97501"/>
                <a:gd name="connsiteY5" fmla="*/ 12282 h 91537"/>
                <a:gd name="connsiteX6" fmla="*/ 14981 w 97501"/>
                <a:gd name="connsiteY6" fmla="*/ 29057 h 91537"/>
                <a:gd name="connsiteX7" fmla="*/ 2354 w 97501"/>
                <a:gd name="connsiteY7" fmla="*/ 79796 h 91537"/>
                <a:gd name="connsiteX8" fmla="*/ 77 w 97501"/>
                <a:gd name="connsiteY8" fmla="*/ 89115 h 91537"/>
                <a:gd name="connsiteX9" fmla="*/ 3389 w 97501"/>
                <a:gd name="connsiteY9" fmla="*/ 91600 h 91537"/>
                <a:gd name="connsiteX10" fmla="*/ 6287 w 97501"/>
                <a:gd name="connsiteY10" fmla="*/ 91600 h 91537"/>
                <a:gd name="connsiteX11" fmla="*/ 64663 w 97501"/>
                <a:gd name="connsiteY11" fmla="*/ 61157 h 91537"/>
                <a:gd name="connsiteX12" fmla="*/ 97578 w 97501"/>
                <a:gd name="connsiteY12" fmla="*/ 5654 h 91537"/>
                <a:gd name="connsiteX13" fmla="*/ 91575 w 97501"/>
                <a:gd name="connsiteY13" fmla="*/ 63 h 91537"/>
                <a:gd name="connsiteX14" fmla="*/ 83501 w 97501"/>
                <a:gd name="connsiteY14" fmla="*/ 6897 h 91537"/>
                <a:gd name="connsiteX15" fmla="*/ 15188 w 97501"/>
                <a:gd name="connsiteY15" fmla="*/ 84766 h 91537"/>
                <a:gd name="connsiteX16" fmla="*/ 35475 w 97501"/>
                <a:gd name="connsiteY16" fmla="*/ 2341 h 9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501" h="91537">
                  <a:moveTo>
                    <a:pt x="35475" y="2341"/>
                  </a:moveTo>
                  <a:cubicBezTo>
                    <a:pt x="35475" y="2134"/>
                    <a:pt x="35475" y="63"/>
                    <a:pt x="32784" y="63"/>
                  </a:cubicBezTo>
                  <a:cubicBezTo>
                    <a:pt x="28023" y="63"/>
                    <a:pt x="12911" y="1720"/>
                    <a:pt x="7529" y="2134"/>
                  </a:cubicBezTo>
                  <a:cubicBezTo>
                    <a:pt x="5873" y="2341"/>
                    <a:pt x="3596" y="2548"/>
                    <a:pt x="3596" y="6276"/>
                  </a:cubicBezTo>
                  <a:cubicBezTo>
                    <a:pt x="3596" y="8761"/>
                    <a:pt x="5459" y="8761"/>
                    <a:pt x="8564" y="8761"/>
                  </a:cubicBezTo>
                  <a:cubicBezTo>
                    <a:pt x="18500" y="8761"/>
                    <a:pt x="18915" y="10211"/>
                    <a:pt x="18915" y="12282"/>
                  </a:cubicBezTo>
                  <a:cubicBezTo>
                    <a:pt x="18915" y="13731"/>
                    <a:pt x="16430" y="23465"/>
                    <a:pt x="14981" y="29057"/>
                  </a:cubicBezTo>
                  <a:lnTo>
                    <a:pt x="2354" y="79796"/>
                  </a:lnTo>
                  <a:cubicBezTo>
                    <a:pt x="1526" y="82902"/>
                    <a:pt x="77" y="88701"/>
                    <a:pt x="77" y="89115"/>
                  </a:cubicBezTo>
                  <a:cubicBezTo>
                    <a:pt x="77" y="91393"/>
                    <a:pt x="2147" y="91600"/>
                    <a:pt x="3389" y="91600"/>
                  </a:cubicBezTo>
                  <a:lnTo>
                    <a:pt x="6287" y="91600"/>
                  </a:lnTo>
                  <a:cubicBezTo>
                    <a:pt x="20778" y="89115"/>
                    <a:pt x="43342" y="81038"/>
                    <a:pt x="64663" y="61157"/>
                  </a:cubicBezTo>
                  <a:cubicBezTo>
                    <a:pt x="91989" y="35684"/>
                    <a:pt x="97578" y="7518"/>
                    <a:pt x="97578" y="5654"/>
                  </a:cubicBezTo>
                  <a:cubicBezTo>
                    <a:pt x="97578" y="2134"/>
                    <a:pt x="95094" y="63"/>
                    <a:pt x="91575" y="63"/>
                  </a:cubicBezTo>
                  <a:cubicBezTo>
                    <a:pt x="89919" y="63"/>
                    <a:pt x="85157" y="891"/>
                    <a:pt x="83501" y="6897"/>
                  </a:cubicBezTo>
                  <a:cubicBezTo>
                    <a:pt x="70253" y="53908"/>
                    <a:pt x="38787" y="77103"/>
                    <a:pt x="15188" y="84766"/>
                  </a:cubicBezTo>
                  <a:lnTo>
                    <a:pt x="35475" y="2341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7001BBA-7230-C53A-DB50-80649FEBEB7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680119" y="6225107"/>
              <a:ext cx="137660" cy="48461"/>
            </a:xfrm>
            <a:custGeom>
              <a:avLst/>
              <a:gdLst>
                <a:gd name="connsiteX0" fmla="*/ 130708 w 137660"/>
                <a:gd name="connsiteY0" fmla="*/ 8347 h 48461"/>
                <a:gd name="connsiteX1" fmla="*/ 137746 w 137660"/>
                <a:gd name="connsiteY1" fmla="*/ 4205 h 48461"/>
                <a:gd name="connsiteX2" fmla="*/ 130915 w 137660"/>
                <a:gd name="connsiteY2" fmla="*/ 63 h 48461"/>
                <a:gd name="connsiteX3" fmla="*/ 6916 w 137660"/>
                <a:gd name="connsiteY3" fmla="*/ 63 h 48461"/>
                <a:gd name="connsiteX4" fmla="*/ 85 w 137660"/>
                <a:gd name="connsiteY4" fmla="*/ 4205 h 48461"/>
                <a:gd name="connsiteX5" fmla="*/ 7123 w 137660"/>
                <a:gd name="connsiteY5" fmla="*/ 8347 h 48461"/>
                <a:gd name="connsiteX6" fmla="*/ 130708 w 137660"/>
                <a:gd name="connsiteY6" fmla="*/ 8347 h 48461"/>
                <a:gd name="connsiteX7" fmla="*/ 130915 w 137660"/>
                <a:gd name="connsiteY7" fmla="*/ 48524 h 48461"/>
                <a:gd name="connsiteX8" fmla="*/ 137746 w 137660"/>
                <a:gd name="connsiteY8" fmla="*/ 44382 h 48461"/>
                <a:gd name="connsiteX9" fmla="*/ 130708 w 137660"/>
                <a:gd name="connsiteY9" fmla="*/ 40240 h 48461"/>
                <a:gd name="connsiteX10" fmla="*/ 7123 w 137660"/>
                <a:gd name="connsiteY10" fmla="*/ 40240 h 48461"/>
                <a:gd name="connsiteX11" fmla="*/ 85 w 137660"/>
                <a:gd name="connsiteY11" fmla="*/ 44382 h 48461"/>
                <a:gd name="connsiteX12" fmla="*/ 6916 w 137660"/>
                <a:gd name="connsiteY12" fmla="*/ 48524 h 48461"/>
                <a:gd name="connsiteX13" fmla="*/ 130915 w 137660"/>
                <a:gd name="connsiteY13" fmla="*/ 48524 h 4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660" h="48461">
                  <a:moveTo>
                    <a:pt x="130708" y="8347"/>
                  </a:moveTo>
                  <a:cubicBezTo>
                    <a:pt x="133813" y="8347"/>
                    <a:pt x="137746" y="8347"/>
                    <a:pt x="137746" y="4205"/>
                  </a:cubicBezTo>
                  <a:cubicBezTo>
                    <a:pt x="137746" y="63"/>
                    <a:pt x="133813" y="63"/>
                    <a:pt x="130915" y="63"/>
                  </a:cubicBezTo>
                  <a:lnTo>
                    <a:pt x="6916" y="63"/>
                  </a:lnTo>
                  <a:cubicBezTo>
                    <a:pt x="4018" y="63"/>
                    <a:pt x="85" y="63"/>
                    <a:pt x="85" y="4205"/>
                  </a:cubicBezTo>
                  <a:cubicBezTo>
                    <a:pt x="85" y="8347"/>
                    <a:pt x="4018" y="8347"/>
                    <a:pt x="7123" y="8347"/>
                  </a:cubicBezTo>
                  <a:lnTo>
                    <a:pt x="130708" y="8347"/>
                  </a:lnTo>
                  <a:close/>
                  <a:moveTo>
                    <a:pt x="130915" y="48524"/>
                  </a:moveTo>
                  <a:cubicBezTo>
                    <a:pt x="133813" y="48524"/>
                    <a:pt x="137746" y="48524"/>
                    <a:pt x="137746" y="44382"/>
                  </a:cubicBezTo>
                  <a:cubicBezTo>
                    <a:pt x="137746" y="40240"/>
                    <a:pt x="133813" y="40240"/>
                    <a:pt x="130708" y="40240"/>
                  </a:cubicBezTo>
                  <a:lnTo>
                    <a:pt x="7123" y="40240"/>
                  </a:lnTo>
                  <a:cubicBezTo>
                    <a:pt x="4018" y="40240"/>
                    <a:pt x="85" y="40240"/>
                    <a:pt x="85" y="44382"/>
                  </a:cubicBezTo>
                  <a:cubicBezTo>
                    <a:pt x="85" y="48524"/>
                    <a:pt x="4018" y="48524"/>
                    <a:pt x="6916" y="48524"/>
                  </a:cubicBezTo>
                  <a:lnTo>
                    <a:pt x="130915" y="48524"/>
                  </a:ln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D61DF8C-A2D0-2AE4-4BC8-58DE8AD1405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895109" y="6163185"/>
              <a:ext cx="87150" cy="142483"/>
            </a:xfrm>
            <a:custGeom>
              <a:avLst/>
              <a:gdLst>
                <a:gd name="connsiteX0" fmla="*/ 87246 w 87150"/>
                <a:gd name="connsiteY0" fmla="*/ 71719 h 142483"/>
                <a:gd name="connsiteX1" fmla="*/ 78966 w 87150"/>
                <a:gd name="connsiteY1" fmla="*/ 23258 h 142483"/>
                <a:gd name="connsiteX2" fmla="*/ 43774 w 87150"/>
                <a:gd name="connsiteY2" fmla="*/ 63 h 142483"/>
                <a:gd name="connsiteX3" fmla="*/ 7755 w 87150"/>
                <a:gd name="connsiteY3" fmla="*/ 24707 h 142483"/>
                <a:gd name="connsiteX4" fmla="*/ 96 w 87150"/>
                <a:gd name="connsiteY4" fmla="*/ 71719 h 142483"/>
                <a:gd name="connsiteX5" fmla="*/ 9411 w 87150"/>
                <a:gd name="connsiteY5" fmla="*/ 121630 h 142483"/>
                <a:gd name="connsiteX6" fmla="*/ 43567 w 87150"/>
                <a:gd name="connsiteY6" fmla="*/ 142546 h 142483"/>
                <a:gd name="connsiteX7" fmla="*/ 79587 w 87150"/>
                <a:gd name="connsiteY7" fmla="*/ 118523 h 142483"/>
                <a:gd name="connsiteX8" fmla="*/ 87246 w 87150"/>
                <a:gd name="connsiteY8" fmla="*/ 71719 h 142483"/>
                <a:gd name="connsiteX9" fmla="*/ 43567 w 87150"/>
                <a:gd name="connsiteY9" fmla="*/ 137990 h 142483"/>
                <a:gd name="connsiteX10" fmla="*/ 19554 w 87150"/>
                <a:gd name="connsiteY10" fmla="*/ 112931 h 142483"/>
                <a:gd name="connsiteX11" fmla="*/ 17277 w 87150"/>
                <a:gd name="connsiteY11" fmla="*/ 69234 h 142483"/>
                <a:gd name="connsiteX12" fmla="*/ 18933 w 87150"/>
                <a:gd name="connsiteY12" fmla="*/ 31128 h 142483"/>
                <a:gd name="connsiteX13" fmla="*/ 43567 w 87150"/>
                <a:gd name="connsiteY13" fmla="*/ 4619 h 142483"/>
                <a:gd name="connsiteX14" fmla="*/ 67994 w 87150"/>
                <a:gd name="connsiteY14" fmla="*/ 28849 h 142483"/>
                <a:gd name="connsiteX15" fmla="*/ 70064 w 87150"/>
                <a:gd name="connsiteY15" fmla="*/ 69234 h 142483"/>
                <a:gd name="connsiteX16" fmla="*/ 67787 w 87150"/>
                <a:gd name="connsiteY16" fmla="*/ 112103 h 142483"/>
                <a:gd name="connsiteX17" fmla="*/ 43567 w 87150"/>
                <a:gd name="connsiteY17" fmla="*/ 137990 h 14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150" h="142483">
                  <a:moveTo>
                    <a:pt x="87246" y="71719"/>
                  </a:moveTo>
                  <a:cubicBezTo>
                    <a:pt x="87246" y="55151"/>
                    <a:pt x="86211" y="38583"/>
                    <a:pt x="78966" y="23258"/>
                  </a:cubicBezTo>
                  <a:cubicBezTo>
                    <a:pt x="69443" y="3376"/>
                    <a:pt x="52469" y="63"/>
                    <a:pt x="43774" y="63"/>
                  </a:cubicBezTo>
                  <a:cubicBezTo>
                    <a:pt x="31354" y="63"/>
                    <a:pt x="16242" y="5447"/>
                    <a:pt x="7755" y="24707"/>
                  </a:cubicBezTo>
                  <a:cubicBezTo>
                    <a:pt x="1131" y="38997"/>
                    <a:pt x="96" y="55151"/>
                    <a:pt x="96" y="71719"/>
                  </a:cubicBezTo>
                  <a:cubicBezTo>
                    <a:pt x="96" y="87251"/>
                    <a:pt x="924" y="105890"/>
                    <a:pt x="9411" y="121630"/>
                  </a:cubicBezTo>
                  <a:cubicBezTo>
                    <a:pt x="18312" y="138404"/>
                    <a:pt x="33424" y="142546"/>
                    <a:pt x="43567" y="142546"/>
                  </a:cubicBezTo>
                  <a:cubicBezTo>
                    <a:pt x="54746" y="142546"/>
                    <a:pt x="70479" y="138197"/>
                    <a:pt x="79587" y="118523"/>
                  </a:cubicBezTo>
                  <a:cubicBezTo>
                    <a:pt x="86211" y="104233"/>
                    <a:pt x="87246" y="88080"/>
                    <a:pt x="87246" y="71719"/>
                  </a:cubicBezTo>
                  <a:close/>
                  <a:moveTo>
                    <a:pt x="43567" y="137990"/>
                  </a:moveTo>
                  <a:cubicBezTo>
                    <a:pt x="35494" y="137990"/>
                    <a:pt x="23281" y="132813"/>
                    <a:pt x="19554" y="112931"/>
                  </a:cubicBezTo>
                  <a:cubicBezTo>
                    <a:pt x="17277" y="100505"/>
                    <a:pt x="17277" y="81452"/>
                    <a:pt x="17277" y="69234"/>
                  </a:cubicBezTo>
                  <a:cubicBezTo>
                    <a:pt x="17277" y="55979"/>
                    <a:pt x="17277" y="42311"/>
                    <a:pt x="18933" y="31128"/>
                  </a:cubicBezTo>
                  <a:cubicBezTo>
                    <a:pt x="22867" y="6483"/>
                    <a:pt x="38392" y="4619"/>
                    <a:pt x="43567" y="4619"/>
                  </a:cubicBezTo>
                  <a:cubicBezTo>
                    <a:pt x="50399" y="4619"/>
                    <a:pt x="64061" y="8347"/>
                    <a:pt x="67994" y="28849"/>
                  </a:cubicBezTo>
                  <a:cubicBezTo>
                    <a:pt x="70064" y="40447"/>
                    <a:pt x="70064" y="56186"/>
                    <a:pt x="70064" y="69234"/>
                  </a:cubicBezTo>
                  <a:cubicBezTo>
                    <a:pt x="70064" y="84766"/>
                    <a:pt x="70064" y="98849"/>
                    <a:pt x="67787" y="112103"/>
                  </a:cubicBezTo>
                  <a:cubicBezTo>
                    <a:pt x="64682" y="131777"/>
                    <a:pt x="52883" y="137990"/>
                    <a:pt x="43567" y="137990"/>
                  </a:cubicBezTo>
                  <a:close/>
                </a:path>
              </a:pathLst>
            </a:custGeom>
            <a:solidFill>
              <a:srgbClr val="000000"/>
            </a:solidFill>
            <a:ln w="218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DE" sz="1688"/>
            </a:p>
          </p:txBody>
        </p:sp>
      </p:grpSp>
      <p:sp>
        <p:nvSpPr>
          <p:cNvPr id="73" name="Slide Number Placeholder 23">
            <a:extLst>
              <a:ext uri="{FF2B5EF4-FFF2-40B4-BE49-F238E27FC236}">
                <a16:creationId xmlns:a16="http://schemas.microsoft.com/office/drawing/2014/main" id="{0641DCCA-56D4-892D-F1A3-A46DDFD6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246" y="649155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6</a:t>
            </a:fld>
            <a:endParaRPr lang="en-DE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0CEFA8-1318-439C-282E-26F877474CEF}"/>
              </a:ext>
            </a:extLst>
          </p:cNvPr>
          <p:cNvSpPr txBox="1">
            <a:spLocks/>
          </p:cNvSpPr>
          <p:nvPr/>
        </p:nvSpPr>
        <p:spPr>
          <a:xfrm>
            <a:off x="838200" y="93816"/>
            <a:ext cx="1043178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Electron gun ionization + buffer gas cooling</a:t>
            </a:r>
            <a:endParaRPr lang="en-US" sz="4400" baseline="-25000" dirty="0"/>
          </a:p>
        </p:txBody>
      </p:sp>
    </p:spTree>
    <p:extLst>
      <p:ext uri="{BB962C8B-B14F-4D97-AF65-F5344CB8AC3E}">
        <p14:creationId xmlns:p14="http://schemas.microsoft.com/office/powerpoint/2010/main" val="334445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78A1-F6CD-0623-3A47-D0B746679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22" y="46076"/>
            <a:ext cx="10515600" cy="1325563"/>
          </a:xfrm>
        </p:spPr>
        <p:txBody>
          <a:bodyPr/>
          <a:lstStyle/>
          <a:p>
            <a:r>
              <a:rPr lang="en-US"/>
              <a:t>State selective REMPI loading</a:t>
            </a:r>
            <a:endParaRPr lang="en-US" baseline="-250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5B844A-47BE-3C04-A1D6-8882A1156E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017"/>
          <a:stretch>
            <a:fillRect/>
          </a:stretch>
        </p:blipFill>
        <p:spPr>
          <a:xfrm>
            <a:off x="876709" y="919789"/>
            <a:ext cx="3436645" cy="399686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9133A4E-0FED-648B-7C09-7B486300598F}"/>
              </a:ext>
            </a:extLst>
          </p:cNvPr>
          <p:cNvSpPr txBox="1"/>
          <p:nvPr/>
        </p:nvSpPr>
        <p:spPr>
          <a:xfrm>
            <a:off x="-17" y="6490828"/>
            <a:ext cx="5540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2">
                    <a:lumMod val="50000"/>
                  </a:schemeClr>
                </a:solidFill>
              </a:rPr>
              <a:t>H. J. Kim </a:t>
            </a:r>
            <a:r>
              <a:rPr lang="da-DK" i="1">
                <a:solidFill>
                  <a:schemeClr val="bg2">
                    <a:lumMod val="50000"/>
                  </a:schemeClr>
                </a:solidFill>
              </a:rPr>
              <a:t>et al.</a:t>
            </a:r>
            <a:r>
              <a:rPr lang="da-DK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da-DK" dirty="0">
                <a:solidFill>
                  <a:schemeClr val="bg2">
                    <a:lumMod val="50000"/>
                  </a:schemeClr>
                </a:solidFill>
              </a:rPr>
              <a:t>PRA </a:t>
            </a:r>
            <a:r>
              <a:rPr lang="da-DK" b="1" dirty="0">
                <a:solidFill>
                  <a:schemeClr val="bg2">
                    <a:lumMod val="50000"/>
                  </a:schemeClr>
                </a:solidFill>
              </a:rPr>
              <a:t>113</a:t>
            </a:r>
            <a:r>
              <a:rPr lang="da-DK" dirty="0">
                <a:solidFill>
                  <a:schemeClr val="bg2">
                    <a:lumMod val="50000"/>
                  </a:schemeClr>
                </a:solidFill>
              </a:rPr>
              <a:t>, 043119 </a:t>
            </a:r>
            <a:r>
              <a:rPr lang="da-DK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da-DK" dirty="0">
                <a:solidFill>
                  <a:schemeClr val="bg2">
                    <a:lumMod val="50000"/>
                  </a:schemeClr>
                </a:solidFill>
              </a:rPr>
              <a:t>2026</a:t>
            </a:r>
            <a:r>
              <a:rPr lang="da-DK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30A725F-535A-F5DD-361A-1CBCE0C9E1B5}"/>
              </a:ext>
            </a:extLst>
          </p:cNvPr>
          <p:cNvSpPr/>
          <p:nvPr/>
        </p:nvSpPr>
        <p:spPr>
          <a:xfrm>
            <a:off x="3996810" y="1652568"/>
            <a:ext cx="420002" cy="10416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2665 4">
            <a:extLst>
              <a:ext uri="{FF2B5EF4-FFF2-40B4-BE49-F238E27FC236}">
                <a16:creationId xmlns:a16="http://schemas.microsoft.com/office/drawing/2014/main" id="{7560345A-D5B6-B0C7-6024-AA255CC906AC}"/>
              </a:ext>
            </a:extLst>
          </p:cNvPr>
          <p:cNvSpPr txBox="1"/>
          <p:nvPr/>
        </p:nvSpPr>
        <p:spPr>
          <a:xfrm>
            <a:off x="10754213" y="1254955"/>
            <a:ext cx="1405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Master student:</a:t>
            </a:r>
          </a:p>
          <a:p>
            <a:r>
              <a:rPr lang="en-US" sz="1400">
                <a:solidFill>
                  <a:schemeClr val="bg1"/>
                </a:solidFill>
              </a:rPr>
              <a:t>Ho June Kim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8DC4997-C119-2104-9730-4F35DC5E2990}"/>
              </a:ext>
            </a:extLst>
          </p:cNvPr>
          <p:cNvGrpSpPr/>
          <p:nvPr/>
        </p:nvGrpSpPr>
        <p:grpSpPr>
          <a:xfrm>
            <a:off x="5012264" y="658293"/>
            <a:ext cx="5973256" cy="2593015"/>
            <a:chOff x="4893762" y="1007914"/>
            <a:chExt cx="5973256" cy="259301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8532E48-0ED1-B28B-4066-CCCCCDCE8864}"/>
                </a:ext>
              </a:extLst>
            </p:cNvPr>
            <p:cNvSpPr txBox="1"/>
            <p:nvPr/>
          </p:nvSpPr>
          <p:spPr>
            <a:xfrm>
              <a:off x="8965827" y="1007914"/>
              <a:ext cx="13346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Not to scale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07F4312-F9AC-DABC-388C-C7397733EA4B}"/>
                </a:ext>
              </a:extLst>
            </p:cNvPr>
            <p:cNvSpPr txBox="1"/>
            <p:nvPr/>
          </p:nvSpPr>
          <p:spPr>
            <a:xfrm>
              <a:off x="5281684" y="2670339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5D73949-62FD-1F80-C9A5-597747B64F35}"/>
                </a:ext>
              </a:extLst>
            </p:cNvPr>
            <p:cNvSpPr/>
            <p:nvPr/>
          </p:nvSpPr>
          <p:spPr>
            <a:xfrm flipH="1">
              <a:off x="6393286" y="2647961"/>
              <a:ext cx="448061" cy="448061"/>
            </a:xfrm>
            <a:custGeom>
              <a:avLst/>
              <a:gdLst>
                <a:gd name="connsiteX0" fmla="*/ 0 w 781911"/>
                <a:gd name="connsiteY0" fmla="*/ 0 h 781911"/>
                <a:gd name="connsiteX1" fmla="*/ 172529 w 781911"/>
                <a:gd name="connsiteY1" fmla="*/ 0 h 781911"/>
                <a:gd name="connsiteX2" fmla="*/ 781911 w 781911"/>
                <a:gd name="connsiteY2" fmla="*/ 354746 h 781911"/>
                <a:gd name="connsiteX3" fmla="*/ 781911 w 781911"/>
                <a:gd name="connsiteY3" fmla="*/ 781911 h 781911"/>
                <a:gd name="connsiteX4" fmla="*/ 350397 w 781911"/>
                <a:gd name="connsiteY4" fmla="*/ 781911 h 781911"/>
                <a:gd name="connsiteX5" fmla="*/ 0 w 781911"/>
                <a:gd name="connsiteY5" fmla="*/ 180000 h 78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911" h="781911">
                  <a:moveTo>
                    <a:pt x="0" y="0"/>
                  </a:moveTo>
                  <a:lnTo>
                    <a:pt x="172529" y="0"/>
                  </a:lnTo>
                  <a:lnTo>
                    <a:pt x="781911" y="354746"/>
                  </a:lnTo>
                  <a:lnTo>
                    <a:pt x="781911" y="781911"/>
                  </a:lnTo>
                  <a:lnTo>
                    <a:pt x="350397" y="781911"/>
                  </a:lnTo>
                  <a:lnTo>
                    <a:pt x="0" y="180000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scene3d>
              <a:camera prst="orthographicFront">
                <a:rot lat="300000" lon="3900000" rev="0"/>
              </a:camera>
              <a:lightRig rig="threePt" dir="t"/>
            </a:scene3d>
            <a:sp3d extrusionH="254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CH" sz="1152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06DE168-2E3C-97F7-8734-1793435C8854}"/>
                </a:ext>
              </a:extLst>
            </p:cNvPr>
            <p:cNvSpPr/>
            <p:nvPr/>
          </p:nvSpPr>
          <p:spPr>
            <a:xfrm>
              <a:off x="6909288" y="2783543"/>
              <a:ext cx="448061" cy="448061"/>
            </a:xfrm>
            <a:custGeom>
              <a:avLst/>
              <a:gdLst>
                <a:gd name="connsiteX0" fmla="*/ 0 w 781911"/>
                <a:gd name="connsiteY0" fmla="*/ 0 h 781911"/>
                <a:gd name="connsiteX1" fmla="*/ 172529 w 781911"/>
                <a:gd name="connsiteY1" fmla="*/ 0 h 781911"/>
                <a:gd name="connsiteX2" fmla="*/ 781911 w 781911"/>
                <a:gd name="connsiteY2" fmla="*/ 354746 h 781911"/>
                <a:gd name="connsiteX3" fmla="*/ 781911 w 781911"/>
                <a:gd name="connsiteY3" fmla="*/ 781911 h 781911"/>
                <a:gd name="connsiteX4" fmla="*/ 350397 w 781911"/>
                <a:gd name="connsiteY4" fmla="*/ 781911 h 781911"/>
                <a:gd name="connsiteX5" fmla="*/ 0 w 781911"/>
                <a:gd name="connsiteY5" fmla="*/ 180000 h 78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911" h="781911">
                  <a:moveTo>
                    <a:pt x="0" y="0"/>
                  </a:moveTo>
                  <a:lnTo>
                    <a:pt x="172529" y="0"/>
                  </a:lnTo>
                  <a:lnTo>
                    <a:pt x="781911" y="354746"/>
                  </a:lnTo>
                  <a:lnTo>
                    <a:pt x="781911" y="781911"/>
                  </a:lnTo>
                  <a:lnTo>
                    <a:pt x="350397" y="781911"/>
                  </a:lnTo>
                  <a:lnTo>
                    <a:pt x="0" y="180000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scene3d>
              <a:camera prst="orthographicFront">
                <a:rot lat="300000" lon="3900000" rev="0"/>
              </a:camera>
              <a:lightRig rig="threePt" dir="t"/>
            </a:scene3d>
            <a:sp3d extrusionH="254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CH" sz="1152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2F0698-BE58-3580-986D-B5C31B69AAB9}"/>
                </a:ext>
              </a:extLst>
            </p:cNvPr>
            <p:cNvSpPr/>
            <p:nvPr/>
          </p:nvSpPr>
          <p:spPr>
            <a:xfrm rot="7141488">
              <a:off x="7616904" y="2222755"/>
              <a:ext cx="1823612" cy="490636"/>
            </a:xfrm>
            <a:custGeom>
              <a:avLst/>
              <a:gdLst>
                <a:gd name="connsiteX0" fmla="*/ 0 w 3851564"/>
                <a:gd name="connsiteY0" fmla="*/ 0 h 874340"/>
                <a:gd name="connsiteX1" fmla="*/ 15428 w 3851564"/>
                <a:gd name="connsiteY1" fmla="*/ 5950 h 874340"/>
                <a:gd name="connsiteX2" fmla="*/ 1896105 w 3851564"/>
                <a:gd name="connsiteY2" fmla="*/ 417982 h 874340"/>
                <a:gd name="connsiteX3" fmla="*/ 3825122 w 3851564"/>
                <a:gd name="connsiteY3" fmla="*/ 60534 h 874340"/>
                <a:gd name="connsiteX4" fmla="*/ 3851564 w 3851564"/>
                <a:gd name="connsiteY4" fmla="*/ 52240 h 874340"/>
                <a:gd name="connsiteX5" fmla="*/ 3851564 w 3851564"/>
                <a:gd name="connsiteY5" fmla="*/ 828238 h 874340"/>
                <a:gd name="connsiteX6" fmla="*/ 3825122 w 3851564"/>
                <a:gd name="connsiteY6" fmla="*/ 820932 h 874340"/>
                <a:gd name="connsiteX7" fmla="*/ 1896105 w 3851564"/>
                <a:gd name="connsiteY7" fmla="*/ 506101 h 874340"/>
                <a:gd name="connsiteX8" fmla="*/ 15428 w 3851564"/>
                <a:gd name="connsiteY8" fmla="*/ 869008 h 874340"/>
                <a:gd name="connsiteX9" fmla="*/ 0 w 3851564"/>
                <a:gd name="connsiteY9" fmla="*/ 874340 h 87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51564" h="874340">
                  <a:moveTo>
                    <a:pt x="0" y="0"/>
                  </a:moveTo>
                  <a:lnTo>
                    <a:pt x="15428" y="5950"/>
                  </a:lnTo>
                  <a:cubicBezTo>
                    <a:pt x="624600" y="234147"/>
                    <a:pt x="1242633" y="416917"/>
                    <a:pt x="1896105" y="417982"/>
                  </a:cubicBezTo>
                  <a:cubicBezTo>
                    <a:pt x="2440666" y="418869"/>
                    <a:pt x="3220400" y="239864"/>
                    <a:pt x="3825122" y="60534"/>
                  </a:cubicBezTo>
                  <a:lnTo>
                    <a:pt x="3851564" y="52240"/>
                  </a:lnTo>
                  <a:lnTo>
                    <a:pt x="3851564" y="828238"/>
                  </a:lnTo>
                  <a:lnTo>
                    <a:pt x="3825122" y="820932"/>
                  </a:lnTo>
                  <a:cubicBezTo>
                    <a:pt x="3220400" y="662983"/>
                    <a:pt x="2440666" y="505319"/>
                    <a:pt x="1896105" y="506101"/>
                  </a:cubicBezTo>
                  <a:cubicBezTo>
                    <a:pt x="1242633" y="507039"/>
                    <a:pt x="624600" y="668018"/>
                    <a:pt x="15428" y="869008"/>
                  </a:cubicBezTo>
                  <a:lnTo>
                    <a:pt x="0" y="87434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alpha val="0"/>
                  </a:srgbClr>
                </a:gs>
                <a:gs pos="5000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152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81C8284-2995-4DE5-44B4-4991AF0A614A}"/>
                </a:ext>
              </a:extLst>
            </p:cNvPr>
            <p:cNvSpPr/>
            <p:nvPr/>
          </p:nvSpPr>
          <p:spPr>
            <a:xfrm rot="1430884">
              <a:off x="6696230" y="2180709"/>
              <a:ext cx="3548061" cy="490636"/>
            </a:xfrm>
            <a:custGeom>
              <a:avLst/>
              <a:gdLst>
                <a:gd name="connsiteX0" fmla="*/ 0 w 3851564"/>
                <a:gd name="connsiteY0" fmla="*/ 0 h 874340"/>
                <a:gd name="connsiteX1" fmla="*/ 15428 w 3851564"/>
                <a:gd name="connsiteY1" fmla="*/ 5950 h 874340"/>
                <a:gd name="connsiteX2" fmla="*/ 1896105 w 3851564"/>
                <a:gd name="connsiteY2" fmla="*/ 417982 h 874340"/>
                <a:gd name="connsiteX3" fmla="*/ 3825122 w 3851564"/>
                <a:gd name="connsiteY3" fmla="*/ 60534 h 874340"/>
                <a:gd name="connsiteX4" fmla="*/ 3851564 w 3851564"/>
                <a:gd name="connsiteY4" fmla="*/ 52240 h 874340"/>
                <a:gd name="connsiteX5" fmla="*/ 3851564 w 3851564"/>
                <a:gd name="connsiteY5" fmla="*/ 828238 h 874340"/>
                <a:gd name="connsiteX6" fmla="*/ 3825122 w 3851564"/>
                <a:gd name="connsiteY6" fmla="*/ 820932 h 874340"/>
                <a:gd name="connsiteX7" fmla="*/ 1896105 w 3851564"/>
                <a:gd name="connsiteY7" fmla="*/ 506101 h 874340"/>
                <a:gd name="connsiteX8" fmla="*/ 15428 w 3851564"/>
                <a:gd name="connsiteY8" fmla="*/ 869008 h 874340"/>
                <a:gd name="connsiteX9" fmla="*/ 0 w 3851564"/>
                <a:gd name="connsiteY9" fmla="*/ 874340 h 87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51564" h="874340">
                  <a:moveTo>
                    <a:pt x="0" y="0"/>
                  </a:moveTo>
                  <a:lnTo>
                    <a:pt x="15428" y="5950"/>
                  </a:lnTo>
                  <a:cubicBezTo>
                    <a:pt x="624600" y="234147"/>
                    <a:pt x="1242633" y="416917"/>
                    <a:pt x="1896105" y="417982"/>
                  </a:cubicBezTo>
                  <a:cubicBezTo>
                    <a:pt x="2440666" y="418869"/>
                    <a:pt x="3220400" y="239864"/>
                    <a:pt x="3825122" y="60534"/>
                  </a:cubicBezTo>
                  <a:lnTo>
                    <a:pt x="3851564" y="52240"/>
                  </a:lnTo>
                  <a:lnTo>
                    <a:pt x="3851564" y="828238"/>
                  </a:lnTo>
                  <a:lnTo>
                    <a:pt x="3825122" y="820932"/>
                  </a:lnTo>
                  <a:cubicBezTo>
                    <a:pt x="3220400" y="662983"/>
                    <a:pt x="2440666" y="505319"/>
                    <a:pt x="1896105" y="506101"/>
                  </a:cubicBezTo>
                  <a:cubicBezTo>
                    <a:pt x="1242633" y="507039"/>
                    <a:pt x="624600" y="668018"/>
                    <a:pt x="15428" y="869008"/>
                  </a:cubicBezTo>
                  <a:lnTo>
                    <a:pt x="0" y="874340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0070C0"/>
                </a:gs>
                <a:gs pos="40000">
                  <a:srgbClr val="0070C0"/>
                </a:gs>
                <a:gs pos="0">
                  <a:srgbClr val="0070C0">
                    <a:alpha val="0"/>
                  </a:srgbClr>
                </a:gs>
                <a:gs pos="5000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152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84C81D0-0FAB-4446-6574-4115BACB3607}"/>
                </a:ext>
              </a:extLst>
            </p:cNvPr>
            <p:cNvSpPr/>
            <p:nvPr/>
          </p:nvSpPr>
          <p:spPr>
            <a:xfrm rot="1368886">
              <a:off x="5918827" y="2218701"/>
              <a:ext cx="3619464" cy="490636"/>
            </a:xfrm>
            <a:custGeom>
              <a:avLst/>
              <a:gdLst>
                <a:gd name="connsiteX0" fmla="*/ 0 w 3851564"/>
                <a:gd name="connsiteY0" fmla="*/ 0 h 874340"/>
                <a:gd name="connsiteX1" fmla="*/ 15428 w 3851564"/>
                <a:gd name="connsiteY1" fmla="*/ 5950 h 874340"/>
                <a:gd name="connsiteX2" fmla="*/ 1896105 w 3851564"/>
                <a:gd name="connsiteY2" fmla="*/ 417982 h 874340"/>
                <a:gd name="connsiteX3" fmla="*/ 3825122 w 3851564"/>
                <a:gd name="connsiteY3" fmla="*/ 60534 h 874340"/>
                <a:gd name="connsiteX4" fmla="*/ 3851564 w 3851564"/>
                <a:gd name="connsiteY4" fmla="*/ 52240 h 874340"/>
                <a:gd name="connsiteX5" fmla="*/ 3851564 w 3851564"/>
                <a:gd name="connsiteY5" fmla="*/ 828238 h 874340"/>
                <a:gd name="connsiteX6" fmla="*/ 3825122 w 3851564"/>
                <a:gd name="connsiteY6" fmla="*/ 820932 h 874340"/>
                <a:gd name="connsiteX7" fmla="*/ 1896105 w 3851564"/>
                <a:gd name="connsiteY7" fmla="*/ 506101 h 874340"/>
                <a:gd name="connsiteX8" fmla="*/ 15428 w 3851564"/>
                <a:gd name="connsiteY8" fmla="*/ 869008 h 874340"/>
                <a:gd name="connsiteX9" fmla="*/ 0 w 3851564"/>
                <a:gd name="connsiteY9" fmla="*/ 874340 h 87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51564" h="874340">
                  <a:moveTo>
                    <a:pt x="0" y="0"/>
                  </a:moveTo>
                  <a:lnTo>
                    <a:pt x="15428" y="5950"/>
                  </a:lnTo>
                  <a:cubicBezTo>
                    <a:pt x="624600" y="234147"/>
                    <a:pt x="1242633" y="416917"/>
                    <a:pt x="1896105" y="417982"/>
                  </a:cubicBezTo>
                  <a:cubicBezTo>
                    <a:pt x="2440666" y="418869"/>
                    <a:pt x="3220400" y="239864"/>
                    <a:pt x="3825122" y="60534"/>
                  </a:cubicBezTo>
                  <a:lnTo>
                    <a:pt x="3851564" y="52240"/>
                  </a:lnTo>
                  <a:lnTo>
                    <a:pt x="3851564" y="828238"/>
                  </a:lnTo>
                  <a:lnTo>
                    <a:pt x="3825122" y="820932"/>
                  </a:lnTo>
                  <a:cubicBezTo>
                    <a:pt x="3220400" y="662983"/>
                    <a:pt x="2440666" y="505319"/>
                    <a:pt x="1896105" y="506101"/>
                  </a:cubicBezTo>
                  <a:cubicBezTo>
                    <a:pt x="1242633" y="507039"/>
                    <a:pt x="624600" y="668018"/>
                    <a:pt x="15428" y="869008"/>
                  </a:cubicBezTo>
                  <a:lnTo>
                    <a:pt x="0" y="874340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C00000"/>
                </a:gs>
                <a:gs pos="40000">
                  <a:srgbClr val="C00000"/>
                </a:gs>
                <a:gs pos="0">
                  <a:srgbClr val="C00000">
                    <a:alpha val="0"/>
                  </a:srgbClr>
                </a:gs>
                <a:gs pos="50000">
                  <a:srgbClr val="C00000"/>
                </a:gs>
                <a:gs pos="100000">
                  <a:srgbClr val="C00000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152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F5C6967-14C0-21A8-0162-CEE9CC6AF09C}"/>
                </a:ext>
              </a:extLst>
            </p:cNvPr>
            <p:cNvSpPr/>
            <p:nvPr/>
          </p:nvSpPr>
          <p:spPr>
            <a:xfrm>
              <a:off x="8465315" y="2403753"/>
              <a:ext cx="109545" cy="10954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CH" sz="1152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B4EB73E-390D-712B-5858-EFE2D99B2621}"/>
                </a:ext>
              </a:extLst>
            </p:cNvPr>
            <p:cNvGrpSpPr/>
            <p:nvPr/>
          </p:nvGrpSpPr>
          <p:grpSpPr>
            <a:xfrm>
              <a:off x="7635966" y="2371753"/>
              <a:ext cx="164316" cy="192889"/>
              <a:chOff x="4282179" y="3187989"/>
              <a:chExt cx="164316" cy="192891"/>
            </a:xfrm>
            <a:solidFill>
              <a:schemeClr val="tx1"/>
            </a:solidFill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430444D-EF70-9E6C-4DEF-0B133C5922E1}"/>
                  </a:ext>
                </a:extLst>
              </p:cNvPr>
              <p:cNvSpPr/>
              <p:nvPr/>
            </p:nvSpPr>
            <p:spPr>
              <a:xfrm>
                <a:off x="4282179" y="3187989"/>
                <a:ext cx="109544" cy="109544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e-CH" sz="1152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2BAD8161-056C-5671-B3EC-4FC2DFA7664D}"/>
                  </a:ext>
                </a:extLst>
              </p:cNvPr>
              <p:cNvSpPr/>
              <p:nvPr/>
            </p:nvSpPr>
            <p:spPr>
              <a:xfrm>
                <a:off x="4336951" y="3271336"/>
                <a:ext cx="109544" cy="109544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e-CH" sz="1152"/>
              </a:p>
            </p:txBody>
          </p:sp>
        </p:grp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12C32A24-3918-ACE7-011A-5BC39F5631C3}"/>
                </a:ext>
              </a:extLst>
            </p:cNvPr>
            <p:cNvSpPr txBox="1"/>
            <p:nvPr/>
          </p:nvSpPr>
          <p:spPr>
            <a:xfrm>
              <a:off x="7794196" y="2241875"/>
              <a:ext cx="6458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>
                  <a:cs typeface="Times New Roman" panose="02020603050405020304" pitchFamily="18" charset="0"/>
                </a:rPr>
                <a:t>H</a:t>
              </a:r>
              <a:r>
                <a:rPr lang="en-CA" baseline="-25000">
                  <a:cs typeface="Times New Roman" panose="02020603050405020304" pitchFamily="18" charset="0"/>
                </a:rPr>
                <a:t>2</a:t>
              </a:r>
              <a:r>
                <a:rPr lang="en-CA" baseline="30000">
                  <a:cs typeface="Times New Roman" panose="02020603050405020304" pitchFamily="18" charset="0"/>
                </a:rPr>
                <a:t>+</a:t>
              </a:r>
              <a:endParaRPr lang="en-CA">
                <a:cs typeface="Times New Roman" panose="02020603050405020304" pitchFamily="18" charset="0"/>
              </a:endParaRP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3225A5BB-C9F6-4E8B-3CE5-A1852849A1AC}"/>
                </a:ext>
              </a:extLst>
            </p:cNvPr>
            <p:cNvSpPr txBox="1"/>
            <p:nvPr/>
          </p:nvSpPr>
          <p:spPr>
            <a:xfrm>
              <a:off x="8583239" y="2228824"/>
              <a:ext cx="8930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baseline="30000">
                  <a:cs typeface="Times New Roman" panose="02020603050405020304" pitchFamily="18" charset="0"/>
                </a:rPr>
                <a:t>9</a:t>
              </a:r>
              <a:r>
                <a:rPr lang="en-CA">
                  <a:cs typeface="Times New Roman" panose="02020603050405020304" pitchFamily="18" charset="0"/>
                </a:rPr>
                <a:t>Be</a:t>
              </a:r>
              <a:r>
                <a:rPr lang="en-CA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430F85BD-045E-37EC-462A-05A722523226}"/>
                </a:ext>
              </a:extLst>
            </p:cNvPr>
            <p:cNvSpPr txBox="1"/>
            <p:nvPr/>
          </p:nvSpPr>
          <p:spPr>
            <a:xfrm>
              <a:off x="9683073" y="2519183"/>
              <a:ext cx="1183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>
                  <a:cs typeface="Times New Roman" panose="02020603050405020304" pitchFamily="18" charset="0"/>
                </a:rPr>
                <a:t>313 nm</a:t>
              </a:r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C2D88FAD-4FF1-BE85-E927-D4B95B7B68E4}"/>
                </a:ext>
              </a:extLst>
            </p:cNvPr>
            <p:cNvSpPr txBox="1"/>
            <p:nvPr/>
          </p:nvSpPr>
          <p:spPr>
            <a:xfrm>
              <a:off x="5718915" y="1341960"/>
              <a:ext cx="1338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>
                  <a:cs typeface="Times New Roman" panose="02020603050405020304" pitchFamily="18" charset="0"/>
                </a:rPr>
                <a:t>1050 nm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99212243-83FA-1316-1231-5D06521C28F4}"/>
                </a:ext>
              </a:extLst>
            </p:cNvPr>
            <p:cNvSpPr txBox="1"/>
            <p:nvPr/>
          </p:nvSpPr>
          <p:spPr>
            <a:xfrm>
              <a:off x="4893762" y="2123601"/>
              <a:ext cx="150640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dirty="0">
                  <a:cs typeface="Times New Roman" panose="02020603050405020304" pitchFamily="18" charset="0"/>
                </a:rPr>
                <a:t>202 nm</a:t>
              </a:r>
            </a:p>
            <a:p>
              <a:r>
                <a:rPr lang="en-US" dirty="0"/>
                <a:t>Pulsed OPO:</a:t>
              </a:r>
            </a:p>
            <a:p>
              <a:r>
                <a:rPr lang="en-US" dirty="0"/>
                <a:t>3 ns, 0.2 </a:t>
              </a:r>
              <a:r>
                <a:rPr lang="en-US" dirty="0" err="1"/>
                <a:t>mJ</a:t>
              </a:r>
              <a:r>
                <a:rPr lang="en-US" dirty="0"/>
                <a:t>, 50 Hz</a:t>
              </a:r>
            </a:p>
            <a:p>
              <a:endParaRPr lang="en-CA" dirty="0">
                <a:cs typeface="Times New Roman" panose="02020603050405020304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D91210-A8A8-4D2D-3E02-F777CD59CD50}"/>
                </a:ext>
              </a:extLst>
            </p:cNvPr>
            <p:cNvSpPr/>
            <p:nvPr/>
          </p:nvSpPr>
          <p:spPr>
            <a:xfrm rot="1261317">
              <a:off x="5510231" y="2307308"/>
              <a:ext cx="3611366" cy="490637"/>
            </a:xfrm>
            <a:custGeom>
              <a:avLst/>
              <a:gdLst>
                <a:gd name="connsiteX0" fmla="*/ 0 w 3851564"/>
                <a:gd name="connsiteY0" fmla="*/ 0 h 874340"/>
                <a:gd name="connsiteX1" fmla="*/ 15428 w 3851564"/>
                <a:gd name="connsiteY1" fmla="*/ 5950 h 874340"/>
                <a:gd name="connsiteX2" fmla="*/ 1896105 w 3851564"/>
                <a:gd name="connsiteY2" fmla="*/ 417982 h 874340"/>
                <a:gd name="connsiteX3" fmla="*/ 3825122 w 3851564"/>
                <a:gd name="connsiteY3" fmla="*/ 60534 h 874340"/>
                <a:gd name="connsiteX4" fmla="*/ 3851564 w 3851564"/>
                <a:gd name="connsiteY4" fmla="*/ 52240 h 874340"/>
                <a:gd name="connsiteX5" fmla="*/ 3851564 w 3851564"/>
                <a:gd name="connsiteY5" fmla="*/ 828238 h 874340"/>
                <a:gd name="connsiteX6" fmla="*/ 3825122 w 3851564"/>
                <a:gd name="connsiteY6" fmla="*/ 820932 h 874340"/>
                <a:gd name="connsiteX7" fmla="*/ 1896105 w 3851564"/>
                <a:gd name="connsiteY7" fmla="*/ 506101 h 874340"/>
                <a:gd name="connsiteX8" fmla="*/ 15428 w 3851564"/>
                <a:gd name="connsiteY8" fmla="*/ 869008 h 874340"/>
                <a:gd name="connsiteX9" fmla="*/ 0 w 3851564"/>
                <a:gd name="connsiteY9" fmla="*/ 874340 h 87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51564" h="874340">
                  <a:moveTo>
                    <a:pt x="0" y="0"/>
                  </a:moveTo>
                  <a:lnTo>
                    <a:pt x="15428" y="5950"/>
                  </a:lnTo>
                  <a:cubicBezTo>
                    <a:pt x="624600" y="234147"/>
                    <a:pt x="1242633" y="416917"/>
                    <a:pt x="1896105" y="417982"/>
                  </a:cubicBezTo>
                  <a:cubicBezTo>
                    <a:pt x="2440666" y="418869"/>
                    <a:pt x="3220400" y="239864"/>
                    <a:pt x="3825122" y="60534"/>
                  </a:cubicBezTo>
                  <a:lnTo>
                    <a:pt x="3851564" y="52240"/>
                  </a:lnTo>
                  <a:lnTo>
                    <a:pt x="3851564" y="828238"/>
                  </a:lnTo>
                  <a:lnTo>
                    <a:pt x="3825122" y="820932"/>
                  </a:lnTo>
                  <a:cubicBezTo>
                    <a:pt x="3220400" y="662983"/>
                    <a:pt x="2440666" y="505319"/>
                    <a:pt x="1896105" y="506101"/>
                  </a:cubicBezTo>
                  <a:cubicBezTo>
                    <a:pt x="1242633" y="507039"/>
                    <a:pt x="624600" y="668018"/>
                    <a:pt x="15428" y="869008"/>
                  </a:cubicBezTo>
                  <a:lnTo>
                    <a:pt x="0" y="874340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7030A0"/>
                </a:gs>
                <a:gs pos="40000">
                  <a:srgbClr val="7030A0"/>
                </a:gs>
                <a:gs pos="0">
                  <a:srgbClr val="7030A0">
                    <a:alpha val="0"/>
                  </a:srgbClr>
                </a:gs>
                <a:gs pos="50000">
                  <a:srgbClr val="7030A0"/>
                </a:gs>
                <a:gs pos="100000">
                  <a:srgbClr val="7030A0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152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80E1FCB-C54A-7A8F-93E0-1C7604C00DE6}"/>
                </a:ext>
              </a:extLst>
            </p:cNvPr>
            <p:cNvSpPr/>
            <p:nvPr/>
          </p:nvSpPr>
          <p:spPr>
            <a:xfrm flipH="1" flipV="1">
              <a:off x="6388351" y="1749834"/>
              <a:ext cx="448061" cy="448061"/>
            </a:xfrm>
            <a:custGeom>
              <a:avLst/>
              <a:gdLst>
                <a:gd name="connsiteX0" fmla="*/ 0 w 781911"/>
                <a:gd name="connsiteY0" fmla="*/ 0 h 781911"/>
                <a:gd name="connsiteX1" fmla="*/ 172529 w 781911"/>
                <a:gd name="connsiteY1" fmla="*/ 0 h 781911"/>
                <a:gd name="connsiteX2" fmla="*/ 781911 w 781911"/>
                <a:gd name="connsiteY2" fmla="*/ 354746 h 781911"/>
                <a:gd name="connsiteX3" fmla="*/ 781911 w 781911"/>
                <a:gd name="connsiteY3" fmla="*/ 781911 h 781911"/>
                <a:gd name="connsiteX4" fmla="*/ 350397 w 781911"/>
                <a:gd name="connsiteY4" fmla="*/ 781911 h 781911"/>
                <a:gd name="connsiteX5" fmla="*/ 0 w 781911"/>
                <a:gd name="connsiteY5" fmla="*/ 180000 h 78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911" h="781911">
                  <a:moveTo>
                    <a:pt x="0" y="0"/>
                  </a:moveTo>
                  <a:lnTo>
                    <a:pt x="172529" y="0"/>
                  </a:lnTo>
                  <a:lnTo>
                    <a:pt x="781911" y="354746"/>
                  </a:lnTo>
                  <a:lnTo>
                    <a:pt x="781911" y="781911"/>
                  </a:lnTo>
                  <a:lnTo>
                    <a:pt x="350397" y="781911"/>
                  </a:lnTo>
                  <a:lnTo>
                    <a:pt x="0" y="180000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scene3d>
              <a:camera prst="orthographicFront">
                <a:rot lat="300000" lon="3900000" rev="0"/>
              </a:camera>
              <a:lightRig rig="threePt" dir="t"/>
            </a:scene3d>
            <a:sp3d extrusionH="254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CH" sz="1152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2D200FF-CEC2-9E6D-D616-37E0858DB032}"/>
                </a:ext>
              </a:extLst>
            </p:cNvPr>
            <p:cNvSpPr/>
            <p:nvPr/>
          </p:nvSpPr>
          <p:spPr>
            <a:xfrm flipV="1">
              <a:off x="6904354" y="1885416"/>
              <a:ext cx="448061" cy="448061"/>
            </a:xfrm>
            <a:custGeom>
              <a:avLst/>
              <a:gdLst>
                <a:gd name="connsiteX0" fmla="*/ 0 w 781911"/>
                <a:gd name="connsiteY0" fmla="*/ 0 h 781911"/>
                <a:gd name="connsiteX1" fmla="*/ 172529 w 781911"/>
                <a:gd name="connsiteY1" fmla="*/ 0 h 781911"/>
                <a:gd name="connsiteX2" fmla="*/ 781911 w 781911"/>
                <a:gd name="connsiteY2" fmla="*/ 354746 h 781911"/>
                <a:gd name="connsiteX3" fmla="*/ 781911 w 781911"/>
                <a:gd name="connsiteY3" fmla="*/ 781911 h 781911"/>
                <a:gd name="connsiteX4" fmla="*/ 350397 w 781911"/>
                <a:gd name="connsiteY4" fmla="*/ 781911 h 781911"/>
                <a:gd name="connsiteX5" fmla="*/ 0 w 781911"/>
                <a:gd name="connsiteY5" fmla="*/ 180000 h 78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911" h="781911">
                  <a:moveTo>
                    <a:pt x="0" y="0"/>
                  </a:moveTo>
                  <a:lnTo>
                    <a:pt x="172529" y="0"/>
                  </a:lnTo>
                  <a:lnTo>
                    <a:pt x="781911" y="354746"/>
                  </a:lnTo>
                  <a:lnTo>
                    <a:pt x="781911" y="781911"/>
                  </a:lnTo>
                  <a:lnTo>
                    <a:pt x="350397" y="781911"/>
                  </a:lnTo>
                  <a:lnTo>
                    <a:pt x="0" y="180000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scene3d>
              <a:camera prst="orthographicFront">
                <a:rot lat="300000" lon="3900000" rev="0"/>
              </a:camera>
              <a:lightRig rig="threePt" dir="t"/>
            </a:scene3d>
            <a:sp3d extrusionH="254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CH" sz="1152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1337D160-88F6-DD44-E0E8-DA9980633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925" y="3722989"/>
            <a:ext cx="4237757" cy="31291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0BCCA5A-A13C-62D0-80F0-E3E779301660}"/>
              </a:ext>
            </a:extLst>
          </p:cNvPr>
          <p:cNvSpPr txBox="1"/>
          <p:nvPr/>
        </p:nvSpPr>
        <p:spPr>
          <a:xfrm>
            <a:off x="975559" y="5056812"/>
            <a:ext cx="35347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Loading protocol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Burst of 50 REMPI laser pulses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Check Be</a:t>
            </a:r>
            <a:r>
              <a:rPr lang="en-US" baseline="30000" dirty="0"/>
              <a:t>+</a:t>
            </a:r>
            <a:r>
              <a:rPr lang="en-US" dirty="0"/>
              <a:t> ion position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Repeat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B0C3D5-A306-E208-79EB-AAD5C4BE90B0}"/>
              </a:ext>
            </a:extLst>
          </p:cNvPr>
          <p:cNvSpPr txBox="1"/>
          <p:nvPr/>
        </p:nvSpPr>
        <p:spPr>
          <a:xfrm>
            <a:off x="8216310" y="3787139"/>
            <a:ext cx="18380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QLS L = 1:</a:t>
            </a:r>
            <a:br>
              <a:rPr lang="en-US"/>
            </a:br>
            <a:r>
              <a:rPr lang="en-US"/>
              <a:t>85(6)% success</a:t>
            </a:r>
            <a:br>
              <a:rPr lang="en-US"/>
            </a:br>
            <a:r>
              <a:rPr lang="en-US"/>
              <a:t>Theory: ~84%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A584AFA-D9CD-4333-1B7A-478C2F351E3A}"/>
              </a:ext>
            </a:extLst>
          </p:cNvPr>
          <p:cNvSpPr txBox="1"/>
          <p:nvPr/>
        </p:nvSpPr>
        <p:spPr>
          <a:xfrm>
            <a:off x="10066508" y="5395902"/>
            <a:ext cx="18380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QLS L = 2:</a:t>
            </a:r>
          </a:p>
          <a:p>
            <a:r>
              <a:rPr lang="en-US"/>
              <a:t>Lifetime &gt; 1 day</a:t>
            </a:r>
          </a:p>
          <a:p>
            <a:r>
              <a:rPr lang="en-US"/>
              <a:t>(no collisional quenching)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237EB2-ED6B-3173-171A-BEE5F95B1211}"/>
              </a:ext>
            </a:extLst>
          </p:cNvPr>
          <p:cNvSpPr txBox="1"/>
          <p:nvPr/>
        </p:nvSpPr>
        <p:spPr>
          <a:xfrm>
            <a:off x="5342381" y="2970121"/>
            <a:ext cx="4619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“Cold” H</a:t>
            </a:r>
            <a:r>
              <a:rPr lang="en-US" baseline="-25000" dirty="0"/>
              <a:t>2</a:t>
            </a:r>
            <a:r>
              <a:rPr lang="en-US" dirty="0"/>
              <a:t> (L’’ = 0): raise cryostat temperature</a:t>
            </a:r>
          </a:p>
          <a:p>
            <a:r>
              <a:rPr lang="en-US" dirty="0"/>
              <a:t>“Warm” H</a:t>
            </a:r>
            <a:r>
              <a:rPr lang="en-US" baseline="-25000" dirty="0"/>
              <a:t>2</a:t>
            </a:r>
            <a:r>
              <a:rPr lang="en-US" dirty="0"/>
              <a:t> (L’’ &gt; 0): leak valve</a:t>
            </a:r>
            <a:endParaRPr lang="en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C3D224-479E-BB85-9930-C8E55BE2E662}"/>
              </a:ext>
            </a:extLst>
          </p:cNvPr>
          <p:cNvSpPr txBox="1"/>
          <p:nvPr/>
        </p:nvSpPr>
        <p:spPr>
          <a:xfrm>
            <a:off x="4240545" y="2895076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202 nm</a:t>
            </a:r>
            <a:endParaRPr lang="en-CH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6AFD37B-E32E-D93E-CFF2-46D100B1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503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7</a:t>
            </a:fld>
            <a:endParaRPr lang="en-DE"/>
          </a:p>
        </p:txBody>
      </p:sp>
      <p:pic>
        <p:nvPicPr>
          <p:cNvPr id="27" name="Picture 26" descr="A green circle with lines and a white circle&#10;&#10;AI-generated content may be incorrect.">
            <a:extLst>
              <a:ext uri="{FF2B5EF4-FFF2-40B4-BE49-F238E27FC236}">
                <a16:creationId xmlns:a16="http://schemas.microsoft.com/office/drawing/2014/main" id="{F6C56095-77B8-37BD-044A-774E5D346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11"/>
          <a:stretch>
            <a:fillRect/>
          </a:stretch>
        </p:blipFill>
        <p:spPr>
          <a:xfrm>
            <a:off x="6506852" y="4256955"/>
            <a:ext cx="3195008" cy="184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3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3" grpId="0"/>
      <p:bldP spid="47" grpId="0"/>
      <p:bldP spid="48" grpId="0"/>
      <p:bldP spid="50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>
            <a:extLst>
              <a:ext uri="{FF2B5EF4-FFF2-40B4-BE49-F238E27FC236}">
                <a16:creationId xmlns:a16="http://schemas.microsoft.com/office/drawing/2014/main" id="{5AC5CBB4-C135-E669-31B7-92AA8919FA51}"/>
              </a:ext>
            </a:extLst>
          </p:cNvPr>
          <p:cNvSpPr txBox="1"/>
          <p:nvPr/>
        </p:nvSpPr>
        <p:spPr>
          <a:xfrm>
            <a:off x="7451593" y="6488668"/>
            <a:ext cx="4514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N. Schwegler 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et al.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, PRL 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131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, 133003 (2023)</a:t>
            </a:r>
            <a:endParaRPr lang="en-CH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2619EB-C2B3-F44E-81AF-4138295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21" y="-5968"/>
            <a:ext cx="11103107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+mn-lt"/>
              </a:rPr>
              <a:t>Axial motion: ground state cooling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88B8B-4C08-1F30-B2EE-3AF92C3F03AC}"/>
              </a:ext>
            </a:extLst>
          </p:cNvPr>
          <p:cNvGrpSpPr/>
          <p:nvPr/>
        </p:nvGrpSpPr>
        <p:grpSpPr>
          <a:xfrm>
            <a:off x="1123115" y="3608961"/>
            <a:ext cx="3962176" cy="2380022"/>
            <a:chOff x="-400011" y="3186402"/>
            <a:chExt cx="3962176" cy="238002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1A093A0-C807-6015-BBC3-F34E434A90E9}"/>
                </a:ext>
              </a:extLst>
            </p:cNvPr>
            <p:cNvGrpSpPr/>
            <p:nvPr/>
          </p:nvGrpSpPr>
          <p:grpSpPr>
            <a:xfrm>
              <a:off x="703456" y="3186402"/>
              <a:ext cx="2858709" cy="1973517"/>
              <a:chOff x="987925" y="4246468"/>
              <a:chExt cx="2097583" cy="1448072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894EA39-9DF9-6519-7F5A-E8133223808E}"/>
                  </a:ext>
                </a:extLst>
              </p:cNvPr>
              <p:cNvCxnSpPr/>
              <p:nvPr/>
            </p:nvCxnSpPr>
            <p:spPr>
              <a:xfrm>
                <a:off x="2094917" y="5301021"/>
                <a:ext cx="43709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A588B53-CAE8-CE7D-866C-70DA45CB9BD5}"/>
                  </a:ext>
                </a:extLst>
              </p:cNvPr>
              <p:cNvCxnSpPr/>
              <p:nvPr/>
            </p:nvCxnSpPr>
            <p:spPr>
              <a:xfrm>
                <a:off x="1541421" y="5497780"/>
                <a:ext cx="437095" cy="0"/>
              </a:xfrm>
              <a:prstGeom prst="line">
                <a:avLst/>
              </a:prstGeom>
              <a:ln w="38100"/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5D72983-2B0F-4D86-AB8D-ABB5BFED7B34}"/>
                  </a:ext>
                </a:extLst>
              </p:cNvPr>
              <p:cNvCxnSpPr/>
              <p:nvPr/>
            </p:nvCxnSpPr>
            <p:spPr>
              <a:xfrm>
                <a:off x="987925" y="5694540"/>
                <a:ext cx="437095" cy="0"/>
              </a:xfrm>
              <a:prstGeom prst="line">
                <a:avLst/>
              </a:prstGeom>
              <a:ln w="38100"/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572803F-FE53-368C-25E5-6310C3EB2C79}"/>
                  </a:ext>
                </a:extLst>
              </p:cNvPr>
              <p:cNvCxnSpPr/>
              <p:nvPr/>
            </p:nvCxnSpPr>
            <p:spPr>
              <a:xfrm>
                <a:off x="2648413" y="5104262"/>
                <a:ext cx="437095" cy="0"/>
              </a:xfrm>
              <a:prstGeom prst="line">
                <a:avLst/>
              </a:prstGeom>
              <a:ln w="38100">
                <a:prstDash val="sysDot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C42B73B-607E-5F2B-595D-6F2DC96CEF03}"/>
                  </a:ext>
                </a:extLst>
              </p:cNvPr>
              <p:cNvCxnSpPr/>
              <p:nvPr/>
            </p:nvCxnSpPr>
            <p:spPr>
              <a:xfrm>
                <a:off x="2094917" y="4443227"/>
                <a:ext cx="43709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DD65574-11D6-6864-4A8E-A01869360776}"/>
                  </a:ext>
                </a:extLst>
              </p:cNvPr>
              <p:cNvCxnSpPr/>
              <p:nvPr/>
            </p:nvCxnSpPr>
            <p:spPr>
              <a:xfrm>
                <a:off x="1541421" y="4639986"/>
                <a:ext cx="437095" cy="0"/>
              </a:xfrm>
              <a:prstGeom prst="line">
                <a:avLst/>
              </a:prstGeom>
              <a:ln w="38100"/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A15C395-0E58-EB8A-AA6F-A902E07BDE61}"/>
                  </a:ext>
                </a:extLst>
              </p:cNvPr>
              <p:cNvCxnSpPr/>
              <p:nvPr/>
            </p:nvCxnSpPr>
            <p:spPr>
              <a:xfrm>
                <a:off x="987925" y="4836746"/>
                <a:ext cx="437095" cy="0"/>
              </a:xfrm>
              <a:prstGeom prst="line">
                <a:avLst/>
              </a:prstGeom>
              <a:ln w="38100"/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8B75B5FF-6891-D1B7-DC2D-04BBD30905A7}"/>
                  </a:ext>
                </a:extLst>
              </p:cNvPr>
              <p:cNvCxnSpPr/>
              <p:nvPr/>
            </p:nvCxnSpPr>
            <p:spPr>
              <a:xfrm>
                <a:off x="2648413" y="4246468"/>
                <a:ext cx="437095" cy="0"/>
              </a:xfrm>
              <a:prstGeom prst="line">
                <a:avLst/>
              </a:prstGeom>
              <a:ln w="38100">
                <a:prstDash val="sysDot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6463A98-271E-FBFE-448F-4860359554AA}"/>
                    </a:ext>
                  </a:extLst>
                </p:cNvPr>
                <p:cNvSpPr txBox="1"/>
                <p:nvPr/>
              </p:nvSpPr>
              <p:spPr>
                <a:xfrm>
                  <a:off x="-388461" y="4886809"/>
                  <a:ext cx="1708471" cy="573321"/>
                </a:xfrm>
                <a:prstGeom prst="rect">
                  <a:avLst/>
                </a:prstGeom>
                <a:noFill/>
              </p:spPr>
              <p:txBody>
                <a:bodyPr wrap="square" lIns="323934" tIns="161968" rIns="323934" bIns="161968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"/>
                            <m:endChr m:val="⟩"/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l-GR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  <m:r>
                              <a:rPr lang="en-US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6463A98-271E-FBFE-448F-4860359554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88461" y="4886809"/>
                  <a:ext cx="1708471" cy="573321"/>
                </a:xfrm>
                <a:prstGeom prst="rect">
                  <a:avLst/>
                </a:prstGeom>
                <a:blipFill>
                  <a:blip r:embed="rId2"/>
                  <a:stretch>
                    <a:fillRect t="-44681" b="-79787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8588D2F-8D01-566D-DF1B-D06CE4883FF8}"/>
                    </a:ext>
                  </a:extLst>
                </p:cNvPr>
                <p:cNvSpPr txBox="1"/>
                <p:nvPr/>
              </p:nvSpPr>
              <p:spPr>
                <a:xfrm>
                  <a:off x="-400011" y="3696897"/>
                  <a:ext cx="1710507" cy="573321"/>
                </a:xfrm>
                <a:prstGeom prst="rect">
                  <a:avLst/>
                </a:prstGeom>
                <a:noFill/>
              </p:spPr>
              <p:txBody>
                <a:bodyPr wrap="square" lIns="323934" tIns="161968" rIns="323934" bIns="161968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"/>
                            <m:endChr m:val="⟩"/>
                            <m:ctrlPr>
                              <a:rPr lang="en-US" sz="1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l-GR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↑</m:t>
                            </m:r>
                            <m:r>
                              <a:rPr lang="en-US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oMath>
                    </m:oMathPara>
                  </a14:m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8588D2F-8D01-566D-DF1B-D06CE4883F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00011" y="3696897"/>
                  <a:ext cx="1710507" cy="573321"/>
                </a:xfrm>
                <a:prstGeom prst="rect">
                  <a:avLst/>
                </a:prstGeom>
                <a:blipFill>
                  <a:blip r:embed="rId3"/>
                  <a:stretch>
                    <a:fillRect t="-44681" b="-79787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A237EEB-798E-AA0F-C169-2C97E0CB2FD9}"/>
                </a:ext>
              </a:extLst>
            </p:cNvPr>
            <p:cNvSpPr txBox="1"/>
            <p:nvPr/>
          </p:nvSpPr>
          <p:spPr>
            <a:xfrm>
              <a:off x="701689" y="5197092"/>
              <a:ext cx="6593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 = 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B4848A-E748-51B4-619B-C0CEAED54870}"/>
                </a:ext>
              </a:extLst>
            </p:cNvPr>
            <p:cNvSpPr txBox="1"/>
            <p:nvPr/>
          </p:nvSpPr>
          <p:spPr>
            <a:xfrm>
              <a:off x="1608064" y="4924412"/>
              <a:ext cx="51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DC88AF-3FA0-704F-634F-1300C34F96AA}"/>
                </a:ext>
              </a:extLst>
            </p:cNvPr>
            <p:cNvSpPr txBox="1"/>
            <p:nvPr/>
          </p:nvSpPr>
          <p:spPr>
            <a:xfrm>
              <a:off x="2360122" y="4647814"/>
              <a:ext cx="51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CA9A0D-0631-1D99-5829-4482392688BF}"/>
                </a:ext>
              </a:extLst>
            </p:cNvPr>
            <p:cNvSpPr txBox="1"/>
            <p:nvPr/>
          </p:nvSpPr>
          <p:spPr>
            <a:xfrm>
              <a:off x="3031327" y="4431448"/>
              <a:ext cx="515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1AFD009-BF94-AB40-4777-64B67DF310B9}"/>
              </a:ext>
            </a:extLst>
          </p:cNvPr>
          <p:cNvCxnSpPr>
            <a:cxnSpLocks/>
          </p:cNvCxnSpPr>
          <p:nvPr/>
        </p:nvCxnSpPr>
        <p:spPr>
          <a:xfrm flipH="1" flipV="1">
            <a:off x="2695482" y="4478184"/>
            <a:ext cx="486652" cy="785327"/>
          </a:xfrm>
          <a:prstGeom prst="straightConnector1">
            <a:avLst/>
          </a:prstGeom>
          <a:ln w="25400" cap="flat">
            <a:solidFill>
              <a:srgbClr val="FF0000"/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2E1BF32-3237-5502-AC4A-51592DE45CE1}"/>
              </a:ext>
            </a:extLst>
          </p:cNvPr>
          <p:cNvCxnSpPr>
            <a:cxnSpLocks/>
          </p:cNvCxnSpPr>
          <p:nvPr/>
        </p:nvCxnSpPr>
        <p:spPr>
          <a:xfrm flipH="1" flipV="1">
            <a:off x="3452257" y="4212711"/>
            <a:ext cx="486652" cy="785327"/>
          </a:xfrm>
          <a:prstGeom prst="straightConnector1">
            <a:avLst/>
          </a:prstGeom>
          <a:ln w="25400" cap="flat">
            <a:solidFill>
              <a:srgbClr val="FF0000"/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3D0326C-A611-DB6A-0A6D-478F13084B6F}"/>
              </a:ext>
            </a:extLst>
          </p:cNvPr>
          <p:cNvCxnSpPr>
            <a:cxnSpLocks/>
          </p:cNvCxnSpPr>
          <p:nvPr/>
        </p:nvCxnSpPr>
        <p:spPr>
          <a:xfrm flipH="1" flipV="1">
            <a:off x="4209032" y="3954690"/>
            <a:ext cx="486652" cy="785327"/>
          </a:xfrm>
          <a:prstGeom prst="straightConnector1">
            <a:avLst/>
          </a:prstGeom>
          <a:ln w="25400" cap="flat">
            <a:solidFill>
              <a:srgbClr val="FF0000"/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08239BF-6611-289F-39FD-D7ACF381930E}"/>
              </a:ext>
            </a:extLst>
          </p:cNvPr>
          <p:cNvCxnSpPr>
            <a:cxnSpLocks/>
          </p:cNvCxnSpPr>
          <p:nvPr/>
        </p:nvCxnSpPr>
        <p:spPr>
          <a:xfrm flipV="1">
            <a:off x="2732368" y="4202326"/>
            <a:ext cx="420582" cy="1330760"/>
          </a:xfrm>
          <a:prstGeom prst="straightConnector1">
            <a:avLst/>
          </a:prstGeom>
          <a:ln w="25400" cap="flat">
            <a:solidFill>
              <a:srgbClr val="0000FF"/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4154BE7-8083-4A69-23D2-E448BE82817C}"/>
              </a:ext>
            </a:extLst>
          </p:cNvPr>
          <p:cNvCxnSpPr>
            <a:cxnSpLocks/>
          </p:cNvCxnSpPr>
          <p:nvPr/>
        </p:nvCxnSpPr>
        <p:spPr>
          <a:xfrm flipV="1">
            <a:off x="3460042" y="3938019"/>
            <a:ext cx="420582" cy="1330760"/>
          </a:xfrm>
          <a:prstGeom prst="straightConnector1">
            <a:avLst/>
          </a:prstGeom>
          <a:ln w="25400" cap="flat">
            <a:solidFill>
              <a:srgbClr val="0000FF"/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A23C3A5-A307-C337-58E3-B8BEB365A075}"/>
              </a:ext>
            </a:extLst>
          </p:cNvPr>
          <p:cNvCxnSpPr>
            <a:cxnSpLocks/>
          </p:cNvCxnSpPr>
          <p:nvPr/>
        </p:nvCxnSpPr>
        <p:spPr>
          <a:xfrm flipV="1">
            <a:off x="4209009" y="3688439"/>
            <a:ext cx="420582" cy="1330760"/>
          </a:xfrm>
          <a:prstGeom prst="straightConnector1">
            <a:avLst/>
          </a:prstGeom>
          <a:ln w="25400" cap="flat">
            <a:solidFill>
              <a:srgbClr val="0000FF"/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4A31C59-1130-3D48-8DE8-1341EB5FA115}"/>
                  </a:ext>
                </a:extLst>
              </p:cNvPr>
              <p:cNvSpPr txBox="1"/>
              <p:nvPr/>
            </p:nvSpPr>
            <p:spPr>
              <a:xfrm>
                <a:off x="1995293" y="5940178"/>
                <a:ext cx="36095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Red sideband: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l-G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d>
                      <m:dPr>
                        <m:begChr m:val=""/>
                        <m:endChr m:val="⟩"/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l-G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↑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Blue sideband: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l-GR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  <m: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d>
                      <m:dPr>
                        <m:begChr m:val=""/>
                        <m:endChr m:val="⟩"/>
                        <m:ctrlP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l-GR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↑</m:t>
                        </m:r>
                        <m: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4A31C59-1130-3D48-8DE8-1341EB5FA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293" y="5940178"/>
                <a:ext cx="3609514" cy="646331"/>
              </a:xfrm>
              <a:prstGeom prst="rect">
                <a:avLst/>
              </a:prstGeom>
              <a:blipFill>
                <a:blip r:embed="rId4"/>
                <a:stretch>
                  <a:fillRect l="-1351" t="-68868" r="-15709" b="-105660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9FB356-7786-3195-500C-45D369AF2D48}"/>
              </a:ext>
            </a:extLst>
          </p:cNvPr>
          <p:cNvCxnSpPr>
            <a:cxnSpLocks/>
          </p:cNvCxnSpPr>
          <p:nvPr/>
        </p:nvCxnSpPr>
        <p:spPr>
          <a:xfrm flipH="1" flipV="1">
            <a:off x="1954445" y="4711708"/>
            <a:ext cx="486652" cy="785327"/>
          </a:xfrm>
          <a:prstGeom prst="straightConnector1">
            <a:avLst/>
          </a:prstGeom>
          <a:ln w="25400" cap="flat">
            <a:solidFill>
              <a:srgbClr val="FF0000">
                <a:alpha val="25000"/>
              </a:srgbClr>
            </a:solidFill>
            <a:headEnd type="arrow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E520B44-0CC6-38FB-7625-87279B0192A6}"/>
              </a:ext>
            </a:extLst>
          </p:cNvPr>
          <p:cNvCxnSpPr>
            <a:cxnSpLocks/>
          </p:cNvCxnSpPr>
          <p:nvPr/>
        </p:nvCxnSpPr>
        <p:spPr>
          <a:xfrm>
            <a:off x="2224815" y="5585295"/>
            <a:ext cx="61485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4">
            <a:extLst>
              <a:ext uri="{FF2B5EF4-FFF2-40B4-BE49-F238E27FC236}">
                <a16:creationId xmlns:a16="http://schemas.microsoft.com/office/drawing/2014/main" id="{D8F4125B-25E6-4F2E-03F0-97BC40C313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7378" y="5357354"/>
            <a:ext cx="458355" cy="49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>
            <a:extLst>
              <a:ext uri="{FF2B5EF4-FFF2-40B4-BE49-F238E27FC236}">
                <a16:creationId xmlns:a16="http://schemas.microsoft.com/office/drawing/2014/main" id="{6DFEAC4E-B5D2-9D8F-3B8E-A607FBFA68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1929" y="4171525"/>
            <a:ext cx="456761" cy="48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7B53D8A-5460-A185-BF71-AFA8050F5965}"/>
              </a:ext>
            </a:extLst>
          </p:cNvPr>
          <p:cNvGrpSpPr/>
          <p:nvPr/>
        </p:nvGrpSpPr>
        <p:grpSpPr>
          <a:xfrm>
            <a:off x="3660935" y="1488124"/>
            <a:ext cx="2438926" cy="1307259"/>
            <a:chOff x="3541282" y="4984219"/>
            <a:chExt cx="2438926" cy="1307259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EAAB599-F354-4ED1-60DA-4485221B268F}"/>
                </a:ext>
              </a:extLst>
            </p:cNvPr>
            <p:cNvGrpSpPr/>
            <p:nvPr/>
          </p:nvGrpSpPr>
          <p:grpSpPr>
            <a:xfrm>
              <a:off x="3541282" y="4984219"/>
              <a:ext cx="2438926" cy="544950"/>
              <a:chOff x="4420102" y="1621679"/>
              <a:chExt cx="2117073" cy="473036"/>
            </a:xfrm>
          </p:grpSpPr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574AC34-6B64-7829-D5AB-FAD43DF857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63346" y="1839870"/>
                <a:ext cx="2073829" cy="1197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9DF6C38C-263F-9264-36DC-B1494EBDA41E}"/>
                  </a:ext>
                </a:extLst>
              </p:cNvPr>
              <p:cNvGrpSpPr/>
              <p:nvPr/>
            </p:nvGrpSpPr>
            <p:grpSpPr>
              <a:xfrm>
                <a:off x="4584322" y="1621679"/>
                <a:ext cx="1573504" cy="473036"/>
                <a:chOff x="4896335" y="5473468"/>
                <a:chExt cx="1573504" cy="473036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D08BC9C-BC5A-3499-9466-29748D5B8B2A}"/>
                    </a:ext>
                  </a:extLst>
                </p:cNvPr>
                <p:cNvSpPr/>
                <p:nvPr/>
              </p:nvSpPr>
              <p:spPr>
                <a:xfrm>
                  <a:off x="5996805" y="5473468"/>
                  <a:ext cx="473034" cy="473036"/>
                </a:xfrm>
                <a:prstGeom prst="ellipse">
                  <a:avLst/>
                </a:prstGeom>
                <a:solidFill>
                  <a:srgbClr val="A66BD3"/>
                </a:solidFill>
                <a:ln w="28575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B3B1D517-9660-E6D7-E8EA-7CF695418E2B}"/>
                    </a:ext>
                  </a:extLst>
                </p:cNvPr>
                <p:cNvGrpSpPr/>
                <p:nvPr/>
              </p:nvGrpSpPr>
              <p:grpSpPr>
                <a:xfrm rot="19580442">
                  <a:off x="4896335" y="5536917"/>
                  <a:ext cx="852263" cy="339230"/>
                  <a:chOff x="4764506" y="2737048"/>
                  <a:chExt cx="1204398" cy="479392"/>
                </a:xfrm>
              </p:grpSpPr>
              <p:cxnSp>
                <p:nvCxnSpPr>
                  <p:cNvPr id="99" name="Straight Arrow Connector 98">
                    <a:extLst>
                      <a:ext uri="{FF2B5EF4-FFF2-40B4-BE49-F238E27FC236}">
                        <a16:creationId xmlns:a16="http://schemas.microsoft.com/office/drawing/2014/main" id="{10438D7C-3EE1-91B1-07DD-EC80E9407A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973945" y="2982137"/>
                    <a:ext cx="758701" cy="0"/>
                  </a:xfrm>
                  <a:prstGeom prst="straightConnector1">
                    <a:avLst/>
                  </a:prstGeom>
                  <a:ln w="63500" cap="flat">
                    <a:solidFill>
                      <a:srgbClr val="FF0000"/>
                    </a:solidFill>
                    <a:headEnd type="none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C4FC9170-FB54-5DD2-3C85-555998E7779C}"/>
                      </a:ext>
                    </a:extLst>
                  </p:cNvPr>
                  <p:cNvSpPr/>
                  <p:nvPr/>
                </p:nvSpPr>
                <p:spPr>
                  <a:xfrm>
                    <a:off x="4764506" y="2755680"/>
                    <a:ext cx="460048" cy="460051"/>
                  </a:xfrm>
                  <a:prstGeom prst="ellipse">
                    <a:avLst/>
                  </a:prstGeom>
                  <a:solidFill>
                    <a:srgbClr val="FFBDBD"/>
                  </a:solidFill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77D91EA4-AEF5-7400-A5A6-05F365050183}"/>
                      </a:ext>
                    </a:extLst>
                  </p:cNvPr>
                  <p:cNvSpPr/>
                  <p:nvPr/>
                </p:nvSpPr>
                <p:spPr>
                  <a:xfrm>
                    <a:off x="5489513" y="2737048"/>
                    <a:ext cx="479391" cy="479392"/>
                  </a:xfrm>
                  <a:prstGeom prst="ellipse">
                    <a:avLst/>
                  </a:prstGeom>
                  <a:solidFill>
                    <a:srgbClr val="FFBDBD"/>
                  </a:solidFill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</p:grpSp>
          </p:grp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C5939A69-CF5D-6276-7383-F9B5E8A1C6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1953" y="1851847"/>
                <a:ext cx="382198" cy="0"/>
              </a:xfrm>
              <a:prstGeom prst="straightConnector1">
                <a:avLst/>
              </a:prstGeom>
              <a:ln w="539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6FBB73BA-A94F-6881-1BA6-8EDC822A3B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20102" y="1844523"/>
                <a:ext cx="600359" cy="0"/>
              </a:xfrm>
              <a:prstGeom prst="straightConnector1">
                <a:avLst/>
              </a:prstGeom>
              <a:ln w="539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74C6C76-D097-6803-AE74-ACAEAAFA5F24}"/>
                </a:ext>
              </a:extLst>
            </p:cNvPr>
            <p:cNvSpPr txBox="1"/>
            <p:nvPr/>
          </p:nvSpPr>
          <p:spPr>
            <a:xfrm>
              <a:off x="3734296" y="5645147"/>
              <a:ext cx="22214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out-of-phase mode</a:t>
              </a:r>
            </a:p>
            <a:p>
              <a:r>
                <a:rPr lang="en-US" sz="1800" dirty="0"/>
                <a:t>@ 3.4 MHz</a:t>
              </a:r>
              <a:endParaRPr lang="en-CH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C5F8D0-043F-0CC7-C473-0F6B0D2F2A98}"/>
              </a:ext>
            </a:extLst>
          </p:cNvPr>
          <p:cNvGrpSpPr/>
          <p:nvPr/>
        </p:nvGrpSpPr>
        <p:grpSpPr>
          <a:xfrm>
            <a:off x="351929" y="1744057"/>
            <a:ext cx="3354589" cy="356504"/>
            <a:chOff x="406763" y="1808138"/>
            <a:chExt cx="4072359" cy="432783"/>
          </a:xfrm>
        </p:grpSpPr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102FFDCD-A31E-CAC8-5E77-4A906B4EBD92}"/>
                </a:ext>
              </a:extLst>
            </p:cNvPr>
            <p:cNvCxnSpPr>
              <a:cxnSpLocks/>
            </p:cNvCxnSpPr>
            <p:nvPr/>
          </p:nvCxnSpPr>
          <p:spPr>
            <a:xfrm>
              <a:off x="406763" y="1808138"/>
              <a:ext cx="338343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1E85868-3987-F5A5-9CE9-2E313645D51B}"/>
                </a:ext>
              </a:extLst>
            </p:cNvPr>
            <p:cNvSpPr/>
            <p:nvPr/>
          </p:nvSpPr>
          <p:spPr>
            <a:xfrm>
              <a:off x="3104599" y="1867290"/>
              <a:ext cx="1374523" cy="373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/>
                <a:t>Trap axis</a:t>
              </a:r>
            </a:p>
          </p:txBody>
        </p: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3B15FDB5-2AED-307F-5F38-762A71F68CC1}"/>
              </a:ext>
            </a:extLst>
          </p:cNvPr>
          <p:cNvSpPr/>
          <p:nvPr/>
        </p:nvSpPr>
        <p:spPr>
          <a:xfrm>
            <a:off x="1987722" y="1484673"/>
            <a:ext cx="544948" cy="544951"/>
          </a:xfrm>
          <a:prstGeom prst="ellipse">
            <a:avLst/>
          </a:prstGeom>
          <a:solidFill>
            <a:srgbClr val="A66BD3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78EDEC2-F6E7-1859-DB56-8D3606E754A4}"/>
              </a:ext>
            </a:extLst>
          </p:cNvPr>
          <p:cNvGrpSpPr/>
          <p:nvPr/>
        </p:nvGrpSpPr>
        <p:grpSpPr>
          <a:xfrm rot="19580442">
            <a:off x="681850" y="1557768"/>
            <a:ext cx="981830" cy="390803"/>
            <a:chOff x="4764506" y="2737048"/>
            <a:chExt cx="1204398" cy="479392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6CE7782C-E8D5-F985-E905-BCB0C5686B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73945" y="2982137"/>
              <a:ext cx="758701" cy="0"/>
            </a:xfrm>
            <a:prstGeom prst="straightConnector1">
              <a:avLst/>
            </a:prstGeom>
            <a:ln w="63500" cap="flat">
              <a:solidFill>
                <a:srgbClr val="FF000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B5ED469-A347-DC0C-D22D-9B2D49EEBA9F}"/>
                </a:ext>
              </a:extLst>
            </p:cNvPr>
            <p:cNvSpPr/>
            <p:nvPr/>
          </p:nvSpPr>
          <p:spPr>
            <a:xfrm>
              <a:off x="4764506" y="2755680"/>
              <a:ext cx="460048" cy="460051"/>
            </a:xfrm>
            <a:prstGeom prst="ellipse">
              <a:avLst/>
            </a:prstGeom>
            <a:solidFill>
              <a:srgbClr val="FFBDBD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4C7E006-49EC-C93D-7585-7040BA146FC3}"/>
                </a:ext>
              </a:extLst>
            </p:cNvPr>
            <p:cNvSpPr/>
            <p:nvPr/>
          </p:nvSpPr>
          <p:spPr>
            <a:xfrm>
              <a:off x="5489513" y="2737048"/>
              <a:ext cx="479391" cy="479392"/>
            </a:xfrm>
            <a:prstGeom prst="ellipse">
              <a:avLst/>
            </a:prstGeom>
            <a:solidFill>
              <a:srgbClr val="FFBDBD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173A0FF-D34D-CE58-04E1-5CF955C624C8}"/>
              </a:ext>
            </a:extLst>
          </p:cNvPr>
          <p:cNvGrpSpPr/>
          <p:nvPr/>
        </p:nvGrpSpPr>
        <p:grpSpPr>
          <a:xfrm>
            <a:off x="968273" y="1740716"/>
            <a:ext cx="2264035" cy="1046230"/>
            <a:chOff x="954558" y="1814327"/>
            <a:chExt cx="2748463" cy="1270087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B5B7FA41-1881-564C-398C-00A92CB345D5}"/>
                </a:ext>
              </a:extLst>
            </p:cNvPr>
            <p:cNvCxnSpPr>
              <a:cxnSpLocks/>
            </p:cNvCxnSpPr>
            <p:nvPr/>
          </p:nvCxnSpPr>
          <p:spPr>
            <a:xfrm>
              <a:off x="2506962" y="1815151"/>
              <a:ext cx="1007035" cy="0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13ABDEBC-E026-E35F-4587-1900E8E56EC1}"/>
                </a:ext>
              </a:extLst>
            </p:cNvPr>
            <p:cNvCxnSpPr>
              <a:cxnSpLocks/>
            </p:cNvCxnSpPr>
            <p:nvPr/>
          </p:nvCxnSpPr>
          <p:spPr>
            <a:xfrm>
              <a:off x="1224276" y="1814327"/>
              <a:ext cx="416079" cy="12898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54AF69F-A9A5-F859-7D37-92665734D51B}"/>
                </a:ext>
              </a:extLst>
            </p:cNvPr>
            <p:cNvSpPr txBox="1"/>
            <p:nvPr/>
          </p:nvSpPr>
          <p:spPr>
            <a:xfrm>
              <a:off x="954558" y="2299790"/>
              <a:ext cx="2748463" cy="784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in-phase mode</a:t>
              </a:r>
            </a:p>
            <a:p>
              <a:r>
                <a:rPr lang="en-US" sz="1800" dirty="0"/>
                <a:t>@ 1.3 MHz </a:t>
              </a:r>
              <a:endParaRPr lang="en-CH" dirty="0"/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6E56235-8A70-91CA-9E62-EE349FA1F0CF}"/>
              </a:ext>
            </a:extLst>
          </p:cNvPr>
          <p:cNvSpPr/>
          <p:nvPr/>
        </p:nvSpPr>
        <p:spPr>
          <a:xfrm>
            <a:off x="3564847" y="1193110"/>
            <a:ext cx="2510523" cy="1759927"/>
          </a:xfrm>
          <a:prstGeom prst="rect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feld 44">
            <a:extLst>
              <a:ext uri="{FF2B5EF4-FFF2-40B4-BE49-F238E27FC236}">
                <a16:creationId xmlns:a16="http://schemas.microsoft.com/office/drawing/2014/main" id="{D8561245-1139-ED48-621F-A622AC391D8C}"/>
              </a:ext>
            </a:extLst>
          </p:cNvPr>
          <p:cNvSpPr txBox="1"/>
          <p:nvPr/>
        </p:nvSpPr>
        <p:spPr>
          <a:xfrm>
            <a:off x="225558" y="5996585"/>
            <a:ext cx="1565887" cy="830997"/>
          </a:xfrm>
          <a:prstGeom prst="rect">
            <a:avLst/>
          </a:prstGeom>
          <a:solidFill>
            <a:schemeClr val="bg2"/>
          </a:solidFill>
          <a:ln w="603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Be</a:t>
            </a:r>
            <a:r>
              <a:rPr lang="en-US" sz="1600" baseline="30000" dirty="0"/>
              <a:t>+</a:t>
            </a:r>
            <a:r>
              <a:rPr lang="en-US" sz="1600" dirty="0"/>
              <a:t> state-dependent fluorescence</a:t>
            </a:r>
            <a:endParaRPr lang="de-DE" sz="16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256A007-3822-4C68-1877-55AF1C59D206}"/>
              </a:ext>
            </a:extLst>
          </p:cNvPr>
          <p:cNvSpPr/>
          <p:nvPr/>
        </p:nvSpPr>
        <p:spPr bwMode="auto">
          <a:xfrm>
            <a:off x="76688" y="1491273"/>
            <a:ext cx="3324784" cy="1252064"/>
          </a:xfrm>
          <a:custGeom>
            <a:avLst/>
            <a:gdLst>
              <a:gd name="connsiteX0" fmla="*/ 0 w 1550194"/>
              <a:gd name="connsiteY0" fmla="*/ 7144 h 1208485"/>
              <a:gd name="connsiteX1" fmla="*/ 742950 w 1550194"/>
              <a:gd name="connsiteY1" fmla="*/ 1207294 h 1208485"/>
              <a:gd name="connsiteX2" fmla="*/ 1550194 w 1550194"/>
              <a:gd name="connsiteY2" fmla="*/ 0 h 120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0194" h="1208485">
                <a:moveTo>
                  <a:pt x="0" y="7144"/>
                </a:moveTo>
                <a:cubicBezTo>
                  <a:pt x="242292" y="607814"/>
                  <a:pt x="484584" y="1208485"/>
                  <a:pt x="742950" y="1207294"/>
                </a:cubicBezTo>
                <a:cubicBezTo>
                  <a:pt x="1001316" y="1206103"/>
                  <a:pt x="1275755" y="603051"/>
                  <a:pt x="1550194" y="0"/>
                </a:cubicBez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ts val="2400"/>
              </a:lnSpc>
              <a:spcBef>
                <a:spcPts val="600"/>
              </a:spcBef>
              <a:spcAft>
                <a:spcPct val="0"/>
              </a:spcAft>
              <a:buClr>
                <a:srgbClr val="2A6AB3"/>
              </a:buClr>
              <a:buSzPct val="110000"/>
              <a:buFont typeface="Wingdings" pitchFamily="16" charset="2"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99458CA-CAC4-B5B1-6D54-4564D2B9DF7C}"/>
              </a:ext>
            </a:extLst>
          </p:cNvPr>
          <p:cNvSpPr/>
          <p:nvPr/>
        </p:nvSpPr>
        <p:spPr>
          <a:xfrm>
            <a:off x="1429467" y="1728281"/>
            <a:ext cx="544948" cy="544951"/>
          </a:xfrm>
          <a:prstGeom prst="ellipse">
            <a:avLst/>
          </a:prstGeom>
          <a:solidFill>
            <a:srgbClr val="A66BD3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6723094-C545-7FB5-6695-9A1D6885E372}"/>
              </a:ext>
            </a:extLst>
          </p:cNvPr>
          <p:cNvGrpSpPr/>
          <p:nvPr/>
        </p:nvGrpSpPr>
        <p:grpSpPr>
          <a:xfrm>
            <a:off x="1530825" y="1907094"/>
            <a:ext cx="342233" cy="187325"/>
            <a:chOff x="1508792" y="5238750"/>
            <a:chExt cx="342233" cy="18732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34B23E2-76AD-556F-68E9-55DFC471F5EF}"/>
                </a:ext>
              </a:extLst>
            </p:cNvPr>
            <p:cNvCxnSpPr>
              <a:cxnSpLocks/>
            </p:cNvCxnSpPr>
            <p:nvPr/>
          </p:nvCxnSpPr>
          <p:spPr>
            <a:xfrm>
              <a:off x="1508792" y="5238750"/>
              <a:ext cx="34223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3D2C956-AA8F-7212-24E6-770CBC70CF55}"/>
                </a:ext>
              </a:extLst>
            </p:cNvPr>
            <p:cNvCxnSpPr>
              <a:cxnSpLocks/>
            </p:cNvCxnSpPr>
            <p:nvPr/>
          </p:nvCxnSpPr>
          <p:spPr>
            <a:xfrm>
              <a:off x="1508792" y="5426075"/>
              <a:ext cx="34223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A07D9BA-65CB-0661-E9D5-B2D89952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8</a:t>
            </a:fld>
            <a:endParaRPr lang="en-DE" dirty="0"/>
          </a:p>
        </p:txBody>
      </p:sp>
      <p:sp>
        <p:nvSpPr>
          <p:cNvPr id="19" name="Rechteck 42">
            <a:extLst>
              <a:ext uri="{FF2B5EF4-FFF2-40B4-BE49-F238E27FC236}">
                <a16:creationId xmlns:a16="http://schemas.microsoft.com/office/drawing/2014/main" id="{4A05DFB2-CAB5-174A-BE3A-7AD0B3CD2855}"/>
              </a:ext>
            </a:extLst>
          </p:cNvPr>
          <p:cNvSpPr/>
          <p:nvPr/>
        </p:nvSpPr>
        <p:spPr>
          <a:xfrm>
            <a:off x="1409801" y="4406116"/>
            <a:ext cx="94741" cy="592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9" name="Freihandform: Form 21">
            <a:extLst>
              <a:ext uri="{FF2B5EF4-FFF2-40B4-BE49-F238E27FC236}">
                <a16:creationId xmlns:a16="http://schemas.microsoft.com/office/drawing/2014/main" id="{2D88FF09-5538-A33E-88FD-082270C66872}"/>
              </a:ext>
            </a:extLst>
          </p:cNvPr>
          <p:cNvSpPr/>
          <p:nvPr/>
        </p:nvSpPr>
        <p:spPr>
          <a:xfrm>
            <a:off x="2507340" y="4523308"/>
            <a:ext cx="93068" cy="1009298"/>
          </a:xfrm>
          <a:custGeom>
            <a:avLst/>
            <a:gdLst>
              <a:gd name="connsiteX0" fmla="*/ 149276 w 885876"/>
              <a:gd name="connsiteY0" fmla="*/ 0 h 6146800"/>
              <a:gd name="connsiteX1" fmla="*/ 860476 w 885876"/>
              <a:gd name="connsiteY1" fmla="*/ 723900 h 6146800"/>
              <a:gd name="connsiteX2" fmla="*/ 174676 w 885876"/>
              <a:gd name="connsiteY2" fmla="*/ 1473200 h 6146800"/>
              <a:gd name="connsiteX3" fmla="*/ 873176 w 885876"/>
              <a:gd name="connsiteY3" fmla="*/ 2146300 h 6146800"/>
              <a:gd name="connsiteX4" fmla="*/ 161976 w 885876"/>
              <a:gd name="connsiteY4" fmla="*/ 2882900 h 6146800"/>
              <a:gd name="connsiteX5" fmla="*/ 860476 w 885876"/>
              <a:gd name="connsiteY5" fmla="*/ 3606800 h 6146800"/>
              <a:gd name="connsiteX6" fmla="*/ 161976 w 885876"/>
              <a:gd name="connsiteY6" fmla="*/ 4305300 h 6146800"/>
              <a:gd name="connsiteX7" fmla="*/ 885876 w 885876"/>
              <a:gd name="connsiteY7" fmla="*/ 5054600 h 6146800"/>
              <a:gd name="connsiteX8" fmla="*/ 161976 w 885876"/>
              <a:gd name="connsiteY8" fmla="*/ 5753100 h 6146800"/>
              <a:gd name="connsiteX9" fmla="*/ 9576 w 885876"/>
              <a:gd name="connsiteY9" fmla="*/ 6146800 h 614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5876" h="6146800">
                <a:moveTo>
                  <a:pt x="149276" y="0"/>
                </a:moveTo>
                <a:cubicBezTo>
                  <a:pt x="502759" y="239183"/>
                  <a:pt x="856243" y="478367"/>
                  <a:pt x="860476" y="723900"/>
                </a:cubicBezTo>
                <a:cubicBezTo>
                  <a:pt x="864709" y="969433"/>
                  <a:pt x="172559" y="1236133"/>
                  <a:pt x="174676" y="1473200"/>
                </a:cubicBezTo>
                <a:cubicBezTo>
                  <a:pt x="176793" y="1710267"/>
                  <a:pt x="875293" y="1911350"/>
                  <a:pt x="873176" y="2146300"/>
                </a:cubicBezTo>
                <a:cubicBezTo>
                  <a:pt x="871059" y="2381250"/>
                  <a:pt x="164093" y="2639483"/>
                  <a:pt x="161976" y="2882900"/>
                </a:cubicBezTo>
                <a:cubicBezTo>
                  <a:pt x="159859" y="3126317"/>
                  <a:pt x="860476" y="3369733"/>
                  <a:pt x="860476" y="3606800"/>
                </a:cubicBezTo>
                <a:cubicBezTo>
                  <a:pt x="860476" y="3843867"/>
                  <a:pt x="157743" y="4064000"/>
                  <a:pt x="161976" y="4305300"/>
                </a:cubicBezTo>
                <a:cubicBezTo>
                  <a:pt x="166209" y="4546600"/>
                  <a:pt x="885876" y="4813300"/>
                  <a:pt x="885876" y="5054600"/>
                </a:cubicBezTo>
                <a:cubicBezTo>
                  <a:pt x="885876" y="5295900"/>
                  <a:pt x="308026" y="5571067"/>
                  <a:pt x="161976" y="5753100"/>
                </a:cubicBezTo>
                <a:cubicBezTo>
                  <a:pt x="15926" y="5935133"/>
                  <a:pt x="-20057" y="6127750"/>
                  <a:pt x="9576" y="6146800"/>
                </a:cubicBezTo>
              </a:path>
            </a:pathLst>
          </a:custGeom>
          <a:noFill/>
          <a:ln w="25400">
            <a:solidFill>
              <a:srgbClr val="40E0D0"/>
            </a:solidFill>
            <a:headEnd type="none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50" name="Freihandform: Form 23">
            <a:extLst>
              <a:ext uri="{FF2B5EF4-FFF2-40B4-BE49-F238E27FC236}">
                <a16:creationId xmlns:a16="http://schemas.microsoft.com/office/drawing/2014/main" id="{0A5DD185-AC51-F31C-8711-DBCB9F5691A5}"/>
              </a:ext>
            </a:extLst>
          </p:cNvPr>
          <p:cNvSpPr/>
          <p:nvPr/>
        </p:nvSpPr>
        <p:spPr>
          <a:xfrm>
            <a:off x="3269335" y="4239652"/>
            <a:ext cx="93068" cy="1009298"/>
          </a:xfrm>
          <a:custGeom>
            <a:avLst/>
            <a:gdLst>
              <a:gd name="connsiteX0" fmla="*/ 149276 w 885876"/>
              <a:gd name="connsiteY0" fmla="*/ 0 h 6146800"/>
              <a:gd name="connsiteX1" fmla="*/ 860476 w 885876"/>
              <a:gd name="connsiteY1" fmla="*/ 723900 h 6146800"/>
              <a:gd name="connsiteX2" fmla="*/ 174676 w 885876"/>
              <a:gd name="connsiteY2" fmla="*/ 1473200 h 6146800"/>
              <a:gd name="connsiteX3" fmla="*/ 873176 w 885876"/>
              <a:gd name="connsiteY3" fmla="*/ 2146300 h 6146800"/>
              <a:gd name="connsiteX4" fmla="*/ 161976 w 885876"/>
              <a:gd name="connsiteY4" fmla="*/ 2882900 h 6146800"/>
              <a:gd name="connsiteX5" fmla="*/ 860476 w 885876"/>
              <a:gd name="connsiteY5" fmla="*/ 3606800 h 6146800"/>
              <a:gd name="connsiteX6" fmla="*/ 161976 w 885876"/>
              <a:gd name="connsiteY6" fmla="*/ 4305300 h 6146800"/>
              <a:gd name="connsiteX7" fmla="*/ 885876 w 885876"/>
              <a:gd name="connsiteY7" fmla="*/ 5054600 h 6146800"/>
              <a:gd name="connsiteX8" fmla="*/ 161976 w 885876"/>
              <a:gd name="connsiteY8" fmla="*/ 5753100 h 6146800"/>
              <a:gd name="connsiteX9" fmla="*/ 9576 w 885876"/>
              <a:gd name="connsiteY9" fmla="*/ 6146800 h 614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5876" h="6146800">
                <a:moveTo>
                  <a:pt x="149276" y="0"/>
                </a:moveTo>
                <a:cubicBezTo>
                  <a:pt x="502759" y="239183"/>
                  <a:pt x="856243" y="478367"/>
                  <a:pt x="860476" y="723900"/>
                </a:cubicBezTo>
                <a:cubicBezTo>
                  <a:pt x="864709" y="969433"/>
                  <a:pt x="172559" y="1236133"/>
                  <a:pt x="174676" y="1473200"/>
                </a:cubicBezTo>
                <a:cubicBezTo>
                  <a:pt x="176793" y="1710267"/>
                  <a:pt x="875293" y="1911350"/>
                  <a:pt x="873176" y="2146300"/>
                </a:cubicBezTo>
                <a:cubicBezTo>
                  <a:pt x="871059" y="2381250"/>
                  <a:pt x="164093" y="2639483"/>
                  <a:pt x="161976" y="2882900"/>
                </a:cubicBezTo>
                <a:cubicBezTo>
                  <a:pt x="159859" y="3126317"/>
                  <a:pt x="860476" y="3369733"/>
                  <a:pt x="860476" y="3606800"/>
                </a:cubicBezTo>
                <a:cubicBezTo>
                  <a:pt x="860476" y="3843867"/>
                  <a:pt x="157743" y="4064000"/>
                  <a:pt x="161976" y="4305300"/>
                </a:cubicBezTo>
                <a:cubicBezTo>
                  <a:pt x="166209" y="4546600"/>
                  <a:pt x="885876" y="4813300"/>
                  <a:pt x="885876" y="5054600"/>
                </a:cubicBezTo>
                <a:cubicBezTo>
                  <a:pt x="885876" y="5295900"/>
                  <a:pt x="308026" y="5571067"/>
                  <a:pt x="161976" y="5753100"/>
                </a:cubicBezTo>
                <a:cubicBezTo>
                  <a:pt x="15926" y="5935133"/>
                  <a:pt x="-20057" y="6127750"/>
                  <a:pt x="9576" y="6146800"/>
                </a:cubicBezTo>
              </a:path>
            </a:pathLst>
          </a:custGeom>
          <a:noFill/>
          <a:ln w="25400">
            <a:solidFill>
              <a:srgbClr val="40E0D0"/>
            </a:solidFill>
            <a:headEnd type="none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52" name="Freihandform: Form 26">
            <a:extLst>
              <a:ext uri="{FF2B5EF4-FFF2-40B4-BE49-F238E27FC236}">
                <a16:creationId xmlns:a16="http://schemas.microsoft.com/office/drawing/2014/main" id="{7F9313D3-9800-23B9-3C13-00547792B42A}"/>
              </a:ext>
            </a:extLst>
          </p:cNvPr>
          <p:cNvSpPr/>
          <p:nvPr/>
        </p:nvSpPr>
        <p:spPr>
          <a:xfrm>
            <a:off x="4038051" y="3980559"/>
            <a:ext cx="93068" cy="1009298"/>
          </a:xfrm>
          <a:custGeom>
            <a:avLst/>
            <a:gdLst>
              <a:gd name="connsiteX0" fmla="*/ 149276 w 885876"/>
              <a:gd name="connsiteY0" fmla="*/ 0 h 6146800"/>
              <a:gd name="connsiteX1" fmla="*/ 860476 w 885876"/>
              <a:gd name="connsiteY1" fmla="*/ 723900 h 6146800"/>
              <a:gd name="connsiteX2" fmla="*/ 174676 w 885876"/>
              <a:gd name="connsiteY2" fmla="*/ 1473200 h 6146800"/>
              <a:gd name="connsiteX3" fmla="*/ 873176 w 885876"/>
              <a:gd name="connsiteY3" fmla="*/ 2146300 h 6146800"/>
              <a:gd name="connsiteX4" fmla="*/ 161976 w 885876"/>
              <a:gd name="connsiteY4" fmla="*/ 2882900 h 6146800"/>
              <a:gd name="connsiteX5" fmla="*/ 860476 w 885876"/>
              <a:gd name="connsiteY5" fmla="*/ 3606800 h 6146800"/>
              <a:gd name="connsiteX6" fmla="*/ 161976 w 885876"/>
              <a:gd name="connsiteY6" fmla="*/ 4305300 h 6146800"/>
              <a:gd name="connsiteX7" fmla="*/ 885876 w 885876"/>
              <a:gd name="connsiteY7" fmla="*/ 5054600 h 6146800"/>
              <a:gd name="connsiteX8" fmla="*/ 161976 w 885876"/>
              <a:gd name="connsiteY8" fmla="*/ 5753100 h 6146800"/>
              <a:gd name="connsiteX9" fmla="*/ 9576 w 885876"/>
              <a:gd name="connsiteY9" fmla="*/ 6146800 h 614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5876" h="6146800">
                <a:moveTo>
                  <a:pt x="149276" y="0"/>
                </a:moveTo>
                <a:cubicBezTo>
                  <a:pt x="502759" y="239183"/>
                  <a:pt x="856243" y="478367"/>
                  <a:pt x="860476" y="723900"/>
                </a:cubicBezTo>
                <a:cubicBezTo>
                  <a:pt x="864709" y="969433"/>
                  <a:pt x="172559" y="1236133"/>
                  <a:pt x="174676" y="1473200"/>
                </a:cubicBezTo>
                <a:cubicBezTo>
                  <a:pt x="176793" y="1710267"/>
                  <a:pt x="875293" y="1911350"/>
                  <a:pt x="873176" y="2146300"/>
                </a:cubicBezTo>
                <a:cubicBezTo>
                  <a:pt x="871059" y="2381250"/>
                  <a:pt x="164093" y="2639483"/>
                  <a:pt x="161976" y="2882900"/>
                </a:cubicBezTo>
                <a:cubicBezTo>
                  <a:pt x="159859" y="3126317"/>
                  <a:pt x="860476" y="3369733"/>
                  <a:pt x="860476" y="3606800"/>
                </a:cubicBezTo>
                <a:cubicBezTo>
                  <a:pt x="860476" y="3843867"/>
                  <a:pt x="157743" y="4064000"/>
                  <a:pt x="161976" y="4305300"/>
                </a:cubicBezTo>
                <a:cubicBezTo>
                  <a:pt x="166209" y="4546600"/>
                  <a:pt x="885876" y="4813300"/>
                  <a:pt x="885876" y="5054600"/>
                </a:cubicBezTo>
                <a:cubicBezTo>
                  <a:pt x="885876" y="5295900"/>
                  <a:pt x="308026" y="5571067"/>
                  <a:pt x="161976" y="5753100"/>
                </a:cubicBezTo>
                <a:cubicBezTo>
                  <a:pt x="15926" y="5935133"/>
                  <a:pt x="-20057" y="6127750"/>
                  <a:pt x="9576" y="6146800"/>
                </a:cubicBezTo>
              </a:path>
            </a:pathLst>
          </a:custGeom>
          <a:noFill/>
          <a:ln w="25400">
            <a:solidFill>
              <a:srgbClr val="40E0D0"/>
            </a:solidFill>
            <a:headEnd type="none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3AC80A2D-2C82-FAFB-227B-0818411D4D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9123" y="2234874"/>
            <a:ext cx="5486400" cy="27432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982E7E22-7FBA-0CAB-330A-CA072F525D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49123" y="2234874"/>
            <a:ext cx="5486400" cy="27432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67B28FB4-3D9B-9EC2-5079-EF41688C7C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49123" y="2234874"/>
            <a:ext cx="54864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119" grpId="0" animBg="1"/>
      <p:bldP spid="3" grpId="0" animBg="1"/>
      <p:bldP spid="9" grpId="0" animBg="1"/>
      <p:bldP spid="15" grpId="0" animBg="1"/>
      <p:bldP spid="19" grpId="0" animBg="1"/>
      <p:bldP spid="49" grpId="0" animBg="1"/>
      <p:bldP spid="50" grpId="0" animBg="1"/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E2642-5919-8E82-DCD9-47C715D4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C14DF657-48C2-23E8-AA1B-38FD42DC5BE4}"/>
              </a:ext>
            </a:extLst>
          </p:cNvPr>
          <p:cNvSpPr/>
          <p:nvPr/>
        </p:nvSpPr>
        <p:spPr>
          <a:xfrm>
            <a:off x="8744107" y="4975130"/>
            <a:ext cx="2743200" cy="1666318"/>
          </a:xfrm>
          <a:prstGeom prst="roundRect">
            <a:avLst/>
          </a:prstGeom>
          <a:solidFill>
            <a:srgbClr val="2F4F4F">
              <a:alpha val="20000"/>
            </a:srgbClr>
          </a:solidFill>
          <a:ln w="38100">
            <a:solidFill>
              <a:srgbClr val="2F4F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6" name="Rechteck: abgerundete Ecken 405">
            <a:extLst>
              <a:ext uri="{FF2B5EF4-FFF2-40B4-BE49-F238E27FC236}">
                <a16:creationId xmlns:a16="http://schemas.microsoft.com/office/drawing/2014/main" id="{70CDD028-5B61-F219-66B9-D4250F776C02}"/>
              </a:ext>
            </a:extLst>
          </p:cNvPr>
          <p:cNvSpPr/>
          <p:nvPr/>
        </p:nvSpPr>
        <p:spPr>
          <a:xfrm>
            <a:off x="9317105" y="216553"/>
            <a:ext cx="2066741" cy="1875419"/>
          </a:xfrm>
          <a:prstGeom prst="roundRect">
            <a:avLst/>
          </a:prstGeom>
          <a:solidFill>
            <a:srgbClr val="B8EEC0"/>
          </a:solidFill>
          <a:ln w="381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oup 98">
            <a:extLst>
              <a:ext uri="{FF2B5EF4-FFF2-40B4-BE49-F238E27FC236}">
                <a16:creationId xmlns:a16="http://schemas.microsoft.com/office/drawing/2014/main" id="{1B2C1BB5-29FD-3914-52B2-5598BA4A5430}"/>
              </a:ext>
            </a:extLst>
          </p:cNvPr>
          <p:cNvGrpSpPr/>
          <p:nvPr/>
        </p:nvGrpSpPr>
        <p:grpSpPr>
          <a:xfrm rot="19713267">
            <a:off x="5960981" y="3295844"/>
            <a:ext cx="1091158" cy="223458"/>
            <a:chOff x="1152848" y="3143751"/>
            <a:chExt cx="1272318" cy="260558"/>
          </a:xfrm>
          <a:effectLst/>
        </p:grpSpPr>
        <p:sp>
          <p:nvSpPr>
            <p:cNvPr id="6" name="Freeform 29 1">
              <a:extLst>
                <a:ext uri="{FF2B5EF4-FFF2-40B4-BE49-F238E27FC236}">
                  <a16:creationId xmlns:a16="http://schemas.microsoft.com/office/drawing/2014/main" id="{7E090F43-0574-C750-F304-1B5E142442D6}"/>
                </a:ext>
              </a:extLst>
            </p:cNvPr>
            <p:cNvSpPr/>
            <p:nvPr/>
          </p:nvSpPr>
          <p:spPr>
            <a:xfrm>
              <a:off x="1333635" y="3196415"/>
              <a:ext cx="853440" cy="182892"/>
            </a:xfrm>
            <a:custGeom>
              <a:avLst/>
              <a:gdLst>
                <a:gd name="connsiteX0" fmla="*/ 0 w 853440"/>
                <a:gd name="connsiteY0" fmla="*/ 76206 h 182892"/>
                <a:gd name="connsiteX1" fmla="*/ 160020 w 853440"/>
                <a:gd name="connsiteY1" fmla="*/ 106686 h 182892"/>
                <a:gd name="connsiteX2" fmla="*/ 228600 w 853440"/>
                <a:gd name="connsiteY2" fmla="*/ 175266 h 182892"/>
                <a:gd name="connsiteX3" fmla="*/ 281940 w 853440"/>
                <a:gd name="connsiteY3" fmla="*/ 7626 h 182892"/>
                <a:gd name="connsiteX4" fmla="*/ 358140 w 853440"/>
                <a:gd name="connsiteY4" fmla="*/ 182886 h 182892"/>
                <a:gd name="connsiteX5" fmla="*/ 419100 w 853440"/>
                <a:gd name="connsiteY5" fmla="*/ 6 h 182892"/>
                <a:gd name="connsiteX6" fmla="*/ 464820 w 853440"/>
                <a:gd name="connsiteY6" fmla="*/ 175266 h 182892"/>
                <a:gd name="connsiteX7" fmla="*/ 533400 w 853440"/>
                <a:gd name="connsiteY7" fmla="*/ 7626 h 182892"/>
                <a:gd name="connsiteX8" fmla="*/ 594360 w 853440"/>
                <a:gd name="connsiteY8" fmla="*/ 175266 h 182892"/>
                <a:gd name="connsiteX9" fmla="*/ 647700 w 853440"/>
                <a:gd name="connsiteY9" fmla="*/ 15246 h 182892"/>
                <a:gd name="connsiteX10" fmla="*/ 708660 w 853440"/>
                <a:gd name="connsiteY10" fmla="*/ 144786 h 182892"/>
                <a:gd name="connsiteX11" fmla="*/ 769620 w 853440"/>
                <a:gd name="connsiteY11" fmla="*/ 76206 h 182892"/>
                <a:gd name="connsiteX12" fmla="*/ 853440 w 853440"/>
                <a:gd name="connsiteY12" fmla="*/ 76206 h 1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3440" h="182892">
                  <a:moveTo>
                    <a:pt x="0" y="76206"/>
                  </a:moveTo>
                  <a:cubicBezTo>
                    <a:pt x="60960" y="83191"/>
                    <a:pt x="121920" y="90176"/>
                    <a:pt x="160020" y="106686"/>
                  </a:cubicBezTo>
                  <a:cubicBezTo>
                    <a:pt x="198120" y="123196"/>
                    <a:pt x="208280" y="191776"/>
                    <a:pt x="228600" y="175266"/>
                  </a:cubicBezTo>
                  <a:cubicBezTo>
                    <a:pt x="248920" y="158756"/>
                    <a:pt x="260350" y="6356"/>
                    <a:pt x="281940" y="7626"/>
                  </a:cubicBezTo>
                  <a:cubicBezTo>
                    <a:pt x="303530" y="8896"/>
                    <a:pt x="335280" y="184156"/>
                    <a:pt x="358140" y="182886"/>
                  </a:cubicBezTo>
                  <a:cubicBezTo>
                    <a:pt x="381000" y="181616"/>
                    <a:pt x="401320" y="1276"/>
                    <a:pt x="419100" y="6"/>
                  </a:cubicBezTo>
                  <a:cubicBezTo>
                    <a:pt x="436880" y="-1264"/>
                    <a:pt x="445770" y="173996"/>
                    <a:pt x="464820" y="175266"/>
                  </a:cubicBezTo>
                  <a:cubicBezTo>
                    <a:pt x="483870" y="176536"/>
                    <a:pt x="511810" y="7626"/>
                    <a:pt x="533400" y="7626"/>
                  </a:cubicBezTo>
                  <a:cubicBezTo>
                    <a:pt x="554990" y="7626"/>
                    <a:pt x="575310" y="173996"/>
                    <a:pt x="594360" y="175266"/>
                  </a:cubicBezTo>
                  <a:cubicBezTo>
                    <a:pt x="613410" y="176536"/>
                    <a:pt x="628650" y="20326"/>
                    <a:pt x="647700" y="15246"/>
                  </a:cubicBezTo>
                  <a:cubicBezTo>
                    <a:pt x="666750" y="10166"/>
                    <a:pt x="688340" y="134626"/>
                    <a:pt x="708660" y="144786"/>
                  </a:cubicBezTo>
                  <a:cubicBezTo>
                    <a:pt x="728980" y="154946"/>
                    <a:pt x="745490" y="87636"/>
                    <a:pt x="769620" y="76206"/>
                  </a:cubicBezTo>
                  <a:cubicBezTo>
                    <a:pt x="793750" y="64776"/>
                    <a:pt x="823595" y="70491"/>
                    <a:pt x="853440" y="7620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100">
              <a:extLst>
                <a:ext uri="{FF2B5EF4-FFF2-40B4-BE49-F238E27FC236}">
                  <a16:creationId xmlns:a16="http://schemas.microsoft.com/office/drawing/2014/main" id="{770D2EF7-443C-D4AF-E338-322A73AB5F45}"/>
                </a:ext>
              </a:extLst>
            </p:cNvPr>
            <p:cNvSpPr/>
            <p:nvPr/>
          </p:nvSpPr>
          <p:spPr>
            <a:xfrm>
              <a:off x="1152848" y="3143751"/>
              <a:ext cx="257310" cy="257310"/>
            </a:xfrm>
            <a:prstGeom prst="ellipse">
              <a:avLst/>
            </a:prstGeom>
            <a:solidFill>
              <a:srgbClr val="FFBDBD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101">
              <a:extLst>
                <a:ext uri="{FF2B5EF4-FFF2-40B4-BE49-F238E27FC236}">
                  <a16:creationId xmlns:a16="http://schemas.microsoft.com/office/drawing/2014/main" id="{8678D0A8-4E44-69FD-BA43-8110F707F684}"/>
                </a:ext>
              </a:extLst>
            </p:cNvPr>
            <p:cNvSpPr/>
            <p:nvPr/>
          </p:nvSpPr>
          <p:spPr>
            <a:xfrm>
              <a:off x="2167856" y="3146999"/>
              <a:ext cx="257310" cy="257310"/>
            </a:xfrm>
            <a:prstGeom prst="ellipse">
              <a:avLst/>
            </a:prstGeom>
            <a:solidFill>
              <a:srgbClr val="FFBDBD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103">
            <a:extLst>
              <a:ext uri="{FF2B5EF4-FFF2-40B4-BE49-F238E27FC236}">
                <a16:creationId xmlns:a16="http://schemas.microsoft.com/office/drawing/2014/main" id="{1897DF37-49D9-02A6-DA01-D5E274385333}"/>
              </a:ext>
            </a:extLst>
          </p:cNvPr>
          <p:cNvGrpSpPr/>
          <p:nvPr/>
        </p:nvGrpSpPr>
        <p:grpSpPr>
          <a:xfrm rot="19713267">
            <a:off x="6057058" y="3333992"/>
            <a:ext cx="1024556" cy="158109"/>
            <a:chOff x="1115536" y="3115939"/>
            <a:chExt cx="1776974" cy="274222"/>
          </a:xfrm>
          <a:effectLst/>
        </p:grpSpPr>
        <p:sp>
          <p:nvSpPr>
            <p:cNvPr id="10" name="Freeform 29 2">
              <a:extLst>
                <a:ext uri="{FF2B5EF4-FFF2-40B4-BE49-F238E27FC236}">
                  <a16:creationId xmlns:a16="http://schemas.microsoft.com/office/drawing/2014/main" id="{D0AE22A9-23B0-8C5E-0258-FBD89D96EFBB}"/>
                </a:ext>
              </a:extLst>
            </p:cNvPr>
            <p:cNvSpPr/>
            <p:nvPr/>
          </p:nvSpPr>
          <p:spPr>
            <a:xfrm>
              <a:off x="1333635" y="3196415"/>
              <a:ext cx="853440" cy="182892"/>
            </a:xfrm>
            <a:custGeom>
              <a:avLst/>
              <a:gdLst>
                <a:gd name="connsiteX0" fmla="*/ 0 w 853440"/>
                <a:gd name="connsiteY0" fmla="*/ 76206 h 182892"/>
                <a:gd name="connsiteX1" fmla="*/ 160020 w 853440"/>
                <a:gd name="connsiteY1" fmla="*/ 106686 h 182892"/>
                <a:gd name="connsiteX2" fmla="*/ 228600 w 853440"/>
                <a:gd name="connsiteY2" fmla="*/ 175266 h 182892"/>
                <a:gd name="connsiteX3" fmla="*/ 281940 w 853440"/>
                <a:gd name="connsiteY3" fmla="*/ 7626 h 182892"/>
                <a:gd name="connsiteX4" fmla="*/ 358140 w 853440"/>
                <a:gd name="connsiteY4" fmla="*/ 182886 h 182892"/>
                <a:gd name="connsiteX5" fmla="*/ 419100 w 853440"/>
                <a:gd name="connsiteY5" fmla="*/ 6 h 182892"/>
                <a:gd name="connsiteX6" fmla="*/ 464820 w 853440"/>
                <a:gd name="connsiteY6" fmla="*/ 175266 h 182892"/>
                <a:gd name="connsiteX7" fmla="*/ 533400 w 853440"/>
                <a:gd name="connsiteY7" fmla="*/ 7626 h 182892"/>
                <a:gd name="connsiteX8" fmla="*/ 594360 w 853440"/>
                <a:gd name="connsiteY8" fmla="*/ 175266 h 182892"/>
                <a:gd name="connsiteX9" fmla="*/ 647700 w 853440"/>
                <a:gd name="connsiteY9" fmla="*/ 15246 h 182892"/>
                <a:gd name="connsiteX10" fmla="*/ 708660 w 853440"/>
                <a:gd name="connsiteY10" fmla="*/ 144786 h 182892"/>
                <a:gd name="connsiteX11" fmla="*/ 769620 w 853440"/>
                <a:gd name="connsiteY11" fmla="*/ 76206 h 182892"/>
                <a:gd name="connsiteX12" fmla="*/ 853440 w 853440"/>
                <a:gd name="connsiteY12" fmla="*/ 76206 h 1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3440" h="182892">
                  <a:moveTo>
                    <a:pt x="0" y="76206"/>
                  </a:moveTo>
                  <a:cubicBezTo>
                    <a:pt x="60960" y="83191"/>
                    <a:pt x="121920" y="90176"/>
                    <a:pt x="160020" y="106686"/>
                  </a:cubicBezTo>
                  <a:cubicBezTo>
                    <a:pt x="198120" y="123196"/>
                    <a:pt x="208280" y="191776"/>
                    <a:pt x="228600" y="175266"/>
                  </a:cubicBezTo>
                  <a:cubicBezTo>
                    <a:pt x="248920" y="158756"/>
                    <a:pt x="260350" y="6356"/>
                    <a:pt x="281940" y="7626"/>
                  </a:cubicBezTo>
                  <a:cubicBezTo>
                    <a:pt x="303530" y="8896"/>
                    <a:pt x="335280" y="184156"/>
                    <a:pt x="358140" y="182886"/>
                  </a:cubicBezTo>
                  <a:cubicBezTo>
                    <a:pt x="381000" y="181616"/>
                    <a:pt x="401320" y="1276"/>
                    <a:pt x="419100" y="6"/>
                  </a:cubicBezTo>
                  <a:cubicBezTo>
                    <a:pt x="436880" y="-1264"/>
                    <a:pt x="445770" y="173996"/>
                    <a:pt x="464820" y="175266"/>
                  </a:cubicBezTo>
                  <a:cubicBezTo>
                    <a:pt x="483870" y="176536"/>
                    <a:pt x="511810" y="7626"/>
                    <a:pt x="533400" y="7626"/>
                  </a:cubicBezTo>
                  <a:cubicBezTo>
                    <a:pt x="554990" y="7626"/>
                    <a:pt x="575310" y="173996"/>
                    <a:pt x="594360" y="175266"/>
                  </a:cubicBezTo>
                  <a:cubicBezTo>
                    <a:pt x="613410" y="176536"/>
                    <a:pt x="628650" y="20326"/>
                    <a:pt x="647700" y="15246"/>
                  </a:cubicBezTo>
                  <a:cubicBezTo>
                    <a:pt x="666750" y="10166"/>
                    <a:pt x="688340" y="134626"/>
                    <a:pt x="708660" y="144786"/>
                  </a:cubicBezTo>
                  <a:cubicBezTo>
                    <a:pt x="728980" y="154946"/>
                    <a:pt x="745490" y="87636"/>
                    <a:pt x="769620" y="76206"/>
                  </a:cubicBezTo>
                  <a:cubicBezTo>
                    <a:pt x="793750" y="64776"/>
                    <a:pt x="823595" y="70491"/>
                    <a:pt x="853440" y="7620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5">
              <a:extLst>
                <a:ext uri="{FF2B5EF4-FFF2-40B4-BE49-F238E27FC236}">
                  <a16:creationId xmlns:a16="http://schemas.microsoft.com/office/drawing/2014/main" id="{8C3BBD80-1E1E-CE91-5756-101B256442BB}"/>
                </a:ext>
              </a:extLst>
            </p:cNvPr>
            <p:cNvSpPr/>
            <p:nvPr/>
          </p:nvSpPr>
          <p:spPr>
            <a:xfrm>
              <a:off x="1115536" y="3132850"/>
              <a:ext cx="257310" cy="257311"/>
            </a:xfrm>
            <a:prstGeom prst="ellipse">
              <a:avLst/>
            </a:prstGeom>
            <a:solidFill>
              <a:srgbClr val="FFBDBD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06">
              <a:extLst>
                <a:ext uri="{FF2B5EF4-FFF2-40B4-BE49-F238E27FC236}">
                  <a16:creationId xmlns:a16="http://schemas.microsoft.com/office/drawing/2014/main" id="{B848497F-544A-03E3-9EB6-3F7CF9FED1F6}"/>
                </a:ext>
              </a:extLst>
            </p:cNvPr>
            <p:cNvSpPr/>
            <p:nvPr/>
          </p:nvSpPr>
          <p:spPr>
            <a:xfrm>
              <a:off x="2635200" y="3115939"/>
              <a:ext cx="257310" cy="257311"/>
            </a:xfrm>
            <a:prstGeom prst="ellipse">
              <a:avLst/>
            </a:prstGeom>
            <a:solidFill>
              <a:srgbClr val="FFBDBD"/>
            </a:solidFill>
            <a:ln w="1905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02">
            <a:extLst>
              <a:ext uri="{FF2B5EF4-FFF2-40B4-BE49-F238E27FC236}">
                <a16:creationId xmlns:a16="http://schemas.microsoft.com/office/drawing/2014/main" id="{0A58C2A0-41E5-E486-3BEF-B914B6ECF607}"/>
              </a:ext>
            </a:extLst>
          </p:cNvPr>
          <p:cNvSpPr/>
          <p:nvPr/>
        </p:nvSpPr>
        <p:spPr>
          <a:xfrm rot="18013018">
            <a:off x="5110091" y="3169598"/>
            <a:ext cx="517050" cy="517050"/>
          </a:xfrm>
          <a:prstGeom prst="ellipse">
            <a:avLst/>
          </a:prstGeom>
          <a:solidFill>
            <a:srgbClr val="8D42C6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9 1">
            <a:extLst>
              <a:ext uri="{FF2B5EF4-FFF2-40B4-BE49-F238E27FC236}">
                <a16:creationId xmlns:a16="http://schemas.microsoft.com/office/drawing/2014/main" id="{5B0046CA-6729-9521-6969-D4D28667FE9B}"/>
              </a:ext>
            </a:extLst>
          </p:cNvPr>
          <p:cNvSpPr/>
          <p:nvPr/>
        </p:nvSpPr>
        <p:spPr bwMode="auto">
          <a:xfrm>
            <a:off x="723211" y="3078255"/>
            <a:ext cx="2431606" cy="945407"/>
          </a:xfrm>
          <a:custGeom>
            <a:avLst/>
            <a:gdLst>
              <a:gd name="connsiteX0" fmla="*/ 0 w 1550194"/>
              <a:gd name="connsiteY0" fmla="*/ 7144 h 1208485"/>
              <a:gd name="connsiteX1" fmla="*/ 742950 w 1550194"/>
              <a:gd name="connsiteY1" fmla="*/ 1207294 h 1208485"/>
              <a:gd name="connsiteX2" fmla="*/ 1550194 w 1550194"/>
              <a:gd name="connsiteY2" fmla="*/ 0 h 120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0194" h="1208485">
                <a:moveTo>
                  <a:pt x="0" y="7144"/>
                </a:moveTo>
                <a:cubicBezTo>
                  <a:pt x="242292" y="607814"/>
                  <a:pt x="484584" y="1208485"/>
                  <a:pt x="742950" y="1207294"/>
                </a:cubicBezTo>
                <a:cubicBezTo>
                  <a:pt x="1001316" y="1206103"/>
                  <a:pt x="1275755" y="603051"/>
                  <a:pt x="1550194" y="0"/>
                </a:cubicBezTo>
              </a:path>
            </a:pathLst>
          </a:custGeom>
          <a:ln w="28575">
            <a:solidFill>
              <a:srgbClr val="44546A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ts val="2400"/>
              </a:lnSpc>
              <a:spcBef>
                <a:spcPts val="600"/>
              </a:spcBef>
              <a:spcAft>
                <a:spcPct val="0"/>
              </a:spcAft>
              <a:buClr>
                <a:srgbClr val="2A6AB3"/>
              </a:buClr>
              <a:buSzPct val="110000"/>
              <a:buFont typeface="Wingdings" pitchFamily="16" charset="2"/>
              <a:buNone/>
              <a:tabLst/>
            </a:pPr>
            <a:endParaRPr kumimoji="0" lang="de-CH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20" name="TextBox 34 1">
            <a:extLst>
              <a:ext uri="{FF2B5EF4-FFF2-40B4-BE49-F238E27FC236}">
                <a16:creationId xmlns:a16="http://schemas.microsoft.com/office/drawing/2014/main" id="{B31E2A28-7B64-5E2D-691D-860C8362604B}"/>
              </a:ext>
            </a:extLst>
          </p:cNvPr>
          <p:cNvSpPr txBox="1"/>
          <p:nvPr/>
        </p:nvSpPr>
        <p:spPr>
          <a:xfrm>
            <a:off x="2795363" y="3721684"/>
            <a:ext cx="239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Laser pulse maps internal state of H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+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onto shared motion</a:t>
            </a:r>
          </a:p>
        </p:txBody>
      </p:sp>
      <p:pic>
        <p:nvPicPr>
          <p:cNvPr id="69" name="Picture 68" descr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 title="IguanaTex Bitmap Display">
            <a:extLst>
              <a:ext uri="{FF2B5EF4-FFF2-40B4-BE49-F238E27FC236}">
                <a16:creationId xmlns:a16="http://schemas.microsoft.com/office/drawing/2014/main" id="{68C29F60-7069-E72D-E7DE-B9C7FC245C8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83558" y="2723640"/>
            <a:ext cx="687307" cy="299423"/>
          </a:xfrm>
          <a:prstGeom prst="rect">
            <a:avLst/>
          </a:prstGeom>
        </p:spPr>
      </p:pic>
      <p:pic>
        <p:nvPicPr>
          <p:cNvPr id="23" name="Picture 49 1">
            <a:extLst>
              <a:ext uri="{FF2B5EF4-FFF2-40B4-BE49-F238E27FC236}">
                <a16:creationId xmlns:a16="http://schemas.microsoft.com/office/drawing/2014/main" id="{0BFD51B4-F819-86C4-F745-15541615B7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61" y="4188835"/>
            <a:ext cx="279754" cy="297574"/>
          </a:xfrm>
          <a:prstGeom prst="rect">
            <a:avLst/>
          </a:prstGeom>
        </p:spPr>
      </p:pic>
      <p:pic>
        <p:nvPicPr>
          <p:cNvPr id="71" name="Picture 70" descr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 title="IguanaTex Bitmap Display">
            <a:extLst>
              <a:ext uri="{FF2B5EF4-FFF2-40B4-BE49-F238E27FC236}">
                <a16:creationId xmlns:a16="http://schemas.microsoft.com/office/drawing/2014/main" id="{D9B5713D-CCAB-35BB-5562-DC0180F400A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107220" y="2670568"/>
            <a:ext cx="687307" cy="299423"/>
          </a:xfrm>
          <a:prstGeom prst="rect">
            <a:avLst/>
          </a:prstGeom>
        </p:spPr>
      </p:pic>
      <p:sp>
        <p:nvSpPr>
          <p:cNvPr id="40" name="Oval 107">
            <a:extLst>
              <a:ext uri="{FF2B5EF4-FFF2-40B4-BE49-F238E27FC236}">
                <a16:creationId xmlns:a16="http://schemas.microsoft.com/office/drawing/2014/main" id="{3A7A0A96-5B20-55C9-3508-9E9A0414BB83}"/>
              </a:ext>
            </a:extLst>
          </p:cNvPr>
          <p:cNvSpPr/>
          <p:nvPr/>
        </p:nvSpPr>
        <p:spPr>
          <a:xfrm rot="18013018">
            <a:off x="5038750" y="3248101"/>
            <a:ext cx="368911" cy="368911"/>
          </a:xfrm>
          <a:prstGeom prst="ellipse">
            <a:avLst/>
          </a:prstGeom>
          <a:solidFill>
            <a:srgbClr val="8D42C6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" name="Straight Arrow Connector 112">
            <a:extLst>
              <a:ext uri="{FF2B5EF4-FFF2-40B4-BE49-F238E27FC236}">
                <a16:creationId xmlns:a16="http://schemas.microsoft.com/office/drawing/2014/main" id="{EE6F7F19-012E-70CE-E9B3-C04C73EF56DE}"/>
              </a:ext>
            </a:extLst>
          </p:cNvPr>
          <p:cNvCxnSpPr>
            <a:cxnSpLocks/>
          </p:cNvCxnSpPr>
          <p:nvPr/>
        </p:nvCxnSpPr>
        <p:spPr>
          <a:xfrm>
            <a:off x="3619447" y="3340583"/>
            <a:ext cx="84653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 title="IguanaTex Bitmap Display">
            <a:extLst>
              <a:ext uri="{FF2B5EF4-FFF2-40B4-BE49-F238E27FC236}">
                <a16:creationId xmlns:a16="http://schemas.microsoft.com/office/drawing/2014/main" id="{3BBC6F3C-5DAA-ABBE-9FC8-706A1204679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214449" y="2669366"/>
            <a:ext cx="595440" cy="362369"/>
          </a:xfrm>
          <a:prstGeom prst="rect">
            <a:avLst/>
          </a:prstGeom>
        </p:spPr>
      </p:pic>
      <p:sp>
        <p:nvSpPr>
          <p:cNvPr id="45" name="Freeform 9 2">
            <a:extLst>
              <a:ext uri="{FF2B5EF4-FFF2-40B4-BE49-F238E27FC236}">
                <a16:creationId xmlns:a16="http://schemas.microsoft.com/office/drawing/2014/main" id="{B78B3A4B-28F6-9A00-5896-F504650620FE}"/>
              </a:ext>
            </a:extLst>
          </p:cNvPr>
          <p:cNvSpPr/>
          <p:nvPr/>
        </p:nvSpPr>
        <p:spPr bwMode="auto">
          <a:xfrm>
            <a:off x="4821404" y="3071068"/>
            <a:ext cx="2431606" cy="945407"/>
          </a:xfrm>
          <a:custGeom>
            <a:avLst/>
            <a:gdLst>
              <a:gd name="connsiteX0" fmla="*/ 0 w 1550194"/>
              <a:gd name="connsiteY0" fmla="*/ 7144 h 1208485"/>
              <a:gd name="connsiteX1" fmla="*/ 742950 w 1550194"/>
              <a:gd name="connsiteY1" fmla="*/ 1207294 h 1208485"/>
              <a:gd name="connsiteX2" fmla="*/ 1550194 w 1550194"/>
              <a:gd name="connsiteY2" fmla="*/ 0 h 1208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0194" h="1208485">
                <a:moveTo>
                  <a:pt x="0" y="7144"/>
                </a:moveTo>
                <a:cubicBezTo>
                  <a:pt x="242292" y="607814"/>
                  <a:pt x="484584" y="1208485"/>
                  <a:pt x="742950" y="1207294"/>
                </a:cubicBezTo>
                <a:cubicBezTo>
                  <a:pt x="1001316" y="1206103"/>
                  <a:pt x="1275755" y="603051"/>
                  <a:pt x="1550194" y="0"/>
                </a:cubicBezTo>
              </a:path>
            </a:pathLst>
          </a:custGeom>
          <a:ln w="28575">
            <a:solidFill>
              <a:srgbClr val="44546A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ts val="2400"/>
              </a:lnSpc>
              <a:spcBef>
                <a:spcPts val="600"/>
              </a:spcBef>
              <a:spcAft>
                <a:spcPct val="0"/>
              </a:spcAft>
              <a:buClr>
                <a:srgbClr val="2A6AB3"/>
              </a:buClr>
              <a:buSzPct val="110000"/>
              <a:buFont typeface="Wingdings" pitchFamily="16" charset="2"/>
              <a:buNone/>
              <a:tabLst/>
            </a:pPr>
            <a:endParaRPr kumimoji="0" lang="de-CH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" name="TextBox 34 2">
            <a:extLst>
              <a:ext uri="{FF2B5EF4-FFF2-40B4-BE49-F238E27FC236}">
                <a16:creationId xmlns:a16="http://schemas.microsoft.com/office/drawing/2014/main" id="{23902ED2-F86B-CE38-E184-01825BEF5DA2}"/>
              </a:ext>
            </a:extLst>
          </p:cNvPr>
          <p:cNvSpPr txBox="1"/>
          <p:nvPr/>
        </p:nvSpPr>
        <p:spPr>
          <a:xfrm>
            <a:off x="2837230" y="2713027"/>
            <a:ext cx="2314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1050 nm</a:t>
            </a: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D26A800C-DE10-E4E5-09A2-F6A87E626991}"/>
              </a:ext>
            </a:extLst>
          </p:cNvPr>
          <p:cNvGrpSpPr/>
          <p:nvPr/>
        </p:nvGrpSpPr>
        <p:grpSpPr>
          <a:xfrm>
            <a:off x="6763146" y="2673519"/>
            <a:ext cx="2590049" cy="2027220"/>
            <a:chOff x="6814663" y="4497714"/>
            <a:chExt cx="2590049" cy="2027220"/>
          </a:xfrm>
        </p:grpSpPr>
        <p:sp>
          <p:nvSpPr>
            <p:cNvPr id="21" name="TextBox 35 1">
              <a:extLst>
                <a:ext uri="{FF2B5EF4-FFF2-40B4-BE49-F238E27FC236}">
                  <a16:creationId xmlns:a16="http://schemas.microsoft.com/office/drawing/2014/main" id="{FA737DCC-5966-7D9C-EF67-3F88F1EB2121}"/>
                </a:ext>
              </a:extLst>
            </p:cNvPr>
            <p:cNvSpPr txBox="1"/>
            <p:nvPr/>
          </p:nvSpPr>
          <p:spPr>
            <a:xfrm>
              <a:off x="6953962" y="5509271"/>
              <a:ext cx="24507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dirty="0">
                  <a:solidFill>
                    <a:srgbClr val="8D42C6"/>
                  </a:solidFill>
                </a:rPr>
                <a:t>Laser pulse maps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D42C6"/>
                  </a:solidFill>
                  <a:effectLst/>
                  <a:uLnTx/>
                  <a:uFillTx/>
                </a:rPr>
                <a:t>motional state onto internal state of Be</a:t>
              </a:r>
              <a:r>
                <a:rPr kumimoji="0" lang="en-US" sz="20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8D42C6"/>
                  </a:solidFill>
                  <a:effectLst/>
                  <a:uLnTx/>
                  <a:uFillTx/>
                </a:rPr>
                <a:t>+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8D42C6"/>
                  </a:solidFill>
                  <a:effectLst/>
                  <a:uLnTx/>
                  <a:uFillTx/>
                </a:rPr>
                <a:t> </a:t>
              </a:r>
            </a:p>
          </p:txBody>
        </p:sp>
        <p:cxnSp>
          <p:nvCxnSpPr>
            <p:cNvPr id="41" name="Straight Arrow Connector 109">
              <a:extLst>
                <a:ext uri="{FF2B5EF4-FFF2-40B4-BE49-F238E27FC236}">
                  <a16:creationId xmlns:a16="http://schemas.microsoft.com/office/drawing/2014/main" id="{60516790-713E-E326-73EB-970BFBED3063}"/>
                </a:ext>
              </a:extLst>
            </p:cNvPr>
            <p:cNvCxnSpPr>
              <a:cxnSpLocks/>
            </p:cNvCxnSpPr>
            <p:nvPr/>
          </p:nvCxnSpPr>
          <p:spPr>
            <a:xfrm>
              <a:off x="7684531" y="5106229"/>
              <a:ext cx="947766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  <a:effectLst>
              <a:glow rad="63500">
                <a:srgbClr val="7030A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35 2">
              <a:extLst>
                <a:ext uri="{FF2B5EF4-FFF2-40B4-BE49-F238E27FC236}">
                  <a16:creationId xmlns:a16="http://schemas.microsoft.com/office/drawing/2014/main" id="{AC8C7DA6-C8E0-117A-CC64-D40344BB9461}"/>
                </a:ext>
              </a:extLst>
            </p:cNvPr>
            <p:cNvSpPr txBox="1"/>
            <p:nvPr/>
          </p:nvSpPr>
          <p:spPr>
            <a:xfrm>
              <a:off x="6814663" y="4497714"/>
              <a:ext cx="245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dirty="0">
                  <a:solidFill>
                    <a:srgbClr val="8D42C6"/>
                  </a:solidFill>
                </a:rPr>
                <a:t>313 nm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D42C6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9" name="Textfeld 48">
            <a:extLst>
              <a:ext uri="{FF2B5EF4-FFF2-40B4-BE49-F238E27FC236}">
                <a16:creationId xmlns:a16="http://schemas.microsoft.com/office/drawing/2014/main" id="{500BB846-89A6-F813-C323-84FA6BFCDE41}"/>
              </a:ext>
            </a:extLst>
          </p:cNvPr>
          <p:cNvSpPr txBox="1"/>
          <p:nvPr/>
        </p:nvSpPr>
        <p:spPr>
          <a:xfrm>
            <a:off x="351037" y="36054"/>
            <a:ext cx="834909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ea typeface="+mj-ea"/>
                <a:cs typeface="+mj-cs"/>
              </a:rPr>
              <a:t>Quantum logic state detection</a:t>
            </a:r>
            <a:endParaRPr lang="de-CH" sz="4400" dirty="0">
              <a:ea typeface="+mj-ea"/>
              <a:cs typeface="+mj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901C15-8E4E-F732-D96F-427FB57C4795}"/>
              </a:ext>
            </a:extLst>
          </p:cNvPr>
          <p:cNvSpPr txBox="1"/>
          <p:nvPr/>
        </p:nvSpPr>
        <p:spPr>
          <a:xfrm>
            <a:off x="2406" y="6557628"/>
            <a:ext cx="3610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P. O. Schmidt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et al.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 Science 309, 749 (2005)</a:t>
            </a:r>
            <a:endParaRPr lang="de-CH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E7FEB7B-C0D5-69C4-D322-B4B361F733F7}"/>
              </a:ext>
            </a:extLst>
          </p:cNvPr>
          <p:cNvSpPr txBox="1"/>
          <p:nvPr/>
        </p:nvSpPr>
        <p:spPr>
          <a:xfrm>
            <a:off x="1464815" y="699486"/>
            <a:ext cx="6181724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ea typeface="+mj-ea"/>
                <a:cs typeface="+mj-cs"/>
              </a:rPr>
              <a:t>&amp; pumping</a:t>
            </a:r>
            <a:endParaRPr lang="de-CH" sz="4400" dirty="0">
              <a:ea typeface="+mj-ea"/>
              <a:cs typeface="+mj-cs"/>
            </a:endParaRPr>
          </a:p>
        </p:txBody>
      </p:sp>
      <p:pic>
        <p:nvPicPr>
          <p:cNvPr id="22" name="Graphic 34 1">
            <a:extLst>
              <a:ext uri="{FF2B5EF4-FFF2-40B4-BE49-F238E27FC236}">
                <a16:creationId xmlns:a16="http://schemas.microsoft.com/office/drawing/2014/main" id="{93D980CB-9B66-4440-54BA-D4BC2FE508B2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9485" r="39821"/>
          <a:stretch/>
        </p:blipFill>
        <p:spPr>
          <a:xfrm>
            <a:off x="5551974" y="2907496"/>
            <a:ext cx="839857" cy="1055628"/>
          </a:xfrm>
          <a:prstGeom prst="rect">
            <a:avLst/>
          </a:prstGeom>
        </p:spPr>
      </p:pic>
      <p:pic>
        <p:nvPicPr>
          <p:cNvPr id="37" name="Graphic 34 1">
            <a:extLst>
              <a:ext uri="{FF2B5EF4-FFF2-40B4-BE49-F238E27FC236}">
                <a16:creationId xmlns:a16="http://schemas.microsoft.com/office/drawing/2014/main" id="{169E6C66-6362-04F4-C1BD-499DF7CFC097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9485" r="39821"/>
          <a:stretch/>
        </p:blipFill>
        <p:spPr>
          <a:xfrm>
            <a:off x="1501961" y="2918839"/>
            <a:ext cx="839857" cy="1055628"/>
          </a:xfrm>
          <a:prstGeom prst="rect">
            <a:avLst/>
          </a:prstGeom>
        </p:spPr>
      </p:pic>
      <p:pic>
        <p:nvPicPr>
          <p:cNvPr id="39" name="Graphic 34 1">
            <a:extLst>
              <a:ext uri="{FF2B5EF4-FFF2-40B4-BE49-F238E27FC236}">
                <a16:creationId xmlns:a16="http://schemas.microsoft.com/office/drawing/2014/main" id="{2F8FC1F0-D76A-016C-8C9D-02D7A1BACCD5}"/>
              </a:ext>
            </a:extLst>
          </p:cNvPr>
          <p:cNvPicPr>
            <a:picLocks noChangeAspect="1"/>
          </p:cNvPicPr>
          <p:nvPr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9485" r="39821"/>
          <a:stretch/>
        </p:blipFill>
        <p:spPr>
          <a:xfrm>
            <a:off x="9636616" y="2902697"/>
            <a:ext cx="839857" cy="1055628"/>
          </a:xfrm>
          <a:prstGeom prst="rect">
            <a:avLst/>
          </a:prstGeom>
        </p:spPr>
      </p:pic>
      <p:grpSp>
        <p:nvGrpSpPr>
          <p:cNvPr id="15" name="Group 66">
            <a:extLst>
              <a:ext uri="{FF2B5EF4-FFF2-40B4-BE49-F238E27FC236}">
                <a16:creationId xmlns:a16="http://schemas.microsoft.com/office/drawing/2014/main" id="{271E9A71-A4E1-24DD-33F2-CC0A45A84603}"/>
              </a:ext>
            </a:extLst>
          </p:cNvPr>
          <p:cNvGrpSpPr/>
          <p:nvPr/>
        </p:nvGrpSpPr>
        <p:grpSpPr>
          <a:xfrm rot="19713267">
            <a:off x="1811296" y="3301017"/>
            <a:ext cx="1075526" cy="227749"/>
            <a:chOff x="1174506" y="3150201"/>
            <a:chExt cx="1254090" cy="265561"/>
          </a:xfrm>
        </p:grpSpPr>
        <p:sp>
          <p:nvSpPr>
            <p:cNvPr id="16" name="Freeform 29 3">
              <a:extLst>
                <a:ext uri="{FF2B5EF4-FFF2-40B4-BE49-F238E27FC236}">
                  <a16:creationId xmlns:a16="http://schemas.microsoft.com/office/drawing/2014/main" id="{1C9604B2-9330-1A29-FBDD-5AE2895B4BC8}"/>
                </a:ext>
              </a:extLst>
            </p:cNvPr>
            <p:cNvSpPr/>
            <p:nvPr/>
          </p:nvSpPr>
          <p:spPr>
            <a:xfrm>
              <a:off x="1333635" y="3196415"/>
              <a:ext cx="853440" cy="182892"/>
            </a:xfrm>
            <a:custGeom>
              <a:avLst/>
              <a:gdLst>
                <a:gd name="connsiteX0" fmla="*/ 0 w 853440"/>
                <a:gd name="connsiteY0" fmla="*/ 76206 h 182892"/>
                <a:gd name="connsiteX1" fmla="*/ 160020 w 853440"/>
                <a:gd name="connsiteY1" fmla="*/ 106686 h 182892"/>
                <a:gd name="connsiteX2" fmla="*/ 228600 w 853440"/>
                <a:gd name="connsiteY2" fmla="*/ 175266 h 182892"/>
                <a:gd name="connsiteX3" fmla="*/ 281940 w 853440"/>
                <a:gd name="connsiteY3" fmla="*/ 7626 h 182892"/>
                <a:gd name="connsiteX4" fmla="*/ 358140 w 853440"/>
                <a:gd name="connsiteY4" fmla="*/ 182886 h 182892"/>
                <a:gd name="connsiteX5" fmla="*/ 419100 w 853440"/>
                <a:gd name="connsiteY5" fmla="*/ 6 h 182892"/>
                <a:gd name="connsiteX6" fmla="*/ 464820 w 853440"/>
                <a:gd name="connsiteY6" fmla="*/ 175266 h 182892"/>
                <a:gd name="connsiteX7" fmla="*/ 533400 w 853440"/>
                <a:gd name="connsiteY7" fmla="*/ 7626 h 182892"/>
                <a:gd name="connsiteX8" fmla="*/ 594360 w 853440"/>
                <a:gd name="connsiteY8" fmla="*/ 175266 h 182892"/>
                <a:gd name="connsiteX9" fmla="*/ 647700 w 853440"/>
                <a:gd name="connsiteY9" fmla="*/ 15246 h 182892"/>
                <a:gd name="connsiteX10" fmla="*/ 708660 w 853440"/>
                <a:gd name="connsiteY10" fmla="*/ 144786 h 182892"/>
                <a:gd name="connsiteX11" fmla="*/ 769620 w 853440"/>
                <a:gd name="connsiteY11" fmla="*/ 76206 h 182892"/>
                <a:gd name="connsiteX12" fmla="*/ 853440 w 853440"/>
                <a:gd name="connsiteY12" fmla="*/ 76206 h 1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3440" h="182892">
                  <a:moveTo>
                    <a:pt x="0" y="76206"/>
                  </a:moveTo>
                  <a:cubicBezTo>
                    <a:pt x="60960" y="83191"/>
                    <a:pt x="121920" y="90176"/>
                    <a:pt x="160020" y="106686"/>
                  </a:cubicBezTo>
                  <a:cubicBezTo>
                    <a:pt x="198120" y="123196"/>
                    <a:pt x="208280" y="191776"/>
                    <a:pt x="228600" y="175266"/>
                  </a:cubicBezTo>
                  <a:cubicBezTo>
                    <a:pt x="248920" y="158756"/>
                    <a:pt x="260350" y="6356"/>
                    <a:pt x="281940" y="7626"/>
                  </a:cubicBezTo>
                  <a:cubicBezTo>
                    <a:pt x="303530" y="8896"/>
                    <a:pt x="335280" y="184156"/>
                    <a:pt x="358140" y="182886"/>
                  </a:cubicBezTo>
                  <a:cubicBezTo>
                    <a:pt x="381000" y="181616"/>
                    <a:pt x="401320" y="1276"/>
                    <a:pt x="419100" y="6"/>
                  </a:cubicBezTo>
                  <a:cubicBezTo>
                    <a:pt x="436880" y="-1264"/>
                    <a:pt x="445770" y="173996"/>
                    <a:pt x="464820" y="175266"/>
                  </a:cubicBezTo>
                  <a:cubicBezTo>
                    <a:pt x="483870" y="176536"/>
                    <a:pt x="511810" y="7626"/>
                    <a:pt x="533400" y="7626"/>
                  </a:cubicBezTo>
                  <a:cubicBezTo>
                    <a:pt x="554990" y="7626"/>
                    <a:pt x="575310" y="173996"/>
                    <a:pt x="594360" y="175266"/>
                  </a:cubicBezTo>
                  <a:cubicBezTo>
                    <a:pt x="613410" y="176536"/>
                    <a:pt x="628650" y="20326"/>
                    <a:pt x="647700" y="15246"/>
                  </a:cubicBezTo>
                  <a:cubicBezTo>
                    <a:pt x="666750" y="10166"/>
                    <a:pt x="688340" y="134626"/>
                    <a:pt x="708660" y="144786"/>
                  </a:cubicBezTo>
                  <a:cubicBezTo>
                    <a:pt x="728980" y="154946"/>
                    <a:pt x="745490" y="87636"/>
                    <a:pt x="769620" y="76206"/>
                  </a:cubicBezTo>
                  <a:cubicBezTo>
                    <a:pt x="793750" y="64776"/>
                    <a:pt x="823595" y="70491"/>
                    <a:pt x="853440" y="7620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68">
              <a:extLst>
                <a:ext uri="{FF2B5EF4-FFF2-40B4-BE49-F238E27FC236}">
                  <a16:creationId xmlns:a16="http://schemas.microsoft.com/office/drawing/2014/main" id="{5405058F-2DA6-0BED-0031-3E41EFB3C7AC}"/>
                </a:ext>
              </a:extLst>
            </p:cNvPr>
            <p:cNvSpPr/>
            <p:nvPr/>
          </p:nvSpPr>
          <p:spPr>
            <a:xfrm>
              <a:off x="1174506" y="3158452"/>
              <a:ext cx="257310" cy="257310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69">
              <a:extLst>
                <a:ext uri="{FF2B5EF4-FFF2-40B4-BE49-F238E27FC236}">
                  <a16:creationId xmlns:a16="http://schemas.microsoft.com/office/drawing/2014/main" id="{1E42C0FE-010B-0A62-B570-69A57D864DAB}"/>
                </a:ext>
              </a:extLst>
            </p:cNvPr>
            <p:cNvSpPr/>
            <p:nvPr/>
          </p:nvSpPr>
          <p:spPr>
            <a:xfrm>
              <a:off x="2171286" y="3150201"/>
              <a:ext cx="257310" cy="257310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70">
            <a:extLst>
              <a:ext uri="{FF2B5EF4-FFF2-40B4-BE49-F238E27FC236}">
                <a16:creationId xmlns:a16="http://schemas.microsoft.com/office/drawing/2014/main" id="{DDA37DD3-BE06-4018-DD4D-76FE12506EDC}"/>
              </a:ext>
            </a:extLst>
          </p:cNvPr>
          <p:cNvSpPr/>
          <p:nvPr/>
        </p:nvSpPr>
        <p:spPr>
          <a:xfrm rot="18013018">
            <a:off x="1268082" y="3238577"/>
            <a:ext cx="393467" cy="393467"/>
          </a:xfrm>
          <a:prstGeom prst="ellipse">
            <a:avLst/>
          </a:prstGeom>
          <a:solidFill>
            <a:srgbClr val="8D42C6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77">
            <a:extLst>
              <a:ext uri="{FF2B5EF4-FFF2-40B4-BE49-F238E27FC236}">
                <a16:creationId xmlns:a16="http://schemas.microsoft.com/office/drawing/2014/main" id="{B072E980-8527-E6A7-CCB8-59AA32989DE7}"/>
              </a:ext>
            </a:extLst>
          </p:cNvPr>
          <p:cNvGrpSpPr/>
          <p:nvPr/>
        </p:nvGrpSpPr>
        <p:grpSpPr>
          <a:xfrm rot="19713267">
            <a:off x="5858218" y="3287323"/>
            <a:ext cx="1075526" cy="227749"/>
            <a:chOff x="1174506" y="3150201"/>
            <a:chExt cx="1254090" cy="265561"/>
          </a:xfrm>
          <a:effectLst/>
        </p:grpSpPr>
        <p:sp>
          <p:nvSpPr>
            <p:cNvPr id="26" name="Freeform 29 4">
              <a:extLst>
                <a:ext uri="{FF2B5EF4-FFF2-40B4-BE49-F238E27FC236}">
                  <a16:creationId xmlns:a16="http://schemas.microsoft.com/office/drawing/2014/main" id="{CCCE402F-E4C7-A1FF-7B7B-F0702B0461D1}"/>
                </a:ext>
              </a:extLst>
            </p:cNvPr>
            <p:cNvSpPr/>
            <p:nvPr/>
          </p:nvSpPr>
          <p:spPr>
            <a:xfrm>
              <a:off x="1333635" y="3196415"/>
              <a:ext cx="853440" cy="182892"/>
            </a:xfrm>
            <a:custGeom>
              <a:avLst/>
              <a:gdLst>
                <a:gd name="connsiteX0" fmla="*/ 0 w 853440"/>
                <a:gd name="connsiteY0" fmla="*/ 76206 h 182892"/>
                <a:gd name="connsiteX1" fmla="*/ 160020 w 853440"/>
                <a:gd name="connsiteY1" fmla="*/ 106686 h 182892"/>
                <a:gd name="connsiteX2" fmla="*/ 228600 w 853440"/>
                <a:gd name="connsiteY2" fmla="*/ 175266 h 182892"/>
                <a:gd name="connsiteX3" fmla="*/ 281940 w 853440"/>
                <a:gd name="connsiteY3" fmla="*/ 7626 h 182892"/>
                <a:gd name="connsiteX4" fmla="*/ 358140 w 853440"/>
                <a:gd name="connsiteY4" fmla="*/ 182886 h 182892"/>
                <a:gd name="connsiteX5" fmla="*/ 419100 w 853440"/>
                <a:gd name="connsiteY5" fmla="*/ 6 h 182892"/>
                <a:gd name="connsiteX6" fmla="*/ 464820 w 853440"/>
                <a:gd name="connsiteY6" fmla="*/ 175266 h 182892"/>
                <a:gd name="connsiteX7" fmla="*/ 533400 w 853440"/>
                <a:gd name="connsiteY7" fmla="*/ 7626 h 182892"/>
                <a:gd name="connsiteX8" fmla="*/ 594360 w 853440"/>
                <a:gd name="connsiteY8" fmla="*/ 175266 h 182892"/>
                <a:gd name="connsiteX9" fmla="*/ 647700 w 853440"/>
                <a:gd name="connsiteY9" fmla="*/ 15246 h 182892"/>
                <a:gd name="connsiteX10" fmla="*/ 708660 w 853440"/>
                <a:gd name="connsiteY10" fmla="*/ 144786 h 182892"/>
                <a:gd name="connsiteX11" fmla="*/ 769620 w 853440"/>
                <a:gd name="connsiteY11" fmla="*/ 76206 h 182892"/>
                <a:gd name="connsiteX12" fmla="*/ 853440 w 853440"/>
                <a:gd name="connsiteY12" fmla="*/ 76206 h 1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3440" h="182892">
                  <a:moveTo>
                    <a:pt x="0" y="76206"/>
                  </a:moveTo>
                  <a:cubicBezTo>
                    <a:pt x="60960" y="83191"/>
                    <a:pt x="121920" y="90176"/>
                    <a:pt x="160020" y="106686"/>
                  </a:cubicBezTo>
                  <a:cubicBezTo>
                    <a:pt x="198120" y="123196"/>
                    <a:pt x="208280" y="191776"/>
                    <a:pt x="228600" y="175266"/>
                  </a:cubicBezTo>
                  <a:cubicBezTo>
                    <a:pt x="248920" y="158756"/>
                    <a:pt x="260350" y="6356"/>
                    <a:pt x="281940" y="7626"/>
                  </a:cubicBezTo>
                  <a:cubicBezTo>
                    <a:pt x="303530" y="8896"/>
                    <a:pt x="335280" y="184156"/>
                    <a:pt x="358140" y="182886"/>
                  </a:cubicBezTo>
                  <a:cubicBezTo>
                    <a:pt x="381000" y="181616"/>
                    <a:pt x="401320" y="1276"/>
                    <a:pt x="419100" y="6"/>
                  </a:cubicBezTo>
                  <a:cubicBezTo>
                    <a:pt x="436880" y="-1264"/>
                    <a:pt x="445770" y="173996"/>
                    <a:pt x="464820" y="175266"/>
                  </a:cubicBezTo>
                  <a:cubicBezTo>
                    <a:pt x="483870" y="176536"/>
                    <a:pt x="511810" y="7626"/>
                    <a:pt x="533400" y="7626"/>
                  </a:cubicBezTo>
                  <a:cubicBezTo>
                    <a:pt x="554990" y="7626"/>
                    <a:pt x="575310" y="173996"/>
                    <a:pt x="594360" y="175266"/>
                  </a:cubicBezTo>
                  <a:cubicBezTo>
                    <a:pt x="613410" y="176536"/>
                    <a:pt x="628650" y="20326"/>
                    <a:pt x="647700" y="15246"/>
                  </a:cubicBezTo>
                  <a:cubicBezTo>
                    <a:pt x="666750" y="10166"/>
                    <a:pt x="688340" y="134626"/>
                    <a:pt x="708660" y="144786"/>
                  </a:cubicBezTo>
                  <a:cubicBezTo>
                    <a:pt x="728980" y="154946"/>
                    <a:pt x="745490" y="87636"/>
                    <a:pt x="769620" y="76206"/>
                  </a:cubicBezTo>
                  <a:cubicBezTo>
                    <a:pt x="793750" y="64776"/>
                    <a:pt x="823595" y="70491"/>
                    <a:pt x="853440" y="7620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79">
              <a:extLst>
                <a:ext uri="{FF2B5EF4-FFF2-40B4-BE49-F238E27FC236}">
                  <a16:creationId xmlns:a16="http://schemas.microsoft.com/office/drawing/2014/main" id="{0DFD1883-644B-6DB0-0ABC-1D84CA0EF167}"/>
                </a:ext>
              </a:extLst>
            </p:cNvPr>
            <p:cNvSpPr/>
            <p:nvPr/>
          </p:nvSpPr>
          <p:spPr>
            <a:xfrm>
              <a:off x="1174506" y="3158452"/>
              <a:ext cx="257310" cy="257310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C84A484C-87D7-CD3A-C22D-6CE924BCF849}"/>
                </a:ext>
              </a:extLst>
            </p:cNvPr>
            <p:cNvSpPr/>
            <p:nvPr/>
          </p:nvSpPr>
          <p:spPr>
            <a:xfrm>
              <a:off x="2171286" y="3150201"/>
              <a:ext cx="257310" cy="257310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81">
            <a:extLst>
              <a:ext uri="{FF2B5EF4-FFF2-40B4-BE49-F238E27FC236}">
                <a16:creationId xmlns:a16="http://schemas.microsoft.com/office/drawing/2014/main" id="{7369E358-692E-5138-07CE-CF4D180BCB46}"/>
              </a:ext>
            </a:extLst>
          </p:cNvPr>
          <p:cNvSpPr/>
          <p:nvPr/>
        </p:nvSpPr>
        <p:spPr>
          <a:xfrm rot="18013018">
            <a:off x="5315004" y="3224883"/>
            <a:ext cx="393467" cy="393467"/>
          </a:xfrm>
          <a:prstGeom prst="ellipse">
            <a:avLst/>
          </a:prstGeom>
          <a:solidFill>
            <a:srgbClr val="8D42C6"/>
          </a:solidFill>
          <a:ln w="19050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5B9E49-C63D-0AB7-DC86-BAACD226EAE3}"/>
              </a:ext>
            </a:extLst>
          </p:cNvPr>
          <p:cNvGrpSpPr/>
          <p:nvPr/>
        </p:nvGrpSpPr>
        <p:grpSpPr>
          <a:xfrm>
            <a:off x="8891499" y="2505612"/>
            <a:ext cx="2543729" cy="1526805"/>
            <a:chOff x="8943016" y="4174359"/>
            <a:chExt cx="2543729" cy="1526805"/>
          </a:xfrm>
        </p:grpSpPr>
        <p:grpSp>
          <p:nvGrpSpPr>
            <p:cNvPr id="32" name="Group 88">
              <a:extLst>
                <a:ext uri="{FF2B5EF4-FFF2-40B4-BE49-F238E27FC236}">
                  <a16:creationId xmlns:a16="http://schemas.microsoft.com/office/drawing/2014/main" id="{9639312C-FA8E-FA63-77A1-667E03825598}"/>
                </a:ext>
              </a:extLst>
            </p:cNvPr>
            <p:cNvGrpSpPr/>
            <p:nvPr/>
          </p:nvGrpSpPr>
          <p:grpSpPr>
            <a:xfrm rot="19713267">
              <a:off x="9983864" y="4940343"/>
              <a:ext cx="1075526" cy="227749"/>
              <a:chOff x="1174506" y="3150201"/>
              <a:chExt cx="1254090" cy="265561"/>
            </a:xfrm>
          </p:grpSpPr>
          <p:sp>
            <p:nvSpPr>
              <p:cNvPr id="33" name="Freeform 29 5">
                <a:extLst>
                  <a:ext uri="{FF2B5EF4-FFF2-40B4-BE49-F238E27FC236}">
                    <a16:creationId xmlns:a16="http://schemas.microsoft.com/office/drawing/2014/main" id="{07C2780E-ED2C-9772-9022-2AB64FC7713B}"/>
                  </a:ext>
                </a:extLst>
              </p:cNvPr>
              <p:cNvSpPr/>
              <p:nvPr/>
            </p:nvSpPr>
            <p:spPr>
              <a:xfrm>
                <a:off x="1333635" y="3196415"/>
                <a:ext cx="853440" cy="182892"/>
              </a:xfrm>
              <a:custGeom>
                <a:avLst/>
                <a:gdLst>
                  <a:gd name="connsiteX0" fmla="*/ 0 w 853440"/>
                  <a:gd name="connsiteY0" fmla="*/ 76206 h 182892"/>
                  <a:gd name="connsiteX1" fmla="*/ 160020 w 853440"/>
                  <a:gd name="connsiteY1" fmla="*/ 106686 h 182892"/>
                  <a:gd name="connsiteX2" fmla="*/ 228600 w 853440"/>
                  <a:gd name="connsiteY2" fmla="*/ 175266 h 182892"/>
                  <a:gd name="connsiteX3" fmla="*/ 281940 w 853440"/>
                  <a:gd name="connsiteY3" fmla="*/ 7626 h 182892"/>
                  <a:gd name="connsiteX4" fmla="*/ 358140 w 853440"/>
                  <a:gd name="connsiteY4" fmla="*/ 182886 h 182892"/>
                  <a:gd name="connsiteX5" fmla="*/ 419100 w 853440"/>
                  <a:gd name="connsiteY5" fmla="*/ 6 h 182892"/>
                  <a:gd name="connsiteX6" fmla="*/ 464820 w 853440"/>
                  <a:gd name="connsiteY6" fmla="*/ 175266 h 182892"/>
                  <a:gd name="connsiteX7" fmla="*/ 533400 w 853440"/>
                  <a:gd name="connsiteY7" fmla="*/ 7626 h 182892"/>
                  <a:gd name="connsiteX8" fmla="*/ 594360 w 853440"/>
                  <a:gd name="connsiteY8" fmla="*/ 175266 h 182892"/>
                  <a:gd name="connsiteX9" fmla="*/ 647700 w 853440"/>
                  <a:gd name="connsiteY9" fmla="*/ 15246 h 182892"/>
                  <a:gd name="connsiteX10" fmla="*/ 708660 w 853440"/>
                  <a:gd name="connsiteY10" fmla="*/ 144786 h 182892"/>
                  <a:gd name="connsiteX11" fmla="*/ 769620 w 853440"/>
                  <a:gd name="connsiteY11" fmla="*/ 76206 h 182892"/>
                  <a:gd name="connsiteX12" fmla="*/ 853440 w 853440"/>
                  <a:gd name="connsiteY12" fmla="*/ 76206 h 182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3440" h="182892">
                    <a:moveTo>
                      <a:pt x="0" y="76206"/>
                    </a:moveTo>
                    <a:cubicBezTo>
                      <a:pt x="60960" y="83191"/>
                      <a:pt x="121920" y="90176"/>
                      <a:pt x="160020" y="106686"/>
                    </a:cubicBezTo>
                    <a:cubicBezTo>
                      <a:pt x="198120" y="123196"/>
                      <a:pt x="208280" y="191776"/>
                      <a:pt x="228600" y="175266"/>
                    </a:cubicBezTo>
                    <a:cubicBezTo>
                      <a:pt x="248920" y="158756"/>
                      <a:pt x="260350" y="6356"/>
                      <a:pt x="281940" y="7626"/>
                    </a:cubicBezTo>
                    <a:cubicBezTo>
                      <a:pt x="303530" y="8896"/>
                      <a:pt x="335280" y="184156"/>
                      <a:pt x="358140" y="182886"/>
                    </a:cubicBezTo>
                    <a:cubicBezTo>
                      <a:pt x="381000" y="181616"/>
                      <a:pt x="401320" y="1276"/>
                      <a:pt x="419100" y="6"/>
                    </a:cubicBezTo>
                    <a:cubicBezTo>
                      <a:pt x="436880" y="-1264"/>
                      <a:pt x="445770" y="173996"/>
                      <a:pt x="464820" y="175266"/>
                    </a:cubicBezTo>
                    <a:cubicBezTo>
                      <a:pt x="483870" y="176536"/>
                      <a:pt x="511810" y="7626"/>
                      <a:pt x="533400" y="7626"/>
                    </a:cubicBezTo>
                    <a:cubicBezTo>
                      <a:pt x="554990" y="7626"/>
                      <a:pt x="575310" y="173996"/>
                      <a:pt x="594360" y="175266"/>
                    </a:cubicBezTo>
                    <a:cubicBezTo>
                      <a:pt x="613410" y="176536"/>
                      <a:pt x="628650" y="20326"/>
                      <a:pt x="647700" y="15246"/>
                    </a:cubicBezTo>
                    <a:cubicBezTo>
                      <a:pt x="666750" y="10166"/>
                      <a:pt x="688340" y="134626"/>
                      <a:pt x="708660" y="144786"/>
                    </a:cubicBezTo>
                    <a:cubicBezTo>
                      <a:pt x="728980" y="154946"/>
                      <a:pt x="745490" y="87636"/>
                      <a:pt x="769620" y="76206"/>
                    </a:cubicBezTo>
                    <a:cubicBezTo>
                      <a:pt x="793750" y="64776"/>
                      <a:pt x="823595" y="70491"/>
                      <a:pt x="853440" y="76206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90">
                <a:extLst>
                  <a:ext uri="{FF2B5EF4-FFF2-40B4-BE49-F238E27FC236}">
                    <a16:creationId xmlns:a16="http://schemas.microsoft.com/office/drawing/2014/main" id="{F401F27D-609A-AE59-F904-816CA542F878}"/>
                  </a:ext>
                </a:extLst>
              </p:cNvPr>
              <p:cNvSpPr/>
              <p:nvPr/>
            </p:nvSpPr>
            <p:spPr>
              <a:xfrm>
                <a:off x="1174506" y="3158452"/>
                <a:ext cx="257310" cy="257310"/>
              </a:xfrm>
              <a:prstGeom prst="ellipse">
                <a:avLst/>
              </a:prstGeom>
              <a:solidFill>
                <a:srgbClr val="FFBDBD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91">
                <a:extLst>
                  <a:ext uri="{FF2B5EF4-FFF2-40B4-BE49-F238E27FC236}">
                    <a16:creationId xmlns:a16="http://schemas.microsoft.com/office/drawing/2014/main" id="{4989DD53-8D0D-63AD-F4AA-6922A803884C}"/>
                  </a:ext>
                </a:extLst>
              </p:cNvPr>
              <p:cNvSpPr/>
              <p:nvPr/>
            </p:nvSpPr>
            <p:spPr>
              <a:xfrm>
                <a:off x="2171286" y="3150201"/>
                <a:ext cx="257310" cy="257310"/>
              </a:xfrm>
              <a:prstGeom prst="ellipse">
                <a:avLst/>
              </a:prstGeom>
              <a:solidFill>
                <a:srgbClr val="FFBDBD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Oval 92">
              <a:extLst>
                <a:ext uri="{FF2B5EF4-FFF2-40B4-BE49-F238E27FC236}">
                  <a16:creationId xmlns:a16="http://schemas.microsoft.com/office/drawing/2014/main" id="{07785419-CB24-CF93-95B6-7E060596A656}"/>
                </a:ext>
              </a:extLst>
            </p:cNvPr>
            <p:cNvSpPr/>
            <p:nvPr/>
          </p:nvSpPr>
          <p:spPr>
            <a:xfrm rot="18013018">
              <a:off x="9440650" y="4877903"/>
              <a:ext cx="393467" cy="393467"/>
            </a:xfrm>
            <a:prstGeom prst="ellipse">
              <a:avLst/>
            </a:prstGeom>
            <a:solidFill>
              <a:srgbClr val="8D42C6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8" name="Picture 77" descr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 title="IguanaTex Bitmap Display">
              <a:extLst>
                <a:ext uri="{FF2B5EF4-FFF2-40B4-BE49-F238E27FC236}">
                  <a16:creationId xmlns:a16="http://schemas.microsoft.com/office/drawing/2014/main" id="{46B8480A-8B54-EA8B-3393-563ACCA293E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0891305" y="4174359"/>
              <a:ext cx="595440" cy="362369"/>
            </a:xfrm>
            <a:prstGeom prst="rect">
              <a:avLst/>
            </a:prstGeom>
          </p:spPr>
        </p:pic>
        <p:pic>
          <p:nvPicPr>
            <p:cNvPr id="38" name="Picture 96">
              <a:extLst>
                <a:ext uri="{FF2B5EF4-FFF2-40B4-BE49-F238E27FC236}">
                  <a16:creationId xmlns:a16="http://schemas.microsoft.com/office/drawing/2014/main" id="{950FE26D-96CD-D7F5-E58B-64D7D2E87820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7691" y="5403590"/>
              <a:ext cx="279754" cy="297574"/>
            </a:xfrm>
            <a:prstGeom prst="rect">
              <a:avLst/>
            </a:prstGeom>
          </p:spPr>
        </p:pic>
        <p:sp>
          <p:nvSpPr>
            <p:cNvPr id="46" name="Freeform 9 3">
              <a:extLst>
                <a:ext uri="{FF2B5EF4-FFF2-40B4-BE49-F238E27FC236}">
                  <a16:creationId xmlns:a16="http://schemas.microsoft.com/office/drawing/2014/main" id="{54528986-9B5F-061B-F6D8-D7E66588C234}"/>
                </a:ext>
              </a:extLst>
            </p:cNvPr>
            <p:cNvSpPr/>
            <p:nvPr/>
          </p:nvSpPr>
          <p:spPr bwMode="auto">
            <a:xfrm>
              <a:off x="8943016" y="4692249"/>
              <a:ext cx="2431606" cy="945407"/>
            </a:xfrm>
            <a:custGeom>
              <a:avLst/>
              <a:gdLst>
                <a:gd name="connsiteX0" fmla="*/ 0 w 1550194"/>
                <a:gd name="connsiteY0" fmla="*/ 7144 h 1208485"/>
                <a:gd name="connsiteX1" fmla="*/ 742950 w 1550194"/>
                <a:gd name="connsiteY1" fmla="*/ 1207294 h 1208485"/>
                <a:gd name="connsiteX2" fmla="*/ 1550194 w 1550194"/>
                <a:gd name="connsiteY2" fmla="*/ 0 h 1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0194" h="1208485">
                  <a:moveTo>
                    <a:pt x="0" y="7144"/>
                  </a:moveTo>
                  <a:cubicBezTo>
                    <a:pt x="242292" y="607814"/>
                    <a:pt x="484584" y="1208485"/>
                    <a:pt x="742950" y="1207294"/>
                  </a:cubicBezTo>
                  <a:cubicBezTo>
                    <a:pt x="1001316" y="1206103"/>
                    <a:pt x="1275755" y="603051"/>
                    <a:pt x="1550194" y="0"/>
                  </a:cubicBezTo>
                </a:path>
              </a:pathLst>
            </a:custGeom>
            <a:ln w="28575">
              <a:solidFill>
                <a:srgbClr val="44546A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ts val="24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2A6AB3"/>
                </a:buClr>
                <a:buSzPct val="110000"/>
                <a:buFont typeface="Wingdings" pitchFamily="16" charset="2"/>
                <a:buNone/>
                <a:tabLst/>
              </a:pPr>
              <a:endParaRPr kumimoji="0" lang="de-CH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79" name="Gruppieren 378">
            <a:extLst>
              <a:ext uri="{FF2B5EF4-FFF2-40B4-BE49-F238E27FC236}">
                <a16:creationId xmlns:a16="http://schemas.microsoft.com/office/drawing/2014/main" id="{003C3E31-BC19-832B-601C-7CDF99DDA764}"/>
              </a:ext>
            </a:extLst>
          </p:cNvPr>
          <p:cNvGrpSpPr/>
          <p:nvPr/>
        </p:nvGrpSpPr>
        <p:grpSpPr>
          <a:xfrm>
            <a:off x="8895248" y="5114238"/>
            <a:ext cx="2431606" cy="1365804"/>
            <a:chOff x="8891499" y="4508744"/>
            <a:chExt cx="2431606" cy="1365804"/>
          </a:xfrm>
        </p:grpSpPr>
        <p:pic>
          <p:nvPicPr>
            <p:cNvPr id="367" name="Graphic 34 1">
              <a:extLst>
                <a:ext uri="{FF2B5EF4-FFF2-40B4-BE49-F238E27FC236}">
                  <a16:creationId xmlns:a16="http://schemas.microsoft.com/office/drawing/2014/main" id="{1D0353B9-3800-8877-1BD2-5985488875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l="39485" r="39821"/>
            <a:stretch/>
          </p:blipFill>
          <p:spPr>
            <a:xfrm>
              <a:off x="9636616" y="4737208"/>
              <a:ext cx="839857" cy="1055628"/>
            </a:xfrm>
            <a:prstGeom prst="rect">
              <a:avLst/>
            </a:prstGeom>
          </p:spPr>
        </p:pic>
        <p:grpSp>
          <p:nvGrpSpPr>
            <p:cNvPr id="368" name="Group 29">
              <a:extLst>
                <a:ext uri="{FF2B5EF4-FFF2-40B4-BE49-F238E27FC236}">
                  <a16:creationId xmlns:a16="http://schemas.microsoft.com/office/drawing/2014/main" id="{48D9AB84-2D3E-6969-1983-B0BC985FF86F}"/>
                </a:ext>
              </a:extLst>
            </p:cNvPr>
            <p:cNvGrpSpPr/>
            <p:nvPr/>
          </p:nvGrpSpPr>
          <p:grpSpPr>
            <a:xfrm>
              <a:off x="8891499" y="4508744"/>
              <a:ext cx="2431606" cy="1365804"/>
              <a:chOff x="8943016" y="4342980"/>
              <a:chExt cx="2431606" cy="1365804"/>
            </a:xfrm>
          </p:grpSpPr>
          <p:grpSp>
            <p:nvGrpSpPr>
              <p:cNvPr id="369" name="Group 88">
                <a:extLst>
                  <a:ext uri="{FF2B5EF4-FFF2-40B4-BE49-F238E27FC236}">
                    <a16:creationId xmlns:a16="http://schemas.microsoft.com/office/drawing/2014/main" id="{755A9C44-A7FF-DBA8-ADF9-CB70A5CC4856}"/>
                  </a:ext>
                </a:extLst>
              </p:cNvPr>
              <p:cNvGrpSpPr/>
              <p:nvPr/>
            </p:nvGrpSpPr>
            <p:grpSpPr>
              <a:xfrm rot="19713267">
                <a:off x="9983864" y="4940343"/>
                <a:ext cx="1075526" cy="227749"/>
                <a:chOff x="1174506" y="3150201"/>
                <a:chExt cx="1254090" cy="265561"/>
              </a:xfrm>
            </p:grpSpPr>
            <p:sp>
              <p:nvSpPr>
                <p:cNvPr id="375" name="Freeform 29 5">
                  <a:extLst>
                    <a:ext uri="{FF2B5EF4-FFF2-40B4-BE49-F238E27FC236}">
                      <a16:creationId xmlns:a16="http://schemas.microsoft.com/office/drawing/2014/main" id="{4D15BABF-DAC5-B4E9-E284-D5B0DCCE2818}"/>
                    </a:ext>
                  </a:extLst>
                </p:cNvPr>
                <p:cNvSpPr/>
                <p:nvPr/>
              </p:nvSpPr>
              <p:spPr>
                <a:xfrm>
                  <a:off x="1333635" y="3196415"/>
                  <a:ext cx="853440" cy="182892"/>
                </a:xfrm>
                <a:custGeom>
                  <a:avLst/>
                  <a:gdLst>
                    <a:gd name="connsiteX0" fmla="*/ 0 w 853440"/>
                    <a:gd name="connsiteY0" fmla="*/ 76206 h 182892"/>
                    <a:gd name="connsiteX1" fmla="*/ 160020 w 853440"/>
                    <a:gd name="connsiteY1" fmla="*/ 106686 h 182892"/>
                    <a:gd name="connsiteX2" fmla="*/ 228600 w 853440"/>
                    <a:gd name="connsiteY2" fmla="*/ 175266 h 182892"/>
                    <a:gd name="connsiteX3" fmla="*/ 281940 w 853440"/>
                    <a:gd name="connsiteY3" fmla="*/ 7626 h 182892"/>
                    <a:gd name="connsiteX4" fmla="*/ 358140 w 853440"/>
                    <a:gd name="connsiteY4" fmla="*/ 182886 h 182892"/>
                    <a:gd name="connsiteX5" fmla="*/ 419100 w 853440"/>
                    <a:gd name="connsiteY5" fmla="*/ 6 h 182892"/>
                    <a:gd name="connsiteX6" fmla="*/ 464820 w 853440"/>
                    <a:gd name="connsiteY6" fmla="*/ 175266 h 182892"/>
                    <a:gd name="connsiteX7" fmla="*/ 533400 w 853440"/>
                    <a:gd name="connsiteY7" fmla="*/ 7626 h 182892"/>
                    <a:gd name="connsiteX8" fmla="*/ 594360 w 853440"/>
                    <a:gd name="connsiteY8" fmla="*/ 175266 h 182892"/>
                    <a:gd name="connsiteX9" fmla="*/ 647700 w 853440"/>
                    <a:gd name="connsiteY9" fmla="*/ 15246 h 182892"/>
                    <a:gd name="connsiteX10" fmla="*/ 708660 w 853440"/>
                    <a:gd name="connsiteY10" fmla="*/ 144786 h 182892"/>
                    <a:gd name="connsiteX11" fmla="*/ 769620 w 853440"/>
                    <a:gd name="connsiteY11" fmla="*/ 76206 h 182892"/>
                    <a:gd name="connsiteX12" fmla="*/ 853440 w 853440"/>
                    <a:gd name="connsiteY12" fmla="*/ 76206 h 182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53440" h="182892">
                      <a:moveTo>
                        <a:pt x="0" y="76206"/>
                      </a:moveTo>
                      <a:cubicBezTo>
                        <a:pt x="60960" y="83191"/>
                        <a:pt x="121920" y="90176"/>
                        <a:pt x="160020" y="106686"/>
                      </a:cubicBezTo>
                      <a:cubicBezTo>
                        <a:pt x="198120" y="123196"/>
                        <a:pt x="208280" y="191776"/>
                        <a:pt x="228600" y="175266"/>
                      </a:cubicBezTo>
                      <a:cubicBezTo>
                        <a:pt x="248920" y="158756"/>
                        <a:pt x="260350" y="6356"/>
                        <a:pt x="281940" y="7626"/>
                      </a:cubicBezTo>
                      <a:cubicBezTo>
                        <a:pt x="303530" y="8896"/>
                        <a:pt x="335280" y="184156"/>
                        <a:pt x="358140" y="182886"/>
                      </a:cubicBezTo>
                      <a:cubicBezTo>
                        <a:pt x="381000" y="181616"/>
                        <a:pt x="401320" y="1276"/>
                        <a:pt x="419100" y="6"/>
                      </a:cubicBezTo>
                      <a:cubicBezTo>
                        <a:pt x="436880" y="-1264"/>
                        <a:pt x="445770" y="173996"/>
                        <a:pt x="464820" y="175266"/>
                      </a:cubicBezTo>
                      <a:cubicBezTo>
                        <a:pt x="483870" y="176536"/>
                        <a:pt x="511810" y="7626"/>
                        <a:pt x="533400" y="7626"/>
                      </a:cubicBezTo>
                      <a:cubicBezTo>
                        <a:pt x="554990" y="7626"/>
                        <a:pt x="575310" y="173996"/>
                        <a:pt x="594360" y="175266"/>
                      </a:cubicBezTo>
                      <a:cubicBezTo>
                        <a:pt x="613410" y="176536"/>
                        <a:pt x="628650" y="20326"/>
                        <a:pt x="647700" y="15246"/>
                      </a:cubicBezTo>
                      <a:cubicBezTo>
                        <a:pt x="666750" y="10166"/>
                        <a:pt x="688340" y="134626"/>
                        <a:pt x="708660" y="144786"/>
                      </a:cubicBezTo>
                      <a:cubicBezTo>
                        <a:pt x="728980" y="154946"/>
                        <a:pt x="745490" y="87636"/>
                        <a:pt x="769620" y="76206"/>
                      </a:cubicBezTo>
                      <a:cubicBezTo>
                        <a:pt x="793750" y="64776"/>
                        <a:pt x="823595" y="70491"/>
                        <a:pt x="853440" y="76206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6" name="Oval 90">
                  <a:extLst>
                    <a:ext uri="{FF2B5EF4-FFF2-40B4-BE49-F238E27FC236}">
                      <a16:creationId xmlns:a16="http://schemas.microsoft.com/office/drawing/2014/main" id="{29F24DA2-A1F6-6239-C0FD-11C8E92B02E8}"/>
                    </a:ext>
                  </a:extLst>
                </p:cNvPr>
                <p:cNvSpPr/>
                <p:nvPr/>
              </p:nvSpPr>
              <p:spPr>
                <a:xfrm>
                  <a:off x="1174506" y="3158452"/>
                  <a:ext cx="257310" cy="257310"/>
                </a:xfrm>
                <a:prstGeom prst="ellipse">
                  <a:avLst/>
                </a:prstGeom>
                <a:solidFill>
                  <a:srgbClr val="FFBDBD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7" name="Oval 91">
                  <a:extLst>
                    <a:ext uri="{FF2B5EF4-FFF2-40B4-BE49-F238E27FC236}">
                      <a16:creationId xmlns:a16="http://schemas.microsoft.com/office/drawing/2014/main" id="{6CAB63FC-DBED-D758-E9B7-F05C0158C861}"/>
                    </a:ext>
                  </a:extLst>
                </p:cNvPr>
                <p:cNvSpPr/>
                <p:nvPr/>
              </p:nvSpPr>
              <p:spPr>
                <a:xfrm>
                  <a:off x="2171286" y="3150201"/>
                  <a:ext cx="257310" cy="257310"/>
                </a:xfrm>
                <a:prstGeom prst="ellipse">
                  <a:avLst/>
                </a:prstGeom>
                <a:solidFill>
                  <a:srgbClr val="FFBDBD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0" name="Oval 92">
                <a:extLst>
                  <a:ext uri="{FF2B5EF4-FFF2-40B4-BE49-F238E27FC236}">
                    <a16:creationId xmlns:a16="http://schemas.microsoft.com/office/drawing/2014/main" id="{697432DB-8D92-9BD3-3928-6B44D92141C3}"/>
                  </a:ext>
                </a:extLst>
              </p:cNvPr>
              <p:cNvSpPr/>
              <p:nvPr/>
            </p:nvSpPr>
            <p:spPr>
              <a:xfrm rot="18013018">
                <a:off x="9440650" y="4877903"/>
                <a:ext cx="393467" cy="393467"/>
              </a:xfrm>
              <a:prstGeom prst="ellipse">
                <a:avLst/>
              </a:prstGeom>
              <a:solidFill>
                <a:srgbClr val="8D42C6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71" name="Picture 77" descr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 title="IguanaTex Bitmap Display">
                <a:extLst>
                  <a:ext uri="{FF2B5EF4-FFF2-40B4-BE49-F238E27FC236}">
                    <a16:creationId xmlns:a16="http://schemas.microsoft.com/office/drawing/2014/main" id="{354D06F4-86FB-30FD-7D70-D7F9DBF81D8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5"/>
              <a:stretch>
                <a:fillRect/>
              </a:stretch>
            </p:blipFill>
            <p:spPr>
              <a:xfrm>
                <a:off x="10292116" y="4342980"/>
                <a:ext cx="595440" cy="362369"/>
              </a:xfrm>
              <a:prstGeom prst="rect">
                <a:avLst/>
              </a:prstGeom>
            </p:spPr>
          </p:pic>
          <p:pic>
            <p:nvPicPr>
              <p:cNvPr id="372" name="Picture 96">
                <a:extLst>
                  <a:ext uri="{FF2B5EF4-FFF2-40B4-BE49-F238E27FC236}">
                    <a16:creationId xmlns:a16="http://schemas.microsoft.com/office/drawing/2014/main" id="{79038B03-AD5C-7883-271E-E88F0F105A7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72931" y="5411210"/>
                <a:ext cx="279754" cy="297574"/>
              </a:xfrm>
              <a:prstGeom prst="rect">
                <a:avLst/>
              </a:prstGeom>
            </p:spPr>
          </p:pic>
          <p:sp>
            <p:nvSpPr>
              <p:cNvPr id="374" name="Freeform 9 3">
                <a:extLst>
                  <a:ext uri="{FF2B5EF4-FFF2-40B4-BE49-F238E27FC236}">
                    <a16:creationId xmlns:a16="http://schemas.microsoft.com/office/drawing/2014/main" id="{0B85950C-DBC2-9EDB-2DBC-F69C1A8C02A5}"/>
                  </a:ext>
                </a:extLst>
              </p:cNvPr>
              <p:cNvSpPr/>
              <p:nvPr/>
            </p:nvSpPr>
            <p:spPr bwMode="auto">
              <a:xfrm>
                <a:off x="8943016" y="4692249"/>
                <a:ext cx="2431606" cy="945407"/>
              </a:xfrm>
              <a:custGeom>
                <a:avLst/>
                <a:gdLst>
                  <a:gd name="connsiteX0" fmla="*/ 0 w 1550194"/>
                  <a:gd name="connsiteY0" fmla="*/ 7144 h 1208485"/>
                  <a:gd name="connsiteX1" fmla="*/ 742950 w 1550194"/>
                  <a:gd name="connsiteY1" fmla="*/ 1207294 h 1208485"/>
                  <a:gd name="connsiteX2" fmla="*/ 1550194 w 1550194"/>
                  <a:gd name="connsiteY2" fmla="*/ 0 h 1208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50194" h="1208485">
                    <a:moveTo>
                      <a:pt x="0" y="7144"/>
                    </a:moveTo>
                    <a:cubicBezTo>
                      <a:pt x="242292" y="607814"/>
                      <a:pt x="484584" y="1208485"/>
                      <a:pt x="742950" y="1207294"/>
                    </a:cubicBezTo>
                    <a:cubicBezTo>
                      <a:pt x="1001316" y="1206103"/>
                      <a:pt x="1275755" y="603051"/>
                      <a:pt x="1550194" y="0"/>
                    </a:cubicBezTo>
                  </a:path>
                </a:pathLst>
              </a:custGeom>
              <a:ln w="28575">
                <a:solidFill>
                  <a:srgbClr val="44546A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0" tIns="36000" rIns="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1" fontAlgn="base" latinLnBrk="0" hangingPunct="1">
                  <a:lnSpc>
                    <a:spcPts val="24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2A6AB3"/>
                  </a:buClr>
                  <a:buSzPct val="110000"/>
                  <a:buFont typeface="Wingdings" pitchFamily="16" charset="2"/>
                  <a:buNone/>
                  <a:tabLst/>
                </a:pPr>
                <a:endParaRPr kumimoji="0" lang="de-CH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378" name="Picture 68" descr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 title="IguanaTex Bitmap Display">
              <a:extLst>
                <a:ext uri="{FF2B5EF4-FFF2-40B4-BE49-F238E27FC236}">
                  <a16:creationId xmlns:a16="http://schemas.microsoft.com/office/drawing/2014/main" id="{DD6112B0-C613-96BB-0BDA-729DECD343A9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9330886" y="4508744"/>
              <a:ext cx="687307" cy="299423"/>
            </a:xfrm>
            <a:prstGeom prst="rect">
              <a:avLst/>
            </a:prstGeom>
          </p:spPr>
        </p:pic>
      </p:grpSp>
      <p:sp>
        <p:nvSpPr>
          <p:cNvPr id="385" name="TextBox 35 1">
            <a:extLst>
              <a:ext uri="{FF2B5EF4-FFF2-40B4-BE49-F238E27FC236}">
                <a16:creationId xmlns:a16="http://schemas.microsoft.com/office/drawing/2014/main" id="{132D6EEE-44A6-8EB8-62E8-8AACA5348111}"/>
              </a:ext>
            </a:extLst>
          </p:cNvPr>
          <p:cNvSpPr txBox="1"/>
          <p:nvPr/>
        </p:nvSpPr>
        <p:spPr>
          <a:xfrm>
            <a:off x="9538416" y="4169239"/>
            <a:ext cx="2450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000" dirty="0">
                <a:solidFill>
                  <a:srgbClr val="44546A"/>
                </a:solidFill>
              </a:rPr>
              <a:t>Repump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</a:endParaRPr>
          </a:p>
        </p:txBody>
      </p:sp>
      <p:pic>
        <p:nvPicPr>
          <p:cNvPr id="399" name="Picture 4 2">
            <a:extLst>
              <a:ext uri="{FF2B5EF4-FFF2-40B4-BE49-F238E27FC236}">
                <a16:creationId xmlns:a16="http://schemas.microsoft.com/office/drawing/2014/main" id="{DDF8C83B-0A9C-85EA-36B7-0732596E4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71506" y="1512308"/>
            <a:ext cx="456761" cy="48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" name="Picture 4 3">
            <a:extLst>
              <a:ext uri="{FF2B5EF4-FFF2-40B4-BE49-F238E27FC236}">
                <a16:creationId xmlns:a16="http://schemas.microsoft.com/office/drawing/2014/main" id="{31E42CBF-C14A-4F06-25D3-5C2C5E35F9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screen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69912" y="892360"/>
            <a:ext cx="458355" cy="49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" name="TextBox 176">
            <a:extLst>
              <a:ext uri="{FF2B5EF4-FFF2-40B4-BE49-F238E27FC236}">
                <a16:creationId xmlns:a16="http://schemas.microsoft.com/office/drawing/2014/main" id="{AB740388-C9A6-6951-DC27-697C4B2D5982}"/>
              </a:ext>
            </a:extLst>
          </p:cNvPr>
          <p:cNvSpPr txBox="1"/>
          <p:nvPr/>
        </p:nvSpPr>
        <p:spPr>
          <a:xfrm>
            <a:off x="9468631" y="224038"/>
            <a:ext cx="1763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State-dependent</a:t>
            </a:r>
          </a:p>
          <a:p>
            <a:r>
              <a:rPr lang="en-US" dirty="0"/>
              <a:t>fluorescence</a:t>
            </a:r>
            <a:endParaRPr lang="de-CH" dirty="0"/>
          </a:p>
        </p:txBody>
      </p:sp>
      <p:sp>
        <p:nvSpPr>
          <p:cNvPr id="403" name="Rechteck 402">
            <a:extLst>
              <a:ext uri="{FF2B5EF4-FFF2-40B4-BE49-F238E27FC236}">
                <a16:creationId xmlns:a16="http://schemas.microsoft.com/office/drawing/2014/main" id="{67890887-C8A8-6958-8E61-A652FEA6603C}"/>
              </a:ext>
            </a:extLst>
          </p:cNvPr>
          <p:cNvSpPr/>
          <p:nvPr/>
        </p:nvSpPr>
        <p:spPr>
          <a:xfrm>
            <a:off x="9844895" y="1883207"/>
            <a:ext cx="94741" cy="592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04" name="Picture 68" descr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 title="IguanaTex Bitmap Display">
            <a:extLst>
              <a:ext uri="{FF2B5EF4-FFF2-40B4-BE49-F238E27FC236}">
                <a16:creationId xmlns:a16="http://schemas.microsoft.com/office/drawing/2014/main" id="{FDB4A282-0AFB-9008-D001-B3A162DD517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410634" y="999582"/>
            <a:ext cx="687307" cy="299423"/>
          </a:xfrm>
          <a:prstGeom prst="rect">
            <a:avLst/>
          </a:prstGeom>
        </p:spPr>
      </p:pic>
      <p:pic>
        <p:nvPicPr>
          <p:cNvPr id="405" name="Picture 64" descr="\documentclass{article}&#10;\usepackage{amsmath}&#10;\usepackage{braket}&#10;\usepackage[usenames, dvipsnames]{color}&#10;&#10;\pagestyle{empty}&#10;\begin{document}&#10;\definecolor{mygreen}{RGB}{112, 173, 71}&#10;&#10;$\ket{\uparrow}_\mathrm{Be^+}$&#10;&#10;&#10;\end{document}" title="IguanaTex Bitmap Display">
            <a:extLst>
              <a:ext uri="{FF2B5EF4-FFF2-40B4-BE49-F238E27FC236}">
                <a16:creationId xmlns:a16="http://schemas.microsoft.com/office/drawing/2014/main" id="{99D87D77-10DE-BA0B-CB17-6B7470A32CC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410635" y="1615801"/>
            <a:ext cx="687307" cy="299422"/>
          </a:xfrm>
          <a:prstGeom prst="rect">
            <a:avLst/>
          </a:prstGeom>
        </p:spPr>
      </p:pic>
      <p:pic>
        <p:nvPicPr>
          <p:cNvPr id="407" name="Picture 14">
            <a:extLst>
              <a:ext uri="{FF2B5EF4-FFF2-40B4-BE49-F238E27FC236}">
                <a16:creationId xmlns:a16="http://schemas.microsoft.com/office/drawing/2014/main" id="{D661BA30-D809-C2B4-8815-AF7B11EB344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02786" y="2600801"/>
            <a:ext cx="1879600" cy="330200"/>
          </a:xfrm>
          <a:prstGeom prst="rect">
            <a:avLst/>
          </a:prstGeom>
          <a:effectLst>
            <a:glow rad="139700">
              <a:schemeClr val="accent3">
                <a:lumMod val="60000"/>
                <a:lumOff val="40000"/>
                <a:alpha val="40000"/>
              </a:schemeClr>
            </a:glow>
          </a:effectLst>
        </p:spPr>
      </p:pic>
      <p:pic>
        <p:nvPicPr>
          <p:cNvPr id="408" name="Picture 19">
            <a:extLst>
              <a:ext uri="{FF2B5EF4-FFF2-40B4-BE49-F238E27FC236}">
                <a16:creationId xmlns:a16="http://schemas.microsoft.com/office/drawing/2014/main" id="{B9DB3209-4C73-A86A-49AC-32D9B3FB4CD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47707" y="2595097"/>
            <a:ext cx="2032000" cy="279400"/>
          </a:xfrm>
          <a:prstGeom prst="rect">
            <a:avLst/>
          </a:prstGeom>
          <a:effectLst>
            <a:glow rad="139700">
              <a:schemeClr val="accent3">
                <a:lumMod val="60000"/>
                <a:lumOff val="40000"/>
                <a:alpha val="40000"/>
              </a:schemeClr>
            </a:glow>
          </a:effectLst>
        </p:spPr>
      </p:pic>
      <p:pic>
        <p:nvPicPr>
          <p:cNvPr id="409" name="Picture 20">
            <a:extLst>
              <a:ext uri="{FF2B5EF4-FFF2-40B4-BE49-F238E27FC236}">
                <a16:creationId xmlns:a16="http://schemas.microsoft.com/office/drawing/2014/main" id="{DC12B846-EC50-6F87-2261-132AF6879C6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14707" y="4154897"/>
            <a:ext cx="1282700" cy="266700"/>
          </a:xfrm>
          <a:prstGeom prst="rect">
            <a:avLst/>
          </a:prstGeom>
          <a:effectLst>
            <a:glow rad="139700">
              <a:schemeClr val="accent3">
                <a:lumMod val="60000"/>
                <a:lumOff val="40000"/>
                <a:alpha val="40000"/>
              </a:schemeClr>
            </a:glow>
          </a:effectLst>
        </p:spPr>
      </p:pic>
      <p:sp>
        <p:nvSpPr>
          <p:cNvPr id="411" name="Bogen 410">
            <a:extLst>
              <a:ext uri="{FF2B5EF4-FFF2-40B4-BE49-F238E27FC236}">
                <a16:creationId xmlns:a16="http://schemas.microsoft.com/office/drawing/2014/main" id="{880C2C28-7476-52C7-85AA-7FCBF8FC7755}"/>
              </a:ext>
            </a:extLst>
          </p:cNvPr>
          <p:cNvSpPr/>
          <p:nvPr/>
        </p:nvSpPr>
        <p:spPr>
          <a:xfrm flipH="1">
            <a:off x="8786950" y="1313654"/>
            <a:ext cx="470507" cy="1753434"/>
          </a:xfrm>
          <a:prstGeom prst="arc">
            <a:avLst>
              <a:gd name="adj1" fmla="val 16200000"/>
              <a:gd name="adj2" fmla="val 271743"/>
            </a:avLst>
          </a:prstGeom>
          <a:ln w="57150">
            <a:solidFill>
              <a:srgbClr val="7030A0"/>
            </a:solidFill>
            <a:headEnd type="triangle"/>
          </a:ln>
          <a:effectLst>
            <a:glow rad="63500">
              <a:srgbClr val="7030A0">
                <a:alpha val="40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12" name="TextBox 35 1">
            <a:extLst>
              <a:ext uri="{FF2B5EF4-FFF2-40B4-BE49-F238E27FC236}">
                <a16:creationId xmlns:a16="http://schemas.microsoft.com/office/drawing/2014/main" id="{CC70D35B-45FA-3019-7B3B-072F32F96B42}"/>
              </a:ext>
            </a:extLst>
          </p:cNvPr>
          <p:cNvSpPr txBox="1"/>
          <p:nvPr/>
        </p:nvSpPr>
        <p:spPr>
          <a:xfrm>
            <a:off x="7043556" y="1535491"/>
            <a:ext cx="2450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000" dirty="0">
                <a:solidFill>
                  <a:srgbClr val="44546A"/>
                </a:solidFill>
              </a:rPr>
              <a:t>Detect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D9A9C44-740E-1B95-6C2B-AD3391DD10CD}"/>
              </a:ext>
            </a:extLst>
          </p:cNvPr>
          <p:cNvSpPr/>
          <p:nvPr/>
        </p:nvSpPr>
        <p:spPr>
          <a:xfrm>
            <a:off x="9842466" y="1718085"/>
            <a:ext cx="70061" cy="9387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Bogen 3">
            <a:extLst>
              <a:ext uri="{FF2B5EF4-FFF2-40B4-BE49-F238E27FC236}">
                <a16:creationId xmlns:a16="http://schemas.microsoft.com/office/drawing/2014/main" id="{6FEF4B99-8BDC-BE98-09DA-788B8CD71759}"/>
              </a:ext>
            </a:extLst>
          </p:cNvPr>
          <p:cNvSpPr/>
          <p:nvPr/>
        </p:nvSpPr>
        <p:spPr>
          <a:xfrm flipV="1">
            <a:off x="10918605" y="3095551"/>
            <a:ext cx="470507" cy="1753434"/>
          </a:xfrm>
          <a:prstGeom prst="arc">
            <a:avLst>
              <a:gd name="adj1" fmla="val 16200000"/>
              <a:gd name="adj2" fmla="val 271743"/>
            </a:avLst>
          </a:prstGeom>
          <a:noFill/>
          <a:ln w="57150">
            <a:solidFill>
              <a:srgbClr val="7030A0"/>
            </a:solidFill>
            <a:headEnd type="triangle"/>
          </a:ln>
          <a:effectLst>
            <a:glow rad="63500">
              <a:srgbClr val="7030A0">
                <a:alpha val="40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7C6796-ED75-9F59-91B8-C509103C3A21}"/>
              </a:ext>
            </a:extLst>
          </p:cNvPr>
          <p:cNvGrpSpPr/>
          <p:nvPr/>
        </p:nvGrpSpPr>
        <p:grpSpPr>
          <a:xfrm flipH="1">
            <a:off x="1671688" y="2837207"/>
            <a:ext cx="1276598" cy="1276598"/>
            <a:chOff x="1113465" y="932747"/>
            <a:chExt cx="1276598" cy="1276598"/>
          </a:xfrm>
        </p:grpSpPr>
        <p:cxnSp>
          <p:nvCxnSpPr>
            <p:cNvPr id="43" name="Straight Arrow Connector 112">
              <a:extLst>
                <a:ext uri="{FF2B5EF4-FFF2-40B4-BE49-F238E27FC236}">
                  <a16:creationId xmlns:a16="http://schemas.microsoft.com/office/drawing/2014/main" id="{C10D68D1-6319-E2F6-D1BC-0564A40EE8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3465" y="932747"/>
              <a:ext cx="1124198" cy="112419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effectLst>
              <a:glow rad="63500">
                <a:srgbClr val="FF00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112">
              <a:extLst>
                <a:ext uri="{FF2B5EF4-FFF2-40B4-BE49-F238E27FC236}">
                  <a16:creationId xmlns:a16="http://schemas.microsoft.com/office/drawing/2014/main" id="{948F1571-6757-6CAE-89D3-BEB0904CC2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65865" y="1085147"/>
              <a:ext cx="1124198" cy="112419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effectLst>
              <a:glow rad="63500">
                <a:srgbClr val="FF00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C8A017D-00AE-1F24-3972-CF81345EF0CA}"/>
              </a:ext>
            </a:extLst>
          </p:cNvPr>
          <p:cNvGrpSpPr/>
          <p:nvPr/>
        </p:nvGrpSpPr>
        <p:grpSpPr>
          <a:xfrm>
            <a:off x="4948068" y="2861539"/>
            <a:ext cx="1127430" cy="1124025"/>
            <a:chOff x="4949121" y="1190492"/>
            <a:chExt cx="1127430" cy="1124025"/>
          </a:xfrm>
        </p:grpSpPr>
        <p:cxnSp>
          <p:nvCxnSpPr>
            <p:cNvPr id="52" name="Straight Arrow Connector 109">
              <a:extLst>
                <a:ext uri="{FF2B5EF4-FFF2-40B4-BE49-F238E27FC236}">
                  <a16:creationId xmlns:a16="http://schemas.microsoft.com/office/drawing/2014/main" id="{F1623A64-C1D2-DAB7-C370-13530C6E71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9121" y="1190492"/>
              <a:ext cx="1127430" cy="1124025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  <a:effectLst>
              <a:glow rad="63500">
                <a:srgbClr val="7030A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109">
              <a:extLst>
                <a:ext uri="{FF2B5EF4-FFF2-40B4-BE49-F238E27FC236}">
                  <a16:creationId xmlns:a16="http://schemas.microsoft.com/office/drawing/2014/main" id="{616074C7-1B65-2CE8-0A66-AF32D740500E}"/>
                </a:ext>
              </a:extLst>
            </p:cNvPr>
            <p:cNvCxnSpPr>
              <a:cxnSpLocks/>
            </p:cNvCxnSpPr>
            <p:nvPr/>
          </p:nvCxnSpPr>
          <p:spPr>
            <a:xfrm>
              <a:off x="4949121" y="1190492"/>
              <a:ext cx="1127430" cy="1124025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  <a:effectLst>
              <a:glow rad="63500">
                <a:srgbClr val="7030A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8ED252E-9ADE-A46C-2677-947E57CCE464}"/>
              </a:ext>
            </a:extLst>
          </p:cNvPr>
          <p:cNvCxnSpPr>
            <a:cxnSpLocks/>
          </p:cNvCxnSpPr>
          <p:nvPr/>
        </p:nvCxnSpPr>
        <p:spPr>
          <a:xfrm flipV="1">
            <a:off x="9023102" y="2835470"/>
            <a:ext cx="1127430" cy="1124025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  <a:effectLst>
            <a:glow rad="63500">
              <a:srgbClr val="7030A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042154E9-2147-B3D9-5965-766D9E6A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618" y="6480042"/>
            <a:ext cx="2743200" cy="365125"/>
          </a:xfrm>
        </p:spPr>
        <p:txBody>
          <a:bodyPr/>
          <a:lstStyle/>
          <a:p>
            <a:fld id="{7E6982B1-1EB9-4F7C-B0FC-AA2189784BBC}" type="slidenum">
              <a:rPr lang="de-CH" smtClean="0"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1832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06" grpId="0" animBg="1"/>
      <p:bldP spid="13" grpId="0" animBg="1"/>
      <p:bldP spid="20" grpId="0"/>
      <p:bldP spid="40" grpId="0" animBg="1"/>
      <p:bldP spid="45" grpId="0" animBg="1"/>
      <p:bldP spid="47" grpId="0"/>
      <p:bldP spid="175" grpId="0"/>
      <p:bldP spid="29" grpId="0" animBg="1"/>
      <p:bldP spid="385" grpId="0"/>
      <p:bldP spid="402" grpId="0"/>
      <p:bldP spid="403" grpId="0" animBg="1"/>
      <p:bldP spid="411" grpId="0" animBg="1"/>
      <p:bldP spid="412" grpId="0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raphic 403">
            <a:extLst>
              <a:ext uri="{FF2B5EF4-FFF2-40B4-BE49-F238E27FC236}">
                <a16:creationId xmlns:a16="http://schemas.microsoft.com/office/drawing/2014/main" id="{ED859A96-7686-415B-1B62-1FB822E236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000" y="1083600"/>
            <a:ext cx="5761318" cy="5486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250A262-5A0A-A54C-B20B-68F3A54B8FB5}"/>
              </a:ext>
            </a:extLst>
          </p:cNvPr>
          <p:cNvSpPr txBox="1">
            <a:spLocks/>
          </p:cNvSpPr>
          <p:nvPr/>
        </p:nvSpPr>
        <p:spPr>
          <a:xfrm>
            <a:off x="312396" y="288686"/>
            <a:ext cx="10292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QLS detection</a:t>
            </a:r>
            <a:endParaRPr lang="en-GB" dirty="0"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E22F5B2-BE63-747A-0F4B-D1FD6545C078}"/>
              </a:ext>
            </a:extLst>
          </p:cNvPr>
          <p:cNvSpPr/>
          <p:nvPr/>
        </p:nvSpPr>
        <p:spPr>
          <a:xfrm>
            <a:off x="1159596" y="3254037"/>
            <a:ext cx="3905564" cy="124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D5D2C14-CD50-A388-73DD-B35354C04B7C}"/>
              </a:ext>
            </a:extLst>
          </p:cNvPr>
          <p:cNvSpPr/>
          <p:nvPr/>
        </p:nvSpPr>
        <p:spPr>
          <a:xfrm>
            <a:off x="1168222" y="1115831"/>
            <a:ext cx="3896937" cy="2155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feld 30">
            <a:extLst>
              <a:ext uri="{FF2B5EF4-FFF2-40B4-BE49-F238E27FC236}">
                <a16:creationId xmlns:a16="http://schemas.microsoft.com/office/drawing/2014/main" id="{33FE1CF3-1E26-697A-9485-EB0CB8DD255B}"/>
              </a:ext>
            </a:extLst>
          </p:cNvPr>
          <p:cNvSpPr txBox="1"/>
          <p:nvPr/>
        </p:nvSpPr>
        <p:spPr>
          <a:xfrm>
            <a:off x="3149600" y="4819272"/>
            <a:ext cx="1822081" cy="1015663"/>
          </a:xfrm>
          <a:prstGeom prst="rect">
            <a:avLst/>
          </a:prstGeom>
          <a:solidFill>
            <a:schemeClr val="bg1">
              <a:alpha val="69754"/>
            </a:schemeClr>
          </a:solidFill>
        </p:spPr>
        <p:txBody>
          <a:bodyPr wrap="square">
            <a:spAutoFit/>
          </a:bodyPr>
          <a:lstStyle/>
          <a:p>
            <a:r>
              <a:rPr lang="en-US" sz="2000"/>
              <a:t>Collisions </a:t>
            </a:r>
            <a:r>
              <a:rPr lang="en-US" sz="2000" dirty="0"/>
              <a:t>with He </a:t>
            </a:r>
            <a:r>
              <a:rPr lang="en-US" sz="2000"/>
              <a:t>change hyperfine state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4A4F3D-6274-24F8-346B-5879FDCD29EB}"/>
              </a:ext>
            </a:extLst>
          </p:cNvPr>
          <p:cNvSpPr/>
          <p:nvPr/>
        </p:nvSpPr>
        <p:spPr>
          <a:xfrm flipH="1">
            <a:off x="7106920" y="872401"/>
            <a:ext cx="3925484" cy="5322831"/>
          </a:xfrm>
          <a:prstGeom prst="roundRect">
            <a:avLst>
              <a:gd name="adj" fmla="val 89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88" dirty="0"/>
          </a:p>
        </p:txBody>
      </p: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BBEC8332-0E3D-CCB7-9981-6E33DEF21F72}"/>
              </a:ext>
            </a:extLst>
          </p:cNvPr>
          <p:cNvCxnSpPr>
            <a:cxnSpLocks/>
          </p:cNvCxnSpPr>
          <p:nvPr/>
        </p:nvCxnSpPr>
        <p:spPr>
          <a:xfrm flipH="1" flipV="1">
            <a:off x="10260258" y="1583067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016EC6CD-3544-4685-5452-4935A49E34BB}"/>
              </a:ext>
            </a:extLst>
          </p:cNvPr>
          <p:cNvCxnSpPr>
            <a:cxnSpLocks/>
          </p:cNvCxnSpPr>
          <p:nvPr/>
        </p:nvCxnSpPr>
        <p:spPr>
          <a:xfrm flipH="1" flipV="1">
            <a:off x="8459012" y="2099914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24128627-8CBD-262C-B11F-C58944D9E303}"/>
              </a:ext>
            </a:extLst>
          </p:cNvPr>
          <p:cNvCxnSpPr>
            <a:cxnSpLocks/>
          </p:cNvCxnSpPr>
          <p:nvPr/>
        </p:nvCxnSpPr>
        <p:spPr>
          <a:xfrm flipH="1" flipV="1">
            <a:off x="9059427" y="1928502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26A227F7-58E5-5B55-F063-98905D8AC756}"/>
              </a:ext>
            </a:extLst>
          </p:cNvPr>
          <p:cNvCxnSpPr>
            <a:cxnSpLocks/>
          </p:cNvCxnSpPr>
          <p:nvPr/>
        </p:nvCxnSpPr>
        <p:spPr>
          <a:xfrm flipH="1" flipV="1">
            <a:off x="9659843" y="175536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12692FBE-EF19-0AC0-E862-19ADBBF33802}"/>
              </a:ext>
            </a:extLst>
          </p:cNvPr>
          <p:cNvCxnSpPr>
            <a:cxnSpLocks/>
          </p:cNvCxnSpPr>
          <p:nvPr/>
        </p:nvCxnSpPr>
        <p:spPr>
          <a:xfrm flipH="1" flipV="1">
            <a:off x="7258183" y="2444536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>
            <a:extLst>
              <a:ext uri="{FF2B5EF4-FFF2-40B4-BE49-F238E27FC236}">
                <a16:creationId xmlns:a16="http://schemas.microsoft.com/office/drawing/2014/main" id="{B50A0AB6-62D4-0201-626F-24498EF14B36}"/>
              </a:ext>
            </a:extLst>
          </p:cNvPr>
          <p:cNvCxnSpPr>
            <a:cxnSpLocks/>
          </p:cNvCxnSpPr>
          <p:nvPr/>
        </p:nvCxnSpPr>
        <p:spPr>
          <a:xfrm flipH="1" flipV="1">
            <a:off x="7858597" y="227225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06D69D65-B642-3769-2C38-0BD7980D21F5}"/>
              </a:ext>
            </a:extLst>
          </p:cNvPr>
          <p:cNvCxnSpPr>
            <a:cxnSpLocks/>
          </p:cNvCxnSpPr>
          <p:nvPr/>
        </p:nvCxnSpPr>
        <p:spPr>
          <a:xfrm flipH="1" flipV="1">
            <a:off x="8474868" y="148758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Connector 304">
            <a:extLst>
              <a:ext uri="{FF2B5EF4-FFF2-40B4-BE49-F238E27FC236}">
                <a16:creationId xmlns:a16="http://schemas.microsoft.com/office/drawing/2014/main" id="{B110BFA3-7EFE-C317-4ADC-3AA124893A33}"/>
              </a:ext>
            </a:extLst>
          </p:cNvPr>
          <p:cNvCxnSpPr>
            <a:cxnSpLocks/>
          </p:cNvCxnSpPr>
          <p:nvPr/>
        </p:nvCxnSpPr>
        <p:spPr>
          <a:xfrm flipH="1" flipV="1">
            <a:off x="9075281" y="1314705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DDC73330-4EB2-EDF8-521C-3105F2CE3E0D}"/>
              </a:ext>
            </a:extLst>
          </p:cNvPr>
          <p:cNvCxnSpPr>
            <a:cxnSpLocks/>
          </p:cNvCxnSpPr>
          <p:nvPr/>
        </p:nvCxnSpPr>
        <p:spPr>
          <a:xfrm flipH="1" flipV="1">
            <a:off x="9675697" y="1144630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0734F691-9CE2-4518-7154-AEE770E0A874}"/>
              </a:ext>
            </a:extLst>
          </p:cNvPr>
          <p:cNvCxnSpPr>
            <a:cxnSpLocks/>
          </p:cNvCxnSpPr>
          <p:nvPr/>
        </p:nvCxnSpPr>
        <p:spPr>
          <a:xfrm flipH="1" flipV="1">
            <a:off x="7874452" y="1659874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0B1ECAF3-6B29-FFB7-0DBF-D44CC6274931}"/>
              </a:ext>
            </a:extLst>
          </p:cNvPr>
          <p:cNvCxnSpPr>
            <a:cxnSpLocks/>
          </p:cNvCxnSpPr>
          <p:nvPr/>
        </p:nvCxnSpPr>
        <p:spPr>
          <a:xfrm>
            <a:off x="9059428" y="5160015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E0E3FCF4-F26C-9E87-17BE-5EA643413E99}"/>
              </a:ext>
            </a:extLst>
          </p:cNvPr>
          <p:cNvCxnSpPr>
            <a:cxnSpLocks/>
          </p:cNvCxnSpPr>
          <p:nvPr/>
        </p:nvCxnSpPr>
        <p:spPr>
          <a:xfrm>
            <a:off x="8459013" y="5213615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85566EE7-A714-8F02-A567-CFCE939911A5}"/>
              </a:ext>
            </a:extLst>
          </p:cNvPr>
          <p:cNvCxnSpPr>
            <a:cxnSpLocks/>
          </p:cNvCxnSpPr>
          <p:nvPr/>
        </p:nvCxnSpPr>
        <p:spPr>
          <a:xfrm>
            <a:off x="9059428" y="5869142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23893DB8-2F4A-173A-0AAA-BDECB2D44F50}"/>
              </a:ext>
            </a:extLst>
          </p:cNvPr>
          <p:cNvCxnSpPr>
            <a:cxnSpLocks/>
          </p:cNvCxnSpPr>
          <p:nvPr/>
        </p:nvCxnSpPr>
        <p:spPr>
          <a:xfrm>
            <a:off x="8459013" y="5712965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442807E4-E594-4DEA-3436-FE68D4F4B6D2}"/>
              </a:ext>
            </a:extLst>
          </p:cNvPr>
          <p:cNvCxnSpPr>
            <a:cxnSpLocks/>
          </p:cNvCxnSpPr>
          <p:nvPr/>
        </p:nvCxnSpPr>
        <p:spPr>
          <a:xfrm>
            <a:off x="7858597" y="5559544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D6330B4A-369A-1839-AC7E-28644DAD1834}"/>
              </a:ext>
            </a:extLst>
          </p:cNvPr>
          <p:cNvCxnSpPr>
            <a:cxnSpLocks/>
          </p:cNvCxnSpPr>
          <p:nvPr/>
        </p:nvCxnSpPr>
        <p:spPr>
          <a:xfrm>
            <a:off x="9659843" y="6019800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E9EBDF47-2078-E4D8-F7DB-E7C7F4FC9512}"/>
              </a:ext>
            </a:extLst>
          </p:cNvPr>
          <p:cNvCxnSpPr>
            <a:cxnSpLocks/>
          </p:cNvCxnSpPr>
          <p:nvPr/>
        </p:nvCxnSpPr>
        <p:spPr>
          <a:xfrm flipH="1" flipV="1">
            <a:off x="9075282" y="2693734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Ellipse 1">
            <a:extLst>
              <a:ext uri="{FF2B5EF4-FFF2-40B4-BE49-F238E27FC236}">
                <a16:creationId xmlns:a16="http://schemas.microsoft.com/office/drawing/2014/main" id="{F9A6C1BA-66D2-09A7-03BF-75F1B7DE68C2}"/>
              </a:ext>
            </a:extLst>
          </p:cNvPr>
          <p:cNvSpPr/>
          <p:nvPr/>
        </p:nvSpPr>
        <p:spPr>
          <a:xfrm flipH="1">
            <a:off x="9263029" y="5780219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5" name="Ellipse 24">
            <a:extLst>
              <a:ext uri="{FF2B5EF4-FFF2-40B4-BE49-F238E27FC236}">
                <a16:creationId xmlns:a16="http://schemas.microsoft.com/office/drawing/2014/main" id="{64277D10-7147-5745-CD6D-61FF5CD432B6}"/>
              </a:ext>
            </a:extLst>
          </p:cNvPr>
          <p:cNvSpPr/>
          <p:nvPr/>
        </p:nvSpPr>
        <p:spPr>
          <a:xfrm flipH="1">
            <a:off x="8662614" y="5624765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6" name="Ellipse 25">
            <a:extLst>
              <a:ext uri="{FF2B5EF4-FFF2-40B4-BE49-F238E27FC236}">
                <a16:creationId xmlns:a16="http://schemas.microsoft.com/office/drawing/2014/main" id="{CC579969-E364-FB8C-299C-F0C45A0E2E09}"/>
              </a:ext>
            </a:extLst>
          </p:cNvPr>
          <p:cNvSpPr/>
          <p:nvPr/>
        </p:nvSpPr>
        <p:spPr>
          <a:xfrm flipH="1">
            <a:off x="8062198" y="547390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7" name="Ellipse 26">
            <a:extLst>
              <a:ext uri="{FF2B5EF4-FFF2-40B4-BE49-F238E27FC236}">
                <a16:creationId xmlns:a16="http://schemas.microsoft.com/office/drawing/2014/main" id="{0A7EC8ED-0696-9928-8FFC-B2E08DBD3822}"/>
              </a:ext>
            </a:extLst>
          </p:cNvPr>
          <p:cNvSpPr/>
          <p:nvPr/>
        </p:nvSpPr>
        <p:spPr>
          <a:xfrm flipH="1">
            <a:off x="8662615" y="512581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8" name="Ellipse 27">
            <a:extLst>
              <a:ext uri="{FF2B5EF4-FFF2-40B4-BE49-F238E27FC236}">
                <a16:creationId xmlns:a16="http://schemas.microsoft.com/office/drawing/2014/main" id="{D95FE88F-8011-634C-9DE1-7F698D882FBB}"/>
              </a:ext>
            </a:extLst>
          </p:cNvPr>
          <p:cNvSpPr/>
          <p:nvPr/>
        </p:nvSpPr>
        <p:spPr>
          <a:xfrm flipH="1">
            <a:off x="9263030" y="5073837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4A7215B5-B11A-CF28-337D-115F59C4CDA5}"/>
              </a:ext>
            </a:extLst>
          </p:cNvPr>
          <p:cNvCxnSpPr>
            <a:cxnSpLocks/>
          </p:cNvCxnSpPr>
          <p:nvPr/>
        </p:nvCxnSpPr>
        <p:spPr>
          <a:xfrm flipH="1" flipV="1">
            <a:off x="8474867" y="3009553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9" name="Ellipse 28">
            <a:extLst>
              <a:ext uri="{FF2B5EF4-FFF2-40B4-BE49-F238E27FC236}">
                <a16:creationId xmlns:a16="http://schemas.microsoft.com/office/drawing/2014/main" id="{1BDF7E10-71BC-9B41-9CC8-D2377BC6A055}"/>
              </a:ext>
            </a:extLst>
          </p:cNvPr>
          <p:cNvSpPr/>
          <p:nvPr/>
        </p:nvSpPr>
        <p:spPr>
          <a:xfrm flipH="1">
            <a:off x="8678469" y="291991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0" name="Ellipse 29">
            <a:extLst>
              <a:ext uri="{FF2B5EF4-FFF2-40B4-BE49-F238E27FC236}">
                <a16:creationId xmlns:a16="http://schemas.microsoft.com/office/drawing/2014/main" id="{EB7A4200-CBA7-C1A1-C836-DE24CF978697}"/>
              </a:ext>
            </a:extLst>
          </p:cNvPr>
          <p:cNvSpPr/>
          <p:nvPr/>
        </p:nvSpPr>
        <p:spPr>
          <a:xfrm flipH="1">
            <a:off x="9278884" y="2605534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1" name="Ellipse 30">
            <a:extLst>
              <a:ext uri="{FF2B5EF4-FFF2-40B4-BE49-F238E27FC236}">
                <a16:creationId xmlns:a16="http://schemas.microsoft.com/office/drawing/2014/main" id="{AF80C354-0867-0048-C56E-02C6CE222E99}"/>
              </a:ext>
            </a:extLst>
          </p:cNvPr>
          <p:cNvSpPr/>
          <p:nvPr/>
        </p:nvSpPr>
        <p:spPr>
          <a:xfrm flipH="1">
            <a:off x="9263028" y="184030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2" name="Ellipse 31">
            <a:extLst>
              <a:ext uri="{FF2B5EF4-FFF2-40B4-BE49-F238E27FC236}">
                <a16:creationId xmlns:a16="http://schemas.microsoft.com/office/drawing/2014/main" id="{4C278C03-0290-68FC-33D7-24332F81461C}"/>
              </a:ext>
            </a:extLst>
          </p:cNvPr>
          <p:cNvSpPr/>
          <p:nvPr/>
        </p:nvSpPr>
        <p:spPr>
          <a:xfrm flipH="1">
            <a:off x="9278882" y="1226505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3" name="Ellipse 33">
            <a:extLst>
              <a:ext uri="{FF2B5EF4-FFF2-40B4-BE49-F238E27FC236}">
                <a16:creationId xmlns:a16="http://schemas.microsoft.com/office/drawing/2014/main" id="{5604DBCE-5DFD-1220-85C0-73370B4DC771}"/>
              </a:ext>
            </a:extLst>
          </p:cNvPr>
          <p:cNvSpPr/>
          <p:nvPr/>
        </p:nvSpPr>
        <p:spPr>
          <a:xfrm flipH="1">
            <a:off x="9879298" y="1056430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4" name="Ellipse 34">
            <a:extLst>
              <a:ext uri="{FF2B5EF4-FFF2-40B4-BE49-F238E27FC236}">
                <a16:creationId xmlns:a16="http://schemas.microsoft.com/office/drawing/2014/main" id="{FA7A0F01-3D26-BBCE-2F21-A10C4E7DD149}"/>
              </a:ext>
            </a:extLst>
          </p:cNvPr>
          <p:cNvSpPr/>
          <p:nvPr/>
        </p:nvSpPr>
        <p:spPr>
          <a:xfrm flipH="1">
            <a:off x="10463859" y="1494867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5" name="Ellipse 35">
            <a:extLst>
              <a:ext uri="{FF2B5EF4-FFF2-40B4-BE49-F238E27FC236}">
                <a16:creationId xmlns:a16="http://schemas.microsoft.com/office/drawing/2014/main" id="{70591D14-D628-9734-E34F-4F9095FA7206}"/>
              </a:ext>
            </a:extLst>
          </p:cNvPr>
          <p:cNvSpPr/>
          <p:nvPr/>
        </p:nvSpPr>
        <p:spPr>
          <a:xfrm flipH="1">
            <a:off x="8678469" y="139938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6" name="Ellipse 36">
            <a:extLst>
              <a:ext uri="{FF2B5EF4-FFF2-40B4-BE49-F238E27FC236}">
                <a16:creationId xmlns:a16="http://schemas.microsoft.com/office/drawing/2014/main" id="{24DAD87C-BB62-0B3F-7957-D2BE67A34BC0}"/>
              </a:ext>
            </a:extLst>
          </p:cNvPr>
          <p:cNvSpPr/>
          <p:nvPr/>
        </p:nvSpPr>
        <p:spPr>
          <a:xfrm flipH="1">
            <a:off x="8662613" y="2011714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7" name="Ellipse 38">
            <a:extLst>
              <a:ext uri="{FF2B5EF4-FFF2-40B4-BE49-F238E27FC236}">
                <a16:creationId xmlns:a16="http://schemas.microsoft.com/office/drawing/2014/main" id="{905797D6-7733-E1EF-2AF5-4D9C58B3E056}"/>
              </a:ext>
            </a:extLst>
          </p:cNvPr>
          <p:cNvSpPr/>
          <p:nvPr/>
        </p:nvSpPr>
        <p:spPr>
          <a:xfrm flipH="1">
            <a:off x="8078053" y="1571674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8" name="Ellipse 39">
            <a:extLst>
              <a:ext uri="{FF2B5EF4-FFF2-40B4-BE49-F238E27FC236}">
                <a16:creationId xmlns:a16="http://schemas.microsoft.com/office/drawing/2014/main" id="{E2062D0D-1606-400C-4DA3-C28944BA1CD3}"/>
              </a:ext>
            </a:extLst>
          </p:cNvPr>
          <p:cNvSpPr/>
          <p:nvPr/>
        </p:nvSpPr>
        <p:spPr>
          <a:xfrm flipH="1">
            <a:off x="8062198" y="218405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9" name="Ellipse 40">
            <a:extLst>
              <a:ext uri="{FF2B5EF4-FFF2-40B4-BE49-F238E27FC236}">
                <a16:creationId xmlns:a16="http://schemas.microsoft.com/office/drawing/2014/main" id="{95937555-A01F-E8DB-E3EF-741332939635}"/>
              </a:ext>
            </a:extLst>
          </p:cNvPr>
          <p:cNvSpPr/>
          <p:nvPr/>
        </p:nvSpPr>
        <p:spPr>
          <a:xfrm flipH="1">
            <a:off x="7461784" y="2357617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2" name="Ellipse 32">
            <a:extLst>
              <a:ext uri="{FF2B5EF4-FFF2-40B4-BE49-F238E27FC236}">
                <a16:creationId xmlns:a16="http://schemas.microsoft.com/office/drawing/2014/main" id="{A53916EC-EA2F-0DC2-D89D-BF47BA41356B}"/>
              </a:ext>
            </a:extLst>
          </p:cNvPr>
          <p:cNvSpPr/>
          <p:nvPr/>
        </p:nvSpPr>
        <p:spPr>
          <a:xfrm flipH="1">
            <a:off x="9863444" y="166716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6" name="Ellipse 23">
            <a:extLst>
              <a:ext uri="{FF2B5EF4-FFF2-40B4-BE49-F238E27FC236}">
                <a16:creationId xmlns:a16="http://schemas.microsoft.com/office/drawing/2014/main" id="{1A5F173D-9182-0862-66E6-1F5B7552E496}"/>
              </a:ext>
            </a:extLst>
          </p:cNvPr>
          <p:cNvSpPr/>
          <p:nvPr/>
        </p:nvSpPr>
        <p:spPr>
          <a:xfrm flipH="1">
            <a:off x="9863444" y="5931600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0" name="Right Arrow 299">
            <a:extLst>
              <a:ext uri="{FF2B5EF4-FFF2-40B4-BE49-F238E27FC236}">
                <a16:creationId xmlns:a16="http://schemas.microsoft.com/office/drawing/2014/main" id="{7F587087-A29A-0DC6-FCF5-BA7EA9D85ACA}"/>
              </a:ext>
            </a:extLst>
          </p:cNvPr>
          <p:cNvSpPr/>
          <p:nvPr/>
        </p:nvSpPr>
        <p:spPr>
          <a:xfrm rot="2647941" flipH="1">
            <a:off x="8743661" y="5320119"/>
            <a:ext cx="653898" cy="379683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QLS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B0138C-9769-EAE3-A33D-3E1814A1054B}"/>
              </a:ext>
            </a:extLst>
          </p:cNvPr>
          <p:cNvGrpSpPr/>
          <p:nvPr/>
        </p:nvGrpSpPr>
        <p:grpSpPr>
          <a:xfrm>
            <a:off x="6509031" y="3204851"/>
            <a:ext cx="5611695" cy="1196481"/>
            <a:chOff x="6509031" y="3204851"/>
            <a:chExt cx="5611695" cy="1196481"/>
          </a:xfrm>
        </p:grpSpPr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DBD3F161-8598-7A44-7917-9291282A0427}"/>
                </a:ext>
              </a:extLst>
            </p:cNvPr>
            <p:cNvGrpSpPr/>
            <p:nvPr/>
          </p:nvGrpSpPr>
          <p:grpSpPr>
            <a:xfrm>
              <a:off x="6509031" y="3489364"/>
              <a:ext cx="5611695" cy="911968"/>
              <a:chOff x="6509031" y="3489364"/>
              <a:chExt cx="5611695" cy="911968"/>
            </a:xfrm>
          </p:grpSpPr>
          <p:grpSp>
            <p:nvGrpSpPr>
              <p:cNvPr id="296" name="Group 295">
                <a:extLst>
                  <a:ext uri="{FF2B5EF4-FFF2-40B4-BE49-F238E27FC236}">
                    <a16:creationId xmlns:a16="http://schemas.microsoft.com/office/drawing/2014/main" id="{230080F9-E511-0716-1F7B-AF3F5CCE7B2F}"/>
                  </a:ext>
                </a:extLst>
              </p:cNvPr>
              <p:cNvGrpSpPr/>
              <p:nvPr/>
            </p:nvGrpSpPr>
            <p:grpSpPr>
              <a:xfrm>
                <a:off x="8008681" y="3489364"/>
                <a:ext cx="4112045" cy="911968"/>
                <a:chOff x="6425233" y="7062676"/>
                <a:chExt cx="4315792" cy="95715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AF71564-0661-B7AD-35D0-C0DBFA6CF38B}"/>
                    </a:ext>
                  </a:extLst>
                </p:cNvPr>
                <p:cNvGrpSpPr/>
                <p:nvPr/>
              </p:nvGrpSpPr>
              <p:grpSpPr>
                <a:xfrm>
                  <a:off x="6425233" y="7062676"/>
                  <a:ext cx="4315792" cy="957155"/>
                  <a:chOff x="600349" y="4178223"/>
                  <a:chExt cx="9454602" cy="2096839"/>
                </a:xfrm>
              </p:grpSpPr>
              <p:sp>
                <p:nvSpPr>
                  <p:cNvPr id="8" name="Rechteck: abgerundete Ecken 3">
                    <a:extLst>
                      <a:ext uri="{FF2B5EF4-FFF2-40B4-BE49-F238E27FC236}">
                        <a16:creationId xmlns:a16="http://schemas.microsoft.com/office/drawing/2014/main" id="{F25996DC-CC5F-5600-D8E8-4BCC55C29300}"/>
                      </a:ext>
                    </a:extLst>
                  </p:cNvPr>
                  <p:cNvSpPr/>
                  <p:nvPr/>
                </p:nvSpPr>
                <p:spPr>
                  <a:xfrm>
                    <a:off x="600349" y="4178223"/>
                    <a:ext cx="9454602" cy="2096839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F3F3F3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400"/>
                  </a:p>
                </p:txBody>
              </p:sp>
              <p:sp>
                <p:nvSpPr>
                  <p:cNvPr id="9" name="Freeform 9 1">
                    <a:extLst>
                      <a:ext uri="{FF2B5EF4-FFF2-40B4-BE49-F238E27FC236}">
                        <a16:creationId xmlns:a16="http://schemas.microsoft.com/office/drawing/2014/main" id="{E939B721-0B33-1557-8D56-777B85B862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299" y="4826578"/>
                    <a:ext cx="2431606" cy="945407"/>
                  </a:xfrm>
                  <a:custGeom>
                    <a:avLst/>
                    <a:gdLst>
                      <a:gd name="connsiteX0" fmla="*/ 0 w 1550194"/>
                      <a:gd name="connsiteY0" fmla="*/ 7144 h 1208485"/>
                      <a:gd name="connsiteX1" fmla="*/ 742950 w 1550194"/>
                      <a:gd name="connsiteY1" fmla="*/ 1207294 h 1208485"/>
                      <a:gd name="connsiteX2" fmla="*/ 1550194 w 1550194"/>
                      <a:gd name="connsiteY2" fmla="*/ 0 h 1208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50194" h="1208485">
                        <a:moveTo>
                          <a:pt x="0" y="7144"/>
                        </a:moveTo>
                        <a:cubicBezTo>
                          <a:pt x="242292" y="607814"/>
                          <a:pt x="484584" y="1208485"/>
                          <a:pt x="742950" y="1207294"/>
                        </a:cubicBezTo>
                        <a:cubicBezTo>
                          <a:pt x="1001316" y="1206103"/>
                          <a:pt x="1275755" y="603051"/>
                          <a:pt x="1550194" y="0"/>
                        </a:cubicBezTo>
                      </a:path>
                    </a:pathLst>
                  </a:custGeom>
                  <a:ln w="28575">
                    <a:solidFill>
                      <a:srgbClr val="44546A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vert="horz" wrap="square" lIns="0" tIns="36000" rIns="0" bIns="3600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ts val="24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Clr>
                        <a:srgbClr val="2A6AB3"/>
                      </a:buClr>
                      <a:buSzPct val="110000"/>
                      <a:buFont typeface="Wingdings" pitchFamily="16" charset="2"/>
                      <a:buNone/>
                      <a:tabLst/>
                    </a:pPr>
                    <a:endParaRPr kumimoji="0" lang="de-CH" sz="3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</a:endParaRPr>
                  </a:p>
                </p:txBody>
              </p:sp>
              <p:grpSp>
                <p:nvGrpSpPr>
                  <p:cNvPr id="10" name="Group 66">
                    <a:extLst>
                      <a:ext uri="{FF2B5EF4-FFF2-40B4-BE49-F238E27FC236}">
                        <a16:creationId xmlns:a16="http://schemas.microsoft.com/office/drawing/2014/main" id="{65C6B24E-BFBE-96CF-B2BD-6F8A99447518}"/>
                      </a:ext>
                    </a:extLst>
                  </p:cNvPr>
                  <p:cNvGrpSpPr/>
                  <p:nvPr/>
                </p:nvGrpSpPr>
                <p:grpSpPr>
                  <a:xfrm rot="19713267">
                    <a:off x="1936384" y="5049340"/>
                    <a:ext cx="1075526" cy="227749"/>
                    <a:chOff x="1174506" y="3150201"/>
                    <a:chExt cx="1254090" cy="265561"/>
                  </a:xfrm>
                </p:grpSpPr>
                <p:sp>
                  <p:nvSpPr>
                    <p:cNvPr id="15" name="Freeform 29 3">
                      <a:extLst>
                        <a:ext uri="{FF2B5EF4-FFF2-40B4-BE49-F238E27FC236}">
                          <a16:creationId xmlns:a16="http://schemas.microsoft.com/office/drawing/2014/main" id="{ADC87511-7C4A-29C9-F321-C420BAE002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3635" y="3196415"/>
                      <a:ext cx="853440" cy="182892"/>
                    </a:xfrm>
                    <a:custGeom>
                      <a:avLst/>
                      <a:gdLst>
                        <a:gd name="connsiteX0" fmla="*/ 0 w 853440"/>
                        <a:gd name="connsiteY0" fmla="*/ 76206 h 182892"/>
                        <a:gd name="connsiteX1" fmla="*/ 160020 w 853440"/>
                        <a:gd name="connsiteY1" fmla="*/ 106686 h 182892"/>
                        <a:gd name="connsiteX2" fmla="*/ 228600 w 853440"/>
                        <a:gd name="connsiteY2" fmla="*/ 175266 h 182892"/>
                        <a:gd name="connsiteX3" fmla="*/ 281940 w 853440"/>
                        <a:gd name="connsiteY3" fmla="*/ 7626 h 182892"/>
                        <a:gd name="connsiteX4" fmla="*/ 358140 w 853440"/>
                        <a:gd name="connsiteY4" fmla="*/ 182886 h 182892"/>
                        <a:gd name="connsiteX5" fmla="*/ 419100 w 853440"/>
                        <a:gd name="connsiteY5" fmla="*/ 6 h 182892"/>
                        <a:gd name="connsiteX6" fmla="*/ 464820 w 853440"/>
                        <a:gd name="connsiteY6" fmla="*/ 175266 h 182892"/>
                        <a:gd name="connsiteX7" fmla="*/ 533400 w 853440"/>
                        <a:gd name="connsiteY7" fmla="*/ 7626 h 182892"/>
                        <a:gd name="connsiteX8" fmla="*/ 594360 w 853440"/>
                        <a:gd name="connsiteY8" fmla="*/ 175266 h 182892"/>
                        <a:gd name="connsiteX9" fmla="*/ 647700 w 853440"/>
                        <a:gd name="connsiteY9" fmla="*/ 15246 h 182892"/>
                        <a:gd name="connsiteX10" fmla="*/ 708660 w 853440"/>
                        <a:gd name="connsiteY10" fmla="*/ 144786 h 182892"/>
                        <a:gd name="connsiteX11" fmla="*/ 769620 w 853440"/>
                        <a:gd name="connsiteY11" fmla="*/ 76206 h 182892"/>
                        <a:gd name="connsiteX12" fmla="*/ 853440 w 853440"/>
                        <a:gd name="connsiteY12" fmla="*/ 76206 h 1828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53440" h="182892">
                          <a:moveTo>
                            <a:pt x="0" y="76206"/>
                          </a:moveTo>
                          <a:cubicBezTo>
                            <a:pt x="60960" y="83191"/>
                            <a:pt x="121920" y="90176"/>
                            <a:pt x="160020" y="106686"/>
                          </a:cubicBezTo>
                          <a:cubicBezTo>
                            <a:pt x="198120" y="123196"/>
                            <a:pt x="208280" y="191776"/>
                            <a:pt x="228600" y="175266"/>
                          </a:cubicBezTo>
                          <a:cubicBezTo>
                            <a:pt x="248920" y="158756"/>
                            <a:pt x="260350" y="6356"/>
                            <a:pt x="281940" y="7626"/>
                          </a:cubicBezTo>
                          <a:cubicBezTo>
                            <a:pt x="303530" y="8896"/>
                            <a:pt x="335280" y="184156"/>
                            <a:pt x="358140" y="182886"/>
                          </a:cubicBezTo>
                          <a:cubicBezTo>
                            <a:pt x="381000" y="181616"/>
                            <a:pt x="401320" y="1276"/>
                            <a:pt x="419100" y="6"/>
                          </a:cubicBezTo>
                          <a:cubicBezTo>
                            <a:pt x="436880" y="-1264"/>
                            <a:pt x="445770" y="173996"/>
                            <a:pt x="464820" y="175266"/>
                          </a:cubicBezTo>
                          <a:cubicBezTo>
                            <a:pt x="483870" y="176536"/>
                            <a:pt x="511810" y="7626"/>
                            <a:pt x="533400" y="7626"/>
                          </a:cubicBezTo>
                          <a:cubicBezTo>
                            <a:pt x="554990" y="7626"/>
                            <a:pt x="575310" y="173996"/>
                            <a:pt x="594360" y="175266"/>
                          </a:cubicBezTo>
                          <a:cubicBezTo>
                            <a:pt x="613410" y="176536"/>
                            <a:pt x="628650" y="20326"/>
                            <a:pt x="647700" y="15246"/>
                          </a:cubicBezTo>
                          <a:cubicBezTo>
                            <a:pt x="666750" y="10166"/>
                            <a:pt x="688340" y="134626"/>
                            <a:pt x="708660" y="144786"/>
                          </a:cubicBezTo>
                          <a:cubicBezTo>
                            <a:pt x="728980" y="154946"/>
                            <a:pt x="745490" y="87636"/>
                            <a:pt x="769620" y="76206"/>
                          </a:cubicBezTo>
                          <a:cubicBezTo>
                            <a:pt x="793750" y="64776"/>
                            <a:pt x="823595" y="70491"/>
                            <a:pt x="853440" y="76206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400"/>
                    </a:p>
                  </p:txBody>
                </p:sp>
                <p:sp>
                  <p:nvSpPr>
                    <p:cNvPr id="16" name="Oval 68">
                      <a:extLst>
                        <a:ext uri="{FF2B5EF4-FFF2-40B4-BE49-F238E27FC236}">
                          <a16:creationId xmlns:a16="http://schemas.microsoft.com/office/drawing/2014/main" id="{449D3876-A736-1ACA-C3C8-7BA2CE21D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4506" y="3158452"/>
                      <a:ext cx="257310" cy="257310"/>
                    </a:xfrm>
                    <a:prstGeom prst="ellipse">
                      <a:avLst/>
                    </a:prstGeom>
                    <a:solidFill>
                      <a:srgbClr val="FFBDBD"/>
                    </a:solidFill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400"/>
                    </a:p>
                  </p:txBody>
                </p:sp>
                <p:sp>
                  <p:nvSpPr>
                    <p:cNvPr id="17" name="Oval 69">
                      <a:extLst>
                        <a:ext uri="{FF2B5EF4-FFF2-40B4-BE49-F238E27FC236}">
                          <a16:creationId xmlns:a16="http://schemas.microsoft.com/office/drawing/2014/main" id="{A444D446-0474-7C56-14E3-51356218B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1286" y="3150201"/>
                      <a:ext cx="257310" cy="257310"/>
                    </a:xfrm>
                    <a:prstGeom prst="ellipse">
                      <a:avLst/>
                    </a:prstGeom>
                    <a:solidFill>
                      <a:srgbClr val="FFBDBD"/>
                    </a:solidFill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400"/>
                    </a:p>
                  </p:txBody>
                </p:sp>
              </p:grpSp>
              <p:sp>
                <p:nvSpPr>
                  <p:cNvPr id="11" name="Oval 70">
                    <a:extLst>
                      <a:ext uri="{FF2B5EF4-FFF2-40B4-BE49-F238E27FC236}">
                        <a16:creationId xmlns:a16="http://schemas.microsoft.com/office/drawing/2014/main" id="{3B6D06A8-B573-FE4C-0335-6A4D6781FBBC}"/>
                      </a:ext>
                    </a:extLst>
                  </p:cNvPr>
                  <p:cNvSpPr/>
                  <p:nvPr/>
                </p:nvSpPr>
                <p:spPr>
                  <a:xfrm rot="18013018">
                    <a:off x="1393170" y="4986900"/>
                    <a:ext cx="393467" cy="393467"/>
                  </a:xfrm>
                  <a:prstGeom prst="ellipse">
                    <a:avLst/>
                  </a:prstGeom>
                  <a:solidFill>
                    <a:srgbClr val="8D42C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</p:grpSp>
            <p:grpSp>
              <p:nvGrpSpPr>
                <p:cNvPr id="18" name="Group 98">
                  <a:extLst>
                    <a:ext uri="{FF2B5EF4-FFF2-40B4-BE49-F238E27FC236}">
                      <a16:creationId xmlns:a16="http://schemas.microsoft.com/office/drawing/2014/main" id="{C67DB866-3CBA-A223-E564-DE8D7C3A1F35}"/>
                    </a:ext>
                  </a:extLst>
                </p:cNvPr>
                <p:cNvGrpSpPr/>
                <p:nvPr/>
              </p:nvGrpSpPr>
              <p:grpSpPr>
                <a:xfrm rot="19713267">
                  <a:off x="8548329" y="7463837"/>
                  <a:ext cx="498087" cy="102003"/>
                  <a:chOff x="1152848" y="3143751"/>
                  <a:chExt cx="1272318" cy="260558"/>
                </a:xfrm>
                <a:effectLst/>
              </p:grpSpPr>
              <p:sp>
                <p:nvSpPr>
                  <p:cNvPr id="19" name="Freeform 29 1">
                    <a:extLst>
                      <a:ext uri="{FF2B5EF4-FFF2-40B4-BE49-F238E27FC236}">
                        <a16:creationId xmlns:a16="http://schemas.microsoft.com/office/drawing/2014/main" id="{6ECE9128-C1C1-E9A3-BD19-80FD6F4F182F}"/>
                      </a:ext>
                    </a:extLst>
                  </p:cNvPr>
                  <p:cNvSpPr/>
                  <p:nvPr/>
                </p:nvSpPr>
                <p:spPr>
                  <a:xfrm>
                    <a:off x="1333635" y="3196415"/>
                    <a:ext cx="853440" cy="182892"/>
                  </a:xfrm>
                  <a:custGeom>
                    <a:avLst/>
                    <a:gdLst>
                      <a:gd name="connsiteX0" fmla="*/ 0 w 853440"/>
                      <a:gd name="connsiteY0" fmla="*/ 76206 h 182892"/>
                      <a:gd name="connsiteX1" fmla="*/ 160020 w 853440"/>
                      <a:gd name="connsiteY1" fmla="*/ 106686 h 182892"/>
                      <a:gd name="connsiteX2" fmla="*/ 228600 w 853440"/>
                      <a:gd name="connsiteY2" fmla="*/ 175266 h 182892"/>
                      <a:gd name="connsiteX3" fmla="*/ 281940 w 853440"/>
                      <a:gd name="connsiteY3" fmla="*/ 7626 h 182892"/>
                      <a:gd name="connsiteX4" fmla="*/ 358140 w 853440"/>
                      <a:gd name="connsiteY4" fmla="*/ 182886 h 182892"/>
                      <a:gd name="connsiteX5" fmla="*/ 419100 w 853440"/>
                      <a:gd name="connsiteY5" fmla="*/ 6 h 182892"/>
                      <a:gd name="connsiteX6" fmla="*/ 464820 w 853440"/>
                      <a:gd name="connsiteY6" fmla="*/ 175266 h 182892"/>
                      <a:gd name="connsiteX7" fmla="*/ 533400 w 853440"/>
                      <a:gd name="connsiteY7" fmla="*/ 7626 h 182892"/>
                      <a:gd name="connsiteX8" fmla="*/ 594360 w 853440"/>
                      <a:gd name="connsiteY8" fmla="*/ 175266 h 182892"/>
                      <a:gd name="connsiteX9" fmla="*/ 647700 w 853440"/>
                      <a:gd name="connsiteY9" fmla="*/ 15246 h 182892"/>
                      <a:gd name="connsiteX10" fmla="*/ 708660 w 853440"/>
                      <a:gd name="connsiteY10" fmla="*/ 144786 h 182892"/>
                      <a:gd name="connsiteX11" fmla="*/ 769620 w 853440"/>
                      <a:gd name="connsiteY11" fmla="*/ 76206 h 182892"/>
                      <a:gd name="connsiteX12" fmla="*/ 853440 w 853440"/>
                      <a:gd name="connsiteY12" fmla="*/ 76206 h 182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53440" h="182892">
                        <a:moveTo>
                          <a:pt x="0" y="76206"/>
                        </a:moveTo>
                        <a:cubicBezTo>
                          <a:pt x="60960" y="83191"/>
                          <a:pt x="121920" y="90176"/>
                          <a:pt x="160020" y="106686"/>
                        </a:cubicBezTo>
                        <a:cubicBezTo>
                          <a:pt x="198120" y="123196"/>
                          <a:pt x="208280" y="191776"/>
                          <a:pt x="228600" y="175266"/>
                        </a:cubicBezTo>
                        <a:cubicBezTo>
                          <a:pt x="248920" y="158756"/>
                          <a:pt x="260350" y="6356"/>
                          <a:pt x="281940" y="7626"/>
                        </a:cubicBezTo>
                        <a:cubicBezTo>
                          <a:pt x="303530" y="8896"/>
                          <a:pt x="335280" y="184156"/>
                          <a:pt x="358140" y="182886"/>
                        </a:cubicBezTo>
                        <a:cubicBezTo>
                          <a:pt x="381000" y="181616"/>
                          <a:pt x="401320" y="1276"/>
                          <a:pt x="419100" y="6"/>
                        </a:cubicBezTo>
                        <a:cubicBezTo>
                          <a:pt x="436880" y="-1264"/>
                          <a:pt x="445770" y="173996"/>
                          <a:pt x="464820" y="175266"/>
                        </a:cubicBezTo>
                        <a:cubicBezTo>
                          <a:pt x="483870" y="176536"/>
                          <a:pt x="511810" y="7626"/>
                          <a:pt x="533400" y="7626"/>
                        </a:cubicBezTo>
                        <a:cubicBezTo>
                          <a:pt x="554990" y="7626"/>
                          <a:pt x="575310" y="173996"/>
                          <a:pt x="594360" y="175266"/>
                        </a:cubicBezTo>
                        <a:cubicBezTo>
                          <a:pt x="613410" y="176536"/>
                          <a:pt x="628650" y="20326"/>
                          <a:pt x="647700" y="15246"/>
                        </a:cubicBezTo>
                        <a:cubicBezTo>
                          <a:pt x="666750" y="10166"/>
                          <a:pt x="688340" y="134626"/>
                          <a:pt x="708660" y="144786"/>
                        </a:cubicBezTo>
                        <a:cubicBezTo>
                          <a:pt x="728980" y="154946"/>
                          <a:pt x="745490" y="87636"/>
                          <a:pt x="769620" y="76206"/>
                        </a:cubicBezTo>
                        <a:cubicBezTo>
                          <a:pt x="793750" y="64776"/>
                          <a:pt x="823595" y="70491"/>
                          <a:pt x="853440" y="76206"/>
                        </a:cubicBez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20" name="Oval 100">
                    <a:extLst>
                      <a:ext uri="{FF2B5EF4-FFF2-40B4-BE49-F238E27FC236}">
                        <a16:creationId xmlns:a16="http://schemas.microsoft.com/office/drawing/2014/main" id="{5B989B29-20DF-7E93-36C1-38709D74007C}"/>
                      </a:ext>
                    </a:extLst>
                  </p:cNvPr>
                  <p:cNvSpPr/>
                  <p:nvPr/>
                </p:nvSpPr>
                <p:spPr>
                  <a:xfrm>
                    <a:off x="1152848" y="3143751"/>
                    <a:ext cx="257310" cy="257310"/>
                  </a:xfrm>
                  <a:prstGeom prst="ellipse">
                    <a:avLst/>
                  </a:prstGeom>
                  <a:solidFill>
                    <a:srgbClr val="FFBDBD"/>
                  </a:solidFill>
                  <a:ln w="19050"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21" name="Oval 101">
                    <a:extLst>
                      <a:ext uri="{FF2B5EF4-FFF2-40B4-BE49-F238E27FC236}">
                        <a16:creationId xmlns:a16="http://schemas.microsoft.com/office/drawing/2014/main" id="{C774ECBF-FFF2-442C-7468-4DCED1D23A36}"/>
                      </a:ext>
                    </a:extLst>
                  </p:cNvPr>
                  <p:cNvSpPr/>
                  <p:nvPr/>
                </p:nvSpPr>
                <p:spPr>
                  <a:xfrm>
                    <a:off x="2167856" y="3146999"/>
                    <a:ext cx="257310" cy="257310"/>
                  </a:xfrm>
                  <a:prstGeom prst="ellipse">
                    <a:avLst/>
                  </a:prstGeom>
                  <a:solidFill>
                    <a:srgbClr val="FFBDBD"/>
                  </a:solidFill>
                  <a:ln w="19050"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</p:grpSp>
            <p:grpSp>
              <p:nvGrpSpPr>
                <p:cNvPr id="22" name="Group 103">
                  <a:extLst>
                    <a:ext uri="{FF2B5EF4-FFF2-40B4-BE49-F238E27FC236}">
                      <a16:creationId xmlns:a16="http://schemas.microsoft.com/office/drawing/2014/main" id="{180A6C82-EE1A-3517-B2CC-82508AF0AAED}"/>
                    </a:ext>
                  </a:extLst>
                </p:cNvPr>
                <p:cNvGrpSpPr/>
                <p:nvPr/>
              </p:nvGrpSpPr>
              <p:grpSpPr>
                <a:xfrm rot="19713267">
                  <a:off x="8599639" y="7481250"/>
                  <a:ext cx="467684" cy="72173"/>
                  <a:chOff x="1115536" y="3115939"/>
                  <a:chExt cx="1776974" cy="274222"/>
                </a:xfrm>
                <a:effectLst/>
              </p:grpSpPr>
              <p:sp>
                <p:nvSpPr>
                  <p:cNvPr id="23" name="Freeform 29 2">
                    <a:extLst>
                      <a:ext uri="{FF2B5EF4-FFF2-40B4-BE49-F238E27FC236}">
                        <a16:creationId xmlns:a16="http://schemas.microsoft.com/office/drawing/2014/main" id="{3BC5BBD6-696C-0541-525F-240CD3C4E4EC}"/>
                      </a:ext>
                    </a:extLst>
                  </p:cNvPr>
                  <p:cNvSpPr/>
                  <p:nvPr/>
                </p:nvSpPr>
                <p:spPr>
                  <a:xfrm>
                    <a:off x="1333635" y="3196415"/>
                    <a:ext cx="853440" cy="182892"/>
                  </a:xfrm>
                  <a:custGeom>
                    <a:avLst/>
                    <a:gdLst>
                      <a:gd name="connsiteX0" fmla="*/ 0 w 853440"/>
                      <a:gd name="connsiteY0" fmla="*/ 76206 h 182892"/>
                      <a:gd name="connsiteX1" fmla="*/ 160020 w 853440"/>
                      <a:gd name="connsiteY1" fmla="*/ 106686 h 182892"/>
                      <a:gd name="connsiteX2" fmla="*/ 228600 w 853440"/>
                      <a:gd name="connsiteY2" fmla="*/ 175266 h 182892"/>
                      <a:gd name="connsiteX3" fmla="*/ 281940 w 853440"/>
                      <a:gd name="connsiteY3" fmla="*/ 7626 h 182892"/>
                      <a:gd name="connsiteX4" fmla="*/ 358140 w 853440"/>
                      <a:gd name="connsiteY4" fmla="*/ 182886 h 182892"/>
                      <a:gd name="connsiteX5" fmla="*/ 419100 w 853440"/>
                      <a:gd name="connsiteY5" fmla="*/ 6 h 182892"/>
                      <a:gd name="connsiteX6" fmla="*/ 464820 w 853440"/>
                      <a:gd name="connsiteY6" fmla="*/ 175266 h 182892"/>
                      <a:gd name="connsiteX7" fmla="*/ 533400 w 853440"/>
                      <a:gd name="connsiteY7" fmla="*/ 7626 h 182892"/>
                      <a:gd name="connsiteX8" fmla="*/ 594360 w 853440"/>
                      <a:gd name="connsiteY8" fmla="*/ 175266 h 182892"/>
                      <a:gd name="connsiteX9" fmla="*/ 647700 w 853440"/>
                      <a:gd name="connsiteY9" fmla="*/ 15246 h 182892"/>
                      <a:gd name="connsiteX10" fmla="*/ 708660 w 853440"/>
                      <a:gd name="connsiteY10" fmla="*/ 144786 h 182892"/>
                      <a:gd name="connsiteX11" fmla="*/ 769620 w 853440"/>
                      <a:gd name="connsiteY11" fmla="*/ 76206 h 182892"/>
                      <a:gd name="connsiteX12" fmla="*/ 853440 w 853440"/>
                      <a:gd name="connsiteY12" fmla="*/ 76206 h 182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53440" h="182892">
                        <a:moveTo>
                          <a:pt x="0" y="76206"/>
                        </a:moveTo>
                        <a:cubicBezTo>
                          <a:pt x="60960" y="83191"/>
                          <a:pt x="121920" y="90176"/>
                          <a:pt x="160020" y="106686"/>
                        </a:cubicBezTo>
                        <a:cubicBezTo>
                          <a:pt x="198120" y="123196"/>
                          <a:pt x="208280" y="191776"/>
                          <a:pt x="228600" y="175266"/>
                        </a:cubicBezTo>
                        <a:cubicBezTo>
                          <a:pt x="248920" y="158756"/>
                          <a:pt x="260350" y="6356"/>
                          <a:pt x="281940" y="7626"/>
                        </a:cubicBezTo>
                        <a:cubicBezTo>
                          <a:pt x="303530" y="8896"/>
                          <a:pt x="335280" y="184156"/>
                          <a:pt x="358140" y="182886"/>
                        </a:cubicBezTo>
                        <a:cubicBezTo>
                          <a:pt x="381000" y="181616"/>
                          <a:pt x="401320" y="1276"/>
                          <a:pt x="419100" y="6"/>
                        </a:cubicBezTo>
                        <a:cubicBezTo>
                          <a:pt x="436880" y="-1264"/>
                          <a:pt x="445770" y="173996"/>
                          <a:pt x="464820" y="175266"/>
                        </a:cubicBezTo>
                        <a:cubicBezTo>
                          <a:pt x="483870" y="176536"/>
                          <a:pt x="511810" y="7626"/>
                          <a:pt x="533400" y="7626"/>
                        </a:cubicBezTo>
                        <a:cubicBezTo>
                          <a:pt x="554990" y="7626"/>
                          <a:pt x="575310" y="173996"/>
                          <a:pt x="594360" y="175266"/>
                        </a:cubicBezTo>
                        <a:cubicBezTo>
                          <a:pt x="613410" y="176536"/>
                          <a:pt x="628650" y="20326"/>
                          <a:pt x="647700" y="15246"/>
                        </a:cubicBezTo>
                        <a:cubicBezTo>
                          <a:pt x="666750" y="10166"/>
                          <a:pt x="688340" y="134626"/>
                          <a:pt x="708660" y="144786"/>
                        </a:cubicBezTo>
                        <a:cubicBezTo>
                          <a:pt x="728980" y="154946"/>
                          <a:pt x="745490" y="87636"/>
                          <a:pt x="769620" y="76206"/>
                        </a:cubicBezTo>
                        <a:cubicBezTo>
                          <a:pt x="793750" y="64776"/>
                          <a:pt x="823595" y="70491"/>
                          <a:pt x="853440" y="76206"/>
                        </a:cubicBez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44" name="Oval 105">
                    <a:extLst>
                      <a:ext uri="{FF2B5EF4-FFF2-40B4-BE49-F238E27FC236}">
                        <a16:creationId xmlns:a16="http://schemas.microsoft.com/office/drawing/2014/main" id="{76B6A9B8-2D34-66E3-C4E0-0437E8F60A3B}"/>
                      </a:ext>
                    </a:extLst>
                  </p:cNvPr>
                  <p:cNvSpPr/>
                  <p:nvPr/>
                </p:nvSpPr>
                <p:spPr>
                  <a:xfrm>
                    <a:off x="1115536" y="3132850"/>
                    <a:ext cx="257310" cy="257311"/>
                  </a:xfrm>
                  <a:prstGeom prst="ellipse">
                    <a:avLst/>
                  </a:prstGeom>
                  <a:solidFill>
                    <a:srgbClr val="FFBDBD"/>
                  </a:solidFill>
                  <a:ln w="19050"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50" name="Oval 106">
                    <a:extLst>
                      <a:ext uri="{FF2B5EF4-FFF2-40B4-BE49-F238E27FC236}">
                        <a16:creationId xmlns:a16="http://schemas.microsoft.com/office/drawing/2014/main" id="{74BBB6A2-AD54-43C4-FE73-68898AB5B6D1}"/>
                      </a:ext>
                    </a:extLst>
                  </p:cNvPr>
                  <p:cNvSpPr/>
                  <p:nvPr/>
                </p:nvSpPr>
                <p:spPr>
                  <a:xfrm>
                    <a:off x="2635200" y="3115939"/>
                    <a:ext cx="257310" cy="257311"/>
                  </a:xfrm>
                  <a:prstGeom prst="ellipse">
                    <a:avLst/>
                  </a:prstGeom>
                  <a:solidFill>
                    <a:srgbClr val="FFBDBD"/>
                  </a:solidFill>
                  <a:ln w="19050"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</p:grpSp>
            <p:sp>
              <p:nvSpPr>
                <p:cNvPr id="51" name="Oval 102">
                  <a:extLst>
                    <a:ext uri="{FF2B5EF4-FFF2-40B4-BE49-F238E27FC236}">
                      <a16:creationId xmlns:a16="http://schemas.microsoft.com/office/drawing/2014/main" id="{72EBA12A-EA63-EEDB-A4A3-3D3148E5A564}"/>
                    </a:ext>
                  </a:extLst>
                </p:cNvPr>
                <p:cNvSpPr/>
                <p:nvPr/>
              </p:nvSpPr>
              <p:spPr>
                <a:xfrm rot="18013018">
                  <a:off x="8234317" y="7403407"/>
                  <a:ext cx="236020" cy="236021"/>
                </a:xfrm>
                <a:prstGeom prst="ellipse">
                  <a:avLst/>
                </a:prstGeom>
                <a:solidFill>
                  <a:srgbClr val="8D42C6"/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"/>
                </a:p>
              </p:txBody>
            </p:sp>
            <p:grpSp>
              <p:nvGrpSpPr>
                <p:cNvPr id="53" name="Group 77">
                  <a:extLst>
                    <a:ext uri="{FF2B5EF4-FFF2-40B4-BE49-F238E27FC236}">
                      <a16:creationId xmlns:a16="http://schemas.microsoft.com/office/drawing/2014/main" id="{AEB27863-A2E8-71D4-86C3-17FCF56C0695}"/>
                    </a:ext>
                  </a:extLst>
                </p:cNvPr>
                <p:cNvGrpSpPr/>
                <p:nvPr/>
              </p:nvGrpSpPr>
              <p:grpSpPr>
                <a:xfrm rot="19713267">
                  <a:off x="8501420" y="7459947"/>
                  <a:ext cx="490951" cy="103962"/>
                  <a:chOff x="1174506" y="3150201"/>
                  <a:chExt cx="1254090" cy="265561"/>
                </a:xfrm>
                <a:effectLst/>
              </p:grpSpPr>
              <p:sp>
                <p:nvSpPr>
                  <p:cNvPr id="54" name="Freeform 29 4">
                    <a:extLst>
                      <a:ext uri="{FF2B5EF4-FFF2-40B4-BE49-F238E27FC236}">
                        <a16:creationId xmlns:a16="http://schemas.microsoft.com/office/drawing/2014/main" id="{21450CA8-C483-BEC8-A571-5A552D856838}"/>
                      </a:ext>
                    </a:extLst>
                  </p:cNvPr>
                  <p:cNvSpPr/>
                  <p:nvPr/>
                </p:nvSpPr>
                <p:spPr>
                  <a:xfrm>
                    <a:off x="1333635" y="3196415"/>
                    <a:ext cx="853440" cy="182892"/>
                  </a:xfrm>
                  <a:custGeom>
                    <a:avLst/>
                    <a:gdLst>
                      <a:gd name="connsiteX0" fmla="*/ 0 w 853440"/>
                      <a:gd name="connsiteY0" fmla="*/ 76206 h 182892"/>
                      <a:gd name="connsiteX1" fmla="*/ 160020 w 853440"/>
                      <a:gd name="connsiteY1" fmla="*/ 106686 h 182892"/>
                      <a:gd name="connsiteX2" fmla="*/ 228600 w 853440"/>
                      <a:gd name="connsiteY2" fmla="*/ 175266 h 182892"/>
                      <a:gd name="connsiteX3" fmla="*/ 281940 w 853440"/>
                      <a:gd name="connsiteY3" fmla="*/ 7626 h 182892"/>
                      <a:gd name="connsiteX4" fmla="*/ 358140 w 853440"/>
                      <a:gd name="connsiteY4" fmla="*/ 182886 h 182892"/>
                      <a:gd name="connsiteX5" fmla="*/ 419100 w 853440"/>
                      <a:gd name="connsiteY5" fmla="*/ 6 h 182892"/>
                      <a:gd name="connsiteX6" fmla="*/ 464820 w 853440"/>
                      <a:gd name="connsiteY6" fmla="*/ 175266 h 182892"/>
                      <a:gd name="connsiteX7" fmla="*/ 533400 w 853440"/>
                      <a:gd name="connsiteY7" fmla="*/ 7626 h 182892"/>
                      <a:gd name="connsiteX8" fmla="*/ 594360 w 853440"/>
                      <a:gd name="connsiteY8" fmla="*/ 175266 h 182892"/>
                      <a:gd name="connsiteX9" fmla="*/ 647700 w 853440"/>
                      <a:gd name="connsiteY9" fmla="*/ 15246 h 182892"/>
                      <a:gd name="connsiteX10" fmla="*/ 708660 w 853440"/>
                      <a:gd name="connsiteY10" fmla="*/ 144786 h 182892"/>
                      <a:gd name="connsiteX11" fmla="*/ 769620 w 853440"/>
                      <a:gd name="connsiteY11" fmla="*/ 76206 h 182892"/>
                      <a:gd name="connsiteX12" fmla="*/ 853440 w 853440"/>
                      <a:gd name="connsiteY12" fmla="*/ 76206 h 182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53440" h="182892">
                        <a:moveTo>
                          <a:pt x="0" y="76206"/>
                        </a:moveTo>
                        <a:cubicBezTo>
                          <a:pt x="60960" y="83191"/>
                          <a:pt x="121920" y="90176"/>
                          <a:pt x="160020" y="106686"/>
                        </a:cubicBezTo>
                        <a:cubicBezTo>
                          <a:pt x="198120" y="123196"/>
                          <a:pt x="208280" y="191776"/>
                          <a:pt x="228600" y="175266"/>
                        </a:cubicBezTo>
                        <a:cubicBezTo>
                          <a:pt x="248920" y="158756"/>
                          <a:pt x="260350" y="6356"/>
                          <a:pt x="281940" y="7626"/>
                        </a:cubicBezTo>
                        <a:cubicBezTo>
                          <a:pt x="303530" y="8896"/>
                          <a:pt x="335280" y="184156"/>
                          <a:pt x="358140" y="182886"/>
                        </a:cubicBezTo>
                        <a:cubicBezTo>
                          <a:pt x="381000" y="181616"/>
                          <a:pt x="401320" y="1276"/>
                          <a:pt x="419100" y="6"/>
                        </a:cubicBezTo>
                        <a:cubicBezTo>
                          <a:pt x="436880" y="-1264"/>
                          <a:pt x="445770" y="173996"/>
                          <a:pt x="464820" y="175266"/>
                        </a:cubicBezTo>
                        <a:cubicBezTo>
                          <a:pt x="483870" y="176536"/>
                          <a:pt x="511810" y="7626"/>
                          <a:pt x="533400" y="7626"/>
                        </a:cubicBezTo>
                        <a:cubicBezTo>
                          <a:pt x="554990" y="7626"/>
                          <a:pt x="575310" y="173996"/>
                          <a:pt x="594360" y="175266"/>
                        </a:cubicBezTo>
                        <a:cubicBezTo>
                          <a:pt x="613410" y="176536"/>
                          <a:pt x="628650" y="20326"/>
                          <a:pt x="647700" y="15246"/>
                        </a:cubicBezTo>
                        <a:cubicBezTo>
                          <a:pt x="666750" y="10166"/>
                          <a:pt x="688340" y="134626"/>
                          <a:pt x="708660" y="144786"/>
                        </a:cubicBezTo>
                        <a:cubicBezTo>
                          <a:pt x="728980" y="154946"/>
                          <a:pt x="745490" y="87636"/>
                          <a:pt x="769620" y="76206"/>
                        </a:cubicBezTo>
                        <a:cubicBezTo>
                          <a:pt x="793750" y="64776"/>
                          <a:pt x="823595" y="70491"/>
                          <a:pt x="853440" y="76206"/>
                        </a:cubicBez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55" name="Oval 79">
                    <a:extLst>
                      <a:ext uri="{FF2B5EF4-FFF2-40B4-BE49-F238E27FC236}">
                        <a16:creationId xmlns:a16="http://schemas.microsoft.com/office/drawing/2014/main" id="{D749A973-8BEB-DF4D-C3EC-2179E142739A}"/>
                      </a:ext>
                    </a:extLst>
                  </p:cNvPr>
                  <p:cNvSpPr/>
                  <p:nvPr/>
                </p:nvSpPr>
                <p:spPr>
                  <a:xfrm>
                    <a:off x="1174506" y="3158452"/>
                    <a:ext cx="257310" cy="257310"/>
                  </a:xfrm>
                  <a:prstGeom prst="ellipse">
                    <a:avLst/>
                  </a:prstGeom>
                  <a:solidFill>
                    <a:srgbClr val="FFBDBD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56" name="Oval 80">
                    <a:extLst>
                      <a:ext uri="{FF2B5EF4-FFF2-40B4-BE49-F238E27FC236}">
                        <a16:creationId xmlns:a16="http://schemas.microsoft.com/office/drawing/2014/main" id="{2B182921-2D29-6A9B-4D3D-233C240F8E5F}"/>
                      </a:ext>
                    </a:extLst>
                  </p:cNvPr>
                  <p:cNvSpPr/>
                  <p:nvPr/>
                </p:nvSpPr>
                <p:spPr>
                  <a:xfrm>
                    <a:off x="2171286" y="3150201"/>
                    <a:ext cx="257310" cy="257310"/>
                  </a:xfrm>
                  <a:prstGeom prst="ellipse">
                    <a:avLst/>
                  </a:prstGeom>
                  <a:solidFill>
                    <a:srgbClr val="FFBDBD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</p:grpSp>
            <p:sp>
              <p:nvSpPr>
                <p:cNvPr id="57" name="Oval 81">
                  <a:extLst>
                    <a:ext uri="{FF2B5EF4-FFF2-40B4-BE49-F238E27FC236}">
                      <a16:creationId xmlns:a16="http://schemas.microsoft.com/office/drawing/2014/main" id="{80CBC4D7-7AE4-6574-4326-5749DFAE1E60}"/>
                    </a:ext>
                  </a:extLst>
                </p:cNvPr>
                <p:cNvSpPr/>
                <p:nvPr/>
              </p:nvSpPr>
              <p:spPr>
                <a:xfrm rot="18013018">
                  <a:off x="8317887" y="7431445"/>
                  <a:ext cx="179608" cy="179608"/>
                </a:xfrm>
                <a:prstGeom prst="ellipse">
                  <a:avLst/>
                </a:prstGeom>
                <a:solidFill>
                  <a:srgbClr val="8D42C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"/>
                </a:p>
              </p:txBody>
            </p:sp>
            <p:cxnSp>
              <p:nvCxnSpPr>
                <p:cNvPr id="59" name="Straight Arrow Connector 112">
                  <a:extLst>
                    <a:ext uri="{FF2B5EF4-FFF2-40B4-BE49-F238E27FC236}">
                      <a16:creationId xmlns:a16="http://schemas.microsoft.com/office/drawing/2014/main" id="{2FC93E35-50E8-7D0A-008F-14DEF86FB8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75544" y="7484259"/>
                  <a:ext cx="386421" cy="0"/>
                </a:xfrm>
                <a:prstGeom prst="straightConnector1">
                  <a:avLst/>
                </a:prstGeom>
                <a:ln w="57150">
                  <a:solidFill>
                    <a:srgbClr val="C00000"/>
                  </a:solidFill>
                  <a:tailEnd type="triangle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Freeform 9 2">
                  <a:extLst>
                    <a:ext uri="{FF2B5EF4-FFF2-40B4-BE49-F238E27FC236}">
                      <a16:creationId xmlns:a16="http://schemas.microsoft.com/office/drawing/2014/main" id="{06A1CFD0-DBA8-0C71-4B8A-E4330F71DF25}"/>
                    </a:ext>
                  </a:extLst>
                </p:cNvPr>
                <p:cNvSpPr/>
                <p:nvPr/>
              </p:nvSpPr>
              <p:spPr bwMode="auto">
                <a:xfrm>
                  <a:off x="8038414" y="7361232"/>
                  <a:ext cx="1109968" cy="431555"/>
                </a:xfrm>
                <a:custGeom>
                  <a:avLst/>
                  <a:gdLst>
                    <a:gd name="connsiteX0" fmla="*/ 0 w 1550194"/>
                    <a:gd name="connsiteY0" fmla="*/ 7144 h 1208485"/>
                    <a:gd name="connsiteX1" fmla="*/ 742950 w 1550194"/>
                    <a:gd name="connsiteY1" fmla="*/ 1207294 h 1208485"/>
                    <a:gd name="connsiteX2" fmla="*/ 1550194 w 1550194"/>
                    <a:gd name="connsiteY2" fmla="*/ 0 h 1208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0194" h="1208485">
                      <a:moveTo>
                        <a:pt x="0" y="7144"/>
                      </a:moveTo>
                      <a:cubicBezTo>
                        <a:pt x="242292" y="607814"/>
                        <a:pt x="484584" y="1208485"/>
                        <a:pt x="742950" y="1207294"/>
                      </a:cubicBezTo>
                      <a:cubicBezTo>
                        <a:pt x="1001316" y="1206103"/>
                        <a:pt x="1275755" y="603051"/>
                        <a:pt x="1550194" y="0"/>
                      </a:cubicBezTo>
                    </a:path>
                  </a:pathLst>
                </a:custGeom>
                <a:ln w="28575">
                  <a:solidFill>
                    <a:srgbClr val="44546A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0" tIns="36000" rIns="0" bIns="3600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ts val="2400"/>
                    </a:lnSpc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2A6AB3"/>
                    </a:buClr>
                    <a:buSzPct val="110000"/>
                    <a:buFont typeface="Wingdings" pitchFamily="16" charset="2"/>
                    <a:buNone/>
                    <a:tabLst/>
                  </a:pPr>
                  <a:endParaRPr kumimoji="0" lang="de-CH" sz="3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endParaRPr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527C249C-55E1-3B18-8333-81A4323CFC00}"/>
                    </a:ext>
                  </a:extLst>
                </p:cNvPr>
                <p:cNvGrpSpPr/>
                <p:nvPr/>
              </p:nvGrpSpPr>
              <p:grpSpPr>
                <a:xfrm>
                  <a:off x="9501863" y="7339521"/>
                  <a:ext cx="1109968" cy="431555"/>
                  <a:chOff x="8943016" y="4692249"/>
                  <a:chExt cx="2431606" cy="945407"/>
                </a:xfrm>
              </p:grpSpPr>
              <p:grpSp>
                <p:nvGrpSpPr>
                  <p:cNvPr id="62" name="Group 88">
                    <a:extLst>
                      <a:ext uri="{FF2B5EF4-FFF2-40B4-BE49-F238E27FC236}">
                        <a16:creationId xmlns:a16="http://schemas.microsoft.com/office/drawing/2014/main" id="{F8C92DC8-DDB6-9C2A-DC6E-5B1F7A7C8657}"/>
                      </a:ext>
                    </a:extLst>
                  </p:cNvPr>
                  <p:cNvGrpSpPr/>
                  <p:nvPr/>
                </p:nvGrpSpPr>
                <p:grpSpPr>
                  <a:xfrm rot="19713267">
                    <a:off x="9983864" y="4940343"/>
                    <a:ext cx="1075526" cy="227749"/>
                    <a:chOff x="1174506" y="3150201"/>
                    <a:chExt cx="1254090" cy="265561"/>
                  </a:xfrm>
                </p:grpSpPr>
                <p:sp>
                  <p:nvSpPr>
                    <p:cNvPr id="258" name="Freeform 29 5">
                      <a:extLst>
                        <a:ext uri="{FF2B5EF4-FFF2-40B4-BE49-F238E27FC236}">
                          <a16:creationId xmlns:a16="http://schemas.microsoft.com/office/drawing/2014/main" id="{555D1219-9F25-9118-DE40-547850B12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3635" y="3196415"/>
                      <a:ext cx="853440" cy="182892"/>
                    </a:xfrm>
                    <a:custGeom>
                      <a:avLst/>
                      <a:gdLst>
                        <a:gd name="connsiteX0" fmla="*/ 0 w 853440"/>
                        <a:gd name="connsiteY0" fmla="*/ 76206 h 182892"/>
                        <a:gd name="connsiteX1" fmla="*/ 160020 w 853440"/>
                        <a:gd name="connsiteY1" fmla="*/ 106686 h 182892"/>
                        <a:gd name="connsiteX2" fmla="*/ 228600 w 853440"/>
                        <a:gd name="connsiteY2" fmla="*/ 175266 h 182892"/>
                        <a:gd name="connsiteX3" fmla="*/ 281940 w 853440"/>
                        <a:gd name="connsiteY3" fmla="*/ 7626 h 182892"/>
                        <a:gd name="connsiteX4" fmla="*/ 358140 w 853440"/>
                        <a:gd name="connsiteY4" fmla="*/ 182886 h 182892"/>
                        <a:gd name="connsiteX5" fmla="*/ 419100 w 853440"/>
                        <a:gd name="connsiteY5" fmla="*/ 6 h 182892"/>
                        <a:gd name="connsiteX6" fmla="*/ 464820 w 853440"/>
                        <a:gd name="connsiteY6" fmla="*/ 175266 h 182892"/>
                        <a:gd name="connsiteX7" fmla="*/ 533400 w 853440"/>
                        <a:gd name="connsiteY7" fmla="*/ 7626 h 182892"/>
                        <a:gd name="connsiteX8" fmla="*/ 594360 w 853440"/>
                        <a:gd name="connsiteY8" fmla="*/ 175266 h 182892"/>
                        <a:gd name="connsiteX9" fmla="*/ 647700 w 853440"/>
                        <a:gd name="connsiteY9" fmla="*/ 15246 h 182892"/>
                        <a:gd name="connsiteX10" fmla="*/ 708660 w 853440"/>
                        <a:gd name="connsiteY10" fmla="*/ 144786 h 182892"/>
                        <a:gd name="connsiteX11" fmla="*/ 769620 w 853440"/>
                        <a:gd name="connsiteY11" fmla="*/ 76206 h 182892"/>
                        <a:gd name="connsiteX12" fmla="*/ 853440 w 853440"/>
                        <a:gd name="connsiteY12" fmla="*/ 76206 h 1828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853440" h="182892">
                          <a:moveTo>
                            <a:pt x="0" y="76206"/>
                          </a:moveTo>
                          <a:cubicBezTo>
                            <a:pt x="60960" y="83191"/>
                            <a:pt x="121920" y="90176"/>
                            <a:pt x="160020" y="106686"/>
                          </a:cubicBezTo>
                          <a:cubicBezTo>
                            <a:pt x="198120" y="123196"/>
                            <a:pt x="208280" y="191776"/>
                            <a:pt x="228600" y="175266"/>
                          </a:cubicBezTo>
                          <a:cubicBezTo>
                            <a:pt x="248920" y="158756"/>
                            <a:pt x="260350" y="6356"/>
                            <a:pt x="281940" y="7626"/>
                          </a:cubicBezTo>
                          <a:cubicBezTo>
                            <a:pt x="303530" y="8896"/>
                            <a:pt x="335280" y="184156"/>
                            <a:pt x="358140" y="182886"/>
                          </a:cubicBezTo>
                          <a:cubicBezTo>
                            <a:pt x="381000" y="181616"/>
                            <a:pt x="401320" y="1276"/>
                            <a:pt x="419100" y="6"/>
                          </a:cubicBezTo>
                          <a:cubicBezTo>
                            <a:pt x="436880" y="-1264"/>
                            <a:pt x="445770" y="173996"/>
                            <a:pt x="464820" y="175266"/>
                          </a:cubicBezTo>
                          <a:cubicBezTo>
                            <a:pt x="483870" y="176536"/>
                            <a:pt x="511810" y="7626"/>
                            <a:pt x="533400" y="7626"/>
                          </a:cubicBezTo>
                          <a:cubicBezTo>
                            <a:pt x="554990" y="7626"/>
                            <a:pt x="575310" y="173996"/>
                            <a:pt x="594360" y="175266"/>
                          </a:cubicBezTo>
                          <a:cubicBezTo>
                            <a:pt x="613410" y="176536"/>
                            <a:pt x="628650" y="20326"/>
                            <a:pt x="647700" y="15246"/>
                          </a:cubicBezTo>
                          <a:cubicBezTo>
                            <a:pt x="666750" y="10166"/>
                            <a:pt x="688340" y="134626"/>
                            <a:pt x="708660" y="144786"/>
                          </a:cubicBezTo>
                          <a:cubicBezTo>
                            <a:pt x="728980" y="154946"/>
                            <a:pt x="745490" y="87636"/>
                            <a:pt x="769620" y="76206"/>
                          </a:cubicBezTo>
                          <a:cubicBezTo>
                            <a:pt x="793750" y="64776"/>
                            <a:pt x="823595" y="70491"/>
                            <a:pt x="853440" y="76206"/>
                          </a:cubicBez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400"/>
                    </a:p>
                  </p:txBody>
                </p:sp>
                <p:sp>
                  <p:nvSpPr>
                    <p:cNvPr id="259" name="Oval 90">
                      <a:extLst>
                        <a:ext uri="{FF2B5EF4-FFF2-40B4-BE49-F238E27FC236}">
                          <a16:creationId xmlns:a16="http://schemas.microsoft.com/office/drawing/2014/main" id="{DA21150A-CCDD-5110-6A6D-03174AD75D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4506" y="3158452"/>
                      <a:ext cx="257310" cy="257310"/>
                    </a:xfrm>
                    <a:prstGeom prst="ellipse">
                      <a:avLst/>
                    </a:prstGeom>
                    <a:solidFill>
                      <a:srgbClr val="FFBDBD"/>
                    </a:solidFill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400"/>
                    </a:p>
                  </p:txBody>
                </p:sp>
                <p:sp>
                  <p:nvSpPr>
                    <p:cNvPr id="260" name="Oval 91">
                      <a:extLst>
                        <a:ext uri="{FF2B5EF4-FFF2-40B4-BE49-F238E27FC236}">
                          <a16:creationId xmlns:a16="http://schemas.microsoft.com/office/drawing/2014/main" id="{DAFF6AD5-295C-9D3B-9DD9-7F5F95BD2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1286" y="3150201"/>
                      <a:ext cx="257310" cy="257310"/>
                    </a:xfrm>
                    <a:prstGeom prst="ellipse">
                      <a:avLst/>
                    </a:prstGeom>
                    <a:solidFill>
                      <a:srgbClr val="FFBDBD"/>
                    </a:solidFill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400"/>
                    </a:p>
                  </p:txBody>
                </p:sp>
              </p:grpSp>
              <p:sp>
                <p:nvSpPr>
                  <p:cNvPr id="63" name="Oval 92">
                    <a:extLst>
                      <a:ext uri="{FF2B5EF4-FFF2-40B4-BE49-F238E27FC236}">
                        <a16:creationId xmlns:a16="http://schemas.microsoft.com/office/drawing/2014/main" id="{FB1C5112-E681-5717-662C-140C74AB2091}"/>
                      </a:ext>
                    </a:extLst>
                  </p:cNvPr>
                  <p:cNvSpPr/>
                  <p:nvPr/>
                </p:nvSpPr>
                <p:spPr>
                  <a:xfrm rot="18013018">
                    <a:off x="9440650" y="4877903"/>
                    <a:ext cx="393467" cy="393467"/>
                  </a:xfrm>
                  <a:prstGeom prst="ellipse">
                    <a:avLst/>
                  </a:prstGeom>
                  <a:solidFill>
                    <a:srgbClr val="8D42C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00"/>
                  </a:p>
                </p:txBody>
              </p:sp>
              <p:sp>
                <p:nvSpPr>
                  <p:cNvPr id="257" name="Freeform 9 3">
                    <a:extLst>
                      <a:ext uri="{FF2B5EF4-FFF2-40B4-BE49-F238E27FC236}">
                        <a16:creationId xmlns:a16="http://schemas.microsoft.com/office/drawing/2014/main" id="{C4F89552-441A-8F33-AFEA-3A741C4A4C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43016" y="4692249"/>
                    <a:ext cx="2431606" cy="945407"/>
                  </a:xfrm>
                  <a:custGeom>
                    <a:avLst/>
                    <a:gdLst>
                      <a:gd name="connsiteX0" fmla="*/ 0 w 1550194"/>
                      <a:gd name="connsiteY0" fmla="*/ 7144 h 1208485"/>
                      <a:gd name="connsiteX1" fmla="*/ 742950 w 1550194"/>
                      <a:gd name="connsiteY1" fmla="*/ 1207294 h 1208485"/>
                      <a:gd name="connsiteX2" fmla="*/ 1550194 w 1550194"/>
                      <a:gd name="connsiteY2" fmla="*/ 0 h 1208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50194" h="1208485">
                        <a:moveTo>
                          <a:pt x="0" y="7144"/>
                        </a:moveTo>
                        <a:cubicBezTo>
                          <a:pt x="242292" y="607814"/>
                          <a:pt x="484584" y="1208485"/>
                          <a:pt x="742950" y="1207294"/>
                        </a:cubicBezTo>
                        <a:cubicBezTo>
                          <a:pt x="1001316" y="1206103"/>
                          <a:pt x="1275755" y="603051"/>
                          <a:pt x="1550194" y="0"/>
                        </a:cubicBezTo>
                      </a:path>
                    </a:pathLst>
                  </a:custGeom>
                  <a:ln w="28575">
                    <a:solidFill>
                      <a:srgbClr val="44546A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vert="horz" wrap="square" lIns="0" tIns="36000" rIns="0" bIns="3600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ts val="24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Clr>
                        <a:srgbClr val="2A6AB3"/>
                      </a:buClr>
                      <a:buSzPct val="110000"/>
                      <a:buFont typeface="Wingdings" pitchFamily="16" charset="2"/>
                      <a:buNone/>
                      <a:tabLst/>
                    </a:pPr>
                    <a:endParaRPr kumimoji="0" lang="de-CH" sz="3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cxnSp>
              <p:nvCxnSpPr>
                <p:cNvPr id="264" name="Straight Arrow Connector 109">
                  <a:extLst>
                    <a:ext uri="{FF2B5EF4-FFF2-40B4-BE49-F238E27FC236}">
                      <a16:creationId xmlns:a16="http://schemas.microsoft.com/office/drawing/2014/main" id="{3EA73CD4-6CEE-ED4C-1B43-C774B081E7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117498" y="7484359"/>
                  <a:ext cx="432632" cy="0"/>
                </a:xfrm>
                <a:prstGeom prst="straightConnector1">
                  <a:avLst/>
                </a:prstGeom>
                <a:ln w="57150">
                  <a:solidFill>
                    <a:srgbClr val="7030A0"/>
                  </a:solidFill>
                  <a:tailEnd type="triangle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2" name="Right Arrow 301">
                <a:extLst>
                  <a:ext uri="{FF2B5EF4-FFF2-40B4-BE49-F238E27FC236}">
                    <a16:creationId xmlns:a16="http://schemas.microsoft.com/office/drawing/2014/main" id="{016F4AAC-2A7F-D991-E696-5DFBB2384A26}"/>
                  </a:ext>
                </a:extLst>
              </p:cNvPr>
              <p:cNvSpPr/>
              <p:nvPr/>
            </p:nvSpPr>
            <p:spPr>
              <a:xfrm rot="2647941" flipH="1">
                <a:off x="6509031" y="3611845"/>
                <a:ext cx="941175" cy="546489"/>
              </a:xfrm>
              <a:prstGeom prst="rightArrow">
                <a:avLst/>
              </a:pr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QLS</a:t>
                </a:r>
              </a:p>
            </p:txBody>
          </p:sp>
          <p:sp>
            <p:nvSpPr>
              <p:cNvPr id="303" name="Equals 302">
                <a:extLst>
                  <a:ext uri="{FF2B5EF4-FFF2-40B4-BE49-F238E27FC236}">
                    <a16:creationId xmlns:a16="http://schemas.microsoft.com/office/drawing/2014/main" id="{5666B63A-A33E-D94E-29B0-264F878D016E}"/>
                  </a:ext>
                </a:extLst>
              </p:cNvPr>
              <p:cNvSpPr/>
              <p:nvPr/>
            </p:nvSpPr>
            <p:spPr>
              <a:xfrm>
                <a:off x="7431063" y="3736174"/>
                <a:ext cx="459487" cy="459487"/>
              </a:xfrm>
              <a:prstGeom prst="mathEqual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88" name="Picture 4 3">
              <a:extLst>
                <a:ext uri="{FF2B5EF4-FFF2-40B4-BE49-F238E27FC236}">
                  <a16:creationId xmlns:a16="http://schemas.microsoft.com/office/drawing/2014/main" id="{6FF802AE-3C6A-EA98-FFCE-4A0F4AD656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710131" y="3204851"/>
              <a:ext cx="229216" cy="24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BCE0D250-B951-DD1A-F094-C414E873E982}"/>
                </a:ext>
              </a:extLst>
            </p:cNvPr>
            <p:cNvGrpSpPr/>
            <p:nvPr/>
          </p:nvGrpSpPr>
          <p:grpSpPr>
            <a:xfrm>
              <a:off x="11284421" y="3207496"/>
              <a:ext cx="228419" cy="241941"/>
              <a:chOff x="8632297" y="2634722"/>
              <a:chExt cx="456761" cy="483801"/>
            </a:xfrm>
          </p:grpSpPr>
          <p:pic>
            <p:nvPicPr>
              <p:cNvPr id="390" name="Picture 4 2">
                <a:extLst>
                  <a:ext uri="{FF2B5EF4-FFF2-40B4-BE49-F238E27FC236}">
                    <a16:creationId xmlns:a16="http://schemas.microsoft.com/office/drawing/2014/main" id="{FF27F410-57D2-FF58-8BCF-8979BF728A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5" cstate="screen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632297" y="2634722"/>
                <a:ext cx="456761" cy="483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91" name="Rechteck 42">
                <a:extLst>
                  <a:ext uri="{FF2B5EF4-FFF2-40B4-BE49-F238E27FC236}">
                    <a16:creationId xmlns:a16="http://schemas.microsoft.com/office/drawing/2014/main" id="{6E935124-483D-7232-0F4A-783E60736808}"/>
                  </a:ext>
                </a:extLst>
              </p:cNvPr>
              <p:cNvSpPr/>
              <p:nvPr/>
            </p:nvSpPr>
            <p:spPr>
              <a:xfrm>
                <a:off x="8805686" y="2868461"/>
                <a:ext cx="94741" cy="5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pic>
          <p:nvPicPr>
            <p:cNvPr id="13" name="Picture 12" descr="\documentclass{article}&#10;\usepackage{amsmath}&#10;\usepackage{braket}&#10;\usepackage[usenames, dvipsnames]{color}&#10;&#10;\pagestyle{empty}&#10;\begin{document}&#10;\definecolor{mygreen}{RGB}{112, 173, 71}&#10;&#10;$\alpha \ket{a}_\mathrm{H_2^+} + \beta \ket{b}_\mathrm{H_2^+}$&#10;&#10;&#10;\end{document}" title="IguanaTex Bitmap Display">
              <a:extLst>
                <a:ext uri="{FF2B5EF4-FFF2-40B4-BE49-F238E27FC236}">
                  <a16:creationId xmlns:a16="http://schemas.microsoft.com/office/drawing/2014/main" id="{1CBDC0A2-BFB7-E802-59AD-0EB4ADA602E8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3020" y="3566305"/>
              <a:ext cx="927394" cy="162313"/>
            </a:xfrm>
            <a:prstGeom prst="rect">
              <a:avLst/>
            </a:prstGeom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</p:pic>
        <p:pic>
          <p:nvPicPr>
            <p:cNvPr id="394" name="Picture 393">
              <a:extLst>
                <a:ext uri="{FF2B5EF4-FFF2-40B4-BE49-F238E27FC236}">
                  <a16:creationId xmlns:a16="http://schemas.microsoft.com/office/drawing/2014/main" id="{347DDF83-E459-8702-7A92-7A95D56A534D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4153" y="3580403"/>
              <a:ext cx="307861" cy="134117"/>
            </a:xfrm>
            <a:prstGeom prst="rect">
              <a:avLst/>
            </a:prstGeom>
          </p:spPr>
        </p:pic>
        <p:pic>
          <p:nvPicPr>
            <p:cNvPr id="395" name="Picture 394">
              <a:extLst>
                <a:ext uri="{FF2B5EF4-FFF2-40B4-BE49-F238E27FC236}">
                  <a16:creationId xmlns:a16="http://schemas.microsoft.com/office/drawing/2014/main" id="{2EC11AA4-EA4D-46D6-A60D-3943EA06CFB3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194" y="4235189"/>
              <a:ext cx="119639" cy="127259"/>
            </a:xfrm>
            <a:prstGeom prst="rect">
              <a:avLst/>
            </a:prstGeom>
          </p:spPr>
        </p:pic>
        <p:pic>
          <p:nvPicPr>
            <p:cNvPr id="396" name="Picture 395">
              <a:extLst>
                <a:ext uri="{FF2B5EF4-FFF2-40B4-BE49-F238E27FC236}">
                  <a16:creationId xmlns:a16="http://schemas.microsoft.com/office/drawing/2014/main" id="{42A7BF43-1E9B-300B-F92D-058C2A9C71FA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8387" y="4235189"/>
              <a:ext cx="634010" cy="127259"/>
            </a:xfrm>
            <a:prstGeom prst="rect">
              <a:avLst/>
            </a:prstGeom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</p:pic>
        <p:pic>
          <p:nvPicPr>
            <p:cNvPr id="397" name="Picture 396">
              <a:extLst>
                <a:ext uri="{FF2B5EF4-FFF2-40B4-BE49-F238E27FC236}">
                  <a16:creationId xmlns:a16="http://schemas.microsoft.com/office/drawing/2014/main" id="{C6E3CF93-8B7B-B0E2-FCAD-CDFD68FA9933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4857" y="3566305"/>
              <a:ext cx="266711" cy="162313"/>
            </a:xfrm>
            <a:prstGeom prst="rect">
              <a:avLst/>
            </a:prstGeom>
          </p:spPr>
        </p:pic>
        <p:pic>
          <p:nvPicPr>
            <p:cNvPr id="398" name="Picture 397">
              <a:extLst>
                <a:ext uri="{FF2B5EF4-FFF2-40B4-BE49-F238E27FC236}">
                  <a16:creationId xmlns:a16="http://schemas.microsoft.com/office/drawing/2014/main" id="{E247750A-AA2C-2ED2-EFD3-4F9C6E459D1A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5896" y="3580403"/>
              <a:ext cx="1015027" cy="134117"/>
            </a:xfrm>
            <a:prstGeom prst="rect">
              <a:avLst/>
            </a:prstGeom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</p:pic>
        <p:pic>
          <p:nvPicPr>
            <p:cNvPr id="399" name="Picture 398">
              <a:extLst>
                <a:ext uri="{FF2B5EF4-FFF2-40B4-BE49-F238E27FC236}">
                  <a16:creationId xmlns:a16="http://schemas.microsoft.com/office/drawing/2014/main" id="{B51CB944-F88E-04E4-C50A-145363D134AE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3222" y="4235189"/>
              <a:ext cx="119639" cy="127259"/>
            </a:xfrm>
            <a:prstGeom prst="rect">
              <a:avLst/>
            </a:prstGeom>
          </p:spPr>
        </p:pic>
        <p:pic>
          <p:nvPicPr>
            <p:cNvPr id="400" name="Picture 399">
              <a:extLst>
                <a:ext uri="{FF2B5EF4-FFF2-40B4-BE49-F238E27FC236}">
                  <a16:creationId xmlns:a16="http://schemas.microsoft.com/office/drawing/2014/main" id="{0F5FDF0D-BD5B-0E73-EA5B-68910B91A223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0805" y="3580402"/>
              <a:ext cx="307861" cy="134118"/>
            </a:xfrm>
            <a:prstGeom prst="rect">
              <a:avLst/>
            </a:prstGeom>
          </p:spPr>
        </p:pic>
        <p:pic>
          <p:nvPicPr>
            <p:cNvPr id="401" name="Picture 400">
              <a:extLst>
                <a:ext uri="{FF2B5EF4-FFF2-40B4-BE49-F238E27FC236}">
                  <a16:creationId xmlns:a16="http://schemas.microsoft.com/office/drawing/2014/main" id="{560BACC1-A04A-32FE-8E8F-E574020ECFC9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4993" y="3566305"/>
              <a:ext cx="266711" cy="162313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221260-FB7B-34F3-2073-4A22E1AEE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476" y="649287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10</a:t>
            </a:fld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0178EC-7E3D-AACA-D52E-A0F2AE2F0067}"/>
              </a:ext>
            </a:extLst>
          </p:cNvPr>
          <p:cNvSpPr txBox="1"/>
          <p:nvPr/>
        </p:nvSpPr>
        <p:spPr>
          <a:xfrm>
            <a:off x="0" y="6550223"/>
            <a:ext cx="336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/>
              <a:t>D. Holzapfel </a:t>
            </a:r>
            <a:r>
              <a:rPr lang="en-GB" sz="1400" i="1" dirty="0"/>
              <a:t>et al.</a:t>
            </a:r>
            <a:r>
              <a:rPr lang="en-GB" sz="1400" dirty="0"/>
              <a:t>, PRX </a:t>
            </a:r>
            <a:r>
              <a:rPr lang="en-GB" sz="1400" b="1" dirty="0"/>
              <a:t>15</a:t>
            </a:r>
            <a:r>
              <a:rPr lang="en-GB" sz="1400" dirty="0"/>
              <a:t>, 031009 (2025)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4381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6" grpId="0" animBg="1"/>
      <p:bldP spid="3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79FC102-1B2D-A25D-CC2E-FB523E4D2E92}"/>
              </a:ext>
            </a:extLst>
          </p:cNvPr>
          <p:cNvSpPr/>
          <p:nvPr/>
        </p:nvSpPr>
        <p:spPr>
          <a:xfrm>
            <a:off x="7106920" y="872401"/>
            <a:ext cx="3925484" cy="5322831"/>
          </a:xfrm>
          <a:prstGeom prst="roundRect">
            <a:avLst>
              <a:gd name="adj" fmla="val 89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88"/>
          </a:p>
        </p:txBody>
      </p:sp>
      <p:sp>
        <p:nvSpPr>
          <p:cNvPr id="23" name="Right Arrow 6">
            <a:extLst>
              <a:ext uri="{FF2B5EF4-FFF2-40B4-BE49-F238E27FC236}">
                <a16:creationId xmlns:a16="http://schemas.microsoft.com/office/drawing/2014/main" id="{F38FA8C6-708E-C496-36C7-A2BD9A62611E}"/>
              </a:ext>
            </a:extLst>
          </p:cNvPr>
          <p:cNvSpPr/>
          <p:nvPr/>
        </p:nvSpPr>
        <p:spPr>
          <a:xfrm rot="2647941" flipH="1">
            <a:off x="8765881" y="5332626"/>
            <a:ext cx="653898" cy="379683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QLS</a:t>
            </a:r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DFDEA395-8E0E-97FD-89B4-414B7F35BAA0}"/>
              </a:ext>
            </a:extLst>
          </p:cNvPr>
          <p:cNvCxnSpPr>
            <a:cxnSpLocks/>
          </p:cNvCxnSpPr>
          <p:nvPr/>
        </p:nvCxnSpPr>
        <p:spPr>
          <a:xfrm flipH="1" flipV="1">
            <a:off x="10258480" y="1583067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3F0C6300-37B7-F305-3D67-89ED2B3E69DA}"/>
              </a:ext>
            </a:extLst>
          </p:cNvPr>
          <p:cNvCxnSpPr>
            <a:cxnSpLocks/>
          </p:cNvCxnSpPr>
          <p:nvPr/>
        </p:nvCxnSpPr>
        <p:spPr>
          <a:xfrm flipH="1" flipV="1">
            <a:off x="8457234" y="2099948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D95D9029-1D05-C84C-9974-68E043923B1A}"/>
              </a:ext>
            </a:extLst>
          </p:cNvPr>
          <p:cNvCxnSpPr>
            <a:cxnSpLocks/>
          </p:cNvCxnSpPr>
          <p:nvPr/>
        </p:nvCxnSpPr>
        <p:spPr>
          <a:xfrm flipH="1" flipV="1">
            <a:off x="9057649" y="1927655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B76F310F-3A4A-D0D1-FFBE-2BF324B3EC4C}"/>
              </a:ext>
            </a:extLst>
          </p:cNvPr>
          <p:cNvCxnSpPr>
            <a:cxnSpLocks/>
          </p:cNvCxnSpPr>
          <p:nvPr/>
        </p:nvCxnSpPr>
        <p:spPr>
          <a:xfrm flipH="1" flipV="1">
            <a:off x="9658065" y="175536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443AD483-C72C-71E4-CD51-F2DE3152E011}"/>
              </a:ext>
            </a:extLst>
          </p:cNvPr>
          <p:cNvCxnSpPr>
            <a:cxnSpLocks/>
          </p:cNvCxnSpPr>
          <p:nvPr/>
        </p:nvCxnSpPr>
        <p:spPr>
          <a:xfrm flipH="1" flipV="1">
            <a:off x="7256405" y="2444536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AC252A54-87B7-55FD-2D77-AEC369723ECA}"/>
              </a:ext>
            </a:extLst>
          </p:cNvPr>
          <p:cNvCxnSpPr>
            <a:cxnSpLocks/>
          </p:cNvCxnSpPr>
          <p:nvPr/>
        </p:nvCxnSpPr>
        <p:spPr>
          <a:xfrm flipH="1" flipV="1">
            <a:off x="7856819" y="2272242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2F8CFCCE-44A8-9721-752C-41696DE6294F}"/>
              </a:ext>
            </a:extLst>
          </p:cNvPr>
          <p:cNvCxnSpPr>
            <a:cxnSpLocks/>
          </p:cNvCxnSpPr>
          <p:nvPr/>
        </p:nvCxnSpPr>
        <p:spPr>
          <a:xfrm flipH="1" flipV="1">
            <a:off x="8473090" y="148758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B4420B74-C7E2-7A59-6E4E-A398303EEBC7}"/>
              </a:ext>
            </a:extLst>
          </p:cNvPr>
          <p:cNvCxnSpPr>
            <a:cxnSpLocks/>
          </p:cNvCxnSpPr>
          <p:nvPr/>
        </p:nvCxnSpPr>
        <p:spPr>
          <a:xfrm flipH="1" flipV="1">
            <a:off x="9073503" y="1315285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6A9F3C14-8F6A-D22D-AA7E-A9A466BED769}"/>
              </a:ext>
            </a:extLst>
          </p:cNvPr>
          <p:cNvCxnSpPr>
            <a:cxnSpLocks/>
          </p:cNvCxnSpPr>
          <p:nvPr/>
        </p:nvCxnSpPr>
        <p:spPr>
          <a:xfrm flipH="1" flipV="1">
            <a:off x="9673919" y="1142999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18502002-0216-8F8C-ECD9-1173BDEEBB9E}"/>
              </a:ext>
            </a:extLst>
          </p:cNvPr>
          <p:cNvCxnSpPr/>
          <p:nvPr/>
        </p:nvCxnSpPr>
        <p:spPr>
          <a:xfrm flipH="1" flipV="1">
            <a:off x="7872674" y="1659874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BCE9DA3A-48C3-9DCC-8DAC-7EF219466D36}"/>
              </a:ext>
            </a:extLst>
          </p:cNvPr>
          <p:cNvCxnSpPr>
            <a:cxnSpLocks/>
          </p:cNvCxnSpPr>
          <p:nvPr/>
        </p:nvCxnSpPr>
        <p:spPr>
          <a:xfrm>
            <a:off x="9057650" y="5160015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41C77A23-5085-816B-1946-791076027629}"/>
              </a:ext>
            </a:extLst>
          </p:cNvPr>
          <p:cNvCxnSpPr>
            <a:cxnSpLocks/>
          </p:cNvCxnSpPr>
          <p:nvPr/>
        </p:nvCxnSpPr>
        <p:spPr>
          <a:xfrm>
            <a:off x="8457235" y="5213615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2E5EDB1A-BEB9-C9F5-D9EE-6C3D83167A3D}"/>
              </a:ext>
            </a:extLst>
          </p:cNvPr>
          <p:cNvCxnSpPr>
            <a:cxnSpLocks/>
          </p:cNvCxnSpPr>
          <p:nvPr/>
        </p:nvCxnSpPr>
        <p:spPr>
          <a:xfrm>
            <a:off x="9076128" y="5869142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17BA8437-5C77-D648-EC41-4F76E18D7E67}"/>
              </a:ext>
            </a:extLst>
          </p:cNvPr>
          <p:cNvCxnSpPr>
            <a:cxnSpLocks/>
          </p:cNvCxnSpPr>
          <p:nvPr/>
        </p:nvCxnSpPr>
        <p:spPr>
          <a:xfrm>
            <a:off x="8457235" y="5712965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167C4F43-F28A-9DDE-7499-EBD29108B396}"/>
              </a:ext>
            </a:extLst>
          </p:cNvPr>
          <p:cNvCxnSpPr>
            <a:cxnSpLocks/>
          </p:cNvCxnSpPr>
          <p:nvPr/>
        </p:nvCxnSpPr>
        <p:spPr>
          <a:xfrm>
            <a:off x="7856819" y="5559544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49184E8F-6788-CBB4-878C-B5E3B8B2B97A}"/>
              </a:ext>
            </a:extLst>
          </p:cNvPr>
          <p:cNvCxnSpPr>
            <a:cxnSpLocks/>
          </p:cNvCxnSpPr>
          <p:nvPr/>
        </p:nvCxnSpPr>
        <p:spPr>
          <a:xfrm>
            <a:off x="9658065" y="6019800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92EEDB37-417A-448C-4F09-70BF5D09A233}"/>
              </a:ext>
            </a:extLst>
          </p:cNvPr>
          <p:cNvCxnSpPr>
            <a:cxnSpLocks/>
          </p:cNvCxnSpPr>
          <p:nvPr/>
        </p:nvCxnSpPr>
        <p:spPr>
          <a:xfrm flipH="1" flipV="1">
            <a:off x="8473089" y="3009553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2BADB01B-0AF2-876A-4761-EB44F3E9D8B5}"/>
              </a:ext>
            </a:extLst>
          </p:cNvPr>
          <p:cNvCxnSpPr>
            <a:cxnSpLocks/>
          </p:cNvCxnSpPr>
          <p:nvPr/>
        </p:nvCxnSpPr>
        <p:spPr>
          <a:xfrm flipH="1" flipV="1">
            <a:off x="9073504" y="2693734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7EEA6AC8-2882-B74E-EDA7-417B2EB9CB98}"/>
              </a:ext>
            </a:extLst>
          </p:cNvPr>
          <p:cNvSpPr/>
          <p:nvPr/>
        </p:nvSpPr>
        <p:spPr>
          <a:xfrm>
            <a:off x="9279729" y="578371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857D23A-DA9B-575D-1FD4-1D690534A9C8}"/>
              </a:ext>
            </a:extLst>
          </p:cNvPr>
          <p:cNvSpPr/>
          <p:nvPr/>
        </p:nvSpPr>
        <p:spPr>
          <a:xfrm>
            <a:off x="8660836" y="5624765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E2A4161-5372-E04A-93DB-D949C9F387D0}"/>
              </a:ext>
            </a:extLst>
          </p:cNvPr>
          <p:cNvSpPr/>
          <p:nvPr/>
        </p:nvSpPr>
        <p:spPr>
          <a:xfrm>
            <a:off x="8060420" y="547390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F8850DE-1086-BA98-8A96-0A1F74CF8F98}"/>
              </a:ext>
            </a:extLst>
          </p:cNvPr>
          <p:cNvSpPr/>
          <p:nvPr/>
        </p:nvSpPr>
        <p:spPr>
          <a:xfrm>
            <a:off x="8660837" y="5125415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1E6E1DD-1329-33C9-44EA-5DEA9904A70A}"/>
              </a:ext>
            </a:extLst>
          </p:cNvPr>
          <p:cNvSpPr/>
          <p:nvPr/>
        </p:nvSpPr>
        <p:spPr>
          <a:xfrm>
            <a:off x="9261252" y="5073259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E5A969B-89C5-ACB9-8CF7-1361BD4A8962}"/>
              </a:ext>
            </a:extLst>
          </p:cNvPr>
          <p:cNvSpPr/>
          <p:nvPr/>
        </p:nvSpPr>
        <p:spPr>
          <a:xfrm>
            <a:off x="8676691" y="2921353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52EEEA0-5C09-FE9D-C15B-85FD65CC13CB}"/>
              </a:ext>
            </a:extLst>
          </p:cNvPr>
          <p:cNvSpPr/>
          <p:nvPr/>
        </p:nvSpPr>
        <p:spPr>
          <a:xfrm>
            <a:off x="9277106" y="260113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A46EF9E-04E8-C0CC-5F08-414AA39F3C7B}"/>
              </a:ext>
            </a:extLst>
          </p:cNvPr>
          <p:cNvSpPr/>
          <p:nvPr/>
        </p:nvSpPr>
        <p:spPr>
          <a:xfrm>
            <a:off x="9261250" y="1841016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DFD7968D-B500-D7EE-D469-3EC6F6A92D79}"/>
              </a:ext>
            </a:extLst>
          </p:cNvPr>
          <p:cNvSpPr/>
          <p:nvPr/>
        </p:nvSpPr>
        <p:spPr>
          <a:xfrm>
            <a:off x="9277104" y="1228153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32E41DC-C311-C31D-47B6-4DADD3122988}"/>
              </a:ext>
            </a:extLst>
          </p:cNvPr>
          <p:cNvSpPr/>
          <p:nvPr/>
        </p:nvSpPr>
        <p:spPr>
          <a:xfrm>
            <a:off x="9877520" y="1055625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6A2FCC95-0A03-764B-305C-5D58369A02C3}"/>
              </a:ext>
            </a:extLst>
          </p:cNvPr>
          <p:cNvSpPr/>
          <p:nvPr/>
        </p:nvSpPr>
        <p:spPr>
          <a:xfrm>
            <a:off x="10462081" y="1496124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9CAD03D-9C15-A4EA-0391-315D33D93568}"/>
              </a:ext>
            </a:extLst>
          </p:cNvPr>
          <p:cNvSpPr/>
          <p:nvPr/>
        </p:nvSpPr>
        <p:spPr>
          <a:xfrm>
            <a:off x="8676691" y="1398684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9B9944FF-7B36-8D17-54B9-2574C13C20B8}"/>
              </a:ext>
            </a:extLst>
          </p:cNvPr>
          <p:cNvSpPr/>
          <p:nvPr/>
        </p:nvSpPr>
        <p:spPr>
          <a:xfrm>
            <a:off x="8660835" y="2014199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444C15DF-2A13-DEBF-B140-8C035D3AE6DC}"/>
              </a:ext>
            </a:extLst>
          </p:cNvPr>
          <p:cNvSpPr/>
          <p:nvPr/>
        </p:nvSpPr>
        <p:spPr>
          <a:xfrm>
            <a:off x="8085424" y="1575338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5BCEB528-A86C-E841-A342-CF9C49B6E849}"/>
              </a:ext>
            </a:extLst>
          </p:cNvPr>
          <p:cNvSpPr/>
          <p:nvPr/>
        </p:nvSpPr>
        <p:spPr>
          <a:xfrm>
            <a:off x="8060420" y="2184194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DC8465F-BFFA-7580-1E75-531C4ADB74EB}"/>
              </a:ext>
            </a:extLst>
          </p:cNvPr>
          <p:cNvSpPr/>
          <p:nvPr/>
        </p:nvSpPr>
        <p:spPr>
          <a:xfrm>
            <a:off x="7460006" y="2358213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9404C56F-FE94-A18B-C975-53E45B694BFB}"/>
              </a:ext>
            </a:extLst>
          </p:cNvPr>
          <p:cNvSpPr txBox="1"/>
          <p:nvPr/>
        </p:nvSpPr>
        <p:spPr>
          <a:xfrm>
            <a:off x="776441" y="1813259"/>
            <a:ext cx="51382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FF0000"/>
                </a:solidFill>
              </a:rPr>
              <a:t>Quantum logic pumping</a:t>
            </a:r>
            <a:br>
              <a:rPr lang="en-US" sz="2800"/>
            </a:br>
            <a:r>
              <a:rPr lang="en-US" sz="2800"/>
              <a:t>with Raman to combine populations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427C5B5E-86BE-D2A6-724B-DBF979AE4DBA}"/>
              </a:ext>
            </a:extLst>
          </p:cNvPr>
          <p:cNvSpPr>
            <a:spLocks noChangeAspect="1"/>
          </p:cNvSpPr>
          <p:nvPr/>
        </p:nvSpPr>
        <p:spPr>
          <a:xfrm>
            <a:off x="8635755" y="5100318"/>
            <a:ext cx="227522" cy="2262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2" name="Textfeld 42">
            <a:extLst>
              <a:ext uri="{FF2B5EF4-FFF2-40B4-BE49-F238E27FC236}">
                <a16:creationId xmlns:a16="http://schemas.microsoft.com/office/drawing/2014/main" id="{03C81A12-728A-7877-D417-1501BF819DD9}"/>
              </a:ext>
            </a:extLst>
          </p:cNvPr>
          <p:cNvSpPr txBox="1"/>
          <p:nvPr/>
        </p:nvSpPr>
        <p:spPr>
          <a:xfrm>
            <a:off x="776441" y="3240628"/>
            <a:ext cx="40012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Microwave</a:t>
            </a:r>
            <a:r>
              <a:rPr lang="en-US" sz="2800"/>
              <a:t> transitions </a:t>
            </a:r>
            <a:br>
              <a:rPr lang="en-US" sz="2800"/>
            </a:br>
            <a:r>
              <a:rPr lang="en-US" sz="2800"/>
              <a:t>to connect to all states</a:t>
            </a:r>
          </a:p>
        </p:txBody>
      </p:sp>
      <p:cxnSp>
        <p:nvCxnSpPr>
          <p:cNvPr id="53" name="Gerade Verbindung mit Pfeil 22">
            <a:extLst>
              <a:ext uri="{FF2B5EF4-FFF2-40B4-BE49-F238E27FC236}">
                <a16:creationId xmlns:a16="http://schemas.microsoft.com/office/drawing/2014/main" id="{D882F3CA-9CA6-1F73-1D84-663CDDB9AC12}"/>
              </a:ext>
            </a:extLst>
          </p:cNvPr>
          <p:cNvCxnSpPr>
            <a:cxnSpLocks/>
          </p:cNvCxnSpPr>
          <p:nvPr/>
        </p:nvCxnSpPr>
        <p:spPr>
          <a:xfrm flipH="1">
            <a:off x="9563100" y="1800718"/>
            <a:ext cx="577346" cy="4047632"/>
          </a:xfrm>
          <a:prstGeom prst="straightConnector1">
            <a:avLst/>
          </a:prstGeom>
          <a:ln w="57150">
            <a:solidFill>
              <a:srgbClr val="008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32">
            <a:extLst>
              <a:ext uri="{FF2B5EF4-FFF2-40B4-BE49-F238E27FC236}">
                <a16:creationId xmlns:a16="http://schemas.microsoft.com/office/drawing/2014/main" id="{71A73D1A-707E-F037-E5FC-AB7FC24CA318}"/>
              </a:ext>
            </a:extLst>
          </p:cNvPr>
          <p:cNvSpPr/>
          <p:nvPr/>
        </p:nvSpPr>
        <p:spPr>
          <a:xfrm>
            <a:off x="9861666" y="166790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6" name="Ellipse 1">
            <a:extLst>
              <a:ext uri="{FF2B5EF4-FFF2-40B4-BE49-F238E27FC236}">
                <a16:creationId xmlns:a16="http://schemas.microsoft.com/office/drawing/2014/main" id="{90399F7A-BD2D-CB8B-A555-681532B1F531}"/>
              </a:ext>
            </a:extLst>
          </p:cNvPr>
          <p:cNvSpPr/>
          <p:nvPr/>
        </p:nvSpPr>
        <p:spPr>
          <a:xfrm>
            <a:off x="9279729" y="5783712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7" name="Ellipse 43">
            <a:extLst>
              <a:ext uri="{FF2B5EF4-FFF2-40B4-BE49-F238E27FC236}">
                <a16:creationId xmlns:a16="http://schemas.microsoft.com/office/drawing/2014/main" id="{21DAFDF5-8709-58A3-3054-43866A44A485}"/>
              </a:ext>
            </a:extLst>
          </p:cNvPr>
          <p:cNvSpPr>
            <a:spLocks noChangeAspect="1"/>
          </p:cNvSpPr>
          <p:nvPr/>
        </p:nvSpPr>
        <p:spPr>
          <a:xfrm>
            <a:off x="8610360" y="5075640"/>
            <a:ext cx="278312" cy="2768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58" name="Gerade Verbindung mit Pfeil 49">
            <a:extLst>
              <a:ext uri="{FF2B5EF4-FFF2-40B4-BE49-F238E27FC236}">
                <a16:creationId xmlns:a16="http://schemas.microsoft.com/office/drawing/2014/main" id="{512CB6F3-A1A8-D2B8-935F-84E0D5C8C810}"/>
              </a:ext>
            </a:extLst>
          </p:cNvPr>
          <p:cNvCxnSpPr>
            <a:cxnSpLocks/>
          </p:cNvCxnSpPr>
          <p:nvPr/>
        </p:nvCxnSpPr>
        <p:spPr>
          <a:xfrm flipV="1">
            <a:off x="10137850" y="1800718"/>
            <a:ext cx="0" cy="4130882"/>
          </a:xfrm>
          <a:prstGeom prst="straightConnector1">
            <a:avLst/>
          </a:prstGeom>
          <a:ln w="57150">
            <a:solidFill>
              <a:srgbClr val="008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llipse 23">
            <a:extLst>
              <a:ext uri="{FF2B5EF4-FFF2-40B4-BE49-F238E27FC236}">
                <a16:creationId xmlns:a16="http://schemas.microsoft.com/office/drawing/2014/main" id="{2418054D-84E8-879F-830E-37C14495820D}"/>
              </a:ext>
            </a:extLst>
          </p:cNvPr>
          <p:cNvSpPr/>
          <p:nvPr/>
        </p:nvSpPr>
        <p:spPr>
          <a:xfrm>
            <a:off x="9861666" y="5931600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0" name="Ellipse 32">
            <a:extLst>
              <a:ext uri="{FF2B5EF4-FFF2-40B4-BE49-F238E27FC236}">
                <a16:creationId xmlns:a16="http://schemas.microsoft.com/office/drawing/2014/main" id="{97F55BCD-5641-3BC9-8F97-06F03DF82AF8}"/>
              </a:ext>
            </a:extLst>
          </p:cNvPr>
          <p:cNvSpPr/>
          <p:nvPr/>
        </p:nvSpPr>
        <p:spPr>
          <a:xfrm>
            <a:off x="9861666" y="166790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2" name="Ellipse 45">
            <a:extLst>
              <a:ext uri="{FF2B5EF4-FFF2-40B4-BE49-F238E27FC236}">
                <a16:creationId xmlns:a16="http://schemas.microsoft.com/office/drawing/2014/main" id="{F0445B0E-1527-26B3-B23D-26C3BF1B5B5F}"/>
              </a:ext>
            </a:extLst>
          </p:cNvPr>
          <p:cNvSpPr>
            <a:spLocks noChangeAspect="1"/>
          </p:cNvSpPr>
          <p:nvPr/>
        </p:nvSpPr>
        <p:spPr>
          <a:xfrm>
            <a:off x="8587016" y="5051841"/>
            <a:ext cx="325001" cy="32324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3" name="Ellipse 1">
            <a:extLst>
              <a:ext uri="{FF2B5EF4-FFF2-40B4-BE49-F238E27FC236}">
                <a16:creationId xmlns:a16="http://schemas.microsoft.com/office/drawing/2014/main" id="{911FF3DF-56BC-4FE1-996D-8A23105A1854}"/>
              </a:ext>
            </a:extLst>
          </p:cNvPr>
          <p:cNvSpPr/>
          <p:nvPr/>
        </p:nvSpPr>
        <p:spPr>
          <a:xfrm>
            <a:off x="9279729" y="5784981"/>
            <a:ext cx="177358" cy="176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6" name="Textfeld 5">
            <a:extLst>
              <a:ext uri="{FF2B5EF4-FFF2-40B4-BE49-F238E27FC236}">
                <a16:creationId xmlns:a16="http://schemas.microsoft.com/office/drawing/2014/main" id="{0A4D18B3-0371-3B6D-214E-519AD0D5938B}"/>
              </a:ext>
            </a:extLst>
          </p:cNvPr>
          <p:cNvSpPr txBox="1"/>
          <p:nvPr/>
        </p:nvSpPr>
        <p:spPr>
          <a:xfrm>
            <a:off x="776441" y="4667997"/>
            <a:ext cx="47290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 Continue until state is prepared</a:t>
            </a:r>
          </a:p>
        </p:txBody>
      </p:sp>
      <p:sp>
        <p:nvSpPr>
          <p:cNvPr id="257" name="Ellipse 23">
            <a:extLst>
              <a:ext uri="{FF2B5EF4-FFF2-40B4-BE49-F238E27FC236}">
                <a16:creationId xmlns:a16="http://schemas.microsoft.com/office/drawing/2014/main" id="{2032982B-F4F4-740C-FDA4-E0ED1232F159}"/>
              </a:ext>
            </a:extLst>
          </p:cNvPr>
          <p:cNvSpPr>
            <a:spLocks noChangeAspect="1"/>
          </p:cNvSpPr>
          <p:nvPr/>
        </p:nvSpPr>
        <p:spPr>
          <a:xfrm>
            <a:off x="8538354" y="5000285"/>
            <a:ext cx="422325" cy="4232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6C4D7F85-946F-8629-48EE-4542C0EF4732}"/>
              </a:ext>
            </a:extLst>
          </p:cNvPr>
          <p:cNvSpPr txBox="1">
            <a:spLocks/>
          </p:cNvSpPr>
          <p:nvPr/>
        </p:nvSpPr>
        <p:spPr>
          <a:xfrm>
            <a:off x="312396" y="288686"/>
            <a:ext cx="10292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H</a:t>
            </a:r>
            <a:r>
              <a:rPr lang="en-US" baseline="-25000">
                <a:latin typeface="+mn-lt"/>
              </a:rPr>
              <a:t>2</a:t>
            </a:r>
            <a:r>
              <a:rPr lang="en-US" baseline="30000">
                <a:latin typeface="+mn-lt"/>
              </a:rPr>
              <a:t>+</a:t>
            </a:r>
            <a:r>
              <a:rPr lang="en-US">
                <a:latin typeface="+mn-lt"/>
              </a:rPr>
              <a:t> state preparation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0986C16C-F3BE-F12C-45A5-92C64257A35E}"/>
              </a:ext>
            </a:extLst>
          </p:cNvPr>
          <p:cNvSpPr txBox="1"/>
          <p:nvPr/>
        </p:nvSpPr>
        <p:spPr>
          <a:xfrm>
            <a:off x="0" y="6550223"/>
            <a:ext cx="336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/>
              <a:t>D. Holzapfel </a:t>
            </a:r>
            <a:r>
              <a:rPr lang="en-GB" sz="1400" i="1" dirty="0"/>
              <a:t>et al.</a:t>
            </a:r>
            <a:r>
              <a:rPr lang="en-GB" sz="1400" dirty="0"/>
              <a:t>, PRX </a:t>
            </a:r>
            <a:r>
              <a:rPr lang="en-GB" sz="1400" b="1" dirty="0"/>
              <a:t>15</a:t>
            </a:r>
            <a:r>
              <a:rPr lang="en-GB" sz="1400" dirty="0"/>
              <a:t>, 031009 (2025)</a:t>
            </a:r>
            <a:endParaRPr lang="en-US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480DD2-9FDB-BC62-C85C-54964770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342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0.00023 L -0.0513 -0.0960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5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1.48148E-6 L -0.04779 0.5997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3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1.48148E-6 L -0.0513 -0.0958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2.22222E-6 L 4.16667E-6 -0.6217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3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69 0.00139 L -0.04779 0.59977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" y="2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0 L -0.0513 -0.0963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" y="-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/>
      <p:bldP spid="49" grpId="0" animBg="1"/>
      <p:bldP spid="52" grpId="0"/>
      <p:bldP spid="55" grpId="0" animBg="1"/>
      <p:bldP spid="55" grpId="1" animBg="1"/>
      <p:bldP spid="56" grpId="0" animBg="1"/>
      <p:bldP spid="56" grpId="1" animBg="1"/>
      <p:bldP spid="57" grpId="0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0" grpId="3" animBg="1"/>
      <p:bldP spid="62" grpId="0" animBg="1"/>
      <p:bldP spid="63" grpId="0" animBg="1"/>
      <p:bldP spid="63" grpId="1" animBg="1"/>
      <p:bldP spid="63" grpId="2" animBg="1"/>
      <p:bldP spid="63" grpId="3" animBg="1"/>
      <p:bldP spid="256" grpId="0"/>
      <p:bldP spid="2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69A8C-F684-BD79-FE71-9A53C35C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>
            <a:extLst>
              <a:ext uri="{FF2B5EF4-FFF2-40B4-BE49-F238E27FC236}">
                <a16:creationId xmlns:a16="http://schemas.microsoft.com/office/drawing/2014/main" id="{C9499830-D6BC-C185-7629-E81470545E14}"/>
              </a:ext>
            </a:extLst>
          </p:cNvPr>
          <p:cNvSpPr txBox="1"/>
          <p:nvPr/>
        </p:nvSpPr>
        <p:spPr>
          <a:xfrm>
            <a:off x="776441" y="1813259"/>
            <a:ext cx="55989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FF0000"/>
                </a:solidFill>
              </a:rPr>
              <a:t>Quantum logic pumping</a:t>
            </a:r>
            <a:br>
              <a:rPr lang="en-US" sz="2800"/>
            </a:br>
            <a:r>
              <a:rPr lang="en-US" sz="2800"/>
              <a:t>with Raman to combine populations</a:t>
            </a:r>
          </a:p>
        </p:txBody>
      </p:sp>
      <p:sp>
        <p:nvSpPr>
          <p:cNvPr id="52" name="Textfeld 42">
            <a:extLst>
              <a:ext uri="{FF2B5EF4-FFF2-40B4-BE49-F238E27FC236}">
                <a16:creationId xmlns:a16="http://schemas.microsoft.com/office/drawing/2014/main" id="{756A28F1-E298-55EF-3966-D0EDE4B1CEE9}"/>
              </a:ext>
            </a:extLst>
          </p:cNvPr>
          <p:cNvSpPr txBox="1"/>
          <p:nvPr/>
        </p:nvSpPr>
        <p:spPr>
          <a:xfrm>
            <a:off x="776441" y="3240628"/>
            <a:ext cx="40012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008000"/>
                </a:solidFill>
              </a:rPr>
              <a:t>Microwave</a:t>
            </a:r>
            <a:r>
              <a:rPr lang="en-US" sz="2800"/>
              <a:t> transitions </a:t>
            </a:r>
            <a:br>
              <a:rPr lang="en-US" sz="2800"/>
            </a:br>
            <a:r>
              <a:rPr lang="en-US" sz="2800"/>
              <a:t>to connect to all states</a:t>
            </a:r>
          </a:p>
        </p:txBody>
      </p:sp>
      <p:sp>
        <p:nvSpPr>
          <p:cNvPr id="256" name="Textfeld 5">
            <a:extLst>
              <a:ext uri="{FF2B5EF4-FFF2-40B4-BE49-F238E27FC236}">
                <a16:creationId xmlns:a16="http://schemas.microsoft.com/office/drawing/2014/main" id="{F49C07AF-5261-E913-B09D-E62C2D89D08E}"/>
              </a:ext>
            </a:extLst>
          </p:cNvPr>
          <p:cNvSpPr txBox="1"/>
          <p:nvPr/>
        </p:nvSpPr>
        <p:spPr>
          <a:xfrm>
            <a:off x="776440" y="4667997"/>
            <a:ext cx="5160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 Continue until state is prepared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24CDB85C-366D-CC60-11FA-ED97411A938F}"/>
              </a:ext>
            </a:extLst>
          </p:cNvPr>
          <p:cNvSpPr txBox="1">
            <a:spLocks/>
          </p:cNvSpPr>
          <p:nvPr/>
        </p:nvSpPr>
        <p:spPr>
          <a:xfrm>
            <a:off x="312396" y="288686"/>
            <a:ext cx="10292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H</a:t>
            </a:r>
            <a:r>
              <a:rPr lang="en-US" baseline="-25000">
                <a:latin typeface="+mn-lt"/>
              </a:rPr>
              <a:t>2</a:t>
            </a:r>
            <a:r>
              <a:rPr lang="en-US" baseline="30000">
                <a:latin typeface="+mn-lt"/>
              </a:rPr>
              <a:t>+</a:t>
            </a:r>
            <a:r>
              <a:rPr lang="en-US">
                <a:latin typeface="+mn-lt"/>
              </a:rPr>
              <a:t> state preparation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7C039-6494-A0FF-E990-DFC61376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12</a:t>
            </a:fld>
            <a:endParaRPr lang="en-DE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623671B8-1E12-1619-6970-D9A561BCC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197" y="1145936"/>
            <a:ext cx="6329803" cy="47473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50316F-C569-5D1A-4732-272DF74A40E8}"/>
              </a:ext>
            </a:extLst>
          </p:cNvPr>
          <p:cNvSpPr txBox="1"/>
          <p:nvPr/>
        </p:nvSpPr>
        <p:spPr>
          <a:xfrm>
            <a:off x="0" y="6550223"/>
            <a:ext cx="336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/>
              <a:t>D. Holzapfel </a:t>
            </a:r>
            <a:r>
              <a:rPr lang="en-GB" sz="1400" i="1" dirty="0"/>
              <a:t>et al.</a:t>
            </a:r>
            <a:r>
              <a:rPr lang="en-GB" sz="1400" dirty="0"/>
              <a:t>, PRX </a:t>
            </a:r>
            <a:r>
              <a:rPr lang="en-GB" sz="1400" b="1" dirty="0"/>
              <a:t>15</a:t>
            </a:r>
            <a:r>
              <a:rPr lang="en-GB" sz="1400" dirty="0"/>
              <a:t>, 031009 (2025)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469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79FC102-1B2D-A25D-CC2E-FB523E4D2E92}"/>
              </a:ext>
            </a:extLst>
          </p:cNvPr>
          <p:cNvSpPr/>
          <p:nvPr/>
        </p:nvSpPr>
        <p:spPr>
          <a:xfrm>
            <a:off x="7106920" y="869175"/>
            <a:ext cx="3925484" cy="5322831"/>
          </a:xfrm>
          <a:prstGeom prst="roundRect">
            <a:avLst>
              <a:gd name="adj" fmla="val 89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88"/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DFDEA395-8E0E-97FD-89B4-414B7F35BAA0}"/>
              </a:ext>
            </a:extLst>
          </p:cNvPr>
          <p:cNvCxnSpPr/>
          <p:nvPr/>
        </p:nvCxnSpPr>
        <p:spPr>
          <a:xfrm flipH="1" flipV="1">
            <a:off x="10258480" y="157984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3F0C6300-37B7-F305-3D67-89ED2B3E69DA}"/>
              </a:ext>
            </a:extLst>
          </p:cNvPr>
          <p:cNvCxnSpPr/>
          <p:nvPr/>
        </p:nvCxnSpPr>
        <p:spPr>
          <a:xfrm flipH="1" flipV="1">
            <a:off x="8457234" y="2096722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D95D9029-1D05-C84C-9974-68E043923B1A}"/>
              </a:ext>
            </a:extLst>
          </p:cNvPr>
          <p:cNvCxnSpPr/>
          <p:nvPr/>
        </p:nvCxnSpPr>
        <p:spPr>
          <a:xfrm flipH="1" flipV="1">
            <a:off x="9057649" y="1924429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B76F310F-3A4A-D0D1-FFBE-2BF324B3EC4C}"/>
              </a:ext>
            </a:extLst>
          </p:cNvPr>
          <p:cNvCxnSpPr/>
          <p:nvPr/>
        </p:nvCxnSpPr>
        <p:spPr>
          <a:xfrm flipH="1" flipV="1">
            <a:off x="9658065" y="1752135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443AD483-C72C-71E4-CD51-F2DE3152E011}"/>
              </a:ext>
            </a:extLst>
          </p:cNvPr>
          <p:cNvCxnSpPr/>
          <p:nvPr/>
        </p:nvCxnSpPr>
        <p:spPr>
          <a:xfrm flipH="1" flipV="1">
            <a:off x="7256405" y="2441310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AC252A54-87B7-55FD-2D77-AEC369723ECA}"/>
              </a:ext>
            </a:extLst>
          </p:cNvPr>
          <p:cNvCxnSpPr/>
          <p:nvPr/>
        </p:nvCxnSpPr>
        <p:spPr>
          <a:xfrm flipH="1" flipV="1">
            <a:off x="7856819" y="2269016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2F8CFCCE-44A8-9721-752C-41696DE6294F}"/>
              </a:ext>
            </a:extLst>
          </p:cNvPr>
          <p:cNvCxnSpPr/>
          <p:nvPr/>
        </p:nvCxnSpPr>
        <p:spPr>
          <a:xfrm flipH="1" flipV="1">
            <a:off x="8473090" y="1484355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B4420B74-C7E2-7A59-6E4E-A398303EEBC7}"/>
              </a:ext>
            </a:extLst>
          </p:cNvPr>
          <p:cNvCxnSpPr/>
          <p:nvPr/>
        </p:nvCxnSpPr>
        <p:spPr>
          <a:xfrm flipH="1" flipV="1">
            <a:off x="9073503" y="1312059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6A9F3C14-8F6A-D22D-AA7E-A9A466BED769}"/>
              </a:ext>
            </a:extLst>
          </p:cNvPr>
          <p:cNvCxnSpPr/>
          <p:nvPr/>
        </p:nvCxnSpPr>
        <p:spPr>
          <a:xfrm flipH="1" flipV="1">
            <a:off x="9673919" y="1139773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18502002-0216-8F8C-ECD9-1173BDEEBB9E}"/>
              </a:ext>
            </a:extLst>
          </p:cNvPr>
          <p:cNvCxnSpPr/>
          <p:nvPr/>
        </p:nvCxnSpPr>
        <p:spPr>
          <a:xfrm flipH="1" flipV="1">
            <a:off x="7872674" y="1656648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BCE9DA3A-48C3-9DCC-8DAC-7EF219466D36}"/>
              </a:ext>
            </a:extLst>
          </p:cNvPr>
          <p:cNvCxnSpPr/>
          <p:nvPr/>
        </p:nvCxnSpPr>
        <p:spPr>
          <a:xfrm>
            <a:off x="9057650" y="5156789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41C77A23-5085-816B-1946-791076027629}"/>
              </a:ext>
            </a:extLst>
          </p:cNvPr>
          <p:cNvCxnSpPr>
            <a:cxnSpLocks/>
          </p:cNvCxnSpPr>
          <p:nvPr/>
        </p:nvCxnSpPr>
        <p:spPr>
          <a:xfrm>
            <a:off x="8457235" y="5210389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2E5EDB1A-BEB9-C9F5-D9EE-6C3D83167A3D}"/>
              </a:ext>
            </a:extLst>
          </p:cNvPr>
          <p:cNvCxnSpPr>
            <a:cxnSpLocks/>
          </p:cNvCxnSpPr>
          <p:nvPr/>
        </p:nvCxnSpPr>
        <p:spPr>
          <a:xfrm>
            <a:off x="9057650" y="5865916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17BA8437-5C77-D648-EC41-4F76E18D7E67}"/>
              </a:ext>
            </a:extLst>
          </p:cNvPr>
          <p:cNvCxnSpPr/>
          <p:nvPr/>
        </p:nvCxnSpPr>
        <p:spPr>
          <a:xfrm>
            <a:off x="8457235" y="5709739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167C4F43-F28A-9DDE-7499-EBD29108B396}"/>
              </a:ext>
            </a:extLst>
          </p:cNvPr>
          <p:cNvCxnSpPr/>
          <p:nvPr/>
        </p:nvCxnSpPr>
        <p:spPr>
          <a:xfrm>
            <a:off x="7856819" y="5556318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49184E8F-6788-CBB4-878C-B5E3B8B2B97A}"/>
              </a:ext>
            </a:extLst>
          </p:cNvPr>
          <p:cNvCxnSpPr/>
          <p:nvPr/>
        </p:nvCxnSpPr>
        <p:spPr>
          <a:xfrm>
            <a:off x="9658065" y="6016574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92EEDB37-417A-448C-4F09-70BF5D09A233}"/>
              </a:ext>
            </a:extLst>
          </p:cNvPr>
          <p:cNvCxnSpPr/>
          <p:nvPr/>
        </p:nvCxnSpPr>
        <p:spPr>
          <a:xfrm flipH="1" flipV="1">
            <a:off x="8473089" y="3006327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2BADB01B-0AF2-876A-4761-EB44F3E9D8B5}"/>
              </a:ext>
            </a:extLst>
          </p:cNvPr>
          <p:cNvCxnSpPr/>
          <p:nvPr/>
        </p:nvCxnSpPr>
        <p:spPr>
          <a:xfrm flipH="1" flipV="1">
            <a:off x="9073504" y="2690508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250A262-5A0A-A54C-B20B-68F3A54B8FB5}"/>
              </a:ext>
            </a:extLst>
          </p:cNvPr>
          <p:cNvSpPr txBox="1">
            <a:spLocks/>
          </p:cNvSpPr>
          <p:nvPr/>
        </p:nvSpPr>
        <p:spPr>
          <a:xfrm>
            <a:off x="106975" y="15151"/>
            <a:ext cx="1130397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+mn-lt"/>
              </a:rPr>
              <a:t>Quantum logic spectroscopy – Raman sideband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08FE245-0D90-55EA-7A2D-FA17A6A66A37}"/>
              </a:ext>
            </a:extLst>
          </p:cNvPr>
          <p:cNvSpPr>
            <a:spLocks noChangeAspect="1"/>
          </p:cNvSpPr>
          <p:nvPr/>
        </p:nvSpPr>
        <p:spPr>
          <a:xfrm>
            <a:off x="8538354" y="4999926"/>
            <a:ext cx="422325" cy="4232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C2330A3-0070-37F3-890C-E0103CD3D45F}"/>
              </a:ext>
            </a:extLst>
          </p:cNvPr>
          <p:cNvSpPr>
            <a:spLocks noChangeAspect="1"/>
          </p:cNvSpPr>
          <p:nvPr/>
        </p:nvSpPr>
        <p:spPr>
          <a:xfrm>
            <a:off x="9193638" y="5711766"/>
            <a:ext cx="312584" cy="313234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F69AFA0-762E-6B34-688A-7E38EEA22A36}"/>
              </a:ext>
            </a:extLst>
          </p:cNvPr>
          <p:cNvSpPr>
            <a:spLocks noChangeAspect="1"/>
          </p:cNvSpPr>
          <p:nvPr/>
        </p:nvSpPr>
        <p:spPr>
          <a:xfrm>
            <a:off x="8593224" y="5053186"/>
            <a:ext cx="312584" cy="313234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A17413BB-4E27-1794-C6DB-B6A94B172907}"/>
              </a:ext>
            </a:extLst>
          </p:cNvPr>
          <p:cNvSpPr txBox="1"/>
          <p:nvPr/>
        </p:nvSpPr>
        <p:spPr>
          <a:xfrm>
            <a:off x="9409717" y="5338555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de-CH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6B3A6A55-4487-F84E-BF52-11A04CC485D9}"/>
              </a:ext>
            </a:extLst>
          </p:cNvPr>
          <p:cNvSpPr txBox="1"/>
          <p:nvPr/>
        </p:nvSpPr>
        <p:spPr>
          <a:xfrm>
            <a:off x="9039481" y="5153889"/>
            <a:ext cx="602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scan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BDED0E88-36E8-BF17-FB61-3160BFB96BE4}"/>
              </a:ext>
            </a:extLst>
          </p:cNvPr>
          <p:cNvSpPr txBox="1"/>
          <p:nvPr/>
        </p:nvSpPr>
        <p:spPr>
          <a:xfrm>
            <a:off x="2332568" y="708042"/>
            <a:ext cx="204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No post processing!</a:t>
            </a:r>
            <a:endParaRPr lang="de-CH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7ACFCD40-9280-3EE1-8866-49EB014958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88800" y="3831811"/>
            <a:ext cx="3562350" cy="275272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F6F22CE2-C95E-CEB5-1D64-005F7B7AE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8800" y="1049011"/>
            <a:ext cx="3562350" cy="2752725"/>
          </a:xfrm>
          <a:prstGeom prst="rect">
            <a:avLst/>
          </a:prstGeom>
        </p:spPr>
      </p:pic>
      <p:sp>
        <p:nvSpPr>
          <p:cNvPr id="42" name="Left Arrow 2">
            <a:extLst>
              <a:ext uri="{FF2B5EF4-FFF2-40B4-BE49-F238E27FC236}">
                <a16:creationId xmlns:a16="http://schemas.microsoft.com/office/drawing/2014/main" id="{E80EB4CE-8259-6C20-8188-1CA6A9C4AD64}"/>
              </a:ext>
            </a:extLst>
          </p:cNvPr>
          <p:cNvSpPr/>
          <p:nvPr/>
        </p:nvSpPr>
        <p:spPr>
          <a:xfrm rot="2935107" flipH="1">
            <a:off x="8780512" y="5416864"/>
            <a:ext cx="653899" cy="379684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QLS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E3A4FB-7E4C-B3D4-C621-FDC89190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13</a:t>
            </a:fld>
            <a:endParaRPr lang="en-D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6ED84A-2408-D2DE-9D0C-86A0F0A52159}"/>
              </a:ext>
            </a:extLst>
          </p:cNvPr>
          <p:cNvSpPr txBox="1"/>
          <p:nvPr/>
        </p:nvSpPr>
        <p:spPr>
          <a:xfrm>
            <a:off x="0" y="6550223"/>
            <a:ext cx="336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/>
              <a:t>D. Holzapfel </a:t>
            </a:r>
            <a:r>
              <a:rPr lang="en-GB" sz="1400" i="1" dirty="0"/>
              <a:t>et al.</a:t>
            </a:r>
            <a:r>
              <a:rPr lang="en-GB" sz="1400" dirty="0"/>
              <a:t>, PRX </a:t>
            </a:r>
            <a:r>
              <a:rPr lang="en-GB" sz="1400" b="1" dirty="0"/>
              <a:t>15</a:t>
            </a:r>
            <a:r>
              <a:rPr lang="en-GB" sz="1400" dirty="0"/>
              <a:t>, 031009 (2025)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109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1" grpId="0" animBg="1"/>
      <p:bldP spid="32" grpId="0" animBg="1"/>
      <p:bldP spid="33" grpId="0"/>
      <p:bldP spid="34" grpId="0"/>
      <p:bldP spid="27" grpId="0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79FC102-1B2D-A25D-CC2E-FB523E4D2E92}"/>
              </a:ext>
            </a:extLst>
          </p:cNvPr>
          <p:cNvSpPr/>
          <p:nvPr/>
        </p:nvSpPr>
        <p:spPr>
          <a:xfrm>
            <a:off x="7106920" y="868553"/>
            <a:ext cx="3925484" cy="5322831"/>
          </a:xfrm>
          <a:prstGeom prst="roundRect">
            <a:avLst>
              <a:gd name="adj" fmla="val 89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688"/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DFDEA395-8E0E-97FD-89B4-414B7F35BAA0}"/>
              </a:ext>
            </a:extLst>
          </p:cNvPr>
          <p:cNvCxnSpPr/>
          <p:nvPr/>
        </p:nvCxnSpPr>
        <p:spPr>
          <a:xfrm flipH="1" flipV="1">
            <a:off x="10258480" y="1579219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3F0C6300-37B7-F305-3D67-89ED2B3E69DA}"/>
              </a:ext>
            </a:extLst>
          </p:cNvPr>
          <p:cNvCxnSpPr/>
          <p:nvPr/>
        </p:nvCxnSpPr>
        <p:spPr>
          <a:xfrm flipH="1" flipV="1">
            <a:off x="8457234" y="2096100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D95D9029-1D05-C84C-9974-68E043923B1A}"/>
              </a:ext>
            </a:extLst>
          </p:cNvPr>
          <p:cNvCxnSpPr/>
          <p:nvPr/>
        </p:nvCxnSpPr>
        <p:spPr>
          <a:xfrm flipH="1" flipV="1">
            <a:off x="9057649" y="1923807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B76F310F-3A4A-D0D1-FFBE-2BF324B3EC4C}"/>
              </a:ext>
            </a:extLst>
          </p:cNvPr>
          <p:cNvCxnSpPr/>
          <p:nvPr/>
        </p:nvCxnSpPr>
        <p:spPr>
          <a:xfrm flipH="1" flipV="1">
            <a:off x="9658065" y="1751513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443AD483-C72C-71E4-CD51-F2DE3152E011}"/>
              </a:ext>
            </a:extLst>
          </p:cNvPr>
          <p:cNvCxnSpPr/>
          <p:nvPr/>
        </p:nvCxnSpPr>
        <p:spPr>
          <a:xfrm flipH="1" flipV="1">
            <a:off x="7256405" y="2440688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AC252A54-87B7-55FD-2D77-AEC369723ECA}"/>
              </a:ext>
            </a:extLst>
          </p:cNvPr>
          <p:cNvCxnSpPr/>
          <p:nvPr/>
        </p:nvCxnSpPr>
        <p:spPr>
          <a:xfrm flipH="1" flipV="1">
            <a:off x="7856819" y="2268394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2F8CFCCE-44A8-9721-752C-41696DE6294F}"/>
              </a:ext>
            </a:extLst>
          </p:cNvPr>
          <p:cNvCxnSpPr>
            <a:cxnSpLocks/>
          </p:cNvCxnSpPr>
          <p:nvPr/>
        </p:nvCxnSpPr>
        <p:spPr>
          <a:xfrm flipH="1" flipV="1">
            <a:off x="8473090" y="1483733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B4420B74-C7E2-7A59-6E4E-A398303EEBC7}"/>
              </a:ext>
            </a:extLst>
          </p:cNvPr>
          <p:cNvCxnSpPr/>
          <p:nvPr/>
        </p:nvCxnSpPr>
        <p:spPr>
          <a:xfrm flipH="1" flipV="1">
            <a:off x="9073503" y="1311437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6A9F3C14-8F6A-D22D-AA7E-A9A466BED769}"/>
              </a:ext>
            </a:extLst>
          </p:cNvPr>
          <p:cNvCxnSpPr/>
          <p:nvPr/>
        </p:nvCxnSpPr>
        <p:spPr>
          <a:xfrm flipH="1" flipV="1">
            <a:off x="9673919" y="1139151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18502002-0216-8F8C-ECD9-1173BDEEBB9E}"/>
              </a:ext>
            </a:extLst>
          </p:cNvPr>
          <p:cNvCxnSpPr/>
          <p:nvPr/>
        </p:nvCxnSpPr>
        <p:spPr>
          <a:xfrm flipH="1" flipV="1">
            <a:off x="7872674" y="1656026"/>
            <a:ext cx="584561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BCE9DA3A-48C3-9DCC-8DAC-7EF219466D36}"/>
              </a:ext>
            </a:extLst>
          </p:cNvPr>
          <p:cNvCxnSpPr/>
          <p:nvPr/>
        </p:nvCxnSpPr>
        <p:spPr>
          <a:xfrm>
            <a:off x="9057650" y="5156167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41C77A23-5085-816B-1946-791076027629}"/>
              </a:ext>
            </a:extLst>
          </p:cNvPr>
          <p:cNvCxnSpPr>
            <a:cxnSpLocks/>
          </p:cNvCxnSpPr>
          <p:nvPr/>
        </p:nvCxnSpPr>
        <p:spPr>
          <a:xfrm>
            <a:off x="8457235" y="5209767"/>
            <a:ext cx="584562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2E5EDB1A-BEB9-C9F5-D9EE-6C3D83167A3D}"/>
              </a:ext>
            </a:extLst>
          </p:cNvPr>
          <p:cNvCxnSpPr/>
          <p:nvPr/>
        </p:nvCxnSpPr>
        <p:spPr>
          <a:xfrm>
            <a:off x="9057650" y="5865294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17BA8437-5C77-D648-EC41-4F76E18D7E67}"/>
              </a:ext>
            </a:extLst>
          </p:cNvPr>
          <p:cNvCxnSpPr/>
          <p:nvPr/>
        </p:nvCxnSpPr>
        <p:spPr>
          <a:xfrm>
            <a:off x="8457235" y="5709117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167C4F43-F28A-9DDE-7499-EBD29108B396}"/>
              </a:ext>
            </a:extLst>
          </p:cNvPr>
          <p:cNvCxnSpPr/>
          <p:nvPr/>
        </p:nvCxnSpPr>
        <p:spPr>
          <a:xfrm>
            <a:off x="7856819" y="5555696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49184E8F-6788-CBB4-878C-B5E3B8B2B97A}"/>
              </a:ext>
            </a:extLst>
          </p:cNvPr>
          <p:cNvCxnSpPr/>
          <p:nvPr/>
        </p:nvCxnSpPr>
        <p:spPr>
          <a:xfrm>
            <a:off x="9658065" y="6015952"/>
            <a:ext cx="58456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92EEDB37-417A-448C-4F09-70BF5D09A233}"/>
              </a:ext>
            </a:extLst>
          </p:cNvPr>
          <p:cNvCxnSpPr/>
          <p:nvPr/>
        </p:nvCxnSpPr>
        <p:spPr>
          <a:xfrm flipH="1" flipV="1">
            <a:off x="8473089" y="3005705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2BADB01B-0AF2-876A-4761-EB44F3E9D8B5}"/>
              </a:ext>
            </a:extLst>
          </p:cNvPr>
          <p:cNvCxnSpPr/>
          <p:nvPr/>
        </p:nvCxnSpPr>
        <p:spPr>
          <a:xfrm flipH="1" flipV="1">
            <a:off x="9073504" y="2689886"/>
            <a:ext cx="584562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250A262-5A0A-A54C-B20B-68F3A54B8FB5}"/>
              </a:ext>
            </a:extLst>
          </p:cNvPr>
          <p:cNvSpPr txBox="1">
            <a:spLocks/>
          </p:cNvSpPr>
          <p:nvPr/>
        </p:nvSpPr>
        <p:spPr>
          <a:xfrm>
            <a:off x="106975" y="15151"/>
            <a:ext cx="1103727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</a:rPr>
              <a:t>Quantum logic spectroscopy - microwave 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08FE245-0D90-55EA-7A2D-FA17A6A66A37}"/>
              </a:ext>
            </a:extLst>
          </p:cNvPr>
          <p:cNvSpPr>
            <a:spLocks noChangeAspect="1"/>
          </p:cNvSpPr>
          <p:nvPr/>
        </p:nvSpPr>
        <p:spPr>
          <a:xfrm>
            <a:off x="8538354" y="4999889"/>
            <a:ext cx="422325" cy="4232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F69AFA0-762E-6B34-688A-7E38EEA22A36}"/>
              </a:ext>
            </a:extLst>
          </p:cNvPr>
          <p:cNvSpPr>
            <a:spLocks noChangeAspect="1"/>
          </p:cNvSpPr>
          <p:nvPr/>
        </p:nvSpPr>
        <p:spPr>
          <a:xfrm>
            <a:off x="8593224" y="5053150"/>
            <a:ext cx="312584" cy="313234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A17413BB-4E27-1794-C6DB-B6A94B172907}"/>
              </a:ext>
            </a:extLst>
          </p:cNvPr>
          <p:cNvSpPr txBox="1"/>
          <p:nvPr/>
        </p:nvSpPr>
        <p:spPr>
          <a:xfrm>
            <a:off x="8762724" y="842813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de-CH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25451CF9-B819-9EEC-D27C-C08BB3E10099}"/>
              </a:ext>
            </a:extLst>
          </p:cNvPr>
          <p:cNvCxnSpPr>
            <a:cxnSpLocks/>
          </p:cNvCxnSpPr>
          <p:nvPr/>
        </p:nvCxnSpPr>
        <p:spPr>
          <a:xfrm flipH="1" flipV="1">
            <a:off x="8592015" y="1557470"/>
            <a:ext cx="29410" cy="3455288"/>
          </a:xfrm>
          <a:prstGeom prst="straightConnector1">
            <a:avLst/>
          </a:prstGeom>
          <a:ln w="57150">
            <a:solidFill>
              <a:srgbClr val="008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0C2330A3-0070-37F3-890C-E0103CD3D45F}"/>
              </a:ext>
            </a:extLst>
          </p:cNvPr>
          <p:cNvSpPr>
            <a:spLocks noChangeAspect="1"/>
          </p:cNvSpPr>
          <p:nvPr/>
        </p:nvSpPr>
        <p:spPr>
          <a:xfrm>
            <a:off x="8609078" y="1329216"/>
            <a:ext cx="312584" cy="313234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D0FE453-8017-F035-EDCA-3A5D58447C0D}"/>
              </a:ext>
            </a:extLst>
          </p:cNvPr>
          <p:cNvSpPr txBox="1"/>
          <p:nvPr/>
        </p:nvSpPr>
        <p:spPr>
          <a:xfrm>
            <a:off x="9089574" y="5162010"/>
            <a:ext cx="741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probe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7AEE883-2B42-EA71-363D-DA950E203479}"/>
              </a:ext>
            </a:extLst>
          </p:cNvPr>
          <p:cNvSpPr txBox="1"/>
          <p:nvPr/>
        </p:nvSpPr>
        <p:spPr>
          <a:xfrm>
            <a:off x="8676651" y="3536966"/>
            <a:ext cx="602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scan</a:t>
            </a:r>
            <a:endParaRPr lang="de-CH" dirty="0">
              <a:solidFill>
                <a:srgbClr val="008000"/>
              </a:solidFill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E81276F1-8BA0-001A-A194-E32DEA1B31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88800" y="988992"/>
            <a:ext cx="3562350" cy="29241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0E95F0D-67EB-1FF8-1AF3-384D6F04D3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8800" y="3916800"/>
            <a:ext cx="3562350" cy="2733675"/>
          </a:xfrm>
          <a:prstGeom prst="rect">
            <a:avLst/>
          </a:prstGeom>
        </p:spPr>
      </p:pic>
      <p:sp>
        <p:nvSpPr>
          <p:cNvPr id="42" name="Left Arrow 2">
            <a:extLst>
              <a:ext uri="{FF2B5EF4-FFF2-40B4-BE49-F238E27FC236}">
                <a16:creationId xmlns:a16="http://schemas.microsoft.com/office/drawing/2014/main" id="{CB03E1DC-1F4E-FF56-0F6E-EFB919B7F838}"/>
              </a:ext>
            </a:extLst>
          </p:cNvPr>
          <p:cNvSpPr/>
          <p:nvPr/>
        </p:nvSpPr>
        <p:spPr>
          <a:xfrm rot="2935107" flipH="1">
            <a:off x="8780400" y="5418000"/>
            <a:ext cx="653899" cy="379684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QLS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33FCF9-EB89-B980-F7DB-B1B4E17F6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164330-49CC-4739-84BE-E82A2DA68870}" type="slidenum">
              <a:rPr lang="en-DE" smtClean="0"/>
              <a:t>14</a:t>
            </a:fld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87C120-67A5-9B8C-C29A-AA56BE97C09C}"/>
              </a:ext>
            </a:extLst>
          </p:cNvPr>
          <p:cNvSpPr txBox="1"/>
          <p:nvPr/>
        </p:nvSpPr>
        <p:spPr>
          <a:xfrm>
            <a:off x="0" y="6550223"/>
            <a:ext cx="336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/>
              <a:t>D. Holzapfel </a:t>
            </a:r>
            <a:r>
              <a:rPr lang="en-GB" sz="1400" i="1" dirty="0"/>
              <a:t>et al.</a:t>
            </a:r>
            <a:r>
              <a:rPr lang="en-GB" sz="1400" dirty="0"/>
              <a:t>, PRX </a:t>
            </a:r>
            <a:r>
              <a:rPr lang="en-GB" sz="1400" b="1" dirty="0"/>
              <a:t>15</a:t>
            </a:r>
            <a:r>
              <a:rPr lang="en-GB" sz="1400" dirty="0"/>
              <a:t>, 031009 (2025)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02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0.05013 0.0958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2" grpId="1" animBg="1"/>
      <p:bldP spid="33" grpId="0"/>
      <p:bldP spid="31" grpId="0" animBg="1"/>
      <p:bldP spid="46" grpId="0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930F-47AD-9AFE-8574-290D02CB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/>
              <a:t>Hyperfine spectroscopy</a:t>
            </a:r>
            <a:endParaRPr lang="de-CH"/>
          </a:p>
        </p:txBody>
      </p:sp>
      <p:pic>
        <p:nvPicPr>
          <p:cNvPr id="601" name="Graphic 600">
            <a:extLst>
              <a:ext uri="{FF2B5EF4-FFF2-40B4-BE49-F238E27FC236}">
                <a16:creationId xmlns:a16="http://schemas.microsoft.com/office/drawing/2014/main" id="{19B424E8-BE12-0E06-9AC8-FB73F26607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049" y="1537938"/>
            <a:ext cx="4371975" cy="5234337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04DE278-5BCB-074E-D5AB-31728A4D3435}"/>
              </a:ext>
            </a:extLst>
          </p:cNvPr>
          <p:cNvCxnSpPr>
            <a:cxnSpLocks/>
          </p:cNvCxnSpPr>
          <p:nvPr/>
        </p:nvCxnSpPr>
        <p:spPr>
          <a:xfrm flipV="1">
            <a:off x="2628898" y="2357438"/>
            <a:ext cx="0" cy="24906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8" name="Straight Arrow Connector 587">
            <a:extLst>
              <a:ext uri="{FF2B5EF4-FFF2-40B4-BE49-F238E27FC236}">
                <a16:creationId xmlns:a16="http://schemas.microsoft.com/office/drawing/2014/main" id="{56334F46-7B5B-AF4B-38B9-D953D3E461A0}"/>
              </a:ext>
            </a:extLst>
          </p:cNvPr>
          <p:cNvCxnSpPr>
            <a:cxnSpLocks/>
          </p:cNvCxnSpPr>
          <p:nvPr/>
        </p:nvCxnSpPr>
        <p:spPr>
          <a:xfrm flipH="1">
            <a:off x="2700277" y="4802981"/>
            <a:ext cx="385072" cy="11620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17" name="Straight Arrow Connector 616">
            <a:extLst>
              <a:ext uri="{FF2B5EF4-FFF2-40B4-BE49-F238E27FC236}">
                <a16:creationId xmlns:a16="http://schemas.microsoft.com/office/drawing/2014/main" id="{8906012A-AAF8-7891-29A3-8D530565E414}"/>
              </a:ext>
            </a:extLst>
          </p:cNvPr>
          <p:cNvCxnSpPr>
            <a:cxnSpLocks/>
          </p:cNvCxnSpPr>
          <p:nvPr/>
        </p:nvCxnSpPr>
        <p:spPr>
          <a:xfrm>
            <a:off x="3154650" y="2740819"/>
            <a:ext cx="0" cy="2071041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3" name="Straight Arrow Connector 632">
            <a:extLst>
              <a:ext uri="{FF2B5EF4-FFF2-40B4-BE49-F238E27FC236}">
                <a16:creationId xmlns:a16="http://schemas.microsoft.com/office/drawing/2014/main" id="{2C429C29-D0AC-CA70-E03E-A8B4FD060602}"/>
              </a:ext>
            </a:extLst>
          </p:cNvPr>
          <p:cNvCxnSpPr>
            <a:cxnSpLocks/>
          </p:cNvCxnSpPr>
          <p:nvPr/>
        </p:nvCxnSpPr>
        <p:spPr>
          <a:xfrm>
            <a:off x="2292350" y="2564606"/>
            <a:ext cx="203200" cy="1618297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3" name="Straight Arrow Connector 692">
            <a:extLst>
              <a:ext uri="{FF2B5EF4-FFF2-40B4-BE49-F238E27FC236}">
                <a16:creationId xmlns:a16="http://schemas.microsoft.com/office/drawing/2014/main" id="{FC6D3899-0035-7F40-30A1-69DE575FE2BE}"/>
              </a:ext>
            </a:extLst>
          </p:cNvPr>
          <p:cNvCxnSpPr>
            <a:cxnSpLocks/>
          </p:cNvCxnSpPr>
          <p:nvPr/>
        </p:nvCxnSpPr>
        <p:spPr>
          <a:xfrm>
            <a:off x="2549842" y="4848064"/>
            <a:ext cx="0" cy="1100299"/>
          </a:xfrm>
          <a:prstGeom prst="straightConnector1">
            <a:avLst/>
          </a:prstGeom>
          <a:ln>
            <a:solidFill>
              <a:srgbClr val="00206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3" name="Picture 72" descr="A math equations with numbers and symbols&#10;&#10;AI-generated content may be incorrect.">
            <a:extLst>
              <a:ext uri="{FF2B5EF4-FFF2-40B4-BE49-F238E27FC236}">
                <a16:creationId xmlns:a16="http://schemas.microsoft.com/office/drawing/2014/main" id="{A0A186ED-B202-6D8F-42D0-8742CDF1F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869" y="1330289"/>
            <a:ext cx="5320231" cy="1956091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DEFDCB6-4F44-677B-D361-DB963C3F1059}"/>
              </a:ext>
            </a:extLst>
          </p:cNvPr>
          <p:cNvGrpSpPr/>
          <p:nvPr/>
        </p:nvGrpSpPr>
        <p:grpSpPr>
          <a:xfrm>
            <a:off x="6523918" y="1306737"/>
            <a:ext cx="4040452" cy="1657126"/>
            <a:chOff x="971932" y="1229372"/>
            <a:chExt cx="4040452" cy="1657126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7998897-27E4-9E73-0549-79E435F7AD5F}"/>
                </a:ext>
              </a:extLst>
            </p:cNvPr>
            <p:cNvSpPr/>
            <p:nvPr/>
          </p:nvSpPr>
          <p:spPr>
            <a:xfrm>
              <a:off x="971932" y="1357014"/>
              <a:ext cx="387210" cy="38721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974F6ED-C9C8-529F-91EB-44C61F8EAF51}"/>
                </a:ext>
              </a:extLst>
            </p:cNvPr>
            <p:cNvSpPr/>
            <p:nvPr/>
          </p:nvSpPr>
          <p:spPr>
            <a:xfrm>
              <a:off x="1986905" y="1377037"/>
              <a:ext cx="387210" cy="38721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E1ABFBC-0C09-BA71-153C-E166BA7E3FCB}"/>
                </a:ext>
              </a:extLst>
            </p:cNvPr>
            <p:cNvSpPr/>
            <p:nvPr/>
          </p:nvSpPr>
          <p:spPr>
            <a:xfrm>
              <a:off x="3020555" y="1386880"/>
              <a:ext cx="387210" cy="38721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0C12433-BF93-6970-FB11-CB4814A39594}"/>
                </a:ext>
              </a:extLst>
            </p:cNvPr>
            <p:cNvSpPr/>
            <p:nvPr/>
          </p:nvSpPr>
          <p:spPr>
            <a:xfrm>
              <a:off x="4625174" y="1229372"/>
              <a:ext cx="387210" cy="38721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112F134-3F26-6C79-7551-C7E5A3034E4A}"/>
                </a:ext>
              </a:extLst>
            </p:cNvPr>
            <p:cNvSpPr/>
            <p:nvPr/>
          </p:nvSpPr>
          <p:spPr>
            <a:xfrm>
              <a:off x="1839242" y="2499288"/>
              <a:ext cx="387210" cy="38721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23C7832-AA8E-3E23-F392-48E7CA0B88CC}"/>
              </a:ext>
            </a:extLst>
          </p:cNvPr>
          <p:cNvCxnSpPr>
            <a:cxnSpLocks/>
          </p:cNvCxnSpPr>
          <p:nvPr/>
        </p:nvCxnSpPr>
        <p:spPr>
          <a:xfrm flipH="1" flipV="1">
            <a:off x="7581965" y="2892586"/>
            <a:ext cx="149556" cy="8390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C7912CBD-0E40-B484-B9A5-E0EE287FAC8F}"/>
              </a:ext>
            </a:extLst>
          </p:cNvPr>
          <p:cNvSpPr txBox="1"/>
          <p:nvPr/>
        </p:nvSpPr>
        <p:spPr>
          <a:xfrm>
            <a:off x="5758450" y="4427977"/>
            <a:ext cx="4805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Test new physics, 5</a:t>
            </a:r>
            <a:r>
              <a:rPr lang="en-US" b="1" baseline="30000"/>
              <a:t>th</a:t>
            </a:r>
            <a:r>
              <a:rPr lang="en-US" b="1"/>
              <a:t> force</a:t>
            </a:r>
            <a:r>
              <a:rPr lang="en-US"/>
              <a:t>: </a:t>
            </a:r>
            <a:br>
              <a:rPr lang="en-US"/>
            </a:br>
            <a:r>
              <a:rPr lang="en-US"/>
              <a:t>Additional spin-dependent proton-proton interaction</a:t>
            </a:r>
            <a:br>
              <a:rPr lang="en-US"/>
            </a:br>
            <a:endParaRPr lang="en-US"/>
          </a:p>
          <a:p>
            <a:r>
              <a:rPr lang="en-US"/>
              <a:t>In H</a:t>
            </a:r>
            <a:r>
              <a:rPr lang="en-US" baseline="-25000"/>
              <a:t>2</a:t>
            </a:r>
            <a:r>
              <a:rPr lang="en-US"/>
              <a:t>: N. F. Ramsey, Physica </a:t>
            </a:r>
            <a:r>
              <a:rPr lang="en-US" b="1"/>
              <a:t>96A</a:t>
            </a:r>
            <a:r>
              <a:rPr lang="en-US"/>
              <a:t>, 285 (1979)</a:t>
            </a:r>
            <a:br>
              <a:rPr lang="en-US"/>
            </a:br>
            <a:r>
              <a:rPr lang="en-US"/>
              <a:t>Review: L. Cong </a:t>
            </a:r>
            <a:r>
              <a:rPr lang="en-US" i="1"/>
              <a:t>et al.</a:t>
            </a:r>
            <a:r>
              <a:rPr lang="en-US"/>
              <a:t>,</a:t>
            </a:r>
            <a:r>
              <a:rPr lang="en-US" i="1"/>
              <a:t> </a:t>
            </a:r>
            <a:r>
              <a:rPr lang="en-US"/>
              <a:t>RMP </a:t>
            </a:r>
            <a:r>
              <a:rPr lang="en-US" b="1"/>
              <a:t>97</a:t>
            </a:r>
            <a:r>
              <a:rPr lang="en-US"/>
              <a:t>, 025005 (2025)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B0ABE8B-16CD-1224-7972-53B5DFABE15C}"/>
              </a:ext>
            </a:extLst>
          </p:cNvPr>
          <p:cNvGrpSpPr/>
          <p:nvPr/>
        </p:nvGrpSpPr>
        <p:grpSpPr>
          <a:xfrm>
            <a:off x="7030122" y="3504831"/>
            <a:ext cx="3333078" cy="646331"/>
            <a:chOff x="1478136" y="3427466"/>
            <a:chExt cx="3333078" cy="646331"/>
          </a:xfrm>
        </p:grpSpPr>
        <p:sp>
          <p:nvSpPr>
            <p:cNvPr id="89" name="Oval 30">
              <a:extLst>
                <a:ext uri="{FF2B5EF4-FFF2-40B4-BE49-F238E27FC236}">
                  <a16:creationId xmlns:a16="http://schemas.microsoft.com/office/drawing/2014/main" id="{4291F4C0-8547-59EF-8E2C-203E454BF2EB}"/>
                </a:ext>
              </a:extLst>
            </p:cNvPr>
            <p:cNvSpPr/>
            <p:nvPr/>
          </p:nvSpPr>
          <p:spPr>
            <a:xfrm>
              <a:off x="1478136" y="3572778"/>
              <a:ext cx="371709" cy="371709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90" name="Oval 31">
              <a:extLst>
                <a:ext uri="{FF2B5EF4-FFF2-40B4-BE49-F238E27FC236}">
                  <a16:creationId xmlns:a16="http://schemas.microsoft.com/office/drawing/2014/main" id="{2A8C1ADF-8B7F-CF85-32AF-870940042549}"/>
                </a:ext>
              </a:extLst>
            </p:cNvPr>
            <p:cNvSpPr/>
            <p:nvPr/>
          </p:nvSpPr>
          <p:spPr>
            <a:xfrm>
              <a:off x="2537747" y="3564778"/>
              <a:ext cx="371709" cy="371709"/>
            </a:xfrm>
            <a:prstGeom prst="ellipse">
              <a:avLst/>
            </a:prstGeom>
            <a:solidFill>
              <a:srgbClr val="FFBDBD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25526600-DB3E-EBB5-8629-2DB8A4E828F9}"/>
                </a:ext>
              </a:extLst>
            </p:cNvPr>
            <p:cNvCxnSpPr>
              <a:stCxn id="89" idx="6"/>
              <a:endCxn id="90" idx="2"/>
            </p:cNvCxnSpPr>
            <p:nvPr/>
          </p:nvCxnSpPr>
          <p:spPr>
            <a:xfrm flipV="1">
              <a:off x="1849845" y="3750633"/>
              <a:ext cx="687902" cy="80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5D5BDE9-C1D3-1C83-3579-3B72172EC4F5}"/>
                </a:ext>
              </a:extLst>
            </p:cNvPr>
            <p:cNvSpPr txBox="1"/>
            <p:nvPr/>
          </p:nvSpPr>
          <p:spPr>
            <a:xfrm>
              <a:off x="3041158" y="3427466"/>
              <a:ext cx="17700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proton-proton spin interaction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4CEB73B-9A6D-AD62-8EFB-E13C310B0BF7}"/>
              </a:ext>
            </a:extLst>
          </p:cNvPr>
          <p:cNvGrpSpPr/>
          <p:nvPr/>
        </p:nvGrpSpPr>
        <p:grpSpPr>
          <a:xfrm>
            <a:off x="7399683" y="3916003"/>
            <a:ext cx="687902" cy="454425"/>
            <a:chOff x="1847697" y="3838638"/>
            <a:chExt cx="687902" cy="45442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615661F-C816-0891-1FE1-60C6844B7346}"/>
                </a:ext>
              </a:extLst>
            </p:cNvPr>
            <p:cNvSpPr txBox="1"/>
            <p:nvPr/>
          </p:nvSpPr>
          <p:spPr>
            <a:xfrm>
              <a:off x="2039692" y="3923731"/>
              <a:ext cx="3135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chemeClr val="accent1"/>
                  </a:solidFill>
                </a:rPr>
                <a:t>?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E03BE4A1-90A0-83E8-B184-091552D4E0FA}"/>
                </a:ext>
              </a:extLst>
            </p:cNvPr>
            <p:cNvCxnSpPr/>
            <p:nvPr/>
          </p:nvCxnSpPr>
          <p:spPr>
            <a:xfrm flipV="1">
              <a:off x="1847697" y="3838638"/>
              <a:ext cx="687902" cy="8000"/>
            </a:xfrm>
            <a:prstGeom prst="straightConnector1">
              <a:avLst/>
            </a:prstGeom>
            <a:ln w="25400"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DB4F8B1-13EB-C383-105F-79BB598EF01E}"/>
              </a:ext>
            </a:extLst>
          </p:cNvPr>
          <p:cNvSpPr txBox="1"/>
          <p:nvPr/>
        </p:nvSpPr>
        <p:spPr>
          <a:xfrm>
            <a:off x="316813" y="1007276"/>
            <a:ext cx="4805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Collaboration with J.-Ph. Karr (LKB, Paris)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99359D-2D7B-60E3-22E1-0EFA3A15D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886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8D7F7-F2F3-9581-3B0E-D1A1D8D8E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E254A-DA97-10B2-39E6-413784C3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Hyperfine spectroscopy</a:t>
            </a:r>
            <a:endParaRPr lang="de-CH" dirty="0"/>
          </a:p>
        </p:txBody>
      </p:sp>
      <p:pic>
        <p:nvPicPr>
          <p:cNvPr id="601" name="Graphic 600">
            <a:extLst>
              <a:ext uri="{FF2B5EF4-FFF2-40B4-BE49-F238E27FC236}">
                <a16:creationId xmlns:a16="http://schemas.microsoft.com/office/drawing/2014/main" id="{723F5328-7FEE-F1F9-E162-02C1C0BA81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049" y="1537938"/>
            <a:ext cx="4371975" cy="5234337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EFBF624-F110-6C50-1C68-0A4F62A5BD69}"/>
              </a:ext>
            </a:extLst>
          </p:cNvPr>
          <p:cNvGrpSpPr/>
          <p:nvPr/>
        </p:nvGrpSpPr>
        <p:grpSpPr>
          <a:xfrm>
            <a:off x="2427712" y="2357438"/>
            <a:ext cx="246221" cy="2490626"/>
            <a:chOff x="2427712" y="2357438"/>
            <a:chExt cx="246221" cy="2490626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A324EC4-47F0-7C27-D341-A31723421C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8898" y="2357438"/>
              <a:ext cx="0" cy="249062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ED3FD26-60C6-7633-F7F9-99CB3798F821}"/>
                </a:ext>
              </a:extLst>
            </p:cNvPr>
            <p:cNvSpPr txBox="1"/>
            <p:nvPr/>
          </p:nvSpPr>
          <p:spPr>
            <a:xfrm rot="16200000">
              <a:off x="2275747" y="3073831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458 µT</a:t>
              </a:r>
              <a:endParaRPr lang="de-CH" sz="100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2392E1-EE82-F090-D3BC-9BFFC634B129}"/>
              </a:ext>
            </a:extLst>
          </p:cNvPr>
          <p:cNvGrpSpPr/>
          <p:nvPr/>
        </p:nvGrpSpPr>
        <p:grpSpPr>
          <a:xfrm>
            <a:off x="2628898" y="2740819"/>
            <a:ext cx="493937" cy="3210106"/>
            <a:chOff x="2628898" y="2740819"/>
            <a:chExt cx="493937" cy="3210106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B1B14A5-64AB-2549-20A5-37548123E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28898" y="2740819"/>
              <a:ext cx="463871" cy="321010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CFD5108-D759-6352-EF0F-AFDF3FFC9B9B}"/>
                </a:ext>
              </a:extLst>
            </p:cNvPr>
            <p:cNvSpPr txBox="1"/>
            <p:nvPr/>
          </p:nvSpPr>
          <p:spPr>
            <a:xfrm rot="16711720">
              <a:off x="2724649" y="3956660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278 µT</a:t>
              </a:r>
              <a:endParaRPr lang="de-CH" sz="100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0A78D6-245B-AB29-F473-304F7F959549}"/>
              </a:ext>
            </a:extLst>
          </p:cNvPr>
          <p:cNvGrpSpPr/>
          <p:nvPr/>
        </p:nvGrpSpPr>
        <p:grpSpPr>
          <a:xfrm>
            <a:off x="2689781" y="2357438"/>
            <a:ext cx="246221" cy="542925"/>
            <a:chOff x="2753281" y="2357438"/>
            <a:chExt cx="246221" cy="542925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9FB6175-E3F5-55BE-F9E0-5C50EF20E634}"/>
                </a:ext>
              </a:extLst>
            </p:cNvPr>
            <p:cNvCxnSpPr>
              <a:cxnSpLocks/>
            </p:cNvCxnSpPr>
            <p:nvPr/>
          </p:nvCxnSpPr>
          <p:spPr>
            <a:xfrm>
              <a:off x="2792567" y="2357438"/>
              <a:ext cx="0" cy="5429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28467F9-0502-1FC4-02F7-F9DFA5C79780}"/>
                </a:ext>
              </a:extLst>
            </p:cNvPr>
            <p:cNvSpPr txBox="1"/>
            <p:nvPr/>
          </p:nvSpPr>
          <p:spPr>
            <a:xfrm rot="16200000">
              <a:off x="2635781" y="2495868"/>
              <a:ext cx="4812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45 µT</a:t>
              </a:r>
              <a:endParaRPr lang="de-CH" sz="1000" dirty="0"/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821DB759-6BC2-EA60-AF13-41253ED32CDD}"/>
              </a:ext>
            </a:extLst>
          </p:cNvPr>
          <p:cNvGrpSpPr/>
          <p:nvPr/>
        </p:nvGrpSpPr>
        <p:grpSpPr>
          <a:xfrm>
            <a:off x="2628898" y="2357438"/>
            <a:ext cx="579562" cy="3679051"/>
            <a:chOff x="2628898" y="2357438"/>
            <a:chExt cx="579562" cy="3679051"/>
          </a:xfrm>
        </p:grpSpPr>
        <p:cxnSp>
          <p:nvCxnSpPr>
            <p:cNvPr id="578" name="Straight Arrow Connector 577">
              <a:extLst>
                <a:ext uri="{FF2B5EF4-FFF2-40B4-BE49-F238E27FC236}">
                  <a16:creationId xmlns:a16="http://schemas.microsoft.com/office/drawing/2014/main" id="{DED39E03-BA3F-A83F-31F2-65A79C70DA0C}"/>
                </a:ext>
              </a:extLst>
            </p:cNvPr>
            <p:cNvCxnSpPr>
              <a:cxnSpLocks/>
            </p:cNvCxnSpPr>
            <p:nvPr/>
          </p:nvCxnSpPr>
          <p:spPr>
            <a:xfrm>
              <a:off x="2628898" y="2357438"/>
              <a:ext cx="447202" cy="367905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CDF2E1A3-50BF-BE0B-C27D-2BCDF0B34704}"/>
                </a:ext>
              </a:extLst>
            </p:cNvPr>
            <p:cNvSpPr txBox="1"/>
            <p:nvPr/>
          </p:nvSpPr>
          <p:spPr>
            <a:xfrm rot="15756665">
              <a:off x="2810274" y="5195130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175 µT</a:t>
              </a:r>
              <a:endParaRPr lang="de-CH" sz="1000" dirty="0"/>
            </a:p>
          </p:txBody>
        </p: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82EFDA17-7E2F-D173-C1F3-51907B6CA5FF}"/>
              </a:ext>
            </a:extLst>
          </p:cNvPr>
          <p:cNvGrpSpPr/>
          <p:nvPr/>
        </p:nvGrpSpPr>
        <p:grpSpPr>
          <a:xfrm>
            <a:off x="2677657" y="4802981"/>
            <a:ext cx="407692" cy="1162050"/>
            <a:chOff x="2677657" y="4802981"/>
            <a:chExt cx="407692" cy="1162050"/>
          </a:xfrm>
        </p:grpSpPr>
        <p:cxnSp>
          <p:nvCxnSpPr>
            <p:cNvPr id="588" name="Straight Arrow Connector 587">
              <a:extLst>
                <a:ext uri="{FF2B5EF4-FFF2-40B4-BE49-F238E27FC236}">
                  <a16:creationId xmlns:a16="http://schemas.microsoft.com/office/drawing/2014/main" id="{572851BE-46E2-3318-580F-52E9642562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0277" y="4802981"/>
              <a:ext cx="385072" cy="116205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AC0069CE-5F03-0884-4271-925D13B66575}"/>
                </a:ext>
              </a:extLst>
            </p:cNvPr>
            <p:cNvSpPr txBox="1"/>
            <p:nvPr/>
          </p:nvSpPr>
          <p:spPr>
            <a:xfrm rot="17350342">
              <a:off x="2525692" y="5260562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198 µT</a:t>
              </a:r>
              <a:endParaRPr lang="de-CH" sz="10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369621A-CB4A-96CE-E723-682094982152}"/>
              </a:ext>
            </a:extLst>
          </p:cNvPr>
          <p:cNvGrpSpPr/>
          <p:nvPr/>
        </p:nvGrpSpPr>
        <p:grpSpPr>
          <a:xfrm>
            <a:off x="1945720" y="2519711"/>
            <a:ext cx="246221" cy="550151"/>
            <a:chOff x="1945720" y="2519711"/>
            <a:chExt cx="246221" cy="550151"/>
          </a:xfrm>
        </p:grpSpPr>
        <p:cxnSp>
          <p:nvCxnSpPr>
            <p:cNvPr id="599" name="Straight Arrow Connector 598">
              <a:extLst>
                <a:ext uri="{FF2B5EF4-FFF2-40B4-BE49-F238E27FC236}">
                  <a16:creationId xmlns:a16="http://schemas.microsoft.com/office/drawing/2014/main" id="{6D3A66CC-E886-AAF7-D6C0-6EF5F0DEA7C6}"/>
                </a:ext>
              </a:extLst>
            </p:cNvPr>
            <p:cNvCxnSpPr>
              <a:cxnSpLocks/>
            </p:cNvCxnSpPr>
            <p:nvPr/>
          </p:nvCxnSpPr>
          <p:spPr>
            <a:xfrm>
              <a:off x="2183606" y="2564606"/>
              <a:ext cx="0" cy="46957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6AF66E28-2BBE-8B78-91F5-5F005B983C6D}"/>
                </a:ext>
              </a:extLst>
            </p:cNvPr>
            <p:cNvSpPr txBox="1"/>
            <p:nvPr/>
          </p:nvSpPr>
          <p:spPr>
            <a:xfrm rot="16200000">
              <a:off x="1793755" y="2671676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202 µT</a:t>
              </a:r>
              <a:endParaRPr lang="de-CH" sz="10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3FD30E3-57A5-EBAB-07AD-33AFDF464699}"/>
              </a:ext>
            </a:extLst>
          </p:cNvPr>
          <p:cNvGrpSpPr/>
          <p:nvPr/>
        </p:nvGrpSpPr>
        <p:grpSpPr>
          <a:xfrm>
            <a:off x="3106818" y="2740819"/>
            <a:ext cx="246221" cy="2071041"/>
            <a:chOff x="3106818" y="2740819"/>
            <a:chExt cx="246221" cy="2071041"/>
          </a:xfrm>
        </p:grpSpPr>
        <p:cxnSp>
          <p:nvCxnSpPr>
            <p:cNvPr id="617" name="Straight Arrow Connector 616">
              <a:extLst>
                <a:ext uri="{FF2B5EF4-FFF2-40B4-BE49-F238E27FC236}">
                  <a16:creationId xmlns:a16="http://schemas.microsoft.com/office/drawing/2014/main" id="{C69D2AD2-F866-3D65-2EA3-87DC79C39A03}"/>
                </a:ext>
              </a:extLst>
            </p:cNvPr>
            <p:cNvCxnSpPr>
              <a:cxnSpLocks/>
            </p:cNvCxnSpPr>
            <p:nvPr/>
          </p:nvCxnSpPr>
          <p:spPr>
            <a:xfrm>
              <a:off x="3154650" y="2740819"/>
              <a:ext cx="0" cy="2071041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C0FBDDC8-CC3E-DA91-1623-572561F5E129}"/>
                </a:ext>
              </a:extLst>
            </p:cNvPr>
            <p:cNvSpPr txBox="1"/>
            <p:nvPr/>
          </p:nvSpPr>
          <p:spPr>
            <a:xfrm rot="16200000">
              <a:off x="2954853" y="4029791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233 µT</a:t>
              </a:r>
              <a:endParaRPr lang="de-CH" sz="10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7601E54-8ACE-EF1C-8A9A-4343848F5B91}"/>
              </a:ext>
            </a:extLst>
          </p:cNvPr>
          <p:cNvGrpSpPr/>
          <p:nvPr/>
        </p:nvGrpSpPr>
        <p:grpSpPr>
          <a:xfrm>
            <a:off x="2035049" y="3036094"/>
            <a:ext cx="389064" cy="1145381"/>
            <a:chOff x="2035049" y="3036094"/>
            <a:chExt cx="389064" cy="1145381"/>
          </a:xfrm>
        </p:grpSpPr>
        <p:cxnSp>
          <p:nvCxnSpPr>
            <p:cNvPr id="624" name="Straight Arrow Connector 623">
              <a:extLst>
                <a:ext uri="{FF2B5EF4-FFF2-40B4-BE49-F238E27FC236}">
                  <a16:creationId xmlns:a16="http://schemas.microsoft.com/office/drawing/2014/main" id="{D468E85F-707E-DE5C-5063-503D4D4119B6}"/>
                </a:ext>
              </a:extLst>
            </p:cNvPr>
            <p:cNvCxnSpPr>
              <a:cxnSpLocks/>
            </p:cNvCxnSpPr>
            <p:nvPr/>
          </p:nvCxnSpPr>
          <p:spPr>
            <a:xfrm>
              <a:off x="2083594" y="3036094"/>
              <a:ext cx="340519" cy="1145381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8" name="TextBox 627">
              <a:extLst>
                <a:ext uri="{FF2B5EF4-FFF2-40B4-BE49-F238E27FC236}">
                  <a16:creationId xmlns:a16="http://schemas.microsoft.com/office/drawing/2014/main" id="{3F60DAE3-F73D-F2D8-E158-EEB42B6EA77C}"/>
                </a:ext>
              </a:extLst>
            </p:cNvPr>
            <p:cNvSpPr txBox="1"/>
            <p:nvPr/>
          </p:nvSpPr>
          <p:spPr>
            <a:xfrm rot="15180385">
              <a:off x="1917549" y="3551108"/>
              <a:ext cx="4812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 µT</a:t>
              </a:r>
              <a:endParaRPr lang="de-CH" sz="10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E9AA55-1AEB-2C83-6F0A-1C5035219446}"/>
              </a:ext>
            </a:extLst>
          </p:cNvPr>
          <p:cNvGrpSpPr/>
          <p:nvPr/>
        </p:nvGrpSpPr>
        <p:grpSpPr>
          <a:xfrm>
            <a:off x="2181679" y="2564606"/>
            <a:ext cx="313871" cy="1618297"/>
            <a:chOff x="2181679" y="2564606"/>
            <a:chExt cx="313871" cy="1618297"/>
          </a:xfrm>
        </p:grpSpPr>
        <p:cxnSp>
          <p:nvCxnSpPr>
            <p:cNvPr id="633" name="Straight Arrow Connector 632">
              <a:extLst>
                <a:ext uri="{FF2B5EF4-FFF2-40B4-BE49-F238E27FC236}">
                  <a16:creationId xmlns:a16="http://schemas.microsoft.com/office/drawing/2014/main" id="{97D19C1E-36A3-C1BC-D0CA-83F41FFDA6D0}"/>
                </a:ext>
              </a:extLst>
            </p:cNvPr>
            <p:cNvCxnSpPr>
              <a:cxnSpLocks/>
            </p:cNvCxnSpPr>
            <p:nvPr/>
          </p:nvCxnSpPr>
          <p:spPr>
            <a:xfrm>
              <a:off x="2292350" y="2564606"/>
              <a:ext cx="203200" cy="1618297"/>
            </a:xfrm>
            <a:prstGeom prst="straightConnector1">
              <a:avLst/>
            </a:prstGeom>
            <a:ln>
              <a:solidFill>
                <a:srgbClr val="FFC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id="{478DFD5A-E298-8E9F-7F24-66F0765F0AB8}"/>
                </a:ext>
              </a:extLst>
            </p:cNvPr>
            <p:cNvSpPr txBox="1"/>
            <p:nvPr/>
          </p:nvSpPr>
          <p:spPr>
            <a:xfrm rot="15752378">
              <a:off x="2029714" y="3201748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332 µT</a:t>
              </a:r>
              <a:endParaRPr lang="de-CH" sz="10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785D91F-A0BD-AF7B-B800-B17EF0AA1957}"/>
              </a:ext>
            </a:extLst>
          </p:cNvPr>
          <p:cNvGrpSpPr/>
          <p:nvPr/>
        </p:nvGrpSpPr>
        <p:grpSpPr>
          <a:xfrm>
            <a:off x="3065856" y="2183606"/>
            <a:ext cx="647077" cy="404813"/>
            <a:chOff x="3065856" y="2183606"/>
            <a:chExt cx="647077" cy="404813"/>
          </a:xfrm>
        </p:grpSpPr>
        <p:cxnSp>
          <p:nvCxnSpPr>
            <p:cNvPr id="648" name="Straight Arrow Connector 647">
              <a:extLst>
                <a:ext uri="{FF2B5EF4-FFF2-40B4-BE49-F238E27FC236}">
                  <a16:creationId xmlns:a16="http://schemas.microsoft.com/office/drawing/2014/main" id="{5E581C35-98A1-B7A7-C64F-B04012FCA3D4}"/>
                </a:ext>
              </a:extLst>
            </p:cNvPr>
            <p:cNvCxnSpPr>
              <a:cxnSpLocks/>
            </p:cNvCxnSpPr>
            <p:nvPr/>
          </p:nvCxnSpPr>
          <p:spPr>
            <a:xfrm>
              <a:off x="3065856" y="2183606"/>
              <a:ext cx="458897" cy="404813"/>
            </a:xfrm>
            <a:prstGeom prst="straightConnector1">
              <a:avLst/>
            </a:prstGeom>
            <a:ln>
              <a:solidFill>
                <a:srgbClr val="92D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A60039F3-D0CD-6943-3CC6-EF6E3C449208}"/>
                </a:ext>
              </a:extLst>
            </p:cNvPr>
            <p:cNvSpPr txBox="1"/>
            <p:nvPr/>
          </p:nvSpPr>
          <p:spPr>
            <a:xfrm rot="2521916">
              <a:off x="3162782" y="2247889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468 µT</a:t>
              </a:r>
              <a:endParaRPr lang="de-CH" sz="10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1CE76E-9A9C-C417-2EB0-4850C6EAD865}"/>
              </a:ext>
            </a:extLst>
          </p:cNvPr>
          <p:cNvGrpSpPr/>
          <p:nvPr/>
        </p:nvGrpSpPr>
        <p:grpSpPr>
          <a:xfrm>
            <a:off x="2812893" y="2256437"/>
            <a:ext cx="393657" cy="550151"/>
            <a:chOff x="2812893" y="2256437"/>
            <a:chExt cx="393657" cy="550151"/>
          </a:xfrm>
        </p:grpSpPr>
        <p:cxnSp>
          <p:nvCxnSpPr>
            <p:cNvPr id="660" name="Straight Arrow Connector 659">
              <a:extLst>
                <a:ext uri="{FF2B5EF4-FFF2-40B4-BE49-F238E27FC236}">
                  <a16:creationId xmlns:a16="http://schemas.microsoft.com/office/drawing/2014/main" id="{083D92AB-05BE-775F-5C8E-3E2F4E2C6CA7}"/>
                </a:ext>
              </a:extLst>
            </p:cNvPr>
            <p:cNvCxnSpPr>
              <a:cxnSpLocks/>
              <a:stCxn id="57" idx="3"/>
            </p:cNvCxnSpPr>
            <p:nvPr/>
          </p:nvCxnSpPr>
          <p:spPr>
            <a:xfrm>
              <a:off x="2812893" y="2378368"/>
              <a:ext cx="335831" cy="361359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CD9AF332-93AA-7C05-6577-E3F367E87CA2}"/>
                </a:ext>
              </a:extLst>
            </p:cNvPr>
            <p:cNvSpPr txBox="1"/>
            <p:nvPr/>
          </p:nvSpPr>
          <p:spPr>
            <a:xfrm rot="2860572">
              <a:off x="2808364" y="2408402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489 µT</a:t>
              </a:r>
              <a:endParaRPr lang="de-CH" sz="100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6319D1-C6A8-7DDC-F957-1C7D343DFA0F}"/>
              </a:ext>
            </a:extLst>
          </p:cNvPr>
          <p:cNvGrpSpPr/>
          <p:nvPr/>
        </p:nvGrpSpPr>
        <p:grpSpPr>
          <a:xfrm>
            <a:off x="2711831" y="2739727"/>
            <a:ext cx="304085" cy="2111311"/>
            <a:chOff x="2711831" y="2739727"/>
            <a:chExt cx="304085" cy="2111311"/>
          </a:xfrm>
        </p:grpSpPr>
        <p:cxnSp>
          <p:nvCxnSpPr>
            <p:cNvPr id="670" name="Straight Arrow Connector 669">
              <a:extLst>
                <a:ext uri="{FF2B5EF4-FFF2-40B4-BE49-F238E27FC236}">
                  <a16:creationId xmlns:a16="http://schemas.microsoft.com/office/drawing/2014/main" id="{34581200-E791-B9FD-3133-A12596D260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11831" y="2739727"/>
              <a:ext cx="304085" cy="2111311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2" name="TextBox 671">
              <a:extLst>
                <a:ext uri="{FF2B5EF4-FFF2-40B4-BE49-F238E27FC236}">
                  <a16:creationId xmlns:a16="http://schemas.microsoft.com/office/drawing/2014/main" id="{94DB32B5-1B4A-F413-0C1C-A62F3777A029}"/>
                </a:ext>
              </a:extLst>
            </p:cNvPr>
            <p:cNvSpPr txBox="1"/>
            <p:nvPr/>
          </p:nvSpPr>
          <p:spPr>
            <a:xfrm rot="16643612">
              <a:off x="2585757" y="3140101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510 µT</a:t>
              </a:r>
              <a:endParaRPr lang="de-CH" sz="100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26B29D-9B40-0FDE-FC7F-1EE19502666A}"/>
              </a:ext>
            </a:extLst>
          </p:cNvPr>
          <p:cNvGrpSpPr/>
          <p:nvPr/>
        </p:nvGrpSpPr>
        <p:grpSpPr>
          <a:xfrm>
            <a:off x="2256044" y="2363499"/>
            <a:ext cx="246221" cy="3587426"/>
            <a:chOff x="2256044" y="2363499"/>
            <a:chExt cx="246221" cy="3587426"/>
          </a:xfrm>
        </p:grpSpPr>
        <p:cxnSp>
          <p:nvCxnSpPr>
            <p:cNvPr id="679" name="Straight Arrow Connector 678">
              <a:extLst>
                <a:ext uri="{FF2B5EF4-FFF2-40B4-BE49-F238E27FC236}">
                  <a16:creationId xmlns:a16="http://schemas.microsoft.com/office/drawing/2014/main" id="{B5935A35-2361-A398-CE2A-DB0730CF9A6F}"/>
                </a:ext>
              </a:extLst>
            </p:cNvPr>
            <p:cNvCxnSpPr>
              <a:cxnSpLocks/>
            </p:cNvCxnSpPr>
            <p:nvPr/>
          </p:nvCxnSpPr>
          <p:spPr>
            <a:xfrm>
              <a:off x="2474176" y="2363499"/>
              <a:ext cx="0" cy="3587426"/>
            </a:xfrm>
            <a:prstGeom prst="straightConnector1">
              <a:avLst/>
            </a:prstGeom>
            <a:ln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1" name="TextBox 680">
              <a:extLst>
                <a:ext uri="{FF2B5EF4-FFF2-40B4-BE49-F238E27FC236}">
                  <a16:creationId xmlns:a16="http://schemas.microsoft.com/office/drawing/2014/main" id="{EF8179B9-1835-1372-5AB3-6354E3A9B8E6}"/>
                </a:ext>
              </a:extLst>
            </p:cNvPr>
            <p:cNvSpPr txBox="1"/>
            <p:nvPr/>
          </p:nvSpPr>
          <p:spPr>
            <a:xfrm rot="16200000">
              <a:off x="2104079" y="5210625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539 µT</a:t>
              </a:r>
              <a:endParaRPr lang="de-CH" sz="100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F1220E6-2FDF-E690-AAF0-3238C23C6067}"/>
              </a:ext>
            </a:extLst>
          </p:cNvPr>
          <p:cNvGrpSpPr/>
          <p:nvPr/>
        </p:nvGrpSpPr>
        <p:grpSpPr>
          <a:xfrm>
            <a:off x="2510042" y="4848064"/>
            <a:ext cx="246221" cy="1100299"/>
            <a:chOff x="2510042" y="4848064"/>
            <a:chExt cx="246221" cy="1100299"/>
          </a:xfrm>
        </p:grpSpPr>
        <p:cxnSp>
          <p:nvCxnSpPr>
            <p:cNvPr id="693" name="Straight Arrow Connector 692">
              <a:extLst>
                <a:ext uri="{FF2B5EF4-FFF2-40B4-BE49-F238E27FC236}">
                  <a16:creationId xmlns:a16="http://schemas.microsoft.com/office/drawing/2014/main" id="{0DFB5647-4FFF-3F69-0836-9CAD7E568E36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42" y="4848064"/>
              <a:ext cx="0" cy="1100299"/>
            </a:xfrm>
            <a:prstGeom prst="straightConnector1">
              <a:avLst/>
            </a:prstGeom>
            <a:ln>
              <a:solidFill>
                <a:srgbClr val="00206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4" name="TextBox 693">
              <a:extLst>
                <a:ext uri="{FF2B5EF4-FFF2-40B4-BE49-F238E27FC236}">
                  <a16:creationId xmlns:a16="http://schemas.microsoft.com/office/drawing/2014/main" id="{4E0E3861-D6BD-DC05-DCCC-AAAD38032C49}"/>
                </a:ext>
              </a:extLst>
            </p:cNvPr>
            <p:cNvSpPr txBox="1"/>
            <p:nvPr/>
          </p:nvSpPr>
          <p:spPr>
            <a:xfrm rot="16200000">
              <a:off x="2358077" y="5016765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600 µT</a:t>
              </a:r>
              <a:endParaRPr lang="de-CH" sz="10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76A07B-1577-72C2-B9C6-BD098CF581E7}"/>
              </a:ext>
            </a:extLst>
          </p:cNvPr>
          <p:cNvGrpSpPr/>
          <p:nvPr/>
        </p:nvGrpSpPr>
        <p:grpSpPr>
          <a:xfrm>
            <a:off x="3215005" y="2183606"/>
            <a:ext cx="246221" cy="1555913"/>
            <a:chOff x="3215005" y="2183606"/>
            <a:chExt cx="246221" cy="1555913"/>
          </a:xfrm>
        </p:grpSpPr>
        <p:cxnSp>
          <p:nvCxnSpPr>
            <p:cNvPr id="703" name="Straight Arrow Connector 702">
              <a:extLst>
                <a:ext uri="{FF2B5EF4-FFF2-40B4-BE49-F238E27FC236}">
                  <a16:creationId xmlns:a16="http://schemas.microsoft.com/office/drawing/2014/main" id="{C60C9C3D-D1AF-8460-20C0-516555EB0B73}"/>
                </a:ext>
              </a:extLst>
            </p:cNvPr>
            <p:cNvCxnSpPr>
              <a:cxnSpLocks/>
            </p:cNvCxnSpPr>
            <p:nvPr/>
          </p:nvCxnSpPr>
          <p:spPr>
            <a:xfrm>
              <a:off x="3239738" y="2183606"/>
              <a:ext cx="0" cy="1555913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5380F79D-929D-74EA-A8CE-5321001D31D3}"/>
                </a:ext>
              </a:extLst>
            </p:cNvPr>
            <p:cNvSpPr txBox="1"/>
            <p:nvPr/>
          </p:nvSpPr>
          <p:spPr>
            <a:xfrm rot="16200000">
              <a:off x="3063040" y="3124862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764 µT</a:t>
              </a:r>
              <a:endParaRPr lang="de-CH" sz="10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9163921-5F73-9033-52C1-EE44BE3774E1}"/>
              </a:ext>
            </a:extLst>
          </p:cNvPr>
          <p:cNvGrpSpPr/>
          <p:nvPr/>
        </p:nvGrpSpPr>
        <p:grpSpPr>
          <a:xfrm>
            <a:off x="1982089" y="2343671"/>
            <a:ext cx="550151" cy="544795"/>
            <a:chOff x="1982089" y="2343671"/>
            <a:chExt cx="550151" cy="544795"/>
          </a:xfrm>
        </p:grpSpPr>
        <p:cxnSp>
          <p:nvCxnSpPr>
            <p:cNvPr id="715" name="Straight Arrow Connector 714">
              <a:extLst>
                <a:ext uri="{FF2B5EF4-FFF2-40B4-BE49-F238E27FC236}">
                  <a16:creationId xmlns:a16="http://schemas.microsoft.com/office/drawing/2014/main" id="{4314375E-C527-E04E-70FC-9D7C6B4DDD45}"/>
                </a:ext>
              </a:extLst>
            </p:cNvPr>
            <p:cNvCxnSpPr>
              <a:cxnSpLocks/>
            </p:cNvCxnSpPr>
            <p:nvPr/>
          </p:nvCxnSpPr>
          <p:spPr>
            <a:xfrm>
              <a:off x="2346218" y="2559047"/>
              <a:ext cx="77895" cy="32941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19" name="TextBox 718">
              <a:extLst>
                <a:ext uri="{FF2B5EF4-FFF2-40B4-BE49-F238E27FC236}">
                  <a16:creationId xmlns:a16="http://schemas.microsoft.com/office/drawing/2014/main" id="{6280FB8F-2040-87ED-9996-36B7381FD6F7}"/>
                </a:ext>
              </a:extLst>
            </p:cNvPr>
            <p:cNvSpPr txBox="1"/>
            <p:nvPr/>
          </p:nvSpPr>
          <p:spPr>
            <a:xfrm>
              <a:off x="1982089" y="2343671"/>
              <a:ext cx="55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788 µT</a:t>
              </a:r>
              <a:endParaRPr lang="de-CH" sz="1000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034AE7C-3A57-760A-3C2A-EEB01B6F6C03}"/>
              </a:ext>
            </a:extLst>
          </p:cNvPr>
          <p:cNvSpPr txBox="1"/>
          <p:nvPr/>
        </p:nvSpPr>
        <p:spPr>
          <a:xfrm>
            <a:off x="316813" y="1007276"/>
            <a:ext cx="4805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Collaboration with J.-Ph. Karr (LKB, Paris)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94432-BAF8-C0F2-CCE2-D6C72FE49200}"/>
              </a:ext>
            </a:extLst>
          </p:cNvPr>
          <p:cNvSpPr txBox="1"/>
          <p:nvPr/>
        </p:nvSpPr>
        <p:spPr>
          <a:xfrm>
            <a:off x="6858000" y="755465"/>
            <a:ext cx="3743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  <a:r>
              <a:rPr lang="en-US" dirty="0"/>
              <a:t> has large Zeeman shifts</a:t>
            </a:r>
            <a:r>
              <a:rPr lang="de-CH" dirty="0"/>
              <a:t>…</a:t>
            </a:r>
          </a:p>
          <a:p>
            <a:r>
              <a:rPr lang="de-CH" dirty="0"/>
              <a:t>Use </a:t>
            </a:r>
            <a:r>
              <a:rPr lang="de-CH" dirty="0" err="1"/>
              <a:t>magnetic</a:t>
            </a:r>
            <a:r>
              <a:rPr lang="de-CH" dirty="0"/>
              <a:t> </a:t>
            </a:r>
            <a:r>
              <a:rPr lang="de-CH" dirty="0" err="1"/>
              <a:t>field</a:t>
            </a:r>
            <a:r>
              <a:rPr lang="de-CH" dirty="0"/>
              <a:t> </a:t>
            </a:r>
            <a:r>
              <a:rPr lang="de-CH" dirty="0" err="1"/>
              <a:t>insensitive</a:t>
            </a:r>
            <a:r>
              <a:rPr lang="de-CH" dirty="0"/>
              <a:t> </a:t>
            </a:r>
            <a:r>
              <a:rPr lang="de-CH" dirty="0" err="1"/>
              <a:t>transitions</a:t>
            </a:r>
            <a:r>
              <a:rPr lang="de-CH" dirty="0"/>
              <a:t>  (0 </a:t>
            </a:r>
            <a:r>
              <a:rPr lang="en-US" dirty="0"/>
              <a:t>– 1 </a:t>
            </a:r>
            <a:r>
              <a:rPr lang="en-US" dirty="0" err="1"/>
              <a:t>mT</a:t>
            </a:r>
            <a:r>
              <a:rPr lang="en-US" dirty="0"/>
              <a:t> range)</a:t>
            </a:r>
          </a:p>
          <a:p>
            <a:r>
              <a:rPr lang="en-US" dirty="0"/>
              <a:t>Be</a:t>
            </a:r>
            <a:r>
              <a:rPr lang="en-US" baseline="30000" dirty="0"/>
              <a:t>+</a:t>
            </a:r>
            <a:r>
              <a:rPr lang="en-US" dirty="0"/>
              <a:t> as in-situ magnetic field sensor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032F7E1-5A06-03F3-9B93-F47623B5662F}"/>
              </a:ext>
            </a:extLst>
          </p:cNvPr>
          <p:cNvGrpSpPr/>
          <p:nvPr/>
        </p:nvGrpSpPr>
        <p:grpSpPr>
          <a:xfrm>
            <a:off x="6879410" y="2900363"/>
            <a:ext cx="3495675" cy="2876550"/>
            <a:chOff x="6350107" y="2164476"/>
            <a:chExt cx="3495675" cy="2876550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EDA6730-D2D2-830F-B4ED-908B8AC36E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50107" y="2164476"/>
              <a:ext cx="3495675" cy="2876550"/>
            </a:xfrm>
            <a:prstGeom prst="rect">
              <a:avLst/>
            </a:prstGeom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CF475B1-1E6D-49D9-033B-BF6C19EB41BA}"/>
                </a:ext>
              </a:extLst>
            </p:cNvPr>
            <p:cNvGrpSpPr/>
            <p:nvPr/>
          </p:nvGrpSpPr>
          <p:grpSpPr>
            <a:xfrm>
              <a:off x="7452411" y="3551843"/>
              <a:ext cx="2265413" cy="369713"/>
              <a:chOff x="7710897" y="3799395"/>
              <a:chExt cx="2265413" cy="36971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FDA52B-30D1-B821-CECE-748E4EBD4B5D}"/>
                  </a:ext>
                </a:extLst>
              </p:cNvPr>
              <p:cNvSpPr txBox="1"/>
              <p:nvPr/>
            </p:nvSpPr>
            <p:spPr>
              <a:xfrm>
                <a:off x="9169064" y="3801761"/>
                <a:ext cx="807246" cy="367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0.8 Hz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250A9DD9-E8C4-97D9-A161-7703E4864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0897" y="3799395"/>
                <a:ext cx="55218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918D004E-1B6C-6EBD-94A7-0A32D4E6D6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72958" y="3799395"/>
                <a:ext cx="55218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30EA04C-EF6D-F548-F8A0-348895EE2A8C}"/>
              </a:ext>
            </a:extLst>
          </p:cNvPr>
          <p:cNvSpPr txBox="1"/>
          <p:nvPr/>
        </p:nvSpPr>
        <p:spPr>
          <a:xfrm>
            <a:off x="7374713" y="5751198"/>
            <a:ext cx="298636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15 </a:t>
            </a:r>
            <a:r>
              <a:rPr lang="en-US" dirty="0" err="1"/>
              <a:t>mHz</a:t>
            </a:r>
            <a:r>
              <a:rPr lang="en-US" dirty="0"/>
              <a:t> precision in 90 min</a:t>
            </a: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D208CEA7-210E-C7E2-772A-B2073A4BBD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8443" y="2794398"/>
            <a:ext cx="1678023" cy="1380825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E4B78481-6D11-7916-4A8E-FD8001AC4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0525" y="4409583"/>
            <a:ext cx="1693858" cy="1393855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36FBF26-D096-6788-E36D-6176A12EC3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91671" y="2781366"/>
            <a:ext cx="1693858" cy="1393857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E6CF8672-B65D-8017-2F2C-E24F3BA7DC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18752" y="4425351"/>
            <a:ext cx="1639696" cy="1349286"/>
          </a:xfrm>
          <a:prstGeom prst="rect">
            <a:avLst/>
          </a:prstGeom>
        </p:spPr>
      </p:pic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A9C07FA3-C3AF-5B68-EFB8-1E1B7680F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7E6982B1-1EB9-4F7C-B0FC-AA2189784BBC}" type="slidenum">
              <a:rPr lang="de-CH" smtClean="0"/>
              <a:t>16</a:t>
            </a:fld>
            <a:endParaRPr lang="de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D53E92-54D0-B477-DD66-F1669F07E461}"/>
              </a:ext>
            </a:extLst>
          </p:cNvPr>
          <p:cNvSpPr txBox="1"/>
          <p:nvPr/>
        </p:nvSpPr>
        <p:spPr>
          <a:xfrm>
            <a:off x="5948127" y="6550223"/>
            <a:ext cx="5852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Be</a:t>
            </a:r>
            <a:r>
              <a:rPr lang="en-US" sz="1400" baseline="30000" dirty="0"/>
              <a:t>+</a:t>
            </a:r>
            <a:r>
              <a:rPr lang="en-US" sz="1400" dirty="0"/>
              <a:t> Hyperfine &amp; Zeeman constants: N. Shiga </a:t>
            </a:r>
            <a:r>
              <a:rPr lang="en-US" sz="1400" i="1" dirty="0"/>
              <a:t>et al.</a:t>
            </a:r>
            <a:r>
              <a:rPr lang="en-US" sz="1400" dirty="0"/>
              <a:t>, PRA </a:t>
            </a:r>
            <a:r>
              <a:rPr lang="en-US" sz="1400" b="1" dirty="0"/>
              <a:t>84</a:t>
            </a:r>
            <a:r>
              <a:rPr lang="en-US" sz="1400" dirty="0"/>
              <a:t>, 012510 (2011)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124693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phic 46">
            <a:extLst>
              <a:ext uri="{FF2B5EF4-FFF2-40B4-BE49-F238E27FC236}">
                <a16:creationId xmlns:a16="http://schemas.microsoft.com/office/drawing/2014/main" id="{9FDE6093-C5FD-B2B8-10B2-7CE6EC3031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336" y="936626"/>
            <a:ext cx="3657600" cy="27432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1B6C45C-0227-C16F-8619-2F84035894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336" y="4114800"/>
            <a:ext cx="365760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354E96-DCBA-01D6-78F6-A73B1E0C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Hyperfine spectroscopy - systematics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FDF355-8C5A-856C-6E4E-014E2A3C1C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336" y="4114800"/>
            <a:ext cx="3657600" cy="27432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633EE9A-79DD-F4F9-7627-A0B57B5909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2336" y="4114800"/>
            <a:ext cx="3657600" cy="274320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0A1F8B82-B1D9-8139-1B06-53CA6CD9AF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2336" y="936626"/>
            <a:ext cx="3657600" cy="27432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9812FC1A-BBD8-C54D-538F-C7174C2E65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2336" y="936626"/>
            <a:ext cx="3657600" cy="27432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33A939F-5457-11F7-1BCD-8C839E327B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2336" y="936626"/>
            <a:ext cx="3657600" cy="27432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9D4C1D0-C577-3845-8B6C-C83BC74D275B}"/>
              </a:ext>
            </a:extLst>
          </p:cNvPr>
          <p:cNvSpPr txBox="1"/>
          <p:nvPr/>
        </p:nvSpPr>
        <p:spPr>
          <a:xfrm>
            <a:off x="1563061" y="2086139"/>
            <a:ext cx="857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Trap RF amplitude</a:t>
            </a:r>
            <a:endParaRPr lang="de-CH" sz="11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376431-C67C-809B-C82A-893AEBA1F9AF}"/>
              </a:ext>
            </a:extLst>
          </p:cNvPr>
          <p:cNvSpPr txBox="1"/>
          <p:nvPr/>
        </p:nvSpPr>
        <p:spPr>
          <a:xfrm>
            <a:off x="904306" y="3679826"/>
            <a:ext cx="3533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Trap RF-induced AC Zeeman shift</a:t>
            </a:r>
            <a:endParaRPr lang="de-CH" dirty="0"/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9E1CFFDE-1880-3623-4BF6-96B3988320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3788" y="1003301"/>
            <a:ext cx="3486150" cy="2676525"/>
          </a:xfrm>
          <a:prstGeom prst="rect">
            <a:avLst/>
          </a:prstGeom>
        </p:spPr>
      </p:pic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1DC962AB-F88D-D067-D461-1EE3902F7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079914"/>
              </p:ext>
            </p:extLst>
          </p:nvPr>
        </p:nvGraphicFramePr>
        <p:xfrm>
          <a:off x="5144995" y="4101004"/>
          <a:ext cx="4629629" cy="19694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67163">
                  <a:extLst>
                    <a:ext uri="{9D8B030D-6E8A-4147-A177-3AD203B41FA5}">
                      <a16:colId xmlns:a16="http://schemas.microsoft.com/office/drawing/2014/main" val="2187527900"/>
                    </a:ext>
                  </a:extLst>
                </a:gridCol>
                <a:gridCol w="1073084">
                  <a:extLst>
                    <a:ext uri="{9D8B030D-6E8A-4147-A177-3AD203B41FA5}">
                      <a16:colId xmlns:a16="http://schemas.microsoft.com/office/drawing/2014/main" val="3083529321"/>
                    </a:ext>
                  </a:extLst>
                </a:gridCol>
                <a:gridCol w="1289382">
                  <a:extLst>
                    <a:ext uri="{9D8B030D-6E8A-4147-A177-3AD203B41FA5}">
                      <a16:colId xmlns:a16="http://schemas.microsoft.com/office/drawing/2014/main" val="186698717"/>
                    </a:ext>
                  </a:extLst>
                </a:gridCol>
              </a:tblGrid>
              <a:tr h="328249">
                <a:tc>
                  <a:txBody>
                    <a:bodyPr/>
                    <a:lstStyle/>
                    <a:p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Shift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Uncertainty</a:t>
                      </a:r>
                      <a:endParaRPr lang="de-CH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31027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dirty="0"/>
                        <a:t>Trap RF AC Zeeman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(0 - 2) Hz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~50 </a:t>
                      </a:r>
                      <a:r>
                        <a:rPr lang="en-US" sz="1400" dirty="0" err="1"/>
                        <a:t>mHz</a:t>
                      </a:r>
                      <a:endParaRPr lang="de-CH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82687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dirty="0"/>
                        <a:t>Magnetic field fluctuations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&lt; 10 </a:t>
                      </a:r>
                      <a:r>
                        <a:rPr lang="en-US" sz="1400" dirty="0" err="1"/>
                        <a:t>mHz</a:t>
                      </a:r>
                      <a:endParaRPr lang="de-CH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972687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dirty="0"/>
                        <a:t>Quadrupole shift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(0-0.3) Hz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433471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dirty="0"/>
                        <a:t>Micromotion Stark shift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~ </a:t>
                      </a:r>
                      <a:r>
                        <a:rPr lang="en-US" sz="1400" dirty="0" err="1"/>
                        <a:t>mHz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~ </a:t>
                      </a:r>
                      <a:r>
                        <a:rPr lang="en-US" sz="1400" dirty="0" err="1"/>
                        <a:t>mHz</a:t>
                      </a:r>
                      <a:endParaRPr lang="de-CH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95491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order Doppler shift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~ </a:t>
                      </a:r>
                      <a:r>
                        <a:rPr lang="el-GR" sz="1400" dirty="0"/>
                        <a:t>μ</a:t>
                      </a:r>
                      <a:r>
                        <a:rPr lang="en-US" sz="1400" dirty="0"/>
                        <a:t>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~ </a:t>
                      </a:r>
                      <a:r>
                        <a:rPr lang="el-GR" sz="1400" dirty="0"/>
                        <a:t>μ</a:t>
                      </a:r>
                      <a:r>
                        <a:rPr lang="en-US" sz="1400" dirty="0"/>
                        <a:t>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83772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978394E7-15BC-77E1-29D7-6352FDFEF341}"/>
              </a:ext>
            </a:extLst>
          </p:cNvPr>
          <p:cNvSpPr txBox="1"/>
          <p:nvPr/>
        </p:nvSpPr>
        <p:spPr>
          <a:xfrm>
            <a:off x="5126438" y="6550223"/>
            <a:ext cx="6760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Quadrupole theory: D. Bakalov and S. Schiller, Appl. Phys. B </a:t>
            </a:r>
            <a:r>
              <a:rPr lang="en-US" sz="1400" b="1" dirty="0"/>
              <a:t>114</a:t>
            </a:r>
            <a:r>
              <a:rPr lang="en-US" sz="1400" dirty="0"/>
              <a:t>, 213; </a:t>
            </a:r>
            <a:r>
              <a:rPr lang="en-US" sz="1400" b="1" dirty="0"/>
              <a:t>116</a:t>
            </a:r>
            <a:r>
              <a:rPr lang="en-US" sz="1400" dirty="0"/>
              <a:t>, 777 (2014)</a:t>
            </a:r>
            <a:endParaRPr lang="de-CH" sz="14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8F4945-E38E-9259-A79F-86841B343FF5}"/>
              </a:ext>
            </a:extLst>
          </p:cNvPr>
          <p:cNvSpPr txBox="1"/>
          <p:nvPr/>
        </p:nvSpPr>
        <p:spPr>
          <a:xfrm>
            <a:off x="5144995" y="3687162"/>
            <a:ext cx="3233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Preliminary uncertainty budget</a:t>
            </a:r>
            <a:endParaRPr lang="de-CH" dirty="0"/>
          </a:p>
        </p:txBody>
      </p:sp>
      <p:sp>
        <p:nvSpPr>
          <p:cNvPr id="57" name="Slide Number Placeholder 56">
            <a:extLst>
              <a:ext uri="{FF2B5EF4-FFF2-40B4-BE49-F238E27FC236}">
                <a16:creationId xmlns:a16="http://schemas.microsoft.com/office/drawing/2014/main" id="{7F5361AF-A07D-41B1-8938-1BA6215BB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60296" y="6492875"/>
            <a:ext cx="2743200" cy="365125"/>
          </a:xfrm>
        </p:spPr>
        <p:txBody>
          <a:bodyPr/>
          <a:lstStyle/>
          <a:p>
            <a:fld id="{7E6982B1-1EB9-4F7C-B0FC-AA2189784BBC}" type="slidenum">
              <a:rPr lang="de-CH" smtClean="0"/>
              <a:t>17</a:t>
            </a:fld>
            <a:endParaRPr lang="de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9A48E-90A7-416B-5916-5D2678F0FEB7}"/>
              </a:ext>
            </a:extLst>
          </p:cNvPr>
          <p:cNvSpPr txBox="1"/>
          <p:nvPr/>
        </p:nvSpPr>
        <p:spPr>
          <a:xfrm>
            <a:off x="10013050" y="3687162"/>
            <a:ext cx="192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Ro-</a:t>
            </a:r>
            <a:r>
              <a:rPr lang="en-US" dirty="0" err="1"/>
              <a:t>vib</a:t>
            </a:r>
            <a:r>
              <a:rPr lang="en-US" dirty="0"/>
              <a:t>. transition</a:t>
            </a:r>
            <a:endParaRPr lang="de-CH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9DD5540-0F96-6505-6725-029F12660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442275"/>
              </p:ext>
            </p:extLst>
          </p:nvPr>
        </p:nvGraphicFramePr>
        <p:xfrm>
          <a:off x="9794289" y="4101004"/>
          <a:ext cx="2362466" cy="22977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8682">
                  <a:extLst>
                    <a:ext uri="{9D8B030D-6E8A-4147-A177-3AD203B41FA5}">
                      <a16:colId xmlns:a16="http://schemas.microsoft.com/office/drawing/2014/main" val="3083529321"/>
                    </a:ext>
                  </a:extLst>
                </a:gridCol>
                <a:gridCol w="1193784">
                  <a:extLst>
                    <a:ext uri="{9D8B030D-6E8A-4147-A177-3AD203B41FA5}">
                      <a16:colId xmlns:a16="http://schemas.microsoft.com/office/drawing/2014/main" val="186698717"/>
                    </a:ext>
                  </a:extLst>
                </a:gridCol>
              </a:tblGrid>
              <a:tr h="328249">
                <a:tc>
                  <a:txBody>
                    <a:bodyPr/>
                    <a:lstStyle/>
                    <a:p>
                      <a:r>
                        <a:rPr lang="en-US" sz="1400" dirty="0"/>
                        <a:t>Shift</a:t>
                      </a:r>
                      <a:endParaRPr lang="de-CH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Uncertainty</a:t>
                      </a:r>
                      <a:endParaRPr lang="de-CH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31027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82687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972687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433471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rgbClr val="4C4642"/>
                          </a:solidFill>
                          <a:effectLst/>
                          <a:latin typeface="+mn-lt"/>
                        </a:rPr>
                        <a:t>≅</a:t>
                      </a:r>
                      <a:endParaRPr lang="de-CH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95491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</a:rPr>
                        <a:t>≲ 0.2 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≲</a:t>
                      </a:r>
                      <a:r>
                        <a:rPr lang="en-US" sz="1400" dirty="0">
                          <a:latin typeface="+mn-lt"/>
                        </a:rPr>
                        <a:t> 0.2 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83772"/>
                  </a:ext>
                </a:extLst>
              </a:tr>
              <a:tr h="32824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Up to few 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</a:rPr>
                        <a:t>&lt; 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3705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0E49028-F717-DAD6-3E89-7E68446A6723}"/>
              </a:ext>
            </a:extLst>
          </p:cNvPr>
          <p:cNvSpPr txBox="1"/>
          <p:nvPr/>
        </p:nvSpPr>
        <p:spPr>
          <a:xfrm>
            <a:off x="8032717" y="6079460"/>
            <a:ext cx="1761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Probe laser AC Stark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DD6826-8422-C2E6-5A23-3AC4FD55EA78}"/>
              </a:ext>
            </a:extLst>
          </p:cNvPr>
          <p:cNvSpPr txBox="1"/>
          <p:nvPr/>
        </p:nvSpPr>
        <p:spPr>
          <a:xfrm>
            <a:off x="7159727" y="61092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758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5" grpId="0"/>
      <p:bldP spid="56" grpId="0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812">
            <a:extLst>
              <a:ext uri="{FF2B5EF4-FFF2-40B4-BE49-F238E27FC236}">
                <a16:creationId xmlns:a16="http://schemas.microsoft.com/office/drawing/2014/main" id="{A0996A4F-0686-1901-9B3B-12FF8AA3868A}"/>
              </a:ext>
            </a:extLst>
          </p:cNvPr>
          <p:cNvGrpSpPr/>
          <p:nvPr/>
        </p:nvGrpSpPr>
        <p:grpSpPr>
          <a:xfrm>
            <a:off x="233264" y="1399524"/>
            <a:ext cx="2653254" cy="1949243"/>
            <a:chOff x="3604075" y="4332414"/>
            <a:chExt cx="1961448" cy="1441000"/>
          </a:xfrm>
        </p:grpSpPr>
        <p:cxnSp>
          <p:nvCxnSpPr>
            <p:cNvPr id="9" name="Straight Connector 2813">
              <a:extLst>
                <a:ext uri="{FF2B5EF4-FFF2-40B4-BE49-F238E27FC236}">
                  <a16:creationId xmlns:a16="http://schemas.microsoft.com/office/drawing/2014/main" id="{D37AC305-5314-B8F1-7B78-C6E76503E957}"/>
                </a:ext>
              </a:extLst>
            </p:cNvPr>
            <p:cNvCxnSpPr>
              <a:cxnSpLocks/>
            </p:cNvCxnSpPr>
            <p:nvPr/>
          </p:nvCxnSpPr>
          <p:spPr>
            <a:xfrm>
              <a:off x="3814427" y="5773414"/>
              <a:ext cx="99629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814">
              <a:extLst>
                <a:ext uri="{FF2B5EF4-FFF2-40B4-BE49-F238E27FC236}">
                  <a16:creationId xmlns:a16="http://schemas.microsoft.com/office/drawing/2014/main" id="{6EA3332A-A761-FC53-2BC2-C63E1681C4B3}"/>
                </a:ext>
              </a:extLst>
            </p:cNvPr>
            <p:cNvCxnSpPr>
              <a:cxnSpLocks/>
            </p:cNvCxnSpPr>
            <p:nvPr/>
          </p:nvCxnSpPr>
          <p:spPr>
            <a:xfrm>
              <a:off x="3704598" y="5170232"/>
              <a:ext cx="13789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815">
              <a:extLst>
                <a:ext uri="{FF2B5EF4-FFF2-40B4-BE49-F238E27FC236}">
                  <a16:creationId xmlns:a16="http://schemas.microsoft.com/office/drawing/2014/main" id="{1110042F-5C9F-D999-3CE7-65F2E068A7D7}"/>
                </a:ext>
              </a:extLst>
            </p:cNvPr>
            <p:cNvCxnSpPr>
              <a:cxnSpLocks/>
            </p:cNvCxnSpPr>
            <p:nvPr/>
          </p:nvCxnSpPr>
          <p:spPr>
            <a:xfrm>
              <a:off x="3640859" y="4684330"/>
              <a:ext cx="17165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816">
              <a:extLst>
                <a:ext uri="{FF2B5EF4-FFF2-40B4-BE49-F238E27FC236}">
                  <a16:creationId xmlns:a16="http://schemas.microsoft.com/office/drawing/2014/main" id="{8384F3D6-E3A8-FD22-E56A-2C429A32B6C9}"/>
                </a:ext>
              </a:extLst>
            </p:cNvPr>
            <p:cNvCxnSpPr>
              <a:cxnSpLocks/>
            </p:cNvCxnSpPr>
            <p:nvPr/>
          </p:nvCxnSpPr>
          <p:spPr>
            <a:xfrm>
              <a:off x="3604075" y="4332414"/>
              <a:ext cx="196144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644">
            <a:extLst>
              <a:ext uri="{FF2B5EF4-FFF2-40B4-BE49-F238E27FC236}">
                <a16:creationId xmlns:a16="http://schemas.microsoft.com/office/drawing/2014/main" id="{86D18BBA-304E-41E7-C23F-A0621B3D8DA5}"/>
              </a:ext>
            </a:extLst>
          </p:cNvPr>
          <p:cNvGrpSpPr/>
          <p:nvPr/>
        </p:nvGrpSpPr>
        <p:grpSpPr>
          <a:xfrm>
            <a:off x="6103688" y="778075"/>
            <a:ext cx="1011303" cy="3508369"/>
            <a:chOff x="8494285" y="4088238"/>
            <a:chExt cx="747616" cy="2593602"/>
          </a:xfrm>
        </p:grpSpPr>
        <p:cxnSp>
          <p:nvCxnSpPr>
            <p:cNvPr id="33" name="Straight Connector 5647">
              <a:extLst>
                <a:ext uri="{FF2B5EF4-FFF2-40B4-BE49-F238E27FC236}">
                  <a16:creationId xmlns:a16="http://schemas.microsoft.com/office/drawing/2014/main" id="{6A3050B5-677F-6FA1-0CF2-4BAA003F711C}"/>
                </a:ext>
              </a:extLst>
            </p:cNvPr>
            <p:cNvCxnSpPr>
              <a:cxnSpLocks/>
            </p:cNvCxnSpPr>
            <p:nvPr/>
          </p:nvCxnSpPr>
          <p:spPr>
            <a:xfrm>
              <a:off x="8494285" y="5935438"/>
              <a:ext cx="366385" cy="746402"/>
            </a:xfrm>
            <a:prstGeom prst="line">
              <a:avLst/>
            </a:prstGeom>
            <a:ln w="19050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648">
              <a:extLst>
                <a:ext uri="{FF2B5EF4-FFF2-40B4-BE49-F238E27FC236}">
                  <a16:creationId xmlns:a16="http://schemas.microsoft.com/office/drawing/2014/main" id="{DEDF2439-F8E1-D6E6-C487-8EB54C6E75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00455" y="4121514"/>
              <a:ext cx="329060" cy="1808246"/>
            </a:xfrm>
            <a:prstGeom prst="line">
              <a:avLst/>
            </a:prstGeom>
            <a:ln w="19050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5655">
              <a:extLst>
                <a:ext uri="{FF2B5EF4-FFF2-40B4-BE49-F238E27FC236}">
                  <a16:creationId xmlns:a16="http://schemas.microsoft.com/office/drawing/2014/main" id="{6A49A2B6-63B4-B11C-6E5B-793A7378C206}"/>
                </a:ext>
              </a:extLst>
            </p:cNvPr>
            <p:cNvGrpSpPr/>
            <p:nvPr/>
          </p:nvGrpSpPr>
          <p:grpSpPr>
            <a:xfrm>
              <a:off x="8946741" y="4088238"/>
              <a:ext cx="295160" cy="2569998"/>
              <a:chOff x="17937960" y="29978240"/>
              <a:chExt cx="354634" cy="3087845"/>
            </a:xfrm>
          </p:grpSpPr>
          <p:cxnSp>
            <p:nvCxnSpPr>
              <p:cNvPr id="42" name="Straight Connector 5656">
                <a:extLst>
                  <a:ext uri="{FF2B5EF4-FFF2-40B4-BE49-F238E27FC236}">
                    <a16:creationId xmlns:a16="http://schemas.microsoft.com/office/drawing/2014/main" id="{600B9920-9088-8CF6-D97B-DA16CDD938C9}"/>
                  </a:ext>
                </a:extLst>
              </p:cNvPr>
              <p:cNvCxnSpPr/>
              <p:nvPr/>
            </p:nvCxnSpPr>
            <p:spPr>
              <a:xfrm>
                <a:off x="17937960" y="32524039"/>
                <a:ext cx="341446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3" name="Straight Connector 5657">
                <a:extLst>
                  <a:ext uri="{FF2B5EF4-FFF2-40B4-BE49-F238E27FC236}">
                    <a16:creationId xmlns:a16="http://schemas.microsoft.com/office/drawing/2014/main" id="{BF52D580-BAA6-E02E-07E9-5E790DBC6EBE}"/>
                  </a:ext>
                </a:extLst>
              </p:cNvPr>
              <p:cNvCxnSpPr/>
              <p:nvPr/>
            </p:nvCxnSpPr>
            <p:spPr>
              <a:xfrm>
                <a:off x="17937960" y="32452825"/>
                <a:ext cx="341446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4" name="Straight Connector 5658">
                <a:extLst>
                  <a:ext uri="{FF2B5EF4-FFF2-40B4-BE49-F238E27FC236}">
                    <a16:creationId xmlns:a16="http://schemas.microsoft.com/office/drawing/2014/main" id="{B42377C7-1A3B-C65A-E40B-E60ED573C03C}"/>
                  </a:ext>
                </a:extLst>
              </p:cNvPr>
              <p:cNvCxnSpPr/>
              <p:nvPr/>
            </p:nvCxnSpPr>
            <p:spPr>
              <a:xfrm>
                <a:off x="17937960" y="33066085"/>
                <a:ext cx="354634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5" name="Straight Connector 5659">
                <a:extLst>
                  <a:ext uri="{FF2B5EF4-FFF2-40B4-BE49-F238E27FC236}">
                    <a16:creationId xmlns:a16="http://schemas.microsoft.com/office/drawing/2014/main" id="{B72A62B3-4E8D-9DB1-1917-88726946DC3A}"/>
                  </a:ext>
                </a:extLst>
              </p:cNvPr>
              <p:cNvCxnSpPr/>
              <p:nvPr/>
            </p:nvCxnSpPr>
            <p:spPr>
              <a:xfrm>
                <a:off x="17937960" y="32994871"/>
                <a:ext cx="354634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6" name="Straight Connector 5660">
                <a:extLst>
                  <a:ext uri="{FF2B5EF4-FFF2-40B4-BE49-F238E27FC236}">
                    <a16:creationId xmlns:a16="http://schemas.microsoft.com/office/drawing/2014/main" id="{5660D542-70C5-C59F-D854-2945681776B6}"/>
                  </a:ext>
                </a:extLst>
              </p:cNvPr>
              <p:cNvCxnSpPr/>
              <p:nvPr/>
            </p:nvCxnSpPr>
            <p:spPr>
              <a:xfrm>
                <a:off x="17937960" y="32923655"/>
                <a:ext cx="354634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7" name="Straight Connector 5661">
                <a:extLst>
                  <a:ext uri="{FF2B5EF4-FFF2-40B4-BE49-F238E27FC236}">
                    <a16:creationId xmlns:a16="http://schemas.microsoft.com/office/drawing/2014/main" id="{34CCC1F7-7914-22A2-5923-25CA0E73A291}"/>
                  </a:ext>
                </a:extLst>
              </p:cNvPr>
              <p:cNvCxnSpPr/>
              <p:nvPr/>
            </p:nvCxnSpPr>
            <p:spPr>
              <a:xfrm>
                <a:off x="17937960" y="32852440"/>
                <a:ext cx="354634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8" name="Straight Connector 5662">
                <a:extLst>
                  <a:ext uri="{FF2B5EF4-FFF2-40B4-BE49-F238E27FC236}">
                    <a16:creationId xmlns:a16="http://schemas.microsoft.com/office/drawing/2014/main" id="{7CA21944-EC78-90F0-B18A-56CD3FE6B487}"/>
                  </a:ext>
                </a:extLst>
              </p:cNvPr>
              <p:cNvCxnSpPr/>
              <p:nvPr/>
            </p:nvCxnSpPr>
            <p:spPr>
              <a:xfrm>
                <a:off x="17937960" y="31363402"/>
                <a:ext cx="336778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9" name="Straight Connector 5664">
                <a:extLst>
                  <a:ext uri="{FF2B5EF4-FFF2-40B4-BE49-F238E27FC236}">
                    <a16:creationId xmlns:a16="http://schemas.microsoft.com/office/drawing/2014/main" id="{4957F83C-39F9-592A-7A39-E5425087FBFD}"/>
                  </a:ext>
                </a:extLst>
              </p:cNvPr>
              <p:cNvCxnSpPr/>
              <p:nvPr/>
            </p:nvCxnSpPr>
            <p:spPr>
              <a:xfrm>
                <a:off x="17937960" y="31292187"/>
                <a:ext cx="336778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" name="Straight Connector 5665">
                <a:extLst>
                  <a:ext uri="{FF2B5EF4-FFF2-40B4-BE49-F238E27FC236}">
                    <a16:creationId xmlns:a16="http://schemas.microsoft.com/office/drawing/2014/main" id="{B51DC9DF-F11A-AA94-5C13-1B8E7BA9390E}"/>
                  </a:ext>
                </a:extLst>
              </p:cNvPr>
              <p:cNvCxnSpPr/>
              <p:nvPr/>
            </p:nvCxnSpPr>
            <p:spPr>
              <a:xfrm>
                <a:off x="17937960" y="30191885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1" name="Straight Connector 5666">
                <a:extLst>
                  <a:ext uri="{FF2B5EF4-FFF2-40B4-BE49-F238E27FC236}">
                    <a16:creationId xmlns:a16="http://schemas.microsoft.com/office/drawing/2014/main" id="{11C358C8-21CB-3581-496B-DFA3F7BC6B13}"/>
                  </a:ext>
                </a:extLst>
              </p:cNvPr>
              <p:cNvCxnSpPr/>
              <p:nvPr/>
            </p:nvCxnSpPr>
            <p:spPr>
              <a:xfrm>
                <a:off x="17937960" y="30120671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2" name="Straight Connector 5667">
                <a:extLst>
                  <a:ext uri="{FF2B5EF4-FFF2-40B4-BE49-F238E27FC236}">
                    <a16:creationId xmlns:a16="http://schemas.microsoft.com/office/drawing/2014/main" id="{122ABAF5-A9F5-CEE9-B820-E651302A7076}"/>
                  </a:ext>
                </a:extLst>
              </p:cNvPr>
              <p:cNvCxnSpPr/>
              <p:nvPr/>
            </p:nvCxnSpPr>
            <p:spPr>
              <a:xfrm>
                <a:off x="17937960" y="30049456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3" name="Straight Connector 5669">
                <a:extLst>
                  <a:ext uri="{FF2B5EF4-FFF2-40B4-BE49-F238E27FC236}">
                    <a16:creationId xmlns:a16="http://schemas.microsoft.com/office/drawing/2014/main" id="{1B147458-67C5-FC18-3CDE-D38DAE59BB1B}"/>
                  </a:ext>
                </a:extLst>
              </p:cNvPr>
              <p:cNvCxnSpPr/>
              <p:nvPr/>
            </p:nvCxnSpPr>
            <p:spPr>
              <a:xfrm>
                <a:off x="17937960" y="29978240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4" name="Straight Connector 5670">
                <a:extLst>
                  <a:ext uri="{FF2B5EF4-FFF2-40B4-BE49-F238E27FC236}">
                    <a16:creationId xmlns:a16="http://schemas.microsoft.com/office/drawing/2014/main" id="{A0157946-5666-5BEC-CF7A-A54533B7695D}"/>
                  </a:ext>
                </a:extLst>
              </p:cNvPr>
              <p:cNvCxnSpPr/>
              <p:nvPr/>
            </p:nvCxnSpPr>
            <p:spPr>
              <a:xfrm>
                <a:off x="17937960" y="30602752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5" name="Straight Connector 5671">
                <a:extLst>
                  <a:ext uri="{FF2B5EF4-FFF2-40B4-BE49-F238E27FC236}">
                    <a16:creationId xmlns:a16="http://schemas.microsoft.com/office/drawing/2014/main" id="{17C0AD97-EA00-DCCB-53FB-8A610593A5B8}"/>
                  </a:ext>
                </a:extLst>
              </p:cNvPr>
              <p:cNvCxnSpPr/>
              <p:nvPr/>
            </p:nvCxnSpPr>
            <p:spPr>
              <a:xfrm>
                <a:off x="17937960" y="30531536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6" name="Straight Connector 5672">
                <a:extLst>
                  <a:ext uri="{FF2B5EF4-FFF2-40B4-BE49-F238E27FC236}">
                    <a16:creationId xmlns:a16="http://schemas.microsoft.com/office/drawing/2014/main" id="{43594ABB-AA3F-624D-B26B-2F39E2F8FC62}"/>
                  </a:ext>
                </a:extLst>
              </p:cNvPr>
              <p:cNvCxnSpPr/>
              <p:nvPr/>
            </p:nvCxnSpPr>
            <p:spPr>
              <a:xfrm>
                <a:off x="17937960" y="30460320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7" name="Straight Connector 5674">
                <a:extLst>
                  <a:ext uri="{FF2B5EF4-FFF2-40B4-BE49-F238E27FC236}">
                    <a16:creationId xmlns:a16="http://schemas.microsoft.com/office/drawing/2014/main" id="{9094AAA2-9022-5AE1-44C3-A29FC2DB3B00}"/>
                  </a:ext>
                </a:extLst>
              </p:cNvPr>
              <p:cNvCxnSpPr/>
              <p:nvPr/>
            </p:nvCxnSpPr>
            <p:spPr>
              <a:xfrm>
                <a:off x="17937960" y="30389106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8" name="Straight Connector 5681">
                <a:extLst>
                  <a:ext uri="{FF2B5EF4-FFF2-40B4-BE49-F238E27FC236}">
                    <a16:creationId xmlns:a16="http://schemas.microsoft.com/office/drawing/2014/main" id="{23D45DB2-52CC-64B7-6A60-64ED33555DFE}"/>
                  </a:ext>
                </a:extLst>
              </p:cNvPr>
              <p:cNvCxnSpPr/>
              <p:nvPr/>
            </p:nvCxnSpPr>
            <p:spPr>
              <a:xfrm>
                <a:off x="17937960" y="30748148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9" name="Straight Connector 5682">
                <a:extLst>
                  <a:ext uri="{FF2B5EF4-FFF2-40B4-BE49-F238E27FC236}">
                    <a16:creationId xmlns:a16="http://schemas.microsoft.com/office/drawing/2014/main" id="{FB07AB7D-184C-DDDE-871A-0F9E2DF6BF12}"/>
                  </a:ext>
                </a:extLst>
              </p:cNvPr>
              <p:cNvCxnSpPr/>
              <p:nvPr/>
            </p:nvCxnSpPr>
            <p:spPr>
              <a:xfrm>
                <a:off x="17937960" y="30676934"/>
                <a:ext cx="32391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A6CAE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6FCFC6-A4EB-2146-0E85-B4D63678C398}"/>
              </a:ext>
            </a:extLst>
          </p:cNvPr>
          <p:cNvGrpSpPr/>
          <p:nvPr/>
        </p:nvGrpSpPr>
        <p:grpSpPr>
          <a:xfrm>
            <a:off x="4813349" y="2092463"/>
            <a:ext cx="1276461" cy="1473094"/>
            <a:chOff x="4813349" y="1586942"/>
            <a:chExt cx="1276461" cy="1473094"/>
          </a:xfrm>
        </p:grpSpPr>
        <p:cxnSp>
          <p:nvCxnSpPr>
            <p:cNvPr id="24" name="Straight Connector 5633">
              <a:extLst>
                <a:ext uri="{FF2B5EF4-FFF2-40B4-BE49-F238E27FC236}">
                  <a16:creationId xmlns:a16="http://schemas.microsoft.com/office/drawing/2014/main" id="{1B02EDD7-7916-C8EC-856C-5BC5192E46E0}"/>
                </a:ext>
              </a:extLst>
            </p:cNvPr>
            <p:cNvCxnSpPr>
              <a:cxnSpLocks/>
            </p:cNvCxnSpPr>
            <p:nvPr/>
          </p:nvCxnSpPr>
          <p:spPr>
            <a:xfrm>
              <a:off x="4813349" y="2763581"/>
              <a:ext cx="1276461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5635">
              <a:extLst>
                <a:ext uri="{FF2B5EF4-FFF2-40B4-BE49-F238E27FC236}">
                  <a16:creationId xmlns:a16="http://schemas.microsoft.com/office/drawing/2014/main" id="{C59639FA-01B3-F16D-F2E5-B0B85CAF7D7F}"/>
                </a:ext>
              </a:extLst>
            </p:cNvPr>
            <p:cNvCxnSpPr>
              <a:cxnSpLocks/>
            </p:cNvCxnSpPr>
            <p:nvPr/>
          </p:nvCxnSpPr>
          <p:spPr>
            <a:xfrm>
              <a:off x="4813349" y="2351653"/>
              <a:ext cx="1276461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5636">
              <a:extLst>
                <a:ext uri="{FF2B5EF4-FFF2-40B4-BE49-F238E27FC236}">
                  <a16:creationId xmlns:a16="http://schemas.microsoft.com/office/drawing/2014/main" id="{D5B5045A-9119-59EA-D43D-4DB988E57A07}"/>
                </a:ext>
              </a:extLst>
            </p:cNvPr>
            <p:cNvCxnSpPr>
              <a:cxnSpLocks/>
            </p:cNvCxnSpPr>
            <p:nvPr/>
          </p:nvCxnSpPr>
          <p:spPr>
            <a:xfrm>
              <a:off x="4813349" y="1586942"/>
              <a:ext cx="1276461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Picture 356">
              <a:extLst>
                <a:ext uri="{FF2B5EF4-FFF2-40B4-BE49-F238E27FC236}">
                  <a16:creationId xmlns:a16="http://schemas.microsoft.com/office/drawing/2014/main" id="{19BB5F44-E7A2-7B64-FB86-C51E0BECC4D0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6577" y="2890836"/>
              <a:ext cx="595941" cy="1692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1C6A19D-3885-F1D7-B22C-6437834A631A}"/>
              </a:ext>
            </a:extLst>
          </p:cNvPr>
          <p:cNvGrpSpPr/>
          <p:nvPr/>
        </p:nvGrpSpPr>
        <p:grpSpPr>
          <a:xfrm>
            <a:off x="1753886" y="2526043"/>
            <a:ext cx="3059465" cy="1080189"/>
            <a:chOff x="1753886" y="2020522"/>
            <a:chExt cx="3059465" cy="1080189"/>
          </a:xfrm>
        </p:grpSpPr>
        <p:cxnSp>
          <p:nvCxnSpPr>
            <p:cNvPr id="15" name="Straight Connector 2852">
              <a:extLst>
                <a:ext uri="{FF2B5EF4-FFF2-40B4-BE49-F238E27FC236}">
                  <a16:creationId xmlns:a16="http://schemas.microsoft.com/office/drawing/2014/main" id="{3653EF82-7C9A-CFAA-B876-60F6AD70894F}"/>
                </a:ext>
              </a:extLst>
            </p:cNvPr>
            <p:cNvCxnSpPr>
              <a:cxnSpLocks/>
            </p:cNvCxnSpPr>
            <p:nvPr/>
          </p:nvCxnSpPr>
          <p:spPr>
            <a:xfrm>
              <a:off x="1753886" y="2776184"/>
              <a:ext cx="1276460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854">
              <a:extLst>
                <a:ext uri="{FF2B5EF4-FFF2-40B4-BE49-F238E27FC236}">
                  <a16:creationId xmlns:a16="http://schemas.microsoft.com/office/drawing/2014/main" id="{7877540B-0C0F-5325-FB9D-39E79A507C1E}"/>
                </a:ext>
              </a:extLst>
            </p:cNvPr>
            <p:cNvCxnSpPr>
              <a:cxnSpLocks/>
            </p:cNvCxnSpPr>
            <p:nvPr/>
          </p:nvCxnSpPr>
          <p:spPr>
            <a:xfrm>
              <a:off x="1753886" y="2694934"/>
              <a:ext cx="1276460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855">
              <a:extLst>
                <a:ext uri="{FF2B5EF4-FFF2-40B4-BE49-F238E27FC236}">
                  <a16:creationId xmlns:a16="http://schemas.microsoft.com/office/drawing/2014/main" id="{E0A6811A-9705-2F17-9D0F-16B0CB728A29}"/>
                </a:ext>
              </a:extLst>
            </p:cNvPr>
            <p:cNvCxnSpPr>
              <a:cxnSpLocks/>
            </p:cNvCxnSpPr>
            <p:nvPr/>
          </p:nvCxnSpPr>
          <p:spPr>
            <a:xfrm>
              <a:off x="1753886" y="2613684"/>
              <a:ext cx="1276460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856">
              <a:extLst>
                <a:ext uri="{FF2B5EF4-FFF2-40B4-BE49-F238E27FC236}">
                  <a16:creationId xmlns:a16="http://schemas.microsoft.com/office/drawing/2014/main" id="{0E96E935-96F3-7B55-38E2-62D36883FAD0}"/>
                </a:ext>
              </a:extLst>
            </p:cNvPr>
            <p:cNvCxnSpPr>
              <a:cxnSpLocks/>
            </p:cNvCxnSpPr>
            <p:nvPr/>
          </p:nvCxnSpPr>
          <p:spPr>
            <a:xfrm>
              <a:off x="1753886" y="2532432"/>
              <a:ext cx="1276460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857">
              <a:extLst>
                <a:ext uri="{FF2B5EF4-FFF2-40B4-BE49-F238E27FC236}">
                  <a16:creationId xmlns:a16="http://schemas.microsoft.com/office/drawing/2014/main" id="{8750C8BA-3AEB-D8F3-1794-5D6164F23312}"/>
                </a:ext>
              </a:extLst>
            </p:cNvPr>
            <p:cNvCxnSpPr>
              <a:cxnSpLocks/>
            </p:cNvCxnSpPr>
            <p:nvPr/>
          </p:nvCxnSpPr>
          <p:spPr>
            <a:xfrm>
              <a:off x="1753886" y="2451181"/>
              <a:ext cx="1276460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859">
              <a:extLst>
                <a:ext uri="{FF2B5EF4-FFF2-40B4-BE49-F238E27FC236}">
                  <a16:creationId xmlns:a16="http://schemas.microsoft.com/office/drawing/2014/main" id="{97C01A34-D3F5-B63C-974D-2254B0B797A6}"/>
                </a:ext>
              </a:extLst>
            </p:cNvPr>
            <p:cNvCxnSpPr>
              <a:cxnSpLocks/>
            </p:cNvCxnSpPr>
            <p:nvPr/>
          </p:nvCxnSpPr>
          <p:spPr>
            <a:xfrm>
              <a:off x="1865492" y="2843245"/>
              <a:ext cx="2947857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631">
              <a:extLst>
                <a:ext uri="{FF2B5EF4-FFF2-40B4-BE49-F238E27FC236}">
                  <a16:creationId xmlns:a16="http://schemas.microsoft.com/office/drawing/2014/main" id="{40131632-E23A-BB04-D711-921950C86660}"/>
                </a:ext>
              </a:extLst>
            </p:cNvPr>
            <p:cNvCxnSpPr>
              <a:cxnSpLocks/>
            </p:cNvCxnSpPr>
            <p:nvPr/>
          </p:nvCxnSpPr>
          <p:spPr>
            <a:xfrm>
              <a:off x="3536890" y="2593607"/>
              <a:ext cx="1276461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5632">
              <a:extLst>
                <a:ext uri="{FF2B5EF4-FFF2-40B4-BE49-F238E27FC236}">
                  <a16:creationId xmlns:a16="http://schemas.microsoft.com/office/drawing/2014/main" id="{65CE3BD3-6344-8A25-8CFE-59D2D064E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9517" y="2119909"/>
              <a:ext cx="332121" cy="33041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5634">
              <a:extLst>
                <a:ext uri="{FF2B5EF4-FFF2-40B4-BE49-F238E27FC236}">
                  <a16:creationId xmlns:a16="http://schemas.microsoft.com/office/drawing/2014/main" id="{E5F7EA7F-61A1-7B08-A031-CF9CD2AF85F2}"/>
                </a:ext>
              </a:extLst>
            </p:cNvPr>
            <p:cNvCxnSpPr>
              <a:cxnSpLocks/>
            </p:cNvCxnSpPr>
            <p:nvPr/>
          </p:nvCxnSpPr>
          <p:spPr>
            <a:xfrm>
              <a:off x="3536890" y="2020522"/>
              <a:ext cx="1276461" cy="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5637">
              <a:extLst>
                <a:ext uri="{FF2B5EF4-FFF2-40B4-BE49-F238E27FC236}">
                  <a16:creationId xmlns:a16="http://schemas.microsoft.com/office/drawing/2014/main" id="{867AFEDD-1E83-4E9E-C0F8-714EF3A742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7135" y="2317881"/>
              <a:ext cx="339488" cy="215773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638">
              <a:extLst>
                <a:ext uri="{FF2B5EF4-FFF2-40B4-BE49-F238E27FC236}">
                  <a16:creationId xmlns:a16="http://schemas.microsoft.com/office/drawing/2014/main" id="{6D2EEB43-3C45-B9BE-6A11-E4C02C6776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2148" y="2522996"/>
              <a:ext cx="334474" cy="92161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5639">
              <a:extLst>
                <a:ext uri="{FF2B5EF4-FFF2-40B4-BE49-F238E27FC236}">
                  <a16:creationId xmlns:a16="http://schemas.microsoft.com/office/drawing/2014/main" id="{1D356118-8662-52C8-3D9F-20AEF1BCE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7127" y="2662682"/>
              <a:ext cx="339920" cy="32860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641">
              <a:extLst>
                <a:ext uri="{FF2B5EF4-FFF2-40B4-BE49-F238E27FC236}">
                  <a16:creationId xmlns:a16="http://schemas.microsoft.com/office/drawing/2014/main" id="{2AC41D72-57B7-FA7C-7DE6-63437967FD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2134" y="2766229"/>
              <a:ext cx="341312" cy="9428"/>
            </a:xfrm>
            <a:prstGeom prst="line">
              <a:avLst/>
            </a:prstGeom>
            <a:ln w="28575">
              <a:solidFill>
                <a:srgbClr val="818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357">
              <a:extLst>
                <a:ext uri="{FF2B5EF4-FFF2-40B4-BE49-F238E27FC236}">
                  <a16:creationId xmlns:a16="http://schemas.microsoft.com/office/drawing/2014/main" id="{903A3055-63B0-C276-04BC-AB5022732039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2274" y="2931511"/>
              <a:ext cx="585689" cy="169200"/>
            </a:xfrm>
            <a:prstGeom prst="rect">
              <a:avLst/>
            </a:prstGeom>
          </p:spPr>
        </p:pic>
        <p:sp>
          <p:nvSpPr>
            <p:cNvPr id="63" name="TextBox 358">
              <a:extLst>
                <a:ext uri="{FF2B5EF4-FFF2-40B4-BE49-F238E27FC236}">
                  <a16:creationId xmlns:a16="http://schemas.microsoft.com/office/drawing/2014/main" id="{3C4986CA-4097-5084-0F27-75130EFAAF67}"/>
                </a:ext>
              </a:extLst>
            </p:cNvPr>
            <p:cNvSpPr txBox="1"/>
            <p:nvPr/>
          </p:nvSpPr>
          <p:spPr>
            <a:xfrm>
              <a:off x="3781901" y="2404473"/>
              <a:ext cx="787826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Calibri Light" panose="020F0302020204030204" pitchFamily="34" charset="0"/>
                </a:rPr>
                <a:t>…</a:t>
              </a:r>
              <a:endParaRPr kumimoji="0" lang="en-US" sz="2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endParaRPr>
            </a:p>
          </p:txBody>
        </p:sp>
      </p:grpSp>
      <p:cxnSp>
        <p:nvCxnSpPr>
          <p:cNvPr id="67" name="Straight Arrow Connector 3073">
            <a:extLst>
              <a:ext uri="{FF2B5EF4-FFF2-40B4-BE49-F238E27FC236}">
                <a16:creationId xmlns:a16="http://schemas.microsoft.com/office/drawing/2014/main" id="{BAF569F8-82E3-5A1F-2612-E0F382E2116B}"/>
              </a:ext>
            </a:extLst>
          </p:cNvPr>
          <p:cNvCxnSpPr>
            <a:cxnSpLocks/>
          </p:cNvCxnSpPr>
          <p:nvPr/>
        </p:nvCxnSpPr>
        <p:spPr>
          <a:xfrm flipV="1">
            <a:off x="960633" y="1391888"/>
            <a:ext cx="0" cy="1949615"/>
          </a:xfrm>
          <a:prstGeom prst="straightConnector1">
            <a:avLst/>
          </a:prstGeom>
          <a:ln w="38100" cmpd="sng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reeform: Shape 377">
            <a:extLst>
              <a:ext uri="{FF2B5EF4-FFF2-40B4-BE49-F238E27FC236}">
                <a16:creationId xmlns:a16="http://schemas.microsoft.com/office/drawing/2014/main" id="{225118B7-B852-76FF-D925-B418742D208C}"/>
              </a:ext>
            </a:extLst>
          </p:cNvPr>
          <p:cNvSpPr/>
          <p:nvPr/>
        </p:nvSpPr>
        <p:spPr>
          <a:xfrm>
            <a:off x="165690" y="651188"/>
            <a:ext cx="3308606" cy="3745877"/>
          </a:xfrm>
          <a:custGeom>
            <a:avLst/>
            <a:gdLst>
              <a:gd name="connsiteX0" fmla="*/ 0 w 3308606"/>
              <a:gd name="connsiteY0" fmla="*/ 0 h 3745877"/>
              <a:gd name="connsiteX1" fmla="*/ 3308606 w 3308606"/>
              <a:gd name="connsiteY1" fmla="*/ 0 h 3745877"/>
              <a:gd name="connsiteX2" fmla="*/ 3016890 w 3308606"/>
              <a:gd name="connsiteY2" fmla="*/ 364352 h 3745877"/>
              <a:gd name="connsiteX3" fmla="*/ 2055878 w 3308606"/>
              <a:gd name="connsiteY3" fmla="*/ 1948828 h 3745877"/>
              <a:gd name="connsiteX4" fmla="*/ 601756 w 3308606"/>
              <a:gd name="connsiteY4" fmla="*/ 3529084 h 3745877"/>
              <a:gd name="connsiteX5" fmla="*/ 13476 w 3308606"/>
              <a:gd name="connsiteY5" fmla="*/ 144576 h 3745877"/>
              <a:gd name="connsiteX0" fmla="*/ 3308606 w 3400046"/>
              <a:gd name="connsiteY0" fmla="*/ 0 h 3745877"/>
              <a:gd name="connsiteX1" fmla="*/ 3016890 w 3400046"/>
              <a:gd name="connsiteY1" fmla="*/ 364352 h 3745877"/>
              <a:gd name="connsiteX2" fmla="*/ 2055878 w 3400046"/>
              <a:gd name="connsiteY2" fmla="*/ 1948828 h 3745877"/>
              <a:gd name="connsiteX3" fmla="*/ 601756 w 3400046"/>
              <a:gd name="connsiteY3" fmla="*/ 3529084 h 3745877"/>
              <a:gd name="connsiteX4" fmla="*/ 13476 w 3400046"/>
              <a:gd name="connsiteY4" fmla="*/ 144576 h 3745877"/>
              <a:gd name="connsiteX5" fmla="*/ 0 w 3400046"/>
              <a:gd name="connsiteY5" fmla="*/ 0 h 3745877"/>
              <a:gd name="connsiteX6" fmla="*/ 3400046 w 3400046"/>
              <a:gd name="connsiteY6" fmla="*/ 91440 h 3745877"/>
              <a:gd name="connsiteX0" fmla="*/ 3308606 w 3308606"/>
              <a:gd name="connsiteY0" fmla="*/ 0 h 3745877"/>
              <a:gd name="connsiteX1" fmla="*/ 3016890 w 3308606"/>
              <a:gd name="connsiteY1" fmla="*/ 364352 h 3745877"/>
              <a:gd name="connsiteX2" fmla="*/ 2055878 w 3308606"/>
              <a:gd name="connsiteY2" fmla="*/ 1948828 h 3745877"/>
              <a:gd name="connsiteX3" fmla="*/ 601756 w 3308606"/>
              <a:gd name="connsiteY3" fmla="*/ 3529084 h 3745877"/>
              <a:gd name="connsiteX4" fmla="*/ 13476 w 3308606"/>
              <a:gd name="connsiteY4" fmla="*/ 144576 h 3745877"/>
              <a:gd name="connsiteX5" fmla="*/ 0 w 3308606"/>
              <a:gd name="connsiteY5" fmla="*/ 0 h 374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8606" h="3745877">
                <a:moveTo>
                  <a:pt x="3308606" y="0"/>
                </a:moveTo>
                <a:lnTo>
                  <a:pt x="3016890" y="364352"/>
                </a:lnTo>
                <a:cubicBezTo>
                  <a:pt x="2632778" y="871032"/>
                  <a:pt x="2341806" y="1366948"/>
                  <a:pt x="2055878" y="1948828"/>
                </a:cubicBezTo>
                <a:cubicBezTo>
                  <a:pt x="1722254" y="2544904"/>
                  <a:pt x="985606" y="4367532"/>
                  <a:pt x="601756" y="3529084"/>
                </a:cubicBezTo>
                <a:cubicBezTo>
                  <a:pt x="349854" y="2978852"/>
                  <a:pt x="177386" y="1869784"/>
                  <a:pt x="13476" y="144576"/>
                </a:cubicBez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73" name="Group 2900">
            <a:extLst>
              <a:ext uri="{FF2B5EF4-FFF2-40B4-BE49-F238E27FC236}">
                <a16:creationId xmlns:a16="http://schemas.microsoft.com/office/drawing/2014/main" id="{3E47F2FE-956A-5F5B-2118-8E908935926F}"/>
              </a:ext>
            </a:extLst>
          </p:cNvPr>
          <p:cNvGrpSpPr/>
          <p:nvPr/>
        </p:nvGrpSpPr>
        <p:grpSpPr>
          <a:xfrm>
            <a:off x="4061651" y="933791"/>
            <a:ext cx="928830" cy="2415993"/>
            <a:chOff x="4774623" y="3701072"/>
            <a:chExt cx="686648" cy="1786051"/>
          </a:xfrm>
        </p:grpSpPr>
        <p:cxnSp>
          <p:nvCxnSpPr>
            <p:cNvPr id="74" name="Straight Arrow Connector 2901">
              <a:extLst>
                <a:ext uri="{FF2B5EF4-FFF2-40B4-BE49-F238E27FC236}">
                  <a16:creationId xmlns:a16="http://schemas.microsoft.com/office/drawing/2014/main" id="{AC075EE2-5218-471B-3D48-FC0D10F60F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9623" y="3732002"/>
              <a:ext cx="0" cy="1755121"/>
            </a:xfrm>
            <a:prstGeom prst="straightConnector1">
              <a:avLst/>
            </a:prstGeom>
            <a:ln w="38100" cmpd="sng">
              <a:solidFill>
                <a:schemeClr val="accent6"/>
              </a:solidFill>
              <a:prstDash val="solid"/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2902">
              <a:extLst>
                <a:ext uri="{FF2B5EF4-FFF2-40B4-BE49-F238E27FC236}">
                  <a16:creationId xmlns:a16="http://schemas.microsoft.com/office/drawing/2014/main" id="{497117C2-A1C2-D1B9-FE47-479CD11FB2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72290" y="3735710"/>
              <a:ext cx="169261" cy="1571014"/>
            </a:xfrm>
            <a:prstGeom prst="straightConnector1">
              <a:avLst/>
            </a:prstGeom>
            <a:ln w="38100" cmpd="sng">
              <a:solidFill>
                <a:schemeClr val="accent6"/>
              </a:solidFill>
              <a:prstDash val="solid"/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2903">
              <a:extLst>
                <a:ext uri="{FF2B5EF4-FFF2-40B4-BE49-F238E27FC236}">
                  <a16:creationId xmlns:a16="http://schemas.microsoft.com/office/drawing/2014/main" id="{0897C19B-6A84-9FD2-2FA9-469A4370D953}"/>
                </a:ext>
              </a:extLst>
            </p:cNvPr>
            <p:cNvCxnSpPr>
              <a:cxnSpLocks/>
            </p:cNvCxnSpPr>
            <p:nvPr/>
          </p:nvCxnSpPr>
          <p:spPr>
            <a:xfrm>
              <a:off x="4774623" y="3701072"/>
              <a:ext cx="68664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58075F-7654-50C9-8356-7CBDA41F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362" y="-290543"/>
            <a:ext cx="2658262" cy="1325563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+mn-lt"/>
              </a:rPr>
              <a:t>Outlook: H</a:t>
            </a:r>
            <a:r>
              <a:rPr lang="en-GB" sz="3600" baseline="-25000" dirty="0">
                <a:latin typeface="+mn-lt"/>
              </a:rPr>
              <a:t>2</a:t>
            </a:r>
            <a:r>
              <a:rPr lang="en-GB" sz="3600" baseline="30000" dirty="0">
                <a:latin typeface="+mn-lt"/>
              </a:rPr>
              <a:t>+</a:t>
            </a:r>
          </a:p>
        </p:txBody>
      </p:sp>
      <p:grpSp>
        <p:nvGrpSpPr>
          <p:cNvPr id="68" name="Gruppieren 2848">
            <a:extLst>
              <a:ext uri="{FF2B5EF4-FFF2-40B4-BE49-F238E27FC236}">
                <a16:creationId xmlns:a16="http://schemas.microsoft.com/office/drawing/2014/main" id="{0BCC93F3-73CF-CF1B-120A-E2D3089D80B7}"/>
              </a:ext>
            </a:extLst>
          </p:cNvPr>
          <p:cNvGrpSpPr/>
          <p:nvPr/>
        </p:nvGrpSpPr>
        <p:grpSpPr>
          <a:xfrm>
            <a:off x="239406" y="4718977"/>
            <a:ext cx="6549566" cy="1637373"/>
            <a:chOff x="15609902" y="37128075"/>
            <a:chExt cx="8500324" cy="1354601"/>
          </a:xfrm>
        </p:grpSpPr>
        <p:sp>
          <p:nvSpPr>
            <p:cNvPr id="69" name="Textfeld 5665 2">
              <a:extLst>
                <a:ext uri="{FF2B5EF4-FFF2-40B4-BE49-F238E27FC236}">
                  <a16:creationId xmlns:a16="http://schemas.microsoft.com/office/drawing/2014/main" id="{C89145EC-E57A-EB18-6FD7-5A550B898F43}"/>
                </a:ext>
              </a:extLst>
            </p:cNvPr>
            <p:cNvSpPr txBox="1"/>
            <p:nvPr/>
          </p:nvSpPr>
          <p:spPr>
            <a:xfrm>
              <a:off x="15609902" y="37158631"/>
              <a:ext cx="8500323" cy="1324045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 err="1"/>
                <a:t>ν,L</a:t>
              </a:r>
              <a:r>
                <a:rPr lang="en-US" sz="2200" dirty="0"/>
                <a:t>: 0,0-3,2: 1576 nm quadrupole transition </a:t>
              </a:r>
              <a:br>
                <a:rPr lang="en-US" sz="2200" dirty="0"/>
              </a:b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</a:rPr>
                <a:t>J.-Ph. Karr </a:t>
              </a:r>
              <a:r>
                <a:rPr lang="en-US" sz="1600" i="1" dirty="0">
                  <a:solidFill>
                    <a:schemeClr val="bg2">
                      <a:lumMod val="50000"/>
                    </a:schemeClr>
                  </a:solidFill>
                </a:rPr>
                <a:t>et al.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</a:rPr>
                <a:t>, J. Phys.: Conf. Ser. 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</a:rPr>
                <a:t>723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</a:rPr>
                <a:t>, 012048 (2016)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 err="1"/>
                <a:t>ν,L</a:t>
              </a:r>
              <a:r>
                <a:rPr lang="en-US" sz="2200" dirty="0"/>
                <a:t>: 0,0-3,1: 1600 nm ortho-para (dipole) transition</a:t>
              </a:r>
              <a:br>
                <a:rPr lang="en-US" sz="2200" dirty="0"/>
              </a:b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</a:rPr>
                <a:t>V. I. </a:t>
              </a:r>
              <a:r>
                <a:rPr lang="en-US" sz="1600" dirty="0" err="1">
                  <a:solidFill>
                    <a:schemeClr val="bg2">
                      <a:lumMod val="50000"/>
                    </a:schemeClr>
                  </a:solidFill>
                </a:rPr>
                <a:t>Korobov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</a:rPr>
                <a:t> and D. Bakalov, PRA 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</a:rPr>
                <a:t>107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</a:rPr>
                <a:t>, 022812 (2023)</a:t>
              </a:r>
              <a:endParaRPr lang="en-US" sz="2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0" name="TextBox 2665 3">
              <a:extLst>
                <a:ext uri="{FF2B5EF4-FFF2-40B4-BE49-F238E27FC236}">
                  <a16:creationId xmlns:a16="http://schemas.microsoft.com/office/drawing/2014/main" id="{97D2E48E-F7A8-CFCE-3FA2-EBABE09AB089}"/>
                </a:ext>
              </a:extLst>
            </p:cNvPr>
            <p:cNvSpPr txBox="1"/>
            <p:nvPr/>
          </p:nvSpPr>
          <p:spPr>
            <a:xfrm>
              <a:off x="15619067" y="37128075"/>
              <a:ext cx="8491159" cy="356474"/>
            </a:xfrm>
            <a:prstGeom prst="rect">
              <a:avLst/>
            </a:prstGeom>
            <a:solidFill>
              <a:srgbClr val="FFFFFF">
                <a:alpha val="56078"/>
              </a:srgbClr>
            </a:solidFill>
          </p:spPr>
          <p:txBody>
            <a:bodyPr wrap="square">
              <a:spAutoFit/>
            </a:bodyPr>
            <a:lstStyle/>
            <a:p>
              <a:pPr marL="342900" indent="-342900"/>
              <a:r>
                <a:rPr lang="en-US" sz="2200" dirty="0"/>
                <a:t>  Rovibrational single-photon transitions</a:t>
              </a:r>
            </a:p>
          </p:txBody>
        </p:sp>
      </p:grpSp>
      <p:cxnSp>
        <p:nvCxnSpPr>
          <p:cNvPr id="77" name="Straight Arrow Connector 2901">
            <a:extLst>
              <a:ext uri="{FF2B5EF4-FFF2-40B4-BE49-F238E27FC236}">
                <a16:creationId xmlns:a16="http://schemas.microsoft.com/office/drawing/2014/main" id="{3F540DAA-F6C0-692E-2FEA-3E0509C95184}"/>
              </a:ext>
            </a:extLst>
          </p:cNvPr>
          <p:cNvCxnSpPr>
            <a:cxnSpLocks/>
          </p:cNvCxnSpPr>
          <p:nvPr/>
        </p:nvCxnSpPr>
        <p:spPr>
          <a:xfrm flipV="1">
            <a:off x="6885595" y="1270097"/>
            <a:ext cx="0" cy="2664424"/>
          </a:xfrm>
          <a:prstGeom prst="straightConnector1">
            <a:avLst/>
          </a:prstGeom>
          <a:ln w="38100" cmpd="sng">
            <a:solidFill>
              <a:srgbClr val="7030A0"/>
            </a:solidFill>
            <a:prstDash val="solid"/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C767625-70A2-EBBD-B592-1E1FFB446F89}"/>
              </a:ext>
            </a:extLst>
          </p:cNvPr>
          <p:cNvGrpSpPr/>
          <p:nvPr/>
        </p:nvGrpSpPr>
        <p:grpSpPr>
          <a:xfrm>
            <a:off x="7978531" y="1777124"/>
            <a:ext cx="3252830" cy="1558646"/>
            <a:chOff x="7612705" y="550696"/>
            <a:chExt cx="2838158" cy="1400961"/>
          </a:xfrm>
        </p:grpSpPr>
        <p:sp>
          <p:nvSpPr>
            <p:cNvPr id="6" name="Textfeld 5665 3">
              <a:extLst>
                <a:ext uri="{FF2B5EF4-FFF2-40B4-BE49-F238E27FC236}">
                  <a16:creationId xmlns:a16="http://schemas.microsoft.com/office/drawing/2014/main" id="{B6E5FB70-420F-A9B5-8FD7-6ACBCB73C2B9}"/>
                </a:ext>
              </a:extLst>
            </p:cNvPr>
            <p:cNvSpPr txBox="1"/>
            <p:nvPr/>
          </p:nvSpPr>
          <p:spPr>
            <a:xfrm>
              <a:off x="7612705" y="596124"/>
              <a:ext cx="2838158" cy="1355533"/>
            </a:xfrm>
            <a:prstGeom prst="roundRect">
              <a:avLst>
                <a:gd name="adj" fmla="val 0"/>
              </a:avLst>
            </a:prstGeom>
            <a:solidFill>
              <a:srgbClr val="EFD3E7"/>
            </a:solidFill>
            <a:ln w="3810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2400" dirty="0"/>
            </a:p>
            <a:p>
              <a:endParaRPr lang="en-US" sz="2400" dirty="0"/>
            </a:p>
            <a:p>
              <a:r>
                <a:rPr lang="en-US" sz="2200" dirty="0"/>
                <a:t>Test of theory</a:t>
              </a:r>
              <a:br>
                <a:rPr lang="en-US" sz="2200" dirty="0"/>
              </a:br>
              <a:r>
                <a:rPr lang="en-US" sz="2200" dirty="0"/>
                <a:t>Probe New Physics</a:t>
              </a:r>
            </a:p>
          </p:txBody>
        </p:sp>
        <p:sp>
          <p:nvSpPr>
            <p:cNvPr id="139" name="TextBox 2665 3">
              <a:extLst>
                <a:ext uri="{FF2B5EF4-FFF2-40B4-BE49-F238E27FC236}">
                  <a16:creationId xmlns:a16="http://schemas.microsoft.com/office/drawing/2014/main" id="{08082D25-A07F-CCD8-D8B5-1BC38435879E}"/>
                </a:ext>
              </a:extLst>
            </p:cNvPr>
            <p:cNvSpPr txBox="1"/>
            <p:nvPr/>
          </p:nvSpPr>
          <p:spPr>
            <a:xfrm>
              <a:off x="7612717" y="550696"/>
              <a:ext cx="2838146" cy="691598"/>
            </a:xfrm>
            <a:prstGeom prst="rect">
              <a:avLst/>
            </a:prstGeom>
            <a:solidFill>
              <a:srgbClr val="FFFFFF">
                <a:alpha val="56078"/>
              </a:srgbClr>
            </a:solidFill>
          </p:spPr>
          <p:txBody>
            <a:bodyPr wrap="square">
              <a:spAutoFit/>
            </a:bodyPr>
            <a:lstStyle/>
            <a:p>
              <a:r>
                <a:rPr lang="en-US" sz="2200" dirty="0"/>
                <a:t>Microwave hyperfine spectroscopy L = 1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B48C468-8F55-91F4-3EBF-5A274766406A}"/>
              </a:ext>
            </a:extLst>
          </p:cNvPr>
          <p:cNvGrpSpPr/>
          <p:nvPr/>
        </p:nvGrpSpPr>
        <p:grpSpPr>
          <a:xfrm>
            <a:off x="7028378" y="4689159"/>
            <a:ext cx="4924216" cy="1632954"/>
            <a:chOff x="162880" y="5431594"/>
            <a:chExt cx="7040508" cy="1217986"/>
          </a:xfrm>
        </p:grpSpPr>
        <p:sp>
          <p:nvSpPr>
            <p:cNvPr id="4" name="Textfeld 5665 1">
              <a:extLst>
                <a:ext uri="{FF2B5EF4-FFF2-40B4-BE49-F238E27FC236}">
                  <a16:creationId xmlns:a16="http://schemas.microsoft.com/office/drawing/2014/main" id="{9174FD43-0A4D-69C1-ECDE-61BBE7289631}"/>
                </a:ext>
              </a:extLst>
            </p:cNvPr>
            <p:cNvSpPr txBox="1"/>
            <p:nvPr/>
          </p:nvSpPr>
          <p:spPr>
            <a:xfrm>
              <a:off x="162880" y="5478804"/>
              <a:ext cx="7040508" cy="1170776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60000"/>
                <a:lumOff val="40000"/>
                <a:alpha val="40000"/>
              </a:schemeClr>
            </a:solidFill>
            <a:ln w="3810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br>
                <a:rPr lang="en-US" sz="2400" dirty="0"/>
              </a:br>
              <a:endParaRPr lang="en-US" sz="2400" dirty="0"/>
            </a:p>
            <a:p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C.-W. Chou </a:t>
              </a:r>
              <a:r>
                <a:rPr lang="en-US" sz="1600" i="1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et al.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, Science 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367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, 1458 (2020),</a:t>
              </a:r>
            </a:p>
            <a:p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A. L. Collopy </a:t>
              </a:r>
              <a:r>
                <a:rPr lang="en-US" sz="1600" i="1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et al.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, PRL 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130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, 223201 (2023),</a:t>
              </a:r>
            </a:p>
            <a:p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K. H. Leung </a:t>
              </a:r>
              <a:r>
                <a:rPr lang="en-US" sz="1600" i="1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et al.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, PRX </a:t>
              </a:r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13</a:t>
              </a: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cs typeface="Calibri Light" panose="020F0302020204030204" pitchFamily="34" charset="0"/>
                </a:rPr>
                <a:t>, 011047 (2023)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C9E3373-6C6C-CCD0-C885-6E66305EF1A0}"/>
                </a:ext>
              </a:extLst>
            </p:cNvPr>
            <p:cNvSpPr txBox="1"/>
            <p:nvPr/>
          </p:nvSpPr>
          <p:spPr>
            <a:xfrm>
              <a:off x="163775" y="5431594"/>
              <a:ext cx="7039613" cy="619823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200" dirty="0"/>
                <a:t>Rotational</a:t>
              </a:r>
              <a:r>
                <a:rPr lang="en-US" sz="2400" dirty="0"/>
                <a:t> Raman transitions</a:t>
              </a:r>
            </a:p>
            <a:p>
              <a:r>
                <a:rPr lang="en-US" sz="2400" dirty="0"/>
                <a:t>L: 0-2, 1-3 (5, 8 THz)</a:t>
              </a:r>
            </a:p>
          </p:txBody>
        </p:sp>
      </p:grpSp>
      <p:sp>
        <p:nvSpPr>
          <p:cNvPr id="128" name="TextBox 2665 3">
            <a:extLst>
              <a:ext uri="{FF2B5EF4-FFF2-40B4-BE49-F238E27FC236}">
                <a16:creationId xmlns:a16="http://schemas.microsoft.com/office/drawing/2014/main" id="{1EBC8D66-A0C2-092F-9FAC-FB1200E5D481}"/>
              </a:ext>
            </a:extLst>
          </p:cNvPr>
          <p:cNvSpPr txBox="1"/>
          <p:nvPr/>
        </p:nvSpPr>
        <p:spPr>
          <a:xfrm>
            <a:off x="3099489" y="6354744"/>
            <a:ext cx="59930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/>
            <a:r>
              <a:rPr lang="en-US" sz="2400" dirty="0"/>
              <a:t>Fundamental constants, probe New Physics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CA8B6C-3248-6128-C76C-D7C36B57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4330-49CC-4739-84BE-E82A2DA68870}" type="slidenum">
              <a:rPr lang="en-DE" smtClean="0"/>
              <a:t>18</a:t>
            </a:fld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3762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5509E-C47E-1463-06E3-D159D4D8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Outlook: Other light molecules</a:t>
            </a:r>
            <a:endParaRPr lang="de-CH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846BE6-FE66-87C0-7DBA-32C8E8709135}"/>
              </a:ext>
            </a:extLst>
          </p:cNvPr>
          <p:cNvGrpSpPr/>
          <p:nvPr/>
        </p:nvGrpSpPr>
        <p:grpSpPr>
          <a:xfrm>
            <a:off x="2876230" y="3014432"/>
            <a:ext cx="1112805" cy="859427"/>
            <a:chOff x="2488539" y="3702098"/>
            <a:chExt cx="1112805" cy="859427"/>
          </a:xfrm>
        </p:grpSpPr>
        <p:sp>
          <p:nvSpPr>
            <p:cNvPr id="83" name="Rectangle 5">
              <a:extLst>
                <a:ext uri="{FF2B5EF4-FFF2-40B4-BE49-F238E27FC236}">
                  <a16:creationId xmlns:a16="http://schemas.microsoft.com/office/drawing/2014/main" id="{8A8D22DB-FA77-2FBB-BF5D-01730D64460E}"/>
                </a:ext>
              </a:extLst>
            </p:cNvPr>
            <p:cNvSpPr/>
            <p:nvPr/>
          </p:nvSpPr>
          <p:spPr>
            <a:xfrm>
              <a:off x="2488539" y="3702098"/>
              <a:ext cx="11128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  <a:cs typeface="Calibri" panose="020F0502020204030204" pitchFamily="34" charset="0"/>
                </a:rPr>
                <a:t>D</a:t>
              </a:r>
              <a:r>
                <a:rPr lang="en-US" sz="2400" b="1" baseline="-25000" dirty="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2400" b="1" baseline="30000" dirty="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  <a:r>
                <a:rPr lang="en-US" sz="2400" b="1" dirty="0">
                  <a:solidFill>
                    <a:srgbClr val="FF0000"/>
                  </a:solidFill>
                  <a:cs typeface="Calibri" panose="020F0502020204030204" pitchFamily="34" charset="0"/>
                </a:rPr>
                <a:t>/T</a:t>
              </a:r>
              <a:r>
                <a:rPr lang="en-US" sz="2400" b="1" baseline="-25000" dirty="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2400" b="1" baseline="30000" dirty="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grpSp>
          <p:nvGrpSpPr>
            <p:cNvPr id="82" name="Group 4">
              <a:extLst>
                <a:ext uri="{FF2B5EF4-FFF2-40B4-BE49-F238E27FC236}">
                  <a16:creationId xmlns:a16="http://schemas.microsoft.com/office/drawing/2014/main" id="{415AEC00-E3BD-1B6B-E072-9BE6D0AA3E58}"/>
                </a:ext>
              </a:extLst>
            </p:cNvPr>
            <p:cNvGrpSpPr/>
            <p:nvPr/>
          </p:nvGrpSpPr>
          <p:grpSpPr>
            <a:xfrm rot="4237236">
              <a:off x="2795023" y="4084011"/>
              <a:ext cx="401243" cy="553785"/>
              <a:chOff x="952064" y="4787573"/>
              <a:chExt cx="401243" cy="553785"/>
            </a:xfrm>
          </p:grpSpPr>
          <p:sp>
            <p:nvSpPr>
              <p:cNvPr id="36" name="Isosceles Triangle 9">
                <a:extLst>
                  <a:ext uri="{FF2B5EF4-FFF2-40B4-BE49-F238E27FC236}">
                    <a16:creationId xmlns:a16="http://schemas.microsoft.com/office/drawing/2014/main" id="{968A4ED8-D69C-89A0-7CC4-5507C7DF57D0}"/>
                  </a:ext>
                </a:extLst>
              </p:cNvPr>
              <p:cNvSpPr/>
              <p:nvPr/>
            </p:nvSpPr>
            <p:spPr>
              <a:xfrm>
                <a:off x="1043346" y="4881599"/>
                <a:ext cx="217689" cy="367700"/>
              </a:xfrm>
              <a:custGeom>
                <a:avLst/>
                <a:gdLst>
                  <a:gd name="csX0" fmla="*/ 0 w 478447"/>
                  <a:gd name="csY0" fmla="*/ 412454 h 412454"/>
                  <a:gd name="csX1" fmla="*/ 239224 w 478447"/>
                  <a:gd name="csY1" fmla="*/ 0 h 412454"/>
                  <a:gd name="csX2" fmla="*/ 478447 w 478447"/>
                  <a:gd name="csY2" fmla="*/ 412454 h 412454"/>
                  <a:gd name="csX3" fmla="*/ 0 w 478447"/>
                  <a:gd name="csY3" fmla="*/ 412454 h 412454"/>
                  <a:gd name="csX0" fmla="*/ 0 w 239224"/>
                  <a:gd name="csY0" fmla="*/ 412454 h 412454"/>
                  <a:gd name="csX1" fmla="*/ 239224 w 239224"/>
                  <a:gd name="csY1" fmla="*/ 0 h 412454"/>
                  <a:gd name="csX2" fmla="*/ 0 w 239224"/>
                  <a:gd name="csY2" fmla="*/ 412454 h 4124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39224" h="412454">
                    <a:moveTo>
                      <a:pt x="0" y="412454"/>
                    </a:moveTo>
                    <a:lnTo>
                      <a:pt x="239224" y="0"/>
                    </a:lnTo>
                    <a:lnTo>
                      <a:pt x="0" y="412454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EAE6D7D6-4048-F841-3FE8-9B17FBE657FD}"/>
                  </a:ext>
                </a:extLst>
              </p:cNvPr>
              <p:cNvSpPr/>
              <p:nvPr/>
            </p:nvSpPr>
            <p:spPr>
              <a:xfrm rot="3027512">
                <a:off x="1167247" y="4787573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02C52719-0B2F-1E35-3DB5-748529B9E27A}"/>
                  </a:ext>
                </a:extLst>
              </p:cNvPr>
              <p:cNvSpPr/>
              <p:nvPr/>
            </p:nvSpPr>
            <p:spPr>
              <a:xfrm rot="3027512">
                <a:off x="952064" y="5155299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E47FDC-F41E-A3E5-5C7A-85F91AF894ED}"/>
              </a:ext>
            </a:extLst>
          </p:cNvPr>
          <p:cNvGrpSpPr/>
          <p:nvPr/>
        </p:nvGrpSpPr>
        <p:grpSpPr>
          <a:xfrm>
            <a:off x="2177346" y="2988576"/>
            <a:ext cx="1824492" cy="1219336"/>
            <a:chOff x="1780154" y="3684101"/>
            <a:chExt cx="1824492" cy="121933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49ECC50-DF2F-1083-A20D-2A9219BF2BF7}"/>
                </a:ext>
              </a:extLst>
            </p:cNvPr>
            <p:cNvSpPr/>
            <p:nvPr/>
          </p:nvSpPr>
          <p:spPr>
            <a:xfrm>
              <a:off x="2190985" y="4134789"/>
              <a:ext cx="427890" cy="427890"/>
            </a:xfrm>
            <a:prstGeom prst="ellipse">
              <a:avLst/>
            </a:prstGeom>
            <a:solidFill>
              <a:srgbClr val="A66BD3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7">
              <a:extLst>
                <a:ext uri="{FF2B5EF4-FFF2-40B4-BE49-F238E27FC236}">
                  <a16:creationId xmlns:a16="http://schemas.microsoft.com/office/drawing/2014/main" id="{4E257448-817E-1634-85F1-C61939DBD6B7}"/>
                </a:ext>
              </a:extLst>
            </p:cNvPr>
            <p:cNvSpPr/>
            <p:nvPr/>
          </p:nvSpPr>
          <p:spPr>
            <a:xfrm>
              <a:off x="1780154" y="3684101"/>
              <a:ext cx="6158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  <a:cs typeface="Calibri" panose="020F0502020204030204" pitchFamily="34" charset="0"/>
                </a:rPr>
                <a:t>Be</a:t>
              </a:r>
              <a:r>
                <a:rPr lang="en-US" sz="2400" b="1" baseline="30000" dirty="0">
                  <a:solidFill>
                    <a:srgbClr val="7030A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86" name="Freeform 68">
              <a:extLst>
                <a:ext uri="{FF2B5EF4-FFF2-40B4-BE49-F238E27FC236}">
                  <a16:creationId xmlns:a16="http://schemas.microsoft.com/office/drawing/2014/main" id="{A47FFEF0-6893-2392-FC1D-1675C890AD69}"/>
                </a:ext>
              </a:extLst>
            </p:cNvPr>
            <p:cNvSpPr/>
            <p:nvPr/>
          </p:nvSpPr>
          <p:spPr bwMode="auto">
            <a:xfrm>
              <a:off x="1806275" y="4224406"/>
              <a:ext cx="1798371" cy="679031"/>
            </a:xfrm>
            <a:custGeom>
              <a:avLst/>
              <a:gdLst>
                <a:gd name="connsiteX0" fmla="*/ 0 w 1550194"/>
                <a:gd name="connsiteY0" fmla="*/ 7144 h 1208485"/>
                <a:gd name="connsiteX1" fmla="*/ 742950 w 1550194"/>
                <a:gd name="connsiteY1" fmla="*/ 1207294 h 1208485"/>
                <a:gd name="connsiteX2" fmla="*/ 1550194 w 1550194"/>
                <a:gd name="connsiteY2" fmla="*/ 0 h 1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0194" h="1208485">
                  <a:moveTo>
                    <a:pt x="0" y="7144"/>
                  </a:moveTo>
                  <a:cubicBezTo>
                    <a:pt x="242292" y="607814"/>
                    <a:pt x="484584" y="1208485"/>
                    <a:pt x="742950" y="1207294"/>
                  </a:cubicBezTo>
                  <a:cubicBezTo>
                    <a:pt x="1001316" y="1206103"/>
                    <a:pt x="1275755" y="603051"/>
                    <a:pt x="1550194" y="0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base" latinLnBrk="0" hangingPunct="1">
                <a:lnSpc>
                  <a:spcPts val="24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2A6AB3"/>
                </a:buClr>
                <a:buSzPct val="110000"/>
                <a:buFont typeface="Wingdings" pitchFamily="16" charset="2"/>
                <a:buNone/>
                <a:tabLst/>
                <a:defRPr/>
              </a:pPr>
              <a:endParaRPr kumimoji="0" lang="de-CH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0" name="Rectangle 5">
            <a:extLst>
              <a:ext uri="{FF2B5EF4-FFF2-40B4-BE49-F238E27FC236}">
                <a16:creationId xmlns:a16="http://schemas.microsoft.com/office/drawing/2014/main" id="{845C72DD-0CD5-8DB5-E40A-9FF4D1BBA96D}"/>
              </a:ext>
            </a:extLst>
          </p:cNvPr>
          <p:cNvSpPr/>
          <p:nvPr/>
        </p:nvSpPr>
        <p:spPr>
          <a:xfrm>
            <a:off x="5967730" y="3374151"/>
            <a:ext cx="7938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>
                <a:solidFill>
                  <a:srgbClr val="FF0000"/>
                </a:solidFill>
                <a:cs typeface="Calibri" panose="020F0502020204030204" pitchFamily="34" charset="0"/>
              </a:rPr>
              <a:t>HeH</a:t>
            </a:r>
            <a:r>
              <a:rPr lang="en-US" sz="2000" b="1" baseline="30000" dirty="0">
                <a:solidFill>
                  <a:srgbClr val="FF0000"/>
                </a:solidFill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  <a:cs typeface="Calibri" panose="020F0502020204030204" pitchFamily="34" charset="0"/>
              </a:rPr>
              <a:t>He</a:t>
            </a:r>
            <a:r>
              <a:rPr lang="en-US" sz="2000" b="1" baseline="-25000" dirty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en-US" sz="2000" b="1" baseline="30000" dirty="0">
                <a:solidFill>
                  <a:srgbClr val="FF0000"/>
                </a:solidFill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cs typeface="Calibri" panose="020F0502020204030204" pitchFamily="34" charset="0"/>
              </a:rPr>
              <a:t>…</a:t>
            </a:r>
            <a:endParaRPr lang="en-US" sz="2000" b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7643676-0414-6848-1513-2E3E9FD06DAC}"/>
              </a:ext>
            </a:extLst>
          </p:cNvPr>
          <p:cNvCxnSpPr>
            <a:cxnSpLocks/>
            <a:endCxn id="80" idx="2"/>
          </p:cNvCxnSpPr>
          <p:nvPr/>
        </p:nvCxnSpPr>
        <p:spPr>
          <a:xfrm flipH="1" flipV="1">
            <a:off x="2781140" y="2762295"/>
            <a:ext cx="234927" cy="2543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6AE6B45-6161-21B9-F8B6-80E79C736390}"/>
              </a:ext>
            </a:extLst>
          </p:cNvPr>
          <p:cNvSpPr txBox="1"/>
          <p:nvPr/>
        </p:nvSpPr>
        <p:spPr>
          <a:xfrm>
            <a:off x="2087998" y="1838965"/>
            <a:ext cx="13862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cs typeface="Calibri Light" panose="020F0302020204030204" pitchFamily="34" charset="0"/>
              </a:rPr>
              <a:t>Deuteron quadrupole moment</a:t>
            </a:r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8D2A248-55E3-B048-88BA-F568630460E4}"/>
              </a:ext>
            </a:extLst>
          </p:cNvPr>
          <p:cNvSpPr txBox="1"/>
          <p:nvPr/>
        </p:nvSpPr>
        <p:spPr>
          <a:xfrm>
            <a:off x="9253199" y="1421294"/>
            <a:ext cx="262960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cs typeface="Calibri Light" panose="020F0302020204030204" pitchFamily="34" charset="0"/>
              </a:rPr>
              <a:t>Benchmark quantum chemistry calculations</a:t>
            </a:r>
          </a:p>
          <a:p>
            <a:r>
              <a:rPr lang="en-US" sz="1600" dirty="0">
                <a:cs typeface="Calibri Light" panose="020F0302020204030204" pitchFamily="34" charset="0"/>
              </a:rPr>
              <a:t>Hyperfine structure theory:</a:t>
            </a:r>
          </a:p>
          <a:p>
            <a:r>
              <a:rPr lang="en-US" sz="1600" dirty="0">
                <a:cs typeface="Calibri Light" panose="020F0302020204030204" pitchFamily="34" charset="0"/>
              </a:rPr>
              <a:t>G. Avila </a:t>
            </a:r>
            <a:r>
              <a:rPr lang="en-US" sz="1600" i="1" dirty="0">
                <a:cs typeface="Calibri Light" panose="020F0302020204030204" pitchFamily="34" charset="0"/>
              </a:rPr>
              <a:t>et al.</a:t>
            </a:r>
            <a:r>
              <a:rPr lang="en-US" sz="1600" dirty="0">
                <a:cs typeface="Calibri Light" panose="020F0302020204030204" pitchFamily="34" charset="0"/>
              </a:rPr>
              <a:t>,</a:t>
            </a:r>
          </a:p>
          <a:p>
            <a:r>
              <a:rPr lang="en-US" sz="1600" dirty="0">
                <a:cs typeface="Calibri Light" panose="020F0302020204030204" pitchFamily="34" charset="0"/>
              </a:rPr>
              <a:t>PRL </a:t>
            </a:r>
            <a:r>
              <a:rPr lang="en-US" sz="1600" b="1" dirty="0">
                <a:cs typeface="Calibri Light" panose="020F0302020204030204" pitchFamily="34" charset="0"/>
              </a:rPr>
              <a:t>135</a:t>
            </a:r>
            <a:r>
              <a:rPr lang="en-US" sz="1600" dirty="0">
                <a:cs typeface="Calibri Light" panose="020F0302020204030204" pitchFamily="34" charset="0"/>
              </a:rPr>
              <a:t>, 043003 (2025)</a:t>
            </a:r>
            <a:endParaRPr lang="en-US" sz="1600" dirty="0"/>
          </a:p>
          <a:p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E8F53B-2B91-E4D5-5F64-0A9A50795572}"/>
              </a:ext>
            </a:extLst>
          </p:cNvPr>
          <p:cNvSpPr txBox="1"/>
          <p:nvPr/>
        </p:nvSpPr>
        <p:spPr>
          <a:xfrm>
            <a:off x="3474283" y="1363295"/>
            <a:ext cx="289035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cs typeface="Calibri Light" panose="020F0302020204030204" pitchFamily="34" charset="0"/>
              </a:rPr>
              <a:t>Order-of-magnitude improvement of triton charge radius, check m</a:t>
            </a:r>
            <a:r>
              <a:rPr lang="en-US" baseline="-25000" dirty="0">
                <a:cs typeface="Calibri Light" panose="020F0302020204030204" pitchFamily="34" charset="0"/>
              </a:rPr>
              <a:t>t</a:t>
            </a:r>
            <a:r>
              <a:rPr lang="en-US" dirty="0">
                <a:cs typeface="Calibri Light" panose="020F0302020204030204" pitchFamily="34" charset="0"/>
              </a:rPr>
              <a:t>/m</a:t>
            </a:r>
            <a:r>
              <a:rPr lang="en-US" baseline="-25000" dirty="0">
                <a:cs typeface="Calibri Light" panose="020F0302020204030204" pitchFamily="34" charset="0"/>
              </a:rPr>
              <a:t>e</a:t>
            </a:r>
          </a:p>
          <a:p>
            <a:r>
              <a:rPr lang="en-US" sz="1600" dirty="0">
                <a:cs typeface="Calibri Light" panose="020F0302020204030204" pitchFamily="34" charset="0"/>
              </a:rPr>
              <a:t>J.-Ph. Karr </a:t>
            </a:r>
            <a:r>
              <a:rPr lang="en-US" sz="1600" i="1" dirty="0">
                <a:cs typeface="Calibri Light" panose="020F0302020204030204" pitchFamily="34" charset="0"/>
              </a:rPr>
              <a:t>et al.</a:t>
            </a:r>
            <a:r>
              <a:rPr lang="en-US" sz="1600" dirty="0">
                <a:cs typeface="Calibri Light" panose="020F0302020204030204" pitchFamily="34" charset="0"/>
              </a:rPr>
              <a:t>,</a:t>
            </a:r>
          </a:p>
          <a:p>
            <a:r>
              <a:rPr lang="en-US" sz="1600" dirty="0">
                <a:cs typeface="Calibri Light" panose="020F0302020204030204" pitchFamily="34" charset="0"/>
              </a:rPr>
              <a:t>PRA </a:t>
            </a:r>
            <a:r>
              <a:rPr lang="en-US" sz="1600" b="1" dirty="0">
                <a:cs typeface="Calibri Light" panose="020F0302020204030204" pitchFamily="34" charset="0"/>
              </a:rPr>
              <a:t>112</a:t>
            </a:r>
            <a:r>
              <a:rPr lang="en-US" sz="1600" dirty="0">
                <a:cs typeface="Calibri Light" panose="020F0302020204030204" pitchFamily="34" charset="0"/>
              </a:rPr>
              <a:t>, 022809 (2025)</a:t>
            </a:r>
            <a:endParaRPr lang="en-US" sz="16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8679FE-AE9C-D8E4-517C-4480EF2B10ED}"/>
              </a:ext>
            </a:extLst>
          </p:cNvPr>
          <p:cNvCxnSpPr>
            <a:cxnSpLocks/>
          </p:cNvCxnSpPr>
          <p:nvPr/>
        </p:nvCxnSpPr>
        <p:spPr>
          <a:xfrm flipV="1">
            <a:off x="3606536" y="2760114"/>
            <a:ext cx="234927" cy="2543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3B00E94-E919-F269-5505-9CB64A571B40}"/>
              </a:ext>
            </a:extLst>
          </p:cNvPr>
          <p:cNvGrpSpPr/>
          <p:nvPr/>
        </p:nvGrpSpPr>
        <p:grpSpPr>
          <a:xfrm>
            <a:off x="9199444" y="2931616"/>
            <a:ext cx="587330" cy="975323"/>
            <a:chOff x="8721503" y="3631317"/>
            <a:chExt cx="587330" cy="975323"/>
          </a:xfrm>
        </p:grpSpPr>
        <p:grpSp>
          <p:nvGrpSpPr>
            <p:cNvPr id="23" name="Group 4">
              <a:extLst>
                <a:ext uri="{FF2B5EF4-FFF2-40B4-BE49-F238E27FC236}">
                  <a16:creationId xmlns:a16="http://schemas.microsoft.com/office/drawing/2014/main" id="{64004603-21FE-C2D8-7B8D-1B180F6DCD1F}"/>
                </a:ext>
              </a:extLst>
            </p:cNvPr>
            <p:cNvGrpSpPr/>
            <p:nvPr/>
          </p:nvGrpSpPr>
          <p:grpSpPr>
            <a:xfrm rot="4237236">
              <a:off x="8686028" y="4017380"/>
              <a:ext cx="624735" cy="553785"/>
              <a:chOff x="788887" y="4717762"/>
              <a:chExt cx="624735" cy="553785"/>
            </a:xfrm>
          </p:grpSpPr>
          <p:sp>
            <p:nvSpPr>
              <p:cNvPr id="28" name="Isosceles Triangle 9">
                <a:extLst>
                  <a:ext uri="{FF2B5EF4-FFF2-40B4-BE49-F238E27FC236}">
                    <a16:creationId xmlns:a16="http://schemas.microsoft.com/office/drawing/2014/main" id="{069882F8-9C28-BABF-B729-EE6E618AA16D}"/>
                  </a:ext>
                </a:extLst>
              </p:cNvPr>
              <p:cNvSpPr/>
              <p:nvPr/>
            </p:nvSpPr>
            <p:spPr>
              <a:xfrm>
                <a:off x="857878" y="4780073"/>
                <a:ext cx="478447" cy="412454"/>
              </a:xfrm>
              <a:prstGeom prst="triangl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7D164BC-32E4-1F89-C358-07243227CD19}"/>
                  </a:ext>
                </a:extLst>
              </p:cNvPr>
              <p:cNvSpPr/>
              <p:nvPr/>
            </p:nvSpPr>
            <p:spPr>
              <a:xfrm rot="3027512">
                <a:off x="1004071" y="4717762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D7D6CEB-494B-5D0A-6CDB-F4B243C5C90D}"/>
                  </a:ext>
                </a:extLst>
              </p:cNvPr>
              <p:cNvSpPr/>
              <p:nvPr/>
            </p:nvSpPr>
            <p:spPr>
              <a:xfrm rot="3027512">
                <a:off x="1227562" y="5079946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432E26C-A847-3AAC-958A-D059D0582F8A}"/>
                  </a:ext>
                </a:extLst>
              </p:cNvPr>
              <p:cNvSpPr/>
              <p:nvPr/>
            </p:nvSpPr>
            <p:spPr>
              <a:xfrm rot="3027512">
                <a:off x="788887" y="5085488"/>
                <a:ext cx="186059" cy="186060"/>
              </a:xfrm>
              <a:prstGeom prst="ellipse">
                <a:avLst/>
              </a:prstGeom>
              <a:solidFill>
                <a:srgbClr val="FFBDBD"/>
              </a:solidFill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7ADE1DD-97B5-52C1-15D9-7D2A004B3028}"/>
                </a:ext>
              </a:extLst>
            </p:cNvPr>
            <p:cNvSpPr/>
            <p:nvPr/>
          </p:nvSpPr>
          <p:spPr>
            <a:xfrm>
              <a:off x="8723415" y="3631317"/>
              <a:ext cx="5854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sz="2400" b="1" dirty="0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2400" b="1" baseline="-25000" dirty="0">
                  <a:solidFill>
                    <a:srgbClr val="FF0000"/>
                  </a:solidFill>
                  <a:cs typeface="Calibri" panose="020F0502020204030204" pitchFamily="34" charset="0"/>
                </a:rPr>
                <a:t>3</a:t>
              </a:r>
              <a:r>
                <a:rPr lang="en-US" sz="2400" b="1" baseline="30000" dirty="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D3A71C2-648D-89F8-DC0C-EBECFDDD69E6}"/>
              </a:ext>
            </a:extLst>
          </p:cNvPr>
          <p:cNvSpPr/>
          <p:nvPr/>
        </p:nvSpPr>
        <p:spPr>
          <a:xfrm>
            <a:off x="7714645" y="4807118"/>
            <a:ext cx="4144258" cy="1160463"/>
          </a:xfrm>
          <a:prstGeom prst="roundRect">
            <a:avLst/>
          </a:prstGeom>
          <a:solidFill>
            <a:srgbClr val="FFC3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PhD &amp; </a:t>
            </a:r>
            <a:r>
              <a:rPr lang="en-US" dirty="0" err="1">
                <a:solidFill>
                  <a:schemeClr val="tx1"/>
                </a:solidFill>
              </a:rPr>
              <a:t>PostDoc</a:t>
            </a:r>
            <a:r>
              <a:rPr lang="en-US" dirty="0">
                <a:solidFill>
                  <a:schemeClr val="tx1"/>
                </a:solidFill>
              </a:rPr>
              <a:t> position available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daniel.kienzler@phys.ethz.ch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tiqi.ethz.ch</a:t>
            </a: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EAE4315F-B229-4C0C-A5A1-15943565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982B1-1EB9-4F7C-B0FC-AA2189784BBC}" type="slidenum">
              <a:rPr lang="de-CH" smtClean="0"/>
              <a:t>19</a:t>
            </a:fld>
            <a:endParaRPr lang="de-CH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DE23A5-27AA-53A5-F710-52BE17197F4C}"/>
              </a:ext>
            </a:extLst>
          </p:cNvPr>
          <p:cNvGrpSpPr/>
          <p:nvPr/>
        </p:nvGrpSpPr>
        <p:grpSpPr>
          <a:xfrm>
            <a:off x="8190164" y="2988576"/>
            <a:ext cx="1824492" cy="1219336"/>
            <a:chOff x="1780154" y="3684101"/>
            <a:chExt cx="1824492" cy="12193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5F4417C-E0AB-D7BC-C1EA-7060C22AD95C}"/>
                </a:ext>
              </a:extLst>
            </p:cNvPr>
            <p:cNvSpPr/>
            <p:nvPr/>
          </p:nvSpPr>
          <p:spPr>
            <a:xfrm>
              <a:off x="2190985" y="4134789"/>
              <a:ext cx="427890" cy="427890"/>
            </a:xfrm>
            <a:prstGeom prst="ellipse">
              <a:avLst/>
            </a:prstGeom>
            <a:solidFill>
              <a:srgbClr val="A66BD3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EECF1DBB-E6FE-8D03-2BCA-1604F6726313}"/>
                </a:ext>
              </a:extLst>
            </p:cNvPr>
            <p:cNvSpPr/>
            <p:nvPr/>
          </p:nvSpPr>
          <p:spPr>
            <a:xfrm>
              <a:off x="1780154" y="3684101"/>
              <a:ext cx="6158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  <a:cs typeface="Calibri" panose="020F0502020204030204" pitchFamily="34" charset="0"/>
                </a:rPr>
                <a:t>Be</a:t>
              </a:r>
              <a:r>
                <a:rPr lang="en-US" sz="2400" b="1" baseline="30000" dirty="0">
                  <a:solidFill>
                    <a:srgbClr val="7030A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6" name="Freeform 68">
              <a:extLst>
                <a:ext uri="{FF2B5EF4-FFF2-40B4-BE49-F238E27FC236}">
                  <a16:creationId xmlns:a16="http://schemas.microsoft.com/office/drawing/2014/main" id="{F53B450D-3D37-98C8-25C0-36C501F18FA0}"/>
                </a:ext>
              </a:extLst>
            </p:cNvPr>
            <p:cNvSpPr/>
            <p:nvPr/>
          </p:nvSpPr>
          <p:spPr bwMode="auto">
            <a:xfrm>
              <a:off x="1806275" y="4224406"/>
              <a:ext cx="1798371" cy="679031"/>
            </a:xfrm>
            <a:custGeom>
              <a:avLst/>
              <a:gdLst>
                <a:gd name="connsiteX0" fmla="*/ 0 w 1550194"/>
                <a:gd name="connsiteY0" fmla="*/ 7144 h 1208485"/>
                <a:gd name="connsiteX1" fmla="*/ 742950 w 1550194"/>
                <a:gd name="connsiteY1" fmla="*/ 1207294 h 1208485"/>
                <a:gd name="connsiteX2" fmla="*/ 1550194 w 1550194"/>
                <a:gd name="connsiteY2" fmla="*/ 0 h 1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0194" h="1208485">
                  <a:moveTo>
                    <a:pt x="0" y="7144"/>
                  </a:moveTo>
                  <a:cubicBezTo>
                    <a:pt x="242292" y="607814"/>
                    <a:pt x="484584" y="1208485"/>
                    <a:pt x="742950" y="1207294"/>
                  </a:cubicBezTo>
                  <a:cubicBezTo>
                    <a:pt x="1001316" y="1206103"/>
                    <a:pt x="1275755" y="603051"/>
                    <a:pt x="1550194" y="0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07759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155183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23277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310360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87947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465539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543131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6620722" algn="l" defTabSz="2077592" rtl="0" eaLnBrk="1" latinLnBrk="0" hangingPunct="1"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457200" eaLnBrk="1" fontAlgn="base" latinLnBrk="0" hangingPunct="1">
                <a:lnSpc>
                  <a:spcPts val="24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2A6AB3"/>
                </a:buClr>
                <a:buSzPct val="110000"/>
                <a:buFont typeface="Wingdings" pitchFamily="16" charset="2"/>
                <a:buNone/>
                <a:tabLst/>
                <a:defRPr/>
              </a:pPr>
              <a:endParaRPr kumimoji="0" lang="de-CH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BD67512-EF34-B9FF-603C-4F468381F4FD}"/>
              </a:ext>
            </a:extLst>
          </p:cNvPr>
          <p:cNvSpPr txBox="1"/>
          <p:nvPr/>
        </p:nvSpPr>
        <p:spPr>
          <a:xfrm>
            <a:off x="8482207" y="4317762"/>
            <a:ext cx="124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Kienzler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C2E57-2D24-9F1A-9A79-8130EBC475AD}"/>
              </a:ext>
            </a:extLst>
          </p:cNvPr>
          <p:cNvSpPr txBox="1"/>
          <p:nvPr/>
        </p:nvSpPr>
        <p:spPr>
          <a:xfrm>
            <a:off x="2513345" y="4317762"/>
            <a:ext cx="1152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F. Schmid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A8BC64-881E-9790-B8AF-792817064209}"/>
              </a:ext>
            </a:extLst>
          </p:cNvPr>
          <p:cNvSpPr txBox="1"/>
          <p:nvPr/>
        </p:nvSpPr>
        <p:spPr>
          <a:xfrm>
            <a:off x="0" y="6550223"/>
            <a:ext cx="5567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V. Hermann, …, W. </a:t>
            </a:r>
            <a:r>
              <a:rPr lang="en-US" sz="1400" dirty="0" err="1"/>
              <a:t>Ubachs</a:t>
            </a:r>
            <a:r>
              <a:rPr lang="en-US" sz="1400" dirty="0"/>
              <a:t>, M. Schlösser, Vacuum </a:t>
            </a:r>
            <a:r>
              <a:rPr lang="en-US" sz="1400" b="1" dirty="0"/>
              <a:t>230</a:t>
            </a:r>
            <a:r>
              <a:rPr lang="en-US" sz="1400" dirty="0"/>
              <a:t>, 113708 (2024)</a:t>
            </a:r>
            <a:endParaRPr lang="de-CH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5D832C-02C5-2815-9461-77BEA4D32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7" y="4947354"/>
            <a:ext cx="1647051" cy="1342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22A954-2195-FBBC-54F1-8A801D1259D5}"/>
              </a:ext>
            </a:extLst>
          </p:cNvPr>
          <p:cNvSpPr txBox="1"/>
          <p:nvPr/>
        </p:nvSpPr>
        <p:spPr>
          <a:xfrm>
            <a:off x="2087998" y="5020222"/>
            <a:ext cx="43624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Tritium Laboratory Karlsruhe:</a:t>
            </a:r>
          </a:p>
          <a:p>
            <a:r>
              <a:rPr lang="en-US" dirty="0"/>
              <a:t>10</a:t>
            </a:r>
            <a:r>
              <a:rPr lang="en-US" baseline="30000" dirty="0"/>
              <a:t>-2</a:t>
            </a:r>
            <a:r>
              <a:rPr lang="en-US" dirty="0"/>
              <a:t> mbar*l of T</a:t>
            </a:r>
            <a:r>
              <a:rPr lang="en-US" baseline="-25000" dirty="0"/>
              <a:t>2</a:t>
            </a:r>
            <a:r>
              <a:rPr lang="en-US" dirty="0"/>
              <a:t> (1 </a:t>
            </a:r>
            <a:r>
              <a:rPr lang="en-US" dirty="0" err="1"/>
              <a:t>GBq</a:t>
            </a:r>
            <a:r>
              <a:rPr lang="en-US" dirty="0"/>
              <a:t>) at VU Amsterdam</a:t>
            </a:r>
          </a:p>
          <a:p>
            <a:endParaRPr lang="en-US" dirty="0"/>
          </a:p>
          <a:p>
            <a:r>
              <a:rPr lang="en-US" dirty="0"/>
              <a:t>We load H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  <a:r>
              <a:rPr lang="en-US" dirty="0"/>
              <a:t> from 10</a:t>
            </a:r>
            <a:r>
              <a:rPr lang="en-US" baseline="30000" dirty="0"/>
              <a:t>-7</a:t>
            </a:r>
            <a:r>
              <a:rPr lang="en-US" dirty="0"/>
              <a:t> mbar*l…</a:t>
            </a:r>
          </a:p>
        </p:txBody>
      </p:sp>
    </p:spTree>
    <p:extLst>
      <p:ext uri="{BB962C8B-B14F-4D97-AF65-F5344CB8AC3E}">
        <p14:creationId xmlns:p14="http://schemas.microsoft.com/office/powerpoint/2010/main" val="239582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80" grpId="0"/>
      <p:bldP spid="92" grpId="0"/>
      <p:bldP spid="39" grpId="0"/>
      <p:bldP spid="38" grpId="0" animBg="1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DCE6E-7720-81DB-2F6F-93C1F89D1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7698623-10E6-74AD-FBD7-B3013B0A1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Rectangle 44">
            <a:extLst>
              <a:ext uri="{FF2B5EF4-FFF2-40B4-BE49-F238E27FC236}">
                <a16:creationId xmlns:a16="http://schemas.microsoft.com/office/drawing/2014/main" id="{FB317CE8-0FDE-514C-7F14-B4489A4A46B9}"/>
              </a:ext>
            </a:extLst>
          </p:cNvPr>
          <p:cNvSpPr/>
          <p:nvPr/>
        </p:nvSpPr>
        <p:spPr>
          <a:xfrm>
            <a:off x="3097174" y="6223644"/>
            <a:ext cx="6072109" cy="523220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Trapped Ion Quantum Information Group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1C3FC5-A44E-4958-BD92-4CBB924FF5C8}"/>
              </a:ext>
            </a:extLst>
          </p:cNvPr>
          <p:cNvGrpSpPr/>
          <p:nvPr/>
        </p:nvGrpSpPr>
        <p:grpSpPr>
          <a:xfrm>
            <a:off x="9003955" y="407107"/>
            <a:ext cx="2680045" cy="978648"/>
            <a:chOff x="5499256" y="-1130046"/>
            <a:chExt cx="2362205" cy="86258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837D6F3-28E3-DD47-C3D7-B928258D3E32}"/>
                </a:ext>
              </a:extLst>
            </p:cNvPr>
            <p:cNvSpPr/>
            <p:nvPr/>
          </p:nvSpPr>
          <p:spPr>
            <a:xfrm>
              <a:off x="5702617" y="-1001266"/>
              <a:ext cx="1955484" cy="605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A553135-51B2-4B3A-DE2F-5ACA36DB6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9256" y="-1130046"/>
              <a:ext cx="2362205" cy="862586"/>
            </a:xfrm>
            <a:prstGeom prst="rect">
              <a:avLst/>
            </a:prstGeom>
          </p:spPr>
        </p:pic>
      </p:grpSp>
      <p:sp>
        <p:nvSpPr>
          <p:cNvPr id="5" name="Rectangle 44">
            <a:extLst>
              <a:ext uri="{FF2B5EF4-FFF2-40B4-BE49-F238E27FC236}">
                <a16:creationId xmlns:a16="http://schemas.microsoft.com/office/drawing/2014/main" id="{BDFFF233-2C35-B233-6B4B-E7F6D6380E8A}"/>
              </a:ext>
            </a:extLst>
          </p:cNvPr>
          <p:cNvSpPr/>
          <p:nvPr/>
        </p:nvSpPr>
        <p:spPr>
          <a:xfrm>
            <a:off x="98347" y="6223644"/>
            <a:ext cx="1794322" cy="523220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tiqi.ethz.ch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134B423-9404-3671-BDB1-E08FDA2FA35C}"/>
              </a:ext>
            </a:extLst>
          </p:cNvPr>
          <p:cNvGrpSpPr/>
          <p:nvPr/>
        </p:nvGrpSpPr>
        <p:grpSpPr>
          <a:xfrm>
            <a:off x="2750889" y="1391728"/>
            <a:ext cx="7758474" cy="4074544"/>
            <a:chOff x="2750889" y="1391728"/>
            <a:chExt cx="7758474" cy="407454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2D55931-8A85-A7CF-737D-A2907BC62EE0}"/>
                </a:ext>
              </a:extLst>
            </p:cNvPr>
            <p:cNvGrpSpPr/>
            <p:nvPr/>
          </p:nvGrpSpPr>
          <p:grpSpPr>
            <a:xfrm>
              <a:off x="2750889" y="1391728"/>
              <a:ext cx="6690222" cy="4074544"/>
              <a:chOff x="2750889" y="1644376"/>
              <a:chExt cx="6690222" cy="4074544"/>
            </a:xfrm>
          </p:grpSpPr>
          <p:pic>
            <p:nvPicPr>
              <p:cNvPr id="15" name="Picture 14" descr="A group of men standing on a porch&#10;&#10;AI-generated content may be incorrect.">
                <a:extLst>
                  <a:ext uri="{FF2B5EF4-FFF2-40B4-BE49-F238E27FC236}">
                    <a16:creationId xmlns:a16="http://schemas.microsoft.com/office/drawing/2014/main" id="{1B801AF0-8CA1-8129-B102-9C8240C328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645" t="20742" r="11039" b="18098"/>
              <a:stretch>
                <a:fillRect/>
              </a:stretch>
            </p:blipFill>
            <p:spPr>
              <a:xfrm>
                <a:off x="2750889" y="1644376"/>
                <a:ext cx="6690222" cy="4074544"/>
              </a:xfrm>
              <a:prstGeom prst="rect">
                <a:avLst/>
              </a:prstGeom>
            </p:spPr>
          </p:pic>
          <p:sp>
            <p:nvSpPr>
              <p:cNvPr id="8" name="Rectangle 53">
                <a:extLst>
                  <a:ext uri="{FF2B5EF4-FFF2-40B4-BE49-F238E27FC236}">
                    <a16:creationId xmlns:a16="http://schemas.microsoft.com/office/drawing/2014/main" id="{1E304F4D-3877-749C-5E8F-B4182766A425}"/>
                  </a:ext>
                </a:extLst>
              </p:cNvPr>
              <p:cNvSpPr/>
              <p:nvPr/>
            </p:nvSpPr>
            <p:spPr>
              <a:xfrm>
                <a:off x="3146041" y="3503558"/>
                <a:ext cx="1340233" cy="307777"/>
              </a:xfrm>
              <a:prstGeom prst="rect">
                <a:avLst/>
              </a:prstGeom>
              <a:solidFill>
                <a:srgbClr val="FFFFFF">
                  <a:alpha val="74118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Daniel Kienzler</a:t>
                </a:r>
              </a:p>
            </p:txBody>
          </p:sp>
          <p:sp>
            <p:nvSpPr>
              <p:cNvPr id="9" name="Rectangle 53">
                <a:extLst>
                  <a:ext uri="{FF2B5EF4-FFF2-40B4-BE49-F238E27FC236}">
                    <a16:creationId xmlns:a16="http://schemas.microsoft.com/office/drawing/2014/main" id="{3A93AD9D-5C92-6A1E-FD98-0F7001D7AD8B}"/>
                  </a:ext>
                </a:extLst>
              </p:cNvPr>
              <p:cNvSpPr/>
              <p:nvPr/>
            </p:nvSpPr>
            <p:spPr>
              <a:xfrm>
                <a:off x="4299142" y="3937567"/>
                <a:ext cx="1415857" cy="307777"/>
              </a:xfrm>
              <a:prstGeom prst="rect">
                <a:avLst/>
              </a:prstGeom>
              <a:solidFill>
                <a:srgbClr val="FFFFFF">
                  <a:alpha val="74118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Foivos </a:t>
                </a:r>
                <a:r>
                  <a:rPr kumimoji="0" 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Vouzinas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" name="Rectangle 53">
                <a:extLst>
                  <a:ext uri="{FF2B5EF4-FFF2-40B4-BE49-F238E27FC236}">
                    <a16:creationId xmlns:a16="http://schemas.microsoft.com/office/drawing/2014/main" id="{BAD3C439-1AF8-A833-0E87-8750EE507AA1}"/>
                  </a:ext>
                </a:extLst>
              </p:cNvPr>
              <p:cNvSpPr/>
              <p:nvPr/>
            </p:nvSpPr>
            <p:spPr>
              <a:xfrm>
                <a:off x="5923248" y="2052172"/>
                <a:ext cx="1420527" cy="307777"/>
              </a:xfrm>
              <a:prstGeom prst="rect">
                <a:avLst/>
              </a:prstGeom>
              <a:solidFill>
                <a:srgbClr val="FFFFFF">
                  <a:alpha val="74118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David Holzapfel</a:t>
                </a:r>
              </a:p>
            </p:txBody>
          </p:sp>
          <p:sp>
            <p:nvSpPr>
              <p:cNvPr id="11" name="Rectangle 53">
                <a:extLst>
                  <a:ext uri="{FF2B5EF4-FFF2-40B4-BE49-F238E27FC236}">
                    <a16:creationId xmlns:a16="http://schemas.microsoft.com/office/drawing/2014/main" id="{44B8FB53-492C-8B0C-42AB-35F078890BD8}"/>
                  </a:ext>
                </a:extLst>
              </p:cNvPr>
              <p:cNvSpPr/>
              <p:nvPr/>
            </p:nvSpPr>
            <p:spPr>
              <a:xfrm>
                <a:off x="6694612" y="4152525"/>
                <a:ext cx="1134937" cy="307777"/>
              </a:xfrm>
              <a:prstGeom prst="rect">
                <a:avLst/>
              </a:prstGeom>
              <a:solidFill>
                <a:srgbClr val="FFFFFF">
                  <a:alpha val="74118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Qianlong He</a:t>
                </a:r>
              </a:p>
            </p:txBody>
          </p:sp>
          <p:sp>
            <p:nvSpPr>
              <p:cNvPr id="12" name="Rectangle 53">
                <a:extLst>
                  <a:ext uri="{FF2B5EF4-FFF2-40B4-BE49-F238E27FC236}">
                    <a16:creationId xmlns:a16="http://schemas.microsoft.com/office/drawing/2014/main" id="{4F2732AA-6E08-E353-EB02-FC11A07267E2}"/>
                  </a:ext>
                </a:extLst>
              </p:cNvPr>
              <p:cNvSpPr/>
              <p:nvPr/>
            </p:nvSpPr>
            <p:spPr>
              <a:xfrm>
                <a:off x="7432983" y="1875074"/>
                <a:ext cx="1420527" cy="307777"/>
              </a:xfrm>
              <a:prstGeom prst="rect">
                <a:avLst/>
              </a:prstGeom>
              <a:solidFill>
                <a:srgbClr val="FFFFFF">
                  <a:alpha val="74118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Jonathan Home</a:t>
                </a:r>
              </a:p>
            </p:txBody>
          </p:sp>
        </p:grpSp>
        <p:pic>
          <p:nvPicPr>
            <p:cNvPr id="7" name="Picture 6" descr="A person smiling for a picture&#10;&#10;AI-generated content may be incorrect.">
              <a:extLst>
                <a:ext uri="{FF2B5EF4-FFF2-40B4-BE49-F238E27FC236}">
                  <a16:creationId xmlns:a16="http://schemas.microsoft.com/office/drawing/2014/main" id="{C9FBC1FC-81DD-042A-E0F3-A5F717B34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11659" y="1938940"/>
              <a:ext cx="849208" cy="113446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3FC401-1D99-5C6A-8319-C5F1AD153F05}"/>
                </a:ext>
              </a:extLst>
            </p:cNvPr>
            <p:cNvSpPr txBox="1"/>
            <p:nvPr/>
          </p:nvSpPr>
          <p:spPr>
            <a:xfrm>
              <a:off x="9163163" y="3056773"/>
              <a:ext cx="1346200" cy="307777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1400" dirty="0"/>
                <a:t>Niklas Zischka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144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8F498-7E03-8124-BD4F-B7262D0723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03" r="8293"/>
          <a:stretch>
            <a:fillRect/>
          </a:stretch>
        </p:blipFill>
        <p:spPr>
          <a:xfrm>
            <a:off x="3803161" y="760524"/>
            <a:ext cx="4468217" cy="398932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250A262-5A0A-A54C-B20B-68F3A54B8FB5}"/>
              </a:ext>
            </a:extLst>
          </p:cNvPr>
          <p:cNvSpPr txBox="1">
            <a:spLocks/>
          </p:cNvSpPr>
          <p:nvPr/>
        </p:nvSpPr>
        <p:spPr>
          <a:xfrm>
            <a:off x="106975" y="60121"/>
            <a:ext cx="1103727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+mn-lt"/>
              </a:rPr>
              <a:t>Thank you for your attention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06CE99-1973-A5C5-A2BA-D654C47B3B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2926" y="4293369"/>
            <a:ext cx="4468452" cy="2339942"/>
          </a:xfrm>
          <a:prstGeom prst="roundRect">
            <a:avLst>
              <a:gd name="adj" fmla="val 0"/>
            </a:avLst>
          </a:prstGeom>
        </p:spPr>
      </p:pic>
      <p:grpSp>
        <p:nvGrpSpPr>
          <p:cNvPr id="9" name="Gruppieren 43">
            <a:extLst>
              <a:ext uri="{FF2B5EF4-FFF2-40B4-BE49-F238E27FC236}">
                <a16:creationId xmlns:a16="http://schemas.microsoft.com/office/drawing/2014/main" id="{B0AD758B-F35D-DB4F-9F42-AB6D8B9B557E}"/>
              </a:ext>
            </a:extLst>
          </p:cNvPr>
          <p:cNvGrpSpPr/>
          <p:nvPr/>
        </p:nvGrpSpPr>
        <p:grpSpPr>
          <a:xfrm>
            <a:off x="4926538" y="3429000"/>
            <a:ext cx="2221462" cy="1188145"/>
            <a:chOff x="7107127" y="3782196"/>
            <a:chExt cx="2674111" cy="1430242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76A5457E-61F3-70E6-5563-B68756C321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107127" y="3782196"/>
              <a:ext cx="2674111" cy="1430242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Oval 45">
              <a:extLst>
                <a:ext uri="{FF2B5EF4-FFF2-40B4-BE49-F238E27FC236}">
                  <a16:creationId xmlns:a16="http://schemas.microsoft.com/office/drawing/2014/main" id="{A0EA6AE9-991C-D415-F225-8BC9F5AC4C3A}"/>
                </a:ext>
              </a:extLst>
            </p:cNvPr>
            <p:cNvSpPr/>
            <p:nvPr/>
          </p:nvSpPr>
          <p:spPr>
            <a:xfrm>
              <a:off x="8569614" y="4285424"/>
              <a:ext cx="551680" cy="55168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2" name="Textfeld 4">
              <a:extLst>
                <a:ext uri="{FF2B5EF4-FFF2-40B4-BE49-F238E27FC236}">
                  <a16:creationId xmlns:a16="http://schemas.microsoft.com/office/drawing/2014/main" id="{7D259CAD-F79C-F585-ADFA-215314141B2A}"/>
                </a:ext>
              </a:extLst>
            </p:cNvPr>
            <p:cNvSpPr txBox="1"/>
            <p:nvPr/>
          </p:nvSpPr>
          <p:spPr>
            <a:xfrm>
              <a:off x="7363579" y="3964286"/>
              <a:ext cx="1175144" cy="555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2400" err="1">
                  <a:solidFill>
                    <a:schemeClr val="bg1"/>
                  </a:solidFill>
                </a:rPr>
                <a:t>Be</a:t>
              </a:r>
              <a:r>
                <a:rPr lang="de-DE" sz="2400" baseline="3000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23" name="Textfeld 4">
              <a:extLst>
                <a:ext uri="{FF2B5EF4-FFF2-40B4-BE49-F238E27FC236}">
                  <a16:creationId xmlns:a16="http://schemas.microsoft.com/office/drawing/2014/main" id="{C0E4473D-971F-379C-CF01-E4CA940CC4E4}"/>
                </a:ext>
              </a:extLst>
            </p:cNvPr>
            <p:cNvSpPr txBox="1"/>
            <p:nvPr/>
          </p:nvSpPr>
          <p:spPr>
            <a:xfrm>
              <a:off x="8925822" y="3922778"/>
              <a:ext cx="704704" cy="555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FF0000"/>
                  </a:solidFill>
                  <a:cs typeface="Calibri" panose="020F0502020204030204" pitchFamily="34" charset="0"/>
                </a:rPr>
                <a:t>H</a:t>
              </a:r>
              <a:r>
                <a:rPr lang="en-US" sz="2400" b="1" baseline="-25000">
                  <a:solidFill>
                    <a:srgbClr val="FF0000"/>
                  </a:solidFill>
                  <a:cs typeface="Calibri" panose="020F0502020204030204" pitchFamily="34" charset="0"/>
                </a:rPr>
                <a:t>2</a:t>
              </a:r>
              <a:r>
                <a:rPr lang="en-US" sz="2400" b="1" baseline="30000">
                  <a:solidFill>
                    <a:srgbClr val="FF0000"/>
                  </a:solidFill>
                  <a:cs typeface="Calibri" panose="020F0502020204030204" pitchFamily="34" charset="0"/>
                </a:rPr>
                <a:t>+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AED333C-9AAC-F438-5450-A06C12E8C6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4421" y="192705"/>
            <a:ext cx="3544463" cy="35519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E7EB48-F1E4-E758-CB19-482D17FE82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07451"/>
            <a:ext cx="3779037" cy="27904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8458BEBC-8CB6-27F2-4B7E-DA276C186E0F}"/>
              </a:ext>
            </a:extLst>
          </p:cNvPr>
          <p:cNvSpPr txBox="1"/>
          <p:nvPr/>
        </p:nvSpPr>
        <p:spPr>
          <a:xfrm>
            <a:off x="3797468" y="760524"/>
            <a:ext cx="4473911" cy="830997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/>
              <a:t>N. Schwegler </a:t>
            </a:r>
            <a:r>
              <a:rPr lang="en-GB" sz="1600" b="1" i="1" dirty="0"/>
              <a:t>et al.</a:t>
            </a:r>
            <a:r>
              <a:rPr lang="en-GB" sz="1600" b="1" dirty="0"/>
              <a:t>,  PRL 131, 133003 (2023)</a:t>
            </a:r>
          </a:p>
          <a:p>
            <a:r>
              <a:rPr lang="en-GB" sz="1600" b="1" dirty="0"/>
              <a:t>D. Holzapfel </a:t>
            </a:r>
            <a:r>
              <a:rPr lang="en-GB" sz="1600" b="1" i="1" dirty="0"/>
              <a:t>et al.</a:t>
            </a:r>
            <a:r>
              <a:rPr lang="en-GB" sz="1600" b="1" dirty="0"/>
              <a:t>, PRX 15, 031009 (2025)</a:t>
            </a:r>
            <a:br>
              <a:rPr lang="en-GB" sz="1600" b="1" dirty="0"/>
            </a:br>
            <a:r>
              <a:rPr lang="en-GB" sz="1600" b="1" dirty="0"/>
              <a:t>H. J. Kim </a:t>
            </a:r>
            <a:r>
              <a:rPr lang="en-GB" sz="1600" b="1" i="1" dirty="0"/>
              <a:t>et al.</a:t>
            </a:r>
            <a:r>
              <a:rPr lang="en-GB" sz="1600" b="1" dirty="0"/>
              <a:t>, PRA 113, 043119 (2026)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914539B-3842-DA75-D41A-D55DAF5F75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2000" y="1036800"/>
            <a:ext cx="3562350" cy="275272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3C5AA6-0A04-2F8E-E9DB-D4065690177D}"/>
              </a:ext>
            </a:extLst>
          </p:cNvPr>
          <p:cNvGrpSpPr/>
          <p:nvPr/>
        </p:nvGrpSpPr>
        <p:grpSpPr>
          <a:xfrm>
            <a:off x="8484420" y="3921329"/>
            <a:ext cx="3495675" cy="2876550"/>
            <a:chOff x="6350107" y="2164476"/>
            <a:chExt cx="3495675" cy="2876550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97884A9-A6CD-0A58-6CD4-1F8E5597A9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50107" y="2164476"/>
              <a:ext cx="3495675" cy="287655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C32F30-C948-F7F0-78ED-A067AD23C75F}"/>
                </a:ext>
              </a:extLst>
            </p:cNvPr>
            <p:cNvGrpSpPr/>
            <p:nvPr/>
          </p:nvGrpSpPr>
          <p:grpSpPr>
            <a:xfrm>
              <a:off x="7452411" y="3551843"/>
              <a:ext cx="2265413" cy="369713"/>
              <a:chOff x="7710897" y="3799395"/>
              <a:chExt cx="2265413" cy="369713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3397A5-7EAF-5FDA-FAC5-B00FD67FC94F}"/>
                  </a:ext>
                </a:extLst>
              </p:cNvPr>
              <p:cNvSpPr txBox="1"/>
              <p:nvPr/>
            </p:nvSpPr>
            <p:spPr>
              <a:xfrm>
                <a:off x="9169064" y="3801761"/>
                <a:ext cx="807246" cy="367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0.8 Hz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374EDBBF-A6AB-259C-327E-BFD78CF136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0897" y="3799395"/>
                <a:ext cx="55218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0B861ED1-CE0C-3B7B-CB25-E52AF2032B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72958" y="3799395"/>
                <a:ext cx="55218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339793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05"/>
  <p:tag name="IGUANATEXSIZE" val="20"/>
  <p:tag name="IGUANATEXVERSION" val="160"/>
  <p:tag name="LATEXADDIN" val="\documentclass{article}&#10;\usepackage{amsmath}&#10;\pagestyle{empty}&#10;\begin{document}&#10;&#10;$f_\mathrm{rot} \propto \frac{m_e}{m_p}$&#10;&#10;&#10;\end{document}"/>
  <p:tag name="LATEXENGINEID" val="0"/>
  <p:tag name="LATEXFORMHEIGHT" val="320"/>
  <p:tag name="LATEXFORMWIDTH" val="385"/>
  <p:tag name="LATEXFORMWRAP" val="True"/>
  <p:tag name="ORIGINALHEIGHT" val="156.7304"/>
  <p:tag name="ORIGINALWIDTH" val="510.6861"/>
  <p:tag name="OUTPUTDPI" val="1200"/>
  <p:tag name="OUTPUTTYPE" val="PNG"/>
  <p:tag name="TEMPFOLDER" val="C:\Users\schmidfab\temp\"/>
  <p:tag name="TRANSPARENCY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05"/>
  <p:tag name="IGUANATEXSIZE" val="20"/>
  <p:tag name="IGUANATEXVERSION" val="160"/>
  <p:tag name="LATEXADDIN" val="\documentclass{article}&#10;\usepackage{amsmath}&#10;\pagestyle{empty}&#10;\begin{document}&#10;&#10;$f_\mathrm{vib} \propto \sqrt{\frac{m_e}{m_p}}$&#10;&#10;&#10;\end{document}"/>
  <p:tag name="LATEXENGINEID" val="0"/>
  <p:tag name="LATEXFORMHEIGHT" val="320"/>
  <p:tag name="LATEXFORMWIDTH" val="385"/>
  <p:tag name="LATEXFORMWRAP" val="True"/>
  <p:tag name="ORIGINALHEIGHT" val="224.222"/>
  <p:tag name="ORIGINALWIDTH" val="658.4177"/>
  <p:tag name="OUTPUTDPI" val="1200"/>
  <p:tag name="OUTPUTTYPE" val="PNG"/>
  <p:tag name="TEMPFOLDER" val="C:\Users\schmidfab\temp\"/>
  <p:tag name="TRANSPARENCY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9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\nu = 2$&#10;&#10;&#10;\end{document}"/>
  <p:tag name="LATEXENGINEID" val="0"/>
  <p:tag name="LATEXFORMHEIGHT" val="312"/>
  <p:tag name="LATEXFORMWIDTH" val="384"/>
  <p:tag name="LATEXFORMWRAP" val="True"/>
  <p:tag name="ORIGINALHEIGHT" val="7,464475"/>
  <p:tag name="ORIGINALWIDTH" val="22,78416"/>
  <p:tag name="OUTPUTTYPE" val="SVG"/>
  <p:tag name="TEMPFOLDER" val="c:\temp\"/>
  <p:tag name="TRANSPARENCY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7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1$&#10;&#10;&#10;\end{document}"/>
  <p:tag name="LATEXENGINEID" val="0"/>
  <p:tag name="LATEXFORMHEIGHT" val="312"/>
  <p:tag name="LATEXFORMWIDTH" val="384"/>
  <p:tag name="LATEXFORMWRAP" val="True"/>
  <p:tag name="ORIGINALHEIGHT" val="6.561481"/>
  <p:tag name="ORIGINALWIDTH" val="23.61089"/>
  <p:tag name="OUTPUTTYPE" val="SVG"/>
  <p:tag name="TEMPFOLDER" val="C:\scratch\IguanaTemp\"/>
  <p:tag name="TRANSPARENCY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7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0$&#10;&#10;&#10;\end{document}"/>
  <p:tag name="LATEXENGINEID" val="0"/>
  <p:tag name="LATEXFORMHEIGHT" val="312"/>
  <p:tag name="LATEXFORMWIDTH" val="384"/>
  <p:tag name="LATEXFORMWRAP" val="True"/>
  <p:tag name="ORIGINALHEIGHT" val="6.77279"/>
  <p:tag name="ORIGINALWIDTH" val="24.01523"/>
  <p:tag name="OUTPUTTYPE" val="SVG"/>
  <p:tag name="TEMPFOLDER" val="C:\scratch\IguanaTemp\"/>
  <p:tag name="TRANSPARENCY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205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X ^2\Sigma_g^+ 1s\sigma$&#10;&#10;&#10;\end{document}"/>
  <p:tag name="LATEXENGINEID" val="0"/>
  <p:tag name="LATEXFORMHEIGHT" val="312"/>
  <p:tag name="LATEXFORMWIDTH" val="384"/>
  <p:tag name="LATEXFORMWRAP" val="True"/>
  <p:tag name="ORIGINALHEIGHT" val="12.13159"/>
  <p:tag name="ORIGINALWIDTH" val="42.09928"/>
  <p:tag name="OUTPUTTYPE" val="SVG"/>
  <p:tag name="TEMPFOLDER" val="C:\scratch\IguanaTemp\"/>
  <p:tag name="TRANSPARENCY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7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2$&#10;&#10;&#10;\end{document}"/>
  <p:tag name="LATEXENGINEID" val="0"/>
  <p:tag name="LATEXFORMHEIGHT" val="312"/>
  <p:tag name="LATEXFORMWIDTH" val="384"/>
  <p:tag name="LATEXFORMWRAP" val="True"/>
  <p:tag name="ORIGINALHEIGHT" val="6.56145"/>
  <p:tag name="ORIGINALWIDTH" val="23.9067"/>
  <p:tag name="OUTPUTTYPE" val="SVG"/>
  <p:tag name="TEMPFOLDER" val="C:\scratch\IguanaTemp\"/>
  <p:tag name="TRANSPARENCY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7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3$&#10;&#10;&#10;\end{document}"/>
  <p:tag name="LATEXENGINEID" val="0"/>
  <p:tag name="LATEXFORMHEIGHT" val="312"/>
  <p:tag name="LATEXFORMWIDTH" val="384"/>
  <p:tag name="LATEXFORMWRAP" val="True"/>
  <p:tag name="ORIGINALHEIGHT" val="6.772782"/>
  <p:tag name="ORIGINALWIDTH" val="23.98562"/>
  <p:tag name="OUTPUTTYPE" val="SVG"/>
  <p:tag name="TEMPFOLDER" val="C:\scratch\IguanaTemp\"/>
  <p:tag name="TRANSPARENCY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2"/>
  <p:tag name="IGUANATEXSIZE" val="20"/>
  <p:tag name="IGUANATEXVERSION" val="160"/>
  <p:tag name="LATEXADDIN" val="\documentclass{article}&#10;\usepackage{amsmath}&#10;\pagestyle{empty}&#10;\begin{document}&#10;&#10;&#10;$2p\sigma$&#10;&#10;\end{document}"/>
  <p:tag name="LATEXENGINEID" val="0"/>
  <p:tag name="LATEXFORMHEIGHT" val="320"/>
  <p:tag name="LATEXFORMWIDTH" val="385"/>
  <p:tag name="LATEXFORMWRAP" val="True"/>
  <p:tag name="ORIGINALHEIGHT" val="106.4867"/>
  <p:tag name="ORIGINALWIDTH" val="190.4762"/>
  <p:tag name="OUTPUTDPI" val="1200"/>
  <p:tag name="OUTPUTTYPE" val="PNG"/>
  <p:tag name="TEMPFOLDER" val="C:\Users\schmidfab\temp\"/>
  <p:tag name="TRANSPARENCY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2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\nu = 1$&#10;&#10;&#10;\end{document}"/>
  <p:tag name="LATEXENGINEID" val="0"/>
  <p:tag name="LATEXFORMHEIGHT" val="312"/>
  <p:tag name="LATEXFORMWIDTH" val="384"/>
  <p:tag name="LATEXFORMWRAP" val="True"/>
  <p:tag name="ORIGINALHEIGHT" val="7.464475"/>
  <p:tag name="ORIGINALWIDTH" val="22.48534"/>
  <p:tag name="OUTPUTTYPE" val="SVG"/>
  <p:tag name="TEMPFOLDER" val="C:\scratch\IguanaTemp\"/>
  <p:tag name="TRANSPARENCY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9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\nu = 0$&#10;&#10;&#10;\end{document}"/>
  <p:tag name="LATEXENGINEID" val="0"/>
  <p:tag name="LATEXFORMHEIGHT" val="312"/>
  <p:tag name="LATEXFORMWIDTH" val="384"/>
  <p:tag name="LATEXFORMWRAP" val="True"/>
  <p:tag name="ORIGINALHEIGHT" val="7,711042"/>
  <p:tag name="ORIGINALWIDTH" val="22,89374"/>
  <p:tag name="OUTPUTTYPE" val="SVG"/>
  <p:tag name="TEMPFOLDER" val="c:\temp\"/>
  <p:tag name="TRANSPARENCY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9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\nu = 0$&#10;&#10;&#10;\end{document}"/>
  <p:tag name="LATEXENGINEID" val="0"/>
  <p:tag name="LATEXFORMHEIGHT" val="312"/>
  <p:tag name="LATEXFORMWIDTH" val="384"/>
  <p:tag name="LATEXFORMWRAP" val="True"/>
  <p:tag name="ORIGINALHEIGHT" val="4,953894"/>
  <p:tag name="ORIGINALWIDTH" val="4,692395"/>
  <p:tag name="TEMPFOLDER" val="c:\temp\"/>
  <p:tag name="TRANSPARENCY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,622662"/>
  <p:tag name="ORIGINALWIDTH" val="6,6251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7,711042"/>
  <p:tag name="ORIGINALWIDTH" val="4,1942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2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\nu = 1$&#10;&#10;&#10;\end{document}"/>
  <p:tag name="LATEXENGINEID" val="0"/>
  <p:tag name="LATEXFORMHEIGHT" val="312"/>
  <p:tag name="LATEXFORMWIDTH" val="384"/>
  <p:tag name="LATEXFORMWRAP" val="True"/>
  <p:tag name="ORIGINALHEIGHT" val="4.953889"/>
  <p:tag name="ORIGINALWIDTH" val="4.692405"/>
  <p:tag name="TEMPFOLDER" val="C:\scratch\IguanaTemp\"/>
  <p:tag name="TRANSPARENCY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.622634"/>
  <p:tag name="ORIGINALWIDTH" val="6.6251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7.464475"/>
  <p:tag name="ORIGINALWIDTH" val="3.28767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7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L = 3$&#10;&#10;&#10;\end{document}"/>
  <p:tag name="LATEXENGINEID" val="0"/>
  <p:tag name="LATEXFORMHEIGHT" val="312"/>
  <p:tag name="LATEXFORMWIDTH" val="384"/>
  <p:tag name="LATEXFORMWRAP" val="True"/>
  <p:tag name="ORIGINALHEIGHT" val="6.561413"/>
  <p:tag name="ORIGINALWIDTH" val="5.957227"/>
  <p:tag name="TEMPFOLDER" val="C:\scratch\IguanaTemp\"/>
  <p:tag name="TRANSPARENCY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.247974"/>
  <p:tag name="ORIGINALWIDTH" val="6.5588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6.609449"/>
  <p:tag name="ORIGINALWIDTH" val="4.0931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7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L = 2$&#10;&#10;&#10;\end{document}"/>
  <p:tag name="LATEXENGINEID" val="0"/>
  <p:tag name="LATEXFORMHEIGHT" val="312"/>
  <p:tag name="LATEXFORMWIDTH" val="384"/>
  <p:tag name="LATEXFORMWRAP" val="True"/>
  <p:tag name="ORIGINALHEIGHT" val="6.56145"/>
  <p:tag name="ORIGINALWIDTH" val="5.957216"/>
  <p:tag name="TEMPFOLDER" val="C:\scratch\IguanaTemp\"/>
  <p:tag name="TRANSPARENCY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.247982"/>
  <p:tag name="ORIGINALWIDTH" val="6.55886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6.398091"/>
  <p:tag name="ORIGINALWIDTH" val="3.93529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6.635116"/>
  <p:tag name="ORIGINALWIDTH" val="3.26854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4.513077"/>
  <p:tag name="ORIGINALWIDTH" val="3.64492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4.403472"/>
  <p:tag name="ORIGINALWIDTH" val="5.23959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7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L = 0$&#10;&#10;&#10;\end{document}"/>
  <p:tag name="LATEXENGINEID" val="0"/>
  <p:tag name="LATEXFORMHEIGHT" val="312"/>
  <p:tag name="LATEXFORMWIDTH" val="384"/>
  <p:tag name="LATEXFORMWRAP" val="True"/>
  <p:tag name="ORIGINALHEIGHT" val="6.561468"/>
  <p:tag name="ORIGINALWIDTH" val="5.957259"/>
  <p:tag name="TEMPFOLDER" val="C:\scratch\IguanaTemp\"/>
  <p:tag name="TRANSPARENCY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.247988"/>
  <p:tag name="ORIGINALWIDTH" val="6.55890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6.609478"/>
  <p:tag name="ORIGINALWIDTH" val="4.15232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7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L = 1$&#10;&#10;&#10;\end{document}"/>
  <p:tag name="LATEXENGINEID" val="0"/>
  <p:tag name="LATEXFORMHEIGHT" val="312"/>
  <p:tag name="LATEXFORMWIDTH" val="384"/>
  <p:tag name="LATEXFORMWRAP" val="True"/>
  <p:tag name="ORIGINALHEIGHT" val="6.561434"/>
  <p:tag name="ORIGINALWIDTH" val="5.957233"/>
  <p:tag name="TEMPFOLDER" val="C:\scratch\IguanaTemp\"/>
  <p:tag name="TRANSPARENCY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.247982"/>
  <p:tag name="ORIGINALWIDTH" val="6.55887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6.398147"/>
  <p:tag name="ORIGINALWIDTH" val="3.25479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9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\nu = 2$&#10;&#10;&#10;\end{document}"/>
  <p:tag name="LATEXENGINEID" val="0"/>
  <p:tag name="LATEXFORMHEIGHT" val="312"/>
  <p:tag name="LATEXFORMWIDTH" val="384"/>
  <p:tag name="LATEXFORMWRAP" val="True"/>
  <p:tag name="ORIGINALHEIGHT" val="4,953894"/>
  <p:tag name="ORIGINALWIDTH" val="4,692395"/>
  <p:tag name="TEMPFOLDER" val="c:\temp\"/>
  <p:tag name="TRANSPARENCY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,622662"/>
  <p:tag name="ORIGINALWIDTH" val="6,6251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7,464475"/>
  <p:tag name="ORIGINALWIDTH" val="3,97506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1481"/>
  <p:tag name="ORIGINALWIDTH" val="23.61089"/>
  <p:tag name="OUTPUTTYPE" val="SVG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1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7279"/>
  <p:tag name="ORIGINALWIDTH" val="24.01523"/>
  <p:tag name="OUTPUTTYPE" val="SVG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0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145"/>
  <p:tag name="ORIGINALWIDTH" val="23.9067"/>
  <p:tag name="OUTPUTTYPE" val="SVG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2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72782"/>
  <p:tag name="ORIGINALWIDTH" val="23.98562"/>
  <p:tag name="OUTPUTTYPE" val="SVG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L = 3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9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\nu = 2$&#10;&#10;&#10;\end{document}"/>
  <p:tag name="LATEXENGINEID" val="0"/>
  <p:tag name="LATEXFORMHEIGHT" val="312"/>
  <p:tag name="LATEXFORMWIDTH" val="384"/>
  <p:tag name="LATEXFORMWRAP" val="True"/>
  <p:tag name="ORIGINALHEIGHT" val="7,464475"/>
  <p:tag name="ORIGINALWIDTH" val="22,78416"/>
  <p:tag name="OUTPUTTYPE" val="SVG"/>
  <p:tag name="TEMPFOLDER" val="c:\temp\"/>
  <p:tag name="TRANSPARENCY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2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\nu = 1$&#10;&#10;&#10;\end{document}"/>
  <p:tag name="LATEXENGINEID" val="0"/>
  <p:tag name="LATEXFORMHEIGHT" val="312"/>
  <p:tag name="LATEXFORMWIDTH" val="384"/>
  <p:tag name="LATEXFORMWRAP" val="True"/>
  <p:tag name="ORIGINALHEIGHT" val="7.464475"/>
  <p:tag name="ORIGINALWIDTH" val="22.48534"/>
  <p:tag name="OUTPUTTYPE" val="SVG"/>
  <p:tag name="TEMPFOLDER" val="C:\scratch\IguanaTemp\"/>
  <p:tag name="TRANSPARENCY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IGUANATEXCURSOR" val="189"/>
  <p:tag name="IGUANATEXSIZE" val="20"/>
  <p:tag name="IGUANATEXVERSION" val="160"/>
  <p:tag name="LATEXADDIN" val="\documentclass{article}&#10;\usepackage{amsmath}&#10;\usepackage{braket}&#10;\usepackage[usenames, dvipsnames]{color}&#10;&#10;\pagestyle{empty}&#10;\begin{document}&#10;\definecolor{mygreen}{RGB}{255, 0, 0}&#10;&#10;$\nu = 0$&#10;&#10;&#10;\end{document}"/>
  <p:tag name="LATEXENGINEID" val="0"/>
  <p:tag name="LATEXFORMHEIGHT" val="312"/>
  <p:tag name="LATEXFORMWIDTH" val="384"/>
  <p:tag name="LATEXFORMWRAP" val="True"/>
  <p:tag name="ORIGINALHEIGHT" val="7,711042"/>
  <p:tag name="ORIGINALWIDTH" val="22,89374"/>
  <p:tag name="OUTPUTTYPE" val="SVG"/>
  <p:tag name="TEMPFOLDER" val="c:\temp\"/>
  <p:tag name="TRANSPARENCY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9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\nu = 0$&#10;&#10;&#10;\end{document}"/>
  <p:tag name="LATEXENGINEID" val="0"/>
  <p:tag name="LATEXFORMHEIGHT" val="312"/>
  <p:tag name="LATEXFORMWIDTH" val="384"/>
  <p:tag name="LATEXFORMWRAP" val="True"/>
  <p:tag name="ORIGINALHEIGHT" val="4,953894"/>
  <p:tag name="ORIGINALWIDTH" val="4,692395"/>
  <p:tag name="TEMPFOLDER" val="c:\temp\"/>
  <p:tag name="TRANSPARENCY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,622662"/>
  <p:tag name="ORIGINALWIDTH" val="6,6251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7,711042"/>
  <p:tag name="ORIGINALWIDTH" val="4,19423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2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\nu = 1$&#10;&#10;&#10;\end{document}"/>
  <p:tag name="LATEXENGINEID" val="0"/>
  <p:tag name="LATEXFORMHEIGHT" val="312"/>
  <p:tag name="LATEXFORMWIDTH" val="384"/>
  <p:tag name="LATEXFORMWRAP" val="True"/>
  <p:tag name="ORIGINALHEIGHT" val="4.953889"/>
  <p:tag name="ORIGINALWIDTH" val="4.692405"/>
  <p:tag name="TEMPFOLDER" val="C:\scratch\IguanaTemp\"/>
  <p:tag name="TRANSPARENCY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.622634"/>
  <p:tag name="ORIGINALWIDTH" val="6.62513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7.464475"/>
  <p:tag name="ORIGINALWIDTH" val="3.28767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1"/>
  <p:tag name="EMFCHILD" val="True"/>
  <p:tag name="IGUANATEXCURSOR" val="189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\nu = 2$&#10;&#10;&#10;\end{document}"/>
  <p:tag name="LATEXENGINEID" val="0"/>
  <p:tag name="LATEXFORMHEIGHT" val="312"/>
  <p:tag name="LATEXFORMWIDTH" val="384"/>
  <p:tag name="LATEXFORMWRAP" val="True"/>
  <p:tag name="ORIGINALHEIGHT" val="4,953894"/>
  <p:tag name="ORIGINALWIDTH" val="4,692395"/>
  <p:tag name="TEMPFOLDER" val="c:\temp\"/>
  <p:tag name="TRANSPARENCY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2,622662"/>
  <p:tag name="ORIGINALWIDTH" val="6,62511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FCHILD" val="True"/>
  <p:tag name="ORIGINALHEIGHT" val="7,464475"/>
  <p:tag name="ORIGINALWIDTH" val="3,97506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1413"/>
  <p:tag name="ORIGINALWIDTH" val="5.957227"/>
  <p:tag name="LATEXADDIN" val="\documentclass{article}&#10;\usepackage{amsmath}&#10;\usepackage{braket}&#10;\usepackage[usenames, dvipsnames]{color}&#10;&#10;\pagestyle{empty}&#10;\begin{document}&#10;\definecolor{mygreen}{RGB}{255, 0, 0}&#10;&#10;$L = 3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47974"/>
  <p:tag name="ORIGINALWIDTH" val="6.55887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09449"/>
  <p:tag name="ORIGINALWIDTH" val="4.093144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145"/>
  <p:tag name="ORIGINALWIDTH" val="5.957216"/>
  <p:tag name="LATEXADDIN" val="\documentclass{article}&#10;\usepackage{amsmath}&#10;\usepackage{braket}&#10;\usepackage[usenames, dvipsnames]{color}&#10;&#10;\pagestyle{empty}&#10;\begin{document}&#10;\definecolor{mygreen}{RGB}{255, 0, 0}&#10;&#10;$L = 2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  <p:tag name="EMFCHIL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47982"/>
  <p:tag name="ORIGINALWIDTH" val="6.558861"/>
  <p:tag name="EMFCHIL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98091"/>
  <p:tag name="ORIGINALWIDTH" val="3.935297"/>
  <p:tag name="EMFCHIL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1468"/>
  <p:tag name="ORIGINALWIDTH" val="5.957259"/>
  <p:tag name="LATEXADDIN" val="\documentclass{article}&#10;\usepackage{amsmath}&#10;\usepackage{braket}&#10;\usepackage[usenames, dvipsnames]{color}&#10;&#10;\pagestyle{empty}&#10;\begin{document}&#10;\definecolor{mygreen}{RGB}{255, 0, 0}&#10;&#10;$L = 0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  <p:tag name="EMFCHIL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47988"/>
  <p:tag name="ORIGINALWIDTH" val="6.558904"/>
  <p:tag name="EMFCHIL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09478"/>
  <p:tag name="ORIGINALWIDTH" val="4.152326"/>
  <p:tag name="EMFCHIL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1434"/>
  <p:tag name="ORIGINALWIDTH" val="5.957233"/>
  <p:tag name="LATEXADDIN" val="\documentclass{article}&#10;\usepackage{amsmath}&#10;\usepackage{braket}&#10;\usepackage[usenames, dvipsnames]{color}&#10;&#10;\pagestyle{empty}&#10;\begin{document}&#10;\definecolor{mygreen}{RGB}{255, 0, 0}&#10;&#10;$L = 1$&#10;&#10;&#10;\end{document}"/>
  <p:tag name="IGUANATEXSIZE" val="20"/>
  <p:tag name="IGUANATEXCURSOR" val="187"/>
  <p:tag name="TRANSPARENCY" val="True"/>
  <p:tag name="LATEXENGINEID" val="0"/>
  <p:tag name="TEMPFOLDER" val="C:\scratch\IguanaTemp\"/>
  <p:tag name="LATEXFORMHEIGHT" val="312"/>
  <p:tag name="LATEXFORMWIDTH" val="384"/>
  <p:tag name="LATEXFORMWRAP" val="True"/>
  <p:tag name="BITMAPVECTOR" val="1"/>
  <p:tag name="EMFCHIL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47982"/>
  <p:tag name="ORIGINALWIDTH" val="6.558877"/>
  <p:tag name="EMFCHIL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98147"/>
  <p:tag name="ORIGINALWIDTH" val="3.254794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9835"/>
  <p:tag name="ORIGINALWIDTH" val="302.9621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/>
  <p:tag name="IGUANATEXSIZE" val="20"/>
  <p:tag name="IGUANATEXCURSOR" val="215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17.7353"/>
  <p:tag name="LATEXADDIN" val="\documentclass{article}&#10;\usepackage{amsmath}&#10;\usepackage{braket}&#10;\usepackage[usenames, dvipsnames]{color}&#10;&#10;\pagestyle{empty}&#10;\begin{document}&#10;\definecolor{mygreen}{RGB}{112, 173, 71}&#10;&#10;$\ket{0}$&#10;&#10;&#10;\end{document}"/>
  <p:tag name="IGUANATEXSIZE" val="20"/>
  <p:tag name="IGUANATEXCURSOR" val="192"/>
  <p:tag name="TRANSPARENCY" val="True"/>
  <p:tag name="FILENAME" val=""/>
  <p:tag name="LATEXENGINEID" val="0"/>
  <p:tag name="TEMPFOLDER" val="C:\scratch\Iguana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9835"/>
  <p:tag name="ORIGINALWIDTH" val="302.9621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/>
  <p:tag name="IGUANATEXSIZE" val="20"/>
  <p:tag name="IGUANATEXCURSOR" val="215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9.73"/>
  <p:tag name="ORIGINALWIDTH" val="262.4672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/>
  <p:tag name="IGUANATEXSIZE" val="20"/>
  <p:tag name="IGUANATEXCURSOR" val="216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9835"/>
  <p:tag name="ORIGINALWIDTH" val="302.9621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/>
  <p:tag name="IGUANATEXSIZE" val="20"/>
  <p:tag name="IGUANATEXCURSOR" val="215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9835"/>
  <p:tag name="ORIGINALWIDTH" val="302.9621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uparrow}_\mathrm{Be^+}$&#10;&#10;&#10;\end{document}"/>
  <p:tag name="IGUANATEXSIZE" val="20"/>
  <p:tag name="IGUANATEXCURSOR" val="213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9835"/>
  <p:tag name="ORIGINALWIDTH" val="302.9621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/>
  <p:tag name="IGUANATEXSIZE" val="20"/>
  <p:tag name="IGUANATEXCURSOR" val="215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9.73"/>
  <p:tag name="ORIGINALWIDTH" val="262.4672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/>
  <p:tag name="IGUANATEXSIZE" val="20"/>
  <p:tag name="IGUANATEXCURSOR" val="216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17.7353"/>
  <p:tag name="LATEXADDIN" val="\documentclass{article}&#10;\usepackage{amsmath}&#10;\usepackage{braket}&#10;\usepackage[usenames, dvipsnames]{color}&#10;&#10;\pagestyle{empty}&#10;\begin{document}&#10;\definecolor{mygreen}{RGB}{112, 173, 71}&#10;&#10;$\ket{0}$&#10;&#10;&#10;\end{document}"/>
  <p:tag name="IGUANATEXSIZE" val="20"/>
  <p:tag name="IGUANATEXCURSOR" val="192"/>
  <p:tag name="TRANSPARENCY" val="True"/>
  <p:tag name="FILENAME" val=""/>
  <p:tag name="LATEXENGINEID" val="0"/>
  <p:tag name="TEMPFOLDER" val="C:\scratch\Iguana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9.73"/>
  <p:tag name="ORIGINALWIDTH" val="262.4672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/>
  <p:tag name="IGUANATEXSIZE" val="20"/>
  <p:tag name="IGUANATEXCURSOR" val="216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17.7353"/>
  <p:tag name="LATEXADDIN" val="\documentclass{article}&#10;\usepackage{amsmath}&#10;\usepackage{braket}&#10;\usepackage[usenames, dvipsnames]{color}&#10;&#10;\pagestyle{empty}&#10;\begin{document}&#10;\definecolor{mygreen}{RGB}{112, 173, 71}&#10;&#10;$\ket{0}$&#10;&#10;&#10;\end{document}"/>
  <p:tag name="IGUANATEXSIZE" val="20"/>
  <p:tag name="IGUANATEXCURSOR" val="192"/>
  <p:tag name="TRANSPARENCY" val="True"/>
  <p:tag name="FILENAME" val=""/>
  <p:tag name="LATEXENGINEID" val="0"/>
  <p:tag name="TEMPFOLDER" val="C:\scratch\Iguana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9.73"/>
  <p:tag name="ORIGINALWIDTH" val="912.6359"/>
  <p:tag name="OUTPUTTYPE" val="PNG"/>
  <p:tag name="IGUANATEXVERSION" val="160"/>
  <p:tag name="LATEXADDIN" val="\documentclass{article}&#10;\usepackage{amsmath}&#10;\usepackage{braket}&#10;\usepackage[usenames, dvipsnames]{color}&#10;&#10;\pagestyle{empty}&#10;\begin{document}&#10;\definecolor{mygreen}{RGB}{112, 173, 71}&#10;&#10;$\alpha \ket{a}_\mathrm{H_2^+} + \beta \ket{b}_\mathrm{H_2^+}$&#10;&#10;&#10;\end{document}"/>
  <p:tag name="IGUANATEXSIZE" val="20"/>
  <p:tag name="IGUANATEXCURSOR" val="229"/>
  <p:tag name="TRANSPARENCY" val="True"/>
  <p:tag name="LATEXENGINEID" val="0"/>
  <p:tag name="TEMPFOLDER" val="C:\Users\schmidfab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159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/>
  <p:tag name="LATEXENGINEID" val="0"/>
  <p:tag name="LATEXFORMHEIGHT" val=" 312"/>
  <p:tag name="LATEXFORMWIDTH" val=" 384"/>
  <p:tag name="LATEXFORMWRAP" val="True"/>
  <p:tag name="ORIGINALHEIGHT" val=" 131.9835"/>
  <p:tag name="ORIGINALWIDTH" val=" 302.9621"/>
  <p:tag name="OUTPUTDPI" val=" 1200"/>
  <p:tag name="OUTPUTTYPE" val="PNG"/>
  <p:tag name="TEMPFOLDER" val="c:\temp\"/>
  <p:tag name="TRANSPARENCY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192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ket{0}$&#10;&#10;&#10;\end{document}"/>
  <p:tag name="LATEXENGINEID" val="0"/>
  <p:tag name="LATEXFORMHEIGHT" val=" 271.5"/>
  <p:tag name="LATEXFORMWIDTH" val=" 384"/>
  <p:tag name="LATEXFORMWRAP" val="True"/>
  <p:tag name="ORIGINALHEIGHT" val=" 125.2343"/>
  <p:tag name="ORIGINALWIDTH" val=" 117.7353"/>
  <p:tag name="OUTPUTDPI" val=" 1200"/>
  <p:tag name="OUTPUTTYPE" val="PNG"/>
  <p:tag name="TEMPFOLDER" val="c:\temp\"/>
  <p:tag name="TRANSPARENCY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215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alpha \ket{0} + \beta \ket{1}$&#10;&#10;&#10;\end{document}"/>
  <p:tag name="LATEXENGINEID" val="0"/>
  <p:tag name="LATEXFORMHEIGHT" val=" 312"/>
  <p:tag name="LATEXFORMWIDTH" val=" 384"/>
  <p:tag name="LATEXFORMWRAP" val="True"/>
  <p:tag name="ORIGINALHEIGHT" val=" 125.2343"/>
  <p:tag name="ORIGINALWIDTH" val=" 623.922"/>
  <p:tag name="OUTPUTDPI" val=" 1200"/>
  <p:tag name="OUTPUTTYPE" val="PNG"/>
  <p:tag name="TEMPFOLDER" val="c:\temp\"/>
  <p:tag name="TRANSPARENCY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213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/>
  <p:tag name="LATEXENGINEID" val="0"/>
  <p:tag name="LATEXFORMHEIGHT" val=" 519.75"/>
  <p:tag name="LATEXFORMWIDTH" val=" 765"/>
  <p:tag name="LATEXFORMWRAP" val="True"/>
  <p:tag name="ORIGINALHEIGHT" val=" 159.73"/>
  <p:tag name="ORIGINALWIDTH" val=" 262.4672"/>
  <p:tag name="OUTPUTDPI" val=" 1200"/>
  <p:tag name="OUTPUTTYPE" val="PNG"/>
  <p:tag name="TEMPFOLDER" val="c:\temp\"/>
  <p:tag name="TRANSPARENCY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256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alpha \ket{\downarrow}_\mathrm{Be^+} + \beta \ket{\uparrow}_\mathrm{Be^+}$&#10;&#10;&#10;\end{document}"/>
  <p:tag name="LATEXENGINEID" val="0"/>
  <p:tag name="LATEXFORMHEIGHT" val=" 476.25"/>
  <p:tag name="LATEXFORMWIDTH" val=" 745.5"/>
  <p:tag name="LATEXFORMWRAP" val="True"/>
  <p:tag name="ORIGINALHEIGHT" val=" 131.9835"/>
  <p:tag name="ORIGINALWIDTH" val=" 998.8751"/>
  <p:tag name="OUTPUTDPI" val=" 1200"/>
  <p:tag name="OUTPUTTYPE" val="PNG"/>
  <p:tag name="TEMPFOLDER" val="c:\temp\"/>
  <p:tag name="TRANSPARENCY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192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ket{0}$&#10;&#10;&#10;\end{document}"/>
  <p:tag name="LATEXENGINEID" val="0"/>
  <p:tag name="LATEXFORMHEIGHT" val=" 271.5"/>
  <p:tag name="LATEXFORMWIDTH" val=" 384"/>
  <p:tag name="LATEXFORMWRAP" val="True"/>
  <p:tag name="ORIGINALHEIGHT" val=" 125.2343"/>
  <p:tag name="ORIGINALWIDTH" val=" 117.7353"/>
  <p:tag name="OUTPUTDPI" val=" 1200"/>
  <p:tag name="OUTPUTTYPE" val="PNG"/>
  <p:tag name="TEMPFOLDER" val="c:\temp\"/>
  <p:tag name="TRANSPARENCY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159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Be^+}$&#10;&#10;&#10;\end{document}"/>
  <p:tag name="LATEXENGINEID" val="0"/>
  <p:tag name="LATEXFORMHEIGHT" val=" 312"/>
  <p:tag name="LATEXFORMWIDTH" val=" 384"/>
  <p:tag name="LATEXFORMWRAP" val="True"/>
  <p:tag name="ORIGINALHEIGHT" val=" 131.9835"/>
  <p:tag name="ORIGINALWIDTH" val=" 302.9621"/>
  <p:tag name="OUTPUTDPI" val=" 1200"/>
  <p:tag name="OUTPUTTYPE" val="PNG"/>
  <p:tag name="TEMPFOLDER" val="c:\temp\"/>
  <p:tag name="TRANSPARENCY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CHOOSECOLOR" val="False"/>
  <p:tag name="COLORHEX" val="000000"/>
  <p:tag name="IGUANATEXCURSOR" val="213"/>
  <p:tag name="IGUANATEXSIZE" val="20"/>
  <p:tag name="IGUANATEXVERSION" val="162"/>
  <p:tag name="LATEXADDIN" val="\documentclass{article}&#10;\usepackage{amsmath}&#10;\usepackage{braket}&#10;\usepackage[usenames, dvipsnames]{color}&#10;&#10;\pagestyle{empty}&#10;\begin{document}&#10;\definecolor{mygreen}{RGB}{112, 173, 71}&#10;&#10;$\ket{\downarrow}_\mathrm{H_2^+}$&#10;&#10;&#10;\end{document}"/>
  <p:tag name="LATEXENGINEID" val="0"/>
  <p:tag name="LATEXFORMHEIGHT" val=" 519.75"/>
  <p:tag name="LATEXFORMWIDTH" val=" 765"/>
  <p:tag name="LATEXFORMWRAP" val="True"/>
  <p:tag name="ORIGINALHEIGHT" val=" 159.73"/>
  <p:tag name="ORIGINALWIDTH" val=" 262.4672"/>
  <p:tag name="OUTPUTDPI" val=" 1200"/>
  <p:tag name="OUTPUTTYPE" val="PNG"/>
  <p:tag name="TEMPFOLDER" val="c:\temp\"/>
  <p:tag name="TRANSPARENCY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FILENAME" val=""/>
  <p:tag name="IGUANATEXCURSOR" val="187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L = 0$&#10;&#10;&#10;\end{document}"/>
  <p:tag name="LATEXENGINEID" val="0"/>
  <p:tag name="LATEXFORMHEIGHT" val="312"/>
  <p:tag name="LATEXFORMWIDTH" val="384"/>
  <p:tag name="LATEXFORMWRAP" val="True"/>
  <p:tag name="ORIGINALHEIGHT" val="87.73905"/>
  <p:tag name="ORIGINALWIDTH" val="303.712"/>
  <p:tag name="OUTPUTDPI" val="1200"/>
  <p:tag name="TEMPFOLDER" val="C:\scratch\IguanaTemp\"/>
  <p:tag name="TRANSPARENCY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FILENAME" val=""/>
  <p:tag name="IGUANATEXCURSOR" val="187"/>
  <p:tag name="IGUANATEXSIZE" val="20"/>
  <p:tag name="LATEXADDIN" val="\documentclass{article}&#10;\usepackage{amsmath}&#10;\usepackage{braket}&#10;\usepackage[usenames, dvipsnames]{color}&#10;&#10;\pagestyle{empty}&#10;\begin{document}&#10;\definecolor{mygreen}{RGB}{255, 0, 0}&#10;&#10;$L = 1$&#10;&#10;&#10;\end{document}"/>
  <p:tag name="LATEXENGINEID" val="0"/>
  <p:tag name="LATEXFORMHEIGHT" val="312"/>
  <p:tag name="LATEXFORMWIDTH" val="384"/>
  <p:tag name="LATEXFORMWRAP" val="True"/>
  <p:tag name="ORIGINALHEIGHT" val="84.73937"/>
  <p:tag name="ORIGINALWIDTH" val="298.4627"/>
  <p:tag name="OUTPUTDPI" val="1200"/>
  <p:tag name="TEMPFOLDER" val="C:\scratch\IguanaTemp\"/>
  <p:tag name="TRANSPARENCY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76aa73c-da84-47f7-9575-4947f30b78c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65466463B224F459B195683D730AA16" ma:contentTypeVersion="6" ma:contentTypeDescription="Ein neues Dokument erstellen." ma:contentTypeScope="" ma:versionID="4d795e01a98d5f886e412b2700c8641e">
  <xsd:schema xmlns:xsd="http://www.w3.org/2001/XMLSchema" xmlns:xs="http://www.w3.org/2001/XMLSchema" xmlns:p="http://schemas.microsoft.com/office/2006/metadata/properties" xmlns:ns3="a76aa73c-da84-47f7-9575-4947f30b78c6" targetNamespace="http://schemas.microsoft.com/office/2006/metadata/properties" ma:root="true" ma:fieldsID="d8ba600f948200071509c19fd5f6f87c" ns3:_="">
    <xsd:import namespace="a76aa73c-da84-47f7-9575-4947f30b78c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6aa73c-da84-47f7-9575-4947f30b78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B839F2-7830-477B-ADBB-B3D98D17C2CD}">
  <ds:schemaRefs>
    <ds:schemaRef ds:uri="a76aa73c-da84-47f7-9575-4947f30b78c6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5B5189E-2090-4617-80C7-AAE5BDEA02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AD1A6E-087F-42CB-8FFD-1CDE79129A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6aa73c-da84-47f7-9575-4947f30b78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4135</TotalTime>
  <Words>1667</Words>
  <Application>Microsoft Office PowerPoint</Application>
  <PresentationFormat>Widescreen</PresentationFormat>
  <Paragraphs>364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Calibri Light</vt:lpstr>
      <vt:lpstr>Cambria Math</vt:lpstr>
      <vt:lpstr>Source Sans Pro Web</vt:lpstr>
      <vt:lpstr>Times New Roman</vt:lpstr>
      <vt:lpstr>Wingdings</vt:lpstr>
      <vt:lpstr>Office Theme</vt:lpstr>
      <vt:lpstr>Quantum logic spectroscopy of the hydrogen molecular 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 selective REMPI loading</vt:lpstr>
      <vt:lpstr>Axial motion: ground state cooling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Hyperfine spectroscopy</vt:lpstr>
      <vt:lpstr>Hyperfine spectroscopy</vt:lpstr>
      <vt:lpstr>Hyperfine spectroscopy - systematics</vt:lpstr>
      <vt:lpstr>Outlook: H2+</vt:lpstr>
      <vt:lpstr>Outlook: Other light molecules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Schmid  Fabian</dc:creator>
  <cp:lastModifiedBy>Schmid  Fabian</cp:lastModifiedBy>
  <cp:revision>2</cp:revision>
  <dcterms:created xsi:type="dcterms:W3CDTF">2026-05-12T08:05:39Z</dcterms:created>
  <dcterms:modified xsi:type="dcterms:W3CDTF">2026-05-20T21:43:09Z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0x010100165466463B224F459B195683D730AA16</vt:lpwstr>
  </property>
</Properties>
</file>