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omments/modernComment_140_63457C36.xml" ContentType="application/vnd.ms-powerpoint.comments+xml"/>
  <Override PartName="/ppt/comments/modernComment_13F_79E241C9.xml" ContentType="application/vnd.ms-powerpoint.comments+xml"/>
  <Override PartName="/ppt/comments/modernComment_15B_10106DA7.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45_1D79A19.xml" ContentType="application/vnd.ms-powerpoint.comments+xml"/>
  <Override PartName="/ppt/comments/modernComment_141_FE6BBF10.xml" ContentType="application/vnd.ms-powerpoint.comments+xml"/>
  <Override PartName="/ppt/comments/modernComment_144_C604C932.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2"/>
  </p:notesMasterIdLst>
  <p:sldIdLst>
    <p:sldId id="307" r:id="rId5"/>
    <p:sldId id="262" r:id="rId6"/>
    <p:sldId id="302" r:id="rId7"/>
    <p:sldId id="286" r:id="rId8"/>
    <p:sldId id="265" r:id="rId9"/>
    <p:sldId id="288" r:id="rId10"/>
    <p:sldId id="308" r:id="rId11"/>
    <p:sldId id="309" r:id="rId12"/>
    <p:sldId id="310" r:id="rId13"/>
    <p:sldId id="311" r:id="rId14"/>
    <p:sldId id="312" r:id="rId15"/>
    <p:sldId id="313" r:id="rId16"/>
    <p:sldId id="314" r:id="rId17"/>
    <p:sldId id="315" r:id="rId18"/>
    <p:sldId id="316" r:id="rId19"/>
    <p:sldId id="317" r:id="rId20"/>
    <p:sldId id="320" r:id="rId21"/>
    <p:sldId id="318" r:id="rId22"/>
    <p:sldId id="319" r:id="rId23"/>
    <p:sldId id="347" r:id="rId24"/>
    <p:sldId id="342" r:id="rId25"/>
    <p:sldId id="336" r:id="rId26"/>
    <p:sldId id="337" r:id="rId27"/>
    <p:sldId id="333" r:id="rId28"/>
    <p:sldId id="349" r:id="rId29"/>
    <p:sldId id="350" r:id="rId30"/>
    <p:sldId id="351" r:id="rId31"/>
    <p:sldId id="352" r:id="rId32"/>
    <p:sldId id="335" r:id="rId33"/>
    <p:sldId id="341" r:id="rId34"/>
    <p:sldId id="343" r:id="rId35"/>
    <p:sldId id="344" r:id="rId36"/>
    <p:sldId id="328" r:id="rId37"/>
    <p:sldId id="329" r:id="rId38"/>
    <p:sldId id="330" r:id="rId39"/>
    <p:sldId id="331" r:id="rId40"/>
    <p:sldId id="332" r:id="rId41"/>
    <p:sldId id="340" r:id="rId42"/>
    <p:sldId id="345" r:id="rId43"/>
    <p:sldId id="348" r:id="rId44"/>
    <p:sldId id="346" r:id="rId45"/>
    <p:sldId id="325" r:id="rId46"/>
    <p:sldId id="321" r:id="rId47"/>
    <p:sldId id="322" r:id="rId48"/>
    <p:sldId id="323" r:id="rId49"/>
    <p:sldId id="324" r:id="rId50"/>
    <p:sldId id="338" r:id="rId5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003CB1-C02D-6A90-2CCD-82AA35A1A107}" name="Koppensteiner, Wolfgang" initials="KW" userId="S::wolfgang.koppensteiner@oeaw.ac.at::008b7d55-921a-4c5e-a4e2-414cacc895c6" providerId="AD"/>
  <p188:author id="{83160DE3-B288-6B31-1EB8-C2F37D9E37DB}" name="Stöckle, Philipp" initials="SP" userId="S::philipp.stoeckle@oeaw.ac.at::00b44434-9aec-4461-9f50-ffb5ea3cda0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7BB"/>
    <a:srgbClr val="255FAC"/>
    <a:srgbClr val="93D6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804090-DC81-ADC5-98EC-249F86C72EE8}" v="94" dt="2025-11-18T11:56:05.803"/>
    <p1510:client id="{4D42AA4B-5178-EDE6-04CC-0F0E0B5D6E7D}" v="126" dt="2025-11-18T11:13:07.501"/>
    <p1510:client id="{6CF2D8C6-9855-EF16-97F1-34E51A0637DE}" v="7" dt="2025-11-18T10:16:49.748"/>
    <p1510:client id="{6E48B628-BD7B-DD82-87FC-0EEF67543930}" v="432" dt="2025-11-19T13:34:42.780"/>
    <p1510:client id="{86542936-EB79-9EA6-AB93-89B17DCDB64E}" v="4" dt="2025-11-18T08:31:29.323"/>
    <p1510:client id="{D0FFB616-54C5-4ECE-316A-9B72709A07D1}" v="5" dt="2025-11-18T09:16:15.696"/>
    <p1510:client id="{E97CC2E4-23E4-A20D-1727-07EFDDC05731}" v="8" dt="2025-11-19T16:39:45.21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omments/modernComment_13F_79E241C9.xml><?xml version="1.0" encoding="utf-8"?>
<p188:cmLst xmlns:a="http://schemas.openxmlformats.org/drawingml/2006/main" xmlns:r="http://schemas.openxmlformats.org/officeDocument/2006/relationships" xmlns:p188="http://schemas.microsoft.com/office/powerpoint/2018/8/main">
  <p188:cm id="{70CC5D16-C636-41B8-B726-69AD450A55C4}" authorId="{83160DE3-B288-6B31-1EB8-C2F37D9E37DB}" created="2025-11-13T09:21:04.379">
    <ac:deMkLst xmlns:ac="http://schemas.microsoft.com/office/drawing/2013/main/command">
      <pc:docMk xmlns:pc="http://schemas.microsoft.com/office/powerpoint/2013/main/command"/>
      <pc:sldMk xmlns:pc="http://schemas.microsoft.com/office/powerpoint/2013/main/command" cId="2044871113" sldId="319"/>
      <ac:spMk id="2" creationId="{EF3F78B4-FA51-B007-153F-73F162E46480}"/>
    </ac:deMkLst>
    <p188:txBody>
      <a:bodyPr/>
      <a:lstStyle/>
      <a:p>
        <a:r>
          <a:rPr lang="de-DE"/>
          <a:t>Daniel verfeinert, insbes. Pfeilrichtungen</a:t>
        </a:r>
      </a:p>
    </p188:txBody>
  </p188:cm>
</p188:cmLst>
</file>

<file path=ppt/comments/modernComment_140_63457C36.xml><?xml version="1.0" encoding="utf-8"?>
<p188:cmLst xmlns:a="http://schemas.openxmlformats.org/drawingml/2006/main" xmlns:r="http://schemas.openxmlformats.org/officeDocument/2006/relationships" xmlns:p188="http://schemas.microsoft.com/office/powerpoint/2018/8/main">
  <p188:cm id="{FCA6F178-E6CE-421F-939D-90E5B9865742}" authorId="{B1003CB1-C02D-6A90-2CCD-82AA35A1A107}" created="2025-11-14T08:44:40.416">
    <ac:txMkLst xmlns:ac="http://schemas.microsoft.com/office/drawing/2013/main/command">
      <pc:docMk xmlns:pc="http://schemas.microsoft.com/office/powerpoint/2013/main/command"/>
      <pc:sldMk xmlns:pc="http://schemas.microsoft.com/office/powerpoint/2013/main/command" cId="1665498166" sldId="320"/>
      <ac:spMk id="3" creationId="{299654B9-CB92-3993-057F-98126265E37D}"/>
      <ac:txMk cp="192" len="17">
        <ac:context len="210" hash="4277391651"/>
      </ac:txMk>
    </ac:txMkLst>
    <p188:pos x="2785008" y="2420867"/>
    <p188:txBody>
      <a:bodyPr/>
      <a:lstStyle/>
      <a:p>
        <a:r>
          <a:rPr lang="en-US"/>
          <a:t>Vorschlag:
today: 1) qualitative comparison (two lemmas) and 2) a quantiative analysis (six lemmas)</a:t>
        </a:r>
      </a:p>
    </p188:txBody>
  </p188:cm>
</p188:cmLst>
</file>

<file path=ppt/comments/modernComment_141_FE6BBF10.xml><?xml version="1.0" encoding="utf-8"?>
<p188:cmLst xmlns:a="http://schemas.openxmlformats.org/drawingml/2006/main" xmlns:r="http://schemas.openxmlformats.org/officeDocument/2006/relationships" xmlns:p188="http://schemas.microsoft.com/office/powerpoint/2018/8/main">
  <p188:cm id="{123F5950-DFB0-4ACA-A402-46894F2BDED4}" authorId="{83160DE3-B288-6B31-1EB8-C2F37D9E37DB}" created="2025-11-13T09:26:22.089">
    <ac:deMkLst xmlns:ac="http://schemas.microsoft.com/office/drawing/2013/main/command">
      <pc:docMk xmlns:pc="http://schemas.microsoft.com/office/powerpoint/2013/main/command"/>
      <pc:sldMk xmlns:pc="http://schemas.microsoft.com/office/powerpoint/2013/main/command" cId="4268474128" sldId="321"/>
      <ac:spMk id="2" creationId="{EF3F78B4-FA51-B007-153F-73F162E46480}"/>
    </ac:deMkLst>
    <p188:txBody>
      <a:bodyPr/>
      <a:lstStyle/>
      <a:p>
        <a:r>
          <a:rPr lang="de-DE"/>
          <a:t>ersetzen durch neue 6 Lemmata
ergänzen: (mehr) qualitative und (mehr) quantitative Evaluierungsmethoden</a:t>
        </a:r>
      </a:p>
    </p188:txBody>
  </p188:cm>
</p188:cmLst>
</file>

<file path=ppt/comments/modernComment_144_C604C932.xml><?xml version="1.0" encoding="utf-8"?>
<p188:cmLst xmlns:a="http://schemas.openxmlformats.org/drawingml/2006/main" xmlns:r="http://schemas.openxmlformats.org/officeDocument/2006/relationships" xmlns:p188="http://schemas.microsoft.com/office/powerpoint/2018/8/main">
  <p188:cm id="{0D0FCF11-8305-4B7B-896E-75C900EAE737}" authorId="{83160DE3-B288-6B31-1EB8-C2F37D9E37DB}" status="resolved" created="2025-11-13T09:28:48.701" complete="100000">
    <ac:deMkLst xmlns:ac="http://schemas.microsoft.com/office/drawing/2013/main/command">
      <pc:docMk xmlns:pc="http://schemas.microsoft.com/office/powerpoint/2013/main/command"/>
      <pc:sldMk xmlns:pc="http://schemas.microsoft.com/office/powerpoint/2013/main/command" cId="3322202418" sldId="324"/>
      <ac:spMk id="2" creationId="{EF3F78B4-FA51-B007-153F-73F162E46480}"/>
    </ac:deMkLst>
    <p188:replyLst>
      <p188:reply id="{3CB456B6-DB22-4B45-A9C6-D7BDDEB74EBD}" authorId="{B1003CB1-C02D-6A90-2CCD-82AA35A1A107}" created="2025-11-14T08:45:44.745">
        <p188:txBody>
          <a:bodyPr/>
          <a:lstStyle/>
          <a:p>
            <a:r>
              <a:rPr lang="en-US"/>
              <a:t>eingebaut</a:t>
            </a:r>
          </a:p>
        </p188:txBody>
      </p188:reply>
    </p188:replyLst>
    <p188:txBody>
      <a:bodyPr/>
      <a:lstStyle/>
      <a:p>
        <a:r>
          <a:rPr lang="de-DE"/>
          <a:t>weitere Folie mit Prompt 4</a:t>
        </a:r>
      </a:p>
    </p188:txBody>
  </p188:cm>
</p188:cmLst>
</file>

<file path=ppt/comments/modernComment_145_1D79A19.xml><?xml version="1.0" encoding="utf-8"?>
<p188:cmLst xmlns:a="http://schemas.openxmlformats.org/drawingml/2006/main" xmlns:r="http://schemas.openxmlformats.org/officeDocument/2006/relationships" xmlns:p188="http://schemas.microsoft.com/office/powerpoint/2018/8/main">
  <p188:cm id="{BB09ED4E-0989-4251-A6CC-1B24024B1E7F}" authorId="{83160DE3-B288-6B31-1EB8-C2F37D9E37DB}" created="2025-11-13T09:29:56.440">
    <ac:deMkLst xmlns:ac="http://schemas.microsoft.com/office/drawing/2013/main/command">
      <pc:docMk xmlns:pc="http://schemas.microsoft.com/office/powerpoint/2013/main/command"/>
      <pc:sldMk xmlns:pc="http://schemas.microsoft.com/office/powerpoint/2013/main/command" cId="30906905" sldId="325"/>
      <ac:spMk id="2" creationId="{EF3F78B4-FA51-B007-153F-73F162E46480}"/>
    </ac:deMkLst>
    <p188:txBody>
      <a:bodyPr/>
      <a:lstStyle/>
      <a:p>
        <a:r>
          <a:rPr lang="de-DE"/>
          <a:t>diese Folie raus bzw. ersetzen:
1 oder 2 Lemmata - tabellarisch Bedeutungen (LIÖ, Llama, Claude) vergleichen</a:t>
        </a:r>
      </a:p>
    </p188:txBody>
  </p188:cm>
</p188:cmLst>
</file>

<file path=ppt/comments/modernComment_15B_10106DA7.xml><?xml version="1.0" encoding="utf-8"?>
<p188:cmLst xmlns:a="http://schemas.openxmlformats.org/drawingml/2006/main" xmlns:r="http://schemas.openxmlformats.org/officeDocument/2006/relationships" xmlns:p188="http://schemas.microsoft.com/office/powerpoint/2018/8/main">
  <p188:cm id="{BFDE37E8-0162-4CAC-90A5-A3AC08E47033}" authorId="{83160DE3-B288-6B31-1EB8-C2F37D9E37DB}" created="2025-11-13T09:21:04.379">
    <ac:deMkLst xmlns:ac="http://schemas.microsoft.com/office/drawing/2013/main/command">
      <pc:docMk xmlns:pc="http://schemas.microsoft.com/office/powerpoint/2013/main/command"/>
      <pc:sldMk xmlns:pc="http://schemas.microsoft.com/office/powerpoint/2013/main/command" cId="2044871113" sldId="319"/>
      <ac:spMk id="2" creationId="{EF3F78B4-FA51-B007-153F-73F162E46480}"/>
    </ac:deMkLst>
    <p188:txBody>
      <a:bodyPr/>
      <a:lstStyle/>
      <a:p>
        <a:r>
          <a:rPr lang="de-DE"/>
          <a:t>Daniel verfeinert, insbes. Pfeilrichtungen</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EE124B-E7F9-4860-89C8-90D8A74A921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6EE23C54-E2CA-4B73-A347-37D0F14A5A06}">
      <dgm:prSet phldrT="[Text]" phldr="0"/>
      <dgm:spPr/>
      <dgm:t>
        <a:bodyPr/>
        <a:lstStyle/>
        <a:p>
          <a:pPr rtl="0"/>
          <a:r>
            <a:rPr lang="en-US">
              <a:latin typeface="Trebuchet MS" panose="020B0603020202020204"/>
            </a:rPr>
            <a:t> Structure</a:t>
          </a:r>
          <a:endParaRPr lang="en-US"/>
        </a:p>
      </dgm:t>
    </dgm:pt>
    <dgm:pt modelId="{4B5272A8-B9CB-4839-8458-E49E3124C04A}" type="parTrans" cxnId="{38B9E2F7-46A3-4898-A9EA-D87C74D44A6C}">
      <dgm:prSet/>
      <dgm:spPr/>
      <dgm:t>
        <a:bodyPr/>
        <a:lstStyle/>
        <a:p>
          <a:endParaRPr lang="en-US"/>
        </a:p>
      </dgm:t>
    </dgm:pt>
    <dgm:pt modelId="{530E0929-07F3-4D06-82ED-83D62C892E66}" type="sibTrans" cxnId="{38B9E2F7-46A3-4898-A9EA-D87C74D44A6C}">
      <dgm:prSet/>
      <dgm:spPr/>
      <dgm:t>
        <a:bodyPr/>
        <a:lstStyle/>
        <a:p>
          <a:endParaRPr lang="en-US"/>
        </a:p>
      </dgm:t>
    </dgm:pt>
    <dgm:pt modelId="{E9298210-E41A-414D-969E-BEB428F494A1}">
      <dgm:prSet phldrT="[Text]"/>
      <dgm:spPr/>
      <dgm:t>
        <a:bodyPr/>
        <a:lstStyle/>
        <a:p>
          <a:pPr rtl="0"/>
          <a:r>
            <a:rPr lang="en-US">
              <a:latin typeface="Trebuchet MS" panose="020B0603020202020204"/>
            </a:rPr>
            <a:t> Dictionary article format</a:t>
          </a:r>
          <a:endParaRPr lang="en-US"/>
        </a:p>
      </dgm:t>
    </dgm:pt>
    <dgm:pt modelId="{6C8C47DB-D152-4CF8-9E34-18A12434F31E}" type="parTrans" cxnId="{F7A25B08-D462-4A0D-8747-5BD8A921AB8A}">
      <dgm:prSet/>
      <dgm:spPr/>
      <dgm:t>
        <a:bodyPr/>
        <a:lstStyle/>
        <a:p>
          <a:endParaRPr lang="en-US"/>
        </a:p>
      </dgm:t>
    </dgm:pt>
    <dgm:pt modelId="{D29ADCE9-F032-4192-ABE1-6E6587B9224C}" type="sibTrans" cxnId="{F7A25B08-D462-4A0D-8747-5BD8A921AB8A}">
      <dgm:prSet/>
      <dgm:spPr/>
      <dgm:t>
        <a:bodyPr/>
        <a:lstStyle/>
        <a:p>
          <a:endParaRPr lang="en-US"/>
        </a:p>
      </dgm:t>
    </dgm:pt>
    <dgm:pt modelId="{0F03A680-E5D0-4523-9B0F-D8D23AFA24DB}">
      <dgm:prSet phldrT="[Text]" phldr="0"/>
      <dgm:spPr/>
      <dgm:t>
        <a:bodyPr/>
        <a:lstStyle/>
        <a:p>
          <a:pPr rtl="0"/>
          <a:r>
            <a:rPr lang="en-US">
              <a:latin typeface="Trebuchet MS" panose="020B0603020202020204"/>
            </a:rPr>
            <a:t> Inclusion of requested information / content</a:t>
          </a:r>
          <a:endParaRPr lang="en-US"/>
        </a:p>
      </dgm:t>
    </dgm:pt>
    <dgm:pt modelId="{BC65E84C-BA53-4360-9A87-719DB3DBCAE6}" type="parTrans" cxnId="{2CB2862E-DA19-406D-9947-E9B3D0868CBB}">
      <dgm:prSet/>
      <dgm:spPr/>
      <dgm:t>
        <a:bodyPr/>
        <a:lstStyle/>
        <a:p>
          <a:endParaRPr lang="en-US"/>
        </a:p>
      </dgm:t>
    </dgm:pt>
    <dgm:pt modelId="{13329949-BFD5-4CDE-A5A0-81FD5CF7534E}" type="sibTrans" cxnId="{2CB2862E-DA19-406D-9947-E9B3D0868CBB}">
      <dgm:prSet/>
      <dgm:spPr/>
      <dgm:t>
        <a:bodyPr/>
        <a:lstStyle/>
        <a:p>
          <a:endParaRPr lang="en-US"/>
        </a:p>
      </dgm:t>
    </dgm:pt>
    <dgm:pt modelId="{75E0AAFB-A00F-43BB-AA58-1B6B72A15726}">
      <dgm:prSet phldrT="[Text]"/>
      <dgm:spPr/>
      <dgm:t>
        <a:bodyPr/>
        <a:lstStyle/>
        <a:p>
          <a:pPr rtl="0"/>
          <a:r>
            <a:rPr lang="en-US">
              <a:latin typeface="Trebuchet MS" panose="020B0603020202020204"/>
            </a:rPr>
            <a:t> Semantic classification</a:t>
          </a:r>
          <a:endParaRPr lang="en-US"/>
        </a:p>
      </dgm:t>
    </dgm:pt>
    <dgm:pt modelId="{58CD39C0-DE69-4669-9E43-55989383E7AA}" type="parTrans" cxnId="{AC0C5627-A2E2-4FF2-81FE-8D39E0C8ACA7}">
      <dgm:prSet/>
      <dgm:spPr/>
      <dgm:t>
        <a:bodyPr/>
        <a:lstStyle/>
        <a:p>
          <a:endParaRPr lang="en-US"/>
        </a:p>
      </dgm:t>
    </dgm:pt>
    <dgm:pt modelId="{7335DA79-B37C-4483-A06B-3692FA85840C}" type="sibTrans" cxnId="{AC0C5627-A2E2-4FF2-81FE-8D39E0C8ACA7}">
      <dgm:prSet/>
      <dgm:spPr/>
      <dgm:t>
        <a:bodyPr/>
        <a:lstStyle/>
        <a:p>
          <a:endParaRPr lang="en-US"/>
        </a:p>
      </dgm:t>
    </dgm:pt>
    <dgm:pt modelId="{E544AF82-75F7-4022-936B-34CEBE667A61}">
      <dgm:prSet phldrT="[Text]" phldr="0"/>
      <dgm:spPr/>
      <dgm:t>
        <a:bodyPr/>
        <a:lstStyle/>
        <a:p>
          <a:pPr rtl="0"/>
          <a:r>
            <a:rPr lang="en-US">
              <a:latin typeface="Trebuchet MS" panose="020B0603020202020204"/>
            </a:rPr>
            <a:t> Generation of categories (e.g., quantity, coherence, denomination)</a:t>
          </a:r>
          <a:endParaRPr lang="en-US"/>
        </a:p>
      </dgm:t>
    </dgm:pt>
    <dgm:pt modelId="{6117ED02-9B54-45C1-9342-321278444D83}" type="parTrans" cxnId="{DD905DA8-E000-4B34-BE8A-8004ADCE664E}">
      <dgm:prSet/>
      <dgm:spPr/>
      <dgm:t>
        <a:bodyPr/>
        <a:lstStyle/>
        <a:p>
          <a:endParaRPr lang="en-US"/>
        </a:p>
      </dgm:t>
    </dgm:pt>
    <dgm:pt modelId="{F8D6A8B0-40E2-4967-866F-E99A0132D193}" type="sibTrans" cxnId="{DD905DA8-E000-4B34-BE8A-8004ADCE664E}">
      <dgm:prSet/>
      <dgm:spPr/>
      <dgm:t>
        <a:bodyPr/>
        <a:lstStyle/>
        <a:p>
          <a:endParaRPr lang="en-US"/>
        </a:p>
      </dgm:t>
    </dgm:pt>
    <dgm:pt modelId="{D40ACA14-890A-488C-BC6D-4A393B746C36}">
      <dgm:prSet phldrT="[Text]" phldr="0"/>
      <dgm:spPr/>
      <dgm:t>
        <a:bodyPr/>
        <a:lstStyle/>
        <a:p>
          <a:pPr rtl="0"/>
          <a:r>
            <a:rPr lang="en-US">
              <a:latin typeface="Trebuchet MS" panose="020B0603020202020204"/>
            </a:rPr>
            <a:t> Comparison to WBÖ-articles</a:t>
          </a:r>
          <a:endParaRPr lang="en-US"/>
        </a:p>
      </dgm:t>
    </dgm:pt>
    <dgm:pt modelId="{7214054C-049E-46D9-8139-E03A442291F7}" type="parTrans" cxnId="{05D0CBDF-F747-4201-9DA6-A3806EF6F877}">
      <dgm:prSet/>
      <dgm:spPr/>
      <dgm:t>
        <a:bodyPr/>
        <a:lstStyle/>
        <a:p>
          <a:endParaRPr lang="en-US"/>
        </a:p>
      </dgm:t>
    </dgm:pt>
    <dgm:pt modelId="{70A493CC-2E85-4995-AF3E-D154B8EEE587}" type="sibTrans" cxnId="{05D0CBDF-F747-4201-9DA6-A3806EF6F877}">
      <dgm:prSet/>
      <dgm:spPr/>
      <dgm:t>
        <a:bodyPr/>
        <a:lstStyle/>
        <a:p>
          <a:endParaRPr lang="en-US"/>
        </a:p>
      </dgm:t>
    </dgm:pt>
    <dgm:pt modelId="{960B4D35-C38F-44EB-899D-4B994E37FE16}">
      <dgm:prSet phldr="0"/>
      <dgm:spPr/>
      <dgm:t>
        <a:bodyPr/>
        <a:lstStyle/>
        <a:p>
          <a:pPr rtl="0"/>
          <a:r>
            <a:rPr lang="en-US" sz="2200">
              <a:latin typeface="Trebuchet MS" panose="020B0603020202020204"/>
            </a:rPr>
            <a:t> Data fidelity</a:t>
          </a:r>
        </a:p>
      </dgm:t>
    </dgm:pt>
    <dgm:pt modelId="{7A9BA494-AE26-4FD1-B526-9F4C8BAA5380}" type="parTrans" cxnId="{86130631-6452-4526-A796-41B9DF4DEF72}">
      <dgm:prSet/>
      <dgm:spPr/>
    </dgm:pt>
    <dgm:pt modelId="{EE0E5664-AC48-4ECE-88C7-4281D06687B3}" type="sibTrans" cxnId="{86130631-6452-4526-A796-41B9DF4DEF72}">
      <dgm:prSet/>
      <dgm:spPr/>
    </dgm:pt>
    <dgm:pt modelId="{7B615B32-1F1D-4589-9D62-81AB5E5BFC51}">
      <dgm:prSet phldr="0"/>
      <dgm:spPr/>
      <dgm:t>
        <a:bodyPr/>
        <a:lstStyle/>
        <a:p>
          <a:pPr rtl="0"/>
          <a:r>
            <a:rPr lang="en-US" sz="1800">
              <a:latin typeface="Trebuchet MS" panose="020B0603020202020204"/>
            </a:rPr>
            <a:t> Detection of hallucinated content</a:t>
          </a:r>
        </a:p>
      </dgm:t>
    </dgm:pt>
    <dgm:pt modelId="{44D1C8AD-2F78-4DB0-A7D4-C4A76ECBD711}" type="parTrans" cxnId="{B1690C2D-BCF0-4E3C-B38D-C5B7EEFD2F35}">
      <dgm:prSet/>
      <dgm:spPr/>
    </dgm:pt>
    <dgm:pt modelId="{5E0C64E3-FF97-42FE-88BD-2C217F4E5BE2}" type="sibTrans" cxnId="{B1690C2D-BCF0-4E3C-B38D-C5B7EEFD2F35}">
      <dgm:prSet/>
      <dgm:spPr/>
    </dgm:pt>
    <dgm:pt modelId="{510C86A8-23F9-4938-8012-E87B2D79B9FB}">
      <dgm:prSet phldr="0"/>
      <dgm:spPr/>
      <dgm:t>
        <a:bodyPr/>
        <a:lstStyle/>
        <a:p>
          <a:pPr rtl="0"/>
          <a:r>
            <a:rPr lang="en-US" sz="1800">
              <a:latin typeface="Trebuchet MS" panose="020B0603020202020204"/>
            </a:rPr>
            <a:t> Assignment of document-IDs to categories</a:t>
          </a:r>
        </a:p>
      </dgm:t>
    </dgm:pt>
    <dgm:pt modelId="{E00412B5-C8CF-4EE2-924F-AF9746F5D509}" type="parTrans" cxnId="{BDDA7BD7-CEF8-44FB-BF8D-05113FF84A4C}">
      <dgm:prSet/>
      <dgm:spPr/>
    </dgm:pt>
    <dgm:pt modelId="{B5D0EA63-232D-4C2F-AA3C-C7C12D14183D}" type="sibTrans" cxnId="{BDDA7BD7-CEF8-44FB-BF8D-05113FF84A4C}">
      <dgm:prSet/>
      <dgm:spPr/>
    </dgm:pt>
    <dgm:pt modelId="{7C8420C7-4709-476C-B793-8EF0877BB104}">
      <dgm:prSet phldr="0"/>
      <dgm:spPr/>
      <dgm:t>
        <a:bodyPr/>
        <a:lstStyle/>
        <a:p>
          <a:pPr rtl="0"/>
          <a:r>
            <a:rPr lang="en-US">
              <a:latin typeface="Trebuchet MS" panose="020B0603020202020204"/>
            </a:rPr>
            <a:t> Handling of </a:t>
          </a:r>
          <a:r>
            <a:rPr lang="en-US" err="1">
              <a:latin typeface="Trebuchet MS" panose="020B0603020202020204"/>
            </a:rPr>
            <a:t>formalia</a:t>
          </a:r>
          <a:r>
            <a:rPr lang="en-US">
              <a:latin typeface="Trebuchet MS" panose="020B0603020202020204"/>
            </a:rPr>
            <a:t> (e.g., transcription)</a:t>
          </a:r>
        </a:p>
      </dgm:t>
    </dgm:pt>
    <dgm:pt modelId="{608EFC75-7905-4244-89D1-82164FCD6091}" type="parTrans" cxnId="{54841606-DD2A-478D-81AD-93CFB1A272F8}">
      <dgm:prSet/>
      <dgm:spPr/>
    </dgm:pt>
    <dgm:pt modelId="{B91C827A-0165-4758-A217-02F4F5F1DD2C}" type="sibTrans" cxnId="{54841606-DD2A-478D-81AD-93CFB1A272F8}">
      <dgm:prSet/>
      <dgm:spPr/>
    </dgm:pt>
    <dgm:pt modelId="{17CFC907-C992-4B91-823C-32B2818E57E6}">
      <dgm:prSet phldr="0"/>
      <dgm:spPr/>
      <dgm:t>
        <a:bodyPr/>
        <a:lstStyle/>
        <a:p>
          <a:pPr rtl="0"/>
          <a:r>
            <a:rPr lang="en-US" sz="1800">
              <a:latin typeface="Trebuchet MS" panose="020B0603020202020204"/>
            </a:rPr>
            <a:t> Usage of relevant data (e.g., document IDs, example sentences)</a:t>
          </a:r>
        </a:p>
      </dgm:t>
    </dgm:pt>
    <dgm:pt modelId="{6F4571F6-28F8-4F17-B390-A4F7F30E2703}" type="parTrans" cxnId="{E2ACBA8B-279C-4743-BE24-5276A45548E8}">
      <dgm:prSet/>
      <dgm:spPr/>
    </dgm:pt>
    <dgm:pt modelId="{13EE2E6D-B4F7-4D9D-9D48-296673905473}" type="sibTrans" cxnId="{E2ACBA8B-279C-4743-BE24-5276A45548E8}">
      <dgm:prSet/>
      <dgm:spPr/>
    </dgm:pt>
    <dgm:pt modelId="{4BB5489C-13EC-4B5A-A3C3-627D2466DC36}">
      <dgm:prSet phldr="0"/>
      <dgm:spPr/>
      <dgm:t>
        <a:bodyPr/>
        <a:lstStyle/>
        <a:p>
          <a:pPr rtl="0"/>
          <a:r>
            <a:rPr lang="en-US" sz="1800">
              <a:latin typeface="Trebuchet MS" panose="020B0603020202020204"/>
            </a:rPr>
            <a:t> Completeness and transparency of referencing provided </a:t>
          </a:r>
        </a:p>
      </dgm:t>
    </dgm:pt>
    <dgm:pt modelId="{95285437-68C5-49EE-9E28-F905E3BD219E}" type="parTrans" cxnId="{BD729A84-42A0-49D0-BE1A-C4202E7C90DC}">
      <dgm:prSet/>
      <dgm:spPr/>
    </dgm:pt>
    <dgm:pt modelId="{D1A01BD0-B9D3-4BAE-96A3-3D3FB7CDB874}" type="sibTrans" cxnId="{BD729A84-42A0-49D0-BE1A-C4202E7C90DC}">
      <dgm:prSet/>
      <dgm:spPr/>
    </dgm:pt>
    <dgm:pt modelId="{AE270EC0-9490-48CA-A0E0-953702AE652F}" type="pres">
      <dgm:prSet presAssocID="{06EE124B-E7F9-4860-89C8-90D8A74A9214}" presName="diagram" presStyleCnt="0">
        <dgm:presLayoutVars>
          <dgm:chPref val="1"/>
          <dgm:dir/>
          <dgm:animOne val="branch"/>
          <dgm:animLvl val="lvl"/>
          <dgm:resizeHandles/>
        </dgm:presLayoutVars>
      </dgm:prSet>
      <dgm:spPr/>
    </dgm:pt>
    <dgm:pt modelId="{01F92E15-85C1-4236-B5A1-92984C9E1116}" type="pres">
      <dgm:prSet presAssocID="{6EE23C54-E2CA-4B73-A347-37D0F14A5A06}" presName="root" presStyleCnt="0"/>
      <dgm:spPr/>
    </dgm:pt>
    <dgm:pt modelId="{D6341E94-8B55-4E38-B512-765514750922}" type="pres">
      <dgm:prSet presAssocID="{6EE23C54-E2CA-4B73-A347-37D0F14A5A06}" presName="rootComposite" presStyleCnt="0"/>
      <dgm:spPr/>
    </dgm:pt>
    <dgm:pt modelId="{787B1B7F-4CCD-41A4-9F4D-015AFED45581}" type="pres">
      <dgm:prSet presAssocID="{6EE23C54-E2CA-4B73-A347-37D0F14A5A06}" presName="rootText" presStyleLbl="node1" presStyleIdx="0" presStyleCnt="3"/>
      <dgm:spPr/>
    </dgm:pt>
    <dgm:pt modelId="{E7D8F815-A383-48C4-9F42-096F41707B1D}" type="pres">
      <dgm:prSet presAssocID="{6EE23C54-E2CA-4B73-A347-37D0F14A5A06}" presName="rootConnector" presStyleLbl="node1" presStyleIdx="0" presStyleCnt="3"/>
      <dgm:spPr/>
    </dgm:pt>
    <dgm:pt modelId="{3F05C014-9B25-4E2F-9C0A-1AE27C4FAE0F}" type="pres">
      <dgm:prSet presAssocID="{6EE23C54-E2CA-4B73-A347-37D0F14A5A06}" presName="childShape" presStyleCnt="0"/>
      <dgm:spPr/>
    </dgm:pt>
    <dgm:pt modelId="{2027D876-9B97-44FF-AF90-2674B840859C}" type="pres">
      <dgm:prSet presAssocID="{6C8C47DB-D152-4CF8-9E34-18A12434F31E}" presName="Name13" presStyleLbl="parChTrans1D2" presStyleIdx="0" presStyleCnt="9"/>
      <dgm:spPr/>
    </dgm:pt>
    <dgm:pt modelId="{E745186F-6BBF-4D8E-8E16-B8C8E1C50F4F}" type="pres">
      <dgm:prSet presAssocID="{E9298210-E41A-414D-969E-BEB428F494A1}" presName="childText" presStyleLbl="bgAcc1" presStyleIdx="0" presStyleCnt="9">
        <dgm:presLayoutVars>
          <dgm:bulletEnabled val="1"/>
        </dgm:presLayoutVars>
      </dgm:prSet>
      <dgm:spPr/>
    </dgm:pt>
    <dgm:pt modelId="{1D7995E3-4BB2-4F8E-8697-E331B44A0A1B}" type="pres">
      <dgm:prSet presAssocID="{BC65E84C-BA53-4360-9A87-719DB3DBCAE6}" presName="Name13" presStyleLbl="parChTrans1D2" presStyleIdx="1" presStyleCnt="9"/>
      <dgm:spPr/>
    </dgm:pt>
    <dgm:pt modelId="{B7E545EA-7023-4E2D-85C0-735A51153869}" type="pres">
      <dgm:prSet presAssocID="{0F03A680-E5D0-4523-9B0F-D8D23AFA24DB}" presName="childText" presStyleLbl="bgAcc1" presStyleIdx="1" presStyleCnt="9">
        <dgm:presLayoutVars>
          <dgm:bulletEnabled val="1"/>
        </dgm:presLayoutVars>
      </dgm:prSet>
      <dgm:spPr/>
    </dgm:pt>
    <dgm:pt modelId="{FDA9DECD-9025-4F8E-BE04-2BB8FC470CEF}" type="pres">
      <dgm:prSet presAssocID="{608EFC75-7905-4244-89D1-82164FCD6091}" presName="Name13" presStyleLbl="parChTrans1D2" presStyleIdx="2" presStyleCnt="9"/>
      <dgm:spPr/>
    </dgm:pt>
    <dgm:pt modelId="{37E77A6D-3EA0-4505-A1E2-350367A517E2}" type="pres">
      <dgm:prSet presAssocID="{7C8420C7-4709-476C-B793-8EF0877BB104}" presName="childText" presStyleLbl="bgAcc1" presStyleIdx="2" presStyleCnt="9">
        <dgm:presLayoutVars>
          <dgm:bulletEnabled val="1"/>
        </dgm:presLayoutVars>
      </dgm:prSet>
      <dgm:spPr/>
    </dgm:pt>
    <dgm:pt modelId="{FEEDA87D-1DDB-418D-B102-C3CE9D486D8C}" type="pres">
      <dgm:prSet presAssocID="{75E0AAFB-A00F-43BB-AA58-1B6B72A15726}" presName="root" presStyleCnt="0"/>
      <dgm:spPr/>
    </dgm:pt>
    <dgm:pt modelId="{9D62152E-2D25-46B4-99F3-E062FA894C9D}" type="pres">
      <dgm:prSet presAssocID="{75E0AAFB-A00F-43BB-AA58-1B6B72A15726}" presName="rootComposite" presStyleCnt="0"/>
      <dgm:spPr/>
    </dgm:pt>
    <dgm:pt modelId="{A7E179A6-E90D-41B3-B7A7-B75BBB701809}" type="pres">
      <dgm:prSet presAssocID="{75E0AAFB-A00F-43BB-AA58-1B6B72A15726}" presName="rootText" presStyleLbl="node1" presStyleIdx="1" presStyleCnt="3"/>
      <dgm:spPr/>
    </dgm:pt>
    <dgm:pt modelId="{F06A1D84-3769-462C-9FF5-FCDA91D4A44F}" type="pres">
      <dgm:prSet presAssocID="{75E0AAFB-A00F-43BB-AA58-1B6B72A15726}" presName="rootConnector" presStyleLbl="node1" presStyleIdx="1" presStyleCnt="3"/>
      <dgm:spPr/>
    </dgm:pt>
    <dgm:pt modelId="{7FDD37E3-3FC2-471A-864C-E9FBA4AE385C}" type="pres">
      <dgm:prSet presAssocID="{75E0AAFB-A00F-43BB-AA58-1B6B72A15726}" presName="childShape" presStyleCnt="0"/>
      <dgm:spPr/>
    </dgm:pt>
    <dgm:pt modelId="{94D05A8B-8AA7-4A2D-B127-F29DE8022BFB}" type="pres">
      <dgm:prSet presAssocID="{6117ED02-9B54-45C1-9342-321278444D83}" presName="Name13" presStyleLbl="parChTrans1D2" presStyleIdx="3" presStyleCnt="9"/>
      <dgm:spPr/>
    </dgm:pt>
    <dgm:pt modelId="{0ED55CE7-1052-4342-BBF1-BB994B17F2AD}" type="pres">
      <dgm:prSet presAssocID="{E544AF82-75F7-4022-936B-34CEBE667A61}" presName="childText" presStyleLbl="bgAcc1" presStyleIdx="3" presStyleCnt="9">
        <dgm:presLayoutVars>
          <dgm:bulletEnabled val="1"/>
        </dgm:presLayoutVars>
      </dgm:prSet>
      <dgm:spPr/>
    </dgm:pt>
    <dgm:pt modelId="{42F5A016-5428-4829-8C7D-905B94F82F85}" type="pres">
      <dgm:prSet presAssocID="{7214054C-049E-46D9-8139-E03A442291F7}" presName="Name13" presStyleLbl="parChTrans1D2" presStyleIdx="4" presStyleCnt="9"/>
      <dgm:spPr/>
    </dgm:pt>
    <dgm:pt modelId="{A49B4ACA-36C1-49F3-8484-8509823201DB}" type="pres">
      <dgm:prSet presAssocID="{D40ACA14-890A-488C-BC6D-4A393B746C36}" presName="childText" presStyleLbl="bgAcc1" presStyleIdx="4" presStyleCnt="9">
        <dgm:presLayoutVars>
          <dgm:bulletEnabled val="1"/>
        </dgm:presLayoutVars>
      </dgm:prSet>
      <dgm:spPr/>
    </dgm:pt>
    <dgm:pt modelId="{584A6163-BB29-4FCA-89D9-39F200BBEC5F}" type="pres">
      <dgm:prSet presAssocID="{6F4571F6-28F8-4F17-B390-A4F7F30E2703}" presName="Name13" presStyleLbl="parChTrans1D2" presStyleIdx="5" presStyleCnt="9"/>
      <dgm:spPr/>
    </dgm:pt>
    <dgm:pt modelId="{78CE062C-05BB-498E-B967-975320795620}" type="pres">
      <dgm:prSet presAssocID="{17CFC907-C992-4B91-823C-32B2818E57E6}" presName="childText" presStyleLbl="bgAcc1" presStyleIdx="5" presStyleCnt="9">
        <dgm:presLayoutVars>
          <dgm:bulletEnabled val="1"/>
        </dgm:presLayoutVars>
      </dgm:prSet>
      <dgm:spPr/>
    </dgm:pt>
    <dgm:pt modelId="{446A6324-58D1-4FAA-B044-96A9920CBF97}" type="pres">
      <dgm:prSet presAssocID="{960B4D35-C38F-44EB-899D-4B994E37FE16}" presName="root" presStyleCnt="0"/>
      <dgm:spPr/>
    </dgm:pt>
    <dgm:pt modelId="{C6129BFB-BA29-4C19-954C-7066FE503D5A}" type="pres">
      <dgm:prSet presAssocID="{960B4D35-C38F-44EB-899D-4B994E37FE16}" presName="rootComposite" presStyleCnt="0"/>
      <dgm:spPr/>
    </dgm:pt>
    <dgm:pt modelId="{65D3438A-7FE8-49DC-8824-EEABE5C1F475}" type="pres">
      <dgm:prSet presAssocID="{960B4D35-C38F-44EB-899D-4B994E37FE16}" presName="rootText" presStyleLbl="node1" presStyleIdx="2" presStyleCnt="3"/>
      <dgm:spPr/>
    </dgm:pt>
    <dgm:pt modelId="{E1419B65-76D5-4687-80CA-29A4F02E9BDA}" type="pres">
      <dgm:prSet presAssocID="{960B4D35-C38F-44EB-899D-4B994E37FE16}" presName="rootConnector" presStyleLbl="node1" presStyleIdx="2" presStyleCnt="3"/>
      <dgm:spPr/>
    </dgm:pt>
    <dgm:pt modelId="{AD8F1297-1F50-4304-84E9-F7739DD20B29}" type="pres">
      <dgm:prSet presAssocID="{960B4D35-C38F-44EB-899D-4B994E37FE16}" presName="childShape" presStyleCnt="0"/>
      <dgm:spPr/>
    </dgm:pt>
    <dgm:pt modelId="{40B0BE70-1452-46B0-AAF7-B08522E72F18}" type="pres">
      <dgm:prSet presAssocID="{44D1C8AD-2F78-4DB0-A7D4-C4A76ECBD711}" presName="Name13" presStyleLbl="parChTrans1D2" presStyleIdx="6" presStyleCnt="9"/>
      <dgm:spPr/>
    </dgm:pt>
    <dgm:pt modelId="{05FE8866-DBBD-469F-8AC9-432E45188992}" type="pres">
      <dgm:prSet presAssocID="{7B615B32-1F1D-4589-9D62-81AB5E5BFC51}" presName="childText" presStyleLbl="bgAcc1" presStyleIdx="6" presStyleCnt="9">
        <dgm:presLayoutVars>
          <dgm:bulletEnabled val="1"/>
        </dgm:presLayoutVars>
      </dgm:prSet>
      <dgm:spPr/>
    </dgm:pt>
    <dgm:pt modelId="{EE59EFA3-09D0-4C00-BD66-DA5FB475E7A3}" type="pres">
      <dgm:prSet presAssocID="{E00412B5-C8CF-4EE2-924F-AF9746F5D509}" presName="Name13" presStyleLbl="parChTrans1D2" presStyleIdx="7" presStyleCnt="9"/>
      <dgm:spPr/>
    </dgm:pt>
    <dgm:pt modelId="{4740DBE3-7F22-4FD2-8A65-1A1C378CB3EA}" type="pres">
      <dgm:prSet presAssocID="{510C86A8-23F9-4938-8012-E87B2D79B9FB}" presName="childText" presStyleLbl="bgAcc1" presStyleIdx="7" presStyleCnt="9">
        <dgm:presLayoutVars>
          <dgm:bulletEnabled val="1"/>
        </dgm:presLayoutVars>
      </dgm:prSet>
      <dgm:spPr/>
    </dgm:pt>
    <dgm:pt modelId="{40FE23A9-4722-400D-860D-078A46C6AED9}" type="pres">
      <dgm:prSet presAssocID="{95285437-68C5-49EE-9E28-F905E3BD219E}" presName="Name13" presStyleLbl="parChTrans1D2" presStyleIdx="8" presStyleCnt="9"/>
      <dgm:spPr/>
    </dgm:pt>
    <dgm:pt modelId="{16DAD06A-75F1-4EE5-9613-76963706AACD}" type="pres">
      <dgm:prSet presAssocID="{4BB5489C-13EC-4B5A-A3C3-627D2466DC36}" presName="childText" presStyleLbl="bgAcc1" presStyleIdx="8" presStyleCnt="9">
        <dgm:presLayoutVars>
          <dgm:bulletEnabled val="1"/>
        </dgm:presLayoutVars>
      </dgm:prSet>
      <dgm:spPr/>
    </dgm:pt>
  </dgm:ptLst>
  <dgm:cxnLst>
    <dgm:cxn modelId="{F847D104-1677-4EA2-8D06-0252636886D8}" type="presOf" srcId="{4BB5489C-13EC-4B5A-A3C3-627D2466DC36}" destId="{16DAD06A-75F1-4EE5-9613-76963706AACD}" srcOrd="0" destOrd="0" presId="urn:microsoft.com/office/officeart/2005/8/layout/hierarchy3"/>
    <dgm:cxn modelId="{54841606-DD2A-478D-81AD-93CFB1A272F8}" srcId="{6EE23C54-E2CA-4B73-A347-37D0F14A5A06}" destId="{7C8420C7-4709-476C-B793-8EF0877BB104}" srcOrd="2" destOrd="0" parTransId="{608EFC75-7905-4244-89D1-82164FCD6091}" sibTransId="{B91C827A-0165-4758-A217-02F4F5F1DD2C}"/>
    <dgm:cxn modelId="{F7A25B08-D462-4A0D-8747-5BD8A921AB8A}" srcId="{6EE23C54-E2CA-4B73-A347-37D0F14A5A06}" destId="{E9298210-E41A-414D-969E-BEB428F494A1}" srcOrd="0" destOrd="0" parTransId="{6C8C47DB-D152-4CF8-9E34-18A12434F31E}" sibTransId="{D29ADCE9-F032-4192-ABE1-6E6587B9224C}"/>
    <dgm:cxn modelId="{D02B4208-92CB-4D6E-8384-EF8A4352F7F9}" type="presOf" srcId="{44D1C8AD-2F78-4DB0-A7D4-C4A76ECBD711}" destId="{40B0BE70-1452-46B0-AAF7-B08522E72F18}" srcOrd="0" destOrd="0" presId="urn:microsoft.com/office/officeart/2005/8/layout/hierarchy3"/>
    <dgm:cxn modelId="{E464BD09-4DAA-4592-9F5D-EFFB6D544D0B}" type="presOf" srcId="{6EE23C54-E2CA-4B73-A347-37D0F14A5A06}" destId="{787B1B7F-4CCD-41A4-9F4D-015AFED45581}" srcOrd="0" destOrd="0" presId="urn:microsoft.com/office/officeart/2005/8/layout/hierarchy3"/>
    <dgm:cxn modelId="{2A75580B-FAB6-4D0F-A845-08E5D62263C5}" type="presOf" srcId="{BC65E84C-BA53-4360-9A87-719DB3DBCAE6}" destId="{1D7995E3-4BB2-4F8E-8697-E331B44A0A1B}" srcOrd="0" destOrd="0" presId="urn:microsoft.com/office/officeart/2005/8/layout/hierarchy3"/>
    <dgm:cxn modelId="{0B052B1D-3AEE-4897-93AE-B6D1BDA36FE4}" type="presOf" srcId="{E544AF82-75F7-4022-936B-34CEBE667A61}" destId="{0ED55CE7-1052-4342-BBF1-BB994B17F2AD}" srcOrd="0" destOrd="0" presId="urn:microsoft.com/office/officeart/2005/8/layout/hierarchy3"/>
    <dgm:cxn modelId="{AC0C5627-A2E2-4FF2-81FE-8D39E0C8ACA7}" srcId="{06EE124B-E7F9-4860-89C8-90D8A74A9214}" destId="{75E0AAFB-A00F-43BB-AA58-1B6B72A15726}" srcOrd="1" destOrd="0" parTransId="{58CD39C0-DE69-4669-9E43-55989383E7AA}" sibTransId="{7335DA79-B37C-4483-A06B-3692FA85840C}"/>
    <dgm:cxn modelId="{B1690C2D-BCF0-4E3C-B38D-C5B7EEFD2F35}" srcId="{960B4D35-C38F-44EB-899D-4B994E37FE16}" destId="{7B615B32-1F1D-4589-9D62-81AB5E5BFC51}" srcOrd="0" destOrd="0" parTransId="{44D1C8AD-2F78-4DB0-A7D4-C4A76ECBD711}" sibTransId="{5E0C64E3-FF97-42FE-88BD-2C217F4E5BE2}"/>
    <dgm:cxn modelId="{2CB2862E-DA19-406D-9947-E9B3D0868CBB}" srcId="{6EE23C54-E2CA-4B73-A347-37D0F14A5A06}" destId="{0F03A680-E5D0-4523-9B0F-D8D23AFA24DB}" srcOrd="1" destOrd="0" parTransId="{BC65E84C-BA53-4360-9A87-719DB3DBCAE6}" sibTransId="{13329949-BFD5-4CDE-A5A0-81FD5CF7534E}"/>
    <dgm:cxn modelId="{86130631-6452-4526-A796-41B9DF4DEF72}" srcId="{06EE124B-E7F9-4860-89C8-90D8A74A9214}" destId="{960B4D35-C38F-44EB-899D-4B994E37FE16}" srcOrd="2" destOrd="0" parTransId="{7A9BA494-AE26-4FD1-B526-9F4C8BAA5380}" sibTransId="{EE0E5664-AC48-4ECE-88C7-4281D06687B3}"/>
    <dgm:cxn modelId="{D446805D-2C3A-4D4E-BD10-557685301CD3}" type="presOf" srcId="{510C86A8-23F9-4938-8012-E87B2D79B9FB}" destId="{4740DBE3-7F22-4FD2-8A65-1A1C378CB3EA}" srcOrd="0" destOrd="0" presId="urn:microsoft.com/office/officeart/2005/8/layout/hierarchy3"/>
    <dgm:cxn modelId="{5E0D6063-5212-443C-8B6E-BBC8C030CDC9}" type="presOf" srcId="{E00412B5-C8CF-4EE2-924F-AF9746F5D509}" destId="{EE59EFA3-09D0-4C00-BD66-DA5FB475E7A3}" srcOrd="0" destOrd="0" presId="urn:microsoft.com/office/officeart/2005/8/layout/hierarchy3"/>
    <dgm:cxn modelId="{F6D05B46-8435-4359-91A7-44D6BD5FA245}" type="presOf" srcId="{608EFC75-7905-4244-89D1-82164FCD6091}" destId="{FDA9DECD-9025-4F8E-BE04-2BB8FC470CEF}" srcOrd="0" destOrd="0" presId="urn:microsoft.com/office/officeart/2005/8/layout/hierarchy3"/>
    <dgm:cxn modelId="{8583C652-CEB6-4FED-8191-B19608A4E85F}" type="presOf" srcId="{E9298210-E41A-414D-969E-BEB428F494A1}" destId="{E745186F-6BBF-4D8E-8E16-B8C8E1C50F4F}" srcOrd="0" destOrd="0" presId="urn:microsoft.com/office/officeart/2005/8/layout/hierarchy3"/>
    <dgm:cxn modelId="{416E3E53-5CC2-453B-B66E-02A6513F87E3}" type="presOf" srcId="{6F4571F6-28F8-4F17-B390-A4F7F30E2703}" destId="{584A6163-BB29-4FCA-89D9-39F200BBEC5F}" srcOrd="0" destOrd="0" presId="urn:microsoft.com/office/officeart/2005/8/layout/hierarchy3"/>
    <dgm:cxn modelId="{1C934E53-E14A-447B-8973-8AB6D0110390}" type="presOf" srcId="{960B4D35-C38F-44EB-899D-4B994E37FE16}" destId="{E1419B65-76D5-4687-80CA-29A4F02E9BDA}" srcOrd="1" destOrd="0" presId="urn:microsoft.com/office/officeart/2005/8/layout/hierarchy3"/>
    <dgm:cxn modelId="{4AC53C7F-1AA6-48E1-8B27-16DA4742A8FB}" type="presOf" srcId="{7C8420C7-4709-476C-B793-8EF0877BB104}" destId="{37E77A6D-3EA0-4505-A1E2-350367A517E2}" srcOrd="0" destOrd="0" presId="urn:microsoft.com/office/officeart/2005/8/layout/hierarchy3"/>
    <dgm:cxn modelId="{BD729A84-42A0-49D0-BE1A-C4202E7C90DC}" srcId="{960B4D35-C38F-44EB-899D-4B994E37FE16}" destId="{4BB5489C-13EC-4B5A-A3C3-627D2466DC36}" srcOrd="2" destOrd="0" parTransId="{95285437-68C5-49EE-9E28-F905E3BD219E}" sibTransId="{D1A01BD0-B9D3-4BAE-96A3-3D3FB7CDB874}"/>
    <dgm:cxn modelId="{E2ACBA8B-279C-4743-BE24-5276A45548E8}" srcId="{75E0AAFB-A00F-43BB-AA58-1B6B72A15726}" destId="{17CFC907-C992-4B91-823C-32B2818E57E6}" srcOrd="2" destOrd="0" parTransId="{6F4571F6-28F8-4F17-B390-A4F7F30E2703}" sibTransId="{13EE2E6D-B4F7-4D9D-9D48-296673905473}"/>
    <dgm:cxn modelId="{3860B68C-5263-4A13-BE00-0BC251158E35}" type="presOf" srcId="{6EE23C54-E2CA-4B73-A347-37D0F14A5A06}" destId="{E7D8F815-A383-48C4-9F42-096F41707B1D}" srcOrd="1" destOrd="0" presId="urn:microsoft.com/office/officeart/2005/8/layout/hierarchy3"/>
    <dgm:cxn modelId="{DD905DA8-E000-4B34-BE8A-8004ADCE664E}" srcId="{75E0AAFB-A00F-43BB-AA58-1B6B72A15726}" destId="{E544AF82-75F7-4022-936B-34CEBE667A61}" srcOrd="0" destOrd="0" parTransId="{6117ED02-9B54-45C1-9342-321278444D83}" sibTransId="{F8D6A8B0-40E2-4967-866F-E99A0132D193}"/>
    <dgm:cxn modelId="{CB8952AD-EC8F-4009-9CBF-1537A9386FD4}" type="presOf" srcId="{7214054C-049E-46D9-8139-E03A442291F7}" destId="{42F5A016-5428-4829-8C7D-905B94F82F85}" srcOrd="0" destOrd="0" presId="urn:microsoft.com/office/officeart/2005/8/layout/hierarchy3"/>
    <dgm:cxn modelId="{087CE0AE-68DB-43FC-88DE-E7E0054E662E}" type="presOf" srcId="{06EE124B-E7F9-4860-89C8-90D8A74A9214}" destId="{AE270EC0-9490-48CA-A0E0-953702AE652F}" srcOrd="0" destOrd="0" presId="urn:microsoft.com/office/officeart/2005/8/layout/hierarchy3"/>
    <dgm:cxn modelId="{44F6AAB4-CA98-4A3C-941D-919C15AC85B0}" type="presOf" srcId="{7B615B32-1F1D-4589-9D62-81AB5E5BFC51}" destId="{05FE8866-DBBD-469F-8AC9-432E45188992}" srcOrd="0" destOrd="0" presId="urn:microsoft.com/office/officeart/2005/8/layout/hierarchy3"/>
    <dgm:cxn modelId="{9713CFB9-7508-472F-8BC4-D82AB387A3B6}" type="presOf" srcId="{0F03A680-E5D0-4523-9B0F-D8D23AFA24DB}" destId="{B7E545EA-7023-4E2D-85C0-735A51153869}" srcOrd="0" destOrd="0" presId="urn:microsoft.com/office/officeart/2005/8/layout/hierarchy3"/>
    <dgm:cxn modelId="{2B1225BA-BACC-439D-8FE5-FA6D4292CD60}" type="presOf" srcId="{960B4D35-C38F-44EB-899D-4B994E37FE16}" destId="{65D3438A-7FE8-49DC-8824-EEABE5C1F475}" srcOrd="0" destOrd="0" presId="urn:microsoft.com/office/officeart/2005/8/layout/hierarchy3"/>
    <dgm:cxn modelId="{128AD7BB-1591-4A2A-BC96-4C1D80DEB39F}" type="presOf" srcId="{17CFC907-C992-4B91-823C-32B2818E57E6}" destId="{78CE062C-05BB-498E-B967-975320795620}" srcOrd="0" destOrd="0" presId="urn:microsoft.com/office/officeart/2005/8/layout/hierarchy3"/>
    <dgm:cxn modelId="{10A0F6C2-ADCE-4CA4-BC7E-064950BB9ACB}" type="presOf" srcId="{95285437-68C5-49EE-9E28-F905E3BD219E}" destId="{40FE23A9-4722-400D-860D-078A46C6AED9}" srcOrd="0" destOrd="0" presId="urn:microsoft.com/office/officeart/2005/8/layout/hierarchy3"/>
    <dgm:cxn modelId="{04EF3BD1-CA86-49D5-AFEF-DA7A04BD523D}" type="presOf" srcId="{75E0AAFB-A00F-43BB-AA58-1B6B72A15726}" destId="{A7E179A6-E90D-41B3-B7A7-B75BBB701809}" srcOrd="0" destOrd="0" presId="urn:microsoft.com/office/officeart/2005/8/layout/hierarchy3"/>
    <dgm:cxn modelId="{2E8E6AD3-CC61-4EBD-8B33-13943D30EE58}" type="presOf" srcId="{6C8C47DB-D152-4CF8-9E34-18A12434F31E}" destId="{2027D876-9B97-44FF-AF90-2674B840859C}" srcOrd="0" destOrd="0" presId="urn:microsoft.com/office/officeart/2005/8/layout/hierarchy3"/>
    <dgm:cxn modelId="{BDDA7BD7-CEF8-44FB-BF8D-05113FF84A4C}" srcId="{960B4D35-C38F-44EB-899D-4B994E37FE16}" destId="{510C86A8-23F9-4938-8012-E87B2D79B9FB}" srcOrd="1" destOrd="0" parTransId="{E00412B5-C8CF-4EE2-924F-AF9746F5D509}" sibTransId="{B5D0EA63-232D-4C2F-AA3C-C7C12D14183D}"/>
    <dgm:cxn modelId="{05D0CBDF-F747-4201-9DA6-A3806EF6F877}" srcId="{75E0AAFB-A00F-43BB-AA58-1B6B72A15726}" destId="{D40ACA14-890A-488C-BC6D-4A393B746C36}" srcOrd="1" destOrd="0" parTransId="{7214054C-049E-46D9-8139-E03A442291F7}" sibTransId="{70A493CC-2E85-4995-AF3E-D154B8EEE587}"/>
    <dgm:cxn modelId="{76ACEDE0-3835-432C-BEB3-DBC90AA00404}" type="presOf" srcId="{6117ED02-9B54-45C1-9342-321278444D83}" destId="{94D05A8B-8AA7-4A2D-B127-F29DE8022BFB}" srcOrd="0" destOrd="0" presId="urn:microsoft.com/office/officeart/2005/8/layout/hierarchy3"/>
    <dgm:cxn modelId="{0FBCE6E4-05FD-486E-96CF-27739E27B6A7}" type="presOf" srcId="{75E0AAFB-A00F-43BB-AA58-1B6B72A15726}" destId="{F06A1D84-3769-462C-9FF5-FCDA91D4A44F}" srcOrd="1" destOrd="0" presId="urn:microsoft.com/office/officeart/2005/8/layout/hierarchy3"/>
    <dgm:cxn modelId="{DAB7BAEF-8855-4A08-B21B-6254E636BCBC}" type="presOf" srcId="{D40ACA14-890A-488C-BC6D-4A393B746C36}" destId="{A49B4ACA-36C1-49F3-8484-8509823201DB}" srcOrd="0" destOrd="0" presId="urn:microsoft.com/office/officeart/2005/8/layout/hierarchy3"/>
    <dgm:cxn modelId="{38B9E2F7-46A3-4898-A9EA-D87C74D44A6C}" srcId="{06EE124B-E7F9-4860-89C8-90D8A74A9214}" destId="{6EE23C54-E2CA-4B73-A347-37D0F14A5A06}" srcOrd="0" destOrd="0" parTransId="{4B5272A8-B9CB-4839-8458-E49E3124C04A}" sibTransId="{530E0929-07F3-4D06-82ED-83D62C892E66}"/>
    <dgm:cxn modelId="{715BFF21-776C-4F95-929E-15247D242AB7}" type="presParOf" srcId="{AE270EC0-9490-48CA-A0E0-953702AE652F}" destId="{01F92E15-85C1-4236-B5A1-92984C9E1116}" srcOrd="0" destOrd="0" presId="urn:microsoft.com/office/officeart/2005/8/layout/hierarchy3"/>
    <dgm:cxn modelId="{74CD3632-8D83-42A9-B098-4EAF9C2808AB}" type="presParOf" srcId="{01F92E15-85C1-4236-B5A1-92984C9E1116}" destId="{D6341E94-8B55-4E38-B512-765514750922}" srcOrd="0" destOrd="0" presId="urn:microsoft.com/office/officeart/2005/8/layout/hierarchy3"/>
    <dgm:cxn modelId="{7769CF45-133C-4F53-B86F-21CB94C9A432}" type="presParOf" srcId="{D6341E94-8B55-4E38-B512-765514750922}" destId="{787B1B7F-4CCD-41A4-9F4D-015AFED45581}" srcOrd="0" destOrd="0" presId="urn:microsoft.com/office/officeart/2005/8/layout/hierarchy3"/>
    <dgm:cxn modelId="{C620E5D7-7956-4698-A92C-974A222FC182}" type="presParOf" srcId="{D6341E94-8B55-4E38-B512-765514750922}" destId="{E7D8F815-A383-48C4-9F42-096F41707B1D}" srcOrd="1" destOrd="0" presId="urn:microsoft.com/office/officeart/2005/8/layout/hierarchy3"/>
    <dgm:cxn modelId="{C55F928C-0301-4B83-889B-732ACDD522BE}" type="presParOf" srcId="{01F92E15-85C1-4236-B5A1-92984C9E1116}" destId="{3F05C014-9B25-4E2F-9C0A-1AE27C4FAE0F}" srcOrd="1" destOrd="0" presId="urn:microsoft.com/office/officeart/2005/8/layout/hierarchy3"/>
    <dgm:cxn modelId="{733086D8-8B23-4BDC-9788-61C3E79F7DB7}" type="presParOf" srcId="{3F05C014-9B25-4E2F-9C0A-1AE27C4FAE0F}" destId="{2027D876-9B97-44FF-AF90-2674B840859C}" srcOrd="0" destOrd="0" presId="urn:microsoft.com/office/officeart/2005/8/layout/hierarchy3"/>
    <dgm:cxn modelId="{581556D0-9481-405F-A53B-85B132F3C392}" type="presParOf" srcId="{3F05C014-9B25-4E2F-9C0A-1AE27C4FAE0F}" destId="{E745186F-6BBF-4D8E-8E16-B8C8E1C50F4F}" srcOrd="1" destOrd="0" presId="urn:microsoft.com/office/officeart/2005/8/layout/hierarchy3"/>
    <dgm:cxn modelId="{D272E1C3-ABAC-47EE-8154-9ED11819164C}" type="presParOf" srcId="{3F05C014-9B25-4E2F-9C0A-1AE27C4FAE0F}" destId="{1D7995E3-4BB2-4F8E-8697-E331B44A0A1B}" srcOrd="2" destOrd="0" presId="urn:microsoft.com/office/officeart/2005/8/layout/hierarchy3"/>
    <dgm:cxn modelId="{9B64FFAE-0857-4D05-BC71-054EEEF69D48}" type="presParOf" srcId="{3F05C014-9B25-4E2F-9C0A-1AE27C4FAE0F}" destId="{B7E545EA-7023-4E2D-85C0-735A51153869}" srcOrd="3" destOrd="0" presId="urn:microsoft.com/office/officeart/2005/8/layout/hierarchy3"/>
    <dgm:cxn modelId="{F1487875-4047-4BA8-BA7C-96A429A13CB1}" type="presParOf" srcId="{3F05C014-9B25-4E2F-9C0A-1AE27C4FAE0F}" destId="{FDA9DECD-9025-4F8E-BE04-2BB8FC470CEF}" srcOrd="4" destOrd="0" presId="urn:microsoft.com/office/officeart/2005/8/layout/hierarchy3"/>
    <dgm:cxn modelId="{2B931733-6188-439E-85A9-778702BAB705}" type="presParOf" srcId="{3F05C014-9B25-4E2F-9C0A-1AE27C4FAE0F}" destId="{37E77A6D-3EA0-4505-A1E2-350367A517E2}" srcOrd="5" destOrd="0" presId="urn:microsoft.com/office/officeart/2005/8/layout/hierarchy3"/>
    <dgm:cxn modelId="{860EA569-3DAD-4D96-A3CA-901E45A20648}" type="presParOf" srcId="{AE270EC0-9490-48CA-A0E0-953702AE652F}" destId="{FEEDA87D-1DDB-418D-B102-C3CE9D486D8C}" srcOrd="1" destOrd="0" presId="urn:microsoft.com/office/officeart/2005/8/layout/hierarchy3"/>
    <dgm:cxn modelId="{59094302-2313-46C8-A41D-7CAF088DAFAE}" type="presParOf" srcId="{FEEDA87D-1DDB-418D-B102-C3CE9D486D8C}" destId="{9D62152E-2D25-46B4-99F3-E062FA894C9D}" srcOrd="0" destOrd="0" presId="urn:microsoft.com/office/officeart/2005/8/layout/hierarchy3"/>
    <dgm:cxn modelId="{8C4CA416-96ED-4B56-9EF4-1EA4D7D2E26B}" type="presParOf" srcId="{9D62152E-2D25-46B4-99F3-E062FA894C9D}" destId="{A7E179A6-E90D-41B3-B7A7-B75BBB701809}" srcOrd="0" destOrd="0" presId="urn:microsoft.com/office/officeart/2005/8/layout/hierarchy3"/>
    <dgm:cxn modelId="{590EB4F0-9F3C-4CE5-B530-23D4A2F42ED3}" type="presParOf" srcId="{9D62152E-2D25-46B4-99F3-E062FA894C9D}" destId="{F06A1D84-3769-462C-9FF5-FCDA91D4A44F}" srcOrd="1" destOrd="0" presId="urn:microsoft.com/office/officeart/2005/8/layout/hierarchy3"/>
    <dgm:cxn modelId="{F763C146-A262-42B7-8713-4A90C2E3D207}" type="presParOf" srcId="{FEEDA87D-1DDB-418D-B102-C3CE9D486D8C}" destId="{7FDD37E3-3FC2-471A-864C-E9FBA4AE385C}" srcOrd="1" destOrd="0" presId="urn:microsoft.com/office/officeart/2005/8/layout/hierarchy3"/>
    <dgm:cxn modelId="{D94F7CE4-7194-4D2B-B144-088510C057AE}" type="presParOf" srcId="{7FDD37E3-3FC2-471A-864C-E9FBA4AE385C}" destId="{94D05A8B-8AA7-4A2D-B127-F29DE8022BFB}" srcOrd="0" destOrd="0" presId="urn:microsoft.com/office/officeart/2005/8/layout/hierarchy3"/>
    <dgm:cxn modelId="{31EDFC8C-004A-45D9-AD5D-61F812CADED5}" type="presParOf" srcId="{7FDD37E3-3FC2-471A-864C-E9FBA4AE385C}" destId="{0ED55CE7-1052-4342-BBF1-BB994B17F2AD}" srcOrd="1" destOrd="0" presId="urn:microsoft.com/office/officeart/2005/8/layout/hierarchy3"/>
    <dgm:cxn modelId="{AFB95839-31F3-41A2-98ED-A932E83825B6}" type="presParOf" srcId="{7FDD37E3-3FC2-471A-864C-E9FBA4AE385C}" destId="{42F5A016-5428-4829-8C7D-905B94F82F85}" srcOrd="2" destOrd="0" presId="urn:microsoft.com/office/officeart/2005/8/layout/hierarchy3"/>
    <dgm:cxn modelId="{9B817F56-7C86-4A88-9E7F-0C7B3BC708EB}" type="presParOf" srcId="{7FDD37E3-3FC2-471A-864C-E9FBA4AE385C}" destId="{A49B4ACA-36C1-49F3-8484-8509823201DB}" srcOrd="3" destOrd="0" presId="urn:microsoft.com/office/officeart/2005/8/layout/hierarchy3"/>
    <dgm:cxn modelId="{E23C226B-565D-4B58-8D72-358FAF79F8DE}" type="presParOf" srcId="{7FDD37E3-3FC2-471A-864C-E9FBA4AE385C}" destId="{584A6163-BB29-4FCA-89D9-39F200BBEC5F}" srcOrd="4" destOrd="0" presId="urn:microsoft.com/office/officeart/2005/8/layout/hierarchy3"/>
    <dgm:cxn modelId="{4AE4502B-8707-48A5-9E07-F85EE761BD11}" type="presParOf" srcId="{7FDD37E3-3FC2-471A-864C-E9FBA4AE385C}" destId="{78CE062C-05BB-498E-B967-975320795620}" srcOrd="5" destOrd="0" presId="urn:microsoft.com/office/officeart/2005/8/layout/hierarchy3"/>
    <dgm:cxn modelId="{700930A6-B68B-4F7C-9AB7-ABD23D406A2F}" type="presParOf" srcId="{AE270EC0-9490-48CA-A0E0-953702AE652F}" destId="{446A6324-58D1-4FAA-B044-96A9920CBF97}" srcOrd="2" destOrd="0" presId="urn:microsoft.com/office/officeart/2005/8/layout/hierarchy3"/>
    <dgm:cxn modelId="{766B8B71-EE6C-4629-9F20-378E0AF82C5D}" type="presParOf" srcId="{446A6324-58D1-4FAA-B044-96A9920CBF97}" destId="{C6129BFB-BA29-4C19-954C-7066FE503D5A}" srcOrd="0" destOrd="0" presId="urn:microsoft.com/office/officeart/2005/8/layout/hierarchy3"/>
    <dgm:cxn modelId="{58A0785D-649D-4325-84CE-41160A257C5F}" type="presParOf" srcId="{C6129BFB-BA29-4C19-954C-7066FE503D5A}" destId="{65D3438A-7FE8-49DC-8824-EEABE5C1F475}" srcOrd="0" destOrd="0" presId="urn:microsoft.com/office/officeart/2005/8/layout/hierarchy3"/>
    <dgm:cxn modelId="{088BCDD5-35F8-4879-9E29-1925D4171612}" type="presParOf" srcId="{C6129BFB-BA29-4C19-954C-7066FE503D5A}" destId="{E1419B65-76D5-4687-80CA-29A4F02E9BDA}" srcOrd="1" destOrd="0" presId="urn:microsoft.com/office/officeart/2005/8/layout/hierarchy3"/>
    <dgm:cxn modelId="{35913053-8B40-4670-B86E-6EDED8402C8F}" type="presParOf" srcId="{446A6324-58D1-4FAA-B044-96A9920CBF97}" destId="{AD8F1297-1F50-4304-84E9-F7739DD20B29}" srcOrd="1" destOrd="0" presId="urn:microsoft.com/office/officeart/2005/8/layout/hierarchy3"/>
    <dgm:cxn modelId="{95ABB9CE-18F4-40DB-86C0-7DC009CB1E60}" type="presParOf" srcId="{AD8F1297-1F50-4304-84E9-F7739DD20B29}" destId="{40B0BE70-1452-46B0-AAF7-B08522E72F18}" srcOrd="0" destOrd="0" presId="urn:microsoft.com/office/officeart/2005/8/layout/hierarchy3"/>
    <dgm:cxn modelId="{F37604F8-E09D-4330-8FB0-CC7061D7FDD1}" type="presParOf" srcId="{AD8F1297-1F50-4304-84E9-F7739DD20B29}" destId="{05FE8866-DBBD-469F-8AC9-432E45188992}" srcOrd="1" destOrd="0" presId="urn:microsoft.com/office/officeart/2005/8/layout/hierarchy3"/>
    <dgm:cxn modelId="{3B19E0F9-2A9D-4A2D-A4BD-BE98F318E803}" type="presParOf" srcId="{AD8F1297-1F50-4304-84E9-F7739DD20B29}" destId="{EE59EFA3-09D0-4C00-BD66-DA5FB475E7A3}" srcOrd="2" destOrd="0" presId="urn:microsoft.com/office/officeart/2005/8/layout/hierarchy3"/>
    <dgm:cxn modelId="{9734DDC8-065A-4087-8AE3-095B7B076510}" type="presParOf" srcId="{AD8F1297-1F50-4304-84E9-F7739DD20B29}" destId="{4740DBE3-7F22-4FD2-8A65-1A1C378CB3EA}" srcOrd="3" destOrd="0" presId="urn:microsoft.com/office/officeart/2005/8/layout/hierarchy3"/>
    <dgm:cxn modelId="{307EB43D-A1C3-4C6A-81FE-3D8B59D46DBF}" type="presParOf" srcId="{AD8F1297-1F50-4304-84E9-F7739DD20B29}" destId="{40FE23A9-4722-400D-860D-078A46C6AED9}" srcOrd="4" destOrd="0" presId="urn:microsoft.com/office/officeart/2005/8/layout/hierarchy3"/>
    <dgm:cxn modelId="{A194084A-2891-49F9-8519-38FF24000491}" type="presParOf" srcId="{AD8F1297-1F50-4304-84E9-F7739DD20B29}" destId="{16DAD06A-75F1-4EE5-9613-76963706AACD}"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7B1B7F-4CCD-41A4-9F4D-015AFED45581}">
      <dsp:nvSpPr>
        <dsp:cNvPr id="0" name=""/>
        <dsp:cNvSpPr/>
      </dsp:nvSpPr>
      <dsp:spPr>
        <a:xfrm>
          <a:off x="1335278" y="849"/>
          <a:ext cx="1808201" cy="9041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rtl="0">
            <a:lnSpc>
              <a:spcPct val="90000"/>
            </a:lnSpc>
            <a:spcBef>
              <a:spcPct val="0"/>
            </a:spcBef>
            <a:spcAft>
              <a:spcPct val="35000"/>
            </a:spcAft>
            <a:buNone/>
          </a:pPr>
          <a:r>
            <a:rPr lang="en-US" sz="2200" kern="1200">
              <a:latin typeface="Trebuchet MS" panose="020B0603020202020204"/>
            </a:rPr>
            <a:t> Structure</a:t>
          </a:r>
          <a:endParaRPr lang="en-US" sz="2200" kern="1200"/>
        </a:p>
      </dsp:txBody>
      <dsp:txXfrm>
        <a:off x="1361758" y="27329"/>
        <a:ext cx="1755241" cy="851140"/>
      </dsp:txXfrm>
    </dsp:sp>
    <dsp:sp modelId="{2027D876-9B97-44FF-AF90-2674B840859C}">
      <dsp:nvSpPr>
        <dsp:cNvPr id="0" name=""/>
        <dsp:cNvSpPr/>
      </dsp:nvSpPr>
      <dsp:spPr>
        <a:xfrm>
          <a:off x="1516098" y="904949"/>
          <a:ext cx="180820" cy="678075"/>
        </a:xfrm>
        <a:custGeom>
          <a:avLst/>
          <a:gdLst/>
          <a:ahLst/>
          <a:cxnLst/>
          <a:rect l="0" t="0" r="0" b="0"/>
          <a:pathLst>
            <a:path>
              <a:moveTo>
                <a:pt x="0" y="0"/>
              </a:moveTo>
              <a:lnTo>
                <a:pt x="0" y="678075"/>
              </a:lnTo>
              <a:lnTo>
                <a:pt x="180820" y="6780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45186F-6BBF-4D8E-8E16-B8C8E1C50F4F}">
      <dsp:nvSpPr>
        <dsp:cNvPr id="0" name=""/>
        <dsp:cNvSpPr/>
      </dsp:nvSpPr>
      <dsp:spPr>
        <a:xfrm>
          <a:off x="1696918" y="1130974"/>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Dictionary article format</a:t>
          </a:r>
          <a:endParaRPr lang="en-US" sz="1200" kern="1200"/>
        </a:p>
      </dsp:txBody>
      <dsp:txXfrm>
        <a:off x="1723398" y="1157454"/>
        <a:ext cx="1393600" cy="851140"/>
      </dsp:txXfrm>
    </dsp:sp>
    <dsp:sp modelId="{1D7995E3-4BB2-4F8E-8697-E331B44A0A1B}">
      <dsp:nvSpPr>
        <dsp:cNvPr id="0" name=""/>
        <dsp:cNvSpPr/>
      </dsp:nvSpPr>
      <dsp:spPr>
        <a:xfrm>
          <a:off x="1516098" y="904949"/>
          <a:ext cx="180820" cy="1808201"/>
        </a:xfrm>
        <a:custGeom>
          <a:avLst/>
          <a:gdLst/>
          <a:ahLst/>
          <a:cxnLst/>
          <a:rect l="0" t="0" r="0" b="0"/>
          <a:pathLst>
            <a:path>
              <a:moveTo>
                <a:pt x="0" y="0"/>
              </a:moveTo>
              <a:lnTo>
                <a:pt x="0" y="1808201"/>
              </a:lnTo>
              <a:lnTo>
                <a:pt x="180820" y="180820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7E545EA-7023-4E2D-85C0-735A51153869}">
      <dsp:nvSpPr>
        <dsp:cNvPr id="0" name=""/>
        <dsp:cNvSpPr/>
      </dsp:nvSpPr>
      <dsp:spPr>
        <a:xfrm>
          <a:off x="1696918" y="2261100"/>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Inclusion of requested information / content</a:t>
          </a:r>
          <a:endParaRPr lang="en-US" sz="1200" kern="1200"/>
        </a:p>
      </dsp:txBody>
      <dsp:txXfrm>
        <a:off x="1723398" y="2287580"/>
        <a:ext cx="1393600" cy="851140"/>
      </dsp:txXfrm>
    </dsp:sp>
    <dsp:sp modelId="{FDA9DECD-9025-4F8E-BE04-2BB8FC470CEF}">
      <dsp:nvSpPr>
        <dsp:cNvPr id="0" name=""/>
        <dsp:cNvSpPr/>
      </dsp:nvSpPr>
      <dsp:spPr>
        <a:xfrm>
          <a:off x="1516098" y="904949"/>
          <a:ext cx="180820" cy="2938326"/>
        </a:xfrm>
        <a:custGeom>
          <a:avLst/>
          <a:gdLst/>
          <a:ahLst/>
          <a:cxnLst/>
          <a:rect l="0" t="0" r="0" b="0"/>
          <a:pathLst>
            <a:path>
              <a:moveTo>
                <a:pt x="0" y="0"/>
              </a:moveTo>
              <a:lnTo>
                <a:pt x="0" y="2938326"/>
              </a:lnTo>
              <a:lnTo>
                <a:pt x="180820" y="293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E77A6D-3EA0-4505-A1E2-350367A517E2}">
      <dsp:nvSpPr>
        <dsp:cNvPr id="0" name=""/>
        <dsp:cNvSpPr/>
      </dsp:nvSpPr>
      <dsp:spPr>
        <a:xfrm>
          <a:off x="1696918" y="3391226"/>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Handling of </a:t>
          </a:r>
          <a:r>
            <a:rPr lang="en-US" sz="1200" kern="1200" err="1">
              <a:latin typeface="Trebuchet MS" panose="020B0603020202020204"/>
            </a:rPr>
            <a:t>formalia</a:t>
          </a:r>
          <a:r>
            <a:rPr lang="en-US" sz="1200" kern="1200">
              <a:latin typeface="Trebuchet MS" panose="020B0603020202020204"/>
            </a:rPr>
            <a:t> (e.g., transcription)</a:t>
          </a:r>
        </a:p>
      </dsp:txBody>
      <dsp:txXfrm>
        <a:off x="1723398" y="3417706"/>
        <a:ext cx="1393600" cy="851140"/>
      </dsp:txXfrm>
    </dsp:sp>
    <dsp:sp modelId="{A7E179A6-E90D-41B3-B7A7-B75BBB701809}">
      <dsp:nvSpPr>
        <dsp:cNvPr id="0" name=""/>
        <dsp:cNvSpPr/>
      </dsp:nvSpPr>
      <dsp:spPr>
        <a:xfrm>
          <a:off x="3595529" y="849"/>
          <a:ext cx="1808201" cy="9041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rtl="0">
            <a:lnSpc>
              <a:spcPct val="90000"/>
            </a:lnSpc>
            <a:spcBef>
              <a:spcPct val="0"/>
            </a:spcBef>
            <a:spcAft>
              <a:spcPct val="35000"/>
            </a:spcAft>
            <a:buNone/>
          </a:pPr>
          <a:r>
            <a:rPr lang="en-US" sz="2200" kern="1200">
              <a:latin typeface="Trebuchet MS" panose="020B0603020202020204"/>
            </a:rPr>
            <a:t> Semantic classification</a:t>
          </a:r>
          <a:endParaRPr lang="en-US" sz="2200" kern="1200"/>
        </a:p>
      </dsp:txBody>
      <dsp:txXfrm>
        <a:off x="3622009" y="27329"/>
        <a:ext cx="1755241" cy="851140"/>
      </dsp:txXfrm>
    </dsp:sp>
    <dsp:sp modelId="{94D05A8B-8AA7-4A2D-B127-F29DE8022BFB}">
      <dsp:nvSpPr>
        <dsp:cNvPr id="0" name=""/>
        <dsp:cNvSpPr/>
      </dsp:nvSpPr>
      <dsp:spPr>
        <a:xfrm>
          <a:off x="3776350" y="904949"/>
          <a:ext cx="180820" cy="678075"/>
        </a:xfrm>
        <a:custGeom>
          <a:avLst/>
          <a:gdLst/>
          <a:ahLst/>
          <a:cxnLst/>
          <a:rect l="0" t="0" r="0" b="0"/>
          <a:pathLst>
            <a:path>
              <a:moveTo>
                <a:pt x="0" y="0"/>
              </a:moveTo>
              <a:lnTo>
                <a:pt x="0" y="678075"/>
              </a:lnTo>
              <a:lnTo>
                <a:pt x="180820" y="6780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D55CE7-1052-4342-BBF1-BB994B17F2AD}">
      <dsp:nvSpPr>
        <dsp:cNvPr id="0" name=""/>
        <dsp:cNvSpPr/>
      </dsp:nvSpPr>
      <dsp:spPr>
        <a:xfrm>
          <a:off x="3957170" y="1130974"/>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Generation of categories (e.g., quantity, coherence, denomination)</a:t>
          </a:r>
          <a:endParaRPr lang="en-US" sz="1200" kern="1200"/>
        </a:p>
      </dsp:txBody>
      <dsp:txXfrm>
        <a:off x="3983650" y="1157454"/>
        <a:ext cx="1393600" cy="851140"/>
      </dsp:txXfrm>
    </dsp:sp>
    <dsp:sp modelId="{42F5A016-5428-4829-8C7D-905B94F82F85}">
      <dsp:nvSpPr>
        <dsp:cNvPr id="0" name=""/>
        <dsp:cNvSpPr/>
      </dsp:nvSpPr>
      <dsp:spPr>
        <a:xfrm>
          <a:off x="3776350" y="904949"/>
          <a:ext cx="180820" cy="1808201"/>
        </a:xfrm>
        <a:custGeom>
          <a:avLst/>
          <a:gdLst/>
          <a:ahLst/>
          <a:cxnLst/>
          <a:rect l="0" t="0" r="0" b="0"/>
          <a:pathLst>
            <a:path>
              <a:moveTo>
                <a:pt x="0" y="0"/>
              </a:moveTo>
              <a:lnTo>
                <a:pt x="0" y="1808201"/>
              </a:lnTo>
              <a:lnTo>
                <a:pt x="180820" y="180820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9B4ACA-36C1-49F3-8484-8509823201DB}">
      <dsp:nvSpPr>
        <dsp:cNvPr id="0" name=""/>
        <dsp:cNvSpPr/>
      </dsp:nvSpPr>
      <dsp:spPr>
        <a:xfrm>
          <a:off x="3957170" y="2261100"/>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Comparison to WBÖ-articles</a:t>
          </a:r>
          <a:endParaRPr lang="en-US" sz="1200" kern="1200"/>
        </a:p>
      </dsp:txBody>
      <dsp:txXfrm>
        <a:off x="3983650" y="2287580"/>
        <a:ext cx="1393600" cy="851140"/>
      </dsp:txXfrm>
    </dsp:sp>
    <dsp:sp modelId="{584A6163-BB29-4FCA-89D9-39F200BBEC5F}">
      <dsp:nvSpPr>
        <dsp:cNvPr id="0" name=""/>
        <dsp:cNvSpPr/>
      </dsp:nvSpPr>
      <dsp:spPr>
        <a:xfrm>
          <a:off x="3776350" y="904949"/>
          <a:ext cx="180820" cy="2938326"/>
        </a:xfrm>
        <a:custGeom>
          <a:avLst/>
          <a:gdLst/>
          <a:ahLst/>
          <a:cxnLst/>
          <a:rect l="0" t="0" r="0" b="0"/>
          <a:pathLst>
            <a:path>
              <a:moveTo>
                <a:pt x="0" y="0"/>
              </a:moveTo>
              <a:lnTo>
                <a:pt x="0" y="2938326"/>
              </a:lnTo>
              <a:lnTo>
                <a:pt x="180820" y="293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CE062C-05BB-498E-B967-975320795620}">
      <dsp:nvSpPr>
        <dsp:cNvPr id="0" name=""/>
        <dsp:cNvSpPr/>
      </dsp:nvSpPr>
      <dsp:spPr>
        <a:xfrm>
          <a:off x="3957170" y="3391226"/>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Usage of relevant data (e.g., document IDs, example sentences)</a:t>
          </a:r>
        </a:p>
      </dsp:txBody>
      <dsp:txXfrm>
        <a:off x="3983650" y="3417706"/>
        <a:ext cx="1393600" cy="851140"/>
      </dsp:txXfrm>
    </dsp:sp>
    <dsp:sp modelId="{65D3438A-7FE8-49DC-8824-EEABE5C1F475}">
      <dsp:nvSpPr>
        <dsp:cNvPr id="0" name=""/>
        <dsp:cNvSpPr/>
      </dsp:nvSpPr>
      <dsp:spPr>
        <a:xfrm>
          <a:off x="5855781" y="849"/>
          <a:ext cx="1808201" cy="9041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rtl="0">
            <a:lnSpc>
              <a:spcPct val="90000"/>
            </a:lnSpc>
            <a:spcBef>
              <a:spcPct val="0"/>
            </a:spcBef>
            <a:spcAft>
              <a:spcPct val="35000"/>
            </a:spcAft>
            <a:buNone/>
          </a:pPr>
          <a:r>
            <a:rPr lang="en-US" sz="2200" kern="1200">
              <a:latin typeface="Trebuchet MS" panose="020B0603020202020204"/>
            </a:rPr>
            <a:t> Data fidelity</a:t>
          </a:r>
        </a:p>
      </dsp:txBody>
      <dsp:txXfrm>
        <a:off x="5882261" y="27329"/>
        <a:ext cx="1755241" cy="851140"/>
      </dsp:txXfrm>
    </dsp:sp>
    <dsp:sp modelId="{40B0BE70-1452-46B0-AAF7-B08522E72F18}">
      <dsp:nvSpPr>
        <dsp:cNvPr id="0" name=""/>
        <dsp:cNvSpPr/>
      </dsp:nvSpPr>
      <dsp:spPr>
        <a:xfrm>
          <a:off x="6036601" y="904949"/>
          <a:ext cx="180820" cy="678075"/>
        </a:xfrm>
        <a:custGeom>
          <a:avLst/>
          <a:gdLst/>
          <a:ahLst/>
          <a:cxnLst/>
          <a:rect l="0" t="0" r="0" b="0"/>
          <a:pathLst>
            <a:path>
              <a:moveTo>
                <a:pt x="0" y="0"/>
              </a:moveTo>
              <a:lnTo>
                <a:pt x="0" y="678075"/>
              </a:lnTo>
              <a:lnTo>
                <a:pt x="180820" y="67807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5FE8866-DBBD-469F-8AC9-432E45188992}">
      <dsp:nvSpPr>
        <dsp:cNvPr id="0" name=""/>
        <dsp:cNvSpPr/>
      </dsp:nvSpPr>
      <dsp:spPr>
        <a:xfrm>
          <a:off x="6217421" y="1130974"/>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Detection of hallucinated content</a:t>
          </a:r>
        </a:p>
      </dsp:txBody>
      <dsp:txXfrm>
        <a:off x="6243901" y="1157454"/>
        <a:ext cx="1393600" cy="851140"/>
      </dsp:txXfrm>
    </dsp:sp>
    <dsp:sp modelId="{EE59EFA3-09D0-4C00-BD66-DA5FB475E7A3}">
      <dsp:nvSpPr>
        <dsp:cNvPr id="0" name=""/>
        <dsp:cNvSpPr/>
      </dsp:nvSpPr>
      <dsp:spPr>
        <a:xfrm>
          <a:off x="6036601" y="904949"/>
          <a:ext cx="180820" cy="1808201"/>
        </a:xfrm>
        <a:custGeom>
          <a:avLst/>
          <a:gdLst/>
          <a:ahLst/>
          <a:cxnLst/>
          <a:rect l="0" t="0" r="0" b="0"/>
          <a:pathLst>
            <a:path>
              <a:moveTo>
                <a:pt x="0" y="0"/>
              </a:moveTo>
              <a:lnTo>
                <a:pt x="0" y="1808201"/>
              </a:lnTo>
              <a:lnTo>
                <a:pt x="180820" y="180820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740DBE3-7F22-4FD2-8A65-1A1C378CB3EA}">
      <dsp:nvSpPr>
        <dsp:cNvPr id="0" name=""/>
        <dsp:cNvSpPr/>
      </dsp:nvSpPr>
      <dsp:spPr>
        <a:xfrm>
          <a:off x="6217421" y="2261100"/>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Assignment of document-IDs to categories</a:t>
          </a:r>
        </a:p>
      </dsp:txBody>
      <dsp:txXfrm>
        <a:off x="6243901" y="2287580"/>
        <a:ext cx="1393600" cy="851140"/>
      </dsp:txXfrm>
    </dsp:sp>
    <dsp:sp modelId="{40FE23A9-4722-400D-860D-078A46C6AED9}">
      <dsp:nvSpPr>
        <dsp:cNvPr id="0" name=""/>
        <dsp:cNvSpPr/>
      </dsp:nvSpPr>
      <dsp:spPr>
        <a:xfrm>
          <a:off x="6036601" y="904949"/>
          <a:ext cx="180820" cy="2938326"/>
        </a:xfrm>
        <a:custGeom>
          <a:avLst/>
          <a:gdLst/>
          <a:ahLst/>
          <a:cxnLst/>
          <a:rect l="0" t="0" r="0" b="0"/>
          <a:pathLst>
            <a:path>
              <a:moveTo>
                <a:pt x="0" y="0"/>
              </a:moveTo>
              <a:lnTo>
                <a:pt x="0" y="2938326"/>
              </a:lnTo>
              <a:lnTo>
                <a:pt x="180820" y="293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DAD06A-75F1-4EE5-9613-76963706AACD}">
      <dsp:nvSpPr>
        <dsp:cNvPr id="0" name=""/>
        <dsp:cNvSpPr/>
      </dsp:nvSpPr>
      <dsp:spPr>
        <a:xfrm>
          <a:off x="6217421" y="3391226"/>
          <a:ext cx="1446560" cy="9041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Trebuchet MS" panose="020B0603020202020204"/>
            </a:rPr>
            <a:t> Completeness and transparency of referencing provided </a:t>
          </a:r>
        </a:p>
      </dsp:txBody>
      <dsp:txXfrm>
        <a:off x="6243901" y="3417706"/>
        <a:ext cx="1393600" cy="8511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A57AB6-54BA-42BD-BE41-4E1C47A9D414}" type="datetimeFigureOut">
              <a:rPr lang="de-DE" smtClean="0"/>
              <a:t>25.11.2025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A7F0D6-EF4A-4049-A28B-F1D18C52C805}" type="slidenum">
              <a:rPr lang="de-DE" smtClean="0"/>
              <a:t>‹#›</a:t>
            </a:fld>
            <a:endParaRPr lang="de-DE"/>
          </a:p>
        </p:txBody>
      </p:sp>
    </p:spTree>
    <p:extLst>
      <p:ext uri="{BB962C8B-B14F-4D97-AF65-F5344CB8AC3E}">
        <p14:creationId xmlns:p14="http://schemas.microsoft.com/office/powerpoint/2010/main" val="2798802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088571" y="1465943"/>
            <a:ext cx="9869715" cy="1973943"/>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088571" y="3602037"/>
            <a:ext cx="9869715" cy="214562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a:xfrm>
            <a:off x="1088572" y="6356350"/>
            <a:ext cx="2492828" cy="365125"/>
          </a:xfrm>
        </p:spPr>
        <p:txBody>
          <a:bodyPr/>
          <a:lstStyle/>
          <a:p>
            <a:fld id="{11AE3419-4CDE-4630-A793-F2986FD4DCB7}" type="datetimeFigureOut">
              <a:rPr lang="de-DE" smtClean="0"/>
              <a:t>25.11.2025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6356350"/>
            <a:ext cx="2347686" cy="365125"/>
          </a:xfrm>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3594035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a:xfrm>
            <a:off x="838200" y="2055813"/>
            <a:ext cx="10323286" cy="382247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a:xfrm>
            <a:off x="838200" y="6066064"/>
            <a:ext cx="2743200" cy="365125"/>
          </a:xfrm>
        </p:spPr>
        <p:txBody>
          <a:bodyPr/>
          <a:lstStyle/>
          <a:p>
            <a:fld id="{11AE3419-4CDE-4630-A793-F2986FD4DCB7}" type="datetimeFigureOut">
              <a:rPr lang="de-DE" smtClean="0"/>
              <a:t>25.11.2025</a:t>
            </a:fld>
            <a:endParaRPr lang="de-DE"/>
          </a:p>
        </p:txBody>
      </p:sp>
      <p:sp>
        <p:nvSpPr>
          <p:cNvPr id="5" name="Fußzeilenplatzhalter 4"/>
          <p:cNvSpPr>
            <a:spLocks noGrp="1"/>
          </p:cNvSpPr>
          <p:nvPr>
            <p:ph type="ftr" sz="quarter" idx="11"/>
          </p:nvPr>
        </p:nvSpPr>
        <p:spPr>
          <a:xfrm>
            <a:off x="4038600" y="6066064"/>
            <a:ext cx="4114800" cy="365125"/>
          </a:xfrm>
        </p:spPr>
        <p:txBody>
          <a:bodyPr/>
          <a:lstStyle/>
          <a:p>
            <a:endParaRPr lang="de-DE"/>
          </a:p>
        </p:txBody>
      </p:sp>
      <p:sp>
        <p:nvSpPr>
          <p:cNvPr id="6" name="Foliennummernplatzhalter 5"/>
          <p:cNvSpPr>
            <a:spLocks noGrp="1"/>
          </p:cNvSpPr>
          <p:nvPr>
            <p:ph type="sldNum" sz="quarter" idx="12"/>
          </p:nvPr>
        </p:nvSpPr>
        <p:spPr>
          <a:xfrm>
            <a:off x="8610600" y="6066064"/>
            <a:ext cx="2550886" cy="365125"/>
          </a:xfrm>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813061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9"/>
            <a:ext cx="10329636" cy="2775176"/>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4"/>
            <a:ext cx="10329636" cy="117270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11AE3419-4CDE-4630-A793-F2986FD4DCB7}" type="datetimeFigureOut">
              <a:rPr lang="de-DE" smtClean="0"/>
              <a:t>25.11.2025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53738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1448481"/>
            <a:ext cx="10515600" cy="293234"/>
          </a:xfrm>
        </p:spPr>
        <p:txBody>
          <a:bodyPr/>
          <a:lstStyle/>
          <a:p>
            <a:r>
              <a:rPr lang="de-DE"/>
              <a:t>Titelmasterformat durch Klicken bearbeiten</a:t>
            </a:r>
          </a:p>
        </p:txBody>
      </p:sp>
      <p:sp>
        <p:nvSpPr>
          <p:cNvPr id="3" name="Inhaltsplatzhalter 2"/>
          <p:cNvSpPr>
            <a:spLocks noGrp="1"/>
          </p:cNvSpPr>
          <p:nvPr>
            <p:ph sz="half" idx="1"/>
          </p:nvPr>
        </p:nvSpPr>
        <p:spPr>
          <a:xfrm>
            <a:off x="838200" y="1915886"/>
            <a:ext cx="5181600" cy="38608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915886"/>
            <a:ext cx="5181600" cy="38608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a:xfrm>
            <a:off x="838200" y="6356350"/>
            <a:ext cx="2743200" cy="365125"/>
          </a:xfrm>
        </p:spPr>
        <p:txBody>
          <a:bodyPr/>
          <a:lstStyle/>
          <a:p>
            <a:fld id="{11AE3419-4CDE-4630-A793-F2986FD4DCB7}" type="datetimeFigureOut">
              <a:rPr lang="de-DE" smtClean="0"/>
              <a:t>25.11.2025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78984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1400629"/>
            <a:ext cx="10515600" cy="290059"/>
          </a:xfrm>
        </p:spPr>
        <p:txBody>
          <a:bodyPr/>
          <a:lstStyle/>
          <a:p>
            <a:r>
              <a:rPr lang="de-DE"/>
              <a:t>Titelmasterformat durch Klicken bearbeiten</a:t>
            </a:r>
          </a:p>
        </p:txBody>
      </p:sp>
      <p:sp>
        <p:nvSpPr>
          <p:cNvPr id="3" name="Textplatzhalter 2"/>
          <p:cNvSpPr>
            <a:spLocks noGrp="1"/>
          </p:cNvSpPr>
          <p:nvPr>
            <p:ph type="body" idx="1"/>
          </p:nvPr>
        </p:nvSpPr>
        <p:spPr>
          <a:xfrm>
            <a:off x="839788" y="1785257"/>
            <a:ext cx="5157787" cy="7198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300639"/>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785257"/>
            <a:ext cx="5183188" cy="7198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300639"/>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1AE3419-4CDE-4630-A793-F2986FD4DCB7}" type="datetimeFigureOut">
              <a:rPr lang="de-DE" smtClean="0"/>
              <a:t>25.11.2025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182070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a:xfrm>
            <a:off x="838200" y="6087835"/>
            <a:ext cx="2743200" cy="365125"/>
          </a:xfrm>
        </p:spPr>
        <p:txBody>
          <a:bodyPr/>
          <a:lstStyle/>
          <a:p>
            <a:fld id="{11AE3419-4CDE-4630-A793-F2986FD4DCB7}" type="datetimeFigureOut">
              <a:rPr lang="de-DE" smtClean="0"/>
              <a:t>25.11.2025</a:t>
            </a:fld>
            <a:endParaRPr lang="de-DE"/>
          </a:p>
        </p:txBody>
      </p:sp>
      <p:sp>
        <p:nvSpPr>
          <p:cNvPr id="4" name="Fußzeilenplatzhalter 3"/>
          <p:cNvSpPr>
            <a:spLocks noGrp="1"/>
          </p:cNvSpPr>
          <p:nvPr>
            <p:ph type="ftr" sz="quarter" idx="11"/>
          </p:nvPr>
        </p:nvSpPr>
        <p:spPr>
          <a:xfrm>
            <a:off x="4038600" y="6087835"/>
            <a:ext cx="4114800" cy="365125"/>
          </a:xfrm>
        </p:spPr>
        <p:txBody>
          <a:bodyPr/>
          <a:lstStyle/>
          <a:p>
            <a:endParaRPr lang="de-DE"/>
          </a:p>
        </p:txBody>
      </p:sp>
      <p:sp>
        <p:nvSpPr>
          <p:cNvPr id="5" name="Foliennummernplatzhalter 4"/>
          <p:cNvSpPr>
            <a:spLocks noGrp="1"/>
          </p:cNvSpPr>
          <p:nvPr>
            <p:ph type="sldNum" sz="quarter" idx="12"/>
          </p:nvPr>
        </p:nvSpPr>
        <p:spPr>
          <a:xfrm>
            <a:off x="8610600" y="6087835"/>
            <a:ext cx="2550886" cy="365125"/>
          </a:xfrm>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877589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838200" y="6073321"/>
            <a:ext cx="2743200" cy="365125"/>
          </a:xfrm>
        </p:spPr>
        <p:txBody>
          <a:bodyPr/>
          <a:lstStyle/>
          <a:p>
            <a:fld id="{11AE3419-4CDE-4630-A793-F2986FD4DCB7}" type="datetimeFigureOut">
              <a:rPr lang="de-DE" smtClean="0"/>
              <a:t>25.11.2025</a:t>
            </a:fld>
            <a:endParaRPr lang="de-DE"/>
          </a:p>
        </p:txBody>
      </p:sp>
      <p:sp>
        <p:nvSpPr>
          <p:cNvPr id="3" name="Fußzeilenplatzhalter 2"/>
          <p:cNvSpPr>
            <a:spLocks noGrp="1"/>
          </p:cNvSpPr>
          <p:nvPr>
            <p:ph type="ftr" sz="quarter" idx="11"/>
          </p:nvPr>
        </p:nvSpPr>
        <p:spPr>
          <a:xfrm>
            <a:off x="4038600" y="6073321"/>
            <a:ext cx="4114800" cy="365125"/>
          </a:xfrm>
        </p:spPr>
        <p:txBody>
          <a:bodyPr/>
          <a:lstStyle/>
          <a:p>
            <a:endParaRPr lang="de-DE"/>
          </a:p>
        </p:txBody>
      </p:sp>
      <p:sp>
        <p:nvSpPr>
          <p:cNvPr id="4" name="Foliennummernplatzhalter 3"/>
          <p:cNvSpPr>
            <a:spLocks noGrp="1"/>
          </p:cNvSpPr>
          <p:nvPr>
            <p:ph type="sldNum" sz="quarter" idx="12"/>
          </p:nvPr>
        </p:nvSpPr>
        <p:spPr>
          <a:xfrm>
            <a:off x="8610600" y="6073321"/>
            <a:ext cx="2550886" cy="365125"/>
          </a:xfrm>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514576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1284514"/>
            <a:ext cx="3932237" cy="772886"/>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1284514"/>
            <a:ext cx="6172200" cy="448491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71203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a:xfrm>
            <a:off x="838200" y="6066065"/>
            <a:ext cx="2743200" cy="365125"/>
          </a:xfrm>
        </p:spPr>
        <p:txBody>
          <a:bodyPr/>
          <a:lstStyle/>
          <a:p>
            <a:fld id="{11AE3419-4CDE-4630-A793-F2986FD4DCB7}" type="datetimeFigureOut">
              <a:rPr lang="de-DE" smtClean="0"/>
              <a:t>25.11.2025</a:t>
            </a:fld>
            <a:endParaRPr lang="de-DE"/>
          </a:p>
        </p:txBody>
      </p:sp>
      <p:sp>
        <p:nvSpPr>
          <p:cNvPr id="6" name="Fußzeilenplatzhalter 5"/>
          <p:cNvSpPr>
            <a:spLocks noGrp="1"/>
          </p:cNvSpPr>
          <p:nvPr>
            <p:ph type="ftr" sz="quarter" idx="11"/>
          </p:nvPr>
        </p:nvSpPr>
        <p:spPr>
          <a:xfrm>
            <a:off x="4038600" y="6066065"/>
            <a:ext cx="4114800" cy="365125"/>
          </a:xfrm>
        </p:spPr>
        <p:txBody>
          <a:bodyPr/>
          <a:lstStyle/>
          <a:p>
            <a:endParaRPr lang="de-DE"/>
          </a:p>
        </p:txBody>
      </p:sp>
      <p:sp>
        <p:nvSpPr>
          <p:cNvPr id="7" name="Foliennummernplatzhalter 6"/>
          <p:cNvSpPr>
            <a:spLocks noGrp="1"/>
          </p:cNvSpPr>
          <p:nvPr>
            <p:ph type="sldNum" sz="quarter" idx="12"/>
          </p:nvPr>
        </p:nvSpPr>
        <p:spPr>
          <a:xfrm>
            <a:off x="8610600" y="6066065"/>
            <a:ext cx="2550886" cy="365125"/>
          </a:xfrm>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145932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1313542"/>
            <a:ext cx="3932237" cy="743857"/>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1313542"/>
            <a:ext cx="5978298" cy="454750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11AE3419-4CDE-4630-A793-F2986FD4DCB7}" type="datetimeFigureOut">
              <a:rPr lang="de-DE" smtClean="0"/>
              <a:t>25.11.2025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C77C762-B355-4ED6-90AA-1EC6199163C2}" type="slidenum">
              <a:rPr lang="de-DE" smtClean="0"/>
              <a:t>‹#›</a:t>
            </a:fld>
            <a:endParaRPr lang="de-DE"/>
          </a:p>
        </p:txBody>
      </p:sp>
    </p:spTree>
    <p:extLst>
      <p:ext uri="{BB962C8B-B14F-4D97-AF65-F5344CB8AC3E}">
        <p14:creationId xmlns:p14="http://schemas.microsoft.com/office/powerpoint/2010/main" val="398652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1448480"/>
            <a:ext cx="10323286" cy="427945"/>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2055813"/>
            <a:ext cx="10323286" cy="4121149"/>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AE3419-4CDE-4630-A793-F2986FD4DCB7}" type="datetimeFigureOut">
              <a:rPr lang="de-DE" smtClean="0"/>
              <a:t>25.11.2025</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5508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77C762-B355-4ED6-90AA-1EC6199163C2}" type="slidenum">
              <a:rPr lang="de-DE" smtClean="0"/>
              <a:t>‹#›</a:t>
            </a:fld>
            <a:endParaRPr lang="de-DE"/>
          </a:p>
        </p:txBody>
      </p:sp>
      <p:sp>
        <p:nvSpPr>
          <p:cNvPr id="8" name="Rechteck 7">
            <a:extLst>
              <a:ext uri="{FF2B5EF4-FFF2-40B4-BE49-F238E27FC236}">
                <a16:creationId xmlns:a16="http://schemas.microsoft.com/office/drawing/2014/main" id="{3BFB901E-937B-4A92-9691-C2EBC4EE0B3B}"/>
              </a:ext>
            </a:extLst>
          </p:cNvPr>
          <p:cNvSpPr/>
          <p:nvPr userDrawn="1"/>
        </p:nvSpPr>
        <p:spPr>
          <a:xfrm>
            <a:off x="11987802" y="2365695"/>
            <a:ext cx="204132" cy="4492305"/>
          </a:xfrm>
          <a:prstGeom prst="rect">
            <a:avLst/>
          </a:prstGeom>
          <a:solidFill>
            <a:srgbClr val="93D6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a:extLst>
              <a:ext uri="{FF2B5EF4-FFF2-40B4-BE49-F238E27FC236}">
                <a16:creationId xmlns:a16="http://schemas.microsoft.com/office/drawing/2014/main" id="{24D4777A-DCD3-4361-A10E-8B9D6DCEF959}"/>
              </a:ext>
            </a:extLst>
          </p:cNvPr>
          <p:cNvSpPr txBox="1"/>
          <p:nvPr userDrawn="1"/>
        </p:nvSpPr>
        <p:spPr>
          <a:xfrm rot="16200000">
            <a:off x="10295621" y="4714972"/>
            <a:ext cx="3598877" cy="176972"/>
          </a:xfrm>
          <a:prstGeom prst="rect">
            <a:avLst/>
          </a:prstGeom>
          <a:noFill/>
        </p:spPr>
        <p:txBody>
          <a:bodyPr wrap="square" rtlCol="0">
            <a:spAutoFit/>
          </a:bodyPr>
          <a:lstStyle/>
          <a:p>
            <a:r>
              <a:rPr lang="de-DE" sz="550">
                <a:latin typeface="Brandon Grotesque Bold" panose="020B0803020203060202" pitchFamily="34" charset="0"/>
              </a:rPr>
              <a:t>ACDH – AUSTRIAN CENTRE FOR DIGITAL HUMANITIES</a:t>
            </a:r>
          </a:p>
        </p:txBody>
      </p:sp>
      <p:sp>
        <p:nvSpPr>
          <p:cNvPr id="10" name="Rechteck 9">
            <a:extLst>
              <a:ext uri="{FF2B5EF4-FFF2-40B4-BE49-F238E27FC236}">
                <a16:creationId xmlns:a16="http://schemas.microsoft.com/office/drawing/2014/main" id="{A94CBC42-515A-444E-9FC8-102F92D5DF01}"/>
              </a:ext>
            </a:extLst>
          </p:cNvPr>
          <p:cNvSpPr/>
          <p:nvPr userDrawn="1"/>
        </p:nvSpPr>
        <p:spPr>
          <a:xfrm>
            <a:off x="0" y="0"/>
            <a:ext cx="204132" cy="2365696"/>
          </a:xfrm>
          <a:prstGeom prst="rect">
            <a:avLst/>
          </a:prstGeom>
          <a:solidFill>
            <a:srgbClr val="25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255FAC"/>
              </a:solidFill>
            </a:endParaRPr>
          </a:p>
        </p:txBody>
      </p:sp>
      <p:sp>
        <p:nvSpPr>
          <p:cNvPr id="12" name="Textfeld 11">
            <a:extLst>
              <a:ext uri="{FF2B5EF4-FFF2-40B4-BE49-F238E27FC236}">
                <a16:creationId xmlns:a16="http://schemas.microsoft.com/office/drawing/2014/main" id="{44840D73-349B-4841-A0D7-117ABA18C22D}"/>
              </a:ext>
            </a:extLst>
          </p:cNvPr>
          <p:cNvSpPr txBox="1"/>
          <p:nvPr userDrawn="1"/>
        </p:nvSpPr>
        <p:spPr>
          <a:xfrm rot="16200000">
            <a:off x="-416533" y="604686"/>
            <a:ext cx="1050780" cy="176972"/>
          </a:xfrm>
          <a:prstGeom prst="rect">
            <a:avLst/>
          </a:prstGeom>
          <a:noFill/>
        </p:spPr>
        <p:txBody>
          <a:bodyPr wrap="square" rtlCol="0">
            <a:spAutoFit/>
          </a:bodyPr>
          <a:lstStyle/>
          <a:p>
            <a:r>
              <a:rPr lang="de-DE" sz="550">
                <a:solidFill>
                  <a:schemeClr val="bg1"/>
                </a:solidFill>
                <a:latin typeface="Brandon Grotesque Bold" panose="020B0803020203060202" pitchFamily="34" charset="0"/>
              </a:rPr>
              <a:t>WWW.OEAW.AC.AT</a:t>
            </a:r>
          </a:p>
        </p:txBody>
      </p:sp>
      <p:pic>
        <p:nvPicPr>
          <p:cNvPr id="14" name="Grafik 13">
            <a:extLst>
              <a:ext uri="{FF2B5EF4-FFF2-40B4-BE49-F238E27FC236}">
                <a16:creationId xmlns:a16="http://schemas.microsoft.com/office/drawing/2014/main" id="{107DB963-2CF3-4379-8DAD-5FC82D09100A}"/>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1276260" y="5905850"/>
            <a:ext cx="498322" cy="550746"/>
          </a:xfrm>
          <a:prstGeom prst="rect">
            <a:avLst/>
          </a:prstGeom>
        </p:spPr>
      </p:pic>
      <p:pic>
        <p:nvPicPr>
          <p:cNvPr id="16" name="Grafik 15">
            <a:extLst>
              <a:ext uri="{FF2B5EF4-FFF2-40B4-BE49-F238E27FC236}">
                <a16:creationId xmlns:a16="http://schemas.microsoft.com/office/drawing/2014/main" id="{55207ABE-640A-4E04-A48F-60183A81AAB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538321" y="427840"/>
            <a:ext cx="1652829" cy="716350"/>
          </a:xfrm>
          <a:prstGeom prst="rect">
            <a:avLst/>
          </a:prstGeom>
        </p:spPr>
      </p:pic>
    </p:spTree>
    <p:extLst>
      <p:ext uri="{BB962C8B-B14F-4D97-AF65-F5344CB8AC3E}">
        <p14:creationId xmlns:p14="http://schemas.microsoft.com/office/powerpoint/2010/main" val="3743023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microsoft.com/office/2018/10/relationships/comments" Target="../comments/modernComment_140_63457C3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microsoft.com/office/2018/10/relationships/comments" Target="../comments/modernComment_13F_79E241C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microsoft.com/office/2018/10/relationships/comments" Target="../comments/modernComment_15B_10106DA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elastic.co/elasticsearch" TargetMode="External"/><Relationship Id="rId2" Type="http://schemas.openxmlformats.org/officeDocument/2006/relationships/hyperlink" Target="https://www.oeaw.ac.at/fileadmin/subsites/academiaecorpora/PDF/CRH2.pdf" TargetMode="External"/><Relationship Id="rId1" Type="http://schemas.openxmlformats.org/officeDocument/2006/relationships/slideLayout" Target="../slideLayouts/slideLayout2.xml"/><Relationship Id="rId5" Type="http://schemas.openxmlformats.org/officeDocument/2006/relationships/hyperlink" Target="https://doi.org/10.48550/arXiv.2201.11903" TargetMode="External"/><Relationship Id="rId4" Type="http://schemas.openxmlformats.org/officeDocument/2006/relationships/hyperlink" Target="https://doi.org/10.48550/arXiv.2407.12994"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euralex2026.at/" TargetMode="External"/><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lioe.dioe.at/"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microsoft.com/office/2018/10/relationships/comments" Target="../comments/modernComment_145_1D79A1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hyperlink" Target="https://lioe.dioe.at/articles/Gefrette" TargetMode="External"/></Relationships>
</file>

<file path=ppt/slides/_rels/slide43.xml.rels><?xml version="1.0" encoding="UTF-8" standalone="yes"?>
<Relationships xmlns="http://schemas.openxmlformats.org/package/2006/relationships"><Relationship Id="rId2" Type="http://schemas.microsoft.com/office/2018/10/relationships/comments" Target="../comments/modernComment_141_FE6BBF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microsoft.com/office/2018/10/relationships/comments" Target="../comments/modernComment_144_C604C9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sv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44606" y="1465943"/>
            <a:ext cx="10925735" cy="1486807"/>
          </a:xfrm>
        </p:spPr>
        <p:txBody>
          <a:bodyPr>
            <a:noAutofit/>
          </a:bodyPr>
          <a:lstStyle/>
          <a:p>
            <a:r>
              <a:rPr lang="en-US" sz="3600" b="1">
                <a:latin typeface="Palatino Linotype" panose="02040502050505030304" pitchFamily="18" charset="0"/>
              </a:rPr>
              <a:t>Using LLMs to write a historical dialect dictionary: challenges and opportunities for the WBÖ</a:t>
            </a:r>
            <a:endParaRPr lang="en-AU" sz="3600" b="1">
              <a:latin typeface="Palatino Linotype" panose="02040502050505030304" pitchFamily="18" charset="0"/>
            </a:endParaRPr>
          </a:p>
        </p:txBody>
      </p:sp>
      <p:sp>
        <p:nvSpPr>
          <p:cNvPr id="3" name="Untertitel 2"/>
          <p:cNvSpPr>
            <a:spLocks noGrp="1"/>
          </p:cNvSpPr>
          <p:nvPr>
            <p:ph type="subTitle" idx="1"/>
          </p:nvPr>
        </p:nvSpPr>
        <p:spPr>
          <a:xfrm>
            <a:off x="1088571" y="3905251"/>
            <a:ext cx="9869715" cy="2263845"/>
          </a:xfrm>
        </p:spPr>
        <p:txBody>
          <a:bodyPr vert="horz" lIns="91440" tIns="45720" rIns="91440" bIns="45720" rtlCol="0" anchor="t">
            <a:normAutofit/>
          </a:bodyPr>
          <a:lstStyle/>
          <a:p>
            <a:r>
              <a:rPr lang="en-AU" sz="2000" b="1">
                <a:latin typeface="Palatino Linotype" panose="02040502050505030304" pitchFamily="18" charset="0"/>
              </a:rPr>
              <a:t>MLA2S Networking Seminar #07</a:t>
            </a:r>
          </a:p>
          <a:p>
            <a:r>
              <a:rPr lang="en-AU" sz="1600">
                <a:latin typeface="Palatino Linotype" panose="02040502050505030304" pitchFamily="18" charset="0"/>
              </a:rPr>
              <a:t>Vienna – 18 November 2025</a:t>
            </a:r>
          </a:p>
          <a:p>
            <a:endParaRPr lang="en-AU" sz="1800" i="1">
              <a:latin typeface="Palatino Linotype" panose="02040502050505030304" pitchFamily="18" charset="0"/>
            </a:endParaRPr>
          </a:p>
          <a:p>
            <a:r>
              <a:rPr lang="en-AU" sz="1800">
                <a:latin typeface="Palatino Linotype" panose="02040502050505030304" pitchFamily="18" charset="0"/>
              </a:rPr>
              <a:t>Philipp Stöckle • Daniel Elsner • Katharina </a:t>
            </a:r>
            <a:r>
              <a:rPr lang="en-AU" sz="1800" err="1">
                <a:latin typeface="Palatino Linotype" panose="02040502050505030304" pitchFamily="18" charset="0"/>
              </a:rPr>
              <a:t>Korecky-Kröll</a:t>
            </a:r>
            <a:r>
              <a:rPr lang="en-AU" sz="1800">
                <a:latin typeface="Palatino Linotype" panose="02040502050505030304" pitchFamily="18" charset="0"/>
              </a:rPr>
              <a:t> • Wolfgang Koppensteiner</a:t>
            </a:r>
          </a:p>
          <a:p>
            <a:r>
              <a:rPr lang="en-AU" sz="1400">
                <a:latin typeface="Palatino Linotype" panose="02040502050505030304" pitchFamily="18" charset="0"/>
              </a:rPr>
              <a:t>Austrian Academy of Sciences (ÖAW)</a:t>
            </a:r>
          </a:p>
        </p:txBody>
      </p:sp>
    </p:spTree>
    <p:extLst>
      <p:ext uri="{BB962C8B-B14F-4D97-AF65-F5344CB8AC3E}">
        <p14:creationId xmlns:p14="http://schemas.microsoft.com/office/powerpoint/2010/main" val="2670397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LLMs in lexicography</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a:buFont typeface="Wingdings" panose="05000000000000000000" pitchFamily="2" charset="2"/>
              <a:buChar char="Ø"/>
            </a:pPr>
            <a:r>
              <a:rPr lang="en-AU" sz="2400">
                <a:latin typeface="Palatino Linotype"/>
              </a:rPr>
              <a:t>Turning point: Release of ChatGPT in November 2022 </a:t>
            </a:r>
            <a:br>
              <a:rPr lang="en-AU" sz="2400">
                <a:latin typeface="Palatino Linotype"/>
              </a:rPr>
            </a:br>
            <a:r>
              <a:rPr lang="en-AU" sz="1800">
                <a:latin typeface="Palatino Linotype"/>
              </a:rPr>
              <a:t>(see de Schryver 2023 for an early overview)</a:t>
            </a:r>
            <a:endParaRPr lang="en-AU" sz="2400">
              <a:latin typeface="Palatino Linotype"/>
            </a:endParaRPr>
          </a:p>
          <a:p>
            <a:pPr>
              <a:buFont typeface="Wingdings" panose="05000000000000000000" pitchFamily="2" charset="2"/>
              <a:buChar char="Ø"/>
            </a:pPr>
            <a:r>
              <a:rPr lang="en-AU" sz="2400">
                <a:latin typeface="Palatino Linotype"/>
              </a:rPr>
              <a:t>Numerous studies on possible uses of AI chatbots in lexicography </a:t>
            </a:r>
            <a:br>
              <a:rPr lang="en-AU" sz="2400">
                <a:latin typeface="Palatino Linotype"/>
              </a:rPr>
            </a:br>
            <a:r>
              <a:rPr lang="en-AU" sz="1800">
                <a:latin typeface="Palatino Linotype"/>
              </a:rPr>
              <a:t>(e.g., Chen, Dao, &amp; Do-</a:t>
            </a:r>
            <a:r>
              <a:rPr lang="en-AU" sz="1800" err="1">
                <a:latin typeface="Palatino Linotype"/>
              </a:rPr>
              <a:t>Hirinville</a:t>
            </a:r>
            <a:r>
              <a:rPr lang="en-AU" sz="1800">
                <a:latin typeface="Palatino Linotype"/>
              </a:rPr>
              <a:t> 2024; </a:t>
            </a:r>
            <a:r>
              <a:rPr lang="en-AU" sz="1800" err="1">
                <a:latin typeface="Palatino Linotype"/>
              </a:rPr>
              <a:t>Jakubíček</a:t>
            </a:r>
            <a:r>
              <a:rPr lang="en-AU" sz="1800">
                <a:latin typeface="Palatino Linotype"/>
              </a:rPr>
              <a:t> &amp; Rundell 2023; Lew 2023, 2024; McKean &amp; Fitzgerald 2023; </a:t>
            </a:r>
            <a:r>
              <a:rPr lang="en-AU" sz="1800" err="1">
                <a:latin typeface="Palatino Linotype"/>
              </a:rPr>
              <a:t>Phoodai</a:t>
            </a:r>
            <a:r>
              <a:rPr lang="en-AU" sz="1800">
                <a:latin typeface="Palatino Linotype"/>
              </a:rPr>
              <a:t> &amp; Rikk 2023; Rundell 2023) </a:t>
            </a:r>
            <a:endParaRPr lang="en-AU" sz="2400">
              <a:latin typeface="Palatino Linotype"/>
            </a:endParaRPr>
          </a:p>
        </p:txBody>
      </p:sp>
      <p:sp>
        <p:nvSpPr>
          <p:cNvPr id="4" name="Rechteck: abgerundete Ecken 3">
            <a:extLst>
              <a:ext uri="{FF2B5EF4-FFF2-40B4-BE49-F238E27FC236}">
                <a16:creationId xmlns:a16="http://schemas.microsoft.com/office/drawing/2014/main" id="{AE564337-29B7-435B-BD6C-3E7D745E7D3F}"/>
              </a:ext>
            </a:extLst>
          </p:cNvPr>
          <p:cNvSpPr/>
          <p:nvPr/>
        </p:nvSpPr>
        <p:spPr>
          <a:xfrm>
            <a:off x="1166949" y="3851460"/>
            <a:ext cx="4293325" cy="2656114"/>
          </a:xfrm>
          <a:prstGeom prst="roundRect">
            <a:avLst/>
          </a:prstGeom>
        </p:spPr>
        <p:style>
          <a:lnRef idx="0">
            <a:schemeClr val="accent5"/>
          </a:lnRef>
          <a:fillRef idx="3">
            <a:schemeClr val="accent5"/>
          </a:fillRef>
          <a:effectRef idx="3">
            <a:schemeClr val="accent5"/>
          </a:effectRef>
          <a:fontRef idx="minor">
            <a:schemeClr val="lt1"/>
          </a:fontRef>
        </p:style>
        <p:txBody>
          <a:bodyPr lIns="91440" tIns="45720" rIns="91440" bIns="45720" rtlCol="0" anchor="ctr"/>
          <a:lstStyle/>
          <a:p>
            <a:pPr algn="ctr"/>
            <a:r>
              <a:rPr lang="de-DE" b="1"/>
              <a:t>STRENGTHS</a:t>
            </a:r>
          </a:p>
          <a:p>
            <a:pPr algn="ctr"/>
            <a:endParaRPr lang="de-DE"/>
          </a:p>
          <a:p>
            <a:pPr algn="ctr">
              <a:spcAft>
                <a:spcPts val="1200"/>
              </a:spcAft>
            </a:pPr>
            <a:r>
              <a:rPr lang="en-US"/>
              <a:t>“natural” communication</a:t>
            </a:r>
          </a:p>
          <a:p>
            <a:pPr algn="ctr">
              <a:spcAft>
                <a:spcPts val="1200"/>
              </a:spcAft>
            </a:pPr>
            <a:r>
              <a:rPr lang="en-US"/>
              <a:t>cost efficiency</a:t>
            </a:r>
          </a:p>
          <a:p>
            <a:pPr algn="ctr">
              <a:spcAft>
                <a:spcPts val="1200"/>
              </a:spcAft>
            </a:pPr>
            <a:r>
              <a:rPr lang="en-US"/>
              <a:t>good performance in creating definitions</a:t>
            </a:r>
            <a:endParaRPr lang="de-DE"/>
          </a:p>
        </p:txBody>
      </p:sp>
      <p:sp>
        <p:nvSpPr>
          <p:cNvPr id="5" name="Rechteck: abgerundete Ecken 4">
            <a:extLst>
              <a:ext uri="{FF2B5EF4-FFF2-40B4-BE49-F238E27FC236}">
                <a16:creationId xmlns:a16="http://schemas.microsoft.com/office/drawing/2014/main" id="{9773C80D-D49A-4E1C-B803-0F59AEF17A84}"/>
              </a:ext>
            </a:extLst>
          </p:cNvPr>
          <p:cNvSpPr/>
          <p:nvPr/>
        </p:nvSpPr>
        <p:spPr>
          <a:xfrm>
            <a:off x="6588034" y="3851460"/>
            <a:ext cx="4219303" cy="2656114"/>
          </a:xfrm>
          <a:prstGeom prst="roundRect">
            <a:avLst/>
          </a:prstGeom>
        </p:spPr>
        <p:style>
          <a:lnRef idx="0">
            <a:schemeClr val="accent2"/>
          </a:lnRef>
          <a:fillRef idx="3">
            <a:schemeClr val="accent2"/>
          </a:fillRef>
          <a:effectRef idx="3">
            <a:schemeClr val="accent2"/>
          </a:effectRef>
          <a:fontRef idx="minor">
            <a:schemeClr val="lt1"/>
          </a:fontRef>
        </p:style>
        <p:txBody>
          <a:bodyPr lIns="91440" tIns="45720" rIns="91440" bIns="45720" rtlCol="0" anchor="ctr"/>
          <a:lstStyle/>
          <a:p>
            <a:pPr algn="ctr"/>
            <a:r>
              <a:rPr lang="de-DE" b="1"/>
              <a:t>PROBLEMS</a:t>
            </a:r>
          </a:p>
          <a:p>
            <a:pPr algn="ctr"/>
            <a:endParaRPr lang="de-DE"/>
          </a:p>
          <a:p>
            <a:pPr algn="ctr">
              <a:spcAft>
                <a:spcPts val="1200"/>
              </a:spcAft>
            </a:pPr>
            <a:r>
              <a:rPr lang="de-DE"/>
              <a:t>„</a:t>
            </a:r>
            <a:r>
              <a:rPr lang="de-DE" err="1"/>
              <a:t>black</a:t>
            </a:r>
            <a:r>
              <a:rPr lang="de-DE"/>
              <a:t> box“ </a:t>
            </a:r>
            <a:r>
              <a:rPr lang="de-DE" err="1"/>
              <a:t>character</a:t>
            </a:r>
            <a:endParaRPr lang="de-DE"/>
          </a:p>
          <a:p>
            <a:pPr algn="ctr">
              <a:spcAft>
                <a:spcPts val="1200"/>
              </a:spcAft>
            </a:pPr>
            <a:r>
              <a:rPr lang="de-DE" err="1"/>
              <a:t>hallucinations</a:t>
            </a:r>
          </a:p>
          <a:p>
            <a:pPr algn="ctr">
              <a:spcAft>
                <a:spcPts val="1200"/>
              </a:spcAft>
            </a:pPr>
            <a:r>
              <a:rPr lang="de-DE"/>
              <a:t>non-</a:t>
            </a:r>
            <a:r>
              <a:rPr lang="de-DE" err="1"/>
              <a:t>deterministic</a:t>
            </a:r>
            <a:r>
              <a:rPr lang="de-DE"/>
              <a:t> </a:t>
            </a:r>
            <a:r>
              <a:rPr lang="de-DE" err="1"/>
              <a:t>behaviour</a:t>
            </a:r>
            <a:endParaRPr lang="de-DE"/>
          </a:p>
          <a:p>
            <a:pPr algn="ctr">
              <a:spcAft>
                <a:spcPts val="1200"/>
              </a:spcAft>
            </a:pPr>
            <a:r>
              <a:rPr lang="de-DE" err="1"/>
              <a:t>inappropriate</a:t>
            </a:r>
            <a:r>
              <a:rPr lang="de-DE"/>
              <a:t> </a:t>
            </a:r>
            <a:r>
              <a:rPr lang="de-DE" err="1"/>
              <a:t>example</a:t>
            </a:r>
            <a:r>
              <a:rPr lang="de-DE"/>
              <a:t> </a:t>
            </a:r>
            <a:r>
              <a:rPr lang="de-DE" err="1"/>
              <a:t>sentences</a:t>
            </a:r>
            <a:endParaRPr lang="de-DE"/>
          </a:p>
        </p:txBody>
      </p:sp>
    </p:spTree>
    <p:extLst>
      <p:ext uri="{BB962C8B-B14F-4D97-AF65-F5344CB8AC3E}">
        <p14:creationId xmlns:p14="http://schemas.microsoft.com/office/powerpoint/2010/main" val="44843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LLMs and WBÖ data</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buNone/>
            </a:pPr>
            <a:r>
              <a:rPr lang="en-US" sz="2400" b="1">
                <a:latin typeface="Palatino Linotype"/>
              </a:rPr>
              <a:t>Data-specific problems</a:t>
            </a:r>
          </a:p>
          <a:p>
            <a:r>
              <a:rPr lang="en-US" sz="2400">
                <a:latin typeface="Palatino Linotype" panose="02040502050505030304" pitchFamily="18" charset="0"/>
              </a:rPr>
              <a:t>German non-standard varieties (as well as “small” languages in general) are underrepresented in LLM training</a:t>
            </a:r>
          </a:p>
          <a:p>
            <a:r>
              <a:rPr lang="en-US" sz="2400">
                <a:latin typeface="Palatino Linotype" panose="02040502050505030304" pitchFamily="18" charset="0"/>
              </a:rPr>
              <a:t>need for factually correct definitions based on WBÖ data</a:t>
            </a:r>
          </a:p>
          <a:p>
            <a:r>
              <a:rPr lang="en-US" sz="2400">
                <a:latin typeface="Palatino Linotype" panose="02040502050505030304" pitchFamily="18" charset="0"/>
              </a:rPr>
              <a:t>exclusion of invented or incorrect definitions</a:t>
            </a:r>
          </a:p>
          <a:p>
            <a:r>
              <a:rPr lang="en-US" sz="2400">
                <a:latin typeface="Palatino Linotype" panose="02040502050505030304" pitchFamily="18" charset="0"/>
              </a:rPr>
              <a:t>linking definitions to corresponding paper slips or database entries</a:t>
            </a:r>
          </a:p>
          <a:p>
            <a:r>
              <a:rPr lang="en-US" sz="2400">
                <a:latin typeface="Palatino Linotype" panose="02040502050505030304" pitchFamily="18" charset="0"/>
              </a:rPr>
              <a:t>data sovereignty at the Austrian Academy of Sciences (ÖAW)</a:t>
            </a:r>
            <a:endParaRPr lang="en-AU" sz="2400">
              <a:latin typeface="Palatino Linotype" panose="02040502050505030304" pitchFamily="18" charset="0"/>
            </a:endParaRPr>
          </a:p>
        </p:txBody>
      </p:sp>
    </p:spTree>
    <p:extLst>
      <p:ext uri="{BB962C8B-B14F-4D97-AF65-F5344CB8AC3E}">
        <p14:creationId xmlns:p14="http://schemas.microsoft.com/office/powerpoint/2010/main" val="3861324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909C880-02A5-40B0-A086-AC43DA578624}"/>
              </a:ext>
            </a:extLst>
          </p:cNvPr>
          <p:cNvSpPr>
            <a:spLocks noGrp="1"/>
          </p:cNvSpPr>
          <p:nvPr>
            <p:ph type="title"/>
          </p:nvPr>
        </p:nvSpPr>
        <p:spPr/>
        <p:txBody>
          <a:bodyPr/>
          <a:lstStyle/>
          <a:p>
            <a:r>
              <a:rPr lang="en-AU">
                <a:solidFill>
                  <a:srgbClr val="0047BB"/>
                </a:solidFill>
                <a:latin typeface="Palatino Linotype" panose="02040502050505030304" pitchFamily="18" charset="0"/>
              </a:rPr>
              <a:t>Case Study on WBÖ Data</a:t>
            </a:r>
          </a:p>
        </p:txBody>
      </p:sp>
      <p:sp>
        <p:nvSpPr>
          <p:cNvPr id="5" name="Textplatzhalter 4">
            <a:extLst>
              <a:ext uri="{FF2B5EF4-FFF2-40B4-BE49-F238E27FC236}">
                <a16:creationId xmlns:a16="http://schemas.microsoft.com/office/drawing/2014/main" id="{5D2A6DC5-BF22-4074-A2A6-A6B39FD9BEB3}"/>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21980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8">
            <a:extLst>
              <a:ext uri="{FF2B5EF4-FFF2-40B4-BE49-F238E27FC236}">
                <a16:creationId xmlns:a16="http://schemas.microsoft.com/office/drawing/2014/main" id="{2D3B9E5C-4523-4215-BEC3-1E598F24650F}"/>
              </a:ext>
            </a:extLst>
          </p:cNvPr>
          <p:cNvPicPr>
            <a:picLocks noGrp="1" noChangeAspect="1"/>
          </p:cNvPicPr>
          <p:nvPr>
            <p:ph idx="1"/>
          </p:nvPr>
        </p:nvPicPr>
        <p:blipFill>
          <a:blip r:embed="rId2"/>
          <a:stretch>
            <a:fillRect/>
          </a:stretch>
        </p:blipFill>
        <p:spPr>
          <a:xfrm>
            <a:off x="0" y="313508"/>
            <a:ext cx="12192000" cy="6015237"/>
          </a:xfrm>
        </p:spPr>
      </p:pic>
    </p:spTree>
    <p:extLst>
      <p:ext uri="{BB962C8B-B14F-4D97-AF65-F5344CB8AC3E}">
        <p14:creationId xmlns:p14="http://schemas.microsoft.com/office/powerpoint/2010/main" val="770069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Autofit/>
          </a:bodyPr>
          <a:lstStyle/>
          <a:p>
            <a:pPr algn="l"/>
            <a:r>
              <a:rPr lang="en-AU" sz="3200">
                <a:solidFill>
                  <a:srgbClr val="0047BB"/>
                </a:solidFill>
                <a:latin typeface="Palatino Linotype" panose="02040502050505030304" pitchFamily="18" charset="0"/>
              </a:rPr>
              <a:t>Verbalised LLM text data (</a:t>
            </a:r>
            <a:r>
              <a:rPr lang="en-AU" sz="3200" i="1" err="1">
                <a:solidFill>
                  <a:srgbClr val="0047BB"/>
                </a:solidFill>
                <a:latin typeface="Palatino Linotype" panose="02040502050505030304" pitchFamily="18" charset="0"/>
              </a:rPr>
              <a:t>Gefrette</a:t>
            </a:r>
            <a:r>
              <a:rPr lang="en-AU" sz="3200" i="1">
                <a:solidFill>
                  <a:srgbClr val="0047BB"/>
                </a:solidFill>
                <a:latin typeface="Palatino Linotype" panose="02040502050505030304" pitchFamily="18" charset="0"/>
              </a:rPr>
              <a:t> </a:t>
            </a:r>
            <a:r>
              <a:rPr lang="en-AU" sz="3200">
                <a:solidFill>
                  <a:srgbClr val="0047BB"/>
                </a:solidFill>
                <a:latin typeface="Palatino Linotype" panose="02040502050505030304" pitchFamily="18" charset="0"/>
              </a:rPr>
              <a:t>‘hardship’)</a:t>
            </a:r>
          </a:p>
        </p:txBody>
      </p:sp>
      <p:sp>
        <p:nvSpPr>
          <p:cNvPr id="6" name="TextBox 1">
            <a:extLst>
              <a:ext uri="{FF2B5EF4-FFF2-40B4-BE49-F238E27FC236}">
                <a16:creationId xmlns:a16="http://schemas.microsoft.com/office/drawing/2014/main" id="{314DFCD2-1E19-4B63-891B-61700D43A74F}"/>
              </a:ext>
            </a:extLst>
          </p:cNvPr>
          <p:cNvSpPr txBox="1"/>
          <p:nvPr/>
        </p:nvSpPr>
        <p:spPr>
          <a:xfrm>
            <a:off x="838200" y="1719571"/>
            <a:ext cx="10126236"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800"/>
              <a:t>Es folgt eine Beschreibung von Schlagwörtern, die in der darauf folgenden Sammlung von Belegen verwendet werden:</a:t>
            </a:r>
          </a:p>
          <a:p>
            <a:r>
              <a:rPr lang="de-DE" sz="800"/>
              <a:t>Hauptlemma: 'Hauptlemma' beinhaltet sämtliche Einträge (inklusive Komposita und Wortbildungsvarianten), die einem bestimmten Lemma zugeordnet werden können. Zu diesem Zweck wurden alle Handzettel beziehungsweise die Einträge der Belegdatenbank lemmatisiert und nach historisch-etymologischen Gesichtspunkten - also linguistischen Prinzipien - einem Hauptlemma zugeordnet.</a:t>
            </a:r>
          </a:p>
          <a:p>
            <a:r>
              <a:rPr lang="de-DE" sz="800"/>
              <a:t>Nebenlemma: Ein Nebenlemma ist einem Hauptlemma zugeordnet. Das Nebenlemma teilt sich mit dem übergeordneten Hauptlemma (in weiten Teilen) den historisch-etymologischen </a:t>
            </a:r>
            <a:r>
              <a:rPr lang="de-DE" sz="800" err="1"/>
              <a:t>Lemmaansatz</a:t>
            </a:r>
            <a:r>
              <a:rPr lang="de-DE" sz="800"/>
              <a:t>, kann jedoch in anderer Hinsicht (z.B. Schreibung, Lautung) vom Hauptlemma abweichen.</a:t>
            </a:r>
          </a:p>
          <a:p>
            <a:r>
              <a:rPr lang="de-DE" sz="800"/>
              <a:t>Fragebogennummer: Die angegebene Information umfasst die Fragebogennummer und das konkrete Item, welches die Sammler in der üblichen Sprechweise (Dialekt/Mundart) des Ortes benennen soll(t)en.</a:t>
            </a:r>
          </a:p>
          <a:p>
            <a:r>
              <a:rPr lang="de-DE" sz="800"/>
              <a:t>Part of Speech: Diese Angabe benennt die Wortart des jeweiligen Belegs.</a:t>
            </a:r>
          </a:p>
          <a:p>
            <a:r>
              <a:rPr lang="de-DE" sz="800"/>
              <a:t>Bedeutung der Lautung: Diese Information beschreibt die Bedeutung der Lautungsangabe auf dem Beleg.</a:t>
            </a:r>
          </a:p>
          <a:p>
            <a:r>
              <a:rPr lang="de-DE" sz="800"/>
              <a:t>Bedeutung des Belegsatzes: Diese Information beschreibt die Bedeutung des in Spalte "Belegsatz 1", "Belegsatz 2" etc. angegebenen Belegsatzes. Es kann sich dabei um eine direkte standardsprachliche Übersetzung, eine standardsprachliche Periphrase oder um einen metasprachlichen Kommentar handeln.</a:t>
            </a:r>
          </a:p>
          <a:p>
            <a:r>
              <a:rPr lang="de-DE" sz="800"/>
              <a:t>Belegsatz 1: Dieser Eintrag gibt einen Belegsatz, eine Redewendung oder eine Paraphrase wider, um die Bedeutung des Belegs exemplarisch darzustellen bzw. näher zu kontextualisieren. Der Belegsatz ist in der Regel im Dialekt angegeben und in der Lautschrift </a:t>
            </a:r>
            <a:r>
              <a:rPr lang="de-DE" sz="800" err="1"/>
              <a:t>Teuthonista</a:t>
            </a:r>
            <a:r>
              <a:rPr lang="de-DE" sz="800"/>
              <a:t> verschriftlicht.</a:t>
            </a:r>
          </a:p>
          <a:p>
            <a:r>
              <a:rPr lang="de-DE" sz="800"/>
              <a:t>Belegsatz 2: Belegsatz 2 weist dieselbe Funktionalität auf wie Belegsatz 1.Sammlung: Eine Sammlung bündelt einzelne Einträge nach lexikographisch sinnvollen Gesichtspunkten. Alle Einträge der Sammlung teilen diese Gesichtspunkte.</a:t>
            </a:r>
          </a:p>
          <a:p>
            <a:r>
              <a:rPr lang="de-DE" sz="800"/>
              <a:t>Lautung 1: Die angegebene Information umfasst die lautliche Transkription des vorliegenden Belegs. Die Transkription wurde auf der Grundlage eines Lautschriftsystems notiert, das jenem der </a:t>
            </a:r>
            <a:r>
              <a:rPr lang="de-DE" sz="800" err="1"/>
              <a:t>Teuthonista</a:t>
            </a:r>
            <a:r>
              <a:rPr lang="de-DE" sz="800"/>
              <a:t> gleicht oder zumindest ähnelt. Da die Datengrundlage des WBÖ auf unterschiedlichsten Quellen basiert und die Erhebungen der Fragebögen häufig von Laien-Sammlerinnen und -sammlern durchgeführt wurden, können sich </a:t>
            </a:r>
            <a:r>
              <a:rPr lang="de-DE" sz="800" err="1"/>
              <a:t>Uneinheitlichkeiten</a:t>
            </a:r>
            <a:r>
              <a:rPr lang="de-DE" sz="800"/>
              <a:t> bei der Transkription ergeben.</a:t>
            </a:r>
          </a:p>
          <a:p>
            <a:r>
              <a:rPr lang="de-DE" sz="800"/>
              <a:t>Lautung 2: Lautung 2 weist dieselbe Funktionalität auf wie Lautung 1.Anmerkung: Zusätzliche Anmerkung über den Beleg.</a:t>
            </a:r>
          </a:p>
          <a:p>
            <a:r>
              <a:rPr lang="de-DE" sz="800"/>
              <a:t>Diverses: Zusätzliche undefinierte Anmerkung über den Beleg.</a:t>
            </a:r>
          </a:p>
          <a:p>
            <a:r>
              <a:rPr lang="de-DE" sz="800"/>
              <a:t>Substantiv: Dieser Beleg zählt zur Wortart Substantiv.</a:t>
            </a:r>
          </a:p>
          <a:p>
            <a:r>
              <a:rPr lang="de-DE" sz="800"/>
              <a:t>Verb: Dieser Beleg zählt zur Wortart Verb.</a:t>
            </a:r>
          </a:p>
          <a:p>
            <a:r>
              <a:rPr lang="de-DE" sz="800"/>
              <a:t>Adjektiv: Dieser Beleg zählt zur Wortart Adjektiv.</a:t>
            </a:r>
          </a:p>
          <a:p>
            <a:r>
              <a:rPr lang="de-DE" sz="800"/>
              <a:t>Adverb: Dieser Beleg zählt zur Wortart Adverb.</a:t>
            </a:r>
          </a:p>
          <a:p>
            <a:r>
              <a:rPr lang="de-DE" sz="800"/>
              <a:t>Präposition: Dieser Beleg zählt zur Wortart Präposition.</a:t>
            </a:r>
          </a:p>
          <a:p>
            <a:r>
              <a:rPr lang="de-DE" sz="800"/>
              <a:t>Konjunktion: Dieser Beleg zählt zur Wortart Konjunktion.</a:t>
            </a:r>
          </a:p>
          <a:p>
            <a:r>
              <a:rPr lang="de-DE" sz="800"/>
              <a:t>Pronomen: Dieser Beleg zählt zur Wortart Pronomen.</a:t>
            </a:r>
          </a:p>
          <a:p>
            <a:r>
              <a:rPr lang="de-DE" sz="800"/>
              <a:t>Interjektion: Dieser Beleg zählt zur Wortart Interjektion.</a:t>
            </a:r>
          </a:p>
          <a:p>
            <a:r>
              <a:rPr lang="de-DE" sz="800"/>
              <a:t>Partikel: Dieser Beleg zählt zur Wortart Partikel.</a:t>
            </a:r>
          </a:p>
          <a:p>
            <a:r>
              <a:rPr lang="de-DE" sz="800"/>
              <a:t>Geschlecht: Das grammatische Geschlecht eines Wortes wird in der Fachsprache als Genus bezeichnet. Im Deutschen gibt es drei Genera: Maskulinum (männlich), Femininum (weiblich) und Neutrum (sächlich). Das Genus eines Substantivs wird oft durch den Artikel (der, die, das) angezeigt.</a:t>
            </a:r>
          </a:p>
          <a:p>
            <a:r>
              <a:rPr lang="de-DE" sz="800"/>
              <a:t>Bedeutung: Semantik, auch Bedeutungslehre genannt, ist die wissenschaftliche Beschäftigung mit Bedeutung und mit den verschiedenen Beziehungen zwischen einem Zeichen und dem Bezeichneten. In den Wörterbuchartikeln gehört die Angabe der Bedeutung bzw. Bedeutungen eines Wortes zu den zentralen Inhalten.</a:t>
            </a:r>
          </a:p>
          <a:p>
            <a:r>
              <a:rPr lang="de-DE" sz="800"/>
              <a:t>Beispielsatz: Ein Beispielsatz wird verwendet, um die Bedeutung des Beleg in Form eines Satzes exemplarisch zu verdeutlichen. In den Daten wird statt der Bezeichnung "Beispielsatz" auch die Bezeichnung "Belegsatz" verwendet.</a:t>
            </a:r>
          </a:p>
          <a:p>
            <a:r>
              <a:rPr lang="de-DE" sz="800"/>
              <a:t>Wortvarianten: Unterschiedliche Varianten eines Wortes.</a:t>
            </a:r>
          </a:p>
          <a:p>
            <a:r>
              <a:rPr lang="de-DE" sz="800"/>
              <a:t>Wörterbuchartikel: Eine strukturierte Beschreibung eines Lemmas, die Angaben zu Bedeutung (bzw. Bedeutungen), Aussprache, Grammatik, Verbreitung, Etymologie sowie ggfs. Wortbildungen und Redewendungen enthält.</a:t>
            </a:r>
          </a:p>
          <a:p>
            <a:endParaRPr lang="de-DE" sz="800"/>
          </a:p>
          <a:p>
            <a:r>
              <a:rPr lang="de-DE" sz="800"/>
              <a:t>[…]</a:t>
            </a:r>
          </a:p>
        </p:txBody>
      </p:sp>
      <p:sp>
        <p:nvSpPr>
          <p:cNvPr id="7" name="Rechteck: abgerundete Ecken 6">
            <a:extLst>
              <a:ext uri="{FF2B5EF4-FFF2-40B4-BE49-F238E27FC236}">
                <a16:creationId xmlns:a16="http://schemas.microsoft.com/office/drawing/2014/main" id="{FD9C0F15-AAA3-4F87-A5E0-B516C9182B38}"/>
              </a:ext>
            </a:extLst>
          </p:cNvPr>
          <p:cNvSpPr/>
          <p:nvPr/>
        </p:nvSpPr>
        <p:spPr>
          <a:xfrm>
            <a:off x="3853542" y="3013166"/>
            <a:ext cx="4484915" cy="131499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2800" b="1"/>
              <a:t>glossary</a:t>
            </a:r>
          </a:p>
        </p:txBody>
      </p:sp>
    </p:spTree>
    <p:extLst>
      <p:ext uri="{BB962C8B-B14F-4D97-AF65-F5344CB8AC3E}">
        <p14:creationId xmlns:p14="http://schemas.microsoft.com/office/powerpoint/2010/main" val="421771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Autofit/>
          </a:bodyPr>
          <a:lstStyle/>
          <a:p>
            <a:pPr algn="l"/>
            <a:r>
              <a:rPr lang="en-AU" sz="3200">
                <a:solidFill>
                  <a:srgbClr val="0047BB"/>
                </a:solidFill>
                <a:latin typeface="Palatino Linotype" panose="02040502050505030304" pitchFamily="18" charset="0"/>
              </a:rPr>
              <a:t>Verbalised LLM text data (</a:t>
            </a:r>
            <a:r>
              <a:rPr lang="en-AU" sz="3200" i="1" err="1">
                <a:solidFill>
                  <a:srgbClr val="0047BB"/>
                </a:solidFill>
                <a:latin typeface="Palatino Linotype" panose="02040502050505030304" pitchFamily="18" charset="0"/>
              </a:rPr>
              <a:t>Gefrette</a:t>
            </a:r>
            <a:r>
              <a:rPr lang="en-AU" sz="3200" i="1">
                <a:solidFill>
                  <a:srgbClr val="0047BB"/>
                </a:solidFill>
                <a:latin typeface="Palatino Linotype" panose="02040502050505030304" pitchFamily="18" charset="0"/>
              </a:rPr>
              <a:t> </a:t>
            </a:r>
            <a:r>
              <a:rPr lang="en-AU" sz="3200">
                <a:solidFill>
                  <a:srgbClr val="0047BB"/>
                </a:solidFill>
                <a:latin typeface="Palatino Linotype" panose="02040502050505030304" pitchFamily="18" charset="0"/>
              </a:rPr>
              <a:t>‘hardship’)</a:t>
            </a:r>
          </a:p>
        </p:txBody>
      </p:sp>
      <p:sp>
        <p:nvSpPr>
          <p:cNvPr id="5" name="TextBox 1">
            <a:extLst>
              <a:ext uri="{FF2B5EF4-FFF2-40B4-BE49-F238E27FC236}">
                <a16:creationId xmlns:a16="http://schemas.microsoft.com/office/drawing/2014/main" id="{BB45541A-8FAA-4965-8CB2-F48C8D44B161}"/>
              </a:ext>
            </a:extLst>
          </p:cNvPr>
          <p:cNvSpPr txBox="1"/>
          <p:nvPr/>
        </p:nvSpPr>
        <p:spPr>
          <a:xfrm>
            <a:off x="838200" y="1719571"/>
            <a:ext cx="10126236" cy="50167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lt-LT" sz="800"/>
              <a:t>Auflistung von relevanten Fragebogennummer und Beschreibungen:</a:t>
            </a:r>
            <a:endParaRPr lang="de-DE" sz="800"/>
          </a:p>
          <a:p>
            <a:r>
              <a:rPr lang="lt-LT" sz="800"/>
              <a:t>50I18a: reiben/scharren/kratzen, Syn. (kniffen/-eln?)</a:t>
            </a:r>
            <a:endParaRPr lang="de-DE" sz="800"/>
          </a:p>
          <a:p>
            <a:r>
              <a:rPr lang="lt-LT" sz="800"/>
              <a:t>27Q14b: wundreiben/-liegen uä, Syn. (sich flerren); Bed.</a:t>
            </a:r>
            <a:endParaRPr lang="de-DE" sz="800"/>
          </a:p>
          <a:p>
            <a:r>
              <a:rPr lang="lt-LT" sz="800"/>
              <a:t>18E29a: schlecht gedüngter Acker</a:t>
            </a:r>
            <a:endParaRPr lang="de-DE" sz="800"/>
          </a:p>
          <a:p>
            <a:r>
              <a:rPr lang="lt-LT" sz="800"/>
              <a:t>19H13c: Verwendg. gejäteter Disteln Viehfutter?; Ra.</a:t>
            </a:r>
            <a:endParaRPr lang="de-DE" sz="800"/>
          </a:p>
          <a:p>
            <a:r>
              <a:rPr lang="lt-LT" sz="800"/>
              <a:t>43A54b: kommen m. Ziel-/Ortsang. (aus d.Sinn k.,)</a:t>
            </a:r>
            <a:endParaRPr lang="de-DE" sz="800"/>
          </a:p>
          <a:p>
            <a:endParaRPr lang="de-DE" sz="800"/>
          </a:p>
          <a:p>
            <a:r>
              <a:rPr lang="lt-LT" sz="800"/>
              <a:t>Es folgt eine Sammlung von Belegen:Das Lemma der Sammlung lautet: </a:t>
            </a:r>
            <a:endParaRPr lang="de-DE" sz="800"/>
          </a:p>
          <a:p>
            <a:r>
              <a:rPr lang="lt-LT" sz="800"/>
              <a:t>Gefrette</a:t>
            </a:r>
            <a:endParaRPr lang="de-DE" sz="800"/>
          </a:p>
          <a:p>
            <a:r>
              <a:rPr lang="lt-LT" sz="800"/>
              <a:t>Anzahl Belege: 75</a:t>
            </a:r>
            <a:endParaRPr lang="de-DE" sz="800"/>
          </a:p>
          <a:p>
            <a:r>
              <a:rPr lang="lt-LT" sz="800"/>
              <a:t>Beleg ID: f283_qdb-d1e2611, Hauptlemma: (Ge)frette; Gefrette, Part of Speech: Substantiv, Bedeutung der Lautung: Unheil, Großregion: 3.4 MStmk.;Beleg ID: f283_qdb-d1e1059, Hauptlemma: (Ge)frette; Gefrette, Part of Speech: Substantiv, Bedeutung der Lautung: mühseliges Arbeiten; mühseliges Arbeiten, Großregion: 6.4 Weinv.;</a:t>
            </a:r>
            <a:endParaRPr lang="de-DE" sz="800"/>
          </a:p>
          <a:p>
            <a:r>
              <a:rPr lang="lt-LT" sz="800"/>
              <a:t>Beleg ID: f283_qdb-d1e1980, Hauptlemma: (Ge)frette; Gefrette, Part of Speech: Substantiv, Bedeutung der Lautung: Gefrett, Großregion: 5.4 Mühlv.;Beleg ID: f283_qdb-d1e5233, Hauptlemma: (Ge)frette; Gefrette, Part of Speech: Substantiv, Bedeutung der Lautung: Mühe; Plage; Mühe Plage, Großregion: 3.5 OStmk.; 3.5 OStmk.;</a:t>
            </a:r>
            <a:endParaRPr lang="de-DE" sz="800"/>
          </a:p>
          <a:p>
            <a:r>
              <a:rPr lang="lt-LT" sz="800"/>
              <a:t>Beleg ID: f283_qdb-d1e1807, Hauptlemma: (Ge)frette; Gefrette, Part of Speech: Substantiv, Belegsatz 1: dås is a Gfrėt [n]; das is a Gfret n, Bedeutung des Belegsatzes: das ist ein Übel, Bedeutung der Lautung: das Übel; das Übel, Großregion: 6.3 Waldv.;</a:t>
            </a:r>
            <a:endParaRPr lang="de-DE" sz="800"/>
          </a:p>
          <a:p>
            <a:r>
              <a:rPr lang="lt-LT" sz="800"/>
              <a:t>Beleg ID: f283_qdb-d1e2107, Fragebogennummer: 50I18a, Hauptlemma: (Ge)frette; Gefrette, Part of Speech: Substantiv, Belegsatz 1: is dės ə gfrėt [n]   !; is des e gfret n !, Bedeutung des Belegsatzes: IST DAS ein Elend! IST DAS eine Plage!, Großregion: 5.1 Innv.;</a:t>
            </a:r>
            <a:endParaRPr lang="de-DE" sz="800"/>
          </a:p>
          <a:p>
            <a:r>
              <a:rPr lang="lt-LT" sz="800"/>
              <a:t>Beleg ID: f283_qdb-d1e2553, Hauptlemma: (Ge)frette; Gefrette, Part of Speech: Substantiv, Belegsatz 1: </a:t>
            </a:r>
            <a:r>
              <a:rPr lang="el-GR" sz="800"/>
              <a:t>τ</a:t>
            </a:r>
            <a:r>
              <a:rPr lang="lt-LT" sz="800"/>
              <a:t>es įs åǫ</a:t>
            </a:r>
            <a:r>
              <a:rPr lang="el-GR" sz="800"/>
              <a:t>φσ κφ</a:t>
            </a:r>
            <a:r>
              <a:rPr lang="lt-LT" sz="800"/>
              <a:t>ret [n,sg4]   </a:t>
            </a:r>
            <a:r>
              <a:rPr lang="el-GR" sz="800"/>
              <a:t>κ</a:t>
            </a:r>
            <a:r>
              <a:rPr lang="lt-LT" sz="800"/>
              <a:t>mo̩</a:t>
            </a:r>
            <a:r>
              <a:rPr lang="el-GR" sz="800"/>
              <a:t>χ</a:t>
            </a:r>
            <a:r>
              <a:rPr lang="lt-LT" sz="800"/>
              <a:t>t; tes is aofs kfret n,sg4 kmocht, Bedeutung des Belegsatzes: bei dieser Sache ist sehr gespart worden, Bedeutung der Lautung: verzweifelte, ärgerliche Lage; verzweifelte, ärgerliche Lage, Großregion: 6.4 Weinv.;</a:t>
            </a:r>
            <a:endParaRPr lang="de-DE" sz="800"/>
          </a:p>
          <a:p>
            <a:r>
              <a:rPr lang="lt-LT" sz="800"/>
              <a:t>Beleg ID: f283_qdb-d1e2591, Hauptlemma: (Ge)frette; Gefrette, Part of Speech: Substantiv, Bedeutung der Lautung: Ärger; Ärger;</a:t>
            </a:r>
            <a:endParaRPr lang="de-DE" sz="800"/>
          </a:p>
          <a:p>
            <a:r>
              <a:rPr lang="lt-LT" sz="800"/>
              <a:t>Beleg ID: f283_qdb-d1e4024, Hauptlemma: (Ge)frette; Gefrette, Part of Speech: Substantiv, Bedeutung der Lautung: Gefrette = kleiner Schnitt im fertigen Glasgefäß; fehlerhaftes Glas; Gefrette = kleiner Schnitt im fertigen Glasgefäß fehlerhaftes Glas, Großregion: 3.3 WStmk.;</a:t>
            </a:r>
            <a:endParaRPr lang="de-DE" sz="800"/>
          </a:p>
          <a:p>
            <a:r>
              <a:rPr lang="lt-LT" sz="800"/>
              <a:t>Beleg ID: f283_qdb-d1e10346, Hauptlemma: (Ge)frette; Gefrette, Part of Speech: Substantiv, Bedeutung der Lautung: Not; Mühe; dauernder Ärger; Not Mühe dauernder Ärger;</a:t>
            </a:r>
            <a:endParaRPr lang="de-DE" sz="800"/>
          </a:p>
          <a:p>
            <a:r>
              <a:rPr lang="lt-LT" sz="800"/>
              <a:t>Beleg ID: f283_qdb-d1e1032, Hauptlemma: (Ge)frette; Gefrette, Part of Speech: Substantiv, Bedeutung der Lautung: Mühe; Plage; Mühe Plage, Großregion: 6.4 Weinv.;</a:t>
            </a:r>
            <a:endParaRPr lang="de-DE" sz="800"/>
          </a:p>
          <a:p>
            <a:r>
              <a:rPr lang="lt-LT" sz="800"/>
              <a:t>Beleg ID: f283_qdb-d1e1458, Hauptlemma: (Ge)frette; Gefrette, Part of Speech: Substantiv, Belegsatz 1: Ea håt a Gfrett; Ea hat a Gfrett, Bedeutung des Belegsatzes: Dialekt: Er hat ein Gefrett; Hochdeutsch: Er hat eine große Mühe, Großregion: 6.4 Weinv.;</a:t>
            </a:r>
            <a:endParaRPr lang="de-DE" sz="800"/>
          </a:p>
          <a:p>
            <a:r>
              <a:rPr lang="lt-LT" sz="800"/>
              <a:t>Beleg ID: f283_qdb-d1e1781, Hauptlemma: (Ge)frette; Gefrette, Part of Speech: Substantiv, Bedeutung der Lautung: Verlegenheit, Großregion: 6.5 Wien;</a:t>
            </a:r>
            <a:endParaRPr lang="de-DE" sz="800"/>
          </a:p>
          <a:p>
            <a:r>
              <a:rPr lang="lt-LT" sz="800"/>
              <a:t>Beleg ID: f283_qdb-d1e2005, Fragebogennummer: (F6), Hauptlemma: (Ge)frette; Gefrette, Part of Speech: Substantiv, Bedeutung der Lautung: das Gefrett = soviel wie Pech; Unstern; Plage; das Gefrett = soviel wie Pech Unstern Plage, Großregion: 5.2 Hausrv.;</a:t>
            </a:r>
            <a:endParaRPr lang="de-DE" sz="800"/>
          </a:p>
          <a:p>
            <a:r>
              <a:rPr lang="lt-LT" sz="800"/>
              <a:t>Beleg ID: f283_qdb-d1e2230, Hauptlemma: (Ge)frette; Gefrette, Part of Speech: Substantiv, Bedeutung der Lautung: Gefrett, Großregion: 3.1 sbair.ObStmk.;</a:t>
            </a:r>
            <a:endParaRPr lang="de-DE" sz="800"/>
          </a:p>
          <a:p>
            <a:r>
              <a:rPr lang="lt-LT" sz="800"/>
              <a:t>Beleg ID: f283_qdb-d1e2790, Hauptlemma: (Ge)frette; Gefrette, Part of Speech: Substantiv, Bedeutung der Lautung: Stümperei; armseliges Bemühen; Stümperei armseliges Bemühen;</a:t>
            </a:r>
            <a:endParaRPr lang="de-DE" sz="800"/>
          </a:p>
          <a:p>
            <a:r>
              <a:rPr lang="lt-LT" sz="800"/>
              <a:t>Beleg ID: f283_qdb-d1e2837, Hauptlemma: (Ge)frette; Gefrette, Part of Speech: Substantiv, Bedeutung der Lautung: Gfrett = Schwierigkeit, Großregion: 6.5 Wien;</a:t>
            </a:r>
            <a:endParaRPr lang="de-DE" sz="800"/>
          </a:p>
          <a:p>
            <a:r>
              <a:rPr lang="lt-LT" sz="800"/>
              <a:t>Beleg ID: f283_qdb-d1e1114, Hauptlemma: (Ge)frette; Gefrette, Part of Speech: Substantiv, Bedeutung der Lautung: Plage; Mühe; Plage Mühe, Großregion: 6.5 Wien;</a:t>
            </a:r>
            <a:endParaRPr lang="de-DE" sz="800"/>
          </a:p>
          <a:p>
            <a:r>
              <a:rPr lang="lt-LT" sz="800"/>
              <a:t>Beleg ID: f283_qdb-d1e1373, Hauptlemma: (Ge)frette; Gefrette, Part of Speech: Substantiv, Belegsatz 1: hant ɒ kfräitt mət ẽɒm; hant a kfräitt met eam, Bedeutung des Belegsatzes: (sie) haben ein Gefrette (= Sorge) mit ihm, Großregion: 3.3 WStmk.;</a:t>
            </a:r>
            <a:endParaRPr lang="de-DE" sz="800"/>
          </a:p>
          <a:p>
            <a:r>
              <a:rPr lang="lt-LT" sz="800"/>
              <a:t>Beleg ID: f283_qdb-d1e2530, Hauptlemma: (Ge)frette; Gefrette, Part of Speech: Substantiv, Belegsatz 1: Denn er derf's ja nöt habn, / Süst hat'r sei G'frett; Denn er derfs ja nöt habn, / Süst hatr sei Gfrett, Großregion: 3.1 sbair.ObStmk.;</a:t>
            </a:r>
            <a:endParaRPr lang="de-DE" sz="800"/>
          </a:p>
          <a:p>
            <a:endParaRPr lang="de-DE" sz="800"/>
          </a:p>
          <a:p>
            <a:r>
              <a:rPr lang="de-DE" sz="800"/>
              <a:t>[…]</a:t>
            </a:r>
          </a:p>
        </p:txBody>
      </p:sp>
      <p:sp>
        <p:nvSpPr>
          <p:cNvPr id="8" name="Rechteck: abgerundete Ecken 7">
            <a:extLst>
              <a:ext uri="{FF2B5EF4-FFF2-40B4-BE49-F238E27FC236}">
                <a16:creationId xmlns:a16="http://schemas.microsoft.com/office/drawing/2014/main" id="{88D7976E-C804-4407-BEAC-2E71C8498A2E}"/>
              </a:ext>
            </a:extLst>
          </p:cNvPr>
          <p:cNvSpPr/>
          <p:nvPr/>
        </p:nvSpPr>
        <p:spPr>
          <a:xfrm>
            <a:off x="3225437" y="2995749"/>
            <a:ext cx="5741126" cy="131499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2800" b="1"/>
              <a:t>transformation of DB content into linearised text</a:t>
            </a:r>
          </a:p>
        </p:txBody>
      </p:sp>
    </p:spTree>
    <p:extLst>
      <p:ext uri="{BB962C8B-B14F-4D97-AF65-F5344CB8AC3E}">
        <p14:creationId xmlns:p14="http://schemas.microsoft.com/office/powerpoint/2010/main" val="505226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Technical implementation </a:t>
            </a:r>
          </a:p>
        </p:txBody>
      </p:sp>
      <p:sp>
        <p:nvSpPr>
          <p:cNvPr id="6" name="Rechteck: abgerundete Ecken 5">
            <a:extLst>
              <a:ext uri="{FF2B5EF4-FFF2-40B4-BE49-F238E27FC236}">
                <a16:creationId xmlns:a16="http://schemas.microsoft.com/office/drawing/2014/main" id="{1D2BFC86-80C7-4F21-9016-CDA1CF658DFD}"/>
              </a:ext>
            </a:extLst>
          </p:cNvPr>
          <p:cNvSpPr/>
          <p:nvPr/>
        </p:nvSpPr>
        <p:spPr>
          <a:xfrm>
            <a:off x="644435" y="2037804"/>
            <a:ext cx="4804350" cy="44674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de-DE" sz="2400"/>
              <a:t>LLAMA 3.3 </a:t>
            </a:r>
            <a:r>
              <a:rPr lang="de-DE" sz="2400" err="1"/>
              <a:t>Instruct</a:t>
            </a:r>
            <a:r>
              <a:rPr lang="de-DE" sz="2400"/>
              <a:t> 70B</a:t>
            </a:r>
            <a:endParaRPr lang="en-US"/>
          </a:p>
          <a:p>
            <a:pPr algn="ctr">
              <a:spcAft>
                <a:spcPts val="600"/>
              </a:spcAft>
            </a:pPr>
            <a:r>
              <a:rPr lang="de-DE" sz="2400"/>
              <a:t>(</a:t>
            </a:r>
            <a:r>
              <a:rPr lang="de-DE" sz="2400" err="1"/>
              <a:t>Meta</a:t>
            </a:r>
            <a:r>
              <a:rPr lang="de-DE" sz="2400"/>
              <a:t> AI)</a:t>
            </a:r>
            <a:endParaRPr lang="de-DE"/>
          </a:p>
          <a:p>
            <a:pPr algn="ctr">
              <a:spcAft>
                <a:spcPts val="1200"/>
              </a:spcAft>
            </a:pPr>
            <a:r>
              <a:rPr lang="de-DE" sz="2000"/>
              <a:t>open </a:t>
            </a:r>
            <a:r>
              <a:rPr lang="de-DE" sz="2000" err="1"/>
              <a:t>weights</a:t>
            </a:r>
            <a:endParaRPr lang="de-DE" sz="2000"/>
          </a:p>
          <a:p>
            <a:pPr algn="ctr">
              <a:spcAft>
                <a:spcPts val="1200"/>
              </a:spcAft>
            </a:pPr>
            <a:endParaRPr lang="de-DE" sz="2000"/>
          </a:p>
          <a:p>
            <a:pPr algn="ctr">
              <a:spcAft>
                <a:spcPts val="1200"/>
              </a:spcAft>
            </a:pPr>
            <a:r>
              <a:rPr lang="en-US" sz="2000"/>
              <a:t>transparency</a:t>
            </a:r>
          </a:p>
          <a:p>
            <a:pPr algn="ctr">
              <a:spcAft>
                <a:spcPts val="1200"/>
              </a:spcAft>
            </a:pPr>
            <a:r>
              <a:rPr lang="en-US" sz="2000"/>
              <a:t>local installation</a:t>
            </a:r>
          </a:p>
          <a:p>
            <a:pPr algn="ctr">
              <a:spcAft>
                <a:spcPts val="1200"/>
              </a:spcAft>
            </a:pPr>
            <a:r>
              <a:rPr lang="en-US" sz="2000"/>
              <a:t>data sovereignty</a:t>
            </a:r>
          </a:p>
          <a:p>
            <a:pPr algn="ctr">
              <a:spcAft>
                <a:spcPts val="1200"/>
              </a:spcAft>
            </a:pPr>
            <a:r>
              <a:rPr lang="en-US" sz="2000"/>
              <a:t>customizability (temperature, seed)</a:t>
            </a:r>
          </a:p>
          <a:p>
            <a:pPr algn="ctr">
              <a:spcAft>
                <a:spcPts val="1200"/>
              </a:spcAft>
            </a:pPr>
            <a:r>
              <a:rPr lang="en-US" sz="2000"/>
              <a:t>high technical complexity </a:t>
            </a:r>
            <a:endParaRPr lang="de-DE" sz="2000"/>
          </a:p>
        </p:txBody>
      </p:sp>
      <p:sp>
        <p:nvSpPr>
          <p:cNvPr id="7" name="Rechteck: abgerundete Ecken 6">
            <a:extLst>
              <a:ext uri="{FF2B5EF4-FFF2-40B4-BE49-F238E27FC236}">
                <a16:creationId xmlns:a16="http://schemas.microsoft.com/office/drawing/2014/main" id="{4EF56121-5383-483F-BD7C-D578531B5ED0}"/>
              </a:ext>
            </a:extLst>
          </p:cNvPr>
          <p:cNvSpPr/>
          <p:nvPr/>
        </p:nvSpPr>
        <p:spPr>
          <a:xfrm>
            <a:off x="6383383" y="2037805"/>
            <a:ext cx="4793767" cy="44674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de-DE" sz="2400"/>
              <a:t>Claude 4 Sonnet (</a:t>
            </a:r>
            <a:r>
              <a:rPr lang="de-DE" sz="2400" err="1"/>
              <a:t>Anthropic</a:t>
            </a:r>
            <a:r>
              <a:rPr lang="de-DE" sz="2400"/>
              <a:t>)</a:t>
            </a:r>
          </a:p>
          <a:p>
            <a:pPr algn="ctr">
              <a:spcAft>
                <a:spcPts val="1200"/>
              </a:spcAft>
            </a:pPr>
            <a:r>
              <a:rPr lang="en-US" sz="2000"/>
              <a:t>proprietary</a:t>
            </a:r>
          </a:p>
          <a:p>
            <a:pPr algn="ctr">
              <a:spcAft>
                <a:spcPts val="1200"/>
              </a:spcAft>
            </a:pPr>
            <a:endParaRPr lang="en-US" sz="2000"/>
          </a:p>
          <a:p>
            <a:pPr algn="ctr">
              <a:spcAft>
                <a:spcPts val="1200"/>
              </a:spcAft>
            </a:pPr>
            <a:r>
              <a:rPr lang="en-US" sz="2000"/>
              <a:t>easy access</a:t>
            </a:r>
          </a:p>
          <a:p>
            <a:pPr algn="ctr">
              <a:spcAft>
                <a:spcPts val="1200"/>
              </a:spcAft>
            </a:pPr>
            <a:r>
              <a:rPr lang="en-US" sz="2000"/>
              <a:t>powerful</a:t>
            </a:r>
          </a:p>
          <a:p>
            <a:pPr algn="ctr">
              <a:spcAft>
                <a:spcPts val="1200"/>
              </a:spcAft>
            </a:pPr>
            <a:r>
              <a:rPr lang="en-US" sz="2000"/>
              <a:t>external data processing</a:t>
            </a:r>
          </a:p>
          <a:p>
            <a:pPr algn="ctr">
              <a:spcAft>
                <a:spcPts val="1200"/>
              </a:spcAft>
            </a:pPr>
            <a:r>
              <a:rPr lang="en-US" sz="2000"/>
              <a:t>no customization</a:t>
            </a:r>
          </a:p>
          <a:p>
            <a:pPr algn="ctr">
              <a:spcAft>
                <a:spcPts val="1200"/>
              </a:spcAft>
            </a:pPr>
            <a:r>
              <a:rPr lang="en-US" sz="2000"/>
              <a:t>running costs</a:t>
            </a:r>
            <a:endParaRPr lang="de-DE" sz="2000"/>
          </a:p>
        </p:txBody>
      </p:sp>
    </p:spTree>
    <p:extLst>
      <p:ext uri="{BB962C8B-B14F-4D97-AF65-F5344CB8AC3E}">
        <p14:creationId xmlns:p14="http://schemas.microsoft.com/office/powerpoint/2010/main" val="1963330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Experimental design</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buNone/>
            </a:pPr>
            <a:r>
              <a:rPr lang="en-US" sz="2400" b="1">
                <a:latin typeface="Palatino Linotype"/>
              </a:rPr>
              <a:t>Test data set: 100 lemmas</a:t>
            </a:r>
          </a:p>
          <a:p>
            <a:r>
              <a:rPr lang="en-US" sz="2400">
                <a:latin typeface="Palatino Linotype"/>
              </a:rPr>
              <a:t>50 previously published lemmas (via LIÖ)</a:t>
            </a:r>
          </a:p>
          <a:p>
            <a:r>
              <a:rPr lang="en-US" sz="2400">
                <a:latin typeface="Palatino Linotype"/>
              </a:rPr>
              <a:t>50 unpublished lemmas</a:t>
            </a:r>
          </a:p>
          <a:p>
            <a:r>
              <a:rPr lang="en-US" sz="2400">
                <a:latin typeface="Palatino Linotype"/>
              </a:rPr>
              <a:t>direct comparison with entries created by lexicographers</a:t>
            </a:r>
          </a:p>
          <a:p>
            <a:r>
              <a:rPr lang="en-US" sz="2400">
                <a:latin typeface="Palatino Linotype"/>
              </a:rPr>
              <a:t>limited to simplex forms (reduced complexity)</a:t>
            </a:r>
          </a:p>
          <a:p>
            <a:r>
              <a:rPr lang="en-US" sz="2400">
                <a:latin typeface="Palatino Linotype"/>
              </a:rPr>
              <a:t>today: six lemmas</a:t>
            </a:r>
            <a:endParaRPr lang="en-US" sz="2400" i="1">
              <a:latin typeface="Palatino Linotype" panose="02040502050505030304" pitchFamily="18" charset="0"/>
            </a:endParaRPr>
          </a:p>
        </p:txBody>
      </p:sp>
    </p:spTree>
    <p:extLst>
      <p:ext uri="{BB962C8B-B14F-4D97-AF65-F5344CB8AC3E}">
        <p14:creationId xmlns:p14="http://schemas.microsoft.com/office/powerpoint/2010/main" val="1665498166"/>
      </p:ext>
    </p:extLst>
  </p:cSld>
  <p:clrMapOvr>
    <a:masterClrMapping/>
  </p:clrMapOvr>
  <p:extLst>
    <p:ext uri="{6950BFC3-D8DA-4A85-94F7-54DA5524770B}">
      <p188:commentRel xmlns:p188="http://schemas.microsoft.com/office/powerpoint/2018/8/main" r:id="rId2"/>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Prompt engineering</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199" y="1976845"/>
            <a:ext cx="10420847" cy="3901441"/>
          </a:xfrm>
        </p:spPr>
        <p:txBody>
          <a:bodyPr vert="horz" lIns="91440" tIns="45720" rIns="91440" bIns="45720" rtlCol="0" anchor="t">
            <a:normAutofit fontScale="92500"/>
          </a:bodyPr>
          <a:lstStyle/>
          <a:p>
            <a:pPr marL="0" indent="0">
              <a:lnSpc>
                <a:spcPct val="100000"/>
              </a:lnSpc>
              <a:buNone/>
            </a:pPr>
            <a:r>
              <a:rPr lang="en-US" sz="2400" b="1">
                <a:latin typeface="Palatino Linotype"/>
              </a:rPr>
              <a:t>Step-by-step prompting strategy (chain of thought)</a:t>
            </a:r>
            <a:r>
              <a:rPr lang="en-US" sz="2400">
                <a:latin typeface="Palatino Linotype"/>
              </a:rPr>
              <a:t> </a:t>
            </a:r>
            <a:r>
              <a:rPr lang="en-US" sz="1700">
                <a:latin typeface="Palatino Linotype"/>
              </a:rPr>
              <a:t>(cf. Wei et al. 2022; Vatsal &amp; Dubey 2024)</a:t>
            </a:r>
            <a:endParaRPr lang="en-US" sz="2400">
              <a:latin typeface="Palatino Linotype"/>
            </a:endParaRPr>
          </a:p>
          <a:p>
            <a:pPr>
              <a:lnSpc>
                <a:spcPct val="100000"/>
              </a:lnSpc>
            </a:pPr>
            <a:r>
              <a:rPr lang="en-US" sz="2400" b="1">
                <a:latin typeface="Palatino Linotype"/>
              </a:rPr>
              <a:t>Prompt 1</a:t>
            </a:r>
            <a:r>
              <a:rPr lang="en-US" sz="2400">
                <a:latin typeface="Palatino Linotype"/>
              </a:rPr>
              <a:t>: Lexicographical analysis of the input data </a:t>
            </a:r>
          </a:p>
          <a:p>
            <a:pPr>
              <a:lnSpc>
                <a:spcPct val="100000"/>
              </a:lnSpc>
            </a:pPr>
            <a:r>
              <a:rPr lang="en-US" sz="2400" b="1">
                <a:latin typeface="Palatino Linotype"/>
              </a:rPr>
              <a:t>Prompt 2</a:t>
            </a:r>
            <a:r>
              <a:rPr lang="en-US" sz="2400">
                <a:latin typeface="Palatino Linotype"/>
              </a:rPr>
              <a:t>: Semantic categorization in the role of a lexicographer </a:t>
            </a:r>
          </a:p>
          <a:p>
            <a:pPr>
              <a:lnSpc>
                <a:spcPct val="100000"/>
              </a:lnSpc>
            </a:pPr>
            <a:r>
              <a:rPr lang="en-US" sz="2400" b="1">
                <a:latin typeface="Palatino Linotype"/>
              </a:rPr>
              <a:t>Prompt 3</a:t>
            </a:r>
            <a:r>
              <a:rPr lang="en-US" sz="2400">
                <a:latin typeface="Palatino Linotype"/>
              </a:rPr>
              <a:t>: Complete dictionary entries according to a specified WBÖ schema</a:t>
            </a:r>
          </a:p>
          <a:p>
            <a:pPr>
              <a:lnSpc>
                <a:spcPct val="100000"/>
              </a:lnSpc>
            </a:pPr>
            <a:r>
              <a:rPr lang="en-US" sz="2400" b="1">
                <a:latin typeface="Palatino Linotype"/>
              </a:rPr>
              <a:t>Prompt 4</a:t>
            </a:r>
            <a:r>
              <a:rPr lang="en-US" sz="2400">
                <a:latin typeface="Palatino Linotype"/>
              </a:rPr>
              <a:t>: Output of the reference IDs used</a:t>
            </a:r>
          </a:p>
          <a:p>
            <a:pPr>
              <a:lnSpc>
                <a:spcPct val="100000"/>
              </a:lnSpc>
            </a:pPr>
            <a:endParaRPr lang="en-US" sz="2400">
              <a:latin typeface="Palatino Linotype" panose="02040502050505030304" pitchFamily="18" charset="0"/>
            </a:endParaRPr>
          </a:p>
          <a:p>
            <a:pPr marL="0" indent="0">
              <a:lnSpc>
                <a:spcPct val="100000"/>
              </a:lnSpc>
              <a:buNone/>
            </a:pPr>
            <a:r>
              <a:rPr lang="en-US" sz="2400" b="1">
                <a:latin typeface="Palatino Linotype"/>
              </a:rPr>
              <a:t>Advantages</a:t>
            </a:r>
            <a:r>
              <a:rPr lang="en-US" sz="2400">
                <a:latin typeface="Palatino Linotype"/>
              </a:rPr>
              <a:t>: Reflects the workflow of human lexicographers </a:t>
            </a:r>
          </a:p>
          <a:p>
            <a:pPr marL="0" indent="0">
              <a:lnSpc>
                <a:spcPct val="100000"/>
              </a:lnSpc>
              <a:buNone/>
            </a:pPr>
            <a:r>
              <a:rPr lang="en-US" sz="2400" b="1">
                <a:latin typeface="Palatino Linotype"/>
              </a:rPr>
              <a:t>Language</a:t>
            </a:r>
            <a:r>
              <a:rPr lang="en-US" sz="2400">
                <a:latin typeface="Palatino Linotype"/>
              </a:rPr>
              <a:t>: All prompts in German</a:t>
            </a:r>
            <a:endParaRPr lang="en-AU" sz="2400" i="1">
              <a:latin typeface="Palatino Linotype"/>
            </a:endParaRPr>
          </a:p>
        </p:txBody>
      </p:sp>
    </p:spTree>
    <p:extLst>
      <p:ext uri="{BB962C8B-B14F-4D97-AF65-F5344CB8AC3E}">
        <p14:creationId xmlns:p14="http://schemas.microsoft.com/office/powerpoint/2010/main" val="2128738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57450" y="191180"/>
            <a:ext cx="8665936" cy="1132795"/>
          </a:xfrm>
        </p:spPr>
        <p:txBody>
          <a:bodyPr>
            <a:normAutofit/>
          </a:bodyPr>
          <a:lstStyle/>
          <a:p>
            <a:pPr algn="l"/>
            <a:r>
              <a:rPr lang="en-AU">
                <a:solidFill>
                  <a:srgbClr val="0047BB"/>
                </a:solidFill>
                <a:latin typeface="Palatino Linotype"/>
              </a:rPr>
              <a:t>RAG pipeline</a:t>
            </a:r>
            <a:endParaRPr lang="en-AU">
              <a:solidFill>
                <a:srgbClr val="0047BB"/>
              </a:solidFill>
              <a:latin typeface="Palatino Linotype" panose="02040502050505030304" pitchFamily="18" charset="0"/>
            </a:endParaRPr>
          </a:p>
        </p:txBody>
      </p:sp>
      <p:pic>
        <p:nvPicPr>
          <p:cNvPr id="12" name="Content Placeholder 11" descr="A diagram of a data flow&#10;&#10;AI-generated content may be incorrect.">
            <a:extLst>
              <a:ext uri="{FF2B5EF4-FFF2-40B4-BE49-F238E27FC236}">
                <a16:creationId xmlns:a16="http://schemas.microsoft.com/office/drawing/2014/main" id="{E0BDB523-CED8-AAB4-1735-DAED67CB3020}"/>
              </a:ext>
            </a:extLst>
          </p:cNvPr>
          <p:cNvPicPr>
            <a:picLocks noGrp="1" noChangeAspect="1"/>
          </p:cNvPicPr>
          <p:nvPr>
            <p:ph idx="1"/>
          </p:nvPr>
        </p:nvPicPr>
        <p:blipFill>
          <a:blip r:embed="rId3"/>
          <a:stretch>
            <a:fillRect/>
          </a:stretch>
        </p:blipFill>
        <p:spPr>
          <a:xfrm>
            <a:off x="1668358" y="1712913"/>
            <a:ext cx="8853470" cy="4413023"/>
          </a:xfrm>
          <a:prstGeom prst="rect">
            <a:avLst/>
          </a:prstGeom>
        </p:spPr>
      </p:pic>
    </p:spTree>
    <p:extLst>
      <p:ext uri="{BB962C8B-B14F-4D97-AF65-F5344CB8AC3E}">
        <p14:creationId xmlns:p14="http://schemas.microsoft.com/office/powerpoint/2010/main" val="2044871113"/>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de-AT">
                <a:solidFill>
                  <a:srgbClr val="0047BB"/>
                </a:solidFill>
                <a:latin typeface="Palatino Linotype" panose="02040502050505030304" pitchFamily="18" charset="0"/>
              </a:rPr>
              <a:t>Outline</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lgn="ctr">
              <a:lnSpc>
                <a:spcPct val="100000"/>
              </a:lnSpc>
              <a:spcAft>
                <a:spcPts val="1200"/>
              </a:spcAft>
              <a:buNone/>
            </a:pPr>
            <a:r>
              <a:rPr lang="en-AU">
                <a:latin typeface="Palatino Linotype" panose="02040502050505030304" pitchFamily="18" charset="0"/>
              </a:rPr>
              <a:t>The WBÖ project: concept and data collection</a:t>
            </a:r>
          </a:p>
          <a:p>
            <a:pPr marL="0" indent="0" algn="ctr">
              <a:lnSpc>
                <a:spcPct val="100000"/>
              </a:lnSpc>
              <a:spcAft>
                <a:spcPts val="1200"/>
              </a:spcAft>
              <a:buNone/>
            </a:pPr>
            <a:r>
              <a:rPr lang="en-AU">
                <a:latin typeface="Palatino Linotype" panose="02040502050505030304" pitchFamily="18" charset="0"/>
              </a:rPr>
              <a:t>LLMs in lexicography</a:t>
            </a:r>
          </a:p>
          <a:p>
            <a:pPr marL="0" indent="0" algn="ctr">
              <a:lnSpc>
                <a:spcPct val="100000"/>
              </a:lnSpc>
              <a:spcAft>
                <a:spcPts val="1200"/>
              </a:spcAft>
              <a:buNone/>
            </a:pPr>
            <a:r>
              <a:rPr lang="en-AU">
                <a:latin typeface="Palatino Linotype" panose="02040502050505030304" pitchFamily="18" charset="0"/>
              </a:rPr>
              <a:t>Case study on WBÖ data</a:t>
            </a:r>
          </a:p>
          <a:p>
            <a:pPr marL="0" indent="0" algn="ctr">
              <a:lnSpc>
                <a:spcPct val="100000"/>
              </a:lnSpc>
              <a:spcAft>
                <a:spcPts val="1200"/>
              </a:spcAft>
              <a:buNone/>
            </a:pPr>
            <a:r>
              <a:rPr lang="en-AU">
                <a:latin typeface="Palatino Linotype" panose="02040502050505030304" pitchFamily="18" charset="0"/>
              </a:rPr>
              <a:t>Experimental results</a:t>
            </a:r>
          </a:p>
          <a:p>
            <a:pPr marL="0" indent="0" algn="ctr">
              <a:lnSpc>
                <a:spcPct val="100000"/>
              </a:lnSpc>
              <a:spcAft>
                <a:spcPts val="1200"/>
              </a:spcAft>
              <a:buNone/>
            </a:pPr>
            <a:r>
              <a:rPr lang="en-AU">
                <a:latin typeface="Palatino Linotype" panose="02040502050505030304" pitchFamily="18" charset="0"/>
              </a:rPr>
              <a:t>Discussion and outlook</a:t>
            </a:r>
          </a:p>
        </p:txBody>
      </p:sp>
    </p:spTree>
    <p:extLst>
      <p:ext uri="{BB962C8B-B14F-4D97-AF65-F5344CB8AC3E}">
        <p14:creationId xmlns:p14="http://schemas.microsoft.com/office/powerpoint/2010/main" val="1960884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FC413E-EBD7-095E-3A3E-4F5E30C00D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6C3D1A-8DB9-636B-6D39-D04A729133D8}"/>
              </a:ext>
            </a:extLst>
          </p:cNvPr>
          <p:cNvSpPr>
            <a:spLocks noGrp="1"/>
          </p:cNvSpPr>
          <p:nvPr>
            <p:ph type="title"/>
          </p:nvPr>
        </p:nvSpPr>
        <p:spPr>
          <a:xfrm>
            <a:off x="2457450" y="191180"/>
            <a:ext cx="8665936" cy="1132795"/>
          </a:xfrm>
        </p:spPr>
        <p:txBody>
          <a:bodyPr>
            <a:normAutofit/>
          </a:bodyPr>
          <a:lstStyle/>
          <a:p>
            <a:pPr algn="l"/>
            <a:r>
              <a:rPr lang="en-AU">
                <a:solidFill>
                  <a:srgbClr val="0047BB"/>
                </a:solidFill>
                <a:latin typeface="Palatino Linotype"/>
              </a:rPr>
              <a:t>Technical Implementation</a:t>
            </a:r>
            <a:endParaRPr lang="en-AU">
              <a:solidFill>
                <a:srgbClr val="0047BB"/>
              </a:solidFill>
              <a:latin typeface="Palatino Linotype" panose="02040502050505030304" pitchFamily="18" charset="0"/>
            </a:endParaRPr>
          </a:p>
        </p:txBody>
      </p:sp>
      <p:graphicFrame>
        <p:nvGraphicFramePr>
          <p:cNvPr id="5" name="Content Placeholder 4">
            <a:extLst>
              <a:ext uri="{FF2B5EF4-FFF2-40B4-BE49-F238E27FC236}">
                <a16:creationId xmlns:a16="http://schemas.microsoft.com/office/drawing/2014/main" id="{146640F5-76BC-39EA-7DC0-AF3F9248B66E}"/>
              </a:ext>
            </a:extLst>
          </p:cNvPr>
          <p:cNvGraphicFramePr>
            <a:graphicFrameLocks noGrp="1"/>
          </p:cNvGraphicFramePr>
          <p:nvPr>
            <p:ph idx="1"/>
            <p:extLst>
              <p:ext uri="{D42A27DB-BD31-4B8C-83A1-F6EECF244321}">
                <p14:modId xmlns:p14="http://schemas.microsoft.com/office/powerpoint/2010/main" val="2656223315"/>
              </p:ext>
            </p:extLst>
          </p:nvPr>
        </p:nvGraphicFramePr>
        <p:xfrm>
          <a:off x="972527" y="1322144"/>
          <a:ext cx="10025850" cy="5363943"/>
        </p:xfrm>
        <a:graphic>
          <a:graphicData uri="http://schemas.openxmlformats.org/drawingml/2006/table">
            <a:tbl>
              <a:tblPr firstRow="1" bandRow="1">
                <a:tableStyleId>{5C22544A-7EE6-4342-B048-85BDC9FD1C3A}</a:tableStyleId>
              </a:tblPr>
              <a:tblGrid>
                <a:gridCol w="5012925">
                  <a:extLst>
                    <a:ext uri="{9D8B030D-6E8A-4147-A177-3AD203B41FA5}">
                      <a16:colId xmlns:a16="http://schemas.microsoft.com/office/drawing/2014/main" val="3082691503"/>
                    </a:ext>
                  </a:extLst>
                </a:gridCol>
                <a:gridCol w="5012925">
                  <a:extLst>
                    <a:ext uri="{9D8B030D-6E8A-4147-A177-3AD203B41FA5}">
                      <a16:colId xmlns:a16="http://schemas.microsoft.com/office/drawing/2014/main" val="4126720291"/>
                    </a:ext>
                  </a:extLst>
                </a:gridCol>
              </a:tblGrid>
              <a:tr h="534809">
                <a:tc>
                  <a:txBody>
                    <a:bodyPr/>
                    <a:lstStyle/>
                    <a:p>
                      <a:r>
                        <a:rPr lang="en-US" dirty="0"/>
                        <a:t>Llama 3.3 Instruct (4bit quantization)</a:t>
                      </a:r>
                      <a:endParaRPr lang="en-US" sz="1800" b="0" i="0" u="none" strike="noStrike" noProof="0" dirty="0">
                        <a:solidFill>
                          <a:srgbClr val="000000"/>
                        </a:solidFill>
                        <a:latin typeface="Trebuchet MS"/>
                      </a:endParaRPr>
                    </a:p>
                  </a:txBody>
                  <a:tcPr anchor="ctr"/>
                </a:tc>
                <a:tc>
                  <a:txBody>
                    <a:bodyPr/>
                    <a:lstStyle/>
                    <a:p>
                      <a:r>
                        <a:rPr lang="en-US" dirty="0"/>
                        <a:t>Claude Sonnet 4</a:t>
                      </a:r>
                    </a:p>
                  </a:txBody>
                  <a:tcPr anchor="ctr"/>
                </a:tc>
                <a:extLst>
                  <a:ext uri="{0D108BD9-81ED-4DB2-BD59-A6C34878D82A}">
                    <a16:rowId xmlns:a16="http://schemas.microsoft.com/office/drawing/2014/main" val="3938317631"/>
                  </a:ext>
                </a:extLst>
              </a:tr>
              <a:tr h="534809">
                <a:tc>
                  <a:txBody>
                    <a:bodyPr/>
                    <a:lstStyle/>
                    <a:p>
                      <a:r>
                        <a:rPr lang="en-US" dirty="0"/>
                        <a:t>Llama.cpp (for loading quantized models)</a:t>
                      </a:r>
                    </a:p>
                  </a:txBody>
                  <a:tcPr/>
                </a:tc>
                <a:tc>
                  <a:txBody>
                    <a:bodyPr/>
                    <a:lstStyle/>
                    <a:p>
                      <a:r>
                        <a:rPr lang="en-US" dirty="0"/>
                        <a:t>Claude.ai</a:t>
                      </a:r>
                    </a:p>
                  </a:txBody>
                  <a:tcPr/>
                </a:tc>
                <a:extLst>
                  <a:ext uri="{0D108BD9-81ED-4DB2-BD59-A6C34878D82A}">
                    <a16:rowId xmlns:a16="http://schemas.microsoft.com/office/drawing/2014/main" val="3875946149"/>
                  </a:ext>
                </a:extLst>
              </a:tr>
              <a:tr h="583406">
                <a:tc>
                  <a:txBody>
                    <a:bodyPr/>
                    <a:lstStyle/>
                    <a:p>
                      <a:pPr lvl="0">
                        <a:buNone/>
                      </a:pPr>
                      <a:r>
                        <a:rPr lang="en-US" err="1"/>
                        <a:t>Huggingface</a:t>
                      </a:r>
                      <a:endParaRPr lang="en-US" dirty="0" err="1"/>
                    </a:p>
                  </a:txBody>
                  <a:tcPr/>
                </a:tc>
                <a:tc>
                  <a:txBody>
                    <a:bodyPr/>
                    <a:lstStyle/>
                    <a:p>
                      <a:pPr lvl="0">
                        <a:buNone/>
                      </a:pPr>
                      <a:r>
                        <a:rPr lang="en-US" sz="1800" b="0" i="0" u="none" strike="noStrike" noProof="0" dirty="0">
                          <a:solidFill>
                            <a:srgbClr val="000000"/>
                          </a:solidFill>
                          <a:latin typeface="Trebuchet MS"/>
                        </a:rPr>
                        <a:t>-</a:t>
                      </a:r>
                    </a:p>
                  </a:txBody>
                  <a:tcPr/>
                </a:tc>
                <a:extLst>
                  <a:ext uri="{0D108BD9-81ED-4DB2-BD59-A6C34878D82A}">
                    <a16:rowId xmlns:a16="http://schemas.microsoft.com/office/drawing/2014/main" val="387912249"/>
                  </a:ext>
                </a:extLst>
              </a:tr>
              <a:tr h="931604">
                <a:tc>
                  <a:txBody>
                    <a:bodyPr/>
                    <a:lstStyle/>
                    <a:p>
                      <a:r>
                        <a:rPr lang="en-US" dirty="0" err="1"/>
                        <a:t>LangChain</a:t>
                      </a:r>
                      <a:r>
                        <a:rPr lang="en-US" dirty="0"/>
                        <a:t> (Framework for building LLM pipelines or Agents)</a:t>
                      </a:r>
                    </a:p>
                  </a:txBody>
                  <a:tcPr/>
                </a:tc>
                <a:tc>
                  <a:txBody>
                    <a:bodyPr/>
                    <a:lstStyle/>
                    <a:p>
                      <a:pPr marL="285750" lvl="0" indent="-285750">
                        <a:buFont typeface="Calibri"/>
                        <a:buChar char="-"/>
                      </a:pPr>
                      <a:r>
                        <a:rPr lang="en-US" sz="1800" b="0" i="0" u="none" strike="noStrike" noProof="0" dirty="0">
                          <a:solidFill>
                            <a:srgbClr val="000000"/>
                          </a:solidFill>
                          <a:latin typeface="Trebuchet MS"/>
                        </a:rPr>
                        <a:t>Adding all 4 prompts as 'Instructions'</a:t>
                      </a:r>
                    </a:p>
                    <a:p>
                      <a:pPr marL="285750" lvl="0" indent="-285750">
                        <a:buFont typeface="Calibri"/>
                        <a:buChar char="-"/>
                      </a:pPr>
                      <a:r>
                        <a:rPr lang="en-US" sz="1800" b="0" i="0" u="none" strike="noStrike" noProof="0" dirty="0">
                          <a:solidFill>
                            <a:srgbClr val="000000"/>
                          </a:solidFill>
                          <a:latin typeface="Trebuchet MS"/>
                        </a:rPr>
                        <a:t>Uploading context as 'Artifacts'</a:t>
                      </a:r>
                    </a:p>
                  </a:txBody>
                  <a:tcPr/>
                </a:tc>
                <a:extLst>
                  <a:ext uri="{0D108BD9-81ED-4DB2-BD59-A6C34878D82A}">
                    <a16:rowId xmlns:a16="http://schemas.microsoft.com/office/drawing/2014/main" val="2736508454"/>
                  </a:ext>
                </a:extLst>
              </a:tr>
              <a:tr h="534809">
                <a:tc>
                  <a:txBody>
                    <a:bodyPr/>
                    <a:lstStyle/>
                    <a:p>
                      <a:r>
                        <a:rPr lang="en-US" dirty="0"/>
                        <a:t>Python as programming language</a:t>
                      </a:r>
                    </a:p>
                  </a:txBody>
                  <a:tcPr/>
                </a:tc>
                <a:tc>
                  <a:txBody>
                    <a:bodyPr/>
                    <a:lstStyle/>
                    <a:p>
                      <a:pPr lvl="0">
                        <a:buNone/>
                      </a:pPr>
                      <a:r>
                        <a:rPr lang="en-US" sz="1800" b="0" i="0" u="none" strike="noStrike" noProof="0" dirty="0">
                          <a:solidFill>
                            <a:srgbClr val="000000"/>
                          </a:solidFill>
                          <a:latin typeface="Trebuchet MS"/>
                        </a:rPr>
                        <a:t>-</a:t>
                      </a:r>
                    </a:p>
                  </a:txBody>
                  <a:tcPr/>
                </a:tc>
                <a:extLst>
                  <a:ext uri="{0D108BD9-81ED-4DB2-BD59-A6C34878D82A}">
                    <a16:rowId xmlns:a16="http://schemas.microsoft.com/office/drawing/2014/main" val="3167058753"/>
                  </a:ext>
                </a:extLst>
              </a:tr>
              <a:tr h="534809">
                <a:tc>
                  <a:txBody>
                    <a:bodyPr/>
                    <a:lstStyle/>
                    <a:p>
                      <a:r>
                        <a:rPr lang="en-US" dirty="0" err="1"/>
                        <a:t>PyTorch</a:t>
                      </a:r>
                      <a:r>
                        <a:rPr lang="en-US" dirty="0"/>
                        <a:t> (additional memory monitoring)</a:t>
                      </a:r>
                    </a:p>
                  </a:txBody>
                  <a:tcPr/>
                </a:tc>
                <a:tc>
                  <a:txBody>
                    <a:bodyPr/>
                    <a:lstStyle/>
                    <a:p>
                      <a:pPr lvl="0">
                        <a:buNone/>
                      </a:pPr>
                      <a:r>
                        <a:rPr lang="en-US" sz="1800" b="0" i="0" u="none" strike="noStrike" noProof="0" dirty="0">
                          <a:solidFill>
                            <a:srgbClr val="000000"/>
                          </a:solidFill>
                          <a:latin typeface="Trebuchet MS"/>
                        </a:rPr>
                        <a:t>-</a:t>
                      </a:r>
                    </a:p>
                  </a:txBody>
                  <a:tcPr/>
                </a:tc>
                <a:extLst>
                  <a:ext uri="{0D108BD9-81ED-4DB2-BD59-A6C34878D82A}">
                    <a16:rowId xmlns:a16="http://schemas.microsoft.com/office/drawing/2014/main" val="2700679425"/>
                  </a:ext>
                </a:extLst>
              </a:tr>
              <a:tr h="534809">
                <a:tc>
                  <a:txBody>
                    <a:bodyPr/>
                    <a:lstStyle/>
                    <a:p>
                      <a:pPr lvl="0">
                        <a:buNone/>
                      </a:pPr>
                      <a:r>
                        <a:rPr lang="en-US" dirty="0"/>
                        <a:t>CLIP (HPC Cluster to access 2x A100 GPU)</a:t>
                      </a:r>
                    </a:p>
                  </a:txBody>
                  <a:tcPr/>
                </a:tc>
                <a:tc>
                  <a:txBody>
                    <a:bodyPr/>
                    <a:lstStyle/>
                    <a:p>
                      <a:pPr lvl="0">
                        <a:buNone/>
                      </a:pPr>
                      <a:r>
                        <a:rPr lang="en-US" dirty="0"/>
                        <a:t>-</a:t>
                      </a:r>
                    </a:p>
                  </a:txBody>
                  <a:tcPr/>
                </a:tc>
                <a:extLst>
                  <a:ext uri="{0D108BD9-81ED-4DB2-BD59-A6C34878D82A}">
                    <a16:rowId xmlns:a16="http://schemas.microsoft.com/office/drawing/2014/main" val="629265221"/>
                  </a:ext>
                </a:extLst>
              </a:tr>
              <a:tr h="534808">
                <a:tc>
                  <a:txBody>
                    <a:bodyPr/>
                    <a:lstStyle/>
                    <a:p>
                      <a:pPr lvl="0">
                        <a:buNone/>
                      </a:pPr>
                      <a:r>
                        <a:rPr lang="en-US" sz="1800" b="0" i="0" u="none" strike="noStrike" noProof="0" dirty="0">
                          <a:solidFill>
                            <a:srgbClr val="000000"/>
                          </a:solidFill>
                          <a:latin typeface="Trebuchet MS"/>
                        </a:rPr>
                        <a:t>Inference Time (one Lemma; 4 prompts):</a:t>
                      </a:r>
                      <a:endParaRPr lang="en-US" dirty="0"/>
                    </a:p>
                    <a:p>
                      <a:pPr lvl="0">
                        <a:buNone/>
                      </a:pPr>
                      <a:r>
                        <a:rPr lang="en-US" dirty="0"/>
                        <a:t>5 minutes</a:t>
                      </a:r>
                    </a:p>
                  </a:txBody>
                  <a:tcPr/>
                </a:tc>
                <a:tc>
                  <a:txBody>
                    <a:bodyPr/>
                    <a:lstStyle/>
                    <a:p>
                      <a:pPr lvl="0">
                        <a:buNone/>
                      </a:pPr>
                      <a:r>
                        <a:rPr lang="en-US" sz="1800" b="0" i="0" u="none" strike="noStrike" noProof="0" dirty="0">
                          <a:solidFill>
                            <a:srgbClr val="000000"/>
                          </a:solidFill>
                          <a:latin typeface="Trebuchet MS"/>
                        </a:rPr>
                        <a:t>Inference Time (one Lemma; 4 prompts): </a:t>
                      </a:r>
                      <a:br>
                        <a:rPr lang="en-US" sz="1800" b="0" i="0" u="none" strike="noStrike" noProof="0" dirty="0">
                          <a:solidFill>
                            <a:srgbClr val="000000"/>
                          </a:solidFill>
                          <a:latin typeface="Trebuchet MS"/>
                        </a:rPr>
                      </a:br>
                      <a:r>
                        <a:rPr lang="en-US" sz="1800" b="0" i="0" u="none" strike="noStrike" noProof="0" dirty="0">
                          <a:solidFill>
                            <a:srgbClr val="000000"/>
                          </a:solidFill>
                          <a:latin typeface="Trebuchet MS"/>
                        </a:rPr>
                        <a:t>1-2 minutes</a:t>
                      </a:r>
                      <a:endParaRPr lang="en-US" dirty="0"/>
                    </a:p>
                  </a:txBody>
                  <a:tcPr/>
                </a:tc>
                <a:extLst>
                  <a:ext uri="{0D108BD9-81ED-4DB2-BD59-A6C34878D82A}">
                    <a16:rowId xmlns:a16="http://schemas.microsoft.com/office/drawing/2014/main" val="1058556690"/>
                  </a:ext>
                </a:extLst>
              </a:tr>
              <a:tr h="534808">
                <a:tc>
                  <a:txBody>
                    <a:bodyPr/>
                    <a:lstStyle/>
                    <a:p>
                      <a:pPr lvl="0">
                        <a:buNone/>
                      </a:pPr>
                      <a:r>
                        <a:rPr lang="en-US" dirty="0"/>
                        <a:t>Context size: between 10k and 60k tokens</a:t>
                      </a:r>
                    </a:p>
                  </a:txBody>
                  <a:tcPr/>
                </a:tc>
                <a:tc>
                  <a:txBody>
                    <a:bodyPr/>
                    <a:lstStyle/>
                    <a:p>
                      <a:pPr lvl="0">
                        <a:buNone/>
                      </a:pPr>
                      <a:r>
                        <a:rPr lang="en-US" sz="1800" b="0" i="0" u="none" strike="noStrike" noProof="0" dirty="0">
                          <a:solidFill>
                            <a:srgbClr val="000000"/>
                          </a:solidFill>
                          <a:latin typeface="Trebuchet MS"/>
                        </a:rPr>
                        <a:t>Context size: between 10k and 60k tokens</a:t>
                      </a:r>
                      <a:endParaRPr lang="en-US" dirty="0"/>
                    </a:p>
                  </a:txBody>
                  <a:tcPr/>
                </a:tc>
                <a:extLst>
                  <a:ext uri="{0D108BD9-81ED-4DB2-BD59-A6C34878D82A}">
                    <a16:rowId xmlns:a16="http://schemas.microsoft.com/office/drawing/2014/main" val="2839790534"/>
                  </a:ext>
                </a:extLst>
              </a:tr>
            </a:tbl>
          </a:graphicData>
        </a:graphic>
      </p:graphicFrame>
    </p:spTree>
    <p:extLst>
      <p:ext uri="{BB962C8B-B14F-4D97-AF65-F5344CB8AC3E}">
        <p14:creationId xmlns:p14="http://schemas.microsoft.com/office/powerpoint/2010/main" val="269512103"/>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902DB-D982-E4E1-5D02-A439476A584F}"/>
              </a:ext>
            </a:extLst>
          </p:cNvPr>
          <p:cNvSpPr>
            <a:spLocks noGrp="1"/>
          </p:cNvSpPr>
          <p:nvPr>
            <p:ph type="title"/>
          </p:nvPr>
        </p:nvSpPr>
        <p:spPr/>
        <p:txBody>
          <a:bodyPr>
            <a:normAutofit fontScale="90000"/>
          </a:bodyPr>
          <a:lstStyle/>
          <a:p>
            <a:r>
              <a:rPr lang="en-US"/>
              <a:t>Evaluation criteria</a:t>
            </a:r>
          </a:p>
        </p:txBody>
      </p:sp>
      <p:graphicFrame>
        <p:nvGraphicFramePr>
          <p:cNvPr id="4" name="Content Placeholder 3">
            <a:extLst>
              <a:ext uri="{FF2B5EF4-FFF2-40B4-BE49-F238E27FC236}">
                <a16:creationId xmlns:a16="http://schemas.microsoft.com/office/drawing/2014/main" id="{09CD1CD6-12A5-55CC-4502-E4E9C155AF1B}"/>
              </a:ext>
            </a:extLst>
          </p:cNvPr>
          <p:cNvGraphicFramePr>
            <a:graphicFrameLocks noGrp="1"/>
          </p:cNvGraphicFramePr>
          <p:nvPr>
            <p:ph idx="1"/>
            <p:extLst>
              <p:ext uri="{D42A27DB-BD31-4B8C-83A1-F6EECF244321}">
                <p14:modId xmlns:p14="http://schemas.microsoft.com/office/powerpoint/2010/main" val="1759842183"/>
              </p:ext>
            </p:extLst>
          </p:nvPr>
        </p:nvGraphicFramePr>
        <p:xfrm>
          <a:off x="2219" y="2129794"/>
          <a:ext cx="8999261" cy="4296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21" name="Straight Arrow Connector 820">
            <a:extLst>
              <a:ext uri="{FF2B5EF4-FFF2-40B4-BE49-F238E27FC236}">
                <a16:creationId xmlns:a16="http://schemas.microsoft.com/office/drawing/2014/main" id="{3E93C009-EDB9-8F7E-CDEA-2E76DC42D879}"/>
              </a:ext>
            </a:extLst>
          </p:cNvPr>
          <p:cNvCxnSpPr/>
          <p:nvPr/>
        </p:nvCxnSpPr>
        <p:spPr>
          <a:xfrm>
            <a:off x="8275845" y="2381456"/>
            <a:ext cx="9247" cy="3586969"/>
          </a:xfrm>
          <a:prstGeom prst="straightConnector1">
            <a:avLst/>
          </a:prstGeom>
        </p:spPr>
        <p:style>
          <a:lnRef idx="3">
            <a:schemeClr val="accent1"/>
          </a:lnRef>
          <a:fillRef idx="0">
            <a:schemeClr val="accent1"/>
          </a:fillRef>
          <a:effectRef idx="2">
            <a:schemeClr val="accent1"/>
          </a:effectRef>
          <a:fontRef idx="minor">
            <a:schemeClr val="tx1"/>
          </a:fontRef>
        </p:style>
      </p:cxnSp>
      <p:sp>
        <p:nvSpPr>
          <p:cNvPr id="822" name="Rectangle: Rounded Corners 821">
            <a:extLst>
              <a:ext uri="{FF2B5EF4-FFF2-40B4-BE49-F238E27FC236}">
                <a16:creationId xmlns:a16="http://schemas.microsoft.com/office/drawing/2014/main" id="{A7815C7E-5997-02E7-FAFF-E89FF19BA6ED}"/>
              </a:ext>
            </a:extLst>
          </p:cNvPr>
          <p:cNvSpPr/>
          <p:nvPr/>
        </p:nvSpPr>
        <p:spPr>
          <a:xfrm>
            <a:off x="8893431" y="2870986"/>
            <a:ext cx="2449863" cy="933721"/>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rgbClr val="000000"/>
                </a:solidFill>
              </a:rPr>
              <a:t>(rather) qualitative parameters</a:t>
            </a:r>
          </a:p>
        </p:txBody>
      </p:sp>
      <p:sp>
        <p:nvSpPr>
          <p:cNvPr id="823" name="Rectangle: Rounded Corners 822">
            <a:extLst>
              <a:ext uri="{FF2B5EF4-FFF2-40B4-BE49-F238E27FC236}">
                <a16:creationId xmlns:a16="http://schemas.microsoft.com/office/drawing/2014/main" id="{BFB01617-64F4-6092-CB83-44AA9855CCBF}"/>
              </a:ext>
            </a:extLst>
          </p:cNvPr>
          <p:cNvSpPr/>
          <p:nvPr/>
        </p:nvSpPr>
        <p:spPr>
          <a:xfrm>
            <a:off x="8893431" y="4476365"/>
            <a:ext cx="2449863" cy="933721"/>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rgbClr val="000000"/>
                </a:solidFill>
              </a:rPr>
              <a:t>(rather) quantitative</a:t>
            </a:r>
            <a:br>
              <a:rPr lang="en-US"/>
            </a:br>
            <a:r>
              <a:rPr lang="en-US">
                <a:solidFill>
                  <a:srgbClr val="000000"/>
                </a:solidFill>
              </a:rPr>
              <a:t>parameters</a:t>
            </a:r>
          </a:p>
        </p:txBody>
      </p:sp>
      <p:sp>
        <p:nvSpPr>
          <p:cNvPr id="824" name="Plus Sign 823">
            <a:extLst>
              <a:ext uri="{FF2B5EF4-FFF2-40B4-BE49-F238E27FC236}">
                <a16:creationId xmlns:a16="http://schemas.microsoft.com/office/drawing/2014/main" id="{57249A7F-7DE2-72EA-7D54-C4D810C6622A}"/>
              </a:ext>
            </a:extLst>
          </p:cNvPr>
          <p:cNvSpPr/>
          <p:nvPr/>
        </p:nvSpPr>
        <p:spPr>
          <a:xfrm>
            <a:off x="9921414" y="3965562"/>
            <a:ext cx="388280" cy="369790"/>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1723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Example </a:t>
            </a:r>
            <a:r>
              <a:rPr lang="en-AU" i="1" err="1">
                <a:solidFill>
                  <a:srgbClr val="0047BB"/>
                </a:solidFill>
                <a:latin typeface="Palatino Linotype" panose="02040502050505030304" pitchFamily="18" charset="0"/>
              </a:rPr>
              <a:t>käuen</a:t>
            </a:r>
            <a:r>
              <a:rPr lang="en-AU">
                <a:solidFill>
                  <a:srgbClr val="0047BB"/>
                </a:solidFill>
                <a:latin typeface="Palatino Linotype" panose="02040502050505030304" pitchFamily="18" charset="0"/>
              </a:rPr>
              <a:t> (‘to chew’)</a:t>
            </a:r>
          </a:p>
        </p:txBody>
      </p:sp>
      <p:graphicFrame>
        <p:nvGraphicFramePr>
          <p:cNvPr id="5" name="Tabelle 11">
            <a:extLst>
              <a:ext uri="{FF2B5EF4-FFF2-40B4-BE49-F238E27FC236}">
                <a16:creationId xmlns:a16="http://schemas.microsoft.com/office/drawing/2014/main" id="{5F176145-A74C-4DA7-B434-20F87A807332}"/>
              </a:ext>
            </a:extLst>
          </p:cNvPr>
          <p:cNvGraphicFramePr>
            <a:graphicFrameLocks noGrp="1"/>
          </p:cNvGraphicFramePr>
          <p:nvPr>
            <p:ph idx="1"/>
          </p:nvPr>
        </p:nvGraphicFramePr>
        <p:xfrm>
          <a:off x="374073" y="2055813"/>
          <a:ext cx="11423070" cy="3586480"/>
        </p:xfrm>
        <a:graphic>
          <a:graphicData uri="http://schemas.openxmlformats.org/drawingml/2006/table">
            <a:tbl>
              <a:tblPr firstRow="1" bandRow="1">
                <a:tableStyleId>{5C22544A-7EE6-4342-B048-85BDC9FD1C3A}</a:tableStyleId>
              </a:tblPr>
              <a:tblGrid>
                <a:gridCol w="3807690">
                  <a:extLst>
                    <a:ext uri="{9D8B030D-6E8A-4147-A177-3AD203B41FA5}">
                      <a16:colId xmlns:a16="http://schemas.microsoft.com/office/drawing/2014/main" val="3487731006"/>
                    </a:ext>
                  </a:extLst>
                </a:gridCol>
                <a:gridCol w="3807690">
                  <a:extLst>
                    <a:ext uri="{9D8B030D-6E8A-4147-A177-3AD203B41FA5}">
                      <a16:colId xmlns:a16="http://schemas.microsoft.com/office/drawing/2014/main" val="1934247351"/>
                    </a:ext>
                  </a:extLst>
                </a:gridCol>
                <a:gridCol w="3807690">
                  <a:extLst>
                    <a:ext uri="{9D8B030D-6E8A-4147-A177-3AD203B41FA5}">
                      <a16:colId xmlns:a16="http://schemas.microsoft.com/office/drawing/2014/main" val="4259557095"/>
                    </a:ext>
                  </a:extLst>
                </a:gridCol>
              </a:tblGrid>
              <a:tr h="370840">
                <a:tc>
                  <a:txBody>
                    <a:bodyPr/>
                    <a:lstStyle/>
                    <a:p>
                      <a:r>
                        <a:rPr lang="en-AU" sz="1500" noProof="0"/>
                        <a:t>WBÖ article</a:t>
                      </a:r>
                    </a:p>
                  </a:txBody>
                  <a:tcPr/>
                </a:tc>
                <a:tc>
                  <a:txBody>
                    <a:bodyPr/>
                    <a:lstStyle/>
                    <a:p>
                      <a:r>
                        <a:rPr lang="en-AU" sz="1500" noProof="0"/>
                        <a:t>LlaMa 3.3</a:t>
                      </a:r>
                    </a:p>
                  </a:txBody>
                  <a:tcPr/>
                </a:tc>
                <a:tc>
                  <a:txBody>
                    <a:bodyPr/>
                    <a:lstStyle/>
                    <a:p>
                      <a:r>
                        <a:rPr lang="en-AU" sz="1500" noProof="0"/>
                        <a:t>Sonnet 4</a:t>
                      </a:r>
                    </a:p>
                  </a:txBody>
                  <a:tcPr/>
                </a:tc>
                <a:extLst>
                  <a:ext uri="{0D108BD9-81ED-4DB2-BD59-A6C34878D82A}">
                    <a16:rowId xmlns:a16="http://schemas.microsoft.com/office/drawing/2014/main" val="454076839"/>
                  </a:ext>
                </a:extLst>
              </a:tr>
              <a:tr h="370840">
                <a:tc>
                  <a:txBody>
                    <a:bodyPr/>
                    <a:lstStyle/>
                    <a:p>
                      <a:pPr>
                        <a:spcAft>
                          <a:spcPts val="600"/>
                        </a:spcAft>
                      </a:pPr>
                      <a:r>
                        <a:rPr lang="en-AU" sz="1500" noProof="0"/>
                        <a:t>1.a) ‘to chew/crunch food with the teeth’</a:t>
                      </a:r>
                    </a:p>
                    <a:p>
                      <a:pPr>
                        <a:spcAft>
                          <a:spcPts val="600"/>
                        </a:spcAft>
                      </a:pPr>
                      <a:r>
                        <a:rPr lang="en-AU" sz="1500" noProof="0"/>
                        <a:t>1.b) ‘to chew on something without wanting to swallow it’</a:t>
                      </a:r>
                    </a:p>
                    <a:p>
                      <a:pPr>
                        <a:spcAft>
                          <a:spcPts val="600"/>
                        </a:spcAft>
                      </a:pPr>
                      <a:r>
                        <a:rPr lang="en-AU" sz="1500" noProof="0"/>
                        <a:t>1.c) ‘to make chewing motions without teeth; to mumble with the jaw; to gum’</a:t>
                      </a:r>
                    </a:p>
                    <a:p>
                      <a:pPr>
                        <a:spcAft>
                          <a:spcPts val="600"/>
                        </a:spcAft>
                      </a:pPr>
                      <a:endParaRPr lang="en-AU" sz="1500" noProof="0"/>
                    </a:p>
                    <a:p>
                      <a:pPr>
                        <a:spcAft>
                          <a:spcPts val="600"/>
                        </a:spcAft>
                      </a:pPr>
                      <a:r>
                        <a:rPr lang="en-AU" sz="1500" noProof="0"/>
                        <a:t>2. ‘</a:t>
                      </a:r>
                      <a:r>
                        <a:rPr lang="en-US" sz="1500"/>
                        <a:t>to chew again the food that has returned from the stomach to the mouth (of even-toed ungulates); to ruminate’</a:t>
                      </a:r>
                    </a:p>
                    <a:p>
                      <a:pPr>
                        <a:spcAft>
                          <a:spcPts val="600"/>
                        </a:spcAft>
                      </a:pPr>
                      <a:endParaRPr lang="en-US" sz="1500" noProof="0"/>
                    </a:p>
                    <a:p>
                      <a:pPr>
                        <a:spcAft>
                          <a:spcPts val="600"/>
                        </a:spcAft>
                      </a:pPr>
                      <a:r>
                        <a:rPr lang="en-US" sz="1500" noProof="0"/>
                        <a:t>3. ‘to digest’</a:t>
                      </a:r>
                      <a:endParaRPr lang="en-AU" sz="1500" noProof="0"/>
                    </a:p>
                  </a:txBody>
                  <a:tcPr/>
                </a:tc>
                <a:tc>
                  <a:txBody>
                    <a:bodyPr/>
                    <a:lstStyle/>
                    <a:p>
                      <a:pPr>
                        <a:spcAft>
                          <a:spcPts val="600"/>
                        </a:spcAft>
                      </a:pPr>
                      <a:r>
                        <a:rPr lang="en-AU" sz="1500" noProof="0"/>
                        <a:t>I.1 ‘to chew, to bite’</a:t>
                      </a:r>
                    </a:p>
                    <a:p>
                      <a:pPr>
                        <a:spcAft>
                          <a:spcPts val="600"/>
                        </a:spcAft>
                      </a:pPr>
                      <a:r>
                        <a:rPr lang="en-AU" sz="1500" noProof="0"/>
                        <a:t>I.2 ‘to chew tobacco’</a:t>
                      </a:r>
                    </a:p>
                    <a:p>
                      <a:pPr>
                        <a:spcAft>
                          <a:spcPts val="600"/>
                        </a:spcAft>
                      </a:pPr>
                      <a:endParaRPr lang="en-AU" sz="1500" noProof="0"/>
                    </a:p>
                    <a:p>
                      <a:pPr>
                        <a:spcAft>
                          <a:spcPts val="600"/>
                        </a:spcAft>
                      </a:pPr>
                      <a:r>
                        <a:rPr lang="en-AU" sz="1500" noProof="0"/>
                        <a:t>II. ‘to ruminate; to chew the cud’</a:t>
                      </a:r>
                    </a:p>
                    <a:p>
                      <a:pPr>
                        <a:spcAft>
                          <a:spcPts val="600"/>
                        </a:spcAft>
                      </a:pPr>
                      <a:endParaRPr lang="en-AU" sz="1500" noProof="0"/>
                    </a:p>
                    <a:p>
                      <a:pPr>
                        <a:spcAft>
                          <a:spcPts val="600"/>
                        </a:spcAft>
                      </a:pPr>
                      <a:r>
                        <a:rPr lang="en-AU" sz="1500" noProof="0"/>
                        <a:t>III.1.a) ‘to bite one’s nails’</a:t>
                      </a:r>
                    </a:p>
                    <a:p>
                      <a:pPr>
                        <a:spcAft>
                          <a:spcPts val="600"/>
                        </a:spcAft>
                      </a:pPr>
                      <a:r>
                        <a:rPr lang="en-AU" sz="1500" noProof="0"/>
                        <a:t>III.1.b) ‘to chew as part of the digestive process’</a:t>
                      </a:r>
                    </a:p>
                    <a:p>
                      <a:pPr>
                        <a:spcAft>
                          <a:spcPts val="600"/>
                        </a:spcAft>
                      </a:pPr>
                      <a:r>
                        <a:rPr lang="en-AU" sz="1500" noProof="0"/>
                        <a:t>III.2 ‘to chew as metaphorical sense’</a:t>
                      </a:r>
                    </a:p>
                  </a:txBody>
                  <a:tcPr/>
                </a:tc>
                <a:tc>
                  <a:txBody>
                    <a:bodyPr/>
                    <a:lstStyle/>
                    <a:p>
                      <a:pPr>
                        <a:spcAft>
                          <a:spcPts val="600"/>
                        </a:spcAft>
                      </a:pPr>
                      <a:r>
                        <a:rPr lang="en-AU" sz="1500" noProof="0"/>
                        <a:t>I.1 ‘to chew/crunch food with the teeth’</a:t>
                      </a:r>
                    </a:p>
                    <a:p>
                      <a:pPr>
                        <a:spcAft>
                          <a:spcPts val="600"/>
                        </a:spcAft>
                      </a:pPr>
                      <a:r>
                        <a:rPr lang="en-AU" sz="1500" noProof="0"/>
                        <a:t>I.2 ‘to bite’</a:t>
                      </a:r>
                    </a:p>
                    <a:p>
                      <a:pPr>
                        <a:spcAft>
                          <a:spcPts val="600"/>
                        </a:spcAft>
                      </a:pPr>
                      <a:endParaRPr lang="en-AU" sz="1500" noProof="0"/>
                    </a:p>
                    <a:p>
                      <a:pPr>
                        <a:spcAft>
                          <a:spcPts val="600"/>
                        </a:spcAft>
                      </a:pPr>
                      <a:r>
                        <a:rPr lang="en-AU" sz="1500" noProof="0"/>
                        <a:t>II. ‘to ruminate; to chew the cud (in animals)’</a:t>
                      </a:r>
                    </a:p>
                    <a:p>
                      <a:pPr>
                        <a:spcAft>
                          <a:spcPts val="600"/>
                        </a:spcAft>
                      </a:pPr>
                      <a:endParaRPr lang="en-AU" sz="1500" noProof="0"/>
                    </a:p>
                    <a:p>
                      <a:pPr>
                        <a:spcAft>
                          <a:spcPts val="600"/>
                        </a:spcAft>
                      </a:pPr>
                      <a:r>
                        <a:rPr lang="en-AU" sz="1500" noProof="0"/>
                        <a:t>III.1 ‘to chew tobacco’</a:t>
                      </a:r>
                    </a:p>
                    <a:p>
                      <a:pPr>
                        <a:spcAft>
                          <a:spcPts val="600"/>
                        </a:spcAft>
                      </a:pPr>
                      <a:r>
                        <a:rPr lang="en-AU" sz="1500" noProof="0"/>
                        <a:t>III.2 ‘to bite one’s nails’</a:t>
                      </a:r>
                    </a:p>
                    <a:p>
                      <a:pPr>
                        <a:spcAft>
                          <a:spcPts val="600"/>
                        </a:spcAft>
                      </a:pPr>
                      <a:r>
                        <a:rPr lang="en-AU" sz="1500" noProof="0"/>
                        <a:t>III.3 ‘to gum; to mumble (to chew without teeth)’</a:t>
                      </a:r>
                    </a:p>
                    <a:p>
                      <a:pPr>
                        <a:spcAft>
                          <a:spcPts val="600"/>
                        </a:spcAft>
                      </a:pPr>
                      <a:r>
                        <a:rPr lang="en-AU" sz="1500" noProof="0"/>
                        <a:t>III.3. ‘chewed bread (medical)’</a:t>
                      </a:r>
                    </a:p>
                  </a:txBody>
                  <a:tcPr/>
                </a:tc>
                <a:extLst>
                  <a:ext uri="{0D108BD9-81ED-4DB2-BD59-A6C34878D82A}">
                    <a16:rowId xmlns:a16="http://schemas.microsoft.com/office/drawing/2014/main" val="25096268"/>
                  </a:ext>
                </a:extLst>
              </a:tr>
            </a:tbl>
          </a:graphicData>
        </a:graphic>
      </p:graphicFrame>
    </p:spTree>
    <p:extLst>
      <p:ext uri="{BB962C8B-B14F-4D97-AF65-F5344CB8AC3E}">
        <p14:creationId xmlns:p14="http://schemas.microsoft.com/office/powerpoint/2010/main" val="1483393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Example </a:t>
            </a:r>
            <a:r>
              <a:rPr lang="en-AU" i="1" err="1">
                <a:solidFill>
                  <a:srgbClr val="0047BB"/>
                </a:solidFill>
                <a:latin typeface="Palatino Linotype" panose="02040502050505030304" pitchFamily="18" charset="0"/>
              </a:rPr>
              <a:t>Köder</a:t>
            </a:r>
            <a:r>
              <a:rPr lang="en-AU">
                <a:solidFill>
                  <a:srgbClr val="0047BB"/>
                </a:solidFill>
                <a:latin typeface="Palatino Linotype" panose="02040502050505030304" pitchFamily="18" charset="0"/>
              </a:rPr>
              <a:t> (‘bait’)</a:t>
            </a:r>
          </a:p>
        </p:txBody>
      </p:sp>
      <p:graphicFrame>
        <p:nvGraphicFramePr>
          <p:cNvPr id="5" name="Tabelle 11">
            <a:extLst>
              <a:ext uri="{FF2B5EF4-FFF2-40B4-BE49-F238E27FC236}">
                <a16:creationId xmlns:a16="http://schemas.microsoft.com/office/drawing/2014/main" id="{5F176145-A74C-4DA7-B434-20F87A807332}"/>
              </a:ext>
            </a:extLst>
          </p:cNvPr>
          <p:cNvGraphicFramePr>
            <a:graphicFrameLocks noGrp="1"/>
          </p:cNvGraphicFramePr>
          <p:nvPr>
            <p:ph idx="1"/>
          </p:nvPr>
        </p:nvGraphicFramePr>
        <p:xfrm>
          <a:off x="374073" y="2055813"/>
          <a:ext cx="11423070" cy="2824480"/>
        </p:xfrm>
        <a:graphic>
          <a:graphicData uri="http://schemas.openxmlformats.org/drawingml/2006/table">
            <a:tbl>
              <a:tblPr firstRow="1" bandRow="1">
                <a:tableStyleId>{5C22544A-7EE6-4342-B048-85BDC9FD1C3A}</a:tableStyleId>
              </a:tblPr>
              <a:tblGrid>
                <a:gridCol w="3807690">
                  <a:extLst>
                    <a:ext uri="{9D8B030D-6E8A-4147-A177-3AD203B41FA5}">
                      <a16:colId xmlns:a16="http://schemas.microsoft.com/office/drawing/2014/main" val="3487731006"/>
                    </a:ext>
                  </a:extLst>
                </a:gridCol>
                <a:gridCol w="3807690">
                  <a:extLst>
                    <a:ext uri="{9D8B030D-6E8A-4147-A177-3AD203B41FA5}">
                      <a16:colId xmlns:a16="http://schemas.microsoft.com/office/drawing/2014/main" val="1934247351"/>
                    </a:ext>
                  </a:extLst>
                </a:gridCol>
                <a:gridCol w="3807690">
                  <a:extLst>
                    <a:ext uri="{9D8B030D-6E8A-4147-A177-3AD203B41FA5}">
                      <a16:colId xmlns:a16="http://schemas.microsoft.com/office/drawing/2014/main" val="4259557095"/>
                    </a:ext>
                  </a:extLst>
                </a:gridCol>
              </a:tblGrid>
              <a:tr h="370840">
                <a:tc>
                  <a:txBody>
                    <a:bodyPr/>
                    <a:lstStyle/>
                    <a:p>
                      <a:r>
                        <a:rPr lang="en-AU" sz="1500" noProof="0"/>
                        <a:t>WBÖ article</a:t>
                      </a:r>
                    </a:p>
                  </a:txBody>
                  <a:tcPr/>
                </a:tc>
                <a:tc>
                  <a:txBody>
                    <a:bodyPr/>
                    <a:lstStyle/>
                    <a:p>
                      <a:r>
                        <a:rPr lang="en-AU" sz="1500" noProof="0"/>
                        <a:t>LlaMa 3.3</a:t>
                      </a:r>
                    </a:p>
                  </a:txBody>
                  <a:tcPr/>
                </a:tc>
                <a:tc>
                  <a:txBody>
                    <a:bodyPr/>
                    <a:lstStyle/>
                    <a:p>
                      <a:r>
                        <a:rPr lang="en-AU" sz="1500" noProof="0"/>
                        <a:t>Sonnet 4</a:t>
                      </a:r>
                    </a:p>
                  </a:txBody>
                  <a:tcPr/>
                </a:tc>
                <a:extLst>
                  <a:ext uri="{0D108BD9-81ED-4DB2-BD59-A6C34878D82A}">
                    <a16:rowId xmlns:a16="http://schemas.microsoft.com/office/drawing/2014/main" val="454076839"/>
                  </a:ext>
                </a:extLst>
              </a:tr>
              <a:tr h="370840">
                <a:tc>
                  <a:txBody>
                    <a:bodyPr/>
                    <a:lstStyle/>
                    <a:p>
                      <a:pPr>
                        <a:spcAft>
                          <a:spcPts val="600"/>
                        </a:spcAft>
                      </a:pPr>
                      <a:r>
                        <a:rPr lang="en-AU" sz="1500" noProof="0"/>
                        <a:t>I.1 ‘bait; lure (for catching animals)’</a:t>
                      </a:r>
                    </a:p>
                    <a:p>
                      <a:pPr>
                        <a:spcAft>
                          <a:spcPts val="600"/>
                        </a:spcAft>
                      </a:pPr>
                      <a:r>
                        <a:rPr lang="en-AU" sz="1500" noProof="0"/>
                        <a:t>I.2 ‘bread’ (humorous/jocular)</a:t>
                      </a:r>
                    </a:p>
                    <a:p>
                      <a:pPr>
                        <a:spcAft>
                          <a:spcPts val="600"/>
                        </a:spcAft>
                      </a:pPr>
                      <a:r>
                        <a:rPr lang="en-AU" sz="1500" noProof="0"/>
                        <a:t>I.3 derogatory expression for a sexually desirous woman</a:t>
                      </a:r>
                    </a:p>
                    <a:p>
                      <a:pPr>
                        <a:spcAft>
                          <a:spcPts val="600"/>
                        </a:spcAft>
                      </a:pPr>
                      <a:endParaRPr lang="en-AU" sz="1500" noProof="0"/>
                    </a:p>
                    <a:p>
                      <a:pPr>
                        <a:spcAft>
                          <a:spcPts val="600"/>
                        </a:spcAft>
                      </a:pPr>
                      <a:r>
                        <a:rPr lang="en-AU" sz="1500" noProof="0"/>
                        <a:t>II. ‘piece of leather; part of a leather shoe’</a:t>
                      </a:r>
                    </a:p>
                  </a:txBody>
                  <a:tcPr/>
                </a:tc>
                <a:tc>
                  <a:txBody>
                    <a:bodyPr/>
                    <a:lstStyle/>
                    <a:p>
                      <a:pPr marL="0" indent="0">
                        <a:spcAft>
                          <a:spcPts val="600"/>
                        </a:spcAft>
                        <a:buNone/>
                      </a:pPr>
                      <a:r>
                        <a:rPr lang="en-AU" sz="1500" noProof="0"/>
                        <a:t>I. ‘bait’</a:t>
                      </a:r>
                    </a:p>
                    <a:p>
                      <a:pPr marL="400050" indent="-400050">
                        <a:spcAft>
                          <a:spcPts val="600"/>
                        </a:spcAft>
                        <a:buAutoNum type="romanUcPeriod"/>
                      </a:pPr>
                      <a:endParaRPr lang="en-AU" sz="1500" noProof="0"/>
                    </a:p>
                    <a:p>
                      <a:pPr marL="0" indent="0">
                        <a:spcAft>
                          <a:spcPts val="600"/>
                        </a:spcAft>
                        <a:buNone/>
                      </a:pPr>
                      <a:r>
                        <a:rPr lang="en-AU" sz="1500" noProof="0"/>
                        <a:t>II. ‘part of a shoe’</a:t>
                      </a:r>
                    </a:p>
                    <a:p>
                      <a:pPr marL="0" indent="0">
                        <a:spcAft>
                          <a:spcPts val="600"/>
                        </a:spcAft>
                        <a:buNone/>
                      </a:pPr>
                      <a:endParaRPr lang="en-AU" sz="1500" noProof="0"/>
                    </a:p>
                    <a:p>
                      <a:pPr marL="0" indent="0">
                        <a:spcAft>
                          <a:spcPts val="600"/>
                        </a:spcAft>
                        <a:buNone/>
                      </a:pPr>
                      <a:r>
                        <a:rPr lang="en-AU" sz="1500" noProof="0"/>
                        <a:t>III.1 ‘bread’</a:t>
                      </a:r>
                    </a:p>
                    <a:p>
                      <a:pPr marL="0" indent="0">
                        <a:spcAft>
                          <a:spcPts val="600"/>
                        </a:spcAft>
                        <a:buNone/>
                      </a:pPr>
                      <a:r>
                        <a:rPr lang="en-AU" sz="1500" noProof="0"/>
                        <a:t>III.2 ‘female person’</a:t>
                      </a:r>
                    </a:p>
                    <a:p>
                      <a:pPr marL="0" indent="0">
                        <a:spcAft>
                          <a:spcPts val="600"/>
                        </a:spcAft>
                        <a:buNone/>
                      </a:pPr>
                      <a:endParaRPr lang="en-AU" sz="1500" noProof="0"/>
                    </a:p>
                    <a:p>
                      <a:pPr marL="0" indent="0">
                        <a:spcAft>
                          <a:spcPts val="600"/>
                        </a:spcAft>
                        <a:buNone/>
                      </a:pPr>
                      <a:r>
                        <a:rPr lang="en-AU" sz="1500" noProof="0"/>
                        <a:t>IV. ‘fish bait’</a:t>
                      </a:r>
                    </a:p>
                  </a:txBody>
                  <a:tcPr/>
                </a:tc>
                <a:tc>
                  <a:txBody>
                    <a:bodyPr/>
                    <a:lstStyle/>
                    <a:p>
                      <a:pPr marL="0" indent="0">
                        <a:spcAft>
                          <a:spcPts val="600"/>
                        </a:spcAft>
                        <a:buNone/>
                      </a:pPr>
                      <a:r>
                        <a:rPr lang="en-AU" sz="1500" noProof="0"/>
                        <a:t>I. ‘bait, lure for catching animals’</a:t>
                      </a:r>
                    </a:p>
                    <a:p>
                      <a:pPr marL="0" indent="0">
                        <a:spcAft>
                          <a:spcPts val="600"/>
                        </a:spcAft>
                        <a:buNone/>
                      </a:pPr>
                      <a:r>
                        <a:rPr lang="en-AU" sz="1500" noProof="0"/>
                        <a:t>I.1 ‘fish bait’</a:t>
                      </a:r>
                    </a:p>
                    <a:p>
                      <a:pPr marL="0" indent="0">
                        <a:spcAft>
                          <a:spcPts val="600"/>
                        </a:spcAft>
                        <a:buNone/>
                      </a:pPr>
                      <a:r>
                        <a:rPr lang="en-AU" sz="1500" noProof="0"/>
                        <a:t>I.2 ‘bird bait’</a:t>
                      </a:r>
                    </a:p>
                    <a:p>
                      <a:pPr marL="0" indent="0">
                        <a:spcAft>
                          <a:spcPts val="600"/>
                        </a:spcAft>
                        <a:buNone/>
                      </a:pPr>
                      <a:r>
                        <a:rPr lang="en-AU" sz="1500" noProof="0"/>
                        <a:t>I.3 ‘to lay out, to use bait’</a:t>
                      </a:r>
                    </a:p>
                    <a:p>
                      <a:pPr marL="0" indent="0">
                        <a:spcAft>
                          <a:spcPts val="600"/>
                        </a:spcAft>
                        <a:buNone/>
                      </a:pPr>
                      <a:endParaRPr lang="en-AU" sz="1500" noProof="0"/>
                    </a:p>
                    <a:p>
                      <a:pPr marL="0" indent="0">
                        <a:spcAft>
                          <a:spcPts val="600"/>
                        </a:spcAft>
                        <a:buNone/>
                      </a:pPr>
                      <a:r>
                        <a:rPr lang="en-AU" sz="1500" noProof="0"/>
                        <a:t>II. ‘part of the shoe’</a:t>
                      </a:r>
                    </a:p>
                    <a:p>
                      <a:pPr marL="0" indent="0">
                        <a:spcAft>
                          <a:spcPts val="600"/>
                        </a:spcAft>
                        <a:buNone/>
                      </a:pPr>
                      <a:endParaRPr lang="en-AU" sz="1500" noProof="0"/>
                    </a:p>
                    <a:p>
                      <a:pPr marL="0" indent="0">
                        <a:spcAft>
                          <a:spcPts val="600"/>
                        </a:spcAft>
                        <a:buNone/>
                      </a:pPr>
                      <a:r>
                        <a:rPr lang="en-AU" sz="1500" noProof="0"/>
                        <a:t>III. ‘bread (humorous/jocular)’</a:t>
                      </a:r>
                    </a:p>
                  </a:txBody>
                  <a:tcPr/>
                </a:tc>
                <a:extLst>
                  <a:ext uri="{0D108BD9-81ED-4DB2-BD59-A6C34878D82A}">
                    <a16:rowId xmlns:a16="http://schemas.microsoft.com/office/drawing/2014/main" val="25096268"/>
                  </a:ext>
                </a:extLst>
              </a:tr>
            </a:tbl>
          </a:graphicData>
        </a:graphic>
      </p:graphicFrame>
    </p:spTree>
    <p:extLst>
      <p:ext uri="{BB962C8B-B14F-4D97-AF65-F5344CB8AC3E}">
        <p14:creationId xmlns:p14="http://schemas.microsoft.com/office/powerpoint/2010/main" val="3309689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11">
            <a:extLst>
              <a:ext uri="{FF2B5EF4-FFF2-40B4-BE49-F238E27FC236}">
                <a16:creationId xmlns:a16="http://schemas.microsoft.com/office/drawing/2014/main" id="{B3253E1C-237D-4898-B271-6B90BE37C089}"/>
              </a:ext>
            </a:extLst>
          </p:cNvPr>
          <p:cNvGraphicFramePr>
            <a:graphicFrameLocks noGrp="1"/>
          </p:cNvGraphicFramePr>
          <p:nvPr>
            <p:ph idx="1"/>
            <p:extLst>
              <p:ext uri="{D42A27DB-BD31-4B8C-83A1-F6EECF244321}">
                <p14:modId xmlns:p14="http://schemas.microsoft.com/office/powerpoint/2010/main" val="2927731119"/>
              </p:ext>
            </p:extLst>
          </p:nvPr>
        </p:nvGraphicFramePr>
        <p:xfrm>
          <a:off x="0" y="1590477"/>
          <a:ext cx="12192004" cy="4935333"/>
        </p:xfrm>
        <a:graphic>
          <a:graphicData uri="http://schemas.openxmlformats.org/drawingml/2006/table">
            <a:tbl>
              <a:tblPr firstRow="1" bandRow="1">
                <a:tableStyleId>{5C22544A-7EE6-4342-B048-85BDC9FD1C3A}</a:tableStyleId>
              </a:tblPr>
              <a:tblGrid>
                <a:gridCol w="1955800">
                  <a:extLst>
                    <a:ext uri="{9D8B030D-6E8A-4147-A177-3AD203B41FA5}">
                      <a16:colId xmlns:a16="http://schemas.microsoft.com/office/drawing/2014/main" val="1060537873"/>
                    </a:ext>
                  </a:extLst>
                </a:gridCol>
                <a:gridCol w="2730500">
                  <a:extLst>
                    <a:ext uri="{9D8B030D-6E8A-4147-A177-3AD203B41FA5}">
                      <a16:colId xmlns:a16="http://schemas.microsoft.com/office/drawing/2014/main" val="3583013265"/>
                    </a:ext>
                  </a:extLst>
                </a:gridCol>
                <a:gridCol w="1876426">
                  <a:extLst>
                    <a:ext uri="{9D8B030D-6E8A-4147-A177-3AD203B41FA5}">
                      <a16:colId xmlns:a16="http://schemas.microsoft.com/office/drawing/2014/main" val="1923999962"/>
                    </a:ext>
                  </a:extLst>
                </a:gridCol>
                <a:gridCol w="1876426">
                  <a:extLst>
                    <a:ext uri="{9D8B030D-6E8A-4147-A177-3AD203B41FA5}">
                      <a16:colId xmlns:a16="http://schemas.microsoft.com/office/drawing/2014/main" val="2417712126"/>
                    </a:ext>
                  </a:extLst>
                </a:gridCol>
                <a:gridCol w="1876426">
                  <a:extLst>
                    <a:ext uri="{9D8B030D-6E8A-4147-A177-3AD203B41FA5}">
                      <a16:colId xmlns:a16="http://schemas.microsoft.com/office/drawing/2014/main" val="1631567642"/>
                    </a:ext>
                  </a:extLst>
                </a:gridCol>
                <a:gridCol w="1876426">
                  <a:extLst>
                    <a:ext uri="{9D8B030D-6E8A-4147-A177-3AD203B41FA5}">
                      <a16:colId xmlns:a16="http://schemas.microsoft.com/office/drawing/2014/main" val="229630728"/>
                    </a:ext>
                  </a:extLst>
                </a:gridCol>
              </a:tblGrid>
              <a:tr h="346091">
                <a:tc rowSpan="2">
                  <a:txBody>
                    <a:bodyPr/>
                    <a:lstStyle/>
                    <a:p>
                      <a:pPr>
                        <a:spcAft>
                          <a:spcPts val="600"/>
                        </a:spcAft>
                      </a:pPr>
                      <a:r>
                        <a:rPr lang="en-AU" sz="1400" noProof="0"/>
                        <a:t>Aspect</a:t>
                      </a:r>
                    </a:p>
                  </a:txBody>
                  <a:tcPr/>
                </a:tc>
                <a:tc rowSpan="2">
                  <a:txBody>
                    <a:bodyPr/>
                    <a:lstStyle/>
                    <a:p>
                      <a:pPr>
                        <a:spcAft>
                          <a:spcPts val="600"/>
                        </a:spcAft>
                      </a:pPr>
                      <a:r>
                        <a:rPr lang="en-AU" sz="1400" noProof="0"/>
                        <a:t>Question</a:t>
                      </a:r>
                    </a:p>
                  </a:txBody>
                  <a:tcPr/>
                </a:tc>
                <a:tc gridSpan="2">
                  <a:txBody>
                    <a:bodyPr/>
                    <a:lstStyle/>
                    <a:p>
                      <a:pPr>
                        <a:spcAft>
                          <a:spcPts val="600"/>
                        </a:spcAft>
                      </a:pPr>
                      <a:r>
                        <a:rPr lang="en-AU" sz="1400" i="1" noProof="0" err="1"/>
                        <a:t>käuen</a:t>
                      </a:r>
                      <a:r>
                        <a:rPr lang="en-AU" sz="1200" noProof="0"/>
                        <a:t> </a:t>
                      </a:r>
                      <a:r>
                        <a:rPr lang="en-AU" sz="1200" b="0" noProof="0"/>
                        <a:t>(not yet available online)</a:t>
                      </a:r>
                    </a:p>
                  </a:txBody>
                  <a:tcPr/>
                </a:tc>
                <a:tc hMerge="1">
                  <a:txBody>
                    <a:bodyPr/>
                    <a:lstStyle/>
                    <a:p>
                      <a:pPr>
                        <a:spcAft>
                          <a:spcPts val="600"/>
                        </a:spcAft>
                      </a:pPr>
                      <a:endParaRPr lang="en-AU" sz="1200" noProof="0"/>
                    </a:p>
                  </a:txBody>
                  <a:tcPr/>
                </a:tc>
                <a:tc gridSpan="2">
                  <a:txBody>
                    <a:bodyPr/>
                    <a:lstStyle/>
                    <a:p>
                      <a:pPr>
                        <a:spcAft>
                          <a:spcPts val="600"/>
                        </a:spcAft>
                      </a:pPr>
                      <a:r>
                        <a:rPr lang="en-AU" sz="1400" i="1" noProof="0" err="1"/>
                        <a:t>Köder</a:t>
                      </a:r>
                      <a:r>
                        <a:rPr lang="en-AU" sz="1200" noProof="0"/>
                        <a:t> </a:t>
                      </a:r>
                      <a:r>
                        <a:rPr lang="en-AU" sz="1200" b="0" noProof="0"/>
                        <a:t>(online since 30 August 2022)</a:t>
                      </a:r>
                    </a:p>
                  </a:txBody>
                  <a:tcPr/>
                </a:tc>
                <a:tc hMerge="1">
                  <a:txBody>
                    <a:bodyPr/>
                    <a:lstStyle/>
                    <a:p>
                      <a:pPr>
                        <a:spcAft>
                          <a:spcPts val="600"/>
                        </a:spcAft>
                      </a:pPr>
                      <a:endParaRPr lang="en-AU" sz="1200" noProof="0"/>
                    </a:p>
                  </a:txBody>
                  <a:tcPr/>
                </a:tc>
                <a:extLst>
                  <a:ext uri="{0D108BD9-81ED-4DB2-BD59-A6C34878D82A}">
                    <a16:rowId xmlns:a16="http://schemas.microsoft.com/office/drawing/2014/main" val="1943224259"/>
                  </a:ext>
                </a:extLst>
              </a:tr>
              <a:tr h="346091">
                <a:tc vMerge="1">
                  <a:txBody>
                    <a:bodyPr/>
                    <a:lstStyle/>
                    <a:p>
                      <a:pPr>
                        <a:spcAft>
                          <a:spcPts val="600"/>
                        </a:spcAft>
                      </a:pPr>
                      <a:endParaRPr lang="en-AU" sz="1200" noProof="0"/>
                    </a:p>
                  </a:txBody>
                  <a:tcPr/>
                </a:tc>
                <a:tc vMerge="1">
                  <a:txBody>
                    <a:bodyPr/>
                    <a:lstStyle/>
                    <a:p>
                      <a:pPr>
                        <a:spcAft>
                          <a:spcPts val="600"/>
                        </a:spcAft>
                      </a:pPr>
                      <a:endParaRPr lang="en-AU" sz="1200" noProof="0"/>
                    </a:p>
                  </a:txBody>
                  <a:tcPr/>
                </a:tc>
                <a:tc>
                  <a:txBody>
                    <a:bodyPr/>
                    <a:lstStyle/>
                    <a:p>
                      <a:pPr>
                        <a:spcAft>
                          <a:spcPts val="600"/>
                        </a:spcAft>
                      </a:pPr>
                      <a:r>
                        <a:rPr lang="en-AU" sz="1200" b="1" noProof="0" err="1"/>
                        <a:t>LlaMa</a:t>
                      </a:r>
                      <a:r>
                        <a:rPr lang="en-AU" sz="1200" b="1" noProof="0"/>
                        <a:t> 3.3</a:t>
                      </a:r>
                    </a:p>
                  </a:txBody>
                  <a:tcPr/>
                </a:tc>
                <a:tc>
                  <a:txBody>
                    <a:bodyPr/>
                    <a:lstStyle/>
                    <a:p>
                      <a:pPr>
                        <a:spcAft>
                          <a:spcPts val="600"/>
                        </a:spcAft>
                      </a:pPr>
                      <a:r>
                        <a:rPr lang="en-AU" sz="1200" b="1" noProof="0"/>
                        <a:t>Sonnet 4</a:t>
                      </a:r>
                    </a:p>
                  </a:txBody>
                  <a:tcPr/>
                </a:tc>
                <a:tc>
                  <a:txBody>
                    <a:bodyPr/>
                    <a:lstStyle/>
                    <a:p>
                      <a:pPr>
                        <a:spcAft>
                          <a:spcPts val="600"/>
                        </a:spcAft>
                      </a:pPr>
                      <a:r>
                        <a:rPr lang="en-AU" sz="1200" b="1" noProof="0" err="1"/>
                        <a:t>LaMa</a:t>
                      </a:r>
                      <a:r>
                        <a:rPr lang="en-AU" sz="1200" b="1" noProof="0"/>
                        <a:t> 3.3</a:t>
                      </a:r>
                    </a:p>
                  </a:txBody>
                  <a:tcPr/>
                </a:tc>
                <a:tc>
                  <a:txBody>
                    <a:bodyPr/>
                    <a:lstStyle/>
                    <a:p>
                      <a:pPr>
                        <a:spcAft>
                          <a:spcPts val="600"/>
                        </a:spcAft>
                      </a:pPr>
                      <a:r>
                        <a:rPr lang="en-AU" sz="1200" b="1" noProof="0"/>
                        <a:t>Sonnet 4</a:t>
                      </a:r>
                    </a:p>
                  </a:txBody>
                  <a:tcPr/>
                </a:tc>
                <a:extLst>
                  <a:ext uri="{0D108BD9-81ED-4DB2-BD59-A6C34878D82A}">
                    <a16:rowId xmlns:a16="http://schemas.microsoft.com/office/drawing/2014/main" val="3159475896"/>
                  </a:ext>
                </a:extLst>
              </a:tr>
              <a:tr h="429491">
                <a:tc>
                  <a:txBody>
                    <a:bodyPr/>
                    <a:lstStyle/>
                    <a:p>
                      <a:pPr>
                        <a:spcAft>
                          <a:spcPts val="600"/>
                        </a:spcAft>
                      </a:pPr>
                      <a:r>
                        <a:rPr lang="en-AU" sz="1200" noProof="0"/>
                        <a:t>Article header</a:t>
                      </a:r>
                    </a:p>
                  </a:txBody>
                  <a:tcPr anchor="ctr"/>
                </a:tc>
                <a:tc>
                  <a:txBody>
                    <a:bodyPr/>
                    <a:lstStyle/>
                    <a:p>
                      <a:pPr>
                        <a:spcAft>
                          <a:spcPts val="600"/>
                        </a:spcAft>
                      </a:pPr>
                      <a:r>
                        <a:rPr lang="en-AU" sz="1200" noProof="0"/>
                        <a:t>Is basic information available, as can also be found in a WBÖ article? </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completely</a:t>
                      </a:r>
                    </a:p>
                  </a:txBody>
                  <a:tcPr anchor="ctr"/>
                </a:tc>
                <a:tc>
                  <a:txBody>
                    <a:bodyPr/>
                    <a:lstStyle/>
                    <a:p>
                      <a:pPr>
                        <a:spcAft>
                          <a:spcPts val="600"/>
                        </a:spcAft>
                      </a:pPr>
                      <a:r>
                        <a:rPr lang="en-AU" sz="1200" noProof="0"/>
                        <a:t>completely</a:t>
                      </a:r>
                    </a:p>
                  </a:txBody>
                  <a:tcPr anchor="ctr"/>
                </a:tc>
                <a:extLst>
                  <a:ext uri="{0D108BD9-81ED-4DB2-BD59-A6C34878D82A}">
                    <a16:rowId xmlns:a16="http://schemas.microsoft.com/office/drawing/2014/main" val="1015224468"/>
                  </a:ext>
                </a:extLst>
              </a:tr>
              <a:tr h="383709">
                <a:tc>
                  <a:txBody>
                    <a:bodyPr/>
                    <a:lstStyle/>
                    <a:p>
                      <a:pPr marL="0" indent="0">
                        <a:spcAft>
                          <a:spcPts val="600"/>
                        </a:spcAft>
                        <a:buNone/>
                      </a:pPr>
                      <a:r>
                        <a:rPr lang="en-AU" sz="1200" noProof="0"/>
                        <a:t>General structuring</a:t>
                      </a:r>
                    </a:p>
                  </a:txBody>
                  <a:tcPr anchor="ctr"/>
                </a:tc>
                <a:tc>
                  <a:txBody>
                    <a:bodyPr/>
                    <a:lstStyle/>
                    <a:p>
                      <a:pPr>
                        <a:spcAft>
                          <a:spcPts val="600"/>
                        </a:spcAft>
                      </a:pPr>
                      <a:r>
                        <a:rPr lang="en-AU" sz="1200" noProof="0"/>
                        <a:t>Is the generated dictionary entry structured?</a:t>
                      </a:r>
                    </a:p>
                  </a:txBody>
                  <a:tcPr anchor="ctr"/>
                </a:tc>
                <a:tc>
                  <a:txBody>
                    <a:bodyPr/>
                    <a:lstStyle/>
                    <a:p>
                      <a:pPr>
                        <a:spcAft>
                          <a:spcPts val="600"/>
                        </a:spcAft>
                      </a:pPr>
                      <a:r>
                        <a:rPr lang="en-AU" sz="1200" noProof="0"/>
                        <a:t>very structured</a:t>
                      </a:r>
                    </a:p>
                  </a:txBody>
                  <a:tcPr anchor="ctr"/>
                </a:tc>
                <a:tc>
                  <a:txBody>
                    <a:bodyPr/>
                    <a:lstStyle/>
                    <a:p>
                      <a:pPr>
                        <a:spcAft>
                          <a:spcPts val="600"/>
                        </a:spcAft>
                      </a:pPr>
                      <a:r>
                        <a:rPr lang="en-AU" sz="1200" noProof="0"/>
                        <a:t>very structured</a:t>
                      </a:r>
                    </a:p>
                  </a:txBody>
                  <a:tcPr anchor="ctr"/>
                </a:tc>
                <a:tc>
                  <a:txBody>
                    <a:bodyPr/>
                    <a:lstStyle/>
                    <a:p>
                      <a:pPr>
                        <a:spcAft>
                          <a:spcPts val="600"/>
                        </a:spcAft>
                      </a:pPr>
                      <a:r>
                        <a:rPr lang="en-AU" sz="1200" noProof="0"/>
                        <a:t>very structured</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structured</a:t>
                      </a:r>
                    </a:p>
                  </a:txBody>
                  <a:tcPr anchor="ctr"/>
                </a:tc>
                <a:extLst>
                  <a:ext uri="{0D108BD9-81ED-4DB2-BD59-A6C34878D82A}">
                    <a16:rowId xmlns:a16="http://schemas.microsoft.com/office/drawing/2014/main" val="1934373324"/>
                  </a:ext>
                </a:extLst>
              </a:tr>
              <a:tr h="537193">
                <a:tc>
                  <a:txBody>
                    <a:bodyPr/>
                    <a:lstStyle/>
                    <a:p>
                      <a:pPr>
                        <a:spcAft>
                          <a:spcPts val="600"/>
                        </a:spcAft>
                      </a:pPr>
                      <a:r>
                        <a:rPr lang="en-AU" sz="1200" noProof="0"/>
                        <a:t>Provision of major regions for semantic categories</a:t>
                      </a:r>
                    </a:p>
                  </a:txBody>
                  <a:tcPr anchor="ctr"/>
                </a:tc>
                <a:tc>
                  <a:txBody>
                    <a:bodyPr/>
                    <a:lstStyle/>
                    <a:p>
                      <a:pPr>
                        <a:spcAft>
                          <a:spcPts val="600"/>
                        </a:spcAft>
                      </a:pPr>
                      <a:r>
                        <a:rPr lang="en-AU" sz="1200" noProof="0"/>
                        <a:t>Are major regions provided per semantic category as specified in the prompt?</a:t>
                      </a:r>
                    </a:p>
                  </a:txBody>
                  <a:tcPr anchor="ctr"/>
                </a:tc>
                <a:tc>
                  <a:txBody>
                    <a:bodyPr/>
                    <a:lstStyle/>
                    <a:p>
                      <a:pPr>
                        <a:spcAft>
                          <a:spcPts val="600"/>
                        </a:spcAft>
                      </a:pPr>
                      <a:r>
                        <a:rPr lang="en-AU" sz="1200" noProof="0"/>
                        <a:t>rather correct</a:t>
                      </a:r>
                    </a:p>
                  </a:txBody>
                  <a:tcPr anchor="ctr"/>
                </a:tc>
                <a:tc>
                  <a:txBody>
                    <a:bodyPr/>
                    <a:lstStyle/>
                    <a:p>
                      <a:pPr>
                        <a:spcAft>
                          <a:spcPts val="600"/>
                        </a:spcAft>
                      </a:pPr>
                      <a:r>
                        <a:rPr lang="en-AU" sz="1200" noProof="0"/>
                        <a:t>mostly correct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rather correct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rather correct</a:t>
                      </a:r>
                    </a:p>
                  </a:txBody>
                  <a:tcPr anchor="ctr"/>
                </a:tc>
                <a:extLst>
                  <a:ext uri="{0D108BD9-81ED-4DB2-BD59-A6C34878D82A}">
                    <a16:rowId xmlns:a16="http://schemas.microsoft.com/office/drawing/2014/main" val="1833601723"/>
                  </a:ext>
                </a:extLst>
              </a:tr>
              <a:tr h="537193">
                <a:tc>
                  <a:txBody>
                    <a:bodyPr/>
                    <a:lstStyle/>
                    <a:p>
                      <a:pPr>
                        <a:spcAft>
                          <a:spcPts val="600"/>
                        </a:spcAft>
                      </a:pPr>
                      <a:r>
                        <a:rPr lang="en-AU" sz="1200" noProof="0"/>
                        <a:t>Provision of example sentences for semantic categories</a:t>
                      </a:r>
                    </a:p>
                  </a:txBody>
                  <a:tcPr anchor="ctr"/>
                </a:tc>
                <a:tc>
                  <a:txBody>
                    <a:bodyPr/>
                    <a:lstStyle/>
                    <a:p>
                      <a:pPr>
                        <a:spcAft>
                          <a:spcPts val="600"/>
                        </a:spcAft>
                      </a:pPr>
                      <a:r>
                        <a:rPr lang="en-AU" sz="1200" noProof="0"/>
                        <a:t>Are example sentences provided per semantic category as specified in the prompt? </a:t>
                      </a:r>
                    </a:p>
                  </a:txBody>
                  <a:tcPr anchor="ctr"/>
                </a:tc>
                <a:tc>
                  <a:txBody>
                    <a:bodyPr/>
                    <a:lstStyle/>
                    <a:p>
                      <a:pPr>
                        <a:spcAft>
                          <a:spcPts val="600"/>
                        </a:spcAft>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extLst>
                  <a:ext uri="{0D108BD9-81ED-4DB2-BD59-A6C34878D82A}">
                    <a16:rowId xmlns:a16="http://schemas.microsoft.com/office/drawing/2014/main" val="126634348"/>
                  </a:ext>
                </a:extLst>
              </a:tr>
              <a:tr h="537193">
                <a:tc>
                  <a:txBody>
                    <a:bodyPr/>
                    <a:lstStyle/>
                    <a:p>
                      <a:pPr>
                        <a:spcAft>
                          <a:spcPts val="600"/>
                        </a:spcAft>
                      </a:pPr>
                      <a:r>
                        <a:rPr lang="en-AU" sz="1200" noProof="0"/>
                        <a:t>Provision of regional information per example sentence</a:t>
                      </a:r>
                    </a:p>
                  </a:txBody>
                  <a:tcPr anchor="ctr"/>
                </a:tc>
                <a:tc>
                  <a:txBody>
                    <a:bodyPr/>
                    <a:lstStyle/>
                    <a:p>
                      <a:pPr>
                        <a:spcAft>
                          <a:spcPts val="600"/>
                        </a:spcAft>
                      </a:pPr>
                      <a:r>
                        <a:rPr lang="en-AU" sz="1200" noProof="0"/>
                        <a:t>Is regional information added to the example sentence?</a:t>
                      </a:r>
                    </a:p>
                  </a:txBody>
                  <a:tcPr anchor="ctr"/>
                </a:tc>
                <a:tc>
                  <a:txBody>
                    <a:bodyPr/>
                    <a:lstStyle/>
                    <a:p>
                      <a:pPr>
                        <a:spcAft>
                          <a:spcPts val="600"/>
                        </a:spcAft>
                      </a:pPr>
                      <a:r>
                        <a:rPr lang="en-AU" sz="1200" noProof="0"/>
                        <a:t>never</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never </a:t>
                      </a:r>
                    </a:p>
                  </a:txBody>
                  <a:tcPr anchor="ctr"/>
                </a:tc>
                <a:tc>
                  <a:txBody>
                    <a:bodyPr/>
                    <a:lstStyle/>
                    <a:p>
                      <a:pPr>
                        <a:spcAft>
                          <a:spcPts val="600"/>
                        </a:spcAft>
                      </a:pPr>
                      <a:r>
                        <a:rPr lang="en-AU" sz="1200" noProof="0"/>
                        <a:t>always</a:t>
                      </a:r>
                    </a:p>
                  </a:txBody>
                  <a:tcPr anchor="ctr"/>
                </a:tc>
                <a:extLst>
                  <a:ext uri="{0D108BD9-81ED-4DB2-BD59-A6C34878D82A}">
                    <a16:rowId xmlns:a16="http://schemas.microsoft.com/office/drawing/2014/main" val="2793354318"/>
                  </a:ext>
                </a:extLst>
              </a:tr>
              <a:tr h="383709">
                <a:tc>
                  <a:txBody>
                    <a:bodyPr/>
                    <a:lstStyle/>
                    <a:p>
                      <a:pPr>
                        <a:spcAft>
                          <a:spcPts val="600"/>
                        </a:spcAft>
                      </a:pPr>
                      <a:r>
                        <a:rPr lang="en-AU" sz="1200" noProof="0"/>
                        <a:t>Sub-differentiation semantic categories </a:t>
                      </a:r>
                    </a:p>
                  </a:txBody>
                  <a:tcPr anchor="ctr"/>
                </a:tc>
                <a:tc>
                  <a:txBody>
                    <a:bodyPr/>
                    <a:lstStyle/>
                    <a:p>
                      <a:pPr>
                        <a:spcAft>
                          <a:spcPts val="600"/>
                        </a:spcAft>
                      </a:pPr>
                      <a:r>
                        <a:rPr lang="en-AU" sz="1200" noProof="0"/>
                        <a:t>Are semantic categories sub-differentiated?</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extLst>
                  <a:ext uri="{0D108BD9-81ED-4DB2-BD59-A6C34878D82A}">
                    <a16:rowId xmlns:a16="http://schemas.microsoft.com/office/drawing/2014/main" val="2986951419"/>
                  </a:ext>
                </a:extLst>
              </a:tr>
              <a:tr h="537193">
                <a:tc>
                  <a:txBody>
                    <a:bodyPr/>
                    <a:lstStyle/>
                    <a:p>
                      <a:pPr>
                        <a:spcAft>
                          <a:spcPts val="600"/>
                        </a:spcAft>
                      </a:pPr>
                      <a:r>
                        <a:rPr lang="en-AU" sz="1200" noProof="0"/>
                        <a:t>Provision of original example sentences in dialect spelling</a:t>
                      </a:r>
                    </a:p>
                  </a:txBody>
                  <a:tcPr anchor="ctr"/>
                </a:tc>
                <a:tc>
                  <a:txBody>
                    <a:bodyPr/>
                    <a:lstStyle/>
                    <a:p>
                      <a:pPr>
                        <a:spcAft>
                          <a:spcPts val="600"/>
                        </a:spcAft>
                      </a:pPr>
                      <a:r>
                        <a:rPr lang="en-AU" sz="1200" noProof="0"/>
                        <a:t>Are the example sentences reproduced in original dialect spelling?</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extLst>
                  <a:ext uri="{0D108BD9-81ED-4DB2-BD59-A6C34878D82A}">
                    <a16:rowId xmlns:a16="http://schemas.microsoft.com/office/drawing/2014/main" val="274427193"/>
                  </a:ext>
                </a:extLst>
              </a:tr>
              <a:tr h="311231">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extLst>
                  <a:ext uri="{0D108BD9-81ED-4DB2-BD59-A6C34878D82A}">
                    <a16:rowId xmlns:a16="http://schemas.microsoft.com/office/drawing/2014/main" val="283719348"/>
                  </a:ext>
                </a:extLst>
              </a:tr>
            </a:tbl>
          </a:graphicData>
        </a:graphic>
      </p:graphicFrame>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Structure</a:t>
            </a:r>
            <a:endParaRPr lang="en-AU" i="1">
              <a:solidFill>
                <a:srgbClr val="0047BB"/>
              </a:solidFill>
              <a:latin typeface="Palatino Linotype" panose="02040502050505030304" pitchFamily="18" charset="0"/>
            </a:endParaRPr>
          </a:p>
        </p:txBody>
      </p:sp>
    </p:spTree>
    <p:extLst>
      <p:ext uri="{BB962C8B-B14F-4D97-AF65-F5344CB8AC3E}">
        <p14:creationId xmlns:p14="http://schemas.microsoft.com/office/powerpoint/2010/main" val="2505946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4B70A-A19E-40B9-1585-9673F7BC2C67}"/>
            </a:ext>
          </a:extLst>
        </p:cNvPr>
        <p:cNvGrpSpPr/>
        <p:nvPr/>
      </p:nvGrpSpPr>
      <p:grpSpPr>
        <a:xfrm>
          <a:off x="0" y="0"/>
          <a:ext cx="0" cy="0"/>
          <a:chOff x="0" y="0"/>
          <a:chExt cx="0" cy="0"/>
        </a:xfrm>
      </p:grpSpPr>
      <p:graphicFrame>
        <p:nvGraphicFramePr>
          <p:cNvPr id="5" name="Tabelle 11">
            <a:extLst>
              <a:ext uri="{FF2B5EF4-FFF2-40B4-BE49-F238E27FC236}">
                <a16:creationId xmlns:a16="http://schemas.microsoft.com/office/drawing/2014/main" id="{1B78C881-7348-D3BF-E853-E54BBB86E2D9}"/>
              </a:ext>
            </a:extLst>
          </p:cNvPr>
          <p:cNvGraphicFramePr>
            <a:graphicFrameLocks noGrp="1"/>
          </p:cNvGraphicFramePr>
          <p:nvPr>
            <p:ph idx="1"/>
          </p:nvPr>
        </p:nvGraphicFramePr>
        <p:xfrm>
          <a:off x="0" y="1590477"/>
          <a:ext cx="12192004" cy="4935333"/>
        </p:xfrm>
        <a:graphic>
          <a:graphicData uri="http://schemas.openxmlformats.org/drawingml/2006/table">
            <a:tbl>
              <a:tblPr firstRow="1" bandRow="1">
                <a:tableStyleId>{5C22544A-7EE6-4342-B048-85BDC9FD1C3A}</a:tableStyleId>
              </a:tblPr>
              <a:tblGrid>
                <a:gridCol w="1955800">
                  <a:extLst>
                    <a:ext uri="{9D8B030D-6E8A-4147-A177-3AD203B41FA5}">
                      <a16:colId xmlns:a16="http://schemas.microsoft.com/office/drawing/2014/main" val="1060537873"/>
                    </a:ext>
                  </a:extLst>
                </a:gridCol>
                <a:gridCol w="2730500">
                  <a:extLst>
                    <a:ext uri="{9D8B030D-6E8A-4147-A177-3AD203B41FA5}">
                      <a16:colId xmlns:a16="http://schemas.microsoft.com/office/drawing/2014/main" val="3583013265"/>
                    </a:ext>
                  </a:extLst>
                </a:gridCol>
                <a:gridCol w="1876426">
                  <a:extLst>
                    <a:ext uri="{9D8B030D-6E8A-4147-A177-3AD203B41FA5}">
                      <a16:colId xmlns:a16="http://schemas.microsoft.com/office/drawing/2014/main" val="1923999962"/>
                    </a:ext>
                  </a:extLst>
                </a:gridCol>
                <a:gridCol w="1876426">
                  <a:extLst>
                    <a:ext uri="{9D8B030D-6E8A-4147-A177-3AD203B41FA5}">
                      <a16:colId xmlns:a16="http://schemas.microsoft.com/office/drawing/2014/main" val="2417712126"/>
                    </a:ext>
                  </a:extLst>
                </a:gridCol>
                <a:gridCol w="1876426">
                  <a:extLst>
                    <a:ext uri="{9D8B030D-6E8A-4147-A177-3AD203B41FA5}">
                      <a16:colId xmlns:a16="http://schemas.microsoft.com/office/drawing/2014/main" val="1631567642"/>
                    </a:ext>
                  </a:extLst>
                </a:gridCol>
                <a:gridCol w="1876426">
                  <a:extLst>
                    <a:ext uri="{9D8B030D-6E8A-4147-A177-3AD203B41FA5}">
                      <a16:colId xmlns:a16="http://schemas.microsoft.com/office/drawing/2014/main" val="229630728"/>
                    </a:ext>
                  </a:extLst>
                </a:gridCol>
              </a:tblGrid>
              <a:tr h="346091">
                <a:tc rowSpan="2">
                  <a:txBody>
                    <a:bodyPr/>
                    <a:lstStyle/>
                    <a:p>
                      <a:pPr>
                        <a:spcAft>
                          <a:spcPts val="600"/>
                        </a:spcAft>
                      </a:pPr>
                      <a:r>
                        <a:rPr lang="en-AU" sz="1400" noProof="0"/>
                        <a:t>Aspect</a:t>
                      </a:r>
                    </a:p>
                  </a:txBody>
                  <a:tcPr/>
                </a:tc>
                <a:tc rowSpan="2">
                  <a:txBody>
                    <a:bodyPr/>
                    <a:lstStyle/>
                    <a:p>
                      <a:pPr>
                        <a:spcAft>
                          <a:spcPts val="600"/>
                        </a:spcAft>
                      </a:pPr>
                      <a:r>
                        <a:rPr lang="en-AU" sz="1400" noProof="0"/>
                        <a:t>Question</a:t>
                      </a:r>
                    </a:p>
                  </a:txBody>
                  <a:tcPr/>
                </a:tc>
                <a:tc gridSpan="2">
                  <a:txBody>
                    <a:bodyPr/>
                    <a:lstStyle/>
                    <a:p>
                      <a:pPr>
                        <a:spcAft>
                          <a:spcPts val="600"/>
                        </a:spcAft>
                      </a:pPr>
                      <a:r>
                        <a:rPr lang="en-AU" sz="1400" i="1" noProof="0" err="1"/>
                        <a:t>käuen</a:t>
                      </a:r>
                      <a:r>
                        <a:rPr lang="en-AU" sz="1200" noProof="0"/>
                        <a:t> </a:t>
                      </a:r>
                      <a:r>
                        <a:rPr lang="en-AU" sz="1200" b="0" noProof="0"/>
                        <a:t>(not yet available online)</a:t>
                      </a:r>
                    </a:p>
                  </a:txBody>
                  <a:tcPr/>
                </a:tc>
                <a:tc hMerge="1">
                  <a:txBody>
                    <a:bodyPr/>
                    <a:lstStyle/>
                    <a:p>
                      <a:pPr>
                        <a:spcAft>
                          <a:spcPts val="600"/>
                        </a:spcAft>
                      </a:pPr>
                      <a:endParaRPr lang="en-AU" sz="1200" noProof="0"/>
                    </a:p>
                  </a:txBody>
                  <a:tcPr/>
                </a:tc>
                <a:tc gridSpan="2">
                  <a:txBody>
                    <a:bodyPr/>
                    <a:lstStyle/>
                    <a:p>
                      <a:pPr>
                        <a:spcAft>
                          <a:spcPts val="600"/>
                        </a:spcAft>
                      </a:pPr>
                      <a:r>
                        <a:rPr lang="en-AU" sz="1400" i="1" noProof="0" err="1"/>
                        <a:t>Köder</a:t>
                      </a:r>
                      <a:r>
                        <a:rPr lang="en-AU" sz="1200" noProof="0"/>
                        <a:t> </a:t>
                      </a:r>
                      <a:r>
                        <a:rPr lang="en-AU" sz="1200" b="0" noProof="0"/>
                        <a:t>(online since 30 August 2022)</a:t>
                      </a:r>
                    </a:p>
                  </a:txBody>
                  <a:tcPr/>
                </a:tc>
                <a:tc hMerge="1">
                  <a:txBody>
                    <a:bodyPr/>
                    <a:lstStyle/>
                    <a:p>
                      <a:pPr>
                        <a:spcAft>
                          <a:spcPts val="600"/>
                        </a:spcAft>
                      </a:pPr>
                      <a:endParaRPr lang="en-AU" sz="1200" noProof="0"/>
                    </a:p>
                  </a:txBody>
                  <a:tcPr/>
                </a:tc>
                <a:extLst>
                  <a:ext uri="{0D108BD9-81ED-4DB2-BD59-A6C34878D82A}">
                    <a16:rowId xmlns:a16="http://schemas.microsoft.com/office/drawing/2014/main" val="1943224259"/>
                  </a:ext>
                </a:extLst>
              </a:tr>
              <a:tr h="346091">
                <a:tc vMerge="1">
                  <a:txBody>
                    <a:bodyPr/>
                    <a:lstStyle/>
                    <a:p>
                      <a:pPr>
                        <a:spcAft>
                          <a:spcPts val="600"/>
                        </a:spcAft>
                      </a:pPr>
                      <a:endParaRPr lang="en-AU" sz="1200" noProof="0"/>
                    </a:p>
                  </a:txBody>
                  <a:tcPr/>
                </a:tc>
                <a:tc vMerge="1">
                  <a:txBody>
                    <a:bodyPr/>
                    <a:lstStyle/>
                    <a:p>
                      <a:pPr>
                        <a:spcAft>
                          <a:spcPts val="600"/>
                        </a:spcAft>
                      </a:pPr>
                      <a:endParaRPr lang="en-AU" sz="1200" noProof="0"/>
                    </a:p>
                  </a:txBody>
                  <a:tcPr/>
                </a:tc>
                <a:tc>
                  <a:txBody>
                    <a:bodyPr/>
                    <a:lstStyle/>
                    <a:p>
                      <a:pPr>
                        <a:spcAft>
                          <a:spcPts val="600"/>
                        </a:spcAft>
                      </a:pPr>
                      <a:r>
                        <a:rPr lang="en-AU" sz="1200" b="1" noProof="0" err="1"/>
                        <a:t>LlaMa</a:t>
                      </a:r>
                      <a:r>
                        <a:rPr lang="en-AU" sz="1200" b="1" noProof="0"/>
                        <a:t> 3.3</a:t>
                      </a:r>
                    </a:p>
                  </a:txBody>
                  <a:tcPr/>
                </a:tc>
                <a:tc>
                  <a:txBody>
                    <a:bodyPr/>
                    <a:lstStyle/>
                    <a:p>
                      <a:pPr>
                        <a:spcAft>
                          <a:spcPts val="600"/>
                        </a:spcAft>
                      </a:pPr>
                      <a:r>
                        <a:rPr lang="en-AU" sz="1200" b="1" noProof="0"/>
                        <a:t>Sonnet 4</a:t>
                      </a:r>
                    </a:p>
                  </a:txBody>
                  <a:tcPr/>
                </a:tc>
                <a:tc>
                  <a:txBody>
                    <a:bodyPr/>
                    <a:lstStyle/>
                    <a:p>
                      <a:pPr>
                        <a:spcAft>
                          <a:spcPts val="600"/>
                        </a:spcAft>
                      </a:pPr>
                      <a:r>
                        <a:rPr lang="en-AU" sz="1200" b="1" noProof="0" err="1"/>
                        <a:t>LaMa</a:t>
                      </a:r>
                      <a:r>
                        <a:rPr lang="en-AU" sz="1200" b="1" noProof="0"/>
                        <a:t> 3.3</a:t>
                      </a:r>
                    </a:p>
                  </a:txBody>
                  <a:tcPr/>
                </a:tc>
                <a:tc>
                  <a:txBody>
                    <a:bodyPr/>
                    <a:lstStyle/>
                    <a:p>
                      <a:pPr>
                        <a:spcAft>
                          <a:spcPts val="600"/>
                        </a:spcAft>
                      </a:pPr>
                      <a:r>
                        <a:rPr lang="en-AU" sz="1200" b="1" noProof="0"/>
                        <a:t>Sonnet 4</a:t>
                      </a:r>
                    </a:p>
                  </a:txBody>
                  <a:tcPr/>
                </a:tc>
                <a:extLst>
                  <a:ext uri="{0D108BD9-81ED-4DB2-BD59-A6C34878D82A}">
                    <a16:rowId xmlns:a16="http://schemas.microsoft.com/office/drawing/2014/main" val="3159475896"/>
                  </a:ext>
                </a:extLst>
              </a:tr>
              <a:tr h="429491">
                <a:tc>
                  <a:txBody>
                    <a:bodyPr/>
                    <a:lstStyle/>
                    <a:p>
                      <a:pPr>
                        <a:spcAft>
                          <a:spcPts val="600"/>
                        </a:spcAft>
                      </a:pPr>
                      <a:r>
                        <a:rPr lang="en-AU" sz="1200" noProof="0"/>
                        <a:t>Article header</a:t>
                      </a:r>
                    </a:p>
                  </a:txBody>
                  <a:tcPr anchor="ctr"/>
                </a:tc>
                <a:tc>
                  <a:txBody>
                    <a:bodyPr/>
                    <a:lstStyle/>
                    <a:p>
                      <a:pPr>
                        <a:spcAft>
                          <a:spcPts val="600"/>
                        </a:spcAft>
                      </a:pPr>
                      <a:r>
                        <a:rPr lang="en-AU" sz="1200" noProof="0"/>
                        <a:t>Is basic information available, as can also be found in a WBÖ article? </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completely</a:t>
                      </a:r>
                    </a:p>
                  </a:txBody>
                  <a:tcPr anchor="ctr"/>
                </a:tc>
                <a:tc>
                  <a:txBody>
                    <a:bodyPr/>
                    <a:lstStyle/>
                    <a:p>
                      <a:pPr>
                        <a:spcAft>
                          <a:spcPts val="600"/>
                        </a:spcAft>
                      </a:pPr>
                      <a:r>
                        <a:rPr lang="en-AU" sz="1200" noProof="0"/>
                        <a:t>completely</a:t>
                      </a:r>
                    </a:p>
                  </a:txBody>
                  <a:tcPr anchor="ctr"/>
                </a:tc>
                <a:extLst>
                  <a:ext uri="{0D108BD9-81ED-4DB2-BD59-A6C34878D82A}">
                    <a16:rowId xmlns:a16="http://schemas.microsoft.com/office/drawing/2014/main" val="1015224468"/>
                  </a:ext>
                </a:extLst>
              </a:tr>
              <a:tr h="383709">
                <a:tc>
                  <a:txBody>
                    <a:bodyPr/>
                    <a:lstStyle/>
                    <a:p>
                      <a:pPr marL="0" indent="0">
                        <a:spcAft>
                          <a:spcPts val="600"/>
                        </a:spcAft>
                        <a:buNone/>
                      </a:pPr>
                      <a:r>
                        <a:rPr lang="en-AU" sz="1200" noProof="0"/>
                        <a:t>General structuring</a:t>
                      </a:r>
                    </a:p>
                  </a:txBody>
                  <a:tcPr anchor="ctr"/>
                </a:tc>
                <a:tc>
                  <a:txBody>
                    <a:bodyPr/>
                    <a:lstStyle/>
                    <a:p>
                      <a:pPr>
                        <a:spcAft>
                          <a:spcPts val="600"/>
                        </a:spcAft>
                      </a:pPr>
                      <a:r>
                        <a:rPr lang="en-AU" sz="1200" noProof="0"/>
                        <a:t>Is the generated dictionary entry structured?</a:t>
                      </a:r>
                    </a:p>
                  </a:txBody>
                  <a:tcPr anchor="ctr"/>
                </a:tc>
                <a:tc>
                  <a:txBody>
                    <a:bodyPr/>
                    <a:lstStyle/>
                    <a:p>
                      <a:pPr>
                        <a:spcAft>
                          <a:spcPts val="600"/>
                        </a:spcAft>
                      </a:pPr>
                      <a:r>
                        <a:rPr lang="en-AU" sz="1200" noProof="0"/>
                        <a:t>very structured</a:t>
                      </a:r>
                    </a:p>
                  </a:txBody>
                  <a:tcPr anchor="ctr"/>
                </a:tc>
                <a:tc>
                  <a:txBody>
                    <a:bodyPr/>
                    <a:lstStyle/>
                    <a:p>
                      <a:pPr>
                        <a:spcAft>
                          <a:spcPts val="600"/>
                        </a:spcAft>
                      </a:pPr>
                      <a:r>
                        <a:rPr lang="en-AU" sz="1200" noProof="0"/>
                        <a:t>very structured</a:t>
                      </a:r>
                    </a:p>
                  </a:txBody>
                  <a:tcPr anchor="ctr"/>
                </a:tc>
                <a:tc>
                  <a:txBody>
                    <a:bodyPr/>
                    <a:lstStyle/>
                    <a:p>
                      <a:pPr>
                        <a:spcAft>
                          <a:spcPts val="600"/>
                        </a:spcAft>
                      </a:pPr>
                      <a:r>
                        <a:rPr lang="en-AU" sz="1200" noProof="0"/>
                        <a:t>very structured</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structured</a:t>
                      </a:r>
                    </a:p>
                  </a:txBody>
                  <a:tcPr anchor="ctr"/>
                </a:tc>
                <a:extLst>
                  <a:ext uri="{0D108BD9-81ED-4DB2-BD59-A6C34878D82A}">
                    <a16:rowId xmlns:a16="http://schemas.microsoft.com/office/drawing/2014/main" val="1934373324"/>
                  </a:ext>
                </a:extLst>
              </a:tr>
              <a:tr h="537193">
                <a:tc>
                  <a:txBody>
                    <a:bodyPr/>
                    <a:lstStyle/>
                    <a:p>
                      <a:pPr>
                        <a:spcAft>
                          <a:spcPts val="600"/>
                        </a:spcAft>
                      </a:pPr>
                      <a:r>
                        <a:rPr lang="en-AU" sz="1200" noProof="0"/>
                        <a:t>Provision of major regions for semantic categories</a:t>
                      </a:r>
                    </a:p>
                  </a:txBody>
                  <a:tcPr anchor="ctr"/>
                </a:tc>
                <a:tc>
                  <a:txBody>
                    <a:bodyPr/>
                    <a:lstStyle/>
                    <a:p>
                      <a:pPr>
                        <a:spcAft>
                          <a:spcPts val="600"/>
                        </a:spcAft>
                      </a:pPr>
                      <a:r>
                        <a:rPr lang="en-AU" sz="1200" noProof="0"/>
                        <a:t>Are major regions provided per semantic category as specified in the prompt?</a:t>
                      </a:r>
                    </a:p>
                  </a:txBody>
                  <a:tcPr anchor="ctr"/>
                </a:tc>
                <a:tc>
                  <a:txBody>
                    <a:bodyPr/>
                    <a:lstStyle/>
                    <a:p>
                      <a:pPr>
                        <a:spcAft>
                          <a:spcPts val="600"/>
                        </a:spcAft>
                      </a:pPr>
                      <a:r>
                        <a:rPr lang="en-AU" sz="1200" noProof="0"/>
                        <a:t>rather correct</a:t>
                      </a:r>
                    </a:p>
                  </a:txBody>
                  <a:tcPr anchor="ctr"/>
                </a:tc>
                <a:tc>
                  <a:txBody>
                    <a:bodyPr/>
                    <a:lstStyle/>
                    <a:p>
                      <a:pPr>
                        <a:spcAft>
                          <a:spcPts val="600"/>
                        </a:spcAft>
                      </a:pPr>
                      <a:r>
                        <a:rPr lang="en-AU" sz="1200" noProof="0"/>
                        <a:t>mostly correct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rather correct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rather correct</a:t>
                      </a:r>
                    </a:p>
                  </a:txBody>
                  <a:tcPr anchor="ctr"/>
                </a:tc>
                <a:extLst>
                  <a:ext uri="{0D108BD9-81ED-4DB2-BD59-A6C34878D82A}">
                    <a16:rowId xmlns:a16="http://schemas.microsoft.com/office/drawing/2014/main" val="1833601723"/>
                  </a:ext>
                </a:extLst>
              </a:tr>
              <a:tr h="537193">
                <a:tc>
                  <a:txBody>
                    <a:bodyPr/>
                    <a:lstStyle/>
                    <a:p>
                      <a:pPr>
                        <a:spcAft>
                          <a:spcPts val="600"/>
                        </a:spcAft>
                      </a:pPr>
                      <a:r>
                        <a:rPr lang="en-AU" sz="1200" noProof="0"/>
                        <a:t>Provision of example sentences for semantic categories</a:t>
                      </a:r>
                    </a:p>
                  </a:txBody>
                  <a:tcPr anchor="ctr"/>
                </a:tc>
                <a:tc>
                  <a:txBody>
                    <a:bodyPr/>
                    <a:lstStyle/>
                    <a:p>
                      <a:pPr>
                        <a:spcAft>
                          <a:spcPts val="600"/>
                        </a:spcAft>
                      </a:pPr>
                      <a:r>
                        <a:rPr lang="en-AU" sz="1200" noProof="0"/>
                        <a:t>Are example sentences provided per semantic category as specified in the prompt? </a:t>
                      </a:r>
                    </a:p>
                  </a:txBody>
                  <a:tcPr anchor="ctr"/>
                </a:tc>
                <a:tc>
                  <a:txBody>
                    <a:bodyPr/>
                    <a:lstStyle/>
                    <a:p>
                      <a:pPr>
                        <a:spcAft>
                          <a:spcPts val="600"/>
                        </a:spcAft>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extLst>
                  <a:ext uri="{0D108BD9-81ED-4DB2-BD59-A6C34878D82A}">
                    <a16:rowId xmlns:a16="http://schemas.microsoft.com/office/drawing/2014/main" val="126634348"/>
                  </a:ext>
                </a:extLst>
              </a:tr>
              <a:tr h="537193">
                <a:tc>
                  <a:txBody>
                    <a:bodyPr/>
                    <a:lstStyle/>
                    <a:p>
                      <a:pPr>
                        <a:spcAft>
                          <a:spcPts val="600"/>
                        </a:spcAft>
                      </a:pPr>
                      <a:r>
                        <a:rPr lang="en-AU" sz="1200" noProof="0"/>
                        <a:t>Provision of regional information per example sentence</a:t>
                      </a:r>
                    </a:p>
                  </a:txBody>
                  <a:tcPr anchor="ctr"/>
                </a:tc>
                <a:tc>
                  <a:txBody>
                    <a:bodyPr/>
                    <a:lstStyle/>
                    <a:p>
                      <a:pPr>
                        <a:spcAft>
                          <a:spcPts val="600"/>
                        </a:spcAft>
                      </a:pPr>
                      <a:r>
                        <a:rPr lang="en-AU" sz="1200" noProof="0"/>
                        <a:t>Is regional information added to the example sentence?</a:t>
                      </a:r>
                    </a:p>
                  </a:txBody>
                  <a:tcPr anchor="ctr"/>
                </a:tc>
                <a:tc>
                  <a:txBody>
                    <a:bodyPr/>
                    <a:lstStyle/>
                    <a:p>
                      <a:pPr>
                        <a:spcAft>
                          <a:spcPts val="600"/>
                        </a:spcAft>
                      </a:pPr>
                      <a:r>
                        <a:rPr lang="en-AU" sz="1200" noProof="0"/>
                        <a:t>never</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never </a:t>
                      </a:r>
                    </a:p>
                  </a:txBody>
                  <a:tcPr anchor="ctr"/>
                </a:tc>
                <a:tc>
                  <a:txBody>
                    <a:bodyPr/>
                    <a:lstStyle/>
                    <a:p>
                      <a:pPr>
                        <a:spcAft>
                          <a:spcPts val="600"/>
                        </a:spcAft>
                      </a:pPr>
                      <a:r>
                        <a:rPr lang="en-AU" sz="1200" noProof="0"/>
                        <a:t>always</a:t>
                      </a:r>
                    </a:p>
                  </a:txBody>
                  <a:tcPr anchor="ctr"/>
                </a:tc>
                <a:extLst>
                  <a:ext uri="{0D108BD9-81ED-4DB2-BD59-A6C34878D82A}">
                    <a16:rowId xmlns:a16="http://schemas.microsoft.com/office/drawing/2014/main" val="2793354318"/>
                  </a:ext>
                </a:extLst>
              </a:tr>
              <a:tr h="383709">
                <a:tc>
                  <a:txBody>
                    <a:bodyPr/>
                    <a:lstStyle/>
                    <a:p>
                      <a:pPr>
                        <a:spcAft>
                          <a:spcPts val="600"/>
                        </a:spcAft>
                      </a:pPr>
                      <a:r>
                        <a:rPr lang="en-AU" sz="1200" noProof="0"/>
                        <a:t>Sub-differentiation semantic categories </a:t>
                      </a:r>
                    </a:p>
                  </a:txBody>
                  <a:tcPr anchor="ctr"/>
                </a:tc>
                <a:tc>
                  <a:txBody>
                    <a:bodyPr/>
                    <a:lstStyle/>
                    <a:p>
                      <a:pPr>
                        <a:spcAft>
                          <a:spcPts val="600"/>
                        </a:spcAft>
                      </a:pPr>
                      <a:r>
                        <a:rPr lang="en-AU" sz="1200" noProof="0"/>
                        <a:t>Are semantic categories sub-differentiated?</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extLst>
                  <a:ext uri="{0D108BD9-81ED-4DB2-BD59-A6C34878D82A}">
                    <a16:rowId xmlns:a16="http://schemas.microsoft.com/office/drawing/2014/main" val="2986951419"/>
                  </a:ext>
                </a:extLst>
              </a:tr>
              <a:tr h="537193">
                <a:tc>
                  <a:txBody>
                    <a:bodyPr/>
                    <a:lstStyle/>
                    <a:p>
                      <a:pPr>
                        <a:spcAft>
                          <a:spcPts val="600"/>
                        </a:spcAft>
                      </a:pPr>
                      <a:r>
                        <a:rPr lang="en-AU" sz="1200" noProof="0"/>
                        <a:t>Provision of original example sentences in dialect spelling</a:t>
                      </a:r>
                    </a:p>
                  </a:txBody>
                  <a:tcPr anchor="ctr"/>
                </a:tc>
                <a:tc>
                  <a:txBody>
                    <a:bodyPr/>
                    <a:lstStyle/>
                    <a:p>
                      <a:pPr>
                        <a:spcAft>
                          <a:spcPts val="600"/>
                        </a:spcAft>
                      </a:pPr>
                      <a:r>
                        <a:rPr lang="en-AU" sz="1200" noProof="0"/>
                        <a:t>Are the example sentences reproduced in original dialect spelling?</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extLst>
                  <a:ext uri="{0D108BD9-81ED-4DB2-BD59-A6C34878D82A}">
                    <a16:rowId xmlns:a16="http://schemas.microsoft.com/office/drawing/2014/main" val="274427193"/>
                  </a:ext>
                </a:extLst>
              </a:tr>
              <a:tr h="311231">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extLst>
                  <a:ext uri="{0D108BD9-81ED-4DB2-BD59-A6C34878D82A}">
                    <a16:rowId xmlns:a16="http://schemas.microsoft.com/office/drawing/2014/main" val="283719348"/>
                  </a:ext>
                </a:extLst>
              </a:tr>
            </a:tbl>
          </a:graphicData>
        </a:graphic>
      </p:graphicFrame>
      <p:sp>
        <p:nvSpPr>
          <p:cNvPr id="2" name="Title 1">
            <a:extLst>
              <a:ext uri="{FF2B5EF4-FFF2-40B4-BE49-F238E27FC236}">
                <a16:creationId xmlns:a16="http://schemas.microsoft.com/office/drawing/2014/main" id="{E17792BF-8EB5-6F65-9592-F6FC9BBFF96E}"/>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Structure</a:t>
            </a:r>
            <a:endParaRPr lang="en-AU" i="1">
              <a:solidFill>
                <a:srgbClr val="0047BB"/>
              </a:solidFill>
              <a:latin typeface="Palatino Linotype" panose="02040502050505030304" pitchFamily="18" charset="0"/>
            </a:endParaRPr>
          </a:p>
        </p:txBody>
      </p:sp>
      <p:sp>
        <p:nvSpPr>
          <p:cNvPr id="3" name="Rectangle: Rounded Corners 2">
            <a:extLst>
              <a:ext uri="{FF2B5EF4-FFF2-40B4-BE49-F238E27FC236}">
                <a16:creationId xmlns:a16="http://schemas.microsoft.com/office/drawing/2014/main" id="{202F20DE-5F16-FC84-9321-02F14DDEA890}"/>
              </a:ext>
            </a:extLst>
          </p:cNvPr>
          <p:cNvSpPr/>
          <p:nvPr/>
        </p:nvSpPr>
        <p:spPr>
          <a:xfrm>
            <a:off x="-11" y="2788574"/>
            <a:ext cx="12172592" cy="34978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A270B0D5-E2C7-B309-BAFE-96FC34C26C46}"/>
              </a:ext>
            </a:extLst>
          </p:cNvPr>
          <p:cNvSpPr/>
          <p:nvPr/>
        </p:nvSpPr>
        <p:spPr>
          <a:xfrm>
            <a:off x="7763" y="5144553"/>
            <a:ext cx="12164817" cy="411990"/>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7F0410DF-E0E8-DA5C-F29A-EB66EEE61CA4}"/>
              </a:ext>
            </a:extLst>
          </p:cNvPr>
          <p:cNvSpPr/>
          <p:nvPr/>
        </p:nvSpPr>
        <p:spPr>
          <a:xfrm>
            <a:off x="7762" y="5626635"/>
            <a:ext cx="12180368" cy="575275"/>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20403C00-B923-4298-A04F-1870A26DF1D4}"/>
              </a:ext>
            </a:extLst>
          </p:cNvPr>
          <p:cNvSpPr/>
          <p:nvPr/>
        </p:nvSpPr>
        <p:spPr>
          <a:xfrm>
            <a:off x="14505" y="3880104"/>
            <a:ext cx="12180368" cy="575275"/>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540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B5B40-4C8F-D853-DBAB-B747298B123A}"/>
            </a:ext>
          </a:extLst>
        </p:cNvPr>
        <p:cNvGrpSpPr/>
        <p:nvPr/>
      </p:nvGrpSpPr>
      <p:grpSpPr>
        <a:xfrm>
          <a:off x="0" y="0"/>
          <a:ext cx="0" cy="0"/>
          <a:chOff x="0" y="0"/>
          <a:chExt cx="0" cy="0"/>
        </a:xfrm>
      </p:grpSpPr>
      <p:graphicFrame>
        <p:nvGraphicFramePr>
          <p:cNvPr id="5" name="Tabelle 11">
            <a:extLst>
              <a:ext uri="{FF2B5EF4-FFF2-40B4-BE49-F238E27FC236}">
                <a16:creationId xmlns:a16="http://schemas.microsoft.com/office/drawing/2014/main" id="{52AEC83B-1A3F-05D8-92E3-32CA37FB1DCF}"/>
              </a:ext>
            </a:extLst>
          </p:cNvPr>
          <p:cNvGraphicFramePr>
            <a:graphicFrameLocks noGrp="1"/>
          </p:cNvGraphicFramePr>
          <p:nvPr>
            <p:ph idx="1"/>
          </p:nvPr>
        </p:nvGraphicFramePr>
        <p:xfrm>
          <a:off x="0" y="1590477"/>
          <a:ext cx="12192004" cy="4935333"/>
        </p:xfrm>
        <a:graphic>
          <a:graphicData uri="http://schemas.openxmlformats.org/drawingml/2006/table">
            <a:tbl>
              <a:tblPr firstRow="1" bandRow="1">
                <a:tableStyleId>{5C22544A-7EE6-4342-B048-85BDC9FD1C3A}</a:tableStyleId>
              </a:tblPr>
              <a:tblGrid>
                <a:gridCol w="1955800">
                  <a:extLst>
                    <a:ext uri="{9D8B030D-6E8A-4147-A177-3AD203B41FA5}">
                      <a16:colId xmlns:a16="http://schemas.microsoft.com/office/drawing/2014/main" val="1060537873"/>
                    </a:ext>
                  </a:extLst>
                </a:gridCol>
                <a:gridCol w="2730500">
                  <a:extLst>
                    <a:ext uri="{9D8B030D-6E8A-4147-A177-3AD203B41FA5}">
                      <a16:colId xmlns:a16="http://schemas.microsoft.com/office/drawing/2014/main" val="3583013265"/>
                    </a:ext>
                  </a:extLst>
                </a:gridCol>
                <a:gridCol w="1876426">
                  <a:extLst>
                    <a:ext uri="{9D8B030D-6E8A-4147-A177-3AD203B41FA5}">
                      <a16:colId xmlns:a16="http://schemas.microsoft.com/office/drawing/2014/main" val="1923999962"/>
                    </a:ext>
                  </a:extLst>
                </a:gridCol>
                <a:gridCol w="1876426">
                  <a:extLst>
                    <a:ext uri="{9D8B030D-6E8A-4147-A177-3AD203B41FA5}">
                      <a16:colId xmlns:a16="http://schemas.microsoft.com/office/drawing/2014/main" val="2417712126"/>
                    </a:ext>
                  </a:extLst>
                </a:gridCol>
                <a:gridCol w="1876426">
                  <a:extLst>
                    <a:ext uri="{9D8B030D-6E8A-4147-A177-3AD203B41FA5}">
                      <a16:colId xmlns:a16="http://schemas.microsoft.com/office/drawing/2014/main" val="1631567642"/>
                    </a:ext>
                  </a:extLst>
                </a:gridCol>
                <a:gridCol w="1876426">
                  <a:extLst>
                    <a:ext uri="{9D8B030D-6E8A-4147-A177-3AD203B41FA5}">
                      <a16:colId xmlns:a16="http://schemas.microsoft.com/office/drawing/2014/main" val="229630728"/>
                    </a:ext>
                  </a:extLst>
                </a:gridCol>
              </a:tblGrid>
              <a:tr h="346091">
                <a:tc rowSpan="2">
                  <a:txBody>
                    <a:bodyPr/>
                    <a:lstStyle/>
                    <a:p>
                      <a:pPr>
                        <a:spcAft>
                          <a:spcPts val="600"/>
                        </a:spcAft>
                      </a:pPr>
                      <a:r>
                        <a:rPr lang="en-AU" sz="1400" noProof="0"/>
                        <a:t>Aspect</a:t>
                      </a:r>
                    </a:p>
                  </a:txBody>
                  <a:tcPr/>
                </a:tc>
                <a:tc rowSpan="2">
                  <a:txBody>
                    <a:bodyPr/>
                    <a:lstStyle/>
                    <a:p>
                      <a:pPr>
                        <a:spcAft>
                          <a:spcPts val="600"/>
                        </a:spcAft>
                      </a:pPr>
                      <a:r>
                        <a:rPr lang="en-AU" sz="1400" noProof="0"/>
                        <a:t>Question</a:t>
                      </a:r>
                    </a:p>
                  </a:txBody>
                  <a:tcPr/>
                </a:tc>
                <a:tc gridSpan="2">
                  <a:txBody>
                    <a:bodyPr/>
                    <a:lstStyle/>
                    <a:p>
                      <a:pPr>
                        <a:spcAft>
                          <a:spcPts val="600"/>
                        </a:spcAft>
                      </a:pPr>
                      <a:r>
                        <a:rPr lang="en-AU" sz="1400" i="1" noProof="0" err="1"/>
                        <a:t>käuen</a:t>
                      </a:r>
                      <a:r>
                        <a:rPr lang="en-AU" sz="1200" noProof="0"/>
                        <a:t> </a:t>
                      </a:r>
                      <a:r>
                        <a:rPr lang="en-AU" sz="1200" b="0" noProof="0"/>
                        <a:t>(not yet available online)</a:t>
                      </a:r>
                    </a:p>
                  </a:txBody>
                  <a:tcPr/>
                </a:tc>
                <a:tc hMerge="1">
                  <a:txBody>
                    <a:bodyPr/>
                    <a:lstStyle/>
                    <a:p>
                      <a:pPr>
                        <a:spcAft>
                          <a:spcPts val="600"/>
                        </a:spcAft>
                      </a:pPr>
                      <a:endParaRPr lang="en-AU" sz="1200" noProof="0"/>
                    </a:p>
                  </a:txBody>
                  <a:tcPr/>
                </a:tc>
                <a:tc gridSpan="2">
                  <a:txBody>
                    <a:bodyPr/>
                    <a:lstStyle/>
                    <a:p>
                      <a:pPr>
                        <a:spcAft>
                          <a:spcPts val="600"/>
                        </a:spcAft>
                      </a:pPr>
                      <a:r>
                        <a:rPr lang="en-AU" sz="1400" i="1" noProof="0" err="1"/>
                        <a:t>Köder</a:t>
                      </a:r>
                      <a:r>
                        <a:rPr lang="en-AU" sz="1200" noProof="0"/>
                        <a:t> </a:t>
                      </a:r>
                      <a:r>
                        <a:rPr lang="en-AU" sz="1200" b="0" noProof="0"/>
                        <a:t>(online since 30 August 2022)</a:t>
                      </a:r>
                    </a:p>
                  </a:txBody>
                  <a:tcPr/>
                </a:tc>
                <a:tc hMerge="1">
                  <a:txBody>
                    <a:bodyPr/>
                    <a:lstStyle/>
                    <a:p>
                      <a:pPr>
                        <a:spcAft>
                          <a:spcPts val="600"/>
                        </a:spcAft>
                      </a:pPr>
                      <a:endParaRPr lang="en-AU" sz="1200" noProof="0"/>
                    </a:p>
                  </a:txBody>
                  <a:tcPr/>
                </a:tc>
                <a:extLst>
                  <a:ext uri="{0D108BD9-81ED-4DB2-BD59-A6C34878D82A}">
                    <a16:rowId xmlns:a16="http://schemas.microsoft.com/office/drawing/2014/main" val="1943224259"/>
                  </a:ext>
                </a:extLst>
              </a:tr>
              <a:tr h="346091">
                <a:tc vMerge="1">
                  <a:txBody>
                    <a:bodyPr/>
                    <a:lstStyle/>
                    <a:p>
                      <a:pPr>
                        <a:spcAft>
                          <a:spcPts val="600"/>
                        </a:spcAft>
                      </a:pPr>
                      <a:endParaRPr lang="en-AU" sz="1200" noProof="0"/>
                    </a:p>
                  </a:txBody>
                  <a:tcPr/>
                </a:tc>
                <a:tc vMerge="1">
                  <a:txBody>
                    <a:bodyPr/>
                    <a:lstStyle/>
                    <a:p>
                      <a:pPr>
                        <a:spcAft>
                          <a:spcPts val="600"/>
                        </a:spcAft>
                      </a:pPr>
                      <a:endParaRPr lang="en-AU" sz="1200" noProof="0"/>
                    </a:p>
                  </a:txBody>
                  <a:tcPr/>
                </a:tc>
                <a:tc>
                  <a:txBody>
                    <a:bodyPr/>
                    <a:lstStyle/>
                    <a:p>
                      <a:pPr>
                        <a:spcAft>
                          <a:spcPts val="600"/>
                        </a:spcAft>
                      </a:pPr>
                      <a:r>
                        <a:rPr lang="en-AU" sz="1200" b="1" noProof="0" err="1"/>
                        <a:t>LlaMa</a:t>
                      </a:r>
                      <a:r>
                        <a:rPr lang="en-AU" sz="1200" b="1" noProof="0"/>
                        <a:t> 3.3</a:t>
                      </a:r>
                    </a:p>
                  </a:txBody>
                  <a:tcPr/>
                </a:tc>
                <a:tc>
                  <a:txBody>
                    <a:bodyPr/>
                    <a:lstStyle/>
                    <a:p>
                      <a:pPr>
                        <a:spcAft>
                          <a:spcPts val="600"/>
                        </a:spcAft>
                      </a:pPr>
                      <a:r>
                        <a:rPr lang="en-AU" sz="1200" b="1" noProof="0"/>
                        <a:t>Sonnet 4</a:t>
                      </a:r>
                    </a:p>
                  </a:txBody>
                  <a:tcPr/>
                </a:tc>
                <a:tc>
                  <a:txBody>
                    <a:bodyPr/>
                    <a:lstStyle/>
                    <a:p>
                      <a:pPr>
                        <a:spcAft>
                          <a:spcPts val="600"/>
                        </a:spcAft>
                      </a:pPr>
                      <a:r>
                        <a:rPr lang="en-AU" sz="1200" b="1" noProof="0" err="1"/>
                        <a:t>LaMa</a:t>
                      </a:r>
                      <a:r>
                        <a:rPr lang="en-AU" sz="1200" b="1" noProof="0"/>
                        <a:t> 3.3</a:t>
                      </a:r>
                    </a:p>
                  </a:txBody>
                  <a:tcPr/>
                </a:tc>
                <a:tc>
                  <a:txBody>
                    <a:bodyPr/>
                    <a:lstStyle/>
                    <a:p>
                      <a:pPr>
                        <a:spcAft>
                          <a:spcPts val="600"/>
                        </a:spcAft>
                      </a:pPr>
                      <a:r>
                        <a:rPr lang="en-AU" sz="1200" b="1" noProof="0"/>
                        <a:t>Sonnet 4</a:t>
                      </a:r>
                    </a:p>
                  </a:txBody>
                  <a:tcPr/>
                </a:tc>
                <a:extLst>
                  <a:ext uri="{0D108BD9-81ED-4DB2-BD59-A6C34878D82A}">
                    <a16:rowId xmlns:a16="http://schemas.microsoft.com/office/drawing/2014/main" val="3159475896"/>
                  </a:ext>
                </a:extLst>
              </a:tr>
              <a:tr h="429491">
                <a:tc>
                  <a:txBody>
                    <a:bodyPr/>
                    <a:lstStyle/>
                    <a:p>
                      <a:pPr>
                        <a:spcAft>
                          <a:spcPts val="600"/>
                        </a:spcAft>
                      </a:pPr>
                      <a:r>
                        <a:rPr lang="en-AU" sz="1200" noProof="0"/>
                        <a:t>Article header</a:t>
                      </a:r>
                    </a:p>
                  </a:txBody>
                  <a:tcPr anchor="ctr"/>
                </a:tc>
                <a:tc>
                  <a:txBody>
                    <a:bodyPr/>
                    <a:lstStyle/>
                    <a:p>
                      <a:pPr>
                        <a:spcAft>
                          <a:spcPts val="600"/>
                        </a:spcAft>
                      </a:pPr>
                      <a:r>
                        <a:rPr lang="en-AU" sz="1200" noProof="0"/>
                        <a:t>Is basic information available, as can also be found in a WBÖ article? </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completely</a:t>
                      </a:r>
                    </a:p>
                  </a:txBody>
                  <a:tcPr anchor="ctr"/>
                </a:tc>
                <a:tc>
                  <a:txBody>
                    <a:bodyPr/>
                    <a:lstStyle/>
                    <a:p>
                      <a:pPr>
                        <a:spcAft>
                          <a:spcPts val="600"/>
                        </a:spcAft>
                      </a:pPr>
                      <a:r>
                        <a:rPr lang="en-AU" sz="1200" noProof="0"/>
                        <a:t>completely</a:t>
                      </a:r>
                    </a:p>
                  </a:txBody>
                  <a:tcPr anchor="ctr"/>
                </a:tc>
                <a:extLst>
                  <a:ext uri="{0D108BD9-81ED-4DB2-BD59-A6C34878D82A}">
                    <a16:rowId xmlns:a16="http://schemas.microsoft.com/office/drawing/2014/main" val="1015224468"/>
                  </a:ext>
                </a:extLst>
              </a:tr>
              <a:tr h="383709">
                <a:tc>
                  <a:txBody>
                    <a:bodyPr/>
                    <a:lstStyle/>
                    <a:p>
                      <a:pPr marL="0" indent="0">
                        <a:spcAft>
                          <a:spcPts val="600"/>
                        </a:spcAft>
                        <a:buNone/>
                      </a:pPr>
                      <a:r>
                        <a:rPr lang="en-AU" sz="1200" noProof="0"/>
                        <a:t>General structuring</a:t>
                      </a:r>
                    </a:p>
                  </a:txBody>
                  <a:tcPr anchor="ctr"/>
                </a:tc>
                <a:tc>
                  <a:txBody>
                    <a:bodyPr/>
                    <a:lstStyle/>
                    <a:p>
                      <a:pPr>
                        <a:spcAft>
                          <a:spcPts val="600"/>
                        </a:spcAft>
                      </a:pPr>
                      <a:r>
                        <a:rPr lang="en-AU" sz="1200" noProof="0"/>
                        <a:t>Is the generated dictionary entry structured?</a:t>
                      </a:r>
                    </a:p>
                  </a:txBody>
                  <a:tcPr anchor="ctr"/>
                </a:tc>
                <a:tc>
                  <a:txBody>
                    <a:bodyPr/>
                    <a:lstStyle/>
                    <a:p>
                      <a:pPr>
                        <a:spcAft>
                          <a:spcPts val="600"/>
                        </a:spcAft>
                      </a:pPr>
                      <a:r>
                        <a:rPr lang="en-AU" sz="1200" noProof="0"/>
                        <a:t>very structured</a:t>
                      </a:r>
                    </a:p>
                  </a:txBody>
                  <a:tcPr anchor="ctr"/>
                </a:tc>
                <a:tc>
                  <a:txBody>
                    <a:bodyPr/>
                    <a:lstStyle/>
                    <a:p>
                      <a:pPr>
                        <a:spcAft>
                          <a:spcPts val="600"/>
                        </a:spcAft>
                      </a:pPr>
                      <a:r>
                        <a:rPr lang="en-AU" sz="1200" noProof="0"/>
                        <a:t>very structured</a:t>
                      </a:r>
                    </a:p>
                  </a:txBody>
                  <a:tcPr anchor="ctr"/>
                </a:tc>
                <a:tc>
                  <a:txBody>
                    <a:bodyPr/>
                    <a:lstStyle/>
                    <a:p>
                      <a:pPr>
                        <a:spcAft>
                          <a:spcPts val="600"/>
                        </a:spcAft>
                      </a:pPr>
                      <a:r>
                        <a:rPr lang="en-AU" sz="1200" noProof="0"/>
                        <a:t>very structured</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structured</a:t>
                      </a:r>
                    </a:p>
                  </a:txBody>
                  <a:tcPr anchor="ctr"/>
                </a:tc>
                <a:extLst>
                  <a:ext uri="{0D108BD9-81ED-4DB2-BD59-A6C34878D82A}">
                    <a16:rowId xmlns:a16="http://schemas.microsoft.com/office/drawing/2014/main" val="1934373324"/>
                  </a:ext>
                </a:extLst>
              </a:tr>
              <a:tr h="537193">
                <a:tc>
                  <a:txBody>
                    <a:bodyPr/>
                    <a:lstStyle/>
                    <a:p>
                      <a:pPr>
                        <a:spcAft>
                          <a:spcPts val="600"/>
                        </a:spcAft>
                      </a:pPr>
                      <a:r>
                        <a:rPr lang="en-AU" sz="1200" noProof="0"/>
                        <a:t>Provision of major regions for semantic categories</a:t>
                      </a:r>
                    </a:p>
                  </a:txBody>
                  <a:tcPr anchor="ctr"/>
                </a:tc>
                <a:tc>
                  <a:txBody>
                    <a:bodyPr/>
                    <a:lstStyle/>
                    <a:p>
                      <a:pPr>
                        <a:spcAft>
                          <a:spcPts val="600"/>
                        </a:spcAft>
                      </a:pPr>
                      <a:r>
                        <a:rPr lang="en-AU" sz="1200" noProof="0"/>
                        <a:t>Are major regions provided per semantic category as specified in the prompt?</a:t>
                      </a:r>
                    </a:p>
                  </a:txBody>
                  <a:tcPr anchor="ctr"/>
                </a:tc>
                <a:tc>
                  <a:txBody>
                    <a:bodyPr/>
                    <a:lstStyle/>
                    <a:p>
                      <a:pPr>
                        <a:spcAft>
                          <a:spcPts val="600"/>
                        </a:spcAft>
                      </a:pPr>
                      <a:r>
                        <a:rPr lang="en-AU" sz="1200" noProof="0"/>
                        <a:t>rather correct</a:t>
                      </a:r>
                    </a:p>
                  </a:txBody>
                  <a:tcPr anchor="ctr"/>
                </a:tc>
                <a:tc>
                  <a:txBody>
                    <a:bodyPr/>
                    <a:lstStyle/>
                    <a:p>
                      <a:pPr>
                        <a:spcAft>
                          <a:spcPts val="600"/>
                        </a:spcAft>
                      </a:pPr>
                      <a:r>
                        <a:rPr lang="en-AU" sz="1200" noProof="0"/>
                        <a:t>mostly correct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rather correct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rather correct</a:t>
                      </a:r>
                    </a:p>
                  </a:txBody>
                  <a:tcPr anchor="ctr"/>
                </a:tc>
                <a:extLst>
                  <a:ext uri="{0D108BD9-81ED-4DB2-BD59-A6C34878D82A}">
                    <a16:rowId xmlns:a16="http://schemas.microsoft.com/office/drawing/2014/main" val="1833601723"/>
                  </a:ext>
                </a:extLst>
              </a:tr>
              <a:tr h="537193">
                <a:tc>
                  <a:txBody>
                    <a:bodyPr/>
                    <a:lstStyle/>
                    <a:p>
                      <a:pPr>
                        <a:spcAft>
                          <a:spcPts val="600"/>
                        </a:spcAft>
                      </a:pPr>
                      <a:r>
                        <a:rPr lang="en-AU" sz="1200" noProof="0"/>
                        <a:t>Provision of example sentences for semantic categories</a:t>
                      </a:r>
                    </a:p>
                  </a:txBody>
                  <a:tcPr anchor="ctr"/>
                </a:tc>
                <a:tc>
                  <a:txBody>
                    <a:bodyPr/>
                    <a:lstStyle/>
                    <a:p>
                      <a:pPr>
                        <a:spcAft>
                          <a:spcPts val="600"/>
                        </a:spcAft>
                      </a:pPr>
                      <a:r>
                        <a:rPr lang="en-AU" sz="1200" noProof="0"/>
                        <a:t>Are example sentences provided per semantic category as specified in the prompt? </a:t>
                      </a:r>
                    </a:p>
                  </a:txBody>
                  <a:tcPr anchor="ctr"/>
                </a:tc>
                <a:tc>
                  <a:txBody>
                    <a:bodyPr/>
                    <a:lstStyle/>
                    <a:p>
                      <a:pPr>
                        <a:spcAft>
                          <a:spcPts val="600"/>
                        </a:spcAft>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Yes, but not for every semantic category. </a:t>
                      </a:r>
                    </a:p>
                  </a:txBody>
                  <a:tcPr anchor="ctr"/>
                </a:tc>
                <a:extLst>
                  <a:ext uri="{0D108BD9-81ED-4DB2-BD59-A6C34878D82A}">
                    <a16:rowId xmlns:a16="http://schemas.microsoft.com/office/drawing/2014/main" val="126634348"/>
                  </a:ext>
                </a:extLst>
              </a:tr>
              <a:tr h="537193">
                <a:tc>
                  <a:txBody>
                    <a:bodyPr/>
                    <a:lstStyle/>
                    <a:p>
                      <a:pPr>
                        <a:spcAft>
                          <a:spcPts val="600"/>
                        </a:spcAft>
                      </a:pPr>
                      <a:r>
                        <a:rPr lang="en-AU" sz="1200" noProof="0"/>
                        <a:t>Provision of regional information per example sentence</a:t>
                      </a:r>
                    </a:p>
                  </a:txBody>
                  <a:tcPr anchor="ctr"/>
                </a:tc>
                <a:tc>
                  <a:txBody>
                    <a:bodyPr/>
                    <a:lstStyle/>
                    <a:p>
                      <a:pPr>
                        <a:spcAft>
                          <a:spcPts val="600"/>
                        </a:spcAft>
                      </a:pPr>
                      <a:r>
                        <a:rPr lang="en-AU" sz="1200" noProof="0"/>
                        <a:t>Is regional information added to the example sentence?</a:t>
                      </a:r>
                    </a:p>
                  </a:txBody>
                  <a:tcPr anchor="ctr"/>
                </a:tc>
                <a:tc>
                  <a:txBody>
                    <a:bodyPr/>
                    <a:lstStyle/>
                    <a:p>
                      <a:pPr>
                        <a:spcAft>
                          <a:spcPts val="600"/>
                        </a:spcAft>
                      </a:pPr>
                      <a:r>
                        <a:rPr lang="en-AU" sz="1200" noProof="0"/>
                        <a:t>never</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never </a:t>
                      </a:r>
                    </a:p>
                  </a:txBody>
                  <a:tcPr anchor="ctr"/>
                </a:tc>
                <a:tc>
                  <a:txBody>
                    <a:bodyPr/>
                    <a:lstStyle/>
                    <a:p>
                      <a:pPr>
                        <a:spcAft>
                          <a:spcPts val="600"/>
                        </a:spcAft>
                      </a:pPr>
                      <a:r>
                        <a:rPr lang="en-AU" sz="1200" noProof="0"/>
                        <a:t>always</a:t>
                      </a:r>
                    </a:p>
                  </a:txBody>
                  <a:tcPr anchor="ctr"/>
                </a:tc>
                <a:extLst>
                  <a:ext uri="{0D108BD9-81ED-4DB2-BD59-A6C34878D82A}">
                    <a16:rowId xmlns:a16="http://schemas.microsoft.com/office/drawing/2014/main" val="2793354318"/>
                  </a:ext>
                </a:extLst>
              </a:tr>
              <a:tr h="383709">
                <a:tc>
                  <a:txBody>
                    <a:bodyPr/>
                    <a:lstStyle/>
                    <a:p>
                      <a:pPr>
                        <a:spcAft>
                          <a:spcPts val="600"/>
                        </a:spcAft>
                      </a:pPr>
                      <a:r>
                        <a:rPr lang="en-AU" sz="1200" noProof="0"/>
                        <a:t>Sub-differentiation semantic categories </a:t>
                      </a:r>
                    </a:p>
                  </a:txBody>
                  <a:tcPr anchor="ctr"/>
                </a:tc>
                <a:tc>
                  <a:txBody>
                    <a:bodyPr/>
                    <a:lstStyle/>
                    <a:p>
                      <a:pPr>
                        <a:spcAft>
                          <a:spcPts val="600"/>
                        </a:spcAft>
                      </a:pPr>
                      <a:r>
                        <a:rPr lang="en-AU" sz="1200" noProof="0"/>
                        <a:t>Are semantic categories sub-differentiated?</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extLst>
                  <a:ext uri="{0D108BD9-81ED-4DB2-BD59-A6C34878D82A}">
                    <a16:rowId xmlns:a16="http://schemas.microsoft.com/office/drawing/2014/main" val="2986951419"/>
                  </a:ext>
                </a:extLst>
              </a:tr>
              <a:tr h="537193">
                <a:tc>
                  <a:txBody>
                    <a:bodyPr/>
                    <a:lstStyle/>
                    <a:p>
                      <a:pPr>
                        <a:spcAft>
                          <a:spcPts val="600"/>
                        </a:spcAft>
                      </a:pPr>
                      <a:r>
                        <a:rPr lang="en-AU" sz="1200" noProof="0"/>
                        <a:t>Provision of original example sentences in dialect spelling</a:t>
                      </a:r>
                    </a:p>
                  </a:txBody>
                  <a:tcPr anchor="ctr"/>
                </a:tc>
                <a:tc>
                  <a:txBody>
                    <a:bodyPr/>
                    <a:lstStyle/>
                    <a:p>
                      <a:pPr>
                        <a:spcAft>
                          <a:spcPts val="600"/>
                        </a:spcAft>
                      </a:pPr>
                      <a:r>
                        <a:rPr lang="en-AU" sz="1200" noProof="0"/>
                        <a:t>Are the example sentences reproduced in original dialect spelling?</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tc>
                  <a:txBody>
                    <a:bodyPr/>
                    <a:lstStyle/>
                    <a:p>
                      <a:pPr>
                        <a:spcAft>
                          <a:spcPts val="600"/>
                        </a:spcAft>
                      </a:pPr>
                      <a:r>
                        <a:rPr lang="en-AU" sz="1200" noProof="0"/>
                        <a:t>always</a:t>
                      </a:r>
                    </a:p>
                  </a:txBody>
                  <a:tcPr anchor="ctr"/>
                </a:tc>
                <a:extLst>
                  <a:ext uri="{0D108BD9-81ED-4DB2-BD59-A6C34878D82A}">
                    <a16:rowId xmlns:a16="http://schemas.microsoft.com/office/drawing/2014/main" val="274427193"/>
                  </a:ext>
                </a:extLst>
              </a:tr>
              <a:tr h="311231">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extLst>
                  <a:ext uri="{0D108BD9-81ED-4DB2-BD59-A6C34878D82A}">
                    <a16:rowId xmlns:a16="http://schemas.microsoft.com/office/drawing/2014/main" val="283719348"/>
                  </a:ext>
                </a:extLst>
              </a:tr>
            </a:tbl>
          </a:graphicData>
        </a:graphic>
      </p:graphicFrame>
      <p:sp>
        <p:nvSpPr>
          <p:cNvPr id="2" name="Title 1">
            <a:extLst>
              <a:ext uri="{FF2B5EF4-FFF2-40B4-BE49-F238E27FC236}">
                <a16:creationId xmlns:a16="http://schemas.microsoft.com/office/drawing/2014/main" id="{6F5A6492-1D90-7C6B-8950-8718268D5D0A}"/>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Structure</a:t>
            </a:r>
            <a:endParaRPr lang="en-AU" i="1">
              <a:solidFill>
                <a:srgbClr val="0047BB"/>
              </a:solidFill>
              <a:latin typeface="Palatino Linotype" panose="02040502050505030304" pitchFamily="18" charset="0"/>
            </a:endParaRPr>
          </a:p>
        </p:txBody>
      </p:sp>
      <p:sp>
        <p:nvSpPr>
          <p:cNvPr id="3" name="Rectangle: Rounded Corners 2">
            <a:extLst>
              <a:ext uri="{FF2B5EF4-FFF2-40B4-BE49-F238E27FC236}">
                <a16:creationId xmlns:a16="http://schemas.microsoft.com/office/drawing/2014/main" id="{4BE84310-9BAF-8F18-3D80-394E82445D19}"/>
              </a:ext>
            </a:extLst>
          </p:cNvPr>
          <p:cNvSpPr/>
          <p:nvPr/>
        </p:nvSpPr>
        <p:spPr>
          <a:xfrm>
            <a:off x="4704172" y="1591146"/>
            <a:ext cx="3728389" cy="1142887"/>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57246D13-FE3A-7BCC-87A9-20A6E43EB1C5}"/>
              </a:ext>
            </a:extLst>
          </p:cNvPr>
          <p:cNvSpPr/>
          <p:nvPr/>
        </p:nvSpPr>
        <p:spPr>
          <a:xfrm>
            <a:off x="4704170" y="4499186"/>
            <a:ext cx="7476185" cy="598602"/>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B1D20A58-29F8-FB26-8298-B7BAC6CA5125}"/>
              </a:ext>
            </a:extLst>
          </p:cNvPr>
          <p:cNvSpPr/>
          <p:nvPr/>
        </p:nvSpPr>
        <p:spPr>
          <a:xfrm>
            <a:off x="8436417" y="1591146"/>
            <a:ext cx="3728389" cy="1142887"/>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6960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D3179-EF4D-23C2-AA66-F396D46A0C8D}"/>
            </a:ext>
          </a:extLst>
        </p:cNvPr>
        <p:cNvGrpSpPr/>
        <p:nvPr/>
      </p:nvGrpSpPr>
      <p:grpSpPr>
        <a:xfrm>
          <a:off x="0" y="0"/>
          <a:ext cx="0" cy="0"/>
          <a:chOff x="0" y="0"/>
          <a:chExt cx="0" cy="0"/>
        </a:xfrm>
      </p:grpSpPr>
      <p:graphicFrame>
        <p:nvGraphicFramePr>
          <p:cNvPr id="5" name="Tabelle 11">
            <a:extLst>
              <a:ext uri="{FF2B5EF4-FFF2-40B4-BE49-F238E27FC236}">
                <a16:creationId xmlns:a16="http://schemas.microsoft.com/office/drawing/2014/main" id="{09FE0583-065B-662D-CC40-C1958EDB3F3E}"/>
              </a:ext>
            </a:extLst>
          </p:cNvPr>
          <p:cNvGraphicFramePr>
            <a:graphicFrameLocks noGrp="1"/>
          </p:cNvGraphicFramePr>
          <p:nvPr>
            <p:ph idx="1"/>
          </p:nvPr>
        </p:nvGraphicFramePr>
        <p:xfrm>
          <a:off x="0" y="1432882"/>
          <a:ext cx="12192004" cy="5198206"/>
        </p:xfrm>
        <a:graphic>
          <a:graphicData uri="http://schemas.openxmlformats.org/drawingml/2006/table">
            <a:tbl>
              <a:tblPr firstRow="1" bandRow="1">
                <a:tableStyleId>{5C22544A-7EE6-4342-B048-85BDC9FD1C3A}</a:tableStyleId>
              </a:tblPr>
              <a:tblGrid>
                <a:gridCol w="1898073">
                  <a:extLst>
                    <a:ext uri="{9D8B030D-6E8A-4147-A177-3AD203B41FA5}">
                      <a16:colId xmlns:a16="http://schemas.microsoft.com/office/drawing/2014/main" val="1060537873"/>
                    </a:ext>
                  </a:extLst>
                </a:gridCol>
                <a:gridCol w="2788227">
                  <a:extLst>
                    <a:ext uri="{9D8B030D-6E8A-4147-A177-3AD203B41FA5}">
                      <a16:colId xmlns:a16="http://schemas.microsoft.com/office/drawing/2014/main" val="3583013265"/>
                    </a:ext>
                  </a:extLst>
                </a:gridCol>
                <a:gridCol w="1876426">
                  <a:extLst>
                    <a:ext uri="{9D8B030D-6E8A-4147-A177-3AD203B41FA5}">
                      <a16:colId xmlns:a16="http://schemas.microsoft.com/office/drawing/2014/main" val="1923999962"/>
                    </a:ext>
                  </a:extLst>
                </a:gridCol>
                <a:gridCol w="1876426">
                  <a:extLst>
                    <a:ext uri="{9D8B030D-6E8A-4147-A177-3AD203B41FA5}">
                      <a16:colId xmlns:a16="http://schemas.microsoft.com/office/drawing/2014/main" val="2417712126"/>
                    </a:ext>
                  </a:extLst>
                </a:gridCol>
                <a:gridCol w="1876426">
                  <a:extLst>
                    <a:ext uri="{9D8B030D-6E8A-4147-A177-3AD203B41FA5}">
                      <a16:colId xmlns:a16="http://schemas.microsoft.com/office/drawing/2014/main" val="1631567642"/>
                    </a:ext>
                  </a:extLst>
                </a:gridCol>
                <a:gridCol w="1876426">
                  <a:extLst>
                    <a:ext uri="{9D8B030D-6E8A-4147-A177-3AD203B41FA5}">
                      <a16:colId xmlns:a16="http://schemas.microsoft.com/office/drawing/2014/main" val="229630728"/>
                    </a:ext>
                  </a:extLst>
                </a:gridCol>
              </a:tblGrid>
              <a:tr h="346091">
                <a:tc rowSpan="2">
                  <a:txBody>
                    <a:bodyPr/>
                    <a:lstStyle/>
                    <a:p>
                      <a:pPr>
                        <a:spcAft>
                          <a:spcPts val="600"/>
                        </a:spcAft>
                      </a:pPr>
                      <a:r>
                        <a:rPr lang="en-AU" sz="1400" noProof="0"/>
                        <a:t>Aspect</a:t>
                      </a:r>
                    </a:p>
                  </a:txBody>
                  <a:tcPr/>
                </a:tc>
                <a:tc rowSpan="2">
                  <a:txBody>
                    <a:bodyPr/>
                    <a:lstStyle/>
                    <a:p>
                      <a:pPr>
                        <a:spcAft>
                          <a:spcPts val="600"/>
                        </a:spcAft>
                      </a:pPr>
                      <a:r>
                        <a:rPr lang="en-AU" sz="1400" noProof="0"/>
                        <a:t>Question</a:t>
                      </a:r>
                    </a:p>
                  </a:txBody>
                  <a:tcPr/>
                </a:tc>
                <a:tc gridSpan="2">
                  <a:txBody>
                    <a:bodyPr/>
                    <a:lstStyle/>
                    <a:p>
                      <a:pPr>
                        <a:spcAft>
                          <a:spcPts val="600"/>
                        </a:spcAft>
                      </a:pPr>
                      <a:r>
                        <a:rPr lang="en-AU" sz="1400" i="1" noProof="0" err="1"/>
                        <a:t>käuen</a:t>
                      </a:r>
                      <a:r>
                        <a:rPr lang="en-AU" sz="1200" noProof="0"/>
                        <a:t> </a:t>
                      </a:r>
                      <a:r>
                        <a:rPr lang="en-AU" sz="1200" b="0" noProof="0"/>
                        <a:t>(not yet available online)</a:t>
                      </a:r>
                    </a:p>
                  </a:txBody>
                  <a:tcPr/>
                </a:tc>
                <a:tc hMerge="1">
                  <a:txBody>
                    <a:bodyPr/>
                    <a:lstStyle/>
                    <a:p>
                      <a:pPr>
                        <a:spcAft>
                          <a:spcPts val="600"/>
                        </a:spcAft>
                      </a:pPr>
                      <a:endParaRPr lang="en-AU" sz="1200" noProof="0"/>
                    </a:p>
                  </a:txBody>
                  <a:tcPr/>
                </a:tc>
                <a:tc gridSpan="2">
                  <a:txBody>
                    <a:bodyPr/>
                    <a:lstStyle/>
                    <a:p>
                      <a:pPr>
                        <a:spcAft>
                          <a:spcPts val="600"/>
                        </a:spcAft>
                      </a:pPr>
                      <a:r>
                        <a:rPr lang="en-AU" sz="1400" i="1" noProof="0" err="1"/>
                        <a:t>Köder</a:t>
                      </a:r>
                      <a:r>
                        <a:rPr lang="en-AU" sz="1200" noProof="0"/>
                        <a:t> </a:t>
                      </a:r>
                      <a:r>
                        <a:rPr lang="en-AU" sz="1200" b="0" noProof="0"/>
                        <a:t>(online since 30 August 2022)</a:t>
                      </a:r>
                    </a:p>
                  </a:txBody>
                  <a:tcPr/>
                </a:tc>
                <a:tc hMerge="1">
                  <a:txBody>
                    <a:bodyPr/>
                    <a:lstStyle/>
                    <a:p>
                      <a:pPr>
                        <a:spcAft>
                          <a:spcPts val="600"/>
                        </a:spcAft>
                      </a:pPr>
                      <a:endParaRPr lang="en-AU" sz="1200" noProof="0"/>
                    </a:p>
                  </a:txBody>
                  <a:tcPr/>
                </a:tc>
                <a:extLst>
                  <a:ext uri="{0D108BD9-81ED-4DB2-BD59-A6C34878D82A}">
                    <a16:rowId xmlns:a16="http://schemas.microsoft.com/office/drawing/2014/main" val="1943224259"/>
                  </a:ext>
                </a:extLst>
              </a:tr>
              <a:tr h="346091">
                <a:tc vMerge="1">
                  <a:txBody>
                    <a:bodyPr/>
                    <a:lstStyle/>
                    <a:p>
                      <a:pPr>
                        <a:spcAft>
                          <a:spcPts val="600"/>
                        </a:spcAft>
                      </a:pPr>
                      <a:endParaRPr lang="en-AU" sz="1200" noProof="0"/>
                    </a:p>
                  </a:txBody>
                  <a:tcPr/>
                </a:tc>
                <a:tc vMerge="1">
                  <a:txBody>
                    <a:bodyPr/>
                    <a:lstStyle/>
                    <a:p>
                      <a:pPr>
                        <a:spcAft>
                          <a:spcPts val="600"/>
                        </a:spcAft>
                      </a:pPr>
                      <a:endParaRPr lang="en-AU" sz="1200" noProof="0"/>
                    </a:p>
                  </a:txBody>
                  <a:tcPr/>
                </a:tc>
                <a:tc>
                  <a:txBody>
                    <a:bodyPr/>
                    <a:lstStyle/>
                    <a:p>
                      <a:pPr>
                        <a:spcAft>
                          <a:spcPts val="600"/>
                        </a:spcAft>
                      </a:pPr>
                      <a:r>
                        <a:rPr lang="en-AU" sz="1200" b="1" noProof="0" err="1"/>
                        <a:t>LlaMa</a:t>
                      </a:r>
                      <a:r>
                        <a:rPr lang="en-AU" sz="1200" b="1" noProof="0"/>
                        <a:t> 3.3</a:t>
                      </a:r>
                    </a:p>
                  </a:txBody>
                  <a:tcPr/>
                </a:tc>
                <a:tc>
                  <a:txBody>
                    <a:bodyPr/>
                    <a:lstStyle/>
                    <a:p>
                      <a:pPr>
                        <a:spcAft>
                          <a:spcPts val="600"/>
                        </a:spcAft>
                      </a:pPr>
                      <a:r>
                        <a:rPr lang="en-AU" sz="1200" b="1" noProof="0"/>
                        <a:t>Sonnet 4</a:t>
                      </a:r>
                    </a:p>
                  </a:txBody>
                  <a:tcPr/>
                </a:tc>
                <a:tc>
                  <a:txBody>
                    <a:bodyPr/>
                    <a:lstStyle/>
                    <a:p>
                      <a:pPr>
                        <a:spcAft>
                          <a:spcPts val="600"/>
                        </a:spcAft>
                      </a:pPr>
                      <a:r>
                        <a:rPr lang="en-AU" sz="1200" b="1" noProof="0"/>
                        <a:t>LaMa 3.3</a:t>
                      </a:r>
                    </a:p>
                  </a:txBody>
                  <a:tcPr/>
                </a:tc>
                <a:tc>
                  <a:txBody>
                    <a:bodyPr/>
                    <a:lstStyle/>
                    <a:p>
                      <a:pPr>
                        <a:spcAft>
                          <a:spcPts val="600"/>
                        </a:spcAft>
                      </a:pPr>
                      <a:r>
                        <a:rPr lang="en-AU" sz="1200" b="1" noProof="0"/>
                        <a:t>Sonnet 4</a:t>
                      </a:r>
                    </a:p>
                  </a:txBody>
                  <a:tcPr/>
                </a:tc>
                <a:extLst>
                  <a:ext uri="{0D108BD9-81ED-4DB2-BD59-A6C34878D82A}">
                    <a16:rowId xmlns:a16="http://schemas.microsoft.com/office/drawing/2014/main" val="3159475896"/>
                  </a:ext>
                </a:extLst>
              </a:tr>
              <a:tr h="429491">
                <a:tc>
                  <a:txBody>
                    <a:bodyPr/>
                    <a:lstStyle/>
                    <a:p>
                      <a:pPr>
                        <a:spcAft>
                          <a:spcPts val="600"/>
                        </a:spcAft>
                      </a:pPr>
                      <a:r>
                        <a:rPr lang="en-AU" sz="1200" noProof="0"/>
                        <a:t>Number of semantic categories </a:t>
                      </a:r>
                    </a:p>
                  </a:txBody>
                  <a:tcPr anchor="ctr"/>
                </a:tc>
                <a:tc>
                  <a:txBody>
                    <a:bodyPr/>
                    <a:lstStyle/>
                    <a:p>
                      <a:pPr>
                        <a:spcAft>
                          <a:spcPts val="600"/>
                        </a:spcAft>
                      </a:pPr>
                      <a:r>
                        <a:rPr lang="en-AU" sz="1200" noProof="0"/>
                        <a:t>The number of semantic categories generated corresponds to that of the WBÖ article. </a:t>
                      </a:r>
                    </a:p>
                  </a:txBody>
                  <a:tcPr anchor="ctr"/>
                </a:tc>
                <a:tc>
                  <a:txBody>
                    <a:bodyPr/>
                    <a:lstStyle/>
                    <a:p>
                      <a:pPr>
                        <a:spcAft>
                          <a:spcPts val="600"/>
                        </a:spcAft>
                      </a:pPr>
                      <a:r>
                        <a:rPr lang="en-AU" sz="1200" noProof="0"/>
                        <a:t>more categories than in the WBÖ article</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more categories than in the WBÖ article</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more categories than in the WBÖ article</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more categories than in the WBÖ article</a:t>
                      </a:r>
                    </a:p>
                  </a:txBody>
                  <a:tcPr anchor="ctr"/>
                </a:tc>
                <a:extLst>
                  <a:ext uri="{0D108BD9-81ED-4DB2-BD59-A6C34878D82A}">
                    <a16:rowId xmlns:a16="http://schemas.microsoft.com/office/drawing/2014/main" val="1015224468"/>
                  </a:ext>
                </a:extLst>
              </a:tr>
              <a:tr h="383709">
                <a:tc>
                  <a:txBody>
                    <a:bodyPr/>
                    <a:lstStyle/>
                    <a:p>
                      <a:pPr marL="0" indent="0">
                        <a:spcAft>
                          <a:spcPts val="600"/>
                        </a:spcAft>
                        <a:buNone/>
                      </a:pPr>
                      <a:r>
                        <a:rPr lang="en-AU" sz="1200" noProof="0"/>
                        <a:t>Correspondence between WBÖ article and generated article</a:t>
                      </a:r>
                    </a:p>
                  </a:txBody>
                  <a:tcPr anchor="ctr"/>
                </a:tc>
                <a:tc>
                  <a:txBody>
                    <a:bodyPr/>
                    <a:lstStyle/>
                    <a:p>
                      <a:pPr>
                        <a:spcAft>
                          <a:spcPts val="600"/>
                        </a:spcAft>
                      </a:pPr>
                      <a:r>
                        <a:rPr lang="en-AU" sz="1200" noProof="0"/>
                        <a:t>To what extent do the generated semantic categories correspond to those in the WBÖ article?</a:t>
                      </a:r>
                    </a:p>
                  </a:txBody>
                  <a:tcPr anchor="ctr"/>
                </a:tc>
                <a:tc>
                  <a:txBody>
                    <a:bodyPr/>
                    <a:lstStyle/>
                    <a:p>
                      <a:pPr>
                        <a:spcAft>
                          <a:spcPts val="600"/>
                        </a:spcAft>
                      </a:pPr>
                      <a:r>
                        <a:rPr lang="en-US" sz="1200" noProof="0"/>
                        <a:t>the most important categories are also available</a:t>
                      </a:r>
                      <a:endParaRPr lang="en-AU" sz="1200" noProof="0"/>
                    </a:p>
                  </a:txBody>
                  <a:tcPr anchor="ctr"/>
                </a:tc>
                <a:tc>
                  <a:txBody>
                    <a:bodyPr/>
                    <a:lstStyle/>
                    <a:p>
                      <a:pPr>
                        <a:spcAft>
                          <a:spcPts val="600"/>
                        </a:spcAft>
                      </a:pPr>
                      <a:r>
                        <a:rPr lang="en-US" sz="1200" noProof="0"/>
                        <a:t>the most important categories are also available</a:t>
                      </a:r>
                      <a:endParaRPr lang="en-AU" sz="1200" noProof="0"/>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noProof="0"/>
                        <a:t>the most important categories are also available</a:t>
                      </a:r>
                      <a:endParaRPr lang="en-AU" sz="1200" noProof="0"/>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noProof="0"/>
                        <a:t>the most important categories are also available</a:t>
                      </a:r>
                      <a:endParaRPr lang="en-AU" sz="1200" noProof="0"/>
                    </a:p>
                  </a:txBody>
                  <a:tcPr anchor="ctr"/>
                </a:tc>
                <a:extLst>
                  <a:ext uri="{0D108BD9-81ED-4DB2-BD59-A6C34878D82A}">
                    <a16:rowId xmlns:a16="http://schemas.microsoft.com/office/drawing/2014/main" val="1934373324"/>
                  </a:ext>
                </a:extLst>
              </a:tr>
              <a:tr h="537193">
                <a:tc>
                  <a:txBody>
                    <a:bodyPr/>
                    <a:lstStyle/>
                    <a:p>
                      <a:pPr>
                        <a:spcAft>
                          <a:spcPts val="600"/>
                        </a:spcAft>
                      </a:pPr>
                      <a:r>
                        <a:rPr lang="en-AU" sz="1200" noProof="0"/>
                        <a:t>Consistency of subcategories in relation to main category</a:t>
                      </a:r>
                    </a:p>
                  </a:txBody>
                  <a:tcPr anchor="ctr"/>
                </a:tc>
                <a:tc>
                  <a:txBody>
                    <a:bodyPr/>
                    <a:lstStyle/>
                    <a:p>
                      <a:pPr>
                        <a:spcAft>
                          <a:spcPts val="600"/>
                        </a:spcAft>
                      </a:pPr>
                      <a:r>
                        <a:rPr lang="en-AU" sz="1200" noProof="0"/>
                        <a:t>Can a semantic coherence be established between subcategories and their respective main categories?</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never</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always</a:t>
                      </a:r>
                    </a:p>
                  </a:txBody>
                  <a:tcPr anchor="ctr"/>
                </a:tc>
                <a:extLst>
                  <a:ext uri="{0D108BD9-81ED-4DB2-BD59-A6C34878D82A}">
                    <a16:rowId xmlns:a16="http://schemas.microsoft.com/office/drawing/2014/main" val="1833601723"/>
                  </a:ext>
                </a:extLst>
              </a:tr>
              <a:tr h="537193">
                <a:tc>
                  <a:txBody>
                    <a:bodyPr/>
                    <a:lstStyle/>
                    <a:p>
                      <a:pPr>
                        <a:spcAft>
                          <a:spcPts val="600"/>
                        </a:spcAft>
                      </a:pPr>
                      <a:r>
                        <a:rPr lang="en-AU" sz="1200" noProof="0"/>
                        <a:t>Matching of example sentence with semantic category</a:t>
                      </a:r>
                    </a:p>
                  </a:txBody>
                  <a:tcPr anchor="ctr"/>
                </a:tc>
                <a:tc>
                  <a:txBody>
                    <a:bodyPr/>
                    <a:lstStyle/>
                    <a:p>
                      <a:pPr>
                        <a:spcAft>
                          <a:spcPts val="600"/>
                        </a:spcAft>
                      </a:pPr>
                      <a:r>
                        <a:rPr lang="en-AU" sz="1200" noProof="0"/>
                        <a:t>How well does/do the example sentence(s) match the respective semantic category?</a:t>
                      </a:r>
                    </a:p>
                  </a:txBody>
                  <a:tcPr anchor="ctr"/>
                </a:tc>
                <a:tc>
                  <a:txBody>
                    <a:bodyPr/>
                    <a:lstStyle/>
                    <a:p>
                      <a:pPr>
                        <a:spcAft>
                          <a:spcPts val="600"/>
                        </a:spcAft>
                      </a:pPr>
                      <a:r>
                        <a:rPr lang="en-AU" sz="1200" noProof="0"/>
                        <a:t>not so well</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well</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well</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well</a:t>
                      </a:r>
                    </a:p>
                  </a:txBody>
                  <a:tcPr anchor="ctr"/>
                </a:tc>
                <a:extLst>
                  <a:ext uri="{0D108BD9-81ED-4DB2-BD59-A6C34878D82A}">
                    <a16:rowId xmlns:a16="http://schemas.microsoft.com/office/drawing/2014/main" val="126634348"/>
                  </a:ext>
                </a:extLst>
              </a:tr>
              <a:tr h="537193">
                <a:tc>
                  <a:txBody>
                    <a:bodyPr/>
                    <a:lstStyle/>
                    <a:p>
                      <a:pPr>
                        <a:spcAft>
                          <a:spcPts val="600"/>
                        </a:spcAft>
                      </a:pPr>
                      <a:r>
                        <a:rPr lang="en-AU" sz="1200" noProof="0"/>
                        <a:t>Basic assessment of the semantic categories</a:t>
                      </a:r>
                    </a:p>
                  </a:txBody>
                  <a:tcPr anchor="ctr"/>
                </a:tc>
                <a:tc>
                  <a:txBody>
                    <a:bodyPr/>
                    <a:lstStyle/>
                    <a:p>
                      <a:pPr>
                        <a:spcAft>
                          <a:spcPts val="600"/>
                        </a:spcAft>
                      </a:pPr>
                      <a:r>
                        <a:rPr lang="en-AU" sz="1200" noProof="0"/>
                        <a:t>How well was the data assigned to semantic categories?</a:t>
                      </a:r>
                    </a:p>
                  </a:txBody>
                  <a:tcPr anchor="ctr"/>
                </a:tc>
                <a:tc>
                  <a:txBody>
                    <a:bodyPr/>
                    <a:lstStyle/>
                    <a:p>
                      <a:pPr>
                        <a:spcAft>
                          <a:spcPts val="600"/>
                        </a:spcAft>
                      </a:pPr>
                      <a:r>
                        <a:rPr lang="en-AU" sz="1200" noProof="0"/>
                        <a:t>rather well</a:t>
                      </a:r>
                    </a:p>
                  </a:txBody>
                  <a:tcPr anchor="ctr"/>
                </a:tc>
                <a:tc>
                  <a:txBody>
                    <a:bodyPr/>
                    <a:lstStyle/>
                    <a:p>
                      <a:pPr>
                        <a:spcAft>
                          <a:spcPts val="600"/>
                        </a:spcAft>
                      </a:pPr>
                      <a:r>
                        <a:rPr lang="en-AU" sz="1200" noProof="0"/>
                        <a:t>very well</a:t>
                      </a:r>
                    </a:p>
                  </a:txBody>
                  <a:tcPr anchor="ctr"/>
                </a:tc>
                <a:tc>
                  <a:txBody>
                    <a:bodyPr/>
                    <a:lstStyle/>
                    <a:p>
                      <a:pPr>
                        <a:spcAft>
                          <a:spcPts val="600"/>
                        </a:spcAft>
                      </a:pPr>
                      <a:r>
                        <a:rPr lang="en-AU" sz="1200" noProof="0"/>
                        <a:t>rather well</a:t>
                      </a:r>
                    </a:p>
                  </a:txBody>
                  <a:tcPr anchor="ctr"/>
                </a:tc>
                <a:tc>
                  <a:txBody>
                    <a:bodyPr/>
                    <a:lstStyle/>
                    <a:p>
                      <a:pPr>
                        <a:spcAft>
                          <a:spcPts val="600"/>
                        </a:spcAft>
                      </a:pPr>
                      <a:r>
                        <a:rPr lang="en-AU" sz="1200" noProof="0"/>
                        <a:t>rather well</a:t>
                      </a:r>
                    </a:p>
                  </a:txBody>
                  <a:tcPr anchor="ctr"/>
                </a:tc>
                <a:extLst>
                  <a:ext uri="{0D108BD9-81ED-4DB2-BD59-A6C34878D82A}">
                    <a16:rowId xmlns:a16="http://schemas.microsoft.com/office/drawing/2014/main" val="2793354318"/>
                  </a:ext>
                </a:extLst>
              </a:tr>
              <a:tr h="383709">
                <a:tc>
                  <a:txBody>
                    <a:bodyPr/>
                    <a:lstStyle/>
                    <a:p>
                      <a:pPr>
                        <a:spcAft>
                          <a:spcPts val="600"/>
                        </a:spcAft>
                      </a:pPr>
                      <a:r>
                        <a:rPr lang="en-AU" sz="1200" noProof="0"/>
                        <a:t>Comprehensibility of semantic categories</a:t>
                      </a:r>
                    </a:p>
                  </a:txBody>
                  <a:tcPr anchor="ctr"/>
                </a:tc>
                <a:tc>
                  <a:txBody>
                    <a:bodyPr/>
                    <a:lstStyle/>
                    <a:p>
                      <a:pPr>
                        <a:spcAft>
                          <a:spcPts val="600"/>
                        </a:spcAft>
                      </a:pPr>
                      <a:r>
                        <a:rPr lang="en-AU" sz="1200" noProof="0"/>
                        <a:t>How comprehensible were the semantic categories formulated?</a:t>
                      </a:r>
                    </a:p>
                  </a:txBody>
                  <a:tcPr anchor="ctr"/>
                </a:tc>
                <a:tc>
                  <a:txBody>
                    <a:bodyPr/>
                    <a:lstStyle/>
                    <a:p>
                      <a:pPr>
                        <a:spcAft>
                          <a:spcPts val="600"/>
                        </a:spcAft>
                      </a:pPr>
                      <a:r>
                        <a:rPr lang="en-AU" sz="1200" noProof="0"/>
                        <a:t>comprehensible</a:t>
                      </a:r>
                    </a:p>
                  </a:txBody>
                  <a:tcPr anchor="ctr"/>
                </a:tc>
                <a:tc>
                  <a:txBody>
                    <a:bodyPr/>
                    <a:lstStyle/>
                    <a:p>
                      <a:pPr>
                        <a:spcAft>
                          <a:spcPts val="600"/>
                        </a:spcAft>
                      </a:pPr>
                      <a:r>
                        <a:rPr lang="en-AU" sz="1200" noProof="0"/>
                        <a:t>comprehensible</a:t>
                      </a:r>
                    </a:p>
                  </a:txBody>
                  <a:tcPr anchor="ctr"/>
                </a:tc>
                <a:tc>
                  <a:txBody>
                    <a:bodyPr/>
                    <a:lstStyle/>
                    <a:p>
                      <a:pPr>
                        <a:spcAft>
                          <a:spcPts val="600"/>
                        </a:spcAft>
                      </a:pPr>
                      <a:r>
                        <a:rPr lang="en-AU" sz="1200" noProof="0"/>
                        <a:t>comprehensible</a:t>
                      </a:r>
                    </a:p>
                  </a:txBody>
                  <a:tcPr anchor="ctr"/>
                </a:tc>
                <a:tc>
                  <a:txBody>
                    <a:bodyPr/>
                    <a:lstStyle/>
                    <a:p>
                      <a:pPr>
                        <a:spcAft>
                          <a:spcPts val="600"/>
                        </a:spcAft>
                      </a:pPr>
                      <a:r>
                        <a:rPr lang="en-AU" sz="1200" noProof="0"/>
                        <a:t>comprehensible</a:t>
                      </a:r>
                    </a:p>
                  </a:txBody>
                  <a:tcPr anchor="ctr"/>
                </a:tc>
                <a:extLst>
                  <a:ext uri="{0D108BD9-81ED-4DB2-BD59-A6C34878D82A}">
                    <a16:rowId xmlns:a16="http://schemas.microsoft.com/office/drawing/2014/main" val="2986951419"/>
                  </a:ext>
                </a:extLst>
              </a:tr>
              <a:tr h="537193">
                <a:tc>
                  <a:txBody>
                    <a:bodyPr/>
                    <a:lstStyle/>
                    <a:p>
                      <a:pPr>
                        <a:spcAft>
                          <a:spcPts val="600"/>
                        </a:spcAft>
                      </a:pPr>
                      <a:r>
                        <a:rPr lang="en-AU" sz="1200" noProof="0"/>
                        <a:t>Overall evaluation of semantic classification</a:t>
                      </a:r>
                    </a:p>
                  </a:txBody>
                  <a:tcPr anchor="ctr"/>
                </a:tc>
                <a:tc>
                  <a:txBody>
                    <a:bodyPr/>
                    <a:lstStyle/>
                    <a:p>
                      <a:pPr>
                        <a:spcAft>
                          <a:spcPts val="600"/>
                        </a:spcAft>
                      </a:pPr>
                      <a:r>
                        <a:rPr lang="en-AU" sz="1200" noProof="0"/>
                        <a:t>How is the generated article evaluated overall in terms of semantic classification?</a:t>
                      </a:r>
                    </a:p>
                  </a:txBody>
                  <a:tcPr anchor="ctr"/>
                </a:tc>
                <a:tc>
                  <a:txBody>
                    <a:bodyPr/>
                    <a:lstStyle/>
                    <a:p>
                      <a:pPr>
                        <a:spcAft>
                          <a:spcPts val="600"/>
                        </a:spcAft>
                      </a:pPr>
                      <a:r>
                        <a:rPr lang="en-AU" sz="1200" noProof="0"/>
                        <a:t>satisfactory</a:t>
                      </a:r>
                    </a:p>
                  </a:txBody>
                  <a:tcPr anchor="ctr"/>
                </a:tc>
                <a:tc>
                  <a:txBody>
                    <a:bodyPr/>
                    <a:lstStyle/>
                    <a:p>
                      <a:pPr>
                        <a:spcAft>
                          <a:spcPts val="600"/>
                        </a:spcAft>
                      </a:pPr>
                      <a:r>
                        <a:rPr lang="en-AU" sz="1200" noProof="0"/>
                        <a:t>good</a:t>
                      </a:r>
                    </a:p>
                  </a:txBody>
                  <a:tcPr anchor="ctr"/>
                </a:tc>
                <a:tc>
                  <a:txBody>
                    <a:bodyPr/>
                    <a:lstStyle/>
                    <a:p>
                      <a:pPr>
                        <a:spcAft>
                          <a:spcPts val="600"/>
                        </a:spcAft>
                      </a:pPr>
                      <a:r>
                        <a:rPr lang="en-AU" sz="1200" noProof="0"/>
                        <a:t>good</a:t>
                      </a:r>
                    </a:p>
                  </a:txBody>
                  <a:tcPr anchor="ctr"/>
                </a:tc>
                <a:tc>
                  <a:txBody>
                    <a:bodyPr/>
                    <a:lstStyle/>
                    <a:p>
                      <a:pPr>
                        <a:spcAft>
                          <a:spcPts val="600"/>
                        </a:spcAft>
                      </a:pPr>
                      <a:r>
                        <a:rPr lang="en-AU" sz="1200" noProof="0"/>
                        <a:t>good</a:t>
                      </a:r>
                    </a:p>
                  </a:txBody>
                  <a:tcPr anchor="ctr"/>
                </a:tc>
                <a:extLst>
                  <a:ext uri="{0D108BD9-81ED-4DB2-BD59-A6C34878D82A}">
                    <a16:rowId xmlns:a16="http://schemas.microsoft.com/office/drawing/2014/main" val="274427193"/>
                  </a:ext>
                </a:extLst>
              </a:tr>
              <a:tr h="311231">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extLst>
                  <a:ext uri="{0D108BD9-81ED-4DB2-BD59-A6C34878D82A}">
                    <a16:rowId xmlns:a16="http://schemas.microsoft.com/office/drawing/2014/main" val="283719348"/>
                  </a:ext>
                </a:extLst>
              </a:tr>
            </a:tbl>
          </a:graphicData>
        </a:graphic>
      </p:graphicFrame>
      <p:sp>
        <p:nvSpPr>
          <p:cNvPr id="2" name="Title 1">
            <a:extLst>
              <a:ext uri="{FF2B5EF4-FFF2-40B4-BE49-F238E27FC236}">
                <a16:creationId xmlns:a16="http://schemas.microsoft.com/office/drawing/2014/main" id="{791854B9-4084-8660-BD85-BE6DB9C0F346}"/>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panose="02040502050505030304" pitchFamily="18" charset="0"/>
              </a:rPr>
              <a:t>Semantic Classification</a:t>
            </a:r>
            <a:endParaRPr lang="en-AU" i="1">
              <a:solidFill>
                <a:srgbClr val="0047BB"/>
              </a:solidFill>
              <a:latin typeface="Palatino Linotype" panose="02040502050505030304" pitchFamily="18" charset="0"/>
            </a:endParaRPr>
          </a:p>
        </p:txBody>
      </p:sp>
      <p:sp>
        <p:nvSpPr>
          <p:cNvPr id="4" name="Rectangle: Rounded Corners 3">
            <a:extLst>
              <a:ext uri="{FF2B5EF4-FFF2-40B4-BE49-F238E27FC236}">
                <a16:creationId xmlns:a16="http://schemas.microsoft.com/office/drawing/2014/main" id="{13F1E5BF-9BD7-17D3-0D9C-E357545BAA0C}"/>
              </a:ext>
            </a:extLst>
          </p:cNvPr>
          <p:cNvSpPr/>
          <p:nvPr/>
        </p:nvSpPr>
        <p:spPr>
          <a:xfrm>
            <a:off x="-11" y="5245635"/>
            <a:ext cx="12188143" cy="419765"/>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93D84F48-E04A-4406-77EF-3C2F48033D41}"/>
              </a:ext>
            </a:extLst>
          </p:cNvPr>
          <p:cNvSpPr/>
          <p:nvPr/>
        </p:nvSpPr>
        <p:spPr>
          <a:xfrm>
            <a:off x="-11" y="2150982"/>
            <a:ext cx="12188143" cy="559724"/>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1A0A0460-0D10-7CDB-CD8B-9372CB05F3F3}"/>
              </a:ext>
            </a:extLst>
          </p:cNvPr>
          <p:cNvSpPr/>
          <p:nvPr/>
        </p:nvSpPr>
        <p:spPr>
          <a:xfrm>
            <a:off x="-11" y="2788574"/>
            <a:ext cx="12188143" cy="629703"/>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4DEDF1D9-E9E5-998A-10CE-B746E824D021}"/>
              </a:ext>
            </a:extLst>
          </p:cNvPr>
          <p:cNvSpPr/>
          <p:nvPr/>
        </p:nvSpPr>
        <p:spPr>
          <a:xfrm>
            <a:off x="-11" y="4701349"/>
            <a:ext cx="12188143" cy="474193"/>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EC0E0903-E0E8-3881-B3E8-B494CB9FCBFF}"/>
              </a:ext>
            </a:extLst>
          </p:cNvPr>
          <p:cNvSpPr/>
          <p:nvPr/>
        </p:nvSpPr>
        <p:spPr>
          <a:xfrm>
            <a:off x="-11" y="5712166"/>
            <a:ext cx="12188143" cy="559724"/>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3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F7246-7A4F-2EB0-2B48-4CA7BF195E41}"/>
            </a:ext>
          </a:extLst>
        </p:cNvPr>
        <p:cNvGrpSpPr/>
        <p:nvPr/>
      </p:nvGrpSpPr>
      <p:grpSpPr>
        <a:xfrm>
          <a:off x="0" y="0"/>
          <a:ext cx="0" cy="0"/>
          <a:chOff x="0" y="0"/>
          <a:chExt cx="0" cy="0"/>
        </a:xfrm>
      </p:grpSpPr>
      <p:graphicFrame>
        <p:nvGraphicFramePr>
          <p:cNvPr id="5" name="Tabelle 11">
            <a:extLst>
              <a:ext uri="{FF2B5EF4-FFF2-40B4-BE49-F238E27FC236}">
                <a16:creationId xmlns:a16="http://schemas.microsoft.com/office/drawing/2014/main" id="{11F3D8DD-21FA-78E8-2974-78FB0CDEEF5A}"/>
              </a:ext>
            </a:extLst>
          </p:cNvPr>
          <p:cNvGraphicFramePr>
            <a:graphicFrameLocks noGrp="1"/>
          </p:cNvGraphicFramePr>
          <p:nvPr>
            <p:ph idx="1"/>
          </p:nvPr>
        </p:nvGraphicFramePr>
        <p:xfrm>
          <a:off x="0" y="1432882"/>
          <a:ext cx="12192004" cy="5198206"/>
        </p:xfrm>
        <a:graphic>
          <a:graphicData uri="http://schemas.openxmlformats.org/drawingml/2006/table">
            <a:tbl>
              <a:tblPr firstRow="1" bandRow="1">
                <a:tableStyleId>{5C22544A-7EE6-4342-B048-85BDC9FD1C3A}</a:tableStyleId>
              </a:tblPr>
              <a:tblGrid>
                <a:gridCol w="1898073">
                  <a:extLst>
                    <a:ext uri="{9D8B030D-6E8A-4147-A177-3AD203B41FA5}">
                      <a16:colId xmlns:a16="http://schemas.microsoft.com/office/drawing/2014/main" val="1060537873"/>
                    </a:ext>
                  </a:extLst>
                </a:gridCol>
                <a:gridCol w="2788227">
                  <a:extLst>
                    <a:ext uri="{9D8B030D-6E8A-4147-A177-3AD203B41FA5}">
                      <a16:colId xmlns:a16="http://schemas.microsoft.com/office/drawing/2014/main" val="3583013265"/>
                    </a:ext>
                  </a:extLst>
                </a:gridCol>
                <a:gridCol w="1876426">
                  <a:extLst>
                    <a:ext uri="{9D8B030D-6E8A-4147-A177-3AD203B41FA5}">
                      <a16:colId xmlns:a16="http://schemas.microsoft.com/office/drawing/2014/main" val="1923999962"/>
                    </a:ext>
                  </a:extLst>
                </a:gridCol>
                <a:gridCol w="1876426">
                  <a:extLst>
                    <a:ext uri="{9D8B030D-6E8A-4147-A177-3AD203B41FA5}">
                      <a16:colId xmlns:a16="http://schemas.microsoft.com/office/drawing/2014/main" val="2417712126"/>
                    </a:ext>
                  </a:extLst>
                </a:gridCol>
                <a:gridCol w="1876426">
                  <a:extLst>
                    <a:ext uri="{9D8B030D-6E8A-4147-A177-3AD203B41FA5}">
                      <a16:colId xmlns:a16="http://schemas.microsoft.com/office/drawing/2014/main" val="1631567642"/>
                    </a:ext>
                  </a:extLst>
                </a:gridCol>
                <a:gridCol w="1876426">
                  <a:extLst>
                    <a:ext uri="{9D8B030D-6E8A-4147-A177-3AD203B41FA5}">
                      <a16:colId xmlns:a16="http://schemas.microsoft.com/office/drawing/2014/main" val="229630728"/>
                    </a:ext>
                  </a:extLst>
                </a:gridCol>
              </a:tblGrid>
              <a:tr h="346091">
                <a:tc rowSpan="2">
                  <a:txBody>
                    <a:bodyPr/>
                    <a:lstStyle/>
                    <a:p>
                      <a:pPr>
                        <a:spcAft>
                          <a:spcPts val="600"/>
                        </a:spcAft>
                      </a:pPr>
                      <a:r>
                        <a:rPr lang="en-AU" sz="1400" noProof="0"/>
                        <a:t>Aspect</a:t>
                      </a:r>
                    </a:p>
                  </a:txBody>
                  <a:tcPr/>
                </a:tc>
                <a:tc rowSpan="2">
                  <a:txBody>
                    <a:bodyPr/>
                    <a:lstStyle/>
                    <a:p>
                      <a:pPr>
                        <a:spcAft>
                          <a:spcPts val="600"/>
                        </a:spcAft>
                      </a:pPr>
                      <a:r>
                        <a:rPr lang="en-AU" sz="1400" noProof="0"/>
                        <a:t>Question</a:t>
                      </a:r>
                    </a:p>
                  </a:txBody>
                  <a:tcPr/>
                </a:tc>
                <a:tc gridSpan="2">
                  <a:txBody>
                    <a:bodyPr/>
                    <a:lstStyle/>
                    <a:p>
                      <a:pPr>
                        <a:spcAft>
                          <a:spcPts val="600"/>
                        </a:spcAft>
                      </a:pPr>
                      <a:r>
                        <a:rPr lang="en-AU" sz="1400" i="1" noProof="0" err="1"/>
                        <a:t>käuen</a:t>
                      </a:r>
                      <a:r>
                        <a:rPr lang="en-AU" sz="1200" noProof="0"/>
                        <a:t> </a:t>
                      </a:r>
                      <a:r>
                        <a:rPr lang="en-AU" sz="1200" b="0" noProof="0"/>
                        <a:t>(not yet available online)</a:t>
                      </a:r>
                    </a:p>
                  </a:txBody>
                  <a:tcPr/>
                </a:tc>
                <a:tc hMerge="1">
                  <a:txBody>
                    <a:bodyPr/>
                    <a:lstStyle/>
                    <a:p>
                      <a:pPr>
                        <a:spcAft>
                          <a:spcPts val="600"/>
                        </a:spcAft>
                      </a:pPr>
                      <a:endParaRPr lang="en-AU" sz="1200" noProof="0"/>
                    </a:p>
                  </a:txBody>
                  <a:tcPr/>
                </a:tc>
                <a:tc gridSpan="2">
                  <a:txBody>
                    <a:bodyPr/>
                    <a:lstStyle/>
                    <a:p>
                      <a:pPr>
                        <a:spcAft>
                          <a:spcPts val="600"/>
                        </a:spcAft>
                      </a:pPr>
                      <a:r>
                        <a:rPr lang="en-AU" sz="1400" i="1" noProof="0" err="1"/>
                        <a:t>Köder</a:t>
                      </a:r>
                      <a:r>
                        <a:rPr lang="en-AU" sz="1200" noProof="0"/>
                        <a:t> </a:t>
                      </a:r>
                      <a:r>
                        <a:rPr lang="en-AU" sz="1200" b="0" noProof="0"/>
                        <a:t>(online since 30 August 2022)</a:t>
                      </a:r>
                    </a:p>
                  </a:txBody>
                  <a:tcPr/>
                </a:tc>
                <a:tc hMerge="1">
                  <a:txBody>
                    <a:bodyPr/>
                    <a:lstStyle/>
                    <a:p>
                      <a:pPr>
                        <a:spcAft>
                          <a:spcPts val="600"/>
                        </a:spcAft>
                      </a:pPr>
                      <a:endParaRPr lang="en-AU" sz="1200" noProof="0"/>
                    </a:p>
                  </a:txBody>
                  <a:tcPr/>
                </a:tc>
                <a:extLst>
                  <a:ext uri="{0D108BD9-81ED-4DB2-BD59-A6C34878D82A}">
                    <a16:rowId xmlns:a16="http://schemas.microsoft.com/office/drawing/2014/main" val="1943224259"/>
                  </a:ext>
                </a:extLst>
              </a:tr>
              <a:tr h="346091">
                <a:tc vMerge="1">
                  <a:txBody>
                    <a:bodyPr/>
                    <a:lstStyle/>
                    <a:p>
                      <a:pPr>
                        <a:spcAft>
                          <a:spcPts val="600"/>
                        </a:spcAft>
                      </a:pPr>
                      <a:endParaRPr lang="en-AU" sz="1200" noProof="0"/>
                    </a:p>
                  </a:txBody>
                  <a:tcPr/>
                </a:tc>
                <a:tc vMerge="1">
                  <a:txBody>
                    <a:bodyPr/>
                    <a:lstStyle/>
                    <a:p>
                      <a:pPr>
                        <a:spcAft>
                          <a:spcPts val="600"/>
                        </a:spcAft>
                      </a:pPr>
                      <a:endParaRPr lang="en-AU" sz="1200" noProof="0"/>
                    </a:p>
                  </a:txBody>
                  <a:tcPr/>
                </a:tc>
                <a:tc>
                  <a:txBody>
                    <a:bodyPr/>
                    <a:lstStyle/>
                    <a:p>
                      <a:pPr>
                        <a:spcAft>
                          <a:spcPts val="600"/>
                        </a:spcAft>
                      </a:pPr>
                      <a:r>
                        <a:rPr lang="en-AU" sz="1200" b="1" noProof="0" err="1"/>
                        <a:t>LlaMa</a:t>
                      </a:r>
                      <a:r>
                        <a:rPr lang="en-AU" sz="1200" b="1" noProof="0"/>
                        <a:t> 3.3</a:t>
                      </a:r>
                    </a:p>
                  </a:txBody>
                  <a:tcPr/>
                </a:tc>
                <a:tc>
                  <a:txBody>
                    <a:bodyPr/>
                    <a:lstStyle/>
                    <a:p>
                      <a:pPr>
                        <a:spcAft>
                          <a:spcPts val="600"/>
                        </a:spcAft>
                      </a:pPr>
                      <a:r>
                        <a:rPr lang="en-AU" sz="1200" b="1" noProof="0"/>
                        <a:t>Sonnet 4</a:t>
                      </a:r>
                    </a:p>
                  </a:txBody>
                  <a:tcPr/>
                </a:tc>
                <a:tc>
                  <a:txBody>
                    <a:bodyPr/>
                    <a:lstStyle/>
                    <a:p>
                      <a:pPr>
                        <a:spcAft>
                          <a:spcPts val="600"/>
                        </a:spcAft>
                      </a:pPr>
                      <a:r>
                        <a:rPr lang="en-AU" sz="1200" b="1" noProof="0"/>
                        <a:t>LaMa 3.3</a:t>
                      </a:r>
                    </a:p>
                  </a:txBody>
                  <a:tcPr/>
                </a:tc>
                <a:tc>
                  <a:txBody>
                    <a:bodyPr/>
                    <a:lstStyle/>
                    <a:p>
                      <a:pPr>
                        <a:spcAft>
                          <a:spcPts val="600"/>
                        </a:spcAft>
                      </a:pPr>
                      <a:r>
                        <a:rPr lang="en-AU" sz="1200" b="1" noProof="0"/>
                        <a:t>Sonnet 4</a:t>
                      </a:r>
                    </a:p>
                  </a:txBody>
                  <a:tcPr/>
                </a:tc>
                <a:extLst>
                  <a:ext uri="{0D108BD9-81ED-4DB2-BD59-A6C34878D82A}">
                    <a16:rowId xmlns:a16="http://schemas.microsoft.com/office/drawing/2014/main" val="3159475896"/>
                  </a:ext>
                </a:extLst>
              </a:tr>
              <a:tr h="429491">
                <a:tc>
                  <a:txBody>
                    <a:bodyPr/>
                    <a:lstStyle/>
                    <a:p>
                      <a:pPr>
                        <a:spcAft>
                          <a:spcPts val="600"/>
                        </a:spcAft>
                      </a:pPr>
                      <a:r>
                        <a:rPr lang="en-AU" sz="1200" noProof="0"/>
                        <a:t>Number of semantic categories </a:t>
                      </a:r>
                    </a:p>
                  </a:txBody>
                  <a:tcPr anchor="ctr"/>
                </a:tc>
                <a:tc>
                  <a:txBody>
                    <a:bodyPr/>
                    <a:lstStyle/>
                    <a:p>
                      <a:pPr>
                        <a:spcAft>
                          <a:spcPts val="600"/>
                        </a:spcAft>
                      </a:pPr>
                      <a:r>
                        <a:rPr lang="en-AU" sz="1200" noProof="0"/>
                        <a:t>The number of semantic categories generated corresponds to that of the WBÖ article. </a:t>
                      </a:r>
                    </a:p>
                  </a:txBody>
                  <a:tcPr anchor="ctr"/>
                </a:tc>
                <a:tc>
                  <a:txBody>
                    <a:bodyPr/>
                    <a:lstStyle/>
                    <a:p>
                      <a:pPr>
                        <a:spcAft>
                          <a:spcPts val="600"/>
                        </a:spcAft>
                      </a:pPr>
                      <a:r>
                        <a:rPr lang="en-AU" sz="1200" noProof="0"/>
                        <a:t>more categories than in the WBÖ article</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more categories than in the WBÖ article</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more categories than in the WBÖ article</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more categories than in the WBÖ article</a:t>
                      </a:r>
                    </a:p>
                  </a:txBody>
                  <a:tcPr anchor="ctr"/>
                </a:tc>
                <a:extLst>
                  <a:ext uri="{0D108BD9-81ED-4DB2-BD59-A6C34878D82A}">
                    <a16:rowId xmlns:a16="http://schemas.microsoft.com/office/drawing/2014/main" val="1015224468"/>
                  </a:ext>
                </a:extLst>
              </a:tr>
              <a:tr h="383709">
                <a:tc>
                  <a:txBody>
                    <a:bodyPr/>
                    <a:lstStyle/>
                    <a:p>
                      <a:pPr marL="0" indent="0">
                        <a:spcAft>
                          <a:spcPts val="600"/>
                        </a:spcAft>
                        <a:buNone/>
                      </a:pPr>
                      <a:r>
                        <a:rPr lang="en-AU" sz="1200" noProof="0"/>
                        <a:t>Correspondence between WBÖ article and generated article</a:t>
                      </a:r>
                    </a:p>
                  </a:txBody>
                  <a:tcPr anchor="ctr"/>
                </a:tc>
                <a:tc>
                  <a:txBody>
                    <a:bodyPr/>
                    <a:lstStyle/>
                    <a:p>
                      <a:pPr>
                        <a:spcAft>
                          <a:spcPts val="600"/>
                        </a:spcAft>
                      </a:pPr>
                      <a:r>
                        <a:rPr lang="en-AU" sz="1200" noProof="0"/>
                        <a:t>To what extent do the generated semantic categories correspond to those in the WBÖ article?</a:t>
                      </a:r>
                    </a:p>
                  </a:txBody>
                  <a:tcPr anchor="ctr"/>
                </a:tc>
                <a:tc>
                  <a:txBody>
                    <a:bodyPr/>
                    <a:lstStyle/>
                    <a:p>
                      <a:pPr>
                        <a:spcAft>
                          <a:spcPts val="600"/>
                        </a:spcAft>
                      </a:pPr>
                      <a:r>
                        <a:rPr lang="en-US" sz="1200" noProof="0"/>
                        <a:t>the most important categories are also available</a:t>
                      </a:r>
                      <a:endParaRPr lang="en-AU" sz="1200" noProof="0"/>
                    </a:p>
                  </a:txBody>
                  <a:tcPr anchor="ctr"/>
                </a:tc>
                <a:tc>
                  <a:txBody>
                    <a:bodyPr/>
                    <a:lstStyle/>
                    <a:p>
                      <a:pPr>
                        <a:spcAft>
                          <a:spcPts val="600"/>
                        </a:spcAft>
                      </a:pPr>
                      <a:r>
                        <a:rPr lang="en-US" sz="1200" noProof="0"/>
                        <a:t>the most important categories are also available</a:t>
                      </a:r>
                      <a:endParaRPr lang="en-AU" sz="1200" noProof="0"/>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noProof="0"/>
                        <a:t>the most important categories are also available</a:t>
                      </a:r>
                      <a:endParaRPr lang="en-AU" sz="1200" noProof="0"/>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noProof="0"/>
                        <a:t>the most important categories are also available</a:t>
                      </a:r>
                      <a:endParaRPr lang="en-AU" sz="1200" noProof="0"/>
                    </a:p>
                  </a:txBody>
                  <a:tcPr anchor="ctr"/>
                </a:tc>
                <a:extLst>
                  <a:ext uri="{0D108BD9-81ED-4DB2-BD59-A6C34878D82A}">
                    <a16:rowId xmlns:a16="http://schemas.microsoft.com/office/drawing/2014/main" val="1934373324"/>
                  </a:ext>
                </a:extLst>
              </a:tr>
              <a:tr h="537193">
                <a:tc>
                  <a:txBody>
                    <a:bodyPr/>
                    <a:lstStyle/>
                    <a:p>
                      <a:pPr>
                        <a:spcAft>
                          <a:spcPts val="600"/>
                        </a:spcAft>
                      </a:pPr>
                      <a:r>
                        <a:rPr lang="en-AU" sz="1200" noProof="0"/>
                        <a:t>Consistency of subcategories in relation to main category</a:t>
                      </a:r>
                    </a:p>
                  </a:txBody>
                  <a:tcPr anchor="ctr"/>
                </a:tc>
                <a:tc>
                  <a:txBody>
                    <a:bodyPr/>
                    <a:lstStyle/>
                    <a:p>
                      <a:pPr>
                        <a:spcAft>
                          <a:spcPts val="600"/>
                        </a:spcAft>
                      </a:pPr>
                      <a:r>
                        <a:rPr lang="en-AU" sz="1200" noProof="0"/>
                        <a:t>Can a semantic coherence be established between subcategories and their respective main categories?</a:t>
                      </a:r>
                    </a:p>
                  </a:txBody>
                  <a:tcPr anchor="ctr"/>
                </a:tc>
                <a:tc>
                  <a:txBody>
                    <a:bodyPr/>
                    <a:lstStyle/>
                    <a:p>
                      <a:pPr>
                        <a:spcAft>
                          <a:spcPts val="600"/>
                        </a:spcAft>
                      </a:pPr>
                      <a:r>
                        <a:rPr lang="en-AU" sz="1200" noProof="0"/>
                        <a:t>partly</a:t>
                      </a:r>
                    </a:p>
                  </a:txBody>
                  <a:tcPr anchor="ctr"/>
                </a:tc>
                <a:tc>
                  <a:txBody>
                    <a:bodyPr/>
                    <a:lstStyle/>
                    <a:p>
                      <a:pPr>
                        <a:spcAft>
                          <a:spcPts val="600"/>
                        </a:spcAft>
                      </a:pPr>
                      <a:r>
                        <a:rPr lang="en-AU" sz="1200" noProof="0"/>
                        <a:t>partly</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never</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always</a:t>
                      </a:r>
                    </a:p>
                  </a:txBody>
                  <a:tcPr anchor="ctr"/>
                </a:tc>
                <a:extLst>
                  <a:ext uri="{0D108BD9-81ED-4DB2-BD59-A6C34878D82A}">
                    <a16:rowId xmlns:a16="http://schemas.microsoft.com/office/drawing/2014/main" val="1833601723"/>
                  </a:ext>
                </a:extLst>
              </a:tr>
              <a:tr h="537193">
                <a:tc>
                  <a:txBody>
                    <a:bodyPr/>
                    <a:lstStyle/>
                    <a:p>
                      <a:pPr>
                        <a:spcAft>
                          <a:spcPts val="600"/>
                        </a:spcAft>
                      </a:pPr>
                      <a:r>
                        <a:rPr lang="en-AU" sz="1200" noProof="0"/>
                        <a:t>Matching of example sentence with semantic category</a:t>
                      </a:r>
                    </a:p>
                  </a:txBody>
                  <a:tcPr anchor="ctr"/>
                </a:tc>
                <a:tc>
                  <a:txBody>
                    <a:bodyPr/>
                    <a:lstStyle/>
                    <a:p>
                      <a:pPr>
                        <a:spcAft>
                          <a:spcPts val="600"/>
                        </a:spcAft>
                      </a:pPr>
                      <a:r>
                        <a:rPr lang="en-AU" sz="1200" noProof="0"/>
                        <a:t>How well does/do the example sentence(s) match the respective semantic category?</a:t>
                      </a:r>
                    </a:p>
                  </a:txBody>
                  <a:tcPr anchor="ctr"/>
                </a:tc>
                <a:tc>
                  <a:txBody>
                    <a:bodyPr/>
                    <a:lstStyle/>
                    <a:p>
                      <a:pPr>
                        <a:spcAft>
                          <a:spcPts val="600"/>
                        </a:spcAft>
                      </a:pPr>
                      <a:r>
                        <a:rPr lang="en-AU" sz="1200" noProof="0"/>
                        <a:t>not so well</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well</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well</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very well</a:t>
                      </a:r>
                    </a:p>
                  </a:txBody>
                  <a:tcPr anchor="ctr"/>
                </a:tc>
                <a:extLst>
                  <a:ext uri="{0D108BD9-81ED-4DB2-BD59-A6C34878D82A}">
                    <a16:rowId xmlns:a16="http://schemas.microsoft.com/office/drawing/2014/main" val="126634348"/>
                  </a:ext>
                </a:extLst>
              </a:tr>
              <a:tr h="537193">
                <a:tc>
                  <a:txBody>
                    <a:bodyPr/>
                    <a:lstStyle/>
                    <a:p>
                      <a:pPr>
                        <a:spcAft>
                          <a:spcPts val="600"/>
                        </a:spcAft>
                      </a:pPr>
                      <a:r>
                        <a:rPr lang="en-AU" sz="1200" noProof="0"/>
                        <a:t>Basic assessment of the semantic categories</a:t>
                      </a:r>
                    </a:p>
                  </a:txBody>
                  <a:tcPr anchor="ctr"/>
                </a:tc>
                <a:tc>
                  <a:txBody>
                    <a:bodyPr/>
                    <a:lstStyle/>
                    <a:p>
                      <a:pPr>
                        <a:spcAft>
                          <a:spcPts val="600"/>
                        </a:spcAft>
                      </a:pPr>
                      <a:r>
                        <a:rPr lang="en-AU" sz="1200" noProof="0"/>
                        <a:t>How well was the data assigned to semantic categories?</a:t>
                      </a:r>
                    </a:p>
                  </a:txBody>
                  <a:tcPr anchor="ctr"/>
                </a:tc>
                <a:tc>
                  <a:txBody>
                    <a:bodyPr/>
                    <a:lstStyle/>
                    <a:p>
                      <a:pPr>
                        <a:spcAft>
                          <a:spcPts val="600"/>
                        </a:spcAft>
                      </a:pPr>
                      <a:r>
                        <a:rPr lang="en-AU" sz="1200" noProof="0"/>
                        <a:t>rather well</a:t>
                      </a:r>
                    </a:p>
                  </a:txBody>
                  <a:tcPr anchor="ctr"/>
                </a:tc>
                <a:tc>
                  <a:txBody>
                    <a:bodyPr/>
                    <a:lstStyle/>
                    <a:p>
                      <a:pPr>
                        <a:spcAft>
                          <a:spcPts val="600"/>
                        </a:spcAft>
                      </a:pPr>
                      <a:r>
                        <a:rPr lang="en-AU" sz="1200" noProof="0"/>
                        <a:t>very well</a:t>
                      </a:r>
                    </a:p>
                  </a:txBody>
                  <a:tcPr anchor="ctr"/>
                </a:tc>
                <a:tc>
                  <a:txBody>
                    <a:bodyPr/>
                    <a:lstStyle/>
                    <a:p>
                      <a:pPr>
                        <a:spcAft>
                          <a:spcPts val="600"/>
                        </a:spcAft>
                      </a:pPr>
                      <a:r>
                        <a:rPr lang="en-AU" sz="1200" noProof="0"/>
                        <a:t>rather well</a:t>
                      </a:r>
                    </a:p>
                  </a:txBody>
                  <a:tcPr anchor="ctr"/>
                </a:tc>
                <a:tc>
                  <a:txBody>
                    <a:bodyPr/>
                    <a:lstStyle/>
                    <a:p>
                      <a:pPr>
                        <a:spcAft>
                          <a:spcPts val="600"/>
                        </a:spcAft>
                      </a:pPr>
                      <a:r>
                        <a:rPr lang="en-AU" sz="1200" noProof="0"/>
                        <a:t>rather well</a:t>
                      </a:r>
                    </a:p>
                  </a:txBody>
                  <a:tcPr anchor="ctr"/>
                </a:tc>
                <a:extLst>
                  <a:ext uri="{0D108BD9-81ED-4DB2-BD59-A6C34878D82A}">
                    <a16:rowId xmlns:a16="http://schemas.microsoft.com/office/drawing/2014/main" val="2793354318"/>
                  </a:ext>
                </a:extLst>
              </a:tr>
              <a:tr h="383709">
                <a:tc>
                  <a:txBody>
                    <a:bodyPr/>
                    <a:lstStyle/>
                    <a:p>
                      <a:pPr>
                        <a:spcAft>
                          <a:spcPts val="600"/>
                        </a:spcAft>
                      </a:pPr>
                      <a:r>
                        <a:rPr lang="en-AU" sz="1200" noProof="0"/>
                        <a:t>Comprehensibility of semantic categories</a:t>
                      </a:r>
                    </a:p>
                  </a:txBody>
                  <a:tcPr anchor="ctr"/>
                </a:tc>
                <a:tc>
                  <a:txBody>
                    <a:bodyPr/>
                    <a:lstStyle/>
                    <a:p>
                      <a:pPr>
                        <a:spcAft>
                          <a:spcPts val="600"/>
                        </a:spcAft>
                      </a:pPr>
                      <a:r>
                        <a:rPr lang="en-AU" sz="1200" noProof="0"/>
                        <a:t>How comprehensible were the semantic categories formulated?</a:t>
                      </a:r>
                    </a:p>
                  </a:txBody>
                  <a:tcPr anchor="ctr"/>
                </a:tc>
                <a:tc>
                  <a:txBody>
                    <a:bodyPr/>
                    <a:lstStyle/>
                    <a:p>
                      <a:pPr>
                        <a:spcAft>
                          <a:spcPts val="600"/>
                        </a:spcAft>
                      </a:pPr>
                      <a:r>
                        <a:rPr lang="en-AU" sz="1200" noProof="0"/>
                        <a:t>comprehensible</a:t>
                      </a:r>
                    </a:p>
                  </a:txBody>
                  <a:tcPr anchor="ctr"/>
                </a:tc>
                <a:tc>
                  <a:txBody>
                    <a:bodyPr/>
                    <a:lstStyle/>
                    <a:p>
                      <a:pPr>
                        <a:spcAft>
                          <a:spcPts val="600"/>
                        </a:spcAft>
                      </a:pPr>
                      <a:r>
                        <a:rPr lang="en-AU" sz="1200" noProof="0"/>
                        <a:t>comprehensible</a:t>
                      </a:r>
                    </a:p>
                  </a:txBody>
                  <a:tcPr anchor="ctr"/>
                </a:tc>
                <a:tc>
                  <a:txBody>
                    <a:bodyPr/>
                    <a:lstStyle/>
                    <a:p>
                      <a:pPr>
                        <a:spcAft>
                          <a:spcPts val="600"/>
                        </a:spcAft>
                      </a:pPr>
                      <a:r>
                        <a:rPr lang="en-AU" sz="1200" noProof="0"/>
                        <a:t>comprehensible</a:t>
                      </a:r>
                    </a:p>
                  </a:txBody>
                  <a:tcPr anchor="ctr"/>
                </a:tc>
                <a:tc>
                  <a:txBody>
                    <a:bodyPr/>
                    <a:lstStyle/>
                    <a:p>
                      <a:pPr>
                        <a:spcAft>
                          <a:spcPts val="600"/>
                        </a:spcAft>
                      </a:pPr>
                      <a:r>
                        <a:rPr lang="en-AU" sz="1200" noProof="0"/>
                        <a:t>comprehensible</a:t>
                      </a:r>
                    </a:p>
                  </a:txBody>
                  <a:tcPr anchor="ctr"/>
                </a:tc>
                <a:extLst>
                  <a:ext uri="{0D108BD9-81ED-4DB2-BD59-A6C34878D82A}">
                    <a16:rowId xmlns:a16="http://schemas.microsoft.com/office/drawing/2014/main" val="2986951419"/>
                  </a:ext>
                </a:extLst>
              </a:tr>
              <a:tr h="537193">
                <a:tc>
                  <a:txBody>
                    <a:bodyPr/>
                    <a:lstStyle/>
                    <a:p>
                      <a:pPr>
                        <a:spcAft>
                          <a:spcPts val="600"/>
                        </a:spcAft>
                      </a:pPr>
                      <a:r>
                        <a:rPr lang="en-AU" sz="1200" noProof="0"/>
                        <a:t>Overall evaluation of semantic classification</a:t>
                      </a:r>
                    </a:p>
                  </a:txBody>
                  <a:tcPr anchor="ctr"/>
                </a:tc>
                <a:tc>
                  <a:txBody>
                    <a:bodyPr/>
                    <a:lstStyle/>
                    <a:p>
                      <a:pPr>
                        <a:spcAft>
                          <a:spcPts val="600"/>
                        </a:spcAft>
                      </a:pPr>
                      <a:r>
                        <a:rPr lang="en-AU" sz="1200" noProof="0"/>
                        <a:t>How is the generated article evaluated overall in terms of semantic classification?</a:t>
                      </a:r>
                    </a:p>
                  </a:txBody>
                  <a:tcPr anchor="ctr"/>
                </a:tc>
                <a:tc>
                  <a:txBody>
                    <a:bodyPr/>
                    <a:lstStyle/>
                    <a:p>
                      <a:pPr>
                        <a:spcAft>
                          <a:spcPts val="600"/>
                        </a:spcAft>
                      </a:pPr>
                      <a:r>
                        <a:rPr lang="en-AU" sz="1200" noProof="0"/>
                        <a:t>satisfactory</a:t>
                      </a:r>
                    </a:p>
                  </a:txBody>
                  <a:tcPr anchor="ctr"/>
                </a:tc>
                <a:tc>
                  <a:txBody>
                    <a:bodyPr/>
                    <a:lstStyle/>
                    <a:p>
                      <a:pPr>
                        <a:spcAft>
                          <a:spcPts val="600"/>
                        </a:spcAft>
                      </a:pPr>
                      <a:r>
                        <a:rPr lang="en-AU" sz="1200" noProof="0"/>
                        <a:t>good</a:t>
                      </a:r>
                    </a:p>
                  </a:txBody>
                  <a:tcPr anchor="ctr"/>
                </a:tc>
                <a:tc>
                  <a:txBody>
                    <a:bodyPr/>
                    <a:lstStyle/>
                    <a:p>
                      <a:pPr>
                        <a:spcAft>
                          <a:spcPts val="600"/>
                        </a:spcAft>
                      </a:pPr>
                      <a:r>
                        <a:rPr lang="en-AU" sz="1200" noProof="0"/>
                        <a:t>good</a:t>
                      </a:r>
                    </a:p>
                  </a:txBody>
                  <a:tcPr anchor="ctr"/>
                </a:tc>
                <a:tc>
                  <a:txBody>
                    <a:bodyPr/>
                    <a:lstStyle/>
                    <a:p>
                      <a:pPr>
                        <a:spcAft>
                          <a:spcPts val="600"/>
                        </a:spcAft>
                      </a:pPr>
                      <a:r>
                        <a:rPr lang="en-AU" sz="1200" noProof="0"/>
                        <a:t>good</a:t>
                      </a:r>
                    </a:p>
                  </a:txBody>
                  <a:tcPr anchor="ctr"/>
                </a:tc>
                <a:extLst>
                  <a:ext uri="{0D108BD9-81ED-4DB2-BD59-A6C34878D82A}">
                    <a16:rowId xmlns:a16="http://schemas.microsoft.com/office/drawing/2014/main" val="274427193"/>
                  </a:ext>
                </a:extLst>
              </a:tr>
              <a:tr h="311231">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extLst>
                  <a:ext uri="{0D108BD9-81ED-4DB2-BD59-A6C34878D82A}">
                    <a16:rowId xmlns:a16="http://schemas.microsoft.com/office/drawing/2014/main" val="283719348"/>
                  </a:ext>
                </a:extLst>
              </a:tr>
            </a:tbl>
          </a:graphicData>
        </a:graphic>
      </p:graphicFrame>
      <p:sp>
        <p:nvSpPr>
          <p:cNvPr id="2" name="Title 1">
            <a:extLst>
              <a:ext uri="{FF2B5EF4-FFF2-40B4-BE49-F238E27FC236}">
                <a16:creationId xmlns:a16="http://schemas.microsoft.com/office/drawing/2014/main" id="{114BE571-7897-403C-5A01-0CEFE4904BF9}"/>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panose="02040502050505030304" pitchFamily="18" charset="0"/>
              </a:rPr>
              <a:t>Semantic Classification</a:t>
            </a:r>
            <a:endParaRPr lang="en-AU" i="1">
              <a:solidFill>
                <a:srgbClr val="0047BB"/>
              </a:solidFill>
              <a:latin typeface="Palatino Linotype" panose="02040502050505030304" pitchFamily="18" charset="0"/>
            </a:endParaRPr>
          </a:p>
        </p:txBody>
      </p:sp>
      <p:sp>
        <p:nvSpPr>
          <p:cNvPr id="6" name="Rectangle: Rounded Corners 5">
            <a:extLst>
              <a:ext uri="{FF2B5EF4-FFF2-40B4-BE49-F238E27FC236}">
                <a16:creationId xmlns:a16="http://schemas.microsoft.com/office/drawing/2014/main" id="{D30D033C-E222-5DB6-03D4-28C54B77D660}"/>
              </a:ext>
            </a:extLst>
          </p:cNvPr>
          <p:cNvSpPr/>
          <p:nvPr/>
        </p:nvSpPr>
        <p:spPr>
          <a:xfrm>
            <a:off x="4696397" y="3426166"/>
            <a:ext cx="7491735" cy="598601"/>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9C11AD72-0882-0898-94B5-4A7DE3EF7DC4}"/>
              </a:ext>
            </a:extLst>
          </p:cNvPr>
          <p:cNvSpPr/>
          <p:nvPr/>
        </p:nvSpPr>
        <p:spPr>
          <a:xfrm>
            <a:off x="4696397" y="4032656"/>
            <a:ext cx="7491735" cy="598601"/>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839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11">
            <a:extLst>
              <a:ext uri="{FF2B5EF4-FFF2-40B4-BE49-F238E27FC236}">
                <a16:creationId xmlns:a16="http://schemas.microsoft.com/office/drawing/2014/main" id="{B3253E1C-237D-4898-B271-6B90BE37C089}"/>
              </a:ext>
            </a:extLst>
          </p:cNvPr>
          <p:cNvGraphicFramePr>
            <a:graphicFrameLocks noGrp="1"/>
          </p:cNvGraphicFramePr>
          <p:nvPr>
            <p:ph idx="1"/>
            <p:extLst>
              <p:ext uri="{D42A27DB-BD31-4B8C-83A1-F6EECF244321}">
                <p14:modId xmlns:p14="http://schemas.microsoft.com/office/powerpoint/2010/main" val="4287439898"/>
              </p:ext>
            </p:extLst>
          </p:nvPr>
        </p:nvGraphicFramePr>
        <p:xfrm>
          <a:off x="0" y="1432882"/>
          <a:ext cx="12192004" cy="5301093"/>
        </p:xfrm>
        <a:graphic>
          <a:graphicData uri="http://schemas.openxmlformats.org/drawingml/2006/table">
            <a:tbl>
              <a:tblPr firstRow="1" bandRow="1">
                <a:tableStyleId>{5C22544A-7EE6-4342-B048-85BDC9FD1C3A}</a:tableStyleId>
              </a:tblPr>
              <a:tblGrid>
                <a:gridCol w="2064327">
                  <a:extLst>
                    <a:ext uri="{9D8B030D-6E8A-4147-A177-3AD203B41FA5}">
                      <a16:colId xmlns:a16="http://schemas.microsoft.com/office/drawing/2014/main" val="1060537873"/>
                    </a:ext>
                  </a:extLst>
                </a:gridCol>
                <a:gridCol w="2621973">
                  <a:extLst>
                    <a:ext uri="{9D8B030D-6E8A-4147-A177-3AD203B41FA5}">
                      <a16:colId xmlns:a16="http://schemas.microsoft.com/office/drawing/2014/main" val="3583013265"/>
                    </a:ext>
                  </a:extLst>
                </a:gridCol>
                <a:gridCol w="1876426">
                  <a:extLst>
                    <a:ext uri="{9D8B030D-6E8A-4147-A177-3AD203B41FA5}">
                      <a16:colId xmlns:a16="http://schemas.microsoft.com/office/drawing/2014/main" val="1923999962"/>
                    </a:ext>
                  </a:extLst>
                </a:gridCol>
                <a:gridCol w="1876426">
                  <a:extLst>
                    <a:ext uri="{9D8B030D-6E8A-4147-A177-3AD203B41FA5}">
                      <a16:colId xmlns:a16="http://schemas.microsoft.com/office/drawing/2014/main" val="2417712126"/>
                    </a:ext>
                  </a:extLst>
                </a:gridCol>
                <a:gridCol w="1876426">
                  <a:extLst>
                    <a:ext uri="{9D8B030D-6E8A-4147-A177-3AD203B41FA5}">
                      <a16:colId xmlns:a16="http://schemas.microsoft.com/office/drawing/2014/main" val="1631567642"/>
                    </a:ext>
                  </a:extLst>
                </a:gridCol>
                <a:gridCol w="1876426">
                  <a:extLst>
                    <a:ext uri="{9D8B030D-6E8A-4147-A177-3AD203B41FA5}">
                      <a16:colId xmlns:a16="http://schemas.microsoft.com/office/drawing/2014/main" val="229630728"/>
                    </a:ext>
                  </a:extLst>
                </a:gridCol>
              </a:tblGrid>
              <a:tr h="346091">
                <a:tc rowSpan="2">
                  <a:txBody>
                    <a:bodyPr/>
                    <a:lstStyle/>
                    <a:p>
                      <a:pPr>
                        <a:spcAft>
                          <a:spcPts val="600"/>
                        </a:spcAft>
                      </a:pPr>
                      <a:r>
                        <a:rPr lang="en-AU" sz="1400" noProof="0"/>
                        <a:t>Aspect</a:t>
                      </a:r>
                    </a:p>
                  </a:txBody>
                  <a:tcPr/>
                </a:tc>
                <a:tc rowSpan="2">
                  <a:txBody>
                    <a:bodyPr/>
                    <a:lstStyle/>
                    <a:p>
                      <a:pPr>
                        <a:spcAft>
                          <a:spcPts val="600"/>
                        </a:spcAft>
                      </a:pPr>
                      <a:r>
                        <a:rPr lang="en-AU" sz="1400" noProof="0"/>
                        <a:t>Question</a:t>
                      </a:r>
                    </a:p>
                  </a:txBody>
                  <a:tcPr/>
                </a:tc>
                <a:tc gridSpan="2">
                  <a:txBody>
                    <a:bodyPr/>
                    <a:lstStyle/>
                    <a:p>
                      <a:pPr>
                        <a:spcAft>
                          <a:spcPts val="600"/>
                        </a:spcAft>
                      </a:pPr>
                      <a:r>
                        <a:rPr lang="en-AU" sz="1400" b="1" i="1" noProof="0" err="1"/>
                        <a:t>käuen</a:t>
                      </a:r>
                      <a:r>
                        <a:rPr lang="en-AU" sz="1200" b="1" noProof="0"/>
                        <a:t> </a:t>
                      </a:r>
                      <a:r>
                        <a:rPr lang="en-AU" sz="1200" b="0" noProof="0"/>
                        <a:t>(not yet available online)</a:t>
                      </a:r>
                    </a:p>
                  </a:txBody>
                  <a:tcPr/>
                </a:tc>
                <a:tc hMerge="1">
                  <a:txBody>
                    <a:bodyPr/>
                    <a:lstStyle/>
                    <a:p>
                      <a:pPr>
                        <a:spcAft>
                          <a:spcPts val="600"/>
                        </a:spcAft>
                      </a:pPr>
                      <a:endParaRPr lang="en-AU" sz="1200" noProof="0"/>
                    </a:p>
                  </a:txBody>
                  <a:tcPr/>
                </a:tc>
                <a:tc gridSpan="2">
                  <a:txBody>
                    <a:bodyPr/>
                    <a:lstStyle/>
                    <a:p>
                      <a:pPr>
                        <a:spcAft>
                          <a:spcPts val="600"/>
                        </a:spcAft>
                      </a:pPr>
                      <a:r>
                        <a:rPr lang="en-AU" sz="1400" b="1" i="1" noProof="0" err="1"/>
                        <a:t>Köder</a:t>
                      </a:r>
                      <a:r>
                        <a:rPr lang="en-AU" sz="1200" b="1" noProof="0"/>
                        <a:t> </a:t>
                      </a:r>
                      <a:r>
                        <a:rPr lang="en-AU" sz="1200" b="0" noProof="0"/>
                        <a:t>(online since 30 August 2022)</a:t>
                      </a:r>
                    </a:p>
                  </a:txBody>
                  <a:tcPr/>
                </a:tc>
                <a:tc hMerge="1">
                  <a:txBody>
                    <a:bodyPr/>
                    <a:lstStyle/>
                    <a:p>
                      <a:pPr>
                        <a:spcAft>
                          <a:spcPts val="600"/>
                        </a:spcAft>
                      </a:pPr>
                      <a:endParaRPr lang="en-AU" sz="1200" noProof="0"/>
                    </a:p>
                  </a:txBody>
                  <a:tcPr/>
                </a:tc>
                <a:extLst>
                  <a:ext uri="{0D108BD9-81ED-4DB2-BD59-A6C34878D82A}">
                    <a16:rowId xmlns:a16="http://schemas.microsoft.com/office/drawing/2014/main" val="1943224259"/>
                  </a:ext>
                </a:extLst>
              </a:tr>
              <a:tr h="346091">
                <a:tc vMerge="1">
                  <a:txBody>
                    <a:bodyPr/>
                    <a:lstStyle/>
                    <a:p>
                      <a:pPr>
                        <a:spcAft>
                          <a:spcPts val="600"/>
                        </a:spcAft>
                      </a:pPr>
                      <a:endParaRPr lang="en-AU" sz="1200" noProof="0"/>
                    </a:p>
                  </a:txBody>
                  <a:tcPr/>
                </a:tc>
                <a:tc vMerge="1">
                  <a:txBody>
                    <a:bodyPr/>
                    <a:lstStyle/>
                    <a:p>
                      <a:pPr>
                        <a:spcAft>
                          <a:spcPts val="600"/>
                        </a:spcAft>
                      </a:pPr>
                      <a:endParaRPr lang="en-AU" sz="1200" noProof="0"/>
                    </a:p>
                  </a:txBody>
                  <a:tcPr/>
                </a:tc>
                <a:tc>
                  <a:txBody>
                    <a:bodyPr/>
                    <a:lstStyle/>
                    <a:p>
                      <a:pPr>
                        <a:spcAft>
                          <a:spcPts val="600"/>
                        </a:spcAft>
                      </a:pPr>
                      <a:r>
                        <a:rPr lang="en-AU" sz="1200" b="1" noProof="0" err="1"/>
                        <a:t>LlaMa</a:t>
                      </a:r>
                      <a:r>
                        <a:rPr lang="en-AU" sz="1200" b="1" noProof="0"/>
                        <a:t> 3.3</a:t>
                      </a:r>
                    </a:p>
                  </a:txBody>
                  <a:tcPr/>
                </a:tc>
                <a:tc>
                  <a:txBody>
                    <a:bodyPr/>
                    <a:lstStyle/>
                    <a:p>
                      <a:pPr>
                        <a:spcAft>
                          <a:spcPts val="600"/>
                        </a:spcAft>
                      </a:pPr>
                      <a:r>
                        <a:rPr lang="en-AU" sz="1200" b="1" noProof="0"/>
                        <a:t>Sonnet 4</a:t>
                      </a:r>
                    </a:p>
                  </a:txBody>
                  <a:tcPr/>
                </a:tc>
                <a:tc>
                  <a:txBody>
                    <a:bodyPr/>
                    <a:lstStyle/>
                    <a:p>
                      <a:pPr>
                        <a:spcAft>
                          <a:spcPts val="600"/>
                        </a:spcAft>
                      </a:pPr>
                      <a:r>
                        <a:rPr lang="en-AU" sz="1200" b="1" noProof="0"/>
                        <a:t>LaMa 3.3</a:t>
                      </a:r>
                    </a:p>
                  </a:txBody>
                  <a:tcPr/>
                </a:tc>
                <a:tc>
                  <a:txBody>
                    <a:bodyPr/>
                    <a:lstStyle/>
                    <a:p>
                      <a:pPr>
                        <a:spcAft>
                          <a:spcPts val="600"/>
                        </a:spcAft>
                      </a:pPr>
                      <a:r>
                        <a:rPr lang="en-AU" sz="1200" b="1" noProof="0"/>
                        <a:t>Sonnet 4</a:t>
                      </a:r>
                    </a:p>
                  </a:txBody>
                  <a:tcPr/>
                </a:tc>
                <a:extLst>
                  <a:ext uri="{0D108BD9-81ED-4DB2-BD59-A6C34878D82A}">
                    <a16:rowId xmlns:a16="http://schemas.microsoft.com/office/drawing/2014/main" val="3159475896"/>
                  </a:ext>
                </a:extLst>
              </a:tr>
              <a:tr h="429491">
                <a:tc>
                  <a:txBody>
                    <a:bodyPr/>
                    <a:lstStyle/>
                    <a:p>
                      <a:pPr>
                        <a:spcAft>
                          <a:spcPts val="600"/>
                        </a:spcAft>
                      </a:pPr>
                      <a:r>
                        <a:rPr lang="en-US" sz="1200" noProof="0"/>
                        <a:t>Existence of document IDs, each of which is listed in the generated article for each semantic (sub)category</a:t>
                      </a:r>
                      <a:endParaRPr lang="en-AU" sz="1200" noProof="0"/>
                    </a:p>
                  </a:txBody>
                  <a:tcPr anchor="ctr"/>
                </a:tc>
                <a:tc>
                  <a:txBody>
                    <a:bodyPr/>
                    <a:lstStyle/>
                    <a:p>
                      <a:pPr>
                        <a:spcAft>
                          <a:spcPts val="600"/>
                        </a:spcAft>
                      </a:pPr>
                      <a:r>
                        <a:rPr lang="en-US" sz="1200" noProof="0"/>
                        <a:t>Are the document IDs specified in the </a:t>
                      </a:r>
                      <a:r>
                        <a:rPr lang="en-US" sz="1200" noProof="0" err="1"/>
                        <a:t>CollectionCat</a:t>
                      </a:r>
                      <a:r>
                        <a:rPr lang="en-US" sz="1200" noProof="0"/>
                        <a:t> for the respective semantic (sub)categories in the generated article?</a:t>
                      </a:r>
                      <a:endParaRPr lang="en-AU" sz="1200" noProof="0"/>
                    </a:p>
                  </a:txBody>
                  <a:tcPr anchor="ctr"/>
                </a:tc>
                <a:tc>
                  <a:txBody>
                    <a:bodyPr/>
                    <a:lstStyle/>
                    <a:p>
                      <a:pPr>
                        <a:spcAft>
                          <a:spcPts val="600"/>
                        </a:spcAft>
                      </a:pPr>
                      <a:r>
                        <a:rPr lang="en-AU" sz="1200" noProof="0"/>
                        <a:t>all document IDs are specified in the Collection Cat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all document IDs are specified in the Collection Cat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all document IDs are specified in the Collection Cat</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all document IDs are specified in the Collection Cat</a:t>
                      </a:r>
                    </a:p>
                  </a:txBody>
                  <a:tcPr anchor="ctr"/>
                </a:tc>
                <a:extLst>
                  <a:ext uri="{0D108BD9-81ED-4DB2-BD59-A6C34878D82A}">
                    <a16:rowId xmlns:a16="http://schemas.microsoft.com/office/drawing/2014/main" val="1015224468"/>
                  </a:ext>
                </a:extLst>
              </a:tr>
              <a:tr h="383709">
                <a:tc>
                  <a:txBody>
                    <a:bodyPr/>
                    <a:lstStyle/>
                    <a:p>
                      <a:pPr marL="0" indent="0">
                        <a:spcAft>
                          <a:spcPts val="600"/>
                        </a:spcAft>
                        <a:buNone/>
                      </a:pPr>
                      <a:r>
                        <a:rPr lang="en-US" sz="1200" noProof="0"/>
                        <a:t>Correspondence between specified major regions per semantic category and listed document IDs (in the generated article)</a:t>
                      </a:r>
                      <a:endParaRPr lang="en-AU" sz="1200" noProof="0"/>
                    </a:p>
                  </a:txBody>
                  <a:tcPr anchor="ctr"/>
                </a:tc>
                <a:tc>
                  <a:txBody>
                    <a:bodyPr/>
                    <a:lstStyle/>
                    <a:p>
                      <a:pPr>
                        <a:spcAft>
                          <a:spcPts val="600"/>
                        </a:spcAft>
                      </a:pPr>
                      <a:r>
                        <a:rPr lang="en-US" sz="1200" noProof="0"/>
                        <a:t>Do the major regions listed for each semantic category match the document IDs listed (in the generated article)?</a:t>
                      </a:r>
                      <a:endParaRPr lang="en-AU" sz="1200" noProof="0"/>
                    </a:p>
                  </a:txBody>
                  <a:tcPr anchor="ctr"/>
                </a:tc>
                <a:tc>
                  <a:txBody>
                    <a:bodyPr/>
                    <a:lstStyle/>
                    <a:p>
                      <a:pPr>
                        <a:spcAft>
                          <a:spcPts val="600"/>
                        </a:spcAft>
                      </a:pPr>
                      <a:r>
                        <a:rPr lang="en-US" sz="1200" noProof="0"/>
                        <a:t>[too few document IDs per semantic category]</a:t>
                      </a:r>
                      <a:endParaRPr lang="en-AU" sz="1200" noProof="0"/>
                    </a:p>
                  </a:txBody>
                  <a:tcPr anchor="ctr"/>
                </a:tc>
                <a:tc>
                  <a:txBody>
                    <a:bodyPr/>
                    <a:lstStyle/>
                    <a:p>
                      <a:pPr>
                        <a:spcAft>
                          <a:spcPts val="600"/>
                        </a:spcAft>
                      </a:pPr>
                      <a:r>
                        <a:rPr lang="en-AU" sz="1200" noProof="0"/>
                        <a:t>mostly correct representation of all major regions according to the specified document IDs (&gt;80%)</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partly correct representation of all major regions according to the specified document IDs (&gt;50%)</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partly correct representation of all major regions according to the specified document IDs (&gt;50%)</a:t>
                      </a:r>
                    </a:p>
                  </a:txBody>
                  <a:tcPr anchor="ctr"/>
                </a:tc>
                <a:extLst>
                  <a:ext uri="{0D108BD9-81ED-4DB2-BD59-A6C34878D82A}">
                    <a16:rowId xmlns:a16="http://schemas.microsoft.com/office/drawing/2014/main" val="1934373324"/>
                  </a:ext>
                </a:extLst>
              </a:tr>
              <a:tr h="537193">
                <a:tc>
                  <a:txBody>
                    <a:bodyPr/>
                    <a:lstStyle/>
                    <a:p>
                      <a:pPr>
                        <a:spcAft>
                          <a:spcPts val="600"/>
                        </a:spcAft>
                      </a:pPr>
                      <a:r>
                        <a:rPr lang="en-US" sz="1200" noProof="0"/>
                        <a:t>Correspondence between specified major regions per semantic category and listed document IDs</a:t>
                      </a:r>
                      <a:endParaRPr lang="en-AU" sz="1200" noProof="0"/>
                    </a:p>
                  </a:txBody>
                  <a:tcPr anchor="ctr"/>
                </a:tc>
                <a:tc>
                  <a:txBody>
                    <a:bodyPr/>
                    <a:lstStyle/>
                    <a:p>
                      <a:pPr>
                        <a:spcAft>
                          <a:spcPts val="600"/>
                        </a:spcAft>
                      </a:pPr>
                      <a:r>
                        <a:rPr lang="en-US" sz="1200" noProof="0"/>
                        <a:t>Do the major regions listed for each semantic category correspond to the document IDs provided?</a:t>
                      </a:r>
                      <a:endParaRPr lang="en-AU" sz="1200" noProof="0"/>
                    </a:p>
                  </a:txBody>
                  <a:tcPr anchor="ctr"/>
                </a:tc>
                <a:tc>
                  <a:txBody>
                    <a:bodyPr/>
                    <a:lstStyle/>
                    <a:p>
                      <a:pPr>
                        <a:spcAft>
                          <a:spcPts val="600"/>
                        </a:spcAft>
                      </a:pPr>
                      <a:endParaRPr lang="en-AU" sz="1200" noProof="0"/>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lang="en-AU" sz="1200" noProof="0"/>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partly correct representation of all major regions according to the specified document IDs (&gt;50%)</a:t>
                      </a: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AU" sz="1200" noProof="0"/>
                        <a:t>partly correct representation of all major regions according to the specified document IDs (&gt;50%)</a:t>
                      </a:r>
                    </a:p>
                  </a:txBody>
                  <a:tcPr anchor="ctr"/>
                </a:tc>
                <a:extLst>
                  <a:ext uri="{0D108BD9-81ED-4DB2-BD59-A6C34878D82A}">
                    <a16:rowId xmlns:a16="http://schemas.microsoft.com/office/drawing/2014/main" val="126634348"/>
                  </a:ext>
                </a:extLst>
              </a:tr>
              <a:tr h="383709">
                <a:tc>
                  <a:txBody>
                    <a:bodyPr/>
                    <a:lstStyle/>
                    <a:p>
                      <a:pPr>
                        <a:spcAft>
                          <a:spcPts val="600"/>
                        </a:spcAft>
                      </a:pPr>
                      <a:r>
                        <a:rPr lang="en-AU" sz="1200" noProof="0"/>
                        <a:t>Accuracy of regional information in relation to example sentences</a:t>
                      </a:r>
                    </a:p>
                  </a:txBody>
                  <a:tcPr anchor="ctr"/>
                </a:tc>
                <a:tc>
                  <a:txBody>
                    <a:bodyPr/>
                    <a:lstStyle/>
                    <a:p>
                      <a:pPr>
                        <a:spcAft>
                          <a:spcPts val="600"/>
                        </a:spcAft>
                      </a:pPr>
                      <a:r>
                        <a:rPr lang="en-AU" sz="1200" noProof="0"/>
                        <a:t>Is the regional information provided for each example sentence correct?</a:t>
                      </a:r>
                    </a:p>
                  </a:txBody>
                  <a:tcPr anchor="ctr"/>
                </a:tc>
                <a:tc>
                  <a:txBody>
                    <a:bodyPr/>
                    <a:lstStyle/>
                    <a:p>
                      <a:pPr>
                        <a:spcAft>
                          <a:spcPts val="600"/>
                        </a:spcAft>
                      </a:pPr>
                      <a:r>
                        <a:rPr lang="en-AU" sz="1200" noProof="0"/>
                        <a:t>[no regional information for example sentences]</a:t>
                      </a:r>
                    </a:p>
                  </a:txBody>
                  <a:tcPr anchor="ctr"/>
                </a:tc>
                <a:tc>
                  <a:txBody>
                    <a:bodyPr/>
                    <a:lstStyle/>
                    <a:p>
                      <a:pPr>
                        <a:spcAft>
                          <a:spcPts val="600"/>
                        </a:spcAft>
                      </a:pPr>
                      <a:r>
                        <a:rPr lang="en-AU" sz="1200" noProof="0"/>
                        <a:t>totally correct</a:t>
                      </a:r>
                    </a:p>
                  </a:txBody>
                  <a:tcPr anchor="ctr"/>
                </a:tc>
                <a:tc>
                  <a:txBody>
                    <a:bodyPr/>
                    <a:lstStyle/>
                    <a:p>
                      <a:pPr>
                        <a:spcAft>
                          <a:spcPts val="600"/>
                        </a:spcAft>
                      </a:pPr>
                      <a:r>
                        <a:rPr lang="en-AU" sz="1200" noProof="0"/>
                        <a:t>[no regional information for example sentence]</a:t>
                      </a:r>
                    </a:p>
                  </a:txBody>
                  <a:tcPr anchor="ctr"/>
                </a:tc>
                <a:tc>
                  <a:txBody>
                    <a:bodyPr/>
                    <a:lstStyle/>
                    <a:p>
                      <a:pPr>
                        <a:spcAft>
                          <a:spcPts val="600"/>
                        </a:spcAft>
                      </a:pPr>
                      <a:r>
                        <a:rPr lang="en-AU" sz="1200" noProof="0"/>
                        <a:t>totally correct</a:t>
                      </a:r>
                    </a:p>
                  </a:txBody>
                  <a:tcPr anchor="ctr"/>
                </a:tc>
                <a:extLst>
                  <a:ext uri="{0D108BD9-81ED-4DB2-BD59-A6C34878D82A}">
                    <a16:rowId xmlns:a16="http://schemas.microsoft.com/office/drawing/2014/main" val="2986951419"/>
                  </a:ext>
                </a:extLst>
              </a:tr>
              <a:tr h="537193">
                <a:tc>
                  <a:txBody>
                    <a:bodyPr/>
                    <a:lstStyle/>
                    <a:p>
                      <a:pPr>
                        <a:spcAft>
                          <a:spcPts val="600"/>
                        </a:spcAft>
                      </a:pPr>
                      <a:r>
                        <a:rPr lang="en-AU" sz="1200" noProof="0"/>
                        <a:t>Overall evaluation of data fidelity</a:t>
                      </a:r>
                    </a:p>
                  </a:txBody>
                  <a:tcPr anchor="ctr"/>
                </a:tc>
                <a:tc>
                  <a:txBody>
                    <a:bodyPr/>
                    <a:lstStyle/>
                    <a:p>
                      <a:pPr>
                        <a:spcAft>
                          <a:spcPts val="600"/>
                        </a:spcAft>
                      </a:pPr>
                      <a:r>
                        <a:rPr lang="en-AU" sz="1200" noProof="0"/>
                        <a:t>How is the generated article evaluated overall in terms of data fidelity?</a:t>
                      </a:r>
                    </a:p>
                  </a:txBody>
                  <a:tcPr anchor="ctr"/>
                </a:tc>
                <a:tc>
                  <a:txBody>
                    <a:bodyPr/>
                    <a:lstStyle/>
                    <a:p>
                      <a:pPr>
                        <a:spcAft>
                          <a:spcPts val="600"/>
                        </a:spcAft>
                      </a:pPr>
                      <a:r>
                        <a:rPr lang="en-AU" sz="1200" noProof="0"/>
                        <a:t>good</a:t>
                      </a:r>
                    </a:p>
                  </a:txBody>
                  <a:tcPr anchor="ctr"/>
                </a:tc>
                <a:tc>
                  <a:txBody>
                    <a:bodyPr/>
                    <a:lstStyle/>
                    <a:p>
                      <a:pPr>
                        <a:spcAft>
                          <a:spcPts val="600"/>
                        </a:spcAft>
                      </a:pPr>
                      <a:r>
                        <a:rPr lang="en-AU" sz="1200" noProof="0"/>
                        <a:t>very good</a:t>
                      </a:r>
                    </a:p>
                  </a:txBody>
                  <a:tcPr anchor="ctr"/>
                </a:tc>
                <a:tc>
                  <a:txBody>
                    <a:bodyPr/>
                    <a:lstStyle/>
                    <a:p>
                      <a:pPr>
                        <a:spcAft>
                          <a:spcPts val="600"/>
                        </a:spcAft>
                      </a:pPr>
                      <a:r>
                        <a:rPr lang="en-AU" sz="1200" noProof="0"/>
                        <a:t>adequate</a:t>
                      </a:r>
                    </a:p>
                  </a:txBody>
                  <a:tcPr anchor="ctr"/>
                </a:tc>
                <a:tc>
                  <a:txBody>
                    <a:bodyPr/>
                    <a:lstStyle/>
                    <a:p>
                      <a:pPr>
                        <a:spcAft>
                          <a:spcPts val="600"/>
                        </a:spcAft>
                      </a:pPr>
                      <a:r>
                        <a:rPr lang="en-AU" sz="1200" noProof="0"/>
                        <a:t>satisfactory</a:t>
                      </a:r>
                    </a:p>
                  </a:txBody>
                  <a:tcPr anchor="ctr"/>
                </a:tc>
                <a:extLst>
                  <a:ext uri="{0D108BD9-81ED-4DB2-BD59-A6C34878D82A}">
                    <a16:rowId xmlns:a16="http://schemas.microsoft.com/office/drawing/2014/main" val="274427193"/>
                  </a:ext>
                </a:extLst>
              </a:tr>
              <a:tr h="311231">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tc>
                  <a:txBody>
                    <a:bodyPr/>
                    <a:lstStyle/>
                    <a:p>
                      <a:pPr>
                        <a:spcAft>
                          <a:spcPts val="600"/>
                        </a:spcAft>
                      </a:pPr>
                      <a:r>
                        <a:rPr lang="en-AU" sz="1200" noProof="0"/>
                        <a:t>…</a:t>
                      </a:r>
                    </a:p>
                  </a:txBody>
                  <a:tcPr anchor="ctr"/>
                </a:tc>
                <a:extLst>
                  <a:ext uri="{0D108BD9-81ED-4DB2-BD59-A6C34878D82A}">
                    <a16:rowId xmlns:a16="http://schemas.microsoft.com/office/drawing/2014/main" val="283719348"/>
                  </a:ext>
                </a:extLst>
              </a:tr>
            </a:tbl>
          </a:graphicData>
        </a:graphic>
      </p:graphicFrame>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panose="02040502050505030304" pitchFamily="18" charset="0"/>
              </a:rPr>
              <a:t>Data Fidelity</a:t>
            </a:r>
            <a:endParaRPr lang="en-AU" i="1">
              <a:solidFill>
                <a:srgbClr val="0047BB"/>
              </a:solidFill>
              <a:latin typeface="Palatino Linotype" panose="02040502050505030304" pitchFamily="18" charset="0"/>
            </a:endParaRPr>
          </a:p>
        </p:txBody>
      </p:sp>
      <p:sp>
        <p:nvSpPr>
          <p:cNvPr id="4" name="Rectangle: Rounded Corners 3">
            <a:extLst>
              <a:ext uri="{FF2B5EF4-FFF2-40B4-BE49-F238E27FC236}">
                <a16:creationId xmlns:a16="http://schemas.microsoft.com/office/drawing/2014/main" id="{39E00E00-C090-49C0-C6BD-89B3BC69B326}"/>
              </a:ext>
            </a:extLst>
          </p:cNvPr>
          <p:cNvSpPr/>
          <p:nvPr/>
        </p:nvSpPr>
        <p:spPr>
          <a:xfrm>
            <a:off x="-11" y="2150982"/>
            <a:ext cx="12188143" cy="932948"/>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F7DD2BE5-F1BF-83F0-A99C-988B1587DAFC}"/>
              </a:ext>
            </a:extLst>
          </p:cNvPr>
          <p:cNvSpPr/>
          <p:nvPr/>
        </p:nvSpPr>
        <p:spPr>
          <a:xfrm>
            <a:off x="-11" y="3130696"/>
            <a:ext cx="12188143" cy="1010704"/>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9840974C-6267-0217-F7FF-47204CB38941}"/>
              </a:ext>
            </a:extLst>
          </p:cNvPr>
          <p:cNvSpPr/>
          <p:nvPr/>
        </p:nvSpPr>
        <p:spPr>
          <a:xfrm>
            <a:off x="4654" y="5810136"/>
            <a:ext cx="12188143" cy="60637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119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909C880-02A5-40B0-A086-AC43DA578624}"/>
              </a:ext>
            </a:extLst>
          </p:cNvPr>
          <p:cNvSpPr>
            <a:spLocks noGrp="1"/>
          </p:cNvSpPr>
          <p:nvPr>
            <p:ph type="title"/>
          </p:nvPr>
        </p:nvSpPr>
        <p:spPr/>
        <p:txBody>
          <a:bodyPr/>
          <a:lstStyle/>
          <a:p>
            <a:r>
              <a:rPr lang="en-AU">
                <a:solidFill>
                  <a:srgbClr val="0047BB"/>
                </a:solidFill>
                <a:latin typeface="Palatino Linotype" panose="02040502050505030304" pitchFamily="18" charset="0"/>
              </a:rPr>
              <a:t>WBÖ Project</a:t>
            </a:r>
          </a:p>
        </p:txBody>
      </p:sp>
      <p:sp>
        <p:nvSpPr>
          <p:cNvPr id="5" name="Textplatzhalter 4">
            <a:extLst>
              <a:ext uri="{FF2B5EF4-FFF2-40B4-BE49-F238E27FC236}">
                <a16:creationId xmlns:a16="http://schemas.microsoft.com/office/drawing/2014/main" id="{5D2A6DC5-BF22-4074-A2A6-A6B39FD9BEB3}"/>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28633734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A50D8-0A65-CBC3-A7A3-64A3DCDBCF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307EC7-05D1-7421-E638-AAC3B957A726}"/>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a:rPr>
              <a:t>Llama 3.3 - F1 Scores</a:t>
            </a:r>
            <a:endParaRPr lang="en-AU">
              <a:latin typeface="Palatino Linotype" panose="02040502050505030304" pitchFamily="18" charset="0"/>
            </a:endParaRPr>
          </a:p>
        </p:txBody>
      </p:sp>
      <p:graphicFrame>
        <p:nvGraphicFramePr>
          <p:cNvPr id="6" name="Content Placeholder 5">
            <a:extLst>
              <a:ext uri="{FF2B5EF4-FFF2-40B4-BE49-F238E27FC236}">
                <a16:creationId xmlns:a16="http://schemas.microsoft.com/office/drawing/2014/main" id="{CE846D6C-0A68-4B08-1DFD-E8C1A6EDBAC6}"/>
              </a:ext>
            </a:extLst>
          </p:cNvPr>
          <p:cNvGraphicFramePr>
            <a:graphicFrameLocks noGrp="1"/>
          </p:cNvGraphicFramePr>
          <p:nvPr>
            <p:ph idx="1"/>
            <p:extLst>
              <p:ext uri="{D42A27DB-BD31-4B8C-83A1-F6EECF244321}">
                <p14:modId xmlns:p14="http://schemas.microsoft.com/office/powerpoint/2010/main" val="4127413630"/>
              </p:ext>
            </p:extLst>
          </p:nvPr>
        </p:nvGraphicFramePr>
        <p:xfrm>
          <a:off x="658906" y="1715154"/>
          <a:ext cx="10323511" cy="4953000"/>
        </p:xfrm>
        <a:graphic>
          <a:graphicData uri="http://schemas.openxmlformats.org/drawingml/2006/table">
            <a:tbl>
              <a:tblPr bandRow="1">
                <a:tableStyleId>{5C22544A-7EE6-4342-B048-85BDC9FD1C3A}</a:tableStyleId>
              </a:tblPr>
              <a:tblGrid>
                <a:gridCol w="1908548">
                  <a:extLst>
                    <a:ext uri="{9D8B030D-6E8A-4147-A177-3AD203B41FA5}">
                      <a16:colId xmlns:a16="http://schemas.microsoft.com/office/drawing/2014/main" val="12954210"/>
                    </a:ext>
                  </a:extLst>
                </a:gridCol>
                <a:gridCol w="2130248">
                  <a:extLst>
                    <a:ext uri="{9D8B030D-6E8A-4147-A177-3AD203B41FA5}">
                      <a16:colId xmlns:a16="http://schemas.microsoft.com/office/drawing/2014/main" val="2611105240"/>
                    </a:ext>
                  </a:extLst>
                </a:gridCol>
                <a:gridCol w="2159166">
                  <a:extLst>
                    <a:ext uri="{9D8B030D-6E8A-4147-A177-3AD203B41FA5}">
                      <a16:colId xmlns:a16="http://schemas.microsoft.com/office/drawing/2014/main" val="3180358901"/>
                    </a:ext>
                  </a:extLst>
                </a:gridCol>
                <a:gridCol w="2236279">
                  <a:extLst>
                    <a:ext uri="{9D8B030D-6E8A-4147-A177-3AD203B41FA5}">
                      <a16:colId xmlns:a16="http://schemas.microsoft.com/office/drawing/2014/main" val="432275012"/>
                    </a:ext>
                  </a:extLst>
                </a:gridCol>
                <a:gridCol w="1889270">
                  <a:extLst>
                    <a:ext uri="{9D8B030D-6E8A-4147-A177-3AD203B41FA5}">
                      <a16:colId xmlns:a16="http://schemas.microsoft.com/office/drawing/2014/main" val="2382033009"/>
                    </a:ext>
                  </a:extLst>
                </a:gridCol>
              </a:tblGrid>
              <a:tr h="619125">
                <a:tc>
                  <a:txBody>
                    <a:bodyPr/>
                    <a:lstStyle/>
                    <a:p>
                      <a:pPr algn="ctr" fontAlgn="base">
                        <a:lnSpc>
                          <a:spcPts val="2175"/>
                        </a:lnSpc>
                        <a:buNone/>
                      </a:pPr>
                      <a:r>
                        <a:rPr lang="en-US" sz="1800" b="1">
                          <a:solidFill>
                            <a:srgbClr val="FFFFFF"/>
                          </a:solidFill>
                          <a:effectLst/>
                          <a:latin typeface="Palatino Linotype" panose="02040502050505030304" pitchFamily="18" charset="0"/>
                        </a:rPr>
                        <a:t>Lemma</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Core Meanings</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Paper Slips</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Regions</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Combined</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2405640251"/>
                  </a:ext>
                </a:extLst>
              </a:tr>
              <a:tr h="619125">
                <a:tc>
                  <a:txBody>
                    <a:bodyPr/>
                    <a:lstStyle/>
                    <a:p>
                      <a:pPr algn="ctr" fontAlgn="base">
                        <a:lnSpc>
                          <a:spcPts val="2175"/>
                        </a:lnSpc>
                        <a:buNone/>
                      </a:pPr>
                      <a:r>
                        <a:rPr lang="en-US" sz="1800">
                          <a:effectLst/>
                          <a:latin typeface="Palatino Linotype" panose="02040502050505030304" pitchFamily="18" charset="0"/>
                        </a:rPr>
                        <a:t>gockert</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0,250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0,939</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0,667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0,843</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150430968"/>
                  </a:ext>
                </a:extLst>
              </a:tr>
              <a:tr h="619125">
                <a:tc>
                  <a:txBody>
                    <a:bodyPr/>
                    <a:lstStyle/>
                    <a:p>
                      <a:pPr algn="ctr" fontAlgn="base">
                        <a:lnSpc>
                          <a:spcPts val="2175"/>
                        </a:lnSpc>
                        <a:buNone/>
                      </a:pPr>
                      <a:r>
                        <a:rPr lang="en-US" sz="1800">
                          <a:effectLst/>
                          <a:latin typeface="Palatino Linotype" panose="02040502050505030304" pitchFamily="18" charset="0"/>
                        </a:rPr>
                        <a:t>kindisch</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0,571</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0,653</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0,375</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0,612</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226517807"/>
                  </a:ext>
                </a:extLst>
              </a:tr>
              <a:tr h="619125">
                <a:tc>
                  <a:txBody>
                    <a:bodyPr/>
                    <a:lstStyle/>
                    <a:p>
                      <a:pPr algn="ctr" fontAlgn="base">
                        <a:lnSpc>
                          <a:spcPts val="2175"/>
                        </a:lnSpc>
                        <a:buNone/>
                      </a:pPr>
                      <a:r>
                        <a:rPr lang="en-US" sz="1800">
                          <a:effectLst/>
                          <a:latin typeface="Palatino Linotype" panose="02040502050505030304" pitchFamily="18" charset="0"/>
                        </a:rPr>
                        <a:t>käuen</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0,909</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0,104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0,897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0,266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59480383"/>
                  </a:ext>
                </a:extLst>
              </a:tr>
              <a:tr h="619125">
                <a:tc>
                  <a:txBody>
                    <a:bodyPr/>
                    <a:lstStyle/>
                    <a:p>
                      <a:pPr algn="ctr" fontAlgn="base">
                        <a:lnSpc>
                          <a:spcPts val="2175"/>
                        </a:lnSpc>
                        <a:buNone/>
                      </a:pPr>
                      <a:r>
                        <a:rPr lang="en-US" sz="1800">
                          <a:effectLst/>
                          <a:latin typeface="Palatino Linotype" panose="02040502050505030304" pitchFamily="18" charset="0"/>
                        </a:rPr>
                        <a:t>kenten</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0,847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0,696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0,822</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102391567"/>
                  </a:ext>
                </a:extLst>
              </a:tr>
              <a:tr h="619125">
                <a:tc>
                  <a:txBody>
                    <a:bodyPr/>
                    <a:lstStyle/>
                    <a:p>
                      <a:pPr algn="ctr" fontAlgn="base">
                        <a:lnSpc>
                          <a:spcPts val="2175"/>
                        </a:lnSpc>
                        <a:buNone/>
                      </a:pPr>
                      <a:r>
                        <a:rPr lang="en-US" sz="1800">
                          <a:effectLst/>
                          <a:latin typeface="Palatino Linotype" panose="02040502050505030304" pitchFamily="18" charset="0"/>
                        </a:rPr>
                        <a:t>Köder</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0,889</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0,794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0,927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0,820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1683415021"/>
                  </a:ext>
                </a:extLst>
              </a:tr>
              <a:tr h="619125">
                <a:tc>
                  <a:txBody>
                    <a:bodyPr/>
                    <a:lstStyle/>
                    <a:p>
                      <a:pPr algn="ctr" fontAlgn="base">
                        <a:lnSpc>
                          <a:spcPts val="2175"/>
                        </a:lnSpc>
                        <a:buNone/>
                      </a:pPr>
                      <a:r>
                        <a:rPr lang="en-US" sz="1800">
                          <a:effectLst/>
                          <a:latin typeface="Palatino Linotype" panose="02040502050505030304" pitchFamily="18" charset="0"/>
                        </a:rPr>
                        <a:t>ködern</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0,571</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0,976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0,857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0,903</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554481239"/>
                  </a:ext>
                </a:extLst>
              </a:tr>
              <a:tr h="619125">
                <a:tc>
                  <a:txBody>
                    <a:bodyPr/>
                    <a:lstStyle/>
                    <a:p>
                      <a:pPr fontAlgn="ctr">
                        <a:buNone/>
                      </a:pP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0,706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0,546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0,807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0,600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759789498"/>
                  </a:ext>
                </a:extLst>
              </a:tr>
            </a:tbl>
          </a:graphicData>
        </a:graphic>
      </p:graphicFrame>
    </p:spTree>
    <p:extLst>
      <p:ext uri="{BB962C8B-B14F-4D97-AF65-F5344CB8AC3E}">
        <p14:creationId xmlns:p14="http://schemas.microsoft.com/office/powerpoint/2010/main" val="2089054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F24C1-941A-138D-1AB0-7B57FE58B0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B625BE-B72F-89C9-572F-B0926C93F070}"/>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a:rPr>
              <a:t>Claude Sonnet 4 - F1 Scores</a:t>
            </a:r>
            <a:endParaRPr lang="en-AU">
              <a:latin typeface="Palatino Linotype" panose="02040502050505030304" pitchFamily="18" charset="0"/>
            </a:endParaRPr>
          </a:p>
        </p:txBody>
      </p:sp>
      <p:graphicFrame>
        <p:nvGraphicFramePr>
          <p:cNvPr id="6" name="Content Placeholder 5">
            <a:extLst>
              <a:ext uri="{FF2B5EF4-FFF2-40B4-BE49-F238E27FC236}">
                <a16:creationId xmlns:a16="http://schemas.microsoft.com/office/drawing/2014/main" id="{191D2609-C635-A9F0-4E51-907BCF4A250D}"/>
              </a:ext>
            </a:extLst>
          </p:cNvPr>
          <p:cNvGraphicFramePr>
            <a:graphicFrameLocks noGrp="1"/>
          </p:cNvGraphicFramePr>
          <p:nvPr>
            <p:ph idx="1"/>
            <p:extLst>
              <p:ext uri="{D42A27DB-BD31-4B8C-83A1-F6EECF244321}">
                <p14:modId xmlns:p14="http://schemas.microsoft.com/office/powerpoint/2010/main" val="3324653969"/>
              </p:ext>
            </p:extLst>
          </p:nvPr>
        </p:nvGraphicFramePr>
        <p:xfrm>
          <a:off x="685800" y="1580684"/>
          <a:ext cx="10323511" cy="4953000"/>
        </p:xfrm>
        <a:graphic>
          <a:graphicData uri="http://schemas.openxmlformats.org/drawingml/2006/table">
            <a:tbl>
              <a:tblPr bandRow="1">
                <a:tableStyleId>{5C22544A-7EE6-4342-B048-85BDC9FD1C3A}</a:tableStyleId>
              </a:tblPr>
              <a:tblGrid>
                <a:gridCol w="1908548">
                  <a:extLst>
                    <a:ext uri="{9D8B030D-6E8A-4147-A177-3AD203B41FA5}">
                      <a16:colId xmlns:a16="http://schemas.microsoft.com/office/drawing/2014/main" val="767650616"/>
                    </a:ext>
                  </a:extLst>
                </a:gridCol>
                <a:gridCol w="2130248">
                  <a:extLst>
                    <a:ext uri="{9D8B030D-6E8A-4147-A177-3AD203B41FA5}">
                      <a16:colId xmlns:a16="http://schemas.microsoft.com/office/drawing/2014/main" val="3484876747"/>
                    </a:ext>
                  </a:extLst>
                </a:gridCol>
                <a:gridCol w="2159166">
                  <a:extLst>
                    <a:ext uri="{9D8B030D-6E8A-4147-A177-3AD203B41FA5}">
                      <a16:colId xmlns:a16="http://schemas.microsoft.com/office/drawing/2014/main" val="145162546"/>
                    </a:ext>
                  </a:extLst>
                </a:gridCol>
                <a:gridCol w="2236279">
                  <a:extLst>
                    <a:ext uri="{9D8B030D-6E8A-4147-A177-3AD203B41FA5}">
                      <a16:colId xmlns:a16="http://schemas.microsoft.com/office/drawing/2014/main" val="3329499201"/>
                    </a:ext>
                  </a:extLst>
                </a:gridCol>
                <a:gridCol w="1889270">
                  <a:extLst>
                    <a:ext uri="{9D8B030D-6E8A-4147-A177-3AD203B41FA5}">
                      <a16:colId xmlns:a16="http://schemas.microsoft.com/office/drawing/2014/main" val="3601602734"/>
                    </a:ext>
                  </a:extLst>
                </a:gridCol>
              </a:tblGrid>
              <a:tr h="619125">
                <a:tc>
                  <a:txBody>
                    <a:bodyPr/>
                    <a:lstStyle/>
                    <a:p>
                      <a:pPr algn="ctr" fontAlgn="base">
                        <a:lnSpc>
                          <a:spcPts val="2175"/>
                        </a:lnSpc>
                        <a:buNone/>
                      </a:pPr>
                      <a:r>
                        <a:rPr lang="en-US" sz="1800" b="1">
                          <a:solidFill>
                            <a:srgbClr val="FFFFFF"/>
                          </a:solidFill>
                          <a:effectLst/>
                          <a:latin typeface="Palatino Linotype" panose="02040502050505030304" pitchFamily="18" charset="0"/>
                        </a:rPr>
                        <a:t>Lemmata</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Core Meanings</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Paper Slips</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Regions</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Combined</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553736437"/>
                  </a:ext>
                </a:extLst>
              </a:tr>
              <a:tr h="619125">
                <a:tc>
                  <a:txBody>
                    <a:bodyPr/>
                    <a:lstStyle/>
                    <a:p>
                      <a:pPr algn="ctr" fontAlgn="base">
                        <a:lnSpc>
                          <a:spcPts val="2175"/>
                        </a:lnSpc>
                        <a:buNone/>
                      </a:pPr>
                      <a:r>
                        <a:rPr lang="en-US" sz="1800">
                          <a:effectLst/>
                          <a:latin typeface="Palatino Linotype" panose="02040502050505030304" pitchFamily="18" charset="0"/>
                        </a:rPr>
                        <a:t>gockert</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0,400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0,807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0,667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0,761</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227802709"/>
                  </a:ext>
                </a:extLst>
              </a:tr>
              <a:tr h="619125">
                <a:tc>
                  <a:txBody>
                    <a:bodyPr/>
                    <a:lstStyle/>
                    <a:p>
                      <a:pPr algn="ctr" fontAlgn="base">
                        <a:lnSpc>
                          <a:spcPts val="2175"/>
                        </a:lnSpc>
                        <a:buNone/>
                      </a:pPr>
                      <a:r>
                        <a:rPr lang="en-US" sz="1800">
                          <a:effectLst/>
                          <a:latin typeface="Palatino Linotype" panose="02040502050505030304" pitchFamily="18" charset="0"/>
                        </a:rPr>
                        <a:t>kindisch</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0,533</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0,207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0,815</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9706942"/>
                  </a:ext>
                </a:extLst>
              </a:tr>
              <a:tr h="619125">
                <a:tc>
                  <a:txBody>
                    <a:bodyPr/>
                    <a:lstStyle/>
                    <a:p>
                      <a:pPr algn="ctr" fontAlgn="base">
                        <a:lnSpc>
                          <a:spcPts val="2175"/>
                        </a:lnSpc>
                        <a:buNone/>
                      </a:pPr>
                      <a:r>
                        <a:rPr lang="en-US" sz="1800">
                          <a:effectLst/>
                          <a:latin typeface="Palatino Linotype" panose="02040502050505030304" pitchFamily="18" charset="0"/>
                        </a:rPr>
                        <a:t>käuen</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0,857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0,998</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2975095495"/>
                  </a:ext>
                </a:extLst>
              </a:tr>
              <a:tr h="619125">
                <a:tc>
                  <a:txBody>
                    <a:bodyPr/>
                    <a:lstStyle/>
                    <a:p>
                      <a:pPr algn="ctr" fontAlgn="base">
                        <a:lnSpc>
                          <a:spcPts val="2175"/>
                        </a:lnSpc>
                        <a:buNone/>
                      </a:pPr>
                      <a:r>
                        <a:rPr lang="en-US" sz="1800">
                          <a:effectLst/>
                          <a:latin typeface="Palatino Linotype" panose="02040502050505030304" pitchFamily="18" charset="0"/>
                        </a:rPr>
                        <a:t>kenten</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0,750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0,885</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0,907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805587333"/>
                  </a:ext>
                </a:extLst>
              </a:tr>
              <a:tr h="619125">
                <a:tc>
                  <a:txBody>
                    <a:bodyPr/>
                    <a:lstStyle/>
                    <a:p>
                      <a:pPr algn="ctr" fontAlgn="base">
                        <a:lnSpc>
                          <a:spcPts val="2175"/>
                        </a:lnSpc>
                        <a:buNone/>
                      </a:pPr>
                      <a:r>
                        <a:rPr lang="en-US" sz="1800">
                          <a:effectLst/>
                          <a:latin typeface="Palatino Linotype" panose="02040502050505030304" pitchFamily="18" charset="0"/>
                        </a:rPr>
                        <a:t>Köder</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0,857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0,935</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63221759"/>
                  </a:ext>
                </a:extLst>
              </a:tr>
              <a:tr h="619125">
                <a:tc>
                  <a:txBody>
                    <a:bodyPr/>
                    <a:lstStyle/>
                    <a:p>
                      <a:pPr algn="ctr" fontAlgn="base">
                        <a:lnSpc>
                          <a:spcPts val="2175"/>
                        </a:lnSpc>
                        <a:buNone/>
                      </a:pPr>
                      <a:r>
                        <a:rPr lang="en-US" sz="1800">
                          <a:effectLst/>
                          <a:latin typeface="Palatino Linotype" panose="02040502050505030304" pitchFamily="18" charset="0"/>
                        </a:rPr>
                        <a:t>ködern</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0,857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1,000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0,512</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0,761</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2985129334"/>
                  </a:ext>
                </a:extLst>
              </a:tr>
              <a:tr h="619125">
                <a:tc>
                  <a:txBody>
                    <a:bodyPr/>
                    <a:lstStyle/>
                    <a:p>
                      <a:pPr fontAlgn="ctr">
                        <a:buNone/>
                      </a:pP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0,714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0,937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0,944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0,934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749566580"/>
                  </a:ext>
                </a:extLst>
              </a:tr>
            </a:tbl>
          </a:graphicData>
        </a:graphic>
      </p:graphicFrame>
    </p:spTree>
    <p:extLst>
      <p:ext uri="{BB962C8B-B14F-4D97-AF65-F5344CB8AC3E}">
        <p14:creationId xmlns:p14="http://schemas.microsoft.com/office/powerpoint/2010/main" val="38075342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C999C-86E1-3B69-9A0C-7AB64EEE6F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02E756-3F25-690F-3A7F-DD510B613F0B}"/>
              </a:ext>
            </a:extLst>
          </p:cNvPr>
          <p:cNvSpPr>
            <a:spLocks noGrp="1"/>
          </p:cNvSpPr>
          <p:nvPr>
            <p:ph type="title"/>
          </p:nvPr>
        </p:nvSpPr>
        <p:spPr>
          <a:xfrm>
            <a:off x="2495549" y="572180"/>
            <a:ext cx="9363941" cy="1157287"/>
          </a:xfrm>
        </p:spPr>
        <p:txBody>
          <a:bodyPr>
            <a:normAutofit fontScale="90000"/>
          </a:bodyPr>
          <a:lstStyle/>
          <a:p>
            <a:pPr algn="l"/>
            <a:r>
              <a:rPr lang="en-AU">
                <a:solidFill>
                  <a:srgbClr val="0047BB"/>
                </a:solidFill>
                <a:latin typeface="Palatino Linotype"/>
              </a:rPr>
              <a:t>Claude Sonnet 5 vs. Llama 3.3 - </a:t>
            </a:r>
            <a:br>
              <a:rPr lang="en-AU">
                <a:solidFill>
                  <a:srgbClr val="0047BB"/>
                </a:solidFill>
                <a:latin typeface="Palatino Linotype"/>
              </a:rPr>
            </a:br>
            <a:r>
              <a:rPr lang="en-AU">
                <a:solidFill>
                  <a:srgbClr val="0047BB"/>
                </a:solidFill>
                <a:latin typeface="Palatino Linotype"/>
              </a:rPr>
              <a:t>F1 Scores</a:t>
            </a:r>
            <a:endParaRPr lang="en-AU">
              <a:latin typeface="Palatino Linotype" panose="02040502050505030304" pitchFamily="18" charset="0"/>
            </a:endParaRPr>
          </a:p>
        </p:txBody>
      </p:sp>
      <p:graphicFrame>
        <p:nvGraphicFramePr>
          <p:cNvPr id="6" name="Content Placeholder 5">
            <a:extLst>
              <a:ext uri="{FF2B5EF4-FFF2-40B4-BE49-F238E27FC236}">
                <a16:creationId xmlns:a16="http://schemas.microsoft.com/office/drawing/2014/main" id="{FFFDDB7F-33E0-6417-3FED-134AB87B2C6F}"/>
              </a:ext>
            </a:extLst>
          </p:cNvPr>
          <p:cNvGraphicFramePr>
            <a:graphicFrameLocks noGrp="1"/>
          </p:cNvGraphicFramePr>
          <p:nvPr>
            <p:ph idx="1"/>
          </p:nvPr>
        </p:nvGraphicFramePr>
        <p:xfrm>
          <a:off x="838200" y="2055813"/>
          <a:ext cx="10323511" cy="3095625"/>
        </p:xfrm>
        <a:graphic>
          <a:graphicData uri="http://schemas.openxmlformats.org/drawingml/2006/table">
            <a:tbl>
              <a:tblPr bandRow="1">
                <a:tableStyleId>{5C22544A-7EE6-4342-B048-85BDC9FD1C3A}</a:tableStyleId>
              </a:tblPr>
              <a:tblGrid>
                <a:gridCol w="3178935">
                  <a:extLst>
                    <a:ext uri="{9D8B030D-6E8A-4147-A177-3AD203B41FA5}">
                      <a16:colId xmlns:a16="http://schemas.microsoft.com/office/drawing/2014/main" val="3407035323"/>
                    </a:ext>
                  </a:extLst>
                </a:gridCol>
                <a:gridCol w="3548205">
                  <a:extLst>
                    <a:ext uri="{9D8B030D-6E8A-4147-A177-3AD203B41FA5}">
                      <a16:colId xmlns:a16="http://schemas.microsoft.com/office/drawing/2014/main" val="1289283667"/>
                    </a:ext>
                  </a:extLst>
                </a:gridCol>
                <a:gridCol w="3596371">
                  <a:extLst>
                    <a:ext uri="{9D8B030D-6E8A-4147-A177-3AD203B41FA5}">
                      <a16:colId xmlns:a16="http://schemas.microsoft.com/office/drawing/2014/main" val="533765009"/>
                    </a:ext>
                  </a:extLst>
                </a:gridCol>
              </a:tblGrid>
              <a:tr h="619125">
                <a:tc>
                  <a:txBody>
                    <a:bodyPr/>
                    <a:lstStyle/>
                    <a:p>
                      <a:pPr algn="ctr" fontAlgn="base">
                        <a:lnSpc>
                          <a:spcPts val="2175"/>
                        </a:lnSpc>
                        <a:buNone/>
                      </a:pPr>
                      <a:r>
                        <a:rPr lang="en-US" sz="1800" b="1">
                          <a:solidFill>
                            <a:srgbClr val="FFFFFF"/>
                          </a:solidFill>
                          <a:effectLst/>
                          <a:latin typeface="Palatino Linotype" panose="02040502050505030304" pitchFamily="18" charset="0"/>
                        </a:rPr>
                        <a:t>Category</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Claude Sonnet 4</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Llama 3.3</a:t>
                      </a:r>
                      <a:endParaRPr lang="en-US" b="1">
                        <a:solidFill>
                          <a:srgbClr val="FFFFFF"/>
                        </a:solidFill>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37148"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223103577"/>
                  </a:ext>
                </a:extLst>
              </a:tr>
              <a:tr h="619125">
                <a:tc>
                  <a:txBody>
                    <a:bodyPr/>
                    <a:lstStyle/>
                    <a:p>
                      <a:pPr algn="ctr" fontAlgn="base">
                        <a:lnSpc>
                          <a:spcPts val="2175"/>
                        </a:lnSpc>
                        <a:buNone/>
                      </a:pPr>
                      <a:r>
                        <a:rPr lang="en-US" sz="1800">
                          <a:effectLst/>
                          <a:latin typeface="Palatino Linotype" panose="02040502050505030304" pitchFamily="18" charset="0"/>
                        </a:rPr>
                        <a:t>Core Meanings</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0,714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0,706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37148"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216693210"/>
                  </a:ext>
                </a:extLst>
              </a:tr>
              <a:tr h="619125">
                <a:tc>
                  <a:txBody>
                    <a:bodyPr/>
                    <a:lstStyle/>
                    <a:p>
                      <a:pPr algn="ctr" fontAlgn="base">
                        <a:lnSpc>
                          <a:spcPts val="2175"/>
                        </a:lnSpc>
                        <a:buNone/>
                      </a:pPr>
                      <a:r>
                        <a:rPr lang="en-US" sz="1800">
                          <a:effectLst/>
                          <a:latin typeface="Palatino Linotype" panose="02040502050505030304" pitchFamily="18" charset="0"/>
                        </a:rPr>
                        <a:t>Paper Slips</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0,937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tc>
                  <a:txBody>
                    <a:bodyPr/>
                    <a:lstStyle/>
                    <a:p>
                      <a:pPr algn="ctr" fontAlgn="base">
                        <a:lnSpc>
                          <a:spcPts val="2175"/>
                        </a:lnSpc>
                        <a:buNone/>
                      </a:pPr>
                      <a:r>
                        <a:rPr lang="en-US" sz="1800">
                          <a:effectLst/>
                          <a:latin typeface="Palatino Linotype" panose="02040502050505030304" pitchFamily="18" charset="0"/>
                        </a:rPr>
                        <a:t>0,546</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118209666"/>
                  </a:ext>
                </a:extLst>
              </a:tr>
              <a:tr h="619125">
                <a:tc>
                  <a:txBody>
                    <a:bodyPr/>
                    <a:lstStyle/>
                    <a:p>
                      <a:pPr algn="ctr" fontAlgn="base">
                        <a:lnSpc>
                          <a:spcPts val="2175"/>
                        </a:lnSpc>
                        <a:buNone/>
                      </a:pPr>
                      <a:r>
                        <a:rPr lang="en-US" sz="1800">
                          <a:effectLst/>
                          <a:latin typeface="Palatino Linotype" panose="02040502050505030304" pitchFamily="18" charset="0"/>
                        </a:rPr>
                        <a:t>Regions</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0,944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tc>
                  <a:txBody>
                    <a:bodyPr/>
                    <a:lstStyle/>
                    <a:p>
                      <a:pPr algn="ctr" fontAlgn="base">
                        <a:lnSpc>
                          <a:spcPts val="2175"/>
                        </a:lnSpc>
                        <a:buNone/>
                      </a:pPr>
                      <a:r>
                        <a:rPr lang="en-US" sz="1800">
                          <a:effectLst/>
                          <a:latin typeface="Palatino Linotype" panose="02040502050505030304" pitchFamily="18" charset="0"/>
                        </a:rPr>
                        <a:t>0,807</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756887879"/>
                  </a:ext>
                </a:extLst>
              </a:tr>
              <a:tr h="619125">
                <a:tc>
                  <a:txBody>
                    <a:bodyPr/>
                    <a:lstStyle/>
                    <a:p>
                      <a:pPr fontAlgn="ctr">
                        <a:buNone/>
                      </a:pP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0,934</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tc>
                  <a:txBody>
                    <a:bodyPr/>
                    <a:lstStyle/>
                    <a:p>
                      <a:pPr algn="ctr" fontAlgn="base">
                        <a:lnSpc>
                          <a:spcPts val="2175"/>
                        </a:lnSpc>
                        <a:buNone/>
                      </a:pPr>
                      <a:r>
                        <a:rPr lang="en-US" sz="1800" b="1">
                          <a:solidFill>
                            <a:srgbClr val="FFFFFF"/>
                          </a:solidFill>
                          <a:effectLst/>
                          <a:latin typeface="Palatino Linotype" panose="02040502050505030304" pitchFamily="18" charset="0"/>
                        </a:rPr>
                        <a:t>0,600</a:t>
                      </a:r>
                      <a:endParaRPr lang="en-US">
                        <a:effectLst/>
                      </a:endParaRPr>
                    </a:p>
                  </a:txBody>
                  <a:tcPr anchor="ctr">
                    <a:lnL w="12383" cap="flat" cmpd="sng" algn="ctr">
                      <a:solidFill>
                        <a:srgbClr val="FFFFFF"/>
                      </a:solidFill>
                      <a:prstDash val="solid"/>
                      <a:round/>
                      <a:headEnd type="none" w="med" len="med"/>
                      <a:tailEnd type="none" w="med" len="med"/>
                    </a:lnL>
                    <a:lnR w="12383" cap="flat" cmpd="sng" algn="ctr">
                      <a:solidFill>
                        <a:srgbClr val="FFFFFF"/>
                      </a:solidFill>
                      <a:prstDash val="solid"/>
                      <a:round/>
                      <a:headEnd type="none" w="med" len="med"/>
                      <a:tailEnd type="none" w="med" len="med"/>
                    </a:lnR>
                    <a:lnT w="12383" cap="flat" cmpd="sng" algn="ctr">
                      <a:solidFill>
                        <a:srgbClr val="FFFFFF"/>
                      </a:solidFill>
                      <a:prstDash val="solid"/>
                      <a:round/>
                      <a:headEnd type="none" w="med" len="med"/>
                      <a:tailEnd type="none" w="med" len="med"/>
                    </a:lnT>
                    <a:lnB w="12383"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627510407"/>
                  </a:ext>
                </a:extLst>
              </a:tr>
            </a:tbl>
          </a:graphicData>
        </a:graphic>
      </p:graphicFrame>
    </p:spTree>
    <p:extLst>
      <p:ext uri="{BB962C8B-B14F-4D97-AF65-F5344CB8AC3E}">
        <p14:creationId xmlns:p14="http://schemas.microsoft.com/office/powerpoint/2010/main" val="3516537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Conclusion</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r>
              <a:rPr lang="en-AU" sz="2000">
                <a:latin typeface="Palatino Linotype" panose="02040502050505030304" pitchFamily="18" charset="0"/>
              </a:rPr>
              <a:t>RAG + Chain of Thought significantly improves results</a:t>
            </a:r>
          </a:p>
          <a:p>
            <a:r>
              <a:rPr lang="en-AU" sz="2000">
                <a:latin typeface="Palatino Linotype" panose="02040502050505030304" pitchFamily="18" charset="0"/>
              </a:rPr>
              <a:t>Structured outputs possible</a:t>
            </a:r>
          </a:p>
          <a:p>
            <a:r>
              <a:rPr lang="en-AU" sz="2000">
                <a:latin typeface="Palatino Linotype" panose="02040502050505030304" pitchFamily="18" charset="0"/>
              </a:rPr>
              <a:t>Reduced hallucinations with careful prompt engineering</a:t>
            </a:r>
          </a:p>
          <a:p>
            <a:r>
              <a:rPr lang="en-AU" sz="2000">
                <a:latin typeface="Palatino Linotype" panose="02040502050505030304" pitchFamily="18" charset="0"/>
              </a:rPr>
              <a:t>Currently (still) better results with proprietary models</a:t>
            </a:r>
          </a:p>
          <a:p>
            <a:pPr marL="0" indent="0">
              <a:buNone/>
            </a:pPr>
            <a:endParaRPr lang="en-AU" sz="2000">
              <a:latin typeface="Palatino Linotype" panose="02040502050505030304" pitchFamily="18" charset="0"/>
            </a:endParaRPr>
          </a:p>
          <a:p>
            <a:pPr marL="0" indent="0">
              <a:buNone/>
            </a:pPr>
            <a:r>
              <a:rPr lang="en-AU" sz="2000" b="1">
                <a:latin typeface="Palatino Linotype" panose="02040502050505030304" pitchFamily="18" charset="0"/>
              </a:rPr>
              <a:t>Remaining challenges:</a:t>
            </a:r>
          </a:p>
          <a:p>
            <a:r>
              <a:rPr lang="en-AU" sz="2000">
                <a:latin typeface="Palatino Linotype" panose="02040502050505030304" pitchFamily="18" charset="0"/>
              </a:rPr>
              <a:t>Interpretability</a:t>
            </a:r>
          </a:p>
          <a:p>
            <a:r>
              <a:rPr lang="en-AU" sz="2000">
                <a:latin typeface="Palatino Linotype" panose="02040502050505030304" pitchFamily="18" charset="0"/>
              </a:rPr>
              <a:t>Efficiency vs. accuracy</a:t>
            </a:r>
          </a:p>
          <a:p>
            <a:r>
              <a:rPr lang="en-AU" sz="2000">
                <a:latin typeface="Palatino Linotype"/>
              </a:rPr>
              <a:t>Open weights vs. proprietary solutions</a:t>
            </a:r>
          </a:p>
        </p:txBody>
      </p:sp>
    </p:spTree>
    <p:extLst>
      <p:ext uri="{BB962C8B-B14F-4D97-AF65-F5344CB8AC3E}">
        <p14:creationId xmlns:p14="http://schemas.microsoft.com/office/powerpoint/2010/main" val="18064895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Outlook</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r>
              <a:rPr lang="en-AU" sz="2000">
                <a:latin typeface="Palatino Linotype"/>
              </a:rPr>
              <a:t>Completion of the pilot study, i.e., expansion of the experiments to all 100 lemmas; currently 12 lemmas processed</a:t>
            </a:r>
          </a:p>
          <a:p>
            <a:r>
              <a:rPr lang="en-AU" sz="2000">
                <a:latin typeface="Palatino Linotype"/>
              </a:rPr>
              <a:t>Operationalisation of the evaluation criteria for quantifiability</a:t>
            </a:r>
          </a:p>
          <a:p>
            <a:r>
              <a:rPr lang="en-AU" sz="2000">
                <a:latin typeface="Palatino Linotype"/>
              </a:rPr>
              <a:t>If necessary, improvement of the RAG and prompting strategy</a:t>
            </a:r>
          </a:p>
          <a:p>
            <a:r>
              <a:rPr lang="en-AU" sz="2000">
                <a:latin typeface="Palatino Linotype"/>
              </a:rPr>
              <a:t>If necessary, model adaptation</a:t>
            </a:r>
          </a:p>
          <a:p>
            <a:r>
              <a:rPr lang="en-AU" sz="2000">
                <a:latin typeface="Palatino Linotype"/>
              </a:rPr>
              <a:t>Testing of additional (open weights) models (emergence of centres and initiatives for shared use and optimization of LLMs)</a:t>
            </a:r>
          </a:p>
          <a:p>
            <a:r>
              <a:rPr lang="en-AU" sz="2000">
                <a:latin typeface="Palatino Linotype"/>
              </a:rPr>
              <a:t>Database enrichment</a:t>
            </a:r>
          </a:p>
          <a:p>
            <a:r>
              <a:rPr lang="en-AU" sz="2000">
                <a:latin typeface="Palatino Linotype"/>
              </a:rPr>
              <a:t>Agentic system (algorithms)</a:t>
            </a:r>
          </a:p>
          <a:p>
            <a:r>
              <a:rPr lang="en-AU" sz="2000">
                <a:latin typeface="Palatino Linotype"/>
              </a:rPr>
              <a:t>Expansion to compounds (and multi word expressions)</a:t>
            </a:r>
          </a:p>
        </p:txBody>
      </p:sp>
    </p:spTree>
    <p:extLst>
      <p:ext uri="{BB962C8B-B14F-4D97-AF65-F5344CB8AC3E}">
        <p14:creationId xmlns:p14="http://schemas.microsoft.com/office/powerpoint/2010/main" val="4749554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Outlook</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buNone/>
            </a:pPr>
            <a:r>
              <a:rPr lang="en-AU" sz="2000" b="1">
                <a:latin typeface="Palatino Linotype"/>
              </a:rPr>
              <a:t>Open questions:</a:t>
            </a:r>
          </a:p>
          <a:p>
            <a:r>
              <a:rPr lang="en-AU" sz="2000">
                <a:latin typeface="Palatino Linotype"/>
              </a:rPr>
              <a:t>Data sovereignty</a:t>
            </a:r>
          </a:p>
          <a:p>
            <a:r>
              <a:rPr lang="en-AU" sz="2000">
                <a:latin typeface="Palatino Linotype"/>
              </a:rPr>
              <a:t>Economic and ecological factors</a:t>
            </a:r>
          </a:p>
          <a:p>
            <a:r>
              <a:rPr lang="en-AU" sz="2000">
                <a:latin typeface="Palatino Linotype"/>
              </a:rPr>
              <a:t>Rapid technological development</a:t>
            </a:r>
          </a:p>
          <a:p>
            <a:r>
              <a:rPr lang="en-AU" sz="2000">
                <a:latin typeface="Palatino Linotype"/>
              </a:rPr>
              <a:t>Integration into the lexicographic workflow</a:t>
            </a:r>
          </a:p>
          <a:p>
            <a:r>
              <a:rPr lang="en-AU" sz="2000">
                <a:latin typeface="Palatino Linotype"/>
              </a:rPr>
              <a:t>Relevance for non-standard LLM research</a:t>
            </a:r>
            <a:endParaRPr lang="en-US" sz="2000">
              <a:latin typeface="Palatino Linotype"/>
            </a:endParaRPr>
          </a:p>
          <a:p>
            <a:r>
              <a:rPr lang="en-AU" sz="2000">
                <a:latin typeface="Palatino Linotype"/>
              </a:rPr>
              <a:t>Dialect spelling recognition by LLM</a:t>
            </a:r>
          </a:p>
          <a:p>
            <a:r>
              <a:rPr lang="en-AU" sz="2000">
                <a:latin typeface="Palatino Linotype"/>
              </a:rPr>
              <a:t>Role of LLMs vs. Lexicographers</a:t>
            </a:r>
            <a:endParaRPr lang="en-AU" sz="2000">
              <a:latin typeface="Palatino Linotype" panose="02040502050505030304" pitchFamily="18" charset="0"/>
            </a:endParaRPr>
          </a:p>
        </p:txBody>
      </p:sp>
    </p:spTree>
    <p:extLst>
      <p:ext uri="{BB962C8B-B14F-4D97-AF65-F5344CB8AC3E}">
        <p14:creationId xmlns:p14="http://schemas.microsoft.com/office/powerpoint/2010/main" val="26008124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References</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562431"/>
            <a:ext cx="10323286" cy="5100762"/>
          </a:xfrm>
        </p:spPr>
        <p:txBody>
          <a:bodyPr vert="horz" lIns="91440" tIns="45720" rIns="91440" bIns="45720" rtlCol="0" anchor="t">
            <a:normAutofit fontScale="55000" lnSpcReduction="20000"/>
          </a:bodyPr>
          <a:lstStyle/>
          <a:p>
            <a:pPr marL="0" indent="0">
              <a:lnSpc>
                <a:spcPct val="120000"/>
              </a:lnSpc>
              <a:spcBef>
                <a:spcPts val="0"/>
              </a:spcBef>
              <a:spcAft>
                <a:spcPts val="600"/>
              </a:spcAft>
              <a:buNone/>
            </a:pPr>
            <a:r>
              <a:rPr lang="en-AU" sz="2000">
                <a:latin typeface="Palatino Linotype" panose="02040502050505030304" pitchFamily="18" charset="0"/>
              </a:rPr>
              <a:t>Bowers, J. &amp; Stöckle, P. (2018). TEI and Bavarian dialect resources in Austria: updates from the DBÖ and WBÖ. In A.U. Frank, C. Ivanovic, F. </a:t>
            </a:r>
            <a:r>
              <a:rPr lang="en-AU" sz="2000" err="1">
                <a:latin typeface="Palatino Linotype" panose="02040502050505030304" pitchFamily="18" charset="0"/>
              </a:rPr>
              <a:t>Mambrini</a:t>
            </a:r>
            <a:r>
              <a:rPr lang="en-AU" sz="2000">
                <a:latin typeface="Palatino Linotype" panose="02040502050505030304" pitchFamily="18" charset="0"/>
              </a:rPr>
              <a:t>, M. </a:t>
            </a:r>
            <a:r>
              <a:rPr lang="en-AU" sz="2000" err="1">
                <a:latin typeface="Palatino Linotype" panose="02040502050505030304" pitchFamily="18" charset="0"/>
              </a:rPr>
              <a:t>Passarotti</a:t>
            </a:r>
            <a:r>
              <a:rPr lang="en-AU" sz="2000">
                <a:latin typeface="Palatino Linotype" panose="02040502050505030304" pitchFamily="18" charset="0"/>
              </a:rPr>
              <a:t> &amp; C. </a:t>
            </a:r>
            <a:r>
              <a:rPr lang="en-AU" sz="2000" err="1">
                <a:latin typeface="Palatino Linotype" panose="02040502050505030304" pitchFamily="18" charset="0"/>
              </a:rPr>
              <a:t>Sporleder</a:t>
            </a:r>
            <a:r>
              <a:rPr lang="en-AU" sz="2000">
                <a:latin typeface="Palatino Linotype" panose="02040502050505030304" pitchFamily="18" charset="0"/>
              </a:rPr>
              <a:t> (eds.) </a:t>
            </a:r>
            <a:r>
              <a:rPr lang="en-AU" sz="2000" i="1">
                <a:latin typeface="Palatino Linotype" panose="02040502050505030304" pitchFamily="18" charset="0"/>
              </a:rPr>
              <a:t>Proceedings of the Second Workshop on Corpus-Based Research in the Humanities (CRH-2), 25–26 January 2018 Vienna, Austria</a:t>
            </a:r>
            <a:r>
              <a:rPr lang="en-AU" sz="2000">
                <a:latin typeface="Palatino Linotype" panose="02040502050505030304" pitchFamily="18" charset="0"/>
              </a:rPr>
              <a:t>. Wien: </a:t>
            </a:r>
            <a:r>
              <a:rPr lang="en-AU" sz="2000" err="1">
                <a:latin typeface="Palatino Linotype" panose="02040502050505030304" pitchFamily="18" charset="0"/>
              </a:rPr>
              <a:t>Gerastree</a:t>
            </a:r>
            <a:r>
              <a:rPr lang="en-AU" sz="2000">
                <a:latin typeface="Palatino Linotype" panose="02040502050505030304" pitchFamily="18" charset="0"/>
              </a:rPr>
              <a:t> Proceedings, pp. 45–54. Available at: </a:t>
            </a:r>
            <a:r>
              <a:rPr lang="en-AU" sz="2000">
                <a:latin typeface="Palatino Linotype" panose="02040502050505030304" pitchFamily="18" charset="0"/>
                <a:hlinkClick r:id="rId2"/>
              </a:rPr>
              <a:t>https://www.oeaw.ac.at/fileadmin/subsites/academiaecorpora/PDF/CRH2.pdf</a:t>
            </a:r>
            <a:r>
              <a:rPr lang="en-AU" sz="2000">
                <a:latin typeface="Palatino Linotype" panose="02040502050505030304" pitchFamily="18" charset="0"/>
              </a:rPr>
              <a:t> (11 November 2025)</a:t>
            </a:r>
          </a:p>
          <a:p>
            <a:pPr marL="0" indent="0">
              <a:lnSpc>
                <a:spcPct val="120000"/>
              </a:lnSpc>
              <a:spcBef>
                <a:spcPts val="0"/>
              </a:spcBef>
              <a:spcAft>
                <a:spcPts val="600"/>
              </a:spcAft>
              <a:buNone/>
            </a:pPr>
            <a:r>
              <a:rPr lang="en-AU" sz="2000">
                <a:latin typeface="Palatino Linotype" panose="02040502050505030304" pitchFamily="18" charset="0"/>
              </a:rPr>
              <a:t>Chen, L., Dao, H.-L. &amp; Do-</a:t>
            </a:r>
            <a:r>
              <a:rPr lang="en-AU" sz="2000" err="1">
                <a:latin typeface="Palatino Linotype" panose="02040502050505030304" pitchFamily="18" charset="0"/>
              </a:rPr>
              <a:t>Hurinville</a:t>
            </a:r>
            <a:r>
              <a:rPr lang="en-AU" sz="2000">
                <a:latin typeface="Palatino Linotype" panose="02040502050505030304" pitchFamily="18" charset="0"/>
              </a:rPr>
              <a:t>, D.-T. (2024). AI empowerment: Where are we in the automation of </a:t>
            </a:r>
            <a:r>
              <a:rPr lang="en-AU" sz="2000" err="1">
                <a:latin typeface="Palatino Linotype" panose="02040502050505030304" pitchFamily="18" charset="0"/>
              </a:rPr>
              <a:t>lexiocography</a:t>
            </a:r>
            <a:r>
              <a:rPr lang="en-AU" sz="2000">
                <a:latin typeface="Palatino Linotype" panose="02040502050505030304" pitchFamily="18" charset="0"/>
              </a:rPr>
              <a:t>? A </a:t>
            </a:r>
            <a:r>
              <a:rPr lang="en-AU" sz="2000" err="1">
                <a:latin typeface="Palatino Linotype" panose="02040502050505030304" pitchFamily="18" charset="0"/>
              </a:rPr>
              <a:t>metaphraseographic</a:t>
            </a:r>
            <a:r>
              <a:rPr lang="en-AU" sz="2000">
                <a:latin typeface="Palatino Linotype" panose="02040502050505030304" pitchFamily="18" charset="0"/>
              </a:rPr>
              <a:t> study. In A. Inoue, N. Kawamoto &amp; M. Sumiyoshi (eds.) </a:t>
            </a:r>
            <a:r>
              <a:rPr lang="en-AU" sz="2000" i="1">
                <a:latin typeface="Palatino Linotype" panose="02040502050505030304" pitchFamily="18" charset="0"/>
              </a:rPr>
              <a:t>ASIALEX 2024 Proceedings</a:t>
            </a:r>
            <a:r>
              <a:rPr lang="en-AU" sz="2000">
                <a:latin typeface="Palatino Linotype" panose="02040502050505030304" pitchFamily="18" charset="0"/>
              </a:rPr>
              <a:t>, Sep 2024, Tokyo, Japan, pp. 90–98.</a:t>
            </a:r>
          </a:p>
          <a:p>
            <a:pPr marL="0" indent="0">
              <a:lnSpc>
                <a:spcPct val="120000"/>
              </a:lnSpc>
              <a:spcBef>
                <a:spcPts val="0"/>
              </a:spcBef>
              <a:spcAft>
                <a:spcPts val="600"/>
              </a:spcAft>
              <a:buNone/>
            </a:pPr>
            <a:r>
              <a:rPr lang="en-AU" sz="2000">
                <a:latin typeface="Palatino Linotype" panose="02040502050505030304" pitchFamily="18" charset="0"/>
              </a:rPr>
              <a:t>De </a:t>
            </a:r>
            <a:r>
              <a:rPr lang="en-AU" sz="2000" err="1">
                <a:latin typeface="Palatino Linotype" panose="02040502050505030304" pitchFamily="18" charset="0"/>
              </a:rPr>
              <a:t>Schryver</a:t>
            </a:r>
            <a:r>
              <a:rPr lang="en-AU" sz="2000">
                <a:latin typeface="Palatino Linotype" panose="02040502050505030304" pitchFamily="18" charset="0"/>
              </a:rPr>
              <a:t>, G.-M. (2023). Generative AI and Lexicography: The current State of Art Using </a:t>
            </a:r>
            <a:r>
              <a:rPr lang="en-AU" sz="2000" err="1">
                <a:latin typeface="Palatino Linotype" panose="02040502050505030304" pitchFamily="18" charset="0"/>
              </a:rPr>
              <a:t>ChatGPT</a:t>
            </a:r>
            <a:r>
              <a:rPr lang="en-AU" sz="2000">
                <a:latin typeface="Palatino Linotype" panose="02040502050505030304" pitchFamily="18" charset="0"/>
              </a:rPr>
              <a:t>. </a:t>
            </a:r>
            <a:r>
              <a:rPr lang="en-AU" sz="2000" i="1">
                <a:latin typeface="Palatino Linotype" panose="02040502050505030304" pitchFamily="18" charset="0"/>
              </a:rPr>
              <a:t>International Journal of Lexicography </a:t>
            </a:r>
            <a:r>
              <a:rPr lang="en-AU" sz="2000">
                <a:latin typeface="Palatino Linotype" panose="02040502050505030304" pitchFamily="18" charset="0"/>
              </a:rPr>
              <a:t>36(4), pp. 355–387. </a:t>
            </a:r>
          </a:p>
          <a:p>
            <a:pPr marL="0" indent="0">
              <a:lnSpc>
                <a:spcPct val="120000"/>
              </a:lnSpc>
              <a:spcBef>
                <a:spcPts val="0"/>
              </a:spcBef>
              <a:spcAft>
                <a:spcPts val="600"/>
              </a:spcAft>
              <a:buNone/>
            </a:pPr>
            <a:r>
              <a:rPr lang="en-AU" sz="2000" i="1">
                <a:latin typeface="Palatino Linotype" panose="02040502050505030304" pitchFamily="18" charset="0"/>
              </a:rPr>
              <a:t>Elasticsearch</a:t>
            </a:r>
            <a:r>
              <a:rPr lang="en-AU" sz="2000">
                <a:latin typeface="Palatino Linotype" panose="02040502050505030304" pitchFamily="18" charset="0"/>
              </a:rPr>
              <a:t>. Accessed at: </a:t>
            </a:r>
            <a:r>
              <a:rPr lang="en-AU" sz="2000">
                <a:latin typeface="Palatino Linotype" panose="02040502050505030304" pitchFamily="18" charset="0"/>
                <a:hlinkClick r:id="rId3"/>
              </a:rPr>
              <a:t>https://www.elastic.co/elasticsearch</a:t>
            </a:r>
            <a:r>
              <a:rPr lang="en-AU" sz="2000">
                <a:latin typeface="Palatino Linotype" panose="02040502050505030304" pitchFamily="18" charset="0"/>
              </a:rPr>
              <a:t>  (11 November 2025)</a:t>
            </a:r>
          </a:p>
          <a:p>
            <a:pPr marL="0" indent="0">
              <a:lnSpc>
                <a:spcPct val="120000"/>
              </a:lnSpc>
              <a:spcBef>
                <a:spcPts val="0"/>
              </a:spcBef>
              <a:spcAft>
                <a:spcPts val="600"/>
              </a:spcAft>
              <a:buNone/>
            </a:pPr>
            <a:r>
              <a:rPr lang="en-AU" sz="2000" err="1">
                <a:latin typeface="Palatino Linotype" panose="02040502050505030304" pitchFamily="18" charset="0"/>
              </a:rPr>
              <a:t>Jakubíček</a:t>
            </a:r>
            <a:r>
              <a:rPr lang="en-AU" sz="2000">
                <a:latin typeface="Palatino Linotype" panose="02040502050505030304" pitchFamily="18" charset="0"/>
              </a:rPr>
              <a:t>, M. &amp; </a:t>
            </a:r>
            <a:r>
              <a:rPr lang="en-AU" sz="2000" err="1">
                <a:latin typeface="Palatino Linotype" panose="02040502050505030304" pitchFamily="18" charset="0"/>
              </a:rPr>
              <a:t>Rundell</a:t>
            </a:r>
            <a:r>
              <a:rPr lang="en-AU" sz="2000">
                <a:latin typeface="Palatino Linotype" panose="02040502050505030304" pitchFamily="18" charset="0"/>
              </a:rPr>
              <a:t>, M. (2023). The end of lexicography? Can </a:t>
            </a:r>
            <a:r>
              <a:rPr lang="en-AU" sz="2000" err="1">
                <a:latin typeface="Palatino Linotype" panose="02040502050505030304" pitchFamily="18" charset="0"/>
              </a:rPr>
              <a:t>ChatGPT</a:t>
            </a:r>
            <a:r>
              <a:rPr lang="en-AU" sz="2000">
                <a:latin typeface="Palatino Linotype" panose="02040502050505030304" pitchFamily="18" charset="0"/>
              </a:rPr>
              <a:t> outperform current tools for post-editing lexicography? In M. </a:t>
            </a:r>
            <a:r>
              <a:rPr lang="en-AU" sz="2000" err="1">
                <a:latin typeface="Palatino Linotype" panose="02040502050505030304" pitchFamily="18" charset="0"/>
              </a:rPr>
              <a:t>Medveď</a:t>
            </a:r>
            <a:r>
              <a:rPr lang="en-AU" sz="2000">
                <a:latin typeface="Palatino Linotype" panose="02040502050505030304" pitchFamily="18" charset="0"/>
              </a:rPr>
              <a:t>, M. </a:t>
            </a:r>
            <a:r>
              <a:rPr lang="en-AU" sz="2000" err="1">
                <a:latin typeface="Palatino Linotype" panose="02040502050505030304" pitchFamily="18" charset="0"/>
              </a:rPr>
              <a:t>Měchura</a:t>
            </a:r>
            <a:r>
              <a:rPr lang="en-AU" sz="2000">
                <a:latin typeface="Palatino Linotype" panose="02040502050505030304" pitchFamily="18" charset="0"/>
              </a:rPr>
              <a:t>, C. Tiberius, I. Kosem, J. </a:t>
            </a:r>
            <a:r>
              <a:rPr lang="en-AU" sz="2000" err="1">
                <a:latin typeface="Palatino Linotype" panose="02040502050505030304" pitchFamily="18" charset="0"/>
              </a:rPr>
              <a:t>Kallas</a:t>
            </a:r>
            <a:r>
              <a:rPr lang="en-AU" sz="2000">
                <a:latin typeface="Palatino Linotype" panose="02040502050505030304" pitchFamily="18" charset="0"/>
              </a:rPr>
              <a:t>, M. </a:t>
            </a:r>
            <a:r>
              <a:rPr lang="en-AU" sz="2000" err="1">
                <a:latin typeface="Palatino Linotype" panose="02040502050505030304" pitchFamily="18" charset="0"/>
              </a:rPr>
              <a:t>Jakubíček</a:t>
            </a:r>
            <a:r>
              <a:rPr lang="en-AU" sz="2000">
                <a:latin typeface="Palatino Linotype" panose="02040502050505030304" pitchFamily="18" charset="0"/>
              </a:rPr>
              <a:t> &amp; S. Krek (eds.) </a:t>
            </a:r>
            <a:r>
              <a:rPr lang="en-AU" sz="2000" i="1" err="1">
                <a:latin typeface="Palatino Linotype" panose="02040502050505030304" pitchFamily="18" charset="0"/>
              </a:rPr>
              <a:t>eLex</a:t>
            </a:r>
            <a:r>
              <a:rPr lang="en-AU" sz="2000" i="1">
                <a:latin typeface="Palatino Linotype" panose="02040502050505030304" pitchFamily="18" charset="0"/>
              </a:rPr>
              <a:t> 2023. Electronic lexicography in the 21st century</a:t>
            </a:r>
            <a:r>
              <a:rPr lang="en-AU" sz="2000">
                <a:latin typeface="Palatino Linotype" panose="02040502050505030304" pitchFamily="18" charset="0"/>
              </a:rPr>
              <a:t>, Lexical Computing CZ: Brno, pp. 518–532.</a:t>
            </a:r>
          </a:p>
          <a:p>
            <a:pPr marL="0" indent="0">
              <a:lnSpc>
                <a:spcPct val="120000"/>
              </a:lnSpc>
              <a:spcBef>
                <a:spcPts val="0"/>
              </a:spcBef>
              <a:spcAft>
                <a:spcPts val="600"/>
              </a:spcAft>
              <a:buNone/>
            </a:pPr>
            <a:r>
              <a:rPr lang="en-AU" sz="2000">
                <a:latin typeface="Palatino Linotype" panose="02040502050505030304" pitchFamily="18" charset="0"/>
              </a:rPr>
              <a:t>Lew, R. (2024). Dictionaries and lexicography in the AI era. </a:t>
            </a:r>
            <a:r>
              <a:rPr lang="en-AU" sz="2000" i="1">
                <a:latin typeface="Palatino Linotype" panose="02040502050505030304" pitchFamily="18" charset="0"/>
              </a:rPr>
              <a:t>Humanities &amp; Social Sciences Communications </a:t>
            </a:r>
            <a:r>
              <a:rPr lang="en-AU" sz="2000">
                <a:latin typeface="Palatino Linotype" panose="02040502050505030304" pitchFamily="18" charset="0"/>
              </a:rPr>
              <a:t>11(426), pp. 1–8. </a:t>
            </a:r>
          </a:p>
          <a:p>
            <a:pPr marL="0" indent="0">
              <a:lnSpc>
                <a:spcPct val="120000"/>
              </a:lnSpc>
              <a:spcBef>
                <a:spcPts val="0"/>
              </a:spcBef>
              <a:spcAft>
                <a:spcPts val="600"/>
              </a:spcAft>
              <a:buNone/>
            </a:pPr>
            <a:r>
              <a:rPr lang="en-AU" sz="2000">
                <a:latin typeface="Palatino Linotype" panose="02040502050505030304" pitchFamily="18" charset="0"/>
              </a:rPr>
              <a:t>Lew, R. (2023). </a:t>
            </a:r>
            <a:r>
              <a:rPr lang="en-AU" sz="2000" err="1">
                <a:latin typeface="Palatino Linotype" panose="02040502050505030304" pitchFamily="18" charset="0"/>
              </a:rPr>
              <a:t>ChatGPT</a:t>
            </a:r>
            <a:r>
              <a:rPr lang="en-AU" sz="2000">
                <a:latin typeface="Palatino Linotype" panose="02040502050505030304" pitchFamily="18" charset="0"/>
              </a:rPr>
              <a:t> as a COBUILD lexicographer. </a:t>
            </a:r>
            <a:r>
              <a:rPr lang="en-AU" sz="2000" i="1">
                <a:latin typeface="Palatino Linotype" panose="02040502050505030304" pitchFamily="18" charset="0"/>
              </a:rPr>
              <a:t>Humanities &amp; Social Sciences Communications </a:t>
            </a:r>
            <a:r>
              <a:rPr lang="en-AU" sz="2000">
                <a:latin typeface="Palatino Linotype" panose="02040502050505030304" pitchFamily="18" charset="0"/>
              </a:rPr>
              <a:t>10(704), pp. 1–10.</a:t>
            </a:r>
          </a:p>
          <a:p>
            <a:pPr marL="0" indent="0">
              <a:lnSpc>
                <a:spcPct val="120000"/>
              </a:lnSpc>
              <a:spcBef>
                <a:spcPts val="0"/>
              </a:spcBef>
              <a:spcAft>
                <a:spcPts val="600"/>
              </a:spcAft>
              <a:buNone/>
            </a:pPr>
            <a:r>
              <a:rPr lang="en-AU" sz="2000">
                <a:latin typeface="Palatino Linotype" panose="02040502050505030304" pitchFamily="18" charset="0"/>
              </a:rPr>
              <a:t>McKean, E. &amp; Fitzgerald, W. (2023). The ROI of AI in Lexicography. In: </a:t>
            </a:r>
            <a:r>
              <a:rPr lang="en-AU" sz="2000" i="1" err="1">
                <a:latin typeface="Palatino Linotype" panose="02040502050505030304" pitchFamily="18" charset="0"/>
              </a:rPr>
              <a:t>AsiaLex</a:t>
            </a:r>
            <a:r>
              <a:rPr lang="en-AU" sz="2000" i="1">
                <a:latin typeface="Palatino Linotype" panose="02040502050505030304" pitchFamily="18" charset="0"/>
              </a:rPr>
              <a:t> 2023. Lexicography, Artificial Intelligence and Dictionary Users</a:t>
            </a:r>
            <a:r>
              <a:rPr lang="en-AU" sz="2000">
                <a:latin typeface="Palatino Linotype" panose="02040502050505030304" pitchFamily="18" charset="0"/>
              </a:rPr>
              <a:t>, pp. 18–27.</a:t>
            </a:r>
          </a:p>
          <a:p>
            <a:pPr marL="0" indent="0">
              <a:lnSpc>
                <a:spcPct val="120000"/>
              </a:lnSpc>
              <a:spcBef>
                <a:spcPts val="0"/>
              </a:spcBef>
              <a:spcAft>
                <a:spcPts val="600"/>
              </a:spcAft>
              <a:buNone/>
            </a:pPr>
            <a:r>
              <a:rPr lang="en-AU" sz="2000" err="1">
                <a:latin typeface="Palatino Linotype" panose="02040502050505030304" pitchFamily="18" charset="0"/>
              </a:rPr>
              <a:t>Phoodai</a:t>
            </a:r>
            <a:r>
              <a:rPr lang="en-AU" sz="2000">
                <a:latin typeface="Palatino Linotype" panose="02040502050505030304" pitchFamily="18" charset="0"/>
              </a:rPr>
              <a:t>, C. &amp; </a:t>
            </a:r>
            <a:r>
              <a:rPr lang="en-AU" sz="2000" err="1">
                <a:latin typeface="Palatino Linotype" panose="02040502050505030304" pitchFamily="18" charset="0"/>
              </a:rPr>
              <a:t>Rikk</a:t>
            </a:r>
            <a:r>
              <a:rPr lang="en-AU" sz="2000">
                <a:latin typeface="Palatino Linotype" panose="02040502050505030304" pitchFamily="18" charset="0"/>
              </a:rPr>
              <a:t>, R. (2023). Exploring Capabilities of </a:t>
            </a:r>
            <a:r>
              <a:rPr lang="en-AU" sz="2000" err="1">
                <a:latin typeface="Palatino Linotype" panose="02040502050505030304" pitchFamily="18" charset="0"/>
              </a:rPr>
              <a:t>ChatGPT</a:t>
            </a:r>
            <a:r>
              <a:rPr lang="en-AU" sz="2000">
                <a:latin typeface="Palatino Linotype" panose="02040502050505030304" pitchFamily="18" charset="0"/>
              </a:rPr>
              <a:t> for Lexicographical Purposes: A Comparison with Oxford Advanced Learner’s Dictionary within the Microstructural Framework. In M. </a:t>
            </a:r>
            <a:r>
              <a:rPr lang="en-AU" sz="2000" err="1">
                <a:latin typeface="Palatino Linotype" panose="02040502050505030304" pitchFamily="18" charset="0"/>
              </a:rPr>
              <a:t>Medveď</a:t>
            </a:r>
            <a:r>
              <a:rPr lang="en-AU" sz="2000">
                <a:latin typeface="Palatino Linotype" panose="02040502050505030304" pitchFamily="18" charset="0"/>
              </a:rPr>
              <a:t>, M. </a:t>
            </a:r>
            <a:r>
              <a:rPr lang="en-AU" sz="2000" err="1">
                <a:latin typeface="Palatino Linotype" panose="02040502050505030304" pitchFamily="18" charset="0"/>
              </a:rPr>
              <a:t>Měchura</a:t>
            </a:r>
            <a:r>
              <a:rPr lang="en-AU" sz="2000">
                <a:latin typeface="Palatino Linotype" panose="02040502050505030304" pitchFamily="18" charset="0"/>
              </a:rPr>
              <a:t>, C. Tiberius, I. Kosem, J. </a:t>
            </a:r>
            <a:r>
              <a:rPr lang="en-AU" sz="2000" err="1">
                <a:latin typeface="Palatino Linotype" panose="02040502050505030304" pitchFamily="18" charset="0"/>
              </a:rPr>
              <a:t>Kallas</a:t>
            </a:r>
            <a:r>
              <a:rPr lang="en-AU" sz="2000">
                <a:latin typeface="Palatino Linotype" panose="02040502050505030304" pitchFamily="18" charset="0"/>
              </a:rPr>
              <a:t>, M. </a:t>
            </a:r>
            <a:r>
              <a:rPr lang="en-AU" sz="2000" err="1">
                <a:latin typeface="Palatino Linotype" panose="02040502050505030304" pitchFamily="18" charset="0"/>
              </a:rPr>
              <a:t>Jakubíček</a:t>
            </a:r>
            <a:r>
              <a:rPr lang="en-AU" sz="2000">
                <a:latin typeface="Palatino Linotype" panose="02040502050505030304" pitchFamily="18" charset="0"/>
              </a:rPr>
              <a:t> &amp; S. Krek (eds.) </a:t>
            </a:r>
            <a:r>
              <a:rPr lang="en-AU" sz="2000" i="1" err="1">
                <a:latin typeface="Palatino Linotype" panose="02040502050505030304" pitchFamily="18" charset="0"/>
              </a:rPr>
              <a:t>eLex</a:t>
            </a:r>
            <a:r>
              <a:rPr lang="en-AU" sz="2000" i="1">
                <a:latin typeface="Palatino Linotype" panose="02040502050505030304" pitchFamily="18" charset="0"/>
              </a:rPr>
              <a:t> 2023. Electronic lexicography in the 21st century. Proceedings of the </a:t>
            </a:r>
            <a:r>
              <a:rPr lang="en-AU" sz="2000" i="1" err="1">
                <a:latin typeface="Palatino Linotype" panose="02040502050505030304" pitchFamily="18" charset="0"/>
              </a:rPr>
              <a:t>eLex</a:t>
            </a:r>
            <a:r>
              <a:rPr lang="en-AU" sz="2000" i="1">
                <a:latin typeface="Palatino Linotype" panose="02040502050505030304" pitchFamily="18" charset="0"/>
              </a:rPr>
              <a:t> 2023 conference</a:t>
            </a:r>
            <a:r>
              <a:rPr lang="en-AU" sz="2000">
                <a:latin typeface="Palatino Linotype" panose="02040502050505030304" pitchFamily="18" charset="0"/>
              </a:rPr>
              <a:t>, Lexical Computing CZ: Brno, pp. 345–375.</a:t>
            </a:r>
          </a:p>
          <a:p>
            <a:pPr marL="0" indent="0">
              <a:lnSpc>
                <a:spcPct val="120000"/>
              </a:lnSpc>
              <a:spcBef>
                <a:spcPts val="0"/>
              </a:spcBef>
              <a:spcAft>
                <a:spcPts val="600"/>
              </a:spcAft>
              <a:buNone/>
            </a:pPr>
            <a:r>
              <a:rPr lang="en-AU" sz="2000" err="1">
                <a:latin typeface="Palatino Linotype" panose="02040502050505030304" pitchFamily="18" charset="0"/>
              </a:rPr>
              <a:t>Rundell</a:t>
            </a:r>
            <a:r>
              <a:rPr lang="en-AU" sz="2000">
                <a:latin typeface="Palatino Linotype" panose="02040502050505030304" pitchFamily="18" charset="0"/>
              </a:rPr>
              <a:t>, M. (2023). Automating the creation of dictionaries: are we nearly there? In </a:t>
            </a:r>
            <a:r>
              <a:rPr lang="en-AU" sz="2000" i="1" err="1">
                <a:latin typeface="Palatino Linotype" panose="02040502050505030304" pitchFamily="18" charset="0"/>
              </a:rPr>
              <a:t>AsiaLex</a:t>
            </a:r>
            <a:r>
              <a:rPr lang="en-AU" sz="2000" i="1">
                <a:latin typeface="Palatino Linotype" panose="02040502050505030304" pitchFamily="18" charset="0"/>
              </a:rPr>
              <a:t> 2023. Lexicography, Artificial Intelligence and Dictionary Users</a:t>
            </a:r>
            <a:r>
              <a:rPr lang="en-AU" sz="2000">
                <a:latin typeface="Palatino Linotype" panose="02040502050505030304" pitchFamily="18" charset="0"/>
              </a:rPr>
              <a:t>, pp. 9–17.</a:t>
            </a:r>
          </a:p>
          <a:p>
            <a:pPr marL="0" indent="0">
              <a:lnSpc>
                <a:spcPct val="120000"/>
              </a:lnSpc>
              <a:spcBef>
                <a:spcPts val="0"/>
              </a:spcBef>
              <a:spcAft>
                <a:spcPts val="600"/>
              </a:spcAft>
              <a:buNone/>
            </a:pPr>
            <a:r>
              <a:rPr lang="en-AU" sz="2000">
                <a:latin typeface="Palatino Linotype" panose="02040502050505030304" pitchFamily="18" charset="0"/>
              </a:rPr>
              <a:t>Stöckle, </a:t>
            </a:r>
            <a:r>
              <a:rPr lang="en-AU" sz="2000" err="1">
                <a:latin typeface="Palatino Linotype" panose="02040502050505030304" pitchFamily="18" charset="0"/>
              </a:rPr>
              <a:t>PStöckle</a:t>
            </a:r>
            <a:r>
              <a:rPr lang="en-AU" sz="2000">
                <a:latin typeface="Palatino Linotype" panose="02040502050505030304" pitchFamily="18" charset="0"/>
              </a:rPr>
              <a:t>, P., Elsner, D., Koppensteiner, W., &amp; Korecky-Kröll, K. (2025). LLM-Assisted Dialect Lexicography: Challenges and Opportunities in Processing Historical Bavarian Dialects. In: </a:t>
            </a:r>
            <a:r>
              <a:rPr lang="en-AU" sz="2000" i="1" err="1">
                <a:latin typeface="Palatino Linotype" panose="02040502050505030304" pitchFamily="18" charset="0"/>
              </a:rPr>
              <a:t>eLex</a:t>
            </a:r>
            <a:r>
              <a:rPr lang="en-AU" sz="2000" i="1">
                <a:latin typeface="Palatino Linotype" panose="02040502050505030304" pitchFamily="18" charset="0"/>
              </a:rPr>
              <a:t> 2025 proceedings.</a:t>
            </a:r>
          </a:p>
          <a:p>
            <a:pPr marL="0" indent="0">
              <a:lnSpc>
                <a:spcPct val="120000"/>
              </a:lnSpc>
              <a:spcBef>
                <a:spcPts val="0"/>
              </a:spcBef>
              <a:spcAft>
                <a:spcPts val="600"/>
              </a:spcAft>
              <a:buNone/>
            </a:pPr>
            <a:r>
              <a:rPr lang="en-AU" sz="2000" err="1">
                <a:latin typeface="Palatino Linotype" panose="02040502050505030304" pitchFamily="18" charset="0"/>
              </a:rPr>
              <a:t>Vatsal</a:t>
            </a:r>
            <a:r>
              <a:rPr lang="en-AU" sz="2000">
                <a:latin typeface="Palatino Linotype" panose="02040502050505030304" pitchFamily="18" charset="0"/>
              </a:rPr>
              <a:t>, S. &amp; Dubey, H. (2024). A Survey of Prompt Engineering Methods in Large Language Models for Different NLP Tasks. Available at: </a:t>
            </a:r>
            <a:r>
              <a:rPr lang="en-AU" sz="2000">
                <a:latin typeface="Palatino Linotype" panose="02040502050505030304" pitchFamily="18" charset="0"/>
                <a:hlinkClick r:id="rId4"/>
              </a:rPr>
              <a:t>https://doi.org/10.48550/arXiv.2407.12994</a:t>
            </a:r>
            <a:r>
              <a:rPr lang="en-AU" sz="2000">
                <a:latin typeface="Palatino Linotype" panose="02040502050505030304" pitchFamily="18" charset="0"/>
              </a:rPr>
              <a:t>. (11 November 2025)</a:t>
            </a:r>
          </a:p>
          <a:p>
            <a:pPr marL="0" indent="0">
              <a:lnSpc>
                <a:spcPct val="120000"/>
              </a:lnSpc>
              <a:spcBef>
                <a:spcPts val="0"/>
              </a:spcBef>
              <a:spcAft>
                <a:spcPts val="600"/>
              </a:spcAft>
              <a:buNone/>
            </a:pPr>
            <a:r>
              <a:rPr lang="en-AU" sz="2000">
                <a:latin typeface="Palatino Linotype" panose="02040502050505030304" pitchFamily="18" charset="0"/>
              </a:rPr>
              <a:t>Wei, J., Wang, X., Schuurmans, D., </a:t>
            </a:r>
            <a:r>
              <a:rPr lang="en-AU" sz="2000" err="1">
                <a:latin typeface="Palatino Linotype" panose="02040502050505030304" pitchFamily="18" charset="0"/>
              </a:rPr>
              <a:t>Bosma</a:t>
            </a:r>
            <a:r>
              <a:rPr lang="en-AU" sz="2000">
                <a:latin typeface="Palatino Linotype" panose="02040502050505030304" pitchFamily="18" charset="0"/>
              </a:rPr>
              <a:t>, M., </a:t>
            </a:r>
            <a:r>
              <a:rPr lang="en-AU" sz="2000" err="1">
                <a:latin typeface="Palatino Linotype" panose="02040502050505030304" pitchFamily="18" charset="0"/>
              </a:rPr>
              <a:t>Ichter</a:t>
            </a:r>
            <a:r>
              <a:rPr lang="en-AU" sz="2000">
                <a:latin typeface="Palatino Linotype" panose="02040502050505030304" pitchFamily="18" charset="0"/>
              </a:rPr>
              <a:t>, B., Xia, F., Chi, E., Le, Q., Zhou, D. (2022). Chain-of-Thought Prompting Elicits Reasoning in Large Language Models. Available at: </a:t>
            </a:r>
            <a:r>
              <a:rPr lang="en-AU" sz="2000">
                <a:latin typeface="Palatino Linotype" panose="02040502050505030304" pitchFamily="18" charset="0"/>
                <a:hlinkClick r:id="rId5"/>
              </a:rPr>
              <a:t>https://doi.org/10.48550/arXiv.2201.11903</a:t>
            </a:r>
            <a:r>
              <a:rPr lang="en-AU" sz="2000">
                <a:latin typeface="Palatino Linotype" panose="02040502050505030304" pitchFamily="18" charset="0"/>
              </a:rPr>
              <a:t>. (11 </a:t>
            </a:r>
            <a:r>
              <a:rPr lang="en-AU" sz="2000" err="1">
                <a:latin typeface="Palatino Linotype" panose="02040502050505030304" pitchFamily="18" charset="0"/>
              </a:rPr>
              <a:t>NOvember</a:t>
            </a:r>
            <a:r>
              <a:rPr lang="en-AU" sz="2000">
                <a:latin typeface="Palatino Linotype" panose="02040502050505030304" pitchFamily="18" charset="0"/>
              </a:rPr>
              <a:t> 2025)</a:t>
            </a:r>
          </a:p>
        </p:txBody>
      </p:sp>
    </p:spTree>
    <p:extLst>
      <p:ext uri="{BB962C8B-B14F-4D97-AF65-F5344CB8AC3E}">
        <p14:creationId xmlns:p14="http://schemas.microsoft.com/office/powerpoint/2010/main" val="3192006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6D66B6C1-B305-4593-9E64-0390AFA6152D}"/>
              </a:ext>
            </a:extLst>
          </p:cNvPr>
          <p:cNvSpPr/>
          <p:nvPr/>
        </p:nvSpPr>
        <p:spPr>
          <a:xfrm>
            <a:off x="8625840" y="6504166"/>
            <a:ext cx="3566160" cy="353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D4725DA0-14CF-4B0F-8E46-FDEFDFEB21E1}"/>
              </a:ext>
            </a:extLst>
          </p:cNvPr>
          <p:cNvSpPr/>
          <p:nvPr/>
        </p:nvSpPr>
        <p:spPr>
          <a:xfrm>
            <a:off x="0" y="0"/>
            <a:ext cx="3566160" cy="353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2FB6DF3C-4A9E-4B6D-9D27-1B3507BC491E}"/>
              </a:ext>
            </a:extLst>
          </p:cNvPr>
          <p:cNvPicPr>
            <a:picLocks noChangeAspect="1"/>
          </p:cNvPicPr>
          <p:nvPr/>
        </p:nvPicPr>
        <p:blipFill>
          <a:blip r:embed="rId2"/>
          <a:stretch>
            <a:fillRect/>
          </a:stretch>
        </p:blipFill>
        <p:spPr>
          <a:xfrm>
            <a:off x="0" y="106054"/>
            <a:ext cx="12192000" cy="6645891"/>
          </a:xfrm>
          <a:prstGeom prst="rect">
            <a:avLst/>
          </a:prstGeom>
        </p:spPr>
      </p:pic>
      <p:sp>
        <p:nvSpPr>
          <p:cNvPr id="12" name="Sprechblase: rechteckig mit abgerundeten Ecken 11">
            <a:extLst>
              <a:ext uri="{FF2B5EF4-FFF2-40B4-BE49-F238E27FC236}">
                <a16:creationId xmlns:a16="http://schemas.microsoft.com/office/drawing/2014/main" id="{A71A46E4-E521-4937-AAF3-63AEA8EB835E}"/>
              </a:ext>
            </a:extLst>
          </p:cNvPr>
          <p:cNvSpPr/>
          <p:nvPr/>
        </p:nvSpPr>
        <p:spPr>
          <a:xfrm>
            <a:off x="9012803" y="413469"/>
            <a:ext cx="2584174" cy="2107096"/>
          </a:xfrm>
          <a:prstGeom prst="wedgeRoundRectCallout">
            <a:avLst/>
          </a:prstGeom>
        </p:spPr>
        <p:style>
          <a:lnRef idx="2">
            <a:schemeClr val="accent5">
              <a:shade val="50000"/>
            </a:schemeClr>
          </a:lnRef>
          <a:fillRef idx="1">
            <a:schemeClr val="accent5"/>
          </a:fillRef>
          <a:effectRef idx="0">
            <a:schemeClr val="accent5"/>
          </a:effectRef>
          <a:fontRef idx="minor">
            <a:schemeClr val="lt1"/>
          </a:fontRef>
        </p:style>
        <p:txBody>
          <a:bodyPr rtlCol="0" anchor="b"/>
          <a:lstStyle/>
          <a:p>
            <a:pPr algn="ctr"/>
            <a:r>
              <a:rPr lang="de-DE">
                <a:solidFill>
                  <a:schemeClr val="bg1"/>
                </a:solidFill>
                <a:hlinkClick r:id="rId3">
                  <a:extLst>
                    <a:ext uri="{A12FA001-AC4F-418D-AE19-62706E023703}">
                      <ahyp:hlinkClr xmlns:ahyp="http://schemas.microsoft.com/office/drawing/2018/hyperlinkcolor" val="tx"/>
                    </a:ext>
                  </a:extLst>
                </a:hlinkClick>
              </a:rPr>
              <a:t>euralex2026.at</a:t>
            </a:r>
            <a:r>
              <a:rPr lang="de-DE">
                <a:solidFill>
                  <a:schemeClr val="bg1"/>
                </a:solidFill>
              </a:rPr>
              <a:t> </a:t>
            </a:r>
          </a:p>
        </p:txBody>
      </p:sp>
      <p:pic>
        <p:nvPicPr>
          <p:cNvPr id="2" name="Grafik 1" descr="Ein Bild, das Muster, Quadrat, Grafiken, Pixel enthält.&#10;&#10;KI-generierte Inhalte können fehlerhaft sein.">
            <a:extLst>
              <a:ext uri="{FF2B5EF4-FFF2-40B4-BE49-F238E27FC236}">
                <a16:creationId xmlns:a16="http://schemas.microsoft.com/office/drawing/2014/main" id="{5494F727-77F0-67B1-DA16-99F666D3AEFE}"/>
              </a:ext>
            </a:extLst>
          </p:cNvPr>
          <p:cNvPicPr>
            <a:picLocks noChangeAspect="1"/>
          </p:cNvPicPr>
          <p:nvPr/>
        </p:nvPicPr>
        <p:blipFill>
          <a:blip r:embed="rId4"/>
          <a:stretch>
            <a:fillRect/>
          </a:stretch>
        </p:blipFill>
        <p:spPr>
          <a:xfrm>
            <a:off x="9510713" y="563563"/>
            <a:ext cx="1552575" cy="1476375"/>
          </a:xfrm>
          <a:prstGeom prst="rect">
            <a:avLst/>
          </a:prstGeom>
        </p:spPr>
      </p:pic>
    </p:spTree>
    <p:extLst>
      <p:ext uri="{BB962C8B-B14F-4D97-AF65-F5344CB8AC3E}">
        <p14:creationId xmlns:p14="http://schemas.microsoft.com/office/powerpoint/2010/main" val="3035050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C91828-7512-07A3-6C79-48AC99961059}"/>
              </a:ext>
            </a:extLst>
          </p:cNvPr>
          <p:cNvSpPr>
            <a:spLocks noGrp="1"/>
          </p:cNvSpPr>
          <p:nvPr>
            <p:ph idx="1"/>
          </p:nvPr>
        </p:nvSpPr>
        <p:spPr/>
        <p:txBody>
          <a:bodyPr vert="horz" lIns="91440" tIns="45720" rIns="91440" bIns="45720" rtlCol="0" anchor="ctr">
            <a:normAutofit/>
          </a:bodyPr>
          <a:lstStyle/>
          <a:p>
            <a:pPr marL="0" indent="0" algn="ctr">
              <a:buNone/>
            </a:pPr>
            <a:r>
              <a:rPr lang="en-US" err="1"/>
              <a:t>Anhang</a:t>
            </a:r>
          </a:p>
        </p:txBody>
      </p:sp>
    </p:spTree>
    <p:extLst>
      <p:ext uri="{BB962C8B-B14F-4D97-AF65-F5344CB8AC3E}">
        <p14:creationId xmlns:p14="http://schemas.microsoft.com/office/powerpoint/2010/main" val="26866282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124ED-8BDD-764C-C810-4140E91C2D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71AA45-6132-D1C9-7A30-A8018ED0085C}"/>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a:rPr>
              <a:t>LLM Benchmarks</a:t>
            </a:r>
            <a:endParaRPr lang="en-AU" err="1">
              <a:latin typeface="Palatino Linotype" panose="02040502050505030304" pitchFamily="18" charset="0"/>
            </a:endParaRPr>
          </a:p>
        </p:txBody>
      </p:sp>
      <p:pic>
        <p:nvPicPr>
          <p:cNvPr id="6" name="Picture 5" descr="A screenshot of a computer screen&#10;&#10;AI-generated content may be incorrect.">
            <a:extLst>
              <a:ext uri="{FF2B5EF4-FFF2-40B4-BE49-F238E27FC236}">
                <a16:creationId xmlns:a16="http://schemas.microsoft.com/office/drawing/2014/main" id="{DC15FDC7-FC43-4080-5B5B-2C4330D23791}"/>
              </a:ext>
            </a:extLst>
          </p:cNvPr>
          <p:cNvPicPr>
            <a:picLocks noChangeAspect="1"/>
          </p:cNvPicPr>
          <p:nvPr/>
        </p:nvPicPr>
        <p:blipFill>
          <a:blip r:embed="rId2"/>
          <a:stretch>
            <a:fillRect/>
          </a:stretch>
        </p:blipFill>
        <p:spPr>
          <a:xfrm>
            <a:off x="6188260" y="2676495"/>
            <a:ext cx="4427921" cy="2522717"/>
          </a:xfrm>
          <a:prstGeom prst="rect">
            <a:avLst/>
          </a:prstGeom>
        </p:spPr>
      </p:pic>
      <p:pic>
        <p:nvPicPr>
          <p:cNvPr id="10" name="Content Placeholder 9" descr="A screenshot of a computer game&#10;&#10;AI-generated content may be incorrect.">
            <a:extLst>
              <a:ext uri="{FF2B5EF4-FFF2-40B4-BE49-F238E27FC236}">
                <a16:creationId xmlns:a16="http://schemas.microsoft.com/office/drawing/2014/main" id="{ECA013FC-442B-9579-4DE5-06846AFCA5A8}"/>
              </a:ext>
            </a:extLst>
          </p:cNvPr>
          <p:cNvPicPr>
            <a:picLocks noGrp="1" noChangeAspect="1"/>
          </p:cNvPicPr>
          <p:nvPr>
            <p:ph idx="1"/>
          </p:nvPr>
        </p:nvPicPr>
        <p:blipFill>
          <a:blip r:embed="rId3"/>
          <a:stretch>
            <a:fillRect/>
          </a:stretch>
        </p:blipFill>
        <p:spPr>
          <a:xfrm>
            <a:off x="1503048" y="2674786"/>
            <a:ext cx="4427160" cy="2519874"/>
          </a:xfrm>
          <a:prstGeom prst="rect">
            <a:avLst/>
          </a:prstGeom>
        </p:spPr>
      </p:pic>
      <p:sp>
        <p:nvSpPr>
          <p:cNvPr id="3" name="TextBox 2">
            <a:extLst>
              <a:ext uri="{FF2B5EF4-FFF2-40B4-BE49-F238E27FC236}">
                <a16:creationId xmlns:a16="http://schemas.microsoft.com/office/drawing/2014/main" id="{3BAC051D-1884-4717-16BC-86EB6079F7DB}"/>
              </a:ext>
            </a:extLst>
          </p:cNvPr>
          <p:cNvSpPr txBox="1"/>
          <p:nvPr/>
        </p:nvSpPr>
        <p:spPr>
          <a:xfrm>
            <a:off x="561238" y="1903560"/>
            <a:ext cx="73130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Palatino Linotype"/>
              </a:rPr>
              <a:t>Benchmark: ARC – AI2 Reasoning Challenge</a:t>
            </a:r>
          </a:p>
        </p:txBody>
      </p:sp>
      <p:sp>
        <p:nvSpPr>
          <p:cNvPr id="4" name="TextBox 2">
            <a:extLst>
              <a:ext uri="{FF2B5EF4-FFF2-40B4-BE49-F238E27FC236}">
                <a16:creationId xmlns:a16="http://schemas.microsoft.com/office/drawing/2014/main" id="{4F23C769-E7FE-4A28-C8D7-240E5651B1FB}"/>
              </a:ext>
            </a:extLst>
          </p:cNvPr>
          <p:cNvSpPr txBox="1"/>
          <p:nvPr/>
        </p:nvSpPr>
        <p:spPr>
          <a:xfrm>
            <a:off x="556933" y="5584452"/>
            <a:ext cx="6096000"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atin typeface="Palatino Linotype"/>
              </a:rPr>
              <a:t>https://arxiv.org/abs/1803.05457/</a:t>
            </a:r>
          </a:p>
        </p:txBody>
      </p:sp>
    </p:spTree>
    <p:extLst>
      <p:ext uri="{BB962C8B-B14F-4D97-AF65-F5344CB8AC3E}">
        <p14:creationId xmlns:p14="http://schemas.microsoft.com/office/powerpoint/2010/main" val="479035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id="{C6614CD9-3AD2-4A0E-8218-3E9F842EF456}"/>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Historical background</a:t>
            </a:r>
          </a:p>
        </p:txBody>
      </p:sp>
      <p:cxnSp>
        <p:nvCxnSpPr>
          <p:cNvPr id="49" name="Gerader Verbinder 48">
            <a:extLst>
              <a:ext uri="{FF2B5EF4-FFF2-40B4-BE49-F238E27FC236}">
                <a16:creationId xmlns:a16="http://schemas.microsoft.com/office/drawing/2014/main" id="{9E114798-C505-41C0-B4FF-D8A8ECCBB39C}"/>
              </a:ext>
            </a:extLst>
          </p:cNvPr>
          <p:cNvCxnSpPr>
            <a:cxnSpLocks/>
            <a:stCxn id="64" idx="0"/>
          </p:cNvCxnSpPr>
          <p:nvPr/>
        </p:nvCxnSpPr>
        <p:spPr>
          <a:xfrm flipV="1">
            <a:off x="5977789" y="3975984"/>
            <a:ext cx="0" cy="148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Gerader Verbinder 49">
            <a:extLst>
              <a:ext uri="{FF2B5EF4-FFF2-40B4-BE49-F238E27FC236}">
                <a16:creationId xmlns:a16="http://schemas.microsoft.com/office/drawing/2014/main" id="{694FDB86-595E-4046-A36E-FC85147EBE59}"/>
              </a:ext>
            </a:extLst>
          </p:cNvPr>
          <p:cNvCxnSpPr>
            <a:cxnSpLocks/>
            <a:stCxn id="63" idx="0"/>
          </p:cNvCxnSpPr>
          <p:nvPr/>
        </p:nvCxnSpPr>
        <p:spPr>
          <a:xfrm flipV="1">
            <a:off x="2690230" y="3935505"/>
            <a:ext cx="0" cy="181073"/>
          </a:xfrm>
          <a:prstGeom prst="line">
            <a:avLst/>
          </a:prstGeom>
        </p:spPr>
        <p:style>
          <a:lnRef idx="1">
            <a:schemeClr val="accent1"/>
          </a:lnRef>
          <a:fillRef idx="0">
            <a:schemeClr val="accent1"/>
          </a:fillRef>
          <a:effectRef idx="0">
            <a:schemeClr val="accent1"/>
          </a:effectRef>
          <a:fontRef idx="minor">
            <a:schemeClr val="tx1"/>
          </a:fontRef>
        </p:style>
      </p:cxnSp>
      <p:sp>
        <p:nvSpPr>
          <p:cNvPr id="51" name="Pfeil: nach links 50">
            <a:extLst>
              <a:ext uri="{FF2B5EF4-FFF2-40B4-BE49-F238E27FC236}">
                <a16:creationId xmlns:a16="http://schemas.microsoft.com/office/drawing/2014/main" id="{DEEC7B35-A983-44D0-8C29-CFA9E55B4C08}"/>
              </a:ext>
            </a:extLst>
          </p:cNvPr>
          <p:cNvSpPr/>
          <p:nvPr/>
        </p:nvSpPr>
        <p:spPr>
          <a:xfrm rot="10800000">
            <a:off x="82265" y="3739640"/>
            <a:ext cx="11876934" cy="43512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100">
              <a:latin typeface="Calibri" panose="020F0502020204030204" pitchFamily="34" charset="0"/>
              <a:ea typeface="Calibri" panose="020F0502020204030204" pitchFamily="34" charset="0"/>
              <a:cs typeface="Calibri" panose="020F0502020204030204" pitchFamily="34" charset="0"/>
            </a:endParaRPr>
          </a:p>
        </p:txBody>
      </p:sp>
      <p:sp>
        <p:nvSpPr>
          <p:cNvPr id="52" name="Textfeld 51">
            <a:extLst>
              <a:ext uri="{FF2B5EF4-FFF2-40B4-BE49-F238E27FC236}">
                <a16:creationId xmlns:a16="http://schemas.microsoft.com/office/drawing/2014/main" id="{69690704-26CC-4B5F-9AE8-D049A96541B5}"/>
              </a:ext>
            </a:extLst>
          </p:cNvPr>
          <p:cNvSpPr txBox="1"/>
          <p:nvPr/>
        </p:nvSpPr>
        <p:spPr>
          <a:xfrm>
            <a:off x="69442" y="3813026"/>
            <a:ext cx="524503" cy="292388"/>
          </a:xfrm>
          <a:prstGeom prst="rect">
            <a:avLst/>
          </a:prstGeom>
          <a:noFill/>
        </p:spPr>
        <p:txBody>
          <a:bodyPr wrap="none" rtlCol="0">
            <a:spAutoFit/>
          </a:bodyPr>
          <a:lstStyle/>
          <a:p>
            <a:pPr algn="ctr"/>
            <a:r>
              <a:rPr lang="en-AU" sz="1300" b="1">
                <a:latin typeface="Calibri" panose="020F0502020204030204" pitchFamily="34" charset="0"/>
                <a:ea typeface="Calibri" panose="020F0502020204030204" pitchFamily="34" charset="0"/>
                <a:cs typeface="Calibri" panose="020F0502020204030204" pitchFamily="34" charset="0"/>
              </a:rPr>
              <a:t>1900</a:t>
            </a:r>
          </a:p>
        </p:txBody>
      </p:sp>
      <p:sp>
        <p:nvSpPr>
          <p:cNvPr id="53" name="Textfeld 52">
            <a:extLst>
              <a:ext uri="{FF2B5EF4-FFF2-40B4-BE49-F238E27FC236}">
                <a16:creationId xmlns:a16="http://schemas.microsoft.com/office/drawing/2014/main" id="{64456CB4-134D-494B-9ED7-E9F3A662E46A}"/>
              </a:ext>
            </a:extLst>
          </p:cNvPr>
          <p:cNvSpPr txBox="1"/>
          <p:nvPr/>
        </p:nvSpPr>
        <p:spPr>
          <a:xfrm>
            <a:off x="8733062" y="3822298"/>
            <a:ext cx="524503" cy="292388"/>
          </a:xfrm>
          <a:prstGeom prst="rect">
            <a:avLst/>
          </a:prstGeom>
          <a:noFill/>
        </p:spPr>
        <p:txBody>
          <a:bodyPr wrap="none" rtlCol="0">
            <a:spAutoFit/>
          </a:bodyPr>
          <a:lstStyle/>
          <a:p>
            <a:pPr algn="ctr"/>
            <a:r>
              <a:rPr lang="en-AU" sz="1300" b="1">
                <a:latin typeface="Calibri" panose="020F0502020204030204" pitchFamily="34" charset="0"/>
                <a:ea typeface="Calibri" panose="020F0502020204030204" pitchFamily="34" charset="0"/>
                <a:cs typeface="Calibri" panose="020F0502020204030204" pitchFamily="34" charset="0"/>
              </a:rPr>
              <a:t>2000</a:t>
            </a:r>
          </a:p>
        </p:txBody>
      </p:sp>
      <p:cxnSp>
        <p:nvCxnSpPr>
          <p:cNvPr id="54" name="Gerader Verbinder 53">
            <a:extLst>
              <a:ext uri="{FF2B5EF4-FFF2-40B4-BE49-F238E27FC236}">
                <a16:creationId xmlns:a16="http://schemas.microsoft.com/office/drawing/2014/main" id="{9B39C22E-6ABC-4689-BF55-1C2524CA8494}"/>
              </a:ext>
            </a:extLst>
          </p:cNvPr>
          <p:cNvCxnSpPr>
            <a:cxnSpLocks/>
            <a:stCxn id="86" idx="2"/>
          </p:cNvCxnSpPr>
          <p:nvPr/>
        </p:nvCxnSpPr>
        <p:spPr>
          <a:xfrm flipH="1">
            <a:off x="10726300" y="3738609"/>
            <a:ext cx="10" cy="25068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4ADA107E-8D6B-44F3-9742-1D3517B8504E}"/>
              </a:ext>
            </a:extLst>
          </p:cNvPr>
          <p:cNvCxnSpPr>
            <a:cxnSpLocks/>
            <a:stCxn id="56" idx="2"/>
          </p:cNvCxnSpPr>
          <p:nvPr/>
        </p:nvCxnSpPr>
        <p:spPr>
          <a:xfrm>
            <a:off x="1373518" y="3484007"/>
            <a:ext cx="0" cy="348677"/>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6" name="Textfeld 55">
            <a:extLst>
              <a:ext uri="{FF2B5EF4-FFF2-40B4-BE49-F238E27FC236}">
                <a16:creationId xmlns:a16="http://schemas.microsoft.com/office/drawing/2014/main" id="{7601B4D6-82C6-42DF-8B63-D5CE488AC190}"/>
              </a:ext>
            </a:extLst>
          </p:cNvPr>
          <p:cNvSpPr txBox="1"/>
          <p:nvPr/>
        </p:nvSpPr>
        <p:spPr>
          <a:xfrm>
            <a:off x="417166" y="3222397"/>
            <a:ext cx="1912703" cy="261610"/>
          </a:xfrm>
          <a:prstGeom prst="rect">
            <a:avLst/>
          </a:prstGeom>
          <a:solidFill>
            <a:schemeClr val="accent6">
              <a:lumMod val="40000"/>
              <a:lumOff val="60000"/>
            </a:schemeClr>
          </a:solidFill>
        </p:spPr>
        <p:txBody>
          <a:bodyPr wrap="none" rtlCol="0">
            <a:spAutoFit/>
          </a:bodyPr>
          <a:lstStyle/>
          <a:p>
            <a:r>
              <a:rPr lang="en-AU" sz="1100">
                <a:latin typeface="Calibri" panose="020F0502020204030204" pitchFamily="34" charset="0"/>
                <a:ea typeface="Calibri" panose="020F0502020204030204" pitchFamily="34" charset="0"/>
                <a:cs typeface="Calibri" panose="020F0502020204030204" pitchFamily="34" charset="0"/>
              </a:rPr>
              <a:t>1912: </a:t>
            </a:r>
            <a:r>
              <a:rPr lang="en-AU" sz="1100" b="1">
                <a:latin typeface="Calibri" panose="020F0502020204030204" pitchFamily="34" charset="0"/>
                <a:ea typeface="Calibri" panose="020F0502020204030204" pitchFamily="34" charset="0"/>
                <a:cs typeface="Calibri" panose="020F0502020204030204" pitchFamily="34" charset="0"/>
              </a:rPr>
              <a:t>Foundation</a:t>
            </a:r>
            <a:r>
              <a:rPr lang="en-AU" sz="1100">
                <a:latin typeface="Calibri" panose="020F0502020204030204" pitchFamily="34" charset="0"/>
                <a:ea typeface="Calibri" panose="020F0502020204030204" pitchFamily="34" charset="0"/>
                <a:cs typeface="Calibri" panose="020F0502020204030204" pitchFamily="34" charset="0"/>
              </a:rPr>
              <a:t> of the WBÖ</a:t>
            </a:r>
          </a:p>
        </p:txBody>
      </p:sp>
      <p:cxnSp>
        <p:nvCxnSpPr>
          <p:cNvPr id="57" name="Gerader Verbinder 56">
            <a:extLst>
              <a:ext uri="{FF2B5EF4-FFF2-40B4-BE49-F238E27FC236}">
                <a16:creationId xmlns:a16="http://schemas.microsoft.com/office/drawing/2014/main" id="{354E6EDE-7BC5-4AA1-9D59-6ABC2385A70A}"/>
              </a:ext>
            </a:extLst>
          </p:cNvPr>
          <p:cNvCxnSpPr>
            <a:cxnSpLocks/>
            <a:stCxn id="58" idx="2"/>
          </p:cNvCxnSpPr>
          <p:nvPr/>
        </p:nvCxnSpPr>
        <p:spPr>
          <a:xfrm>
            <a:off x="6425771" y="2811692"/>
            <a:ext cx="0" cy="123877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8" name="Textfeld 57">
            <a:extLst>
              <a:ext uri="{FF2B5EF4-FFF2-40B4-BE49-F238E27FC236}">
                <a16:creationId xmlns:a16="http://schemas.microsoft.com/office/drawing/2014/main" id="{390AD76B-321E-4EBB-B3AB-F1363C51CAB9}"/>
              </a:ext>
            </a:extLst>
          </p:cNvPr>
          <p:cNvSpPr txBox="1"/>
          <p:nvPr/>
        </p:nvSpPr>
        <p:spPr>
          <a:xfrm>
            <a:off x="5701053" y="2550082"/>
            <a:ext cx="1449436" cy="261610"/>
          </a:xfrm>
          <a:prstGeom prst="rect">
            <a:avLst/>
          </a:prstGeom>
          <a:solidFill>
            <a:schemeClr val="accent2">
              <a:lumMod val="40000"/>
              <a:lumOff val="60000"/>
            </a:schemeClr>
          </a:solidFill>
          <a:ln>
            <a:noFill/>
          </a:ln>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1970: </a:t>
            </a:r>
            <a:r>
              <a:rPr lang="en-AU" sz="1100" b="1">
                <a:latin typeface="Calibri" panose="020F0502020204030204" pitchFamily="34" charset="0"/>
                <a:ea typeface="Calibri" panose="020F0502020204030204" pitchFamily="34" charset="0"/>
                <a:cs typeface="Calibri" panose="020F0502020204030204" pitchFamily="34" charset="0"/>
              </a:rPr>
              <a:t>WBÖ-Volume 1</a:t>
            </a:r>
          </a:p>
        </p:txBody>
      </p:sp>
      <p:cxnSp>
        <p:nvCxnSpPr>
          <p:cNvPr id="59" name="Gerader Verbinder 58">
            <a:extLst>
              <a:ext uri="{FF2B5EF4-FFF2-40B4-BE49-F238E27FC236}">
                <a16:creationId xmlns:a16="http://schemas.microsoft.com/office/drawing/2014/main" id="{AE161459-5049-40A0-A8A9-B6D52FE28AAA}"/>
              </a:ext>
            </a:extLst>
          </p:cNvPr>
          <p:cNvCxnSpPr>
            <a:cxnSpLocks/>
            <a:endCxn id="60" idx="0"/>
          </p:cNvCxnSpPr>
          <p:nvPr/>
        </p:nvCxnSpPr>
        <p:spPr>
          <a:xfrm>
            <a:off x="1492343" y="3989293"/>
            <a:ext cx="0" cy="87904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0" name="Textfeld 59">
            <a:extLst>
              <a:ext uri="{FF2B5EF4-FFF2-40B4-BE49-F238E27FC236}">
                <a16:creationId xmlns:a16="http://schemas.microsoft.com/office/drawing/2014/main" id="{DF0F8AB5-668E-42BE-A4DC-1F95ECBA87EE}"/>
              </a:ext>
            </a:extLst>
          </p:cNvPr>
          <p:cNvSpPr txBox="1"/>
          <p:nvPr/>
        </p:nvSpPr>
        <p:spPr>
          <a:xfrm>
            <a:off x="1184897" y="4868341"/>
            <a:ext cx="614891" cy="261610"/>
          </a:xfrm>
          <a:prstGeom prst="rect">
            <a:avLst/>
          </a:prstGeom>
          <a:no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1913</a:t>
            </a:r>
          </a:p>
        </p:txBody>
      </p:sp>
      <p:cxnSp>
        <p:nvCxnSpPr>
          <p:cNvPr id="61" name="Gerader Verbinder 60">
            <a:extLst>
              <a:ext uri="{FF2B5EF4-FFF2-40B4-BE49-F238E27FC236}">
                <a16:creationId xmlns:a16="http://schemas.microsoft.com/office/drawing/2014/main" id="{609A5254-85AD-4C71-9624-F86BAF93C061}"/>
              </a:ext>
            </a:extLst>
          </p:cNvPr>
          <p:cNvCxnSpPr>
            <a:cxnSpLocks/>
            <a:endCxn id="62" idx="0"/>
          </p:cNvCxnSpPr>
          <p:nvPr/>
        </p:nvCxnSpPr>
        <p:spPr>
          <a:xfrm flipH="1">
            <a:off x="3523359" y="4083780"/>
            <a:ext cx="2" cy="78456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2" name="Textfeld 61">
            <a:extLst>
              <a:ext uri="{FF2B5EF4-FFF2-40B4-BE49-F238E27FC236}">
                <a16:creationId xmlns:a16="http://schemas.microsoft.com/office/drawing/2014/main" id="{FAFA6997-F6E6-4CEE-856D-4573788BAC3E}"/>
              </a:ext>
            </a:extLst>
          </p:cNvPr>
          <p:cNvSpPr txBox="1"/>
          <p:nvPr/>
        </p:nvSpPr>
        <p:spPr>
          <a:xfrm>
            <a:off x="3215913" y="4868341"/>
            <a:ext cx="614891" cy="261610"/>
          </a:xfrm>
          <a:prstGeom prst="rect">
            <a:avLst/>
          </a:prstGeom>
          <a:no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1937</a:t>
            </a:r>
          </a:p>
        </p:txBody>
      </p:sp>
      <p:sp>
        <p:nvSpPr>
          <p:cNvPr id="63" name="Textfeld 62">
            <a:extLst>
              <a:ext uri="{FF2B5EF4-FFF2-40B4-BE49-F238E27FC236}">
                <a16:creationId xmlns:a16="http://schemas.microsoft.com/office/drawing/2014/main" id="{958ACD4F-817E-4BE2-8F27-17BD7001CB20}"/>
              </a:ext>
            </a:extLst>
          </p:cNvPr>
          <p:cNvSpPr txBox="1"/>
          <p:nvPr/>
        </p:nvSpPr>
        <p:spPr>
          <a:xfrm>
            <a:off x="2453627" y="4116578"/>
            <a:ext cx="473206" cy="261610"/>
          </a:xfrm>
          <a:prstGeom prst="rect">
            <a:avLst/>
          </a:prstGeom>
          <a:no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1927</a:t>
            </a:r>
          </a:p>
        </p:txBody>
      </p:sp>
      <p:sp>
        <p:nvSpPr>
          <p:cNvPr id="64" name="Textfeld 63">
            <a:extLst>
              <a:ext uri="{FF2B5EF4-FFF2-40B4-BE49-F238E27FC236}">
                <a16:creationId xmlns:a16="http://schemas.microsoft.com/office/drawing/2014/main" id="{CB4727DB-BCC2-4C00-9E54-9EAAB9C7365E}"/>
              </a:ext>
            </a:extLst>
          </p:cNvPr>
          <p:cNvSpPr txBox="1"/>
          <p:nvPr/>
        </p:nvSpPr>
        <p:spPr>
          <a:xfrm>
            <a:off x="5741186" y="4124941"/>
            <a:ext cx="473206" cy="261610"/>
          </a:xfrm>
          <a:prstGeom prst="rect">
            <a:avLst/>
          </a:prstGeom>
          <a:no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1965</a:t>
            </a:r>
          </a:p>
        </p:txBody>
      </p:sp>
      <p:cxnSp>
        <p:nvCxnSpPr>
          <p:cNvPr id="65" name="Gerader Verbinder 64">
            <a:extLst>
              <a:ext uri="{FF2B5EF4-FFF2-40B4-BE49-F238E27FC236}">
                <a16:creationId xmlns:a16="http://schemas.microsoft.com/office/drawing/2014/main" id="{54ED2C9D-6F4A-4864-AA20-4989057347CE}"/>
              </a:ext>
            </a:extLst>
          </p:cNvPr>
          <p:cNvCxnSpPr>
            <a:cxnSpLocks/>
            <a:stCxn id="89" idx="0"/>
          </p:cNvCxnSpPr>
          <p:nvPr/>
        </p:nvCxnSpPr>
        <p:spPr>
          <a:xfrm flipV="1">
            <a:off x="10392427" y="3992431"/>
            <a:ext cx="0" cy="193540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86A9907D-B21A-47EC-9194-61EBAF225033}"/>
              </a:ext>
            </a:extLst>
          </p:cNvPr>
          <p:cNvCxnSpPr>
            <a:cxnSpLocks/>
            <a:endCxn id="67" idx="0"/>
          </p:cNvCxnSpPr>
          <p:nvPr/>
        </p:nvCxnSpPr>
        <p:spPr>
          <a:xfrm>
            <a:off x="8483635" y="3836181"/>
            <a:ext cx="0" cy="302260"/>
          </a:xfrm>
          <a:prstGeom prst="line">
            <a:avLst/>
          </a:prstGeom>
        </p:spPr>
        <p:style>
          <a:lnRef idx="1">
            <a:schemeClr val="accent1"/>
          </a:lnRef>
          <a:fillRef idx="0">
            <a:schemeClr val="accent1"/>
          </a:fillRef>
          <a:effectRef idx="0">
            <a:schemeClr val="accent1"/>
          </a:effectRef>
          <a:fontRef idx="minor">
            <a:schemeClr val="tx1"/>
          </a:fontRef>
        </p:style>
      </p:cxnSp>
      <p:sp>
        <p:nvSpPr>
          <p:cNvPr id="67" name="Textfeld 66">
            <a:extLst>
              <a:ext uri="{FF2B5EF4-FFF2-40B4-BE49-F238E27FC236}">
                <a16:creationId xmlns:a16="http://schemas.microsoft.com/office/drawing/2014/main" id="{D2BFAE67-F816-42DF-B86A-A6C715BD0E17}"/>
              </a:ext>
            </a:extLst>
          </p:cNvPr>
          <p:cNvSpPr txBox="1"/>
          <p:nvPr/>
        </p:nvSpPr>
        <p:spPr>
          <a:xfrm>
            <a:off x="8176189" y="4138441"/>
            <a:ext cx="614891" cy="261610"/>
          </a:xfrm>
          <a:prstGeom prst="rect">
            <a:avLst/>
          </a:prstGeom>
          <a:no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1993</a:t>
            </a:r>
          </a:p>
        </p:txBody>
      </p:sp>
      <p:cxnSp>
        <p:nvCxnSpPr>
          <p:cNvPr id="68" name="Gerader Verbinder 67">
            <a:extLst>
              <a:ext uri="{FF2B5EF4-FFF2-40B4-BE49-F238E27FC236}">
                <a16:creationId xmlns:a16="http://schemas.microsoft.com/office/drawing/2014/main" id="{BDD343AB-AA31-4C5E-843D-D56AE8B907EE}"/>
              </a:ext>
            </a:extLst>
          </p:cNvPr>
          <p:cNvCxnSpPr>
            <a:cxnSpLocks/>
            <a:endCxn id="69" idx="0"/>
          </p:cNvCxnSpPr>
          <p:nvPr/>
        </p:nvCxnSpPr>
        <p:spPr>
          <a:xfrm>
            <a:off x="9945880" y="3836181"/>
            <a:ext cx="0" cy="307926"/>
          </a:xfrm>
          <a:prstGeom prst="line">
            <a:avLst/>
          </a:prstGeom>
        </p:spPr>
        <p:style>
          <a:lnRef idx="1">
            <a:schemeClr val="accent1"/>
          </a:lnRef>
          <a:fillRef idx="0">
            <a:schemeClr val="accent1"/>
          </a:fillRef>
          <a:effectRef idx="0">
            <a:schemeClr val="accent1"/>
          </a:effectRef>
          <a:fontRef idx="minor">
            <a:schemeClr val="tx1"/>
          </a:fontRef>
        </p:style>
      </p:cxnSp>
      <p:sp>
        <p:nvSpPr>
          <p:cNvPr id="69" name="Textfeld 68">
            <a:extLst>
              <a:ext uri="{FF2B5EF4-FFF2-40B4-BE49-F238E27FC236}">
                <a16:creationId xmlns:a16="http://schemas.microsoft.com/office/drawing/2014/main" id="{5FBCF665-0873-4994-9407-5C0F2636D2E5}"/>
              </a:ext>
            </a:extLst>
          </p:cNvPr>
          <p:cNvSpPr txBox="1"/>
          <p:nvPr/>
        </p:nvSpPr>
        <p:spPr>
          <a:xfrm>
            <a:off x="9638434" y="4144107"/>
            <a:ext cx="614891" cy="261610"/>
          </a:xfrm>
          <a:prstGeom prst="rect">
            <a:avLst/>
          </a:prstGeom>
          <a:no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2011</a:t>
            </a:r>
          </a:p>
        </p:txBody>
      </p:sp>
      <p:cxnSp>
        <p:nvCxnSpPr>
          <p:cNvPr id="70" name="Gerader Verbinder 69">
            <a:extLst>
              <a:ext uri="{FF2B5EF4-FFF2-40B4-BE49-F238E27FC236}">
                <a16:creationId xmlns:a16="http://schemas.microsoft.com/office/drawing/2014/main" id="{542E7501-F15B-4F53-A26A-49D890FC920F}"/>
              </a:ext>
            </a:extLst>
          </p:cNvPr>
          <p:cNvCxnSpPr>
            <a:cxnSpLocks/>
            <a:endCxn id="88" idx="0"/>
          </p:cNvCxnSpPr>
          <p:nvPr/>
        </p:nvCxnSpPr>
        <p:spPr>
          <a:xfrm>
            <a:off x="10517568" y="3957203"/>
            <a:ext cx="0" cy="130977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1" name="Gerader Verbinder 70">
            <a:extLst>
              <a:ext uri="{FF2B5EF4-FFF2-40B4-BE49-F238E27FC236}">
                <a16:creationId xmlns:a16="http://schemas.microsoft.com/office/drawing/2014/main" id="{378C6925-D106-46D2-89AF-E4157CF3E40F}"/>
              </a:ext>
            </a:extLst>
          </p:cNvPr>
          <p:cNvCxnSpPr>
            <a:cxnSpLocks/>
            <a:endCxn id="84" idx="2"/>
          </p:cNvCxnSpPr>
          <p:nvPr/>
        </p:nvCxnSpPr>
        <p:spPr>
          <a:xfrm flipV="1">
            <a:off x="10613046" y="2435735"/>
            <a:ext cx="0" cy="146324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2" name="Gerader Verbinder 71">
            <a:extLst>
              <a:ext uri="{FF2B5EF4-FFF2-40B4-BE49-F238E27FC236}">
                <a16:creationId xmlns:a16="http://schemas.microsoft.com/office/drawing/2014/main" id="{55F9E56F-634C-4A99-8A87-0B4016DEE27B}"/>
              </a:ext>
            </a:extLst>
          </p:cNvPr>
          <p:cNvCxnSpPr>
            <a:cxnSpLocks/>
            <a:stCxn id="83" idx="2"/>
          </p:cNvCxnSpPr>
          <p:nvPr/>
        </p:nvCxnSpPr>
        <p:spPr>
          <a:xfrm>
            <a:off x="6924625" y="3542170"/>
            <a:ext cx="1" cy="5457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72">
            <a:extLst>
              <a:ext uri="{FF2B5EF4-FFF2-40B4-BE49-F238E27FC236}">
                <a16:creationId xmlns:a16="http://schemas.microsoft.com/office/drawing/2014/main" id="{187DE897-60A1-4C0C-9985-514CA8986840}"/>
              </a:ext>
            </a:extLst>
          </p:cNvPr>
          <p:cNvCxnSpPr>
            <a:cxnSpLocks/>
            <a:stCxn id="74" idx="2"/>
          </p:cNvCxnSpPr>
          <p:nvPr/>
        </p:nvCxnSpPr>
        <p:spPr>
          <a:xfrm>
            <a:off x="7501590" y="3183583"/>
            <a:ext cx="0" cy="77362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4" name="Textfeld 73">
            <a:extLst>
              <a:ext uri="{FF2B5EF4-FFF2-40B4-BE49-F238E27FC236}">
                <a16:creationId xmlns:a16="http://schemas.microsoft.com/office/drawing/2014/main" id="{4274E3C7-6EB3-4A24-96B4-DD5B6DFA571A}"/>
              </a:ext>
            </a:extLst>
          </p:cNvPr>
          <p:cNvSpPr txBox="1"/>
          <p:nvPr/>
        </p:nvSpPr>
        <p:spPr>
          <a:xfrm>
            <a:off x="6776872" y="2921973"/>
            <a:ext cx="1449436" cy="261610"/>
          </a:xfrm>
          <a:prstGeom prst="rect">
            <a:avLst/>
          </a:prstGeom>
          <a:solidFill>
            <a:schemeClr val="accent2">
              <a:lumMod val="40000"/>
              <a:lumOff val="60000"/>
            </a:schemeClr>
          </a:solid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1983: </a:t>
            </a:r>
            <a:r>
              <a:rPr lang="en-AU" sz="1100" b="1">
                <a:latin typeface="Calibri" panose="020F0502020204030204" pitchFamily="34" charset="0"/>
                <a:ea typeface="Calibri" panose="020F0502020204030204" pitchFamily="34" charset="0"/>
                <a:cs typeface="Calibri" panose="020F0502020204030204" pitchFamily="34" charset="0"/>
              </a:rPr>
              <a:t>WBÖ-Volume 3</a:t>
            </a:r>
          </a:p>
        </p:txBody>
      </p:sp>
      <p:cxnSp>
        <p:nvCxnSpPr>
          <p:cNvPr id="75" name="Gerader Verbinder 74">
            <a:extLst>
              <a:ext uri="{FF2B5EF4-FFF2-40B4-BE49-F238E27FC236}">
                <a16:creationId xmlns:a16="http://schemas.microsoft.com/office/drawing/2014/main" id="{339967E2-3506-4A04-A80E-70928C0A5131}"/>
              </a:ext>
            </a:extLst>
          </p:cNvPr>
          <p:cNvCxnSpPr>
            <a:cxnSpLocks/>
            <a:stCxn id="76" idx="2"/>
          </p:cNvCxnSpPr>
          <p:nvPr/>
        </p:nvCxnSpPr>
        <p:spPr>
          <a:xfrm>
            <a:off x="8779503" y="2809202"/>
            <a:ext cx="0" cy="111715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6" name="Textfeld 75">
            <a:extLst>
              <a:ext uri="{FF2B5EF4-FFF2-40B4-BE49-F238E27FC236}">
                <a16:creationId xmlns:a16="http://schemas.microsoft.com/office/drawing/2014/main" id="{5804D3C9-D1D2-436A-B1F6-13AEE117582D}"/>
              </a:ext>
            </a:extLst>
          </p:cNvPr>
          <p:cNvSpPr txBox="1"/>
          <p:nvPr/>
        </p:nvSpPr>
        <p:spPr>
          <a:xfrm>
            <a:off x="8054785" y="2547592"/>
            <a:ext cx="1449436" cy="261610"/>
          </a:xfrm>
          <a:prstGeom prst="rect">
            <a:avLst/>
          </a:prstGeom>
          <a:solidFill>
            <a:schemeClr val="accent2">
              <a:lumMod val="40000"/>
              <a:lumOff val="60000"/>
            </a:schemeClr>
          </a:solid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1998: </a:t>
            </a:r>
            <a:r>
              <a:rPr lang="en-AU" sz="1100" b="1">
                <a:latin typeface="Calibri" panose="020F0502020204030204" pitchFamily="34" charset="0"/>
                <a:ea typeface="Calibri" panose="020F0502020204030204" pitchFamily="34" charset="0"/>
                <a:cs typeface="Calibri" panose="020F0502020204030204" pitchFamily="34" charset="0"/>
              </a:rPr>
              <a:t>WBÖ-Volume 4</a:t>
            </a:r>
          </a:p>
        </p:txBody>
      </p:sp>
      <p:cxnSp>
        <p:nvCxnSpPr>
          <p:cNvPr id="77" name="Gerader Verbinder 76">
            <a:extLst>
              <a:ext uri="{FF2B5EF4-FFF2-40B4-BE49-F238E27FC236}">
                <a16:creationId xmlns:a16="http://schemas.microsoft.com/office/drawing/2014/main" id="{943FBA9B-0D28-4C79-9704-D4EDCACB9654}"/>
              </a:ext>
            </a:extLst>
          </p:cNvPr>
          <p:cNvCxnSpPr>
            <a:cxnSpLocks/>
            <a:stCxn id="85" idx="2"/>
          </p:cNvCxnSpPr>
          <p:nvPr/>
        </p:nvCxnSpPr>
        <p:spPr>
          <a:xfrm>
            <a:off x="10228938" y="3192001"/>
            <a:ext cx="0" cy="67564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8" name="Geschweifte Klammer links 77">
            <a:extLst>
              <a:ext uri="{FF2B5EF4-FFF2-40B4-BE49-F238E27FC236}">
                <a16:creationId xmlns:a16="http://schemas.microsoft.com/office/drawing/2014/main" id="{344F0B31-101C-419B-B918-13FF0A1A50AD}"/>
              </a:ext>
            </a:extLst>
          </p:cNvPr>
          <p:cNvSpPr/>
          <p:nvPr/>
        </p:nvSpPr>
        <p:spPr>
          <a:xfrm rot="16200000">
            <a:off x="2333648" y="4256672"/>
            <a:ext cx="348408" cy="20310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100">
              <a:latin typeface="Calibri" panose="020F0502020204030204" pitchFamily="34" charset="0"/>
              <a:ea typeface="Calibri" panose="020F0502020204030204" pitchFamily="34" charset="0"/>
              <a:cs typeface="Calibri" panose="020F0502020204030204" pitchFamily="34" charset="0"/>
            </a:endParaRPr>
          </a:p>
        </p:txBody>
      </p:sp>
      <p:sp>
        <p:nvSpPr>
          <p:cNvPr id="79" name="Textfeld 78">
            <a:extLst>
              <a:ext uri="{FF2B5EF4-FFF2-40B4-BE49-F238E27FC236}">
                <a16:creationId xmlns:a16="http://schemas.microsoft.com/office/drawing/2014/main" id="{CA00A4B3-35F2-4490-A465-C967BB463287}"/>
              </a:ext>
            </a:extLst>
          </p:cNvPr>
          <p:cNvSpPr txBox="1"/>
          <p:nvPr/>
        </p:nvSpPr>
        <p:spPr>
          <a:xfrm>
            <a:off x="714737" y="5458961"/>
            <a:ext cx="3586228" cy="430887"/>
          </a:xfrm>
          <a:prstGeom prst="rect">
            <a:avLst/>
          </a:prstGeom>
          <a:solidFill>
            <a:schemeClr val="accent4">
              <a:lumMod val="20000"/>
              <a:lumOff val="80000"/>
            </a:schemeClr>
          </a:solidFill>
        </p:spPr>
        <p:txBody>
          <a:bodyPr wrap="square" rtlCol="0">
            <a:spAutoFit/>
          </a:bodyPr>
          <a:lstStyle/>
          <a:p>
            <a:pPr algn="ctr"/>
            <a:r>
              <a:rPr lang="en-AU" sz="1100" b="1">
                <a:latin typeface="Calibri" panose="020F0502020204030204" pitchFamily="34" charset="0"/>
                <a:ea typeface="Calibri" panose="020F0502020204030204" pitchFamily="34" charset="0"/>
                <a:cs typeface="Calibri" panose="020F0502020204030204" pitchFamily="34" charset="0"/>
              </a:rPr>
              <a:t>Questionnaire-based survey </a:t>
            </a:r>
            <a:r>
              <a:rPr lang="en-AU" sz="1100">
                <a:latin typeface="Calibri" panose="020F0502020204030204" pitchFamily="34" charset="0"/>
                <a:ea typeface="Calibri" panose="020F0502020204030204" pitchFamily="34" charset="0"/>
                <a:cs typeface="Calibri" panose="020F0502020204030204" pitchFamily="34" charset="0"/>
              </a:rPr>
              <a:t>(109 main questionnaires and </a:t>
            </a:r>
          </a:p>
          <a:p>
            <a:pPr algn="ctr"/>
            <a:r>
              <a:rPr lang="en-AU" sz="1100">
                <a:latin typeface="Calibri" panose="020F0502020204030204" pitchFamily="34" charset="0"/>
                <a:ea typeface="Calibri" panose="020F0502020204030204" pitchFamily="34" charset="0"/>
                <a:cs typeface="Calibri" panose="020F0502020204030204" pitchFamily="34" charset="0"/>
              </a:rPr>
              <a:t>9 additional questionnaires with 17.550 questions)</a:t>
            </a:r>
          </a:p>
        </p:txBody>
      </p:sp>
      <p:sp>
        <p:nvSpPr>
          <p:cNvPr id="80" name="Geschweifte Klammer links 79">
            <a:extLst>
              <a:ext uri="{FF2B5EF4-FFF2-40B4-BE49-F238E27FC236}">
                <a16:creationId xmlns:a16="http://schemas.microsoft.com/office/drawing/2014/main" id="{F83D69BF-0C22-467D-83D5-0BE06133F65E}"/>
              </a:ext>
            </a:extLst>
          </p:cNvPr>
          <p:cNvSpPr/>
          <p:nvPr/>
        </p:nvSpPr>
        <p:spPr>
          <a:xfrm rot="16200000">
            <a:off x="4159806" y="2851204"/>
            <a:ext cx="348408" cy="32875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100">
              <a:latin typeface="Calibri" panose="020F0502020204030204" pitchFamily="34" charset="0"/>
              <a:ea typeface="Calibri" panose="020F0502020204030204" pitchFamily="34" charset="0"/>
              <a:cs typeface="Calibri" panose="020F0502020204030204" pitchFamily="34" charset="0"/>
            </a:endParaRPr>
          </a:p>
        </p:txBody>
      </p:sp>
      <p:sp>
        <p:nvSpPr>
          <p:cNvPr id="81" name="Textfeld 80">
            <a:extLst>
              <a:ext uri="{FF2B5EF4-FFF2-40B4-BE49-F238E27FC236}">
                <a16:creationId xmlns:a16="http://schemas.microsoft.com/office/drawing/2014/main" id="{8D6D62A8-BC5F-4280-86E7-30457B60F81F}"/>
              </a:ext>
            </a:extLst>
          </p:cNvPr>
          <p:cNvSpPr txBox="1"/>
          <p:nvPr/>
        </p:nvSpPr>
        <p:spPr>
          <a:xfrm>
            <a:off x="3817572" y="4637960"/>
            <a:ext cx="1027846" cy="261610"/>
          </a:xfrm>
          <a:prstGeom prst="rect">
            <a:avLst/>
          </a:prstGeom>
          <a:solidFill>
            <a:schemeClr val="accent4">
              <a:lumMod val="20000"/>
              <a:lumOff val="80000"/>
            </a:schemeClr>
          </a:solidFill>
        </p:spPr>
        <p:txBody>
          <a:bodyPr wrap="none" rtlCol="0">
            <a:spAutoFit/>
          </a:bodyPr>
          <a:lstStyle/>
          <a:p>
            <a:pPr algn="ctr"/>
            <a:r>
              <a:rPr lang="en-AU" sz="1100" b="1">
                <a:latin typeface="Calibri" panose="020F0502020204030204" pitchFamily="34" charset="0"/>
                <a:ea typeface="Calibri" panose="020F0502020204030204" pitchFamily="34" charset="0"/>
                <a:cs typeface="Calibri" panose="020F0502020204030204" pitchFamily="34" charset="0"/>
              </a:rPr>
              <a:t>Field research</a:t>
            </a:r>
          </a:p>
        </p:txBody>
      </p:sp>
      <p:sp>
        <p:nvSpPr>
          <p:cNvPr id="82" name="Geschweifte Klammer links 81">
            <a:extLst>
              <a:ext uri="{FF2B5EF4-FFF2-40B4-BE49-F238E27FC236}">
                <a16:creationId xmlns:a16="http://schemas.microsoft.com/office/drawing/2014/main" id="{2243B2A7-686C-452A-A37A-F030DCD884F0}"/>
              </a:ext>
            </a:extLst>
          </p:cNvPr>
          <p:cNvSpPr/>
          <p:nvPr/>
        </p:nvSpPr>
        <p:spPr>
          <a:xfrm rot="16200000">
            <a:off x="9040553" y="3788920"/>
            <a:ext cx="348408" cy="146224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100">
              <a:latin typeface="Calibri" panose="020F0502020204030204" pitchFamily="34" charset="0"/>
              <a:ea typeface="Calibri" panose="020F0502020204030204" pitchFamily="34" charset="0"/>
              <a:cs typeface="Calibri" panose="020F0502020204030204" pitchFamily="34" charset="0"/>
            </a:endParaRPr>
          </a:p>
        </p:txBody>
      </p:sp>
      <p:sp>
        <p:nvSpPr>
          <p:cNvPr id="83" name="Textfeld 82">
            <a:extLst>
              <a:ext uri="{FF2B5EF4-FFF2-40B4-BE49-F238E27FC236}">
                <a16:creationId xmlns:a16="http://schemas.microsoft.com/office/drawing/2014/main" id="{D4CB89A9-6D7B-40B1-82C3-E1FB58BFCCB8}"/>
              </a:ext>
            </a:extLst>
          </p:cNvPr>
          <p:cNvSpPr txBox="1"/>
          <p:nvPr/>
        </p:nvSpPr>
        <p:spPr>
          <a:xfrm>
            <a:off x="6199907" y="3280560"/>
            <a:ext cx="1449436" cy="261610"/>
          </a:xfrm>
          <a:prstGeom prst="rect">
            <a:avLst/>
          </a:prstGeom>
          <a:solidFill>
            <a:schemeClr val="accent2">
              <a:lumMod val="40000"/>
              <a:lumOff val="60000"/>
            </a:schemeClr>
          </a:solid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1976: </a:t>
            </a:r>
            <a:r>
              <a:rPr lang="en-AU" sz="1100" b="1">
                <a:latin typeface="Calibri" panose="020F0502020204030204" pitchFamily="34" charset="0"/>
                <a:ea typeface="Calibri" panose="020F0502020204030204" pitchFamily="34" charset="0"/>
                <a:cs typeface="Calibri" panose="020F0502020204030204" pitchFamily="34" charset="0"/>
              </a:rPr>
              <a:t>WBÖ-Volume 2</a:t>
            </a:r>
          </a:p>
        </p:txBody>
      </p:sp>
      <p:sp>
        <p:nvSpPr>
          <p:cNvPr id="84" name="Textfeld 83">
            <a:extLst>
              <a:ext uri="{FF2B5EF4-FFF2-40B4-BE49-F238E27FC236}">
                <a16:creationId xmlns:a16="http://schemas.microsoft.com/office/drawing/2014/main" id="{5140EBF8-E410-4750-94B1-0EE10D21ABF4}"/>
              </a:ext>
            </a:extLst>
          </p:cNvPr>
          <p:cNvSpPr txBox="1"/>
          <p:nvPr/>
        </p:nvSpPr>
        <p:spPr>
          <a:xfrm>
            <a:off x="9200342" y="2004848"/>
            <a:ext cx="2825408" cy="430887"/>
          </a:xfrm>
          <a:prstGeom prst="rect">
            <a:avLst/>
          </a:prstGeom>
          <a:solidFill>
            <a:schemeClr val="accent2">
              <a:lumMod val="40000"/>
              <a:lumOff val="60000"/>
            </a:schemeClr>
          </a:solid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2020: </a:t>
            </a:r>
            <a:r>
              <a:rPr lang="en-AU" sz="1100" b="1">
                <a:latin typeface="Calibri" panose="020F0502020204030204" pitchFamily="34" charset="0"/>
                <a:ea typeface="Calibri" panose="020F0502020204030204" pitchFamily="34" charset="0"/>
                <a:cs typeface="Calibri" panose="020F0502020204030204" pitchFamily="34" charset="0"/>
              </a:rPr>
              <a:t>LIÖ-Launch</a:t>
            </a:r>
            <a:r>
              <a:rPr lang="en-AU" sz="1100">
                <a:latin typeface="Calibri" panose="020F0502020204030204" pitchFamily="34" charset="0"/>
                <a:ea typeface="Calibri" panose="020F0502020204030204" pitchFamily="34" charset="0"/>
                <a:cs typeface="Calibri" panose="020F0502020204030204" pitchFamily="34" charset="0"/>
              </a:rPr>
              <a:t> (</a:t>
            </a:r>
            <a:r>
              <a:rPr lang="en-AU" sz="1100">
                <a:latin typeface="Calibri" panose="020F0502020204030204" pitchFamily="34" charset="0"/>
                <a:ea typeface="Calibri" panose="020F0502020204030204" pitchFamily="34" charset="0"/>
                <a:cs typeface="Calibri" panose="020F0502020204030204" pitchFamily="34" charset="0"/>
                <a:hlinkClick r:id="rId2"/>
              </a:rPr>
              <a:t>https://lioe.dioe.at</a:t>
            </a:r>
            <a:r>
              <a:rPr lang="en-AU" sz="1100">
                <a:latin typeface="Calibri" panose="020F0502020204030204" pitchFamily="34" charset="0"/>
                <a:ea typeface="Calibri" panose="020F0502020204030204" pitchFamily="34" charset="0"/>
                <a:cs typeface="Calibri" panose="020F0502020204030204" pitchFamily="34" charset="0"/>
              </a:rPr>
              <a:t>), </a:t>
            </a:r>
            <a:r>
              <a:rPr lang="en-AU" sz="1100" b="1">
                <a:latin typeface="Calibri" panose="020F0502020204030204" pitchFamily="34" charset="0"/>
                <a:ea typeface="Calibri" panose="020F0502020204030204" pitchFamily="34" charset="0"/>
                <a:cs typeface="Calibri" panose="020F0502020204030204" pitchFamily="34" charset="0"/>
              </a:rPr>
              <a:t>Publication</a:t>
            </a:r>
            <a:r>
              <a:rPr lang="en-AU" sz="1100">
                <a:latin typeface="Calibri" panose="020F0502020204030204" pitchFamily="34" charset="0"/>
                <a:ea typeface="Calibri" panose="020F0502020204030204" pitchFamily="34" charset="0"/>
                <a:cs typeface="Calibri" panose="020F0502020204030204" pitchFamily="34" charset="0"/>
              </a:rPr>
              <a:t> from </a:t>
            </a:r>
            <a:r>
              <a:rPr lang="en-AU" sz="1100" i="1">
                <a:latin typeface="Calibri" panose="020F0502020204030204" pitchFamily="34" charset="0"/>
                <a:ea typeface="Calibri" panose="020F0502020204030204" pitchFamily="34" charset="0"/>
                <a:cs typeface="Calibri" panose="020F0502020204030204" pitchFamily="34" charset="0"/>
              </a:rPr>
              <a:t>F</a:t>
            </a:r>
            <a:r>
              <a:rPr lang="en-AU" sz="1100">
                <a:latin typeface="Calibri" panose="020F0502020204030204" pitchFamily="34" charset="0"/>
                <a:ea typeface="Calibri" panose="020F0502020204030204" pitchFamily="34" charset="0"/>
                <a:cs typeface="Calibri" panose="020F0502020204030204" pitchFamily="34" charset="0"/>
              </a:rPr>
              <a:t>  </a:t>
            </a:r>
          </a:p>
        </p:txBody>
      </p:sp>
      <p:sp>
        <p:nvSpPr>
          <p:cNvPr id="85" name="Textfeld 84">
            <a:extLst>
              <a:ext uri="{FF2B5EF4-FFF2-40B4-BE49-F238E27FC236}">
                <a16:creationId xmlns:a16="http://schemas.microsoft.com/office/drawing/2014/main" id="{335EE7D2-6A94-41C5-BE9E-F19B2FEB21E2}"/>
              </a:ext>
            </a:extLst>
          </p:cNvPr>
          <p:cNvSpPr txBox="1"/>
          <p:nvPr/>
        </p:nvSpPr>
        <p:spPr>
          <a:xfrm>
            <a:off x="9504220" y="2930391"/>
            <a:ext cx="1449436" cy="261610"/>
          </a:xfrm>
          <a:prstGeom prst="rect">
            <a:avLst/>
          </a:prstGeom>
          <a:solidFill>
            <a:schemeClr val="accent2">
              <a:lumMod val="40000"/>
              <a:lumOff val="60000"/>
            </a:schemeClr>
          </a:solid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2015: </a:t>
            </a:r>
            <a:r>
              <a:rPr lang="en-AU" sz="1100" b="1">
                <a:latin typeface="Calibri" panose="020F0502020204030204" pitchFamily="34" charset="0"/>
                <a:ea typeface="Calibri" panose="020F0502020204030204" pitchFamily="34" charset="0"/>
                <a:cs typeface="Calibri" panose="020F0502020204030204" pitchFamily="34" charset="0"/>
              </a:rPr>
              <a:t>WBÖ-Volume 5</a:t>
            </a:r>
          </a:p>
        </p:txBody>
      </p:sp>
      <p:sp>
        <p:nvSpPr>
          <p:cNvPr id="86" name="Textfeld 85">
            <a:extLst>
              <a:ext uri="{FF2B5EF4-FFF2-40B4-BE49-F238E27FC236}">
                <a16:creationId xmlns:a16="http://schemas.microsoft.com/office/drawing/2014/main" id="{10343FB0-A452-40DE-9281-EE1BE1BC2080}"/>
              </a:ext>
            </a:extLst>
          </p:cNvPr>
          <p:cNvSpPr txBox="1"/>
          <p:nvPr/>
        </p:nvSpPr>
        <p:spPr>
          <a:xfrm>
            <a:off x="9677786" y="3307722"/>
            <a:ext cx="2097048" cy="430887"/>
          </a:xfrm>
          <a:prstGeom prst="rect">
            <a:avLst/>
          </a:prstGeom>
          <a:solidFill>
            <a:schemeClr val="accent2">
              <a:lumMod val="40000"/>
              <a:lumOff val="60000"/>
            </a:schemeClr>
          </a:solid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2022: </a:t>
            </a:r>
            <a:r>
              <a:rPr lang="en-AU" sz="1100" b="1">
                <a:latin typeface="Calibri" panose="020F0502020204030204" pitchFamily="34" charset="0"/>
                <a:ea typeface="Calibri" panose="020F0502020204030204" pitchFamily="34" charset="0"/>
                <a:cs typeface="Calibri" panose="020F0502020204030204" pitchFamily="34" charset="0"/>
              </a:rPr>
              <a:t>LIÖ-Re-launch</a:t>
            </a:r>
            <a:r>
              <a:rPr lang="en-AU" sz="1100">
                <a:latin typeface="Calibri" panose="020F0502020204030204" pitchFamily="34" charset="0"/>
                <a:ea typeface="Calibri" panose="020F0502020204030204" pitchFamily="34" charset="0"/>
                <a:cs typeface="Calibri" panose="020F0502020204030204" pitchFamily="34" charset="0"/>
              </a:rPr>
              <a:t> </a:t>
            </a:r>
          </a:p>
          <a:p>
            <a:pPr algn="ctr"/>
            <a:r>
              <a:rPr lang="en-AU" sz="1100">
                <a:latin typeface="Calibri" panose="020F0502020204030204" pitchFamily="34" charset="0"/>
                <a:ea typeface="Calibri" panose="020F0502020204030204" pitchFamily="34" charset="0"/>
                <a:cs typeface="Calibri" panose="020F0502020204030204" pitchFamily="34" charset="0"/>
              </a:rPr>
              <a:t>Retro-digitization of first volumes</a:t>
            </a:r>
          </a:p>
        </p:txBody>
      </p:sp>
      <p:sp>
        <p:nvSpPr>
          <p:cNvPr id="87" name="Textfeld 86">
            <a:extLst>
              <a:ext uri="{FF2B5EF4-FFF2-40B4-BE49-F238E27FC236}">
                <a16:creationId xmlns:a16="http://schemas.microsoft.com/office/drawing/2014/main" id="{4B1E3DC0-9256-4A1A-9450-49EC1D317396}"/>
              </a:ext>
            </a:extLst>
          </p:cNvPr>
          <p:cNvSpPr txBox="1"/>
          <p:nvPr/>
        </p:nvSpPr>
        <p:spPr>
          <a:xfrm>
            <a:off x="8235978" y="4687428"/>
            <a:ext cx="1957588" cy="430887"/>
          </a:xfrm>
          <a:prstGeom prst="rect">
            <a:avLst/>
          </a:prstGeom>
          <a:solidFill>
            <a:schemeClr val="accent5">
              <a:lumMod val="40000"/>
              <a:lumOff val="60000"/>
            </a:schemeClr>
          </a:solidFill>
        </p:spPr>
        <p:txBody>
          <a:bodyPr wrap="non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Transcription of the paper slips</a:t>
            </a:r>
          </a:p>
          <a:p>
            <a:pPr algn="ctr"/>
            <a:r>
              <a:rPr lang="en-AU" sz="1100">
                <a:latin typeface="Calibri" panose="020F0502020204030204" pitchFamily="34" charset="0"/>
                <a:ea typeface="Calibri" panose="020F0502020204030204" pitchFamily="34" charset="0"/>
                <a:cs typeface="Calibri" panose="020F0502020204030204" pitchFamily="34" charset="0"/>
              </a:rPr>
              <a:t>in </a:t>
            </a:r>
            <a:r>
              <a:rPr lang="en-AU" sz="1100" b="1">
                <a:latin typeface="Calibri" panose="020F0502020204030204" pitchFamily="34" charset="0"/>
                <a:ea typeface="Calibri" panose="020F0502020204030204" pitchFamily="34" charset="0"/>
                <a:cs typeface="Calibri" panose="020F0502020204030204" pitchFamily="34" charset="0"/>
              </a:rPr>
              <a:t>TUSTEP</a:t>
            </a:r>
            <a:r>
              <a:rPr lang="en-AU" sz="1100">
                <a:latin typeface="Calibri" panose="020F0502020204030204" pitchFamily="34" charset="0"/>
                <a:ea typeface="Calibri" panose="020F0502020204030204" pitchFamily="34" charset="0"/>
                <a:cs typeface="Calibri" panose="020F0502020204030204" pitchFamily="34" charset="0"/>
              </a:rPr>
              <a:t> (from letter D)</a:t>
            </a:r>
          </a:p>
        </p:txBody>
      </p:sp>
      <p:sp>
        <p:nvSpPr>
          <p:cNvPr id="88" name="Textfeld 87">
            <a:extLst>
              <a:ext uri="{FF2B5EF4-FFF2-40B4-BE49-F238E27FC236}">
                <a16:creationId xmlns:a16="http://schemas.microsoft.com/office/drawing/2014/main" id="{1F22BA79-0243-4168-9A19-D06DE43B0400}"/>
              </a:ext>
            </a:extLst>
          </p:cNvPr>
          <p:cNvSpPr txBox="1"/>
          <p:nvPr/>
        </p:nvSpPr>
        <p:spPr>
          <a:xfrm>
            <a:off x="9552672" y="5266980"/>
            <a:ext cx="1929791" cy="261610"/>
          </a:xfrm>
          <a:prstGeom prst="rect">
            <a:avLst/>
          </a:prstGeom>
          <a:solidFill>
            <a:schemeClr val="accent5">
              <a:lumMod val="40000"/>
              <a:lumOff val="60000"/>
            </a:schemeClr>
          </a:solid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2018: </a:t>
            </a:r>
            <a:r>
              <a:rPr lang="en-AU" sz="1100" b="1">
                <a:latin typeface="Calibri" panose="020F0502020204030204" pitchFamily="34" charset="0"/>
                <a:ea typeface="Calibri" panose="020F0502020204030204" pitchFamily="34" charset="0"/>
                <a:cs typeface="Calibri" panose="020F0502020204030204" pitchFamily="34" charset="0"/>
              </a:rPr>
              <a:t>Conversion XML/TEI</a:t>
            </a:r>
          </a:p>
        </p:txBody>
      </p:sp>
      <p:sp>
        <p:nvSpPr>
          <p:cNvPr id="89" name="Textfeld 88">
            <a:extLst>
              <a:ext uri="{FF2B5EF4-FFF2-40B4-BE49-F238E27FC236}">
                <a16:creationId xmlns:a16="http://schemas.microsoft.com/office/drawing/2014/main" id="{D5EED66E-288A-46C9-A653-94F270C5DFA9}"/>
              </a:ext>
            </a:extLst>
          </p:cNvPr>
          <p:cNvSpPr txBox="1"/>
          <p:nvPr/>
        </p:nvSpPr>
        <p:spPr>
          <a:xfrm>
            <a:off x="8898123" y="5927835"/>
            <a:ext cx="2988607" cy="600164"/>
          </a:xfrm>
          <a:prstGeom prst="rect">
            <a:avLst/>
          </a:prstGeom>
          <a:solidFill>
            <a:schemeClr val="accent6">
              <a:lumMod val="40000"/>
              <a:lumOff val="60000"/>
            </a:schemeClr>
          </a:solid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2016: Integration of the dictionary in to the </a:t>
            </a:r>
            <a:r>
              <a:rPr lang="en-AU" sz="1100" b="1">
                <a:latin typeface="Calibri" panose="020F0502020204030204" pitchFamily="34" charset="0"/>
                <a:ea typeface="Calibri" panose="020F0502020204030204" pitchFamily="34" charset="0"/>
                <a:cs typeface="Calibri" panose="020F0502020204030204" pitchFamily="34" charset="0"/>
              </a:rPr>
              <a:t>Research Unit „Linguistics“ </a:t>
            </a:r>
            <a:r>
              <a:rPr lang="en-AU" sz="1100">
                <a:latin typeface="Calibri" panose="020F0502020204030204" pitchFamily="34" charset="0"/>
                <a:ea typeface="Calibri" panose="020F0502020204030204" pitchFamily="34" charset="0"/>
                <a:cs typeface="Calibri" panose="020F0502020204030204" pitchFamily="34" charset="0"/>
              </a:rPr>
              <a:t>(formerly </a:t>
            </a:r>
            <a:r>
              <a:rPr lang="en-AU" sz="1100" err="1">
                <a:latin typeface="Calibri" panose="020F0502020204030204" pitchFamily="34" charset="0"/>
                <a:ea typeface="Calibri" panose="020F0502020204030204" pitchFamily="34" charset="0"/>
                <a:cs typeface="Calibri" panose="020F0502020204030204" pitchFamily="34" charset="0"/>
              </a:rPr>
              <a:t>VaWaDiÖ</a:t>
            </a:r>
            <a:r>
              <a:rPr lang="en-AU" sz="1100">
                <a:latin typeface="Calibri" panose="020F0502020204030204" pitchFamily="34" charset="0"/>
                <a:ea typeface="Calibri" panose="020F0502020204030204" pitchFamily="34" charset="0"/>
                <a:cs typeface="Calibri" panose="020F0502020204030204" pitchFamily="34" charset="0"/>
              </a:rPr>
              <a:t>), + new conception</a:t>
            </a:r>
            <a:endParaRPr lang="en-AU" sz="1100" b="1">
              <a:latin typeface="Calibri" panose="020F0502020204030204" pitchFamily="34" charset="0"/>
              <a:ea typeface="Calibri" panose="020F0502020204030204" pitchFamily="34" charset="0"/>
              <a:cs typeface="Calibri" panose="020F0502020204030204" pitchFamily="34" charset="0"/>
            </a:endParaRPr>
          </a:p>
        </p:txBody>
      </p:sp>
      <p:sp>
        <p:nvSpPr>
          <p:cNvPr id="90" name="Textfeld 89">
            <a:extLst>
              <a:ext uri="{FF2B5EF4-FFF2-40B4-BE49-F238E27FC236}">
                <a16:creationId xmlns:a16="http://schemas.microsoft.com/office/drawing/2014/main" id="{0C0B912A-102D-45B6-A394-D0A4DF0CE287}"/>
              </a:ext>
            </a:extLst>
          </p:cNvPr>
          <p:cNvSpPr txBox="1"/>
          <p:nvPr/>
        </p:nvSpPr>
        <p:spPr>
          <a:xfrm>
            <a:off x="4382362" y="3809978"/>
            <a:ext cx="524504" cy="292388"/>
          </a:xfrm>
          <a:prstGeom prst="rect">
            <a:avLst/>
          </a:prstGeom>
          <a:noFill/>
        </p:spPr>
        <p:txBody>
          <a:bodyPr wrap="none" rtlCol="0">
            <a:spAutoFit/>
          </a:bodyPr>
          <a:lstStyle/>
          <a:p>
            <a:pPr algn="ctr"/>
            <a:r>
              <a:rPr lang="en-AU" sz="1300" b="1">
                <a:latin typeface="Calibri" panose="020F0502020204030204" pitchFamily="34" charset="0"/>
                <a:ea typeface="Calibri" panose="020F0502020204030204" pitchFamily="34" charset="0"/>
                <a:cs typeface="Calibri" panose="020F0502020204030204" pitchFamily="34" charset="0"/>
              </a:rPr>
              <a:t>1950</a:t>
            </a:r>
          </a:p>
        </p:txBody>
      </p:sp>
      <p:sp>
        <p:nvSpPr>
          <p:cNvPr id="92" name="Textfeld 91">
            <a:extLst>
              <a:ext uri="{FF2B5EF4-FFF2-40B4-BE49-F238E27FC236}">
                <a16:creationId xmlns:a16="http://schemas.microsoft.com/office/drawing/2014/main" id="{0F8035A6-8143-4F2F-A789-EC76E6BCAE26}"/>
              </a:ext>
            </a:extLst>
          </p:cNvPr>
          <p:cNvSpPr txBox="1"/>
          <p:nvPr/>
        </p:nvSpPr>
        <p:spPr>
          <a:xfrm>
            <a:off x="10468691" y="4282292"/>
            <a:ext cx="1547533" cy="723275"/>
          </a:xfrm>
          <a:prstGeom prst="rect">
            <a:avLst/>
          </a:prstGeom>
          <a:solidFill>
            <a:schemeClr val="accent2">
              <a:lumMod val="40000"/>
              <a:lumOff val="60000"/>
            </a:schemeClr>
          </a:solidFill>
        </p:spPr>
        <p:txBody>
          <a:bodyPr wrap="square" rtlCol="0">
            <a:spAutoFit/>
          </a:bodyPr>
          <a:lstStyle/>
          <a:p>
            <a:pPr algn="ctr"/>
            <a:r>
              <a:rPr lang="en-AU" sz="1100">
                <a:latin typeface="Calibri" panose="020F0502020204030204" pitchFamily="34" charset="0"/>
                <a:ea typeface="Calibri" panose="020F0502020204030204" pitchFamily="34" charset="0"/>
                <a:cs typeface="Calibri" panose="020F0502020204030204" pitchFamily="34" charset="0"/>
              </a:rPr>
              <a:t>2025: </a:t>
            </a:r>
            <a:r>
              <a:rPr lang="en-AU" sz="1100" b="1" err="1">
                <a:latin typeface="Calibri" panose="020F0502020204030204" pitchFamily="34" charset="0"/>
                <a:ea typeface="Calibri" panose="020F0502020204030204" pitchFamily="34" charset="0"/>
                <a:cs typeface="Calibri" panose="020F0502020204030204" pitchFamily="34" charset="0"/>
              </a:rPr>
              <a:t>DynAT</a:t>
            </a:r>
            <a:endParaRPr lang="en-AU" sz="1100" b="1">
              <a:latin typeface="Calibri" panose="020F0502020204030204" pitchFamily="34" charset="0"/>
              <a:ea typeface="Calibri" panose="020F0502020204030204" pitchFamily="34" charset="0"/>
              <a:cs typeface="Calibri" panose="020F0502020204030204" pitchFamily="34" charset="0"/>
            </a:endParaRPr>
          </a:p>
          <a:p>
            <a:pPr algn="ctr"/>
            <a:r>
              <a:rPr lang="en-AU" sz="1000">
                <a:latin typeface="Calibri" panose="020F0502020204030204" pitchFamily="34" charset="0"/>
                <a:ea typeface="Calibri" panose="020F0502020204030204" pitchFamily="34" charset="0"/>
                <a:cs typeface="Calibri" panose="020F0502020204030204" pitchFamily="34" charset="0"/>
              </a:rPr>
              <a:t>Integration into new long-term project “Language Dynamics in Austria”</a:t>
            </a:r>
          </a:p>
        </p:txBody>
      </p:sp>
      <p:cxnSp>
        <p:nvCxnSpPr>
          <p:cNvPr id="93" name="Gerader Verbinder 92">
            <a:extLst>
              <a:ext uri="{FF2B5EF4-FFF2-40B4-BE49-F238E27FC236}">
                <a16:creationId xmlns:a16="http://schemas.microsoft.com/office/drawing/2014/main" id="{699790CF-6195-4640-BC67-2B2DE1593E79}"/>
              </a:ext>
            </a:extLst>
          </p:cNvPr>
          <p:cNvCxnSpPr>
            <a:cxnSpLocks/>
            <a:endCxn id="92" idx="0"/>
          </p:cNvCxnSpPr>
          <p:nvPr/>
        </p:nvCxnSpPr>
        <p:spPr>
          <a:xfrm>
            <a:off x="11242458" y="3911354"/>
            <a:ext cx="0" cy="37093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015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barn(inVertical)">
                                      <p:cBhvr>
                                        <p:cTn id="15" dur="500"/>
                                        <p:tgtEl>
                                          <p:spTgt spid="63"/>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barn(inVertical)">
                                      <p:cBhvr>
                                        <p:cTn id="18" dur="500"/>
                                        <p:tgtEl>
                                          <p:spTgt spid="64"/>
                                        </p:tgtEl>
                                      </p:cBhvr>
                                    </p:animEffect>
                                  </p:childTnLst>
                                </p:cTn>
                              </p:par>
                              <p:par>
                                <p:cTn id="19" presetID="16" presetClass="entr" presetSubtype="21" fill="hold"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barn(inVertical)">
                                      <p:cBhvr>
                                        <p:cTn id="21" dur="500"/>
                                        <p:tgtEl>
                                          <p:spTgt spid="61"/>
                                        </p:tgtEl>
                                      </p:cBhvr>
                                    </p:animEffect>
                                  </p:childTnLst>
                                </p:cTn>
                              </p:par>
                              <p:par>
                                <p:cTn id="22" presetID="16" presetClass="entr" presetSubtype="21"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barn(inVertical)">
                                      <p:cBhvr>
                                        <p:cTn id="24" dur="500"/>
                                        <p:tgtEl>
                                          <p:spTgt spid="59"/>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barn(inVertical)">
                                      <p:cBhvr>
                                        <p:cTn id="27" dur="500"/>
                                        <p:tgtEl>
                                          <p:spTgt spid="6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barn(inVertical)">
                                      <p:cBhvr>
                                        <p:cTn id="30" dur="500"/>
                                        <p:tgtEl>
                                          <p:spTgt spid="62"/>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barn(inVertical)">
                                      <p:cBhvr>
                                        <p:cTn id="33" dur="500"/>
                                        <p:tgtEl>
                                          <p:spTgt spid="80"/>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barn(inVertical)">
                                      <p:cBhvr>
                                        <p:cTn id="36" dur="500"/>
                                        <p:tgtEl>
                                          <p:spTgt spid="78"/>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barn(inVertical)">
                                      <p:cBhvr>
                                        <p:cTn id="39" dur="500"/>
                                        <p:tgtEl>
                                          <p:spTgt spid="81"/>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barn(inVertical)">
                                      <p:cBhvr>
                                        <p:cTn id="42" dur="500"/>
                                        <p:tgtEl>
                                          <p:spTgt spid="79"/>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barn(inVertical)">
                                      <p:cBhvr>
                                        <p:cTn id="47" dur="500"/>
                                        <p:tgtEl>
                                          <p:spTgt spid="57"/>
                                        </p:tgtEl>
                                      </p:cBhvr>
                                    </p:animEffect>
                                  </p:childTnLst>
                                </p:cTn>
                              </p:par>
                              <p:par>
                                <p:cTn id="48" presetID="16" presetClass="entr" presetSubtype="21" fill="hold" nodeType="withEffect">
                                  <p:stCondLst>
                                    <p:cond delay="0"/>
                                  </p:stCondLst>
                                  <p:childTnLst>
                                    <p:set>
                                      <p:cBhvr>
                                        <p:cTn id="49" dur="1" fill="hold">
                                          <p:stCondLst>
                                            <p:cond delay="0"/>
                                          </p:stCondLst>
                                        </p:cTn>
                                        <p:tgtEl>
                                          <p:spTgt spid="72"/>
                                        </p:tgtEl>
                                        <p:attrNameLst>
                                          <p:attrName>style.visibility</p:attrName>
                                        </p:attrNameLst>
                                      </p:cBhvr>
                                      <p:to>
                                        <p:strVal val="visible"/>
                                      </p:to>
                                    </p:set>
                                    <p:animEffect transition="in" filter="barn(inVertical)">
                                      <p:cBhvr>
                                        <p:cTn id="50" dur="500"/>
                                        <p:tgtEl>
                                          <p:spTgt spid="72"/>
                                        </p:tgtEl>
                                      </p:cBhvr>
                                    </p:animEffect>
                                  </p:childTnLst>
                                </p:cTn>
                              </p:par>
                              <p:par>
                                <p:cTn id="51" presetID="16" presetClass="entr" presetSubtype="21" fill="hold" nodeType="with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barn(inVertical)">
                                      <p:cBhvr>
                                        <p:cTn id="53" dur="500"/>
                                        <p:tgtEl>
                                          <p:spTgt spid="73"/>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barn(inVertical)">
                                      <p:cBhvr>
                                        <p:cTn id="56" dur="500"/>
                                        <p:tgtEl>
                                          <p:spTgt spid="74"/>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barn(inVertical)">
                                      <p:cBhvr>
                                        <p:cTn id="59" dur="500"/>
                                        <p:tgtEl>
                                          <p:spTgt spid="83"/>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barn(inVertical)">
                                      <p:cBhvr>
                                        <p:cTn id="62" dur="500"/>
                                        <p:tgtEl>
                                          <p:spTgt spid="58"/>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barn(inVertical)">
                                      <p:cBhvr>
                                        <p:cTn id="67" dur="500"/>
                                        <p:tgtEl>
                                          <p:spTgt spid="67"/>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barn(inVertical)">
                                      <p:cBhvr>
                                        <p:cTn id="70" dur="500"/>
                                        <p:tgtEl>
                                          <p:spTgt spid="69"/>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barn(inVertical)">
                                      <p:cBhvr>
                                        <p:cTn id="73" dur="500"/>
                                        <p:tgtEl>
                                          <p:spTgt spid="82"/>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87"/>
                                        </p:tgtEl>
                                        <p:attrNameLst>
                                          <p:attrName>style.visibility</p:attrName>
                                        </p:attrNameLst>
                                      </p:cBhvr>
                                      <p:to>
                                        <p:strVal val="visible"/>
                                      </p:to>
                                    </p:set>
                                    <p:animEffect transition="in" filter="barn(inVertical)">
                                      <p:cBhvr>
                                        <p:cTn id="76" dur="500"/>
                                        <p:tgtEl>
                                          <p:spTgt spid="87"/>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nodeType="clickEffect">
                                  <p:stCondLst>
                                    <p:cond delay="0"/>
                                  </p:stCondLst>
                                  <p:childTnLst>
                                    <p:set>
                                      <p:cBhvr>
                                        <p:cTn id="80" dur="1" fill="hold">
                                          <p:stCondLst>
                                            <p:cond delay="0"/>
                                          </p:stCondLst>
                                        </p:cTn>
                                        <p:tgtEl>
                                          <p:spTgt spid="77"/>
                                        </p:tgtEl>
                                        <p:attrNameLst>
                                          <p:attrName>style.visibility</p:attrName>
                                        </p:attrNameLst>
                                      </p:cBhvr>
                                      <p:to>
                                        <p:strVal val="visible"/>
                                      </p:to>
                                    </p:set>
                                    <p:animEffect transition="in" filter="barn(inVertical)">
                                      <p:cBhvr>
                                        <p:cTn id="81" dur="500"/>
                                        <p:tgtEl>
                                          <p:spTgt spid="77"/>
                                        </p:tgtEl>
                                      </p:cBhvr>
                                    </p:animEffect>
                                  </p:childTnLst>
                                </p:cTn>
                              </p:par>
                              <p:par>
                                <p:cTn id="82" presetID="16" presetClass="entr" presetSubtype="21" fill="hold" nodeType="with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barn(inVertical)">
                                      <p:cBhvr>
                                        <p:cTn id="84" dur="500"/>
                                        <p:tgtEl>
                                          <p:spTgt spid="75"/>
                                        </p:tgtEl>
                                      </p:cBhvr>
                                    </p:animEffect>
                                  </p:childTnLst>
                                </p:cTn>
                              </p:par>
                              <p:par>
                                <p:cTn id="85" presetID="16" presetClass="entr" presetSubtype="21" fill="hold" grpId="0" nodeType="withEffect">
                                  <p:stCondLst>
                                    <p:cond delay="0"/>
                                  </p:stCondLst>
                                  <p:childTnLst>
                                    <p:set>
                                      <p:cBhvr>
                                        <p:cTn id="86" dur="1" fill="hold">
                                          <p:stCondLst>
                                            <p:cond delay="0"/>
                                          </p:stCondLst>
                                        </p:cTn>
                                        <p:tgtEl>
                                          <p:spTgt spid="76"/>
                                        </p:tgtEl>
                                        <p:attrNameLst>
                                          <p:attrName>style.visibility</p:attrName>
                                        </p:attrNameLst>
                                      </p:cBhvr>
                                      <p:to>
                                        <p:strVal val="visible"/>
                                      </p:to>
                                    </p:set>
                                    <p:animEffect transition="in" filter="barn(inVertical)">
                                      <p:cBhvr>
                                        <p:cTn id="87" dur="500"/>
                                        <p:tgtEl>
                                          <p:spTgt spid="76"/>
                                        </p:tgtEl>
                                      </p:cBhvr>
                                    </p:animEffect>
                                  </p:childTnLst>
                                </p:cTn>
                              </p:par>
                              <p:par>
                                <p:cTn id="88" presetID="16" presetClass="entr" presetSubtype="21" fill="hold" grpId="0" nodeType="withEffect">
                                  <p:stCondLst>
                                    <p:cond delay="0"/>
                                  </p:stCondLst>
                                  <p:childTnLst>
                                    <p:set>
                                      <p:cBhvr>
                                        <p:cTn id="89" dur="1" fill="hold">
                                          <p:stCondLst>
                                            <p:cond delay="0"/>
                                          </p:stCondLst>
                                        </p:cTn>
                                        <p:tgtEl>
                                          <p:spTgt spid="85"/>
                                        </p:tgtEl>
                                        <p:attrNameLst>
                                          <p:attrName>style.visibility</p:attrName>
                                        </p:attrNameLst>
                                      </p:cBhvr>
                                      <p:to>
                                        <p:strVal val="visible"/>
                                      </p:to>
                                    </p:set>
                                    <p:animEffect transition="in" filter="barn(inVertical)">
                                      <p:cBhvr>
                                        <p:cTn id="90" dur="500"/>
                                        <p:tgtEl>
                                          <p:spTgt spid="85"/>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nodeType="click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barn(inVertical)">
                                      <p:cBhvr>
                                        <p:cTn id="95" dur="500"/>
                                        <p:tgtEl>
                                          <p:spTgt spid="65"/>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89"/>
                                        </p:tgtEl>
                                        <p:attrNameLst>
                                          <p:attrName>style.visibility</p:attrName>
                                        </p:attrNameLst>
                                      </p:cBhvr>
                                      <p:to>
                                        <p:strVal val="visible"/>
                                      </p:to>
                                    </p:set>
                                    <p:animEffect transition="in" filter="barn(inVertical)">
                                      <p:cBhvr>
                                        <p:cTn id="98" dur="500"/>
                                        <p:tgtEl>
                                          <p:spTgt spid="89"/>
                                        </p:tgtEl>
                                      </p:cBhvr>
                                    </p:animEffect>
                                  </p:childTnLst>
                                </p:cTn>
                              </p:par>
                            </p:childTnLst>
                          </p:cTn>
                        </p:par>
                      </p:childTnLst>
                    </p:cTn>
                  </p:par>
                  <p:par>
                    <p:cTn id="99" fill="hold">
                      <p:stCondLst>
                        <p:cond delay="indefinite"/>
                      </p:stCondLst>
                      <p:childTnLst>
                        <p:par>
                          <p:cTn id="100" fill="hold">
                            <p:stCondLst>
                              <p:cond delay="0"/>
                            </p:stCondLst>
                            <p:childTnLst>
                              <p:par>
                                <p:cTn id="101" presetID="16" presetClass="entr" presetSubtype="21" fill="hold" grpId="0" nodeType="click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barn(inVertical)">
                                      <p:cBhvr>
                                        <p:cTn id="103" dur="500"/>
                                        <p:tgtEl>
                                          <p:spTgt spid="88"/>
                                        </p:tgtEl>
                                      </p:cBhvr>
                                    </p:animEffect>
                                  </p:childTnLst>
                                </p:cTn>
                              </p:par>
                              <p:par>
                                <p:cTn id="104" presetID="16" presetClass="entr" presetSubtype="21" fill="hold" nodeType="withEffect">
                                  <p:stCondLst>
                                    <p:cond delay="0"/>
                                  </p:stCondLst>
                                  <p:childTnLst>
                                    <p:set>
                                      <p:cBhvr>
                                        <p:cTn id="105" dur="1" fill="hold">
                                          <p:stCondLst>
                                            <p:cond delay="0"/>
                                          </p:stCondLst>
                                        </p:cTn>
                                        <p:tgtEl>
                                          <p:spTgt spid="70"/>
                                        </p:tgtEl>
                                        <p:attrNameLst>
                                          <p:attrName>style.visibility</p:attrName>
                                        </p:attrNameLst>
                                      </p:cBhvr>
                                      <p:to>
                                        <p:strVal val="visible"/>
                                      </p:to>
                                    </p:set>
                                    <p:animEffect transition="in" filter="barn(inVertical)">
                                      <p:cBhvr>
                                        <p:cTn id="106" dur="500"/>
                                        <p:tgtEl>
                                          <p:spTgt spid="70"/>
                                        </p:tgtEl>
                                      </p:cBhvr>
                                    </p:animEffect>
                                  </p:childTnLst>
                                </p:cTn>
                              </p:par>
                            </p:childTnLst>
                          </p:cTn>
                        </p:par>
                      </p:childTnLst>
                    </p:cTn>
                  </p:par>
                  <p:par>
                    <p:cTn id="107" fill="hold">
                      <p:stCondLst>
                        <p:cond delay="indefinite"/>
                      </p:stCondLst>
                      <p:childTnLst>
                        <p:par>
                          <p:cTn id="108" fill="hold">
                            <p:stCondLst>
                              <p:cond delay="0"/>
                            </p:stCondLst>
                            <p:childTnLst>
                              <p:par>
                                <p:cTn id="109" presetID="16" presetClass="entr" presetSubtype="21" fill="hold" nodeType="clickEffect">
                                  <p:stCondLst>
                                    <p:cond delay="0"/>
                                  </p:stCondLst>
                                  <p:childTnLst>
                                    <p:set>
                                      <p:cBhvr>
                                        <p:cTn id="110" dur="1" fill="hold">
                                          <p:stCondLst>
                                            <p:cond delay="0"/>
                                          </p:stCondLst>
                                        </p:cTn>
                                        <p:tgtEl>
                                          <p:spTgt spid="71"/>
                                        </p:tgtEl>
                                        <p:attrNameLst>
                                          <p:attrName>style.visibility</p:attrName>
                                        </p:attrNameLst>
                                      </p:cBhvr>
                                      <p:to>
                                        <p:strVal val="visible"/>
                                      </p:to>
                                    </p:set>
                                    <p:animEffect transition="in" filter="barn(inVertical)">
                                      <p:cBhvr>
                                        <p:cTn id="111" dur="500"/>
                                        <p:tgtEl>
                                          <p:spTgt spid="71"/>
                                        </p:tgtEl>
                                      </p:cBhvr>
                                    </p:animEffect>
                                  </p:childTnLst>
                                </p:cTn>
                              </p:par>
                              <p:par>
                                <p:cTn id="112" presetID="16" presetClass="entr" presetSubtype="21" fill="hold" grpId="0" nodeType="withEffect">
                                  <p:stCondLst>
                                    <p:cond delay="0"/>
                                  </p:stCondLst>
                                  <p:childTnLst>
                                    <p:set>
                                      <p:cBhvr>
                                        <p:cTn id="113" dur="1" fill="hold">
                                          <p:stCondLst>
                                            <p:cond delay="0"/>
                                          </p:stCondLst>
                                        </p:cTn>
                                        <p:tgtEl>
                                          <p:spTgt spid="84"/>
                                        </p:tgtEl>
                                        <p:attrNameLst>
                                          <p:attrName>style.visibility</p:attrName>
                                        </p:attrNameLst>
                                      </p:cBhvr>
                                      <p:to>
                                        <p:strVal val="visible"/>
                                      </p:to>
                                    </p:set>
                                    <p:animEffect transition="in" filter="barn(inVertical)">
                                      <p:cBhvr>
                                        <p:cTn id="114" dur="500"/>
                                        <p:tgtEl>
                                          <p:spTgt spid="84"/>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nodeType="clickEffect">
                                  <p:stCondLst>
                                    <p:cond delay="0"/>
                                  </p:stCondLst>
                                  <p:childTnLst>
                                    <p:set>
                                      <p:cBhvr>
                                        <p:cTn id="118" dur="1" fill="hold">
                                          <p:stCondLst>
                                            <p:cond delay="0"/>
                                          </p:stCondLst>
                                        </p:cTn>
                                        <p:tgtEl>
                                          <p:spTgt spid="54"/>
                                        </p:tgtEl>
                                        <p:attrNameLst>
                                          <p:attrName>style.visibility</p:attrName>
                                        </p:attrNameLst>
                                      </p:cBhvr>
                                      <p:to>
                                        <p:strVal val="visible"/>
                                      </p:to>
                                    </p:set>
                                    <p:animEffect transition="in" filter="wipe(down)">
                                      <p:cBhvr>
                                        <p:cTn id="119" dur="500"/>
                                        <p:tgtEl>
                                          <p:spTgt spid="54"/>
                                        </p:tgtEl>
                                      </p:cBhvr>
                                    </p:animEffect>
                                  </p:childTnLst>
                                </p:cTn>
                              </p:par>
                              <p:par>
                                <p:cTn id="120" presetID="22" presetClass="entr" presetSubtype="4" fill="hold" grpId="0" nodeType="withEffect">
                                  <p:stCondLst>
                                    <p:cond delay="0"/>
                                  </p:stCondLst>
                                  <p:childTnLst>
                                    <p:set>
                                      <p:cBhvr>
                                        <p:cTn id="121" dur="1" fill="hold">
                                          <p:stCondLst>
                                            <p:cond delay="0"/>
                                          </p:stCondLst>
                                        </p:cTn>
                                        <p:tgtEl>
                                          <p:spTgt spid="86"/>
                                        </p:tgtEl>
                                        <p:attrNameLst>
                                          <p:attrName>style.visibility</p:attrName>
                                        </p:attrNameLst>
                                      </p:cBhvr>
                                      <p:to>
                                        <p:strVal val="visible"/>
                                      </p:to>
                                    </p:set>
                                    <p:animEffect transition="in" filter="wipe(down)">
                                      <p:cBhvr>
                                        <p:cTn id="122" dur="500"/>
                                        <p:tgtEl>
                                          <p:spTgt spid="86"/>
                                        </p:tgtEl>
                                      </p:cBhvr>
                                    </p:animEffect>
                                  </p:childTnLst>
                                </p:cTn>
                              </p:par>
                            </p:childTnLst>
                          </p:cTn>
                        </p:par>
                      </p:childTnLst>
                    </p:cTn>
                  </p:par>
                  <p:par>
                    <p:cTn id="123" fill="hold">
                      <p:stCondLst>
                        <p:cond delay="indefinite"/>
                      </p:stCondLst>
                      <p:childTnLst>
                        <p:par>
                          <p:cTn id="124" fill="hold">
                            <p:stCondLst>
                              <p:cond delay="0"/>
                            </p:stCondLst>
                            <p:childTnLst>
                              <p:par>
                                <p:cTn id="125" presetID="16" presetClass="entr" presetSubtype="21" fill="hold" nodeType="clickEffect">
                                  <p:stCondLst>
                                    <p:cond delay="0"/>
                                  </p:stCondLst>
                                  <p:childTnLst>
                                    <p:set>
                                      <p:cBhvr>
                                        <p:cTn id="126" dur="1" fill="hold">
                                          <p:stCondLst>
                                            <p:cond delay="0"/>
                                          </p:stCondLst>
                                        </p:cTn>
                                        <p:tgtEl>
                                          <p:spTgt spid="93"/>
                                        </p:tgtEl>
                                        <p:attrNameLst>
                                          <p:attrName>style.visibility</p:attrName>
                                        </p:attrNameLst>
                                      </p:cBhvr>
                                      <p:to>
                                        <p:strVal val="visible"/>
                                      </p:to>
                                    </p:set>
                                    <p:animEffect transition="in" filter="barn(inVertical)">
                                      <p:cBhvr>
                                        <p:cTn id="127" dur="500"/>
                                        <p:tgtEl>
                                          <p:spTgt spid="93"/>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92"/>
                                        </p:tgtEl>
                                        <p:attrNameLst>
                                          <p:attrName>style.visibility</p:attrName>
                                        </p:attrNameLst>
                                      </p:cBhvr>
                                      <p:to>
                                        <p:strVal val="visible"/>
                                      </p:to>
                                    </p:set>
                                    <p:animEffect transition="in" filter="barn(inVertical)">
                                      <p:cBhvr>
                                        <p:cTn id="13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8" grpId="0" animBg="1"/>
      <p:bldP spid="60" grpId="0"/>
      <p:bldP spid="62" grpId="0"/>
      <p:bldP spid="63" grpId="0"/>
      <p:bldP spid="64" grpId="0"/>
      <p:bldP spid="67" grpId="0"/>
      <p:bldP spid="69" grpId="0"/>
      <p:bldP spid="74" grpId="0" animBg="1"/>
      <p:bldP spid="76"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0B82F-8063-497F-4258-DD70FE3A31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B6F6B6-F67B-09C1-9C97-354023B16405}"/>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a:rPr>
              <a:t>LLM Benchmarks</a:t>
            </a:r>
            <a:endParaRPr lang="en-AU">
              <a:latin typeface="Palatino Linotype" panose="02040502050505030304" pitchFamily="18" charset="0"/>
            </a:endParaRPr>
          </a:p>
        </p:txBody>
      </p:sp>
      <p:sp>
        <p:nvSpPr>
          <p:cNvPr id="5" name="TextBox 4">
            <a:extLst>
              <a:ext uri="{FF2B5EF4-FFF2-40B4-BE49-F238E27FC236}">
                <a16:creationId xmlns:a16="http://schemas.microsoft.com/office/drawing/2014/main" id="{6DB50B42-5791-49F7-4668-FFF8A0497C97}"/>
              </a:ext>
            </a:extLst>
          </p:cNvPr>
          <p:cNvSpPr txBox="1"/>
          <p:nvPr/>
        </p:nvSpPr>
        <p:spPr>
          <a:xfrm>
            <a:off x="582707" y="1627094"/>
            <a:ext cx="10157011"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Palatino Linotype"/>
                <a:ea typeface="Lucida Grande"/>
                <a:cs typeface="Lucida Grande"/>
              </a:rPr>
              <a:t>We present </a:t>
            </a:r>
            <a:r>
              <a:rPr lang="en-US" b="1">
                <a:latin typeface="Palatino Linotype"/>
                <a:ea typeface="Lucida Grande"/>
                <a:cs typeface="Lucida Grande"/>
              </a:rPr>
              <a:t>GPQA</a:t>
            </a:r>
            <a:r>
              <a:rPr lang="en-US">
                <a:latin typeface="Palatino Linotype"/>
                <a:ea typeface="Lucida Grande"/>
                <a:cs typeface="Lucida Grande"/>
              </a:rPr>
              <a:t>, a challenging dataset of 448 multiple-choice questions written by domain </a:t>
            </a:r>
            <a:r>
              <a:rPr lang="en-US" b="1">
                <a:latin typeface="Palatino Linotype"/>
                <a:ea typeface="Lucida Grande"/>
                <a:cs typeface="Lucida Grande"/>
              </a:rPr>
              <a:t>experts in biology, physics, and chemistry</a:t>
            </a:r>
            <a:r>
              <a:rPr lang="en-US">
                <a:latin typeface="Palatino Linotype"/>
                <a:ea typeface="Lucida Grande"/>
                <a:cs typeface="Lucida Grande"/>
              </a:rPr>
              <a:t>.</a:t>
            </a:r>
            <a:endParaRPr lang="en-US">
              <a:latin typeface="Palatino Linotype"/>
            </a:endParaRPr>
          </a:p>
          <a:p>
            <a:endParaRPr lang="en-US">
              <a:latin typeface="Palatino Linotype"/>
            </a:endParaRPr>
          </a:p>
          <a:p>
            <a:r>
              <a:rPr lang="en-US">
                <a:latin typeface="Palatino Linotype"/>
              </a:rPr>
              <a:t>https://arxiv.org/abs/2311.12022/</a:t>
            </a:r>
          </a:p>
          <a:p>
            <a:pPr algn="ctr"/>
            <a:endParaRPr lang="en-US">
              <a:latin typeface="Trebuchet MS"/>
            </a:endParaRPr>
          </a:p>
        </p:txBody>
      </p:sp>
      <p:sp>
        <p:nvSpPr>
          <p:cNvPr id="8" name="TextBox 7">
            <a:extLst>
              <a:ext uri="{FF2B5EF4-FFF2-40B4-BE49-F238E27FC236}">
                <a16:creationId xmlns:a16="http://schemas.microsoft.com/office/drawing/2014/main" id="{204DE70B-0368-27C1-0C46-1726D4E057D3}"/>
              </a:ext>
            </a:extLst>
          </p:cNvPr>
          <p:cNvSpPr txBox="1"/>
          <p:nvPr/>
        </p:nvSpPr>
        <p:spPr>
          <a:xfrm>
            <a:off x="582707" y="3249706"/>
            <a:ext cx="1078454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Palatino Linotype"/>
                <a:ea typeface="Lucida Grande"/>
                <a:cs typeface="Lucida Grande"/>
              </a:rPr>
              <a:t>MMLU</a:t>
            </a:r>
            <a:r>
              <a:rPr lang="en-US">
                <a:latin typeface="Palatino Linotype"/>
                <a:ea typeface="Lucida Grande"/>
                <a:cs typeface="Lucida Grande"/>
              </a:rPr>
              <a:t>: We propose a new test to measure a text model's multitask accuracy. The test covers 57 tasks including </a:t>
            </a:r>
            <a:r>
              <a:rPr lang="en-US" b="1">
                <a:latin typeface="Palatino Linotype"/>
                <a:ea typeface="Lucida Grande"/>
                <a:cs typeface="Lucida Grande"/>
              </a:rPr>
              <a:t>elementary mathematics, US history, computer science, law, and more</a:t>
            </a:r>
            <a:r>
              <a:rPr lang="en-US">
                <a:latin typeface="Palatino Linotype"/>
                <a:ea typeface="Lucida Grande"/>
                <a:cs typeface="Lucida Grande"/>
              </a:rPr>
              <a:t>.</a:t>
            </a:r>
            <a:endParaRPr lang="en-US">
              <a:latin typeface="Palatino Linotype"/>
            </a:endParaRPr>
          </a:p>
          <a:p>
            <a:endParaRPr lang="en-US">
              <a:latin typeface="Palatino Linotype"/>
            </a:endParaRPr>
          </a:p>
          <a:p>
            <a:r>
              <a:rPr lang="en-US">
                <a:latin typeface="Palatino Linotype"/>
                <a:ea typeface="+mn-lt"/>
                <a:cs typeface="+mn-lt"/>
              </a:rPr>
              <a:t>https://arxiv.org/abs/2009.03300/</a:t>
            </a:r>
          </a:p>
          <a:p>
            <a:pPr algn="ctr"/>
            <a:endParaRPr lang="en-US"/>
          </a:p>
        </p:txBody>
      </p:sp>
      <p:sp>
        <p:nvSpPr>
          <p:cNvPr id="12" name="TextBox 11">
            <a:extLst>
              <a:ext uri="{FF2B5EF4-FFF2-40B4-BE49-F238E27FC236}">
                <a16:creationId xmlns:a16="http://schemas.microsoft.com/office/drawing/2014/main" id="{234891EA-820D-AF41-AAF1-04F1B1CDEFBB}"/>
              </a:ext>
            </a:extLst>
          </p:cNvPr>
          <p:cNvSpPr txBox="1"/>
          <p:nvPr/>
        </p:nvSpPr>
        <p:spPr>
          <a:xfrm>
            <a:off x="582707" y="4836459"/>
            <a:ext cx="1078454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latin typeface="Palatino Linotype"/>
                <a:ea typeface="Lucida Grande"/>
                <a:cs typeface="Lucida Grande"/>
              </a:rPr>
              <a:t>WinoGrande</a:t>
            </a:r>
            <a:r>
              <a:rPr lang="en-US">
                <a:latin typeface="Palatino Linotype"/>
                <a:ea typeface="Lucida Grande"/>
                <a:cs typeface="Lucida Grande"/>
              </a:rPr>
              <a:t>: An Adversarial </a:t>
            </a:r>
            <a:r>
              <a:rPr lang="en-US">
                <a:latin typeface="Palatino Linotype"/>
                <a:ea typeface="+mn-lt"/>
                <a:cs typeface="+mn-lt"/>
              </a:rPr>
              <a:t>Winograd Schema Challenge at Scale</a:t>
            </a:r>
            <a:endParaRPr lang="en-US">
              <a:latin typeface="Palatino Linotype"/>
            </a:endParaRPr>
          </a:p>
          <a:p>
            <a:endParaRPr lang="en-US">
              <a:latin typeface="Lucida Grande"/>
              <a:ea typeface="+mn-lt"/>
              <a:cs typeface="+mn-lt"/>
            </a:endParaRPr>
          </a:p>
          <a:p>
            <a:r>
              <a:rPr lang="en-US">
                <a:latin typeface="Palatino Linotype"/>
                <a:ea typeface="+mn-lt"/>
                <a:cs typeface="+mn-lt"/>
              </a:rPr>
              <a:t>https://winogrande.allenai.org/</a:t>
            </a:r>
            <a:endParaRPr lang="en-US">
              <a:latin typeface="Palatino Linotype"/>
            </a:endParaRPr>
          </a:p>
        </p:txBody>
      </p:sp>
    </p:spTree>
    <p:extLst>
      <p:ext uri="{BB962C8B-B14F-4D97-AF65-F5344CB8AC3E}">
        <p14:creationId xmlns:p14="http://schemas.microsoft.com/office/powerpoint/2010/main" val="40482321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A65A4-B165-309F-C4C9-6DB9D9E7EE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76F340-B134-5DD7-2AE8-436D59DBD960}"/>
              </a:ext>
            </a:extLst>
          </p:cNvPr>
          <p:cNvSpPr>
            <a:spLocks noGrp="1"/>
          </p:cNvSpPr>
          <p:nvPr>
            <p:ph type="title"/>
          </p:nvPr>
        </p:nvSpPr>
        <p:spPr>
          <a:xfrm>
            <a:off x="2495549" y="572180"/>
            <a:ext cx="9363941" cy="427945"/>
          </a:xfrm>
        </p:spPr>
        <p:txBody>
          <a:bodyPr>
            <a:normAutofit fontScale="90000"/>
          </a:bodyPr>
          <a:lstStyle/>
          <a:p>
            <a:pPr algn="l"/>
            <a:r>
              <a:rPr lang="en-AU">
                <a:solidFill>
                  <a:srgbClr val="0047BB"/>
                </a:solidFill>
                <a:latin typeface="Palatino Linotype"/>
              </a:rPr>
              <a:t>LLM Reasoning</a:t>
            </a:r>
            <a:endParaRPr lang="en-AU">
              <a:latin typeface="Palatino Linotype" panose="02040502050505030304" pitchFamily="18" charset="0"/>
            </a:endParaRPr>
          </a:p>
        </p:txBody>
      </p:sp>
      <p:sp>
        <p:nvSpPr>
          <p:cNvPr id="4" name="Content Placeholder 3">
            <a:extLst>
              <a:ext uri="{FF2B5EF4-FFF2-40B4-BE49-F238E27FC236}">
                <a16:creationId xmlns:a16="http://schemas.microsoft.com/office/drawing/2014/main" id="{92E00CC0-E05A-14B6-F618-083BD6D5C30E}"/>
              </a:ext>
            </a:extLst>
          </p:cNvPr>
          <p:cNvSpPr>
            <a:spLocks noGrp="1"/>
          </p:cNvSpPr>
          <p:nvPr>
            <p:ph idx="1"/>
          </p:nvPr>
        </p:nvSpPr>
        <p:spPr>
          <a:xfrm>
            <a:off x="828675" y="1589088"/>
            <a:ext cx="10323286" cy="414069"/>
          </a:xfrm>
        </p:spPr>
        <p:txBody>
          <a:bodyPr vert="horz" lIns="91440" tIns="45720" rIns="91440" bIns="45720" rtlCol="0" anchor="t">
            <a:normAutofit fontScale="92500" lnSpcReduction="20000"/>
          </a:bodyPr>
          <a:lstStyle/>
          <a:p>
            <a:pPr marL="0" indent="0">
              <a:buNone/>
            </a:pPr>
            <a:r>
              <a:rPr lang="en-US">
                <a:latin typeface="Palatino Linotype"/>
              </a:rPr>
              <a:t>Lemma: </a:t>
            </a:r>
            <a:r>
              <a:rPr lang="en-US" err="1">
                <a:latin typeface="Palatino Linotype"/>
              </a:rPr>
              <a:t>käuen</a:t>
            </a:r>
            <a:r>
              <a:rPr lang="en-US">
                <a:latin typeface="Palatino Linotype"/>
              </a:rPr>
              <a:t> (to chew)</a:t>
            </a:r>
          </a:p>
        </p:txBody>
      </p:sp>
      <p:graphicFrame>
        <p:nvGraphicFramePr>
          <p:cNvPr id="3" name="Table 2">
            <a:extLst>
              <a:ext uri="{FF2B5EF4-FFF2-40B4-BE49-F238E27FC236}">
                <a16:creationId xmlns:a16="http://schemas.microsoft.com/office/drawing/2014/main" id="{98D93F69-9CA2-34F0-4F31-23CD275E4F42}"/>
              </a:ext>
            </a:extLst>
          </p:cNvPr>
          <p:cNvGraphicFramePr>
            <a:graphicFrameLocks noGrp="1"/>
          </p:cNvGraphicFramePr>
          <p:nvPr>
            <p:extLst>
              <p:ext uri="{D42A27DB-BD31-4B8C-83A1-F6EECF244321}">
                <p14:modId xmlns:p14="http://schemas.microsoft.com/office/powerpoint/2010/main" val="64009005"/>
              </p:ext>
            </p:extLst>
          </p:nvPr>
        </p:nvGraphicFramePr>
        <p:xfrm>
          <a:off x="842682" y="2286000"/>
          <a:ext cx="8504431" cy="2498777"/>
        </p:xfrm>
        <a:graphic>
          <a:graphicData uri="http://schemas.openxmlformats.org/drawingml/2006/table">
            <a:tbl>
              <a:tblPr firstRow="1" bandRow="1">
                <a:tableStyleId>{5C22544A-7EE6-4342-B048-85BDC9FD1C3A}</a:tableStyleId>
              </a:tblPr>
              <a:tblGrid>
                <a:gridCol w="4239846">
                  <a:extLst>
                    <a:ext uri="{9D8B030D-6E8A-4147-A177-3AD203B41FA5}">
                      <a16:colId xmlns:a16="http://schemas.microsoft.com/office/drawing/2014/main" val="2824340737"/>
                    </a:ext>
                  </a:extLst>
                </a:gridCol>
                <a:gridCol w="4264585">
                  <a:extLst>
                    <a:ext uri="{9D8B030D-6E8A-4147-A177-3AD203B41FA5}">
                      <a16:colId xmlns:a16="http://schemas.microsoft.com/office/drawing/2014/main" val="2162649151"/>
                    </a:ext>
                  </a:extLst>
                </a:gridCol>
              </a:tblGrid>
              <a:tr h="539604">
                <a:tc>
                  <a:txBody>
                    <a:bodyPr/>
                    <a:lstStyle/>
                    <a:p>
                      <a:r>
                        <a:rPr lang="en-US">
                          <a:latin typeface="Palatino Linotype"/>
                        </a:rPr>
                        <a:t>Llama 3.3 | Claude Sonne 4</a:t>
                      </a:r>
                    </a:p>
                  </a:txBody>
                  <a:tcPr anchor="ctr"/>
                </a:tc>
                <a:tc>
                  <a:txBody>
                    <a:bodyPr/>
                    <a:lstStyle/>
                    <a:p>
                      <a:r>
                        <a:rPr lang="en-US">
                          <a:latin typeface="Palatino Linotype"/>
                        </a:rPr>
                        <a:t>Human Expert</a:t>
                      </a:r>
                    </a:p>
                  </a:txBody>
                  <a:tcPr anchor="ctr"/>
                </a:tc>
                <a:extLst>
                  <a:ext uri="{0D108BD9-81ED-4DB2-BD59-A6C34878D82A}">
                    <a16:rowId xmlns:a16="http://schemas.microsoft.com/office/drawing/2014/main" val="1857229637"/>
                  </a:ext>
                </a:extLst>
              </a:tr>
              <a:tr h="1959173">
                <a:tc>
                  <a:txBody>
                    <a:bodyPr/>
                    <a:lstStyle/>
                    <a:p>
                      <a:pPr lvl="0">
                        <a:buNone/>
                      </a:pPr>
                      <a:r>
                        <a:rPr lang="en-US" sz="2800" b="0" i="0" u="none" strike="noStrike" noProof="0">
                          <a:solidFill>
                            <a:srgbClr val="000000"/>
                          </a:solidFill>
                          <a:latin typeface="Palatino Linotype"/>
                        </a:rPr>
                        <a:t>I.2 'to chew tobacco' |</a:t>
                      </a:r>
                    </a:p>
                    <a:p>
                      <a:pPr lvl="0">
                        <a:buNone/>
                      </a:pPr>
                      <a:r>
                        <a:rPr lang="en-US" sz="2800" b="0" i="0" u="none" strike="noStrike" noProof="0">
                          <a:solidFill>
                            <a:srgbClr val="000000"/>
                          </a:solidFill>
                          <a:latin typeface="Palatino Linotype"/>
                        </a:rPr>
                        <a:t>III.1 'to chew tobacco'</a:t>
                      </a:r>
                    </a:p>
                  </a:txBody>
                  <a:tcPr/>
                </a:tc>
                <a:tc>
                  <a:txBody>
                    <a:bodyPr/>
                    <a:lstStyle/>
                    <a:p>
                      <a:pPr lvl="0">
                        <a:buNone/>
                      </a:pPr>
                      <a:r>
                        <a:rPr lang="en-US" sz="2800" b="0" i="0" u="none" strike="noStrike" noProof="0" err="1">
                          <a:solidFill>
                            <a:srgbClr val="000000"/>
                          </a:solidFill>
                          <a:latin typeface="Palatino Linotype"/>
                        </a:rPr>
                        <a:t>I.b</a:t>
                      </a:r>
                      <a:r>
                        <a:rPr lang="en-US" sz="2800" b="0" i="0" u="none" strike="noStrike" noProof="0">
                          <a:solidFill>
                            <a:srgbClr val="000000"/>
                          </a:solidFill>
                          <a:latin typeface="Palatino Linotype"/>
                        </a:rPr>
                        <a:t>) 'to chew on something without wanting to swallow it'</a:t>
                      </a:r>
                      <a:endParaRPr lang="en-US">
                        <a:latin typeface="Palatino Linotype"/>
                      </a:endParaRPr>
                    </a:p>
                  </a:txBody>
                  <a:tcPr/>
                </a:tc>
                <a:extLst>
                  <a:ext uri="{0D108BD9-81ED-4DB2-BD59-A6C34878D82A}">
                    <a16:rowId xmlns:a16="http://schemas.microsoft.com/office/drawing/2014/main" val="3795453467"/>
                  </a:ext>
                </a:extLst>
              </a:tr>
            </a:tbl>
          </a:graphicData>
        </a:graphic>
      </p:graphicFrame>
      <p:sp>
        <p:nvSpPr>
          <p:cNvPr id="6" name="Content Placeholder 3">
            <a:extLst>
              <a:ext uri="{FF2B5EF4-FFF2-40B4-BE49-F238E27FC236}">
                <a16:creationId xmlns:a16="http://schemas.microsoft.com/office/drawing/2014/main" id="{72D5A611-FC3F-EE7C-1837-C0D1449E8F10}"/>
              </a:ext>
            </a:extLst>
          </p:cNvPr>
          <p:cNvSpPr txBox="1">
            <a:spLocks/>
          </p:cNvSpPr>
          <p:nvPr/>
        </p:nvSpPr>
        <p:spPr>
          <a:xfrm>
            <a:off x="2181225" y="5360988"/>
            <a:ext cx="5808436" cy="414069"/>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atin typeface="Palatino Linotype"/>
              </a:rPr>
              <a:t>Is this a reasoning or data problem?</a:t>
            </a:r>
          </a:p>
        </p:txBody>
      </p:sp>
    </p:spTree>
    <p:extLst>
      <p:ext uri="{BB962C8B-B14F-4D97-AF65-F5344CB8AC3E}">
        <p14:creationId xmlns:p14="http://schemas.microsoft.com/office/powerpoint/2010/main" val="2536844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Case study </a:t>
            </a:r>
            <a:r>
              <a:rPr lang="en-AU" i="1" err="1">
                <a:solidFill>
                  <a:srgbClr val="0047BB"/>
                </a:solidFill>
                <a:latin typeface="Palatino Linotype" panose="02040502050505030304" pitchFamily="18" charset="0"/>
              </a:rPr>
              <a:t>Gefrette</a:t>
            </a:r>
            <a:endParaRPr lang="en-AU">
              <a:solidFill>
                <a:srgbClr val="0047BB"/>
              </a:solidFill>
              <a:latin typeface="Palatino Linotype" panose="02040502050505030304" pitchFamily="18" charset="0"/>
            </a:endParaRPr>
          </a:p>
        </p:txBody>
      </p:sp>
      <p:pic>
        <p:nvPicPr>
          <p:cNvPr id="6" name="Inhaltsplatzhalter 4">
            <a:extLst>
              <a:ext uri="{FF2B5EF4-FFF2-40B4-BE49-F238E27FC236}">
                <a16:creationId xmlns:a16="http://schemas.microsoft.com/office/drawing/2014/main" id="{D10F3DF6-3910-4E1A-8F53-DEA9613BE0D0}"/>
              </a:ext>
            </a:extLst>
          </p:cNvPr>
          <p:cNvPicPr>
            <a:picLocks noGrp="1" noChangeAspect="1"/>
          </p:cNvPicPr>
          <p:nvPr>
            <p:ph idx="1"/>
          </p:nvPr>
        </p:nvPicPr>
        <p:blipFill>
          <a:blip r:embed="rId3"/>
          <a:stretch>
            <a:fillRect/>
          </a:stretch>
        </p:blipFill>
        <p:spPr>
          <a:xfrm>
            <a:off x="201272" y="1187450"/>
            <a:ext cx="3754777" cy="5346578"/>
          </a:xfrm>
        </p:spPr>
      </p:pic>
      <p:sp>
        <p:nvSpPr>
          <p:cNvPr id="7" name="Textfeld 6">
            <a:extLst>
              <a:ext uri="{FF2B5EF4-FFF2-40B4-BE49-F238E27FC236}">
                <a16:creationId xmlns:a16="http://schemas.microsoft.com/office/drawing/2014/main" id="{05431BE1-BC7F-4735-B97E-5484960DBF75}"/>
              </a:ext>
            </a:extLst>
          </p:cNvPr>
          <p:cNvSpPr txBox="1"/>
          <p:nvPr/>
        </p:nvSpPr>
        <p:spPr>
          <a:xfrm>
            <a:off x="302872" y="6444354"/>
            <a:ext cx="2866490" cy="276999"/>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de-DE" sz="1200">
                <a:solidFill>
                  <a:schemeClr val="bg1"/>
                </a:solidFill>
                <a:hlinkClick r:id="rId4">
                  <a:extLst>
                    <a:ext uri="{A12FA001-AC4F-418D-AE19-62706E023703}">
                      <ahyp:hlinkClr xmlns:ahyp="http://schemas.microsoft.com/office/drawing/2018/hyperlinkcolor" val="tx"/>
                    </a:ext>
                  </a:extLst>
                </a:hlinkClick>
              </a:rPr>
              <a:t>https://lioe.dioe.at/articles/Gefrette</a:t>
            </a:r>
            <a:r>
              <a:rPr lang="de-DE" sz="1200">
                <a:solidFill>
                  <a:schemeClr val="bg1"/>
                </a:solidFill>
              </a:rPr>
              <a:t> </a:t>
            </a:r>
          </a:p>
        </p:txBody>
      </p:sp>
      <p:pic>
        <p:nvPicPr>
          <p:cNvPr id="8" name="Grafik 7">
            <a:extLst>
              <a:ext uri="{FF2B5EF4-FFF2-40B4-BE49-F238E27FC236}">
                <a16:creationId xmlns:a16="http://schemas.microsoft.com/office/drawing/2014/main" id="{18EE7850-9421-46E4-9A08-6D17EF25ED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21410" y="1517146"/>
            <a:ext cx="3349179" cy="3858542"/>
          </a:xfrm>
          <a:prstGeom prst="rect">
            <a:avLst/>
          </a:prstGeom>
        </p:spPr>
      </p:pic>
      <p:pic>
        <p:nvPicPr>
          <p:cNvPr id="9" name="Grafik 8">
            <a:extLst>
              <a:ext uri="{FF2B5EF4-FFF2-40B4-BE49-F238E27FC236}">
                <a16:creationId xmlns:a16="http://schemas.microsoft.com/office/drawing/2014/main" id="{ED0B2ED3-FE47-4EED-98CF-CC30FDABCD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13086" y="1324168"/>
            <a:ext cx="3676042" cy="5551249"/>
          </a:xfrm>
          <a:prstGeom prst="rect">
            <a:avLst/>
          </a:prstGeom>
        </p:spPr>
      </p:pic>
      <p:sp>
        <p:nvSpPr>
          <p:cNvPr id="10" name="Textfeld 9">
            <a:extLst>
              <a:ext uri="{FF2B5EF4-FFF2-40B4-BE49-F238E27FC236}">
                <a16:creationId xmlns:a16="http://schemas.microsoft.com/office/drawing/2014/main" id="{FBE9C941-A0B3-464A-8996-48EEBC4E6C07}"/>
              </a:ext>
            </a:extLst>
          </p:cNvPr>
          <p:cNvSpPr txBox="1"/>
          <p:nvPr/>
        </p:nvSpPr>
        <p:spPr>
          <a:xfrm>
            <a:off x="5570077" y="5484767"/>
            <a:ext cx="859531" cy="276999"/>
          </a:xfrm>
          <a:prstGeom prst="rect">
            <a:avLst/>
          </a:prstGeom>
        </p:spPr>
        <p:style>
          <a:lnRef idx="0">
            <a:schemeClr val="accent1"/>
          </a:lnRef>
          <a:fillRef idx="3">
            <a:schemeClr val="accent1"/>
          </a:fillRef>
          <a:effectRef idx="3">
            <a:schemeClr val="accent1"/>
          </a:effectRef>
          <a:fontRef idx="minor">
            <a:schemeClr val="lt1"/>
          </a:fontRef>
        </p:style>
        <p:txBody>
          <a:bodyPr wrap="none" lIns="91440" tIns="45720" rIns="91440" bIns="45720" rtlCol="0" anchor="t">
            <a:spAutoFit/>
          </a:bodyPr>
          <a:lstStyle/>
          <a:p>
            <a:pPr algn="ctr"/>
            <a:r>
              <a:rPr lang="de-DE" sz="1200" err="1"/>
              <a:t>LlaMa</a:t>
            </a:r>
            <a:r>
              <a:rPr lang="de-DE" sz="1200"/>
              <a:t> 3.3</a:t>
            </a:r>
          </a:p>
        </p:txBody>
      </p:sp>
      <p:sp>
        <p:nvSpPr>
          <p:cNvPr id="11" name="Textfeld 10">
            <a:extLst>
              <a:ext uri="{FF2B5EF4-FFF2-40B4-BE49-F238E27FC236}">
                <a16:creationId xmlns:a16="http://schemas.microsoft.com/office/drawing/2014/main" id="{49192E25-B27F-4D8E-BB65-F9087F2A2941}"/>
              </a:ext>
            </a:extLst>
          </p:cNvPr>
          <p:cNvSpPr txBox="1"/>
          <p:nvPr/>
        </p:nvSpPr>
        <p:spPr>
          <a:xfrm>
            <a:off x="10140772" y="6513706"/>
            <a:ext cx="1293945" cy="276999"/>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pPr algn="ctr"/>
            <a:r>
              <a:rPr lang="de-DE" sz="1200"/>
              <a:t>Claude 4 Sonnet</a:t>
            </a:r>
          </a:p>
        </p:txBody>
      </p:sp>
    </p:spTree>
    <p:extLst>
      <p:ext uri="{BB962C8B-B14F-4D97-AF65-F5344CB8AC3E}">
        <p14:creationId xmlns:p14="http://schemas.microsoft.com/office/powerpoint/2010/main" val="30906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extLst>
    <p:ext uri="{6950BFC3-D8DA-4A85-94F7-54DA5524770B}">
      <p188:commentRel xmlns:p188="http://schemas.microsoft.com/office/powerpoint/2018/8/main" r:id="rId2"/>
    </p:ext>
  </p:extLs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Case study </a:t>
            </a:r>
            <a:r>
              <a:rPr lang="en-AU" i="1" err="1">
                <a:solidFill>
                  <a:srgbClr val="0047BB"/>
                </a:solidFill>
                <a:latin typeface="Palatino Linotype" panose="02040502050505030304" pitchFamily="18" charset="0"/>
              </a:rPr>
              <a:t>Gefrette</a:t>
            </a:r>
            <a:endParaRPr lang="en-AU">
              <a:solidFill>
                <a:srgbClr val="0047BB"/>
              </a:solidFill>
              <a:latin typeface="Palatino Linotype" panose="02040502050505030304" pitchFamily="18" charset="0"/>
            </a:endParaRP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buNone/>
            </a:pPr>
            <a:r>
              <a:rPr lang="en-US" sz="2200" b="1">
                <a:latin typeface="Palatino Linotype" panose="02040502050505030304" pitchFamily="18" charset="0"/>
              </a:rPr>
              <a:t>Example</a:t>
            </a:r>
            <a:r>
              <a:rPr lang="en-US" sz="2200">
                <a:latin typeface="Palatino Linotype" panose="02040502050505030304" pitchFamily="18" charset="0"/>
              </a:rPr>
              <a:t>: </a:t>
            </a:r>
            <a:r>
              <a:rPr lang="en-US" sz="2200" i="1" err="1">
                <a:latin typeface="Palatino Linotype" panose="02040502050505030304" pitchFamily="18" charset="0"/>
              </a:rPr>
              <a:t>Gefrette</a:t>
            </a:r>
            <a:r>
              <a:rPr lang="en-US" sz="2200">
                <a:latin typeface="Palatino Linotype" panose="02040502050505030304" pitchFamily="18" charset="0"/>
              </a:rPr>
              <a:t> (‘hardship’; ‘distress’; ‘misery’)</a:t>
            </a:r>
          </a:p>
          <a:p>
            <a:pPr marL="0" indent="0">
              <a:buNone/>
            </a:pPr>
            <a:r>
              <a:rPr lang="en-US" sz="2200" b="1">
                <a:latin typeface="Palatino Linotype" panose="02040502050505030304" pitchFamily="18" charset="0"/>
              </a:rPr>
              <a:t>Evaluation criteria</a:t>
            </a:r>
            <a:r>
              <a:rPr lang="en-US" sz="2200">
                <a:latin typeface="Palatino Linotype" panose="02040502050505030304" pitchFamily="18" charset="0"/>
              </a:rPr>
              <a:t>:</a:t>
            </a:r>
          </a:p>
          <a:p>
            <a:pPr marL="457200" indent="-457200">
              <a:buFont typeface="+mj-lt"/>
              <a:buAutoNum type="arabicPeriod"/>
            </a:pPr>
            <a:r>
              <a:rPr lang="en-US" sz="2200" b="1">
                <a:latin typeface="Palatino Linotype" panose="02040502050505030304" pitchFamily="18" charset="0"/>
              </a:rPr>
              <a:t>Structure</a:t>
            </a:r>
            <a:r>
              <a:rPr lang="en-US" sz="2200">
                <a:latin typeface="Palatino Linotype" panose="02040502050505030304" pitchFamily="18" charset="0"/>
              </a:rPr>
              <a:t>: Does the article adhere to the specified WBÖ article template (i.e., article header, grammatical information, senses including regional classification, example sentences including regional classification)?</a:t>
            </a:r>
          </a:p>
          <a:p>
            <a:pPr marL="457200" indent="-457200">
              <a:buFont typeface="+mj-lt"/>
              <a:buAutoNum type="arabicPeriod"/>
            </a:pPr>
            <a:r>
              <a:rPr lang="en-US" sz="2200" b="1">
                <a:latin typeface="Palatino Linotype" panose="02040502050505030304" pitchFamily="18" charset="0"/>
              </a:rPr>
              <a:t>Semantic classification</a:t>
            </a:r>
            <a:r>
              <a:rPr lang="en-US" sz="2200">
                <a:latin typeface="Palatino Linotype" panose="02040502050505030304" pitchFamily="18" charset="0"/>
              </a:rPr>
              <a:t>: Is the categorization of senses coherent, comprehensible, and comparable to that of a human lexicographer?</a:t>
            </a:r>
          </a:p>
          <a:p>
            <a:pPr marL="457200" indent="-457200">
              <a:buFont typeface="+mj-lt"/>
              <a:buAutoNum type="arabicPeriod"/>
            </a:pPr>
            <a:r>
              <a:rPr lang="en-US" sz="2200" b="1">
                <a:latin typeface="Palatino Linotype" panose="02040502050505030304" pitchFamily="18" charset="0"/>
              </a:rPr>
              <a:t>Data fidelity</a:t>
            </a:r>
            <a:r>
              <a:rPr lang="en-US" sz="2200">
                <a:latin typeface="Palatino Linotype" panose="02040502050505030304" pitchFamily="18" charset="0"/>
              </a:rPr>
              <a:t>: Does the information presented in the article originate from the underlying WBÖ data, or does it also include content hallucinated by the LLM?</a:t>
            </a:r>
            <a:endParaRPr lang="en-AU" sz="2200" i="1">
              <a:latin typeface="Palatino Linotype" panose="02040502050505030304" pitchFamily="18" charset="0"/>
            </a:endParaRPr>
          </a:p>
        </p:txBody>
      </p:sp>
    </p:spTree>
    <p:extLst>
      <p:ext uri="{BB962C8B-B14F-4D97-AF65-F5344CB8AC3E}">
        <p14:creationId xmlns:p14="http://schemas.microsoft.com/office/powerpoint/2010/main" val="4268474128"/>
      </p:ext>
    </p:extLst>
  </p:cSld>
  <p:clrMapOvr>
    <a:masterClrMapping/>
  </p:clrMapOvr>
  <p:extLst>
    <p:ext uri="{6950BFC3-D8DA-4A85-94F7-54DA5524770B}">
      <p188:commentRel xmlns:p188="http://schemas.microsoft.com/office/powerpoint/2018/8/main" r:id="rId2"/>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Prompt 1 (analysis)</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buNone/>
            </a:pPr>
            <a:r>
              <a:rPr lang="en-AU" sz="1800">
                <a:latin typeface="Palatino Linotype" panose="02040502050505030304" pitchFamily="18" charset="0"/>
              </a:rPr>
              <a:t>In the following project, we aim to create dictionary entries for a scientific dialect dictionary of Bavarian dialects in Austria. This is based on data containing the necessary information for each lemma.</a:t>
            </a:r>
          </a:p>
          <a:p>
            <a:pPr marL="0" indent="0">
              <a:buNone/>
            </a:pPr>
            <a:r>
              <a:rPr lang="en-AU" sz="1800">
                <a:latin typeface="Palatino Linotype" panose="02040502050505030304" pitchFamily="18" charset="0"/>
              </a:rPr>
              <a:t>Please analyse the glossary and data provided step by step in detail and extract the information, particularly with regard to its lexicographical usability.</a:t>
            </a:r>
          </a:p>
          <a:p>
            <a:pPr marL="0" indent="0">
              <a:buNone/>
            </a:pPr>
            <a:r>
              <a:rPr lang="en-AU" sz="1800">
                <a:latin typeface="Palatino Linotype" panose="02040502050505030304" pitchFamily="18" charset="0"/>
              </a:rPr>
              <a:t>Use the glossary to better classify the categories of the data.</a:t>
            </a:r>
          </a:p>
          <a:p>
            <a:pPr marL="0" indent="0">
              <a:buNone/>
            </a:pPr>
            <a:endParaRPr lang="en-AU" sz="1800">
              <a:latin typeface="Palatino Linotype" panose="02040502050505030304" pitchFamily="18" charset="0"/>
            </a:endParaRPr>
          </a:p>
          <a:p>
            <a:pPr marL="0" indent="0">
              <a:buNone/>
            </a:pPr>
            <a:r>
              <a:rPr lang="en-AU" sz="1800">
                <a:latin typeface="Palatino Linotype" panose="02040502050505030304" pitchFamily="18" charset="0"/>
              </a:rPr>
              <a:t>{Context}</a:t>
            </a:r>
          </a:p>
        </p:txBody>
      </p:sp>
    </p:spTree>
    <p:extLst>
      <p:ext uri="{BB962C8B-B14F-4D97-AF65-F5344CB8AC3E}">
        <p14:creationId xmlns:p14="http://schemas.microsoft.com/office/powerpoint/2010/main" val="313202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Prompt 2 (semantic classification)</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4479614"/>
          </a:xfrm>
        </p:spPr>
        <p:txBody>
          <a:bodyPr vert="horz" lIns="91440" tIns="45720" rIns="91440" bIns="45720" rtlCol="0" anchor="t">
            <a:normAutofit fontScale="70000" lnSpcReduction="20000"/>
          </a:bodyPr>
          <a:lstStyle/>
          <a:p>
            <a:pPr marL="0" indent="0">
              <a:lnSpc>
                <a:spcPct val="120000"/>
              </a:lnSpc>
              <a:spcBef>
                <a:spcPts val="600"/>
              </a:spcBef>
              <a:buNone/>
            </a:pPr>
            <a:r>
              <a:rPr lang="en-US" sz="2400">
                <a:latin typeface="Palatino Linotype" panose="02040502050505030304" pitchFamily="18" charset="0"/>
              </a:rPr>
              <a:t>Put yourself in the role of a lexicographer. Please extract the meanings of the lemma and group them into meaningful semantic categories. To do this, please consult the evidence contained in the text in the following order:</a:t>
            </a:r>
          </a:p>
          <a:p>
            <a:pPr marL="457200" indent="-457200">
              <a:lnSpc>
                <a:spcPct val="120000"/>
              </a:lnSpc>
              <a:spcBef>
                <a:spcPts val="600"/>
              </a:spcBef>
              <a:buFont typeface="+mj-lt"/>
              <a:buAutoNum type="arabicPeriod"/>
            </a:pPr>
            <a:r>
              <a:rPr lang="en-US" sz="2400">
                <a:latin typeface="Palatino Linotype" panose="02040502050505030304" pitchFamily="18" charset="0"/>
              </a:rPr>
              <a:t>Meaning of the pronunciation</a:t>
            </a:r>
          </a:p>
          <a:p>
            <a:pPr marL="457200" indent="-457200">
              <a:lnSpc>
                <a:spcPct val="120000"/>
              </a:lnSpc>
              <a:spcBef>
                <a:spcPts val="600"/>
              </a:spcBef>
              <a:buFont typeface="+mj-lt"/>
              <a:buAutoNum type="arabicPeriod"/>
            </a:pPr>
            <a:r>
              <a:rPr lang="en-US" sz="2400">
                <a:latin typeface="Palatino Linotype" panose="02040502050505030304" pitchFamily="18" charset="0"/>
              </a:rPr>
              <a:t>Meaning of the context</a:t>
            </a:r>
          </a:p>
          <a:p>
            <a:pPr marL="457200" indent="-457200">
              <a:lnSpc>
                <a:spcPct val="120000"/>
              </a:lnSpc>
              <a:spcBef>
                <a:spcPts val="600"/>
              </a:spcBef>
              <a:buFont typeface="+mj-lt"/>
              <a:buAutoNum type="arabicPeriod"/>
            </a:pPr>
            <a:r>
              <a:rPr lang="en-US" sz="2400">
                <a:latin typeface="Palatino Linotype" panose="02040502050505030304" pitchFamily="18" charset="0"/>
              </a:rPr>
              <a:t>Example sentence</a:t>
            </a:r>
          </a:p>
          <a:p>
            <a:pPr marL="457200" indent="-457200">
              <a:lnSpc>
                <a:spcPct val="120000"/>
              </a:lnSpc>
              <a:spcBef>
                <a:spcPts val="600"/>
              </a:spcBef>
              <a:buFont typeface="+mj-lt"/>
              <a:buAutoNum type="arabicPeriod"/>
            </a:pPr>
            <a:r>
              <a:rPr lang="en-US" sz="2400">
                <a:latin typeface="Palatino Linotype" panose="02040502050505030304" pitchFamily="18" charset="0"/>
              </a:rPr>
              <a:t>Questionnaire number</a:t>
            </a:r>
          </a:p>
          <a:p>
            <a:pPr marL="0" indent="0">
              <a:lnSpc>
                <a:spcPct val="120000"/>
              </a:lnSpc>
              <a:spcBef>
                <a:spcPts val="600"/>
              </a:spcBef>
              <a:buNone/>
            </a:pPr>
            <a:endParaRPr lang="en-US" sz="2400">
              <a:latin typeface="Palatino Linotype" panose="02040502050505030304" pitchFamily="18" charset="0"/>
            </a:endParaRPr>
          </a:p>
          <a:p>
            <a:pPr marL="0" indent="0">
              <a:lnSpc>
                <a:spcPct val="120000"/>
              </a:lnSpc>
              <a:spcBef>
                <a:spcPts val="600"/>
              </a:spcBef>
              <a:buNone/>
            </a:pPr>
            <a:r>
              <a:rPr lang="en-US" sz="2400">
                <a:latin typeface="Palatino Linotype" panose="02040502050505030304" pitchFamily="18" charset="0"/>
              </a:rPr>
              <a:t>If you find further relevant information on the classification of meanings in other categories, you may also use this. For each individual meaning you generate, please also indicate the major regions in which it is attested.</a:t>
            </a:r>
          </a:p>
          <a:p>
            <a:pPr marL="0" indent="0">
              <a:lnSpc>
                <a:spcPct val="120000"/>
              </a:lnSpc>
              <a:spcBef>
                <a:spcPts val="600"/>
              </a:spcBef>
              <a:buNone/>
            </a:pPr>
            <a:r>
              <a:rPr lang="en-US" sz="2400">
                <a:latin typeface="Palatino Linotype" panose="02040502050505030304" pitchFamily="18" charset="0"/>
              </a:rPr>
              <a:t>If there are meaningful evidence sets for the individual meanings (category ‘data set’), please add these to the meanings for illustration purposes. However, only use evidence sets that are contained in the data.</a:t>
            </a:r>
          </a:p>
          <a:p>
            <a:pPr marL="0" indent="0">
              <a:lnSpc>
                <a:spcPct val="120000"/>
              </a:lnSpc>
              <a:spcBef>
                <a:spcPts val="600"/>
              </a:spcBef>
              <a:buNone/>
            </a:pPr>
            <a:r>
              <a:rPr lang="en-US" sz="2400">
                <a:latin typeface="Palatino Linotype" panose="02040502050505030304" pitchFamily="18" charset="0"/>
              </a:rPr>
              <a:t>If there is no meaningful evidence set for a meaning, do not add one.</a:t>
            </a:r>
            <a:endParaRPr lang="en-AU" sz="2400">
              <a:latin typeface="Palatino Linotype" panose="02040502050505030304" pitchFamily="18" charset="0"/>
            </a:endParaRPr>
          </a:p>
        </p:txBody>
      </p:sp>
    </p:spTree>
    <p:extLst>
      <p:ext uri="{BB962C8B-B14F-4D97-AF65-F5344CB8AC3E}">
        <p14:creationId xmlns:p14="http://schemas.microsoft.com/office/powerpoint/2010/main" val="1376953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Prompt 3 (article creation)</a:t>
            </a:r>
          </a:p>
        </p:txBody>
      </p:sp>
      <p:sp>
        <p:nvSpPr>
          <p:cNvPr id="3" name="Content Placeholder 2">
            <a:extLst>
              <a:ext uri="{FF2B5EF4-FFF2-40B4-BE49-F238E27FC236}">
                <a16:creationId xmlns:a16="http://schemas.microsoft.com/office/drawing/2014/main" id="{299654B9-CB92-3993-057F-98126265E37D}"/>
              </a:ext>
            </a:extLst>
          </p:cNvPr>
          <p:cNvSpPr>
            <a:spLocks noGrp="1"/>
          </p:cNvSpPr>
          <p:nvPr>
            <p:ph idx="1"/>
          </p:nvPr>
        </p:nvSpPr>
        <p:spPr>
          <a:xfrm>
            <a:off x="838200" y="1976845"/>
            <a:ext cx="10323286" cy="4706226"/>
          </a:xfrm>
        </p:spPr>
        <p:txBody>
          <a:bodyPr vert="horz" lIns="91440" tIns="45720" rIns="91440" bIns="45720" rtlCol="0" anchor="t">
            <a:normAutofit lnSpcReduction="10000"/>
          </a:bodyPr>
          <a:lstStyle/>
          <a:p>
            <a:pPr marL="0" indent="0">
              <a:lnSpc>
                <a:spcPct val="120000"/>
              </a:lnSpc>
              <a:spcBef>
                <a:spcPts val="600"/>
              </a:spcBef>
              <a:buNone/>
            </a:pPr>
            <a:r>
              <a:rPr lang="en-US" sz="1400">
                <a:latin typeface="Palatino Linotype" panose="02040502050505030304" pitchFamily="18" charset="0"/>
              </a:rPr>
              <a:t>Please arrange the meanings for a dictionary entry according to the following example scheme. The scheme contains the metalinguistic descriptions of the entry positions and contents. Please refrain from specifying the siglum numbers of the regions and from translating the source sentences. Also add the relevant source IDs. Please do not include the metalinguistic descriptions, only the corresponding content. And only use information from the provided references. Please only use German as the language.</a:t>
            </a:r>
          </a:p>
          <a:p>
            <a:pPr marL="0" indent="0">
              <a:lnSpc>
                <a:spcPct val="120000"/>
              </a:lnSpc>
              <a:spcBef>
                <a:spcPts val="600"/>
              </a:spcBef>
              <a:buNone/>
            </a:pPr>
            <a:endParaRPr lang="en-US" sz="1200">
              <a:latin typeface="Palatino Linotype" panose="02040502050505030304" pitchFamily="18" charset="0"/>
            </a:endParaRPr>
          </a:p>
          <a:p>
            <a:pPr marL="0" indent="0">
              <a:lnSpc>
                <a:spcPct val="120000"/>
              </a:lnSpc>
              <a:spcBef>
                <a:spcPts val="600"/>
              </a:spcBef>
              <a:spcAft>
                <a:spcPts val="600"/>
              </a:spcAft>
              <a:buNone/>
            </a:pPr>
            <a:r>
              <a:rPr lang="en-US" sz="1200">
                <a:latin typeface="Palatino Linotype" panose="02040502050505030304" pitchFamily="18" charset="0"/>
              </a:rPr>
              <a:t>Scheme:</a:t>
            </a:r>
          </a:p>
          <a:p>
            <a:pPr marL="0" indent="0">
              <a:lnSpc>
                <a:spcPct val="120000"/>
              </a:lnSpc>
              <a:spcBef>
                <a:spcPts val="0"/>
              </a:spcBef>
              <a:buNone/>
            </a:pPr>
            <a:r>
              <a:rPr lang="en-US" sz="1200">
                <a:latin typeface="Palatino Linotype" panose="02040502050505030304" pitchFamily="18" charset="0"/>
              </a:rPr>
              <a:t>Lemma</a:t>
            </a:r>
          </a:p>
          <a:p>
            <a:pPr marL="0" indent="0">
              <a:lnSpc>
                <a:spcPct val="120000"/>
              </a:lnSpc>
              <a:spcBef>
                <a:spcPts val="0"/>
              </a:spcBef>
              <a:buNone/>
            </a:pPr>
            <a:r>
              <a:rPr lang="en-US" sz="1200">
                <a:latin typeface="Palatino Linotype" panose="02040502050505030304" pitchFamily="18" charset="0"/>
              </a:rPr>
              <a:t>Part of speech (if applicable, with grammatical information on gender or inflection class)</a:t>
            </a:r>
          </a:p>
          <a:p>
            <a:pPr marL="0" indent="0">
              <a:lnSpc>
                <a:spcPct val="120000"/>
              </a:lnSpc>
              <a:spcBef>
                <a:spcPts val="0"/>
              </a:spcBef>
              <a:buNone/>
            </a:pPr>
            <a:endParaRPr lang="en-US" sz="1200">
              <a:latin typeface="Palatino Linotype" panose="02040502050505030304" pitchFamily="18" charset="0"/>
            </a:endParaRPr>
          </a:p>
          <a:p>
            <a:pPr marL="0" indent="0">
              <a:lnSpc>
                <a:spcPct val="120000"/>
              </a:lnSpc>
              <a:spcBef>
                <a:spcPts val="0"/>
              </a:spcBef>
              <a:buNone/>
            </a:pPr>
            <a:r>
              <a:rPr lang="en-US" sz="1200">
                <a:latin typeface="Palatino Linotype" panose="02040502050505030304" pitchFamily="18" charset="0"/>
              </a:rPr>
              <a:t>Sense</a:t>
            </a:r>
          </a:p>
          <a:p>
            <a:pPr marL="0" indent="0">
              <a:lnSpc>
                <a:spcPct val="120000"/>
              </a:lnSpc>
              <a:spcBef>
                <a:spcPts val="0"/>
              </a:spcBef>
              <a:buNone/>
            </a:pPr>
            <a:r>
              <a:rPr lang="en-US" sz="1200">
                <a:latin typeface="Palatino Linotype" panose="02040502050505030304" pitchFamily="18" charset="0"/>
              </a:rPr>
              <a:t>I.1. Sense I.1 – Major region(s) in which the sense is documented – if applicable, example sentence with indication of place of origin, document IDs</a:t>
            </a:r>
          </a:p>
          <a:p>
            <a:pPr marL="0" indent="0">
              <a:lnSpc>
                <a:spcPct val="120000"/>
              </a:lnSpc>
              <a:spcBef>
                <a:spcPts val="0"/>
              </a:spcBef>
              <a:buNone/>
            </a:pPr>
            <a:r>
              <a:rPr lang="en-US" sz="1200">
                <a:latin typeface="Palatino Linotype" panose="02040502050505030304" pitchFamily="18" charset="0"/>
              </a:rPr>
              <a:t>I.2. Sense I.2 – Major region(s) in which the sense is documented – if applicable, example sentence with indication of place of origin, document IDs</a:t>
            </a:r>
          </a:p>
          <a:p>
            <a:pPr marL="0" indent="0">
              <a:lnSpc>
                <a:spcPct val="120000"/>
              </a:lnSpc>
              <a:spcBef>
                <a:spcPts val="0"/>
              </a:spcBef>
              <a:buNone/>
            </a:pPr>
            <a:r>
              <a:rPr lang="en-US" sz="1200">
                <a:latin typeface="Palatino Linotype" panose="02040502050505030304" pitchFamily="18" charset="0"/>
              </a:rPr>
              <a:t>... </a:t>
            </a:r>
          </a:p>
          <a:p>
            <a:pPr marL="0" indent="0">
              <a:lnSpc>
                <a:spcPct val="120000"/>
              </a:lnSpc>
              <a:spcBef>
                <a:spcPts val="0"/>
              </a:spcBef>
              <a:buNone/>
            </a:pPr>
            <a:r>
              <a:rPr lang="en-US" sz="1200">
                <a:latin typeface="Palatino Linotype" panose="02040502050505030304" pitchFamily="18" charset="0"/>
              </a:rPr>
              <a:t>II. Sense II – Major region(s) in which the sense is attested – if applicable, example sentence with indication of place of origin, document IDs</a:t>
            </a:r>
          </a:p>
          <a:p>
            <a:pPr marL="0" indent="0">
              <a:lnSpc>
                <a:spcPct val="120000"/>
              </a:lnSpc>
              <a:spcBef>
                <a:spcPts val="0"/>
              </a:spcBef>
              <a:buNone/>
            </a:pPr>
            <a:r>
              <a:rPr lang="en-US" sz="1200">
                <a:latin typeface="Palatino Linotype" panose="02040502050505030304" pitchFamily="18" charset="0"/>
              </a:rPr>
              <a:t>III.1.a) Sense III.1.a) – Major region(s) in which the sense is attested – if applicable, example sentence with indication of place of origin, document IDs</a:t>
            </a:r>
          </a:p>
          <a:p>
            <a:pPr marL="0" indent="0">
              <a:lnSpc>
                <a:spcPct val="120000"/>
              </a:lnSpc>
              <a:spcBef>
                <a:spcPts val="0"/>
              </a:spcBef>
              <a:buNone/>
            </a:pPr>
            <a:r>
              <a:rPr lang="en-US" sz="1200">
                <a:latin typeface="Palatino Linotype" panose="02040502050505030304" pitchFamily="18" charset="0"/>
              </a:rPr>
              <a:t>III.1.b) Sense III.1.b) – Major region(s) in which the sense is documented – if applicable, example sentence with indication of place of origin, document IDs</a:t>
            </a:r>
          </a:p>
          <a:p>
            <a:pPr marL="0" indent="0">
              <a:lnSpc>
                <a:spcPct val="120000"/>
              </a:lnSpc>
              <a:spcBef>
                <a:spcPts val="0"/>
              </a:spcBef>
              <a:buNone/>
            </a:pPr>
            <a:r>
              <a:rPr lang="en-US" sz="1200">
                <a:latin typeface="Palatino Linotype" panose="02040502050505030304" pitchFamily="18" charset="0"/>
              </a:rPr>
              <a:t>...</a:t>
            </a:r>
          </a:p>
          <a:p>
            <a:pPr marL="0" indent="0">
              <a:lnSpc>
                <a:spcPct val="120000"/>
              </a:lnSpc>
              <a:spcBef>
                <a:spcPts val="0"/>
              </a:spcBef>
              <a:buNone/>
            </a:pPr>
            <a:r>
              <a:rPr lang="en-US" sz="1200">
                <a:latin typeface="Palatino Linotype" panose="02040502050505030304" pitchFamily="18" charset="0"/>
              </a:rPr>
              <a:t>III.2 Significance  III.2 – Major region(s) in which the significance is documented – if applicable, example sentence with indication of place of origin, document IDs</a:t>
            </a:r>
            <a:endParaRPr lang="en-AU" sz="1200">
              <a:latin typeface="Palatino Linotype" panose="02040502050505030304" pitchFamily="18" charset="0"/>
            </a:endParaRPr>
          </a:p>
        </p:txBody>
      </p:sp>
    </p:spTree>
    <p:extLst>
      <p:ext uri="{BB962C8B-B14F-4D97-AF65-F5344CB8AC3E}">
        <p14:creationId xmlns:p14="http://schemas.microsoft.com/office/powerpoint/2010/main" val="3322202418"/>
      </p:ext>
    </p:extLst>
  </p:cSld>
  <p:clrMapOvr>
    <a:masterClrMapping/>
  </p:clrMapOvr>
  <p:extLst>
    <p:ext uri="{6950BFC3-D8DA-4A85-94F7-54DA5524770B}">
      <p188:commentRel xmlns:p188="http://schemas.microsoft.com/office/powerpoint/2018/8/main" r:id="rId2"/>
    </p:ext>
  </p:extLs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93925-69E4-B559-5ACE-1759DD5768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7E6EF9-C8EA-9060-73B2-35A497F40EF1}"/>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a:rPr>
              <a:t>Prompt 4 (appendix)</a:t>
            </a:r>
          </a:p>
        </p:txBody>
      </p:sp>
      <p:sp>
        <p:nvSpPr>
          <p:cNvPr id="3" name="Content Placeholder 2">
            <a:extLst>
              <a:ext uri="{FF2B5EF4-FFF2-40B4-BE49-F238E27FC236}">
                <a16:creationId xmlns:a16="http://schemas.microsoft.com/office/drawing/2014/main" id="{CEB20D23-D98F-7659-7242-E42E2BC28ADE}"/>
              </a:ext>
            </a:extLst>
          </p:cNvPr>
          <p:cNvSpPr>
            <a:spLocks noGrp="1"/>
          </p:cNvSpPr>
          <p:nvPr>
            <p:ph idx="1"/>
          </p:nvPr>
        </p:nvSpPr>
        <p:spPr>
          <a:xfrm>
            <a:off x="838200" y="1976845"/>
            <a:ext cx="10323286" cy="3901441"/>
          </a:xfrm>
        </p:spPr>
        <p:txBody>
          <a:bodyPr vert="horz" lIns="91440" tIns="45720" rIns="91440" bIns="45720" rtlCol="0" anchor="t">
            <a:normAutofit/>
          </a:bodyPr>
          <a:lstStyle/>
          <a:p>
            <a:pPr marL="0" indent="0">
              <a:buNone/>
            </a:pPr>
            <a:r>
              <a:rPr lang="en-AU" sz="1800">
                <a:latin typeface="Palatino Linotype"/>
              </a:rPr>
              <a:t>In addition, generate an appendix listing all document-IDs used to generate the dictionary entry.</a:t>
            </a:r>
            <a:endParaRPr lang="en-US">
              <a:latin typeface="Trebuchet MS" panose="020B0603020202020204"/>
            </a:endParaRPr>
          </a:p>
          <a:p>
            <a:pPr marL="0" indent="0">
              <a:buNone/>
            </a:pPr>
            <a:endParaRPr lang="en-AU" sz="1800">
              <a:latin typeface="Palatino Linotype"/>
            </a:endParaRPr>
          </a:p>
          <a:p>
            <a:pPr marL="0" indent="0">
              <a:buNone/>
            </a:pPr>
            <a:r>
              <a:rPr lang="en-AU" sz="1800">
                <a:latin typeface="Palatino Linotype"/>
              </a:rPr>
              <a:t>Structure the list based on the meanings retrieved in the dictionary entry.</a:t>
            </a:r>
          </a:p>
          <a:p>
            <a:pPr marL="0" indent="0">
              <a:buNone/>
            </a:pPr>
            <a:endParaRPr lang="en-AU" sz="1800">
              <a:latin typeface="Palatino Linotype"/>
            </a:endParaRPr>
          </a:p>
          <a:p>
            <a:pPr marL="0" indent="0">
              <a:buNone/>
            </a:pPr>
            <a:r>
              <a:rPr lang="en-AU" sz="1800">
                <a:latin typeface="Palatino Linotype"/>
              </a:rPr>
              <a:t>List every single document-ID per semantic category, which was assigned to the respective semantic category.</a:t>
            </a:r>
          </a:p>
          <a:p>
            <a:pPr marL="0" indent="0">
              <a:buNone/>
            </a:pPr>
            <a:endParaRPr lang="en-AU" sz="1800">
              <a:latin typeface="Palatino Linotype"/>
            </a:endParaRPr>
          </a:p>
          <a:p>
            <a:pPr marL="0" indent="0">
              <a:buNone/>
            </a:pPr>
            <a:r>
              <a:rPr lang="en-AU" sz="1800">
                <a:latin typeface="Palatino Linotype"/>
              </a:rPr>
              <a:t>  </a:t>
            </a:r>
            <a:endParaRPr lang="en-US"/>
          </a:p>
        </p:txBody>
      </p:sp>
    </p:spTree>
    <p:extLst>
      <p:ext uri="{BB962C8B-B14F-4D97-AF65-F5344CB8AC3E}">
        <p14:creationId xmlns:p14="http://schemas.microsoft.com/office/powerpoint/2010/main" val="2602755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9990E3D2-0495-4D70-9EC1-6231BF6F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388" y="1508411"/>
            <a:ext cx="3712070" cy="2288752"/>
          </a:xfrm>
          <a:prstGeom prst="rect">
            <a:avLst/>
          </a:prstGeom>
          <a:effectLst>
            <a:outerShdw blurRad="50800" dist="38100" dir="2700000" algn="tl" rotWithShape="0">
              <a:prstClr val="black">
                <a:alpha val="40000"/>
              </a:prstClr>
            </a:outerShdw>
          </a:effectLst>
        </p:spPr>
      </p:pic>
      <p:pic>
        <p:nvPicPr>
          <p:cNvPr id="10" name="Inhaltsplatzhalter 3">
            <a:extLst>
              <a:ext uri="{FF2B5EF4-FFF2-40B4-BE49-F238E27FC236}">
                <a16:creationId xmlns:a16="http://schemas.microsoft.com/office/drawing/2014/main" id="{04F827D7-9D7C-45B3-A758-4E3FC04F9C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6342" y="2759360"/>
            <a:ext cx="3958625" cy="2274702"/>
          </a:xfrm>
          <a:prstGeom prst="rect">
            <a:avLst/>
          </a:prstGeom>
          <a:effectLst>
            <a:outerShdw blurRad="50800" dist="38100" dir="2700000" algn="tl" rotWithShape="0">
              <a:prstClr val="black">
                <a:alpha val="40000"/>
              </a:prstClr>
            </a:outerShdw>
          </a:effectLst>
        </p:spPr>
      </p:pic>
      <p:pic>
        <p:nvPicPr>
          <p:cNvPr id="11" name="Grafik 10">
            <a:extLst>
              <a:ext uri="{FF2B5EF4-FFF2-40B4-BE49-F238E27FC236}">
                <a16:creationId xmlns:a16="http://schemas.microsoft.com/office/drawing/2014/main" id="{E13C805A-207C-429D-8265-2E5004B5C0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3851" y="3315475"/>
            <a:ext cx="3891642" cy="2274702"/>
          </a:xfrm>
          <a:prstGeom prst="rect">
            <a:avLst/>
          </a:prstGeom>
          <a:effectLst>
            <a:outerShdw blurRad="50800" dist="38100" dir="2700000" algn="tl" rotWithShape="0">
              <a:prstClr val="black">
                <a:alpha val="40000"/>
              </a:prstClr>
            </a:outerShdw>
          </a:effectLst>
        </p:spPr>
      </p:pic>
      <p:sp>
        <p:nvSpPr>
          <p:cNvPr id="12" name="Textfeld 11">
            <a:extLst>
              <a:ext uri="{FF2B5EF4-FFF2-40B4-BE49-F238E27FC236}">
                <a16:creationId xmlns:a16="http://schemas.microsoft.com/office/drawing/2014/main" id="{9E621974-2E4C-4A70-B10F-2D01BC278AD1}"/>
              </a:ext>
            </a:extLst>
          </p:cNvPr>
          <p:cNvSpPr txBox="1"/>
          <p:nvPr/>
        </p:nvSpPr>
        <p:spPr>
          <a:xfrm>
            <a:off x="3382029" y="5751388"/>
            <a:ext cx="2653290" cy="369332"/>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AU"/>
              <a:t>ca. 3 million paper slips</a:t>
            </a:r>
          </a:p>
        </p:txBody>
      </p:sp>
      <p:sp>
        <p:nvSpPr>
          <p:cNvPr id="9" name="Title 1">
            <a:extLst>
              <a:ext uri="{FF2B5EF4-FFF2-40B4-BE49-F238E27FC236}">
                <a16:creationId xmlns:a16="http://schemas.microsoft.com/office/drawing/2014/main" id="{9515F704-BEC1-4B9A-B488-4EB9056FDCEF}"/>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Historical background</a:t>
            </a:r>
          </a:p>
        </p:txBody>
      </p:sp>
    </p:spTree>
    <p:extLst>
      <p:ext uri="{BB962C8B-B14F-4D97-AF65-F5344CB8AC3E}">
        <p14:creationId xmlns:p14="http://schemas.microsoft.com/office/powerpoint/2010/main" val="221510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EF8A7594-B736-4BE8-9783-6E34AF47AC5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957486" y="3429000"/>
            <a:ext cx="6939126" cy="3369530"/>
          </a:xfrm>
          <a:prstGeom prst="rect">
            <a:avLst/>
          </a:prstGeom>
        </p:spPr>
      </p:pic>
      <p:sp>
        <p:nvSpPr>
          <p:cNvPr id="7" name="Pfeil: nach oben gebogen 6">
            <a:extLst>
              <a:ext uri="{FF2B5EF4-FFF2-40B4-BE49-F238E27FC236}">
                <a16:creationId xmlns:a16="http://schemas.microsoft.com/office/drawing/2014/main" id="{05855933-B2AE-45A2-918A-C5A208390EB3}"/>
              </a:ext>
            </a:extLst>
          </p:cNvPr>
          <p:cNvSpPr/>
          <p:nvPr/>
        </p:nvSpPr>
        <p:spPr>
          <a:xfrm rot="5400000">
            <a:off x="2746353" y="3243670"/>
            <a:ext cx="1141146" cy="2599047"/>
          </a:xfrm>
          <a:prstGeom prst="bentUpArrow">
            <a:avLst>
              <a:gd name="adj1" fmla="val 25000"/>
              <a:gd name="adj2" fmla="val 23052"/>
              <a:gd name="adj3" fmla="val 25000"/>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Textfeld 7">
            <a:extLst>
              <a:ext uri="{FF2B5EF4-FFF2-40B4-BE49-F238E27FC236}">
                <a16:creationId xmlns:a16="http://schemas.microsoft.com/office/drawing/2014/main" id="{3EE252F1-3A2C-4CA6-8584-1CF58B28E3AA}"/>
              </a:ext>
            </a:extLst>
          </p:cNvPr>
          <p:cNvSpPr txBox="1"/>
          <p:nvPr/>
        </p:nvSpPr>
        <p:spPr>
          <a:xfrm>
            <a:off x="503379" y="5289224"/>
            <a:ext cx="4113071" cy="984885"/>
          </a:xfrm>
          <a:prstGeom prst="rect">
            <a:avLst/>
          </a:prstGeom>
          <a:noFill/>
        </p:spPr>
        <p:txBody>
          <a:bodyPr wrap="square" rtlCol="0">
            <a:spAutoFit/>
          </a:bodyPr>
          <a:lstStyle/>
          <a:p>
            <a:pPr marL="171450" indent="-171450">
              <a:buFont typeface="Arial" panose="020B0604020202020204" pitchFamily="34" charset="0"/>
              <a:buChar char="•"/>
            </a:pPr>
            <a:r>
              <a:rPr lang="en-AU" sz="1200">
                <a:latin typeface="Palatino Linotype" panose="02040502050505030304" pitchFamily="18" charset="0"/>
              </a:rPr>
              <a:t>digitizing (typing) of paper slips in TUSTEP</a:t>
            </a:r>
          </a:p>
          <a:p>
            <a:pPr marL="171450" indent="-171450">
              <a:buFont typeface="Arial" panose="020B0604020202020204" pitchFamily="34" charset="0"/>
              <a:buChar char="•"/>
            </a:pPr>
            <a:r>
              <a:rPr lang="en-AU" sz="1200">
                <a:latin typeface="Palatino Linotype" panose="02040502050505030304" pitchFamily="18" charset="0"/>
              </a:rPr>
              <a:t>conversion into XML/TEI</a:t>
            </a:r>
          </a:p>
          <a:p>
            <a:pPr marL="171450" indent="-171450">
              <a:buFont typeface="Arial" panose="020B0604020202020204" pitchFamily="34" charset="0"/>
              <a:buChar char="•"/>
            </a:pPr>
            <a:r>
              <a:rPr lang="en-AU" sz="1200">
                <a:latin typeface="Palatino Linotype" panose="02040502050505030304" pitchFamily="18" charset="0"/>
              </a:rPr>
              <a:t>total of </a:t>
            </a:r>
            <a:r>
              <a:rPr lang="en-AU" sz="1200" err="1">
                <a:latin typeface="Palatino Linotype" panose="02040502050505030304" pitchFamily="18" charset="0"/>
              </a:rPr>
              <a:t>approx</a:t>
            </a:r>
            <a:r>
              <a:rPr lang="en-AU" sz="1200">
                <a:latin typeface="Palatino Linotype" panose="02040502050505030304" pitchFamily="18" charset="0"/>
              </a:rPr>
              <a:t> 2.4 million database entries</a:t>
            </a:r>
          </a:p>
          <a:p>
            <a:endParaRPr lang="en-AU" sz="1200">
              <a:latin typeface="Palatino Linotype" panose="02040502050505030304" pitchFamily="18" charset="0"/>
            </a:endParaRPr>
          </a:p>
          <a:p>
            <a:r>
              <a:rPr lang="en-AU" sz="1050">
                <a:latin typeface="Palatino Linotype" panose="02040502050505030304" pitchFamily="18" charset="0"/>
              </a:rPr>
              <a:t>(cf. Bowers &amp; Stöckle 2018)</a:t>
            </a:r>
          </a:p>
        </p:txBody>
      </p:sp>
      <p:pic>
        <p:nvPicPr>
          <p:cNvPr id="10" name="Grafik 9">
            <a:extLst>
              <a:ext uri="{FF2B5EF4-FFF2-40B4-BE49-F238E27FC236}">
                <a16:creationId xmlns:a16="http://schemas.microsoft.com/office/drawing/2014/main" id="{6A961269-F498-4F1A-8172-297DCBB630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388" y="1508411"/>
            <a:ext cx="3712070" cy="2288752"/>
          </a:xfrm>
          <a:prstGeom prst="rect">
            <a:avLst/>
          </a:prstGeom>
          <a:effectLst>
            <a:outerShdw blurRad="50800" dist="38100" dir="2700000" algn="tl" rotWithShape="0">
              <a:prstClr val="black">
                <a:alpha val="40000"/>
              </a:prstClr>
            </a:outerShdw>
          </a:effectLst>
        </p:spPr>
      </p:pic>
      <p:sp>
        <p:nvSpPr>
          <p:cNvPr id="13" name="Title 1">
            <a:extLst>
              <a:ext uri="{FF2B5EF4-FFF2-40B4-BE49-F238E27FC236}">
                <a16:creationId xmlns:a16="http://schemas.microsoft.com/office/drawing/2014/main" id="{2896F217-3031-417D-A0C9-C33E0DA9AA35}"/>
              </a:ext>
            </a:extLst>
          </p:cNvPr>
          <p:cNvSpPr txBox="1">
            <a:spLocks/>
          </p:cNvSpPr>
          <p:nvPr/>
        </p:nvSpPr>
        <p:spPr>
          <a:xfrm>
            <a:off x="2495550" y="572180"/>
            <a:ext cx="8665936" cy="42794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a:r>
              <a:rPr lang="en-AU" sz="4000">
                <a:solidFill>
                  <a:srgbClr val="0047BB"/>
                </a:solidFill>
                <a:latin typeface="Palatino Linotype" panose="02040502050505030304" pitchFamily="18" charset="0"/>
              </a:rPr>
              <a:t>Historical background</a:t>
            </a:r>
          </a:p>
        </p:txBody>
      </p:sp>
    </p:spTree>
    <p:extLst>
      <p:ext uri="{BB962C8B-B14F-4D97-AF65-F5344CB8AC3E}">
        <p14:creationId xmlns:p14="http://schemas.microsoft.com/office/powerpoint/2010/main" val="3358404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1753A0E1-472F-45F0-82E1-6ACF3D44E11C}"/>
              </a:ext>
            </a:extLst>
          </p:cNvPr>
          <p:cNvSpPr/>
          <p:nvPr/>
        </p:nvSpPr>
        <p:spPr>
          <a:xfrm>
            <a:off x="9740900" y="6074540"/>
            <a:ext cx="2451100" cy="783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A8B65CA4-4191-4332-9C41-B6DCCFDF3378}"/>
              </a:ext>
            </a:extLst>
          </p:cNvPr>
          <p:cNvSpPr/>
          <p:nvPr/>
        </p:nvSpPr>
        <p:spPr>
          <a:xfrm>
            <a:off x="0" y="0"/>
            <a:ext cx="24511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Inhaltsplatzhalter 4">
            <a:extLst>
              <a:ext uri="{FF2B5EF4-FFF2-40B4-BE49-F238E27FC236}">
                <a16:creationId xmlns:a16="http://schemas.microsoft.com/office/drawing/2014/main" id="{5293C63D-EA3B-466E-AE28-877E4155CD1C}"/>
              </a:ext>
            </a:extLst>
          </p:cNvPr>
          <p:cNvPicPr>
            <a:picLocks noGrp="1" noChangeAspect="1"/>
          </p:cNvPicPr>
          <p:nvPr>
            <p:ph idx="1"/>
          </p:nvPr>
        </p:nvPicPr>
        <p:blipFill>
          <a:blip r:embed="rId2"/>
          <a:stretch>
            <a:fillRect/>
          </a:stretch>
        </p:blipFill>
        <p:spPr>
          <a:xfrm>
            <a:off x="0" y="267493"/>
            <a:ext cx="12192000" cy="5815988"/>
          </a:xfrm>
        </p:spPr>
      </p:pic>
      <p:sp>
        <p:nvSpPr>
          <p:cNvPr id="14" name="Rechteck 13">
            <a:extLst>
              <a:ext uri="{FF2B5EF4-FFF2-40B4-BE49-F238E27FC236}">
                <a16:creationId xmlns:a16="http://schemas.microsoft.com/office/drawing/2014/main" id="{6337BE74-CB53-4D11-AD8D-5F6C7E9D8110}"/>
              </a:ext>
            </a:extLst>
          </p:cNvPr>
          <p:cNvSpPr/>
          <p:nvPr/>
        </p:nvSpPr>
        <p:spPr>
          <a:xfrm>
            <a:off x="107950" y="3196890"/>
            <a:ext cx="11836400" cy="483577"/>
          </a:xfrm>
          <a:prstGeom prst="rect">
            <a:avLst/>
          </a:prstGeom>
          <a:noFill/>
          <a:ln w="2857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Sprechblase: rechteckig 14">
            <a:extLst>
              <a:ext uri="{FF2B5EF4-FFF2-40B4-BE49-F238E27FC236}">
                <a16:creationId xmlns:a16="http://schemas.microsoft.com/office/drawing/2014/main" id="{8F425A5B-B387-43CF-A087-7AF0830862D9}"/>
              </a:ext>
            </a:extLst>
          </p:cNvPr>
          <p:cNvSpPr/>
          <p:nvPr/>
        </p:nvSpPr>
        <p:spPr>
          <a:xfrm>
            <a:off x="1269189" y="311893"/>
            <a:ext cx="2363822" cy="573932"/>
          </a:xfrm>
          <a:prstGeom prst="wedgeRectCallout">
            <a:avLst>
              <a:gd name="adj1" fmla="val 22377"/>
              <a:gd name="adj2" fmla="val 6419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de-DE"/>
              <a:t>https://lioe.dioe.at </a:t>
            </a:r>
          </a:p>
        </p:txBody>
      </p:sp>
      <p:sp>
        <p:nvSpPr>
          <p:cNvPr id="16" name="Sprechblase: rechteckig 15">
            <a:extLst>
              <a:ext uri="{FF2B5EF4-FFF2-40B4-BE49-F238E27FC236}">
                <a16:creationId xmlns:a16="http://schemas.microsoft.com/office/drawing/2014/main" id="{82AD2D02-4738-4991-9794-DD97112930ED}"/>
              </a:ext>
            </a:extLst>
          </p:cNvPr>
          <p:cNvSpPr/>
          <p:nvPr/>
        </p:nvSpPr>
        <p:spPr>
          <a:xfrm>
            <a:off x="8797664" y="417884"/>
            <a:ext cx="2363822" cy="573932"/>
          </a:xfrm>
          <a:prstGeom prst="wedgeRectCallou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a:t>online since 2020</a:t>
            </a:r>
          </a:p>
        </p:txBody>
      </p:sp>
      <p:sp>
        <p:nvSpPr>
          <p:cNvPr id="17" name="Textfeld 16">
            <a:extLst>
              <a:ext uri="{FF2B5EF4-FFF2-40B4-BE49-F238E27FC236}">
                <a16:creationId xmlns:a16="http://schemas.microsoft.com/office/drawing/2014/main" id="{8245CBF7-5526-4633-9156-956E1AB9B7D9}"/>
              </a:ext>
            </a:extLst>
          </p:cNvPr>
          <p:cNvSpPr txBox="1"/>
          <p:nvPr/>
        </p:nvSpPr>
        <p:spPr>
          <a:xfrm>
            <a:off x="5063841" y="6394136"/>
            <a:ext cx="2191626" cy="307777"/>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pPr algn="ctr"/>
            <a:r>
              <a:rPr lang="en-AU" sz="1400">
                <a:sym typeface="Wingdings" panose="05000000000000000000" pitchFamily="2" charset="2"/>
              </a:rPr>
              <a:t> ca. 2.4 million entries</a:t>
            </a:r>
            <a:endParaRPr lang="en-AU" sz="1400"/>
          </a:p>
        </p:txBody>
      </p:sp>
    </p:spTree>
    <p:extLst>
      <p:ext uri="{BB962C8B-B14F-4D97-AF65-F5344CB8AC3E}">
        <p14:creationId xmlns:p14="http://schemas.microsoft.com/office/powerpoint/2010/main" val="1680178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78B4-FA51-B007-153F-73F162E46480}"/>
              </a:ext>
            </a:extLst>
          </p:cNvPr>
          <p:cNvSpPr>
            <a:spLocks noGrp="1"/>
          </p:cNvSpPr>
          <p:nvPr>
            <p:ph type="title"/>
          </p:nvPr>
        </p:nvSpPr>
        <p:spPr>
          <a:xfrm>
            <a:off x="2495550" y="572180"/>
            <a:ext cx="8665936" cy="427945"/>
          </a:xfrm>
        </p:spPr>
        <p:txBody>
          <a:bodyPr>
            <a:normAutofit fontScale="90000"/>
          </a:bodyPr>
          <a:lstStyle/>
          <a:p>
            <a:pPr algn="l"/>
            <a:r>
              <a:rPr lang="en-AU">
                <a:solidFill>
                  <a:srgbClr val="0047BB"/>
                </a:solidFill>
                <a:latin typeface="Palatino Linotype" panose="02040502050505030304" pitchFamily="18" charset="0"/>
              </a:rPr>
              <a:t>The lexicographic workflow</a:t>
            </a:r>
          </a:p>
        </p:txBody>
      </p:sp>
      <p:sp>
        <p:nvSpPr>
          <p:cNvPr id="6" name="Rechteck: abgerundete Ecken 5">
            <a:extLst>
              <a:ext uri="{FF2B5EF4-FFF2-40B4-BE49-F238E27FC236}">
                <a16:creationId xmlns:a16="http://schemas.microsoft.com/office/drawing/2014/main" id="{EFB40A1D-C682-4A8B-AEAC-8200BA2F6D30}"/>
              </a:ext>
            </a:extLst>
          </p:cNvPr>
          <p:cNvSpPr/>
          <p:nvPr/>
        </p:nvSpPr>
        <p:spPr>
          <a:xfrm>
            <a:off x="9531501" y="2198688"/>
            <a:ext cx="2127594" cy="3262312"/>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abgerundete Ecken 6">
            <a:extLst>
              <a:ext uri="{FF2B5EF4-FFF2-40B4-BE49-F238E27FC236}">
                <a16:creationId xmlns:a16="http://schemas.microsoft.com/office/drawing/2014/main" id="{F2F82888-38F9-4930-84BF-DF7FA9FE42D1}"/>
              </a:ext>
            </a:extLst>
          </p:cNvPr>
          <p:cNvSpPr/>
          <p:nvPr/>
        </p:nvSpPr>
        <p:spPr>
          <a:xfrm>
            <a:off x="3384550" y="2198688"/>
            <a:ext cx="5638800" cy="3262312"/>
          </a:xfrm>
          <a:prstGeom prst="roundRect">
            <a:avLst/>
          </a:prstGeom>
          <a:solidFill>
            <a:schemeClr val="accent6">
              <a:lumMod val="20000"/>
              <a:lumOff val="8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abgerundete Ecken 7">
            <a:extLst>
              <a:ext uri="{FF2B5EF4-FFF2-40B4-BE49-F238E27FC236}">
                <a16:creationId xmlns:a16="http://schemas.microsoft.com/office/drawing/2014/main" id="{77719175-CC57-43A7-986D-E7C050E63731}"/>
              </a:ext>
            </a:extLst>
          </p:cNvPr>
          <p:cNvSpPr/>
          <p:nvPr/>
        </p:nvSpPr>
        <p:spPr>
          <a:xfrm>
            <a:off x="532906" y="2198688"/>
            <a:ext cx="2341961" cy="326231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descr="Volltreffer mit einfarbiger Füllung">
            <a:extLst>
              <a:ext uri="{FF2B5EF4-FFF2-40B4-BE49-F238E27FC236}">
                <a16:creationId xmlns:a16="http://schemas.microsoft.com/office/drawing/2014/main" id="{26706B36-AC09-4571-A6C2-6AD167FC4BD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0862" y="3373438"/>
            <a:ext cx="727432" cy="727432"/>
          </a:xfrm>
          <a:prstGeom prst="rect">
            <a:avLst/>
          </a:prstGeom>
        </p:spPr>
      </p:pic>
      <p:sp>
        <p:nvSpPr>
          <p:cNvPr id="10" name="Textfeld 9">
            <a:extLst>
              <a:ext uri="{FF2B5EF4-FFF2-40B4-BE49-F238E27FC236}">
                <a16:creationId xmlns:a16="http://schemas.microsoft.com/office/drawing/2014/main" id="{E644DDBD-8AA2-4A95-839D-957F1C903064}"/>
              </a:ext>
            </a:extLst>
          </p:cNvPr>
          <p:cNvSpPr txBox="1"/>
          <p:nvPr/>
        </p:nvSpPr>
        <p:spPr>
          <a:xfrm>
            <a:off x="1562100" y="3516094"/>
            <a:ext cx="1018227" cy="584775"/>
          </a:xfrm>
          <a:prstGeom prst="rect">
            <a:avLst/>
          </a:prstGeom>
          <a:noFill/>
        </p:spPr>
        <p:txBody>
          <a:bodyPr wrap="none" rtlCol="0">
            <a:spAutoFit/>
          </a:bodyPr>
          <a:lstStyle/>
          <a:p>
            <a:r>
              <a:rPr lang="en-AU" sz="1600"/>
              <a:t>LEMMA</a:t>
            </a:r>
          </a:p>
          <a:p>
            <a:r>
              <a:rPr lang="en-AU" sz="1600"/>
              <a:t>selection</a:t>
            </a:r>
          </a:p>
        </p:txBody>
      </p:sp>
      <p:sp>
        <p:nvSpPr>
          <p:cNvPr id="11" name="Textfeld 10">
            <a:extLst>
              <a:ext uri="{FF2B5EF4-FFF2-40B4-BE49-F238E27FC236}">
                <a16:creationId xmlns:a16="http://schemas.microsoft.com/office/drawing/2014/main" id="{86D5AE3C-926F-46D3-8EF5-4C297136EE26}"/>
              </a:ext>
            </a:extLst>
          </p:cNvPr>
          <p:cNvSpPr txBox="1"/>
          <p:nvPr/>
        </p:nvSpPr>
        <p:spPr>
          <a:xfrm>
            <a:off x="1499788" y="4363463"/>
            <a:ext cx="1360340" cy="584775"/>
          </a:xfrm>
          <a:prstGeom prst="rect">
            <a:avLst/>
          </a:prstGeom>
          <a:noFill/>
        </p:spPr>
        <p:txBody>
          <a:bodyPr wrap="square" rtlCol="0">
            <a:spAutoFit/>
          </a:bodyPr>
          <a:lstStyle/>
          <a:p>
            <a:r>
              <a:rPr lang="en-AU" sz="1600"/>
              <a:t>compilation of entries</a:t>
            </a:r>
          </a:p>
        </p:txBody>
      </p:sp>
      <p:pic>
        <p:nvPicPr>
          <p:cNvPr id="12" name="Grafik 11">
            <a:extLst>
              <a:ext uri="{FF2B5EF4-FFF2-40B4-BE49-F238E27FC236}">
                <a16:creationId xmlns:a16="http://schemas.microsoft.com/office/drawing/2014/main" id="{D6F6B6C2-A023-43A3-BF3C-3080447FAF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14" y="4363715"/>
            <a:ext cx="727432" cy="727432"/>
          </a:xfrm>
          <a:prstGeom prst="rect">
            <a:avLst/>
          </a:prstGeom>
        </p:spPr>
      </p:pic>
      <p:pic>
        <p:nvPicPr>
          <p:cNvPr id="13" name="Grafik 12">
            <a:extLst>
              <a:ext uri="{FF2B5EF4-FFF2-40B4-BE49-F238E27FC236}">
                <a16:creationId xmlns:a16="http://schemas.microsoft.com/office/drawing/2014/main" id="{2C3B0F50-7D4B-4F6B-9654-2A13BC1E2C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12058" y="3214687"/>
            <a:ext cx="749301" cy="749301"/>
          </a:xfrm>
          <a:prstGeom prst="rect">
            <a:avLst/>
          </a:prstGeom>
        </p:spPr>
      </p:pic>
      <p:pic>
        <p:nvPicPr>
          <p:cNvPr id="14" name="Grafik 13">
            <a:extLst>
              <a:ext uri="{FF2B5EF4-FFF2-40B4-BE49-F238E27FC236}">
                <a16:creationId xmlns:a16="http://schemas.microsoft.com/office/drawing/2014/main" id="{5CD75E04-FA6F-4EFF-9D4A-07CE604B5F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60880" y="3135104"/>
            <a:ext cx="761980" cy="761980"/>
          </a:xfrm>
          <a:prstGeom prst="rect">
            <a:avLst/>
          </a:prstGeom>
        </p:spPr>
      </p:pic>
      <p:sp>
        <p:nvSpPr>
          <p:cNvPr id="15" name="Textfeld 14">
            <a:extLst>
              <a:ext uri="{FF2B5EF4-FFF2-40B4-BE49-F238E27FC236}">
                <a16:creationId xmlns:a16="http://schemas.microsoft.com/office/drawing/2014/main" id="{8EBEDCDB-200B-4F2A-B15D-00CE5CB5044B}"/>
              </a:ext>
            </a:extLst>
          </p:cNvPr>
          <p:cNvSpPr txBox="1"/>
          <p:nvPr/>
        </p:nvSpPr>
        <p:spPr>
          <a:xfrm>
            <a:off x="9023350" y="6445250"/>
            <a:ext cx="1654620" cy="276999"/>
          </a:xfrm>
          <a:prstGeom prst="rect">
            <a:avLst/>
          </a:prstGeom>
          <a:noFill/>
        </p:spPr>
        <p:txBody>
          <a:bodyPr wrap="none" rtlCol="0">
            <a:spAutoFit/>
          </a:bodyPr>
          <a:lstStyle/>
          <a:p>
            <a:r>
              <a:rPr lang="en-AU" sz="1200"/>
              <a:t>pictograms © Freepik</a:t>
            </a:r>
          </a:p>
        </p:txBody>
      </p:sp>
      <p:sp>
        <p:nvSpPr>
          <p:cNvPr id="16" name="Textfeld 15">
            <a:extLst>
              <a:ext uri="{FF2B5EF4-FFF2-40B4-BE49-F238E27FC236}">
                <a16:creationId xmlns:a16="http://schemas.microsoft.com/office/drawing/2014/main" id="{D7090455-4B76-4010-AD79-983C0A89AB20}"/>
              </a:ext>
            </a:extLst>
          </p:cNvPr>
          <p:cNvSpPr txBox="1"/>
          <p:nvPr/>
        </p:nvSpPr>
        <p:spPr>
          <a:xfrm>
            <a:off x="4410624" y="3240087"/>
            <a:ext cx="1133644" cy="584775"/>
          </a:xfrm>
          <a:prstGeom prst="rect">
            <a:avLst/>
          </a:prstGeom>
          <a:noFill/>
        </p:spPr>
        <p:txBody>
          <a:bodyPr wrap="none" rtlCol="0">
            <a:spAutoFit/>
          </a:bodyPr>
          <a:lstStyle/>
          <a:p>
            <a:r>
              <a:rPr lang="en-AU" sz="1600"/>
              <a:t>sense </a:t>
            </a:r>
            <a:br>
              <a:rPr lang="en-AU" sz="1600"/>
            </a:br>
            <a:r>
              <a:rPr lang="en-AU" sz="1600"/>
              <a:t>extraction</a:t>
            </a:r>
          </a:p>
        </p:txBody>
      </p:sp>
      <p:sp>
        <p:nvSpPr>
          <p:cNvPr id="17" name="Textfeld 16">
            <a:extLst>
              <a:ext uri="{FF2B5EF4-FFF2-40B4-BE49-F238E27FC236}">
                <a16:creationId xmlns:a16="http://schemas.microsoft.com/office/drawing/2014/main" id="{A9917C19-FBBD-47B7-B63A-D740B85A09C4}"/>
              </a:ext>
            </a:extLst>
          </p:cNvPr>
          <p:cNvSpPr txBox="1"/>
          <p:nvPr/>
        </p:nvSpPr>
        <p:spPr>
          <a:xfrm>
            <a:off x="6851673" y="3240096"/>
            <a:ext cx="1074333" cy="584775"/>
          </a:xfrm>
          <a:prstGeom prst="rect">
            <a:avLst/>
          </a:prstGeom>
          <a:noFill/>
        </p:spPr>
        <p:txBody>
          <a:bodyPr wrap="none" rtlCol="0">
            <a:spAutoFit/>
          </a:bodyPr>
          <a:lstStyle/>
          <a:p>
            <a:r>
              <a:rPr lang="en-AU" sz="1600"/>
              <a:t>semantic </a:t>
            </a:r>
          </a:p>
          <a:p>
            <a:r>
              <a:rPr lang="en-AU" sz="1600"/>
              <a:t>grouping</a:t>
            </a:r>
          </a:p>
        </p:txBody>
      </p:sp>
      <p:pic>
        <p:nvPicPr>
          <p:cNvPr id="18" name="Grafik 17">
            <a:extLst>
              <a:ext uri="{FF2B5EF4-FFF2-40B4-BE49-F238E27FC236}">
                <a16:creationId xmlns:a16="http://schemas.microsoft.com/office/drawing/2014/main" id="{D4370CC6-1A4A-4DD9-A710-FCA9474B809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39089" y="4281206"/>
            <a:ext cx="749301" cy="749301"/>
          </a:xfrm>
          <a:prstGeom prst="rect">
            <a:avLst/>
          </a:prstGeom>
        </p:spPr>
      </p:pic>
      <p:sp>
        <p:nvSpPr>
          <p:cNvPr id="19" name="Textfeld 18">
            <a:extLst>
              <a:ext uri="{FF2B5EF4-FFF2-40B4-BE49-F238E27FC236}">
                <a16:creationId xmlns:a16="http://schemas.microsoft.com/office/drawing/2014/main" id="{7AAD6183-1F2C-4CEE-909B-0540BC4C390F}"/>
              </a:ext>
            </a:extLst>
          </p:cNvPr>
          <p:cNvSpPr txBox="1"/>
          <p:nvPr/>
        </p:nvSpPr>
        <p:spPr>
          <a:xfrm>
            <a:off x="4249658" y="4363463"/>
            <a:ext cx="1191352" cy="584775"/>
          </a:xfrm>
          <a:prstGeom prst="rect">
            <a:avLst/>
          </a:prstGeom>
          <a:noFill/>
        </p:spPr>
        <p:txBody>
          <a:bodyPr wrap="none" rtlCol="0">
            <a:spAutoFit/>
          </a:bodyPr>
          <a:lstStyle/>
          <a:p>
            <a:r>
              <a:rPr lang="en-AU" sz="1600"/>
              <a:t>structuring</a:t>
            </a:r>
          </a:p>
          <a:p>
            <a:r>
              <a:rPr lang="en-AU" sz="1600"/>
              <a:t>of senses</a:t>
            </a:r>
          </a:p>
        </p:txBody>
      </p:sp>
      <p:pic>
        <p:nvPicPr>
          <p:cNvPr id="20" name="Grafik 19">
            <a:extLst>
              <a:ext uri="{FF2B5EF4-FFF2-40B4-BE49-F238E27FC236}">
                <a16:creationId xmlns:a16="http://schemas.microsoft.com/office/drawing/2014/main" id="{6C65230C-D26F-428E-A43C-77209772802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60880" y="4257838"/>
            <a:ext cx="761980" cy="761980"/>
          </a:xfrm>
          <a:prstGeom prst="rect">
            <a:avLst/>
          </a:prstGeom>
        </p:spPr>
      </p:pic>
      <p:sp>
        <p:nvSpPr>
          <p:cNvPr id="21" name="Textfeld 20">
            <a:extLst>
              <a:ext uri="{FF2B5EF4-FFF2-40B4-BE49-F238E27FC236}">
                <a16:creationId xmlns:a16="http://schemas.microsoft.com/office/drawing/2014/main" id="{DEA27577-28A6-4CFA-9183-1B6C816C6B8F}"/>
              </a:ext>
            </a:extLst>
          </p:cNvPr>
          <p:cNvSpPr txBox="1"/>
          <p:nvPr/>
        </p:nvSpPr>
        <p:spPr>
          <a:xfrm>
            <a:off x="6858732" y="4363463"/>
            <a:ext cx="1978427" cy="584775"/>
          </a:xfrm>
          <a:prstGeom prst="rect">
            <a:avLst/>
          </a:prstGeom>
          <a:noFill/>
        </p:spPr>
        <p:txBody>
          <a:bodyPr wrap="none" rtlCol="0">
            <a:spAutoFit/>
          </a:bodyPr>
          <a:lstStyle/>
          <a:p>
            <a:r>
              <a:rPr lang="en-AU" sz="1600"/>
              <a:t>formulation </a:t>
            </a:r>
          </a:p>
          <a:p>
            <a:r>
              <a:rPr lang="en-AU" sz="1600"/>
              <a:t>of sense definitions</a:t>
            </a:r>
          </a:p>
        </p:txBody>
      </p:sp>
      <p:pic>
        <p:nvPicPr>
          <p:cNvPr id="22" name="Grafik 21">
            <a:extLst>
              <a:ext uri="{FF2B5EF4-FFF2-40B4-BE49-F238E27FC236}">
                <a16:creationId xmlns:a16="http://schemas.microsoft.com/office/drawing/2014/main" id="{FD34BAD8-687D-4C1D-BEB5-974BA6D59D7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92199" y="3907124"/>
            <a:ext cx="1206195" cy="1206195"/>
          </a:xfrm>
          <a:prstGeom prst="rect">
            <a:avLst/>
          </a:prstGeom>
        </p:spPr>
      </p:pic>
      <p:sp>
        <p:nvSpPr>
          <p:cNvPr id="23" name="Textfeld 22">
            <a:extLst>
              <a:ext uri="{FF2B5EF4-FFF2-40B4-BE49-F238E27FC236}">
                <a16:creationId xmlns:a16="http://schemas.microsoft.com/office/drawing/2014/main" id="{FAC86820-F3A0-451E-A97C-0BB6816CF6C0}"/>
              </a:ext>
            </a:extLst>
          </p:cNvPr>
          <p:cNvSpPr txBox="1"/>
          <p:nvPr/>
        </p:nvSpPr>
        <p:spPr>
          <a:xfrm>
            <a:off x="603910" y="2520200"/>
            <a:ext cx="2199961" cy="369332"/>
          </a:xfrm>
          <a:prstGeom prst="rect">
            <a:avLst/>
          </a:prstGeom>
          <a:noFill/>
        </p:spPr>
        <p:txBody>
          <a:bodyPr wrap="none" rtlCol="0">
            <a:spAutoFit/>
          </a:bodyPr>
          <a:lstStyle/>
          <a:p>
            <a:pPr algn="ctr"/>
            <a:r>
              <a:rPr lang="de-DE"/>
              <a:t>PRELIMINARY WORK</a:t>
            </a:r>
          </a:p>
        </p:txBody>
      </p:sp>
      <p:sp>
        <p:nvSpPr>
          <p:cNvPr id="24" name="Textfeld 23">
            <a:extLst>
              <a:ext uri="{FF2B5EF4-FFF2-40B4-BE49-F238E27FC236}">
                <a16:creationId xmlns:a16="http://schemas.microsoft.com/office/drawing/2014/main" id="{F893BF24-C2E1-4A6C-A1F0-C4AC127A7638}"/>
              </a:ext>
            </a:extLst>
          </p:cNvPr>
          <p:cNvSpPr txBox="1"/>
          <p:nvPr/>
        </p:nvSpPr>
        <p:spPr>
          <a:xfrm>
            <a:off x="4432392" y="2520200"/>
            <a:ext cx="3127779" cy="369332"/>
          </a:xfrm>
          <a:prstGeom prst="rect">
            <a:avLst/>
          </a:prstGeom>
          <a:noFill/>
        </p:spPr>
        <p:txBody>
          <a:bodyPr wrap="none" rtlCol="0">
            <a:spAutoFit/>
          </a:bodyPr>
          <a:lstStyle/>
          <a:p>
            <a:r>
              <a:rPr lang="en-AU"/>
              <a:t>CORE LEXICOGRAPHIC WORK</a:t>
            </a:r>
          </a:p>
        </p:txBody>
      </p:sp>
      <p:sp>
        <p:nvSpPr>
          <p:cNvPr id="25" name="Textfeld 24">
            <a:extLst>
              <a:ext uri="{FF2B5EF4-FFF2-40B4-BE49-F238E27FC236}">
                <a16:creationId xmlns:a16="http://schemas.microsoft.com/office/drawing/2014/main" id="{F3FF0611-72A7-4B59-8321-7CF3A38E6B77}"/>
              </a:ext>
            </a:extLst>
          </p:cNvPr>
          <p:cNvSpPr txBox="1"/>
          <p:nvPr/>
        </p:nvSpPr>
        <p:spPr>
          <a:xfrm>
            <a:off x="9982789" y="2520200"/>
            <a:ext cx="1225014" cy="1200329"/>
          </a:xfrm>
          <a:prstGeom prst="rect">
            <a:avLst/>
          </a:prstGeom>
          <a:noFill/>
        </p:spPr>
        <p:txBody>
          <a:bodyPr wrap="none" rtlCol="0">
            <a:spAutoFit/>
          </a:bodyPr>
          <a:lstStyle/>
          <a:p>
            <a:pPr algn="ctr"/>
            <a:r>
              <a:rPr lang="en-AU"/>
              <a:t>RESULT</a:t>
            </a:r>
          </a:p>
          <a:p>
            <a:pPr algn="ctr"/>
            <a:endParaRPr lang="en-AU"/>
          </a:p>
          <a:p>
            <a:pPr algn="ctr"/>
            <a:r>
              <a:rPr lang="en-AU"/>
              <a:t>dictionary</a:t>
            </a:r>
          </a:p>
          <a:p>
            <a:pPr algn="ctr"/>
            <a:r>
              <a:rPr lang="en-AU"/>
              <a:t>entry</a:t>
            </a:r>
          </a:p>
        </p:txBody>
      </p:sp>
      <p:sp>
        <p:nvSpPr>
          <p:cNvPr id="26" name="Pfeil: nach rechts 25">
            <a:extLst>
              <a:ext uri="{FF2B5EF4-FFF2-40B4-BE49-F238E27FC236}">
                <a16:creationId xmlns:a16="http://schemas.microsoft.com/office/drawing/2014/main" id="{F9D9F237-EDC0-4C6A-83ED-A21DDA1526D9}"/>
              </a:ext>
            </a:extLst>
          </p:cNvPr>
          <p:cNvSpPr/>
          <p:nvPr/>
        </p:nvSpPr>
        <p:spPr>
          <a:xfrm>
            <a:off x="2928284" y="3614736"/>
            <a:ext cx="414942" cy="584775"/>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27" name="Pfeil: nach rechts 26">
            <a:extLst>
              <a:ext uri="{FF2B5EF4-FFF2-40B4-BE49-F238E27FC236}">
                <a16:creationId xmlns:a16="http://schemas.microsoft.com/office/drawing/2014/main" id="{F3B384F3-526A-4924-B449-B37FEEFC7E51}"/>
              </a:ext>
            </a:extLst>
          </p:cNvPr>
          <p:cNvSpPr/>
          <p:nvPr/>
        </p:nvSpPr>
        <p:spPr>
          <a:xfrm>
            <a:off x="9080976" y="3614735"/>
            <a:ext cx="414942" cy="584775"/>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28" name="Rechteck: abgerundete Ecken 27">
            <a:extLst>
              <a:ext uri="{FF2B5EF4-FFF2-40B4-BE49-F238E27FC236}">
                <a16:creationId xmlns:a16="http://schemas.microsoft.com/office/drawing/2014/main" id="{D900BED5-902E-45A2-9774-134EA4CCBE24}"/>
              </a:ext>
            </a:extLst>
          </p:cNvPr>
          <p:cNvSpPr/>
          <p:nvPr/>
        </p:nvSpPr>
        <p:spPr>
          <a:xfrm>
            <a:off x="3196046" y="1984375"/>
            <a:ext cx="6067670" cy="3737156"/>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Textfeld 28">
            <a:extLst>
              <a:ext uri="{FF2B5EF4-FFF2-40B4-BE49-F238E27FC236}">
                <a16:creationId xmlns:a16="http://schemas.microsoft.com/office/drawing/2014/main" id="{054F90A1-D074-4BB7-936B-6BC67C00CE54}"/>
              </a:ext>
            </a:extLst>
          </p:cNvPr>
          <p:cNvSpPr txBox="1"/>
          <p:nvPr/>
        </p:nvSpPr>
        <p:spPr>
          <a:xfrm flipH="1">
            <a:off x="3657735" y="5834589"/>
            <a:ext cx="5179424" cy="369332"/>
          </a:xfrm>
          <a:prstGeom prst="rect">
            <a:avLst/>
          </a:prstGeom>
          <a:noFill/>
        </p:spPr>
        <p:txBody>
          <a:bodyPr wrap="square" rtlCol="0">
            <a:spAutoFit/>
          </a:bodyPr>
          <a:lstStyle/>
          <a:p>
            <a:pPr algn="ctr"/>
            <a:r>
              <a:rPr lang="bin-NG"/>
              <a:t>Automation/support through LLMs?</a:t>
            </a:r>
          </a:p>
        </p:txBody>
      </p:sp>
    </p:spTree>
    <p:extLst>
      <p:ext uri="{BB962C8B-B14F-4D97-AF65-F5344CB8AC3E}">
        <p14:creationId xmlns:p14="http://schemas.microsoft.com/office/powerpoint/2010/main" val="4118002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par>
                                <p:cTn id="25" presetID="22" presetClass="entr" presetSubtype="8"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8"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par>
                                <p:cTn id="50" presetID="22" presetClass="entr" presetSubtype="8"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barn(inVertical)">
                                      <p:cBhvr>
                                        <p:cTn id="60" dur="500"/>
                                        <p:tgtEl>
                                          <p:spTgt spid="29"/>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in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6" grpId="0"/>
      <p:bldP spid="17" grpId="0"/>
      <p:bldP spid="19" grpId="0"/>
      <p:bldP spid="21" grpId="0"/>
      <p:bldP spid="24" grpId="0"/>
      <p:bldP spid="25" grpId="0"/>
      <p:bldP spid="26" grpId="0" animBg="1"/>
      <p:bldP spid="27" grpId="0" animBg="1"/>
      <p:bldP spid="28" grpId="0" animBg="1"/>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909C880-02A5-40B0-A086-AC43DA578624}"/>
              </a:ext>
            </a:extLst>
          </p:cNvPr>
          <p:cNvSpPr>
            <a:spLocks noGrp="1"/>
          </p:cNvSpPr>
          <p:nvPr>
            <p:ph type="title"/>
          </p:nvPr>
        </p:nvSpPr>
        <p:spPr/>
        <p:txBody>
          <a:bodyPr/>
          <a:lstStyle/>
          <a:p>
            <a:r>
              <a:rPr lang="en-AU">
                <a:solidFill>
                  <a:srgbClr val="0047BB"/>
                </a:solidFill>
                <a:latin typeface="Palatino Linotype" panose="02040502050505030304" pitchFamily="18" charset="0"/>
              </a:rPr>
              <a:t>LLMs in Lexicography</a:t>
            </a:r>
          </a:p>
        </p:txBody>
      </p:sp>
      <p:sp>
        <p:nvSpPr>
          <p:cNvPr id="5" name="Textplatzhalter 4">
            <a:extLst>
              <a:ext uri="{FF2B5EF4-FFF2-40B4-BE49-F238E27FC236}">
                <a16:creationId xmlns:a16="http://schemas.microsoft.com/office/drawing/2014/main" id="{5D2A6DC5-BF22-4074-A2A6-A6B39FD9BEB3}"/>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3980888460"/>
      </p:ext>
    </p:extLst>
  </p:cSld>
  <p:clrMapOvr>
    <a:masterClrMapping/>
  </p:clrMapOvr>
</p:sld>
</file>

<file path=ppt/theme/theme1.xml><?xml version="1.0" encoding="utf-8"?>
<a:theme xmlns:a="http://schemas.openxmlformats.org/drawingml/2006/main" name="Template Black Logo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df03d48-6084-4519-b9ff-ca218455e00c">
      <Terms xmlns="http://schemas.microsoft.com/office/infopath/2007/PartnerControls"/>
    </lcf76f155ced4ddcb4097134ff3c332f>
    <TaxCatchAll xmlns="e9671323-e54d-4e89-9a36-9ba360631ff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3516F0BB939564896FCC5A6E85F12A0" ma:contentTypeVersion="15" ma:contentTypeDescription="Create a new document." ma:contentTypeScope="" ma:versionID="1e68b832cca87584cdd0fc3c37f1c139">
  <xsd:schema xmlns:xsd="http://www.w3.org/2001/XMLSchema" xmlns:xs="http://www.w3.org/2001/XMLSchema" xmlns:p="http://schemas.microsoft.com/office/2006/metadata/properties" xmlns:ns2="bdf03d48-6084-4519-b9ff-ca218455e00c" xmlns:ns3="e9671323-e54d-4e89-9a36-9ba360631ff1" targetNamespace="http://schemas.microsoft.com/office/2006/metadata/properties" ma:root="true" ma:fieldsID="b0bdd42b5c17b384dd50566800a8b4fd" ns2:_="" ns3:_="">
    <xsd:import namespace="bdf03d48-6084-4519-b9ff-ca218455e00c"/>
    <xsd:import namespace="e9671323-e54d-4e89-9a36-9ba360631ff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f03d48-6084-4519-b9ff-ca218455e0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4a9df8e-f349-4444-a116-c467c435423c"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DateTaken" ma:index="22"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671323-e54d-4e89-9a36-9ba360631ff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8652cc7b-7d2e-4ab1-bd34-859eaba5d2e2}" ma:internalName="TaxCatchAll" ma:showField="CatchAllData" ma:web="e9671323-e54d-4e89-9a36-9ba360631ff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628758-6143-4C72-9FD7-8D669387228A}">
  <ds:schemaRefs>
    <ds:schemaRef ds:uri="544e266c-3d62-45ab-9f2c-b2b9fe1ccd61"/>
    <ds:schemaRef ds:uri="bdf03d48-6084-4519-b9ff-ca218455e00c"/>
    <ds:schemaRef ds:uri="de4dbd46-2b2a-496a-b2d4-07e061db106c"/>
    <ds:schemaRef ds:uri="e9671323-e54d-4e89-9a36-9ba360631ff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1C71076-780D-4931-AC63-434BB33D0F69}">
  <ds:schemaRefs>
    <ds:schemaRef ds:uri="http://schemas.microsoft.com/sharepoint/v3/contenttype/forms"/>
  </ds:schemaRefs>
</ds:datastoreItem>
</file>

<file path=customXml/itemProps3.xml><?xml version="1.0" encoding="utf-8"?>
<ds:datastoreItem xmlns:ds="http://schemas.openxmlformats.org/officeDocument/2006/customXml" ds:itemID="{A6F15FC1-E54D-47F2-8113-7759D0613BF2}">
  <ds:schemaRefs>
    <ds:schemaRef ds:uri="bdf03d48-6084-4519-b9ff-ca218455e00c"/>
    <ds:schemaRef ds:uri="e9671323-e54d-4e89-9a36-9ba360631ff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47</Slides>
  <Notes>0</Notes>
  <HiddenSlides>0</HiddenSlide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Template Black Logos</vt:lpstr>
      <vt:lpstr>Using LLMs to write a historical dialect dictionary: challenges and opportunities for the WBÖ</vt:lpstr>
      <vt:lpstr>Outline</vt:lpstr>
      <vt:lpstr>WBÖ Project</vt:lpstr>
      <vt:lpstr>Historical background</vt:lpstr>
      <vt:lpstr>Historical background</vt:lpstr>
      <vt:lpstr>PowerPoint Presentation</vt:lpstr>
      <vt:lpstr>PowerPoint Presentation</vt:lpstr>
      <vt:lpstr>The lexicographic workflow</vt:lpstr>
      <vt:lpstr>LLMs in Lexicography</vt:lpstr>
      <vt:lpstr>LLMs in lexicography</vt:lpstr>
      <vt:lpstr>LLMs and WBÖ data</vt:lpstr>
      <vt:lpstr>Case Study on WBÖ Data</vt:lpstr>
      <vt:lpstr>PowerPoint Presentation</vt:lpstr>
      <vt:lpstr>Verbalised LLM text data (Gefrette ‘hardship’)</vt:lpstr>
      <vt:lpstr>Verbalised LLM text data (Gefrette ‘hardship’)</vt:lpstr>
      <vt:lpstr>Technical implementation </vt:lpstr>
      <vt:lpstr>Experimental design</vt:lpstr>
      <vt:lpstr>Prompt engineering</vt:lpstr>
      <vt:lpstr>RAG pipeline</vt:lpstr>
      <vt:lpstr>Technical Implementation</vt:lpstr>
      <vt:lpstr>Evaluation criteria</vt:lpstr>
      <vt:lpstr>Example käuen (‘to chew’)</vt:lpstr>
      <vt:lpstr>Example Köder (‘bait’)</vt:lpstr>
      <vt:lpstr>Structure</vt:lpstr>
      <vt:lpstr>Structure</vt:lpstr>
      <vt:lpstr>Structure</vt:lpstr>
      <vt:lpstr>Semantic Classification</vt:lpstr>
      <vt:lpstr>Semantic Classification</vt:lpstr>
      <vt:lpstr>Data Fidelity</vt:lpstr>
      <vt:lpstr>Llama 3.3 - F1 Scores</vt:lpstr>
      <vt:lpstr>Claude Sonnet 4 - F1 Scores</vt:lpstr>
      <vt:lpstr>Claude Sonnet 5 vs. Llama 3.3 -  F1 Scores</vt:lpstr>
      <vt:lpstr>Conclusion</vt:lpstr>
      <vt:lpstr>Outlook</vt:lpstr>
      <vt:lpstr>Outlook</vt:lpstr>
      <vt:lpstr>References</vt:lpstr>
      <vt:lpstr>PowerPoint Presentation</vt:lpstr>
      <vt:lpstr>PowerPoint Presentation</vt:lpstr>
      <vt:lpstr>LLM Benchmarks</vt:lpstr>
      <vt:lpstr>LLM Benchmarks</vt:lpstr>
      <vt:lpstr>LLM Reasoning</vt:lpstr>
      <vt:lpstr>Case study Gefrette</vt:lpstr>
      <vt:lpstr>Case study Gefrette</vt:lpstr>
      <vt:lpstr>Prompt 1 (analysis)</vt:lpstr>
      <vt:lpstr>Prompt 2 (semantic classification)</vt:lpstr>
      <vt:lpstr>Prompt 3 (article creation)</vt:lpstr>
      <vt:lpstr>Prompt 4 (appendix)</vt:lpstr>
    </vt:vector>
  </TitlesOfParts>
  <Company>Austrian Academy of Sciences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Lehecka, Sandra</dc:creator>
  <cp:revision>62</cp:revision>
  <dcterms:created xsi:type="dcterms:W3CDTF">2016-11-15T09:52:12Z</dcterms:created>
  <dcterms:modified xsi:type="dcterms:W3CDTF">2025-11-25T12:07:03Z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0x01010023516F0BB939564896FCC5A6E85F12A0</vt:lpwstr>
  </property>
  <property fmtid="{D5CDD505-2E9C-101B-9397-08002B2CF9AE}" pid="3" name="MediaServiceImageTags">
    <vt:lpwstr/>
  </property>
</Properties>
</file>