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42840275" cy="30240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30" d="100"/>
          <a:sy n="30" d="100"/>
        </p:scale>
        <p:origin x="19" y="-14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C695E-D212-45C6-AB69-A7BE4020B5A5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3013" y="1143000"/>
            <a:ext cx="4371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FA7FC-422C-4401-8AEF-5EDF835F1186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5227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911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821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732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643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553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464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374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1285" algn="l" defTabSz="3507821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EFA7FC-422C-4401-8AEF-5EDF835F1186}" type="slidenum">
              <a:rPr lang="en-FI" smtClean="0"/>
              <a:t>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57441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3021" y="4949049"/>
            <a:ext cx="36414234" cy="10528100"/>
          </a:xfrm>
        </p:spPr>
        <p:txBody>
          <a:bodyPr anchor="b"/>
          <a:lstStyle>
            <a:lvl1pPr algn="ctr">
              <a:defRPr sz="264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5035" y="15883154"/>
            <a:ext cx="32130206" cy="7301067"/>
          </a:xfrm>
        </p:spPr>
        <p:txBody>
          <a:bodyPr/>
          <a:lstStyle>
            <a:lvl1pPr marL="0" indent="0" algn="ctr">
              <a:buNone/>
              <a:defRPr sz="10583"/>
            </a:lvl1pPr>
            <a:lvl2pPr marL="2016023" indent="0" algn="ctr">
              <a:buNone/>
              <a:defRPr sz="8819"/>
            </a:lvl2pPr>
            <a:lvl3pPr marL="4032047" indent="0" algn="ctr">
              <a:buNone/>
              <a:defRPr sz="7937"/>
            </a:lvl3pPr>
            <a:lvl4pPr marL="6048070" indent="0" algn="ctr">
              <a:buNone/>
              <a:defRPr sz="7055"/>
            </a:lvl4pPr>
            <a:lvl5pPr marL="8064094" indent="0" algn="ctr">
              <a:buNone/>
              <a:defRPr sz="7055"/>
            </a:lvl5pPr>
            <a:lvl6pPr marL="10080117" indent="0" algn="ctr">
              <a:buNone/>
              <a:defRPr sz="7055"/>
            </a:lvl6pPr>
            <a:lvl7pPr marL="12096140" indent="0" algn="ctr">
              <a:buNone/>
              <a:defRPr sz="7055"/>
            </a:lvl7pPr>
            <a:lvl8pPr marL="14112164" indent="0" algn="ctr">
              <a:buNone/>
              <a:defRPr sz="7055"/>
            </a:lvl8pPr>
            <a:lvl9pPr marL="16128187" indent="0" algn="ctr">
              <a:buNone/>
              <a:defRPr sz="705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7880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7818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57574" y="1610015"/>
            <a:ext cx="9237434" cy="2562724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5271" y="1610015"/>
            <a:ext cx="27176799" cy="2562724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5628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4785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2959" y="7539080"/>
            <a:ext cx="36949737" cy="12579118"/>
          </a:xfrm>
        </p:spPr>
        <p:txBody>
          <a:bodyPr anchor="b"/>
          <a:lstStyle>
            <a:lvl1pPr>
              <a:defRPr sz="264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2959" y="20237201"/>
            <a:ext cx="36949737" cy="6615061"/>
          </a:xfrm>
        </p:spPr>
        <p:txBody>
          <a:bodyPr/>
          <a:lstStyle>
            <a:lvl1pPr marL="0" indent="0">
              <a:buNone/>
              <a:defRPr sz="10583">
                <a:solidFill>
                  <a:schemeClr val="tx1">
                    <a:tint val="82000"/>
                  </a:schemeClr>
                </a:solidFill>
              </a:defRPr>
            </a:lvl1pPr>
            <a:lvl2pPr marL="2016023" indent="0">
              <a:buNone/>
              <a:defRPr sz="8819">
                <a:solidFill>
                  <a:schemeClr val="tx1">
                    <a:tint val="82000"/>
                  </a:schemeClr>
                </a:solidFill>
              </a:defRPr>
            </a:lvl2pPr>
            <a:lvl3pPr marL="4032047" indent="0">
              <a:buNone/>
              <a:defRPr sz="7937">
                <a:solidFill>
                  <a:schemeClr val="tx1">
                    <a:tint val="82000"/>
                  </a:schemeClr>
                </a:solidFill>
              </a:defRPr>
            </a:lvl3pPr>
            <a:lvl4pPr marL="6048070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4pPr>
            <a:lvl5pPr marL="8064094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5pPr>
            <a:lvl6pPr marL="10080117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6pPr>
            <a:lvl7pPr marL="12096140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7pPr>
            <a:lvl8pPr marL="14112164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8pPr>
            <a:lvl9pPr marL="16128187" indent="0">
              <a:buNone/>
              <a:defRPr sz="705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1700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5269" y="8050077"/>
            <a:ext cx="18207117" cy="1918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87889" y="8050077"/>
            <a:ext cx="18207117" cy="1918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5177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0849" y="1610022"/>
            <a:ext cx="36949737" cy="58450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0853" y="7413073"/>
            <a:ext cx="18123442" cy="3633032"/>
          </a:xfrm>
        </p:spPr>
        <p:txBody>
          <a:bodyPr anchor="b"/>
          <a:lstStyle>
            <a:lvl1pPr marL="0" indent="0">
              <a:buNone/>
              <a:defRPr sz="10583" b="1"/>
            </a:lvl1pPr>
            <a:lvl2pPr marL="2016023" indent="0">
              <a:buNone/>
              <a:defRPr sz="8819" b="1"/>
            </a:lvl2pPr>
            <a:lvl3pPr marL="4032047" indent="0">
              <a:buNone/>
              <a:defRPr sz="7937" b="1"/>
            </a:lvl3pPr>
            <a:lvl4pPr marL="6048070" indent="0">
              <a:buNone/>
              <a:defRPr sz="7055" b="1"/>
            </a:lvl4pPr>
            <a:lvl5pPr marL="8064094" indent="0">
              <a:buNone/>
              <a:defRPr sz="7055" b="1"/>
            </a:lvl5pPr>
            <a:lvl6pPr marL="10080117" indent="0">
              <a:buNone/>
              <a:defRPr sz="7055" b="1"/>
            </a:lvl6pPr>
            <a:lvl7pPr marL="12096140" indent="0">
              <a:buNone/>
              <a:defRPr sz="7055" b="1"/>
            </a:lvl7pPr>
            <a:lvl8pPr marL="14112164" indent="0">
              <a:buNone/>
              <a:defRPr sz="7055" b="1"/>
            </a:lvl8pPr>
            <a:lvl9pPr marL="16128187" indent="0">
              <a:buNone/>
              <a:defRPr sz="70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50853" y="11046105"/>
            <a:ext cx="18123442" cy="162471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87891" y="7413073"/>
            <a:ext cx="18212697" cy="3633032"/>
          </a:xfrm>
        </p:spPr>
        <p:txBody>
          <a:bodyPr anchor="b"/>
          <a:lstStyle>
            <a:lvl1pPr marL="0" indent="0">
              <a:buNone/>
              <a:defRPr sz="10583" b="1"/>
            </a:lvl1pPr>
            <a:lvl2pPr marL="2016023" indent="0">
              <a:buNone/>
              <a:defRPr sz="8819" b="1"/>
            </a:lvl2pPr>
            <a:lvl3pPr marL="4032047" indent="0">
              <a:buNone/>
              <a:defRPr sz="7937" b="1"/>
            </a:lvl3pPr>
            <a:lvl4pPr marL="6048070" indent="0">
              <a:buNone/>
              <a:defRPr sz="7055" b="1"/>
            </a:lvl4pPr>
            <a:lvl5pPr marL="8064094" indent="0">
              <a:buNone/>
              <a:defRPr sz="7055" b="1"/>
            </a:lvl5pPr>
            <a:lvl6pPr marL="10080117" indent="0">
              <a:buNone/>
              <a:defRPr sz="7055" b="1"/>
            </a:lvl6pPr>
            <a:lvl7pPr marL="12096140" indent="0">
              <a:buNone/>
              <a:defRPr sz="7055" b="1"/>
            </a:lvl7pPr>
            <a:lvl8pPr marL="14112164" indent="0">
              <a:buNone/>
              <a:defRPr sz="7055" b="1"/>
            </a:lvl8pPr>
            <a:lvl9pPr marL="16128187" indent="0">
              <a:buNone/>
              <a:defRPr sz="70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87891" y="11046105"/>
            <a:ext cx="18212697" cy="162471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4111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12713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3852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0849" y="2016019"/>
            <a:ext cx="13817104" cy="7056067"/>
          </a:xfrm>
        </p:spPr>
        <p:txBody>
          <a:bodyPr anchor="b"/>
          <a:lstStyle>
            <a:lvl1pPr>
              <a:defRPr sz="14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12697" y="4354048"/>
            <a:ext cx="21687889" cy="21490205"/>
          </a:xfrm>
        </p:spPr>
        <p:txBody>
          <a:bodyPr/>
          <a:lstStyle>
            <a:lvl1pPr>
              <a:defRPr sz="14110"/>
            </a:lvl1pPr>
            <a:lvl2pPr>
              <a:defRPr sz="12347"/>
            </a:lvl2pPr>
            <a:lvl3pPr>
              <a:defRPr sz="10583"/>
            </a:lvl3pPr>
            <a:lvl4pPr>
              <a:defRPr sz="8819"/>
            </a:lvl4pPr>
            <a:lvl5pPr>
              <a:defRPr sz="8819"/>
            </a:lvl5pPr>
            <a:lvl6pPr>
              <a:defRPr sz="8819"/>
            </a:lvl6pPr>
            <a:lvl7pPr>
              <a:defRPr sz="8819"/>
            </a:lvl7pPr>
            <a:lvl8pPr>
              <a:defRPr sz="8819"/>
            </a:lvl8pPr>
            <a:lvl9pPr>
              <a:defRPr sz="88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50849" y="9072087"/>
            <a:ext cx="13817104" cy="16807162"/>
          </a:xfrm>
        </p:spPr>
        <p:txBody>
          <a:bodyPr/>
          <a:lstStyle>
            <a:lvl1pPr marL="0" indent="0">
              <a:buNone/>
              <a:defRPr sz="7055"/>
            </a:lvl1pPr>
            <a:lvl2pPr marL="2016023" indent="0">
              <a:buNone/>
              <a:defRPr sz="6173"/>
            </a:lvl2pPr>
            <a:lvl3pPr marL="4032047" indent="0">
              <a:buNone/>
              <a:defRPr sz="5291"/>
            </a:lvl3pPr>
            <a:lvl4pPr marL="6048070" indent="0">
              <a:buNone/>
              <a:defRPr sz="4410"/>
            </a:lvl4pPr>
            <a:lvl5pPr marL="8064094" indent="0">
              <a:buNone/>
              <a:defRPr sz="4410"/>
            </a:lvl5pPr>
            <a:lvl6pPr marL="10080117" indent="0">
              <a:buNone/>
              <a:defRPr sz="4410"/>
            </a:lvl6pPr>
            <a:lvl7pPr marL="12096140" indent="0">
              <a:buNone/>
              <a:defRPr sz="4410"/>
            </a:lvl7pPr>
            <a:lvl8pPr marL="14112164" indent="0">
              <a:buNone/>
              <a:defRPr sz="4410"/>
            </a:lvl8pPr>
            <a:lvl9pPr marL="16128187" indent="0">
              <a:buNone/>
              <a:defRPr sz="44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2980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0849" y="2016019"/>
            <a:ext cx="13817104" cy="7056067"/>
          </a:xfrm>
        </p:spPr>
        <p:txBody>
          <a:bodyPr anchor="b"/>
          <a:lstStyle>
            <a:lvl1pPr>
              <a:defRPr sz="14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212697" y="4354048"/>
            <a:ext cx="21687889" cy="21490205"/>
          </a:xfrm>
        </p:spPr>
        <p:txBody>
          <a:bodyPr anchor="t"/>
          <a:lstStyle>
            <a:lvl1pPr marL="0" indent="0">
              <a:buNone/>
              <a:defRPr sz="14110"/>
            </a:lvl1pPr>
            <a:lvl2pPr marL="2016023" indent="0">
              <a:buNone/>
              <a:defRPr sz="12347"/>
            </a:lvl2pPr>
            <a:lvl3pPr marL="4032047" indent="0">
              <a:buNone/>
              <a:defRPr sz="10583"/>
            </a:lvl3pPr>
            <a:lvl4pPr marL="6048070" indent="0">
              <a:buNone/>
              <a:defRPr sz="8819"/>
            </a:lvl4pPr>
            <a:lvl5pPr marL="8064094" indent="0">
              <a:buNone/>
              <a:defRPr sz="8819"/>
            </a:lvl5pPr>
            <a:lvl6pPr marL="10080117" indent="0">
              <a:buNone/>
              <a:defRPr sz="8819"/>
            </a:lvl6pPr>
            <a:lvl7pPr marL="12096140" indent="0">
              <a:buNone/>
              <a:defRPr sz="8819"/>
            </a:lvl7pPr>
            <a:lvl8pPr marL="14112164" indent="0">
              <a:buNone/>
              <a:defRPr sz="8819"/>
            </a:lvl8pPr>
            <a:lvl9pPr marL="16128187" indent="0">
              <a:buNone/>
              <a:defRPr sz="881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50849" y="9072087"/>
            <a:ext cx="13817104" cy="16807162"/>
          </a:xfrm>
        </p:spPr>
        <p:txBody>
          <a:bodyPr/>
          <a:lstStyle>
            <a:lvl1pPr marL="0" indent="0">
              <a:buNone/>
              <a:defRPr sz="7055"/>
            </a:lvl1pPr>
            <a:lvl2pPr marL="2016023" indent="0">
              <a:buNone/>
              <a:defRPr sz="6173"/>
            </a:lvl2pPr>
            <a:lvl3pPr marL="4032047" indent="0">
              <a:buNone/>
              <a:defRPr sz="5291"/>
            </a:lvl3pPr>
            <a:lvl4pPr marL="6048070" indent="0">
              <a:buNone/>
              <a:defRPr sz="4410"/>
            </a:lvl4pPr>
            <a:lvl5pPr marL="8064094" indent="0">
              <a:buNone/>
              <a:defRPr sz="4410"/>
            </a:lvl5pPr>
            <a:lvl6pPr marL="10080117" indent="0">
              <a:buNone/>
              <a:defRPr sz="4410"/>
            </a:lvl6pPr>
            <a:lvl7pPr marL="12096140" indent="0">
              <a:buNone/>
              <a:defRPr sz="4410"/>
            </a:lvl7pPr>
            <a:lvl8pPr marL="14112164" indent="0">
              <a:buNone/>
              <a:defRPr sz="4410"/>
            </a:lvl8pPr>
            <a:lvl9pPr marL="16128187" indent="0">
              <a:buNone/>
              <a:defRPr sz="44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2497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5269" y="1610022"/>
            <a:ext cx="36949737" cy="5845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5269" y="8050077"/>
            <a:ext cx="36949737" cy="1918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5269" y="28028274"/>
            <a:ext cx="9639062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739B1D-58C7-4AD6-B983-8D24DCE1285C}" type="datetimeFigureOut">
              <a:rPr lang="en-FI" smtClean="0"/>
              <a:t>26/06/2026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90841" y="28028274"/>
            <a:ext cx="14458593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55944" y="28028274"/>
            <a:ext cx="9639062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6A12D-D051-4F5E-961E-179FDE04682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1944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32047" rtl="0" eaLnBrk="1" latinLnBrk="0" hangingPunct="1">
        <a:lnSpc>
          <a:spcPct val="90000"/>
        </a:lnSpc>
        <a:spcBef>
          <a:spcPct val="0"/>
        </a:spcBef>
        <a:buNone/>
        <a:defRPr sz="194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8012" indent="-1008012" algn="l" defTabSz="4032047" rtl="0" eaLnBrk="1" latinLnBrk="0" hangingPunct="1">
        <a:lnSpc>
          <a:spcPct val="90000"/>
        </a:lnSpc>
        <a:spcBef>
          <a:spcPts val="4410"/>
        </a:spcBef>
        <a:buFont typeface="Arial" panose="020B0604020202020204" pitchFamily="34" charset="0"/>
        <a:buChar char="•"/>
        <a:defRPr sz="12347" kern="1200">
          <a:solidFill>
            <a:schemeClr val="tx1"/>
          </a:solidFill>
          <a:latin typeface="+mn-lt"/>
          <a:ea typeface="+mn-ea"/>
          <a:cs typeface="+mn-cs"/>
        </a:defRPr>
      </a:lvl1pPr>
      <a:lvl2pPr marL="3024035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10583" kern="1200">
          <a:solidFill>
            <a:schemeClr val="tx1"/>
          </a:solidFill>
          <a:latin typeface="+mn-lt"/>
          <a:ea typeface="+mn-ea"/>
          <a:cs typeface="+mn-cs"/>
        </a:defRPr>
      </a:lvl2pPr>
      <a:lvl3pPr marL="5040059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3pPr>
      <a:lvl4pPr marL="7056082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4pPr>
      <a:lvl5pPr marL="9072105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5pPr>
      <a:lvl6pPr marL="11088129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6pPr>
      <a:lvl7pPr marL="13104152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7pPr>
      <a:lvl8pPr marL="15120176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8pPr>
      <a:lvl9pPr marL="17136199" indent="-1008012" algn="l" defTabSz="4032047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1pPr>
      <a:lvl2pPr marL="2016023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4032047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3pPr>
      <a:lvl4pPr marL="6048070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4pPr>
      <a:lvl5pPr marL="8064094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5pPr>
      <a:lvl6pPr marL="10080117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6pPr>
      <a:lvl7pPr marL="12096140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7pPr>
      <a:lvl8pPr marL="14112164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8pPr>
      <a:lvl9pPr marL="16128187" algn="l" defTabSz="4032047" rtl="0" eaLnBrk="1" latinLnBrk="0" hangingPunct="1">
        <a:defRPr sz="79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B4F2E93-AAB9-2478-D31F-E2872E26F2B3}"/>
              </a:ext>
            </a:extLst>
          </p:cNvPr>
          <p:cNvSpPr txBox="1">
            <a:spLocks/>
          </p:cNvSpPr>
          <p:nvPr/>
        </p:nvSpPr>
        <p:spPr>
          <a:xfrm>
            <a:off x="2183270" y="7586864"/>
            <a:ext cx="9639062" cy="2159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032047" rtl="0" eaLnBrk="1" latinLnBrk="0" hangingPunct="1">
              <a:lnSpc>
                <a:spcPct val="90000"/>
              </a:lnSpc>
              <a:spcBef>
                <a:spcPts val="4410"/>
              </a:spcBef>
              <a:buFont typeface="Arial" panose="020B0604020202020204" pitchFamily="34" charset="0"/>
              <a:buNone/>
              <a:defRPr sz="105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6023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8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32047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9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48070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64094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80117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96140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12164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28187" indent="0" algn="ctr" defTabSz="4032047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None/>
              <a:defRPr sz="70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Abstract</a:t>
            </a:r>
            <a:br>
              <a:rPr lang="en-GB" sz="2000"/>
            </a:br>
            <a:endParaRPr lang="en-GB" sz="2000"/>
          </a:p>
          <a:p>
            <a:pPr algn="l"/>
            <a:r>
              <a:rPr lang="en-GB" sz="3200"/>
              <a:t>I</a:t>
            </a:r>
            <a:r>
              <a:rPr lang="en-FI" sz="3200"/>
              <a:t> show that the observed value of the cosmological constant, Λ ≈ 10⁻¹²² in Planck units, follows from two independently meaningful and empirically known </a:t>
            </a:r>
            <a:r>
              <a:rPr lang="en-GB" sz="3200"/>
              <a:t>values</a:t>
            </a:r>
            <a:r>
              <a:rPr lang="en-FI" sz="3200"/>
              <a:t>, with no free parameters and no fine-tuning.</a:t>
            </a:r>
            <a:endParaRPr lang="en-GB" sz="3200"/>
          </a:p>
          <a:p>
            <a:pPr algn="l"/>
            <a:r>
              <a:rPr lang="en-GB" sz="3200"/>
              <a:t>The derivation is built </a:t>
            </a:r>
            <a:r>
              <a:rPr lang="en-FI" sz="3200"/>
              <a:t>on</a:t>
            </a:r>
            <a:r>
              <a:rPr lang="en-GB" sz="3200"/>
              <a:t> a </a:t>
            </a:r>
            <a:r>
              <a:rPr lang="en-FI" sz="3200"/>
              <a:t>discrete</a:t>
            </a:r>
            <a:r>
              <a:rPr lang="en-GB" sz="3200"/>
              <a:t> </a:t>
            </a:r>
            <a:r>
              <a:rPr lang="en-FI" sz="3200"/>
              <a:t>arithmetic</a:t>
            </a:r>
            <a:r>
              <a:rPr lang="en-GB" sz="3200"/>
              <a:t> </a:t>
            </a:r>
            <a:r>
              <a:rPr lang="en-FI" sz="3200"/>
              <a:t>framework</a:t>
            </a:r>
            <a:r>
              <a:rPr lang="en-GB" sz="3200"/>
              <a:t> of N constituents, Logarithmic Pole Model, </a:t>
            </a:r>
            <a:r>
              <a:rPr lang="en-FI" sz="3200"/>
              <a:t>presented</a:t>
            </a:r>
            <a:r>
              <a:rPr lang="en-GB" sz="3200"/>
              <a:t> </a:t>
            </a:r>
            <a:r>
              <a:rPr lang="en-FI" sz="3200"/>
              <a:t>in</a:t>
            </a:r>
            <a:r>
              <a:rPr lang="en-GB" sz="3200"/>
              <a:t> </a:t>
            </a:r>
            <a:r>
              <a:rPr lang="en-FI" sz="3200"/>
              <a:t>the</a:t>
            </a:r>
            <a:r>
              <a:rPr lang="en-GB" sz="3200"/>
              <a:t> </a:t>
            </a:r>
            <a:r>
              <a:rPr lang="en-FI" sz="3200"/>
              <a:t>companion</a:t>
            </a:r>
            <a:r>
              <a:rPr lang="en-GB" sz="3200"/>
              <a:t> poster.  The major contributor to its N</a:t>
            </a:r>
            <a:r>
              <a:rPr lang="en-FI" sz="3200"/>
              <a:t>≈</a:t>
            </a:r>
            <a:r>
              <a:rPr lang="en-GB" sz="3200"/>
              <a:t>2.8*10</a:t>
            </a:r>
            <a:r>
              <a:rPr lang="en-GB" sz="3200" baseline="30000"/>
              <a:t>89</a:t>
            </a:r>
            <a:r>
              <a:rPr lang="en-GB" sz="3200"/>
              <a:t> constituents are the CMB photons.</a:t>
            </a:r>
            <a:r>
              <a:rPr lang="en-FI" sz="3200"/>
              <a:t> </a:t>
            </a:r>
            <a:r>
              <a:rPr lang="en-GB" sz="3200"/>
              <a:t>Under LPM, the </a:t>
            </a:r>
            <a:r>
              <a:rPr lang="en-FI" sz="3200"/>
              <a:t>space is a 3-sphere w</a:t>
            </a:r>
            <a:r>
              <a:rPr lang="en-GB" sz="3200"/>
              <a:t>ith</a:t>
            </a:r>
            <a:r>
              <a:rPr lang="en-FI" sz="3200"/>
              <a:t> </a:t>
            </a:r>
            <a:r>
              <a:rPr lang="en-GB" sz="3200"/>
              <a:t>a radius R = </a:t>
            </a:r>
            <a:r>
              <a:rPr lang="en-FI" sz="3200"/>
              <a:t>N</a:t>
            </a:r>
            <a:r>
              <a:rPr lang="en-GB" sz="3200" baseline="30000"/>
              <a:t>1/2</a:t>
            </a:r>
            <a:r>
              <a:rPr lang="en-GB" sz="3200"/>
              <a:t>, thus giving a radial curvature </a:t>
            </a:r>
            <a:r>
              <a:rPr lang="en-FI" sz="3200"/>
              <a:t>≈</a:t>
            </a:r>
            <a:r>
              <a:rPr lang="en-GB" sz="3200"/>
              <a:t>3.6*10</a:t>
            </a:r>
            <a:r>
              <a:rPr lang="en-GB" sz="3200" baseline="30000"/>
              <a:t>-90</a:t>
            </a:r>
            <a:endParaRPr lang="en-GB" sz="3200"/>
          </a:p>
          <a:p>
            <a:pPr algn="l"/>
            <a:r>
              <a:rPr lang="en-FI" sz="3200"/>
              <a:t>The tangential curvature</a:t>
            </a:r>
            <a:r>
              <a:rPr lang="en-GB" sz="3200"/>
              <a:t>, along the observable part of the 3D shell </a:t>
            </a:r>
            <a:r>
              <a:rPr lang="en-FI" sz="3200"/>
              <a:t>is </a:t>
            </a:r>
            <a:r>
              <a:rPr lang="en-GB" sz="3200"/>
              <a:t>based</a:t>
            </a:r>
            <a:r>
              <a:rPr lang="en-FI" sz="3200"/>
              <a:t> </a:t>
            </a:r>
            <a:r>
              <a:rPr lang="en-GB" sz="3200"/>
              <a:t>on</a:t>
            </a:r>
            <a:r>
              <a:rPr lang="en-FI" sz="3200"/>
              <a:t> the ratio of the electroweak scale to the Planck scale</a:t>
            </a:r>
            <a:r>
              <a:rPr lang="en-GB" sz="3200"/>
              <a:t> (see derivation </a:t>
            </a:r>
            <a:r>
              <a:rPr lang="en-FI" sz="3500"/>
              <a:t>→</a:t>
            </a:r>
            <a:r>
              <a:rPr lang="en-GB" sz="3500"/>
              <a:t> )</a:t>
            </a:r>
            <a:endParaRPr lang="en-GB" sz="3200"/>
          </a:p>
          <a:p>
            <a:pPr algn="l"/>
            <a:r>
              <a:rPr lang="en-FI" sz="3200"/>
              <a:t>The two contributions</a:t>
            </a:r>
            <a:r>
              <a:rPr lang="en-GB" sz="3200"/>
              <a:t> together</a:t>
            </a:r>
            <a:r>
              <a:rPr lang="en-FI" sz="3200"/>
              <a:t> </a:t>
            </a:r>
            <a:r>
              <a:rPr lang="en-GB" sz="3200"/>
              <a:t>produce the lambda</a:t>
            </a:r>
            <a:r>
              <a:rPr lang="en-FI" sz="3200"/>
              <a:t> </a:t>
            </a:r>
            <a:r>
              <a:rPr lang="en-GB" sz="3200"/>
              <a:t>to nearly within </a:t>
            </a:r>
            <a:r>
              <a:rPr lang="en-FI" sz="3200"/>
              <a:t>an order of magnitude across the 122 orders of magnitude.</a:t>
            </a:r>
            <a:endParaRPr lang="en-US" sz="3200"/>
          </a:p>
          <a:p>
            <a:pPr algn="l"/>
            <a:endParaRPr lang="en-US" sz="3200"/>
          </a:p>
          <a:p>
            <a:pPr algn="l"/>
            <a:r>
              <a:rPr lang="en-US" sz="3200"/>
              <a:t>   </a:t>
            </a:r>
            <a:r>
              <a:rPr lang="en-US" sz="3600">
                <a:solidFill>
                  <a:srgbClr val="00B050"/>
                </a:solidFill>
              </a:rPr>
              <a:t>Please </a:t>
            </a:r>
            <a:r>
              <a:rPr lang="en-US" sz="3600" b="1">
                <a:solidFill>
                  <a:srgbClr val="00B050"/>
                </a:solidFill>
              </a:rPr>
              <a:t>contact me </a:t>
            </a:r>
            <a:r>
              <a:rPr lang="en-US" sz="3600">
                <a:solidFill>
                  <a:srgbClr val="00B050"/>
                </a:solidFill>
              </a:rPr>
              <a:t>if you see opportunities for:</a:t>
            </a:r>
          </a:p>
          <a:p>
            <a:pPr marL="571500" indent="-571500" algn="l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>
                <a:solidFill>
                  <a:srgbClr val="00B050"/>
                </a:solidFill>
              </a:rPr>
              <a:t>a </a:t>
            </a:r>
            <a:r>
              <a:rPr lang="en-US" sz="3600" b="1" i="1">
                <a:solidFill>
                  <a:srgbClr val="00B050"/>
                </a:solidFill>
              </a:rPr>
              <a:t>seminar visit </a:t>
            </a:r>
            <a:r>
              <a:rPr lang="en-US" sz="3600">
                <a:solidFill>
                  <a:srgbClr val="00B050"/>
                </a:solidFill>
              </a:rPr>
              <a:t>to your university/institute to let me tell more about the Logarithmic Pole Model</a:t>
            </a:r>
          </a:p>
          <a:p>
            <a:pPr marL="571500" indent="-571500" algn="l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b="1" i="1">
                <a:solidFill>
                  <a:srgbClr val="00B050"/>
                </a:solidFill>
              </a:rPr>
              <a:t>doctorate thesis supervision </a:t>
            </a:r>
            <a:r>
              <a:rPr lang="en-US" sz="3600">
                <a:solidFill>
                  <a:srgbClr val="00B050"/>
                </a:solidFill>
              </a:rPr>
              <a:t>&amp; an affiliation</a:t>
            </a:r>
          </a:p>
          <a:p>
            <a:pPr marL="571500" indent="-571500" algn="l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>
                <a:solidFill>
                  <a:srgbClr val="00B050"/>
                </a:solidFill>
              </a:rPr>
              <a:t>a </a:t>
            </a:r>
            <a:r>
              <a:rPr lang="en-US" sz="3600" i="1">
                <a:solidFill>
                  <a:srgbClr val="00B050"/>
                </a:solidFill>
              </a:rPr>
              <a:t>PhD thesis-work </a:t>
            </a:r>
            <a:r>
              <a:rPr lang="en-US" sz="3600" b="1" i="1">
                <a:solidFill>
                  <a:srgbClr val="00B050"/>
                </a:solidFill>
              </a:rPr>
              <a:t>position</a:t>
            </a:r>
            <a:r>
              <a:rPr lang="en-US" sz="3600" i="1">
                <a:solidFill>
                  <a:srgbClr val="00B050"/>
                </a:solidFill>
              </a:rPr>
              <a:t> </a:t>
            </a:r>
            <a:r>
              <a:rPr lang="en-US" sz="3600">
                <a:solidFill>
                  <a:srgbClr val="00B050"/>
                </a:solidFill>
              </a:rPr>
              <a:t>in Europe (I have readiness to relocate by the end of 2026)</a:t>
            </a:r>
          </a:p>
          <a:p>
            <a:pPr marL="571500" indent="-571500" algn="l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i="1">
                <a:solidFill>
                  <a:srgbClr val="00B050"/>
                </a:solidFill>
              </a:rPr>
              <a:t>co-publishing</a:t>
            </a:r>
            <a:r>
              <a:rPr lang="en-US" sz="3600">
                <a:solidFill>
                  <a:srgbClr val="00B050"/>
                </a:solidFill>
              </a:rPr>
              <a:t> of the present work and related results</a:t>
            </a:r>
          </a:p>
          <a:p>
            <a:pPr algn="l">
              <a:lnSpc>
                <a:spcPct val="110000"/>
              </a:lnSpc>
            </a:pPr>
            <a:endParaRPr lang="en-US" sz="3600">
              <a:solidFill>
                <a:srgbClr val="00B050"/>
              </a:solidFill>
            </a:endParaRPr>
          </a:p>
          <a:p>
            <a:pPr algn="l">
              <a:lnSpc>
                <a:spcPct val="110000"/>
              </a:lnSpc>
            </a:pPr>
            <a:endParaRPr lang="en-US" sz="3600">
              <a:solidFill>
                <a:srgbClr val="00B050"/>
              </a:solidFill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4E12A62-5F3A-CD4A-5125-40B2E291752F}"/>
              </a:ext>
            </a:extLst>
          </p:cNvPr>
          <p:cNvSpPr txBox="1">
            <a:spLocks/>
          </p:cNvSpPr>
          <p:nvPr/>
        </p:nvSpPr>
        <p:spPr>
          <a:xfrm>
            <a:off x="2945269" y="653143"/>
            <a:ext cx="36949737" cy="5529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03204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5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FI" sz="9600" spc="600"/>
              <a:t>The cosmological</a:t>
            </a:r>
            <a:r>
              <a:rPr lang="en-GB" sz="9600" spc="600"/>
              <a:t> </a:t>
            </a:r>
            <a:r>
              <a:rPr lang="en-FI" sz="9600" spc="600"/>
              <a:t>constant </a:t>
            </a:r>
            <a:endParaRPr lang="en-GB" sz="9600" spc="600"/>
          </a:p>
          <a:p>
            <a:r>
              <a:rPr lang="en-FI" sz="9600"/>
              <a:t>from</a:t>
            </a:r>
            <a:r>
              <a:rPr lang="en-GB" sz="9600"/>
              <a:t> </a:t>
            </a:r>
            <a:r>
              <a:rPr lang="en-FI" sz="9600"/>
              <a:t> two curvature components</a:t>
            </a:r>
            <a:r>
              <a:rPr lang="en-GB" sz="9600"/>
              <a:t> </a:t>
            </a:r>
            <a:r>
              <a:rPr lang="en-FI" sz="9600"/>
              <a:t>in</a:t>
            </a:r>
            <a:r>
              <a:rPr lang="en-GB" sz="9600"/>
              <a:t> </a:t>
            </a:r>
            <a:r>
              <a:rPr lang="en-FI" sz="9600"/>
              <a:t>a discrete arithmetic cosmos</a:t>
            </a:r>
            <a:endParaRPr lang="en-GB" sz="9600"/>
          </a:p>
          <a:p>
            <a:endParaRPr lang="en-GB" sz="4400" i="1"/>
          </a:p>
          <a:p>
            <a:endParaRPr lang="en-GB" sz="4400" i="1"/>
          </a:p>
          <a:p>
            <a:r>
              <a:rPr lang="en-GB" sz="4400" b="1" i="1"/>
              <a:t>Petri Muinonen            </a:t>
            </a:r>
            <a:r>
              <a:rPr lang="en-GB" sz="4400" i="1"/>
              <a:t>Vantaa, Finland       natpole@petrimuinonen.eu</a:t>
            </a:r>
          </a:p>
          <a:p>
            <a:pPr algn="l"/>
            <a:r>
              <a:rPr lang="en-GB" sz="4400" i="1"/>
              <a:t>     		                     </a:t>
            </a:r>
            <a:r>
              <a:rPr lang="en-GB" sz="3600" i="1"/>
              <a:t>independent researcher</a:t>
            </a:r>
            <a:endParaRPr lang="en-FI" sz="3600" i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0590BA-A15C-0881-C0B5-8EEC7D31FAB6}"/>
              </a:ext>
            </a:extLst>
          </p:cNvPr>
          <p:cNvSpPr txBox="1"/>
          <p:nvPr/>
        </p:nvSpPr>
        <p:spPr>
          <a:xfrm>
            <a:off x="29255580" y="7952107"/>
            <a:ext cx="10639426" cy="9325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/>
              <a:t>Notes about the approach</a:t>
            </a:r>
            <a:br>
              <a:rPr lang="en-GB" sz="2400" b="1"/>
            </a:br>
            <a:br>
              <a:rPr lang="en-GB" sz="2400"/>
            </a:br>
            <a:r>
              <a:rPr lang="en-FI" sz="2400"/>
              <a:t>Multiplying curvature contributions from orthogonal submanifolds of a product space is standard procedure in dimensional reduction, established in the context of spontaneous compactification by Freund and Rubin </a:t>
            </a:r>
            <a:r>
              <a:rPr lang="en-GB" sz="2400"/>
              <a:t>[2]</a:t>
            </a:r>
            <a:r>
              <a:rPr lang="en-FI" sz="2400"/>
              <a:t>.</a:t>
            </a:r>
            <a:endParaRPr lang="en-GB" sz="2400"/>
          </a:p>
          <a:p>
            <a:r>
              <a:rPr lang="en-FI" sz="2400"/>
              <a:t> </a:t>
            </a:r>
            <a:br>
              <a:rPr lang="en-GB" sz="2400"/>
            </a:br>
            <a:r>
              <a:rPr lang="en-FI" sz="2400"/>
              <a:t>The cosmological constant is the product of two independent geometric curvature contributions from orthogonal sectors </a:t>
            </a:r>
            <a:r>
              <a:rPr lang="en-GB" sz="2400"/>
              <a:t>embedded</a:t>
            </a:r>
            <a:r>
              <a:rPr lang="en-FI" sz="2400"/>
              <a:t> </a:t>
            </a:r>
            <a:r>
              <a:rPr lang="en-GB" sz="2400"/>
              <a:t>into </a:t>
            </a:r>
            <a:r>
              <a:rPr lang="en-FI" sz="2400"/>
              <a:t>4D space: the radial S³ curvature and the tangential electroweak-scale curvature</a:t>
            </a:r>
            <a:r>
              <a:rPr lang="en-GB" sz="2400"/>
              <a:t> in 3D (along 3-sphere).</a:t>
            </a:r>
            <a:br>
              <a:rPr lang="en-GB" sz="2400"/>
            </a:br>
            <a:br>
              <a:rPr lang="en-GB" sz="2400"/>
            </a:br>
            <a:r>
              <a:rPr lang="en-GB" sz="2400"/>
              <a:t>Under Logarithmic Pole Model</a:t>
            </a:r>
            <a:r>
              <a:rPr lang="en-FI" sz="2400"/>
              <a:t> </a:t>
            </a:r>
            <a:r>
              <a:rPr lang="en-GB" sz="2400"/>
              <a:t>the radial </a:t>
            </a:r>
            <a:r>
              <a:rPr lang="en-FI" sz="2400"/>
              <a:t>sector arise</a:t>
            </a:r>
            <a:r>
              <a:rPr lang="en-GB" sz="2400"/>
              <a:t>s</a:t>
            </a:r>
            <a:r>
              <a:rPr lang="en-FI" sz="2400"/>
              <a:t> from the integer arithmetic, the tangential </a:t>
            </a:r>
            <a:r>
              <a:rPr lang="en-GB" sz="2400"/>
              <a:t>one is based on a fundamental 3D length, </a:t>
            </a:r>
            <a:r>
              <a:rPr lang="en-FI" sz="2400"/>
              <a:t>the electroweak</a:t>
            </a:r>
            <a:r>
              <a:rPr lang="en-GB" sz="2400"/>
              <a:t> scale. </a:t>
            </a:r>
            <a:r>
              <a:rPr lang="en-FI" sz="2400"/>
              <a:t>I anticipate a paper under preparation that grounds the electroweak scale on the </a:t>
            </a:r>
            <a:r>
              <a:rPr lang="en-GB" sz="2400"/>
              <a:t>LPM </a:t>
            </a:r>
            <a:r>
              <a:rPr lang="en-FI" sz="2400"/>
              <a:t>pole composition of the Higgs boson — 6 pits and 7 nits — </a:t>
            </a:r>
            <a:r>
              <a:rPr lang="en-GB" sz="2400"/>
              <a:t>yielding</a:t>
            </a:r>
            <a:r>
              <a:rPr lang="en-FI" sz="2400"/>
              <a:t> the ratio of the electroweak scale to the Planck length</a:t>
            </a:r>
            <a:r>
              <a:rPr lang="en-GB" sz="2400"/>
              <a:t> from first principles.</a:t>
            </a:r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Below: An example of the pole composition of a Standard Model particle.</a:t>
            </a:r>
            <a:br>
              <a:rPr lang="en-GB" sz="2400"/>
            </a:br>
            <a:endParaRPr lang="en-GB" sz="2400"/>
          </a:p>
          <a:p>
            <a:r>
              <a:rPr lang="en-GB" sz="2400"/>
              <a:t>To the right, a diagram of closed orbits under logarithmic potential from [1];  </a:t>
            </a:r>
          </a:p>
          <a:p>
            <a:r>
              <a:rPr lang="en-GB" sz="2400"/>
              <a:t>To the left, the orbit diagram superimposed on the equipotential diagram of an electron, composed of 3 pits and 3 nits into asymmetrical constellation by their reciprocal interactions as described in the Logarithmic Pole Model.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775F77-1886-8B63-3475-281A977F3862}"/>
              </a:ext>
            </a:extLst>
          </p:cNvPr>
          <p:cNvSpPr txBox="1"/>
          <p:nvPr/>
        </p:nvSpPr>
        <p:spPr>
          <a:xfrm>
            <a:off x="23119215" y="11287392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[1]</a:t>
            </a:r>
            <a:endParaRPr lang="en-FI" sz="24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5AEFB7-024E-DB27-AEF1-B4E5C3FAC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5453" y="7236228"/>
            <a:ext cx="15155026" cy="240847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86D244-3F38-70FE-88DF-781C18896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63010" y="17202283"/>
            <a:ext cx="12093995" cy="6572117"/>
          </a:xfrm>
          <a:prstGeom prst="rect">
            <a:avLst/>
          </a:prstGeom>
        </p:spPr>
      </p:pic>
      <p:sp>
        <p:nvSpPr>
          <p:cNvPr id="20" name="Rectangle: Diagonal Corners Rounded 19">
            <a:extLst>
              <a:ext uri="{FF2B5EF4-FFF2-40B4-BE49-F238E27FC236}">
                <a16:creationId xmlns:a16="http://schemas.microsoft.com/office/drawing/2014/main" id="{446D7ACF-225A-354D-9AFE-13E04CEF8CDC}"/>
              </a:ext>
            </a:extLst>
          </p:cNvPr>
          <p:cNvSpPr/>
          <p:nvPr/>
        </p:nvSpPr>
        <p:spPr>
          <a:xfrm>
            <a:off x="1676400" y="20167600"/>
            <a:ext cx="10310478" cy="8756065"/>
          </a:xfrm>
          <a:prstGeom prst="round2Diag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1" name="Rectangle: Diagonal Corners Rounded 20">
            <a:extLst>
              <a:ext uri="{FF2B5EF4-FFF2-40B4-BE49-F238E27FC236}">
                <a16:creationId xmlns:a16="http://schemas.microsoft.com/office/drawing/2014/main" id="{ACAA38C5-9C0D-EAA4-6D15-D3465820845A}"/>
              </a:ext>
            </a:extLst>
          </p:cNvPr>
          <p:cNvSpPr/>
          <p:nvPr/>
        </p:nvSpPr>
        <p:spPr>
          <a:xfrm>
            <a:off x="29029590" y="24766390"/>
            <a:ext cx="11511171" cy="4157275"/>
          </a:xfrm>
          <a:prstGeom prst="round2Diag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E56709-6791-6A8E-9F55-A755EE0FFF38}"/>
              </a:ext>
            </a:extLst>
          </p:cNvPr>
          <p:cNvSpPr txBox="1"/>
          <p:nvPr/>
        </p:nvSpPr>
        <p:spPr>
          <a:xfrm>
            <a:off x="29255580" y="24871590"/>
            <a:ext cx="11285182" cy="6924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>
                <a:solidFill>
                  <a:srgbClr val="00B050"/>
                </a:solidFill>
              </a:rPr>
              <a:t>Upcoming presentations of Logarithmic Pole Model </a:t>
            </a:r>
            <a:br>
              <a:rPr lang="en-GB" sz="3600" b="1"/>
            </a:br>
            <a:br>
              <a:rPr lang="en-GB" sz="3600"/>
            </a:br>
            <a:r>
              <a:rPr lang="en-GB" sz="3600">
                <a:solidFill>
                  <a:srgbClr val="00B050"/>
                </a:solidFill>
              </a:rPr>
              <a:t>Talk accepted to the Eighth Spacetime Conference, Albena, Bulgaria in September 2026. It includes, for example, a derivation of supernova 1987A neutrino signal from first principles under LPM, to within an order of magnitude across 58 orders in absolute scale.</a:t>
            </a:r>
            <a:br>
              <a:rPr lang="en-GB" sz="3600">
                <a:solidFill>
                  <a:srgbClr val="00B050"/>
                </a:solidFill>
              </a:rPr>
            </a:br>
            <a:br>
              <a:rPr lang="en-GB" sz="3600">
                <a:solidFill>
                  <a:srgbClr val="00B050"/>
                </a:solidFill>
              </a:rPr>
            </a:br>
            <a:endParaRPr lang="en-GB" sz="3600">
              <a:solidFill>
                <a:srgbClr val="00B050"/>
              </a:solidFill>
            </a:endParaRPr>
          </a:p>
          <a:p>
            <a:endParaRPr lang="en-GB" sz="2400"/>
          </a:p>
          <a:p>
            <a:endParaRPr lang="en-GB" sz="2400"/>
          </a:p>
          <a:p>
            <a:endParaRPr lang="en-GB" sz="2400"/>
          </a:p>
          <a:p>
            <a:endParaRPr lang="en-GB" sz="2400"/>
          </a:p>
          <a:p>
            <a:r>
              <a:rPr lang="en-GB" sz="2400"/>
              <a:t>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050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</TotalTime>
  <Words>519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Petri Muinonen</dc:creator>
  <cp:lastModifiedBy>Petri Muinonen</cp:lastModifiedBy>
  <cp:revision>10</cp:revision>
  <dcterms:created xsi:type="dcterms:W3CDTF">2026-06-25T08:30:40Z</dcterms:created>
  <dcterms:modified xsi:type="dcterms:W3CDTF">2026-06-26T05:27:29Z</dcterms:modified>
</cp:coreProperties>
</file>