
<file path=[Content_Types].xml><?xml version="1.0" encoding="utf-8"?>
<Types xmlns="http://schemas.openxmlformats.org/package/2006/content-types">
  <Default Extension="gif" ContentType="image/gif"/>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728"/>
  </p:normalViewPr>
  <p:slideViewPr>
    <p:cSldViewPr snapToGrid="0">
      <p:cViewPr varScale="1">
        <p:scale>
          <a:sx n="46" d="100"/>
          <a:sy n="46" d="100"/>
        </p:scale>
        <p:origin x="784"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8" name="Shape 148"/>
          <p:cNvSpPr>
            <a:spLocks noGrp="1" noRot="1" noChangeAspect="1"/>
          </p:cNvSpPr>
          <p:nvPr>
            <p:ph type="sldImg"/>
          </p:nvPr>
        </p:nvSpPr>
        <p:spPr>
          <a:xfrm>
            <a:off x="1143000" y="685800"/>
            <a:ext cx="4572000" cy="3429000"/>
          </a:xfrm>
          <a:prstGeom prst="rect">
            <a:avLst/>
          </a:prstGeom>
        </p:spPr>
        <p:txBody>
          <a:bodyPr/>
          <a:lstStyle/>
          <a:p>
            <a:endParaRPr/>
          </a:p>
        </p:txBody>
      </p:sp>
      <p:sp>
        <p:nvSpPr>
          <p:cNvPr id="149" name="Shape 14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spTree>
      <p:nvGrpSpPr>
        <p:cNvPr id="1" name=""/>
        <p:cNvGrpSpPr/>
        <p:nvPr/>
      </p:nvGrpSpPr>
      <p:grpSpPr>
        <a:xfrm>
          <a:off x="0" y="0"/>
          <a:ext cx="0" cy="0"/>
          <a:chOff x="0" y="0"/>
          <a:chExt cx="0" cy="0"/>
        </a:xfrm>
      </p:grpSpPr>
      <p:sp>
        <p:nvSpPr>
          <p:cNvPr id="11" name="Author and Date"/>
          <p:cNvSpPr txBox="1">
            <a:spLocks noGrp="1"/>
          </p:cNvSpPr>
          <p:nvPr>
            <p:ph type="body" sz="quarter" idx="21" hasCustomPrompt="1"/>
          </p:nvPr>
        </p:nvSpPr>
        <p:spPr>
          <a:xfrm>
            <a:off x="1201340" y="11859862"/>
            <a:ext cx="21971003"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Author and Date</a:t>
            </a:r>
          </a:p>
        </p:txBody>
      </p:sp>
      <p:sp>
        <p:nvSpPr>
          <p:cNvPr id="12" name="Presentation Title"/>
          <p:cNvSpPr txBox="1">
            <a:spLocks noGrp="1"/>
          </p:cNvSpPr>
          <p:nvPr>
            <p:ph type="title" hasCustomPrompt="1"/>
          </p:nvPr>
        </p:nvSpPr>
        <p:spPr>
          <a:xfrm>
            <a:off x="1206496" y="2574991"/>
            <a:ext cx="21971004" cy="4648201"/>
          </a:xfrm>
          <a:prstGeom prst="rect">
            <a:avLst/>
          </a:prstGeom>
        </p:spPr>
        <p:txBody>
          <a:bodyPr anchor="b"/>
          <a:lstStyle>
            <a:lvl1pPr>
              <a:defRPr sz="11600" spc="-232"/>
            </a:lvl1pPr>
          </a:lstStyle>
          <a:p>
            <a:r>
              <a:t>Presentation Title</a:t>
            </a:r>
          </a:p>
        </p:txBody>
      </p:sp>
      <p:sp>
        <p:nvSpPr>
          <p:cNvPr id="13" name="Body Level One…"/>
          <p:cNvSpPr txBox="1">
            <a:spLocks noGrp="1"/>
          </p:cNvSpPr>
          <p:nvPr>
            <p:ph type="body" sz="quarter" idx="1" hasCustomPrompt="1"/>
          </p:nvPr>
        </p:nvSpPr>
        <p:spPr>
          <a:xfrm>
            <a:off x="1201342" y="7223190"/>
            <a:ext cx="21971001" cy="1905001"/>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Presentation Subtitle</a:t>
            </a:r>
          </a:p>
          <a:p>
            <a:pPr lvl="1"/>
            <a:endParaRPr/>
          </a:p>
          <a:p>
            <a:pPr lvl="2"/>
            <a:endParaRPr/>
          </a:p>
          <a:p>
            <a:pPr lvl="3"/>
            <a:endParaRPr/>
          </a:p>
          <a:p>
            <a:pPr lvl="4"/>
            <a:endParaRPr/>
          </a:p>
        </p:txBody>
      </p:sp>
      <p:sp>
        <p:nvSpPr>
          <p:cNvPr id="1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Statement">
    <p:spTree>
      <p:nvGrpSpPr>
        <p:cNvPr id="1" name=""/>
        <p:cNvGrpSpPr/>
        <p:nvPr/>
      </p:nvGrpSpPr>
      <p:grpSpPr>
        <a:xfrm>
          <a:off x="0" y="0"/>
          <a:ext cx="0" cy="0"/>
          <a:chOff x="0" y="0"/>
          <a:chExt cx="0" cy="0"/>
        </a:xfrm>
      </p:grpSpPr>
      <p:sp>
        <p:nvSpPr>
          <p:cNvPr id="98" name="Body Level One…"/>
          <p:cNvSpPr txBox="1">
            <a:spLocks noGrp="1"/>
          </p:cNvSpPr>
          <p:nvPr>
            <p:ph type="body" sz="half" idx="1" hasCustomPrompt="1"/>
          </p:nvPr>
        </p:nvSpPr>
        <p:spPr>
          <a:xfrm>
            <a:off x="1206500" y="4920843"/>
            <a:ext cx="21971000" cy="3874314"/>
          </a:xfrm>
          <a:prstGeom prst="rect">
            <a:avLst/>
          </a:prstGeom>
        </p:spPr>
        <p:txBody>
          <a:bodyPr anchor="ctr"/>
          <a:lstStyle>
            <a:lvl1pPr marL="0" indent="0" algn="ctr">
              <a:lnSpc>
                <a:spcPct val="80000"/>
              </a:lnSpc>
              <a:spcBef>
                <a:spcPts val="0"/>
              </a:spcBef>
              <a:buSzTx/>
              <a:buNone/>
              <a:defRPr sz="11600" spc="-232">
                <a:latin typeface="Helvetica Neue Medium"/>
                <a:ea typeface="Helvetica Neue Medium"/>
                <a:cs typeface="Helvetica Neue Medium"/>
                <a:sym typeface="Helvetica Neue Medium"/>
              </a:defRPr>
            </a:lvl1pPr>
            <a:lvl2pPr marL="0" indent="457200" algn="ctr">
              <a:lnSpc>
                <a:spcPct val="80000"/>
              </a:lnSpc>
              <a:spcBef>
                <a:spcPts val="0"/>
              </a:spcBef>
              <a:buSzTx/>
              <a:buNone/>
              <a:defRPr sz="11600" spc="-232">
                <a:latin typeface="Helvetica Neue Medium"/>
                <a:ea typeface="Helvetica Neue Medium"/>
                <a:cs typeface="Helvetica Neue Medium"/>
                <a:sym typeface="Helvetica Neue Medium"/>
              </a:defRPr>
            </a:lvl2pPr>
            <a:lvl3pPr marL="0" indent="914400" algn="ctr">
              <a:lnSpc>
                <a:spcPct val="80000"/>
              </a:lnSpc>
              <a:spcBef>
                <a:spcPts val="0"/>
              </a:spcBef>
              <a:buSzTx/>
              <a:buNone/>
              <a:defRPr sz="11600" spc="-232">
                <a:latin typeface="Helvetica Neue Medium"/>
                <a:ea typeface="Helvetica Neue Medium"/>
                <a:cs typeface="Helvetica Neue Medium"/>
                <a:sym typeface="Helvetica Neue Medium"/>
              </a:defRPr>
            </a:lvl3pPr>
            <a:lvl4pPr marL="0" indent="1371600" algn="ctr">
              <a:lnSpc>
                <a:spcPct val="80000"/>
              </a:lnSpc>
              <a:spcBef>
                <a:spcPts val="0"/>
              </a:spcBef>
              <a:buSzTx/>
              <a:buNone/>
              <a:defRPr sz="11600" spc="-232">
                <a:latin typeface="Helvetica Neue Medium"/>
                <a:ea typeface="Helvetica Neue Medium"/>
                <a:cs typeface="Helvetica Neue Medium"/>
                <a:sym typeface="Helvetica Neue Medium"/>
              </a:defRPr>
            </a:lvl4pPr>
            <a:lvl5pPr marL="0" indent="1828800" algn="ctr">
              <a:lnSpc>
                <a:spcPct val="80000"/>
              </a:lnSpc>
              <a:spcBef>
                <a:spcPts val="0"/>
              </a:spcBef>
              <a:buSzTx/>
              <a:buNone/>
              <a:defRPr sz="11600" spc="-232">
                <a:latin typeface="Helvetica Neue Medium"/>
                <a:ea typeface="Helvetica Neue Medium"/>
                <a:cs typeface="Helvetica Neue Medium"/>
                <a:sym typeface="Helvetica Neue Medium"/>
              </a:defRPr>
            </a:lvl5pPr>
          </a:lstStyle>
          <a:p>
            <a:r>
              <a:t>Statement</a:t>
            </a:r>
          </a:p>
          <a:p>
            <a:pPr lvl="1"/>
            <a:endParaRPr/>
          </a:p>
          <a:p>
            <a:pPr lvl="2"/>
            <a:endParaRPr/>
          </a:p>
          <a:p>
            <a:pPr lvl="3"/>
            <a:endParaRPr/>
          </a:p>
          <a:p>
            <a:pPr lvl="4"/>
            <a:endParaRPr/>
          </a:p>
        </p:txBody>
      </p:sp>
      <p:sp>
        <p:nvSpPr>
          <p:cNvPr id="9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ig Fact">
    <p:spTree>
      <p:nvGrpSpPr>
        <p:cNvPr id="1" name=""/>
        <p:cNvGrpSpPr/>
        <p:nvPr/>
      </p:nvGrpSpPr>
      <p:grpSpPr>
        <a:xfrm>
          <a:off x="0" y="0"/>
          <a:ext cx="0" cy="0"/>
          <a:chOff x="0" y="0"/>
          <a:chExt cx="0" cy="0"/>
        </a:xfrm>
      </p:grpSpPr>
      <p:sp>
        <p:nvSpPr>
          <p:cNvPr id="106" name="Body Level One…"/>
          <p:cNvSpPr txBox="1">
            <a:spLocks noGrp="1"/>
          </p:cNvSpPr>
          <p:nvPr>
            <p:ph type="body" idx="1" hasCustomPrompt="1"/>
          </p:nvPr>
        </p:nvSpPr>
        <p:spPr>
          <a:xfrm>
            <a:off x="1206500" y="1075927"/>
            <a:ext cx="21971000" cy="7241584"/>
          </a:xfrm>
          <a:prstGeom prst="rect">
            <a:avLst/>
          </a:prstGeom>
        </p:spPr>
        <p:txBody>
          <a:bodyPr anchor="b"/>
          <a:lstStyle>
            <a:lvl1pPr marL="0" indent="0" algn="ctr">
              <a:lnSpc>
                <a:spcPct val="80000"/>
              </a:lnSpc>
              <a:spcBef>
                <a:spcPts val="0"/>
              </a:spcBef>
              <a:buSzTx/>
              <a:buNone/>
              <a:defRPr sz="25000" b="1" spc="-250"/>
            </a:lvl1pPr>
            <a:lvl2pPr marL="0" indent="457200" algn="ctr">
              <a:lnSpc>
                <a:spcPct val="80000"/>
              </a:lnSpc>
              <a:spcBef>
                <a:spcPts val="0"/>
              </a:spcBef>
              <a:buSzTx/>
              <a:buNone/>
              <a:defRPr sz="25000" b="1" spc="-250"/>
            </a:lvl2pPr>
            <a:lvl3pPr marL="0" indent="914400" algn="ctr">
              <a:lnSpc>
                <a:spcPct val="80000"/>
              </a:lnSpc>
              <a:spcBef>
                <a:spcPts val="0"/>
              </a:spcBef>
              <a:buSzTx/>
              <a:buNone/>
              <a:defRPr sz="25000" b="1" spc="-250"/>
            </a:lvl3pPr>
            <a:lvl4pPr marL="0" indent="1371600" algn="ctr">
              <a:lnSpc>
                <a:spcPct val="80000"/>
              </a:lnSpc>
              <a:spcBef>
                <a:spcPts val="0"/>
              </a:spcBef>
              <a:buSzTx/>
              <a:buNone/>
              <a:defRPr sz="25000" b="1" spc="-250"/>
            </a:lvl4pPr>
            <a:lvl5pPr marL="0" indent="1828800" algn="ctr">
              <a:lnSpc>
                <a:spcPct val="80000"/>
              </a:lnSpc>
              <a:spcBef>
                <a:spcPts val="0"/>
              </a:spcBef>
              <a:buSzTx/>
              <a:buNone/>
              <a:defRPr sz="25000" b="1" spc="-250"/>
            </a:lvl5pPr>
          </a:lstStyle>
          <a:p>
            <a:r>
              <a:t>100%</a:t>
            </a:r>
          </a:p>
          <a:p>
            <a:pPr lvl="1"/>
            <a:endParaRPr/>
          </a:p>
          <a:p>
            <a:pPr lvl="2"/>
            <a:endParaRPr/>
          </a:p>
          <a:p>
            <a:pPr lvl="3"/>
            <a:endParaRPr/>
          </a:p>
          <a:p>
            <a:pPr lvl="4"/>
            <a:endParaRPr/>
          </a:p>
        </p:txBody>
      </p:sp>
      <p:sp>
        <p:nvSpPr>
          <p:cNvPr id="107" name="Fact information"/>
          <p:cNvSpPr txBox="1">
            <a:spLocks noGrp="1"/>
          </p:cNvSpPr>
          <p:nvPr>
            <p:ph type="body" sz="quarter" idx="21" hasCustomPrompt="1"/>
          </p:nvPr>
        </p:nvSpPr>
        <p:spPr>
          <a:xfrm>
            <a:off x="1206500" y="8262180"/>
            <a:ext cx="21971000" cy="934780"/>
          </a:xfrm>
          <a:prstGeom prst="rect">
            <a:avLst/>
          </a:prstGeom>
        </p:spPr>
        <p:txBody>
          <a:bodyPr lIns="45719" tIns="45719" rIns="45719" bIns="45719"/>
          <a:lstStyle>
            <a:lvl1pPr marL="0" indent="0" algn="ctr" defTabSz="825500">
              <a:lnSpc>
                <a:spcPct val="100000"/>
              </a:lnSpc>
              <a:spcBef>
                <a:spcPts val="0"/>
              </a:spcBef>
              <a:buSzTx/>
              <a:buNone/>
              <a:defRPr sz="5500" b="1"/>
            </a:lvl1pPr>
          </a:lstStyle>
          <a:p>
            <a:r>
              <a:t>Fact information</a:t>
            </a:r>
          </a:p>
        </p:txBody>
      </p:sp>
      <p:sp>
        <p:nvSpPr>
          <p:cNvPr id="10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115" name="Attribution"/>
          <p:cNvSpPr txBox="1">
            <a:spLocks noGrp="1"/>
          </p:cNvSpPr>
          <p:nvPr>
            <p:ph type="body" sz="quarter" idx="21" hasCustomPrompt="1"/>
          </p:nvPr>
        </p:nvSpPr>
        <p:spPr>
          <a:xfrm>
            <a:off x="2430025" y="10675453"/>
            <a:ext cx="20200052"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Attribution</a:t>
            </a:r>
          </a:p>
        </p:txBody>
      </p:sp>
      <p:sp>
        <p:nvSpPr>
          <p:cNvPr id="116" name="Body Level One…"/>
          <p:cNvSpPr txBox="1">
            <a:spLocks noGrp="1"/>
          </p:cNvSpPr>
          <p:nvPr>
            <p:ph type="body" sz="half" idx="1" hasCustomPrompt="1"/>
          </p:nvPr>
        </p:nvSpPr>
        <p:spPr>
          <a:xfrm>
            <a:off x="1753923" y="4939860"/>
            <a:ext cx="20876154" cy="3836280"/>
          </a:xfrm>
          <a:prstGeom prst="rect">
            <a:avLst/>
          </a:prstGeom>
        </p:spPr>
        <p:txBody>
          <a:bodyPr/>
          <a:lstStyle>
            <a:lvl1pPr marL="638923" indent="-469900">
              <a:spcBef>
                <a:spcPts val="0"/>
              </a:spcBef>
              <a:buSzTx/>
              <a:buNone/>
              <a:defRPr sz="8500" spc="-170">
                <a:latin typeface="Helvetica Neue Medium"/>
                <a:ea typeface="Helvetica Neue Medium"/>
                <a:cs typeface="Helvetica Neue Medium"/>
                <a:sym typeface="Helvetica Neue Medium"/>
              </a:defRPr>
            </a:lvl1pPr>
            <a:lvl2pPr marL="638923" indent="-12700">
              <a:spcBef>
                <a:spcPts val="0"/>
              </a:spcBef>
              <a:buSzTx/>
              <a:buNone/>
              <a:defRPr sz="8500" spc="-170">
                <a:latin typeface="Helvetica Neue Medium"/>
                <a:ea typeface="Helvetica Neue Medium"/>
                <a:cs typeface="Helvetica Neue Medium"/>
                <a:sym typeface="Helvetica Neue Medium"/>
              </a:defRPr>
            </a:lvl2pPr>
            <a:lvl3pPr marL="638923" indent="444500">
              <a:spcBef>
                <a:spcPts val="0"/>
              </a:spcBef>
              <a:buSzTx/>
              <a:buNone/>
              <a:defRPr sz="8500" spc="-170">
                <a:latin typeface="Helvetica Neue Medium"/>
                <a:ea typeface="Helvetica Neue Medium"/>
                <a:cs typeface="Helvetica Neue Medium"/>
                <a:sym typeface="Helvetica Neue Medium"/>
              </a:defRPr>
            </a:lvl3pPr>
            <a:lvl4pPr marL="638923" indent="901700">
              <a:spcBef>
                <a:spcPts val="0"/>
              </a:spcBef>
              <a:buSzTx/>
              <a:buNone/>
              <a:defRPr sz="8500" spc="-170">
                <a:latin typeface="Helvetica Neue Medium"/>
                <a:ea typeface="Helvetica Neue Medium"/>
                <a:cs typeface="Helvetica Neue Medium"/>
                <a:sym typeface="Helvetica Neue Medium"/>
              </a:defRPr>
            </a:lvl4pPr>
            <a:lvl5pPr marL="638923" indent="1358900">
              <a:spcBef>
                <a:spcPts val="0"/>
              </a:spcBef>
              <a:buSzTx/>
              <a:buNone/>
              <a:defRPr sz="8500" spc="-170">
                <a:latin typeface="Helvetica Neue Medium"/>
                <a:ea typeface="Helvetica Neue Medium"/>
                <a:cs typeface="Helvetica Neue Medium"/>
                <a:sym typeface="Helvetica Neue Medium"/>
              </a:defRPr>
            </a:lvl5pPr>
          </a:lstStyle>
          <a:p>
            <a:r>
              <a:t>“Notable Quote”</a:t>
            </a:r>
          </a:p>
          <a:p>
            <a:pPr lvl="1"/>
            <a:endParaRPr/>
          </a:p>
          <a:p>
            <a:pPr lvl="2"/>
            <a:endParaRPr/>
          </a:p>
          <a:p>
            <a:pPr lvl="3"/>
            <a:endParaRPr/>
          </a:p>
          <a:p>
            <a:pPr lvl="4"/>
            <a:endParaRPr/>
          </a:p>
        </p:txBody>
      </p:sp>
      <p:sp>
        <p:nvSpPr>
          <p:cNvPr id="11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124" name="Image"/>
          <p:cNvSpPr>
            <a:spLocks noGrp="1"/>
          </p:cNvSpPr>
          <p:nvPr>
            <p:ph type="pic" sz="quarter" idx="21"/>
          </p:nvPr>
        </p:nvSpPr>
        <p:spPr>
          <a:xfrm>
            <a:off x="15760700" y="1016000"/>
            <a:ext cx="7439099" cy="5949678"/>
          </a:xfrm>
          <a:prstGeom prst="rect">
            <a:avLst/>
          </a:prstGeom>
        </p:spPr>
        <p:txBody>
          <a:bodyPr lIns="91439" tIns="45719" rIns="91439" bIns="45719">
            <a:noAutofit/>
          </a:bodyPr>
          <a:lstStyle/>
          <a:p>
            <a:endParaRPr/>
          </a:p>
        </p:txBody>
      </p:sp>
      <p:sp>
        <p:nvSpPr>
          <p:cNvPr id="125" name="Image"/>
          <p:cNvSpPr>
            <a:spLocks noGrp="1"/>
          </p:cNvSpPr>
          <p:nvPr>
            <p:ph type="pic" sz="half" idx="22"/>
          </p:nvPr>
        </p:nvSpPr>
        <p:spPr>
          <a:xfrm>
            <a:off x="13500100" y="3978275"/>
            <a:ext cx="10439400" cy="12150181"/>
          </a:xfrm>
          <a:prstGeom prst="rect">
            <a:avLst/>
          </a:prstGeom>
        </p:spPr>
        <p:txBody>
          <a:bodyPr lIns="91439" tIns="45719" rIns="91439" bIns="45719">
            <a:noAutofit/>
          </a:bodyPr>
          <a:lstStyle/>
          <a:p>
            <a:endParaRPr/>
          </a:p>
        </p:txBody>
      </p:sp>
      <p:sp>
        <p:nvSpPr>
          <p:cNvPr id="126" name="Image"/>
          <p:cNvSpPr>
            <a:spLocks noGrp="1"/>
          </p:cNvSpPr>
          <p:nvPr>
            <p:ph type="pic" idx="23"/>
          </p:nvPr>
        </p:nvSpPr>
        <p:spPr>
          <a:xfrm>
            <a:off x="-139700" y="495300"/>
            <a:ext cx="16611600" cy="12458700"/>
          </a:xfrm>
          <a:prstGeom prst="rect">
            <a:avLst/>
          </a:prstGeom>
        </p:spPr>
        <p:txBody>
          <a:bodyPr lIns="91439" tIns="45719" rIns="91439" bIns="45719">
            <a:noAutofit/>
          </a:bodyPr>
          <a:lstStyle/>
          <a:p>
            <a:endParaRPr/>
          </a:p>
        </p:txBody>
      </p:sp>
      <p:sp>
        <p:nvSpPr>
          <p:cNvPr id="12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34" name="Image"/>
          <p:cNvSpPr>
            <a:spLocks noGrp="1"/>
          </p:cNvSpPr>
          <p:nvPr>
            <p:ph type="pic" idx="21"/>
          </p:nvPr>
        </p:nvSpPr>
        <p:spPr>
          <a:xfrm>
            <a:off x="-1333500" y="-5524500"/>
            <a:ext cx="27051000" cy="21640800"/>
          </a:xfrm>
          <a:prstGeom prst="rect">
            <a:avLst/>
          </a:prstGeom>
        </p:spPr>
        <p:txBody>
          <a:bodyPr lIns="91439" tIns="45719" rIns="91439" bIns="45719">
            <a:noAutofit/>
          </a:bodyPr>
          <a:lstStyle/>
          <a:p>
            <a:endParaRPr/>
          </a:p>
        </p:txBody>
      </p:sp>
      <p:sp>
        <p:nvSpPr>
          <p:cNvPr id="135"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4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Photo">
    <p:spTree>
      <p:nvGrpSpPr>
        <p:cNvPr id="1" name=""/>
        <p:cNvGrpSpPr/>
        <p:nvPr/>
      </p:nvGrpSpPr>
      <p:grpSpPr>
        <a:xfrm>
          <a:off x="0" y="0"/>
          <a:ext cx="0" cy="0"/>
          <a:chOff x="0" y="0"/>
          <a:chExt cx="0" cy="0"/>
        </a:xfrm>
      </p:grpSpPr>
      <p:sp>
        <p:nvSpPr>
          <p:cNvPr id="21" name="666699290_02_crop_3159x1892.jpg"/>
          <p:cNvSpPr>
            <a:spLocks noGrp="1"/>
          </p:cNvSpPr>
          <p:nvPr>
            <p:ph type="pic" idx="21"/>
          </p:nvPr>
        </p:nvSpPr>
        <p:spPr>
          <a:xfrm>
            <a:off x="-1155700" y="-1295400"/>
            <a:ext cx="26746200" cy="16018933"/>
          </a:xfrm>
          <a:prstGeom prst="rect">
            <a:avLst/>
          </a:prstGeom>
        </p:spPr>
        <p:txBody>
          <a:bodyPr lIns="91439" tIns="45719" rIns="91439" bIns="45719">
            <a:noAutofit/>
          </a:bodyPr>
          <a:lstStyle/>
          <a:p>
            <a:endParaRPr/>
          </a:p>
        </p:txBody>
      </p:sp>
      <p:sp>
        <p:nvSpPr>
          <p:cNvPr id="22" name="Presentation Title"/>
          <p:cNvSpPr txBox="1">
            <a:spLocks noGrp="1"/>
          </p:cNvSpPr>
          <p:nvPr>
            <p:ph type="title" hasCustomPrompt="1"/>
          </p:nvPr>
        </p:nvSpPr>
        <p:spPr>
          <a:xfrm>
            <a:off x="1206500" y="7124700"/>
            <a:ext cx="21971000" cy="4648200"/>
          </a:xfrm>
          <a:prstGeom prst="rect">
            <a:avLst/>
          </a:prstGeom>
        </p:spPr>
        <p:txBody>
          <a:bodyPr anchor="b"/>
          <a:lstStyle>
            <a:lvl1pPr>
              <a:defRPr sz="11600" spc="-232"/>
            </a:lvl1pPr>
          </a:lstStyle>
          <a:p>
            <a:r>
              <a:t>Presentation Title</a:t>
            </a:r>
          </a:p>
        </p:txBody>
      </p:sp>
      <p:sp>
        <p:nvSpPr>
          <p:cNvPr id="23" name="Author and Date"/>
          <p:cNvSpPr txBox="1">
            <a:spLocks noGrp="1"/>
          </p:cNvSpPr>
          <p:nvPr>
            <p:ph type="body" sz="quarter" idx="22" hasCustomPrompt="1"/>
          </p:nvPr>
        </p:nvSpPr>
        <p:spPr>
          <a:xfrm>
            <a:off x="1207690" y="1106137"/>
            <a:ext cx="21968621"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Author and Date</a:t>
            </a:r>
          </a:p>
        </p:txBody>
      </p:sp>
      <p:sp>
        <p:nvSpPr>
          <p:cNvPr id="24" name="Body Level One…"/>
          <p:cNvSpPr txBox="1">
            <a:spLocks noGrp="1"/>
          </p:cNvSpPr>
          <p:nvPr>
            <p:ph type="body" sz="quarter" idx="1" hasCustomPrompt="1"/>
          </p:nvPr>
        </p:nvSpPr>
        <p:spPr>
          <a:xfrm>
            <a:off x="1206500" y="11609910"/>
            <a:ext cx="21971000" cy="1116952"/>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Presentation Subtitle</a:t>
            </a:r>
          </a:p>
          <a:p>
            <a:pPr lvl="1"/>
            <a:endParaRPr/>
          </a:p>
          <a:p>
            <a:pPr lvl="2"/>
            <a:endParaRPr/>
          </a:p>
          <a:p>
            <a:pPr lvl="3"/>
            <a:endParaRPr/>
          </a:p>
          <a:p>
            <a:pPr lvl="4"/>
            <a:endParaRPr/>
          </a:p>
        </p:txBody>
      </p:sp>
      <p:sp>
        <p:nvSpPr>
          <p:cNvPr id="2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Photo Alt">
    <p:spTree>
      <p:nvGrpSpPr>
        <p:cNvPr id="1" name=""/>
        <p:cNvGrpSpPr/>
        <p:nvPr/>
      </p:nvGrpSpPr>
      <p:grpSpPr>
        <a:xfrm>
          <a:off x="0" y="0"/>
          <a:ext cx="0" cy="0"/>
          <a:chOff x="0" y="0"/>
          <a:chExt cx="0" cy="0"/>
        </a:xfrm>
      </p:grpSpPr>
      <p:sp>
        <p:nvSpPr>
          <p:cNvPr id="32" name="910457886_1434x1669.jpg"/>
          <p:cNvSpPr>
            <a:spLocks noGrp="1"/>
          </p:cNvSpPr>
          <p:nvPr>
            <p:ph type="pic" idx="21"/>
          </p:nvPr>
        </p:nvSpPr>
        <p:spPr>
          <a:xfrm>
            <a:off x="10972800" y="-203200"/>
            <a:ext cx="12144837" cy="14135100"/>
          </a:xfrm>
          <a:prstGeom prst="rect">
            <a:avLst/>
          </a:prstGeom>
        </p:spPr>
        <p:txBody>
          <a:bodyPr lIns="91439" tIns="45719" rIns="91439" bIns="45719">
            <a:noAutofit/>
          </a:bodyPr>
          <a:lstStyle/>
          <a:p>
            <a:endParaRPr/>
          </a:p>
        </p:txBody>
      </p:sp>
      <p:sp>
        <p:nvSpPr>
          <p:cNvPr id="33" name="Slide Title"/>
          <p:cNvSpPr txBox="1">
            <a:spLocks noGrp="1"/>
          </p:cNvSpPr>
          <p:nvPr>
            <p:ph type="title" hasCustomPrompt="1"/>
          </p:nvPr>
        </p:nvSpPr>
        <p:spPr>
          <a:xfrm>
            <a:off x="1206500" y="1270000"/>
            <a:ext cx="9779000" cy="5882273"/>
          </a:xfrm>
          <a:prstGeom prst="rect">
            <a:avLst/>
          </a:prstGeom>
        </p:spPr>
        <p:txBody>
          <a:bodyPr anchor="b"/>
          <a:lstStyle/>
          <a:p>
            <a:r>
              <a:t>Slide Title</a:t>
            </a:r>
          </a:p>
        </p:txBody>
      </p:sp>
      <p:sp>
        <p:nvSpPr>
          <p:cNvPr id="34" name="Body Level One…"/>
          <p:cNvSpPr txBox="1">
            <a:spLocks noGrp="1"/>
          </p:cNvSpPr>
          <p:nvPr>
            <p:ph type="body" sz="quarter" idx="1" hasCustomPrompt="1"/>
          </p:nvPr>
        </p:nvSpPr>
        <p:spPr>
          <a:xfrm>
            <a:off x="1206500" y="7060576"/>
            <a:ext cx="9779000" cy="5385424"/>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Slide Subtitle</a:t>
            </a:r>
          </a:p>
          <a:p>
            <a:pPr lvl="1"/>
            <a:endParaRPr/>
          </a:p>
          <a:p>
            <a:pPr lvl="2"/>
            <a:endParaRPr/>
          </a:p>
          <a:p>
            <a:pPr lvl="3"/>
            <a:endParaRPr/>
          </a:p>
          <a:p>
            <a:pPr lvl="4"/>
            <a:endParaRPr/>
          </a:p>
        </p:txBody>
      </p:sp>
      <p:sp>
        <p:nvSpPr>
          <p:cNvPr id="35" name="Slide Number"/>
          <p:cNvSpPr txBox="1">
            <a:spLocks noGrp="1"/>
          </p:cNvSpPr>
          <p:nvPr>
            <p:ph type="sldNum" sz="quarter" idx="2"/>
          </p:nvPr>
        </p:nvSpPr>
        <p:spPr>
          <a:xfrm>
            <a:off x="12001499" y="13085233"/>
            <a:ext cx="368505" cy="3746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42" name="Slide Title"/>
          <p:cNvSpPr txBox="1">
            <a:spLocks noGrp="1"/>
          </p:cNvSpPr>
          <p:nvPr>
            <p:ph type="title" hasCustomPrompt="1"/>
          </p:nvPr>
        </p:nvSpPr>
        <p:spPr>
          <a:prstGeom prst="rect">
            <a:avLst/>
          </a:prstGeom>
        </p:spPr>
        <p:txBody>
          <a:bodyPr/>
          <a:lstStyle/>
          <a:p>
            <a:r>
              <a:t>Slide Title</a:t>
            </a:r>
          </a:p>
        </p:txBody>
      </p:sp>
      <p:sp>
        <p:nvSpPr>
          <p:cNvPr id="43" name="Slide Subtitle"/>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44" name="Body Level One…"/>
          <p:cNvSpPr txBox="1">
            <a:spLocks noGrp="1"/>
          </p:cNvSpPr>
          <p:nvPr>
            <p:ph type="body" idx="1" hasCustomPrompt="1"/>
          </p:nvPr>
        </p:nvSpPr>
        <p:spPr>
          <a:prstGeom prst="rect">
            <a:avLst/>
          </a:prstGeom>
        </p:spPr>
        <p:txBody>
          <a:bodyPr/>
          <a:lstStyle/>
          <a:p>
            <a:r>
              <a:t>Slide bullet text</a:t>
            </a:r>
          </a:p>
          <a:p>
            <a:pPr lvl="1"/>
            <a:endParaRPr/>
          </a:p>
          <a:p>
            <a:pPr lvl="2"/>
            <a:endParaRPr/>
          </a:p>
          <a:p>
            <a:pPr lvl="3"/>
            <a:endParaRPr/>
          </a:p>
          <a:p>
            <a:pPr lvl="4"/>
            <a:endParaRPr/>
          </a:p>
        </p:txBody>
      </p:sp>
      <p:sp>
        <p:nvSpPr>
          <p:cNvPr id="4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52" name="Body Level One…"/>
          <p:cNvSpPr txBox="1">
            <a:spLocks noGrp="1"/>
          </p:cNvSpPr>
          <p:nvPr>
            <p:ph type="body" idx="1" hasCustomPrompt="1"/>
          </p:nvPr>
        </p:nvSpPr>
        <p:spPr>
          <a:prstGeom prst="rect">
            <a:avLst/>
          </a:prstGeom>
        </p:spPr>
        <p:txBody>
          <a:bodyPr numCol="2" spcCol="1098550"/>
          <a:lstStyle/>
          <a:p>
            <a:r>
              <a:t>Slide bullet text</a:t>
            </a:r>
          </a:p>
          <a:p>
            <a:pPr lvl="1"/>
            <a:endParaRPr/>
          </a:p>
          <a:p>
            <a:pPr lvl="2"/>
            <a:endParaRPr/>
          </a:p>
          <a:p>
            <a:pPr lvl="3"/>
            <a:endParaRPr/>
          </a:p>
          <a:p>
            <a:pPr lvl="4"/>
            <a:endParaRPr/>
          </a:p>
        </p:txBody>
      </p:sp>
      <p:sp>
        <p:nvSpPr>
          <p:cNvPr id="5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0" name="Slide Subtitle"/>
          <p:cNvSpPr txBox="1">
            <a:spLocks noGrp="1"/>
          </p:cNvSpPr>
          <p:nvPr>
            <p:ph type="body" sz="quarter" idx="21" hasCustomPrompt="1"/>
          </p:nvPr>
        </p:nvSpPr>
        <p:spPr>
          <a:xfrm>
            <a:off x="1206500" y="2372962"/>
            <a:ext cx="9779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61" name="Body Level One…"/>
          <p:cNvSpPr txBox="1">
            <a:spLocks noGrp="1"/>
          </p:cNvSpPr>
          <p:nvPr>
            <p:ph type="body" sz="half" idx="1" hasCustomPrompt="1"/>
          </p:nvPr>
        </p:nvSpPr>
        <p:spPr>
          <a:xfrm>
            <a:off x="1206500" y="4248504"/>
            <a:ext cx="9779000" cy="8256630"/>
          </a:xfrm>
          <a:prstGeom prst="rect">
            <a:avLst/>
          </a:prstGeom>
        </p:spPr>
        <p:txBody>
          <a:bodyPr/>
          <a:lstStyle/>
          <a:p>
            <a:r>
              <a:t>Slide bullet text</a:t>
            </a:r>
          </a:p>
          <a:p>
            <a:pPr lvl="1"/>
            <a:endParaRPr/>
          </a:p>
          <a:p>
            <a:pPr lvl="2"/>
            <a:endParaRPr/>
          </a:p>
          <a:p>
            <a:pPr lvl="3"/>
            <a:endParaRPr/>
          </a:p>
          <a:p>
            <a:pPr lvl="4"/>
            <a:endParaRPr/>
          </a:p>
        </p:txBody>
      </p:sp>
      <p:sp>
        <p:nvSpPr>
          <p:cNvPr id="62" name="660384004_1290x1720.jpg"/>
          <p:cNvSpPr>
            <a:spLocks noGrp="1"/>
          </p:cNvSpPr>
          <p:nvPr>
            <p:ph type="pic" idx="22"/>
          </p:nvPr>
        </p:nvSpPr>
        <p:spPr>
          <a:xfrm>
            <a:off x="12192000" y="-407266"/>
            <a:ext cx="10916874" cy="14555832"/>
          </a:xfrm>
          <a:prstGeom prst="rect">
            <a:avLst/>
          </a:prstGeom>
        </p:spPr>
        <p:txBody>
          <a:bodyPr lIns="91439" tIns="45719" rIns="91439" bIns="45719">
            <a:noAutofit/>
          </a:bodyPr>
          <a:lstStyle/>
          <a:p>
            <a:endParaRPr/>
          </a:p>
        </p:txBody>
      </p:sp>
      <p:sp>
        <p:nvSpPr>
          <p:cNvPr id="63" name="Slide Title"/>
          <p:cNvSpPr txBox="1">
            <a:spLocks noGrp="1"/>
          </p:cNvSpPr>
          <p:nvPr>
            <p:ph type="title" hasCustomPrompt="1"/>
          </p:nvPr>
        </p:nvSpPr>
        <p:spPr>
          <a:xfrm>
            <a:off x="1206500" y="1079500"/>
            <a:ext cx="9779000" cy="1435100"/>
          </a:xfrm>
          <a:prstGeom prst="rect">
            <a:avLst/>
          </a:prstGeom>
        </p:spPr>
        <p:txBody>
          <a:bodyPr/>
          <a:lstStyle/>
          <a:p>
            <a:r>
              <a:t>Slide Title</a:t>
            </a:r>
          </a:p>
        </p:txBody>
      </p:sp>
      <p:sp>
        <p:nvSpPr>
          <p:cNvPr id="6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Section">
    <p:spTree>
      <p:nvGrpSpPr>
        <p:cNvPr id="1" name=""/>
        <p:cNvGrpSpPr/>
        <p:nvPr/>
      </p:nvGrpSpPr>
      <p:grpSpPr>
        <a:xfrm>
          <a:off x="0" y="0"/>
          <a:ext cx="0" cy="0"/>
          <a:chOff x="0" y="0"/>
          <a:chExt cx="0" cy="0"/>
        </a:xfrm>
      </p:grpSpPr>
      <p:sp>
        <p:nvSpPr>
          <p:cNvPr id="71" name="Section Title"/>
          <p:cNvSpPr txBox="1">
            <a:spLocks noGrp="1"/>
          </p:cNvSpPr>
          <p:nvPr>
            <p:ph type="title" hasCustomPrompt="1"/>
          </p:nvPr>
        </p:nvSpPr>
        <p:spPr>
          <a:xfrm>
            <a:off x="1206496" y="4533900"/>
            <a:ext cx="21971004" cy="4648200"/>
          </a:xfrm>
          <a:prstGeom prst="rect">
            <a:avLst/>
          </a:prstGeom>
        </p:spPr>
        <p:txBody>
          <a:bodyPr anchor="ctr"/>
          <a:lstStyle>
            <a:lvl1pPr>
              <a:defRPr sz="11600" b="0" spc="-232">
                <a:latin typeface="Helvetica Neue Medium"/>
                <a:ea typeface="Helvetica Neue Medium"/>
                <a:cs typeface="Helvetica Neue Medium"/>
                <a:sym typeface="Helvetica Neue Medium"/>
              </a:defRPr>
            </a:lvl1pPr>
          </a:lstStyle>
          <a:p>
            <a:r>
              <a:t>Section Title</a:t>
            </a:r>
          </a:p>
        </p:txBody>
      </p:sp>
      <p:sp>
        <p:nvSpPr>
          <p:cNvPr id="72" name="Slide Number"/>
          <p:cNvSpPr txBox="1">
            <a:spLocks noGrp="1"/>
          </p:cNvSpPr>
          <p:nvPr>
            <p:ph type="sldNum" sz="quarter" idx="2"/>
          </p:nvPr>
        </p:nvSpPr>
        <p:spPr>
          <a:xfrm>
            <a:off x="12001499" y="13085233"/>
            <a:ext cx="368505" cy="3746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79" name="Slide Title"/>
          <p:cNvSpPr txBox="1">
            <a:spLocks noGrp="1"/>
          </p:cNvSpPr>
          <p:nvPr>
            <p:ph type="title" hasCustomPrompt="1"/>
          </p:nvPr>
        </p:nvSpPr>
        <p:spPr>
          <a:xfrm>
            <a:off x="1206500" y="1079500"/>
            <a:ext cx="21971000" cy="1434949"/>
          </a:xfrm>
          <a:prstGeom prst="rect">
            <a:avLst/>
          </a:prstGeom>
        </p:spPr>
        <p:txBody>
          <a:bodyPr/>
          <a:lstStyle/>
          <a:p>
            <a:r>
              <a:t>Slide Title</a:t>
            </a:r>
          </a:p>
        </p:txBody>
      </p:sp>
      <p:sp>
        <p:nvSpPr>
          <p:cNvPr id="80" name="Slide Subtitle"/>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8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88" name="Agenda Title"/>
          <p:cNvSpPr txBox="1">
            <a:spLocks noGrp="1"/>
          </p:cNvSpPr>
          <p:nvPr>
            <p:ph type="title" hasCustomPrompt="1"/>
          </p:nvPr>
        </p:nvSpPr>
        <p:spPr>
          <a:xfrm>
            <a:off x="1206500" y="1079500"/>
            <a:ext cx="21971000" cy="1435100"/>
          </a:xfrm>
          <a:prstGeom prst="rect">
            <a:avLst/>
          </a:prstGeom>
        </p:spPr>
        <p:txBody>
          <a:bodyPr/>
          <a:lstStyle/>
          <a:p>
            <a:r>
              <a:t>Agenda Title</a:t>
            </a:r>
          </a:p>
        </p:txBody>
      </p:sp>
      <p:sp>
        <p:nvSpPr>
          <p:cNvPr id="89" name="Agenda Subtitle"/>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Agenda Subtitle</a:t>
            </a:r>
          </a:p>
        </p:txBody>
      </p:sp>
      <p:sp>
        <p:nvSpPr>
          <p:cNvPr id="90" name="Body Level One…"/>
          <p:cNvSpPr txBox="1">
            <a:spLocks noGrp="1"/>
          </p:cNvSpPr>
          <p:nvPr>
            <p:ph type="body" idx="1" hasCustomPrompt="1"/>
          </p:nvPr>
        </p:nvSpPr>
        <p:spPr>
          <a:prstGeom prst="rect">
            <a:avLst/>
          </a:prstGeom>
        </p:spPr>
        <p:txBody>
          <a:bodyPr/>
          <a:lstStyle>
            <a:lvl1pPr marL="0" indent="0" defTabSz="825500">
              <a:lnSpc>
                <a:spcPct val="100000"/>
              </a:lnSpc>
              <a:spcBef>
                <a:spcPts val="1800"/>
              </a:spcBef>
              <a:buSzTx/>
              <a:buNone/>
              <a:defRPr sz="5500" spc="-55"/>
            </a:lvl1pPr>
            <a:lvl2pPr marL="0" indent="457200" defTabSz="825500">
              <a:lnSpc>
                <a:spcPct val="100000"/>
              </a:lnSpc>
              <a:spcBef>
                <a:spcPts val="1800"/>
              </a:spcBef>
              <a:buSzTx/>
              <a:buNone/>
              <a:defRPr sz="5500" spc="-55"/>
            </a:lvl2pPr>
            <a:lvl3pPr marL="0" indent="914400" defTabSz="825500">
              <a:lnSpc>
                <a:spcPct val="100000"/>
              </a:lnSpc>
              <a:spcBef>
                <a:spcPts val="1800"/>
              </a:spcBef>
              <a:buSzTx/>
              <a:buNone/>
              <a:defRPr sz="5500" spc="-55"/>
            </a:lvl3pPr>
            <a:lvl4pPr marL="0" indent="1371600" defTabSz="825500">
              <a:lnSpc>
                <a:spcPct val="100000"/>
              </a:lnSpc>
              <a:spcBef>
                <a:spcPts val="1800"/>
              </a:spcBef>
              <a:buSzTx/>
              <a:buNone/>
              <a:defRPr sz="5500" spc="-55"/>
            </a:lvl4pPr>
            <a:lvl5pPr marL="0" indent="1828800" defTabSz="825500">
              <a:lnSpc>
                <a:spcPct val="100000"/>
              </a:lnSpc>
              <a:spcBef>
                <a:spcPts val="1800"/>
              </a:spcBef>
              <a:buSzTx/>
              <a:buNone/>
              <a:defRPr sz="5500" spc="-55"/>
            </a:lvl5pPr>
          </a:lstStyle>
          <a:p>
            <a:r>
              <a:t>Agenda Topics</a:t>
            </a:r>
          </a:p>
          <a:p>
            <a:pPr lvl="1"/>
            <a:endParaRPr/>
          </a:p>
          <a:p>
            <a:pPr lvl="2"/>
            <a:endParaRPr/>
          </a:p>
          <a:p>
            <a:pPr lvl="3"/>
            <a:endParaRPr/>
          </a:p>
          <a:p>
            <a:pPr lvl="4"/>
            <a:endParaRPr/>
          </a:p>
        </p:txBody>
      </p:sp>
      <p:sp>
        <p:nvSpPr>
          <p:cNvPr id="9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lide Title"/>
          <p:cNvSpPr txBox="1">
            <a:spLocks noGrp="1"/>
          </p:cNvSpPr>
          <p:nvPr>
            <p:ph type="title" hasCustomPrompt="1"/>
          </p:nvPr>
        </p:nvSpPr>
        <p:spPr>
          <a:xfrm>
            <a:off x="1206500" y="1079500"/>
            <a:ext cx="21971000" cy="14331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Slide Title</a:t>
            </a:r>
          </a:p>
        </p:txBody>
      </p:sp>
      <p:sp>
        <p:nvSpPr>
          <p:cNvPr id="3" name="Body Level One…"/>
          <p:cNvSpPr txBox="1">
            <a:spLocks noGrp="1"/>
          </p:cNvSpPr>
          <p:nvPr>
            <p:ph type="body" idx="1" hasCustomPrompt="1"/>
          </p:nvPr>
        </p:nvSpPr>
        <p:spPr>
          <a:xfrm>
            <a:off x="1206500" y="4248504"/>
            <a:ext cx="21971000" cy="82560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Slide bullet text</a:t>
            </a:r>
          </a:p>
          <a:p>
            <a:pPr lvl="1"/>
            <a:endParaRPr/>
          </a:p>
          <a:p>
            <a:pPr lvl="2"/>
            <a:endParaRPr/>
          </a:p>
          <a:p>
            <a:pPr lvl="3"/>
            <a:endParaRPr/>
          </a:p>
          <a:p>
            <a:pPr lvl="4"/>
            <a:endParaRPr/>
          </a:p>
        </p:txBody>
      </p:sp>
      <p:sp>
        <p:nvSpPr>
          <p:cNvPr id="4" name="Slide Number"/>
          <p:cNvSpPr txBox="1">
            <a:spLocks noGrp="1"/>
          </p:cNvSpPr>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med"/>
  <p:txStyles>
    <p:title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5.xml"/><Relationship Id="rId5" Type="http://schemas.openxmlformats.org/officeDocument/2006/relationships/image" Target="../media/image30.png"/><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image" Target="../media/image31.png"/><Relationship Id="rId1" Type="http://schemas.openxmlformats.org/officeDocument/2006/relationships/slideLayout" Target="../slideLayouts/slideLayout15.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12.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image" Target="../media/image37.png"/><Relationship Id="rId1" Type="http://schemas.openxmlformats.org/officeDocument/2006/relationships/slideLayout" Target="../slideLayouts/slideLayout15.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1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5.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14.xml.rels><?xml version="1.0" encoding="UTF-8" standalone="yes"?>
<Relationships xmlns="http://schemas.openxmlformats.org/package/2006/relationships"><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image" Target="../media/image49.png"/><Relationship Id="rId1" Type="http://schemas.openxmlformats.org/officeDocument/2006/relationships/slideLayout" Target="../slideLayouts/slideLayout15.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1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15.xml"/><Relationship Id="rId4" Type="http://schemas.openxmlformats.org/officeDocument/2006/relationships/image" Target="../media/image57.png"/></Relationships>
</file>

<file path=ppt/slides/_rels/slide1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15.xml"/><Relationship Id="rId4" Type="http://schemas.openxmlformats.org/officeDocument/2006/relationships/image" Target="../media/image60.png"/></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5.xml"/><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gif"/><Relationship Id="rId1" Type="http://schemas.openxmlformats.org/officeDocument/2006/relationships/slideLayout" Target="../slideLayouts/slideLayout15.xml"/><Relationship Id="rId5" Type="http://schemas.openxmlformats.org/officeDocument/2006/relationships/image" Target="../media/image11.gif"/><Relationship Id="rId4" Type="http://schemas.openxmlformats.org/officeDocument/2006/relationships/image" Target="../media/image10.gif"/></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5.xml"/><Relationship Id="rId7" Type="http://schemas.openxmlformats.org/officeDocument/2006/relationships/image" Target="../media/image14.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3.png"/><Relationship Id="rId5" Type="http://schemas.openxmlformats.org/officeDocument/2006/relationships/image" Target="../media/image9.png"/><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5.png"/><Relationship Id="rId1" Type="http://schemas.openxmlformats.org/officeDocument/2006/relationships/slideLayout" Target="../slideLayouts/slideLayout15.xml"/><Relationship Id="rId5" Type="http://schemas.openxmlformats.org/officeDocument/2006/relationships/image" Target="../media/image17.png"/><Relationship Id="rId4" Type="http://schemas.openxmlformats.org/officeDocument/2006/relationships/image" Target="../media/image16.gif"/></Relationships>
</file>

<file path=ppt/slides/_rels/slide6.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9.png"/><Relationship Id="rId1" Type="http://schemas.openxmlformats.org/officeDocument/2006/relationships/slideLayout" Target="../slideLayouts/slideLayout15.xml"/><Relationship Id="rId4" Type="http://schemas.openxmlformats.org/officeDocument/2006/relationships/image" Target="../media/image18.jpeg"/></Relationships>
</file>

<file path=ppt/slides/_rels/slide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hyperlink" Target="https://www.google.com/search?q=Angular+Diameter+Distance&amp;rlz=1C5CHFA_enEG1154EG1154&amp;oq=BAO+distance+measure&amp;gs_lcrp=EgZjaHJvbWUyBggAEEUYOTIHCAEQIRigATIHCAIQIRiPAjIHCAMQIRiPAtIBCDgyNDZqMGo3qAIHsAIB&amp;sourceid=chrome&amp;ie=UTF-8&amp;mstk=AUtExfD23xwGkXBdFUwQxoQl49Q4cX-BbLZcsv3cxUb2po6bIKJGolPnavUQuZmzM6Ib0HTjIfkp-_3JyE3HgVF_9QT-vdvyNukfhEJKY-LILcnocycoySlBcds_6UsFzu-Vf1eCDRSQ8M_M5zm0LC6WbJfjCAGJniw1yzzBZftw6JXbvVkNliDxrv4raNmRlTmNej1V&amp;csui=3&amp;ved=2ahUKEwixr_bgmZeSAxXiVaQEHXkWN8cQgK4QegQIBRAB" TargetMode="External"/><Relationship Id="rId7" Type="http://schemas.openxmlformats.org/officeDocument/2006/relationships/image" Target="../media/image20.png"/><Relationship Id="rId2" Type="http://schemas.openxmlformats.org/officeDocument/2006/relationships/hyperlink" Target="https://www.google.com/search?q=sound+horizon&amp;rlz=1C5CHFA_enEG1154EG1154&amp;oq=BAO+distance+measure&amp;gs_lcrp=EgZjaHJvbWUyBggAEEUYOTIHCAEQIRigATIHCAIQIRiPAjIHCAMQIRiPAtIBCDgyNDZqMGo3qAIHsAIB&amp;sourceid=chrome&amp;ie=UTF-8&amp;mstk=AUtExfD23xwGkXBdFUwQxoQl49Q4cX-BbLZcsv3cxUb2po6bIKJGolPnavUQuZmzM6Ib0HTjIfkp-_3JyE3HgVF_9QT-vdvyNukfhEJKY-LILcnocycoySlBcds_6UsFzu-Vf1eCDRSQ8M_M5zm0LC6WbJfjCAGJniw1yzzBZftw6JXbvVkNliDxrv4raNmRlTmNej1V&amp;csui=3&amp;ved=2ahUKEwixr_bgmZeSAxXiVaQEHXkWN8cQgK4QegQIAxAC" TargetMode="External"/><Relationship Id="rId1" Type="http://schemas.openxmlformats.org/officeDocument/2006/relationships/slideLayout" Target="../slideLayouts/slideLayout15.xml"/><Relationship Id="rId6" Type="http://schemas.openxmlformats.org/officeDocument/2006/relationships/image" Target="../media/image16.gif"/><Relationship Id="rId5" Type="http://schemas.openxmlformats.org/officeDocument/2006/relationships/image" Target="../media/image19.png"/><Relationship Id="rId4" Type="http://schemas.openxmlformats.org/officeDocument/2006/relationships/hyperlink" Target="https://www.google.com/search?q=Hubble+Parameter&amp;rlz=1C5CHFA_enEG1154EG1154&amp;oq=BAO+distance+measure&amp;gs_lcrp=EgZjaHJvbWUyBggAEEUYOTIHCAEQIRigATIHCAIQIRiPAjIHCAMQIRiPAtIBCDgyNDZqMGo3qAIHsAIB&amp;sourceid=chrome&amp;ie=UTF-8&amp;mstk=AUtExfD23xwGkXBdFUwQxoQl49Q4cX-BbLZcsv3cxUb2po6bIKJGolPnavUQuZmzM6Ib0HTjIfkp-_3JyE3HgVF_9QT-vdvyNukfhEJKY-LILcnocycoySlBcds_6UsFzu-Vf1eCDRSQ8M_M5zm0LC6WbJfjCAGJniw1yzzBZftw6JXbvVkNliDxrv4raNmRlTmNej1V&amp;csui=3&amp;ved=2ahUKEwixr_bgmZeSAxXiVaQEHXkWN8cQgK4QegQIBRAE"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5.xml"/><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9.png"/><Relationship Id="rId1" Type="http://schemas.openxmlformats.org/officeDocument/2006/relationships/slideLayout" Target="../slideLayouts/slideLayout15.xml"/><Relationship Id="rId5" Type="http://schemas.openxmlformats.org/officeDocument/2006/relationships/hyperlink" Target="https://arxiv.org/abs/2502.01751" TargetMode="External"/><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Clustered Unified Dark Sector Cosmology"/>
          <p:cNvSpPr txBox="1"/>
          <p:nvPr/>
        </p:nvSpPr>
        <p:spPr>
          <a:xfrm>
            <a:off x="4536566" y="2684000"/>
            <a:ext cx="15310867" cy="101929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000" b="1">
                <a:solidFill>
                  <a:srgbClr val="000000"/>
                </a:solidFill>
              </a:defRPr>
            </a:lvl1pPr>
          </a:lstStyle>
          <a:p>
            <a:r>
              <a:t>Clustered Unified Dark Sector Cosmology</a:t>
            </a:r>
          </a:p>
        </p:txBody>
      </p:sp>
      <p:sp>
        <p:nvSpPr>
          <p:cNvPr id="152" name="Mahmoud Hashim"/>
          <p:cNvSpPr txBox="1"/>
          <p:nvPr/>
        </p:nvSpPr>
        <p:spPr>
          <a:xfrm>
            <a:off x="9501806" y="5539332"/>
            <a:ext cx="5076064" cy="7835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rgbClr val="000000"/>
                </a:solidFill>
              </a:defRPr>
            </a:lvl1pPr>
          </a:lstStyle>
          <a:p>
            <a:r>
              <a:t>Mahmoud Hashim</a:t>
            </a:r>
          </a:p>
        </p:txBody>
      </p:sp>
      <p:sp>
        <p:nvSpPr>
          <p:cNvPr id="153" name="Centre for Theoretical Physics, The British University in Egypt"/>
          <p:cNvSpPr txBox="1"/>
          <p:nvPr/>
        </p:nvSpPr>
        <p:spPr>
          <a:xfrm>
            <a:off x="5729563" y="7064112"/>
            <a:ext cx="12620550" cy="6349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3600">
                <a:solidFill>
                  <a:srgbClr val="000000"/>
                </a:solidFill>
              </a:defRPr>
            </a:lvl1pPr>
          </a:lstStyle>
          <a:p>
            <a:r>
              <a:t>Centre for Theoretical Physics, The British University in Egypt</a:t>
            </a:r>
          </a:p>
        </p:txBody>
      </p:sp>
      <p:sp>
        <p:nvSpPr>
          <p:cNvPr id="154" name="Physicum, Tartu University, 29 January 2026"/>
          <p:cNvSpPr txBox="1"/>
          <p:nvPr/>
        </p:nvSpPr>
        <p:spPr>
          <a:xfrm>
            <a:off x="8224313" y="8239561"/>
            <a:ext cx="7631050" cy="54813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3000">
                <a:solidFill>
                  <a:srgbClr val="000000"/>
                </a:solidFill>
              </a:defRPr>
            </a:lvl1pPr>
          </a:lstStyle>
          <a:p>
            <a:r>
              <a:t>Physicum, Tartu University, 29 January 2026</a:t>
            </a:r>
          </a:p>
        </p:txBody>
      </p:sp>
      <p:pic>
        <p:nvPicPr>
          <p:cNvPr id="155" name="Image" descr="Image"/>
          <p:cNvPicPr>
            <a:picLocks noChangeAspect="1"/>
          </p:cNvPicPr>
          <p:nvPr/>
        </p:nvPicPr>
        <p:blipFill>
          <a:blip r:embed="rId2"/>
          <a:stretch>
            <a:fillRect/>
          </a:stretch>
        </p:blipFill>
        <p:spPr>
          <a:xfrm>
            <a:off x="21812725" y="10984887"/>
            <a:ext cx="2345302" cy="2345302"/>
          </a:xfrm>
          <a:prstGeom prst="rect">
            <a:avLst/>
          </a:prstGeom>
          <a:ln w="12700">
            <a:miter lim="400000"/>
          </a:ln>
        </p:spPr>
      </p:pic>
      <p:pic>
        <p:nvPicPr>
          <p:cNvPr id="156" name="Image" descr="Image"/>
          <p:cNvPicPr>
            <a:picLocks noChangeAspect="1"/>
          </p:cNvPicPr>
          <p:nvPr/>
        </p:nvPicPr>
        <p:blipFill>
          <a:blip r:embed="rId3"/>
          <a:stretch>
            <a:fillRect/>
          </a:stretch>
        </p:blipFill>
        <p:spPr>
          <a:xfrm>
            <a:off x="17260707" y="11261800"/>
            <a:ext cx="3845692" cy="1891495"/>
          </a:xfrm>
          <a:prstGeom prst="rect">
            <a:avLst/>
          </a:prstGeom>
          <a:ln w="12700">
            <a:miter lim="400000"/>
          </a:ln>
        </p:spPr>
      </p:pic>
      <p:pic>
        <p:nvPicPr>
          <p:cNvPr id="157" name="Image" descr="Image"/>
          <p:cNvPicPr>
            <a:picLocks noChangeAspect="1"/>
          </p:cNvPicPr>
          <p:nvPr/>
        </p:nvPicPr>
        <p:blipFill>
          <a:blip r:embed="rId4"/>
          <a:stretch>
            <a:fillRect/>
          </a:stretch>
        </p:blipFill>
        <p:spPr>
          <a:xfrm>
            <a:off x="7084857" y="11183880"/>
            <a:ext cx="1816358" cy="1840793"/>
          </a:xfrm>
          <a:prstGeom prst="rect">
            <a:avLst/>
          </a:prstGeom>
          <a:ln w="12700">
            <a:miter lim="400000"/>
          </a:ln>
        </p:spPr>
      </p:pic>
      <p:pic>
        <p:nvPicPr>
          <p:cNvPr id="158" name="Image" descr="Image"/>
          <p:cNvPicPr>
            <a:picLocks noChangeAspect="1"/>
          </p:cNvPicPr>
          <p:nvPr/>
        </p:nvPicPr>
        <p:blipFill>
          <a:blip r:embed="rId5"/>
          <a:stretch>
            <a:fillRect/>
          </a:stretch>
        </p:blipFill>
        <p:spPr>
          <a:xfrm>
            <a:off x="225973" y="11183880"/>
            <a:ext cx="6444415" cy="1840793"/>
          </a:xfrm>
          <a:prstGeom prst="rect">
            <a:avLst/>
          </a:prstGeom>
          <a:ln w="12700">
            <a:miter lim="400000"/>
          </a:ln>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35" name="In general, the Chaplygin gas equation of state parameter   is given by"/>
              <p:cNvSpPr txBox="1"/>
              <p:nvPr/>
            </p:nvSpPr>
            <p:spPr>
              <a:xfrm>
                <a:off x="961273" y="4542507"/>
                <a:ext cx="15079885" cy="780612"/>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wrap="none" lIns="50800" tIns="50800" rIns="50800" bIns="50800" anchor="ctr">
                <a:spAutoFit/>
              </a:bodyPr>
              <a:lstStyle/>
              <a:p>
                <a:pPr algn="l">
                  <a:defRPr sz="3600">
                    <a:solidFill>
                      <a:srgbClr val="000000"/>
                    </a:solidFill>
                  </a:defRPr>
                </a:pPr>
                <a:r>
                  <a:t>In general, the Chaplygin gas equation of state parameter </a:t>
                </a:r>
                <a14:m>
                  <m:oMath xmlns:m="http://schemas.openxmlformats.org/officeDocument/2006/math">
                    <m:sSub>
                      <m:sSubPr>
                        <m:ctrlPr>
                          <a:rPr sz="4400">
                            <a:solidFill>
                              <a:srgbClr val="000000"/>
                            </a:solidFill>
                            <a:latin typeface="Cambria Math" panose="02040503050406030204" pitchFamily="18" charset="0"/>
                          </a:rPr>
                        </m:ctrlPr>
                      </m:sSubPr>
                      <m:e>
                        <m:r>
                          <a:rPr sz="4400" i="1">
                            <a:solidFill>
                              <a:srgbClr val="000000"/>
                            </a:solidFill>
                            <a:latin typeface="Cambria Math" panose="02040503050406030204" pitchFamily="18" charset="0"/>
                          </a:rPr>
                          <m:t>𝑤</m:t>
                        </m:r>
                      </m:e>
                      <m:sub>
                        <m:r>
                          <a:rPr sz="4400" i="1">
                            <a:solidFill>
                              <a:srgbClr val="000000"/>
                            </a:solidFill>
                            <a:latin typeface="Cambria Math" panose="02040503050406030204" pitchFamily="18" charset="0"/>
                          </a:rPr>
                          <m:t>𝐶h</m:t>
                        </m:r>
                      </m:sub>
                    </m:sSub>
                  </m:oMath>
                </a14:m>
                <a:r>
                  <a:t> is given by</a:t>
                </a:r>
              </a:p>
            </p:txBody>
          </p:sp>
        </mc:Choice>
        <mc:Fallback>
          <p:sp>
            <p:nvSpPr>
              <p:cNvPr id="235" name="In general, the Chaplygin gas equation of state parameter   is given by"/>
              <p:cNvSpPr txBox="1">
                <a:spLocks noRot="1" noChangeAspect="1" noMove="1" noResize="1" noEditPoints="1" noAdjustHandles="1" noChangeArrowheads="1" noChangeShapeType="1" noTextEdit="1"/>
              </p:cNvSpPr>
              <p:nvPr/>
            </p:nvSpPr>
            <p:spPr>
              <a:xfrm>
                <a:off x="961273" y="4542507"/>
                <a:ext cx="15079885" cy="780612"/>
              </a:xfrm>
              <a:prstGeom prst="rect">
                <a:avLst/>
              </a:prstGeom>
              <a:blipFill>
                <a:blip r:embed="rId2"/>
                <a:stretch>
                  <a:fillRect l="-1431" r="-2357" b="-23810"/>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EG">
                    <a:noFill/>
                  </a:rPr>
                  <a:t> </a:t>
                </a:r>
              </a:p>
            </p:txBody>
          </p:sp>
        </mc:Fallback>
      </mc:AlternateContent>
      <p:sp>
        <p:nvSpPr>
          <p:cNvPr id="236" name="Clustered Chaplygin Gas: cont"/>
          <p:cNvSpPr txBox="1"/>
          <p:nvPr/>
        </p:nvSpPr>
        <p:spPr>
          <a:xfrm>
            <a:off x="597708" y="466747"/>
            <a:ext cx="8941919" cy="8205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800" b="1" u="sng">
                <a:solidFill>
                  <a:srgbClr val="000000"/>
                </a:solidFill>
              </a:defRPr>
            </a:lvl1pPr>
          </a:lstStyle>
          <a:p>
            <a:r>
              <a:t>Clustered Chaplygin Gas: cont</a:t>
            </a:r>
          </a:p>
        </p:txBody>
      </p:sp>
      <p:sp>
        <p:nvSpPr>
          <p:cNvPr id="237" name="This leads to a background density evolution given by"/>
          <p:cNvSpPr txBox="1"/>
          <p:nvPr/>
        </p:nvSpPr>
        <p:spPr>
          <a:xfrm>
            <a:off x="750439" y="1883903"/>
            <a:ext cx="11089844" cy="6348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3600">
                <a:solidFill>
                  <a:srgbClr val="000000"/>
                </a:solidFill>
              </a:defRPr>
            </a:lvl1pPr>
          </a:lstStyle>
          <a:p>
            <a:r>
              <a:t>This leads to a background density evolution given by</a:t>
            </a:r>
          </a:p>
        </p:txBody>
      </p:sp>
      <mc:AlternateContent xmlns:mc="http://schemas.openxmlformats.org/markup-compatibility/2006">
        <mc:Choice xmlns:a14="http://schemas.microsoft.com/office/drawing/2010/main" Requires="a14">
          <p:sp>
            <p:nvSpPr>
              <p:cNvPr id="238" name="Equation"/>
              <p:cNvSpPr txBox="1"/>
              <p:nvPr/>
            </p:nvSpPr>
            <p:spPr>
              <a:xfrm>
                <a:off x="10528135" y="2747873"/>
                <a:ext cx="5411181" cy="1549435"/>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b>
                        <m:sSubPr>
                          <m:ctrlPr>
                            <a:rPr sz="4300">
                              <a:solidFill>
                                <a:srgbClr val="000000"/>
                              </a:solidFill>
                              <a:latin typeface="Cambria Math" panose="02040503050406030204" pitchFamily="18" charset="0"/>
                            </a:rPr>
                          </m:ctrlPr>
                        </m:sSubPr>
                        <m:e>
                          <m:r>
                            <a:rPr sz="4300" i="1">
                              <a:solidFill>
                                <a:srgbClr val="000000"/>
                              </a:solidFill>
                              <a:latin typeface="Cambria Math" panose="02040503050406030204" pitchFamily="18" charset="0"/>
                            </a:rPr>
                            <m:t>𝜌</m:t>
                          </m:r>
                        </m:e>
                        <m:sub>
                          <m:r>
                            <a:rPr sz="4300" i="1">
                              <a:solidFill>
                                <a:srgbClr val="000000"/>
                              </a:solidFill>
                              <a:latin typeface="Cambria Math" panose="02040503050406030204" pitchFamily="18" charset="0"/>
                            </a:rPr>
                            <m:t>𝐶h</m:t>
                          </m:r>
                        </m:sub>
                      </m:sSub>
                      <m:r>
                        <a:rPr sz="4300" i="1">
                          <a:solidFill>
                            <a:srgbClr val="000000"/>
                          </a:solidFill>
                          <a:latin typeface="Cambria Math" panose="02040503050406030204" pitchFamily="18" charset="0"/>
                        </a:rPr>
                        <m:t>=</m:t>
                      </m:r>
                      <m:sSup>
                        <m:sSupPr>
                          <m:ctrlPr>
                            <a:rPr sz="4300" i="1">
                              <a:solidFill>
                                <a:srgbClr val="000000"/>
                              </a:solidFill>
                              <a:latin typeface="Cambria Math" panose="02040503050406030204" pitchFamily="18" charset="0"/>
                            </a:rPr>
                          </m:ctrlPr>
                        </m:sSupPr>
                        <m:e>
                          <m:d>
                            <m:dPr>
                              <m:ctrlPr>
                                <a:rPr sz="4300" i="1">
                                  <a:solidFill>
                                    <a:srgbClr val="000000"/>
                                  </a:solidFill>
                                  <a:latin typeface="Cambria Math" panose="02040503050406030204" pitchFamily="18" charset="0"/>
                                </a:rPr>
                              </m:ctrlPr>
                            </m:dPr>
                            <m:e>
                              <m:r>
                                <a:rPr sz="4300" i="1">
                                  <a:solidFill>
                                    <a:srgbClr val="000000"/>
                                  </a:solidFill>
                                  <a:latin typeface="Cambria Math" panose="02040503050406030204" pitchFamily="18" charset="0"/>
                                </a:rPr>
                                <m:t>𝐴</m:t>
                              </m:r>
                              <m:r>
                                <a:rPr sz="4300" i="1">
                                  <a:solidFill>
                                    <a:srgbClr val="000000"/>
                                  </a:solidFill>
                                  <a:latin typeface="Cambria Math" panose="02040503050406030204" pitchFamily="18" charset="0"/>
                                </a:rPr>
                                <m:t>+</m:t>
                              </m:r>
                              <m:f>
                                <m:fPr>
                                  <m:ctrlPr>
                                    <a:rPr sz="4300" i="1">
                                      <a:solidFill>
                                        <a:srgbClr val="000000"/>
                                      </a:solidFill>
                                      <a:latin typeface="Cambria Math" panose="02040503050406030204" pitchFamily="18" charset="0"/>
                                    </a:rPr>
                                  </m:ctrlPr>
                                </m:fPr>
                                <m:num>
                                  <m:r>
                                    <a:rPr sz="4300" i="1">
                                      <a:solidFill>
                                        <a:srgbClr val="000000"/>
                                      </a:solidFill>
                                      <a:latin typeface="Cambria Math" panose="02040503050406030204" pitchFamily="18" charset="0"/>
                                    </a:rPr>
                                    <m:t>𝐵</m:t>
                                  </m:r>
                                </m:num>
                                <m:den>
                                  <m:sSup>
                                    <m:sSupPr>
                                      <m:ctrlPr>
                                        <a:rPr sz="4300" i="1">
                                          <a:solidFill>
                                            <a:srgbClr val="000000"/>
                                          </a:solidFill>
                                          <a:latin typeface="Cambria Math" panose="02040503050406030204" pitchFamily="18" charset="0"/>
                                        </a:rPr>
                                      </m:ctrlPr>
                                    </m:sSupPr>
                                    <m:e>
                                      <m:r>
                                        <a:rPr sz="4300" i="1">
                                          <a:solidFill>
                                            <a:srgbClr val="000000"/>
                                          </a:solidFill>
                                          <a:latin typeface="Cambria Math" panose="02040503050406030204" pitchFamily="18" charset="0"/>
                                        </a:rPr>
                                        <m:t>𝑎</m:t>
                                      </m:r>
                                    </m:e>
                                    <m:sup>
                                      <m:r>
                                        <a:rPr sz="4300" i="1">
                                          <a:solidFill>
                                            <a:srgbClr val="000000"/>
                                          </a:solidFill>
                                          <a:latin typeface="Cambria Math" panose="02040503050406030204" pitchFamily="18" charset="0"/>
                                        </a:rPr>
                                        <m:t>3(1+</m:t>
                                      </m:r>
                                      <m:r>
                                        <a:rPr sz="4300" i="1">
                                          <a:solidFill>
                                            <a:srgbClr val="000000"/>
                                          </a:solidFill>
                                          <a:latin typeface="Cambria Math" panose="02040503050406030204" pitchFamily="18" charset="0"/>
                                        </a:rPr>
                                        <m:t>𝛼</m:t>
                                      </m:r>
                                      <m:r>
                                        <a:rPr sz="4300" i="1">
                                          <a:solidFill>
                                            <a:srgbClr val="000000"/>
                                          </a:solidFill>
                                          <a:latin typeface="Cambria Math" panose="02040503050406030204" pitchFamily="18" charset="0"/>
                                        </a:rPr>
                                        <m:t>)</m:t>
                                      </m:r>
                                    </m:sup>
                                  </m:sSup>
                                </m:den>
                              </m:f>
                            </m:e>
                          </m:d>
                        </m:e>
                        <m:sup>
                          <m:f>
                            <m:fPr>
                              <m:ctrlPr>
                                <a:rPr sz="4300" i="1">
                                  <a:solidFill>
                                    <a:srgbClr val="000000"/>
                                  </a:solidFill>
                                  <a:latin typeface="Cambria Math" panose="02040503050406030204" pitchFamily="18" charset="0"/>
                                </a:rPr>
                              </m:ctrlPr>
                            </m:fPr>
                            <m:num>
                              <m:r>
                                <a:rPr sz="4300" i="1">
                                  <a:solidFill>
                                    <a:srgbClr val="000000"/>
                                  </a:solidFill>
                                  <a:latin typeface="Cambria Math" panose="02040503050406030204" pitchFamily="18" charset="0"/>
                                </a:rPr>
                                <m:t>1</m:t>
                              </m:r>
                            </m:num>
                            <m:den>
                              <m:r>
                                <a:rPr sz="4300" i="1">
                                  <a:solidFill>
                                    <a:srgbClr val="000000"/>
                                  </a:solidFill>
                                  <a:latin typeface="Cambria Math" panose="02040503050406030204" pitchFamily="18" charset="0"/>
                                </a:rPr>
                                <m:t>1+</m:t>
                              </m:r>
                              <m:r>
                                <a:rPr sz="4300" i="1">
                                  <a:solidFill>
                                    <a:srgbClr val="000000"/>
                                  </a:solidFill>
                                  <a:latin typeface="Cambria Math" panose="02040503050406030204" pitchFamily="18" charset="0"/>
                                </a:rPr>
                                <m:t>𝛼</m:t>
                              </m:r>
                            </m:den>
                          </m:f>
                        </m:sup>
                      </m:sSup>
                    </m:oMath>
                  </m:oMathPara>
                </a14:m>
                <a:endParaRPr sz="4300"/>
              </a:p>
            </p:txBody>
          </p:sp>
        </mc:Choice>
        <mc:Fallback>
          <p:sp>
            <p:nvSpPr>
              <p:cNvPr id="238" name="Equation"/>
              <p:cNvSpPr txBox="1">
                <a:spLocks noRot="1" noChangeAspect="1" noMove="1" noResize="1" noEditPoints="1" noAdjustHandles="1" noChangeArrowheads="1" noChangeShapeType="1" noTextEdit="1"/>
              </p:cNvSpPr>
              <p:nvPr/>
            </p:nvSpPr>
            <p:spPr>
              <a:xfrm>
                <a:off x="10528135" y="2747873"/>
                <a:ext cx="5411181" cy="1549435"/>
              </a:xfrm>
              <a:prstGeom prst="rect">
                <a:avLst/>
              </a:prstGeom>
              <a:blipFill>
                <a:blip r:embed="rId3"/>
                <a:stretch>
                  <a:fillRect l="-3271" r="-4439" b="-12195"/>
                </a:stretch>
              </a:blipFill>
              <a:ln w="12700">
                <a:miter lim="400000"/>
              </a:ln>
            </p:spPr>
            <p:txBody>
              <a:bodyPr/>
              <a:lstStyle/>
              <a:p>
                <a:r>
                  <a:rPr lang="en-EG">
                    <a:noFill/>
                  </a:rPr>
                  <a:t> </a:t>
                </a:r>
              </a:p>
            </p:txBody>
          </p:sp>
        </mc:Fallback>
      </mc:AlternateContent>
      <mc:AlternateContent xmlns:mc="http://schemas.openxmlformats.org/markup-compatibility/2006">
        <mc:Choice xmlns:a14="http://schemas.microsoft.com/office/drawing/2010/main" Requires="a14">
          <p:sp>
            <p:nvSpPr>
              <p:cNvPr id="239" name="Equation"/>
              <p:cNvSpPr txBox="1"/>
              <p:nvPr/>
            </p:nvSpPr>
            <p:spPr>
              <a:xfrm>
                <a:off x="9359345" y="6047754"/>
                <a:ext cx="5524395" cy="1637355"/>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b>
                        <m:sSubPr>
                          <m:ctrlPr>
                            <a:rPr sz="4500">
                              <a:solidFill>
                                <a:srgbClr val="000000"/>
                              </a:solidFill>
                              <a:latin typeface="Cambria Math" panose="02040503050406030204" pitchFamily="18" charset="0"/>
                            </a:rPr>
                          </m:ctrlPr>
                        </m:sSubPr>
                        <m:e>
                          <m:r>
                            <a:rPr sz="4500" i="1">
                              <a:solidFill>
                                <a:srgbClr val="000000"/>
                              </a:solidFill>
                              <a:latin typeface="Cambria Math" panose="02040503050406030204" pitchFamily="18" charset="0"/>
                            </a:rPr>
                            <m:t>𝑤</m:t>
                          </m:r>
                        </m:e>
                        <m:sub>
                          <m:r>
                            <a:rPr sz="4500" i="1">
                              <a:solidFill>
                                <a:srgbClr val="000000"/>
                              </a:solidFill>
                              <a:latin typeface="Cambria Math" panose="02040503050406030204" pitchFamily="18" charset="0"/>
                            </a:rPr>
                            <m:t>𝐶h</m:t>
                          </m:r>
                        </m:sub>
                      </m:sSub>
                      <m:r>
                        <a:rPr sz="4500" i="1">
                          <a:solidFill>
                            <a:srgbClr val="000000"/>
                          </a:solidFill>
                          <a:latin typeface="Cambria Math" panose="02040503050406030204" pitchFamily="18" charset="0"/>
                        </a:rPr>
                        <m:t>=</m:t>
                      </m:r>
                      <m:f>
                        <m:fPr>
                          <m:ctrlPr>
                            <a:rPr sz="4500" i="1">
                              <a:solidFill>
                                <a:srgbClr val="000000"/>
                              </a:solidFill>
                              <a:latin typeface="Cambria Math" panose="02040503050406030204" pitchFamily="18" charset="0"/>
                            </a:rPr>
                          </m:ctrlPr>
                        </m:fPr>
                        <m:num>
                          <m:sSub>
                            <m:sSubPr>
                              <m:ctrlPr>
                                <a:rPr sz="4500" i="1">
                                  <a:solidFill>
                                    <a:srgbClr val="000000"/>
                                  </a:solidFill>
                                  <a:latin typeface="Cambria Math" panose="02040503050406030204" pitchFamily="18" charset="0"/>
                                </a:rPr>
                              </m:ctrlPr>
                            </m:sSubPr>
                            <m:e>
                              <m:r>
                                <a:rPr sz="4500" i="1">
                                  <a:solidFill>
                                    <a:srgbClr val="000000"/>
                                  </a:solidFill>
                                  <a:latin typeface="Cambria Math" panose="02040503050406030204" pitchFamily="18" charset="0"/>
                                </a:rPr>
                                <m:t>𝑃</m:t>
                              </m:r>
                            </m:e>
                            <m:sub>
                              <m:r>
                                <a:rPr sz="4500" i="1">
                                  <a:solidFill>
                                    <a:srgbClr val="000000"/>
                                  </a:solidFill>
                                  <a:latin typeface="Cambria Math" panose="02040503050406030204" pitchFamily="18" charset="0"/>
                                </a:rPr>
                                <m:t>𝐶h</m:t>
                              </m:r>
                            </m:sub>
                          </m:sSub>
                        </m:num>
                        <m:den>
                          <m:sSub>
                            <m:sSubPr>
                              <m:ctrlPr>
                                <a:rPr sz="4500" i="1">
                                  <a:solidFill>
                                    <a:srgbClr val="000000"/>
                                  </a:solidFill>
                                  <a:latin typeface="Cambria Math" panose="02040503050406030204" pitchFamily="18" charset="0"/>
                                </a:rPr>
                              </m:ctrlPr>
                            </m:sSubPr>
                            <m:e>
                              <m:r>
                                <a:rPr sz="4500" i="1">
                                  <a:solidFill>
                                    <a:srgbClr val="000000"/>
                                  </a:solidFill>
                                  <a:latin typeface="Cambria Math" panose="02040503050406030204" pitchFamily="18" charset="0"/>
                                </a:rPr>
                                <m:t>𝜌</m:t>
                              </m:r>
                            </m:e>
                            <m:sub>
                              <m:r>
                                <a:rPr sz="4500" i="1">
                                  <a:solidFill>
                                    <a:srgbClr val="000000"/>
                                  </a:solidFill>
                                  <a:latin typeface="Cambria Math" panose="02040503050406030204" pitchFamily="18" charset="0"/>
                                </a:rPr>
                                <m:t>𝐶h</m:t>
                              </m:r>
                            </m:sub>
                          </m:sSub>
                        </m:den>
                      </m:f>
                      <m:r>
                        <a:rPr sz="4500" i="1">
                          <a:solidFill>
                            <a:srgbClr val="000000"/>
                          </a:solidFill>
                          <a:latin typeface="Cambria Math" panose="02040503050406030204" pitchFamily="18" charset="0"/>
                        </a:rPr>
                        <m:t>=</m:t>
                      </m:r>
                      <m:f>
                        <m:fPr>
                          <m:ctrlPr>
                            <a:rPr sz="4500" i="1">
                              <a:solidFill>
                                <a:srgbClr val="000000"/>
                              </a:solidFill>
                              <a:latin typeface="Cambria Math" panose="02040503050406030204" pitchFamily="18" charset="0"/>
                            </a:rPr>
                          </m:ctrlPr>
                        </m:fPr>
                        <m:num>
                          <m:r>
                            <a:rPr sz="4500" i="1">
                              <a:solidFill>
                                <a:srgbClr val="000000"/>
                              </a:solidFill>
                              <a:latin typeface="Cambria Math" panose="02040503050406030204" pitchFamily="18" charset="0"/>
                            </a:rPr>
                            <m:t>𝐴</m:t>
                          </m:r>
                        </m:num>
                        <m:den>
                          <m:r>
                            <a:rPr sz="4500" i="1">
                              <a:solidFill>
                                <a:srgbClr val="000000"/>
                              </a:solidFill>
                              <a:latin typeface="Cambria Math" panose="02040503050406030204" pitchFamily="18" charset="0"/>
                            </a:rPr>
                            <m:t>𝐴</m:t>
                          </m:r>
                          <m:r>
                            <a:rPr sz="4500" i="1">
                              <a:solidFill>
                                <a:srgbClr val="000000"/>
                              </a:solidFill>
                              <a:latin typeface="Cambria Math" panose="02040503050406030204" pitchFamily="18" charset="0"/>
                            </a:rPr>
                            <m:t>+</m:t>
                          </m:r>
                          <m:f>
                            <m:fPr>
                              <m:ctrlPr>
                                <a:rPr sz="4500" i="1">
                                  <a:solidFill>
                                    <a:srgbClr val="000000"/>
                                  </a:solidFill>
                                  <a:latin typeface="Cambria Math" panose="02040503050406030204" pitchFamily="18" charset="0"/>
                                </a:rPr>
                              </m:ctrlPr>
                            </m:fPr>
                            <m:num>
                              <m:r>
                                <a:rPr sz="4500" i="1">
                                  <a:solidFill>
                                    <a:srgbClr val="000000"/>
                                  </a:solidFill>
                                  <a:latin typeface="Cambria Math" panose="02040503050406030204" pitchFamily="18" charset="0"/>
                                </a:rPr>
                                <m:t>𝐵</m:t>
                              </m:r>
                            </m:num>
                            <m:den>
                              <m:sSup>
                                <m:sSupPr>
                                  <m:ctrlPr>
                                    <a:rPr sz="4500" i="1">
                                      <a:solidFill>
                                        <a:srgbClr val="000000"/>
                                      </a:solidFill>
                                      <a:latin typeface="Cambria Math" panose="02040503050406030204" pitchFamily="18" charset="0"/>
                                    </a:rPr>
                                  </m:ctrlPr>
                                </m:sSupPr>
                                <m:e>
                                  <m:r>
                                    <a:rPr sz="4500" i="1">
                                      <a:solidFill>
                                        <a:srgbClr val="000000"/>
                                      </a:solidFill>
                                      <a:latin typeface="Cambria Math" panose="02040503050406030204" pitchFamily="18" charset="0"/>
                                    </a:rPr>
                                    <m:t>𝑎</m:t>
                                  </m:r>
                                </m:e>
                                <m:sup>
                                  <m:r>
                                    <a:rPr sz="4500" i="1">
                                      <a:solidFill>
                                        <a:srgbClr val="000000"/>
                                      </a:solidFill>
                                      <a:latin typeface="Cambria Math" panose="02040503050406030204" pitchFamily="18" charset="0"/>
                                    </a:rPr>
                                    <m:t>3(1+</m:t>
                                  </m:r>
                                  <m:r>
                                    <a:rPr sz="4500" i="1">
                                      <a:solidFill>
                                        <a:srgbClr val="000000"/>
                                      </a:solidFill>
                                      <a:latin typeface="Cambria Math" panose="02040503050406030204" pitchFamily="18" charset="0"/>
                                    </a:rPr>
                                    <m:t>𝛼</m:t>
                                  </m:r>
                                  <m:r>
                                    <a:rPr sz="4500" i="1">
                                      <a:solidFill>
                                        <a:srgbClr val="000000"/>
                                      </a:solidFill>
                                      <a:latin typeface="Cambria Math" panose="02040503050406030204" pitchFamily="18" charset="0"/>
                                    </a:rPr>
                                    <m:t>)</m:t>
                                  </m:r>
                                </m:sup>
                              </m:sSup>
                            </m:den>
                          </m:f>
                        </m:den>
                      </m:f>
                    </m:oMath>
                  </m:oMathPara>
                </a14:m>
                <a:endParaRPr sz="4500"/>
              </a:p>
            </p:txBody>
          </p:sp>
        </mc:Choice>
        <mc:Fallback>
          <p:sp>
            <p:nvSpPr>
              <p:cNvPr id="239" name="Equation"/>
              <p:cNvSpPr txBox="1">
                <a:spLocks noRot="1" noChangeAspect="1" noMove="1" noResize="1" noEditPoints="1" noAdjustHandles="1" noChangeArrowheads="1" noChangeShapeType="1" noTextEdit="1"/>
              </p:cNvSpPr>
              <p:nvPr/>
            </p:nvSpPr>
            <p:spPr>
              <a:xfrm>
                <a:off x="9359345" y="6047754"/>
                <a:ext cx="5524395" cy="1637355"/>
              </a:xfrm>
              <a:prstGeom prst="rect">
                <a:avLst/>
              </a:prstGeom>
              <a:blipFill>
                <a:blip r:embed="rId4"/>
                <a:stretch>
                  <a:fillRect l="-2288" t="-769" r="-13730" b="-23846"/>
                </a:stretch>
              </a:blipFill>
              <a:ln w="12700">
                <a:miter lim="400000"/>
              </a:ln>
            </p:spPr>
            <p:txBody>
              <a:bodyPr/>
              <a:lstStyle/>
              <a:p>
                <a:r>
                  <a:rPr lang="en-EG">
                    <a:noFill/>
                  </a:rPr>
                  <a:t> </a:t>
                </a:r>
              </a:p>
            </p:txBody>
          </p:sp>
        </mc:Fallback>
      </mc:AlternateContent>
      <p:sp>
        <p:nvSpPr>
          <p:cNvPr id="240" name="The Hubble expansion rate function is given by (assuming flatness)"/>
          <p:cNvSpPr txBox="1"/>
          <p:nvPr/>
        </p:nvSpPr>
        <p:spPr>
          <a:xfrm>
            <a:off x="988961" y="9058086"/>
            <a:ext cx="13866877" cy="6348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3600">
                <a:solidFill>
                  <a:srgbClr val="000000"/>
                </a:solidFill>
              </a:defRPr>
            </a:lvl1pPr>
          </a:lstStyle>
          <a:p>
            <a:r>
              <a:t>The Hubble expansion rate function is given by (assuming flatness) </a:t>
            </a:r>
          </a:p>
        </p:txBody>
      </p:sp>
      <mc:AlternateContent xmlns:mc="http://schemas.openxmlformats.org/markup-compatibility/2006">
        <mc:Choice xmlns:a14="http://schemas.microsoft.com/office/drawing/2010/main" Requires="a14">
          <p:sp>
            <p:nvSpPr>
              <p:cNvPr id="241" name="Equation"/>
              <p:cNvSpPr txBox="1"/>
              <p:nvPr/>
            </p:nvSpPr>
            <p:spPr>
              <a:xfrm>
                <a:off x="10212489" y="10583985"/>
                <a:ext cx="5391462" cy="1362711"/>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p>
                        <m:sSupPr>
                          <m:ctrlPr>
                            <a:rPr sz="5000">
                              <a:solidFill>
                                <a:srgbClr val="000000"/>
                              </a:solidFill>
                              <a:latin typeface="Cambria Math" panose="02040503050406030204" pitchFamily="18" charset="0"/>
                            </a:rPr>
                          </m:ctrlPr>
                        </m:sSupPr>
                        <m:e>
                          <m:r>
                            <a:rPr sz="5000" i="1">
                              <a:solidFill>
                                <a:srgbClr val="000000"/>
                              </a:solidFill>
                              <a:latin typeface="Cambria Math" panose="02040503050406030204" pitchFamily="18" charset="0"/>
                            </a:rPr>
                            <m:t>𝐻</m:t>
                          </m:r>
                        </m:e>
                        <m:sup>
                          <m:r>
                            <a:rPr sz="5000" i="1">
                              <a:solidFill>
                                <a:srgbClr val="000000"/>
                              </a:solidFill>
                              <a:latin typeface="Cambria Math" panose="02040503050406030204" pitchFamily="18" charset="0"/>
                            </a:rPr>
                            <m:t>2</m:t>
                          </m:r>
                        </m:sup>
                      </m:sSup>
                      <m:r>
                        <a:rPr sz="5000" i="1">
                          <a:solidFill>
                            <a:srgbClr val="000000"/>
                          </a:solidFill>
                          <a:latin typeface="Cambria Math" panose="02040503050406030204" pitchFamily="18" charset="0"/>
                        </a:rPr>
                        <m:t>=</m:t>
                      </m:r>
                      <m:f>
                        <m:fPr>
                          <m:ctrlPr>
                            <a:rPr sz="5000" i="1">
                              <a:solidFill>
                                <a:srgbClr val="000000"/>
                              </a:solidFill>
                              <a:latin typeface="Cambria Math" panose="02040503050406030204" pitchFamily="18" charset="0"/>
                            </a:rPr>
                          </m:ctrlPr>
                        </m:fPr>
                        <m:num>
                          <m:r>
                            <a:rPr sz="5000" i="1">
                              <a:solidFill>
                                <a:srgbClr val="000000"/>
                              </a:solidFill>
                              <a:latin typeface="Cambria Math" panose="02040503050406030204" pitchFamily="18" charset="0"/>
                            </a:rPr>
                            <m:t>8</m:t>
                          </m:r>
                          <m:r>
                            <a:rPr sz="5000" i="1">
                              <a:solidFill>
                                <a:srgbClr val="000000"/>
                              </a:solidFill>
                              <a:latin typeface="Cambria Math" panose="02040503050406030204" pitchFamily="18" charset="0"/>
                            </a:rPr>
                            <m:t>𝜋</m:t>
                          </m:r>
                          <m:r>
                            <a:rPr sz="5000" i="1">
                              <a:solidFill>
                                <a:srgbClr val="000000"/>
                              </a:solidFill>
                              <a:latin typeface="Cambria Math" panose="02040503050406030204" pitchFamily="18" charset="0"/>
                            </a:rPr>
                            <m:t>𝐺</m:t>
                          </m:r>
                        </m:num>
                        <m:den>
                          <m:r>
                            <a:rPr sz="5000" i="1">
                              <a:solidFill>
                                <a:srgbClr val="000000"/>
                              </a:solidFill>
                              <a:latin typeface="Cambria Math" panose="02040503050406030204" pitchFamily="18" charset="0"/>
                            </a:rPr>
                            <m:t>3</m:t>
                          </m:r>
                        </m:den>
                      </m:f>
                      <m:d>
                        <m:dPr>
                          <m:ctrlPr>
                            <a:rPr sz="5000" i="1">
                              <a:solidFill>
                                <a:srgbClr val="000000"/>
                              </a:solidFill>
                              <a:latin typeface="Cambria Math" panose="02040503050406030204" pitchFamily="18" charset="0"/>
                            </a:rPr>
                          </m:ctrlPr>
                        </m:dPr>
                        <m:e>
                          <m:sSub>
                            <m:sSubPr>
                              <m:ctrlPr>
                                <a:rPr sz="5000" i="1">
                                  <a:solidFill>
                                    <a:srgbClr val="000000"/>
                                  </a:solidFill>
                                  <a:latin typeface="Cambria Math" panose="02040503050406030204" pitchFamily="18" charset="0"/>
                                </a:rPr>
                              </m:ctrlPr>
                            </m:sSubPr>
                            <m:e>
                              <m:r>
                                <a:rPr sz="5000" i="1">
                                  <a:solidFill>
                                    <a:srgbClr val="000000"/>
                                  </a:solidFill>
                                  <a:latin typeface="Cambria Math" panose="02040503050406030204" pitchFamily="18" charset="0"/>
                                </a:rPr>
                                <m:t>𝜌</m:t>
                              </m:r>
                            </m:e>
                            <m:sub>
                              <m:r>
                                <a:rPr sz="5000" i="1">
                                  <a:solidFill>
                                    <a:srgbClr val="000000"/>
                                  </a:solidFill>
                                  <a:latin typeface="Cambria Math" panose="02040503050406030204" pitchFamily="18" charset="0"/>
                                </a:rPr>
                                <m:t>𝑟</m:t>
                              </m:r>
                            </m:sub>
                          </m:sSub>
                          <m:r>
                            <a:rPr sz="5000" i="1">
                              <a:solidFill>
                                <a:srgbClr val="000000"/>
                              </a:solidFill>
                              <a:latin typeface="Cambria Math" panose="02040503050406030204" pitchFamily="18" charset="0"/>
                            </a:rPr>
                            <m:t>+</m:t>
                          </m:r>
                          <m:sSub>
                            <m:sSubPr>
                              <m:ctrlPr>
                                <a:rPr sz="5000" i="1">
                                  <a:solidFill>
                                    <a:srgbClr val="000000"/>
                                  </a:solidFill>
                                  <a:latin typeface="Cambria Math" panose="02040503050406030204" pitchFamily="18" charset="0"/>
                                </a:rPr>
                              </m:ctrlPr>
                            </m:sSubPr>
                            <m:e>
                              <m:r>
                                <a:rPr sz="5000" i="1">
                                  <a:solidFill>
                                    <a:srgbClr val="000000"/>
                                  </a:solidFill>
                                  <a:latin typeface="Cambria Math" panose="02040503050406030204" pitchFamily="18" charset="0"/>
                                </a:rPr>
                                <m:t>𝜌</m:t>
                              </m:r>
                            </m:e>
                            <m:sub>
                              <m:r>
                                <a:rPr sz="5000" i="1">
                                  <a:solidFill>
                                    <a:srgbClr val="000000"/>
                                  </a:solidFill>
                                  <a:latin typeface="Cambria Math" panose="02040503050406030204" pitchFamily="18" charset="0"/>
                                </a:rPr>
                                <m:t>𝐶h</m:t>
                              </m:r>
                            </m:sub>
                          </m:sSub>
                        </m:e>
                      </m:d>
                    </m:oMath>
                  </m:oMathPara>
                </a14:m>
                <a:endParaRPr sz="5000"/>
              </a:p>
            </p:txBody>
          </p:sp>
        </mc:Choice>
        <mc:Fallback>
          <p:sp>
            <p:nvSpPr>
              <p:cNvPr id="241" name="Equation"/>
              <p:cNvSpPr txBox="1">
                <a:spLocks noRot="1" noChangeAspect="1" noMove="1" noResize="1" noEditPoints="1" noAdjustHandles="1" noChangeArrowheads="1" noChangeShapeType="1" noTextEdit="1"/>
              </p:cNvSpPr>
              <p:nvPr/>
            </p:nvSpPr>
            <p:spPr>
              <a:xfrm>
                <a:off x="10212489" y="10583985"/>
                <a:ext cx="5391462" cy="1362711"/>
              </a:xfrm>
              <a:prstGeom prst="rect">
                <a:avLst/>
              </a:prstGeom>
              <a:blipFill>
                <a:blip r:embed="rId5"/>
                <a:stretch>
                  <a:fillRect l="-4000" t="-1852" r="-4941" b="-20370"/>
                </a:stretch>
              </a:blipFill>
              <a:ln w="12700">
                <a:miter lim="400000"/>
              </a:ln>
            </p:spPr>
            <p:txBody>
              <a:bodyPr/>
              <a:lstStyle/>
              <a:p>
                <a:r>
                  <a:rPr lang="en-EG">
                    <a:noFill/>
                  </a:rPr>
                  <a:t> </a:t>
                </a:r>
              </a:p>
            </p:txBody>
          </p:sp>
        </mc:Fallback>
      </mc:AlternateContent>
      <p:sp>
        <p:nvSpPr>
          <p:cNvPr id="242" name="GeomGravX: 10 Years of Geometric Foundations of Gravity and eXtensions"/>
          <p:cNvSpPr txBox="1"/>
          <p:nvPr/>
        </p:nvSpPr>
        <p:spPr>
          <a:xfrm>
            <a:off x="323344" y="12842681"/>
            <a:ext cx="10330608"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57200">
              <a:defRPr>
                <a:solidFill>
                  <a:srgbClr val="000000"/>
                </a:solidFill>
                <a:latin typeface="Helvetica"/>
                <a:ea typeface="Helvetica"/>
                <a:cs typeface="Helvetica"/>
                <a:sym typeface="Helvetica"/>
              </a:defRPr>
            </a:lvl1pPr>
          </a:lstStyle>
          <a:p>
            <a:r>
              <a:t>GeomGravX: 10 Years of Geometric Foundations of Gravity and eXtensions</a:t>
            </a:r>
          </a:p>
        </p:txBody>
      </p:sp>
      <p:sp>
        <p:nvSpPr>
          <p:cNvPr id="243" name="Tartu University,  29 June - 3 July 2026"/>
          <p:cNvSpPr txBox="1"/>
          <p:nvPr/>
        </p:nvSpPr>
        <p:spPr>
          <a:xfrm>
            <a:off x="18378760" y="12713806"/>
            <a:ext cx="5467503" cy="46136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a:solidFill>
                  <a:srgbClr val="000000"/>
                </a:solidFill>
              </a:defRPr>
            </a:lvl1pPr>
          </a:lstStyle>
          <a:p>
            <a:r>
              <a:t>Tartu University,  29 June - 3 July 2026 </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 name="Clustered Chaplygin Gas: cont"/>
          <p:cNvSpPr txBox="1"/>
          <p:nvPr/>
        </p:nvSpPr>
        <p:spPr>
          <a:xfrm>
            <a:off x="521886" y="494393"/>
            <a:ext cx="8941918" cy="8205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800" b="1" u="sng">
                <a:solidFill>
                  <a:srgbClr val="000000"/>
                </a:solidFill>
              </a:defRPr>
            </a:lvl1pPr>
          </a:lstStyle>
          <a:p>
            <a:r>
              <a:t>Clustered Chaplygin Gas: cont</a:t>
            </a:r>
          </a:p>
        </p:txBody>
      </p:sp>
      <p:sp>
        <p:nvSpPr>
          <p:cNvPr id="246" name="In a clustered Chaplygin fluid one assumes that a fraction f of its energy density may nonlinearly grow into self gravitating structures, eventually forming halos akin to those in the standard cosmology"/>
          <p:cNvSpPr txBox="1"/>
          <p:nvPr/>
        </p:nvSpPr>
        <p:spPr>
          <a:xfrm>
            <a:off x="638768" y="1823832"/>
            <a:ext cx="22911260" cy="11809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just">
              <a:defRPr sz="3600">
                <a:solidFill>
                  <a:srgbClr val="000000"/>
                </a:solidFill>
              </a:defRPr>
            </a:lvl1pPr>
          </a:lstStyle>
          <a:p>
            <a:r>
              <a:t>In a clustered Chaplygin fluid one assumes that a fraction f of its energy density may nonlinearly grow into self gravitating structures, eventually forming halos akin to those in the standard cosmology</a:t>
            </a:r>
          </a:p>
        </p:txBody>
      </p:sp>
      <mc:AlternateContent xmlns:mc="http://schemas.openxmlformats.org/markup-compatibility/2006">
        <mc:Choice xmlns:a14="http://schemas.microsoft.com/office/drawing/2010/main" Requires="a14">
          <p:sp>
            <p:nvSpPr>
              <p:cNvPr id="247" name="where the subscript DS refers to the total dark sector density, We take the special case    =1."/>
              <p:cNvSpPr txBox="1"/>
              <p:nvPr/>
            </p:nvSpPr>
            <p:spPr>
              <a:xfrm>
                <a:off x="743202" y="6100382"/>
                <a:ext cx="12152490" cy="1291094"/>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50800" tIns="50800" rIns="50800" bIns="50800" anchor="ctr">
                <a:spAutoFit/>
              </a:bodyPr>
              <a:lstStyle/>
              <a:p>
                <a:pPr algn="just">
                  <a:defRPr sz="3600">
                    <a:solidFill>
                      <a:srgbClr val="000000"/>
                    </a:solidFill>
                  </a:defRPr>
                </a:pPr>
                <a:r>
                  <a:t>where the subscript DS refers to the total dark sector density, We take the special case  </a:t>
                </a:r>
                <a14:m>
                  <m:oMath xmlns:m="http://schemas.openxmlformats.org/officeDocument/2006/math">
                    <m:r>
                      <a:rPr sz="4550" i="1">
                        <a:solidFill>
                          <a:srgbClr val="000000"/>
                        </a:solidFill>
                        <a:latin typeface="Cambria Math" panose="02040503050406030204" pitchFamily="18" charset="0"/>
                      </a:rPr>
                      <m:t>𝛼</m:t>
                    </m:r>
                  </m:oMath>
                </a14:m>
                <a:r>
                  <a:t> =1.</a:t>
                </a:r>
              </a:p>
            </p:txBody>
          </p:sp>
        </mc:Choice>
        <mc:Fallback>
          <p:sp>
            <p:nvSpPr>
              <p:cNvPr id="247" name="where the subscript DS refers to the total dark sector density, We take the special case    =1."/>
              <p:cNvSpPr txBox="1">
                <a:spLocks noRot="1" noChangeAspect="1" noMove="1" noResize="1" noEditPoints="1" noAdjustHandles="1" noChangeArrowheads="1" noChangeShapeType="1" noTextEdit="1"/>
              </p:cNvSpPr>
              <p:nvPr/>
            </p:nvSpPr>
            <p:spPr>
              <a:xfrm>
                <a:off x="743202" y="6100382"/>
                <a:ext cx="12152490" cy="1291094"/>
              </a:xfrm>
              <a:prstGeom prst="rect">
                <a:avLst/>
              </a:prstGeom>
              <a:blipFill>
                <a:blip r:embed="rId2"/>
                <a:stretch>
                  <a:fillRect l="-1879" t="-8738" r="-1775" b="-15534"/>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EG">
                    <a:noFill/>
                  </a:rPr>
                  <a:t> </a:t>
                </a:r>
              </a:p>
            </p:txBody>
          </p:sp>
        </mc:Fallback>
      </mc:AlternateContent>
      <mc:AlternateContent xmlns:mc="http://schemas.openxmlformats.org/markup-compatibility/2006">
        <mc:Choice xmlns:a14="http://schemas.microsoft.com/office/drawing/2010/main" Requires="a14">
          <p:sp>
            <p:nvSpPr>
              <p:cNvPr id="248" name="Equation"/>
              <p:cNvSpPr txBox="1"/>
              <p:nvPr/>
            </p:nvSpPr>
            <p:spPr>
              <a:xfrm>
                <a:off x="10105404" y="3217964"/>
                <a:ext cx="3977988" cy="452903"/>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b>
                        <m:sSubPr>
                          <m:ctrlPr>
                            <a:rPr sz="4400">
                              <a:solidFill>
                                <a:srgbClr val="000000"/>
                              </a:solidFill>
                              <a:latin typeface="Cambria Math" panose="02040503050406030204" pitchFamily="18" charset="0"/>
                            </a:rPr>
                          </m:ctrlPr>
                        </m:sSubPr>
                        <m:e>
                          <m:r>
                            <a:rPr sz="4400" i="1">
                              <a:solidFill>
                                <a:srgbClr val="000000"/>
                              </a:solidFill>
                              <a:latin typeface="Cambria Math" panose="02040503050406030204" pitchFamily="18" charset="0"/>
                            </a:rPr>
                            <m:t>𝜌</m:t>
                          </m:r>
                        </m:e>
                        <m:sub>
                          <m:r>
                            <a:rPr sz="4400" i="1">
                              <a:solidFill>
                                <a:srgbClr val="000000"/>
                              </a:solidFill>
                              <a:latin typeface="Cambria Math" panose="02040503050406030204" pitchFamily="18" charset="0"/>
                            </a:rPr>
                            <m:t>𝐷𝑆</m:t>
                          </m:r>
                        </m:sub>
                      </m:sSub>
                      <m:r>
                        <a:rPr sz="4400" i="1">
                          <a:solidFill>
                            <a:srgbClr val="000000"/>
                          </a:solidFill>
                          <a:latin typeface="Cambria Math" panose="02040503050406030204" pitchFamily="18" charset="0"/>
                        </a:rPr>
                        <m:t>=</m:t>
                      </m:r>
                      <m:sSub>
                        <m:sSubPr>
                          <m:ctrlPr>
                            <a:rPr sz="4400" i="1">
                              <a:solidFill>
                                <a:srgbClr val="000000"/>
                              </a:solidFill>
                              <a:latin typeface="Cambria Math" panose="02040503050406030204" pitchFamily="18" charset="0"/>
                            </a:rPr>
                          </m:ctrlPr>
                        </m:sSubPr>
                        <m:e>
                          <m:r>
                            <a:rPr sz="4400" i="1">
                              <a:solidFill>
                                <a:srgbClr val="000000"/>
                              </a:solidFill>
                              <a:latin typeface="Cambria Math" panose="02040503050406030204" pitchFamily="18" charset="0"/>
                            </a:rPr>
                            <m:t>𝜌</m:t>
                          </m:r>
                        </m:e>
                        <m:sub>
                          <m:r>
                            <a:rPr sz="4400" i="1">
                              <a:solidFill>
                                <a:srgbClr val="000000"/>
                              </a:solidFill>
                              <a:latin typeface="Cambria Math" panose="02040503050406030204" pitchFamily="18" charset="0"/>
                            </a:rPr>
                            <m:t>𝐶h</m:t>
                          </m:r>
                        </m:sub>
                      </m:sSub>
                      <m:r>
                        <a:rPr sz="4400" i="1">
                          <a:solidFill>
                            <a:srgbClr val="000000"/>
                          </a:solidFill>
                          <a:latin typeface="Cambria Math" panose="02040503050406030204" pitchFamily="18" charset="0"/>
                        </a:rPr>
                        <m:t>+</m:t>
                      </m:r>
                      <m:sSub>
                        <m:sSubPr>
                          <m:ctrlPr>
                            <a:rPr sz="4400" i="1">
                              <a:solidFill>
                                <a:srgbClr val="000000"/>
                              </a:solidFill>
                              <a:latin typeface="Cambria Math" panose="02040503050406030204" pitchFamily="18" charset="0"/>
                            </a:rPr>
                          </m:ctrlPr>
                        </m:sSubPr>
                        <m:e>
                          <m:r>
                            <a:rPr sz="4400" i="1">
                              <a:solidFill>
                                <a:srgbClr val="000000"/>
                              </a:solidFill>
                              <a:latin typeface="Cambria Math" panose="02040503050406030204" pitchFamily="18" charset="0"/>
                            </a:rPr>
                            <m:t>𝜌</m:t>
                          </m:r>
                        </m:e>
                        <m:sub>
                          <m:r>
                            <a:rPr sz="4400" i="1">
                              <a:solidFill>
                                <a:srgbClr val="000000"/>
                              </a:solidFill>
                              <a:latin typeface="Cambria Math" panose="02040503050406030204" pitchFamily="18" charset="0"/>
                            </a:rPr>
                            <m:t>𝐶𝐷𝑀</m:t>
                          </m:r>
                        </m:sub>
                      </m:sSub>
                    </m:oMath>
                  </m:oMathPara>
                </a14:m>
                <a:endParaRPr sz="4400"/>
              </a:p>
            </p:txBody>
          </p:sp>
        </mc:Choice>
        <mc:Fallback>
          <p:sp>
            <p:nvSpPr>
              <p:cNvPr id="248" name="Equation"/>
              <p:cNvSpPr txBox="1">
                <a:spLocks noRot="1" noChangeAspect="1" noMove="1" noResize="1" noEditPoints="1" noAdjustHandles="1" noChangeArrowheads="1" noChangeShapeType="1" noTextEdit="1"/>
              </p:cNvSpPr>
              <p:nvPr/>
            </p:nvSpPr>
            <p:spPr>
              <a:xfrm>
                <a:off x="10105404" y="3217964"/>
                <a:ext cx="3977988" cy="452903"/>
              </a:xfrm>
              <a:prstGeom prst="rect">
                <a:avLst/>
              </a:prstGeom>
              <a:blipFill>
                <a:blip r:embed="rId3"/>
                <a:stretch>
                  <a:fillRect l="-4777" r="-10828" b="-88889"/>
                </a:stretch>
              </a:blipFill>
              <a:ln w="12700">
                <a:miter lim="400000"/>
              </a:ln>
            </p:spPr>
            <p:txBody>
              <a:bodyPr/>
              <a:lstStyle/>
              <a:p>
                <a:r>
                  <a:rPr lang="en-EG">
                    <a:noFill/>
                  </a:rPr>
                  <a:t> </a:t>
                </a:r>
              </a:p>
            </p:txBody>
          </p:sp>
        </mc:Fallback>
      </mc:AlternateContent>
      <mc:AlternateContent xmlns:mc="http://schemas.openxmlformats.org/markup-compatibility/2006">
        <mc:Choice xmlns:a14="http://schemas.microsoft.com/office/drawing/2010/main" Requires="a14">
          <p:sp>
            <p:nvSpPr>
              <p:cNvPr id="249" name="Equation"/>
              <p:cNvSpPr txBox="1"/>
              <p:nvPr/>
            </p:nvSpPr>
            <p:spPr>
              <a:xfrm>
                <a:off x="7701953" y="4444215"/>
                <a:ext cx="9307139" cy="1441335"/>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b>
                        <m:sSubPr>
                          <m:ctrlPr>
                            <a:rPr sz="4000">
                              <a:solidFill>
                                <a:srgbClr val="000000"/>
                              </a:solidFill>
                              <a:latin typeface="Cambria Math" panose="02040503050406030204" pitchFamily="18" charset="0"/>
                            </a:rPr>
                          </m:ctrlPr>
                        </m:sSubPr>
                        <m:e>
                          <m:r>
                            <a:rPr sz="4000" i="1">
                              <a:solidFill>
                                <a:srgbClr val="000000"/>
                              </a:solidFill>
                              <a:latin typeface="Cambria Math" panose="02040503050406030204" pitchFamily="18" charset="0"/>
                            </a:rPr>
                            <m:t>𝜌</m:t>
                          </m:r>
                        </m:e>
                        <m:sub>
                          <m:r>
                            <a:rPr sz="4000" i="1">
                              <a:solidFill>
                                <a:srgbClr val="000000"/>
                              </a:solidFill>
                              <a:latin typeface="Cambria Math" panose="02040503050406030204" pitchFamily="18" charset="0"/>
                            </a:rPr>
                            <m:t>𝐷𝑆</m:t>
                          </m:r>
                        </m:sub>
                      </m:sSub>
                      <m:r>
                        <a:rPr sz="4000" i="1">
                          <a:solidFill>
                            <a:srgbClr val="000000"/>
                          </a:solidFill>
                          <a:latin typeface="Cambria Math" panose="02040503050406030204" pitchFamily="18" charset="0"/>
                        </a:rPr>
                        <m:t>=</m:t>
                      </m:r>
                      <m:sSup>
                        <m:sSupPr>
                          <m:ctrlPr>
                            <a:rPr sz="4000" i="1">
                              <a:solidFill>
                                <a:srgbClr val="000000"/>
                              </a:solidFill>
                              <a:latin typeface="Cambria Math" panose="02040503050406030204" pitchFamily="18" charset="0"/>
                            </a:rPr>
                          </m:ctrlPr>
                        </m:sSupPr>
                        <m:e>
                          <m:d>
                            <m:dPr>
                              <m:ctrlPr>
                                <a:rPr sz="4000" i="1">
                                  <a:solidFill>
                                    <a:srgbClr val="000000"/>
                                  </a:solidFill>
                                  <a:latin typeface="Cambria Math" panose="02040503050406030204" pitchFamily="18" charset="0"/>
                                </a:rPr>
                              </m:ctrlPr>
                            </m:dPr>
                            <m:e>
                              <m:r>
                                <a:rPr sz="4000" i="1">
                                  <a:solidFill>
                                    <a:srgbClr val="000000"/>
                                  </a:solidFill>
                                  <a:latin typeface="Cambria Math" panose="02040503050406030204" pitchFamily="18" charset="0"/>
                                </a:rPr>
                                <m:t>𝐴</m:t>
                              </m:r>
                              <m:r>
                                <a:rPr sz="4000" i="1">
                                  <a:solidFill>
                                    <a:srgbClr val="000000"/>
                                  </a:solidFill>
                                  <a:latin typeface="Cambria Math" panose="02040503050406030204" pitchFamily="18" charset="0"/>
                                </a:rPr>
                                <m:t>+(1−</m:t>
                              </m:r>
                              <m:r>
                                <a:rPr sz="4000" i="1">
                                  <a:solidFill>
                                    <a:srgbClr val="000000"/>
                                  </a:solidFill>
                                  <a:latin typeface="Cambria Math" panose="02040503050406030204" pitchFamily="18" charset="0"/>
                                </a:rPr>
                                <m:t>𝑓</m:t>
                              </m:r>
                              <m:sSup>
                                <m:sSupPr>
                                  <m:ctrlPr>
                                    <a:rPr sz="4000" i="1">
                                      <a:solidFill>
                                        <a:srgbClr val="000000"/>
                                      </a:solidFill>
                                      <a:latin typeface="Cambria Math" panose="02040503050406030204" pitchFamily="18" charset="0"/>
                                    </a:rPr>
                                  </m:ctrlPr>
                                </m:sSupPr>
                                <m:e>
                                  <m:r>
                                    <a:rPr sz="4000" i="1">
                                      <a:solidFill>
                                        <a:srgbClr val="000000"/>
                                      </a:solidFill>
                                      <a:latin typeface="Cambria Math" panose="02040503050406030204" pitchFamily="18" charset="0"/>
                                    </a:rPr>
                                    <m:t>)</m:t>
                                  </m:r>
                                </m:e>
                                <m:sup>
                                  <m:r>
                                    <a:rPr sz="4000" i="1">
                                      <a:solidFill>
                                        <a:srgbClr val="000000"/>
                                      </a:solidFill>
                                      <a:latin typeface="Cambria Math" panose="02040503050406030204" pitchFamily="18" charset="0"/>
                                    </a:rPr>
                                    <m:t>(1+</m:t>
                                  </m:r>
                                  <m:r>
                                    <a:rPr sz="4000" i="1">
                                      <a:solidFill>
                                        <a:srgbClr val="000000"/>
                                      </a:solidFill>
                                      <a:latin typeface="Cambria Math" panose="02040503050406030204" pitchFamily="18" charset="0"/>
                                    </a:rPr>
                                    <m:t>𝛼</m:t>
                                  </m:r>
                                  <m:r>
                                    <a:rPr sz="4000" i="1">
                                      <a:solidFill>
                                        <a:srgbClr val="000000"/>
                                      </a:solidFill>
                                      <a:latin typeface="Cambria Math" panose="02040503050406030204" pitchFamily="18" charset="0"/>
                                    </a:rPr>
                                    <m:t>)</m:t>
                                  </m:r>
                                </m:sup>
                              </m:sSup>
                              <m:f>
                                <m:fPr>
                                  <m:ctrlPr>
                                    <a:rPr sz="4000" i="1">
                                      <a:solidFill>
                                        <a:srgbClr val="000000"/>
                                      </a:solidFill>
                                      <a:latin typeface="Cambria Math" panose="02040503050406030204" pitchFamily="18" charset="0"/>
                                    </a:rPr>
                                  </m:ctrlPr>
                                </m:fPr>
                                <m:num>
                                  <m:r>
                                    <a:rPr sz="4000" i="1">
                                      <a:solidFill>
                                        <a:srgbClr val="000000"/>
                                      </a:solidFill>
                                      <a:latin typeface="Cambria Math" panose="02040503050406030204" pitchFamily="18" charset="0"/>
                                    </a:rPr>
                                    <m:t>𝐵</m:t>
                                  </m:r>
                                </m:num>
                                <m:den>
                                  <m:sSup>
                                    <m:sSupPr>
                                      <m:ctrlPr>
                                        <a:rPr sz="4000" i="1">
                                          <a:solidFill>
                                            <a:srgbClr val="000000"/>
                                          </a:solidFill>
                                          <a:latin typeface="Cambria Math" panose="02040503050406030204" pitchFamily="18" charset="0"/>
                                        </a:rPr>
                                      </m:ctrlPr>
                                    </m:sSupPr>
                                    <m:e>
                                      <m:r>
                                        <a:rPr sz="4000" i="1">
                                          <a:solidFill>
                                            <a:srgbClr val="000000"/>
                                          </a:solidFill>
                                          <a:latin typeface="Cambria Math" panose="02040503050406030204" pitchFamily="18" charset="0"/>
                                        </a:rPr>
                                        <m:t>𝑎</m:t>
                                      </m:r>
                                    </m:e>
                                    <m:sup>
                                      <m:r>
                                        <a:rPr sz="4000" i="1">
                                          <a:solidFill>
                                            <a:srgbClr val="000000"/>
                                          </a:solidFill>
                                          <a:latin typeface="Cambria Math" panose="02040503050406030204" pitchFamily="18" charset="0"/>
                                        </a:rPr>
                                        <m:t>3(1+</m:t>
                                      </m:r>
                                      <m:r>
                                        <a:rPr sz="4000" i="1">
                                          <a:solidFill>
                                            <a:srgbClr val="000000"/>
                                          </a:solidFill>
                                          <a:latin typeface="Cambria Math" panose="02040503050406030204" pitchFamily="18" charset="0"/>
                                        </a:rPr>
                                        <m:t>𝛼</m:t>
                                      </m:r>
                                      <m:r>
                                        <a:rPr sz="4000" i="1">
                                          <a:solidFill>
                                            <a:srgbClr val="000000"/>
                                          </a:solidFill>
                                          <a:latin typeface="Cambria Math" panose="02040503050406030204" pitchFamily="18" charset="0"/>
                                        </a:rPr>
                                        <m:t>)</m:t>
                                      </m:r>
                                    </m:sup>
                                  </m:sSup>
                                </m:den>
                              </m:f>
                            </m:e>
                          </m:d>
                        </m:e>
                        <m:sup>
                          <m:f>
                            <m:fPr>
                              <m:ctrlPr>
                                <a:rPr sz="4000" i="1">
                                  <a:solidFill>
                                    <a:srgbClr val="000000"/>
                                  </a:solidFill>
                                  <a:latin typeface="Cambria Math" panose="02040503050406030204" pitchFamily="18" charset="0"/>
                                </a:rPr>
                              </m:ctrlPr>
                            </m:fPr>
                            <m:num>
                              <m:r>
                                <a:rPr sz="4000" i="1">
                                  <a:solidFill>
                                    <a:srgbClr val="000000"/>
                                  </a:solidFill>
                                  <a:latin typeface="Cambria Math" panose="02040503050406030204" pitchFamily="18" charset="0"/>
                                </a:rPr>
                                <m:t>1</m:t>
                              </m:r>
                            </m:num>
                            <m:den>
                              <m:r>
                                <a:rPr sz="4000" i="1">
                                  <a:solidFill>
                                    <a:srgbClr val="000000"/>
                                  </a:solidFill>
                                  <a:latin typeface="Cambria Math" panose="02040503050406030204" pitchFamily="18" charset="0"/>
                                </a:rPr>
                                <m:t>1+</m:t>
                              </m:r>
                              <m:r>
                                <a:rPr sz="4000" i="1">
                                  <a:solidFill>
                                    <a:srgbClr val="000000"/>
                                  </a:solidFill>
                                  <a:latin typeface="Cambria Math" panose="02040503050406030204" pitchFamily="18" charset="0"/>
                                </a:rPr>
                                <m:t>𝛼</m:t>
                              </m:r>
                            </m:den>
                          </m:f>
                        </m:sup>
                      </m:sSup>
                      <m:r>
                        <a:rPr sz="4000" i="1">
                          <a:solidFill>
                            <a:srgbClr val="000000"/>
                          </a:solidFill>
                          <a:latin typeface="Cambria Math" panose="02040503050406030204" pitchFamily="18" charset="0"/>
                        </a:rPr>
                        <m:t>+</m:t>
                      </m:r>
                      <m:f>
                        <m:fPr>
                          <m:ctrlPr>
                            <a:rPr sz="4000" i="1">
                              <a:solidFill>
                                <a:srgbClr val="000000"/>
                              </a:solidFill>
                              <a:latin typeface="Cambria Math" panose="02040503050406030204" pitchFamily="18" charset="0"/>
                            </a:rPr>
                          </m:ctrlPr>
                        </m:fPr>
                        <m:num>
                          <m:r>
                            <a:rPr sz="4000" i="1">
                              <a:solidFill>
                                <a:srgbClr val="000000"/>
                              </a:solidFill>
                              <a:latin typeface="Cambria Math" panose="02040503050406030204" pitchFamily="18" charset="0"/>
                            </a:rPr>
                            <m:t>𝑓</m:t>
                          </m:r>
                          <m:sSup>
                            <m:sSupPr>
                              <m:ctrlPr>
                                <a:rPr sz="4000" i="1">
                                  <a:solidFill>
                                    <a:srgbClr val="000000"/>
                                  </a:solidFill>
                                  <a:latin typeface="Cambria Math" panose="02040503050406030204" pitchFamily="18" charset="0"/>
                                </a:rPr>
                              </m:ctrlPr>
                            </m:sSupPr>
                            <m:e>
                              <m:r>
                                <a:rPr sz="4000" i="1">
                                  <a:solidFill>
                                    <a:srgbClr val="000000"/>
                                  </a:solidFill>
                                  <a:latin typeface="Cambria Math" panose="02040503050406030204" pitchFamily="18" charset="0"/>
                                </a:rPr>
                                <m:t>𝐵</m:t>
                              </m:r>
                            </m:e>
                            <m:sup>
                              <m:f>
                                <m:fPr>
                                  <m:ctrlPr>
                                    <a:rPr sz="4000" i="1">
                                      <a:solidFill>
                                        <a:srgbClr val="000000"/>
                                      </a:solidFill>
                                      <a:latin typeface="Cambria Math" panose="02040503050406030204" pitchFamily="18" charset="0"/>
                                    </a:rPr>
                                  </m:ctrlPr>
                                </m:fPr>
                                <m:num>
                                  <m:r>
                                    <a:rPr sz="4000" i="1">
                                      <a:solidFill>
                                        <a:srgbClr val="000000"/>
                                      </a:solidFill>
                                      <a:latin typeface="Cambria Math" panose="02040503050406030204" pitchFamily="18" charset="0"/>
                                    </a:rPr>
                                    <m:t>1</m:t>
                                  </m:r>
                                </m:num>
                                <m:den>
                                  <m:r>
                                    <a:rPr sz="4000" i="1">
                                      <a:solidFill>
                                        <a:srgbClr val="000000"/>
                                      </a:solidFill>
                                      <a:latin typeface="Cambria Math" panose="02040503050406030204" pitchFamily="18" charset="0"/>
                                    </a:rPr>
                                    <m:t>1+</m:t>
                                  </m:r>
                                  <m:r>
                                    <a:rPr sz="4000" i="1">
                                      <a:solidFill>
                                        <a:srgbClr val="000000"/>
                                      </a:solidFill>
                                      <a:latin typeface="Cambria Math" panose="02040503050406030204" pitchFamily="18" charset="0"/>
                                    </a:rPr>
                                    <m:t>𝛼</m:t>
                                  </m:r>
                                </m:den>
                              </m:f>
                            </m:sup>
                          </m:sSup>
                        </m:num>
                        <m:den>
                          <m:sSup>
                            <m:sSupPr>
                              <m:ctrlPr>
                                <a:rPr sz="4000" i="1">
                                  <a:solidFill>
                                    <a:srgbClr val="000000"/>
                                  </a:solidFill>
                                  <a:latin typeface="Cambria Math" panose="02040503050406030204" pitchFamily="18" charset="0"/>
                                </a:rPr>
                              </m:ctrlPr>
                            </m:sSupPr>
                            <m:e>
                              <m:r>
                                <a:rPr sz="4000" i="1">
                                  <a:solidFill>
                                    <a:srgbClr val="000000"/>
                                  </a:solidFill>
                                  <a:latin typeface="Cambria Math" panose="02040503050406030204" pitchFamily="18" charset="0"/>
                                </a:rPr>
                                <m:t>𝑎</m:t>
                              </m:r>
                            </m:e>
                            <m:sup>
                              <m:r>
                                <a:rPr sz="4000" i="1">
                                  <a:solidFill>
                                    <a:srgbClr val="000000"/>
                                  </a:solidFill>
                                  <a:latin typeface="Cambria Math" panose="02040503050406030204" pitchFamily="18" charset="0"/>
                                </a:rPr>
                                <m:t>3</m:t>
                              </m:r>
                            </m:sup>
                          </m:sSup>
                        </m:den>
                      </m:f>
                    </m:oMath>
                  </m:oMathPara>
                </a14:m>
                <a:endParaRPr sz="4000"/>
              </a:p>
            </p:txBody>
          </p:sp>
        </mc:Choice>
        <mc:Fallback>
          <p:sp>
            <p:nvSpPr>
              <p:cNvPr id="249" name="Equation"/>
              <p:cNvSpPr txBox="1">
                <a:spLocks noRot="1" noChangeAspect="1" noMove="1" noResize="1" noEditPoints="1" noAdjustHandles="1" noChangeArrowheads="1" noChangeShapeType="1" noTextEdit="1"/>
              </p:cNvSpPr>
              <p:nvPr/>
            </p:nvSpPr>
            <p:spPr>
              <a:xfrm>
                <a:off x="7701953" y="4444215"/>
                <a:ext cx="9307139" cy="1441335"/>
              </a:xfrm>
              <a:prstGeom prst="rect">
                <a:avLst/>
              </a:prstGeom>
              <a:blipFill>
                <a:blip r:embed="rId4"/>
                <a:stretch>
                  <a:fillRect l="-1907" r="-7766" b="-13913"/>
                </a:stretch>
              </a:blipFill>
              <a:ln w="12700">
                <a:miter lim="400000"/>
              </a:ln>
            </p:spPr>
            <p:txBody>
              <a:bodyPr/>
              <a:lstStyle/>
              <a:p>
                <a:r>
                  <a:rPr lang="en-EG">
                    <a:noFill/>
                  </a:rPr>
                  <a:t> </a:t>
                </a:r>
              </a:p>
            </p:txBody>
          </p:sp>
        </mc:Fallback>
      </mc:AlternateContent>
      <p:sp>
        <p:nvSpPr>
          <p:cNvPr id="250" name="The Hubble function is then equals:"/>
          <p:cNvSpPr txBox="1"/>
          <p:nvPr/>
        </p:nvSpPr>
        <p:spPr>
          <a:xfrm>
            <a:off x="732405" y="7604609"/>
            <a:ext cx="7338518" cy="6348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3600">
                <a:solidFill>
                  <a:srgbClr val="000000"/>
                </a:solidFill>
              </a:defRPr>
            </a:lvl1pPr>
          </a:lstStyle>
          <a:p>
            <a:r>
              <a:t>The Hubble function is then equals:</a:t>
            </a:r>
          </a:p>
        </p:txBody>
      </p:sp>
      <p:pic>
        <p:nvPicPr>
          <p:cNvPr id="251" name="Screen Shot 2026-01-19 at 1.11.39 PM.png" descr="Screen Shot 2026-01-19 at 1.11.39 PM.png"/>
          <p:cNvPicPr>
            <a:picLocks noChangeAspect="1"/>
          </p:cNvPicPr>
          <p:nvPr/>
        </p:nvPicPr>
        <p:blipFill>
          <a:blip r:embed="rId5"/>
          <a:stretch>
            <a:fillRect/>
          </a:stretch>
        </p:blipFill>
        <p:spPr>
          <a:xfrm>
            <a:off x="12988587" y="6320231"/>
            <a:ext cx="8854928" cy="6373903"/>
          </a:xfrm>
          <a:prstGeom prst="rect">
            <a:avLst/>
          </a:prstGeom>
          <a:ln w="12700">
            <a:miter lim="400000"/>
          </a:ln>
        </p:spPr>
      </p:pic>
      <p:sp>
        <p:nvSpPr>
          <p:cNvPr id="252" name="The angular diameter distance is given by:"/>
          <p:cNvSpPr txBox="1"/>
          <p:nvPr/>
        </p:nvSpPr>
        <p:spPr>
          <a:xfrm>
            <a:off x="782833" y="9620586"/>
            <a:ext cx="8862365" cy="6348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3600">
                <a:solidFill>
                  <a:srgbClr val="000000"/>
                </a:solidFill>
              </a:defRPr>
            </a:lvl1pPr>
          </a:lstStyle>
          <a:p>
            <a:r>
              <a:t>The angular diameter distance is given by: </a:t>
            </a:r>
          </a:p>
        </p:txBody>
      </p:sp>
      <mc:AlternateContent xmlns:mc="http://schemas.openxmlformats.org/markup-compatibility/2006">
        <mc:Choice xmlns:a14="http://schemas.microsoft.com/office/drawing/2010/main" Requires="a14">
          <p:sp>
            <p:nvSpPr>
              <p:cNvPr id="253" name="Equation"/>
              <p:cNvSpPr txBox="1"/>
              <p:nvPr/>
            </p:nvSpPr>
            <p:spPr>
              <a:xfrm>
                <a:off x="5583545" y="10740824"/>
                <a:ext cx="5084168" cy="1616517"/>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b>
                        <m:sSubPr>
                          <m:ctrlPr>
                            <a:rPr sz="5100">
                              <a:solidFill>
                                <a:srgbClr val="000000"/>
                              </a:solidFill>
                              <a:latin typeface="Cambria Math" panose="02040503050406030204" pitchFamily="18" charset="0"/>
                            </a:rPr>
                          </m:ctrlPr>
                        </m:sSubPr>
                        <m:e>
                          <m:r>
                            <a:rPr sz="5100" i="1">
                              <a:solidFill>
                                <a:srgbClr val="000000"/>
                              </a:solidFill>
                              <a:latin typeface="Cambria Math" panose="02040503050406030204" pitchFamily="18" charset="0"/>
                            </a:rPr>
                            <m:t>𝐷</m:t>
                          </m:r>
                        </m:e>
                        <m:sub>
                          <m:r>
                            <a:rPr sz="5100" i="1">
                              <a:solidFill>
                                <a:srgbClr val="000000"/>
                              </a:solidFill>
                              <a:latin typeface="Cambria Math" panose="02040503050406030204" pitchFamily="18" charset="0"/>
                            </a:rPr>
                            <m:t>𝐴</m:t>
                          </m:r>
                        </m:sub>
                      </m:sSub>
                      <m:r>
                        <a:rPr sz="5100" i="1">
                          <a:solidFill>
                            <a:srgbClr val="000000"/>
                          </a:solidFill>
                          <a:latin typeface="Cambria Math" panose="02040503050406030204" pitchFamily="18" charset="0"/>
                        </a:rPr>
                        <m:t>=</m:t>
                      </m:r>
                      <m:f>
                        <m:fPr>
                          <m:ctrlPr>
                            <a:rPr sz="5100" i="1">
                              <a:solidFill>
                                <a:srgbClr val="000000"/>
                              </a:solidFill>
                              <a:latin typeface="Cambria Math" panose="02040503050406030204" pitchFamily="18" charset="0"/>
                            </a:rPr>
                          </m:ctrlPr>
                        </m:fPr>
                        <m:num>
                          <m:r>
                            <a:rPr sz="5100" i="1">
                              <a:solidFill>
                                <a:srgbClr val="000000"/>
                              </a:solidFill>
                              <a:latin typeface="Cambria Math" panose="02040503050406030204" pitchFamily="18" charset="0"/>
                            </a:rPr>
                            <m:t>1</m:t>
                          </m:r>
                        </m:num>
                        <m:den>
                          <m:r>
                            <a:rPr sz="5100" i="1">
                              <a:solidFill>
                                <a:srgbClr val="000000"/>
                              </a:solidFill>
                              <a:latin typeface="Cambria Math" panose="02040503050406030204" pitchFamily="18" charset="0"/>
                            </a:rPr>
                            <m:t>1+</m:t>
                          </m:r>
                          <m:r>
                            <a:rPr sz="5100" i="1">
                              <a:solidFill>
                                <a:srgbClr val="000000"/>
                              </a:solidFill>
                              <a:latin typeface="Cambria Math" panose="02040503050406030204" pitchFamily="18" charset="0"/>
                            </a:rPr>
                            <m:t>𝑧</m:t>
                          </m:r>
                        </m:den>
                      </m:f>
                      <m:sSubSup>
                        <m:sSubSupPr>
                          <m:ctrlPr>
                            <a:rPr sz="5100" i="1">
                              <a:solidFill>
                                <a:srgbClr val="000000"/>
                              </a:solidFill>
                              <a:latin typeface="Cambria Math" panose="02040503050406030204" pitchFamily="18" charset="0"/>
                            </a:rPr>
                          </m:ctrlPr>
                        </m:sSubSupPr>
                        <m:e>
                          <m:r>
                            <a:rPr sz="5100" i="1">
                              <a:solidFill>
                                <a:srgbClr val="000000"/>
                              </a:solidFill>
                              <a:latin typeface="Cambria Math" panose="02040503050406030204" pitchFamily="18" charset="0"/>
                            </a:rPr>
                            <m:t>∫</m:t>
                          </m:r>
                        </m:e>
                        <m:sub>
                          <m:r>
                            <a:rPr sz="5100" i="1">
                              <a:solidFill>
                                <a:srgbClr val="000000"/>
                              </a:solidFill>
                              <a:latin typeface="Cambria Math" panose="02040503050406030204" pitchFamily="18" charset="0"/>
                            </a:rPr>
                            <m:t>0</m:t>
                          </m:r>
                        </m:sub>
                        <m:sup>
                          <m:r>
                            <a:rPr sz="5100" i="1">
                              <a:solidFill>
                                <a:srgbClr val="000000"/>
                              </a:solidFill>
                              <a:latin typeface="Cambria Math" panose="02040503050406030204" pitchFamily="18" charset="0"/>
                            </a:rPr>
                            <m:t>𝑧</m:t>
                          </m:r>
                        </m:sup>
                      </m:sSubSup>
                      <m:f>
                        <m:fPr>
                          <m:ctrlPr>
                            <a:rPr sz="5100" i="1">
                              <a:solidFill>
                                <a:srgbClr val="000000"/>
                              </a:solidFill>
                              <a:latin typeface="Cambria Math" panose="02040503050406030204" pitchFamily="18" charset="0"/>
                            </a:rPr>
                          </m:ctrlPr>
                        </m:fPr>
                        <m:num>
                          <m:r>
                            <a:rPr sz="5100" i="1">
                              <a:solidFill>
                                <a:srgbClr val="000000"/>
                              </a:solidFill>
                              <a:latin typeface="Cambria Math" panose="02040503050406030204" pitchFamily="18" charset="0"/>
                            </a:rPr>
                            <m:t>𝑑𝑧</m:t>
                          </m:r>
                        </m:num>
                        <m:den>
                          <m:r>
                            <a:rPr sz="5100" i="1">
                              <a:solidFill>
                                <a:srgbClr val="000000"/>
                              </a:solidFill>
                              <a:latin typeface="Cambria Math" panose="02040503050406030204" pitchFamily="18" charset="0"/>
                            </a:rPr>
                            <m:t>𝐻</m:t>
                          </m:r>
                          <m:r>
                            <a:rPr sz="5100" i="1">
                              <a:solidFill>
                                <a:srgbClr val="000000"/>
                              </a:solidFill>
                              <a:latin typeface="Cambria Math" panose="02040503050406030204" pitchFamily="18" charset="0"/>
                            </a:rPr>
                            <m:t>(</m:t>
                          </m:r>
                          <m:r>
                            <a:rPr sz="5100" i="1">
                              <a:solidFill>
                                <a:srgbClr val="000000"/>
                              </a:solidFill>
                              <a:latin typeface="Cambria Math" panose="02040503050406030204" pitchFamily="18" charset="0"/>
                            </a:rPr>
                            <m:t>𝑧</m:t>
                          </m:r>
                          <m:r>
                            <a:rPr sz="5100" i="1">
                              <a:solidFill>
                                <a:srgbClr val="000000"/>
                              </a:solidFill>
                              <a:latin typeface="Cambria Math" panose="02040503050406030204" pitchFamily="18" charset="0"/>
                            </a:rPr>
                            <m:t>)</m:t>
                          </m:r>
                        </m:den>
                      </m:f>
                    </m:oMath>
                  </m:oMathPara>
                </a14:m>
                <a:endParaRPr sz="5100"/>
              </a:p>
            </p:txBody>
          </p:sp>
        </mc:Choice>
        <mc:Fallback>
          <p:sp>
            <p:nvSpPr>
              <p:cNvPr id="253" name="Equation"/>
              <p:cNvSpPr txBox="1">
                <a:spLocks noRot="1" noChangeAspect="1" noMove="1" noResize="1" noEditPoints="1" noAdjustHandles="1" noChangeArrowheads="1" noChangeShapeType="1" noTextEdit="1"/>
              </p:cNvSpPr>
              <p:nvPr/>
            </p:nvSpPr>
            <p:spPr>
              <a:xfrm>
                <a:off x="5583545" y="10740824"/>
                <a:ext cx="5084168" cy="1616517"/>
              </a:xfrm>
              <a:prstGeom prst="rect">
                <a:avLst/>
              </a:prstGeom>
              <a:blipFill>
                <a:blip r:embed="rId6"/>
                <a:stretch>
                  <a:fillRect l="-4229" t="-1563" r="-11940" b="-18750"/>
                </a:stretch>
              </a:blipFill>
              <a:ln w="12700">
                <a:miter lim="400000"/>
              </a:ln>
            </p:spPr>
            <p:txBody>
              <a:bodyPr/>
              <a:lstStyle/>
              <a:p>
                <a:r>
                  <a:rPr lang="en-EG">
                    <a:noFill/>
                  </a:rPr>
                  <a:t> </a:t>
                </a:r>
              </a:p>
            </p:txBody>
          </p:sp>
        </mc:Fallback>
      </mc:AlternateContent>
      <mc:AlternateContent xmlns:mc="http://schemas.openxmlformats.org/markup-compatibility/2006">
        <mc:Choice xmlns:a14="http://schemas.microsoft.com/office/drawing/2010/main" Requires="a14">
          <p:sp>
            <p:nvSpPr>
              <p:cNvPr id="254" name="Equation"/>
              <p:cNvSpPr txBox="1"/>
              <p:nvPr/>
            </p:nvSpPr>
            <p:spPr>
              <a:xfrm>
                <a:off x="6704496" y="8452642"/>
                <a:ext cx="4549658" cy="1144677"/>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p>
                        <m:sSupPr>
                          <m:ctrlPr>
                            <a:rPr sz="4200">
                              <a:solidFill>
                                <a:srgbClr val="000000"/>
                              </a:solidFill>
                              <a:latin typeface="Cambria Math" panose="02040503050406030204" pitchFamily="18" charset="0"/>
                            </a:rPr>
                          </m:ctrlPr>
                        </m:sSupPr>
                        <m:e>
                          <m:r>
                            <a:rPr sz="4200" i="1">
                              <a:solidFill>
                                <a:srgbClr val="000000"/>
                              </a:solidFill>
                              <a:latin typeface="Cambria Math" panose="02040503050406030204" pitchFamily="18" charset="0"/>
                            </a:rPr>
                            <m:t>𝐻</m:t>
                          </m:r>
                        </m:e>
                        <m:sup>
                          <m:r>
                            <a:rPr sz="4200" i="1">
                              <a:solidFill>
                                <a:srgbClr val="000000"/>
                              </a:solidFill>
                              <a:latin typeface="Cambria Math" panose="02040503050406030204" pitchFamily="18" charset="0"/>
                            </a:rPr>
                            <m:t>2</m:t>
                          </m:r>
                        </m:sup>
                      </m:sSup>
                      <m:r>
                        <a:rPr sz="4200" i="1">
                          <a:solidFill>
                            <a:srgbClr val="000000"/>
                          </a:solidFill>
                          <a:latin typeface="Cambria Math" panose="02040503050406030204" pitchFamily="18" charset="0"/>
                        </a:rPr>
                        <m:t>=</m:t>
                      </m:r>
                      <m:f>
                        <m:fPr>
                          <m:ctrlPr>
                            <a:rPr sz="4200" i="1">
                              <a:solidFill>
                                <a:srgbClr val="000000"/>
                              </a:solidFill>
                              <a:latin typeface="Cambria Math" panose="02040503050406030204" pitchFamily="18" charset="0"/>
                            </a:rPr>
                          </m:ctrlPr>
                        </m:fPr>
                        <m:num>
                          <m:r>
                            <a:rPr sz="4200" i="1">
                              <a:solidFill>
                                <a:srgbClr val="000000"/>
                              </a:solidFill>
                              <a:latin typeface="Cambria Math" panose="02040503050406030204" pitchFamily="18" charset="0"/>
                            </a:rPr>
                            <m:t>8</m:t>
                          </m:r>
                          <m:r>
                            <a:rPr sz="4200" i="1">
                              <a:solidFill>
                                <a:srgbClr val="000000"/>
                              </a:solidFill>
                              <a:latin typeface="Cambria Math" panose="02040503050406030204" pitchFamily="18" charset="0"/>
                            </a:rPr>
                            <m:t>𝜋</m:t>
                          </m:r>
                          <m:r>
                            <a:rPr sz="4200" i="1">
                              <a:solidFill>
                                <a:srgbClr val="000000"/>
                              </a:solidFill>
                              <a:latin typeface="Cambria Math" panose="02040503050406030204" pitchFamily="18" charset="0"/>
                            </a:rPr>
                            <m:t>𝐺</m:t>
                          </m:r>
                        </m:num>
                        <m:den>
                          <m:r>
                            <a:rPr sz="4200" i="1">
                              <a:solidFill>
                                <a:srgbClr val="000000"/>
                              </a:solidFill>
                              <a:latin typeface="Cambria Math" panose="02040503050406030204" pitchFamily="18" charset="0"/>
                            </a:rPr>
                            <m:t>3</m:t>
                          </m:r>
                        </m:den>
                      </m:f>
                      <m:d>
                        <m:dPr>
                          <m:ctrlPr>
                            <a:rPr sz="4200" i="1">
                              <a:solidFill>
                                <a:srgbClr val="000000"/>
                              </a:solidFill>
                              <a:latin typeface="Cambria Math" panose="02040503050406030204" pitchFamily="18" charset="0"/>
                            </a:rPr>
                          </m:ctrlPr>
                        </m:dPr>
                        <m:e>
                          <m:sSub>
                            <m:sSubPr>
                              <m:ctrlPr>
                                <a:rPr sz="4200" i="1">
                                  <a:solidFill>
                                    <a:srgbClr val="000000"/>
                                  </a:solidFill>
                                  <a:latin typeface="Cambria Math" panose="02040503050406030204" pitchFamily="18" charset="0"/>
                                </a:rPr>
                              </m:ctrlPr>
                            </m:sSubPr>
                            <m:e>
                              <m:r>
                                <a:rPr sz="4200" i="1">
                                  <a:solidFill>
                                    <a:srgbClr val="000000"/>
                                  </a:solidFill>
                                  <a:latin typeface="Cambria Math" panose="02040503050406030204" pitchFamily="18" charset="0"/>
                                </a:rPr>
                                <m:t>𝜌</m:t>
                              </m:r>
                            </m:e>
                            <m:sub>
                              <m:r>
                                <a:rPr sz="4200" i="1">
                                  <a:solidFill>
                                    <a:srgbClr val="000000"/>
                                  </a:solidFill>
                                  <a:latin typeface="Cambria Math" panose="02040503050406030204" pitchFamily="18" charset="0"/>
                                </a:rPr>
                                <m:t>𝑟</m:t>
                              </m:r>
                            </m:sub>
                          </m:sSub>
                          <m:r>
                            <a:rPr sz="4200" i="1">
                              <a:solidFill>
                                <a:srgbClr val="000000"/>
                              </a:solidFill>
                              <a:latin typeface="Cambria Math" panose="02040503050406030204" pitchFamily="18" charset="0"/>
                            </a:rPr>
                            <m:t>+</m:t>
                          </m:r>
                          <m:sSub>
                            <m:sSubPr>
                              <m:ctrlPr>
                                <a:rPr sz="4200" i="1">
                                  <a:solidFill>
                                    <a:srgbClr val="000000"/>
                                  </a:solidFill>
                                  <a:latin typeface="Cambria Math" panose="02040503050406030204" pitchFamily="18" charset="0"/>
                                </a:rPr>
                              </m:ctrlPr>
                            </m:sSubPr>
                            <m:e>
                              <m:r>
                                <a:rPr sz="4200" i="1">
                                  <a:solidFill>
                                    <a:srgbClr val="000000"/>
                                  </a:solidFill>
                                  <a:latin typeface="Cambria Math" panose="02040503050406030204" pitchFamily="18" charset="0"/>
                                </a:rPr>
                                <m:t>𝜌</m:t>
                              </m:r>
                            </m:e>
                            <m:sub>
                              <m:r>
                                <a:rPr sz="4200" i="1">
                                  <a:solidFill>
                                    <a:srgbClr val="000000"/>
                                  </a:solidFill>
                                  <a:latin typeface="Cambria Math" panose="02040503050406030204" pitchFamily="18" charset="0"/>
                                </a:rPr>
                                <m:t>𝐷𝑆</m:t>
                              </m:r>
                            </m:sub>
                          </m:sSub>
                        </m:e>
                      </m:d>
                    </m:oMath>
                  </m:oMathPara>
                </a14:m>
                <a:endParaRPr sz="4200"/>
              </a:p>
            </p:txBody>
          </p:sp>
        </mc:Choice>
        <mc:Fallback>
          <p:sp>
            <p:nvSpPr>
              <p:cNvPr id="254" name="Equation"/>
              <p:cNvSpPr txBox="1">
                <a:spLocks noRot="1" noChangeAspect="1" noMove="1" noResize="1" noEditPoints="1" noAdjustHandles="1" noChangeArrowheads="1" noChangeShapeType="1" noTextEdit="1"/>
              </p:cNvSpPr>
              <p:nvPr/>
            </p:nvSpPr>
            <p:spPr>
              <a:xfrm>
                <a:off x="6704496" y="8452642"/>
                <a:ext cx="4549658" cy="1144677"/>
              </a:xfrm>
              <a:prstGeom prst="rect">
                <a:avLst/>
              </a:prstGeom>
              <a:blipFill>
                <a:blip r:embed="rId7"/>
                <a:stretch>
                  <a:fillRect l="-4178" t="-2198" r="-4735" b="-19780"/>
                </a:stretch>
              </a:blipFill>
              <a:ln w="12700">
                <a:miter lim="400000"/>
              </a:ln>
            </p:spPr>
            <p:txBody>
              <a:bodyPr/>
              <a:lstStyle/>
              <a:p>
                <a:r>
                  <a:rPr lang="en-EG">
                    <a:noFill/>
                  </a:rPr>
                  <a:t> </a:t>
                </a:r>
              </a:p>
            </p:txBody>
          </p:sp>
        </mc:Fallback>
      </mc:AlternateContent>
      <p:sp>
        <p:nvSpPr>
          <p:cNvPr id="255" name="GeomGravX: 10 Years of Geometric Foundations of Gravity and eXtensions"/>
          <p:cNvSpPr txBox="1"/>
          <p:nvPr/>
        </p:nvSpPr>
        <p:spPr>
          <a:xfrm>
            <a:off x="323344" y="12842681"/>
            <a:ext cx="10330608"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57200">
              <a:defRPr>
                <a:solidFill>
                  <a:srgbClr val="000000"/>
                </a:solidFill>
                <a:latin typeface="Helvetica"/>
                <a:ea typeface="Helvetica"/>
                <a:cs typeface="Helvetica"/>
                <a:sym typeface="Helvetica"/>
              </a:defRPr>
            </a:lvl1pPr>
          </a:lstStyle>
          <a:p>
            <a:r>
              <a:t>GeomGravX: 10 Years of Geometric Foundations of Gravity and eXtensions</a:t>
            </a:r>
          </a:p>
        </p:txBody>
      </p:sp>
      <p:sp>
        <p:nvSpPr>
          <p:cNvPr id="256" name="Tartu University,  29 June - 3 July 2026"/>
          <p:cNvSpPr txBox="1"/>
          <p:nvPr/>
        </p:nvSpPr>
        <p:spPr>
          <a:xfrm>
            <a:off x="18378760" y="12713806"/>
            <a:ext cx="5467503" cy="46136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a:solidFill>
                  <a:srgbClr val="000000"/>
                </a:solidFill>
              </a:defRPr>
            </a:lvl1pPr>
          </a:lstStyle>
          <a:p>
            <a:r>
              <a:t>Tartu University,  29 June - 3 July 2026 </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Clustered Chaplygin Gas: Observational constrains from BAO"/>
          <p:cNvSpPr txBox="1"/>
          <p:nvPr/>
        </p:nvSpPr>
        <p:spPr>
          <a:xfrm>
            <a:off x="605348" y="470989"/>
            <a:ext cx="17926813" cy="8205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800" b="1" u="sng">
                <a:solidFill>
                  <a:srgbClr val="000000"/>
                </a:solidFill>
              </a:defRPr>
            </a:lvl1pPr>
          </a:lstStyle>
          <a:p>
            <a:r>
              <a:t>Clustered Chaplygin Gas: Observational constrains from BAO</a:t>
            </a:r>
          </a:p>
        </p:txBody>
      </p:sp>
      <p:pic>
        <p:nvPicPr>
          <p:cNvPr id="259" name="distances_BAO_DESIY1_late.png" descr="distances_BAO_DESIY1_late.png"/>
          <p:cNvPicPr>
            <a:picLocks noChangeAspect="1"/>
          </p:cNvPicPr>
          <p:nvPr/>
        </p:nvPicPr>
        <p:blipFill>
          <a:blip r:embed="rId2"/>
          <a:stretch>
            <a:fillRect/>
          </a:stretch>
        </p:blipFill>
        <p:spPr>
          <a:xfrm>
            <a:off x="15031629" y="1290006"/>
            <a:ext cx="8270941" cy="6064327"/>
          </a:xfrm>
          <a:prstGeom prst="rect">
            <a:avLst/>
          </a:prstGeom>
          <a:ln w="12700">
            <a:miter lim="400000"/>
          </a:ln>
        </p:spPr>
      </p:pic>
      <p:pic>
        <p:nvPicPr>
          <p:cNvPr id="260" name="EoS_DESI.png" descr="EoS_DESI.png"/>
          <p:cNvPicPr>
            <a:picLocks noChangeAspect="1"/>
          </p:cNvPicPr>
          <p:nvPr/>
        </p:nvPicPr>
        <p:blipFill>
          <a:blip r:embed="rId3"/>
          <a:stretch>
            <a:fillRect/>
          </a:stretch>
        </p:blipFill>
        <p:spPr>
          <a:xfrm>
            <a:off x="1319177" y="5905766"/>
            <a:ext cx="9842286" cy="6738708"/>
          </a:xfrm>
          <a:prstGeom prst="rect">
            <a:avLst/>
          </a:prstGeom>
          <a:ln w="12700">
            <a:miter lim="400000"/>
          </a:ln>
        </p:spPr>
      </p:pic>
      <mc:AlternateContent xmlns:mc="http://schemas.openxmlformats.org/markup-compatibility/2006">
        <mc:Choice xmlns:a14="http://schemas.microsoft.com/office/drawing/2010/main" Requires="a14">
          <p:sp>
            <p:nvSpPr>
              <p:cNvPr id="261" name="(Hubble Distance): Probes the expansion rate…"/>
              <p:cNvSpPr txBox="1"/>
              <p:nvPr/>
            </p:nvSpPr>
            <p:spPr>
              <a:xfrm>
                <a:off x="13085205" y="7067092"/>
                <a:ext cx="10964149" cy="1074566"/>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wrap="none" lIns="50800" tIns="50800" rIns="50800" bIns="50800" anchor="ctr">
                <a:spAutoFit/>
              </a:bodyPr>
              <a:lstStyle/>
              <a:p>
                <a:pPr algn="l" defTabSz="457200">
                  <a:defRPr sz="3000">
                    <a:solidFill>
                      <a:srgbClr val="000000"/>
                    </a:solidFill>
                    <a:latin typeface="Arial"/>
                    <a:ea typeface="Arial"/>
                    <a:cs typeface="Arial"/>
                    <a:sym typeface="Arial"/>
                  </a:defRPr>
                </a:pPr>
                <a14:m>
                  <m:oMath xmlns:m="http://schemas.openxmlformats.org/officeDocument/2006/math">
                    <m:sSub>
                      <m:sSubPr>
                        <m:ctrlPr>
                          <a:rPr sz="3650">
                            <a:solidFill>
                              <a:srgbClr val="000000"/>
                            </a:solidFill>
                            <a:latin typeface="Cambria Math" panose="02040503050406030204" pitchFamily="18" charset="0"/>
                          </a:rPr>
                        </m:ctrlPr>
                      </m:sSubPr>
                      <m:e>
                        <m:r>
                          <a:rPr sz="3650" i="1">
                            <a:solidFill>
                              <a:srgbClr val="000000"/>
                            </a:solidFill>
                            <a:latin typeface="Cambria Math" panose="02040503050406030204" pitchFamily="18" charset="0"/>
                          </a:rPr>
                          <m:t>𝐷</m:t>
                        </m:r>
                      </m:e>
                      <m:sub>
                        <m:r>
                          <a:rPr sz="3650" i="1">
                            <a:solidFill>
                              <a:srgbClr val="000000"/>
                            </a:solidFill>
                            <a:latin typeface="Cambria Math" panose="02040503050406030204" pitchFamily="18" charset="0"/>
                          </a:rPr>
                          <m:t>𝐻</m:t>
                        </m:r>
                      </m:sub>
                    </m:sSub>
                    <m:r>
                      <a:rPr sz="3650" i="1">
                        <a:solidFill>
                          <a:srgbClr val="000000"/>
                        </a:solidFill>
                        <a:latin typeface="Cambria Math" panose="02040503050406030204" pitchFamily="18" charset="0"/>
                      </a:rPr>
                      <m:t>(</m:t>
                    </m:r>
                    <m:r>
                      <a:rPr sz="3650" i="1">
                        <a:solidFill>
                          <a:srgbClr val="000000"/>
                        </a:solidFill>
                        <a:latin typeface="Cambria Math" panose="02040503050406030204" pitchFamily="18" charset="0"/>
                      </a:rPr>
                      <m:t>𝑧</m:t>
                    </m:r>
                    <m:r>
                      <a:rPr sz="3650" i="1">
                        <a:solidFill>
                          <a:srgbClr val="000000"/>
                        </a:solidFill>
                        <a:latin typeface="Cambria Math" panose="02040503050406030204" pitchFamily="18" charset="0"/>
                      </a:rPr>
                      <m:t>)=</m:t>
                    </m:r>
                    <m:r>
                      <a:rPr sz="3650" i="1">
                        <a:solidFill>
                          <a:srgbClr val="000000"/>
                        </a:solidFill>
                        <a:latin typeface="Cambria Math" panose="02040503050406030204" pitchFamily="18" charset="0"/>
                      </a:rPr>
                      <m:t>𝑐</m:t>
                    </m:r>
                    <m:r>
                      <a:rPr sz="3650" i="1">
                        <a:solidFill>
                          <a:srgbClr val="000000"/>
                        </a:solidFill>
                        <a:latin typeface="Cambria Math" panose="02040503050406030204" pitchFamily="18" charset="0"/>
                      </a:rPr>
                      <m:t>/</m:t>
                    </m:r>
                    <m:r>
                      <a:rPr sz="3650" i="1">
                        <a:solidFill>
                          <a:srgbClr val="000000"/>
                        </a:solidFill>
                        <a:latin typeface="Cambria Math" panose="02040503050406030204" pitchFamily="18" charset="0"/>
                      </a:rPr>
                      <m:t>𝐻</m:t>
                    </m:r>
                    <m:r>
                      <a:rPr sz="3650" i="1">
                        <a:solidFill>
                          <a:srgbClr val="000000"/>
                        </a:solidFill>
                        <a:latin typeface="Cambria Math" panose="02040503050406030204" pitchFamily="18" charset="0"/>
                      </a:rPr>
                      <m:t>(</m:t>
                    </m:r>
                    <m:r>
                      <a:rPr sz="3650" i="1">
                        <a:solidFill>
                          <a:srgbClr val="000000"/>
                        </a:solidFill>
                        <a:latin typeface="Cambria Math" panose="02040503050406030204" pitchFamily="18" charset="0"/>
                      </a:rPr>
                      <m:t>𝑧</m:t>
                    </m:r>
                    <m:r>
                      <a:rPr sz="3650" i="1">
                        <a:solidFill>
                          <a:srgbClr val="000000"/>
                        </a:solidFill>
                        <a:latin typeface="Cambria Math" panose="02040503050406030204" pitchFamily="18" charset="0"/>
                      </a:rPr>
                      <m:t>)</m:t>
                    </m:r>
                  </m:oMath>
                </a14:m>
                <a:r>
                  <a:t> </a:t>
                </a:r>
                <a:r>
                  <a:rPr b="1"/>
                  <a:t>(Hubble Distance):</a:t>
                </a:r>
                <a:r>
                  <a:t> Probes the expansion rate</a:t>
                </a:r>
              </a:p>
              <a:p>
                <a:pPr algn="l" defTabSz="457200">
                  <a:defRPr sz="3000">
                    <a:solidFill>
                      <a:srgbClr val="000000"/>
                    </a:solidFill>
                    <a:latin typeface="Arial"/>
                    <a:ea typeface="Arial"/>
                    <a:cs typeface="Arial"/>
                    <a:sym typeface="Arial"/>
                  </a:defRPr>
                </a:pPr>
                <a:r>
                  <a:t>H(z) directly along the line-of-sight.</a:t>
                </a:r>
              </a:p>
            </p:txBody>
          </p:sp>
        </mc:Choice>
        <mc:Fallback>
          <p:sp>
            <p:nvSpPr>
              <p:cNvPr id="261" name="(Hubble Distance): Probes the expansion rate…"/>
              <p:cNvSpPr txBox="1">
                <a:spLocks noRot="1" noChangeAspect="1" noMove="1" noResize="1" noEditPoints="1" noAdjustHandles="1" noChangeArrowheads="1" noChangeShapeType="1" noTextEdit="1"/>
              </p:cNvSpPr>
              <p:nvPr/>
            </p:nvSpPr>
            <p:spPr>
              <a:xfrm>
                <a:off x="13085205" y="7067092"/>
                <a:ext cx="10964149" cy="1074566"/>
              </a:xfrm>
              <a:prstGeom prst="rect">
                <a:avLst/>
              </a:prstGeom>
              <a:blipFill>
                <a:blip r:embed="rId4"/>
                <a:stretch>
                  <a:fillRect l="-1620" r="-5093" b="-17442"/>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EG">
                    <a:noFill/>
                  </a:rPr>
                  <a:t> </a:t>
                </a:r>
              </a:p>
            </p:txBody>
          </p:sp>
        </mc:Fallback>
      </mc:AlternateContent>
      <mc:AlternateContent xmlns:mc="http://schemas.openxmlformats.org/markup-compatibility/2006">
        <mc:Choice xmlns:a14="http://schemas.microsoft.com/office/drawing/2010/main" Requires="a14">
          <p:sp>
            <p:nvSpPr>
              <p:cNvPr id="262" name="(Transverse/Comoving Distance): Probes the angular diameter distance, typically measured perpendicular to the line-of-sight."/>
              <p:cNvSpPr txBox="1"/>
              <p:nvPr/>
            </p:nvSpPr>
            <p:spPr>
              <a:xfrm>
                <a:off x="13085205" y="8383706"/>
                <a:ext cx="10964149" cy="1506366"/>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50800" tIns="50800" rIns="50800" bIns="50800" anchor="ctr">
                <a:spAutoFit/>
              </a:bodyPr>
              <a:lstStyle/>
              <a:p>
                <a:pPr algn="just" defTabSz="457200">
                  <a:defRPr sz="3000">
                    <a:solidFill>
                      <a:srgbClr val="0A0A0A"/>
                    </a:solidFill>
                    <a:latin typeface="Arial"/>
                    <a:ea typeface="Arial"/>
                    <a:cs typeface="Arial"/>
                    <a:sym typeface="Arial"/>
                  </a:defRPr>
                </a:pPr>
                <a14:m>
                  <m:oMath xmlns:m="http://schemas.openxmlformats.org/officeDocument/2006/math">
                    <m:sSub>
                      <m:sSubPr>
                        <m:ctrlPr>
                          <a:rPr sz="3600">
                            <a:solidFill>
                              <a:srgbClr val="0A0A0A"/>
                            </a:solidFill>
                            <a:latin typeface="Cambria Math" panose="02040503050406030204" pitchFamily="18" charset="0"/>
                          </a:rPr>
                        </m:ctrlPr>
                      </m:sSubPr>
                      <m:e>
                        <m:r>
                          <a:rPr sz="3600" i="1">
                            <a:solidFill>
                              <a:srgbClr val="0A0A0A"/>
                            </a:solidFill>
                            <a:latin typeface="Cambria Math" panose="02040503050406030204" pitchFamily="18" charset="0"/>
                          </a:rPr>
                          <m:t>𝐷</m:t>
                        </m:r>
                      </m:e>
                      <m:sub>
                        <m:r>
                          <a:rPr sz="3600" i="1">
                            <a:solidFill>
                              <a:srgbClr val="0A0A0A"/>
                            </a:solidFill>
                            <a:latin typeface="Cambria Math" panose="02040503050406030204" pitchFamily="18" charset="0"/>
                          </a:rPr>
                          <m:t>𝑀</m:t>
                        </m:r>
                      </m:sub>
                    </m:sSub>
                    <m:r>
                      <a:rPr sz="3600" i="1">
                        <a:solidFill>
                          <a:srgbClr val="0A0A0A"/>
                        </a:solidFill>
                        <a:latin typeface="Cambria Math" panose="02040503050406030204" pitchFamily="18" charset="0"/>
                      </a:rPr>
                      <m:t>(</m:t>
                    </m:r>
                    <m:r>
                      <a:rPr sz="3600" i="1">
                        <a:solidFill>
                          <a:srgbClr val="0A0A0A"/>
                        </a:solidFill>
                        <a:latin typeface="Cambria Math" panose="02040503050406030204" pitchFamily="18" charset="0"/>
                      </a:rPr>
                      <m:t>𝑧</m:t>
                    </m:r>
                    <m:r>
                      <a:rPr sz="3600" i="1">
                        <a:solidFill>
                          <a:srgbClr val="0A0A0A"/>
                        </a:solidFill>
                        <a:latin typeface="Cambria Math" panose="02040503050406030204" pitchFamily="18" charset="0"/>
                      </a:rPr>
                      <m:t>)=(1+</m:t>
                    </m:r>
                    <m:r>
                      <a:rPr sz="3600" i="1">
                        <a:solidFill>
                          <a:srgbClr val="0A0A0A"/>
                        </a:solidFill>
                        <a:latin typeface="Cambria Math" panose="02040503050406030204" pitchFamily="18" charset="0"/>
                      </a:rPr>
                      <m:t>𝑧</m:t>
                    </m:r>
                    <m:r>
                      <a:rPr sz="3600" i="1">
                        <a:solidFill>
                          <a:srgbClr val="0A0A0A"/>
                        </a:solidFill>
                        <a:latin typeface="Cambria Math" panose="02040503050406030204" pitchFamily="18" charset="0"/>
                      </a:rPr>
                      <m:t>)</m:t>
                    </m:r>
                    <m:sSub>
                      <m:sSubPr>
                        <m:ctrlPr>
                          <a:rPr sz="3600" i="1">
                            <a:solidFill>
                              <a:srgbClr val="0A0A0A"/>
                            </a:solidFill>
                            <a:latin typeface="Cambria Math" panose="02040503050406030204" pitchFamily="18" charset="0"/>
                          </a:rPr>
                        </m:ctrlPr>
                      </m:sSubPr>
                      <m:e>
                        <m:r>
                          <a:rPr sz="3600" i="1">
                            <a:solidFill>
                              <a:srgbClr val="0A0A0A"/>
                            </a:solidFill>
                            <a:latin typeface="Cambria Math" panose="02040503050406030204" pitchFamily="18" charset="0"/>
                          </a:rPr>
                          <m:t>𝐷</m:t>
                        </m:r>
                      </m:e>
                      <m:sub>
                        <m:r>
                          <a:rPr sz="3600" i="1">
                            <a:solidFill>
                              <a:srgbClr val="0A0A0A"/>
                            </a:solidFill>
                            <a:latin typeface="Cambria Math" panose="02040503050406030204" pitchFamily="18" charset="0"/>
                          </a:rPr>
                          <m:t>𝐴</m:t>
                        </m:r>
                      </m:sub>
                    </m:sSub>
                    <m:r>
                      <a:rPr sz="3600" i="1">
                        <a:solidFill>
                          <a:srgbClr val="0A0A0A"/>
                        </a:solidFill>
                        <a:latin typeface="Cambria Math" panose="02040503050406030204" pitchFamily="18" charset="0"/>
                      </a:rPr>
                      <m:t>(</m:t>
                    </m:r>
                    <m:r>
                      <a:rPr sz="3600" i="1">
                        <a:solidFill>
                          <a:srgbClr val="0A0A0A"/>
                        </a:solidFill>
                        <a:latin typeface="Cambria Math" panose="02040503050406030204" pitchFamily="18" charset="0"/>
                      </a:rPr>
                      <m:t>𝑧</m:t>
                    </m:r>
                    <m:r>
                      <a:rPr sz="3600" i="1">
                        <a:solidFill>
                          <a:srgbClr val="0A0A0A"/>
                        </a:solidFill>
                        <a:latin typeface="Cambria Math" panose="02040503050406030204" pitchFamily="18" charset="0"/>
                      </a:rPr>
                      <m:t>)</m:t>
                    </m:r>
                  </m:oMath>
                </a14:m>
                <a:r>
                  <a:t> </a:t>
                </a:r>
                <a:r>
                  <a:rPr b="1"/>
                  <a:t>(Transverse/Comoving Distance):</a:t>
                </a:r>
                <a:r>
                  <a:t> Probes the angular diameter distance, typically measured perpendicular to the line-of-sight.</a:t>
                </a:r>
              </a:p>
            </p:txBody>
          </p:sp>
        </mc:Choice>
        <mc:Fallback>
          <p:sp>
            <p:nvSpPr>
              <p:cNvPr id="262" name="(Transverse/Comoving Distance): Probes the angular diameter distance, typically measured perpendicular to the line-of-sight."/>
              <p:cNvSpPr txBox="1">
                <a:spLocks noRot="1" noChangeAspect="1" noMove="1" noResize="1" noEditPoints="1" noAdjustHandles="1" noChangeArrowheads="1" noChangeShapeType="1" noTextEdit="1"/>
              </p:cNvSpPr>
              <p:nvPr/>
            </p:nvSpPr>
            <p:spPr>
              <a:xfrm>
                <a:off x="13085205" y="8383706"/>
                <a:ext cx="10964149" cy="1506366"/>
              </a:xfrm>
              <a:prstGeom prst="rect">
                <a:avLst/>
              </a:prstGeom>
              <a:blipFill>
                <a:blip r:embed="rId5"/>
                <a:stretch>
                  <a:fillRect l="-1620" t="-1681" r="-1736" b="-13445"/>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EG">
                    <a:noFill/>
                  </a:rPr>
                  <a:t> </a:t>
                </a:r>
              </a:p>
            </p:txBody>
          </p:sp>
        </mc:Fallback>
      </mc:AlternateContent>
      <mc:AlternateContent xmlns:mc="http://schemas.openxmlformats.org/markup-compatibility/2006">
        <mc:Choice xmlns:a14="http://schemas.microsoft.com/office/drawing/2010/main" Requires="a14">
          <p:sp>
            <p:nvSpPr>
              <p:cNvPr id="263" name="(Volume-averaged/Isotropic Distance): A combined measurement, used to average over directional differences."/>
              <p:cNvSpPr txBox="1"/>
              <p:nvPr/>
            </p:nvSpPr>
            <p:spPr>
              <a:xfrm>
                <a:off x="13135016" y="9952420"/>
                <a:ext cx="10864525" cy="1655390"/>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50800" tIns="50800" rIns="50800" bIns="50800" anchor="ctr">
                <a:spAutoFit/>
              </a:bodyPr>
              <a:lstStyle/>
              <a:p>
                <a:pPr algn="just" defTabSz="457200">
                  <a:defRPr sz="3000" b="1">
                    <a:solidFill>
                      <a:srgbClr val="0A0A0A"/>
                    </a:solidFill>
                    <a:latin typeface="Arial"/>
                    <a:ea typeface="Arial"/>
                    <a:cs typeface="Arial"/>
                    <a:sym typeface="Arial"/>
                  </a:defRPr>
                </a:pPr>
                <a14:m>
                  <m:oMath xmlns:m="http://schemas.openxmlformats.org/officeDocument/2006/math">
                    <m:sSub>
                      <m:sSubPr>
                        <m:ctrlPr>
                          <a:rPr sz="3600">
                            <a:solidFill>
                              <a:srgbClr val="0A0A0A"/>
                            </a:solidFill>
                            <a:latin typeface="Cambria Math" panose="02040503050406030204" pitchFamily="18" charset="0"/>
                          </a:rPr>
                        </m:ctrlPr>
                      </m:sSubPr>
                      <m:e>
                        <m:r>
                          <a:rPr sz="3600" i="1">
                            <a:solidFill>
                              <a:srgbClr val="0A0A0A"/>
                            </a:solidFill>
                            <a:latin typeface="Cambria Math" panose="02040503050406030204" pitchFamily="18" charset="0"/>
                          </a:rPr>
                          <m:t>𝐷</m:t>
                        </m:r>
                      </m:e>
                      <m:sub>
                        <m:r>
                          <a:rPr sz="3600" i="1">
                            <a:solidFill>
                              <a:srgbClr val="0A0A0A"/>
                            </a:solidFill>
                            <a:latin typeface="Cambria Math" panose="02040503050406030204" pitchFamily="18" charset="0"/>
                          </a:rPr>
                          <m:t>𝑉</m:t>
                        </m:r>
                      </m:sub>
                    </m:sSub>
                    <m:r>
                      <a:rPr sz="3600" i="1">
                        <a:solidFill>
                          <a:srgbClr val="0A0A0A"/>
                        </a:solidFill>
                        <a:latin typeface="Cambria Math" panose="02040503050406030204" pitchFamily="18" charset="0"/>
                      </a:rPr>
                      <m:t>(</m:t>
                    </m:r>
                    <m:r>
                      <a:rPr sz="3600" i="1">
                        <a:solidFill>
                          <a:srgbClr val="0A0A0A"/>
                        </a:solidFill>
                        <a:latin typeface="Cambria Math" panose="02040503050406030204" pitchFamily="18" charset="0"/>
                      </a:rPr>
                      <m:t>𝑧</m:t>
                    </m:r>
                    <m:r>
                      <a:rPr sz="3600" i="1">
                        <a:solidFill>
                          <a:srgbClr val="0A0A0A"/>
                        </a:solidFill>
                        <a:latin typeface="Cambria Math" panose="02040503050406030204" pitchFamily="18" charset="0"/>
                      </a:rPr>
                      <m:t>)=</m:t>
                    </m:r>
                    <m:sSup>
                      <m:sSupPr>
                        <m:ctrlPr>
                          <a:rPr sz="3600" i="1">
                            <a:solidFill>
                              <a:srgbClr val="0A0A0A"/>
                            </a:solidFill>
                            <a:latin typeface="Cambria Math" panose="02040503050406030204" pitchFamily="18" charset="0"/>
                          </a:rPr>
                        </m:ctrlPr>
                      </m:sSupPr>
                      <m:e>
                        <m:d>
                          <m:dPr>
                            <m:begChr m:val="["/>
                            <m:endChr m:val="]"/>
                            <m:ctrlPr>
                              <a:rPr sz="3600" i="1">
                                <a:solidFill>
                                  <a:srgbClr val="0A0A0A"/>
                                </a:solidFill>
                                <a:latin typeface="Cambria Math" panose="02040503050406030204" pitchFamily="18" charset="0"/>
                              </a:rPr>
                            </m:ctrlPr>
                          </m:dPr>
                          <m:e>
                            <m:r>
                              <a:rPr sz="3600" i="1">
                                <a:solidFill>
                                  <a:srgbClr val="0A0A0A"/>
                                </a:solidFill>
                                <a:latin typeface="Cambria Math" panose="02040503050406030204" pitchFamily="18" charset="0"/>
                              </a:rPr>
                              <m:t>𝑧</m:t>
                            </m:r>
                            <m:sSubSup>
                              <m:sSubSupPr>
                                <m:ctrlPr>
                                  <a:rPr sz="3600" i="1">
                                    <a:solidFill>
                                      <a:srgbClr val="0A0A0A"/>
                                    </a:solidFill>
                                    <a:latin typeface="Cambria Math" panose="02040503050406030204" pitchFamily="18" charset="0"/>
                                  </a:rPr>
                                </m:ctrlPr>
                              </m:sSubSupPr>
                              <m:e>
                                <m:r>
                                  <a:rPr sz="3600" i="1">
                                    <a:solidFill>
                                      <a:srgbClr val="0A0A0A"/>
                                    </a:solidFill>
                                    <a:latin typeface="Cambria Math" panose="02040503050406030204" pitchFamily="18" charset="0"/>
                                  </a:rPr>
                                  <m:t>𝐷</m:t>
                                </m:r>
                              </m:e>
                              <m:sub>
                                <m:r>
                                  <a:rPr sz="3600" i="1">
                                    <a:solidFill>
                                      <a:srgbClr val="0A0A0A"/>
                                    </a:solidFill>
                                    <a:latin typeface="Cambria Math" panose="02040503050406030204" pitchFamily="18" charset="0"/>
                                  </a:rPr>
                                  <m:t>𝑀</m:t>
                                </m:r>
                              </m:sub>
                              <m:sup>
                                <m:r>
                                  <a:rPr sz="3600" i="1">
                                    <a:solidFill>
                                      <a:srgbClr val="0A0A0A"/>
                                    </a:solidFill>
                                    <a:latin typeface="Cambria Math" panose="02040503050406030204" pitchFamily="18" charset="0"/>
                                  </a:rPr>
                                  <m:t>2</m:t>
                                </m:r>
                              </m:sup>
                            </m:sSubSup>
                            <m:r>
                              <a:rPr sz="3600" i="1">
                                <a:solidFill>
                                  <a:srgbClr val="0A0A0A"/>
                                </a:solidFill>
                                <a:latin typeface="Cambria Math" panose="02040503050406030204" pitchFamily="18" charset="0"/>
                              </a:rPr>
                              <m:t>(</m:t>
                            </m:r>
                            <m:r>
                              <a:rPr sz="3600" i="1">
                                <a:solidFill>
                                  <a:srgbClr val="0A0A0A"/>
                                </a:solidFill>
                                <a:latin typeface="Cambria Math" panose="02040503050406030204" pitchFamily="18" charset="0"/>
                              </a:rPr>
                              <m:t>𝑧</m:t>
                            </m:r>
                            <m:r>
                              <a:rPr sz="3600" i="1">
                                <a:solidFill>
                                  <a:srgbClr val="0A0A0A"/>
                                </a:solidFill>
                                <a:latin typeface="Cambria Math" panose="02040503050406030204" pitchFamily="18" charset="0"/>
                              </a:rPr>
                              <m:t>)</m:t>
                            </m:r>
                            <m:sSub>
                              <m:sSubPr>
                                <m:ctrlPr>
                                  <a:rPr sz="3600" i="1">
                                    <a:solidFill>
                                      <a:srgbClr val="0A0A0A"/>
                                    </a:solidFill>
                                    <a:latin typeface="Cambria Math" panose="02040503050406030204" pitchFamily="18" charset="0"/>
                                  </a:rPr>
                                </m:ctrlPr>
                              </m:sSubPr>
                              <m:e>
                                <m:r>
                                  <a:rPr sz="3600" i="1">
                                    <a:solidFill>
                                      <a:srgbClr val="0A0A0A"/>
                                    </a:solidFill>
                                    <a:latin typeface="Cambria Math" panose="02040503050406030204" pitchFamily="18" charset="0"/>
                                  </a:rPr>
                                  <m:t>𝐷</m:t>
                                </m:r>
                              </m:e>
                              <m:sub>
                                <m:r>
                                  <a:rPr sz="3600" i="1">
                                    <a:solidFill>
                                      <a:srgbClr val="0A0A0A"/>
                                    </a:solidFill>
                                    <a:latin typeface="Cambria Math" panose="02040503050406030204" pitchFamily="18" charset="0"/>
                                  </a:rPr>
                                  <m:t>𝐻</m:t>
                                </m:r>
                              </m:sub>
                            </m:sSub>
                            <m:r>
                              <a:rPr sz="3600" i="1">
                                <a:solidFill>
                                  <a:srgbClr val="0A0A0A"/>
                                </a:solidFill>
                                <a:latin typeface="Cambria Math" panose="02040503050406030204" pitchFamily="18" charset="0"/>
                              </a:rPr>
                              <m:t>(</m:t>
                            </m:r>
                            <m:r>
                              <a:rPr sz="3600" i="1">
                                <a:solidFill>
                                  <a:srgbClr val="0A0A0A"/>
                                </a:solidFill>
                                <a:latin typeface="Cambria Math" panose="02040503050406030204" pitchFamily="18" charset="0"/>
                              </a:rPr>
                              <m:t>𝑧</m:t>
                            </m:r>
                            <m:r>
                              <a:rPr sz="3600" i="1">
                                <a:solidFill>
                                  <a:srgbClr val="0A0A0A"/>
                                </a:solidFill>
                                <a:latin typeface="Cambria Math" panose="02040503050406030204" pitchFamily="18" charset="0"/>
                              </a:rPr>
                              <m:t>)</m:t>
                            </m:r>
                          </m:e>
                        </m:d>
                      </m:e>
                      <m:sup>
                        <m:f>
                          <m:fPr>
                            <m:type m:val="lin"/>
                            <m:ctrlPr>
                              <a:rPr sz="3600" i="1">
                                <a:solidFill>
                                  <a:srgbClr val="0A0A0A"/>
                                </a:solidFill>
                                <a:latin typeface="Cambria Math" panose="02040503050406030204" pitchFamily="18" charset="0"/>
                              </a:rPr>
                            </m:ctrlPr>
                          </m:fPr>
                          <m:num>
                            <m:r>
                              <a:rPr sz="3600" i="1">
                                <a:solidFill>
                                  <a:srgbClr val="0A0A0A"/>
                                </a:solidFill>
                                <a:latin typeface="Cambria Math" panose="02040503050406030204" pitchFamily="18" charset="0"/>
                              </a:rPr>
                              <m:t>1</m:t>
                            </m:r>
                          </m:num>
                          <m:den>
                            <m:r>
                              <a:rPr sz="3600" i="1">
                                <a:solidFill>
                                  <a:srgbClr val="0A0A0A"/>
                                </a:solidFill>
                                <a:latin typeface="Cambria Math" panose="02040503050406030204" pitchFamily="18" charset="0"/>
                              </a:rPr>
                              <m:t>3</m:t>
                            </m:r>
                          </m:den>
                        </m:f>
                      </m:sup>
                    </m:sSup>
                  </m:oMath>
                </a14:m>
                <a:r>
                  <a:t>(Volume-averaged/Isotropic Distance):</a:t>
                </a:r>
                <a:r>
                  <a:rPr b="0"/>
                  <a:t> A combined measurement, used to average over directional differences. </a:t>
                </a:r>
              </a:p>
            </p:txBody>
          </p:sp>
        </mc:Choice>
        <mc:Fallback>
          <p:sp>
            <p:nvSpPr>
              <p:cNvPr id="263" name="(Volume-averaged/Isotropic Distance): A combined measurement, used to average over directional differences."/>
              <p:cNvSpPr txBox="1">
                <a:spLocks noRot="1" noChangeAspect="1" noMove="1" noResize="1" noEditPoints="1" noAdjustHandles="1" noChangeArrowheads="1" noChangeShapeType="1" noTextEdit="1"/>
              </p:cNvSpPr>
              <p:nvPr/>
            </p:nvSpPr>
            <p:spPr>
              <a:xfrm>
                <a:off x="13135016" y="9952420"/>
                <a:ext cx="10864525" cy="1655390"/>
              </a:xfrm>
              <a:prstGeom prst="rect">
                <a:avLst/>
              </a:prstGeom>
              <a:blipFill>
                <a:blip r:embed="rId6"/>
                <a:stretch>
                  <a:fillRect l="-1636" t="-36641" r="-1636" b="-9160"/>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EG">
                    <a:noFill/>
                  </a:rPr>
                  <a:t> </a:t>
                </a:r>
              </a:p>
            </p:txBody>
          </p:sp>
        </mc:Fallback>
      </mc:AlternateContent>
      <mc:AlternateContent xmlns:mc="http://schemas.openxmlformats.org/markup-compatibility/2006">
        <mc:Choice xmlns:a14="http://schemas.microsoft.com/office/drawing/2010/main" Requires="a14">
          <p:sp>
            <p:nvSpPr>
              <p:cNvPr id="264" name="(Sound Horizon at Drag Epoch): The standard ruler scale, often reported in Mpc (around ~147 Mpc)."/>
              <p:cNvSpPr txBox="1"/>
              <p:nvPr/>
            </p:nvSpPr>
            <p:spPr>
              <a:xfrm>
                <a:off x="13202152" y="11670157"/>
                <a:ext cx="10730253" cy="1078827"/>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50800" tIns="50800" rIns="50800" bIns="50800" anchor="ctr">
                <a:spAutoFit/>
              </a:bodyPr>
              <a:lstStyle/>
              <a:p>
                <a:pPr algn="just" defTabSz="457200">
                  <a:defRPr sz="3000">
                    <a:solidFill>
                      <a:srgbClr val="0A0A0A"/>
                    </a:solidFill>
                    <a:latin typeface="Arial"/>
                    <a:ea typeface="Arial"/>
                    <a:cs typeface="Arial"/>
                    <a:sym typeface="Arial"/>
                  </a:defRPr>
                </a:pPr>
                <a14:m>
                  <m:oMath xmlns:m="http://schemas.openxmlformats.org/officeDocument/2006/math">
                    <m:sSub>
                      <m:sSubPr>
                        <m:ctrlPr>
                          <a:rPr sz="3750">
                            <a:solidFill>
                              <a:srgbClr val="0A0A0A"/>
                            </a:solidFill>
                            <a:latin typeface="Cambria Math" panose="02040503050406030204" pitchFamily="18" charset="0"/>
                          </a:rPr>
                        </m:ctrlPr>
                      </m:sSubPr>
                      <m:e>
                        <m:r>
                          <a:rPr sz="3750" i="1">
                            <a:solidFill>
                              <a:srgbClr val="0A0A0A"/>
                            </a:solidFill>
                            <a:latin typeface="Cambria Math" panose="02040503050406030204" pitchFamily="18" charset="0"/>
                          </a:rPr>
                          <m:t>𝑟</m:t>
                        </m:r>
                      </m:e>
                      <m:sub>
                        <m:r>
                          <a:rPr sz="3750" i="1">
                            <a:solidFill>
                              <a:srgbClr val="0A0A0A"/>
                            </a:solidFill>
                            <a:latin typeface="Cambria Math" panose="02040503050406030204" pitchFamily="18" charset="0"/>
                          </a:rPr>
                          <m:t>𝑑</m:t>
                        </m:r>
                      </m:sub>
                    </m:sSub>
                  </m:oMath>
                </a14:m>
                <a:r>
                  <a:t> </a:t>
                </a:r>
                <a:r>
                  <a:rPr b="1"/>
                  <a:t>(Sound Horizon at Drag Epoch):</a:t>
                </a:r>
                <a:r>
                  <a:t> The standard ruler scale, often reported in Mpc (around ~147 Mpc).</a:t>
                </a:r>
              </a:p>
            </p:txBody>
          </p:sp>
        </mc:Choice>
        <mc:Fallback>
          <p:sp>
            <p:nvSpPr>
              <p:cNvPr id="264" name="(Sound Horizon at Drag Epoch): The standard ruler scale, often reported in Mpc (around ~147 Mpc)."/>
              <p:cNvSpPr txBox="1">
                <a:spLocks noRot="1" noChangeAspect="1" noMove="1" noResize="1" noEditPoints="1" noAdjustHandles="1" noChangeArrowheads="1" noChangeShapeType="1" noTextEdit="1"/>
              </p:cNvSpPr>
              <p:nvPr/>
            </p:nvSpPr>
            <p:spPr>
              <a:xfrm>
                <a:off x="13202152" y="11670157"/>
                <a:ext cx="10730253" cy="1078827"/>
              </a:xfrm>
              <a:prstGeom prst="rect">
                <a:avLst/>
              </a:prstGeom>
              <a:blipFill>
                <a:blip r:embed="rId7"/>
                <a:stretch>
                  <a:fillRect l="-1655" r="-1655" b="-18605"/>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EG">
                    <a:noFill/>
                  </a:rPr>
                  <a:t> </a:t>
                </a:r>
              </a:p>
            </p:txBody>
          </p:sp>
        </mc:Fallback>
      </mc:AlternateContent>
      <p:sp>
        <p:nvSpPr>
          <p:cNvPr id="265" name="The Chevallier-Linder-Polarski (CLP) parameterization is one of the most widely used mathematical models to describe evolving (dynamical) dark energy."/>
          <p:cNvSpPr txBox="1"/>
          <p:nvPr/>
        </p:nvSpPr>
        <p:spPr>
          <a:xfrm>
            <a:off x="740515" y="1604654"/>
            <a:ext cx="12596668" cy="16868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just" defTabSz="457200">
              <a:defRPr sz="3600">
                <a:solidFill>
                  <a:srgbClr val="000000"/>
                </a:solidFill>
                <a:latin typeface="Arial"/>
                <a:ea typeface="Arial"/>
                <a:cs typeface="Arial"/>
                <a:sym typeface="Arial"/>
              </a:defRPr>
            </a:pPr>
            <a:r>
              <a:t>The </a:t>
            </a:r>
            <a:r>
              <a:rPr b="1">
                <a:solidFill>
                  <a:srgbClr val="0A0A0A"/>
                </a:solidFill>
              </a:rPr>
              <a:t>Chevallier-Linder-Polarski (CLP)</a:t>
            </a:r>
            <a:r>
              <a:rPr>
                <a:solidFill>
                  <a:srgbClr val="0A0A0A"/>
                </a:solidFill>
              </a:rPr>
              <a:t> parameterization is </a:t>
            </a:r>
            <a:r>
              <a:t>one of the most widely used mathematical models to describe </a:t>
            </a:r>
            <a:r>
              <a:rPr b="1"/>
              <a:t>evolving (dynamical) dark energy</a:t>
            </a:r>
            <a:r>
              <a:rPr>
                <a:solidFill>
                  <a:srgbClr val="0A0A0A"/>
                </a:solidFill>
              </a:rPr>
              <a:t>.</a:t>
            </a:r>
          </a:p>
        </p:txBody>
      </p:sp>
      <mc:AlternateContent xmlns:mc="http://schemas.openxmlformats.org/markup-compatibility/2006">
        <mc:Choice xmlns:a14="http://schemas.microsoft.com/office/drawing/2010/main" Requires="a14">
          <p:sp>
            <p:nvSpPr>
              <p:cNvPr id="266" name="Equation"/>
              <p:cNvSpPr txBox="1"/>
              <p:nvPr/>
            </p:nvSpPr>
            <p:spPr>
              <a:xfrm>
                <a:off x="4039283" y="3987222"/>
                <a:ext cx="5999133" cy="1222820"/>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b>
                        <m:sSubPr>
                          <m:ctrlPr>
                            <a:rPr sz="4900">
                              <a:solidFill>
                                <a:srgbClr val="000000"/>
                              </a:solidFill>
                              <a:latin typeface="Cambria Math" panose="02040503050406030204" pitchFamily="18" charset="0"/>
                            </a:rPr>
                          </m:ctrlPr>
                        </m:sSubPr>
                        <m:e>
                          <m:r>
                            <a:rPr sz="4900" i="1">
                              <a:solidFill>
                                <a:srgbClr val="000000"/>
                              </a:solidFill>
                              <a:latin typeface="Cambria Math" panose="02040503050406030204" pitchFamily="18" charset="0"/>
                            </a:rPr>
                            <m:t>𝑤</m:t>
                          </m:r>
                        </m:e>
                        <m:sub>
                          <m:r>
                            <a:rPr sz="4900" i="1">
                              <a:solidFill>
                                <a:srgbClr val="000000"/>
                              </a:solidFill>
                              <a:latin typeface="Cambria Math" panose="02040503050406030204" pitchFamily="18" charset="0"/>
                            </a:rPr>
                            <m:t>𝐶𝐿𝑃</m:t>
                          </m:r>
                        </m:sub>
                      </m:sSub>
                      <m:r>
                        <a:rPr sz="4900" i="1">
                          <a:solidFill>
                            <a:srgbClr val="000000"/>
                          </a:solidFill>
                          <a:latin typeface="Cambria Math" panose="02040503050406030204" pitchFamily="18" charset="0"/>
                        </a:rPr>
                        <m:t>(</m:t>
                      </m:r>
                      <m:r>
                        <a:rPr sz="4900" i="1">
                          <a:solidFill>
                            <a:srgbClr val="000000"/>
                          </a:solidFill>
                          <a:latin typeface="Cambria Math" panose="02040503050406030204" pitchFamily="18" charset="0"/>
                        </a:rPr>
                        <m:t>𝑧</m:t>
                      </m:r>
                      <m:r>
                        <a:rPr sz="4900" i="1">
                          <a:solidFill>
                            <a:srgbClr val="000000"/>
                          </a:solidFill>
                          <a:latin typeface="Cambria Math" panose="02040503050406030204" pitchFamily="18" charset="0"/>
                        </a:rPr>
                        <m:t>)=</m:t>
                      </m:r>
                      <m:sSub>
                        <m:sSubPr>
                          <m:ctrlPr>
                            <a:rPr sz="4900" i="1">
                              <a:solidFill>
                                <a:srgbClr val="000000"/>
                              </a:solidFill>
                              <a:latin typeface="Cambria Math" panose="02040503050406030204" pitchFamily="18" charset="0"/>
                            </a:rPr>
                          </m:ctrlPr>
                        </m:sSubPr>
                        <m:e>
                          <m:r>
                            <a:rPr sz="4900" i="1">
                              <a:solidFill>
                                <a:srgbClr val="000000"/>
                              </a:solidFill>
                              <a:latin typeface="Cambria Math" panose="02040503050406030204" pitchFamily="18" charset="0"/>
                            </a:rPr>
                            <m:t>𝑤</m:t>
                          </m:r>
                        </m:e>
                        <m:sub>
                          <m:r>
                            <a:rPr sz="4900" i="1">
                              <a:solidFill>
                                <a:srgbClr val="000000"/>
                              </a:solidFill>
                              <a:latin typeface="Cambria Math" panose="02040503050406030204" pitchFamily="18" charset="0"/>
                            </a:rPr>
                            <m:t>0</m:t>
                          </m:r>
                        </m:sub>
                      </m:sSub>
                      <m:r>
                        <a:rPr sz="4900" i="1">
                          <a:solidFill>
                            <a:srgbClr val="000000"/>
                          </a:solidFill>
                          <a:latin typeface="Cambria Math" panose="02040503050406030204" pitchFamily="18" charset="0"/>
                        </a:rPr>
                        <m:t>+</m:t>
                      </m:r>
                      <m:sSub>
                        <m:sSubPr>
                          <m:ctrlPr>
                            <a:rPr sz="4900" i="1">
                              <a:solidFill>
                                <a:srgbClr val="000000"/>
                              </a:solidFill>
                              <a:latin typeface="Cambria Math" panose="02040503050406030204" pitchFamily="18" charset="0"/>
                            </a:rPr>
                          </m:ctrlPr>
                        </m:sSubPr>
                        <m:e>
                          <m:r>
                            <a:rPr sz="4900" i="1">
                              <a:solidFill>
                                <a:srgbClr val="000000"/>
                              </a:solidFill>
                              <a:latin typeface="Cambria Math" panose="02040503050406030204" pitchFamily="18" charset="0"/>
                            </a:rPr>
                            <m:t>𝑤</m:t>
                          </m:r>
                        </m:e>
                        <m:sub>
                          <m:r>
                            <a:rPr sz="4900" i="1">
                              <a:solidFill>
                                <a:srgbClr val="000000"/>
                              </a:solidFill>
                              <a:latin typeface="Cambria Math" panose="02040503050406030204" pitchFamily="18" charset="0"/>
                            </a:rPr>
                            <m:t>𝑎</m:t>
                          </m:r>
                        </m:sub>
                      </m:sSub>
                      <m:f>
                        <m:fPr>
                          <m:ctrlPr>
                            <a:rPr sz="4900" i="1">
                              <a:solidFill>
                                <a:srgbClr val="000000"/>
                              </a:solidFill>
                              <a:latin typeface="Cambria Math" panose="02040503050406030204" pitchFamily="18" charset="0"/>
                            </a:rPr>
                          </m:ctrlPr>
                        </m:fPr>
                        <m:num>
                          <m:r>
                            <a:rPr sz="4900" i="1">
                              <a:solidFill>
                                <a:srgbClr val="000000"/>
                              </a:solidFill>
                              <a:latin typeface="Cambria Math" panose="02040503050406030204" pitchFamily="18" charset="0"/>
                            </a:rPr>
                            <m:t>𝑧</m:t>
                          </m:r>
                        </m:num>
                        <m:den>
                          <m:r>
                            <a:rPr sz="4900" i="1">
                              <a:solidFill>
                                <a:srgbClr val="000000"/>
                              </a:solidFill>
                              <a:latin typeface="Cambria Math" panose="02040503050406030204" pitchFamily="18" charset="0"/>
                            </a:rPr>
                            <m:t>1+</m:t>
                          </m:r>
                          <m:r>
                            <a:rPr sz="4900" i="1">
                              <a:solidFill>
                                <a:srgbClr val="000000"/>
                              </a:solidFill>
                              <a:latin typeface="Cambria Math" panose="02040503050406030204" pitchFamily="18" charset="0"/>
                            </a:rPr>
                            <m:t>𝑧</m:t>
                          </m:r>
                        </m:den>
                      </m:f>
                    </m:oMath>
                  </m:oMathPara>
                </a14:m>
                <a:endParaRPr sz="4900"/>
              </a:p>
            </p:txBody>
          </p:sp>
        </mc:Choice>
        <mc:Fallback>
          <p:sp>
            <p:nvSpPr>
              <p:cNvPr id="266" name="Equation"/>
              <p:cNvSpPr txBox="1">
                <a:spLocks noRot="1" noChangeAspect="1" noMove="1" noResize="1" noEditPoints="1" noAdjustHandles="1" noChangeArrowheads="1" noChangeShapeType="1" noTextEdit="1"/>
              </p:cNvSpPr>
              <p:nvPr/>
            </p:nvSpPr>
            <p:spPr>
              <a:xfrm>
                <a:off x="4039283" y="3987222"/>
                <a:ext cx="5999133" cy="1222820"/>
              </a:xfrm>
              <a:prstGeom prst="rect">
                <a:avLst/>
              </a:prstGeom>
              <a:blipFill>
                <a:blip r:embed="rId8"/>
                <a:stretch>
                  <a:fillRect l="-2537" r="-13108" b="-21429"/>
                </a:stretch>
              </a:blipFill>
              <a:ln w="12700">
                <a:miter lim="400000"/>
              </a:ln>
            </p:spPr>
            <p:txBody>
              <a:bodyPr/>
              <a:lstStyle/>
              <a:p>
                <a:r>
                  <a:rPr lang="en-EG">
                    <a:noFill/>
                  </a:rPr>
                  <a:t> </a:t>
                </a:r>
              </a:p>
            </p:txBody>
          </p:sp>
        </mc:Fallback>
      </mc:AlternateContent>
      <p:sp>
        <p:nvSpPr>
          <p:cNvPr id="267" name="GeomGravX: 10 Years of Geometric Foundations of Gravity and eXtensions"/>
          <p:cNvSpPr txBox="1"/>
          <p:nvPr/>
        </p:nvSpPr>
        <p:spPr>
          <a:xfrm>
            <a:off x="323344" y="12842681"/>
            <a:ext cx="10330608"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57200">
              <a:defRPr>
                <a:solidFill>
                  <a:srgbClr val="000000"/>
                </a:solidFill>
                <a:latin typeface="Helvetica"/>
                <a:ea typeface="Helvetica"/>
                <a:cs typeface="Helvetica"/>
                <a:sym typeface="Helvetica"/>
              </a:defRPr>
            </a:lvl1pPr>
          </a:lstStyle>
          <a:p>
            <a:r>
              <a:t>GeomGravX: 10 Years of Geometric Foundations of Gravity and eXtensions</a:t>
            </a:r>
          </a:p>
        </p:txBody>
      </p:sp>
      <p:sp>
        <p:nvSpPr>
          <p:cNvPr id="268" name="Tartu University,  29 June - 3 July 2026"/>
          <p:cNvSpPr txBox="1"/>
          <p:nvPr/>
        </p:nvSpPr>
        <p:spPr>
          <a:xfrm>
            <a:off x="18378760" y="12713806"/>
            <a:ext cx="5467503" cy="46136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a:solidFill>
                  <a:srgbClr val="000000"/>
                </a:solidFill>
              </a:defRPr>
            </a:lvl1pPr>
          </a:lstStyle>
          <a:p>
            <a:r>
              <a:t>Tartu University,  29 June - 3 July 2026 </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 name="Clustered Chaplygin Gas: Observational constrains from BAO"/>
          <p:cNvSpPr txBox="1"/>
          <p:nvPr/>
        </p:nvSpPr>
        <p:spPr>
          <a:xfrm>
            <a:off x="537892" y="670665"/>
            <a:ext cx="17926813" cy="8205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800" b="1" u="sng">
                <a:solidFill>
                  <a:srgbClr val="000000"/>
                </a:solidFill>
              </a:defRPr>
            </a:lvl1pPr>
          </a:lstStyle>
          <a:p>
            <a:r>
              <a:t>Clustered Chaplygin Gas: Observational constrains from BAO</a:t>
            </a:r>
          </a:p>
        </p:txBody>
      </p:sp>
      <p:pic>
        <p:nvPicPr>
          <p:cNvPr id="271" name="LCDM_DESI_PLK18.png" descr="LCDM_DESI_PLK18.png"/>
          <p:cNvPicPr>
            <a:picLocks noChangeAspect="1"/>
          </p:cNvPicPr>
          <p:nvPr/>
        </p:nvPicPr>
        <p:blipFill>
          <a:blip r:embed="rId2"/>
          <a:stretch>
            <a:fillRect/>
          </a:stretch>
        </p:blipFill>
        <p:spPr>
          <a:xfrm>
            <a:off x="1509863" y="4802522"/>
            <a:ext cx="8812820" cy="6492810"/>
          </a:xfrm>
          <a:prstGeom prst="rect">
            <a:avLst/>
          </a:prstGeom>
          <a:ln w="12700">
            <a:miter lim="400000"/>
          </a:ln>
        </p:spPr>
      </p:pic>
      <p:grpSp>
        <p:nvGrpSpPr>
          <p:cNvPr id="275" name="Group"/>
          <p:cNvGrpSpPr/>
          <p:nvPr/>
        </p:nvGrpSpPr>
        <p:grpSpPr>
          <a:xfrm>
            <a:off x="12873763" y="1670252"/>
            <a:ext cx="8983396" cy="6618480"/>
            <a:chOff x="0" y="0"/>
            <a:chExt cx="8983395" cy="6618478"/>
          </a:xfrm>
        </p:grpSpPr>
        <p:pic>
          <p:nvPicPr>
            <p:cNvPr id="272" name="CMB_vs_DESI_ConfRegs.png" descr="CMB_vs_DESI_ConfRegs.png"/>
            <p:cNvPicPr>
              <a:picLocks noChangeAspect="1"/>
            </p:cNvPicPr>
            <p:nvPr/>
          </p:nvPicPr>
          <p:blipFill>
            <a:blip r:embed="rId3"/>
            <a:stretch>
              <a:fillRect/>
            </a:stretch>
          </p:blipFill>
          <p:spPr>
            <a:xfrm>
              <a:off x="0" y="0"/>
              <a:ext cx="8983396" cy="6618479"/>
            </a:xfrm>
            <a:prstGeom prst="rect">
              <a:avLst/>
            </a:prstGeom>
            <a:ln w="12700" cap="flat">
              <a:noFill/>
              <a:miter lim="400000"/>
            </a:ln>
            <a:effectLst/>
          </p:spPr>
        </p:pic>
        <p:sp>
          <p:nvSpPr>
            <p:cNvPr id="273" name="Rectangle"/>
            <p:cNvSpPr/>
            <p:nvPr/>
          </p:nvSpPr>
          <p:spPr>
            <a:xfrm>
              <a:off x="2948958" y="4186979"/>
              <a:ext cx="1045074" cy="506161"/>
            </a:xfrm>
            <a:prstGeom prst="rect">
              <a:avLst/>
            </a:prstGeom>
            <a:solidFill>
              <a:srgbClr val="FFFFFF"/>
            </a:solidFill>
            <a:ln w="12700" cap="flat">
              <a:noFill/>
              <a:miter lim="400000"/>
            </a:ln>
            <a:effectLst/>
          </p:spPr>
          <p:txBody>
            <a:bodyPr wrap="square" lIns="50800" tIns="50800" rIns="50800" bIns="50800" numCol="1" anchor="ctr">
              <a:noAutofit/>
            </a:bodyPr>
            <a:lstStyle/>
            <a:p>
              <a:pPr defTabSz="825500">
                <a:defRPr sz="3200">
                  <a:solidFill>
                    <a:srgbClr val="FFFFFF"/>
                  </a:solidFill>
                  <a:latin typeface="Helvetica Neue Medium"/>
                  <a:ea typeface="Helvetica Neue Medium"/>
                  <a:cs typeface="Helvetica Neue Medium"/>
                  <a:sym typeface="Helvetica Neue Medium"/>
                </a:defRPr>
              </a:pPr>
              <a:endParaRPr/>
            </a:p>
          </p:txBody>
        </p:sp>
        <mc:AlternateContent xmlns:mc="http://schemas.openxmlformats.org/markup-compatibility/2006">
          <mc:Choice xmlns:a14="http://schemas.microsoft.com/office/drawing/2010/main" Requires="a14">
            <p:sp>
              <p:nvSpPr>
                <p:cNvPr id="274" name="Equation"/>
                <p:cNvSpPr txBox="1"/>
                <p:nvPr/>
              </p:nvSpPr>
              <p:spPr>
                <a:xfrm>
                  <a:off x="3114527" y="4402258"/>
                  <a:ext cx="704217" cy="361836"/>
                </a:xfrm>
                <a:prstGeom prst="rect">
                  <a:avLst/>
                </a:prstGeom>
                <a:noFill/>
                <a:ln w="12700" cap="flat">
                  <a:noFill/>
                  <a:miter lim="400000"/>
                </a:ln>
                <a:effectLst/>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b>
                          <m:sSubPr>
                            <m:ctrlPr>
                              <a:rPr sz="3400">
                                <a:solidFill>
                                  <a:srgbClr val="5E5E5E"/>
                                </a:solidFill>
                                <a:latin typeface="Cambria Math" panose="02040503050406030204" pitchFamily="18" charset="0"/>
                              </a:rPr>
                            </m:ctrlPr>
                          </m:sSubPr>
                          <m:e>
                            <m:r>
                              <a:rPr sz="3400" i="1">
                                <a:solidFill>
                                  <a:srgbClr val="5E5E5E"/>
                                </a:solidFill>
                                <a:latin typeface="Cambria Math" panose="02040503050406030204" pitchFamily="18" charset="0"/>
                              </a:rPr>
                              <m:t>𝑟</m:t>
                            </m:r>
                          </m:e>
                          <m:sub>
                            <m:r>
                              <a:rPr sz="3400" i="1">
                                <a:solidFill>
                                  <a:srgbClr val="5E5E5E"/>
                                </a:solidFill>
                                <a:latin typeface="Cambria Math" panose="02040503050406030204" pitchFamily="18" charset="0"/>
                              </a:rPr>
                              <m:t>𝑑𝑟𝑎𝑔</m:t>
                            </m:r>
                          </m:sub>
                        </m:sSub>
                      </m:oMath>
                    </m:oMathPara>
                  </a14:m>
                  <a:endParaRPr sz="3400">
                    <a:solidFill>
                      <a:srgbClr val="5E5E5E"/>
                    </a:solidFill>
                  </a:endParaRPr>
                </a:p>
              </p:txBody>
            </p:sp>
          </mc:Choice>
          <mc:Fallback>
            <p:sp>
              <p:nvSpPr>
                <p:cNvPr id="274" name="Equation"/>
                <p:cNvSpPr txBox="1">
                  <a:spLocks noRot="1" noChangeAspect="1" noMove="1" noResize="1" noEditPoints="1" noAdjustHandles="1" noChangeArrowheads="1" noChangeShapeType="1" noTextEdit="1"/>
                </p:cNvSpPr>
                <p:nvPr/>
              </p:nvSpPr>
              <p:spPr>
                <a:xfrm>
                  <a:off x="3114527" y="4402258"/>
                  <a:ext cx="704217" cy="361836"/>
                </a:xfrm>
                <a:prstGeom prst="rect">
                  <a:avLst/>
                </a:prstGeom>
                <a:blipFill>
                  <a:blip r:embed="rId4"/>
                  <a:stretch>
                    <a:fillRect l="-16071" r="-51786" b="-93103"/>
                  </a:stretch>
                </a:blipFill>
                <a:ln w="12700" cap="flat">
                  <a:noFill/>
                  <a:miter lim="400000"/>
                </a:ln>
                <a:effectLst/>
              </p:spPr>
              <p:txBody>
                <a:bodyPr/>
                <a:lstStyle/>
                <a:p>
                  <a:r>
                    <a:rPr lang="en-EG">
                      <a:noFill/>
                    </a:rPr>
                    <a:t> </a:t>
                  </a:r>
                </a:p>
              </p:txBody>
            </p:sp>
          </mc:Fallback>
        </mc:AlternateContent>
      </p:grpSp>
      <mc:AlternateContent xmlns:mc="http://schemas.openxmlformats.org/markup-compatibility/2006">
        <mc:Choice xmlns:a14="http://schemas.microsoft.com/office/drawing/2010/main" Requires="a14">
          <p:sp>
            <p:nvSpPr>
              <p:cNvPr id="276" name="DESI BAO constraints   with higher values than previous SDSS measurements"/>
              <p:cNvSpPr txBox="1"/>
              <p:nvPr/>
            </p:nvSpPr>
            <p:spPr>
              <a:xfrm>
                <a:off x="1227174" y="2714717"/>
                <a:ext cx="9378198" cy="1325143"/>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50800" tIns="50800" rIns="50800" bIns="50800" anchor="ctr">
                <a:spAutoFit/>
              </a:bodyPr>
              <a:lstStyle/>
              <a:p>
                <a:pPr>
                  <a:defRPr sz="3600">
                    <a:solidFill>
                      <a:srgbClr val="000000"/>
                    </a:solidFill>
                  </a:defRPr>
                </a:pPr>
                <a:r>
                  <a:t>DESI BAO constraints </a:t>
                </a:r>
                <a14:m>
                  <m:oMath xmlns:m="http://schemas.openxmlformats.org/officeDocument/2006/math">
                    <m:sSub>
                      <m:sSubPr>
                        <m:ctrlPr>
                          <a:rPr sz="4350">
                            <a:solidFill>
                              <a:srgbClr val="000000"/>
                            </a:solidFill>
                            <a:latin typeface="Cambria Math" panose="02040503050406030204" pitchFamily="18" charset="0"/>
                          </a:rPr>
                        </m:ctrlPr>
                      </m:sSubPr>
                      <m:e>
                        <m:r>
                          <a:rPr sz="4350" i="1">
                            <a:solidFill>
                              <a:srgbClr val="000000"/>
                            </a:solidFill>
                            <a:latin typeface="Cambria Math" panose="02040503050406030204" pitchFamily="18" charset="0"/>
                          </a:rPr>
                          <m:t>𝐻</m:t>
                        </m:r>
                      </m:e>
                      <m:sub>
                        <m:r>
                          <a:rPr sz="4350" i="1">
                            <a:solidFill>
                              <a:srgbClr val="000000"/>
                            </a:solidFill>
                            <a:latin typeface="Cambria Math" panose="02040503050406030204" pitchFamily="18" charset="0"/>
                          </a:rPr>
                          <m:t>0</m:t>
                        </m:r>
                      </m:sub>
                    </m:sSub>
                  </m:oMath>
                </a14:m>
                <a:r>
                  <a:t> with higher values than previous SDSS measurements </a:t>
                </a:r>
              </a:p>
            </p:txBody>
          </p:sp>
        </mc:Choice>
        <mc:Fallback>
          <p:sp>
            <p:nvSpPr>
              <p:cNvPr id="276" name="DESI BAO constraints   with higher values than previous SDSS measurements"/>
              <p:cNvSpPr txBox="1">
                <a:spLocks noRot="1" noChangeAspect="1" noMove="1" noResize="1" noEditPoints="1" noAdjustHandles="1" noChangeArrowheads="1" noChangeShapeType="1" noTextEdit="1"/>
              </p:cNvSpPr>
              <p:nvPr/>
            </p:nvSpPr>
            <p:spPr>
              <a:xfrm>
                <a:off x="1227174" y="2714717"/>
                <a:ext cx="9378198" cy="1325143"/>
              </a:xfrm>
              <a:prstGeom prst="rect">
                <a:avLst/>
              </a:prstGeom>
              <a:blipFill>
                <a:blip r:embed="rId5"/>
                <a:stretch>
                  <a:fillRect l="-1216" r="-2432" b="-15094"/>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EG">
                    <a:noFill/>
                  </a:rPr>
                  <a:t> </a:t>
                </a:r>
              </a:p>
            </p:txBody>
          </p:sp>
        </mc:Fallback>
      </mc:AlternateContent>
      <mc:AlternateContent xmlns:mc="http://schemas.openxmlformats.org/markup-compatibility/2006">
        <mc:Choice xmlns:a14="http://schemas.microsoft.com/office/drawing/2010/main" Requires="a14">
          <p:sp>
            <p:nvSpPr>
              <p:cNvPr id="277" name="Clustered matter fraction has a degeneracy with the Hubble constant"/>
              <p:cNvSpPr txBox="1"/>
              <p:nvPr/>
            </p:nvSpPr>
            <p:spPr>
              <a:xfrm>
                <a:off x="13314185" y="8611004"/>
                <a:ext cx="9763965" cy="1325143"/>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50800" tIns="50800" rIns="50800" bIns="50800" anchor="ctr">
                <a:spAutoFit/>
              </a:bodyPr>
              <a:lstStyle/>
              <a:p>
                <a:pPr>
                  <a:defRPr sz="3600">
                    <a:solidFill>
                      <a:srgbClr val="000000"/>
                    </a:solidFill>
                  </a:defRPr>
                </a:pPr>
                <a:r>
                  <a:t>Clustered matter fraction has a degeneracy with the Hubble constant </a:t>
                </a:r>
                <a14:m>
                  <m:oMath xmlns:m="http://schemas.openxmlformats.org/officeDocument/2006/math">
                    <m:sSub>
                      <m:sSubPr>
                        <m:ctrlPr>
                          <a:rPr sz="4350">
                            <a:solidFill>
                              <a:srgbClr val="000000"/>
                            </a:solidFill>
                            <a:latin typeface="Cambria Math" panose="02040503050406030204" pitchFamily="18" charset="0"/>
                          </a:rPr>
                        </m:ctrlPr>
                      </m:sSubPr>
                      <m:e>
                        <m:r>
                          <a:rPr sz="4350" i="1">
                            <a:solidFill>
                              <a:srgbClr val="000000"/>
                            </a:solidFill>
                            <a:latin typeface="Cambria Math" panose="02040503050406030204" pitchFamily="18" charset="0"/>
                          </a:rPr>
                          <m:t>𝐻</m:t>
                        </m:r>
                      </m:e>
                      <m:sub>
                        <m:r>
                          <a:rPr sz="4350" i="1">
                            <a:solidFill>
                              <a:srgbClr val="000000"/>
                            </a:solidFill>
                            <a:latin typeface="Cambria Math" panose="02040503050406030204" pitchFamily="18" charset="0"/>
                          </a:rPr>
                          <m:t>0</m:t>
                        </m:r>
                      </m:sub>
                    </m:sSub>
                  </m:oMath>
                </a14:m>
                <a:endParaRPr/>
              </a:p>
            </p:txBody>
          </p:sp>
        </mc:Choice>
        <mc:Fallback>
          <p:sp>
            <p:nvSpPr>
              <p:cNvPr id="277" name="Clustered matter fraction has a degeneracy with the Hubble constant"/>
              <p:cNvSpPr txBox="1">
                <a:spLocks noRot="1" noChangeAspect="1" noMove="1" noResize="1" noEditPoints="1" noAdjustHandles="1" noChangeArrowheads="1" noChangeShapeType="1" noTextEdit="1"/>
              </p:cNvSpPr>
              <p:nvPr/>
            </p:nvSpPr>
            <p:spPr>
              <a:xfrm>
                <a:off x="13314185" y="8611004"/>
                <a:ext cx="9763965" cy="1325143"/>
              </a:xfrm>
              <a:prstGeom prst="rect">
                <a:avLst/>
              </a:prstGeom>
              <a:blipFill>
                <a:blip r:embed="rId6"/>
                <a:stretch>
                  <a:fillRect t="-6667" b="-15238"/>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EG">
                    <a:noFill/>
                  </a:rPr>
                  <a:t> </a:t>
                </a:r>
              </a:p>
            </p:txBody>
          </p:sp>
        </mc:Fallback>
      </mc:AlternateContent>
      <p:sp>
        <p:nvSpPr>
          <p:cNvPr id="278" name="GeomGravX: 10 Years of Geometric Foundations of Gravity and eXtensions"/>
          <p:cNvSpPr txBox="1"/>
          <p:nvPr/>
        </p:nvSpPr>
        <p:spPr>
          <a:xfrm>
            <a:off x="323344" y="12842681"/>
            <a:ext cx="10330608"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57200">
              <a:defRPr>
                <a:solidFill>
                  <a:srgbClr val="000000"/>
                </a:solidFill>
                <a:latin typeface="Helvetica"/>
                <a:ea typeface="Helvetica"/>
                <a:cs typeface="Helvetica"/>
                <a:sym typeface="Helvetica"/>
              </a:defRPr>
            </a:lvl1pPr>
          </a:lstStyle>
          <a:p>
            <a:r>
              <a:t>GeomGravX: 10 Years of Geometric Foundations of Gravity and eXtensions</a:t>
            </a:r>
          </a:p>
        </p:txBody>
      </p:sp>
      <p:sp>
        <p:nvSpPr>
          <p:cNvPr id="279" name="Tartu University,  29 June - 3 July 2026"/>
          <p:cNvSpPr txBox="1"/>
          <p:nvPr/>
        </p:nvSpPr>
        <p:spPr>
          <a:xfrm>
            <a:off x="18378760" y="12713806"/>
            <a:ext cx="5467503" cy="46136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a:solidFill>
                  <a:srgbClr val="000000"/>
                </a:solidFill>
              </a:defRPr>
            </a:lvl1pPr>
          </a:lstStyle>
          <a:p>
            <a:r>
              <a:t>Tartu University,  29 June - 3 July 2026 </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We consider adiabatic perturbations of a perfect fluid in the Newtonian gauge of a flat Friedmann Robertson Walker metric"/>
          <p:cNvSpPr txBox="1"/>
          <p:nvPr/>
        </p:nvSpPr>
        <p:spPr>
          <a:xfrm>
            <a:off x="1179964" y="1533589"/>
            <a:ext cx="12934499" cy="1193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defTabSz="457200">
              <a:spcBef>
                <a:spcPts val="1200"/>
              </a:spcBef>
              <a:defRPr sz="3600">
                <a:solidFill>
                  <a:srgbClr val="000000"/>
                </a:solidFill>
                <a:latin typeface="Times Roman"/>
                <a:ea typeface="Times Roman"/>
                <a:cs typeface="Times Roman"/>
                <a:sym typeface="Times Roman"/>
              </a:defRPr>
            </a:lvl1pPr>
          </a:lstStyle>
          <a:p>
            <a:r>
              <a:t>We consider adiabatic perturbations of a perfect fluid in the Newtonian gauge of a flat Friedmann Robertson Walker metric </a:t>
            </a:r>
          </a:p>
        </p:txBody>
      </p:sp>
      <p:pic>
        <p:nvPicPr>
          <p:cNvPr id="282" name="Screen Shot 2026-06-18 at 7.20.32 AM.png" descr="Screen Shot 2026-06-18 at 7.20.32 AM.png"/>
          <p:cNvPicPr>
            <a:picLocks noChangeAspect="1"/>
          </p:cNvPicPr>
          <p:nvPr/>
        </p:nvPicPr>
        <p:blipFill>
          <a:blip r:embed="rId2"/>
          <a:stretch>
            <a:fillRect/>
          </a:stretch>
        </p:blipFill>
        <p:spPr>
          <a:xfrm>
            <a:off x="1985127" y="3017131"/>
            <a:ext cx="9595320" cy="1097973"/>
          </a:xfrm>
          <a:prstGeom prst="rect">
            <a:avLst/>
          </a:prstGeom>
          <a:ln w="12700">
            <a:miter lim="400000"/>
          </a:ln>
        </p:spPr>
      </p:pic>
      <p:pic>
        <p:nvPicPr>
          <p:cNvPr id="283" name="Screen Shot 2026-06-18 at 7.20.49 AM.png" descr="Screen Shot 2026-06-18 at 7.20.49 AM.png"/>
          <p:cNvPicPr>
            <a:picLocks noChangeAspect="1"/>
          </p:cNvPicPr>
          <p:nvPr/>
        </p:nvPicPr>
        <p:blipFill>
          <a:blip r:embed="rId3"/>
          <a:stretch>
            <a:fillRect/>
          </a:stretch>
        </p:blipFill>
        <p:spPr>
          <a:xfrm>
            <a:off x="905738" y="4952370"/>
            <a:ext cx="9150358" cy="2651258"/>
          </a:xfrm>
          <a:prstGeom prst="rect">
            <a:avLst/>
          </a:prstGeom>
          <a:ln w="12700">
            <a:miter lim="400000"/>
          </a:ln>
        </p:spPr>
      </p:pic>
      <p:pic>
        <p:nvPicPr>
          <p:cNvPr id="284" name="Screen Shot 2026-06-18 at 7.21.08 AM.png" descr="Screen Shot 2026-06-18 at 7.21.08 AM.png"/>
          <p:cNvPicPr>
            <a:picLocks noChangeAspect="1"/>
          </p:cNvPicPr>
          <p:nvPr/>
        </p:nvPicPr>
        <p:blipFill>
          <a:blip r:embed="rId4"/>
          <a:stretch>
            <a:fillRect/>
          </a:stretch>
        </p:blipFill>
        <p:spPr>
          <a:xfrm>
            <a:off x="1808294" y="7379723"/>
            <a:ext cx="7046336" cy="1839302"/>
          </a:xfrm>
          <a:prstGeom prst="rect">
            <a:avLst/>
          </a:prstGeom>
          <a:ln w="12700">
            <a:miter lim="400000"/>
          </a:ln>
        </p:spPr>
      </p:pic>
      <p:sp>
        <p:nvSpPr>
          <p:cNvPr id="285" name="Clustered Chaplygin Gas: Perturbations"/>
          <p:cNvSpPr txBox="1"/>
          <p:nvPr/>
        </p:nvSpPr>
        <p:spPr>
          <a:xfrm>
            <a:off x="85717" y="429373"/>
            <a:ext cx="11605871" cy="8205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800" b="1">
                <a:solidFill>
                  <a:srgbClr val="000000"/>
                </a:solidFill>
              </a:defRPr>
            </a:lvl1pPr>
          </a:lstStyle>
          <a:p>
            <a:r>
              <a:t>Clustered Chaplygin Gas: Perturbations</a:t>
            </a:r>
          </a:p>
        </p:txBody>
      </p:sp>
      <p:sp>
        <p:nvSpPr>
          <p:cNvPr id="286" name="With fluid perturbation equations"/>
          <p:cNvSpPr txBox="1"/>
          <p:nvPr/>
        </p:nvSpPr>
        <p:spPr>
          <a:xfrm>
            <a:off x="910865" y="4417540"/>
            <a:ext cx="6416854" cy="59751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3400" u="sng"/>
            </a:lvl1pPr>
          </a:lstStyle>
          <a:p>
            <a:r>
              <a:t>With fluid perturbation equations</a:t>
            </a:r>
          </a:p>
        </p:txBody>
      </p:sp>
      <p:pic>
        <p:nvPicPr>
          <p:cNvPr id="287" name="Screen Shot 2026-06-18 at 7.22.24 AM.png" descr="Screen Shot 2026-06-18 at 7.22.24 AM.png"/>
          <p:cNvPicPr>
            <a:picLocks noChangeAspect="1"/>
          </p:cNvPicPr>
          <p:nvPr/>
        </p:nvPicPr>
        <p:blipFill>
          <a:blip r:embed="rId5"/>
          <a:stretch>
            <a:fillRect/>
          </a:stretch>
        </p:blipFill>
        <p:spPr>
          <a:xfrm>
            <a:off x="14744700" y="983442"/>
            <a:ext cx="8997564" cy="11146237"/>
          </a:xfrm>
          <a:prstGeom prst="rect">
            <a:avLst/>
          </a:prstGeom>
          <a:ln w="12700">
            <a:miter lim="400000"/>
          </a:ln>
        </p:spPr>
      </p:pic>
      <p:pic>
        <p:nvPicPr>
          <p:cNvPr id="288" name="Screen Shot 2026-06-18 at 1.05.17 PM.png" descr="Screen Shot 2026-06-18 at 1.05.17 PM.png"/>
          <p:cNvPicPr>
            <a:picLocks noChangeAspect="1"/>
          </p:cNvPicPr>
          <p:nvPr/>
        </p:nvPicPr>
        <p:blipFill>
          <a:blip r:embed="rId6"/>
          <a:stretch>
            <a:fillRect/>
          </a:stretch>
        </p:blipFill>
        <p:spPr>
          <a:xfrm>
            <a:off x="1736897" y="9869950"/>
            <a:ext cx="4764790" cy="1319067"/>
          </a:xfrm>
          <a:prstGeom prst="rect">
            <a:avLst/>
          </a:prstGeom>
          <a:ln w="12700">
            <a:miter lim="400000"/>
          </a:ln>
        </p:spPr>
      </p:pic>
      <p:sp>
        <p:nvSpPr>
          <p:cNvPr id="289" name="Relativistic Poisson Equation"/>
          <p:cNvSpPr txBox="1"/>
          <p:nvPr/>
        </p:nvSpPr>
        <p:spPr>
          <a:xfrm>
            <a:off x="998842" y="9102700"/>
            <a:ext cx="5687975" cy="59751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3400" u="sng"/>
            </a:lvl1pPr>
          </a:lstStyle>
          <a:p>
            <a:r>
              <a:t>Relativistic Poisson Equation</a:t>
            </a:r>
          </a:p>
        </p:txBody>
      </p:sp>
      <p:pic>
        <p:nvPicPr>
          <p:cNvPr id="290" name="Screen Shot 2026-06-18 at 1.06.09 PM.png" descr="Screen Shot 2026-06-18 at 1.06.09 PM.png"/>
          <p:cNvPicPr>
            <a:picLocks noChangeAspect="1"/>
          </p:cNvPicPr>
          <p:nvPr/>
        </p:nvPicPr>
        <p:blipFill>
          <a:blip r:embed="rId7"/>
          <a:stretch>
            <a:fillRect/>
          </a:stretch>
        </p:blipFill>
        <p:spPr>
          <a:xfrm>
            <a:off x="934271" y="11013918"/>
            <a:ext cx="6812383" cy="1083789"/>
          </a:xfrm>
          <a:prstGeom prst="rect">
            <a:avLst/>
          </a:prstGeom>
          <a:ln w="12700">
            <a:miter lim="400000"/>
          </a:ln>
        </p:spPr>
      </p:pic>
      <p:sp>
        <p:nvSpPr>
          <p:cNvPr id="291" name="GeomGravX: 10 Years of Geometric Foundations of Gravity and eXtensions"/>
          <p:cNvSpPr txBox="1"/>
          <p:nvPr/>
        </p:nvSpPr>
        <p:spPr>
          <a:xfrm>
            <a:off x="323344" y="12842681"/>
            <a:ext cx="10330608"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57200">
              <a:defRPr>
                <a:solidFill>
                  <a:srgbClr val="000000"/>
                </a:solidFill>
                <a:latin typeface="Helvetica"/>
                <a:ea typeface="Helvetica"/>
                <a:cs typeface="Helvetica"/>
                <a:sym typeface="Helvetica"/>
              </a:defRPr>
            </a:lvl1pPr>
          </a:lstStyle>
          <a:p>
            <a:r>
              <a:t>GeomGravX: 10 Years of Geometric Foundations of Gravity and eXtensions</a:t>
            </a:r>
          </a:p>
        </p:txBody>
      </p:sp>
      <p:sp>
        <p:nvSpPr>
          <p:cNvPr id="292" name="Tartu University,  29 June - 3 July 2026"/>
          <p:cNvSpPr txBox="1"/>
          <p:nvPr/>
        </p:nvSpPr>
        <p:spPr>
          <a:xfrm>
            <a:off x="18378760" y="12713806"/>
            <a:ext cx="5467503" cy="46136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a:solidFill>
                  <a:srgbClr val="000000"/>
                </a:solidFill>
              </a:defRPr>
            </a:lvl1pPr>
          </a:lstStyle>
          <a:p>
            <a:r>
              <a:t>Tartu University,  29 June - 3 July 2026 </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4" name="Screen Shot 2026-06-18 at 7.22.56 AM.png" descr="Screen Shot 2026-06-18 at 7.22.56 AM.png"/>
          <p:cNvPicPr>
            <a:picLocks noChangeAspect="1"/>
          </p:cNvPicPr>
          <p:nvPr/>
        </p:nvPicPr>
        <p:blipFill>
          <a:blip r:embed="rId2"/>
          <a:stretch>
            <a:fillRect/>
          </a:stretch>
        </p:blipFill>
        <p:spPr>
          <a:xfrm>
            <a:off x="11713468" y="204212"/>
            <a:ext cx="11420165" cy="8176050"/>
          </a:xfrm>
          <a:prstGeom prst="rect">
            <a:avLst/>
          </a:prstGeom>
          <a:ln w="12700">
            <a:miter lim="400000"/>
          </a:ln>
        </p:spPr>
      </p:pic>
      <p:pic>
        <p:nvPicPr>
          <p:cNvPr id="295" name="Screen Shot 2026-06-18 at 7.23.14 AM.png" descr="Screen Shot 2026-06-18 at 7.23.14 AM.png"/>
          <p:cNvPicPr>
            <a:picLocks noChangeAspect="1"/>
          </p:cNvPicPr>
          <p:nvPr/>
        </p:nvPicPr>
        <p:blipFill>
          <a:blip r:embed="rId3"/>
          <a:stretch>
            <a:fillRect/>
          </a:stretch>
        </p:blipFill>
        <p:spPr>
          <a:xfrm>
            <a:off x="-150955" y="2396622"/>
            <a:ext cx="10804164" cy="9051578"/>
          </a:xfrm>
          <a:prstGeom prst="rect">
            <a:avLst/>
          </a:prstGeom>
          <a:ln w="12700">
            <a:miter lim="400000"/>
          </a:ln>
        </p:spPr>
      </p:pic>
      <p:pic>
        <p:nvPicPr>
          <p:cNvPr id="296" name="Screen Shot 2026-06-18 at 7.26.23 AM.png" descr="Screen Shot 2026-06-18 at 7.26.23 AM.png"/>
          <p:cNvPicPr>
            <a:picLocks noChangeAspect="1"/>
          </p:cNvPicPr>
          <p:nvPr/>
        </p:nvPicPr>
        <p:blipFill>
          <a:blip r:embed="rId4"/>
          <a:stretch>
            <a:fillRect/>
          </a:stretch>
        </p:blipFill>
        <p:spPr>
          <a:xfrm>
            <a:off x="14668437" y="11453173"/>
            <a:ext cx="5510227" cy="1321641"/>
          </a:xfrm>
          <a:prstGeom prst="rect">
            <a:avLst/>
          </a:prstGeom>
          <a:ln w="12700">
            <a:miter lim="400000"/>
          </a:ln>
        </p:spPr>
      </p:pic>
      <p:sp>
        <p:nvSpPr>
          <p:cNvPr id="297" name="Clustered Chaplygin Gas: results"/>
          <p:cNvSpPr txBox="1"/>
          <p:nvPr/>
        </p:nvSpPr>
        <p:spPr>
          <a:xfrm>
            <a:off x="447326" y="448503"/>
            <a:ext cx="9607602" cy="8205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800" b="1">
                <a:solidFill>
                  <a:srgbClr val="000000"/>
                </a:solidFill>
              </a:defRPr>
            </a:lvl1pPr>
          </a:lstStyle>
          <a:p>
            <a:r>
              <a:t>Clustered Chaplygin Gas: results</a:t>
            </a:r>
          </a:p>
        </p:txBody>
      </p:sp>
      <p:sp>
        <p:nvSpPr>
          <p:cNvPr id="298" name="Late Integrated Sachs-Wolfe"/>
          <p:cNvSpPr txBox="1"/>
          <p:nvPr/>
        </p:nvSpPr>
        <p:spPr>
          <a:xfrm>
            <a:off x="12135016" y="7901519"/>
            <a:ext cx="5607661" cy="5975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3400" u="sng"/>
            </a:lvl1pPr>
          </a:lstStyle>
          <a:p>
            <a:r>
              <a:t>Late Integrated Sachs-Wolfe</a:t>
            </a:r>
          </a:p>
        </p:txBody>
      </p:sp>
      <p:sp>
        <p:nvSpPr>
          <p:cNvPr id="299" name="As dark energy accelerates cosmic expansion, the expanding space smooths out superclusters and voids, weakening their gravitational influence. Because the wells are flattening, a CMB photon exits a shallower well than it entered, resulting in a net energ"/>
          <p:cNvSpPr txBox="1"/>
          <p:nvPr/>
        </p:nvSpPr>
        <p:spPr>
          <a:xfrm>
            <a:off x="12380871" y="8725940"/>
            <a:ext cx="10804163" cy="2768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just" defTabSz="457200">
              <a:defRPr sz="3400">
                <a:solidFill>
                  <a:srgbClr val="000000"/>
                </a:solidFill>
                <a:latin typeface="Times Roman"/>
                <a:ea typeface="Times Roman"/>
                <a:cs typeface="Times Roman"/>
                <a:sym typeface="Times Roman"/>
              </a:defRPr>
            </a:lvl1pPr>
          </a:lstStyle>
          <a:p>
            <a:r>
              <a:t>As dark energy accelerates cosmic expansion, the expanding space smooths out superclusters and voids, weakening their gravitational influence. Because the wells are flattening, a CMB photon exits a shallower well than it entered, resulting in a net energy gain (blueshift) or loss (redshift)</a:t>
            </a:r>
          </a:p>
        </p:txBody>
      </p:sp>
      <p:sp>
        <p:nvSpPr>
          <p:cNvPr id="300" name="GeomGravX: 10 Years of Geometric Foundations of Gravity and eXtensions"/>
          <p:cNvSpPr txBox="1"/>
          <p:nvPr/>
        </p:nvSpPr>
        <p:spPr>
          <a:xfrm>
            <a:off x="323344" y="12842681"/>
            <a:ext cx="10330608"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57200">
              <a:defRPr>
                <a:solidFill>
                  <a:srgbClr val="000000"/>
                </a:solidFill>
                <a:latin typeface="Helvetica"/>
                <a:ea typeface="Helvetica"/>
                <a:cs typeface="Helvetica"/>
                <a:sym typeface="Helvetica"/>
              </a:defRPr>
            </a:lvl1pPr>
          </a:lstStyle>
          <a:p>
            <a:r>
              <a:t>GeomGravX: 10 Years of Geometric Foundations of Gravity and eXtensions</a:t>
            </a:r>
          </a:p>
        </p:txBody>
      </p:sp>
      <p:sp>
        <p:nvSpPr>
          <p:cNvPr id="301" name="Tartu University,  29 June - 3 July 2026"/>
          <p:cNvSpPr txBox="1"/>
          <p:nvPr/>
        </p:nvSpPr>
        <p:spPr>
          <a:xfrm>
            <a:off x="18378760" y="12713806"/>
            <a:ext cx="5467503" cy="46136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a:solidFill>
                  <a:srgbClr val="000000"/>
                </a:solidFill>
              </a:defRPr>
            </a:lvl1pPr>
          </a:lstStyle>
          <a:p>
            <a:r>
              <a:t>Tartu University,  29 June - 3 July 2026 </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3" name="Screen Shot 2026-06-18 at 7.26.55 AM.png" descr="Screen Shot 2026-06-18 at 7.26.55 AM.png"/>
          <p:cNvPicPr>
            <a:picLocks noChangeAspect="1"/>
          </p:cNvPicPr>
          <p:nvPr/>
        </p:nvPicPr>
        <p:blipFill>
          <a:blip r:embed="rId2"/>
          <a:stretch>
            <a:fillRect/>
          </a:stretch>
        </p:blipFill>
        <p:spPr>
          <a:xfrm>
            <a:off x="2091461" y="1268099"/>
            <a:ext cx="8989499" cy="6823770"/>
          </a:xfrm>
          <a:prstGeom prst="rect">
            <a:avLst/>
          </a:prstGeom>
          <a:ln w="12700">
            <a:miter lim="400000"/>
          </a:ln>
        </p:spPr>
      </p:pic>
      <p:pic>
        <p:nvPicPr>
          <p:cNvPr id="304" name="Screen Shot 2026-06-18 at 7.27.28 AM.png" descr="Screen Shot 2026-06-18 at 7.27.28 AM.png"/>
          <p:cNvPicPr>
            <a:picLocks noChangeAspect="1"/>
          </p:cNvPicPr>
          <p:nvPr/>
        </p:nvPicPr>
        <p:blipFill>
          <a:blip r:embed="rId3"/>
          <a:stretch>
            <a:fillRect/>
          </a:stretch>
        </p:blipFill>
        <p:spPr>
          <a:xfrm>
            <a:off x="14181428" y="138039"/>
            <a:ext cx="9538146" cy="7314529"/>
          </a:xfrm>
          <a:prstGeom prst="rect">
            <a:avLst/>
          </a:prstGeom>
          <a:ln w="12700">
            <a:miter lim="400000"/>
          </a:ln>
        </p:spPr>
      </p:pic>
      <p:pic>
        <p:nvPicPr>
          <p:cNvPr id="305" name="Screen Shot 2026-06-18 at 7.28.06 AM.png" descr="Screen Shot 2026-06-18 at 7.28.06 AM.png"/>
          <p:cNvPicPr>
            <a:picLocks noChangeAspect="1"/>
          </p:cNvPicPr>
          <p:nvPr/>
        </p:nvPicPr>
        <p:blipFill>
          <a:blip r:embed="rId4"/>
          <a:stretch>
            <a:fillRect/>
          </a:stretch>
        </p:blipFill>
        <p:spPr>
          <a:xfrm>
            <a:off x="1423452" y="7359729"/>
            <a:ext cx="22222832" cy="5143184"/>
          </a:xfrm>
          <a:prstGeom prst="rect">
            <a:avLst/>
          </a:prstGeom>
          <a:ln w="12700">
            <a:miter lim="400000"/>
          </a:ln>
        </p:spPr>
      </p:pic>
      <p:sp>
        <p:nvSpPr>
          <p:cNvPr id="306" name="Clustered Chaplygin Gas: results"/>
          <p:cNvSpPr txBox="1"/>
          <p:nvPr/>
        </p:nvSpPr>
        <p:spPr>
          <a:xfrm>
            <a:off x="283111" y="337918"/>
            <a:ext cx="9607601" cy="8205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800" b="1">
                <a:solidFill>
                  <a:srgbClr val="000000"/>
                </a:solidFill>
              </a:defRPr>
            </a:lvl1pPr>
          </a:lstStyle>
          <a:p>
            <a:r>
              <a:t>Clustered Chaplygin Gas: results</a:t>
            </a:r>
          </a:p>
        </p:txBody>
      </p:sp>
      <p:sp>
        <p:nvSpPr>
          <p:cNvPr id="307" name="GeomGravX: 10 Years of Geometric Foundations of Gravity and eXtensions"/>
          <p:cNvSpPr txBox="1"/>
          <p:nvPr/>
        </p:nvSpPr>
        <p:spPr>
          <a:xfrm>
            <a:off x="323344" y="12842681"/>
            <a:ext cx="10330608"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57200">
              <a:defRPr>
                <a:solidFill>
                  <a:srgbClr val="000000"/>
                </a:solidFill>
                <a:latin typeface="Helvetica"/>
                <a:ea typeface="Helvetica"/>
                <a:cs typeface="Helvetica"/>
                <a:sym typeface="Helvetica"/>
              </a:defRPr>
            </a:lvl1pPr>
          </a:lstStyle>
          <a:p>
            <a:r>
              <a:t>GeomGravX: 10 Years of Geometric Foundations of Gravity and eXtensions</a:t>
            </a:r>
          </a:p>
        </p:txBody>
      </p:sp>
      <p:sp>
        <p:nvSpPr>
          <p:cNvPr id="308" name="Tartu University,  29 June - 3 July 2026"/>
          <p:cNvSpPr txBox="1"/>
          <p:nvPr/>
        </p:nvSpPr>
        <p:spPr>
          <a:xfrm>
            <a:off x="18378760" y="12713806"/>
            <a:ext cx="5467503" cy="46136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a:solidFill>
                  <a:srgbClr val="000000"/>
                </a:solidFill>
              </a:defRPr>
            </a:lvl1pPr>
          </a:lstStyle>
          <a:p>
            <a:r>
              <a:t>Tartu University,  29 June - 3 July 2026 </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 name="Conclusions"/>
          <p:cNvSpPr txBox="1"/>
          <p:nvPr/>
        </p:nvSpPr>
        <p:spPr>
          <a:xfrm>
            <a:off x="10237986" y="2034513"/>
            <a:ext cx="3489580" cy="7835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u="sng">
                <a:solidFill>
                  <a:srgbClr val="000000"/>
                </a:solidFill>
              </a:defRPr>
            </a:lvl1pPr>
          </a:lstStyle>
          <a:p>
            <a:r>
              <a:t>Conclusions</a:t>
            </a:r>
          </a:p>
        </p:txBody>
      </p:sp>
      <p:sp>
        <p:nvSpPr>
          <p:cNvPr id="311" name="BAO measurements from DESI suggest that dark energy may be evolving over cosmic time rather than being a constant..…"/>
          <p:cNvSpPr txBox="1"/>
          <p:nvPr/>
        </p:nvSpPr>
        <p:spPr>
          <a:xfrm>
            <a:off x="1267378" y="3758278"/>
            <a:ext cx="22216636" cy="6931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marL="304800" indent="-304800" algn="just">
              <a:lnSpc>
                <a:spcPct val="200000"/>
              </a:lnSpc>
              <a:buSzPct val="40000"/>
              <a:buBlip>
                <a:blip r:embed="rId2"/>
              </a:buBlip>
              <a:defRPr sz="3600">
                <a:solidFill>
                  <a:srgbClr val="000000"/>
                </a:solidFill>
                <a:latin typeface="Arial"/>
                <a:ea typeface="Arial"/>
                <a:cs typeface="Arial"/>
                <a:sym typeface="Arial"/>
              </a:defRPr>
            </a:pPr>
            <a:r>
              <a:t>BAO measurements from DESI suggest that dark energy may be evolving over cosmic time rather than being a constant</a:t>
            </a:r>
            <a:r>
              <a:rPr>
                <a:solidFill>
                  <a:srgbClr val="0A0A0A"/>
                </a:solidFill>
              </a:rPr>
              <a:t>..</a:t>
            </a:r>
          </a:p>
          <a:p>
            <a:pPr marL="304800" indent="-304800" algn="just">
              <a:lnSpc>
                <a:spcPct val="200000"/>
              </a:lnSpc>
              <a:buSzPct val="40000"/>
              <a:buBlip>
                <a:blip r:embed="rId2"/>
              </a:buBlip>
              <a:defRPr sz="3600">
                <a:solidFill>
                  <a:srgbClr val="000000"/>
                </a:solidFill>
                <a:latin typeface="Arial"/>
                <a:ea typeface="Arial"/>
                <a:cs typeface="Arial"/>
                <a:sym typeface="Arial"/>
              </a:defRPr>
            </a:pPr>
            <a:r>
              <a:rPr>
                <a:solidFill>
                  <a:srgbClr val="0A0A0A"/>
                </a:solidFill>
              </a:rPr>
              <a:t>Despite the success of t</a:t>
            </a:r>
            <a:r>
              <a:t>he standard cosmological model in explaining observational cosmology, it faces tensions with recent precise data from BAO and the local measurements of the Hubble expansion rate.</a:t>
            </a:r>
          </a:p>
          <a:p>
            <a:pPr marL="304800" indent="-304800" algn="just">
              <a:lnSpc>
                <a:spcPct val="200000"/>
              </a:lnSpc>
              <a:buSzPct val="40000"/>
              <a:buBlip>
                <a:blip r:embed="rId2"/>
              </a:buBlip>
              <a:defRPr sz="3600">
                <a:solidFill>
                  <a:srgbClr val="000000"/>
                </a:solidFill>
                <a:latin typeface="Arial"/>
                <a:ea typeface="Arial"/>
                <a:cs typeface="Arial"/>
                <a:sym typeface="Arial"/>
              </a:defRPr>
            </a:pPr>
            <a:r>
              <a:t>An alternative unified dark sector model (clustered Chaplygin gas) tends to resolving these tensions.</a:t>
            </a:r>
          </a:p>
          <a:p>
            <a:pPr marL="304800" indent="-304800" algn="just">
              <a:lnSpc>
                <a:spcPct val="200000"/>
              </a:lnSpc>
              <a:buSzPct val="40000"/>
              <a:buBlip>
                <a:blip r:embed="rId2"/>
              </a:buBlip>
              <a:defRPr sz="3600">
                <a:solidFill>
                  <a:srgbClr val="000000"/>
                </a:solidFill>
                <a:latin typeface="Arial"/>
                <a:ea typeface="Arial"/>
                <a:cs typeface="Arial"/>
                <a:sym typeface="Arial"/>
              </a:defRPr>
            </a:pPr>
            <a:r>
              <a:t>Clustered Chaplygin gas could model both dynamical dark energy and clustered dark matter in one unified fluid.</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311">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311">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311">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311">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31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1" grpId="1" build="p" bldLvl="5" animBg="1"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0" name="CMB_Timeline300_no_WMAP.jpg" descr="CMB_Timeline300_no_WMAP.jpg"/>
          <p:cNvPicPr>
            <a:picLocks noChangeAspect="1"/>
          </p:cNvPicPr>
          <p:nvPr/>
        </p:nvPicPr>
        <p:blipFill>
          <a:blip r:embed="rId2"/>
          <a:stretch>
            <a:fillRect/>
          </a:stretch>
        </p:blipFill>
        <p:spPr>
          <a:xfrm>
            <a:off x="953053" y="3066492"/>
            <a:ext cx="13646784" cy="9006877"/>
          </a:xfrm>
          <a:prstGeom prst="rect">
            <a:avLst/>
          </a:prstGeom>
          <a:ln w="12700">
            <a:miter lim="400000"/>
          </a:ln>
        </p:spPr>
      </p:pic>
      <p:sp>
        <p:nvSpPr>
          <p:cNvPr id="161" name="Cosmic Expansion History"/>
          <p:cNvSpPr txBox="1"/>
          <p:nvPr/>
        </p:nvSpPr>
        <p:spPr>
          <a:xfrm>
            <a:off x="661047" y="720913"/>
            <a:ext cx="6171897" cy="67180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3800" b="1" u="sng">
                <a:solidFill>
                  <a:srgbClr val="000000"/>
                </a:solidFill>
              </a:defRPr>
            </a:lvl1pPr>
          </a:lstStyle>
          <a:p>
            <a:r>
              <a:t>Cosmic Expansion History</a:t>
            </a:r>
          </a:p>
        </p:txBody>
      </p:sp>
      <p:pic>
        <p:nvPicPr>
          <p:cNvPr id="162" name="Planck_CMB.jpg" descr="Planck_CMB.jpg"/>
          <p:cNvPicPr>
            <a:picLocks noChangeAspect="1"/>
          </p:cNvPicPr>
          <p:nvPr/>
        </p:nvPicPr>
        <p:blipFill>
          <a:blip r:embed="rId3"/>
          <a:stretch>
            <a:fillRect/>
          </a:stretch>
        </p:blipFill>
        <p:spPr>
          <a:xfrm>
            <a:off x="15517978" y="1323633"/>
            <a:ext cx="8412106" cy="4206053"/>
          </a:xfrm>
          <a:prstGeom prst="rect">
            <a:avLst/>
          </a:prstGeom>
          <a:ln w="12700">
            <a:miter lim="400000"/>
          </a:ln>
        </p:spPr>
      </p:pic>
      <p:pic>
        <p:nvPicPr>
          <p:cNvPr id="163" name="lss_sdss.jpg" descr="lss_sdss.jpg"/>
          <p:cNvPicPr>
            <a:picLocks noChangeAspect="1"/>
          </p:cNvPicPr>
          <p:nvPr/>
        </p:nvPicPr>
        <p:blipFill>
          <a:blip r:embed="rId4"/>
          <a:stretch>
            <a:fillRect/>
          </a:stretch>
        </p:blipFill>
        <p:spPr>
          <a:xfrm>
            <a:off x="17231945" y="6189831"/>
            <a:ext cx="5896885" cy="5863831"/>
          </a:xfrm>
          <a:prstGeom prst="rect">
            <a:avLst/>
          </a:prstGeom>
          <a:ln w="12700">
            <a:miter lim="400000"/>
          </a:ln>
        </p:spPr>
      </p:pic>
      <p:sp>
        <p:nvSpPr>
          <p:cNvPr id="164" name="GeomGravX: 10 Years of Geometric Foundations of Gravity and eXtensions"/>
          <p:cNvSpPr txBox="1"/>
          <p:nvPr/>
        </p:nvSpPr>
        <p:spPr>
          <a:xfrm>
            <a:off x="323344" y="12842681"/>
            <a:ext cx="10330608"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57200">
              <a:defRPr>
                <a:solidFill>
                  <a:srgbClr val="000000"/>
                </a:solidFill>
                <a:latin typeface="Helvetica"/>
                <a:ea typeface="Helvetica"/>
                <a:cs typeface="Helvetica"/>
                <a:sym typeface="Helvetica"/>
              </a:defRPr>
            </a:lvl1pPr>
          </a:lstStyle>
          <a:p>
            <a:r>
              <a:t>GeomGravX: 10 Years of Geometric Foundations of Gravity and eXtensions</a:t>
            </a:r>
          </a:p>
        </p:txBody>
      </p:sp>
      <p:sp>
        <p:nvSpPr>
          <p:cNvPr id="165" name="Tartu University,  29 June - 3 July 2026"/>
          <p:cNvSpPr txBox="1"/>
          <p:nvPr/>
        </p:nvSpPr>
        <p:spPr>
          <a:xfrm>
            <a:off x="18378760" y="12713806"/>
            <a:ext cx="5467503" cy="46136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a:solidFill>
                  <a:srgbClr val="000000"/>
                </a:solidFill>
              </a:defRPr>
            </a:lvl1pPr>
          </a:lstStyle>
          <a:p>
            <a:r>
              <a:t>Tartu University,  29 June - 3 July 2026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6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2" nodeType="clickEffect">
                                  <p:stCondLst>
                                    <p:cond delay="0"/>
                                  </p:stCondLst>
                                  <p:iterate>
                                    <p:tmAbs val="0"/>
                                  </p:iterate>
                                  <p:childTnLst>
                                    <p:set>
                                      <p:cBhvr>
                                        <p:cTn id="10" fill="hold"/>
                                        <p:tgtEl>
                                          <p:spTgt spid="1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 grpId="1" animBg="1" advAuto="0"/>
      <p:bldP spid="163" grpId="2" animBg="1" advAuto="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 name="Baryon Acoustic Oscillations"/>
          <p:cNvSpPr txBox="1"/>
          <p:nvPr/>
        </p:nvSpPr>
        <p:spPr>
          <a:xfrm>
            <a:off x="671076" y="1040676"/>
            <a:ext cx="8476794" cy="8205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800" b="1" u="sng">
                <a:solidFill>
                  <a:srgbClr val="000000"/>
                </a:solidFill>
              </a:defRPr>
            </a:lvl1pPr>
          </a:lstStyle>
          <a:p>
            <a:r>
              <a:t>Baryon Acoustic Oscillations</a:t>
            </a:r>
          </a:p>
        </p:txBody>
      </p:sp>
      <p:pic>
        <p:nvPicPr>
          <p:cNvPr id="168" name="basicoscil.gif" descr="basicoscil.gif"/>
          <p:cNvPicPr>
            <a:picLocks/>
          </p:cNvPicPr>
          <p:nvPr/>
        </p:nvPicPr>
        <p:blipFill>
          <a:blip r:embed="rId2"/>
          <a:stretch>
            <a:fillRect/>
          </a:stretch>
        </p:blipFill>
        <p:spPr>
          <a:xfrm>
            <a:off x="12433323" y="1353372"/>
            <a:ext cx="5262455" cy="3440313"/>
          </a:xfrm>
          <a:prstGeom prst="rect">
            <a:avLst/>
          </a:prstGeom>
          <a:ln w="12700">
            <a:miter lim="400000"/>
          </a:ln>
        </p:spPr>
      </p:pic>
      <p:sp>
        <p:nvSpPr>
          <p:cNvPr id="169" name="Baryon Acoustic Oscillations (BAO) are &quot;fossilized&quot; sound waves from the early universe that now serve as a critical tool for measuring the cosmos."/>
          <p:cNvSpPr txBox="1"/>
          <p:nvPr/>
        </p:nvSpPr>
        <p:spPr>
          <a:xfrm>
            <a:off x="334478" y="2230107"/>
            <a:ext cx="11720613" cy="168684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just" defTabSz="457200">
              <a:lnSpc>
                <a:spcPts val="6700"/>
              </a:lnSpc>
              <a:defRPr sz="3600">
                <a:solidFill>
                  <a:srgbClr val="0A0A0A"/>
                </a:solidFill>
                <a:latin typeface="Arial"/>
                <a:ea typeface="Arial"/>
                <a:cs typeface="Arial"/>
                <a:sym typeface="Arial"/>
              </a:defRPr>
            </a:lvl1pPr>
          </a:lstStyle>
          <a:p>
            <a:r>
              <a:t>Baryon Acoustic Oscillations (BAO) are "fossilized" sound waves from the early universe that now serve as a critical tool for measuring the cosmos. </a:t>
            </a:r>
          </a:p>
        </p:txBody>
      </p:sp>
      <p:sp>
        <p:nvSpPr>
          <p:cNvPr id="170" name="Origin in the Early Plasma: In the first Mega years after the Big Bang, the universe was a hot, dense plasma of photons, electrons, and baryons (protons and neutrons).…"/>
          <p:cNvSpPr txBox="1"/>
          <p:nvPr/>
        </p:nvSpPr>
        <p:spPr>
          <a:xfrm>
            <a:off x="174719" y="5114166"/>
            <a:ext cx="15263764" cy="72957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marL="381000" indent="-381000" algn="just" defTabSz="457200">
              <a:lnSpc>
                <a:spcPct val="120000"/>
              </a:lnSpc>
              <a:spcBef>
                <a:spcPts val="1200"/>
              </a:spcBef>
              <a:buSzPct val="40000"/>
              <a:buBlip>
                <a:blip r:embed="rId3"/>
              </a:buBlip>
              <a:defRPr sz="3600">
                <a:solidFill>
                  <a:srgbClr val="0A0A0A"/>
                </a:solidFill>
                <a:latin typeface="Arial"/>
                <a:ea typeface="Arial"/>
                <a:cs typeface="Arial"/>
                <a:sym typeface="Arial"/>
              </a:defRPr>
            </a:pPr>
            <a:r>
              <a:rPr b="1"/>
              <a:t>Origin in the Early Plasma</a:t>
            </a:r>
            <a:r>
              <a:t>: In the first Mega years after the Big Bang, the universe was a hot, dense plasma of photons, electrons, and baryons (protons and neutrons).</a:t>
            </a:r>
          </a:p>
          <a:p>
            <a:pPr marL="381000" indent="-381000" algn="just" defTabSz="457200">
              <a:lnSpc>
                <a:spcPct val="120000"/>
              </a:lnSpc>
              <a:spcBef>
                <a:spcPts val="1200"/>
              </a:spcBef>
              <a:buSzPct val="40000"/>
              <a:buBlip>
                <a:blip r:embed="rId3"/>
              </a:buBlip>
              <a:defRPr sz="3600">
                <a:solidFill>
                  <a:srgbClr val="0A0A0A"/>
                </a:solidFill>
                <a:latin typeface="Arial"/>
                <a:ea typeface="Arial"/>
                <a:cs typeface="Arial"/>
                <a:sym typeface="Arial"/>
              </a:defRPr>
            </a:pPr>
            <a:r>
              <a:rPr b="1"/>
              <a:t>The "Cosmic Tug-of-War"</a:t>
            </a:r>
            <a:r>
              <a:t>: Inside this plasma, gravity pulled matter inward toward regions of higher density, while intense radiation pressure from photons pushed it back out. This competition created pressure waves that traveled outward, much like sound waves moving through air.</a:t>
            </a:r>
          </a:p>
          <a:p>
            <a:pPr marL="381000" indent="-381000" algn="just" defTabSz="457200">
              <a:lnSpc>
                <a:spcPct val="120000"/>
              </a:lnSpc>
              <a:spcBef>
                <a:spcPts val="1200"/>
              </a:spcBef>
              <a:buSzPct val="40000"/>
              <a:buBlip>
                <a:blip r:embed="rId3"/>
              </a:buBlip>
              <a:defRPr sz="3600">
                <a:solidFill>
                  <a:srgbClr val="0A0A0A"/>
                </a:solidFill>
                <a:latin typeface="Arial"/>
                <a:ea typeface="Arial"/>
                <a:cs typeface="Arial"/>
                <a:sym typeface="Arial"/>
              </a:defRPr>
            </a:pPr>
            <a:r>
              <a:rPr b="1"/>
              <a:t>Freezing at Recombination</a:t>
            </a:r>
            <a:r>
              <a:t>: When the universe cooled enough for neutral atoms to form (the epoch of recombination), the photons escaped as light (seen today as the Cosmic Microwave Background), and the pressure waves "froze" in place.</a:t>
            </a:r>
          </a:p>
        </p:txBody>
      </p:sp>
      <p:pic>
        <p:nvPicPr>
          <p:cNvPr id="171" name="bao_2d_anim_1.gif" descr="bao_2d_anim_1.gif"/>
          <p:cNvPicPr>
            <a:picLocks/>
          </p:cNvPicPr>
          <p:nvPr/>
        </p:nvPicPr>
        <p:blipFill>
          <a:blip r:embed="rId4"/>
          <a:stretch>
            <a:fillRect/>
          </a:stretch>
        </p:blipFill>
        <p:spPr>
          <a:xfrm>
            <a:off x="18513865" y="827753"/>
            <a:ext cx="5689296" cy="4491550"/>
          </a:xfrm>
          <a:prstGeom prst="rect">
            <a:avLst/>
          </a:prstGeom>
          <a:ln w="12700">
            <a:miter lim="400000"/>
          </a:ln>
        </p:spPr>
      </p:pic>
      <p:pic>
        <p:nvPicPr>
          <p:cNvPr id="172" name="bao_2d_anim_2.gif" descr="bao_2d_anim_2.gif"/>
          <p:cNvPicPr>
            <a:picLocks/>
          </p:cNvPicPr>
          <p:nvPr/>
        </p:nvPicPr>
        <p:blipFill>
          <a:blip r:embed="rId5"/>
          <a:stretch>
            <a:fillRect/>
          </a:stretch>
        </p:blipFill>
        <p:spPr>
          <a:xfrm>
            <a:off x="15209969" y="5977373"/>
            <a:ext cx="8213953" cy="6484701"/>
          </a:xfrm>
          <a:prstGeom prst="rect">
            <a:avLst/>
          </a:prstGeom>
          <a:ln w="12700">
            <a:miter lim="400000"/>
          </a:ln>
        </p:spPr>
      </p:pic>
      <p:sp>
        <p:nvSpPr>
          <p:cNvPr id="173" name="GeomGravX: 10 Years of Geometric Foundations of Gravity and eXtensions"/>
          <p:cNvSpPr txBox="1"/>
          <p:nvPr/>
        </p:nvSpPr>
        <p:spPr>
          <a:xfrm>
            <a:off x="323344" y="12842681"/>
            <a:ext cx="10330608"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57200">
              <a:defRPr>
                <a:solidFill>
                  <a:srgbClr val="000000"/>
                </a:solidFill>
                <a:latin typeface="Helvetica"/>
                <a:ea typeface="Helvetica"/>
                <a:cs typeface="Helvetica"/>
                <a:sym typeface="Helvetica"/>
              </a:defRPr>
            </a:lvl1pPr>
          </a:lstStyle>
          <a:p>
            <a:r>
              <a:t>GeomGravX: 10 Years of Geometric Foundations of Gravity and eXtensions</a:t>
            </a:r>
          </a:p>
        </p:txBody>
      </p:sp>
      <p:sp>
        <p:nvSpPr>
          <p:cNvPr id="174" name="Tartu University,  29 June - 3 July 2026"/>
          <p:cNvSpPr txBox="1"/>
          <p:nvPr/>
        </p:nvSpPr>
        <p:spPr>
          <a:xfrm>
            <a:off x="18378760" y="12713806"/>
            <a:ext cx="5467503" cy="46136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a:solidFill>
                  <a:srgbClr val="000000"/>
                </a:solidFill>
              </a:defRPr>
            </a:lvl1pPr>
          </a:lstStyle>
          <a:p>
            <a:r>
              <a:t>Tartu University,  29 June - 3 July 2026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70">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17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70">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7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0" grpId="1" build="p" bldLvl="5"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Baryon Acoustic Oscillations: cont"/>
          <p:cNvSpPr txBox="1"/>
          <p:nvPr/>
        </p:nvSpPr>
        <p:spPr>
          <a:xfrm>
            <a:off x="622469" y="582637"/>
            <a:ext cx="10114180" cy="8205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800" b="1" u="sng">
                <a:solidFill>
                  <a:srgbClr val="000000"/>
                </a:solidFill>
              </a:defRPr>
            </a:lvl1pPr>
          </a:lstStyle>
          <a:p>
            <a:r>
              <a:t>Baryon Acoustic Oscillations: cont</a:t>
            </a:r>
          </a:p>
        </p:txBody>
      </p:sp>
      <p:pic>
        <p:nvPicPr>
          <p:cNvPr id="177" name="1567217154402-Euclid_BAO_410.jpg" descr="1567217154402-Euclid_BAO_410.jpg"/>
          <p:cNvPicPr>
            <a:picLocks noChangeAspect="1"/>
          </p:cNvPicPr>
          <p:nvPr/>
        </p:nvPicPr>
        <p:blipFill>
          <a:blip r:embed="rId4"/>
          <a:stretch>
            <a:fillRect/>
          </a:stretch>
        </p:blipFill>
        <p:spPr>
          <a:xfrm>
            <a:off x="17191767" y="2415385"/>
            <a:ext cx="5414927" cy="4331941"/>
          </a:xfrm>
          <a:prstGeom prst="rect">
            <a:avLst/>
          </a:prstGeom>
          <a:ln w="12700">
            <a:miter lim="400000"/>
          </a:ln>
        </p:spPr>
      </p:pic>
      <p:sp>
        <p:nvSpPr>
          <p:cNvPr id="178" name="Imprint on Galaxies: These frozen waves left behind shells of slightly higher matter density. Today, billions of years later, galaxies are statistically more likely to be separated by the radius of these original shells, which is approximately 150 megapa"/>
          <p:cNvSpPr txBox="1"/>
          <p:nvPr/>
        </p:nvSpPr>
        <p:spPr>
          <a:xfrm>
            <a:off x="589628" y="1547776"/>
            <a:ext cx="16323613" cy="51504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marL="381000" indent="-381000" algn="just" defTabSz="457200">
              <a:lnSpc>
                <a:spcPct val="150000"/>
              </a:lnSpc>
              <a:spcBef>
                <a:spcPts val="1200"/>
              </a:spcBef>
              <a:buSzPct val="40000"/>
              <a:buBlip>
                <a:blip r:embed="rId5"/>
              </a:buBlip>
              <a:defRPr sz="3400">
                <a:solidFill>
                  <a:srgbClr val="0A0A0A"/>
                </a:solidFill>
                <a:latin typeface="Arial"/>
                <a:ea typeface="Arial"/>
                <a:cs typeface="Arial"/>
                <a:sym typeface="Arial"/>
              </a:defRPr>
            </a:pPr>
            <a:r>
              <a:rPr b="1"/>
              <a:t>Imprint on Galaxies</a:t>
            </a:r>
            <a:r>
              <a:t>: These frozen waves left behind shells of slightly higher matter density. Today, billions of years later, galaxies are statistically more likely to be separated by the radius of these original shells, which is approximately </a:t>
            </a:r>
            <a:r>
              <a:rPr b="1"/>
              <a:t>150 megaparsecs</a:t>
            </a:r>
            <a:r>
              <a:t> (roughly 500 million light-years).</a:t>
            </a:r>
          </a:p>
          <a:p>
            <a:pPr marL="381000" indent="-381000" algn="just" defTabSz="457200">
              <a:lnSpc>
                <a:spcPct val="150000"/>
              </a:lnSpc>
              <a:spcBef>
                <a:spcPts val="1200"/>
              </a:spcBef>
              <a:buSzPct val="40000"/>
              <a:buBlip>
                <a:blip r:embed="rId5"/>
              </a:buBlip>
              <a:defRPr sz="3400">
                <a:solidFill>
                  <a:srgbClr val="0A0A0A"/>
                </a:solidFill>
                <a:latin typeface="Arial"/>
                <a:ea typeface="Arial"/>
                <a:cs typeface="Arial"/>
                <a:sym typeface="Arial"/>
              </a:defRPr>
            </a:pPr>
            <a:r>
              <a:rPr b="1"/>
              <a:t>Standard Ruler</a:t>
            </a:r>
            <a:r>
              <a:t>: Because the size of these waves is determined by well-known early universe physics, astronomers use this 150-Mpc separation as a "standard ruler" to measure the expansion history of the universe and study dark energy.</a:t>
            </a:r>
          </a:p>
        </p:txBody>
      </p:sp>
      <p:pic>
        <p:nvPicPr>
          <p:cNvPr id="179" name="What_Euclid_will_measure_baryonic_acoustic_oscillations-e1693558349291-1024x382.png" descr="What_Euclid_will_measure_baryonic_acoustic_oscillations-e1693558349291-1024x382.png"/>
          <p:cNvPicPr>
            <a:picLocks noChangeAspect="1"/>
          </p:cNvPicPr>
          <p:nvPr/>
        </p:nvPicPr>
        <p:blipFill>
          <a:blip r:embed="rId6"/>
          <a:stretch>
            <a:fillRect/>
          </a:stretch>
        </p:blipFill>
        <p:spPr>
          <a:xfrm>
            <a:off x="1219833" y="7044942"/>
            <a:ext cx="13770096" cy="5136892"/>
          </a:xfrm>
          <a:prstGeom prst="rect">
            <a:avLst/>
          </a:prstGeom>
          <a:ln w="12700">
            <a:miter lim="400000"/>
          </a:ln>
        </p:spPr>
      </p:pic>
      <p:pic>
        <p:nvPicPr>
          <p:cNvPr id="180" name="BAO_Short_1080.mp4" descr="BAO_Short_1080.mp4"/>
          <p:cNvPicPr>
            <a:picLocks/>
          </p:cNvPicPr>
          <p:nvPr>
            <a:videoFile r:link="rId2"/>
            <p:extLst>
              <p:ext uri="{DAA4B4D4-6D71-4841-9C94-3DE7FCFB9230}">
                <p14:media xmlns:p14="http://schemas.microsoft.com/office/powerpoint/2010/main" r:embed="rId1"/>
              </p:ext>
            </p:extLst>
          </p:nvPr>
        </p:nvPicPr>
        <p:blipFill>
          <a:blip r:embed="rId7"/>
          <a:stretch>
            <a:fillRect/>
          </a:stretch>
        </p:blipFill>
        <p:spPr>
          <a:xfrm>
            <a:off x="15485701" y="7368458"/>
            <a:ext cx="8398604" cy="4724217"/>
          </a:xfrm>
          <a:prstGeom prst="rect">
            <a:avLst/>
          </a:prstGeom>
          <a:ln w="12700">
            <a:miter lim="400000"/>
          </a:ln>
        </p:spPr>
      </p:pic>
      <p:sp>
        <p:nvSpPr>
          <p:cNvPr id="181" name="GeomGravX: 10 Years of Geometric Foundations of Gravity and eXtensions"/>
          <p:cNvSpPr txBox="1"/>
          <p:nvPr/>
        </p:nvSpPr>
        <p:spPr>
          <a:xfrm>
            <a:off x="323344" y="12842681"/>
            <a:ext cx="10330608"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57200">
              <a:defRPr>
                <a:solidFill>
                  <a:srgbClr val="000000"/>
                </a:solidFill>
                <a:latin typeface="Helvetica"/>
                <a:ea typeface="Helvetica"/>
                <a:cs typeface="Helvetica"/>
                <a:sym typeface="Helvetica"/>
              </a:defRPr>
            </a:lvl1pPr>
          </a:lstStyle>
          <a:p>
            <a:r>
              <a:t>GeomGravX: 10 Years of Geometric Foundations of Gravity and eXtensions</a:t>
            </a:r>
          </a:p>
        </p:txBody>
      </p:sp>
      <p:sp>
        <p:nvSpPr>
          <p:cNvPr id="182" name="Tartu University,  29 June - 3 July 2026"/>
          <p:cNvSpPr txBox="1"/>
          <p:nvPr/>
        </p:nvSpPr>
        <p:spPr>
          <a:xfrm>
            <a:off x="18378760" y="12713806"/>
            <a:ext cx="5467503" cy="46136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a:solidFill>
                  <a:srgbClr val="000000"/>
                </a:solidFill>
              </a:defRPr>
            </a:lvl1pPr>
          </a:lstStyle>
          <a:p>
            <a:r>
              <a:t>Tartu University,  29 June - 3 July 2026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0040" fill="hold"/>
                                        <p:tgtEl>
                                          <p:spTgt spid="180"/>
                                        </p:tgtEl>
                                      </p:cBhvr>
                                    </p:cmd>
                                  </p:childTnLst>
                                </p:cTn>
                              </p:par>
                            </p:childTnLst>
                          </p:cTn>
                        </p:par>
                      </p:childTnLst>
                    </p:cTn>
                  </p:par>
                  <p:par>
                    <p:cTn id="7" fill="hold">
                      <p:stCondLst>
                        <p:cond delay="indefinite"/>
                      </p:stCondLst>
                      <p:childTnLst>
                        <p:par>
                          <p:cTn id="8" fill="hold">
                            <p:stCondLst>
                              <p:cond delay="0"/>
                            </p:stCondLst>
                            <p:childTnLst>
                              <p:par>
                                <p:cTn id="9" presetID="6" presetClass="emph" presetSubtype="0" accel="50000" decel="50000" fill="hold" grpId="2" nodeType="clickEffect">
                                  <p:stCondLst>
                                    <p:cond delay="0"/>
                                  </p:stCondLst>
                                  <p:childTnLst>
                                    <p:animScale>
                                      <p:cBhvr>
                                        <p:cTn id="10" dur="0" fill="hold"/>
                                        <p:tgtEl>
                                          <p:spTgt spid="180"/>
                                        </p:tgtEl>
                                      </p:cBhvr>
                                      <p:by x="212961" y="212961"/>
                                    </p:animScale>
                                  </p:childTnLst>
                                </p:cTn>
                              </p:par>
                            </p:childTnLst>
                          </p:cTn>
                        </p:par>
                        <p:par>
                          <p:cTn id="11" fill="hold">
                            <p:stCondLst>
                              <p:cond delay="0"/>
                            </p:stCondLst>
                            <p:childTnLst>
                              <p:par>
                                <p:cTn id="12" presetID="-1" presetClass="path" presetSubtype="0" accel="50000" decel="50000" fill="hold" nodeType="withEffect">
                                  <p:stCondLst>
                                    <p:cond delay="0"/>
                                  </p:stCondLst>
                                  <p:childTnLst>
                                    <p:animMotion origin="layout" path="M 0.000000 0.000000 L -0.331513 -0.277344" pathEditMode="relative">
                                      <p:cBhvr>
                                        <p:cTn id="13" dur="1000" fill="hold"/>
                                        <p:tgtEl>
                                          <p:spTgt spid="180"/>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video>
              <p:cMediaNode vol="0">
                <p:cTn id="14" fill="hold" display="0">
                  <p:stCondLst>
                    <p:cond delay="indefinite"/>
                  </p:stCondLst>
                </p:cTn>
                <p:tgtEl>
                  <p:spTgt spid="180"/>
                </p:tgtEl>
              </p:cMediaNode>
            </p:video>
            <p:seq concurrent="1" prevAc="none" nextAc="seek">
              <p:cTn id="15" restart="whenNotActive" fill="hold" evtFilter="cancelBubble" nodeType="interactiveSeq">
                <p:stCondLst>
                  <p:cond evt="onClick" delay="0">
                    <p:tgtEl>
                      <p:spTgt spid="180"/>
                    </p:tgtEl>
                  </p:cond>
                </p:stCondLst>
                <p:endSync evt="end" delay="0">
                  <p:rtn val="all"/>
                </p:endSync>
                <p:childTnLst>
                  <p:par>
                    <p:cTn id="16" fill="hold">
                      <p:stCondLst>
                        <p:cond delay="0"/>
                      </p:stCondLst>
                      <p:childTnLst>
                        <p:par>
                          <p:cTn id="17" fill="hold">
                            <p:stCondLst>
                              <p:cond delay="0"/>
                            </p:stCondLst>
                            <p:childTnLst>
                              <p:par>
                                <p:cTn id="18" presetID="2" presetClass="mediacall" presetSubtype="0" fill="hold" nodeType="clickEffect">
                                  <p:stCondLst>
                                    <p:cond delay="0"/>
                                  </p:stCondLst>
                                  <p:childTnLst>
                                    <p:cmd type="call" cmd="togglePause">
                                      <p:cBhvr>
                                        <p:cTn id="19" dur="1" fill="hold"/>
                                        <p:tgtEl>
                                          <p:spTgt spid="180"/>
                                        </p:tgtEl>
                                      </p:cBhvr>
                                    </p:cmd>
                                  </p:childTnLst>
                                </p:cTn>
                              </p:par>
                            </p:childTnLst>
                          </p:cTn>
                        </p:par>
                      </p:childTnLst>
                    </p:cTn>
                  </p:par>
                </p:childTnLst>
              </p:cTn>
              <p:nextCondLst>
                <p:cond evt="onClick" delay="0">
                  <p:tgtEl>
                    <p:spTgt spid="180"/>
                  </p:tgtEl>
                </p:cond>
              </p:nextCondLst>
            </p:seq>
          </p:childTnLst>
        </p:cTn>
      </p:par>
    </p:tnLst>
    <p:bldLst>
      <p:bldP spid="180" grpId="2"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84" name="Standard  CDM Cosmological Model"/>
              <p:cNvSpPr txBox="1"/>
              <p:nvPr/>
            </p:nvSpPr>
            <p:spPr>
              <a:xfrm>
                <a:off x="596148" y="569485"/>
                <a:ext cx="11036490" cy="979346"/>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wrap="none" lIns="50800" tIns="50800" rIns="50800" bIns="50800" anchor="ctr">
                <a:spAutoFit/>
              </a:bodyPr>
              <a:lstStyle/>
              <a:p>
                <a:pPr>
                  <a:defRPr sz="4800" b="1" u="sng">
                    <a:solidFill>
                      <a:srgbClr val="000000"/>
                    </a:solidFill>
                  </a:defRPr>
                </a:pPr>
                <a:r>
                  <a:t>Standard </a:t>
                </a:r>
                <a14:m>
                  <m:oMath xmlns:m="http://schemas.openxmlformats.org/officeDocument/2006/math">
                    <m:r>
                      <m:rPr>
                        <m:sty m:val="p"/>
                      </m:rPr>
                      <a:rPr sz="6000" i="1">
                        <a:solidFill>
                          <a:srgbClr val="000000"/>
                        </a:solidFill>
                        <a:latin typeface="Cambria Math" panose="02040503050406030204" pitchFamily="18" charset="0"/>
                      </a:rPr>
                      <m:t>Λ</m:t>
                    </m:r>
                  </m:oMath>
                </a14:m>
                <a:r>
                  <a:t>CDM Cosmological Model</a:t>
                </a:r>
              </a:p>
            </p:txBody>
          </p:sp>
        </mc:Choice>
        <mc:Fallback>
          <p:sp>
            <p:nvSpPr>
              <p:cNvPr id="184" name="Standard  CDM Cosmological Model"/>
              <p:cNvSpPr txBox="1">
                <a:spLocks noRot="1" noChangeAspect="1" noMove="1" noResize="1" noEditPoints="1" noAdjustHandles="1" noChangeArrowheads="1" noChangeShapeType="1" noTextEdit="1"/>
              </p:cNvSpPr>
              <p:nvPr/>
            </p:nvSpPr>
            <p:spPr>
              <a:xfrm>
                <a:off x="596148" y="569485"/>
                <a:ext cx="11036490" cy="979346"/>
              </a:xfrm>
              <a:prstGeom prst="rect">
                <a:avLst/>
              </a:prstGeom>
              <a:blipFill>
                <a:blip r:embed="rId2"/>
                <a:stretch>
                  <a:fillRect l="-2647" t="-1282" r="-2647" b="-29487"/>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EG">
                    <a:noFill/>
                  </a:rPr>
                  <a:t> </a:t>
                </a:r>
              </a:p>
            </p:txBody>
          </p:sp>
        </mc:Fallback>
      </mc:AlternateContent>
      <p:sp>
        <p:nvSpPr>
          <p:cNvPr id="185" name="The Big Bang &amp; Inflation: The universe began about 13.8 billion years ago as an extremely hot, dense point (the Big Bang) and underwent a fraction-of-a-second period of exponential growth called cosmic inflation.…"/>
          <p:cNvSpPr txBox="1"/>
          <p:nvPr/>
        </p:nvSpPr>
        <p:spPr>
          <a:xfrm>
            <a:off x="980031" y="3167281"/>
            <a:ext cx="17825551" cy="62597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marL="304800" indent="-304800" algn="just" defTabSz="457200">
              <a:lnSpc>
                <a:spcPct val="150000"/>
              </a:lnSpc>
              <a:buSzPct val="40000"/>
              <a:buBlip>
                <a:blip r:embed="rId3"/>
              </a:buBlip>
              <a:defRPr>
                <a:solidFill>
                  <a:srgbClr val="000000"/>
                </a:solidFill>
                <a:latin typeface="Arial"/>
                <a:ea typeface="Arial"/>
                <a:cs typeface="Arial"/>
                <a:sym typeface="Arial"/>
              </a:defRPr>
            </a:pPr>
            <a:r>
              <a:rPr b="1"/>
              <a:t>The Big Bang &amp; Inflation</a:t>
            </a:r>
            <a:r>
              <a:t>: The universe began about 13.8 billion years ago as an extremely hot, dense point (the Big Bang) and underwent a fraction-of-a-second period of exponential growth called cosmic inflation.</a:t>
            </a:r>
          </a:p>
          <a:p>
            <a:pPr marL="304800" indent="-304800" algn="just" defTabSz="457200">
              <a:lnSpc>
                <a:spcPct val="150000"/>
              </a:lnSpc>
              <a:buSzPct val="40000"/>
              <a:buBlip>
                <a:blip r:embed="rId3"/>
              </a:buBlip>
              <a:defRPr b="1">
                <a:solidFill>
                  <a:srgbClr val="000000"/>
                </a:solidFill>
                <a:latin typeface="Arial"/>
                <a:ea typeface="Arial"/>
                <a:cs typeface="Arial"/>
                <a:sym typeface="Arial"/>
              </a:defRPr>
            </a:pPr>
            <a:r>
              <a:t>Three Main Components:</a:t>
            </a:r>
          </a:p>
          <a:p>
            <a:pPr marL="914400" lvl="1" indent="-304800" algn="just" defTabSz="457200">
              <a:lnSpc>
                <a:spcPct val="150000"/>
              </a:lnSpc>
              <a:buSzPct val="40000"/>
              <a:buBlip>
                <a:blip r:embed="rId3"/>
              </a:buBlip>
              <a:defRPr>
                <a:solidFill>
                  <a:srgbClr val="000000"/>
                </a:solidFill>
                <a:latin typeface="Arial"/>
                <a:ea typeface="Arial"/>
                <a:cs typeface="Arial"/>
                <a:sym typeface="Arial"/>
              </a:defRPr>
            </a:pPr>
            <a:r>
              <a:rPr b="1"/>
              <a:t>Dark Energy (Λ)</a:t>
            </a:r>
            <a:r>
              <a:t>: Comprises roughly 68% of the universe. It is a repulsive force that drives the current accelerated expansion.</a:t>
            </a:r>
          </a:p>
          <a:p>
            <a:pPr marL="914400" lvl="1" indent="-304800" algn="just" defTabSz="457200">
              <a:lnSpc>
                <a:spcPct val="150000"/>
              </a:lnSpc>
              <a:buSzPct val="40000"/>
              <a:buBlip>
                <a:blip r:embed="rId3"/>
              </a:buBlip>
              <a:defRPr>
                <a:solidFill>
                  <a:srgbClr val="000000"/>
                </a:solidFill>
                <a:latin typeface="Arial"/>
                <a:ea typeface="Arial"/>
                <a:cs typeface="Arial"/>
                <a:sym typeface="Arial"/>
              </a:defRPr>
            </a:pPr>
            <a:r>
              <a:rPr b="1"/>
              <a:t>Cold Dark Matter (CDM):</a:t>
            </a:r>
            <a:r>
              <a:t> Makes up about 27%. It is "cold" (slow-moving) and "dark" (invisible), providing the gravitational "scaffold" for galaxies to form.</a:t>
            </a:r>
          </a:p>
          <a:p>
            <a:pPr marL="914400" lvl="1" indent="-304800" algn="just" defTabSz="457200">
              <a:lnSpc>
                <a:spcPct val="150000"/>
              </a:lnSpc>
              <a:buSzPct val="40000"/>
              <a:buBlip>
                <a:blip r:embed="rId3"/>
              </a:buBlip>
              <a:defRPr>
                <a:solidFill>
                  <a:srgbClr val="000000"/>
                </a:solidFill>
                <a:latin typeface="Arial"/>
                <a:ea typeface="Arial"/>
                <a:cs typeface="Arial"/>
                <a:sym typeface="Arial"/>
              </a:defRPr>
            </a:pPr>
            <a:r>
              <a:rPr b="1"/>
              <a:t>Ordinary Matter:</a:t>
            </a:r>
            <a:r>
              <a:t> Only about 5% of the universe is composed of the atoms that make up stars, planets, and humans.</a:t>
            </a:r>
          </a:p>
          <a:p>
            <a:pPr marL="304800" indent="-304800" algn="just" defTabSz="457200">
              <a:lnSpc>
                <a:spcPct val="150000"/>
              </a:lnSpc>
              <a:buSzPct val="40000"/>
              <a:buBlip>
                <a:blip r:embed="rId3"/>
              </a:buBlip>
              <a:defRPr>
                <a:solidFill>
                  <a:srgbClr val="000000"/>
                </a:solidFill>
                <a:latin typeface="Arial"/>
                <a:ea typeface="Arial"/>
                <a:cs typeface="Arial"/>
                <a:sym typeface="Arial"/>
              </a:defRPr>
            </a:pPr>
            <a:r>
              <a:rPr b="1"/>
              <a:t>The Cosmological Principle: </a:t>
            </a:r>
            <a:r>
              <a:t>The model assumes that on a sufficiently large scale, the universe is homogeneous (uniform in density) and isotropic (looks the same in every direction).</a:t>
            </a:r>
          </a:p>
          <a:p>
            <a:pPr marL="304800" indent="-304800" algn="just" defTabSz="457200">
              <a:lnSpc>
                <a:spcPct val="150000"/>
              </a:lnSpc>
              <a:buSzPct val="40000"/>
              <a:buBlip>
                <a:blip r:embed="rId3"/>
              </a:buBlip>
              <a:defRPr>
                <a:solidFill>
                  <a:srgbClr val="000000"/>
                </a:solidFill>
                <a:latin typeface="Arial"/>
                <a:ea typeface="Arial"/>
                <a:cs typeface="Arial"/>
                <a:sym typeface="Arial"/>
              </a:defRPr>
            </a:pPr>
            <a:r>
              <a:rPr b="1"/>
              <a:t>General Relativity:</a:t>
            </a:r>
            <a:r>
              <a:t> It uses Einstein’s theory of gravity to describe the large-scale interactions between matter, energy, and the curvature of spacetime.</a:t>
            </a:r>
          </a:p>
        </p:txBody>
      </p:sp>
      <p:pic>
        <p:nvPicPr>
          <p:cNvPr id="186" name="unknown.gif" descr="unknown.gif"/>
          <p:cNvPicPr>
            <a:picLocks noChangeAspect="1"/>
          </p:cNvPicPr>
          <p:nvPr/>
        </p:nvPicPr>
        <p:blipFill>
          <a:blip r:embed="rId4"/>
          <a:stretch>
            <a:fillRect/>
          </a:stretch>
        </p:blipFill>
        <p:spPr>
          <a:xfrm>
            <a:off x="980031" y="3167281"/>
            <a:ext cx="12701" cy="12701"/>
          </a:xfrm>
          <a:prstGeom prst="rect">
            <a:avLst/>
          </a:prstGeom>
          <a:ln w="12700">
            <a:miter lim="400000"/>
          </a:ln>
        </p:spPr>
      </p:pic>
      <p:sp>
        <p:nvSpPr>
          <p:cNvPr id="187" name="The standard cosmological model, known as the ΛCDM model, is the prevailing scientific framework for the origin and evolution of the universe. The model is built on several key pillars:"/>
          <p:cNvSpPr txBox="1"/>
          <p:nvPr/>
        </p:nvSpPr>
        <p:spPr>
          <a:xfrm>
            <a:off x="1160237" y="1766478"/>
            <a:ext cx="20286753" cy="9756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just" defTabSz="457200">
              <a:lnSpc>
                <a:spcPct val="150000"/>
              </a:lnSpc>
              <a:defRPr>
                <a:solidFill>
                  <a:srgbClr val="000000"/>
                </a:solidFill>
                <a:latin typeface="Arial"/>
                <a:ea typeface="Arial"/>
                <a:cs typeface="Arial"/>
                <a:sym typeface="Arial"/>
              </a:defRPr>
            </a:lvl1pPr>
          </a:lstStyle>
          <a:p>
            <a:r>
              <a:t>The standard cosmological model, known as the ΛCDM model, is the prevailing scientific framework for the origin and evolution of the universe. The model is built on several key pillars: </a:t>
            </a:r>
          </a:p>
        </p:txBody>
      </p:sp>
      <p:sp>
        <p:nvSpPr>
          <p:cNvPr id="188" name="According to recent data, the model remains highly successful but faces significant challenges known as &quot;tensions&quot;. The most prominent is the Hubble Tension, a persistent discrepancy between different measurements of the universe's expansion rate. Additi"/>
          <p:cNvSpPr txBox="1"/>
          <p:nvPr/>
        </p:nvSpPr>
        <p:spPr>
          <a:xfrm>
            <a:off x="1160237" y="10186304"/>
            <a:ext cx="21201169" cy="150405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just" defTabSz="457200">
              <a:lnSpc>
                <a:spcPct val="150000"/>
              </a:lnSpc>
              <a:defRPr>
                <a:solidFill>
                  <a:srgbClr val="000000"/>
                </a:solidFill>
                <a:latin typeface="Arial"/>
                <a:ea typeface="Arial"/>
                <a:cs typeface="Arial"/>
                <a:sym typeface="Arial"/>
              </a:defRPr>
            </a:lvl1pPr>
          </a:lstStyle>
          <a:p>
            <a:r>
              <a:t>According to recent data, the model remains highly successful but faces significant challenges known as "tensions". The most prominent is the Hubble Tension, a persistent discrepancy between different measurements of the universe's expansion rate. Additionally, data from the Dark Energy Spectroscopic Instrument (DESI) has introduced hints that dark energy may not be a constant but could evolve over time.</a:t>
            </a:r>
          </a:p>
        </p:txBody>
      </p:sp>
      <p:pic>
        <p:nvPicPr>
          <p:cNvPr id="189" name="Current-Energy-Composition-of-the-Universe.png" descr="Current-Energy-Composition-of-the-Universe.png"/>
          <p:cNvPicPr>
            <a:picLocks noChangeAspect="1"/>
          </p:cNvPicPr>
          <p:nvPr/>
        </p:nvPicPr>
        <p:blipFill>
          <a:blip r:embed="rId5"/>
          <a:stretch>
            <a:fillRect/>
          </a:stretch>
        </p:blipFill>
        <p:spPr>
          <a:xfrm>
            <a:off x="18934135" y="4512324"/>
            <a:ext cx="4904666" cy="2613899"/>
          </a:xfrm>
          <a:prstGeom prst="rect">
            <a:avLst/>
          </a:prstGeom>
          <a:ln w="12700">
            <a:miter lim="400000"/>
          </a:ln>
        </p:spPr>
      </p:pic>
      <p:sp>
        <p:nvSpPr>
          <p:cNvPr id="190" name="GeomGravX: 10 Years of Geometric Foundations of Gravity and eXtensions"/>
          <p:cNvSpPr txBox="1"/>
          <p:nvPr/>
        </p:nvSpPr>
        <p:spPr>
          <a:xfrm>
            <a:off x="323344" y="12842681"/>
            <a:ext cx="10330608"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57200">
              <a:defRPr>
                <a:solidFill>
                  <a:srgbClr val="000000"/>
                </a:solidFill>
                <a:latin typeface="Helvetica"/>
                <a:ea typeface="Helvetica"/>
                <a:cs typeface="Helvetica"/>
                <a:sym typeface="Helvetica"/>
              </a:defRPr>
            </a:lvl1pPr>
          </a:lstStyle>
          <a:p>
            <a:r>
              <a:t>GeomGravX: 10 Years of Geometric Foundations of Gravity and eXtensions</a:t>
            </a:r>
          </a:p>
        </p:txBody>
      </p:sp>
      <p:sp>
        <p:nvSpPr>
          <p:cNvPr id="191" name="Tartu University,  29 June - 3 July 2026"/>
          <p:cNvSpPr txBox="1"/>
          <p:nvPr/>
        </p:nvSpPr>
        <p:spPr>
          <a:xfrm>
            <a:off x="18378760" y="12713806"/>
            <a:ext cx="5467503" cy="46136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a:solidFill>
                  <a:srgbClr val="000000"/>
                </a:solidFill>
              </a:defRPr>
            </a:lvl1pPr>
          </a:lstStyle>
          <a:p>
            <a:r>
              <a:t>Tartu University,  29 June - 3 July 2026 </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 name="Unprecedented Precision: DESI has measured over 30 million galaxy and quasar redshifts, with 14 million used for clustering analysis. This achieved an isotropic BAO scale precision of 0.24%–0.30%, roughly twice as precise as previous surveys.…"/>
          <p:cNvSpPr txBox="1"/>
          <p:nvPr/>
        </p:nvSpPr>
        <p:spPr>
          <a:xfrm>
            <a:off x="542390" y="3051727"/>
            <a:ext cx="14424790" cy="95014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marL="254000" indent="-254000" algn="just" defTabSz="457200">
              <a:lnSpc>
                <a:spcPct val="150000"/>
              </a:lnSpc>
              <a:buSzPct val="40000"/>
              <a:buBlip>
                <a:blip r:embed="rId2"/>
              </a:buBlip>
              <a:defRPr sz="3000">
                <a:solidFill>
                  <a:srgbClr val="000000"/>
                </a:solidFill>
                <a:latin typeface="Arial"/>
                <a:ea typeface="Arial"/>
                <a:cs typeface="Arial"/>
                <a:sym typeface="Arial"/>
              </a:defRPr>
            </a:pPr>
            <a:r>
              <a:rPr b="1"/>
              <a:t>Unprecedented Precision</a:t>
            </a:r>
            <a:r>
              <a:t>: DESI has measured over </a:t>
            </a:r>
            <a:r>
              <a:rPr b="1"/>
              <a:t>30 million galaxy and quasar redshifts</a:t>
            </a:r>
            <a:r>
              <a:t>, with 14 million used for clustering analysis. This achieved an isotropic BAO scale precision of </a:t>
            </a:r>
            <a:r>
              <a:rPr b="1"/>
              <a:t>0.24%–0.30%</a:t>
            </a:r>
            <a:r>
              <a:t>, roughly twice as precise as previous surveys.</a:t>
            </a:r>
          </a:p>
          <a:p>
            <a:pPr marL="254000" indent="-254000" algn="just" defTabSz="457200">
              <a:lnSpc>
                <a:spcPct val="150000"/>
              </a:lnSpc>
              <a:buSzPct val="40000"/>
              <a:buBlip>
                <a:blip r:embed="rId2"/>
              </a:buBlip>
              <a:defRPr sz="3000">
                <a:solidFill>
                  <a:srgbClr val="000000"/>
                </a:solidFill>
                <a:latin typeface="Arial"/>
                <a:ea typeface="Arial"/>
                <a:cs typeface="Arial"/>
                <a:sym typeface="Arial"/>
              </a:defRPr>
            </a:pPr>
            <a:r>
              <a:rPr b="1"/>
              <a:t>Expansion Over 11 Billion Years</a:t>
            </a:r>
            <a:r>
              <a:t>: Measurements span from the local universe to </a:t>
            </a:r>
            <a:r>
              <a:rPr b="1"/>
              <a:t>redshift 4.16</a:t>
            </a:r>
            <a:r>
              <a:t>, covering roughly 11 billion years of cosmic history. This includes the most precise measurement of the BAO scale at high redshifts (z&gt;2) using the </a:t>
            </a:r>
            <a:r>
              <a:rPr b="1"/>
              <a:t>Lyman-alpha forest</a:t>
            </a:r>
            <a:r>
              <a:t>.</a:t>
            </a:r>
          </a:p>
          <a:p>
            <a:pPr marL="254000" indent="-254000" algn="just" defTabSz="457200">
              <a:lnSpc>
                <a:spcPct val="150000"/>
              </a:lnSpc>
              <a:buSzPct val="40000"/>
              <a:buBlip>
                <a:blip r:embed="rId2"/>
              </a:buBlip>
              <a:defRPr sz="3000">
                <a:solidFill>
                  <a:srgbClr val="000000"/>
                </a:solidFill>
                <a:latin typeface="Arial"/>
                <a:ea typeface="Arial"/>
                <a:cs typeface="Arial"/>
                <a:sym typeface="Arial"/>
              </a:defRPr>
            </a:pPr>
            <a:r>
              <a:rPr b="1"/>
              <a:t>Hints of Evolving Dark Energy</a:t>
            </a:r>
            <a:r>
              <a:t>: While consistent with the standard ΛCDM model on its own, when DESI data is combined with Cosmic Microwave Background (CMB) and supernova data, it shows a </a:t>
            </a:r>
            <a:r>
              <a:rPr b="1"/>
              <a:t>2.5</a:t>
            </a:r>
            <a:r>
              <a:t>σ</a:t>
            </a:r>
            <a:br/>
            <a:r>
              <a:t>to 4.2</a:t>
            </a:r>
            <a:r>
              <a:rPr b="1"/>
              <a:t>σ preference</a:t>
            </a:r>
            <a:r>
              <a:t> for a </a:t>
            </a:r>
            <a:r>
              <a:rPr b="1"/>
              <a:t>time-varying</a:t>
            </a:r>
            <a:r>
              <a:t> dark energy equation of state.</a:t>
            </a:r>
          </a:p>
          <a:p>
            <a:pPr marL="254000" indent="-254000" algn="just" defTabSz="457200">
              <a:lnSpc>
                <a:spcPct val="150000"/>
              </a:lnSpc>
              <a:buSzPct val="40000"/>
              <a:buBlip>
                <a:blip r:embed="rId2"/>
              </a:buBlip>
              <a:defRPr sz="3000">
                <a:solidFill>
                  <a:srgbClr val="000000"/>
                </a:solidFill>
                <a:latin typeface="Arial"/>
                <a:ea typeface="Arial"/>
                <a:cs typeface="Arial"/>
                <a:sym typeface="Arial"/>
              </a:defRPr>
            </a:pPr>
            <a:r>
              <a:rPr b="1"/>
              <a:t>Tension with Planck</a:t>
            </a:r>
            <a:r>
              <a:t>: DESI results exhibit a mild </a:t>
            </a:r>
            <a:r>
              <a:rPr b="1"/>
              <a:t>2.3σ tension</a:t>
            </a:r>
            <a:r>
              <a:t> with the parameters predicted by the Planck CMB mission, suggesting potential new physics or unknown systematics in current cosmological models.</a:t>
            </a:r>
          </a:p>
        </p:txBody>
      </p:sp>
      <p:pic>
        <p:nvPicPr>
          <p:cNvPr id="194" name="unknown.gif" descr="unknown.gif"/>
          <p:cNvPicPr>
            <a:picLocks noChangeAspect="1"/>
          </p:cNvPicPr>
          <p:nvPr/>
        </p:nvPicPr>
        <p:blipFill>
          <a:blip r:embed="rId3"/>
          <a:stretch>
            <a:fillRect/>
          </a:stretch>
        </p:blipFill>
        <p:spPr>
          <a:xfrm>
            <a:off x="542390" y="3051727"/>
            <a:ext cx="12701" cy="12701"/>
          </a:xfrm>
          <a:prstGeom prst="rect">
            <a:avLst/>
          </a:prstGeom>
          <a:ln w="12700">
            <a:miter lim="400000"/>
          </a:ln>
        </p:spPr>
      </p:pic>
      <p:pic>
        <p:nvPicPr>
          <p:cNvPr id="195" name="unknown.gif" descr="unknown.gif"/>
          <p:cNvPicPr>
            <a:picLocks noChangeAspect="1"/>
          </p:cNvPicPr>
          <p:nvPr/>
        </p:nvPicPr>
        <p:blipFill>
          <a:blip r:embed="rId3"/>
          <a:stretch>
            <a:fillRect/>
          </a:stretch>
        </p:blipFill>
        <p:spPr>
          <a:xfrm>
            <a:off x="542390" y="3051727"/>
            <a:ext cx="12701" cy="12701"/>
          </a:xfrm>
          <a:prstGeom prst="rect">
            <a:avLst/>
          </a:prstGeom>
          <a:ln w="12700">
            <a:miter lim="400000"/>
          </a:ln>
        </p:spPr>
      </p:pic>
      <p:pic>
        <p:nvPicPr>
          <p:cNvPr id="196" name="unknown.gif" descr="unknown.gif"/>
          <p:cNvPicPr>
            <a:picLocks noChangeAspect="1"/>
          </p:cNvPicPr>
          <p:nvPr/>
        </p:nvPicPr>
        <p:blipFill>
          <a:blip r:embed="rId3"/>
          <a:stretch>
            <a:fillRect/>
          </a:stretch>
        </p:blipFill>
        <p:spPr>
          <a:xfrm>
            <a:off x="542390" y="3051727"/>
            <a:ext cx="12701" cy="12701"/>
          </a:xfrm>
          <a:prstGeom prst="rect">
            <a:avLst/>
          </a:prstGeom>
          <a:ln w="12700">
            <a:miter lim="400000"/>
          </a:ln>
        </p:spPr>
      </p:pic>
      <p:pic>
        <p:nvPicPr>
          <p:cNvPr id="197" name="unknown.gif" descr="unknown.gif"/>
          <p:cNvPicPr>
            <a:picLocks noChangeAspect="1"/>
          </p:cNvPicPr>
          <p:nvPr/>
        </p:nvPicPr>
        <p:blipFill>
          <a:blip r:embed="rId3"/>
          <a:stretch>
            <a:fillRect/>
          </a:stretch>
        </p:blipFill>
        <p:spPr>
          <a:xfrm>
            <a:off x="542390" y="3051727"/>
            <a:ext cx="12701" cy="12701"/>
          </a:xfrm>
          <a:prstGeom prst="rect">
            <a:avLst/>
          </a:prstGeom>
          <a:ln w="12700">
            <a:miter lim="400000"/>
          </a:ln>
        </p:spPr>
      </p:pic>
      <p:sp>
        <p:nvSpPr>
          <p:cNvPr id="198" name="Recently the Dark Energy Spectroscopic Instrument (DESI) has provided the most precise map of the universe's expansion history to date. Based on the Data Release 2 (DR2), the key features are:"/>
          <p:cNvSpPr txBox="1"/>
          <p:nvPr/>
        </p:nvSpPr>
        <p:spPr>
          <a:xfrm>
            <a:off x="505969" y="1443599"/>
            <a:ext cx="22988288" cy="13186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just" defTabSz="457200">
              <a:lnSpc>
                <a:spcPct val="150000"/>
              </a:lnSpc>
              <a:defRPr sz="3400">
                <a:solidFill>
                  <a:srgbClr val="000000"/>
                </a:solidFill>
                <a:latin typeface="Arial"/>
                <a:ea typeface="Arial"/>
                <a:cs typeface="Arial"/>
                <a:sym typeface="Arial"/>
              </a:defRPr>
            </a:pPr>
            <a:r>
              <a:t>Recently the </a:t>
            </a:r>
            <a:r>
              <a:rPr b="1"/>
              <a:t>Dark Energy Spectroscopic Instrument (DESI)</a:t>
            </a:r>
            <a:r>
              <a:t> has provided the most precise map of the universe's expansion history to date. Based on the </a:t>
            </a:r>
            <a:r>
              <a:rPr b="1"/>
              <a:t>Data Release 2 (DR2)</a:t>
            </a:r>
            <a:r>
              <a:t>, the key features are: </a:t>
            </a:r>
          </a:p>
        </p:txBody>
      </p:sp>
      <p:pic>
        <p:nvPicPr>
          <p:cNvPr id="199" name="image_12831e-Universe-3D-Map.jpg" descr="image_12831e-Universe-3D-Map.jpg"/>
          <p:cNvPicPr>
            <a:picLocks noChangeAspect="1"/>
          </p:cNvPicPr>
          <p:nvPr/>
        </p:nvPicPr>
        <p:blipFill>
          <a:blip r:embed="rId4"/>
          <a:stretch>
            <a:fillRect/>
          </a:stretch>
        </p:blipFill>
        <p:spPr>
          <a:xfrm>
            <a:off x="15776367" y="3858729"/>
            <a:ext cx="8121700" cy="6416989"/>
          </a:xfrm>
          <a:prstGeom prst="rect">
            <a:avLst/>
          </a:prstGeom>
          <a:ln w="12700">
            <a:miter lim="400000"/>
          </a:ln>
        </p:spPr>
      </p:pic>
      <p:sp>
        <p:nvSpPr>
          <p:cNvPr id="200" name="BAO measurements from DESI"/>
          <p:cNvSpPr txBox="1"/>
          <p:nvPr/>
        </p:nvSpPr>
        <p:spPr>
          <a:xfrm>
            <a:off x="290448" y="615626"/>
            <a:ext cx="9042503" cy="82051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800" b="1" u="sng">
                <a:solidFill>
                  <a:srgbClr val="000000"/>
                </a:solidFill>
              </a:defRPr>
            </a:lvl1pPr>
          </a:lstStyle>
          <a:p>
            <a:r>
              <a:t>BAO measurements from DESI</a:t>
            </a:r>
          </a:p>
        </p:txBody>
      </p:sp>
      <p:sp>
        <p:nvSpPr>
          <p:cNvPr id="201" name="GeomGravX: 10 Years of Geometric Foundations of Gravity and eXtensions"/>
          <p:cNvSpPr txBox="1"/>
          <p:nvPr/>
        </p:nvSpPr>
        <p:spPr>
          <a:xfrm>
            <a:off x="323344" y="12842681"/>
            <a:ext cx="10330608"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57200">
              <a:defRPr>
                <a:solidFill>
                  <a:srgbClr val="000000"/>
                </a:solidFill>
                <a:latin typeface="Helvetica"/>
                <a:ea typeface="Helvetica"/>
                <a:cs typeface="Helvetica"/>
                <a:sym typeface="Helvetica"/>
              </a:defRPr>
            </a:lvl1pPr>
          </a:lstStyle>
          <a:p>
            <a:r>
              <a:t>GeomGravX: 10 Years of Geometric Foundations of Gravity and eXtensions</a:t>
            </a:r>
          </a:p>
        </p:txBody>
      </p:sp>
      <p:sp>
        <p:nvSpPr>
          <p:cNvPr id="202" name="Tartu University,  29 June - 3 July 2026"/>
          <p:cNvSpPr txBox="1"/>
          <p:nvPr/>
        </p:nvSpPr>
        <p:spPr>
          <a:xfrm>
            <a:off x="18378760" y="12713806"/>
            <a:ext cx="5467503" cy="46136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a:solidFill>
                  <a:srgbClr val="000000"/>
                </a:solidFill>
              </a:defRPr>
            </a:lvl1pPr>
          </a:lstStyle>
          <a:p>
            <a:r>
              <a:t>Tartu University,  29 June - 3 July 2026 </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04" name="Early Universe Ripples: In the hot, dense early universe, sound waves (pressure waves) traveled through the photon-baryon plasma, creating ripples.…"/>
              <p:cNvSpPr txBox="1"/>
              <p:nvPr/>
            </p:nvSpPr>
            <p:spPr>
              <a:xfrm>
                <a:off x="873380" y="3152233"/>
                <a:ext cx="21454877" cy="9629894"/>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50800" tIns="50800" rIns="50800" bIns="50800" anchor="ctr">
                <a:spAutoFit/>
              </a:bodyPr>
              <a:lstStyle/>
              <a:p>
                <a:pPr marL="457200" indent="-317500" algn="l" defTabSz="457200">
                  <a:lnSpc>
                    <a:spcPct val="150000"/>
                  </a:lnSpc>
                  <a:buClr>
                    <a:srgbClr val="000000"/>
                  </a:buClr>
                  <a:buSzPct val="100000"/>
                  <a:buFont typeface="Times Roman"/>
                  <a:buAutoNum type="arabicPeriod"/>
                  <a:defRPr sz="2600">
                    <a:solidFill>
                      <a:srgbClr val="000000"/>
                    </a:solidFill>
                    <a:latin typeface="Arial"/>
                    <a:ea typeface="Arial"/>
                    <a:cs typeface="Arial"/>
                    <a:sym typeface="Arial"/>
                  </a:defRPr>
                </a:pPr>
                <a:r>
                  <a:t>Early Universe Ripples: In the hot, dense early universe, sound waves (pressure waves) traveled through the photon-baryon plasma, creating ripples.</a:t>
                </a:r>
              </a:p>
              <a:p>
                <a:pPr marL="457200" indent="-317500" algn="l" defTabSz="457200">
                  <a:lnSpc>
                    <a:spcPct val="150000"/>
                  </a:lnSpc>
                  <a:buClr>
                    <a:srgbClr val="000000"/>
                  </a:buClr>
                  <a:buSzPct val="100000"/>
                  <a:buFont typeface="Times Roman"/>
                  <a:buAutoNum type="arabicPeriod"/>
                  <a:defRPr sz="2600">
                    <a:solidFill>
                      <a:srgbClr val="000000"/>
                    </a:solidFill>
                    <a:latin typeface="Arial"/>
                    <a:ea typeface="Arial"/>
                    <a:cs typeface="Arial"/>
                    <a:sym typeface="Arial"/>
                  </a:defRPr>
                </a:pPr>
                <a:r>
                  <a:t>Freezing the Scale: These waves stopped propagating at recombination (when atoms formed), leaving a characteristic imprint: a preferred separation distance, the </a:t>
                </a:r>
                <a:r>
                  <a:rPr>
                    <a:hlinkClick r:id="rId2"/>
                  </a:rPr>
                  <a:t>sound horizon</a:t>
                </a:r>
                <a:r>
                  <a:t> (</a:t>
                </a:r>
                <a14:m>
                  <m:oMath xmlns:m="http://schemas.openxmlformats.org/officeDocument/2006/math">
                    <m:sSub>
                      <m:sSubPr>
                        <m:ctrlPr>
                          <a:rPr sz="3450">
                            <a:solidFill>
                              <a:srgbClr val="000000"/>
                            </a:solidFill>
                            <a:latin typeface="Cambria Math" panose="02040503050406030204" pitchFamily="18" charset="0"/>
                          </a:rPr>
                        </m:ctrlPr>
                      </m:sSubPr>
                      <m:e>
                        <m:r>
                          <a:rPr sz="3450" i="1">
                            <a:solidFill>
                              <a:srgbClr val="000000"/>
                            </a:solidFill>
                            <a:latin typeface="Cambria Math" panose="02040503050406030204" pitchFamily="18" charset="0"/>
                          </a:rPr>
                          <m:t>𝑟</m:t>
                        </m:r>
                      </m:e>
                      <m:sub>
                        <m:r>
                          <a:rPr sz="3450" i="1">
                            <a:solidFill>
                              <a:srgbClr val="000000"/>
                            </a:solidFill>
                            <a:latin typeface="Cambria Math" panose="02040503050406030204" pitchFamily="18" charset="0"/>
                          </a:rPr>
                          <m:t>𝑠</m:t>
                        </m:r>
                      </m:sub>
                    </m:sSub>
                  </m:oMath>
                </a14:m>
                <a:r>
                  <a:t>).</a:t>
                </a:r>
              </a:p>
              <a:p>
                <a:pPr marL="457200" indent="-317500" algn="l" defTabSz="457200">
                  <a:lnSpc>
                    <a:spcPct val="150000"/>
                  </a:lnSpc>
                  <a:buClr>
                    <a:srgbClr val="000000"/>
                  </a:buClr>
                  <a:buSzPct val="100000"/>
                  <a:buFont typeface="Times Roman"/>
                  <a:buAutoNum type="arabicPeriod"/>
                  <a:defRPr sz="2600">
                    <a:solidFill>
                      <a:srgbClr val="000000"/>
                    </a:solidFill>
                    <a:latin typeface="Arial"/>
                    <a:ea typeface="Arial"/>
                    <a:cs typeface="Arial"/>
                    <a:sym typeface="Arial"/>
                  </a:defRPr>
                </a:pPr>
                <a:r>
                  <a:t>Galaxy Clustering: This imprint influences where galaxies form, creating a slight overdensity of galaxies at roughly this distance, visible as a "bump" in the two-point correlation function.</a:t>
                </a:r>
              </a:p>
              <a:p>
                <a:pPr marL="457200" indent="-317500" algn="l" defTabSz="457200">
                  <a:lnSpc>
                    <a:spcPct val="150000"/>
                  </a:lnSpc>
                  <a:buClr>
                    <a:srgbClr val="000000"/>
                  </a:buClr>
                  <a:buSzPct val="100000"/>
                  <a:buFont typeface="Times Roman"/>
                  <a:buAutoNum type="arabicPeriod"/>
                  <a:defRPr sz="2600">
                    <a:solidFill>
                      <a:srgbClr val="000000"/>
                    </a:solidFill>
                    <a:latin typeface="Arial"/>
                    <a:ea typeface="Arial"/>
                    <a:cs typeface="Arial"/>
                    <a:sym typeface="Arial"/>
                  </a:defRPr>
                </a:pPr>
                <a:r>
                  <a:t>Standard Ruler: Since </a:t>
                </a:r>
                <a14:m>
                  <m:oMath xmlns:m="http://schemas.openxmlformats.org/officeDocument/2006/math">
                    <m:sSub>
                      <m:sSubPr>
                        <m:ctrlPr>
                          <a:rPr sz="3450">
                            <a:solidFill>
                              <a:srgbClr val="000000"/>
                            </a:solidFill>
                            <a:latin typeface="Cambria Math" panose="02040503050406030204" pitchFamily="18" charset="0"/>
                          </a:rPr>
                        </m:ctrlPr>
                      </m:sSubPr>
                      <m:e>
                        <m:r>
                          <a:rPr sz="3450" i="1">
                            <a:solidFill>
                              <a:srgbClr val="000000"/>
                            </a:solidFill>
                            <a:latin typeface="Cambria Math" panose="02040503050406030204" pitchFamily="18" charset="0"/>
                          </a:rPr>
                          <m:t>𝑟</m:t>
                        </m:r>
                      </m:e>
                      <m:sub>
                        <m:r>
                          <a:rPr sz="3450" i="1">
                            <a:solidFill>
                              <a:srgbClr val="000000"/>
                            </a:solidFill>
                            <a:latin typeface="Cambria Math" panose="02040503050406030204" pitchFamily="18" charset="0"/>
                          </a:rPr>
                          <m:t>𝑠</m:t>
                        </m:r>
                      </m:sub>
                    </m:sSub>
                  </m:oMath>
                </a14:m>
                <a:r>
                  <a:t> is known from physics, astronomers measure the apparent size of this feature in the sky at different redshifts (z).</a:t>
                </a:r>
              </a:p>
              <a:p>
                <a:pPr marL="457200" indent="-317500" algn="l" defTabSz="457200">
                  <a:lnSpc>
                    <a:spcPct val="150000"/>
                  </a:lnSpc>
                  <a:buClr>
                    <a:srgbClr val="000000"/>
                  </a:buClr>
                  <a:buSzPct val="100000"/>
                  <a:buFont typeface="Times Roman"/>
                  <a:buAutoNum type="arabicPeriod"/>
                  <a:defRPr sz="2600">
                    <a:solidFill>
                      <a:srgbClr val="000000"/>
                    </a:solidFill>
                    <a:latin typeface="Arial"/>
                    <a:ea typeface="Arial"/>
                    <a:cs typeface="Arial"/>
                    <a:sym typeface="Arial"/>
                  </a:defRPr>
                </a:pPr>
                <a:r>
                  <a:t>Mapping Expansion: By comparing the observed size to the known physical size, they infer cosmic distances, revealing how the universe's expansion has changed over time. </a:t>
                </a:r>
              </a:p>
              <a:p>
                <a:pPr algn="l" defTabSz="457200">
                  <a:lnSpc>
                    <a:spcPct val="150000"/>
                  </a:lnSpc>
                  <a:defRPr sz="2600" u="sng">
                    <a:solidFill>
                      <a:srgbClr val="000000"/>
                    </a:solidFill>
                    <a:latin typeface="Arial"/>
                    <a:ea typeface="Arial"/>
                    <a:cs typeface="Arial"/>
                    <a:sym typeface="Arial"/>
                  </a:defRPr>
                </a:pPr>
                <a:r>
                  <a:t>What it Measures:</a:t>
                </a:r>
              </a:p>
              <a:p>
                <a:pPr marL="457200" indent="-317500" algn="l" defTabSz="457200">
                  <a:lnSpc>
                    <a:spcPct val="150000"/>
                  </a:lnSpc>
                  <a:buClr>
                    <a:srgbClr val="000000"/>
                  </a:buClr>
                  <a:buSzPct val="123000"/>
                  <a:buFont typeface="STIXGeneral-Regular"/>
                  <a:buChar char="•"/>
                  <a:defRPr sz="2600">
                    <a:solidFill>
                      <a:srgbClr val="000000"/>
                    </a:solidFill>
                    <a:latin typeface="Arial"/>
                    <a:ea typeface="Arial"/>
                    <a:cs typeface="Arial"/>
                    <a:sym typeface="Arial"/>
                  </a:defRPr>
                </a:pPr>
                <a:r>
                  <a:rPr>
                    <a:hlinkClick r:id="rId3"/>
                  </a:rPr>
                  <a:t>Angular Diameter Distance</a:t>
                </a:r>
                <a:r>
                  <a:t> </a:t>
                </a:r>
                <a14:m>
                  <m:oMath xmlns:m="http://schemas.openxmlformats.org/officeDocument/2006/math">
                    <m:sSub>
                      <m:sSubPr>
                        <m:ctrlPr>
                          <a:rPr sz="3300">
                            <a:solidFill>
                              <a:srgbClr val="000000"/>
                            </a:solidFill>
                            <a:latin typeface="Cambria Math" panose="02040503050406030204" pitchFamily="18" charset="0"/>
                          </a:rPr>
                        </m:ctrlPr>
                      </m:sSubPr>
                      <m:e>
                        <m:r>
                          <a:rPr sz="3300" i="1">
                            <a:solidFill>
                              <a:srgbClr val="000000"/>
                            </a:solidFill>
                            <a:latin typeface="Cambria Math" panose="02040503050406030204" pitchFamily="18" charset="0"/>
                          </a:rPr>
                          <m:t>𝑑</m:t>
                        </m:r>
                      </m:e>
                      <m:sub>
                        <m:r>
                          <a:rPr sz="3300" i="1">
                            <a:solidFill>
                              <a:srgbClr val="000000"/>
                            </a:solidFill>
                            <a:latin typeface="Cambria Math" panose="02040503050406030204" pitchFamily="18" charset="0"/>
                          </a:rPr>
                          <m:t>𝐴</m:t>
                        </m:r>
                      </m:sub>
                    </m:sSub>
                  </m:oMath>
                </a14:m>
                <a:r>
                  <a:t>(z): How large a feature appears at a given redshift.</a:t>
                </a:r>
              </a:p>
              <a:p>
                <a:pPr marL="457200" indent="-317500" algn="l" defTabSz="457200">
                  <a:lnSpc>
                    <a:spcPct val="150000"/>
                  </a:lnSpc>
                  <a:buClr>
                    <a:srgbClr val="000000"/>
                  </a:buClr>
                  <a:buSzPct val="123000"/>
                  <a:buFont typeface="STIXGeneral-Regular"/>
                  <a:buChar char="•"/>
                  <a:defRPr sz="2600">
                    <a:solidFill>
                      <a:srgbClr val="000000"/>
                    </a:solidFill>
                    <a:latin typeface="Arial"/>
                    <a:ea typeface="Arial"/>
                    <a:cs typeface="Arial"/>
                    <a:sym typeface="Arial"/>
                  </a:defRPr>
                </a:pPr>
                <a:r>
                  <a:rPr>
                    <a:hlinkClick r:id="rId4"/>
                  </a:rPr>
                  <a:t>Hubble Parameter</a:t>
                </a:r>
                <a:r>
                  <a:t> H(z): The expansion rate at a given redshift. </a:t>
                </a:r>
              </a:p>
              <a:p>
                <a:pPr algn="l" defTabSz="457200">
                  <a:lnSpc>
                    <a:spcPct val="150000"/>
                  </a:lnSpc>
                  <a:defRPr sz="2600" u="sng">
                    <a:solidFill>
                      <a:srgbClr val="000000"/>
                    </a:solidFill>
                    <a:latin typeface="Arial"/>
                    <a:ea typeface="Arial"/>
                    <a:cs typeface="Arial"/>
                    <a:sym typeface="Arial"/>
                  </a:defRPr>
                </a:pPr>
                <a:r>
                  <a:t>Importance:</a:t>
                </a:r>
              </a:p>
              <a:p>
                <a:pPr marL="457200" indent="-317500" algn="l" defTabSz="457200">
                  <a:lnSpc>
                    <a:spcPct val="150000"/>
                  </a:lnSpc>
                  <a:buClr>
                    <a:srgbClr val="000000"/>
                  </a:buClr>
                  <a:buSzPct val="123000"/>
                  <a:buFont typeface="Times Roman"/>
                  <a:buChar char="•"/>
                  <a:defRPr sz="2600">
                    <a:solidFill>
                      <a:srgbClr val="000000"/>
                    </a:solidFill>
                    <a:latin typeface="Arial"/>
                    <a:ea typeface="Arial"/>
                    <a:cs typeface="Arial"/>
                    <a:sym typeface="Arial"/>
                  </a:defRPr>
                </a:pPr>
                <a:r>
                  <a:t>Dark Energy: Provides precise measurements to understand dark energy's role in accelerating expansion.</a:t>
                </a:r>
              </a:p>
              <a:p>
                <a:pPr marL="457200" indent="-317500" algn="l" defTabSz="457200">
                  <a:lnSpc>
                    <a:spcPct val="150000"/>
                  </a:lnSpc>
                  <a:buClr>
                    <a:srgbClr val="000000"/>
                  </a:buClr>
                  <a:buSzPct val="123000"/>
                  <a:buFont typeface="Times Roman"/>
                  <a:buChar char="•"/>
                  <a:defRPr sz="2600">
                    <a:solidFill>
                      <a:srgbClr val="000000"/>
                    </a:solidFill>
                    <a:latin typeface="Arial"/>
                    <a:ea typeface="Arial"/>
                    <a:cs typeface="Arial"/>
                    <a:sym typeface="Arial"/>
                  </a:defRPr>
                </a:pPr>
                <a:r>
                  <a:t>Cosmological Models: Tests and constrains models like </a:t>
                </a:r>
                <a14:m>
                  <m:oMath xmlns:m="http://schemas.openxmlformats.org/officeDocument/2006/math">
                    <m:r>
                      <m:rPr>
                        <m:sty m:val="p"/>
                      </m:rPr>
                      <a:rPr sz="3250" i="1">
                        <a:solidFill>
                          <a:srgbClr val="000000"/>
                        </a:solidFill>
                        <a:latin typeface="Cambria Math" panose="02040503050406030204" pitchFamily="18" charset="0"/>
                      </a:rPr>
                      <m:t>Λ</m:t>
                    </m:r>
                  </m:oMath>
                </a14:m>
                <a:r>
                  <a:t>CDM.</a:t>
                </a:r>
              </a:p>
              <a:p>
                <a:pPr marL="457200" indent="-317500" algn="l" defTabSz="457200">
                  <a:lnSpc>
                    <a:spcPct val="150000"/>
                  </a:lnSpc>
                  <a:buClr>
                    <a:srgbClr val="000000"/>
                  </a:buClr>
                  <a:buSzPct val="123000"/>
                  <a:buFont typeface="Times Roman"/>
                  <a:buChar char="•"/>
                  <a:defRPr sz="2600">
                    <a:solidFill>
                      <a:srgbClr val="000000"/>
                    </a:solidFill>
                    <a:latin typeface="Arial"/>
                    <a:ea typeface="Arial"/>
                    <a:cs typeface="Arial"/>
                    <a:sym typeface="Arial"/>
                  </a:defRPr>
                </a:pPr>
                <a:r>
                  <a:t>Cosmic Distance Ladder: Offers an independent way to measure cosmic distances, complementing other methods. </a:t>
                </a:r>
              </a:p>
            </p:txBody>
          </p:sp>
        </mc:Choice>
        <mc:Fallback>
          <p:sp>
            <p:nvSpPr>
              <p:cNvPr id="204" name="Early Universe Ripples: In the hot, dense early universe, sound waves (pressure waves) traveled through the photon-baryon plasma, creating ripples.…"/>
              <p:cNvSpPr txBox="1">
                <a:spLocks noRot="1" noChangeAspect="1" noMove="1" noResize="1" noEditPoints="1" noAdjustHandles="1" noChangeArrowheads="1" noChangeShapeType="1" noTextEdit="1"/>
              </p:cNvSpPr>
              <p:nvPr/>
            </p:nvSpPr>
            <p:spPr>
              <a:xfrm>
                <a:off x="873380" y="3152233"/>
                <a:ext cx="21454877" cy="9629894"/>
              </a:xfrm>
              <a:prstGeom prst="rect">
                <a:avLst/>
              </a:prstGeom>
              <a:blipFill>
                <a:blip r:embed="rId5"/>
                <a:stretch>
                  <a:fillRect l="-651" t="-1976" b="-4611"/>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EG">
                    <a:noFill/>
                  </a:rPr>
                  <a:t> </a:t>
                </a:r>
              </a:p>
            </p:txBody>
          </p:sp>
        </mc:Fallback>
      </mc:AlternateContent>
      <p:pic>
        <p:nvPicPr>
          <p:cNvPr id="205" name="unknown.gif" descr="unknown.gif"/>
          <p:cNvPicPr>
            <a:picLocks noChangeAspect="1"/>
          </p:cNvPicPr>
          <p:nvPr/>
        </p:nvPicPr>
        <p:blipFill>
          <a:blip r:embed="rId6"/>
          <a:stretch>
            <a:fillRect/>
          </a:stretch>
        </p:blipFill>
        <p:spPr>
          <a:xfrm>
            <a:off x="873380" y="3152233"/>
            <a:ext cx="12701" cy="12701"/>
          </a:xfrm>
          <a:prstGeom prst="rect">
            <a:avLst/>
          </a:prstGeom>
          <a:ln w="12700">
            <a:miter lim="400000"/>
          </a:ln>
        </p:spPr>
      </p:pic>
      <p:pic>
        <p:nvPicPr>
          <p:cNvPr id="206" name="unknown.gif" descr="unknown.gif"/>
          <p:cNvPicPr>
            <a:picLocks noChangeAspect="1"/>
          </p:cNvPicPr>
          <p:nvPr/>
        </p:nvPicPr>
        <p:blipFill>
          <a:blip r:embed="rId6"/>
          <a:stretch>
            <a:fillRect/>
          </a:stretch>
        </p:blipFill>
        <p:spPr>
          <a:xfrm>
            <a:off x="873380" y="3152233"/>
            <a:ext cx="12701" cy="12701"/>
          </a:xfrm>
          <a:prstGeom prst="rect">
            <a:avLst/>
          </a:prstGeom>
          <a:ln w="12700">
            <a:miter lim="400000"/>
          </a:ln>
        </p:spPr>
      </p:pic>
      <p:pic>
        <p:nvPicPr>
          <p:cNvPr id="207" name="unknown.gif" descr="unknown.gif"/>
          <p:cNvPicPr>
            <a:picLocks noChangeAspect="1"/>
          </p:cNvPicPr>
          <p:nvPr/>
        </p:nvPicPr>
        <p:blipFill>
          <a:blip r:embed="rId6"/>
          <a:stretch>
            <a:fillRect/>
          </a:stretch>
        </p:blipFill>
        <p:spPr>
          <a:xfrm>
            <a:off x="873380" y="3152233"/>
            <a:ext cx="12701" cy="12701"/>
          </a:xfrm>
          <a:prstGeom prst="rect">
            <a:avLst/>
          </a:prstGeom>
          <a:ln w="12700">
            <a:miter lim="400000"/>
          </a:ln>
        </p:spPr>
      </p:pic>
      <mc:AlternateContent xmlns:mc="http://schemas.openxmlformats.org/markup-compatibility/2006">
        <mc:Choice xmlns:a14="http://schemas.microsoft.com/office/drawing/2010/main" Requires="a14">
          <p:sp>
            <p:nvSpPr>
              <p:cNvPr id="208" name="BAO distance measurement uses the fixed scale of primordial sound waves in the early universe as a cosmic &quot;standard ruler&quot; to map the expansion history of the universe, determining distances to galaxies at different redshifts by observing the slight pref"/>
              <p:cNvSpPr txBox="1"/>
              <p:nvPr/>
            </p:nvSpPr>
            <p:spPr>
              <a:xfrm>
                <a:off x="726161" y="1073721"/>
                <a:ext cx="22931679" cy="2017958"/>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50800" tIns="50800" rIns="50800" bIns="50800" anchor="ctr">
                <a:spAutoFit/>
              </a:bodyPr>
              <a:lstStyle/>
              <a:p>
                <a:pPr algn="just" defTabSz="457200">
                  <a:defRPr sz="3000">
                    <a:solidFill>
                      <a:srgbClr val="000000"/>
                    </a:solidFill>
                    <a:latin typeface="Arial"/>
                    <a:ea typeface="Arial"/>
                    <a:cs typeface="Arial"/>
                    <a:sym typeface="Arial"/>
                  </a:defRPr>
                </a:pPr>
                <a:r>
                  <a:t>BAO distance measurement</a:t>
                </a:r>
                <a:r>
                  <a:rPr>
                    <a:latin typeface="+mn-lt"/>
                    <a:ea typeface="+mn-ea"/>
                    <a:cs typeface="+mn-cs"/>
                    <a:sym typeface="Helvetica Neue"/>
                  </a:rPr>
                  <a:t> </a:t>
                </a:r>
                <a:r>
                  <a:t>uses the fixed scale of primordial sound waves in the early universe as a cosmic "standard ruler" to map the expansion history of the universe,</a:t>
                </a:r>
                <a:r>
                  <a:rPr>
                    <a:latin typeface="+mn-lt"/>
                    <a:ea typeface="+mn-ea"/>
                    <a:cs typeface="+mn-cs"/>
                    <a:sym typeface="Helvetica Neue"/>
                  </a:rPr>
                  <a:t> determining distances to galaxies at different redshifts by observing the slight preference for galaxies to be separated by this known scale (~150 Mpc). This technique helps constrain cosmological parameters like dark energy, measuring the angular diameter distance (</a:t>
                </a:r>
                <a14:m>
                  <m:oMath xmlns:m="http://schemas.openxmlformats.org/officeDocument/2006/math">
                    <m:sSub>
                      <m:sSubPr>
                        <m:ctrlPr>
                          <a:rPr sz="3800">
                            <a:solidFill>
                              <a:srgbClr val="000000"/>
                            </a:solidFill>
                            <a:latin typeface="Cambria Math" panose="02040503050406030204" pitchFamily="18" charset="0"/>
                          </a:rPr>
                        </m:ctrlPr>
                      </m:sSubPr>
                      <m:e>
                        <m:r>
                          <a:rPr sz="3800" i="1">
                            <a:solidFill>
                              <a:srgbClr val="000000"/>
                            </a:solidFill>
                            <a:latin typeface="Cambria Math" panose="02040503050406030204" pitchFamily="18" charset="0"/>
                          </a:rPr>
                          <m:t>𝑑</m:t>
                        </m:r>
                      </m:e>
                      <m:sub>
                        <m:r>
                          <a:rPr sz="3800" i="1">
                            <a:solidFill>
                              <a:srgbClr val="000000"/>
                            </a:solidFill>
                            <a:latin typeface="Cambria Math" panose="02040503050406030204" pitchFamily="18" charset="0"/>
                          </a:rPr>
                          <m:t>𝐴</m:t>
                        </m:r>
                      </m:sub>
                    </m:sSub>
                  </m:oMath>
                </a14:m>
                <a:r>
                  <a:t>) and the Hubble parameter (</a:t>
                </a:r>
                <a14:m>
                  <m:oMath xmlns:m="http://schemas.openxmlformats.org/officeDocument/2006/math">
                    <m:r>
                      <a:rPr sz="3700" i="1">
                        <a:solidFill>
                          <a:srgbClr val="000000"/>
                        </a:solidFill>
                        <a:latin typeface="Cambria Math" panose="02040503050406030204" pitchFamily="18" charset="0"/>
                      </a:rPr>
                      <m:t>𝐻</m:t>
                    </m:r>
                    <m:r>
                      <a:rPr sz="3700" i="1">
                        <a:solidFill>
                          <a:srgbClr val="000000"/>
                        </a:solidFill>
                        <a:latin typeface="Cambria Math" panose="02040503050406030204" pitchFamily="18" charset="0"/>
                      </a:rPr>
                      <m:t>(</m:t>
                    </m:r>
                    <m:r>
                      <a:rPr sz="3700" i="1">
                        <a:solidFill>
                          <a:srgbClr val="000000"/>
                        </a:solidFill>
                        <a:latin typeface="Cambria Math" panose="02040503050406030204" pitchFamily="18" charset="0"/>
                      </a:rPr>
                      <m:t>𝑧</m:t>
                    </m:r>
                    <m:r>
                      <a:rPr sz="3700" i="1">
                        <a:solidFill>
                          <a:srgbClr val="000000"/>
                        </a:solidFill>
                        <a:latin typeface="Cambria Math" panose="02040503050406030204" pitchFamily="18" charset="0"/>
                      </a:rPr>
                      <m:t>)</m:t>
                    </m:r>
                  </m:oMath>
                </a14:m>
                <a:r>
                  <a:t>). </a:t>
                </a:r>
              </a:p>
            </p:txBody>
          </p:sp>
        </mc:Choice>
        <mc:Fallback>
          <p:sp>
            <p:nvSpPr>
              <p:cNvPr id="208" name="BAO distance measurement uses the fixed scale of primordial sound waves in the early universe as a cosmic &quot;standard ruler&quot; to map the expansion history of the universe, determining distances to galaxies at different redshifts by observing the slight pref"/>
              <p:cNvSpPr txBox="1">
                <a:spLocks noRot="1" noChangeAspect="1" noMove="1" noResize="1" noEditPoints="1" noAdjustHandles="1" noChangeArrowheads="1" noChangeShapeType="1" noTextEdit="1"/>
              </p:cNvSpPr>
              <p:nvPr/>
            </p:nvSpPr>
            <p:spPr>
              <a:xfrm>
                <a:off x="726161" y="1073721"/>
                <a:ext cx="22931679" cy="2017958"/>
              </a:xfrm>
              <a:prstGeom prst="rect">
                <a:avLst/>
              </a:prstGeom>
              <a:blipFill>
                <a:blip r:embed="rId7"/>
                <a:stretch>
                  <a:fillRect l="-831" t="-3750" r="-831" b="-8125"/>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EG">
                    <a:noFill/>
                  </a:rPr>
                  <a:t> </a:t>
                </a:r>
              </a:p>
            </p:txBody>
          </p:sp>
        </mc:Fallback>
      </mc:AlternateContent>
      <p:sp>
        <p:nvSpPr>
          <p:cNvPr id="209" name="BAO distance measurement"/>
          <p:cNvSpPr txBox="1"/>
          <p:nvPr/>
        </p:nvSpPr>
        <p:spPr>
          <a:xfrm>
            <a:off x="555340" y="243808"/>
            <a:ext cx="8252461" cy="82051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57200">
              <a:defRPr sz="4800" b="1" u="sng">
                <a:solidFill>
                  <a:srgbClr val="000000"/>
                </a:solidFill>
              </a:defRPr>
            </a:lvl1pPr>
          </a:lstStyle>
          <a:p>
            <a:r>
              <a:t>BAO distance measurement</a:t>
            </a:r>
          </a:p>
        </p:txBody>
      </p:sp>
      <p:pic>
        <p:nvPicPr>
          <p:cNvPr id="210" name="bao_scale_distance.png" descr="bao_scale_distance.png"/>
          <p:cNvPicPr>
            <a:picLocks noChangeAspect="1"/>
          </p:cNvPicPr>
          <p:nvPr/>
        </p:nvPicPr>
        <p:blipFill>
          <a:blip r:embed="rId8"/>
          <a:stretch>
            <a:fillRect/>
          </a:stretch>
        </p:blipFill>
        <p:spPr>
          <a:xfrm>
            <a:off x="20588823" y="8098539"/>
            <a:ext cx="3148492" cy="4525956"/>
          </a:xfrm>
          <a:prstGeom prst="rect">
            <a:avLst/>
          </a:prstGeom>
          <a:ln w="12700">
            <a:miter lim="400000"/>
          </a:ln>
        </p:spPr>
      </p:pic>
      <p:sp>
        <p:nvSpPr>
          <p:cNvPr id="211" name="GeomGravX: 10 Years of Geometric Foundations of Gravity and eXtensions"/>
          <p:cNvSpPr txBox="1"/>
          <p:nvPr/>
        </p:nvSpPr>
        <p:spPr>
          <a:xfrm>
            <a:off x="323344" y="12842681"/>
            <a:ext cx="10330608"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57200">
              <a:defRPr>
                <a:solidFill>
                  <a:srgbClr val="000000"/>
                </a:solidFill>
                <a:latin typeface="Helvetica"/>
                <a:ea typeface="Helvetica"/>
                <a:cs typeface="Helvetica"/>
                <a:sym typeface="Helvetica"/>
              </a:defRPr>
            </a:lvl1pPr>
          </a:lstStyle>
          <a:p>
            <a:r>
              <a:t>GeomGravX: 10 Years of Geometric Foundations of Gravity and eXtensions</a:t>
            </a:r>
          </a:p>
        </p:txBody>
      </p:sp>
      <p:sp>
        <p:nvSpPr>
          <p:cNvPr id="212" name="Tartu University,  29 June - 3 July 2026"/>
          <p:cNvSpPr txBox="1"/>
          <p:nvPr/>
        </p:nvSpPr>
        <p:spPr>
          <a:xfrm>
            <a:off x="18378760" y="12713806"/>
            <a:ext cx="5467503" cy="46136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a:solidFill>
                  <a:srgbClr val="000000"/>
                </a:solidFill>
              </a:defRPr>
            </a:lvl1pPr>
          </a:lstStyle>
          <a:p>
            <a:r>
              <a:t>Tartu University,  29 June - 3 July 2026 </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 name="Cosmological Hubble tension:"/>
          <p:cNvSpPr txBox="1"/>
          <p:nvPr/>
        </p:nvSpPr>
        <p:spPr>
          <a:xfrm>
            <a:off x="359401" y="748363"/>
            <a:ext cx="8469478" cy="8084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57200">
              <a:defRPr sz="4800"/>
            </a:lvl1pPr>
          </a:lstStyle>
          <a:p>
            <a:r>
              <a:t>Cosmological Hubble tension: </a:t>
            </a:r>
          </a:p>
        </p:txBody>
      </p:sp>
      <p:sp>
        <p:nvSpPr>
          <p:cNvPr id="215" name="Referred to as high-precision observational data have revealed persistent, statistically significant discrepancies between different measurement methods."/>
          <p:cNvSpPr txBox="1"/>
          <p:nvPr/>
        </p:nvSpPr>
        <p:spPr>
          <a:xfrm>
            <a:off x="1147083" y="2050773"/>
            <a:ext cx="22089834" cy="1295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defTabSz="457200">
              <a:defRPr sz="3800">
                <a:solidFill>
                  <a:srgbClr val="000000"/>
                </a:solidFill>
                <a:latin typeface="Times Roman"/>
                <a:ea typeface="Times Roman"/>
                <a:cs typeface="Times Roman"/>
                <a:sym typeface="Times Roman"/>
              </a:defRPr>
            </a:lvl1pPr>
          </a:lstStyle>
          <a:p>
            <a:r>
              <a:t>Referred to as high-precision observational data have revealed persistent, statistically significant discrepancies between different measurement methods.</a:t>
            </a:r>
          </a:p>
        </p:txBody>
      </p:sp>
      <mc:AlternateContent xmlns:mc="http://schemas.openxmlformats.org/markup-compatibility/2006">
        <mc:Choice xmlns:a14="http://schemas.microsoft.com/office/drawing/2010/main" Requires="a14">
          <p:sp>
            <p:nvSpPr>
              <p:cNvPr id="216" name="- The Hubble Tension ( )"/>
              <p:cNvSpPr txBox="1"/>
              <p:nvPr/>
            </p:nvSpPr>
            <p:spPr>
              <a:xfrm>
                <a:off x="426760" y="3754752"/>
                <a:ext cx="6002752" cy="830387"/>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wrap="none" lIns="50800" tIns="50800" rIns="50800" bIns="50800" anchor="ctr">
                <a:spAutoFit/>
              </a:bodyPr>
              <a:lstStyle/>
              <a:p>
                <a:pPr>
                  <a:defRPr sz="3800" b="1" u="sng"/>
                </a:pPr>
                <a:r>
                  <a:t>- The Hubble Tension (</a:t>
                </a:r>
                <a14:m>
                  <m:oMath xmlns:m="http://schemas.openxmlformats.org/officeDocument/2006/math">
                    <m:sSub>
                      <m:sSubPr>
                        <m:ctrlPr>
                          <a:rPr sz="4600">
                            <a:solidFill>
                              <a:srgbClr val="5E5E5E"/>
                            </a:solidFill>
                            <a:latin typeface="Cambria Math" panose="02040503050406030204" pitchFamily="18" charset="0"/>
                          </a:rPr>
                        </m:ctrlPr>
                      </m:sSubPr>
                      <m:e>
                        <m:r>
                          <a:rPr sz="4600" i="1">
                            <a:solidFill>
                              <a:srgbClr val="5E5E5E"/>
                            </a:solidFill>
                            <a:latin typeface="Cambria Math" panose="02040503050406030204" pitchFamily="18" charset="0"/>
                          </a:rPr>
                          <m:t>𝐻</m:t>
                        </m:r>
                      </m:e>
                      <m:sub>
                        <m:r>
                          <a:rPr sz="4600" i="1">
                            <a:solidFill>
                              <a:srgbClr val="5E5E5E"/>
                            </a:solidFill>
                            <a:latin typeface="Cambria Math" panose="02040503050406030204" pitchFamily="18" charset="0"/>
                          </a:rPr>
                          <m:t>0</m:t>
                        </m:r>
                      </m:sub>
                    </m:sSub>
                  </m:oMath>
                </a14:m>
                <a:r>
                  <a:t>)</a:t>
                </a:r>
              </a:p>
            </p:txBody>
          </p:sp>
        </mc:Choice>
        <mc:Fallback>
          <p:sp>
            <p:nvSpPr>
              <p:cNvPr id="216" name="- The Hubble Tension ( )"/>
              <p:cNvSpPr txBox="1">
                <a:spLocks noRot="1" noChangeAspect="1" noMove="1" noResize="1" noEditPoints="1" noAdjustHandles="1" noChangeArrowheads="1" noChangeShapeType="1" noTextEdit="1"/>
              </p:cNvSpPr>
              <p:nvPr/>
            </p:nvSpPr>
            <p:spPr>
              <a:xfrm>
                <a:off x="426760" y="3754752"/>
                <a:ext cx="6002752" cy="830387"/>
              </a:xfrm>
              <a:prstGeom prst="rect">
                <a:avLst/>
              </a:prstGeom>
              <a:blipFill>
                <a:blip r:embed="rId2"/>
                <a:stretch>
                  <a:fillRect l="-4852" r="-4852" b="-24242"/>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EG">
                    <a:noFill/>
                  </a:rPr>
                  <a:t> </a:t>
                </a:r>
              </a:p>
            </p:txBody>
          </p:sp>
        </mc:Fallback>
      </mc:AlternateContent>
      <p:sp>
        <p:nvSpPr>
          <p:cNvPr id="217" name="The Hubble constant (H0 ) describes the current expansion rate of the universe. The tension arises from a persistent mismatch between two independent ways of measuring this value:…"/>
          <p:cNvSpPr txBox="1"/>
          <p:nvPr/>
        </p:nvSpPr>
        <p:spPr>
          <a:xfrm>
            <a:off x="664622" y="4695267"/>
            <a:ext cx="14512278" cy="69723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spcBef>
                <a:spcPts val="1200"/>
              </a:spcBef>
              <a:defRPr sz="3800">
                <a:solidFill>
                  <a:srgbClr val="000000"/>
                </a:solidFill>
                <a:latin typeface="Times Roman"/>
                <a:ea typeface="Times Roman"/>
                <a:cs typeface="Times Roman"/>
                <a:sym typeface="Times Roman"/>
              </a:defRPr>
            </a:pPr>
            <a:r>
              <a:t>The Hubble constant (H0 ) describes the current expansion rate of the universe. The tension arises from a persistent mismatch between two independent ways of measuring this value: </a:t>
            </a:r>
          </a:p>
          <a:p>
            <a:pPr marL="457200" indent="-317500" algn="l" defTabSz="457200">
              <a:spcBef>
                <a:spcPts val="1200"/>
              </a:spcBef>
              <a:buClr>
                <a:srgbClr val="000000"/>
              </a:buClr>
              <a:buSzPct val="123000"/>
              <a:buFont typeface="Times Roman"/>
              <a:buChar char="•"/>
              <a:defRPr sz="3800">
                <a:solidFill>
                  <a:srgbClr val="000000"/>
                </a:solidFill>
                <a:latin typeface="Times Roman"/>
                <a:ea typeface="Times Roman"/>
                <a:cs typeface="Times Roman"/>
                <a:sym typeface="Times Roman"/>
              </a:defRPr>
            </a:pPr>
            <a:r>
              <a:rPr b="1"/>
              <a:t>Early-Universe Measurements:</a:t>
            </a:r>
            <a:r>
              <a:t> By observing the </a:t>
            </a:r>
            <a:r>
              <a:rPr b="1"/>
              <a:t>Cosmic Microwave Background (CMB) </a:t>
            </a:r>
            <a:r>
              <a:t>and using the ΛCDM model to extrapolate forward in time, the expansion rate of approximately </a:t>
            </a:r>
            <a:r>
              <a:rPr b="1"/>
              <a:t>67–68 km/s/Mpc</a:t>
            </a:r>
            <a:r>
              <a:t>. </a:t>
            </a:r>
          </a:p>
          <a:p>
            <a:pPr marL="457200" indent="-317500" algn="l" defTabSz="457200">
              <a:spcBef>
                <a:spcPts val="1200"/>
              </a:spcBef>
              <a:buClr>
                <a:srgbClr val="000000"/>
              </a:buClr>
              <a:buSzPct val="123000"/>
              <a:buFont typeface="Times Roman"/>
              <a:buChar char="•"/>
              <a:defRPr sz="3800">
                <a:solidFill>
                  <a:srgbClr val="000000"/>
                </a:solidFill>
                <a:latin typeface="Times Roman"/>
                <a:ea typeface="Times Roman"/>
                <a:cs typeface="Times Roman"/>
                <a:sym typeface="Times Roman"/>
              </a:defRPr>
            </a:pPr>
            <a:r>
              <a:rPr b="1"/>
              <a:t>Late-Universe Measurements:</a:t>
            </a:r>
            <a:r>
              <a:t> By using a "distance ladder" (calibrating the brightness of Cepheid variable stars and Type Ia supernovae) to directly measure the recession velocity of nearby galaxies, the expansion rate is found to be of approximately </a:t>
            </a:r>
            <a:r>
              <a:rPr b="1"/>
              <a:t>73–74 km/s/Mpc</a:t>
            </a:r>
            <a:r>
              <a:t>. </a:t>
            </a:r>
          </a:p>
        </p:txBody>
      </p:sp>
      <mc:AlternateContent xmlns:mc="http://schemas.openxmlformats.org/markup-compatibility/2006">
        <mc:Choice xmlns:a14="http://schemas.microsoft.com/office/drawing/2010/main" Requires="a14">
          <p:sp>
            <p:nvSpPr>
              <p:cNvPr id="218" name="The gap between these values has reached a statistical significance level often cited as greater than 5"/>
              <p:cNvSpPr txBox="1"/>
              <p:nvPr/>
            </p:nvSpPr>
            <p:spPr>
              <a:xfrm>
                <a:off x="877392" y="11657397"/>
                <a:ext cx="21641618" cy="705721"/>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50800" tIns="50800" rIns="50800" bIns="50800" anchor="ctr">
                <a:spAutoFit/>
              </a:bodyPr>
              <a:lstStyle/>
              <a:p>
                <a:pPr algn="l" defTabSz="457200">
                  <a:defRPr sz="3800">
                    <a:solidFill>
                      <a:srgbClr val="000000"/>
                    </a:solidFill>
                    <a:latin typeface="Times Roman"/>
                    <a:ea typeface="Times Roman"/>
                    <a:cs typeface="Times Roman"/>
                    <a:sym typeface="Times Roman"/>
                  </a:defRPr>
                </a:pPr>
                <a:r>
                  <a:t>The gap between these values has reached a statistical significance level often cited as greater than </a:t>
                </a:r>
                <a:r>
                  <a:rPr b="1"/>
                  <a:t>5</a:t>
                </a:r>
                <a14:m>
                  <m:oMath xmlns:m="http://schemas.openxmlformats.org/officeDocument/2006/math">
                    <m:r>
                      <a:rPr sz="3950" i="1">
                        <a:solidFill>
                          <a:srgbClr val="000000"/>
                        </a:solidFill>
                        <a:latin typeface="Cambria Math" panose="02040503050406030204" pitchFamily="18" charset="0"/>
                      </a:rPr>
                      <m:t>𝜎</m:t>
                    </m:r>
                  </m:oMath>
                </a14:m>
                <a:endParaRPr b="1"/>
              </a:p>
            </p:txBody>
          </p:sp>
        </mc:Choice>
        <mc:Fallback>
          <p:sp>
            <p:nvSpPr>
              <p:cNvPr id="218" name="The gap between these values has reached a statistical significance level often cited as greater than 5"/>
              <p:cNvSpPr txBox="1">
                <a:spLocks noRot="1" noChangeAspect="1" noMove="1" noResize="1" noEditPoints="1" noAdjustHandles="1" noChangeArrowheads="1" noChangeShapeType="1" noTextEdit="1"/>
              </p:cNvSpPr>
              <p:nvPr/>
            </p:nvSpPr>
            <p:spPr>
              <a:xfrm>
                <a:off x="877392" y="11657397"/>
                <a:ext cx="21641618" cy="705721"/>
              </a:xfrm>
              <a:prstGeom prst="rect">
                <a:avLst/>
              </a:prstGeom>
              <a:blipFill>
                <a:blip r:embed="rId3"/>
                <a:stretch>
                  <a:fillRect l="-1173" t="-8772" b="-33333"/>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EG">
                    <a:noFill/>
                  </a:rPr>
                  <a:t> </a:t>
                </a:r>
              </a:p>
            </p:txBody>
          </p:sp>
        </mc:Fallback>
      </mc:AlternateContent>
      <p:pic>
        <p:nvPicPr>
          <p:cNvPr id="219" name="Image" descr="Image"/>
          <p:cNvPicPr>
            <a:picLocks noChangeAspect="1"/>
          </p:cNvPicPr>
          <p:nvPr/>
        </p:nvPicPr>
        <p:blipFill>
          <a:blip r:embed="rId4"/>
          <a:stretch>
            <a:fillRect/>
          </a:stretch>
        </p:blipFill>
        <p:spPr>
          <a:xfrm>
            <a:off x="15228854" y="4183160"/>
            <a:ext cx="8825767" cy="6548823"/>
          </a:xfrm>
          <a:prstGeom prst="rect">
            <a:avLst/>
          </a:prstGeom>
          <a:ln w="12700">
            <a:miter lim="400000"/>
          </a:ln>
        </p:spPr>
      </p:pic>
      <p:sp>
        <p:nvSpPr>
          <p:cNvPr id="220" name="arXiv:2403.18902"/>
          <p:cNvSpPr txBox="1"/>
          <p:nvPr/>
        </p:nvSpPr>
        <p:spPr>
          <a:xfrm>
            <a:off x="18715749" y="10910745"/>
            <a:ext cx="2897387" cy="571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57200">
              <a:defRPr sz="3000">
                <a:solidFill>
                  <a:schemeClr val="accent1">
                    <a:lumOff val="-13575"/>
                  </a:schemeClr>
                </a:solidFill>
                <a:latin typeface="Times Roman"/>
                <a:ea typeface="Times Roman"/>
                <a:cs typeface="Times Roman"/>
                <a:sym typeface="Times Roman"/>
              </a:defRPr>
            </a:lvl1pPr>
          </a:lstStyle>
          <a:p>
            <a:r>
              <a:t>arXiv:2403.18902</a:t>
            </a:r>
          </a:p>
        </p:txBody>
      </p:sp>
      <p:sp>
        <p:nvSpPr>
          <p:cNvPr id="221" name="GeomGravX: 10 Years of Geometric Foundations of Gravity and eXtensions"/>
          <p:cNvSpPr txBox="1"/>
          <p:nvPr/>
        </p:nvSpPr>
        <p:spPr>
          <a:xfrm>
            <a:off x="323344" y="12842681"/>
            <a:ext cx="10330608"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57200">
              <a:defRPr>
                <a:solidFill>
                  <a:srgbClr val="000000"/>
                </a:solidFill>
                <a:latin typeface="Helvetica"/>
                <a:ea typeface="Helvetica"/>
                <a:cs typeface="Helvetica"/>
                <a:sym typeface="Helvetica"/>
              </a:defRPr>
            </a:lvl1pPr>
          </a:lstStyle>
          <a:p>
            <a:r>
              <a:t>GeomGravX: 10 Years of Geometric Foundations of Gravity and eXtensions</a:t>
            </a:r>
          </a:p>
        </p:txBody>
      </p:sp>
      <p:sp>
        <p:nvSpPr>
          <p:cNvPr id="222" name="Tartu University,  29 June - 3 July 2026"/>
          <p:cNvSpPr txBox="1"/>
          <p:nvPr/>
        </p:nvSpPr>
        <p:spPr>
          <a:xfrm>
            <a:off x="18378760" y="12713806"/>
            <a:ext cx="5467503" cy="46136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a:solidFill>
                  <a:srgbClr val="000000"/>
                </a:solidFill>
              </a:defRPr>
            </a:lvl1pPr>
          </a:lstStyle>
          <a:p>
            <a:r>
              <a:t>Tartu University,  29 June - 3 July 2026 </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Clustered Chaplygin Gas"/>
          <p:cNvSpPr txBox="1"/>
          <p:nvPr/>
        </p:nvSpPr>
        <p:spPr>
          <a:xfrm>
            <a:off x="572651" y="530620"/>
            <a:ext cx="7304533" cy="8205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800" b="1" u="sng">
                <a:solidFill>
                  <a:srgbClr val="000000"/>
                </a:solidFill>
              </a:defRPr>
            </a:lvl1pPr>
          </a:lstStyle>
          <a:p>
            <a:r>
              <a:t>Clustered Chaplygin Gas</a:t>
            </a:r>
          </a:p>
        </p:txBody>
      </p:sp>
      <p:sp>
        <p:nvSpPr>
          <p:cNvPr id="225" name="Cosmological observations may require dark energy, as well as dark matter, to be added to the cosmic budget.…"/>
          <p:cNvSpPr txBox="1"/>
          <p:nvPr/>
        </p:nvSpPr>
        <p:spPr>
          <a:xfrm>
            <a:off x="384566" y="1613487"/>
            <a:ext cx="23614867" cy="38858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marL="355600" indent="-355600" algn="l">
              <a:lnSpc>
                <a:spcPct val="150000"/>
              </a:lnSpc>
              <a:buSzPct val="40000"/>
              <a:buBlip>
                <a:blip r:embed="rId2"/>
              </a:buBlip>
              <a:defRPr sz="3600">
                <a:solidFill>
                  <a:srgbClr val="000000"/>
                </a:solidFill>
              </a:defRPr>
            </a:pPr>
            <a:r>
              <a:t>Cosmological observations may require dark energy, as well as dark matter, to be added to the cosmic budget. </a:t>
            </a:r>
          </a:p>
          <a:p>
            <a:pPr marL="355600" indent="-355600" algn="l">
              <a:lnSpc>
                <a:spcPct val="150000"/>
              </a:lnSpc>
              <a:buSzPct val="40000"/>
              <a:buBlip>
                <a:blip r:embed="rId2"/>
              </a:buBlip>
              <a:defRPr sz="3600">
                <a:solidFill>
                  <a:srgbClr val="000000"/>
                </a:solidFill>
              </a:defRPr>
            </a:pPr>
            <a:r>
              <a:t>The possibility that a single fluid may represent both constituents was proposed, as  It is also realisable, in principle, in the form of a fluid endowed with negative pressure p that vanishes with increasing density ρ. </a:t>
            </a:r>
          </a:p>
          <a:p>
            <a:pPr marL="355600" indent="-355600" algn="l">
              <a:lnSpc>
                <a:spcPct val="150000"/>
              </a:lnSpc>
              <a:buSzPct val="40000"/>
              <a:buBlip>
                <a:blip r:embed="rId2"/>
              </a:buBlip>
              <a:defRPr sz="3600">
                <a:solidFill>
                  <a:srgbClr val="000000"/>
                </a:solidFill>
              </a:defRPr>
            </a:pPr>
            <a:r>
              <a:t>Early on, when the universe is dense, the cosmological fluid would behave as pressureless dark matter, and as the universe expands it ultimately behaves as dark energy.</a:t>
            </a:r>
          </a:p>
        </p:txBody>
      </p:sp>
      <p:sp>
        <p:nvSpPr>
          <p:cNvPr id="226" name="The generalized Chaplygin gas equation of state, relating the pressure and density, is given by:"/>
          <p:cNvSpPr txBox="1"/>
          <p:nvPr/>
        </p:nvSpPr>
        <p:spPr>
          <a:xfrm>
            <a:off x="676191" y="5761732"/>
            <a:ext cx="17156789" cy="11809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3600">
                <a:solidFill>
                  <a:srgbClr val="000000"/>
                </a:solidFill>
              </a:defRPr>
            </a:lvl1pPr>
          </a:lstStyle>
          <a:p>
            <a:r>
              <a:t>The generalized Chaplygin gas equation of state, relating the pressure and density, is given by:</a:t>
            </a:r>
          </a:p>
        </p:txBody>
      </p:sp>
      <mc:AlternateContent xmlns:mc="http://schemas.openxmlformats.org/markup-compatibility/2006">
        <mc:Choice xmlns:a14="http://schemas.microsoft.com/office/drawing/2010/main" Requires="a14">
          <p:sp>
            <p:nvSpPr>
              <p:cNvPr id="227" name="Equation"/>
              <p:cNvSpPr txBox="1"/>
              <p:nvPr/>
            </p:nvSpPr>
            <p:spPr>
              <a:xfrm>
                <a:off x="11220702" y="6736957"/>
                <a:ext cx="2735275" cy="1258194"/>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b>
                        <m:sSubPr>
                          <m:ctrlPr>
                            <a:rPr sz="4100">
                              <a:solidFill>
                                <a:srgbClr val="000000"/>
                              </a:solidFill>
                              <a:latin typeface="Cambria Math" panose="02040503050406030204" pitchFamily="18" charset="0"/>
                            </a:rPr>
                          </m:ctrlPr>
                        </m:sSubPr>
                        <m:e>
                          <m:r>
                            <a:rPr sz="4100" i="1">
                              <a:solidFill>
                                <a:srgbClr val="000000"/>
                              </a:solidFill>
                              <a:latin typeface="Cambria Math" panose="02040503050406030204" pitchFamily="18" charset="0"/>
                            </a:rPr>
                            <m:t>𝑃</m:t>
                          </m:r>
                        </m:e>
                        <m:sub>
                          <m:r>
                            <a:rPr sz="4100" i="1">
                              <a:solidFill>
                                <a:srgbClr val="000000"/>
                              </a:solidFill>
                              <a:latin typeface="Cambria Math" panose="02040503050406030204" pitchFamily="18" charset="0"/>
                            </a:rPr>
                            <m:t>𝐶h</m:t>
                          </m:r>
                        </m:sub>
                      </m:sSub>
                      <m:r>
                        <a:rPr sz="4100" i="1">
                          <a:solidFill>
                            <a:srgbClr val="000000"/>
                          </a:solidFill>
                          <a:latin typeface="Cambria Math" panose="02040503050406030204" pitchFamily="18" charset="0"/>
                        </a:rPr>
                        <m:t>=−</m:t>
                      </m:r>
                      <m:f>
                        <m:fPr>
                          <m:ctrlPr>
                            <a:rPr sz="4100" i="1">
                              <a:solidFill>
                                <a:srgbClr val="000000"/>
                              </a:solidFill>
                              <a:latin typeface="Cambria Math" panose="02040503050406030204" pitchFamily="18" charset="0"/>
                            </a:rPr>
                          </m:ctrlPr>
                        </m:fPr>
                        <m:num>
                          <m:r>
                            <a:rPr sz="4100" i="1">
                              <a:solidFill>
                                <a:srgbClr val="000000"/>
                              </a:solidFill>
                              <a:latin typeface="Cambria Math" panose="02040503050406030204" pitchFamily="18" charset="0"/>
                            </a:rPr>
                            <m:t>𝐴</m:t>
                          </m:r>
                        </m:num>
                        <m:den>
                          <m:sSubSup>
                            <m:sSubSupPr>
                              <m:ctrlPr>
                                <a:rPr sz="4100" i="1">
                                  <a:solidFill>
                                    <a:srgbClr val="000000"/>
                                  </a:solidFill>
                                  <a:latin typeface="Cambria Math" panose="02040503050406030204" pitchFamily="18" charset="0"/>
                                </a:rPr>
                              </m:ctrlPr>
                            </m:sSubSupPr>
                            <m:e>
                              <m:r>
                                <a:rPr sz="4100" i="1">
                                  <a:solidFill>
                                    <a:srgbClr val="000000"/>
                                  </a:solidFill>
                                  <a:latin typeface="Cambria Math" panose="02040503050406030204" pitchFamily="18" charset="0"/>
                                </a:rPr>
                                <m:t>𝜌</m:t>
                              </m:r>
                            </m:e>
                            <m:sub>
                              <m:r>
                                <a:rPr sz="4100" i="1">
                                  <a:solidFill>
                                    <a:srgbClr val="000000"/>
                                  </a:solidFill>
                                  <a:latin typeface="Cambria Math" panose="02040503050406030204" pitchFamily="18" charset="0"/>
                                </a:rPr>
                                <m:t>𝐶𝐻</m:t>
                              </m:r>
                            </m:sub>
                            <m:sup>
                              <m:r>
                                <a:rPr sz="4100" i="1">
                                  <a:solidFill>
                                    <a:srgbClr val="000000"/>
                                  </a:solidFill>
                                  <a:latin typeface="Cambria Math" panose="02040503050406030204" pitchFamily="18" charset="0"/>
                                </a:rPr>
                                <m:t>𝛼</m:t>
                              </m:r>
                            </m:sup>
                          </m:sSubSup>
                        </m:den>
                      </m:f>
                    </m:oMath>
                  </m:oMathPara>
                </a14:m>
                <a:endParaRPr sz="4100"/>
              </a:p>
            </p:txBody>
          </p:sp>
        </mc:Choice>
        <mc:Fallback>
          <p:sp>
            <p:nvSpPr>
              <p:cNvPr id="227" name="Equation"/>
              <p:cNvSpPr txBox="1">
                <a:spLocks noRot="1" noChangeAspect="1" noMove="1" noResize="1" noEditPoints="1" noAdjustHandles="1" noChangeArrowheads="1" noChangeShapeType="1" noTextEdit="1"/>
              </p:cNvSpPr>
              <p:nvPr/>
            </p:nvSpPr>
            <p:spPr>
              <a:xfrm>
                <a:off x="11220702" y="6736957"/>
                <a:ext cx="2735275" cy="1258194"/>
              </a:xfrm>
              <a:prstGeom prst="rect">
                <a:avLst/>
              </a:prstGeom>
              <a:blipFill>
                <a:blip r:embed="rId3"/>
                <a:stretch>
                  <a:fillRect l="-6481" t="-2000" r="-3704" b="-16000"/>
                </a:stretch>
              </a:blipFill>
              <a:ln w="12700">
                <a:miter lim="400000"/>
              </a:ln>
            </p:spPr>
            <p:txBody>
              <a:bodyPr/>
              <a:lstStyle/>
              <a:p>
                <a:r>
                  <a:rPr lang="en-EG">
                    <a:noFill/>
                  </a:rPr>
                  <a:t> </a:t>
                </a:r>
              </a:p>
            </p:txBody>
          </p:sp>
        </mc:Fallback>
      </mc:AlternateContent>
      <p:sp>
        <p:nvSpPr>
          <p:cNvPr id="228" name="Where A and α are positive constants that represents a fluid endowed with a negative pressure that decreases in magnitude with increasing density."/>
          <p:cNvSpPr txBox="1"/>
          <p:nvPr/>
        </p:nvSpPr>
        <p:spPr>
          <a:xfrm>
            <a:off x="612967" y="8560494"/>
            <a:ext cx="19903186" cy="11809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3600">
                <a:solidFill>
                  <a:srgbClr val="000000"/>
                </a:solidFill>
              </a:defRPr>
            </a:lvl1pPr>
          </a:lstStyle>
          <a:p>
            <a:r>
              <a:t>Where A and α are positive constants that represents a fluid endowed with a negative pressure that decreases in magnitude with increasing density.</a:t>
            </a:r>
          </a:p>
        </p:txBody>
      </p:sp>
      <p:sp>
        <p:nvSpPr>
          <p:cNvPr id="229" name="In a cosmological context, a homogeneous Chaplygin gas obeys the conservation equation"/>
          <p:cNvSpPr txBox="1"/>
          <p:nvPr/>
        </p:nvSpPr>
        <p:spPr>
          <a:xfrm>
            <a:off x="624088" y="9989334"/>
            <a:ext cx="18736057" cy="6349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3600">
                <a:solidFill>
                  <a:srgbClr val="000000"/>
                </a:solidFill>
              </a:defRPr>
            </a:lvl1pPr>
          </a:lstStyle>
          <a:p>
            <a:r>
              <a:t>In a cosmological context, a homogeneous Chaplygin gas obeys the conservation equation</a:t>
            </a:r>
          </a:p>
        </p:txBody>
      </p:sp>
      <mc:AlternateContent xmlns:mc="http://schemas.openxmlformats.org/markup-compatibility/2006">
        <mc:Choice xmlns:a14="http://schemas.microsoft.com/office/drawing/2010/main" Requires="a14">
          <p:sp>
            <p:nvSpPr>
              <p:cNvPr id="230" name="Equation"/>
              <p:cNvSpPr txBox="1"/>
              <p:nvPr/>
            </p:nvSpPr>
            <p:spPr>
              <a:xfrm>
                <a:off x="10183978" y="11065388"/>
                <a:ext cx="4808724" cy="453399"/>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b>
                        <m:sSubPr>
                          <m:ctrlPr>
                            <a:rPr sz="3800">
                              <a:solidFill>
                                <a:srgbClr val="000000"/>
                              </a:solidFill>
                              <a:latin typeface="Cambria Math" panose="02040503050406030204" pitchFamily="18" charset="0"/>
                            </a:rPr>
                          </m:ctrlPr>
                        </m:sSubPr>
                        <m:e>
                          <m:limUpp>
                            <m:limUppPr>
                              <m:ctrlPr>
                                <a:rPr sz="3800">
                                  <a:solidFill>
                                    <a:srgbClr val="000000"/>
                                  </a:solidFill>
                                  <a:latin typeface="Cambria Math" panose="02040503050406030204" pitchFamily="18" charset="0"/>
                                </a:rPr>
                              </m:ctrlPr>
                            </m:limUppPr>
                            <m:e>
                              <m:r>
                                <a:rPr sz="3800" i="1">
                                  <a:solidFill>
                                    <a:srgbClr val="000000"/>
                                  </a:solidFill>
                                  <a:latin typeface="Cambria Math" panose="02040503050406030204" pitchFamily="18" charset="0"/>
                                </a:rPr>
                                <m:t>𝜌</m:t>
                              </m:r>
                            </m:e>
                            <m:lim>
                              <m:r>
                                <a:rPr sz="3800" i="1">
                                  <a:solidFill>
                                    <a:srgbClr val="000000"/>
                                  </a:solidFill>
                                  <a:latin typeface="Cambria Math" panose="02040503050406030204" pitchFamily="18" charset="0"/>
                                </a:rPr>
                                <m:t>·</m:t>
                              </m:r>
                            </m:lim>
                          </m:limUpp>
                        </m:e>
                        <m:sub>
                          <m:r>
                            <a:rPr sz="3800" i="1">
                              <a:solidFill>
                                <a:srgbClr val="000000"/>
                              </a:solidFill>
                              <a:latin typeface="Cambria Math" panose="02040503050406030204" pitchFamily="18" charset="0"/>
                            </a:rPr>
                            <m:t>𝐶h</m:t>
                          </m:r>
                        </m:sub>
                      </m:sSub>
                      <m:r>
                        <a:rPr sz="3800" i="1">
                          <a:solidFill>
                            <a:srgbClr val="000000"/>
                          </a:solidFill>
                          <a:latin typeface="Cambria Math" panose="02040503050406030204" pitchFamily="18" charset="0"/>
                        </a:rPr>
                        <m:t>+3</m:t>
                      </m:r>
                      <m:r>
                        <a:rPr sz="3800" i="1">
                          <a:solidFill>
                            <a:srgbClr val="000000"/>
                          </a:solidFill>
                          <a:latin typeface="Cambria Math" panose="02040503050406030204" pitchFamily="18" charset="0"/>
                        </a:rPr>
                        <m:t>𝐻</m:t>
                      </m:r>
                      <m:r>
                        <a:rPr sz="3800" i="1">
                          <a:solidFill>
                            <a:srgbClr val="000000"/>
                          </a:solidFill>
                          <a:latin typeface="Cambria Math" panose="02040503050406030204" pitchFamily="18" charset="0"/>
                        </a:rPr>
                        <m:t>(</m:t>
                      </m:r>
                      <m:sSub>
                        <m:sSubPr>
                          <m:ctrlPr>
                            <a:rPr sz="3800" i="1">
                              <a:solidFill>
                                <a:srgbClr val="000000"/>
                              </a:solidFill>
                              <a:latin typeface="Cambria Math" panose="02040503050406030204" pitchFamily="18" charset="0"/>
                            </a:rPr>
                          </m:ctrlPr>
                        </m:sSubPr>
                        <m:e>
                          <m:r>
                            <a:rPr sz="3800" i="1">
                              <a:solidFill>
                                <a:srgbClr val="000000"/>
                              </a:solidFill>
                              <a:latin typeface="Cambria Math" panose="02040503050406030204" pitchFamily="18" charset="0"/>
                            </a:rPr>
                            <m:t>𝜌</m:t>
                          </m:r>
                        </m:e>
                        <m:sub>
                          <m:r>
                            <a:rPr sz="3800" i="1">
                              <a:solidFill>
                                <a:srgbClr val="000000"/>
                              </a:solidFill>
                              <a:latin typeface="Cambria Math" panose="02040503050406030204" pitchFamily="18" charset="0"/>
                            </a:rPr>
                            <m:t>𝐶h</m:t>
                          </m:r>
                        </m:sub>
                      </m:sSub>
                      <m:r>
                        <a:rPr sz="3800" i="1">
                          <a:solidFill>
                            <a:srgbClr val="000000"/>
                          </a:solidFill>
                          <a:latin typeface="Cambria Math" panose="02040503050406030204" pitchFamily="18" charset="0"/>
                        </a:rPr>
                        <m:t>+</m:t>
                      </m:r>
                      <m:sSub>
                        <m:sSubPr>
                          <m:ctrlPr>
                            <a:rPr sz="3800" i="1">
                              <a:solidFill>
                                <a:srgbClr val="000000"/>
                              </a:solidFill>
                              <a:latin typeface="Cambria Math" panose="02040503050406030204" pitchFamily="18" charset="0"/>
                            </a:rPr>
                          </m:ctrlPr>
                        </m:sSubPr>
                        <m:e>
                          <m:r>
                            <a:rPr sz="3800" i="1">
                              <a:solidFill>
                                <a:srgbClr val="000000"/>
                              </a:solidFill>
                              <a:latin typeface="Cambria Math" panose="02040503050406030204" pitchFamily="18" charset="0"/>
                            </a:rPr>
                            <m:t>𝑃</m:t>
                          </m:r>
                        </m:e>
                        <m:sub>
                          <m:r>
                            <a:rPr sz="3800" i="1">
                              <a:solidFill>
                                <a:srgbClr val="000000"/>
                              </a:solidFill>
                              <a:latin typeface="Cambria Math" panose="02040503050406030204" pitchFamily="18" charset="0"/>
                            </a:rPr>
                            <m:t>𝐶h</m:t>
                          </m:r>
                        </m:sub>
                      </m:sSub>
                      <m:r>
                        <a:rPr sz="3800" i="1">
                          <a:solidFill>
                            <a:srgbClr val="000000"/>
                          </a:solidFill>
                          <a:latin typeface="Cambria Math" panose="02040503050406030204" pitchFamily="18" charset="0"/>
                        </a:rPr>
                        <m:t>)=0</m:t>
                      </m:r>
                    </m:oMath>
                  </m:oMathPara>
                </a14:m>
                <a:endParaRPr sz="3800"/>
              </a:p>
            </p:txBody>
          </p:sp>
        </mc:Choice>
        <mc:Fallback>
          <p:sp>
            <p:nvSpPr>
              <p:cNvPr id="230" name="Equation"/>
              <p:cNvSpPr txBox="1">
                <a:spLocks noRot="1" noChangeAspect="1" noMove="1" noResize="1" noEditPoints="1" noAdjustHandles="1" noChangeArrowheads="1" noChangeShapeType="1" noTextEdit="1"/>
              </p:cNvSpPr>
              <p:nvPr/>
            </p:nvSpPr>
            <p:spPr>
              <a:xfrm>
                <a:off x="10183978" y="11065388"/>
                <a:ext cx="4808724" cy="453399"/>
              </a:xfrm>
              <a:prstGeom prst="rect">
                <a:avLst/>
              </a:prstGeom>
              <a:blipFill>
                <a:blip r:embed="rId4"/>
                <a:stretch>
                  <a:fillRect l="-3694" r="-12137" b="-86486"/>
                </a:stretch>
              </a:blipFill>
              <a:ln w="12700">
                <a:miter lim="400000"/>
              </a:ln>
            </p:spPr>
            <p:txBody>
              <a:bodyPr/>
              <a:lstStyle/>
              <a:p>
                <a:r>
                  <a:rPr lang="en-EG">
                    <a:noFill/>
                  </a:rPr>
                  <a:t> </a:t>
                </a:r>
              </a:p>
            </p:txBody>
          </p:sp>
        </mc:Fallback>
      </mc:AlternateContent>
      <p:sp>
        <p:nvSpPr>
          <p:cNvPr id="231" name="Hashim, M. and El-Zant, A. 2025 (arXiv:2502.01751)"/>
          <p:cNvSpPr txBox="1"/>
          <p:nvPr/>
        </p:nvSpPr>
        <p:spPr>
          <a:xfrm>
            <a:off x="15672823" y="11651992"/>
            <a:ext cx="7161582" cy="46136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a:solidFill>
                  <a:srgbClr val="000000"/>
                </a:solidFill>
              </a:defRPr>
            </a:pPr>
            <a:r>
              <a:t>Hashim, M. and El-Zant, A. 2025 (</a:t>
            </a:r>
            <a:r>
              <a:rPr u="sng">
                <a:hlinkClick r:id="rId5"/>
              </a:rPr>
              <a:t>arXiv:2502.01751</a:t>
            </a:r>
            <a:r>
              <a:t>)</a:t>
            </a:r>
          </a:p>
        </p:txBody>
      </p:sp>
      <p:sp>
        <p:nvSpPr>
          <p:cNvPr id="232" name="GeomGravX: 10 Years of Geometric Foundations of Gravity and eXtensions"/>
          <p:cNvSpPr txBox="1"/>
          <p:nvPr/>
        </p:nvSpPr>
        <p:spPr>
          <a:xfrm>
            <a:off x="323344" y="12842681"/>
            <a:ext cx="10330608"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57200">
              <a:defRPr>
                <a:solidFill>
                  <a:srgbClr val="000000"/>
                </a:solidFill>
                <a:latin typeface="Helvetica"/>
                <a:ea typeface="Helvetica"/>
                <a:cs typeface="Helvetica"/>
                <a:sym typeface="Helvetica"/>
              </a:defRPr>
            </a:lvl1pPr>
          </a:lstStyle>
          <a:p>
            <a:r>
              <a:t>GeomGravX: 10 Years of Geometric Foundations of Gravity and eXtensions</a:t>
            </a:r>
          </a:p>
        </p:txBody>
      </p:sp>
      <p:sp>
        <p:nvSpPr>
          <p:cNvPr id="233" name="Tartu University,  29 June - 3 July 2026"/>
          <p:cNvSpPr txBox="1"/>
          <p:nvPr/>
        </p:nvSpPr>
        <p:spPr>
          <a:xfrm>
            <a:off x="18378760" y="12713806"/>
            <a:ext cx="5467503" cy="46136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a:solidFill>
                  <a:srgbClr val="000000"/>
                </a:solidFill>
              </a:defRPr>
            </a:lvl1pPr>
          </a:lstStyle>
          <a:p>
            <a:r>
              <a:t>Tartu University,  29 June - 3 July 2026 </a:t>
            </a:r>
          </a:p>
        </p:txBody>
      </p:sp>
    </p:spTree>
  </p:cSld>
  <p:clrMapOvr>
    <a:masterClrMapping/>
  </p:clrMapOvr>
  <p:transition spd="med"/>
</p:sld>
</file>

<file path=ppt/theme/theme1.xml><?xml version="1.0" encoding="utf-8"?>
<a:theme xmlns:a="http://schemas.openxmlformats.org/drawingml/2006/main" name="21_BasicWhite">
  <a:themeElements>
    <a:clrScheme name="21_BasicWhite">
      <a:dk1>
        <a:srgbClr val="5E5E5E"/>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2248</Words>
  <Application>Microsoft Macintosh PowerPoint</Application>
  <PresentationFormat>Custom</PresentationFormat>
  <Paragraphs>132</Paragraphs>
  <Slides>17</Slides>
  <Notes>0</Notes>
  <HiddenSlides>0</HiddenSlides>
  <MMClips>1</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Arial</vt:lpstr>
      <vt:lpstr>Cambria Math</vt:lpstr>
      <vt:lpstr>Helvetica</vt:lpstr>
      <vt:lpstr>Helvetica Neue</vt:lpstr>
      <vt:lpstr>Helvetica Neue Medium</vt:lpstr>
      <vt:lpstr>STIXGeneral-Regular</vt:lpstr>
      <vt:lpstr>Times Roman</vt:lpstr>
      <vt:lpstr>21_BasicWhite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Mahmoud.Hashim</cp:lastModifiedBy>
  <cp:revision>1</cp:revision>
  <dcterms:modified xsi:type="dcterms:W3CDTF">2026-06-29T06:01:26Z</dcterms:modified>
</cp:coreProperties>
</file>