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727" r:id="rId4"/>
    <p:sldMasterId id="2147483719" r:id="rId5"/>
    <p:sldMasterId id="2147483663" r:id="rId6"/>
    <p:sldMasterId id="2147483734" r:id="rId7"/>
  </p:sldMasterIdLst>
  <p:notesMasterIdLst>
    <p:notesMasterId r:id="rId9"/>
  </p:notesMasterIdLst>
  <p:handoutMasterIdLst>
    <p:handoutMasterId r:id="rId10"/>
  </p:handoutMasterIdLst>
  <p:sldIdLst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88"/>
    <a:srgbClr val="FF9D1B"/>
    <a:srgbClr val="676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95" autoAdjust="0"/>
    <p:restoredTop sz="95638"/>
  </p:normalViewPr>
  <p:slideViewPr>
    <p:cSldViewPr snapToGrid="0">
      <p:cViewPr>
        <p:scale>
          <a:sx n="97" d="100"/>
          <a:sy n="97" d="100"/>
        </p:scale>
        <p:origin x="840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C82ED0-7452-4354-A24E-35FB24BF9A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6969E9-2182-2FF9-A02F-A1842CE2A4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66A77-BC89-4E24-A414-B6543411FF5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E84D48-5E89-47EA-5EE7-5780CF041D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69F5C8-55D8-4294-92FA-96C28702B9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A80C6-5E9B-493C-B5B8-6FAC8DE86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783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D37D5-73F0-954B-AD2A-5C3C624362E4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24D1B-B129-2B4E-B018-ECDBF2F2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28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136145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5537200" cy="435133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86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78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675949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62360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747815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3910029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26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12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187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897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5672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841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8458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4549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967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953054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932876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922252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727778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6707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900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1343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9794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63157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01503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0711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1991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62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2834799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1554707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9163027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7843107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473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504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0530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1619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86241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17109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7743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9480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" y="0"/>
            <a:ext cx="12190811" cy="6857998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1654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79682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6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" y="0"/>
            <a:ext cx="12190813" cy="6857998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1654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2232557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6" r:id="rId3"/>
    <p:sldLayoutId id="2147483724" r:id="rId4"/>
    <p:sldLayoutId id="2147483725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12189289" cy="685799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7374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1" r:id="rId12"/>
    <p:sldLayoutId id="214748367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12189289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7444" y="647544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57FA28-1CF5-1773-6E48-1D255493F509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2360242" y="6142729"/>
            <a:ext cx="1752600" cy="279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7176D1-A516-7322-02DD-E7B04A0744BB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6664789" y="6052209"/>
            <a:ext cx="2530011" cy="72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8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2" r:id="rId12"/>
    <p:sldLayoutId id="214748374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0B9EF25-0EC9-7F45-91BB-B9E8CFE71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B9C19D0-00D2-EA4D-7EC7-210B360394FE}"/>
              </a:ext>
            </a:extLst>
          </p:cNvPr>
          <p:cNvCxnSpPr>
            <a:cxnSpLocks/>
          </p:cNvCxnSpPr>
          <p:nvPr/>
        </p:nvCxnSpPr>
        <p:spPr>
          <a:xfrm>
            <a:off x="150471" y="1182553"/>
            <a:ext cx="1186405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graph of a person with a blue line&#10;&#10;AI-generated content may be incorrect.">
            <a:extLst>
              <a:ext uri="{FF2B5EF4-FFF2-40B4-BE49-F238E27FC236}">
                <a16:creationId xmlns:a16="http://schemas.microsoft.com/office/drawing/2014/main" id="{96C7A26D-AD87-1B61-EC34-9E6F294C9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95" y="2998290"/>
            <a:ext cx="2160000" cy="114077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0582708-6246-E656-A494-7DBA34D48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95" y="4246946"/>
            <a:ext cx="2160000" cy="1140779"/>
          </a:xfrm>
          <a:prstGeom prst="rect">
            <a:avLst/>
          </a:prstGeom>
        </p:spPr>
      </p:pic>
      <p:pic>
        <p:nvPicPr>
          <p:cNvPr id="22" name="Picture 21" descr="A graph of a wave&#10;&#10;AI-generated content may be incorrect.">
            <a:extLst>
              <a:ext uri="{FF2B5EF4-FFF2-40B4-BE49-F238E27FC236}">
                <a16:creationId xmlns:a16="http://schemas.microsoft.com/office/drawing/2014/main" id="{7E0A7707-A5B2-5771-2760-F8A530A6DD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95" y="5495602"/>
            <a:ext cx="2160000" cy="1140779"/>
          </a:xfrm>
          <a:prstGeom prst="rect">
            <a:avLst/>
          </a:prstGeom>
        </p:spPr>
      </p:pic>
      <p:pic>
        <p:nvPicPr>
          <p:cNvPr id="24" name="Picture 23" descr="A graph of a number of objects&#10;&#10;AI-generated content may be incorrect.">
            <a:extLst>
              <a:ext uri="{FF2B5EF4-FFF2-40B4-BE49-F238E27FC236}">
                <a16:creationId xmlns:a16="http://schemas.microsoft.com/office/drawing/2014/main" id="{F0CA58D2-20FA-C5D4-FE80-3A35F142F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061" y="2770324"/>
            <a:ext cx="2955301" cy="3776218"/>
          </a:xfrm>
          <a:prstGeom prst="rect">
            <a:avLst/>
          </a:prstGeom>
        </p:spPr>
      </p:pic>
      <p:pic>
        <p:nvPicPr>
          <p:cNvPr id="26" name="Picture 25" descr="A graph of a window headtail&#10;&#10;AI-generated content may be incorrect.">
            <a:extLst>
              <a:ext uri="{FF2B5EF4-FFF2-40B4-BE49-F238E27FC236}">
                <a16:creationId xmlns:a16="http://schemas.microsoft.com/office/drawing/2014/main" id="{C93B59E4-B5FE-37F8-0BE1-99024BB3BA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073" y="1858778"/>
            <a:ext cx="3060000" cy="1823093"/>
          </a:xfrm>
          <a:prstGeom prst="rect">
            <a:avLst/>
          </a:prstGeom>
        </p:spPr>
      </p:pic>
      <p:pic>
        <p:nvPicPr>
          <p:cNvPr id="28" name="Picture 27" descr="A graph of a graph with numbers and lines&#10;&#10;AI-generated content may be incorrect.">
            <a:extLst>
              <a:ext uri="{FF2B5EF4-FFF2-40B4-BE49-F238E27FC236}">
                <a16:creationId xmlns:a16="http://schemas.microsoft.com/office/drawing/2014/main" id="{7EB8947D-6CF1-F292-4B36-A4DFA82121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522" y="4087675"/>
            <a:ext cx="3600000" cy="2665946"/>
          </a:xfrm>
          <a:prstGeom prst="rect">
            <a:avLst/>
          </a:prstGeom>
        </p:spPr>
      </p:pic>
      <p:pic>
        <p:nvPicPr>
          <p:cNvPr id="3" name="Picture 2" descr="A white particles in space&#10;&#10;AI-generated content may be incorrect.">
            <a:extLst>
              <a:ext uri="{FF2B5EF4-FFF2-40B4-BE49-F238E27FC236}">
                <a16:creationId xmlns:a16="http://schemas.microsoft.com/office/drawing/2014/main" id="{80D712C0-50A0-F4EF-D85B-11F5DA397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1" y="2851147"/>
            <a:ext cx="1800000" cy="11557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8E0443-7F45-170B-494F-ED30CF01A6C1}"/>
              </a:ext>
            </a:extLst>
          </p:cNvPr>
          <p:cNvSpPr txBox="1"/>
          <p:nvPr/>
        </p:nvSpPr>
        <p:spPr>
          <a:xfrm>
            <a:off x="50800" y="1333727"/>
            <a:ext cx="2549186" cy="64633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GB" dirty="0">
                <a:solidFill>
                  <a:schemeClr val="accent1"/>
                </a:solidFill>
              </a:rPr>
              <a:t>ISIS RCS experiences head-tail instabilities.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BB535B-8A0E-09F6-2308-4DC6D8890450}"/>
              </a:ext>
            </a:extLst>
          </p:cNvPr>
          <p:cNvSpPr/>
          <p:nvPr/>
        </p:nvSpPr>
        <p:spPr>
          <a:xfrm>
            <a:off x="50800" y="2770323"/>
            <a:ext cx="1988457" cy="131734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161261-90BB-EC03-9B92-291C850EA855}"/>
              </a:ext>
            </a:extLst>
          </p:cNvPr>
          <p:cNvSpPr txBox="1"/>
          <p:nvPr/>
        </p:nvSpPr>
        <p:spPr>
          <a:xfrm>
            <a:off x="3125768" y="82694"/>
            <a:ext cx="2549186" cy="92333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Simulate head-tail modes to measure their landau damping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F286B9-751B-5616-F3DB-EBADD18D3A46}"/>
              </a:ext>
            </a:extLst>
          </p:cNvPr>
          <p:cNvSpPr/>
          <p:nvPr/>
        </p:nvSpPr>
        <p:spPr>
          <a:xfrm>
            <a:off x="2138674" y="2826636"/>
            <a:ext cx="2503304" cy="397330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956B81-283B-3458-C7A7-382B349F1B38}"/>
              </a:ext>
            </a:extLst>
          </p:cNvPr>
          <p:cNvSpPr txBox="1"/>
          <p:nvPr/>
        </p:nvSpPr>
        <p:spPr>
          <a:xfrm>
            <a:off x="4876061" y="1535612"/>
            <a:ext cx="2313903" cy="64633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Track bunch turn-by-turn with Xsuite.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D0F0D0-92CC-3708-FABB-A926FA0B118C}"/>
              </a:ext>
            </a:extLst>
          </p:cNvPr>
          <p:cNvSpPr/>
          <p:nvPr/>
        </p:nvSpPr>
        <p:spPr>
          <a:xfrm>
            <a:off x="4876061" y="2653655"/>
            <a:ext cx="3015226" cy="397330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54FD53-CDE2-AADB-F153-F3F6D17841FF}"/>
              </a:ext>
            </a:extLst>
          </p:cNvPr>
          <p:cNvSpPr txBox="1"/>
          <p:nvPr/>
        </p:nvSpPr>
        <p:spPr>
          <a:xfrm>
            <a:off x="6770033" y="82694"/>
            <a:ext cx="2420080" cy="92333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Fit the decay of the head-tail signal over turns.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AC84BC-FD68-30E4-B6BF-D8761D4C5D78}"/>
              </a:ext>
            </a:extLst>
          </p:cNvPr>
          <p:cNvSpPr txBox="1"/>
          <p:nvPr/>
        </p:nvSpPr>
        <p:spPr>
          <a:xfrm>
            <a:off x="9510073" y="131471"/>
            <a:ext cx="2549186" cy="92333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Perform intensity scan for different space charge regimes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291415-E677-0EF5-E2EE-BE41DD0E3773}"/>
              </a:ext>
            </a:extLst>
          </p:cNvPr>
          <p:cNvSpPr/>
          <p:nvPr/>
        </p:nvSpPr>
        <p:spPr>
          <a:xfrm>
            <a:off x="8354597" y="4006853"/>
            <a:ext cx="3704661" cy="274676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56F991-6274-2615-38D0-F104316FEA3F}"/>
              </a:ext>
            </a:extLst>
          </p:cNvPr>
          <p:cNvSpPr/>
          <p:nvPr/>
        </p:nvSpPr>
        <p:spPr>
          <a:xfrm>
            <a:off x="7980073" y="1731026"/>
            <a:ext cx="3148786" cy="204087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7526EC0-64DA-53F3-0887-FDFA63E2B28A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1045029" y="1980058"/>
            <a:ext cx="0" cy="79026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E122EA7-EF5A-87BC-8884-15A0D05F0BA3}"/>
              </a:ext>
            </a:extLst>
          </p:cNvPr>
          <p:cNvCxnSpPr>
            <a:cxnSpLocks/>
          </p:cNvCxnSpPr>
          <p:nvPr/>
        </p:nvCxnSpPr>
        <p:spPr>
          <a:xfrm flipH="1">
            <a:off x="3373602" y="1015274"/>
            <a:ext cx="3861" cy="181945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43463F2-864F-1A66-7DC5-2E728A555612}"/>
              </a:ext>
            </a:extLst>
          </p:cNvPr>
          <p:cNvCxnSpPr>
            <a:cxnSpLocks/>
          </p:cNvCxnSpPr>
          <p:nvPr/>
        </p:nvCxnSpPr>
        <p:spPr>
          <a:xfrm>
            <a:off x="6096000" y="2181943"/>
            <a:ext cx="0" cy="47171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2D6FBD9-660D-E401-584C-B992D1C824D3}"/>
              </a:ext>
            </a:extLst>
          </p:cNvPr>
          <p:cNvCxnSpPr>
            <a:cxnSpLocks/>
          </p:cNvCxnSpPr>
          <p:nvPr/>
        </p:nvCxnSpPr>
        <p:spPr>
          <a:xfrm>
            <a:off x="8367659" y="1006024"/>
            <a:ext cx="0" cy="72500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BBD5002-F8DF-AE1E-65F0-EF2409C3D690}"/>
              </a:ext>
            </a:extLst>
          </p:cNvPr>
          <p:cNvCxnSpPr>
            <a:cxnSpLocks/>
          </p:cNvCxnSpPr>
          <p:nvPr/>
        </p:nvCxnSpPr>
        <p:spPr>
          <a:xfrm>
            <a:off x="11525794" y="1054801"/>
            <a:ext cx="0" cy="295205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17C70D1-B8E3-9B4A-BF9E-782BC350F5AB}"/>
              </a:ext>
            </a:extLst>
          </p:cNvPr>
          <p:cNvCxnSpPr>
            <a:cxnSpLocks/>
          </p:cNvCxnSpPr>
          <p:nvPr/>
        </p:nvCxnSpPr>
        <p:spPr>
          <a:xfrm>
            <a:off x="1045029" y="1182553"/>
            <a:ext cx="0" cy="15117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FC49B67-63A5-2855-A0C7-2D1760402DE6}"/>
              </a:ext>
            </a:extLst>
          </p:cNvPr>
          <p:cNvCxnSpPr>
            <a:cxnSpLocks/>
          </p:cNvCxnSpPr>
          <p:nvPr/>
        </p:nvCxnSpPr>
        <p:spPr>
          <a:xfrm>
            <a:off x="6084970" y="1182553"/>
            <a:ext cx="0" cy="35305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B6F50870-6E4F-D2F6-94D3-42A38DB02634}"/>
              </a:ext>
            </a:extLst>
          </p:cNvPr>
          <p:cNvSpPr>
            <a:spLocks noChangeAspect="1"/>
          </p:cNvSpPr>
          <p:nvPr/>
        </p:nvSpPr>
        <p:spPr>
          <a:xfrm>
            <a:off x="1125806" y="2044758"/>
            <a:ext cx="360000" cy="36000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E8A1A34-4F88-5FEC-C5D2-1BD7A04DB8FB}"/>
              </a:ext>
            </a:extLst>
          </p:cNvPr>
          <p:cNvSpPr>
            <a:spLocks noChangeAspect="1"/>
          </p:cNvSpPr>
          <p:nvPr/>
        </p:nvSpPr>
        <p:spPr>
          <a:xfrm>
            <a:off x="3464493" y="1258140"/>
            <a:ext cx="360000" cy="36000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D319132-616D-FAC9-49CB-3EB178BBDF5C}"/>
              </a:ext>
            </a:extLst>
          </p:cNvPr>
          <p:cNvSpPr>
            <a:spLocks noChangeAspect="1"/>
          </p:cNvSpPr>
          <p:nvPr/>
        </p:nvSpPr>
        <p:spPr>
          <a:xfrm>
            <a:off x="11060696" y="1271916"/>
            <a:ext cx="360000" cy="36000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1"/>
                </a:solidFill>
              </a:rPr>
              <a:t>5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BB3D39A-93B2-4937-1776-975CF40B5699}"/>
              </a:ext>
            </a:extLst>
          </p:cNvPr>
          <p:cNvSpPr>
            <a:spLocks noChangeAspect="1"/>
          </p:cNvSpPr>
          <p:nvPr/>
        </p:nvSpPr>
        <p:spPr>
          <a:xfrm>
            <a:off x="8472758" y="1236103"/>
            <a:ext cx="360000" cy="36000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5FDD7B1-07F3-64F2-B46E-0991B2BAD4D6}"/>
              </a:ext>
            </a:extLst>
          </p:cNvPr>
          <p:cNvSpPr>
            <a:spLocks noChangeAspect="1"/>
          </p:cNvSpPr>
          <p:nvPr/>
        </p:nvSpPr>
        <p:spPr>
          <a:xfrm>
            <a:off x="5919980" y="731455"/>
            <a:ext cx="360000" cy="36000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1"/>
                </a:solidFill>
              </a:rPr>
              <a:t>3</a:t>
            </a:r>
          </a:p>
        </p:txBody>
      </p:sp>
      <p:pic>
        <p:nvPicPr>
          <p:cNvPr id="58" name="Picture 57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CD7094D0-91D3-4296-27BA-758EE63C1B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" y="5916304"/>
            <a:ext cx="1067878" cy="550800"/>
          </a:xfrm>
          <a:prstGeom prst="rect">
            <a:avLst/>
          </a:prstGeom>
        </p:spPr>
      </p:pic>
      <p:pic>
        <p:nvPicPr>
          <p:cNvPr id="60" name="Picture 59" descr="A blue square with white text&#10;&#10;AI-generated content may be incorrect.">
            <a:extLst>
              <a:ext uri="{FF2B5EF4-FFF2-40B4-BE49-F238E27FC236}">
                <a16:creationId xmlns:a16="http://schemas.microsoft.com/office/drawing/2014/main" id="{82229322-5B55-7953-5F2A-91C4B8531E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631" y="5916304"/>
            <a:ext cx="550164" cy="550164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48AD9EB4-8E62-C131-0D2B-A1E463CD075D}"/>
              </a:ext>
            </a:extLst>
          </p:cNvPr>
          <p:cNvSpPr txBox="1"/>
          <p:nvPr/>
        </p:nvSpPr>
        <p:spPr>
          <a:xfrm>
            <a:off x="19385" y="6467104"/>
            <a:ext cx="2059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>
                <a:solidFill>
                  <a:schemeClr val="accent3"/>
                </a:solidFill>
              </a:rPr>
              <a:t>Francesco Straniero, </a:t>
            </a:r>
            <a:r>
              <a:rPr lang="en-GB" sz="600" dirty="0" err="1">
                <a:solidFill>
                  <a:schemeClr val="accent3"/>
                </a:solidFill>
              </a:rPr>
              <a:t>francesco.straniero@physics.ox.ac.uk</a:t>
            </a:r>
            <a:endParaRPr lang="en-GB" sz="600" dirty="0">
              <a:solidFill>
                <a:schemeClr val="accent3"/>
              </a:solidFill>
            </a:endParaRPr>
          </a:p>
          <a:p>
            <a:r>
              <a:rPr lang="en-GB" sz="600" dirty="0">
                <a:solidFill>
                  <a:schemeClr val="accent3"/>
                </a:solidFill>
              </a:rPr>
              <a:t>Contribution to SC26, Oxford 30</a:t>
            </a:r>
            <a:r>
              <a:rPr lang="en-GB" sz="600" baseline="30000" dirty="0">
                <a:solidFill>
                  <a:schemeClr val="accent3"/>
                </a:solidFill>
              </a:rPr>
              <a:t>th</a:t>
            </a:r>
            <a:r>
              <a:rPr lang="en-GB" sz="600" dirty="0">
                <a:solidFill>
                  <a:schemeClr val="accent3"/>
                </a:solidFill>
              </a:rPr>
              <a:t> September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6D7FB6-DF10-B303-6D2A-116CAAE23BFA}"/>
              </a:ext>
            </a:extLst>
          </p:cNvPr>
          <p:cNvSpPr txBox="1"/>
          <p:nvPr/>
        </p:nvSpPr>
        <p:spPr>
          <a:xfrm>
            <a:off x="17838" y="50077"/>
            <a:ext cx="2935643" cy="101566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3"/>
                </a:solidFill>
              </a:rPr>
              <a:t>Simulations of Landau Damping on the ISIS RCS</a:t>
            </a:r>
          </a:p>
        </p:txBody>
      </p:sp>
    </p:spTree>
    <p:extLst>
      <p:ext uri="{BB962C8B-B14F-4D97-AF65-F5344CB8AC3E}">
        <p14:creationId xmlns:p14="http://schemas.microsoft.com/office/powerpoint/2010/main" val="3632604907"/>
      </p:ext>
    </p:extLst>
  </p:cSld>
  <p:clrMapOvr>
    <a:masterClrMapping/>
  </p:clrMapOvr>
</p:sld>
</file>

<file path=ppt/theme/theme1.xml><?xml version="1.0" encoding="utf-8"?>
<a:theme xmlns:a="http://schemas.openxmlformats.org/drawingml/2006/main" name="1_Title slide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I_ab_2026_kelliher_v5" id="{08662A09-B931-E040-95C8-6697D1055F23}" vid="{98E157B1-F545-AF41-AFF9-3BF237F09534}"/>
    </a:ext>
  </a:extLst>
</a:theme>
</file>

<file path=ppt/theme/theme2.xml><?xml version="1.0" encoding="utf-8"?>
<a:theme xmlns:a="http://schemas.openxmlformats.org/drawingml/2006/main" name="2_Triangle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I_ab_2026_kelliher_v5" id="{08662A09-B931-E040-95C8-6697D1055F23}" vid="{DC0CAD4E-2689-DD4F-9242-B0ADA1B319B8}"/>
    </a:ext>
  </a:extLst>
</a:theme>
</file>

<file path=ppt/theme/theme3.xml><?xml version="1.0" encoding="utf-8"?>
<a:theme xmlns:a="http://schemas.openxmlformats.org/drawingml/2006/main" name="3_Pattern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I_ab_2026_kelliher_v5" id="{08662A09-B931-E040-95C8-6697D1055F23}" vid="{2831C21B-F7CE-7541-A262-8D0AE88F7FDB}"/>
    </a:ext>
  </a:extLst>
</a:theme>
</file>

<file path=ppt/theme/theme4.xml><?xml version="1.0" encoding="utf-8"?>
<a:theme xmlns:a="http://schemas.openxmlformats.org/drawingml/2006/main" name="4_Blank Layout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AI_ab_2026_kelliher_v5" id="{08662A09-B931-E040-95C8-6697D1055F23}" vid="{0733B89D-6B53-0849-8AB7-9BB24E1059E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453390EE4BA43A5D6133E94472E90" ma:contentTypeVersion="17" ma:contentTypeDescription="Create a new document." ma:contentTypeScope="" ma:versionID="a3dd40fe961babd590db7e6ab2b6c3cc">
  <xsd:schema xmlns:xsd="http://www.w3.org/2001/XMLSchema" xmlns:xs="http://www.w3.org/2001/XMLSchema" xmlns:p="http://schemas.microsoft.com/office/2006/metadata/properties" xmlns:ns2="7a6c5452-7205-4e2c-a322-0d36e47a4095" xmlns:ns3="4367b676-3231-4229-b246-27e36f6a6ea0" targetNamespace="http://schemas.microsoft.com/office/2006/metadata/properties" ma:root="true" ma:fieldsID="9c9a1b7cbcb1e6780652342e7736d883" ns2:_="" ns3:_="">
    <xsd:import namespace="7a6c5452-7205-4e2c-a322-0d36e47a4095"/>
    <xsd:import namespace="4367b676-3231-4229-b246-27e36f6a6e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6c5452-7205-4e2c-a322-0d36e47a40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e07c91c-676c-4292-ab42-0332d43006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7b676-3231-4229-b246-27e36f6a6e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5bb8876-a7eb-42f8-850b-785a27f532ba}" ma:internalName="TaxCatchAll" ma:showField="CatchAllData" ma:web="4367b676-3231-4229-b246-27e36f6a6e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67b676-3231-4229-b246-27e36f6a6ea0" xsi:nil="true"/>
    <lcf76f155ced4ddcb4097134ff3c332f xmlns="7a6c5452-7205-4e2c-a322-0d36e47a40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79237DF-6E98-4AFD-A1AD-E1C9D616A34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9CAF4C5-C546-4E53-8B48-77E78F83DE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6c5452-7205-4e2c-a322-0d36e47a4095"/>
    <ds:schemaRef ds:uri="4367b676-3231-4229-b246-27e36f6a6e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DF670E-3DD2-40A0-8524-D0B4771A7312}">
  <ds:schemaRefs>
    <ds:schemaRef ds:uri="http://schemas.microsoft.com/office/2006/metadata/properties"/>
    <ds:schemaRef ds:uri="http://schemas.microsoft.com/office/infopath/2007/PartnerControls"/>
    <ds:schemaRef ds:uri="4367b676-3231-4229-b246-27e36f6a6ea0"/>
    <ds:schemaRef ds:uri="7a6c5452-7205-4e2c-a322-0d36e47a409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1_Title slide</Template>
  <TotalTime>96</TotalTime>
  <Words>73</Words>
  <Application>Microsoft Macintosh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Calibri</vt:lpstr>
      <vt:lpstr>1_Title slide</vt:lpstr>
      <vt:lpstr>2_Triangles</vt:lpstr>
      <vt:lpstr>3_Pattern</vt:lpstr>
      <vt:lpstr>4_Blank Layouts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Francesco Straniero</dc:creator>
  <cp:lastModifiedBy>Francesco Straniero</cp:lastModifiedBy>
  <cp:revision>13</cp:revision>
  <dcterms:created xsi:type="dcterms:W3CDTF">2026-09-25T08:38:08Z</dcterms:created>
  <dcterms:modified xsi:type="dcterms:W3CDTF">2026-09-28T07:48:58Z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0x010100FC2453390EE4BA43A5D6133E94472E90</vt:lpwstr>
  </property>
  <property fmtid="{D5CDD505-2E9C-101B-9397-08002B2CF9AE}" pid="3" name="MediaServiceImageTags">
    <vt:lpwstr/>
  </property>
</Properties>
</file>