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434" r:id="rId2"/>
    <p:sldId id="441" r:id="rId3"/>
    <p:sldId id="321" r:id="rId4"/>
    <p:sldId id="329" r:id="rId5"/>
    <p:sldId id="454" r:id="rId6"/>
    <p:sldId id="334" r:id="rId7"/>
    <p:sldId id="319" r:id="rId8"/>
    <p:sldId id="328" r:id="rId9"/>
    <p:sldId id="450" r:id="rId10"/>
    <p:sldId id="326" r:id="rId11"/>
    <p:sldId id="436" r:id="rId12"/>
    <p:sldId id="338" r:id="rId13"/>
    <p:sldId id="455" r:id="rId14"/>
    <p:sldId id="457" r:id="rId15"/>
    <p:sldId id="340" r:id="rId16"/>
    <p:sldId id="472" r:id="rId17"/>
    <p:sldId id="473" r:id="rId18"/>
    <p:sldId id="458" r:id="rId19"/>
    <p:sldId id="266" r:id="rId20"/>
    <p:sldId id="341" r:id="rId21"/>
    <p:sldId id="433" r:id="rId22"/>
    <p:sldId id="339" r:id="rId23"/>
    <p:sldId id="462" r:id="rId24"/>
    <p:sldId id="464" r:id="rId25"/>
    <p:sldId id="465" r:id="rId26"/>
    <p:sldId id="466" r:id="rId27"/>
    <p:sldId id="467" r:id="rId28"/>
    <p:sldId id="468" r:id="rId29"/>
    <p:sldId id="469" r:id="rId30"/>
    <p:sldId id="470" r:id="rId31"/>
    <p:sldId id="471" r:id="rId32"/>
    <p:sldId id="287" r:id="rId33"/>
    <p:sldId id="300" r:id="rId3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11" autoAdjust="0"/>
    <p:restoredTop sz="94660"/>
  </p:normalViewPr>
  <p:slideViewPr>
    <p:cSldViewPr>
      <p:cViewPr>
        <p:scale>
          <a:sx n="65" d="100"/>
          <a:sy n="65" d="100"/>
        </p:scale>
        <p:origin x="88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AADAC-B16C-4B48-A91C-D74B496B1C1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71D22-7BCC-4A55-89E6-F24C113D5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0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just </a:t>
            </a:r>
            <a:r>
              <a:rPr lang="de-DE" b="1" dirty="0"/>
              <a:t>„Laslett tune shift</a:t>
            </a:r>
            <a:r>
              <a:rPr lang="de-DE" dirty="0"/>
              <a:t>                          Lloyd Smith    - </a:t>
            </a:r>
            <a:r>
              <a:rPr lang="de-DE" sz="1200" dirty="0" err="1"/>
              <a:t>amateur</a:t>
            </a:r>
            <a:r>
              <a:rPr lang="de-DE" sz="1200" dirty="0"/>
              <a:t> </a:t>
            </a:r>
            <a:r>
              <a:rPr lang="de-DE" sz="1200" dirty="0" err="1"/>
              <a:t>invention</a:t>
            </a:r>
            <a:r>
              <a:rPr lang="de-DE" sz="1200" dirty="0"/>
              <a:t> – </a:t>
            </a:r>
            <a:r>
              <a:rPr lang="de-DE" sz="1200" dirty="0" err="1"/>
              <a:t>raised</a:t>
            </a:r>
            <a:r>
              <a:rPr lang="de-DE" sz="1200" dirty="0"/>
              <a:t> in </a:t>
            </a:r>
            <a:r>
              <a:rPr lang="de-DE" sz="1200" dirty="0" err="1"/>
              <a:t>Greece</a:t>
            </a:r>
            <a:r>
              <a:rPr lang="de-DE" sz="1200" dirty="0"/>
              <a:t> – 1956 </a:t>
            </a:r>
            <a:r>
              <a:rPr lang="de-DE" sz="1200" dirty="0" err="1"/>
              <a:t>to</a:t>
            </a:r>
            <a:r>
              <a:rPr lang="de-DE" sz="1200" dirty="0"/>
              <a:t> LLL and </a:t>
            </a:r>
            <a:r>
              <a:rPr lang="de-DE" sz="1200" dirty="0" err="1"/>
              <a:t>worked</a:t>
            </a:r>
            <a:r>
              <a:rPr lang="de-DE" sz="1200" dirty="0"/>
              <a:t> on </a:t>
            </a:r>
            <a:r>
              <a:rPr lang="de-DE" sz="1200" dirty="0" err="1"/>
              <a:t>fusion</a:t>
            </a:r>
            <a:r>
              <a:rPr lang="de-DE" sz="1200" dirty="0"/>
              <a:t> - Courant </a:t>
            </a:r>
            <a:r>
              <a:rPr lang="de-DE" sz="1200" dirty="0" err="1"/>
              <a:t>afterwards</a:t>
            </a:r>
            <a:r>
              <a:rPr lang="de-DE" sz="1200" dirty="0"/>
              <a:t> </a:t>
            </a:r>
            <a:r>
              <a:rPr lang="de-DE" sz="1200" dirty="0" err="1"/>
              <a:t>wrote</a:t>
            </a:r>
            <a:r>
              <a:rPr lang="de-DE" sz="1200" dirty="0"/>
              <a:t> a </a:t>
            </a:r>
            <a:r>
              <a:rPr lang="de-DE" sz="1200" dirty="0" err="1"/>
              <a:t>paper</a:t>
            </a:r>
            <a:r>
              <a:rPr lang="de-DE" sz="1200" dirty="0"/>
              <a:t> </a:t>
            </a:r>
            <a:r>
              <a:rPr lang="de-DE" sz="1200" dirty="0" err="1"/>
              <a:t>to</a:t>
            </a:r>
            <a:r>
              <a:rPr lang="de-DE" sz="1200" dirty="0"/>
              <a:t> </a:t>
            </a:r>
            <a:r>
              <a:rPr lang="de-DE" sz="1200" dirty="0" err="1"/>
              <a:t>recognize</a:t>
            </a:r>
            <a:r>
              <a:rPr lang="de-DE" sz="1200" dirty="0"/>
              <a:t> </a:t>
            </a:r>
            <a:r>
              <a:rPr lang="de-DE" sz="1200" dirty="0" err="1"/>
              <a:t>Christofilos</a:t>
            </a:r>
            <a:r>
              <a:rPr lang="de-DE" sz="1200" dirty="0"/>
              <a:t> – Lloyd Smith: </a:t>
            </a:r>
            <a:r>
              <a:rPr lang="de-DE" sz="1200" dirty="0" err="1"/>
              <a:t>left</a:t>
            </a:r>
            <a:r>
              <a:rPr lang="de-DE" sz="1200" dirty="0"/>
              <a:t> patent (</a:t>
            </a:r>
            <a:r>
              <a:rPr lang="de-DE" sz="1200" dirty="0" err="1"/>
              <a:t>US+Greece</a:t>
            </a:r>
            <a:r>
              <a:rPr lang="de-DE" sz="1200" dirty="0"/>
              <a:t>) in a </a:t>
            </a:r>
            <a:r>
              <a:rPr lang="de-DE" sz="1200" dirty="0" err="1"/>
              <a:t>drawer</a:t>
            </a:r>
            <a:endParaRPr lang="de-DE" sz="1200" dirty="0"/>
          </a:p>
          <a:p>
            <a:r>
              <a:rPr lang="de-DE" sz="1200" dirty="0" err="1"/>
              <a:t>some</a:t>
            </a:r>
            <a:r>
              <a:rPr lang="de-DE" sz="1200" dirty="0"/>
              <a:t> </a:t>
            </a:r>
            <a:r>
              <a:rPr lang="de-DE" sz="1200" dirty="0" err="1"/>
              <a:t>called</a:t>
            </a:r>
            <a:r>
              <a:rPr lang="de-DE" sz="1200" dirty="0"/>
              <a:t> </a:t>
            </a:r>
            <a:r>
              <a:rPr lang="de-DE" sz="1200" dirty="0" err="1"/>
              <a:t>him</a:t>
            </a:r>
            <a:r>
              <a:rPr lang="de-DE" sz="1200" dirty="0"/>
              <a:t> </a:t>
            </a:r>
            <a:r>
              <a:rPr lang="de-DE" sz="1200" b="1" dirty="0" err="1"/>
              <a:t>cold</a:t>
            </a:r>
            <a:r>
              <a:rPr lang="de-DE" sz="1200" b="1" dirty="0"/>
              <a:t> war </a:t>
            </a:r>
            <a:r>
              <a:rPr lang="de-DE" sz="1200" b="1" dirty="0" err="1"/>
              <a:t>physicist</a:t>
            </a:r>
            <a:endParaRPr lang="en-GB" sz="1200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06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800" dirty="0" err="1"/>
              <a:t>amateur</a:t>
            </a:r>
            <a:r>
              <a:rPr lang="de-DE" sz="1800" dirty="0"/>
              <a:t> </a:t>
            </a:r>
            <a:r>
              <a:rPr lang="de-DE" sz="1800" dirty="0" err="1"/>
              <a:t>invention</a:t>
            </a:r>
            <a:r>
              <a:rPr lang="de-DE" sz="1800" dirty="0"/>
              <a:t> – </a:t>
            </a:r>
            <a:r>
              <a:rPr lang="de-DE" sz="1800" dirty="0" err="1"/>
              <a:t>raised</a:t>
            </a:r>
            <a:r>
              <a:rPr lang="de-DE" sz="1800" dirty="0"/>
              <a:t> in </a:t>
            </a:r>
            <a:r>
              <a:rPr lang="de-DE" sz="1800" dirty="0" err="1"/>
              <a:t>Greece</a:t>
            </a:r>
            <a:r>
              <a:rPr lang="de-DE" sz="1800" dirty="0"/>
              <a:t> – 1956 </a:t>
            </a:r>
            <a:r>
              <a:rPr lang="de-DE" sz="1800" dirty="0" err="1"/>
              <a:t>to</a:t>
            </a:r>
            <a:r>
              <a:rPr lang="de-DE" sz="1800" dirty="0"/>
              <a:t> LLL and </a:t>
            </a:r>
            <a:r>
              <a:rPr lang="de-DE" sz="1800" dirty="0" err="1"/>
              <a:t>worked</a:t>
            </a:r>
            <a:r>
              <a:rPr lang="de-DE" sz="1800" dirty="0"/>
              <a:t> on </a:t>
            </a:r>
            <a:r>
              <a:rPr lang="de-DE" sz="1800" dirty="0" err="1"/>
              <a:t>fusion</a:t>
            </a:r>
            <a:r>
              <a:rPr lang="de-DE" sz="1800" dirty="0"/>
              <a:t> - Courant </a:t>
            </a:r>
            <a:r>
              <a:rPr lang="de-DE" sz="1800" dirty="0" err="1"/>
              <a:t>afterwards</a:t>
            </a:r>
            <a:r>
              <a:rPr lang="de-DE" sz="1800" dirty="0"/>
              <a:t> </a:t>
            </a:r>
            <a:r>
              <a:rPr lang="de-DE" sz="1800" dirty="0" err="1"/>
              <a:t>wrote</a:t>
            </a:r>
            <a:r>
              <a:rPr lang="de-DE" sz="1800" dirty="0"/>
              <a:t> a </a:t>
            </a:r>
            <a:r>
              <a:rPr lang="de-DE" sz="1800" dirty="0" err="1"/>
              <a:t>paper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recognize</a:t>
            </a:r>
            <a:r>
              <a:rPr lang="de-DE" sz="1800" dirty="0"/>
              <a:t> </a:t>
            </a:r>
            <a:r>
              <a:rPr lang="de-DE" sz="1800" dirty="0" err="1"/>
              <a:t>Christofilos</a:t>
            </a:r>
            <a:r>
              <a:rPr lang="de-DE" sz="1800" dirty="0"/>
              <a:t> – Lloyd Smith: </a:t>
            </a:r>
            <a:r>
              <a:rPr lang="de-DE" sz="1800" dirty="0" err="1"/>
              <a:t>left</a:t>
            </a:r>
            <a:r>
              <a:rPr lang="de-DE" sz="1800" dirty="0"/>
              <a:t> patent (</a:t>
            </a:r>
            <a:r>
              <a:rPr lang="de-DE" sz="1800" dirty="0" err="1"/>
              <a:t>US+Greece</a:t>
            </a:r>
            <a:r>
              <a:rPr lang="de-DE" sz="1800" dirty="0"/>
              <a:t>) in a </a:t>
            </a:r>
            <a:r>
              <a:rPr lang="de-DE" sz="1800" dirty="0" err="1"/>
              <a:t>drawer</a:t>
            </a:r>
            <a:endParaRPr lang="de-DE" sz="1800" dirty="0"/>
          </a:p>
          <a:p>
            <a:r>
              <a:rPr lang="de-DE" sz="1800" dirty="0" err="1"/>
              <a:t>some</a:t>
            </a:r>
            <a:r>
              <a:rPr lang="de-DE" sz="1800" dirty="0"/>
              <a:t> </a:t>
            </a:r>
            <a:r>
              <a:rPr lang="de-DE" sz="1800" dirty="0" err="1"/>
              <a:t>called</a:t>
            </a:r>
            <a:r>
              <a:rPr lang="de-DE" sz="1800" dirty="0"/>
              <a:t> </a:t>
            </a:r>
            <a:r>
              <a:rPr lang="de-DE" sz="1800" dirty="0" err="1"/>
              <a:t>him</a:t>
            </a:r>
            <a:r>
              <a:rPr lang="de-DE" sz="1800" dirty="0"/>
              <a:t> </a:t>
            </a:r>
            <a:r>
              <a:rPr lang="de-DE" sz="1800" b="1" dirty="0" err="1"/>
              <a:t>cold</a:t>
            </a:r>
            <a:r>
              <a:rPr lang="de-DE" sz="1800" b="1" dirty="0"/>
              <a:t> war </a:t>
            </a:r>
            <a:r>
              <a:rPr lang="de-DE" sz="1800" b="1" dirty="0" err="1"/>
              <a:t>physicist</a:t>
            </a:r>
            <a:endParaRPr lang="en-GB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79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Donald Kerst </a:t>
            </a:r>
            <a:r>
              <a:rPr lang="de-DE" dirty="0" err="1"/>
              <a:t>originator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spiral </a:t>
            </a:r>
            <a:r>
              <a:rPr lang="de-DE" dirty="0" err="1"/>
              <a:t>sector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48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neg. mass 1959 Intern. </a:t>
            </a:r>
            <a:r>
              <a:rPr lang="en-GB" sz="1200" dirty="0" err="1"/>
              <a:t>Conf.on</a:t>
            </a:r>
            <a:r>
              <a:rPr lang="en-GB" sz="1200" dirty="0"/>
              <a:t> High-Energy Accelerators, CERN, Geneva, (1959), p.239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38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i="1" dirty="0"/>
              <a:t>The Commission(AEC) wanted to build an 12 GeV proton accelerator very quickly at Argonne, because the  Soviet Union would soon have a 10-GeV accelerator at </a:t>
            </a:r>
            <a:r>
              <a:rPr lang="en-GB" sz="1200" i="1" dirty="0" err="1"/>
              <a:t>Dubna</a:t>
            </a:r>
            <a:r>
              <a:rPr lang="en-GB" sz="1200" i="1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1989 nobel </a:t>
            </a:r>
            <a:r>
              <a:rPr lang="de-DE" dirty="0" err="1"/>
              <a:t>price</a:t>
            </a:r>
            <a:r>
              <a:rPr lang="de-DE" dirty="0"/>
              <a:t> – in </a:t>
            </a:r>
            <a:r>
              <a:rPr lang="de-DE" dirty="0" err="1"/>
              <a:t>Interferometry</a:t>
            </a:r>
            <a:r>
              <a:rPr lang="de-DE" dirty="0"/>
              <a:t>      </a:t>
            </a:r>
            <a:r>
              <a:rPr lang="de-DE" dirty="0" err="1"/>
              <a:t>kennedy</a:t>
            </a:r>
            <a:r>
              <a:rPr lang="de-DE" dirty="0"/>
              <a:t> </a:t>
            </a:r>
            <a:r>
              <a:rPr lang="de-DE" dirty="0" err="1"/>
              <a:t>assassinated</a:t>
            </a:r>
            <a:r>
              <a:rPr lang="de-DE" dirty="0"/>
              <a:t> 1963  - Cole: </a:t>
            </a:r>
            <a:r>
              <a:rPr lang="de-DE" dirty="0" err="1"/>
              <a:t>big</a:t>
            </a:r>
            <a:r>
              <a:rPr lang="de-DE" dirty="0"/>
              <a:t> </a:t>
            </a:r>
            <a:r>
              <a:rPr lang="de-DE" dirty="0" err="1"/>
              <a:t>labs</a:t>
            </a:r>
            <a:r>
              <a:rPr lang="de-DE" dirty="0"/>
              <a:t>. </a:t>
            </a:r>
            <a:r>
              <a:rPr lang="de-DE" dirty="0" err="1"/>
              <a:t>senators</a:t>
            </a:r>
            <a:r>
              <a:rPr lang="de-DE" dirty="0"/>
              <a:t> </a:t>
            </a:r>
            <a:r>
              <a:rPr lang="de-DE" dirty="0" err="1"/>
              <a:t>came</a:t>
            </a:r>
            <a:r>
              <a:rPr lang="de-DE" dirty="0"/>
              <a:t> and </a:t>
            </a:r>
            <a:r>
              <a:rPr lang="de-DE" dirty="0" err="1"/>
              <a:t>visited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, so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didn‘t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White House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412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laslett</a:t>
            </a:r>
            <a:r>
              <a:rPr lang="de-DE" dirty="0"/>
              <a:t> – </a:t>
            </a:r>
            <a:r>
              <a:rPr lang="de-DE" dirty="0" err="1"/>
              <a:t>astronomy</a:t>
            </a:r>
            <a:r>
              <a:rPr lang="de-DE" dirty="0"/>
              <a:t>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72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Linac</a:t>
            </a:r>
            <a:r>
              <a:rPr lang="de-DE" dirty="0"/>
              <a:t> Conference –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paper</a:t>
            </a:r>
            <a:r>
              <a:rPr lang="de-DE" dirty="0"/>
              <a:t> on HIF </a:t>
            </a:r>
            <a:r>
              <a:rPr lang="de-DE" dirty="0" err="1"/>
              <a:t>with</a:t>
            </a:r>
            <a:r>
              <a:rPr lang="de-DE" dirty="0"/>
              <a:t> Target on </a:t>
            </a:r>
            <a:r>
              <a:rPr lang="de-DE" dirty="0" err="1"/>
              <a:t>indirect</a:t>
            </a:r>
            <a:r>
              <a:rPr lang="de-DE" dirty="0"/>
              <a:t> </a:t>
            </a:r>
            <a:r>
              <a:rPr lang="de-DE" dirty="0" err="1"/>
              <a:t>drive</a:t>
            </a:r>
            <a:r>
              <a:rPr lang="de-DE" dirty="0"/>
              <a:t> on Christmas </a:t>
            </a:r>
            <a:r>
              <a:rPr lang="de-DE" dirty="0" err="1"/>
              <a:t>eve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73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abstract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D. Gray – </a:t>
            </a:r>
            <a:r>
              <a:rPr lang="de-DE" dirty="0" err="1"/>
              <a:t>rest</a:t>
            </a:r>
            <a:r>
              <a:rPr lang="de-DE" dirty="0"/>
              <a:t> Lawson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32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 - erwähne  </a:t>
            </a:r>
            <a:r>
              <a:rPr lang="de-DE" b="1" dirty="0" err="1"/>
              <a:t>dispersion</a:t>
            </a:r>
            <a:r>
              <a:rPr lang="de-DE" b="1" dirty="0"/>
              <a:t> </a:t>
            </a:r>
            <a:r>
              <a:rPr lang="de-DE" b="1" dirty="0" err="1"/>
              <a:t>relation</a:t>
            </a:r>
            <a:r>
              <a:rPr lang="de-DE" b="1" dirty="0"/>
              <a:t> 4h </a:t>
            </a:r>
            <a:r>
              <a:rPr lang="de-DE" b="1" dirty="0" err="1"/>
              <a:t>order</a:t>
            </a:r>
            <a:r>
              <a:rPr lang="de-DE" b="1" dirty="0"/>
              <a:t> half a </a:t>
            </a:r>
            <a:r>
              <a:rPr lang="de-DE" b="1" dirty="0" err="1"/>
              <a:t>page</a:t>
            </a:r>
            <a:r>
              <a:rPr lang="de-DE" b="1" dirty="0"/>
              <a:t> </a:t>
            </a:r>
            <a:r>
              <a:rPr lang="de-DE" b="1" dirty="0" err="1"/>
              <a:t>long</a:t>
            </a:r>
            <a:r>
              <a:rPr lang="de-DE" b="1" dirty="0"/>
              <a:t> …  </a:t>
            </a:r>
            <a:r>
              <a:rPr lang="de-DE" b="1" dirty="0" err="1"/>
              <a:t>for</a:t>
            </a:r>
            <a:r>
              <a:rPr lang="de-DE" b="1" dirty="0"/>
              <a:t> WB </a:t>
            </a:r>
            <a:r>
              <a:rPr lang="de-DE" b="1" dirty="0" err="1"/>
              <a:t>parametric</a:t>
            </a:r>
            <a:r>
              <a:rPr lang="de-DE" b="1" dirty="0"/>
              <a:t> </a:t>
            </a:r>
            <a:r>
              <a:rPr lang="de-DE" b="1" dirty="0" err="1"/>
              <a:t>similar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KV – </a:t>
            </a:r>
            <a:r>
              <a:rPr lang="de-DE" b="1" dirty="0" err="1"/>
              <a:t>with</a:t>
            </a:r>
            <a:r>
              <a:rPr lang="de-DE" b="1" dirty="0"/>
              <a:t> </a:t>
            </a:r>
            <a:r>
              <a:rPr lang="de-DE" b="1" dirty="0" err="1"/>
              <a:t>interplay</a:t>
            </a:r>
            <a:r>
              <a:rPr lang="de-DE" b="1" dirty="0"/>
              <a:t> </a:t>
            </a:r>
            <a:r>
              <a:rPr lang="de-DE" b="1" dirty="0" err="1"/>
              <a:t>incoherent</a:t>
            </a:r>
            <a:r>
              <a:rPr lang="de-DE" b="1" dirty="0"/>
              <a:t> – </a:t>
            </a:r>
            <a:r>
              <a:rPr lang="de-DE" b="1" dirty="0" err="1"/>
              <a:t>paramtric</a:t>
            </a:r>
            <a:r>
              <a:rPr lang="de-DE" b="1" dirty="0"/>
              <a:t> (2017)…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03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 </a:t>
            </a:r>
            <a:r>
              <a:rPr lang="de-DE" dirty="0" err="1"/>
              <a:t>initially</a:t>
            </a:r>
            <a:r>
              <a:rPr lang="de-DE" dirty="0"/>
              <a:t> </a:t>
            </a:r>
            <a:r>
              <a:rPr lang="en-GB" altLang="de-DE" sz="1200" dirty="0"/>
              <a:t>T = E </a:t>
            </a:r>
            <a:r>
              <a:rPr lang="en-GB" altLang="de-DE" sz="1200" baseline="-25000" dirty="0"/>
              <a:t>z</a:t>
            </a:r>
            <a:r>
              <a:rPr lang="en-GB" altLang="de-DE" sz="1200" dirty="0"/>
              <a:t> / E </a:t>
            </a:r>
            <a:r>
              <a:rPr lang="en-GB" altLang="de-DE" sz="1200" baseline="-25000" dirty="0"/>
              <a:t>x</a:t>
            </a:r>
            <a:r>
              <a:rPr lang="en-GB" altLang="de-DE" sz="1200" dirty="0"/>
              <a:t>  = </a:t>
            </a:r>
            <a:r>
              <a:rPr lang="en-GB" altLang="de-DE" sz="1200" baseline="30000" dirty="0"/>
              <a:t> </a:t>
            </a:r>
            <a:r>
              <a:rPr lang="en-GB" altLang="de-DE" sz="1200" dirty="0" err="1">
                <a:latin typeface="Symbol" panose="05050102010706020507" pitchFamily="18" charset="2"/>
              </a:rPr>
              <a:t>e</a:t>
            </a:r>
            <a:r>
              <a:rPr lang="en-GB" altLang="de-DE" sz="1200" baseline="-25000" dirty="0" err="1"/>
              <a:t>z</a:t>
            </a:r>
            <a:r>
              <a:rPr lang="en-GB" altLang="de-DE" sz="1200" dirty="0" err="1"/>
              <a:t>k</a:t>
            </a:r>
            <a:r>
              <a:rPr lang="en-GB" altLang="de-DE" sz="1200" baseline="-25000" dirty="0" err="1"/>
              <a:t>z</a:t>
            </a:r>
            <a:r>
              <a:rPr lang="en-GB" altLang="de-DE" sz="1200" baseline="-25000" dirty="0"/>
              <a:t> </a:t>
            </a:r>
            <a:r>
              <a:rPr lang="en-GB" altLang="de-DE" sz="1200" dirty="0"/>
              <a:t> / </a:t>
            </a:r>
            <a:r>
              <a:rPr lang="en-GB" altLang="de-DE" sz="1200" baseline="30000" dirty="0"/>
              <a:t> </a:t>
            </a:r>
            <a:r>
              <a:rPr lang="en-GB" altLang="de-DE" sz="1200" dirty="0" err="1">
                <a:latin typeface="Symbol" panose="05050102010706020507" pitchFamily="18" charset="2"/>
              </a:rPr>
              <a:t>e</a:t>
            </a:r>
            <a:r>
              <a:rPr lang="en-GB" altLang="de-DE" sz="1200" baseline="-25000" dirty="0" err="1"/>
              <a:t>x</a:t>
            </a:r>
            <a:r>
              <a:rPr lang="en-GB" altLang="de-DE" sz="1200" dirty="0" err="1"/>
              <a:t>k</a:t>
            </a:r>
            <a:r>
              <a:rPr lang="en-GB" altLang="de-DE" sz="1200" baseline="-25000" dirty="0" err="1"/>
              <a:t>x</a:t>
            </a:r>
            <a:r>
              <a:rPr lang="en-GB" altLang="de-DE" sz="1200" baseline="-25000" dirty="0"/>
              <a:t>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55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67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Glen </a:t>
            </a:r>
            <a:r>
              <a:rPr lang="de-DE" dirty="0" err="1"/>
              <a:t>Lambertson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071D22-7BCC-4A55-89E6-F24C113D5CB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95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FB349-41D3-4343-A94F-F6E06A75C869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68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4786-1DC7-40B9-ABAF-8F7F057ED4D2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0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6D91-AC43-45C4-8ECA-D940E5F0FB5F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7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1440-AA55-400B-A1FD-B9E9717BED34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1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E6B73-6E4A-4CF4-9221-B0AB460A19A1}" type="datetime1">
              <a:rPr lang="en-US" smtClean="0"/>
              <a:t>10/1/2026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9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1E48-1D39-4E28-9627-706AC6F74B9C}" type="datetime1">
              <a:rPr lang="en-US" smtClean="0"/>
              <a:t>10/1/2026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5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A60C-7B0A-4226-A135-66CA1F1266D7}" type="datetime1">
              <a:rPr lang="en-US" smtClean="0"/>
              <a:t>10/1/2026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0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0BC5B-E0B9-4A3D-8D0D-F40B23BED9A0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96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C06E-979E-4191-A8CF-A4E3419A1B1F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86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12E59-F565-4F09-9905-362081899322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091F4-6162-495A-BC7C-29C97300C593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1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9E14F-C27B-4FD0-9173-DADC16C874AE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3DA92-1C1F-4D76-BD0C-C78CDEB94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1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19.png"/><Relationship Id="rId4" Type="http://schemas.openxmlformats.org/officeDocument/2006/relationships/image" Target="../media/image2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C8B3D-7712-4AD7-B06C-CBF074790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88" y="43533"/>
            <a:ext cx="8229600" cy="2506097"/>
          </a:xfrm>
        </p:spPr>
        <p:txBody>
          <a:bodyPr>
            <a:normAutofit fontScale="90000"/>
          </a:bodyPr>
          <a:lstStyle/>
          <a:p>
            <a:br>
              <a:rPr lang="en-GB" sz="3100" b="1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</a:br>
            <a:r>
              <a:rPr lang="en-GB" sz="2200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  <a:t>Oxford, Space Charge 2026, Sept. 29 – Oct. 26</a:t>
            </a:r>
            <a:br>
              <a:rPr lang="en-GB" sz="2700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</a:br>
            <a:r>
              <a:rPr lang="en-GB" sz="3100" b="1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  <a:t>A Historical View on Research in Space Charge </a:t>
            </a:r>
            <a:br>
              <a:rPr lang="en-GB" sz="3100" b="1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</a:br>
            <a:r>
              <a:rPr lang="en-GB" sz="3100" b="1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  <a:t>for Particle Accelerators</a:t>
            </a:r>
            <a:br>
              <a:rPr lang="en-GB" sz="3100" b="1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</a:br>
            <a:r>
              <a:rPr lang="en-GB" sz="2700" i="1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  <a:t>Ingo Hofmann</a:t>
            </a:r>
            <a:br>
              <a:rPr lang="en-GB" sz="2700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</a:br>
            <a:r>
              <a:rPr lang="en-GB" sz="2200" dirty="0">
                <a:effectLst/>
                <a:latin typeface="Times New Roman" panose="02020603050405020304" pitchFamily="18" charset="0"/>
                <a:ea typeface="SimHei" panose="02010609060101010101" pitchFamily="49" charset="-122"/>
              </a:rPr>
              <a:t>retired, GSI / Goethe University Frankfurt 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E8541-7A1A-4181-951A-21E1241D8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43" y="2636912"/>
            <a:ext cx="8354245" cy="339062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de-D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MURA</a:t>
            </a:r>
            <a:r>
              <a:rPr lang="de-DE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de-DE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Midwestern</a:t>
            </a:r>
            <a:r>
              <a:rPr lang="de-DE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Universities</a:t>
            </a:r>
            <a:r>
              <a:rPr lang="de-DE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Research </a:t>
            </a:r>
            <a:r>
              <a:rPr lang="de-DE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Association</a:t>
            </a:r>
            <a:r>
              <a:rPr lang="de-DE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 – </a:t>
            </a:r>
            <a:r>
              <a:rPr lang="de-D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an </a:t>
            </a:r>
            <a:r>
              <a:rPr lang="de-DE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early</a:t>
            </a:r>
            <a:r>
              <a:rPr lang="de-D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cradle</a:t>
            </a:r>
            <a:r>
              <a:rPr lang="de-D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of</a:t>
            </a:r>
            <a:r>
              <a:rPr lang="de-D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 </a:t>
            </a:r>
            <a:r>
              <a:rPr lang="de-DE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accelerator</a:t>
            </a:r>
            <a:r>
              <a:rPr lang="de-D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physics</a:t>
            </a:r>
            <a:r>
              <a:rPr lang="de-DE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*)</a:t>
            </a:r>
            <a:endParaRPr lang="de-DE" sz="2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Political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circumstances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1950s /1960s</a:t>
            </a:r>
          </a:p>
          <a:p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HIF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(Heavy Ion Inertial Fusion)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driven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by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ion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linear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accelerators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from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 1975 – 98   / 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exploring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limits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by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coherent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space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charge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instabilities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de-DE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From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2000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  <a:sym typeface="Wingdings" panose="05000000000000000000" pitchFamily="2" charset="2"/>
              </a:rPr>
              <a:t>onwards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High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Intensity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Linacs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like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SNS/US, J-PARC/Japan, ESS/EU, CSNS/China,  ADS /China 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and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others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are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dealing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with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„real </a:t>
            </a:r>
            <a:r>
              <a:rPr lang="de-DE" sz="2400" b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world</a:t>
            </a:r>
            <a:r>
              <a:rPr lang="de-DE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“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linac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space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charge</a:t>
            </a:r>
            <a:r>
              <a:rPr lang="de-DE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4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challenges</a:t>
            </a:r>
            <a:endParaRPr lang="de-DE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de-DE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de-DE" sz="2400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Acknowledgments</a:t>
            </a:r>
            <a:r>
              <a:rPr lang="de-DE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: </a:t>
            </a:r>
          </a:p>
          <a:p>
            <a:pPr marL="0" indent="0">
              <a:buNone/>
            </a:pPr>
            <a:r>
              <a:rPr lang="de-DE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de-DE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*) </a:t>
            </a:r>
            <a:r>
              <a:rPr lang="de-DE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 Francis Cole „Oh Camelot!“ (MURA) </a:t>
            </a:r>
          </a:p>
          <a:p>
            <a:pPr marL="0" indent="0">
              <a:buNone/>
            </a:pPr>
            <a:r>
              <a:rPr lang="de-DE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     Images: Lawrence Jones (U Michigan)</a:t>
            </a:r>
          </a:p>
          <a:p>
            <a:pPr marL="0" indent="0">
              <a:buNone/>
            </a:pPr>
            <a:endParaRPr lang="de-DE" sz="24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de-DE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de-DE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9CD3A-4A59-459C-A432-B10B61402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6679" y="6473766"/>
            <a:ext cx="2133600" cy="365125"/>
          </a:xfrm>
        </p:spPr>
        <p:txBody>
          <a:bodyPr/>
          <a:lstStyle/>
          <a:p>
            <a:fld id="{7F73DA92-1C1F-4D76-BD0C-C78CDEB944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36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17D05-B047-418C-B9D1-E3DAF38D2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637" y="38309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/>
              <a:t>The 1940‘s – a </a:t>
            </a:r>
            <a:r>
              <a:rPr lang="de-DE" dirty="0" err="1"/>
              <a:t>beginning</a:t>
            </a:r>
            <a:r>
              <a:rPr lang="de-DE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89A0F-B20F-4BE4-A0C8-40EF1F42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972" y="1372104"/>
            <a:ext cx="6065978" cy="5324428"/>
          </a:xfrm>
        </p:spPr>
        <p:txBody>
          <a:bodyPr>
            <a:noAutofit/>
          </a:bodyPr>
          <a:lstStyle/>
          <a:p>
            <a:r>
              <a:rPr lang="en-GB" sz="2400" b="1" dirty="0"/>
              <a:t>In 1941 Donald </a:t>
            </a:r>
            <a:r>
              <a:rPr lang="en-GB" sz="2400" b="1" dirty="0" err="1"/>
              <a:t>Kerst</a:t>
            </a:r>
            <a:r>
              <a:rPr lang="en-GB" sz="2400" b="1" dirty="0"/>
              <a:t> </a:t>
            </a:r>
            <a:r>
              <a:rPr lang="en-GB" sz="2400" dirty="0"/>
              <a:t>(University of Illinois</a:t>
            </a:r>
            <a:r>
              <a:rPr lang="en-GB" sz="2400" b="1" dirty="0"/>
              <a:t>)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started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first discussion of space-charge effects</a:t>
            </a:r>
            <a:r>
              <a:rPr lang="en-GB" sz="2400" b="1" dirty="0">
                <a:solidFill>
                  <a:srgbClr val="0070C0"/>
                </a:solidFill>
              </a:rPr>
              <a:t> </a:t>
            </a:r>
            <a:r>
              <a:rPr lang="en-GB" sz="2400" dirty="0"/>
              <a:t>in accelerators +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detuning</a:t>
            </a:r>
            <a:r>
              <a:rPr lang="en-GB" sz="2400" dirty="0"/>
              <a:t> of transverse oscillations (</a:t>
            </a:r>
            <a:r>
              <a:rPr lang="en-GB" sz="2400" i="1" dirty="0"/>
              <a:t>Phys. Rev.)</a:t>
            </a:r>
          </a:p>
          <a:p>
            <a:r>
              <a:rPr lang="en-GB" sz="2400" dirty="0"/>
              <a:t>He also built a </a:t>
            </a:r>
            <a:r>
              <a:rPr lang="en-GB" sz="2400" b="1" dirty="0" err="1"/>
              <a:t>betatron</a:t>
            </a:r>
            <a:r>
              <a:rPr lang="en-GB" sz="2400" b="1" dirty="0"/>
              <a:t>  (</a:t>
            </a:r>
            <a:r>
              <a:rPr lang="en-GB" sz="2400" i="1" dirty="0"/>
              <a:t>Nature</a:t>
            </a:r>
            <a:r>
              <a:rPr lang="en-GB" sz="2400" b="1" dirty="0"/>
              <a:t>, 1946)</a:t>
            </a:r>
          </a:p>
          <a:p>
            <a:r>
              <a:rPr lang="en-US" sz="2400" dirty="0"/>
              <a:t>In </a:t>
            </a:r>
            <a:r>
              <a:rPr lang="en-US" sz="2400" b="1" dirty="0"/>
              <a:t>1949</a:t>
            </a:r>
            <a:r>
              <a:rPr lang="en-US" sz="2400" dirty="0"/>
              <a:t> Greek engineer </a:t>
            </a:r>
            <a:r>
              <a:rPr lang="en-US" sz="2400" b="1" dirty="0"/>
              <a:t>Nicholas </a:t>
            </a:r>
            <a:r>
              <a:rPr lang="en-US" sz="2400" b="1" dirty="0" err="1"/>
              <a:t>Christofilos</a:t>
            </a:r>
            <a:r>
              <a:rPr lang="en-US" sz="2400" dirty="0"/>
              <a:t> patented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“alternating gradient (strong) focusing” </a:t>
            </a:r>
            <a:r>
              <a:rPr lang="en-US" sz="2400" dirty="0"/>
              <a:t>– at first ignored</a:t>
            </a:r>
          </a:p>
          <a:p>
            <a:r>
              <a:rPr lang="en-US" sz="2400" dirty="0"/>
              <a:t>In 1953 meeting (BNL) about the “newly”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re-invented</a:t>
            </a:r>
            <a:r>
              <a:rPr lang="en-US" sz="2400" dirty="0"/>
              <a:t> “Strong Focusing” from </a:t>
            </a:r>
            <a:r>
              <a:rPr lang="en-US" sz="2400" b="1" dirty="0"/>
              <a:t>1952</a:t>
            </a:r>
            <a:r>
              <a:rPr lang="en-US" sz="2400" dirty="0"/>
              <a:t> </a:t>
            </a:r>
            <a:r>
              <a:rPr lang="en-US" sz="2400" b="1" dirty="0"/>
              <a:t> Courant and Snyder paper </a:t>
            </a:r>
            <a:r>
              <a:rPr lang="en-US" sz="2400" dirty="0"/>
              <a:t>(Courant afterwards published “credit”)</a:t>
            </a:r>
            <a:endParaRPr lang="en-GB" sz="2000" dirty="0"/>
          </a:p>
          <a:p>
            <a:pPr marL="0" indent="0">
              <a:buNone/>
            </a:pPr>
            <a:endParaRPr lang="en-GB" sz="1100" b="1" dirty="0"/>
          </a:p>
          <a:p>
            <a:pPr marL="0" indent="0">
              <a:buNone/>
            </a:pPr>
            <a:endParaRPr lang="en-GB" sz="1100" b="1" dirty="0"/>
          </a:p>
          <a:p>
            <a:pPr marL="0" indent="0">
              <a:buNone/>
            </a:pPr>
            <a:endParaRPr lang="en-GB" sz="1100" b="1" dirty="0"/>
          </a:p>
          <a:p>
            <a:pPr marL="0" indent="0">
              <a:buNone/>
            </a:pPr>
            <a:endParaRPr lang="en-GB" sz="1100" b="1" dirty="0"/>
          </a:p>
          <a:p>
            <a:pPr marL="0" indent="0">
              <a:buNone/>
            </a:pPr>
            <a:endParaRPr lang="en-GB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C8715-3969-4FF0-940A-FD1B6ED1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70069" y="6331407"/>
            <a:ext cx="2133600" cy="365125"/>
          </a:xfrm>
        </p:spPr>
        <p:txBody>
          <a:bodyPr/>
          <a:lstStyle/>
          <a:p>
            <a:fld id="{7F73DA92-1C1F-4D76-BD0C-C78CDEB94404}" type="slidenum">
              <a:rPr lang="en-US" smtClean="0"/>
              <a:t>2</a:t>
            </a:fld>
            <a:endParaRPr lang="en-US"/>
          </a:p>
        </p:txBody>
      </p:sp>
      <p:pic>
        <p:nvPicPr>
          <p:cNvPr id="5" name="Grafik 13">
            <a:extLst>
              <a:ext uri="{FF2B5EF4-FFF2-40B4-BE49-F238E27FC236}">
                <a16:creationId xmlns:a16="http://schemas.microsoft.com/office/drawing/2014/main" id="{859C0CCD-A532-4C1D-8FF3-7E45695A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413" y="3913433"/>
            <a:ext cx="1439152" cy="18536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200D1D-B007-461E-B601-3535E2E32B65}"/>
              </a:ext>
            </a:extLst>
          </p:cNvPr>
          <p:cNvSpPr txBox="1"/>
          <p:nvPr/>
        </p:nvSpPr>
        <p:spPr>
          <a:xfrm>
            <a:off x="6531640" y="5771280"/>
            <a:ext cx="22322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/>
              <a:t>Nicholas </a:t>
            </a:r>
            <a:r>
              <a:rPr lang="en-US" sz="1800" i="1" dirty="0" err="1"/>
              <a:t>Christofilos</a:t>
            </a:r>
            <a:endParaRPr lang="en-GB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A9208-DAD9-47D2-B4C8-9A7263F8E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374" y="1090939"/>
            <a:ext cx="1485863" cy="2377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7D142F-6B57-4D9D-86E2-EB04188F288F}"/>
              </a:ext>
            </a:extLst>
          </p:cNvPr>
          <p:cNvSpPr txBox="1"/>
          <p:nvPr/>
        </p:nvSpPr>
        <p:spPr>
          <a:xfrm>
            <a:off x="6799413" y="3422656"/>
            <a:ext cx="22322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Donald </a:t>
            </a:r>
            <a:r>
              <a:rPr lang="en-US" i="1" dirty="0" err="1"/>
              <a:t>Kerst</a:t>
            </a:r>
            <a:r>
              <a:rPr lang="en-US" i="1" dirty="0"/>
              <a:t> (1989)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39513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9CE00-3689-4FCD-B039-E4816737F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The MURA </a:t>
            </a:r>
            <a:r>
              <a:rPr lang="de-DE" sz="3600" dirty="0" err="1"/>
              <a:t>era</a:t>
            </a:r>
            <a:br>
              <a:rPr lang="de-DE" sz="3600" dirty="0"/>
            </a:br>
            <a:r>
              <a:rPr lang="de-DE" sz="2400" dirty="0"/>
              <a:t>An </a:t>
            </a:r>
            <a:r>
              <a:rPr lang="de-DE" sz="2400" dirty="0" err="1"/>
              <a:t>accelerator</a:t>
            </a:r>
            <a:r>
              <a:rPr lang="de-DE" sz="2400" dirty="0"/>
              <a:t> </a:t>
            </a:r>
            <a:r>
              <a:rPr lang="de-DE" sz="2400" dirty="0" err="1"/>
              <a:t>think</a:t>
            </a:r>
            <a:r>
              <a:rPr lang="de-DE" sz="2400" dirty="0"/>
              <a:t> tank - </a:t>
            </a:r>
            <a:r>
              <a:rPr lang="de-DE" sz="2400" dirty="0" err="1"/>
              <a:t>born</a:t>
            </a:r>
            <a:r>
              <a:rPr lang="de-DE" sz="2400" dirty="0"/>
              <a:t> </a:t>
            </a:r>
            <a:r>
              <a:rPr lang="de-DE" sz="2400" dirty="0" err="1"/>
              <a:t>from</a:t>
            </a:r>
            <a:r>
              <a:rPr lang="de-DE" sz="2400" dirty="0"/>
              <a:t> US-</a:t>
            </a:r>
            <a:r>
              <a:rPr lang="de-DE" sz="2400" dirty="0" err="1"/>
              <a:t>rivalries</a:t>
            </a:r>
            <a:r>
              <a:rPr lang="de-DE" sz="2400" dirty="0"/>
              <a:t> in 1950‘s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C043A5-936B-42FB-A321-D6436856D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700809"/>
            <a:ext cx="7560840" cy="1656183"/>
          </a:xfrm>
        </p:spPr>
        <p:txBody>
          <a:bodyPr>
            <a:normAutofit fontScale="92500" lnSpcReduction="20000"/>
          </a:bodyPr>
          <a:lstStyle/>
          <a:p>
            <a:r>
              <a:rPr lang="de-DE" sz="2400" b="1" dirty="0"/>
              <a:t>Big lab </a:t>
            </a:r>
            <a:r>
              <a:rPr lang="de-DE" sz="2400" b="1" dirty="0" err="1"/>
              <a:t>competition</a:t>
            </a:r>
            <a:r>
              <a:rPr lang="de-DE" sz="2400" b="1" dirty="0"/>
              <a:t> </a:t>
            </a:r>
            <a:r>
              <a:rPr lang="de-DE" sz="2400" dirty="0"/>
              <a:t>– </a:t>
            </a:r>
            <a:r>
              <a:rPr lang="de-DE" sz="2400" dirty="0" err="1"/>
              <a:t>Fermilab</a:t>
            </a:r>
            <a:r>
              <a:rPr lang="de-DE" sz="2400" dirty="0"/>
              <a:t> (</a:t>
            </a:r>
            <a:r>
              <a:rPr lang="de-DE" sz="2400" dirty="0" err="1"/>
              <a:t>Tevatron</a:t>
            </a:r>
            <a:r>
              <a:rPr lang="de-DE" sz="2400" dirty="0"/>
              <a:t>), </a:t>
            </a:r>
            <a:r>
              <a:rPr lang="de-DE" sz="2400" dirty="0" err="1"/>
              <a:t>Argonne</a:t>
            </a:r>
            <a:r>
              <a:rPr lang="de-DE" sz="2400" dirty="0"/>
              <a:t> (ZGS), Brookhaven (AGS)  and Berkeley (</a:t>
            </a:r>
            <a:r>
              <a:rPr lang="de-DE" sz="2400" dirty="0" err="1"/>
              <a:t>Bevatron</a:t>
            </a:r>
            <a:r>
              <a:rPr lang="de-DE" sz="2400" dirty="0"/>
              <a:t>)</a:t>
            </a:r>
          </a:p>
          <a:p>
            <a:r>
              <a:rPr lang="de-DE" sz="2400" dirty="0"/>
              <a:t>A „</a:t>
            </a:r>
            <a:r>
              <a:rPr lang="de-DE" sz="2400" dirty="0" err="1"/>
              <a:t>brain</a:t>
            </a:r>
            <a:r>
              <a:rPr lang="de-DE" sz="2400" dirty="0"/>
              <a:t> drain“ </a:t>
            </a:r>
            <a:r>
              <a:rPr lang="de-DE" sz="2400" dirty="0" err="1"/>
              <a:t>fear</a:t>
            </a:r>
            <a:r>
              <a:rPr lang="de-DE" sz="2400" dirty="0"/>
              <a:t> </a:t>
            </a:r>
            <a:r>
              <a:rPr lang="en-US" sz="2400" dirty="0"/>
              <a:t>in the US-</a:t>
            </a:r>
            <a:r>
              <a:rPr lang="en-US" sz="2400" b="1" dirty="0"/>
              <a:t>Midwest / Chicago area: </a:t>
            </a:r>
            <a:r>
              <a:rPr lang="de-DE" sz="2400" b="1" dirty="0"/>
              <a:t>1953</a:t>
            </a:r>
            <a:r>
              <a:rPr lang="de-DE" sz="2400" dirty="0"/>
              <a:t> </a:t>
            </a:r>
            <a:r>
              <a:rPr lang="de-DE" sz="2400" dirty="0" err="1"/>
              <a:t>number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physicists</a:t>
            </a:r>
            <a:r>
              <a:rPr lang="de-DE" sz="2400" dirty="0"/>
              <a:t> </a:t>
            </a:r>
            <a:r>
              <a:rPr lang="de-DE" sz="2400" dirty="0" err="1"/>
              <a:t>met</a:t>
            </a:r>
            <a:r>
              <a:rPr lang="en-US" sz="2400" dirty="0"/>
              <a:t> -&gt; </a:t>
            </a:r>
            <a:r>
              <a:rPr lang="en-US" sz="2400" b="1" dirty="0"/>
              <a:t>MURA </a:t>
            </a:r>
            <a:r>
              <a:rPr lang="en-US" sz="2400" dirty="0"/>
              <a:t>was born</a:t>
            </a:r>
          </a:p>
          <a:p>
            <a:r>
              <a:rPr lang="en-US" sz="2400" dirty="0"/>
              <a:t>lasted “only” </a:t>
            </a:r>
            <a:r>
              <a:rPr lang="en-US" sz="2400" b="1" dirty="0"/>
              <a:t>10 years</a:t>
            </a:r>
          </a:p>
          <a:p>
            <a:pPr marL="0" indent="0">
              <a:buNone/>
            </a:pPr>
            <a:endParaRPr lang="de-DE" sz="1400" dirty="0"/>
          </a:p>
          <a:p>
            <a:endParaRPr lang="de-DE" sz="1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BB162A-B56F-4B73-BD53-CA771146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3</a:t>
            </a:fld>
            <a:endParaRPr lang="en-US"/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35D5C27-C724-4A7F-9140-A2FD93BB4017}"/>
              </a:ext>
            </a:extLst>
          </p:cNvPr>
          <p:cNvSpPr txBox="1">
            <a:spLocks/>
          </p:cNvSpPr>
          <p:nvPr/>
        </p:nvSpPr>
        <p:spPr>
          <a:xfrm>
            <a:off x="457200" y="3629115"/>
            <a:ext cx="3038939" cy="2452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2400" dirty="0">
                <a:solidFill>
                  <a:schemeClr val="tx1"/>
                </a:solidFill>
              </a:rPr>
              <a:t>MURA </a:t>
            </a:r>
            <a:r>
              <a:rPr lang="de-DE" sz="2400" b="1" dirty="0" err="1">
                <a:solidFill>
                  <a:schemeClr val="tx1"/>
                </a:solidFill>
              </a:rPr>
              <a:t>alumni</a:t>
            </a:r>
            <a:r>
              <a:rPr lang="de-DE" sz="2400" b="1" dirty="0">
                <a:solidFill>
                  <a:schemeClr val="tx1"/>
                </a:solidFill>
              </a:rPr>
              <a:t> in 1989</a:t>
            </a:r>
            <a:r>
              <a:rPr lang="de-DE" sz="2400" dirty="0">
                <a:solidFill>
                  <a:schemeClr val="tx1"/>
                </a:solidFill>
              </a:rPr>
              <a:t>:</a:t>
            </a:r>
            <a:r>
              <a:rPr lang="de-DE" sz="1800" dirty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de-DE" sz="1800" i="1" dirty="0">
                <a:solidFill>
                  <a:schemeClr val="tx1"/>
                </a:solidFill>
              </a:rPr>
              <a:t>L-R back</a:t>
            </a:r>
            <a:r>
              <a:rPr lang="de-DE" sz="1800" dirty="0">
                <a:solidFill>
                  <a:schemeClr val="tx1"/>
                </a:solidFill>
              </a:rPr>
              <a:t>: </a:t>
            </a:r>
            <a:r>
              <a:rPr lang="de-DE" sz="1800" b="1" dirty="0">
                <a:solidFill>
                  <a:schemeClr val="tx1"/>
                </a:solidFill>
              </a:rPr>
              <a:t>Don </a:t>
            </a:r>
            <a:r>
              <a:rPr lang="de-DE" sz="1800" b="1" dirty="0" err="1">
                <a:solidFill>
                  <a:schemeClr val="tx1"/>
                </a:solidFill>
              </a:rPr>
              <a:t>Swenson</a:t>
            </a:r>
            <a:r>
              <a:rPr lang="de-DE" sz="1800" dirty="0">
                <a:solidFill>
                  <a:schemeClr val="tx1"/>
                </a:solidFill>
              </a:rPr>
              <a:t>, E. Rowe, D. Young, </a:t>
            </a:r>
            <a:r>
              <a:rPr lang="de-DE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Keith </a:t>
            </a:r>
            <a:r>
              <a:rPr lang="de-DE" sz="1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Symon</a:t>
            </a:r>
            <a:r>
              <a:rPr lang="de-DE" sz="1800" dirty="0">
                <a:solidFill>
                  <a:schemeClr val="tx1"/>
                </a:solidFill>
              </a:rPr>
              <a:t>, H.R. Crane, C. </a:t>
            </a:r>
            <a:r>
              <a:rPr lang="de-DE" sz="1800" dirty="0" err="1">
                <a:solidFill>
                  <a:schemeClr val="tx1"/>
                </a:solidFill>
              </a:rPr>
              <a:t>Pruett</a:t>
            </a:r>
            <a:r>
              <a:rPr lang="de-DE" sz="1800" dirty="0">
                <a:solidFill>
                  <a:schemeClr val="tx1"/>
                </a:solidFill>
              </a:rPr>
              <a:t>, and </a:t>
            </a:r>
            <a:r>
              <a:rPr lang="de-DE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Francis Cole</a:t>
            </a:r>
            <a:r>
              <a:rPr lang="de-DE" sz="1800" dirty="0">
                <a:solidFill>
                  <a:schemeClr val="tx1"/>
                </a:solidFill>
              </a:rPr>
              <a:t>; </a:t>
            </a:r>
          </a:p>
          <a:p>
            <a:pPr algn="l"/>
            <a:r>
              <a:rPr lang="de-DE" sz="1800" i="1" dirty="0">
                <a:solidFill>
                  <a:schemeClr val="tx1"/>
                </a:solidFill>
              </a:rPr>
              <a:t>L‐R front</a:t>
            </a:r>
            <a:r>
              <a:rPr lang="de-DE" sz="1800" dirty="0">
                <a:solidFill>
                  <a:schemeClr val="tx1"/>
                </a:solidFill>
              </a:rPr>
              <a:t>: </a:t>
            </a:r>
            <a:r>
              <a:rPr lang="de-DE" sz="1800" b="1" dirty="0">
                <a:solidFill>
                  <a:schemeClr val="tx1"/>
                </a:solidFill>
              </a:rPr>
              <a:t>Fred Mills</a:t>
            </a:r>
            <a:r>
              <a:rPr lang="de-DE" sz="1800" dirty="0">
                <a:solidFill>
                  <a:schemeClr val="tx1"/>
                </a:solidFill>
              </a:rPr>
              <a:t>, </a:t>
            </a:r>
            <a:r>
              <a:rPr lang="de-DE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Andy </a:t>
            </a:r>
            <a:r>
              <a:rPr lang="de-DE" sz="1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Sessler</a:t>
            </a:r>
            <a:r>
              <a:rPr lang="de-DE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de-DE" sz="1800" dirty="0">
                <a:solidFill>
                  <a:schemeClr val="tx1"/>
                </a:solidFill>
              </a:rPr>
              <a:t> L. Jones, </a:t>
            </a:r>
            <a:r>
              <a:rPr lang="de-DE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Earnest Courant</a:t>
            </a:r>
            <a:r>
              <a:rPr lang="de-DE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  <a:r>
              <a:rPr lang="de-DE" sz="1800" dirty="0">
                <a:solidFill>
                  <a:schemeClr val="tx1"/>
                </a:solidFill>
              </a:rPr>
              <a:t> </a:t>
            </a:r>
            <a:r>
              <a:rPr lang="de-DE" sz="1800" b="1" dirty="0">
                <a:solidFill>
                  <a:schemeClr val="tx1"/>
                </a:solidFill>
              </a:rPr>
              <a:t>Donald Kerst</a:t>
            </a:r>
            <a:r>
              <a:rPr lang="de-DE" sz="1800" dirty="0">
                <a:solidFill>
                  <a:schemeClr val="tx1"/>
                </a:solidFill>
              </a:rPr>
              <a:t>, and W. </a:t>
            </a:r>
            <a:r>
              <a:rPr lang="de-DE" sz="1800" dirty="0" err="1">
                <a:solidFill>
                  <a:schemeClr val="tx1"/>
                </a:solidFill>
              </a:rPr>
              <a:t>Wallenmeyer</a:t>
            </a:r>
            <a:r>
              <a:rPr lang="de-DE" sz="18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7396DEE-923A-43CE-A2FE-6A2961963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515" y="2996952"/>
            <a:ext cx="4665917" cy="33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1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D5AFD5-949C-4657-A99C-A32FFEC71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The Michigan </a:t>
            </a:r>
            <a:r>
              <a:rPr lang="de-DE" sz="3600" dirty="0" err="1"/>
              <a:t>study</a:t>
            </a:r>
            <a:r>
              <a:rPr lang="de-DE" sz="3600" dirty="0"/>
              <a:t> </a:t>
            </a:r>
            <a:r>
              <a:rPr lang="de-DE" sz="3600" dirty="0" err="1"/>
              <a:t>group</a:t>
            </a:r>
            <a:br>
              <a:rPr lang="de-DE" sz="3600" dirty="0"/>
            </a:br>
            <a:r>
              <a:rPr lang="de-DE" sz="2800" dirty="0" err="1"/>
              <a:t>Initiated</a:t>
            </a:r>
            <a:r>
              <a:rPr lang="de-DE" sz="2800" dirty="0"/>
              <a:t> in 1954</a:t>
            </a:r>
            <a:endParaRPr lang="de-DE" sz="36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E587AC-9323-460B-AECC-C0FA6C5B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4</a:t>
            </a:fld>
            <a:endParaRPr lang="en-US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328B4C04-D344-4628-874B-543EAF7F89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91680" y="1395017"/>
            <a:ext cx="5631329" cy="4192645"/>
          </a:xfr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DEECD207-E894-4365-A138-FDF1DE218F42}"/>
              </a:ext>
            </a:extLst>
          </p:cNvPr>
          <p:cNvSpPr txBox="1"/>
          <p:nvPr/>
        </p:nvSpPr>
        <p:spPr>
          <a:xfrm>
            <a:off x="1555016" y="5648840"/>
            <a:ext cx="5904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Michigan </a:t>
            </a:r>
            <a:r>
              <a:rPr lang="de-DE" dirty="0" err="1"/>
              <a:t>study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; </a:t>
            </a:r>
            <a:r>
              <a:rPr lang="de-DE" b="1" dirty="0"/>
              <a:t>L. Jackson Laslett</a:t>
            </a:r>
            <a:r>
              <a:rPr lang="de-DE" dirty="0"/>
              <a:t>, Dick Crane, </a:t>
            </a:r>
            <a:r>
              <a:rPr lang="de-DE" b="1" dirty="0"/>
              <a:t>Donald Kerst</a:t>
            </a:r>
            <a:r>
              <a:rPr lang="de-DE" dirty="0"/>
              <a:t>, Kent </a:t>
            </a:r>
            <a:r>
              <a:rPr lang="de-DE" dirty="0" err="1"/>
              <a:t>Terwilliger</a:t>
            </a:r>
            <a:r>
              <a:rPr lang="de-DE" dirty="0"/>
              <a:t>, Keith </a:t>
            </a:r>
            <a:r>
              <a:rPr lang="de-DE" dirty="0" err="1"/>
              <a:t>Symon</a:t>
            </a:r>
            <a:r>
              <a:rPr lang="de-DE" dirty="0"/>
              <a:t>, &amp; Larry (Lawrence Jones)</a:t>
            </a:r>
          </a:p>
        </p:txBody>
      </p:sp>
      <p:sp>
        <p:nvSpPr>
          <p:cNvPr id="11" name="Ovale Legende 8">
            <a:extLst>
              <a:ext uri="{FF2B5EF4-FFF2-40B4-BE49-F238E27FC236}">
                <a16:creationId xmlns:a16="http://schemas.microsoft.com/office/drawing/2014/main" id="{BA8F13BF-A342-451C-927A-CBFCDE8E2019}"/>
              </a:ext>
            </a:extLst>
          </p:cNvPr>
          <p:cNvSpPr/>
          <p:nvPr/>
        </p:nvSpPr>
        <p:spPr>
          <a:xfrm>
            <a:off x="5001351" y="1844824"/>
            <a:ext cx="1584176" cy="543282"/>
          </a:xfrm>
          <a:prstGeom prst="wedgeEllipseCallout">
            <a:avLst>
              <a:gd name="adj1" fmla="val -19977"/>
              <a:gd name="adj2" fmla="val 8141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D. </a:t>
            </a:r>
            <a:r>
              <a:rPr lang="en-US" dirty="0" err="1">
                <a:solidFill>
                  <a:schemeClr val="tx1"/>
                </a:solidFill>
              </a:rPr>
              <a:t>Kerst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Ovale Legende 8">
            <a:extLst>
              <a:ext uri="{FF2B5EF4-FFF2-40B4-BE49-F238E27FC236}">
                <a16:creationId xmlns:a16="http://schemas.microsoft.com/office/drawing/2014/main" id="{CAAFC449-E12D-48CC-81D5-8D47C83167B2}"/>
              </a:ext>
            </a:extLst>
          </p:cNvPr>
          <p:cNvSpPr/>
          <p:nvPr/>
        </p:nvSpPr>
        <p:spPr>
          <a:xfrm>
            <a:off x="1907704" y="5085183"/>
            <a:ext cx="1440160" cy="377799"/>
          </a:xfrm>
          <a:prstGeom prst="wedgeEllipseCallout">
            <a:avLst>
              <a:gd name="adj1" fmla="val 9175"/>
              <a:gd name="adj2" fmla="val -10389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J. </a:t>
            </a:r>
            <a:r>
              <a:rPr lang="en-US" dirty="0" err="1">
                <a:solidFill>
                  <a:schemeClr val="tx1"/>
                </a:solidFill>
              </a:rPr>
              <a:t>Laslett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97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9CE00-3689-4FCD-B039-E4816737F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/>
              <a:t>Some</a:t>
            </a:r>
            <a:r>
              <a:rPr lang="de-DE" sz="4000" dirty="0"/>
              <a:t> </a:t>
            </a:r>
            <a:r>
              <a:rPr lang="de-DE" sz="4000" dirty="0" err="1"/>
              <a:t>highlights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C043A5-936B-42FB-A321-D6436856D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25" y="1567096"/>
            <a:ext cx="7690343" cy="1227723"/>
          </a:xfrm>
        </p:spPr>
        <p:txBody>
          <a:bodyPr>
            <a:noAutofit/>
          </a:bodyPr>
          <a:lstStyle/>
          <a:p>
            <a:r>
              <a:rPr lang="en-US" sz="2400" dirty="0"/>
              <a:t>Several smaller </a:t>
            </a:r>
            <a:r>
              <a:rPr lang="en-US" sz="2400" b="1" dirty="0"/>
              <a:t>electron FFA(G)s </a:t>
            </a:r>
            <a:r>
              <a:rPr lang="en-US" sz="2400" dirty="0"/>
              <a:t>were built – and great hopes established. In 1960 a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50 MeV electron FFA </a:t>
            </a:r>
            <a:r>
              <a:rPr lang="en-US" sz="2400" dirty="0"/>
              <a:t>was built in Madison for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space charge studies</a:t>
            </a:r>
            <a:r>
              <a:rPr lang="en-GB" sz="2400" dirty="0"/>
              <a:t> &amp; rf issues etc.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BB162A-B56F-4B73-BD53-CA771146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5</a:t>
            </a:fld>
            <a:endParaRPr lang="en-US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7D51D2B-8EBA-4D43-9FE3-FE3E6EC3AD16}"/>
              </a:ext>
            </a:extLst>
          </p:cNvPr>
          <p:cNvSpPr txBox="1"/>
          <p:nvPr/>
        </p:nvSpPr>
        <p:spPr>
          <a:xfrm>
            <a:off x="5436096" y="6009481"/>
            <a:ext cx="3846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Madison: FFA 50 MeV electrons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ABE9495-7DE6-4128-90A0-EFE2002C4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686" y="3137481"/>
            <a:ext cx="3598089" cy="269856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8D3732-ED17-4C99-B3C9-E35F096335A5}"/>
              </a:ext>
            </a:extLst>
          </p:cNvPr>
          <p:cNvSpPr txBox="1">
            <a:spLocks/>
          </p:cNvSpPr>
          <p:nvPr/>
        </p:nvSpPr>
        <p:spPr>
          <a:xfrm>
            <a:off x="240072" y="3734651"/>
            <a:ext cx="4357096" cy="1504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50E255-3FD1-4828-BF94-CFDA65130CCB}"/>
              </a:ext>
            </a:extLst>
          </p:cNvPr>
          <p:cNvSpPr txBox="1"/>
          <p:nvPr/>
        </p:nvSpPr>
        <p:spPr>
          <a:xfrm>
            <a:off x="299224" y="3033902"/>
            <a:ext cx="484883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1956: Storage ring </a:t>
            </a:r>
            <a:r>
              <a:rPr lang="en-US" sz="2400" dirty="0"/>
              <a:t>invention by D. Lichtenberg et al. from MURA group – advantages over FFA: </a:t>
            </a:r>
          </a:p>
          <a:p>
            <a:pPr algn="l"/>
            <a:r>
              <a:rPr lang="en-US" sz="2400" dirty="0"/>
              <a:t>    - have long straights for detectors</a:t>
            </a:r>
          </a:p>
          <a:p>
            <a:pPr algn="l"/>
            <a:r>
              <a:rPr lang="en-US" sz="2400" dirty="0"/>
              <a:t>    - dc magnets less complex/cheaper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1959: Negative mass instability</a:t>
            </a:r>
            <a:r>
              <a:rPr lang="en-US" sz="2400" dirty="0"/>
              <a:t> discovered + Landau damping by</a:t>
            </a:r>
          </a:p>
          <a:p>
            <a:pPr marL="0" indent="0">
              <a:buNone/>
            </a:pPr>
            <a:r>
              <a:rPr lang="en-US" sz="2400" dirty="0"/>
              <a:t>     C. </a:t>
            </a:r>
            <a:r>
              <a:rPr lang="en-GB" sz="2400" dirty="0"/>
              <a:t>Nielsen, A. Sessler &amp; K. Symon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0837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B5C58-020C-4D79-AD14-A89F2DC47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Prominent </a:t>
            </a:r>
            <a:r>
              <a:rPr lang="de-DE" sz="3600" dirty="0" err="1"/>
              <a:t>visitors</a:t>
            </a:r>
            <a:r>
              <a:rPr lang="de-DE" sz="3600" dirty="0"/>
              <a:t> </a:t>
            </a:r>
            <a:r>
              <a:rPr lang="de-DE" sz="3600" dirty="0" err="1"/>
              <a:t>to</a:t>
            </a:r>
            <a:r>
              <a:rPr lang="de-DE" sz="3600" dirty="0"/>
              <a:t> MURA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5D063C-5063-4854-8AB3-0697BE87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6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3EA992A-39CD-428C-AE3D-C47D3C3640D3}"/>
              </a:ext>
            </a:extLst>
          </p:cNvPr>
          <p:cNvSpPr txBox="1"/>
          <p:nvPr/>
        </p:nvSpPr>
        <p:spPr>
          <a:xfrm>
            <a:off x="1475656" y="6025319"/>
            <a:ext cx="7992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1958 </a:t>
            </a:r>
            <a:r>
              <a:rPr lang="de-DE" dirty="0" err="1"/>
              <a:t>visit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MURA lab; L‐R: Bob </a:t>
            </a:r>
            <a:r>
              <a:rPr lang="de-DE" dirty="0" err="1"/>
              <a:t>Haxby</a:t>
            </a:r>
            <a:r>
              <a:rPr lang="de-DE" dirty="0"/>
              <a:t>, </a:t>
            </a:r>
            <a:r>
              <a:rPr lang="de-DE" dirty="0" err="1"/>
              <a:t>Ragner</a:t>
            </a:r>
            <a:r>
              <a:rPr lang="de-DE" dirty="0"/>
              <a:t> </a:t>
            </a:r>
            <a:r>
              <a:rPr lang="de-DE" dirty="0" err="1"/>
              <a:t>Rollefson</a:t>
            </a:r>
            <a:r>
              <a:rPr lang="de-DE" dirty="0"/>
              <a:t>, Harrison Randall, </a:t>
            </a:r>
            <a:r>
              <a:rPr lang="de-DE" b="1" dirty="0" err="1"/>
              <a:t>Subramanyan</a:t>
            </a:r>
            <a:r>
              <a:rPr lang="de-DE" b="1" dirty="0"/>
              <a:t> Chandrasekhar</a:t>
            </a:r>
            <a:r>
              <a:rPr lang="de-DE" dirty="0"/>
              <a:t>, </a:t>
            </a:r>
            <a:r>
              <a:rPr lang="de-DE" b="1" dirty="0"/>
              <a:t>Niels Bohr</a:t>
            </a:r>
            <a:r>
              <a:rPr lang="de-DE" dirty="0"/>
              <a:t>, Charles </a:t>
            </a:r>
            <a:r>
              <a:rPr lang="de-DE" dirty="0" err="1"/>
              <a:t>Pruett</a:t>
            </a:r>
            <a:r>
              <a:rPr lang="de-DE" dirty="0"/>
              <a:t>, and Larry Jones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172896-B371-4066-8AD2-482ED9F45924}"/>
              </a:ext>
            </a:extLst>
          </p:cNvPr>
          <p:cNvGrpSpPr/>
          <p:nvPr/>
        </p:nvGrpSpPr>
        <p:grpSpPr>
          <a:xfrm>
            <a:off x="1765233" y="1247514"/>
            <a:ext cx="5613533" cy="4612289"/>
            <a:chOff x="2195736" y="1247514"/>
            <a:chExt cx="5613533" cy="4612289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EBE7728D-00CE-4303-AC03-1AEB23A84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95736" y="1247514"/>
              <a:ext cx="5613533" cy="4612289"/>
            </a:xfrm>
            <a:prstGeom prst="rect">
              <a:avLst/>
            </a:prstGeom>
          </p:spPr>
        </p:pic>
        <p:sp>
          <p:nvSpPr>
            <p:cNvPr id="7" name="Ovale Legende 8">
              <a:extLst>
                <a:ext uri="{FF2B5EF4-FFF2-40B4-BE49-F238E27FC236}">
                  <a16:creationId xmlns:a16="http://schemas.microsoft.com/office/drawing/2014/main" id="{1F45868B-9950-46DF-9B7D-C1E4D9FE29DB}"/>
                </a:ext>
              </a:extLst>
            </p:cNvPr>
            <p:cNvSpPr/>
            <p:nvPr/>
          </p:nvSpPr>
          <p:spPr>
            <a:xfrm>
              <a:off x="5724013" y="1257802"/>
              <a:ext cx="1658373" cy="720079"/>
            </a:xfrm>
            <a:prstGeom prst="wedgeEllipseCallout">
              <a:avLst>
                <a:gd name="adj1" fmla="val -15420"/>
                <a:gd name="adj2" fmla="val 11646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Niels Bohr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5017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9D25C-50ED-4471-8062-0E1D68DB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The Sputnik Crisis</a:t>
            </a:r>
            <a:br>
              <a:rPr lang="de-DE" sz="3600" dirty="0"/>
            </a:br>
            <a:r>
              <a:rPr lang="de-DE" sz="2800" dirty="0"/>
              <a:t>a </a:t>
            </a:r>
            <a:r>
              <a:rPr lang="de-DE" sz="2800" dirty="0" err="1"/>
              <a:t>political</a:t>
            </a:r>
            <a:r>
              <a:rPr lang="de-DE" sz="2800" dirty="0"/>
              <a:t> &amp; </a:t>
            </a:r>
            <a:r>
              <a:rPr lang="de-DE" sz="2800" dirty="0" err="1"/>
              <a:t>cultural</a:t>
            </a:r>
            <a:r>
              <a:rPr lang="de-DE" sz="2800" dirty="0"/>
              <a:t> </a:t>
            </a:r>
            <a:r>
              <a:rPr lang="de-DE" sz="2800" dirty="0" err="1"/>
              <a:t>shock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1957</a:t>
            </a:r>
            <a:endParaRPr lang="de-DE" sz="3600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923ECB4-04F7-4CDD-9A8D-31C37F5973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35" y="2157946"/>
            <a:ext cx="2386608" cy="3458096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DC197F8-1D3C-468D-8705-D4672343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7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FD75D74-EA98-40C2-8D24-2643E7FD186D}"/>
              </a:ext>
            </a:extLst>
          </p:cNvPr>
          <p:cNvSpPr txBox="1"/>
          <p:nvPr/>
        </p:nvSpPr>
        <p:spPr>
          <a:xfrm>
            <a:off x="592972" y="1844823"/>
            <a:ext cx="57072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r>
              <a:rPr lang="en-US" sz="2400" b="1" dirty="0"/>
              <a:t>October 4, 1957:  </a:t>
            </a:r>
            <a:r>
              <a:rPr lang="en-US" sz="2400" dirty="0"/>
              <a:t>The Soviet Sputnik 1, the world's first artificial satellite 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en-US" sz="2400" dirty="0"/>
              <a:t>Triggered the Cold War </a:t>
            </a:r>
            <a:r>
              <a:rPr lang="en-US" sz="2400" b="1" dirty="0"/>
              <a:t>Space Race </a:t>
            </a:r>
            <a:r>
              <a:rPr lang="en-US" sz="2400" dirty="0"/>
              <a:t>between</a:t>
            </a:r>
            <a:r>
              <a:rPr lang="en-US" sz="2400" b="1" dirty="0"/>
              <a:t> superpowers</a:t>
            </a:r>
            <a:r>
              <a:rPr lang="en-US" sz="2400" dirty="0"/>
              <a:t> in research – also accelerators – to catch up (</a:t>
            </a:r>
            <a:r>
              <a:rPr lang="en-US" sz="2400" dirty="0" err="1"/>
              <a:t>Linacs</a:t>
            </a:r>
            <a:r>
              <a:rPr lang="en-US" sz="2400" dirty="0"/>
              <a:t>, cyclotrons and synchrotrons already existed) 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en-GB" sz="2400" dirty="0"/>
              <a:t>AEC wanted a </a:t>
            </a:r>
            <a:r>
              <a:rPr lang="en-GB" sz="2400" b="1" dirty="0"/>
              <a:t>12 GeV p accelerator </a:t>
            </a:r>
            <a:r>
              <a:rPr lang="en-GB" sz="2400" dirty="0"/>
              <a:t>very quickly at Argonne to compete with a Soviet </a:t>
            </a:r>
            <a:r>
              <a:rPr lang="en-GB" sz="2400" b="1" dirty="0"/>
              <a:t>10-GeV p accelerator at </a:t>
            </a:r>
            <a:r>
              <a:rPr lang="en-GB" sz="2400" b="1" dirty="0" err="1"/>
              <a:t>Dubna</a:t>
            </a:r>
            <a:endParaRPr lang="en-GB" sz="2400" b="1" dirty="0"/>
          </a:p>
          <a:p>
            <a:pPr marL="342900" indent="-342900">
              <a:buFont typeface="Symbol" panose="05050102010706020507" pitchFamily="18" charset="2"/>
              <a:buChar char="-"/>
            </a:pPr>
            <a:r>
              <a:rPr lang="en-GB" sz="2400" b="1" dirty="0"/>
              <a:t>Competition </a:t>
            </a:r>
            <a:r>
              <a:rPr lang="en-GB" sz="2400" dirty="0"/>
              <a:t>put pressure on </a:t>
            </a:r>
            <a:r>
              <a:rPr lang="en-GB" sz="2400" b="1" dirty="0"/>
              <a:t>US </a:t>
            </a:r>
            <a:r>
              <a:rPr lang="en-GB" sz="2400" dirty="0"/>
              <a:t>and MURA  </a:t>
            </a:r>
          </a:p>
        </p:txBody>
      </p:sp>
    </p:spTree>
    <p:extLst>
      <p:ext uri="{BB962C8B-B14F-4D97-AF65-F5344CB8AC3E}">
        <p14:creationId xmlns:p14="http://schemas.microsoft.com/office/powerpoint/2010/main" val="693979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2B918A-1670-4174-B483-6F48ADB1E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600" dirty="0"/>
              <a:t>Further </a:t>
            </a:r>
            <a:r>
              <a:rPr lang="de-DE" sz="3600" dirty="0" err="1"/>
              <a:t>politics</a:t>
            </a:r>
            <a:r>
              <a:rPr lang="de-DE" sz="3600" dirty="0"/>
              <a:t>: The Ramsey</a:t>
            </a:r>
            <a:r>
              <a:rPr lang="de-DE" dirty="0"/>
              <a:t> </a:t>
            </a:r>
            <a:r>
              <a:rPr lang="de-DE" sz="3600" dirty="0"/>
              <a:t>Panel</a:t>
            </a:r>
            <a:br>
              <a:rPr lang="de-DE" sz="3600" dirty="0"/>
            </a:br>
            <a:r>
              <a:rPr lang="de-DE" sz="2800" dirty="0"/>
              <a:t>The </a:t>
            </a:r>
            <a:r>
              <a:rPr lang="de-DE" sz="2800" dirty="0" err="1"/>
              <a:t>beginning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„end“ </a:t>
            </a:r>
            <a:r>
              <a:rPr lang="de-DE" sz="2800" dirty="0" err="1"/>
              <a:t>of</a:t>
            </a:r>
            <a:r>
              <a:rPr lang="de-DE" sz="2800" dirty="0"/>
              <a:t> MURA and </a:t>
            </a:r>
            <a:r>
              <a:rPr lang="de-DE" sz="2800" dirty="0" err="1"/>
              <a:t>its</a:t>
            </a:r>
            <a:r>
              <a:rPr lang="de-DE" sz="2800" dirty="0"/>
              <a:t> </a:t>
            </a:r>
            <a:r>
              <a:rPr lang="de-DE" sz="2800" dirty="0" err="1"/>
              <a:t>big</a:t>
            </a:r>
            <a:r>
              <a:rPr lang="de-DE" sz="2800" dirty="0"/>
              <a:t> FFAG </a:t>
            </a:r>
            <a:r>
              <a:rPr lang="de-DE" sz="2800" dirty="0" err="1"/>
              <a:t>plans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BAE965-3212-48AE-AA65-E404DD929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554960" cy="4525963"/>
          </a:xfrm>
        </p:spPr>
        <p:txBody>
          <a:bodyPr>
            <a:normAutofit lnSpcReduction="10000"/>
          </a:bodyPr>
          <a:lstStyle/>
          <a:p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1962, Ramsey Panel: Supported the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Berkeley 200 GeV proposal as 1</a:t>
            </a:r>
            <a:r>
              <a:rPr lang="en-US" sz="1800" b="1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st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priority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+ later a 1000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G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eV for BNL - and supported a high intensity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MURA 12.5 GeV FFAG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only as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US" sz="1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nd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priority.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 </a:t>
            </a:r>
            <a:endParaRPr lang="en-US" sz="1800" b="0" i="0" u="none" strike="noStrike" baseline="0" dirty="0"/>
          </a:p>
          <a:p>
            <a:r>
              <a:rPr lang="en-US" sz="1800" b="0" i="0" u="none" strike="noStrike" baseline="0" dirty="0">
                <a:latin typeface="+mj-lt"/>
              </a:rPr>
              <a:t>The MURA university presidents: </a:t>
            </a:r>
            <a:r>
              <a:rPr lang="en-US" sz="1800" b="1" i="0" u="none" strike="noStrike" baseline="0" dirty="0">
                <a:latin typeface="+mj-lt"/>
              </a:rPr>
              <a:t>political effort to try to save MURA</a:t>
            </a:r>
            <a:r>
              <a:rPr lang="en-US" sz="1800" b="1" dirty="0">
                <a:solidFill>
                  <a:srgbClr val="000000"/>
                </a:solidFill>
                <a:latin typeface="+mj-lt"/>
              </a:rPr>
              <a:t> - 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visited </a:t>
            </a:r>
            <a:r>
              <a:rPr lang="en-US" sz="1800" b="1" dirty="0">
                <a:solidFill>
                  <a:srgbClr val="000000"/>
                </a:solidFill>
                <a:latin typeface="+mj-lt"/>
              </a:rPr>
              <a:t>President  Johnson</a:t>
            </a:r>
            <a:r>
              <a:rPr lang="en-US" sz="1800" dirty="0">
                <a:solidFill>
                  <a:srgbClr val="000000"/>
                </a:solidFill>
                <a:latin typeface="+mj-lt"/>
              </a:rPr>
              <a:t> in the White House in 1964.</a:t>
            </a:r>
          </a:p>
          <a:p>
            <a:pPr algn="l"/>
            <a:r>
              <a:rPr lang="en-US" sz="1800" dirty="0">
                <a:latin typeface="+mj-lt"/>
              </a:rPr>
              <a:t>C</a:t>
            </a:r>
            <a:r>
              <a:rPr lang="en-US" sz="1800" b="0" i="0" u="none" strike="noStrike" baseline="0" dirty="0">
                <a:latin typeface="+mj-lt"/>
              </a:rPr>
              <a:t>onsiderable </a:t>
            </a:r>
            <a:r>
              <a:rPr lang="en-US" sz="1800" b="1" i="0" u="none" strike="noStrike" baseline="0" dirty="0">
                <a:latin typeface="+mj-lt"/>
              </a:rPr>
              <a:t>criticism of MURA</a:t>
            </a:r>
            <a:r>
              <a:rPr lang="en-US" sz="1800" b="0" i="0" u="none" strike="noStrike" baseline="0" dirty="0">
                <a:latin typeface="+mj-lt"/>
              </a:rPr>
              <a:t> by Berkeley </a:t>
            </a:r>
            <a:r>
              <a:rPr lang="en-US" sz="1800" dirty="0">
                <a:latin typeface="+mj-lt"/>
              </a:rPr>
              <a:t>&amp;</a:t>
            </a:r>
            <a:r>
              <a:rPr lang="en-US" sz="1800" b="0" i="0" u="none" strike="noStrike" baseline="0" dirty="0">
                <a:latin typeface="+mj-lt"/>
              </a:rPr>
              <a:t> </a:t>
            </a:r>
            <a:r>
              <a:rPr lang="en-US" sz="1800" dirty="0">
                <a:latin typeface="+mj-lt"/>
              </a:rPr>
              <a:t>BNL</a:t>
            </a:r>
            <a:r>
              <a:rPr lang="en-US" sz="1800" b="0" i="0" u="none" strike="noStrike" baseline="0" dirty="0">
                <a:latin typeface="+mj-lt"/>
              </a:rPr>
              <a:t> of</a:t>
            </a:r>
            <a:r>
              <a:rPr lang="en-US" sz="1800" i="0" u="none" strike="noStrike" baseline="0" dirty="0">
                <a:latin typeface="+mj-lt"/>
              </a:rPr>
              <a:t> political action</a:t>
            </a:r>
            <a:r>
              <a:rPr lang="en-US" sz="1800" dirty="0">
                <a:latin typeface="+mj-lt"/>
              </a:rPr>
              <a:t> to </a:t>
            </a:r>
            <a:r>
              <a:rPr lang="en-US" sz="1800" b="1" dirty="0">
                <a:latin typeface="+mj-lt"/>
              </a:rPr>
              <a:t>i</a:t>
            </a:r>
            <a:r>
              <a:rPr lang="en-US" sz="1800" b="1" i="0" u="none" strike="noStrike" baseline="0" dirty="0">
                <a:latin typeface="+mj-lt"/>
              </a:rPr>
              <a:t>ntroduce politics into physics. </a:t>
            </a:r>
          </a:p>
          <a:p>
            <a:pPr algn="l"/>
            <a:r>
              <a:rPr lang="en-US" sz="1800" b="1" dirty="0">
                <a:latin typeface="+mj-lt"/>
              </a:rPr>
              <a:t>Mura was over</a:t>
            </a:r>
            <a:endParaRPr lang="en-US" sz="1800" b="1" i="0" u="none" strike="noStrike" baseline="0" dirty="0">
              <a:latin typeface="+mj-lt"/>
            </a:endParaRPr>
          </a:p>
          <a:p>
            <a:pPr marL="0" indent="0" algn="l">
              <a:buNone/>
            </a:pPr>
            <a:endParaRPr lang="en-US" sz="1800" b="1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Not really: 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Revival much later on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(see, for example, </a:t>
            </a:r>
            <a:r>
              <a:rPr lang="en-US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“</a:t>
            </a:r>
            <a:r>
              <a:rPr lang="en-GB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Scaling FFAG Accelerators …”, Shinji Machida, Phys. Rev. Lett. 119, 2017</a:t>
            </a: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de-DE" sz="1800" dirty="0"/>
          </a:p>
          <a:p>
            <a:endParaRPr lang="en-US" sz="1800" b="0" i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55C409-00CF-468B-A791-BC997D656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8</a:t>
            </a:fld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96037DA-ECBB-430F-AABB-E837D3A48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1695885"/>
            <a:ext cx="2020182" cy="293263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BE085A5-8E78-4A8F-970E-950751D1D3F9}"/>
              </a:ext>
            </a:extLst>
          </p:cNvPr>
          <p:cNvSpPr txBox="1"/>
          <p:nvPr/>
        </p:nvSpPr>
        <p:spPr>
          <a:xfrm>
            <a:off x="6138330" y="4583597"/>
            <a:ext cx="25804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Norman Ramsey, Nobel Laureate of 1989</a:t>
            </a:r>
          </a:p>
        </p:txBody>
      </p:sp>
    </p:spTree>
    <p:extLst>
      <p:ext uri="{BB962C8B-B14F-4D97-AF65-F5344CB8AC3E}">
        <p14:creationId xmlns:p14="http://schemas.microsoft.com/office/powerpoint/2010/main" val="74180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31E48-83A7-4613-9CB4-2E2E091CE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 </a:t>
            </a:r>
            <a:r>
              <a:rPr lang="de-DE" dirty="0" err="1"/>
              <a:t>glimpse</a:t>
            </a:r>
            <a:r>
              <a:rPr lang="de-DE" dirty="0"/>
              <a:t> on </a:t>
            </a:r>
            <a:r>
              <a:rPr lang="de-DE" dirty="0" err="1"/>
              <a:t>Laslett‘s</a:t>
            </a:r>
            <a:r>
              <a:rPr lang="de-DE" dirty="0"/>
              <a:t> </a:t>
            </a:r>
            <a:r>
              <a:rPr lang="de-DE" dirty="0" err="1"/>
              <a:t>further</a:t>
            </a:r>
            <a:r>
              <a:rPr lang="de-DE" dirty="0"/>
              <a:t> </a:t>
            </a:r>
            <a:r>
              <a:rPr lang="de-DE" dirty="0" err="1"/>
              <a:t>work</a:t>
            </a:r>
            <a:br>
              <a:rPr lang="de-DE" dirty="0"/>
            </a:br>
            <a:r>
              <a:rPr lang="de-DE" sz="3100" dirty="0"/>
              <a:t>in </a:t>
            </a:r>
            <a:r>
              <a:rPr lang="de-DE" sz="3100" dirty="0" err="1"/>
              <a:t>this</a:t>
            </a:r>
            <a:r>
              <a:rPr lang="de-DE" sz="3100" dirty="0"/>
              <a:t> </a:t>
            </a:r>
            <a:r>
              <a:rPr lang="de-DE" sz="3100" dirty="0" err="1"/>
              <a:t>period</a:t>
            </a:r>
            <a:r>
              <a:rPr lang="de-DE" sz="3100" dirty="0"/>
              <a:t> </a:t>
            </a:r>
            <a:br>
              <a:rPr lang="de-DE" sz="3100" dirty="0"/>
            </a:b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AD424-C495-444A-B2AC-4613EED1F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GB" sz="2800" dirty="0">
                <a:latin typeface="+mj-lt"/>
              </a:rPr>
              <a:t>On </a:t>
            </a:r>
            <a:r>
              <a:rPr lang="en-GB" sz="2800" b="1" dirty="0">
                <a:latin typeface="+mj-lt"/>
              </a:rPr>
              <a:t>Space Charge</a:t>
            </a:r>
            <a:r>
              <a:rPr lang="en-GB" sz="2800" dirty="0">
                <a:latin typeface="+mj-lt"/>
              </a:rPr>
              <a:t>:  In 1963, detailed calculation of space-charge effects &amp; presence of conducting walls and dc magnets. The  name </a:t>
            </a:r>
            <a:r>
              <a:rPr lang="en-GB" sz="2800" b="1" dirty="0">
                <a:latin typeface="+mj-lt"/>
              </a:rPr>
              <a:t>"</a:t>
            </a:r>
            <a:r>
              <a:rPr lang="en-GB" sz="2800" b="1" dirty="0" err="1">
                <a:latin typeface="+mj-lt"/>
              </a:rPr>
              <a:t>Laslett</a:t>
            </a:r>
            <a:r>
              <a:rPr lang="en-GB" sz="2800" b="1" dirty="0">
                <a:latin typeface="+mj-lt"/>
              </a:rPr>
              <a:t> tune shifts“ </a:t>
            </a:r>
            <a:r>
              <a:rPr lang="en-GB" sz="2800" dirty="0">
                <a:latin typeface="+mj-lt"/>
              </a:rPr>
              <a:t>appeared</a:t>
            </a:r>
            <a:endParaRPr lang="en-GB" sz="2800" b="1" dirty="0">
              <a:latin typeface="+mj-lt"/>
            </a:endParaRPr>
          </a:p>
          <a:p>
            <a:r>
              <a:rPr lang="en-GB" sz="2800" b="1" dirty="0">
                <a:latin typeface="+mj-lt"/>
              </a:rPr>
              <a:t>On “chaos” (1957)</a:t>
            </a:r>
            <a:r>
              <a:rPr lang="en-GB" sz="2800" dirty="0">
                <a:latin typeface="+mj-lt"/>
              </a:rPr>
              <a:t>: The Runge-</a:t>
            </a:r>
            <a:r>
              <a:rPr lang="en-GB" sz="2800" dirty="0" err="1">
                <a:latin typeface="+mj-lt"/>
              </a:rPr>
              <a:t>Kutta</a:t>
            </a:r>
            <a:r>
              <a:rPr lang="en-GB" sz="2800" dirty="0">
                <a:latin typeface="+mj-lt"/>
              </a:rPr>
              <a:t> method in use for orbit studies didn’t conserve phase space exactly </a:t>
            </a:r>
            <a:r>
              <a:rPr lang="en-GB" sz="28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GB" sz="2800" dirty="0">
                <a:latin typeface="+mj-lt"/>
              </a:rPr>
              <a:t>roundoff and truncation errors</a:t>
            </a:r>
          </a:p>
          <a:p>
            <a:r>
              <a:rPr lang="en-GB" sz="22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en-GB" dirty="0">
                <a:latin typeface="+mj-lt"/>
                <a:sym typeface="Wingdings" panose="05000000000000000000" pitchFamily="2" charset="2"/>
              </a:rPr>
              <a:t> </a:t>
            </a:r>
            <a:r>
              <a:rPr lang="en-GB" sz="2800" dirty="0">
                <a:latin typeface="+mj-lt"/>
              </a:rPr>
              <a:t>Symon and </a:t>
            </a:r>
            <a:r>
              <a:rPr lang="en-GB" sz="2800" dirty="0" err="1">
                <a:latin typeface="+mj-lt"/>
              </a:rPr>
              <a:t>Laslett</a:t>
            </a:r>
            <a:r>
              <a:rPr lang="en-GB" sz="2800" dirty="0">
                <a:latin typeface="+mj-lt"/>
              </a:rPr>
              <a:t> developed a </a:t>
            </a:r>
            <a:r>
              <a:rPr lang="en-GB" sz="2800" b="1" dirty="0" err="1">
                <a:latin typeface="+mj-lt"/>
              </a:rPr>
              <a:t>symplectic</a:t>
            </a:r>
            <a:r>
              <a:rPr lang="en-GB" sz="2800" b="1" dirty="0">
                <a:latin typeface="+mj-lt"/>
              </a:rPr>
              <a:t> algebraic transformation </a:t>
            </a:r>
          </a:p>
          <a:p>
            <a:r>
              <a:rPr lang="en-GB" sz="2800" dirty="0">
                <a:latin typeface="+mj-lt"/>
              </a:rPr>
              <a:t>-&gt; In a MURA report of 1957: </a:t>
            </a:r>
            <a:r>
              <a:rPr lang="en-GB" sz="2800" dirty="0" err="1">
                <a:latin typeface="+mj-lt"/>
              </a:rPr>
              <a:t>Laslett</a:t>
            </a:r>
            <a:r>
              <a:rPr lang="en-GB" sz="2800" dirty="0">
                <a:latin typeface="+mj-lt"/>
              </a:rPr>
              <a:t> demonstrated a real physical basis to chaos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603E1-5BA6-4FFE-9294-DB7B5D25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66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631C7-3DCF-437A-8FD6-9FF11EBAC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84" y="136525"/>
            <a:ext cx="8780404" cy="965529"/>
          </a:xfrm>
        </p:spPr>
        <p:txBody>
          <a:bodyPr>
            <a:normAutofit fontScale="90000"/>
          </a:bodyPr>
          <a:lstStyle/>
          <a:p>
            <a:r>
              <a:rPr lang="de-DE" sz="4000" dirty="0"/>
              <a:t>A switch: „Atoms </a:t>
            </a:r>
            <a:r>
              <a:rPr lang="de-DE" sz="4000" dirty="0" err="1"/>
              <a:t>for</a:t>
            </a:r>
            <a:r>
              <a:rPr lang="de-DE" sz="4000" dirty="0"/>
              <a:t> Peace“ / </a:t>
            </a:r>
            <a:r>
              <a:rPr lang="de-DE" sz="4000" dirty="0" err="1"/>
              <a:t>energy</a:t>
            </a:r>
            <a:r>
              <a:rPr lang="de-DE" sz="4000" dirty="0"/>
              <a:t> </a:t>
            </a:r>
            <a:r>
              <a:rPr lang="de-DE" sz="4000" dirty="0" err="1"/>
              <a:t>problem</a:t>
            </a:r>
            <a:br>
              <a:rPr lang="de-DE" sz="3600" dirty="0"/>
            </a:br>
            <a:r>
              <a:rPr lang="de-DE" sz="3100" dirty="0"/>
              <a:t>a parallel </a:t>
            </a:r>
            <a:r>
              <a:rPr lang="de-DE" sz="3100" dirty="0" err="1"/>
              <a:t>development</a:t>
            </a:r>
            <a:r>
              <a:rPr lang="de-DE" sz="3100" dirty="0"/>
              <a:t> </a:t>
            </a:r>
            <a:r>
              <a:rPr lang="de-DE" sz="3100" dirty="0" err="1"/>
              <a:t>of</a:t>
            </a:r>
            <a:r>
              <a:rPr lang="de-DE" sz="3100" dirty="0"/>
              <a:t> </a:t>
            </a:r>
            <a:r>
              <a:rPr lang="de-DE" sz="3100" dirty="0" err="1"/>
              <a:t>relevance</a:t>
            </a:r>
            <a:endParaRPr lang="de-DE" sz="36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855A06-3661-4DC3-8A77-0DC454420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084" y="1444656"/>
            <a:ext cx="5123674" cy="4934217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1958 in Geneva</a:t>
            </a:r>
            <a:r>
              <a:rPr lang="en-US" sz="2400" dirty="0"/>
              <a:t>: 2nd UN-conference on Peaceful Uses of Atomic Energy  </a:t>
            </a:r>
            <a:r>
              <a:rPr lang="en-US" sz="2400" b="1" dirty="0"/>
              <a:t>lifted Cold War military secrecy </a:t>
            </a:r>
            <a:r>
              <a:rPr lang="en-US" sz="2400" dirty="0"/>
              <a:t>around thermonuclear fusion.  Soviet Lev </a:t>
            </a:r>
            <a:r>
              <a:rPr lang="en-US" sz="2400" dirty="0" err="1"/>
              <a:t>Artsimovich</a:t>
            </a:r>
            <a:r>
              <a:rPr lang="en-US" sz="2400" dirty="0"/>
              <a:t> (</a:t>
            </a:r>
            <a:r>
              <a:rPr lang="en-US" sz="2400" b="1" dirty="0"/>
              <a:t>inventor of Tokamak</a:t>
            </a:r>
            <a:r>
              <a:rPr lang="en-US" sz="2400" dirty="0"/>
              <a:t>): most important is “… </a:t>
            </a:r>
            <a:r>
              <a:rPr lang="en-US" sz="2400" b="1" dirty="0"/>
              <a:t>the further development of the international cooperation</a:t>
            </a:r>
            <a:r>
              <a:rPr lang="en-US" sz="2400" dirty="0"/>
              <a:t>“ </a:t>
            </a:r>
          </a:p>
          <a:p>
            <a:r>
              <a:rPr lang="en-US" sz="2400" b="1" dirty="0"/>
              <a:t>1975:</a:t>
            </a:r>
            <a:r>
              <a:rPr lang="en-US" sz="2400" dirty="0"/>
              <a:t> Al </a:t>
            </a:r>
            <a:r>
              <a:rPr lang="en-US" sz="2400" dirty="0" err="1"/>
              <a:t>Maschke</a:t>
            </a:r>
            <a:r>
              <a:rPr lang="en-US" sz="2400" dirty="0"/>
              <a:t>, BNL: </a:t>
            </a:r>
            <a:r>
              <a:rPr lang="en-US" sz="2400" b="1" dirty="0"/>
              <a:t>Proton/ion  accelerators</a:t>
            </a:r>
            <a:r>
              <a:rPr lang="en-US" sz="2400" dirty="0"/>
              <a:t> a new path to drive inertial fusion – instead of a laser</a:t>
            </a:r>
          </a:p>
          <a:p>
            <a:r>
              <a:rPr lang="de-DE" sz="2400" dirty="0"/>
              <a:t>Maschke </a:t>
            </a:r>
            <a:r>
              <a:rPr lang="de-DE" sz="2400" dirty="0" err="1"/>
              <a:t>later</a:t>
            </a:r>
            <a:r>
              <a:rPr lang="de-DE" sz="2400" dirty="0"/>
              <a:t>: „</a:t>
            </a:r>
            <a:r>
              <a:rPr lang="de-DE" sz="2400" dirty="0" err="1"/>
              <a:t>board</a:t>
            </a:r>
            <a:r>
              <a:rPr lang="de-DE" sz="2400" dirty="0"/>
              <a:t> was </a:t>
            </a:r>
            <a:r>
              <a:rPr lang="de-DE" sz="2400" dirty="0" err="1"/>
              <a:t>immediately</a:t>
            </a:r>
            <a:r>
              <a:rPr lang="de-DE" sz="2400" dirty="0"/>
              <a:t> </a:t>
            </a:r>
            <a:r>
              <a:rPr lang="de-DE" sz="2400" dirty="0" err="1"/>
              <a:t>wiped</a:t>
            </a:r>
            <a:r>
              <a:rPr lang="de-DE" sz="2400" dirty="0"/>
              <a:t> off and </a:t>
            </a:r>
            <a:r>
              <a:rPr lang="de-DE" sz="2400" b="1" dirty="0" err="1"/>
              <a:t>meeting</a:t>
            </a:r>
            <a:r>
              <a:rPr lang="de-DE" sz="2400" b="1" dirty="0"/>
              <a:t> </a:t>
            </a:r>
            <a:r>
              <a:rPr lang="de-DE" sz="2400" b="1" dirty="0" err="1"/>
              <a:t>declared</a:t>
            </a:r>
            <a:r>
              <a:rPr lang="de-DE" sz="2400" b="1" dirty="0"/>
              <a:t> </a:t>
            </a:r>
            <a:r>
              <a:rPr lang="de-DE" sz="2400" b="1" dirty="0" err="1"/>
              <a:t>as</a:t>
            </a:r>
            <a:r>
              <a:rPr lang="de-DE" sz="2400" b="1" dirty="0"/>
              <a:t> </a:t>
            </a:r>
            <a:r>
              <a:rPr lang="en-US" sz="2400" b="1" dirty="0"/>
              <a:t>“classified “ 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de-DE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D5A4D3D-3F9D-45EA-819D-1360900D3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0CB39B4-C7E8-484F-A661-F887297A1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67374"/>
            <a:ext cx="3013231" cy="206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4">
            <a:extLst>
              <a:ext uri="{FF2B5EF4-FFF2-40B4-BE49-F238E27FC236}">
                <a16:creationId xmlns:a16="http://schemas.microsoft.com/office/drawing/2014/main" id="{C428876B-1DB6-449B-9262-F6E0ABD8B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60" y="4345211"/>
            <a:ext cx="302330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98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2E59E-DCFF-4409-A022-F574BB352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4096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Berkeley </a:t>
            </a:r>
            <a:r>
              <a:rPr lang="de-DE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group</a:t>
            </a:r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- after 1963 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162ED-E2E6-42DD-9A60-497AC2500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62" y="1218084"/>
            <a:ext cx="8740918" cy="5314602"/>
          </a:xfrm>
        </p:spPr>
        <p:txBody>
          <a:bodyPr>
            <a:noAutofit/>
          </a:bodyPr>
          <a:lstStyle/>
          <a:p>
            <a:r>
              <a:rPr lang="de-DE" sz="2200" dirty="0" err="1"/>
              <a:t>Several</a:t>
            </a:r>
            <a:r>
              <a:rPr lang="de-DE" sz="2200" dirty="0"/>
              <a:t> MURA </a:t>
            </a:r>
            <a:r>
              <a:rPr lang="de-DE" sz="2200" dirty="0" err="1"/>
              <a:t>people</a:t>
            </a:r>
            <a:r>
              <a:rPr lang="de-DE" sz="2200" dirty="0"/>
              <a:t> </a:t>
            </a:r>
            <a:r>
              <a:rPr lang="de-DE" sz="2200" dirty="0" err="1"/>
              <a:t>had</a:t>
            </a:r>
            <a:r>
              <a:rPr lang="de-DE" sz="2200" dirty="0"/>
              <a:t> </a:t>
            </a:r>
            <a:r>
              <a:rPr lang="de-DE" sz="2200" dirty="0" err="1"/>
              <a:t>gone</a:t>
            </a:r>
            <a:r>
              <a:rPr lang="de-DE" sz="2200" dirty="0"/>
              <a:t> </a:t>
            </a:r>
            <a:r>
              <a:rPr lang="de-DE" sz="2200" dirty="0" err="1"/>
              <a:t>to</a:t>
            </a:r>
            <a:r>
              <a:rPr lang="de-DE" sz="2200" dirty="0"/>
              <a:t> LBNL and/</a:t>
            </a:r>
            <a:r>
              <a:rPr lang="de-DE" sz="2200" dirty="0" err="1"/>
              <a:t>or</a:t>
            </a:r>
            <a:r>
              <a:rPr lang="de-DE" sz="2200" dirty="0"/>
              <a:t> LLNL after 1963</a:t>
            </a:r>
          </a:p>
          <a:p>
            <a:r>
              <a:rPr lang="de-DE" sz="2200" dirty="0" err="1"/>
              <a:t>Worked</a:t>
            </a:r>
            <a:r>
              <a:rPr lang="de-DE" sz="2200" dirty="0"/>
              <a:t> </a:t>
            </a:r>
            <a:r>
              <a:rPr lang="de-DE" sz="2200" dirty="0" err="1"/>
              <a:t>first</a:t>
            </a:r>
            <a:r>
              <a:rPr lang="de-DE" sz="2200" dirty="0"/>
              <a:t> on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b="1" dirty="0"/>
              <a:t>„</a:t>
            </a:r>
            <a:r>
              <a:rPr lang="de-DE" sz="2200" b="1" dirty="0" err="1"/>
              <a:t>Electron</a:t>
            </a:r>
            <a:r>
              <a:rPr lang="de-DE" sz="2200" b="1" dirty="0"/>
              <a:t> Ring </a:t>
            </a:r>
            <a:r>
              <a:rPr lang="de-DE" sz="2200" b="1" dirty="0" err="1"/>
              <a:t>Accelerator</a:t>
            </a:r>
            <a:r>
              <a:rPr lang="de-DE" sz="2200" dirty="0"/>
              <a:t>“(ERA) </a:t>
            </a:r>
            <a:r>
              <a:rPr lang="de-DE" sz="2200" b="1" dirty="0" err="1"/>
              <a:t>collective</a:t>
            </a:r>
            <a:r>
              <a:rPr lang="de-DE" sz="2200" b="1" dirty="0"/>
              <a:t> </a:t>
            </a:r>
            <a:r>
              <a:rPr lang="de-DE" sz="2200" b="1" dirty="0" err="1"/>
              <a:t>acceleration</a:t>
            </a:r>
            <a:r>
              <a:rPr lang="de-DE" sz="2200" b="1" dirty="0"/>
              <a:t> </a:t>
            </a:r>
            <a:r>
              <a:rPr lang="de-DE" sz="2200" dirty="0"/>
              <a:t>(</a:t>
            </a:r>
            <a:r>
              <a:rPr lang="de-DE" sz="2200" dirty="0" err="1"/>
              <a:t>plasma</a:t>
            </a:r>
            <a:r>
              <a:rPr lang="de-DE" sz="2200" dirty="0"/>
              <a:t> ring) </a:t>
            </a:r>
            <a:r>
              <a:rPr lang="de-DE" sz="2200" dirty="0" err="1"/>
              <a:t>project</a:t>
            </a:r>
            <a:r>
              <a:rPr lang="de-DE" sz="2200" dirty="0"/>
              <a:t> – a </a:t>
            </a:r>
            <a:r>
              <a:rPr lang="de-DE" sz="2200" dirty="0" err="1"/>
              <a:t>forerunner</a:t>
            </a:r>
            <a:r>
              <a:rPr lang="de-DE" sz="2200" dirty="0"/>
              <a:t> </a:t>
            </a:r>
            <a:r>
              <a:rPr lang="de-DE" sz="2200" dirty="0" err="1"/>
              <a:t>to</a:t>
            </a:r>
            <a:r>
              <a:rPr lang="de-DE" sz="2200" dirty="0"/>
              <a:t> </a:t>
            </a:r>
            <a:r>
              <a:rPr lang="de-DE" sz="2200" b="1" dirty="0" err="1"/>
              <a:t>two</a:t>
            </a:r>
            <a:r>
              <a:rPr lang="de-DE" sz="2200" b="1" dirty="0"/>
              <a:t>-beam </a:t>
            </a:r>
            <a:r>
              <a:rPr lang="de-DE" sz="2200" b="1" dirty="0" err="1"/>
              <a:t>accelerators</a:t>
            </a:r>
            <a:r>
              <a:rPr lang="de-DE" sz="2200" dirty="0"/>
              <a:t>, </a:t>
            </a:r>
            <a:r>
              <a:rPr lang="de-DE" sz="2200" dirty="0" err="1"/>
              <a:t>invented</a:t>
            </a:r>
            <a:r>
              <a:rPr lang="de-DE" sz="2200" dirty="0"/>
              <a:t> </a:t>
            </a:r>
            <a:r>
              <a:rPr lang="de-DE" sz="2200" dirty="0" err="1"/>
              <a:t>by</a:t>
            </a:r>
            <a:r>
              <a:rPr lang="de-DE" sz="2200" dirty="0"/>
              <a:t> </a:t>
            </a:r>
            <a:r>
              <a:rPr lang="de-DE" sz="2200" dirty="0" err="1"/>
              <a:t>Academician</a:t>
            </a:r>
            <a:r>
              <a:rPr lang="de-DE" sz="2200" dirty="0"/>
              <a:t> </a:t>
            </a:r>
            <a:r>
              <a:rPr lang="de-DE" sz="2200" dirty="0" err="1"/>
              <a:t>Veksler</a:t>
            </a:r>
            <a:r>
              <a:rPr lang="de-DE" sz="2200" dirty="0"/>
              <a:t> / SU </a:t>
            </a:r>
          </a:p>
          <a:p>
            <a:r>
              <a:rPr lang="de-DE" sz="2200" b="1" dirty="0"/>
              <a:t>LBNL was </a:t>
            </a:r>
            <a:r>
              <a:rPr lang="de-DE" sz="2200" b="1" dirty="0" err="1"/>
              <a:t>leading</a:t>
            </a:r>
            <a:r>
              <a:rPr lang="de-DE" sz="2200" b="1" dirty="0"/>
              <a:t> in </a:t>
            </a:r>
            <a:r>
              <a:rPr lang="de-DE" sz="2200" b="1" dirty="0" err="1"/>
              <a:t>the</a:t>
            </a:r>
            <a:r>
              <a:rPr lang="de-DE" sz="2200" b="1" dirty="0"/>
              <a:t> West </a:t>
            </a:r>
            <a:r>
              <a:rPr lang="de-DE" sz="2200" dirty="0"/>
              <a:t>- </a:t>
            </a:r>
            <a:r>
              <a:rPr lang="de-DE" sz="2200" dirty="0" err="1"/>
              <a:t>against</a:t>
            </a:r>
            <a:r>
              <a:rPr lang="de-DE" sz="2200" dirty="0"/>
              <a:t> </a:t>
            </a:r>
            <a:r>
              <a:rPr lang="de-DE" sz="2200" dirty="0" err="1"/>
              <a:t>Dubna</a:t>
            </a:r>
            <a:r>
              <a:rPr lang="de-DE" sz="2200" dirty="0"/>
              <a:t>/SU. Martin Reiser at U Maryland; Germany </a:t>
            </a:r>
            <a:r>
              <a:rPr lang="de-DE" sz="2200" dirty="0" err="1"/>
              <a:t>started</a:t>
            </a:r>
            <a:r>
              <a:rPr lang="de-DE" sz="2200" dirty="0"/>
              <a:t> an ERA </a:t>
            </a:r>
            <a:r>
              <a:rPr lang="de-DE" sz="2200" dirty="0" err="1"/>
              <a:t>project</a:t>
            </a:r>
            <a:r>
              <a:rPr lang="de-DE" sz="2200" dirty="0"/>
              <a:t> at </a:t>
            </a:r>
            <a:r>
              <a:rPr lang="de-DE" sz="2200" b="1" dirty="0"/>
              <a:t>IPP Munich </a:t>
            </a:r>
            <a:r>
              <a:rPr lang="de-DE" sz="2200" dirty="0"/>
              <a:t>- </a:t>
            </a:r>
            <a:r>
              <a:rPr lang="de-DE" sz="2200" dirty="0" err="1"/>
              <a:t>my</a:t>
            </a:r>
            <a:r>
              <a:rPr lang="de-DE" sz="2200" dirty="0"/>
              <a:t> </a:t>
            </a:r>
            <a:r>
              <a:rPr lang="de-DE" sz="2200" b="1" dirty="0" err="1"/>
              <a:t>first</a:t>
            </a:r>
            <a:r>
              <a:rPr lang="de-DE" sz="2200" b="1" dirty="0"/>
              <a:t> </a:t>
            </a:r>
            <a:r>
              <a:rPr lang="de-DE" sz="2200" b="1" dirty="0" err="1"/>
              <a:t>job</a:t>
            </a:r>
            <a:r>
              <a:rPr lang="de-DE" sz="2200" b="1" dirty="0"/>
              <a:t> </a:t>
            </a:r>
            <a:r>
              <a:rPr lang="de-DE" sz="2200" dirty="0"/>
              <a:t>in </a:t>
            </a:r>
            <a:r>
              <a:rPr lang="de-DE" sz="2200" dirty="0" err="1"/>
              <a:t>accelerator</a:t>
            </a:r>
            <a:r>
              <a:rPr lang="de-DE" sz="2200" dirty="0"/>
              <a:t> </a:t>
            </a:r>
            <a:r>
              <a:rPr lang="de-DE" sz="2200" dirty="0" err="1"/>
              <a:t>theory</a:t>
            </a:r>
            <a:r>
              <a:rPr lang="de-DE" sz="2200" dirty="0"/>
              <a:t>! </a:t>
            </a:r>
          </a:p>
          <a:p>
            <a:r>
              <a:rPr lang="de-DE" sz="2200" dirty="0"/>
              <a:t>Most </a:t>
            </a:r>
            <a:r>
              <a:rPr lang="de-DE" sz="2200" dirty="0" err="1"/>
              <a:t>people</a:t>
            </a:r>
            <a:r>
              <a:rPr lang="de-DE" sz="2200" dirty="0"/>
              <a:t> </a:t>
            </a:r>
            <a:r>
              <a:rPr lang="de-DE" sz="2200" dirty="0" err="1"/>
              <a:t>gave</a:t>
            </a:r>
            <a:r>
              <a:rPr lang="de-DE" sz="2200" dirty="0"/>
              <a:t> </a:t>
            </a:r>
            <a:r>
              <a:rPr lang="de-DE" sz="2200" dirty="0" err="1"/>
              <a:t>up</a:t>
            </a:r>
            <a:r>
              <a:rPr lang="de-DE" sz="2200" dirty="0"/>
              <a:t> after a </a:t>
            </a:r>
            <a:r>
              <a:rPr lang="de-DE" sz="2200" dirty="0" err="1"/>
              <a:t>decade</a:t>
            </a:r>
            <a:r>
              <a:rPr lang="de-DE" sz="2200" dirty="0"/>
              <a:t> -</a:t>
            </a:r>
            <a:r>
              <a:rPr lang="de-DE" sz="2200" dirty="0" err="1"/>
              <a:t>frustrated</a:t>
            </a:r>
            <a:r>
              <a:rPr lang="de-DE" sz="2200" dirty="0"/>
              <a:t> </a:t>
            </a:r>
            <a:r>
              <a:rPr lang="de-DE" sz="2200" dirty="0" err="1"/>
              <a:t>by</a:t>
            </a:r>
            <a:r>
              <a:rPr lang="de-DE" sz="2200" dirty="0"/>
              <a:t> </a:t>
            </a:r>
            <a:r>
              <a:rPr lang="de-DE" sz="2200" b="1" dirty="0" err="1"/>
              <a:t>unexpected</a:t>
            </a:r>
            <a:r>
              <a:rPr lang="de-DE" sz="2200" b="1" dirty="0"/>
              <a:t> </a:t>
            </a:r>
            <a:r>
              <a:rPr lang="de-DE" sz="2200" b="1" dirty="0" err="1"/>
              <a:t>resonances</a:t>
            </a:r>
            <a:r>
              <a:rPr lang="de-DE" sz="2200" b="1" dirty="0"/>
              <a:t> and </a:t>
            </a:r>
            <a:r>
              <a:rPr lang="de-DE" sz="2200" b="1" dirty="0" err="1"/>
              <a:t>instabilities</a:t>
            </a:r>
            <a:r>
              <a:rPr lang="de-DE" sz="2200" b="1" dirty="0"/>
              <a:t> </a:t>
            </a:r>
          </a:p>
          <a:p>
            <a:r>
              <a:rPr lang="de-DE" sz="2200" dirty="0"/>
              <a:t>1975: after </a:t>
            </a:r>
            <a:r>
              <a:rPr lang="de-DE" sz="2200" dirty="0" err="1"/>
              <a:t>Maschke‘s</a:t>
            </a:r>
            <a:r>
              <a:rPr lang="de-DE" sz="2200" dirty="0"/>
              <a:t> </a:t>
            </a:r>
            <a:r>
              <a:rPr lang="de-DE" sz="2200" dirty="0" err="1"/>
              <a:t>proposal</a:t>
            </a:r>
            <a:r>
              <a:rPr lang="de-DE" sz="2200" dirty="0"/>
              <a:t> </a:t>
            </a:r>
          </a:p>
          <a:p>
            <a:pPr marL="400050" lvl="1" indent="0">
              <a:buNone/>
            </a:pP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b="1" dirty="0"/>
              <a:t>LBNL </a:t>
            </a:r>
            <a:r>
              <a:rPr lang="de-DE" sz="2200" b="1" dirty="0" err="1"/>
              <a:t>group</a:t>
            </a:r>
            <a:r>
              <a:rPr lang="de-DE" sz="2200" b="1" dirty="0"/>
              <a:t> </a:t>
            </a:r>
            <a:r>
              <a:rPr lang="de-DE" sz="2200" b="1" dirty="0" err="1"/>
              <a:t>switched</a:t>
            </a:r>
            <a:r>
              <a:rPr lang="de-DE" sz="2200" b="1" dirty="0"/>
              <a:t> </a:t>
            </a:r>
            <a:r>
              <a:rPr lang="de-DE" sz="2200" b="1" dirty="0" err="1"/>
              <a:t>to</a:t>
            </a:r>
            <a:r>
              <a:rPr lang="de-DE" sz="2200" b="1" dirty="0"/>
              <a:t> HIF,</a:t>
            </a:r>
            <a:r>
              <a:rPr lang="de-DE" sz="2200" dirty="0"/>
              <a:t> </a:t>
            </a:r>
          </a:p>
          <a:p>
            <a:pPr marL="400050" lvl="1" indent="0">
              <a:buNone/>
            </a:pPr>
            <a:r>
              <a:rPr lang="de-DE" sz="2200" dirty="0" err="1"/>
              <a:t>hoping</a:t>
            </a:r>
            <a:r>
              <a:rPr lang="de-DE" sz="2200" dirty="0"/>
              <a:t> </a:t>
            </a:r>
            <a:r>
              <a:rPr lang="de-DE" sz="2200" dirty="0" err="1"/>
              <a:t>for</a:t>
            </a:r>
            <a:r>
              <a:rPr lang="de-DE" sz="2200" dirty="0"/>
              <a:t> </a:t>
            </a:r>
            <a:r>
              <a:rPr lang="de-DE" sz="2200" dirty="0" err="1"/>
              <a:t>more</a:t>
            </a:r>
            <a:r>
              <a:rPr lang="de-DE" sz="2200" dirty="0"/>
              <a:t> </a:t>
            </a:r>
            <a:r>
              <a:rPr lang="de-DE" sz="2200" dirty="0" err="1"/>
              <a:t>political</a:t>
            </a:r>
            <a:r>
              <a:rPr lang="de-DE" sz="2200" dirty="0"/>
              <a:t> support</a:t>
            </a:r>
          </a:p>
          <a:p>
            <a:endParaRPr lang="en-GB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E9ECB-5683-4F2E-94D0-031E5A59B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9242" y="6350124"/>
            <a:ext cx="2133600" cy="365125"/>
          </a:xfrm>
        </p:spPr>
        <p:txBody>
          <a:bodyPr/>
          <a:lstStyle/>
          <a:p>
            <a:fld id="{7F73DA92-1C1F-4D76-BD0C-C78CDEB94404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D1698B-A9CD-46A4-BAEC-4A10E7A5E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980" y="4228286"/>
            <a:ext cx="4501020" cy="235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14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DC732-FA16-4438-B970-B22BEF9EE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43512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International Meeting: Heavy Ion Fusion“ HIF</a:t>
            </a:r>
            <a:br>
              <a:rPr lang="de-DE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Sparks </a:t>
            </a:r>
            <a:r>
              <a:rPr lang="de-DE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jumped</a:t>
            </a:r>
            <a:r>
              <a:rPr lang="de-DE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over</a:t>
            </a:r>
            <a:r>
              <a:rPr lang="de-DE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  <a:r>
              <a:rPr lang="de-DE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2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many</a:t>
            </a:r>
            <a:r>
              <a:rPr lang="de-DE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Labs</a:t>
            </a:r>
            <a:br>
              <a:rPr lang="de-DE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3600" dirty="0"/>
              <a:t> 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63173-156C-49C7-BDC6-F2BC21CDF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4880843" cy="4525963"/>
          </a:xfrm>
        </p:spPr>
        <p:txBody>
          <a:bodyPr>
            <a:normAutofit/>
          </a:bodyPr>
          <a:lstStyle/>
          <a:p>
            <a:r>
              <a:rPr lang="de-DE" sz="2400" dirty="0"/>
              <a:t>1976: LBNL </a:t>
            </a:r>
            <a:r>
              <a:rPr lang="de-DE" sz="2400" dirty="0" err="1"/>
              <a:t>organized</a:t>
            </a:r>
            <a:r>
              <a:rPr lang="de-DE" sz="2400" dirty="0"/>
              <a:t> </a:t>
            </a:r>
            <a:r>
              <a:rPr lang="de-DE" sz="2400" b="1" dirty="0"/>
              <a:t>1st HIF </a:t>
            </a:r>
            <a:r>
              <a:rPr lang="de-DE" sz="2400" b="1" dirty="0" err="1"/>
              <a:t>workshop</a:t>
            </a:r>
            <a:r>
              <a:rPr lang="de-DE" sz="2400" b="1" dirty="0"/>
              <a:t> at Claremont/Berkeley</a:t>
            </a:r>
          </a:p>
          <a:p>
            <a:r>
              <a:rPr lang="de-DE" sz="2400" b="1" dirty="0" err="1"/>
              <a:t>wide</a:t>
            </a:r>
            <a:r>
              <a:rPr lang="de-DE" sz="2400" b="1" dirty="0"/>
              <a:t> </a:t>
            </a:r>
            <a:r>
              <a:rPr lang="de-DE" sz="2400" b="1" dirty="0" err="1"/>
              <a:t>participation</a:t>
            </a:r>
            <a:r>
              <a:rPr lang="de-DE" sz="2400" b="1" dirty="0"/>
              <a:t> </a:t>
            </a:r>
            <a:r>
              <a:rPr lang="de-DE" sz="2400" dirty="0" err="1"/>
              <a:t>from</a:t>
            </a:r>
            <a:r>
              <a:rPr lang="de-DE" sz="2400" dirty="0"/>
              <a:t> </a:t>
            </a:r>
            <a:r>
              <a:rPr lang="de-DE" sz="2400" dirty="0" err="1"/>
              <a:t>many</a:t>
            </a:r>
            <a:r>
              <a:rPr lang="de-DE" sz="2400" dirty="0"/>
              <a:t> US-labs &amp; </a:t>
            </a:r>
            <a:r>
              <a:rPr lang="de-DE" sz="2400" dirty="0" err="1"/>
              <a:t>universities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well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from</a:t>
            </a:r>
            <a:r>
              <a:rPr lang="de-DE" sz="2400" dirty="0"/>
              <a:t> Canada, CERN, GSI, RAL,  </a:t>
            </a:r>
            <a:r>
              <a:rPr lang="de-DE" sz="2400" dirty="0" err="1"/>
              <a:t>Saclay</a:t>
            </a:r>
            <a:r>
              <a:rPr lang="de-DE" sz="2400" dirty="0"/>
              <a:t>, Japan … </a:t>
            </a:r>
          </a:p>
          <a:p>
            <a:r>
              <a:rPr lang="de-DE" sz="2400" dirty="0"/>
              <a:t>In </a:t>
            </a:r>
            <a:r>
              <a:rPr lang="de-DE" sz="2400" dirty="0" err="1"/>
              <a:t>summer</a:t>
            </a:r>
            <a:r>
              <a:rPr lang="de-DE" sz="2400" dirty="0"/>
              <a:t> 1978 </a:t>
            </a:r>
            <a:r>
              <a:rPr lang="de-DE" sz="2400" b="1" dirty="0"/>
              <a:t>John Lawson (1957: </a:t>
            </a:r>
            <a:r>
              <a:rPr lang="de-DE" sz="2400" dirty="0"/>
              <a:t>Lawson</a:t>
            </a:r>
            <a:r>
              <a:rPr lang="de-DE" sz="2400" b="1" dirty="0"/>
              <a:t> </a:t>
            </a:r>
            <a:r>
              <a:rPr lang="de-DE" sz="2400" b="1" dirty="0" err="1"/>
              <a:t>criterion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fusion</a:t>
            </a:r>
            <a:r>
              <a:rPr lang="de-DE" sz="2400" dirty="0"/>
              <a:t> </a:t>
            </a:r>
            <a:r>
              <a:rPr lang="de-DE" sz="2400" dirty="0" err="1"/>
              <a:t>burn</a:t>
            </a:r>
            <a:r>
              <a:rPr lang="de-DE" sz="2400" dirty="0"/>
              <a:t>) in a </a:t>
            </a:r>
            <a:r>
              <a:rPr lang="de-DE" sz="2400" dirty="0" err="1"/>
              <a:t>meeting</a:t>
            </a:r>
            <a:r>
              <a:rPr lang="de-DE" sz="2400" dirty="0"/>
              <a:t> at </a:t>
            </a:r>
            <a:r>
              <a:rPr lang="de-DE" sz="2400" b="1" dirty="0" err="1"/>
              <a:t>Cosener‘s</a:t>
            </a:r>
            <a:r>
              <a:rPr lang="de-DE" sz="2400" b="1" dirty="0"/>
              <a:t> House, Abingdon</a:t>
            </a:r>
            <a:r>
              <a:rPr lang="de-DE" sz="2400" dirty="0"/>
              <a:t>:  „Problems in HIF“ (RAL-report)</a:t>
            </a:r>
          </a:p>
          <a:p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C5275-8BFB-44B3-9900-62569B93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127314-9E7D-4B4B-8E46-02DD66AE0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830" y="1552149"/>
            <a:ext cx="3477629" cy="1372939"/>
          </a:xfrm>
          <a:prstGeom prst="rect">
            <a:avLst/>
          </a:prstGeom>
        </p:spPr>
      </p:pic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9EEEDC99-D42F-4D01-B587-56AF6014E6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259979"/>
              </p:ext>
            </p:extLst>
          </p:nvPr>
        </p:nvGraphicFramePr>
        <p:xfrm>
          <a:off x="7524328" y="3212976"/>
          <a:ext cx="1418009" cy="2006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Acrobat Document" r:id="rId4" imgW="3778135" imgH="5346700" progId="Acrobat.Document.DC">
                  <p:embed/>
                </p:oleObj>
              </mc:Choice>
              <mc:Fallback>
                <p:oleObj name="Acrobat Document" r:id="rId4" imgW="3778135" imgH="5346700" progId="Acrobat.Document.DC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CCD42FA7-192A-44BC-9A65-6A28B18751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24328" y="3212976"/>
                        <a:ext cx="1418009" cy="2006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3BBC5E0-7A62-4533-B538-56FF18CF63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072" y="3863181"/>
            <a:ext cx="2304256" cy="172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94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529D1-F369-4F0A-84DE-805FDFAC9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204243"/>
          </a:xfrm>
        </p:spPr>
        <p:txBody>
          <a:bodyPr>
            <a:normAutofit/>
          </a:bodyPr>
          <a:lstStyle/>
          <a:p>
            <a:r>
              <a:rPr lang="de-DE" sz="4900" dirty="0"/>
              <a:t>John Lawson </a:t>
            </a:r>
            <a:r>
              <a:rPr lang="de-DE" sz="44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C471E-D0F4-4393-81E0-91658D8A8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CD42FA7-192A-44BC-9A65-6A28B18751D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908805"/>
              </p:ext>
            </p:extLst>
          </p:nvPr>
        </p:nvGraphicFramePr>
        <p:xfrm>
          <a:off x="7020272" y="908720"/>
          <a:ext cx="1905644" cy="2696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Acrobat Document" r:id="rId4" imgW="3778135" imgH="5346700" progId="Acrobat.Document.DC">
                  <p:embed/>
                </p:oleObj>
              </mc:Choice>
              <mc:Fallback>
                <p:oleObj name="Acrobat Document" r:id="rId4" imgW="3778135" imgH="53467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20272" y="908720"/>
                        <a:ext cx="1905644" cy="2696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FD54703-250C-45EC-B693-ACAC256BEA26}"/>
              </a:ext>
            </a:extLst>
          </p:cNvPr>
          <p:cNvSpPr txBox="1"/>
          <p:nvPr/>
        </p:nvSpPr>
        <p:spPr>
          <a:xfrm>
            <a:off x="323528" y="1225689"/>
            <a:ext cx="785812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David Gray</a:t>
            </a:r>
            <a:r>
              <a:rPr lang="en-GB" sz="2400" dirty="0"/>
              <a:t>, RAL, in 1978: “This symposium on </a:t>
            </a:r>
          </a:p>
          <a:p>
            <a:r>
              <a:rPr lang="en-GB" sz="2400" dirty="0"/>
              <a:t>      heavy ion fusion was held  to </a:t>
            </a:r>
            <a:r>
              <a:rPr lang="en-GB" sz="2400" b="1" dirty="0"/>
              <a:t>inform the relevant</a:t>
            </a:r>
          </a:p>
          <a:p>
            <a:r>
              <a:rPr lang="en-GB" sz="2400" b="1" dirty="0"/>
              <a:t>      university departments </a:t>
            </a:r>
            <a:r>
              <a:rPr lang="en-GB" sz="2400" dirty="0"/>
              <a:t>and other interested </a:t>
            </a:r>
          </a:p>
          <a:p>
            <a:r>
              <a:rPr lang="en-GB" sz="2400" dirty="0"/>
              <a:t>      organisations of the developments and prospects</a:t>
            </a:r>
          </a:p>
          <a:p>
            <a:r>
              <a:rPr lang="en-GB" sz="2400" dirty="0"/>
              <a:t>      in this field, and to encourage them to take up </a:t>
            </a:r>
          </a:p>
          <a:p>
            <a:r>
              <a:rPr lang="en-GB" sz="2400" dirty="0"/>
              <a:t>      problems relevant to their own research fields.”</a:t>
            </a:r>
          </a:p>
          <a:p>
            <a:r>
              <a:rPr lang="en-GB" sz="2400" b="1" dirty="0"/>
              <a:t>  John Lawson, </a:t>
            </a:r>
            <a:r>
              <a:rPr lang="en-GB" sz="2400" dirty="0"/>
              <a:t>1978: ”It is now possible to see the </a:t>
            </a:r>
          </a:p>
          <a:p>
            <a:pPr lvl="1"/>
            <a:r>
              <a:rPr lang="en-GB" sz="2400" dirty="0"/>
              <a:t>broad outline of a concept involving heavy ion   accelerators, target, reactive vessel and steam plant … to identify   problems which it would be profitable to study in the UK at the present time …”</a:t>
            </a:r>
          </a:p>
          <a:p>
            <a:pPr lvl="1"/>
            <a:r>
              <a:rPr lang="en-GB" sz="2400" dirty="0"/>
              <a:t>He listed many issues, from </a:t>
            </a:r>
            <a:r>
              <a:rPr lang="en-GB" sz="2400" b="1" dirty="0"/>
              <a:t>charge exchange of the ions </a:t>
            </a:r>
            <a:r>
              <a:rPr lang="en-GB" sz="2400" dirty="0"/>
              <a:t>in   storage rings to transport problems in the </a:t>
            </a:r>
            <a:r>
              <a:rPr lang="en-GB" sz="2400" b="1" dirty="0"/>
              <a:t>reactor chamber </a:t>
            </a:r>
            <a:r>
              <a:rPr lang="en-GB" sz="2400" dirty="0"/>
              <a:t>etc.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64385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8B9A0-B931-4021-9B30-6CA236AEF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95" y="136525"/>
            <a:ext cx="8229600" cy="1143000"/>
          </a:xfrm>
        </p:spPr>
        <p:txBody>
          <a:bodyPr/>
          <a:lstStyle/>
          <a:p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Berkeley </a:t>
            </a:r>
            <a:r>
              <a:rPr lang="de-DE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group</a:t>
            </a:r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HIF </a:t>
            </a:r>
            <a:r>
              <a:rPr lang="de-DE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project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008D8-C9EF-48E5-B227-73DAE7476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28" y="1166018"/>
            <a:ext cx="8229600" cy="4525963"/>
          </a:xfrm>
        </p:spPr>
        <p:txBody>
          <a:bodyPr>
            <a:noAutofit/>
          </a:bodyPr>
          <a:lstStyle/>
          <a:p>
            <a:r>
              <a:rPr lang="en-GB" sz="24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de-DE" sz="2400" dirty="0"/>
              <a:t>Single </a:t>
            </a:r>
            <a:r>
              <a:rPr lang="de-DE" sz="2400" dirty="0" err="1"/>
              <a:t>bunch</a:t>
            </a:r>
            <a:r>
              <a:rPr lang="de-DE" sz="2400" dirty="0"/>
              <a:t> </a:t>
            </a:r>
            <a:r>
              <a:rPr lang="de-DE" sz="2400" b="1" dirty="0" err="1"/>
              <a:t>induction</a:t>
            </a:r>
            <a:r>
              <a:rPr lang="de-DE" sz="2400" b="1" dirty="0"/>
              <a:t> linear </a:t>
            </a:r>
            <a:r>
              <a:rPr lang="de-DE" sz="2400" b="1" dirty="0" err="1"/>
              <a:t>accelerator</a:t>
            </a:r>
            <a:r>
              <a:rPr lang="de-DE" sz="2400" b="1" dirty="0"/>
              <a:t> </a:t>
            </a:r>
            <a:r>
              <a:rPr lang="de-DE" sz="2400" dirty="0"/>
              <a:t>– </a:t>
            </a:r>
            <a:r>
              <a:rPr lang="de-DE" sz="2400" dirty="0" err="1"/>
              <a:t>to</a:t>
            </a:r>
            <a:r>
              <a:rPr lang="de-DE" sz="2400" dirty="0"/>
              <a:t> handle extreme </a:t>
            </a:r>
            <a:r>
              <a:rPr lang="de-DE" sz="2400" dirty="0" err="1"/>
              <a:t>transverse</a:t>
            </a:r>
            <a:r>
              <a:rPr lang="de-DE" sz="2400" dirty="0"/>
              <a:t> </a:t>
            </a:r>
            <a:r>
              <a:rPr lang="de-DE" sz="2400" dirty="0" err="1"/>
              <a:t>space</a:t>
            </a:r>
            <a:r>
              <a:rPr lang="de-DE" sz="2400" dirty="0"/>
              <a:t> </a:t>
            </a:r>
            <a:r>
              <a:rPr lang="de-DE" sz="2400" dirty="0" err="1"/>
              <a:t>charge</a:t>
            </a:r>
            <a:r>
              <a:rPr lang="de-DE" sz="2400" dirty="0"/>
              <a:t> tune </a:t>
            </a:r>
            <a:r>
              <a:rPr lang="de-DE" sz="2400" dirty="0" err="1"/>
              <a:t>depression</a:t>
            </a:r>
            <a:r>
              <a:rPr lang="de-DE" sz="2400" dirty="0"/>
              <a:t> - Fusion </a:t>
            </a:r>
            <a:r>
              <a:rPr lang="de-DE" sz="2400" dirty="0" err="1"/>
              <a:t>required</a:t>
            </a:r>
            <a:r>
              <a:rPr lang="de-DE" sz="2400" dirty="0"/>
              <a:t>: </a:t>
            </a:r>
            <a:r>
              <a:rPr lang="de-DE" sz="2400" dirty="0" err="1"/>
              <a:t>highest</a:t>
            </a:r>
            <a:r>
              <a:rPr lang="de-DE" sz="2400" dirty="0"/>
              <a:t> </a:t>
            </a:r>
            <a:r>
              <a:rPr lang="de-DE" sz="2400" dirty="0" err="1"/>
              <a:t>intensity</a:t>
            </a:r>
            <a:r>
              <a:rPr lang="de-DE" sz="2400" dirty="0"/>
              <a:t> </a:t>
            </a:r>
            <a:r>
              <a:rPr lang="de-DE" sz="2400" b="1" dirty="0"/>
              <a:t>and</a:t>
            </a:r>
            <a:r>
              <a:rPr lang="de-DE" sz="2400" dirty="0"/>
              <a:t> </a:t>
            </a:r>
            <a:r>
              <a:rPr lang="de-DE" sz="2400" dirty="0" err="1"/>
              <a:t>brilliance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beam – </a:t>
            </a:r>
            <a:r>
              <a:rPr lang="de-DE" sz="2400" dirty="0" err="1"/>
              <a:t>accelerator</a:t>
            </a:r>
            <a:r>
              <a:rPr lang="de-DE" sz="2400" dirty="0"/>
              <a:t> </a:t>
            </a:r>
            <a:r>
              <a:rPr lang="de-DE" sz="2400" dirty="0" err="1"/>
              <a:t>seemed</a:t>
            </a:r>
            <a:r>
              <a:rPr lang="de-DE" sz="2400" dirty="0"/>
              <a:t> </a:t>
            </a:r>
            <a:r>
              <a:rPr lang="de-DE" sz="2400" b="1" dirty="0"/>
              <a:t>superior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laser</a:t>
            </a:r>
            <a:r>
              <a:rPr lang="de-DE" sz="2400" dirty="0"/>
              <a:t> (</a:t>
            </a:r>
            <a:r>
              <a:rPr lang="de-DE" sz="2400" dirty="0" err="1"/>
              <a:t>that</a:t>
            </a:r>
            <a:r>
              <a:rPr lang="de-DE" sz="2400" dirty="0"/>
              <a:t> time)</a:t>
            </a:r>
          </a:p>
          <a:p>
            <a:r>
              <a:rPr lang="de-DE" sz="2400" dirty="0"/>
              <a:t>Laslett and </a:t>
            </a:r>
            <a:r>
              <a:rPr lang="de-DE" sz="2400" dirty="0" err="1"/>
              <a:t>others</a:t>
            </a:r>
            <a:r>
              <a:rPr lang="de-DE" sz="2400" dirty="0"/>
              <a:t> </a:t>
            </a:r>
            <a:r>
              <a:rPr lang="de-DE" sz="2400" dirty="0" err="1"/>
              <a:t>were</a:t>
            </a:r>
            <a:r>
              <a:rPr lang="de-DE" sz="2400" dirty="0"/>
              <a:t> </a:t>
            </a:r>
            <a:r>
              <a:rPr lang="de-DE" sz="2400" dirty="0" err="1"/>
              <a:t>uncertain</a:t>
            </a:r>
            <a:r>
              <a:rPr lang="de-DE" sz="2400" dirty="0"/>
              <a:t> </a:t>
            </a:r>
            <a:r>
              <a:rPr lang="de-DE" sz="2400" dirty="0" err="1"/>
              <a:t>about</a:t>
            </a:r>
            <a:r>
              <a:rPr lang="de-DE" sz="2400" dirty="0"/>
              <a:t> </a:t>
            </a:r>
            <a:r>
              <a:rPr lang="de-DE" sz="2400" b="1" dirty="0"/>
              <a:t>beam </a:t>
            </a:r>
            <a:r>
              <a:rPr lang="de-DE" sz="2400" b="1" dirty="0" err="1"/>
              <a:t>instabilities</a:t>
            </a:r>
            <a:r>
              <a:rPr lang="de-DE" sz="2400" b="1" dirty="0"/>
              <a:t> </a:t>
            </a:r>
            <a:r>
              <a:rPr lang="de-DE" sz="2400" dirty="0"/>
              <a:t>at such high </a:t>
            </a:r>
            <a:r>
              <a:rPr lang="de-DE" sz="2400" dirty="0" err="1"/>
              <a:t>space</a:t>
            </a:r>
            <a:r>
              <a:rPr lang="de-DE" sz="2400" dirty="0"/>
              <a:t> </a:t>
            </a:r>
            <a:r>
              <a:rPr lang="de-DE" sz="2400" dirty="0" err="1"/>
              <a:t>charge</a:t>
            </a:r>
            <a:r>
              <a:rPr lang="de-DE" sz="2400" dirty="0"/>
              <a:t> </a:t>
            </a:r>
            <a:r>
              <a:rPr lang="de-DE" sz="2400" dirty="0" err="1"/>
              <a:t>level</a:t>
            </a:r>
            <a:r>
              <a:rPr lang="de-DE" sz="2400" dirty="0"/>
              <a:t> </a:t>
            </a:r>
          </a:p>
          <a:p>
            <a:r>
              <a:rPr lang="de-DE" sz="2400" dirty="0" err="1"/>
              <a:t>My</a:t>
            </a:r>
            <a:r>
              <a:rPr lang="de-DE" sz="2400" dirty="0"/>
              <a:t> </a:t>
            </a:r>
            <a:r>
              <a:rPr lang="de-DE" sz="2400" dirty="0" err="1"/>
              <a:t>chance</a:t>
            </a:r>
            <a:r>
              <a:rPr lang="de-DE" sz="2400" dirty="0"/>
              <a:t>: in 1977/78 </a:t>
            </a:r>
            <a:r>
              <a:rPr lang="de-DE" sz="2400" dirty="0" err="1"/>
              <a:t>got</a:t>
            </a:r>
            <a:r>
              <a:rPr lang="de-DE" sz="2400" dirty="0"/>
              <a:t> </a:t>
            </a:r>
            <a:r>
              <a:rPr lang="de-DE" sz="2400" dirty="0" err="1"/>
              <a:t>invited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take</a:t>
            </a:r>
            <a:r>
              <a:rPr lang="de-DE" sz="2400" dirty="0"/>
              <a:t> </a:t>
            </a:r>
            <a:r>
              <a:rPr lang="de-DE" sz="2400" dirty="0" err="1"/>
              <a:t>part</a:t>
            </a:r>
            <a:r>
              <a:rPr lang="de-DE" sz="2400" dirty="0"/>
              <a:t> in </a:t>
            </a:r>
            <a:r>
              <a:rPr lang="de-DE" sz="2400" dirty="0" err="1"/>
              <a:t>their</a:t>
            </a:r>
            <a:r>
              <a:rPr lang="de-DE" sz="2400" dirty="0"/>
              <a:t> </a:t>
            </a:r>
            <a:r>
              <a:rPr lang="de-DE" sz="2400" dirty="0" err="1"/>
              <a:t>analytical</a:t>
            </a:r>
            <a:r>
              <a:rPr lang="de-DE" sz="2400" dirty="0"/>
              <a:t> </a:t>
            </a:r>
            <a:r>
              <a:rPr lang="de-DE" sz="2400" dirty="0" err="1"/>
              <a:t>theory</a:t>
            </a:r>
            <a:r>
              <a:rPr lang="de-DE" sz="2400" dirty="0"/>
              <a:t> - </a:t>
            </a:r>
            <a:r>
              <a:rPr lang="de-DE" sz="2400" b="1" dirty="0" err="1"/>
              <a:t>using</a:t>
            </a:r>
            <a:r>
              <a:rPr lang="de-DE" sz="2400" b="1" dirty="0"/>
              <a:t> </a:t>
            </a:r>
            <a:r>
              <a:rPr lang="de-DE" sz="2400" b="1" dirty="0" err="1"/>
              <a:t>Vlasov‘s</a:t>
            </a:r>
            <a:r>
              <a:rPr lang="de-DE" sz="2400" b="1" dirty="0"/>
              <a:t> </a:t>
            </a:r>
            <a:r>
              <a:rPr lang="de-DE" sz="2400" b="1" dirty="0" err="1"/>
              <a:t>equation</a:t>
            </a:r>
            <a:r>
              <a:rPr lang="de-DE" sz="2400" b="1" dirty="0"/>
              <a:t> </a:t>
            </a:r>
            <a:r>
              <a:rPr lang="de-DE" sz="2400" dirty="0"/>
              <a:t>(</a:t>
            </a:r>
            <a:r>
              <a:rPr lang="de-DE" sz="2400" dirty="0" err="1"/>
              <a:t>my</a:t>
            </a:r>
            <a:r>
              <a:rPr lang="de-DE" sz="2400" dirty="0"/>
              <a:t> PHD </a:t>
            </a:r>
            <a:r>
              <a:rPr lang="de-DE" sz="2400" dirty="0" err="1"/>
              <a:t>background</a:t>
            </a:r>
            <a:r>
              <a:rPr lang="de-DE" sz="2400" dirty="0"/>
              <a:t>); </a:t>
            </a:r>
            <a:r>
              <a:rPr lang="de-DE" sz="2400" dirty="0" err="1"/>
              <a:t>hardly</a:t>
            </a:r>
            <a:r>
              <a:rPr lang="de-DE" sz="2400" dirty="0"/>
              <a:t> </a:t>
            </a:r>
            <a:r>
              <a:rPr lang="de-DE" sz="2400" dirty="0" err="1"/>
              <a:t>used</a:t>
            </a:r>
            <a:r>
              <a:rPr lang="de-DE" sz="2400" dirty="0"/>
              <a:t> in </a:t>
            </a:r>
            <a:r>
              <a:rPr lang="de-DE" sz="2400" dirty="0" err="1"/>
              <a:t>accelerator</a:t>
            </a:r>
            <a:r>
              <a:rPr lang="de-DE" sz="2400" dirty="0"/>
              <a:t> </a:t>
            </a:r>
            <a:r>
              <a:rPr lang="de-DE" sz="2400" dirty="0" err="1"/>
              <a:t>work</a:t>
            </a:r>
            <a:r>
              <a:rPr lang="de-DE" sz="2400" dirty="0"/>
              <a:t> – different </a:t>
            </a:r>
            <a:r>
              <a:rPr lang="de-DE" sz="2400" dirty="0" err="1"/>
              <a:t>from</a:t>
            </a:r>
            <a:r>
              <a:rPr lang="de-DE" sz="2400" dirty="0"/>
              <a:t> </a:t>
            </a:r>
            <a:r>
              <a:rPr lang="de-DE" sz="2400" b="1" dirty="0" err="1"/>
              <a:t>plasma</a:t>
            </a:r>
            <a:r>
              <a:rPr lang="de-DE" sz="2400" b="1" dirty="0"/>
              <a:t> </a:t>
            </a:r>
            <a:r>
              <a:rPr lang="de-DE" sz="2400" b="1" dirty="0" err="1"/>
              <a:t>physics</a:t>
            </a:r>
            <a:endParaRPr lang="de-DE" sz="2400" b="1" dirty="0"/>
          </a:p>
          <a:p>
            <a:pPr lvl="1"/>
            <a:r>
              <a:rPr lang="de-DE" sz="2400" b="1" dirty="0" err="1"/>
              <a:t>practically</a:t>
            </a:r>
            <a:r>
              <a:rPr lang="de-DE" sz="2400" b="1" dirty="0"/>
              <a:t> </a:t>
            </a:r>
            <a:r>
              <a:rPr lang="de-DE" sz="2400" b="1" dirty="0" err="1"/>
              <a:t>no</a:t>
            </a:r>
            <a:r>
              <a:rPr lang="de-DE" sz="2400" b="1" dirty="0"/>
              <a:t> PIC </a:t>
            </a:r>
            <a:r>
              <a:rPr lang="de-DE" sz="2400" b="1" dirty="0" err="1"/>
              <a:t>codes</a:t>
            </a:r>
            <a:r>
              <a:rPr lang="de-DE" sz="2400" b="1" dirty="0"/>
              <a:t> </a:t>
            </a:r>
            <a:r>
              <a:rPr lang="de-DE" sz="2400" dirty="0"/>
              <a:t>in </a:t>
            </a:r>
            <a:r>
              <a:rPr lang="de-DE" sz="2400" dirty="0" err="1"/>
              <a:t>accelerator</a:t>
            </a:r>
            <a:r>
              <a:rPr lang="de-DE" sz="2400" dirty="0"/>
              <a:t> </a:t>
            </a:r>
            <a:r>
              <a:rPr lang="de-DE" sz="2400" dirty="0" err="1"/>
              <a:t>community</a:t>
            </a:r>
            <a:endParaRPr lang="de-DE" sz="2400" dirty="0"/>
          </a:p>
          <a:p>
            <a:pPr marL="457200" lvl="1" indent="0">
              <a:buNone/>
            </a:pP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DE40A-E9CD-46F3-A029-A8B6672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72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CDB4-395E-44B8-9D43-DB8714692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54" y="261078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/>
              <a:t>Initially: it was „all theory only“  </a:t>
            </a:r>
            <a:r>
              <a:rPr lang="en-GB" sz="1800" dirty="0"/>
              <a:t>0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BBBE6-F4C3-4182-8158-89D604822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72599"/>
            <a:ext cx="7811888" cy="1799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err="1"/>
              <a:t>Solving</a:t>
            </a:r>
            <a:r>
              <a:rPr lang="de-DE" sz="2400" b="1" dirty="0"/>
              <a:t> </a:t>
            </a:r>
            <a:r>
              <a:rPr lang="de-DE" sz="2400" b="1" dirty="0" err="1"/>
              <a:t>linearized</a:t>
            </a:r>
            <a:r>
              <a:rPr lang="de-DE" sz="2400" b="1" dirty="0"/>
              <a:t> </a:t>
            </a:r>
            <a:r>
              <a:rPr lang="de-DE" sz="2400" b="1" dirty="0" err="1"/>
              <a:t>Vlasov‘s</a:t>
            </a:r>
            <a:r>
              <a:rPr lang="de-DE" sz="2400" b="1" dirty="0"/>
              <a:t> </a:t>
            </a:r>
            <a:r>
              <a:rPr lang="de-DE" sz="2400" b="1" dirty="0" err="1"/>
              <a:t>equation</a:t>
            </a:r>
            <a:r>
              <a:rPr lang="de-DE" sz="2400" b="1" dirty="0"/>
              <a:t> </a:t>
            </a:r>
            <a:r>
              <a:rPr lang="de-DE" sz="2400" dirty="0"/>
              <a:t>(</a:t>
            </a:r>
            <a:r>
              <a:rPr lang="de-DE" sz="2400" dirty="0" err="1"/>
              <a:t>collisionless</a:t>
            </a:r>
            <a:r>
              <a:rPr lang="de-DE" sz="2400" dirty="0"/>
              <a:t> </a:t>
            </a:r>
            <a:r>
              <a:rPr lang="de-DE" sz="2400" dirty="0" err="1"/>
              <a:t>Liouville</a:t>
            </a:r>
            <a:r>
              <a:rPr lang="de-DE" sz="2400" dirty="0"/>
              <a:t> </a:t>
            </a:r>
            <a:r>
              <a:rPr lang="de-DE" sz="2400" dirty="0" err="1"/>
              <a:t>equation</a:t>
            </a:r>
            <a:r>
              <a:rPr lang="de-DE" sz="2400" dirty="0"/>
              <a:t>) </a:t>
            </a:r>
            <a:r>
              <a:rPr lang="en-GB" sz="2400" dirty="0"/>
              <a:t>in 2d for a round beam in a periodic lattice </a:t>
            </a:r>
            <a:r>
              <a:rPr lang="en-GB" sz="2400" b="1" dirty="0"/>
              <a:t>was new</a:t>
            </a:r>
            <a:r>
              <a:rPr lang="en-GB" sz="2400" dirty="0"/>
              <a:t>!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</a:p>
          <a:p>
            <a:pPr marL="0" indent="0">
              <a:buNone/>
            </a:pPr>
            <a:r>
              <a:rPr lang="de-DE" sz="2400" dirty="0">
                <a:solidFill>
                  <a:prstClr val="black"/>
                </a:solidFill>
                <a:latin typeface="Calibri"/>
              </a:rPr>
              <a:t>     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 = f</a:t>
            </a:r>
            <a:r>
              <a:rPr kumimoji="0" lang="en-GB" altLang="de-DE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+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en-GB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lang="de-DE" sz="1600" dirty="0"/>
              <a:t> </a:t>
            </a:r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7DEA2-C037-4EB2-84C2-07074CF8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15</a:t>
            </a:fld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0A5B2DD-8F9B-4812-A5FD-2D842392AD14}"/>
              </a:ext>
            </a:extLst>
          </p:cNvPr>
          <p:cNvGrpSpPr/>
          <p:nvPr/>
        </p:nvGrpSpPr>
        <p:grpSpPr>
          <a:xfrm>
            <a:off x="1691680" y="3861048"/>
            <a:ext cx="6153578" cy="1778709"/>
            <a:chOff x="1691680" y="3861048"/>
            <a:chExt cx="6153578" cy="1778709"/>
          </a:xfrm>
        </p:grpSpPr>
        <p:pic>
          <p:nvPicPr>
            <p:cNvPr id="5" name="Content Placeholder 5">
              <a:extLst>
                <a:ext uri="{FF2B5EF4-FFF2-40B4-BE49-F238E27FC236}">
                  <a16:creationId xmlns:a16="http://schemas.microsoft.com/office/drawing/2014/main" id="{13B5EBA9-4120-411A-96C1-88B7EBC04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1680" y="3861048"/>
              <a:ext cx="6153578" cy="1778709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C5E9F0D-CA6E-4C2E-84A8-47665474D019}"/>
                </a:ext>
              </a:extLst>
            </p:cNvPr>
            <p:cNvSpPr txBox="1"/>
            <p:nvPr/>
          </p:nvSpPr>
          <p:spPr>
            <a:xfrm>
              <a:off x="3491880" y="4889645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0</a:t>
              </a:r>
              <a:endParaRPr lang="en-GB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B5AA82-3779-49CB-B64A-A12BE9F3378E}"/>
                </a:ext>
              </a:extLst>
            </p:cNvPr>
            <p:cNvSpPr txBox="1"/>
            <p:nvPr/>
          </p:nvSpPr>
          <p:spPr>
            <a:xfrm>
              <a:off x="4355976" y="4876953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0</a:t>
              </a:r>
              <a:endParaRPr lang="en-GB" sz="1200" dirty="0"/>
            </a:p>
          </p:txBody>
        </p: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D857A0C-CAA8-4B43-9924-80A288B83DBC}"/>
              </a:ext>
            </a:extLst>
          </p:cNvPr>
          <p:cNvCxnSpPr>
            <a:cxnSpLocks/>
          </p:cNvCxnSpPr>
          <p:nvPr/>
        </p:nvCxnSpPr>
        <p:spPr>
          <a:xfrm>
            <a:off x="2123728" y="3140968"/>
            <a:ext cx="0" cy="8829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974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CDB4-395E-44B8-9D43-DB8714692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54" y="261078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/>
              <a:t>Initially: it was „all theory only“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BBBE6-F4C3-4182-8158-89D604822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143" y="1628800"/>
            <a:ext cx="4055863" cy="47275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1600" dirty="0"/>
              <a:t>  </a:t>
            </a:r>
          </a:p>
          <a:p>
            <a:pPr marL="0" indent="0">
              <a:buNone/>
            </a:pPr>
            <a:endParaRPr lang="de-DE" sz="1600" dirty="0"/>
          </a:p>
          <a:p>
            <a:r>
              <a:rPr lang="de-DE" sz="2400" dirty="0" err="1"/>
              <a:t>Found</a:t>
            </a:r>
            <a:r>
              <a:rPr lang="de-DE" sz="2400" dirty="0"/>
              <a:t> „</a:t>
            </a:r>
            <a:r>
              <a:rPr lang="de-DE" sz="2400" b="1" dirty="0" err="1"/>
              <a:t>Parametric</a:t>
            </a:r>
            <a:r>
              <a:rPr lang="de-DE" sz="2400" dirty="0"/>
              <a:t> </a:t>
            </a:r>
            <a:r>
              <a:rPr lang="de-DE" sz="2400" b="1" dirty="0" err="1"/>
              <a:t>Instabilities</a:t>
            </a:r>
            <a:r>
              <a:rPr lang="de-DE" sz="2400" b="1" dirty="0"/>
              <a:t>“ in </a:t>
            </a:r>
            <a:r>
              <a:rPr lang="de-DE" sz="2400" b="1" dirty="0" err="1"/>
              <a:t>each</a:t>
            </a:r>
            <a:r>
              <a:rPr lang="de-DE" sz="2400" b="1" dirty="0"/>
              <a:t> </a:t>
            </a:r>
            <a:r>
              <a:rPr lang="de-DE" sz="2400" b="1" dirty="0" err="1"/>
              <a:t>order</a:t>
            </a:r>
            <a:r>
              <a:rPr lang="de-DE" sz="2400" b="1" dirty="0"/>
              <a:t>  </a:t>
            </a:r>
            <a:r>
              <a:rPr lang="de-DE" sz="2400" dirty="0"/>
              <a:t>-  </a:t>
            </a:r>
            <a:r>
              <a:rPr lang="de-DE" sz="2400" dirty="0" err="1"/>
              <a:t>growing</a:t>
            </a:r>
            <a:r>
              <a:rPr lang="de-DE" sz="2400" dirty="0"/>
              <a:t> </a:t>
            </a:r>
            <a:r>
              <a:rPr lang="de-DE" sz="2400" dirty="0" err="1"/>
              <a:t>from</a:t>
            </a:r>
            <a:r>
              <a:rPr lang="de-DE" sz="2400" dirty="0"/>
              <a:t> </a:t>
            </a:r>
            <a:r>
              <a:rPr lang="de-DE" sz="2400" dirty="0" err="1"/>
              <a:t>noise</a:t>
            </a:r>
            <a:r>
              <a:rPr lang="de-DE" sz="2400" dirty="0"/>
              <a:t> - </a:t>
            </a:r>
            <a:r>
              <a:rPr lang="de-DE" sz="2400" dirty="0" err="1"/>
              <a:t>example</a:t>
            </a:r>
            <a:r>
              <a:rPr lang="de-DE" sz="2400" dirty="0"/>
              <a:t> 4th </a:t>
            </a:r>
            <a:r>
              <a:rPr lang="de-DE" sz="2400" dirty="0" err="1"/>
              <a:t>order</a:t>
            </a:r>
            <a:r>
              <a:rPr lang="de-DE" sz="2400" dirty="0"/>
              <a:t> „</a:t>
            </a:r>
            <a:r>
              <a:rPr lang="de-DE" sz="2400" dirty="0" err="1"/>
              <a:t>octupolar</a:t>
            </a:r>
            <a:r>
              <a:rPr lang="de-DE" sz="2400" dirty="0"/>
              <a:t>“ </a:t>
            </a:r>
            <a:r>
              <a:rPr lang="de-DE" sz="2400" dirty="0" err="1"/>
              <a:t>mode</a:t>
            </a:r>
            <a:r>
              <a:rPr lang="de-DE" sz="2400" dirty="0"/>
              <a:t>                   </a:t>
            </a:r>
            <a:r>
              <a:rPr lang="de-DE" sz="2400" b="1" dirty="0"/>
              <a:t>-----&gt;</a:t>
            </a:r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r>
              <a:rPr lang="de-DE" sz="2400" dirty="0"/>
              <a:t>LBNL </a:t>
            </a:r>
            <a:r>
              <a:rPr lang="de-DE" sz="2400" b="1" dirty="0" err="1"/>
              <a:t>leadership</a:t>
            </a:r>
            <a:r>
              <a:rPr lang="de-DE" sz="2400" dirty="0"/>
              <a:t> </a:t>
            </a:r>
            <a:r>
              <a:rPr lang="de-DE" sz="2400" dirty="0" err="1"/>
              <a:t>advised</a:t>
            </a:r>
            <a:r>
              <a:rPr lang="de-DE" sz="2400" dirty="0"/>
              <a:t>: </a:t>
            </a:r>
            <a:r>
              <a:rPr lang="de-DE" sz="2400" dirty="0" err="1"/>
              <a:t>we</a:t>
            </a:r>
            <a:r>
              <a:rPr lang="de-DE" sz="2400" dirty="0"/>
              <a:t> </a:t>
            </a:r>
            <a:r>
              <a:rPr lang="de-DE" sz="2400" dirty="0" err="1"/>
              <a:t>cannot</a:t>
            </a:r>
            <a:r>
              <a:rPr lang="de-DE" sz="2400" dirty="0"/>
              <a:t> publish </a:t>
            </a:r>
            <a:r>
              <a:rPr lang="de-DE" sz="2400" dirty="0" err="1"/>
              <a:t>this</a:t>
            </a:r>
            <a:r>
              <a:rPr lang="de-DE" sz="2400" dirty="0"/>
              <a:t> </a:t>
            </a:r>
            <a:r>
              <a:rPr lang="de-DE" sz="2400" dirty="0" err="1"/>
              <a:t>pessimistic</a:t>
            </a:r>
            <a:r>
              <a:rPr lang="de-DE" sz="2400" dirty="0"/>
              <a:t> </a:t>
            </a:r>
            <a:r>
              <a:rPr lang="de-DE" sz="2400" dirty="0" err="1"/>
              <a:t>result</a:t>
            </a:r>
            <a:r>
              <a:rPr lang="de-DE" sz="2400" dirty="0"/>
              <a:t> - </a:t>
            </a:r>
            <a:r>
              <a:rPr lang="de-DE" sz="2400" b="1" dirty="0" err="1"/>
              <a:t>work</a:t>
            </a:r>
            <a:r>
              <a:rPr lang="de-DE" sz="2400" b="1" dirty="0"/>
              <a:t> </a:t>
            </a:r>
            <a:r>
              <a:rPr lang="de-DE" sz="2400" b="1" dirty="0" err="1"/>
              <a:t>harder</a:t>
            </a:r>
            <a:r>
              <a:rPr lang="de-DE" sz="2400" dirty="0"/>
              <a:t> and </a:t>
            </a:r>
            <a:r>
              <a:rPr lang="de-DE" sz="2400" b="1" dirty="0" err="1"/>
              <a:t>study</a:t>
            </a:r>
            <a:r>
              <a:rPr lang="de-DE" sz="2400" b="1" dirty="0"/>
              <a:t> non-KV</a:t>
            </a:r>
            <a:r>
              <a:rPr lang="de-DE" sz="2400" dirty="0"/>
              <a:t>! </a:t>
            </a: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7DEA2-C037-4EB2-84C2-07074CF8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16</a:t>
            </a:fld>
            <a:endParaRPr lang="en-US"/>
          </a:p>
        </p:txBody>
      </p:sp>
      <p:grpSp>
        <p:nvGrpSpPr>
          <p:cNvPr id="7" name="Group 19">
            <a:extLst>
              <a:ext uri="{FF2B5EF4-FFF2-40B4-BE49-F238E27FC236}">
                <a16:creationId xmlns:a16="http://schemas.microsoft.com/office/drawing/2014/main" id="{4F7EEECB-E44C-4005-902F-719CEBB0CE90}"/>
              </a:ext>
            </a:extLst>
          </p:cNvPr>
          <p:cNvGrpSpPr>
            <a:grpSpLocks/>
          </p:cNvGrpSpPr>
          <p:nvPr/>
        </p:nvGrpSpPr>
        <p:grpSpPr bwMode="auto">
          <a:xfrm>
            <a:off x="4067943" y="2066539"/>
            <a:ext cx="4931913" cy="3954749"/>
            <a:chOff x="1219201" y="1447800"/>
            <a:chExt cx="6324600" cy="4916635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2C3F3E5C-6B02-43B1-A036-BD1960B628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1" y="1447800"/>
              <a:ext cx="6324600" cy="491663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18077650-EA94-4F85-AD6C-762927F04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0015" y="2777706"/>
              <a:ext cx="181155" cy="138022"/>
            </a:xfrm>
            <a:custGeom>
              <a:avLst/>
              <a:gdLst>
                <a:gd name="T0" fmla="*/ 0 w 181155"/>
                <a:gd name="T1" fmla="*/ 0 h 138022"/>
                <a:gd name="T2" fmla="*/ 181155 w 181155"/>
                <a:gd name="T3" fmla="*/ 138022 h 13802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1155" h="138022">
                  <a:moveTo>
                    <a:pt x="0" y="0"/>
                  </a:moveTo>
                  <a:lnTo>
                    <a:pt x="181155" y="138022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6CFF160-4F51-449B-9B4C-625D38E4C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253" y="2977286"/>
              <a:ext cx="214274" cy="224535"/>
            </a:xfrm>
            <a:custGeom>
              <a:avLst/>
              <a:gdLst>
                <a:gd name="T0" fmla="*/ 0 w 214274"/>
                <a:gd name="T1" fmla="*/ 0 h 224535"/>
                <a:gd name="T2" fmla="*/ 197510 w 214274"/>
                <a:gd name="T3" fmla="*/ 204826 h 224535"/>
                <a:gd name="T4" fmla="*/ 190195 w 214274"/>
                <a:gd name="T5" fmla="*/ 204826 h 2245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4274" h="224535">
                  <a:moveTo>
                    <a:pt x="0" y="0"/>
                  </a:moveTo>
                  <a:lnTo>
                    <a:pt x="197510" y="204826"/>
                  </a:lnTo>
                  <a:cubicBezTo>
                    <a:pt x="229209" y="238964"/>
                    <a:pt x="209702" y="221895"/>
                    <a:pt x="190195" y="204826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2E31B35-65ED-4DC0-9027-7AAA45BA3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566" y="3781958"/>
              <a:ext cx="51207" cy="80468"/>
            </a:xfrm>
            <a:custGeom>
              <a:avLst/>
              <a:gdLst>
                <a:gd name="T0" fmla="*/ 0 w 51207"/>
                <a:gd name="T1" fmla="*/ 0 h 80468"/>
                <a:gd name="T2" fmla="*/ 51207 w 51207"/>
                <a:gd name="T3" fmla="*/ 80468 h 80468"/>
                <a:gd name="T4" fmla="*/ 51207 w 51207"/>
                <a:gd name="T5" fmla="*/ 80468 h 80468"/>
                <a:gd name="T6" fmla="*/ 51207 w 51207"/>
                <a:gd name="T7" fmla="*/ 80468 h 804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207" h="80468">
                  <a:moveTo>
                    <a:pt x="0" y="0"/>
                  </a:moveTo>
                  <a:lnTo>
                    <a:pt x="51207" y="80468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56695FB0-09AC-4562-9E11-CAF9850BC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621" y="3767328"/>
              <a:ext cx="80467" cy="87782"/>
            </a:xfrm>
            <a:custGeom>
              <a:avLst/>
              <a:gdLst>
                <a:gd name="T0" fmla="*/ 0 w 80467"/>
                <a:gd name="T1" fmla="*/ 0 h 87782"/>
                <a:gd name="T2" fmla="*/ 80467 w 80467"/>
                <a:gd name="T3" fmla="*/ 87782 h 8778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0467" h="87782">
                  <a:moveTo>
                    <a:pt x="0" y="0"/>
                  </a:moveTo>
                  <a:lnTo>
                    <a:pt x="80467" y="87782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486E45BC-23C1-4C74-BA52-4D8BC9EFE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5034" y="3899002"/>
              <a:ext cx="138988" cy="190195"/>
            </a:xfrm>
            <a:custGeom>
              <a:avLst/>
              <a:gdLst>
                <a:gd name="T0" fmla="*/ 0 w 138988"/>
                <a:gd name="T1" fmla="*/ 0 h 190195"/>
                <a:gd name="T2" fmla="*/ 138988 w 138988"/>
                <a:gd name="T3" fmla="*/ 190195 h 19019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8988" h="190195">
                  <a:moveTo>
                    <a:pt x="0" y="0"/>
                  </a:moveTo>
                  <a:lnTo>
                    <a:pt x="138988" y="190195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F56918F9-38D6-4984-9B52-4AF1BA82E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4218" y="4315968"/>
              <a:ext cx="544982" cy="484632"/>
            </a:xfrm>
            <a:custGeom>
              <a:avLst/>
              <a:gdLst>
                <a:gd name="T0" fmla="*/ 0 w 468172"/>
                <a:gd name="T1" fmla="*/ 0 h 416966"/>
                <a:gd name="T2" fmla="*/ 237897 w 468172"/>
                <a:gd name="T3" fmla="*/ 247052 h 416966"/>
                <a:gd name="T4" fmla="*/ 634394 w 468172"/>
                <a:gd name="T5" fmla="*/ 563279 h 41696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8172" h="416966">
                  <a:moveTo>
                    <a:pt x="0" y="0"/>
                  </a:moveTo>
                  <a:cubicBezTo>
                    <a:pt x="48767" y="56693"/>
                    <a:pt x="97535" y="113386"/>
                    <a:pt x="175564" y="182880"/>
                  </a:cubicBezTo>
                  <a:cubicBezTo>
                    <a:pt x="253593" y="252374"/>
                    <a:pt x="360882" y="334670"/>
                    <a:pt x="468172" y="416966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7890CD8F-5202-4F59-B877-381D0C1A6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926" y="3745382"/>
              <a:ext cx="43892" cy="43892"/>
            </a:xfrm>
            <a:custGeom>
              <a:avLst/>
              <a:gdLst>
                <a:gd name="T0" fmla="*/ 0 w 43892"/>
                <a:gd name="T1" fmla="*/ 0 h 43892"/>
                <a:gd name="T2" fmla="*/ 43892 w 43892"/>
                <a:gd name="T3" fmla="*/ 43892 h 4389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3892" h="43892">
                  <a:moveTo>
                    <a:pt x="0" y="0"/>
                  </a:moveTo>
                  <a:lnTo>
                    <a:pt x="43892" y="43892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F5C37C40-4FD1-4874-962A-DFA62EAA6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9078" y="3811219"/>
              <a:ext cx="109728" cy="87783"/>
            </a:xfrm>
            <a:custGeom>
              <a:avLst/>
              <a:gdLst>
                <a:gd name="T0" fmla="*/ 0 w 109728"/>
                <a:gd name="T1" fmla="*/ 0 h 87783"/>
                <a:gd name="T2" fmla="*/ 109728 w 109728"/>
                <a:gd name="T3" fmla="*/ 87783 h 8778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9728" h="87783">
                  <a:moveTo>
                    <a:pt x="0" y="0"/>
                  </a:moveTo>
                  <a:lnTo>
                    <a:pt x="109728" y="87783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1C6B73AE-0F20-47F9-BF5A-44F40D061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3360" y="4213555"/>
              <a:ext cx="548640" cy="482803"/>
            </a:xfrm>
            <a:custGeom>
              <a:avLst/>
              <a:gdLst>
                <a:gd name="T0" fmla="*/ 0 w 548640"/>
                <a:gd name="T1" fmla="*/ 0 h 482803"/>
                <a:gd name="T2" fmla="*/ 292608 w 548640"/>
                <a:gd name="T3" fmla="*/ 263347 h 482803"/>
                <a:gd name="T4" fmla="*/ 548640 w 548640"/>
                <a:gd name="T5" fmla="*/ 482803 h 48280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8640" h="482803">
                  <a:moveTo>
                    <a:pt x="0" y="0"/>
                  </a:moveTo>
                  <a:lnTo>
                    <a:pt x="292608" y="263347"/>
                  </a:lnTo>
                  <a:cubicBezTo>
                    <a:pt x="384048" y="343814"/>
                    <a:pt x="466344" y="413308"/>
                    <a:pt x="548640" y="482803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4995600A-6AB2-4171-BB8A-7056EFA53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373" y="3730752"/>
              <a:ext cx="58521" cy="36576"/>
            </a:xfrm>
            <a:custGeom>
              <a:avLst/>
              <a:gdLst>
                <a:gd name="T0" fmla="*/ 0 w 58521"/>
                <a:gd name="T1" fmla="*/ 0 h 36576"/>
                <a:gd name="T2" fmla="*/ 58521 w 58521"/>
                <a:gd name="T3" fmla="*/ 36576 h 3657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8521" h="36576">
                  <a:moveTo>
                    <a:pt x="0" y="0"/>
                  </a:moveTo>
                  <a:lnTo>
                    <a:pt x="58521" y="36576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167718C7-871D-4515-91F7-72F925EB5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840" y="3789274"/>
              <a:ext cx="73152" cy="43891"/>
            </a:xfrm>
            <a:custGeom>
              <a:avLst/>
              <a:gdLst>
                <a:gd name="T0" fmla="*/ 73152 w 73152"/>
                <a:gd name="T1" fmla="*/ 43891 h 43891"/>
                <a:gd name="T2" fmla="*/ 0 w 73152"/>
                <a:gd name="T3" fmla="*/ 0 h 4389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3152" h="43891">
                  <a:moveTo>
                    <a:pt x="73152" y="43891"/>
                  </a:moveTo>
                  <a:lnTo>
                    <a:pt x="0" y="0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09F30706-7528-4912-A29A-2FD0029D9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2112" y="4169664"/>
              <a:ext cx="160934" cy="73152"/>
            </a:xfrm>
            <a:custGeom>
              <a:avLst/>
              <a:gdLst>
                <a:gd name="T0" fmla="*/ 0 w 160934"/>
                <a:gd name="T1" fmla="*/ 0 h 73152"/>
                <a:gd name="T2" fmla="*/ 160934 w 160934"/>
                <a:gd name="T3" fmla="*/ 73152 h 731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0934" h="73152">
                  <a:moveTo>
                    <a:pt x="0" y="0"/>
                  </a:moveTo>
                  <a:lnTo>
                    <a:pt x="160934" y="73152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77722A46-F992-4091-A6ED-6EA2F3D53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5110" y="4220870"/>
              <a:ext cx="336500" cy="292608"/>
            </a:xfrm>
            <a:custGeom>
              <a:avLst/>
              <a:gdLst>
                <a:gd name="T0" fmla="*/ 0 w 336500"/>
                <a:gd name="T1" fmla="*/ 0 h 292608"/>
                <a:gd name="T2" fmla="*/ 336500 w 336500"/>
                <a:gd name="T3" fmla="*/ 292608 h 2926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36500" h="292608">
                  <a:moveTo>
                    <a:pt x="0" y="0"/>
                  </a:moveTo>
                  <a:lnTo>
                    <a:pt x="336500" y="292608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9CBBB26-6A8F-4C5F-AD24-041F7641955E}"/>
              </a:ext>
            </a:extLst>
          </p:cNvPr>
          <p:cNvCxnSpPr/>
          <p:nvPr/>
        </p:nvCxnSpPr>
        <p:spPr>
          <a:xfrm flipV="1">
            <a:off x="3667020" y="1700808"/>
            <a:ext cx="680605" cy="720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497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4B605-BBB1-4113-A7B6-B017CF442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66" y="146802"/>
            <a:ext cx="8229600" cy="834439"/>
          </a:xfrm>
        </p:spPr>
        <p:txBody>
          <a:bodyPr>
            <a:normAutofit/>
          </a:bodyPr>
          <a:lstStyle/>
          <a:p>
            <a:r>
              <a:rPr lang="de-DE" sz="3600" dirty="0"/>
              <a:t>Computer </a:t>
            </a:r>
            <a:r>
              <a:rPr lang="de-DE" sz="3600" dirty="0" err="1"/>
              <a:t>simulation</a:t>
            </a:r>
            <a:r>
              <a:rPr lang="de-DE" sz="3600" dirty="0"/>
              <a:t> „</a:t>
            </a:r>
            <a:r>
              <a:rPr lang="de-DE" sz="3600" dirty="0" err="1"/>
              <a:t>saved</a:t>
            </a:r>
            <a:r>
              <a:rPr lang="de-DE" sz="3600" dirty="0"/>
              <a:t> </a:t>
            </a:r>
            <a:r>
              <a:rPr lang="de-DE" sz="3600" dirty="0" err="1"/>
              <a:t>us</a:t>
            </a:r>
            <a:r>
              <a:rPr lang="de-DE" sz="3600" dirty="0"/>
              <a:t>“</a:t>
            </a:r>
            <a:endParaRPr lang="en-GB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2037F-20F7-4478-B90F-747C5EA78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17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F34A961-B711-450D-BCDF-A86EB9AB6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964" y="908720"/>
            <a:ext cx="8791524" cy="5691982"/>
          </a:xfrm>
        </p:spPr>
        <p:txBody>
          <a:bodyPr>
            <a:noAutofit/>
          </a:bodyPr>
          <a:lstStyle/>
          <a:p>
            <a:r>
              <a:rPr lang="de-DE" sz="2400" dirty="0" err="1"/>
              <a:t>Our</a:t>
            </a:r>
            <a:r>
              <a:rPr lang="de-DE" sz="2400" dirty="0"/>
              <a:t> </a:t>
            </a:r>
            <a:r>
              <a:rPr lang="de-DE" sz="2400" dirty="0" err="1"/>
              <a:t>tool</a:t>
            </a:r>
            <a:r>
              <a:rPr lang="de-DE" sz="2400" dirty="0"/>
              <a:t> was </a:t>
            </a:r>
            <a:r>
              <a:rPr lang="de-DE" sz="2400" dirty="0" err="1"/>
              <a:t>one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b="1" dirty="0" err="1"/>
              <a:t>first</a:t>
            </a:r>
            <a:r>
              <a:rPr lang="de-DE" sz="2400" b="1" dirty="0"/>
              <a:t>  </a:t>
            </a:r>
            <a:r>
              <a:rPr lang="de-DE" sz="2400" b="1" dirty="0" err="1"/>
              <a:t>accelerator</a:t>
            </a:r>
            <a:r>
              <a:rPr lang="de-DE" sz="2400" dirty="0"/>
              <a:t> PIC </a:t>
            </a:r>
            <a:r>
              <a:rPr lang="de-DE" sz="2400" dirty="0" err="1"/>
              <a:t>simulations</a:t>
            </a:r>
            <a:endParaRPr lang="de-DE" sz="2400" dirty="0"/>
          </a:p>
          <a:p>
            <a:endParaRPr lang="de-DE" sz="2400" dirty="0"/>
          </a:p>
          <a:p>
            <a:pPr marL="0" indent="0">
              <a:buNone/>
            </a:pPr>
            <a:r>
              <a:rPr lang="de-DE" sz="2400" dirty="0"/>
              <a:t>     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The  KV beam </a:t>
            </a:r>
            <a:r>
              <a:rPr lang="de-DE" sz="2400" dirty="0" err="1"/>
              <a:t>grew</a:t>
            </a:r>
            <a:r>
              <a:rPr lang="de-DE" sz="2400" dirty="0"/>
              <a:t> in 4d</a:t>
            </a:r>
          </a:p>
          <a:p>
            <a:r>
              <a:rPr lang="de-DE" sz="2400" dirty="0"/>
              <a:t>4d-Waterbag was ok! Absent in </a:t>
            </a:r>
            <a:r>
              <a:rPr lang="de-DE" sz="2400" dirty="0" err="1"/>
              <a:t>Gaussian</a:t>
            </a:r>
            <a:r>
              <a:rPr lang="de-DE" sz="2400" dirty="0"/>
              <a:t>, („</a:t>
            </a:r>
            <a:r>
              <a:rPr lang="de-DE" sz="2400" b="1" dirty="0"/>
              <a:t>Landau </a:t>
            </a:r>
            <a:r>
              <a:rPr lang="de-DE" sz="2400" b="1" dirty="0" err="1"/>
              <a:t>da</a:t>
            </a:r>
            <a:r>
              <a:rPr lang="de-DE" sz="2400" dirty="0" err="1"/>
              <a:t>mping</a:t>
            </a:r>
            <a:r>
              <a:rPr lang="de-DE" sz="2400" dirty="0"/>
              <a:t>“) and </a:t>
            </a:r>
            <a:r>
              <a:rPr lang="de-DE" sz="2400" b="1" dirty="0" err="1"/>
              <a:t>we</a:t>
            </a:r>
            <a:r>
              <a:rPr lang="de-DE" sz="2400" b="1" dirty="0"/>
              <a:t> </a:t>
            </a:r>
            <a:r>
              <a:rPr lang="de-DE" sz="2400" b="1" dirty="0" err="1"/>
              <a:t>could</a:t>
            </a:r>
            <a:r>
              <a:rPr lang="de-DE" sz="2400" b="1" dirty="0"/>
              <a:t> publish – in 1983! </a:t>
            </a:r>
            <a:r>
              <a:rPr lang="de-DE" sz="2400" dirty="0" err="1"/>
              <a:t>Monotonically</a:t>
            </a:r>
            <a:r>
              <a:rPr lang="de-DE" sz="2400" dirty="0"/>
              <a:t> </a:t>
            </a:r>
            <a:r>
              <a:rPr lang="de-DE" sz="2400" dirty="0" err="1"/>
              <a:t>decreasing</a:t>
            </a:r>
            <a:r>
              <a:rPr lang="de-DE" sz="2400" dirty="0"/>
              <a:t> initial </a:t>
            </a:r>
            <a:r>
              <a:rPr lang="de-DE" sz="2400" dirty="0" err="1"/>
              <a:t>distribution</a:t>
            </a:r>
            <a:r>
              <a:rPr lang="de-DE" sz="2400" dirty="0"/>
              <a:t> </a:t>
            </a:r>
            <a:r>
              <a:rPr lang="de-DE" sz="2400" dirty="0" err="1"/>
              <a:t>functions</a:t>
            </a:r>
            <a:r>
              <a:rPr lang="de-DE" sz="2400" dirty="0"/>
              <a:t> </a:t>
            </a:r>
            <a:r>
              <a:rPr lang="de-DE" sz="2400" dirty="0" err="1"/>
              <a:t>provided</a:t>
            </a:r>
            <a:r>
              <a:rPr lang="de-DE" sz="2400" dirty="0"/>
              <a:t> </a:t>
            </a:r>
            <a:r>
              <a:rPr lang="de-DE" sz="2400" dirty="0" err="1"/>
              <a:t>enough</a:t>
            </a:r>
            <a:r>
              <a:rPr lang="de-DE" sz="2400" b="1" dirty="0"/>
              <a:t> </a:t>
            </a:r>
            <a:r>
              <a:rPr lang="de-DE" sz="2400" dirty="0"/>
              <a:t>Landau </a:t>
            </a:r>
            <a:r>
              <a:rPr lang="de-DE" sz="2400" dirty="0" err="1"/>
              <a:t>damping</a:t>
            </a:r>
            <a:endParaRPr lang="de-DE" sz="2400" dirty="0"/>
          </a:p>
          <a:p>
            <a:pPr marL="0" indent="0">
              <a:buNone/>
            </a:pPr>
            <a:r>
              <a:rPr lang="de-DE" sz="2400" dirty="0"/>
              <a:t>    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B3AE601-885B-40CA-A6CC-5F978CA72E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19953" y="-18480"/>
            <a:ext cx="1557525" cy="43400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959310-FFEC-424E-80FB-D6B1090C52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25925" y="124943"/>
            <a:ext cx="2113775" cy="4397197"/>
          </a:xfrm>
          <a:prstGeom prst="rect">
            <a:avLst/>
          </a:prstGeom>
        </p:spPr>
      </p:pic>
      <p:sp>
        <p:nvSpPr>
          <p:cNvPr id="17" name="Textfeld 8">
            <a:extLst>
              <a:ext uri="{FF2B5EF4-FFF2-40B4-BE49-F238E27FC236}">
                <a16:creationId xmlns:a16="http://schemas.microsoft.com/office/drawing/2014/main" id="{74B201AC-6913-47F9-8B10-B21366C2F198}"/>
              </a:ext>
            </a:extLst>
          </p:cNvPr>
          <p:cNvSpPr txBox="1"/>
          <p:nvPr/>
        </p:nvSpPr>
        <p:spPr>
          <a:xfrm>
            <a:off x="454766" y="5099966"/>
            <a:ext cx="81547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/>
              <a:t>I. Hofmann, L.J. </a:t>
            </a:r>
            <a:r>
              <a:rPr lang="en-US" sz="2400" i="1" dirty="0" err="1"/>
              <a:t>Laslett</a:t>
            </a:r>
            <a:r>
              <a:rPr lang="en-US" sz="2400" i="1" dirty="0"/>
              <a:t>, L. Smith and I. Haber, Stability of the K-V distribution in long periodic transport systems,  Part. Accel. 13, p. 145, 1983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B0960E-8B80-4FBA-A43F-EFF727E30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2864986"/>
            <a:ext cx="442338" cy="7543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C38A41-6001-483E-A8AA-A232D6D8C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73504">
            <a:off x="4081236" y="2613122"/>
            <a:ext cx="447095" cy="204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35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D92E1-CEFB-4935-9EEC-5B0D77D74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happened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HIF?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1328E-A88C-4448-BB82-FA3D0F241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/>
              <a:t>Berkeley </a:t>
            </a:r>
            <a:r>
              <a:rPr lang="de-DE" sz="2400" dirty="0" err="1"/>
              <a:t>project</a:t>
            </a:r>
            <a:r>
              <a:rPr lang="de-DE" sz="2400" dirty="0"/>
              <a:t> </a:t>
            </a:r>
            <a:r>
              <a:rPr lang="de-DE" sz="2400" b="1" dirty="0" err="1"/>
              <a:t>slowly</a:t>
            </a:r>
            <a:r>
              <a:rPr lang="de-DE" sz="2400" b="1" dirty="0"/>
              <a:t> </a:t>
            </a:r>
            <a:r>
              <a:rPr lang="de-DE" sz="2400" b="1" dirty="0" err="1"/>
              <a:t>declined</a:t>
            </a:r>
            <a:r>
              <a:rPr lang="de-DE" sz="2400" b="1" dirty="0"/>
              <a:t> </a:t>
            </a:r>
            <a:r>
              <a:rPr lang="de-DE" sz="2400" dirty="0"/>
              <a:t>in </a:t>
            </a:r>
            <a:r>
              <a:rPr lang="de-DE" sz="2400" dirty="0" err="1"/>
              <a:t>late</a:t>
            </a:r>
            <a:r>
              <a:rPr lang="de-DE" sz="2400" dirty="0"/>
              <a:t> 1990‘s </a:t>
            </a:r>
          </a:p>
          <a:p>
            <a:pPr lvl="1"/>
            <a:r>
              <a:rPr lang="de-DE" sz="2000" dirty="0" err="1"/>
              <a:t>Complexity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design</a:t>
            </a:r>
          </a:p>
          <a:p>
            <a:pPr lvl="1"/>
            <a:r>
              <a:rPr lang="de-DE" sz="2000" dirty="0"/>
              <a:t>Livermore </a:t>
            </a:r>
            <a:r>
              <a:rPr lang="de-DE" sz="2000" dirty="0" err="1"/>
              <a:t>laser</a:t>
            </a:r>
            <a:r>
              <a:rPr lang="de-DE" sz="2000" dirty="0"/>
              <a:t> </a:t>
            </a:r>
            <a:r>
              <a:rPr lang="de-DE" sz="2000" dirty="0" err="1"/>
              <a:t>advanced</a:t>
            </a:r>
            <a:r>
              <a:rPr lang="de-DE" sz="2000" dirty="0"/>
              <a:t> </a:t>
            </a:r>
            <a:r>
              <a:rPr lang="de-DE" sz="2000" dirty="0" err="1"/>
              <a:t>more</a:t>
            </a:r>
            <a:r>
              <a:rPr lang="de-DE" sz="2000" dirty="0"/>
              <a:t> and </a:t>
            </a:r>
            <a:r>
              <a:rPr lang="de-DE" sz="2000" dirty="0" err="1"/>
              <a:t>more</a:t>
            </a:r>
            <a:endParaRPr lang="de-DE" sz="2000" dirty="0"/>
          </a:p>
          <a:p>
            <a:r>
              <a:rPr lang="de-DE" sz="2400" b="1" dirty="0"/>
              <a:t>1991 C. Rubbia/CERN</a:t>
            </a:r>
            <a:r>
              <a:rPr lang="de-DE" sz="2400" dirty="0"/>
              <a:t>, : </a:t>
            </a:r>
            <a:r>
              <a:rPr lang="de-DE" sz="2400" dirty="0" err="1"/>
              <a:t>Let‘s</a:t>
            </a:r>
            <a:r>
              <a:rPr lang="de-DE" sz="2400" dirty="0"/>
              <a:t> </a:t>
            </a:r>
            <a:r>
              <a:rPr lang="de-DE" sz="2400" dirty="0" err="1"/>
              <a:t>go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European </a:t>
            </a:r>
            <a:r>
              <a:rPr lang="de-DE" sz="2400" dirty="0" err="1"/>
              <a:t>way</a:t>
            </a:r>
            <a:r>
              <a:rPr lang="de-DE" sz="2400" dirty="0"/>
              <a:t>! </a:t>
            </a:r>
          </a:p>
          <a:p>
            <a:r>
              <a:rPr lang="de-DE" sz="2400" dirty="0"/>
              <a:t>He </a:t>
            </a:r>
            <a:r>
              <a:rPr lang="de-DE" sz="2400" dirty="0" err="1"/>
              <a:t>argued</a:t>
            </a:r>
            <a:r>
              <a:rPr lang="de-DE" sz="2400" dirty="0"/>
              <a:t>: </a:t>
            </a:r>
            <a:r>
              <a:rPr lang="de-DE" sz="2400" dirty="0" err="1"/>
              <a:t>Accelerator</a:t>
            </a:r>
            <a:r>
              <a:rPr lang="de-DE" sz="2400" dirty="0"/>
              <a:t> </a:t>
            </a:r>
            <a:r>
              <a:rPr lang="de-DE" sz="2400" dirty="0" err="1"/>
              <a:t>much</a:t>
            </a:r>
            <a:r>
              <a:rPr lang="de-DE" sz="2400" dirty="0"/>
              <a:t> </a:t>
            </a:r>
            <a:r>
              <a:rPr lang="de-DE" sz="2400" dirty="0" err="1"/>
              <a:t>cheaper</a:t>
            </a:r>
            <a:r>
              <a:rPr lang="de-DE" sz="2400" dirty="0"/>
              <a:t>, </a:t>
            </a:r>
            <a:r>
              <a:rPr lang="de-DE" sz="2400" dirty="0" err="1"/>
              <a:t>higher</a:t>
            </a:r>
            <a:r>
              <a:rPr lang="de-DE" sz="2400" dirty="0"/>
              <a:t> </a:t>
            </a:r>
            <a:r>
              <a:rPr lang="de-DE" sz="2400" dirty="0" err="1"/>
              <a:t>rep</a:t>
            </a:r>
            <a:r>
              <a:rPr lang="de-DE" sz="2400" dirty="0"/>
              <a:t> rate &amp; </a:t>
            </a:r>
            <a:r>
              <a:rPr lang="de-DE" sz="2400" dirty="0" err="1"/>
              <a:t>efficiency</a:t>
            </a:r>
            <a:r>
              <a:rPr lang="de-DE" sz="2400" dirty="0"/>
              <a:t> &amp; </a:t>
            </a:r>
            <a:r>
              <a:rPr lang="de-DE" sz="2400" dirty="0" err="1"/>
              <a:t>reliability</a:t>
            </a:r>
            <a:endParaRPr lang="de-DE" sz="2000" dirty="0"/>
          </a:p>
          <a:p>
            <a:r>
              <a:rPr lang="de-DE" sz="2400" dirty="0"/>
              <a:t>HIDIF - </a:t>
            </a:r>
            <a:r>
              <a:rPr lang="de-DE" sz="2400" b="1" dirty="0"/>
              <a:t>H</a:t>
            </a:r>
            <a:r>
              <a:rPr lang="de-DE" sz="2400" dirty="0"/>
              <a:t>eavy </a:t>
            </a:r>
            <a:r>
              <a:rPr lang="de-DE" sz="2400" b="1" dirty="0"/>
              <a:t>I</a:t>
            </a:r>
            <a:r>
              <a:rPr lang="de-DE" sz="2400" dirty="0"/>
              <a:t>on </a:t>
            </a:r>
            <a:r>
              <a:rPr lang="de-DE" sz="2400" b="1" dirty="0"/>
              <a:t>D</a:t>
            </a:r>
            <a:r>
              <a:rPr lang="de-DE" sz="2400" dirty="0"/>
              <a:t>riven </a:t>
            </a:r>
            <a:r>
              <a:rPr lang="de-DE" sz="2400" b="1" dirty="0"/>
              <a:t>I</a:t>
            </a:r>
            <a:r>
              <a:rPr lang="de-DE" sz="2400" dirty="0"/>
              <a:t>nertial </a:t>
            </a:r>
            <a:r>
              <a:rPr lang="de-DE" sz="2400" b="1" dirty="0"/>
              <a:t>F</a:t>
            </a:r>
            <a:r>
              <a:rPr lang="de-DE" sz="2400" dirty="0"/>
              <a:t>usion - was </a:t>
            </a:r>
            <a:r>
              <a:rPr lang="de-DE" sz="2400" dirty="0" err="1"/>
              <a:t>born</a:t>
            </a:r>
            <a:r>
              <a:rPr lang="de-DE" sz="2400" dirty="0"/>
              <a:t> -&gt; 1995- 98</a:t>
            </a:r>
          </a:p>
          <a:p>
            <a:pPr lvl="1"/>
            <a:r>
              <a:rPr lang="de-DE" sz="2000" dirty="0"/>
              <a:t>People </a:t>
            </a:r>
            <a:r>
              <a:rPr lang="de-DE" sz="2000" dirty="0" err="1"/>
              <a:t>from</a:t>
            </a:r>
            <a:r>
              <a:rPr lang="de-DE" sz="2000" dirty="0"/>
              <a:t> 9 countries </a:t>
            </a:r>
            <a:r>
              <a:rPr lang="de-DE" sz="2000" dirty="0" err="1"/>
              <a:t>involved</a:t>
            </a:r>
            <a:r>
              <a:rPr lang="de-DE" sz="2000" dirty="0"/>
              <a:t>, </a:t>
            </a:r>
            <a:r>
              <a:rPr lang="de-DE" sz="2000" dirty="0" err="1"/>
              <a:t>including</a:t>
            </a:r>
            <a:r>
              <a:rPr lang="de-DE" sz="2000" dirty="0"/>
              <a:t> </a:t>
            </a:r>
            <a:r>
              <a:rPr lang="de-DE" sz="2000" dirty="0" err="1"/>
              <a:t>labs</a:t>
            </a:r>
            <a:r>
              <a:rPr lang="de-DE" sz="2000" dirty="0"/>
              <a:t> CERN, GSI, </a:t>
            </a:r>
            <a:r>
              <a:rPr lang="de-DE" sz="2000" dirty="0" err="1"/>
              <a:t>KfK</a:t>
            </a:r>
            <a:r>
              <a:rPr lang="de-DE" sz="2000" dirty="0"/>
              <a:t>, RAL, ENEA-Frascati, ITEP Moscow,  Orsay-France and </a:t>
            </a:r>
            <a:r>
              <a:rPr lang="de-DE" sz="2000" dirty="0" err="1"/>
              <a:t>others</a:t>
            </a:r>
            <a:r>
              <a:rPr lang="de-DE" sz="2000" dirty="0"/>
              <a:t> </a:t>
            </a:r>
          </a:p>
          <a:p>
            <a:pPr lvl="1"/>
            <a:r>
              <a:rPr lang="de-DE" sz="2000" dirty="0" err="1"/>
              <a:t>Coordinators</a:t>
            </a:r>
            <a:r>
              <a:rPr lang="de-DE" sz="2000" dirty="0"/>
              <a:t>: Günther Plass/CERN and Ingo Hofmann/GSI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1DB31-466A-44EF-AB60-1DEE3E35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68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Varenna_19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24169"/>
            <a:ext cx="3312368" cy="417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18046" y="5315401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Varenna</a:t>
            </a:r>
            <a:r>
              <a:rPr lang="en-US" dirty="0"/>
              <a:t>, Italy, 1991, all-European start in HIF</a:t>
            </a:r>
          </a:p>
        </p:txBody>
      </p:sp>
      <p:sp>
        <p:nvSpPr>
          <p:cNvPr id="9" name="Ovale Legende 8"/>
          <p:cNvSpPr/>
          <p:nvPr/>
        </p:nvSpPr>
        <p:spPr>
          <a:xfrm>
            <a:off x="3059832" y="2358174"/>
            <a:ext cx="2030214" cy="720079"/>
          </a:xfrm>
          <a:prstGeom prst="wedgeEllipseCallout">
            <a:avLst>
              <a:gd name="adj1" fmla="val -21726"/>
              <a:gd name="adj2" fmla="val 16472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Carlo Rubbia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19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702D32-06E1-452F-8B7E-A0CDC6188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08" y="-83145"/>
            <a:ext cx="8856984" cy="1143000"/>
          </a:xfrm>
        </p:spPr>
        <p:txBody>
          <a:bodyPr>
            <a:noAutofit/>
          </a:bodyPr>
          <a:lstStyle/>
          <a:p>
            <a:r>
              <a:rPr lang="de-DE" sz="3600" dirty="0"/>
              <a:t>CERN „European initiative“ –</a:t>
            </a:r>
            <a:br>
              <a:rPr lang="de-DE" sz="3600" dirty="0"/>
            </a:br>
            <a:r>
              <a:rPr lang="de-DE" sz="2800" dirty="0" err="1"/>
              <a:t>began</a:t>
            </a:r>
            <a:r>
              <a:rPr lang="de-DE" sz="2800" dirty="0"/>
              <a:t> in 1991 and </a:t>
            </a:r>
            <a:r>
              <a:rPr lang="de-DE" sz="2800" dirty="0" err="1"/>
              <a:t>ended</a:t>
            </a:r>
            <a:r>
              <a:rPr lang="de-DE" sz="2800" dirty="0"/>
              <a:t> in 1998 </a:t>
            </a:r>
            <a:endParaRPr lang="en-GB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5AD158-1F84-4233-AD83-4C288DEE6A0A}"/>
              </a:ext>
            </a:extLst>
          </p:cNvPr>
          <p:cNvSpPr txBox="1"/>
          <p:nvPr/>
        </p:nvSpPr>
        <p:spPr>
          <a:xfrm>
            <a:off x="5161437" y="4761403"/>
            <a:ext cx="29648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Final (internal) </a:t>
            </a:r>
            <a:r>
              <a:rPr lang="de-DE" sz="1800" dirty="0" err="1"/>
              <a:t>conclusion</a:t>
            </a:r>
            <a:r>
              <a:rPr lang="de-DE" sz="1800" dirty="0"/>
              <a:t>: </a:t>
            </a:r>
          </a:p>
          <a:p>
            <a:r>
              <a:rPr lang="de-DE" sz="1800" dirty="0" err="1"/>
              <a:t>cost</a:t>
            </a:r>
            <a:r>
              <a:rPr lang="de-DE" sz="1800" dirty="0"/>
              <a:t> &gt; 10x </a:t>
            </a:r>
            <a:r>
              <a:rPr lang="de-DE" sz="1800" dirty="0" err="1"/>
              <a:t>higher</a:t>
            </a:r>
            <a:r>
              <a:rPr lang="de-DE" sz="1800" dirty="0"/>
              <a:t> </a:t>
            </a:r>
            <a:r>
              <a:rPr lang="de-DE" sz="1800" dirty="0" err="1"/>
              <a:t>than</a:t>
            </a:r>
            <a:r>
              <a:rPr lang="de-DE" sz="1800" dirty="0"/>
              <a:t> Rubbia </a:t>
            </a:r>
          </a:p>
          <a:p>
            <a:r>
              <a:rPr lang="de-DE" sz="1800" dirty="0" err="1"/>
              <a:t>believed</a:t>
            </a:r>
            <a:r>
              <a:rPr lang="de-DE" sz="1800" dirty="0"/>
              <a:t> in </a:t>
            </a:r>
            <a:r>
              <a:rPr lang="de-DE" sz="1800" dirty="0" err="1"/>
              <a:t>beginning</a:t>
            </a:r>
            <a:r>
              <a:rPr lang="de-DE" sz="1800" dirty="0"/>
              <a:t> </a:t>
            </a:r>
            <a:r>
              <a:rPr lang="de-DE" sz="1800" b="1" dirty="0"/>
              <a:t>-&gt; end</a:t>
            </a:r>
          </a:p>
        </p:txBody>
      </p:sp>
      <p:sp>
        <p:nvSpPr>
          <p:cNvPr id="12" name="Textfeld 1">
            <a:extLst>
              <a:ext uri="{FF2B5EF4-FFF2-40B4-BE49-F238E27FC236}">
                <a16:creationId xmlns:a16="http://schemas.microsoft.com/office/drawing/2014/main" id="{873FF9F8-8F60-4499-BA74-DCD5E24EDAB6}"/>
              </a:ext>
            </a:extLst>
          </p:cNvPr>
          <p:cNvSpPr txBox="1"/>
          <p:nvPr/>
        </p:nvSpPr>
        <p:spPr>
          <a:xfrm>
            <a:off x="282682" y="5748730"/>
            <a:ext cx="8578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HIF served as a kind of </a:t>
            </a:r>
            <a:r>
              <a:rPr lang="en-US" sz="2400" b="1" dirty="0"/>
              <a:t>Start-up</a:t>
            </a:r>
            <a:r>
              <a:rPr lang="en-US" sz="2400" dirty="0"/>
              <a:t> preparing for </a:t>
            </a:r>
          </a:p>
          <a:p>
            <a:pPr algn="ctr"/>
            <a:r>
              <a:rPr lang="en-US" sz="2400" dirty="0"/>
              <a:t>next generation</a:t>
            </a:r>
            <a:r>
              <a:rPr lang="en-US" sz="2400" b="1" dirty="0"/>
              <a:t> high-intensity </a:t>
            </a:r>
            <a:r>
              <a:rPr lang="en-US" sz="2400" dirty="0"/>
              <a:t>projects</a:t>
            </a:r>
          </a:p>
        </p:txBody>
      </p:sp>
      <p:pic>
        <p:nvPicPr>
          <p:cNvPr id="13" name="Grafik 1">
            <a:extLst>
              <a:ext uri="{FF2B5EF4-FFF2-40B4-BE49-F238E27FC236}">
                <a16:creationId xmlns:a16="http://schemas.microsoft.com/office/drawing/2014/main" id="{341F8EF2-C2FE-4973-822C-BF4C40FA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857" y="1348446"/>
            <a:ext cx="2580685" cy="34596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07C0586-E2FD-4E2F-98B3-DCF876162FAA}"/>
              </a:ext>
            </a:extLst>
          </p:cNvPr>
          <p:cNvSpPr txBox="1"/>
          <p:nvPr/>
        </p:nvSpPr>
        <p:spPr>
          <a:xfrm>
            <a:off x="5135566" y="1019485"/>
            <a:ext cx="29648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Review </a:t>
            </a:r>
            <a:r>
              <a:rPr lang="de-DE" sz="1600" dirty="0" err="1"/>
              <a:t>of</a:t>
            </a:r>
            <a:r>
              <a:rPr lang="de-DE" sz="1600" dirty="0"/>
              <a:t> HIF in 2015 </a:t>
            </a:r>
            <a:r>
              <a:rPr lang="de-DE" sz="1600" dirty="0" err="1"/>
              <a:t>volume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93160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05C3-3D1B-4C2B-92B8-A9AC258E4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32480"/>
            <a:ext cx="7560840" cy="1143000"/>
          </a:xfrm>
        </p:spPr>
        <p:txBody>
          <a:bodyPr>
            <a:noAutofit/>
          </a:bodyPr>
          <a:lstStyle/>
          <a:p>
            <a:r>
              <a:rPr lang="en-GB" sz="3600" dirty="0"/>
              <a:t>High intensity </a:t>
            </a:r>
            <a:r>
              <a:rPr lang="en-GB" sz="3600" dirty="0" err="1"/>
              <a:t>linac</a:t>
            </a:r>
            <a:r>
              <a:rPr lang="en-GB" sz="3600" dirty="0"/>
              <a:t> and ring projects </a:t>
            </a:r>
            <a:br>
              <a:rPr lang="en-GB" sz="3600" dirty="0"/>
            </a:br>
            <a:r>
              <a:rPr lang="en-GB" sz="3600" dirty="0"/>
              <a:t>for p/ion (</a:t>
            </a:r>
            <a:r>
              <a:rPr lang="en-GB" sz="2800" dirty="0"/>
              <a:t>Spallation Neutron Sources …</a:t>
            </a:r>
            <a:r>
              <a:rPr lang="de-DE" sz="3600" dirty="0"/>
              <a:t> 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762B0-853D-4B12-B88A-E2DAD446E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0200"/>
            <a:ext cx="7920880" cy="4525963"/>
          </a:xfrm>
        </p:spPr>
        <p:txBody>
          <a:bodyPr>
            <a:normAutofit fontScale="92500"/>
          </a:bodyPr>
          <a:lstStyle/>
          <a:p>
            <a:r>
              <a:rPr lang="de-DE" sz="2400" dirty="0"/>
              <a:t>1998: </a:t>
            </a:r>
            <a:r>
              <a:rPr lang="de-DE" sz="2400" dirty="0" err="1"/>
              <a:t>Shelter</a:t>
            </a:r>
            <a:r>
              <a:rPr lang="de-DE" sz="2400" dirty="0"/>
              <a:t> Island Workshop </a:t>
            </a:r>
          </a:p>
          <a:p>
            <a:r>
              <a:rPr lang="de-DE" sz="2400" dirty="0"/>
              <a:t>1999: BNL Workshop  </a:t>
            </a:r>
          </a:p>
          <a:p>
            <a:r>
              <a:rPr lang="de-DE" sz="1800" dirty="0">
                <a:sym typeface="Wingdings" panose="05000000000000000000" pitchFamily="2" charset="2"/>
              </a:rPr>
              <a:t> </a:t>
            </a:r>
            <a:r>
              <a:rPr lang="de-DE" sz="2400" dirty="0" err="1">
                <a:sym typeface="Wingdings" panose="05000000000000000000" pitchFamily="2" charset="2"/>
              </a:rPr>
              <a:t>preparing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for</a:t>
            </a:r>
            <a:r>
              <a:rPr lang="de-DE" sz="2400" dirty="0">
                <a:sym typeface="Wingdings" panose="05000000000000000000" pitchFamily="2" charset="2"/>
              </a:rPr>
              <a:t> SNS in </a:t>
            </a:r>
            <a:r>
              <a:rPr lang="de-DE" sz="2400" dirty="0" err="1">
                <a:sym typeface="Wingdings" panose="05000000000000000000" pitchFamily="2" charset="2"/>
              </a:rPr>
              <a:t>theory</a:t>
            </a:r>
            <a:r>
              <a:rPr lang="de-DE" sz="2400" dirty="0">
                <a:sym typeface="Wingdings" panose="05000000000000000000" pitchFamily="2" charset="2"/>
              </a:rPr>
              <a:t> and </a:t>
            </a:r>
            <a:r>
              <a:rPr lang="de-DE" sz="2400" dirty="0" err="1">
                <a:sym typeface="Wingdings" panose="05000000000000000000" pitchFamily="2" charset="2"/>
              </a:rPr>
              <a:t>practice</a:t>
            </a:r>
            <a:r>
              <a:rPr lang="de-DE" sz="2400" dirty="0">
                <a:sym typeface="Wingdings" panose="05000000000000000000" pitchFamily="2" charset="2"/>
              </a:rPr>
              <a:t>                     (</a:t>
            </a:r>
            <a:r>
              <a:rPr lang="de-DE" sz="2400" dirty="0" err="1"/>
              <a:t>construction</a:t>
            </a:r>
            <a:r>
              <a:rPr lang="de-DE" sz="2400" dirty="0"/>
              <a:t> </a:t>
            </a:r>
            <a:r>
              <a:rPr lang="de-DE" sz="2400" dirty="0" err="1"/>
              <a:t>started</a:t>
            </a:r>
            <a:r>
              <a:rPr lang="de-DE" sz="2400" dirty="0"/>
              <a:t> end </a:t>
            </a:r>
            <a:r>
              <a:rPr lang="de-DE" sz="2400" dirty="0" err="1"/>
              <a:t>of</a:t>
            </a:r>
            <a:r>
              <a:rPr lang="de-DE" sz="2400" dirty="0"/>
              <a:t> 1999</a:t>
            </a:r>
            <a:r>
              <a:rPr lang="de-DE" sz="2400" dirty="0">
                <a:sym typeface="Wingdings" panose="05000000000000000000" pitchFamily="2" charset="2"/>
              </a:rPr>
              <a:t>!)</a:t>
            </a:r>
          </a:p>
          <a:p>
            <a:pPr marL="457200" lvl="1" indent="0">
              <a:buNone/>
            </a:pPr>
            <a:r>
              <a:rPr lang="de-DE" sz="2200" dirty="0" err="1">
                <a:sym typeface="Wingdings" panose="05000000000000000000" pitchFamily="2" charset="2"/>
              </a:rPr>
              <a:t>Among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them</a:t>
            </a:r>
            <a:r>
              <a:rPr lang="de-DE" sz="2200" dirty="0">
                <a:sym typeface="Wingdings" panose="05000000000000000000" pitchFamily="2" charset="2"/>
              </a:rPr>
              <a:t> was </a:t>
            </a:r>
            <a:r>
              <a:rPr lang="de-DE" sz="2200" dirty="0" err="1">
                <a:sym typeface="Wingdings" panose="05000000000000000000" pitchFamily="2" charset="2"/>
              </a:rPr>
              <a:t>the</a:t>
            </a:r>
            <a:r>
              <a:rPr lang="de-DE" sz="2200" dirty="0">
                <a:sym typeface="Wingdings" panose="05000000000000000000" pitchFamily="2" charset="2"/>
              </a:rPr>
              <a:t> „</a:t>
            </a:r>
            <a:r>
              <a:rPr lang="de-DE" sz="2200" b="1" dirty="0" err="1">
                <a:sym typeface="Wingdings" panose="05000000000000000000" pitchFamily="2" charset="2"/>
              </a:rPr>
              <a:t>equipartitioning</a:t>
            </a:r>
            <a:r>
              <a:rPr lang="de-DE" sz="2200" dirty="0">
                <a:sym typeface="Wingdings" panose="05000000000000000000" pitchFamily="2" charset="2"/>
              </a:rPr>
              <a:t>“ </a:t>
            </a:r>
            <a:r>
              <a:rPr lang="de-DE" sz="2200" dirty="0" err="1">
                <a:sym typeface="Wingdings" panose="05000000000000000000" pitchFamily="2" charset="2"/>
              </a:rPr>
              <a:t>question</a:t>
            </a:r>
            <a:r>
              <a:rPr lang="de-DE" sz="2200" dirty="0">
                <a:sym typeface="Wingdings" panose="05000000000000000000" pitchFamily="2" charset="2"/>
              </a:rPr>
              <a:t> in </a:t>
            </a:r>
          </a:p>
          <a:p>
            <a:pPr marL="457200" lvl="1" indent="0">
              <a:buNone/>
            </a:pPr>
            <a:r>
              <a:rPr lang="de-DE" sz="2200" dirty="0" err="1">
                <a:sym typeface="Wingdings" panose="05000000000000000000" pitchFamily="2" charset="2"/>
              </a:rPr>
              <a:t>linacs</a:t>
            </a:r>
            <a:r>
              <a:rPr lang="de-DE" sz="2200" dirty="0">
                <a:sym typeface="Wingdings" panose="05000000000000000000" pitchFamily="2" charset="2"/>
              </a:rPr>
              <a:t> - </a:t>
            </a:r>
            <a:r>
              <a:rPr lang="de-DE" sz="2200" dirty="0" err="1">
                <a:sym typeface="Wingdings" panose="05000000000000000000" pitchFamily="2" charset="2"/>
              </a:rPr>
              <a:t>defended</a:t>
            </a:r>
            <a:r>
              <a:rPr lang="de-DE" sz="2200" dirty="0">
                <a:sym typeface="Wingdings" panose="05000000000000000000" pitchFamily="2" charset="2"/>
              </a:rPr>
              <a:t> in </a:t>
            </a:r>
            <a:r>
              <a:rPr lang="de-DE" sz="2200" b="1" dirty="0">
                <a:sym typeface="Wingdings" panose="05000000000000000000" pitchFamily="2" charset="2"/>
              </a:rPr>
              <a:t>Martin </a:t>
            </a:r>
            <a:r>
              <a:rPr lang="de-DE" sz="2200" b="1" dirty="0" err="1">
                <a:sym typeface="Wingdings" panose="05000000000000000000" pitchFamily="2" charset="2"/>
              </a:rPr>
              <a:t>Reiser‘s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book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dirty="0">
                <a:sym typeface="Wingdings" panose="05000000000000000000" pitchFamily="2" charset="2"/>
              </a:rPr>
              <a:t>on beam </a:t>
            </a:r>
            <a:r>
              <a:rPr lang="de-DE" sz="2200" dirty="0" err="1">
                <a:sym typeface="Wingdings" panose="05000000000000000000" pitchFamily="2" charset="2"/>
              </a:rPr>
              <a:t>dynamics</a:t>
            </a:r>
            <a:endParaRPr lang="de-DE" sz="2200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de-DE" sz="2200" dirty="0" err="1">
                <a:sym typeface="Wingdings" panose="05000000000000000000" pitchFamily="2" charset="2"/>
              </a:rPr>
              <a:t>Thermodynamic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thinking</a:t>
            </a:r>
            <a:r>
              <a:rPr lang="de-DE" sz="2200" dirty="0">
                <a:sym typeface="Wingdings" panose="05000000000000000000" pitchFamily="2" charset="2"/>
              </a:rPr>
              <a:t>: </a:t>
            </a:r>
            <a:r>
              <a:rPr lang="de-DE" sz="2200" dirty="0" err="1">
                <a:sym typeface="Wingdings" panose="05000000000000000000" pitchFamily="2" charset="2"/>
              </a:rPr>
              <a:t>intense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linac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bunches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naturally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go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into</a:t>
            </a:r>
            <a:r>
              <a:rPr lang="de-DE" sz="2200" b="1" dirty="0">
                <a:sym typeface="Wingdings" panose="05000000000000000000" pitchFamily="2" charset="2"/>
              </a:rPr>
              <a:t> a </a:t>
            </a:r>
            <a:r>
              <a:rPr lang="de-DE" sz="2200" b="1" dirty="0" err="1">
                <a:sym typeface="Wingdings" panose="05000000000000000000" pitchFamily="2" charset="2"/>
              </a:rPr>
              <a:t>state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of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equipartition</a:t>
            </a:r>
            <a:r>
              <a:rPr lang="de-DE" sz="2200" b="1" dirty="0">
                <a:sym typeface="Wingdings" panose="05000000000000000000" pitchFamily="2" charset="2"/>
              </a:rPr>
              <a:t>  - </a:t>
            </a:r>
            <a:r>
              <a:rPr lang="de-DE" sz="2200" dirty="0">
                <a:sym typeface="Wingdings" panose="05000000000000000000" pitchFamily="2" charset="2"/>
              </a:rPr>
              <a:t>„</a:t>
            </a:r>
            <a:r>
              <a:rPr lang="de-DE" sz="2200" dirty="0" err="1">
                <a:sym typeface="Wingdings" panose="05000000000000000000" pitchFamily="2" charset="2"/>
              </a:rPr>
              <a:t>equal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temperatures</a:t>
            </a:r>
            <a:r>
              <a:rPr lang="de-DE" sz="2200" dirty="0">
                <a:sym typeface="Wingdings" panose="05000000000000000000" pitchFamily="2" charset="2"/>
              </a:rPr>
              <a:t>“ - due </a:t>
            </a:r>
            <a:r>
              <a:rPr lang="de-DE" sz="2200" dirty="0" err="1">
                <a:sym typeface="Wingdings" panose="05000000000000000000" pitchFamily="2" charset="2"/>
              </a:rPr>
              <a:t>to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collisional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effects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1800" dirty="0">
                <a:sym typeface="Wingdings" panose="05000000000000000000" pitchFamily="2" charset="2"/>
              </a:rPr>
              <a:t>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energy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transfer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from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h</a:t>
            </a:r>
            <a:r>
              <a:rPr lang="de-DE" sz="2200" b="1" dirty="0" err="1">
                <a:sym typeface="Wingdings" panose="05000000000000000000" pitchFamily="2" charset="2"/>
              </a:rPr>
              <a:t>otter</a:t>
            </a:r>
            <a:r>
              <a:rPr lang="de-DE" sz="2200" b="1" dirty="0">
                <a:sym typeface="Wingdings" panose="05000000000000000000" pitchFamily="2" charset="2"/>
              </a:rPr>
              <a:t>“ </a:t>
            </a:r>
            <a:r>
              <a:rPr lang="de-DE" sz="2200" b="1" dirty="0" err="1">
                <a:sym typeface="Wingdings" panose="05000000000000000000" pitchFamily="2" charset="2"/>
              </a:rPr>
              <a:t>direction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to</a:t>
            </a:r>
            <a:r>
              <a:rPr lang="de-DE" sz="2200" b="1" dirty="0">
                <a:sym typeface="Wingdings" panose="05000000000000000000" pitchFamily="2" charset="2"/>
              </a:rPr>
              <a:t> „</a:t>
            </a:r>
            <a:r>
              <a:rPr lang="de-DE" sz="2200" b="1" dirty="0" err="1">
                <a:sym typeface="Wingdings" panose="05000000000000000000" pitchFamily="2" charset="2"/>
              </a:rPr>
              <a:t>colder</a:t>
            </a:r>
            <a:r>
              <a:rPr lang="de-DE" sz="2200" b="1" dirty="0">
                <a:sym typeface="Wingdings" panose="05000000000000000000" pitchFamily="2" charset="2"/>
              </a:rPr>
              <a:t>“ </a:t>
            </a:r>
            <a:r>
              <a:rPr lang="de-DE" sz="2200" b="1" dirty="0" err="1">
                <a:sym typeface="Wingdings" panose="05000000000000000000" pitchFamily="2" charset="2"/>
              </a:rPr>
              <a:t>one</a:t>
            </a:r>
            <a:r>
              <a:rPr lang="de-DE" sz="2200" b="1" dirty="0">
                <a:sym typeface="Wingdings" panose="05000000000000000000" pitchFamily="2" charset="2"/>
              </a:rPr>
              <a:t>. </a:t>
            </a:r>
          </a:p>
          <a:p>
            <a:pPr marL="457200" lvl="1" indent="0">
              <a:buNone/>
            </a:pPr>
            <a:r>
              <a:rPr lang="de-DE" sz="2200" b="1" dirty="0">
                <a:sym typeface="Wingdings" panose="05000000000000000000" pitchFamily="2" charset="2"/>
              </a:rPr>
              <a:t>But rate was </a:t>
            </a:r>
            <a:r>
              <a:rPr lang="de-DE" sz="2200" b="1" dirty="0" err="1">
                <a:sym typeface="Wingdings" panose="05000000000000000000" pitchFamily="2" charset="2"/>
              </a:rPr>
              <a:t>too</a:t>
            </a:r>
            <a:r>
              <a:rPr lang="de-DE" sz="2200" b="1" dirty="0">
                <a:sym typeface="Wingdings" panose="05000000000000000000" pitchFamily="2" charset="2"/>
              </a:rPr>
              <a:t> </a:t>
            </a:r>
            <a:r>
              <a:rPr lang="de-DE" sz="2200" b="1" dirty="0" err="1">
                <a:sym typeface="Wingdings" panose="05000000000000000000" pitchFamily="2" charset="2"/>
              </a:rPr>
              <a:t>small</a:t>
            </a:r>
            <a:r>
              <a:rPr lang="de-DE" sz="2200" b="1" dirty="0">
                <a:sym typeface="Wingdings" panose="05000000000000000000" pitchFamily="2" charset="2"/>
              </a:rPr>
              <a:t>!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400" b="1" dirty="0" err="1">
                <a:sym typeface="Wingdings" panose="05000000000000000000" pitchFamily="2" charset="2"/>
              </a:rPr>
              <a:t>Anisotropy</a:t>
            </a:r>
            <a:r>
              <a:rPr lang="de-DE" sz="2400" b="1" dirty="0"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ym typeface="Wingdings" panose="05000000000000000000" pitchFamily="2" charset="2"/>
              </a:rPr>
              <a:t>discussion</a:t>
            </a:r>
            <a:r>
              <a:rPr lang="de-DE" sz="2400" b="1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started</a:t>
            </a:r>
            <a:r>
              <a:rPr lang="de-DE" sz="2400" dirty="0">
                <a:sym typeface="Wingdings" panose="05000000000000000000" pitchFamily="2" charset="2"/>
              </a:rPr>
              <a:t>: resonant </a:t>
            </a:r>
            <a:r>
              <a:rPr lang="de-DE" sz="2400" dirty="0" err="1">
                <a:sym typeface="Wingdings" panose="05000000000000000000" pitchFamily="2" charset="2"/>
              </a:rPr>
              <a:t>coherent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space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charge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instabilities</a:t>
            </a:r>
            <a:r>
              <a:rPr lang="de-DE" sz="2200" dirty="0">
                <a:sym typeface="Wingdings" panose="05000000000000000000" pitchFamily="2" charset="2"/>
              </a:rPr>
              <a:t> „</a:t>
            </a:r>
            <a:r>
              <a:rPr lang="de-DE" sz="2200" dirty="0" err="1">
                <a:sym typeface="Wingdings" panose="05000000000000000000" pitchFamily="2" charset="2"/>
              </a:rPr>
              <a:t>only</a:t>
            </a:r>
            <a:r>
              <a:rPr lang="de-DE" sz="2200" dirty="0">
                <a:sym typeface="Wingdings" panose="05000000000000000000" pitchFamily="2" charset="2"/>
              </a:rPr>
              <a:t>“ </a:t>
            </a:r>
            <a:r>
              <a:rPr lang="de-DE" sz="2200" dirty="0" err="1">
                <a:sym typeface="Wingdings" panose="05000000000000000000" pitchFamily="2" charset="2"/>
              </a:rPr>
              <a:t>explanation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for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transverse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emittance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  <a:r>
              <a:rPr lang="de-DE" sz="2200" dirty="0" err="1">
                <a:sym typeface="Wingdings" panose="05000000000000000000" pitchFamily="2" charset="2"/>
              </a:rPr>
              <a:t>growth</a:t>
            </a:r>
            <a:r>
              <a:rPr lang="de-DE" sz="2200" dirty="0">
                <a:sym typeface="Wingdings" panose="05000000000000000000" pitchFamily="2" charset="2"/>
              </a:rPr>
              <a:t> </a:t>
            </a:r>
          </a:p>
          <a:p>
            <a:pPr marL="457200" lvl="1" indent="0">
              <a:buNone/>
            </a:pPr>
            <a:endParaRPr lang="de-DE" sz="2200" dirty="0">
              <a:sym typeface="Wingdings" panose="05000000000000000000" pitchFamily="2" charset="2"/>
            </a:endParaRPr>
          </a:p>
          <a:p>
            <a:pPr lvl="1"/>
            <a:endParaRPr lang="de-DE" sz="2200" dirty="0">
              <a:sym typeface="Wingdings" panose="05000000000000000000" pitchFamily="2" charset="2"/>
            </a:endParaRPr>
          </a:p>
          <a:p>
            <a:pPr lvl="1"/>
            <a:endParaRPr lang="de-DE" sz="2000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DECD2-777F-45D9-BF41-9DFA629BD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7E5552-C5C5-4D71-BED7-9A151311D4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754240"/>
            <a:ext cx="1880322" cy="28952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F23D56-9EFE-4AE0-BA68-4C0A50B9ADB3}"/>
              </a:ext>
            </a:extLst>
          </p:cNvPr>
          <p:cNvSpPr txBox="1"/>
          <p:nvPr/>
        </p:nvSpPr>
        <p:spPr>
          <a:xfrm>
            <a:off x="5162948" y="6300864"/>
            <a:ext cx="1921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First </a:t>
            </a:r>
            <a:r>
              <a:rPr lang="de-DE" sz="1800" dirty="0" err="1"/>
              <a:t>edition</a:t>
            </a:r>
            <a:r>
              <a:rPr lang="de-DE" sz="1800" dirty="0"/>
              <a:t>, 1994</a:t>
            </a:r>
            <a:endParaRPr lang="de-DE" sz="1800" b="1" dirty="0"/>
          </a:p>
        </p:txBody>
      </p:sp>
    </p:spTree>
    <p:extLst>
      <p:ext uri="{BB962C8B-B14F-4D97-AF65-F5344CB8AC3E}">
        <p14:creationId xmlns:p14="http://schemas.microsoft.com/office/powerpoint/2010/main" val="2671714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1730C-2EC9-4F02-ADF4-2718E95C1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92" y="104851"/>
            <a:ext cx="8229600" cy="1143000"/>
          </a:xfrm>
        </p:spPr>
        <p:txBody>
          <a:bodyPr>
            <a:normAutofit fontScale="90000"/>
          </a:bodyPr>
          <a:lstStyle/>
          <a:p>
            <a:pPr>
              <a:tabLst>
                <a:tab pos="361950" algn="l"/>
              </a:tabLst>
            </a:pPr>
            <a:r>
              <a:rPr lang="de-DE" sz="4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Anisotropy</a:t>
            </a:r>
            <a:r>
              <a:rPr lang="de-DE" sz="4000" b="1" dirty="0">
                <a:solidFill>
                  <a:schemeClr val="tx2"/>
                </a:solidFill>
              </a:rPr>
              <a:t> </a:t>
            </a:r>
            <a:r>
              <a:rPr lang="de-DE" sz="4000" dirty="0"/>
              <a:t>- </a:t>
            </a:r>
            <a:r>
              <a:rPr lang="de-DE" sz="4000" dirty="0" err="1"/>
              <a:t>between</a:t>
            </a:r>
            <a:r>
              <a:rPr lang="de-DE" sz="4000" dirty="0"/>
              <a:t> </a:t>
            </a:r>
            <a:r>
              <a:rPr lang="de-DE" sz="4000" dirty="0" err="1"/>
              <a:t>x,y</a:t>
            </a:r>
            <a:r>
              <a:rPr lang="de-DE" sz="4000" dirty="0"/>
              <a:t> and z (</a:t>
            </a:r>
            <a:r>
              <a:rPr lang="de-DE" sz="4000" dirty="0" err="1"/>
              <a:t>linacs</a:t>
            </a:r>
            <a:r>
              <a:rPr lang="de-DE" sz="4000" dirty="0"/>
              <a:t>) - </a:t>
            </a:r>
            <a:br>
              <a:rPr lang="de-DE" sz="4000" dirty="0"/>
            </a:br>
            <a:r>
              <a:rPr lang="de-DE" sz="36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driven</a:t>
            </a:r>
            <a:r>
              <a:rPr lang="de-DE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31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parametric</a:t>
            </a:r>
            <a:r>
              <a:rPr lang="de-DE" sz="3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de-DE" sz="31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instabilities</a:t>
            </a:r>
            <a:endParaRPr lang="en-GB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8E0B2-5E10-4686-9E94-A5A361848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5818" y="1196316"/>
            <a:ext cx="8998073" cy="1504260"/>
          </a:xfrm>
        </p:spPr>
        <p:txBody>
          <a:bodyPr>
            <a:normAutofit fontScale="92500" lnSpcReduction="10000"/>
          </a:bodyPr>
          <a:lstStyle/>
          <a:p>
            <a:pPr marL="400050" lvl="1" indent="0">
              <a:buNone/>
            </a:pPr>
            <a:r>
              <a:rPr lang="en-GB" altLang="de-DE" sz="2600" b="1" dirty="0"/>
              <a:t>Anisotropy parameter </a:t>
            </a:r>
            <a:r>
              <a:rPr lang="en-GB" altLang="de-DE" sz="2400" dirty="0"/>
              <a:t>T = E </a:t>
            </a:r>
            <a:r>
              <a:rPr lang="en-GB" altLang="de-DE" sz="2400" baseline="-25000" dirty="0"/>
              <a:t>z</a:t>
            </a:r>
            <a:r>
              <a:rPr lang="en-GB" altLang="de-DE" sz="2400" dirty="0"/>
              <a:t> / E </a:t>
            </a:r>
            <a:r>
              <a:rPr lang="en-GB" altLang="de-DE" sz="2400" baseline="-25000" dirty="0"/>
              <a:t>x</a:t>
            </a:r>
            <a:r>
              <a:rPr lang="en-GB" altLang="de-DE" sz="2400" dirty="0"/>
              <a:t>  = </a:t>
            </a:r>
            <a:r>
              <a:rPr lang="en-GB" altLang="de-DE" sz="2400" baseline="30000" dirty="0"/>
              <a:t> </a:t>
            </a:r>
            <a:r>
              <a:rPr lang="en-GB" altLang="de-DE" sz="2400" dirty="0" err="1">
                <a:latin typeface="Symbol" panose="05050102010706020507" pitchFamily="18" charset="2"/>
              </a:rPr>
              <a:t>e</a:t>
            </a:r>
            <a:r>
              <a:rPr lang="en-GB" altLang="de-DE" sz="2400" baseline="-25000" dirty="0" err="1"/>
              <a:t>z</a:t>
            </a:r>
            <a:r>
              <a:rPr lang="en-GB" altLang="de-DE" sz="2400" dirty="0" err="1"/>
              <a:t>k</a:t>
            </a:r>
            <a:r>
              <a:rPr lang="en-GB" altLang="de-DE" sz="2400" baseline="-25000" dirty="0" err="1"/>
              <a:t>z</a:t>
            </a:r>
            <a:r>
              <a:rPr lang="en-GB" altLang="de-DE" sz="2400" baseline="-25000" dirty="0"/>
              <a:t> </a:t>
            </a:r>
            <a:r>
              <a:rPr lang="en-GB" altLang="de-DE" sz="2400" dirty="0"/>
              <a:t> / </a:t>
            </a:r>
            <a:r>
              <a:rPr lang="en-GB" altLang="de-DE" sz="2400" baseline="30000" dirty="0"/>
              <a:t> </a:t>
            </a:r>
            <a:r>
              <a:rPr lang="en-GB" altLang="de-DE" sz="2400" dirty="0" err="1">
                <a:latin typeface="Symbol" panose="05050102010706020507" pitchFamily="18" charset="2"/>
              </a:rPr>
              <a:t>e</a:t>
            </a:r>
            <a:r>
              <a:rPr lang="en-GB" altLang="de-DE" sz="2400" baseline="-25000" dirty="0" err="1"/>
              <a:t>x</a:t>
            </a:r>
            <a:r>
              <a:rPr lang="en-GB" altLang="de-DE" sz="2400" dirty="0" err="1"/>
              <a:t>k</a:t>
            </a:r>
            <a:r>
              <a:rPr lang="en-GB" altLang="de-DE" sz="2400" baseline="-25000" dirty="0" err="1"/>
              <a:t>x</a:t>
            </a:r>
            <a:r>
              <a:rPr lang="en-GB" altLang="de-DE" sz="2400" baseline="-25000" dirty="0"/>
              <a:t> </a:t>
            </a:r>
            <a:r>
              <a:rPr lang="de-DE" sz="2400" dirty="0"/>
              <a:t>T </a:t>
            </a:r>
            <a:r>
              <a:rPr lang="de-DE" sz="2400" dirty="0" err="1"/>
              <a:t>with</a:t>
            </a:r>
            <a:r>
              <a:rPr lang="de-DE" sz="2400" dirty="0"/>
              <a:t> </a:t>
            </a:r>
            <a:r>
              <a:rPr lang="de-DE" sz="2400" b="1" dirty="0"/>
              <a:t>T=1 </a:t>
            </a:r>
            <a:r>
              <a:rPr lang="de-DE" sz="2400" dirty="0" err="1"/>
              <a:t>equipartion</a:t>
            </a:r>
            <a:r>
              <a:rPr lang="de-DE" sz="2400" dirty="0"/>
              <a:t> </a:t>
            </a:r>
          </a:p>
          <a:p>
            <a:pPr marL="400050" lvl="1" indent="0">
              <a:buNone/>
            </a:pPr>
            <a:r>
              <a:rPr lang="de-DE" sz="2400" b="1" dirty="0"/>
              <a:t>„Stability Charts“: </a:t>
            </a:r>
            <a:r>
              <a:rPr lang="de-DE" sz="2400" dirty="0" err="1"/>
              <a:t>calculated</a:t>
            </a:r>
            <a:r>
              <a:rPr lang="de-DE" sz="2400" dirty="0"/>
              <a:t> </a:t>
            </a:r>
            <a:r>
              <a:rPr lang="de-DE" sz="2400" b="1" dirty="0" err="1"/>
              <a:t>analytically</a:t>
            </a:r>
            <a:r>
              <a:rPr lang="de-DE" sz="2400" dirty="0"/>
              <a:t> </a:t>
            </a:r>
            <a:r>
              <a:rPr lang="de-DE" sz="2400" dirty="0" err="1"/>
              <a:t>from</a:t>
            </a:r>
            <a:r>
              <a:rPr lang="de-DE" sz="2400" dirty="0"/>
              <a:t> </a:t>
            </a:r>
            <a:r>
              <a:rPr lang="de-DE" sz="2400" b="1" dirty="0" err="1"/>
              <a:t>Vlasov</a:t>
            </a:r>
            <a:r>
              <a:rPr lang="de-DE" sz="2400" b="1" dirty="0"/>
              <a:t> </a:t>
            </a:r>
            <a:r>
              <a:rPr lang="de-DE" sz="2400" b="1" dirty="0" err="1"/>
              <a:t>equation</a:t>
            </a:r>
            <a:r>
              <a:rPr lang="de-DE" sz="2400" b="1" dirty="0"/>
              <a:t>  - </a:t>
            </a:r>
            <a:r>
              <a:rPr lang="de-DE" sz="2400" b="1" dirty="0" err="1"/>
              <a:t>effort</a:t>
            </a:r>
            <a:r>
              <a:rPr lang="de-DE" sz="2400" b="1" dirty="0"/>
              <a:t> </a:t>
            </a:r>
            <a:r>
              <a:rPr lang="de-DE" sz="2400" b="1" dirty="0" err="1"/>
              <a:t>far</a:t>
            </a:r>
            <a:r>
              <a:rPr lang="de-DE" sz="2400" b="1" dirty="0"/>
              <a:t> </a:t>
            </a:r>
            <a:r>
              <a:rPr lang="de-DE" sz="2400" b="1" dirty="0" err="1"/>
              <a:t>above</a:t>
            </a:r>
            <a:r>
              <a:rPr lang="de-DE" sz="2400" b="1" dirty="0"/>
              <a:t> </a:t>
            </a:r>
            <a:r>
              <a:rPr lang="de-DE" sz="2400" b="1" dirty="0" err="1"/>
              <a:t>our</a:t>
            </a:r>
            <a:r>
              <a:rPr lang="de-DE" sz="2400" b="1" dirty="0"/>
              <a:t> 1983 </a:t>
            </a:r>
            <a:r>
              <a:rPr lang="de-DE" sz="2400" b="1" dirty="0" err="1"/>
              <a:t>paper</a:t>
            </a:r>
            <a:endParaRPr lang="de-DE" sz="2400" b="1" dirty="0"/>
          </a:p>
          <a:p>
            <a:pPr marL="400050" lvl="1" indent="0">
              <a:buNone/>
            </a:pPr>
            <a:r>
              <a:rPr lang="en-GB" sz="2100" i="1" dirty="0"/>
              <a:t>I. Hofmann: Stability of anisotropic beams with space charge, Phys. Rev. E 57, 1998</a:t>
            </a:r>
            <a:endParaRPr lang="en-GB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3E4B6-81D9-49D1-8A57-CE1F19BBA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21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96AA292-47F7-416A-98FB-45692F071BA1}"/>
              </a:ext>
            </a:extLst>
          </p:cNvPr>
          <p:cNvSpPr txBox="1">
            <a:spLocks/>
          </p:cNvSpPr>
          <p:nvPr/>
        </p:nvSpPr>
        <p:spPr>
          <a:xfrm>
            <a:off x="6197549" y="3073959"/>
            <a:ext cx="30963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2000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DD97A2-65CE-4BF4-83BF-5D3A50A6DD6C}"/>
              </a:ext>
            </a:extLst>
          </p:cNvPr>
          <p:cNvSpPr txBox="1"/>
          <p:nvPr/>
        </p:nvSpPr>
        <p:spPr>
          <a:xfrm>
            <a:off x="5439932" y="2700576"/>
            <a:ext cx="3336777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lvl="1" indent="0">
              <a:buNone/>
            </a:pPr>
            <a:r>
              <a:rPr lang="de-DE" sz="2000" b="1" dirty="0" err="1"/>
              <a:t>Automatic</a:t>
            </a:r>
            <a:r>
              <a:rPr lang="de-DE" sz="2000" b="1" dirty="0"/>
              <a:t> </a:t>
            </a:r>
            <a:r>
              <a:rPr lang="de-DE" sz="2000" b="1" dirty="0" err="1"/>
              <a:t>plots</a:t>
            </a:r>
            <a:r>
              <a:rPr lang="de-DE" sz="2000" b="1" dirty="0"/>
              <a:t> on</a:t>
            </a:r>
          </a:p>
          <a:p>
            <a:pPr marL="400050" lvl="1" indent="0">
              <a:buNone/>
            </a:pPr>
            <a:r>
              <a:rPr lang="de-DE" sz="2000" b="1" dirty="0"/>
              <a:t>TRACEWIN (</a:t>
            </a:r>
            <a:r>
              <a:rPr lang="de-DE" sz="2000" b="1" dirty="0" err="1"/>
              <a:t>S</a:t>
            </a:r>
            <a:r>
              <a:rPr lang="de-DE" sz="2000" dirty="0" err="1"/>
              <a:t>aclay</a:t>
            </a:r>
            <a:r>
              <a:rPr lang="de-DE" sz="2000" dirty="0"/>
              <a:t> </a:t>
            </a:r>
            <a:r>
              <a:rPr lang="de-DE" sz="2000" dirty="0" err="1"/>
              <a:t>group</a:t>
            </a:r>
            <a:r>
              <a:rPr lang="de-DE" sz="2000" dirty="0"/>
              <a:t>) </a:t>
            </a:r>
            <a:r>
              <a:rPr lang="de-DE" sz="2000" dirty="0" err="1"/>
              <a:t>allowed</a:t>
            </a:r>
            <a:r>
              <a:rPr lang="de-DE" sz="2000" dirty="0"/>
              <a:t> </a:t>
            </a:r>
            <a:r>
              <a:rPr lang="de-DE" sz="2000" dirty="0" err="1"/>
              <a:t>visualizing</a:t>
            </a:r>
            <a:r>
              <a:rPr lang="de-DE" sz="2000" b="1" dirty="0"/>
              <a:t> </a:t>
            </a:r>
            <a:r>
              <a:rPr lang="de-DE" sz="2000" b="1" dirty="0" err="1"/>
              <a:t>coherent</a:t>
            </a:r>
            <a:r>
              <a:rPr lang="de-DE" sz="2000" b="1" dirty="0"/>
              <a:t> </a:t>
            </a:r>
            <a:r>
              <a:rPr lang="de-DE" sz="2000" b="1" dirty="0" err="1"/>
              <a:t>mode</a:t>
            </a:r>
            <a:r>
              <a:rPr lang="de-DE" sz="2000" b="1" dirty="0"/>
              <a:t> </a:t>
            </a:r>
            <a:r>
              <a:rPr lang="de-DE" sz="2000" b="1" dirty="0" err="1"/>
              <a:t>stopbands</a:t>
            </a:r>
            <a:r>
              <a:rPr lang="de-DE" sz="2000" b="1" dirty="0"/>
              <a:t> </a:t>
            </a:r>
            <a:r>
              <a:rPr lang="de-DE" sz="2000" dirty="0"/>
              <a:t>on </a:t>
            </a:r>
            <a:r>
              <a:rPr lang="en-GB" altLang="de-DE" sz="2000" dirty="0" err="1"/>
              <a:t>k</a:t>
            </a:r>
            <a:r>
              <a:rPr lang="en-GB" altLang="de-DE" sz="2000" baseline="-25000" dirty="0" err="1"/>
              <a:t>z</a:t>
            </a:r>
            <a:r>
              <a:rPr lang="en-GB" altLang="de-DE" sz="2000" baseline="-25000" dirty="0"/>
              <a:t> </a:t>
            </a:r>
            <a:r>
              <a:rPr lang="en-GB" altLang="de-DE" sz="2000" dirty="0"/>
              <a:t>/</a:t>
            </a:r>
            <a:r>
              <a:rPr lang="en-GB" altLang="de-DE" sz="2000" dirty="0" err="1"/>
              <a:t>k</a:t>
            </a:r>
            <a:r>
              <a:rPr lang="en-GB" altLang="de-DE" sz="2000" baseline="-25000" dirty="0" err="1"/>
              <a:t>x</a:t>
            </a:r>
            <a:r>
              <a:rPr lang="de-DE" altLang="de-DE" sz="2000" baseline="-25000" dirty="0"/>
              <a:t> </a:t>
            </a:r>
            <a:r>
              <a:rPr lang="de-DE" sz="2000" dirty="0"/>
              <a:t>plane</a:t>
            </a:r>
          </a:p>
          <a:p>
            <a:pPr marL="400050" lvl="1" indent="0">
              <a:buNone/>
            </a:pPr>
            <a:endParaRPr lang="de-DE" sz="2000" dirty="0"/>
          </a:p>
          <a:p>
            <a:pPr marL="400050" lvl="1" indent="0">
              <a:buNone/>
            </a:pPr>
            <a:r>
              <a:rPr lang="de-DE" sz="2000" b="1" dirty="0"/>
              <a:t>Note:</a:t>
            </a:r>
            <a:r>
              <a:rPr lang="de-DE" sz="2000" dirty="0"/>
              <a:t> Also </a:t>
            </a:r>
            <a:r>
              <a:rPr lang="de-DE" sz="2000" b="1" dirty="0" err="1"/>
              <a:t>incoherent</a:t>
            </a:r>
            <a:r>
              <a:rPr lang="de-DE" sz="2000" b="1" dirty="0"/>
              <a:t> </a:t>
            </a:r>
            <a:r>
              <a:rPr lang="de-DE" sz="2000" b="1" dirty="0" err="1"/>
              <a:t>resonances</a:t>
            </a:r>
            <a:r>
              <a:rPr lang="de-DE" sz="2000" dirty="0"/>
              <a:t> </a:t>
            </a:r>
            <a:r>
              <a:rPr lang="de-DE" sz="2000" dirty="0" err="1"/>
              <a:t>driven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b="1" dirty="0" err="1"/>
              <a:t>space</a:t>
            </a:r>
            <a:r>
              <a:rPr lang="de-DE" sz="2000" b="1" dirty="0"/>
              <a:t> </a:t>
            </a:r>
            <a:r>
              <a:rPr lang="de-DE" sz="2000" b="1" dirty="0" err="1"/>
              <a:t>charge</a:t>
            </a:r>
            <a:r>
              <a:rPr lang="de-DE" sz="2000" b="1" dirty="0"/>
              <a:t> </a:t>
            </a:r>
            <a:r>
              <a:rPr lang="de-DE" sz="2000" dirty="0"/>
              <a:t>possible in </a:t>
            </a:r>
            <a:r>
              <a:rPr lang="de-DE" sz="2000" dirty="0" err="1"/>
              <a:t>these</a:t>
            </a:r>
            <a:r>
              <a:rPr lang="de-DE" sz="2000" dirty="0"/>
              <a:t> bands </a:t>
            </a:r>
          </a:p>
          <a:p>
            <a:pPr marL="400050" lvl="1" indent="0">
              <a:buNone/>
            </a:pPr>
            <a:r>
              <a:rPr lang="de-DE" i="1" dirty="0"/>
              <a:t>Hofmann, </a:t>
            </a:r>
            <a:r>
              <a:rPr lang="de-DE" i="1" dirty="0" err="1"/>
              <a:t>Oeftiger</a:t>
            </a:r>
            <a:r>
              <a:rPr lang="de-DE" i="1" dirty="0"/>
              <a:t>, </a:t>
            </a:r>
            <a:r>
              <a:rPr lang="de-DE" i="1" dirty="0" err="1"/>
              <a:t>Boine</a:t>
            </a:r>
            <a:r>
              <a:rPr lang="de-DE" i="1" dirty="0"/>
              <a:t>-Frankenheim, PRAB  24(2021)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4B760F-8A83-46A2-878B-281559B268A0}"/>
              </a:ext>
            </a:extLst>
          </p:cNvPr>
          <p:cNvGrpSpPr/>
          <p:nvPr/>
        </p:nvGrpSpPr>
        <p:grpSpPr>
          <a:xfrm>
            <a:off x="226212" y="2505357"/>
            <a:ext cx="5414703" cy="4081743"/>
            <a:chOff x="323528" y="2358234"/>
            <a:chExt cx="5414703" cy="408174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9AE53A4-A8DA-4B54-AD3C-CE5A7FBED661}"/>
                </a:ext>
              </a:extLst>
            </p:cNvPr>
            <p:cNvGrpSpPr/>
            <p:nvPr/>
          </p:nvGrpSpPr>
          <p:grpSpPr>
            <a:xfrm>
              <a:off x="323528" y="2358234"/>
              <a:ext cx="5414703" cy="4081743"/>
              <a:chOff x="1115616" y="4237645"/>
              <a:chExt cx="5935596" cy="402382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1E93A5F-6992-4EF4-B4E6-4848066FE265}"/>
                  </a:ext>
                </a:extLst>
              </p:cNvPr>
              <p:cNvGrpSpPr/>
              <p:nvPr/>
            </p:nvGrpSpPr>
            <p:grpSpPr>
              <a:xfrm>
                <a:off x="1115616" y="4403662"/>
                <a:ext cx="5935596" cy="3857807"/>
                <a:chOff x="1225579" y="3294649"/>
                <a:chExt cx="5935596" cy="3857807"/>
              </a:xfrm>
            </p:grpSpPr>
            <p:grpSp>
              <p:nvGrpSpPr>
                <p:cNvPr id="34" name="Group 13">
                  <a:extLst>
                    <a:ext uri="{FF2B5EF4-FFF2-40B4-BE49-F238E27FC236}">
                      <a16:creationId xmlns:a16="http://schemas.microsoft.com/office/drawing/2014/main" id="{CDAB2F0E-4FDA-420C-A87E-82ABFBB121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25579" y="3294649"/>
                  <a:ext cx="5935596" cy="3857807"/>
                  <a:chOff x="1257546" y="-80439"/>
                  <a:chExt cx="6556374" cy="4223324"/>
                </a:xfrm>
              </p:grpSpPr>
              <p:pic>
                <p:nvPicPr>
                  <p:cNvPr id="36" name="Picture 2" descr="Q:\Eigene Dateien\GSI-files\HB2012-contributed-simul\void chart.png">
                    <a:extLst>
                      <a:ext uri="{FF2B5EF4-FFF2-40B4-BE49-F238E27FC236}">
                        <a16:creationId xmlns:a16="http://schemas.microsoft.com/office/drawing/2014/main" id="{983EE6D0-A443-46D3-8656-93555ADD68E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57546" y="209950"/>
                    <a:ext cx="6556374" cy="39329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7" name="Rectangle 2">
                    <a:extLst>
                      <a:ext uri="{FF2B5EF4-FFF2-40B4-BE49-F238E27FC236}">
                        <a16:creationId xmlns:a16="http://schemas.microsoft.com/office/drawing/2014/main" id="{D73C9DC8-268E-4511-A90E-E2D3AB9D7D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67400" y="681335"/>
                    <a:ext cx="1051891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de-DE" sz="2400" dirty="0" err="1">
                        <a:latin typeface="Symbol" panose="05050102010706020507" pitchFamily="18" charset="2"/>
                      </a:rPr>
                      <a:t>e</a:t>
                    </a:r>
                    <a:r>
                      <a:rPr lang="en-US" altLang="de-DE" sz="2400" baseline="-25000" dirty="0" err="1"/>
                      <a:t>z</a:t>
                    </a:r>
                    <a:r>
                      <a:rPr lang="en-US" altLang="de-DE" sz="2400" dirty="0"/>
                      <a:t>/</a:t>
                    </a:r>
                    <a:r>
                      <a:rPr lang="en-US" altLang="de-DE" sz="2400" dirty="0">
                        <a:latin typeface="Symbol" panose="05050102010706020507" pitchFamily="18" charset="2"/>
                      </a:rPr>
                      <a:t>e</a:t>
                    </a:r>
                    <a:r>
                      <a:rPr lang="en-US" altLang="de-DE" sz="2400" baseline="-25000" dirty="0"/>
                      <a:t>x</a:t>
                    </a:r>
                    <a:r>
                      <a:rPr lang="en-US" altLang="de-DE" sz="2400" dirty="0"/>
                      <a:t>=3</a:t>
                    </a:r>
                  </a:p>
                </p:txBody>
              </p:sp>
              <p:sp>
                <p:nvSpPr>
                  <p:cNvPr id="38" name="TextBox 3">
                    <a:extLst>
                      <a:ext uri="{FF2B5EF4-FFF2-40B4-BE49-F238E27FC236}">
                        <a16:creationId xmlns:a16="http://schemas.microsoft.com/office/drawing/2014/main" id="{9DB7EF03-4CB7-4F10-A989-93CD84E06CA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48910" y="125613"/>
                    <a:ext cx="681310" cy="3968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de-DE" b="1" dirty="0"/>
                      <a:t>T=1</a:t>
                    </a:r>
                  </a:p>
                </p:txBody>
              </p: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4D923ACF-73AA-4123-8C81-9D98F0464BBE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607772" y="364173"/>
                    <a:ext cx="0" cy="3317371"/>
                  </a:xfrm>
                  <a:prstGeom prst="line">
                    <a:avLst/>
                  </a:prstGeom>
                  <a:ln w="28575">
                    <a:solidFill>
                      <a:srgbClr val="00B05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509AA8B4-5275-4810-93AD-96BC50ED91AA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334971" y="349888"/>
                    <a:ext cx="0" cy="3317371"/>
                  </a:xfrm>
                  <a:prstGeom prst="line">
                    <a:avLst/>
                  </a:prstGeom>
                  <a:ln w="28575">
                    <a:solidFill>
                      <a:srgbClr val="00B05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7D683066-0DD7-4E2F-B13D-FAC43C9183A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752109" y="351475"/>
                    <a:ext cx="0" cy="331737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TextBox 6">
                    <a:extLst>
                      <a:ext uri="{FF2B5EF4-FFF2-40B4-BE49-F238E27FC236}">
                        <a16:creationId xmlns:a16="http://schemas.microsoft.com/office/drawing/2014/main" id="{84180C16-B39A-4F70-B680-69B175F7697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4500" y="59836"/>
                    <a:ext cx="248786" cy="3692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de-DE" dirty="0">
                        <a:solidFill>
                          <a:srgbClr val="C00000"/>
                        </a:solidFill>
                      </a:rPr>
                      <a:t> </a:t>
                    </a:r>
                  </a:p>
                </p:txBody>
              </p:sp>
              <p:sp>
                <p:nvSpPr>
                  <p:cNvPr id="43" name="TextBox 17">
                    <a:extLst>
                      <a:ext uri="{FF2B5EF4-FFF2-40B4-BE49-F238E27FC236}">
                        <a16:creationId xmlns:a16="http://schemas.microsoft.com/office/drawing/2014/main" id="{56A0E503-2D86-46BA-B114-B2DF96D8331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59111" y="-80439"/>
                    <a:ext cx="594106" cy="3968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de-DE" dirty="0"/>
                      <a:t>3</a:t>
                    </a:r>
                    <a:r>
                      <a:rPr lang="en-US" altLang="de-DE" baseline="30000" dirty="0"/>
                      <a:t>rd</a:t>
                    </a:r>
                    <a:r>
                      <a:rPr lang="en-US" altLang="de-DE" dirty="0"/>
                      <a:t> </a:t>
                    </a:r>
                  </a:p>
                </p:txBody>
              </p:sp>
              <p:sp>
                <p:nvSpPr>
                  <p:cNvPr id="44" name="TextBox 18">
                    <a:extLst>
                      <a:ext uri="{FF2B5EF4-FFF2-40B4-BE49-F238E27FC236}">
                        <a16:creationId xmlns:a16="http://schemas.microsoft.com/office/drawing/2014/main" id="{F8570859-93D8-4044-93AB-7A199F87AA2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15330" y="51310"/>
                    <a:ext cx="505267" cy="3692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de-DE" dirty="0"/>
                      <a:t>4</a:t>
                    </a:r>
                    <a:r>
                      <a:rPr lang="en-US" altLang="de-DE" baseline="30000" dirty="0"/>
                      <a:t>th</a:t>
                    </a:r>
                    <a:r>
                      <a:rPr lang="en-US" altLang="de-DE" dirty="0">
                        <a:solidFill>
                          <a:srgbClr val="00B050"/>
                        </a:solidFill>
                      </a:rPr>
                      <a:t> </a:t>
                    </a:r>
                  </a:p>
                </p:txBody>
              </p:sp>
            </p:grpSp>
            <p:sp>
              <p:nvSpPr>
                <p:cNvPr id="35" name="TextBox 3">
                  <a:extLst>
                    <a:ext uri="{FF2B5EF4-FFF2-40B4-BE49-F238E27FC236}">
                      <a16:creationId xmlns:a16="http://schemas.microsoft.com/office/drawing/2014/main" id="{302B5770-9372-4E43-8AFE-43DD07413A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438572" y="4337298"/>
                  <a:ext cx="142539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de-DE" sz="1600" dirty="0" err="1"/>
                    <a:t>equipartioned</a:t>
                  </a:r>
                  <a:endParaRPr lang="en-US" altLang="de-DE" sz="1600" dirty="0"/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179E136-0DB5-48BD-9449-74D557E79232}"/>
                  </a:ext>
                </a:extLst>
              </p:cNvPr>
              <p:cNvSpPr txBox="1"/>
              <p:nvPr/>
            </p:nvSpPr>
            <p:spPr>
              <a:xfrm>
                <a:off x="2826310" y="4281165"/>
                <a:ext cx="10533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de-DE" dirty="0"/>
                  <a:t>2k</a:t>
                </a:r>
                <a:r>
                  <a:rPr lang="en-US" altLang="de-DE" baseline="-25000" dirty="0"/>
                  <a:t>z </a:t>
                </a:r>
                <a:r>
                  <a:rPr lang="en-US" altLang="de-DE" dirty="0"/>
                  <a:t>=2k</a:t>
                </a:r>
                <a:r>
                  <a:rPr lang="en-US" altLang="de-DE" baseline="-25000" dirty="0"/>
                  <a:t>x                       </a:t>
                </a:r>
                <a:r>
                  <a:rPr lang="en-US" altLang="de-DE" dirty="0"/>
                  <a:t>   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51CC41-EA31-42A9-9785-1D26CC9C5439}"/>
                  </a:ext>
                </a:extLst>
              </p:cNvPr>
              <p:cNvSpPr txBox="1"/>
              <p:nvPr/>
            </p:nvSpPr>
            <p:spPr>
              <a:xfrm rot="16200000">
                <a:off x="2030535" y="5315178"/>
                <a:ext cx="2542079" cy="387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de-DE" dirty="0">
                    <a:solidFill>
                      <a:schemeClr val="bg1"/>
                    </a:solidFill>
                  </a:rPr>
                  <a:t>octupolar mode</a:t>
                </a:r>
                <a:r>
                  <a:rPr lang="en-US" altLang="de-DE" baseline="-25000" dirty="0">
                    <a:solidFill>
                      <a:schemeClr val="bg1"/>
                    </a:solidFill>
                  </a:rPr>
                  <a:t>                       </a:t>
                </a:r>
                <a:r>
                  <a:rPr lang="en-US" altLang="de-DE" dirty="0">
                    <a:solidFill>
                      <a:schemeClr val="bg1"/>
                    </a:solidFill>
                  </a:rPr>
                  <a:t>   </a:t>
                </a:r>
              </a:p>
            </p:txBody>
          </p:sp>
        </p:grpSp>
        <p:sp>
          <p:nvSpPr>
            <p:cNvPr id="25" name="TextBox 17">
              <a:extLst>
                <a:ext uri="{FF2B5EF4-FFF2-40B4-BE49-F238E27FC236}">
                  <a16:creationId xmlns:a16="http://schemas.microsoft.com/office/drawing/2014/main" id="{DE9A1C7A-5D93-4FDA-8EA4-EC9B499CC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0921" y="2556050"/>
              <a:ext cx="5132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de-DE" dirty="0"/>
                <a:t>3</a:t>
              </a:r>
              <a:r>
                <a:rPr lang="en-US" altLang="de-DE" baseline="30000" dirty="0"/>
                <a:t>rd</a:t>
              </a:r>
              <a:r>
                <a:rPr lang="en-US" altLang="de-DE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5102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4B605-BBB1-4113-A7B6-B017CF442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66" y="146802"/>
            <a:ext cx="8229600" cy="834439"/>
          </a:xfrm>
        </p:spPr>
        <p:txBody>
          <a:bodyPr>
            <a:normAutofit/>
          </a:bodyPr>
          <a:lstStyle/>
          <a:p>
            <a:r>
              <a:rPr lang="de-DE" sz="3600" b="1" dirty="0"/>
              <a:t>Landau </a:t>
            </a:r>
            <a:r>
              <a:rPr lang="de-DE" sz="3600" b="1" dirty="0" err="1"/>
              <a:t>damping</a:t>
            </a:r>
            <a:r>
              <a:rPr lang="de-DE" sz="3600" b="1" dirty="0"/>
              <a:t> in </a:t>
            </a:r>
            <a:r>
              <a:rPr lang="de-DE" sz="3600" b="1" dirty="0" err="1"/>
              <a:t>anisotropic</a:t>
            </a:r>
            <a:r>
              <a:rPr lang="de-DE" sz="3600" b="1" dirty="0"/>
              <a:t> </a:t>
            </a:r>
            <a:r>
              <a:rPr lang="de-DE" sz="3600" b="1" dirty="0" err="1"/>
              <a:t>beams</a:t>
            </a:r>
            <a:r>
              <a:rPr lang="de-DE" sz="3600" b="1" dirty="0"/>
              <a:t> </a:t>
            </a:r>
            <a:endParaRPr lang="en-GB" sz="36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A24E38-37E4-48B7-8129-40FF795C4A39}"/>
              </a:ext>
            </a:extLst>
          </p:cNvPr>
          <p:cNvSpPr txBox="1"/>
          <p:nvPr/>
        </p:nvSpPr>
        <p:spPr>
          <a:xfrm>
            <a:off x="979900" y="2362184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>
                <a:solidFill>
                  <a:srgbClr val="00B050"/>
                </a:solidFill>
              </a:rPr>
              <a:t>x</a:t>
            </a:r>
            <a:endParaRPr lang="en-GB" sz="3600" b="1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4B8D70-8083-4C2A-BFB5-DFB85CF85F64}"/>
              </a:ext>
            </a:extLst>
          </p:cNvPr>
          <p:cNvSpPr txBox="1"/>
          <p:nvPr/>
        </p:nvSpPr>
        <p:spPr>
          <a:xfrm>
            <a:off x="2169244" y="2347023"/>
            <a:ext cx="402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>
                <a:solidFill>
                  <a:srgbClr val="FFC000"/>
                </a:solidFill>
              </a:rPr>
              <a:t>y</a:t>
            </a:r>
            <a:endParaRPr lang="en-GB" sz="3600" b="1" dirty="0">
              <a:solidFill>
                <a:srgbClr val="FFC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15B523-C1C6-4AE9-AD72-B00EFCF2A484}"/>
              </a:ext>
            </a:extLst>
          </p:cNvPr>
          <p:cNvSpPr txBox="1"/>
          <p:nvPr/>
        </p:nvSpPr>
        <p:spPr>
          <a:xfrm>
            <a:off x="4872107" y="2492896"/>
            <a:ext cx="813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>
                <a:solidFill>
                  <a:srgbClr val="00B050"/>
                </a:solidFill>
              </a:rPr>
              <a:t>x/y</a:t>
            </a:r>
            <a:endParaRPr lang="en-GB" sz="3600" b="1" dirty="0">
              <a:solidFill>
                <a:srgbClr val="00B05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6554AF-5CF9-4B03-9EE4-1D89F8DF9569}"/>
              </a:ext>
            </a:extLst>
          </p:cNvPr>
          <p:cNvSpPr txBox="1"/>
          <p:nvPr/>
        </p:nvSpPr>
        <p:spPr>
          <a:xfrm>
            <a:off x="7482145" y="2492896"/>
            <a:ext cx="36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>
                <a:solidFill>
                  <a:srgbClr val="FFC000"/>
                </a:solidFill>
              </a:rPr>
              <a:t>z</a:t>
            </a:r>
            <a:endParaRPr lang="en-GB" sz="3600" b="1" dirty="0">
              <a:solidFill>
                <a:srgbClr val="FFC00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1528F4F-5A43-4A03-94DE-0C0E971CBD4F}"/>
              </a:ext>
            </a:extLst>
          </p:cNvPr>
          <p:cNvGrpSpPr/>
          <p:nvPr/>
        </p:nvGrpSpPr>
        <p:grpSpPr>
          <a:xfrm>
            <a:off x="1401058" y="1737678"/>
            <a:ext cx="2808313" cy="2452623"/>
            <a:chOff x="1401058" y="1737678"/>
            <a:chExt cx="2808313" cy="245262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2B0960E-8B80-4FBA-A43F-EFF727E30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2604584" y="2585514"/>
              <a:ext cx="401261" cy="2808313"/>
            </a:xfrm>
            <a:prstGeom prst="rect">
              <a:avLst/>
            </a:prstGeom>
          </p:spPr>
        </p:pic>
        <p:sp>
          <p:nvSpPr>
            <p:cNvPr id="11" name="Flowchart: Delay 10">
              <a:extLst>
                <a:ext uri="{FF2B5EF4-FFF2-40B4-BE49-F238E27FC236}">
                  <a16:creationId xmlns:a16="http://schemas.microsoft.com/office/drawing/2014/main" id="{D8ECCE33-F7DC-4FC6-80B8-2B6FDEBC0943}"/>
                </a:ext>
              </a:extLst>
            </p:cNvPr>
            <p:cNvSpPr/>
            <p:nvPr/>
          </p:nvSpPr>
          <p:spPr>
            <a:xfrm rot="16200000">
              <a:off x="1110439" y="2912138"/>
              <a:ext cx="1368152" cy="786914"/>
            </a:xfrm>
            <a:prstGeom prst="flowChartDelay">
              <a:avLst/>
            </a:prstGeom>
            <a:noFill/>
            <a:ln w="57150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C00000"/>
                </a:solidFill>
              </a:endParaRPr>
            </a:p>
          </p:txBody>
        </p:sp>
        <p:sp>
          <p:nvSpPr>
            <p:cNvPr id="19" name="Flowchart: Delay 18">
              <a:extLst>
                <a:ext uri="{FF2B5EF4-FFF2-40B4-BE49-F238E27FC236}">
                  <a16:creationId xmlns:a16="http://schemas.microsoft.com/office/drawing/2014/main" id="{B96E257C-B6C0-4D98-BC38-075E769C0905}"/>
                </a:ext>
              </a:extLst>
            </p:cNvPr>
            <p:cNvSpPr/>
            <p:nvPr/>
          </p:nvSpPr>
          <p:spPr>
            <a:xfrm rot="16200000">
              <a:off x="1110440" y="2912137"/>
              <a:ext cx="1368152" cy="786914"/>
            </a:xfrm>
            <a:prstGeom prst="flowChartDelay">
              <a:avLst/>
            </a:prstGeom>
            <a:noFill/>
            <a:ln w="57150">
              <a:solidFill>
                <a:srgbClr val="FFC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C00000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FB89F7B-AACA-4244-A888-46ED7B658A69}"/>
                </a:ext>
              </a:extLst>
            </p:cNvPr>
            <p:cNvCxnSpPr>
              <a:cxnSpLocks/>
            </p:cNvCxnSpPr>
            <p:nvPr/>
          </p:nvCxnSpPr>
          <p:spPr>
            <a:xfrm>
              <a:off x="2000793" y="1737678"/>
              <a:ext cx="0" cy="225199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A47991-1806-4272-AD27-EE1B9F068AF8}"/>
              </a:ext>
            </a:extLst>
          </p:cNvPr>
          <p:cNvGrpSpPr/>
          <p:nvPr/>
        </p:nvGrpSpPr>
        <p:grpSpPr>
          <a:xfrm>
            <a:off x="5739050" y="1988840"/>
            <a:ext cx="2808313" cy="2201461"/>
            <a:chOff x="5652120" y="1908451"/>
            <a:chExt cx="2808313" cy="2201461"/>
          </a:xfrm>
        </p:grpSpPr>
        <p:sp>
          <p:nvSpPr>
            <p:cNvPr id="22" name="Flowchart: Delay 21">
              <a:extLst>
                <a:ext uri="{FF2B5EF4-FFF2-40B4-BE49-F238E27FC236}">
                  <a16:creationId xmlns:a16="http://schemas.microsoft.com/office/drawing/2014/main" id="{50535237-BABA-4B27-B7EE-16CA71DA385E}"/>
                </a:ext>
              </a:extLst>
            </p:cNvPr>
            <p:cNvSpPr/>
            <p:nvPr/>
          </p:nvSpPr>
          <p:spPr>
            <a:xfrm rot="16200000">
              <a:off x="5374566" y="2831747"/>
              <a:ext cx="1368152" cy="786914"/>
            </a:xfrm>
            <a:prstGeom prst="flowChartDelay">
              <a:avLst/>
            </a:prstGeom>
            <a:noFill/>
            <a:ln w="57150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C00000"/>
                </a:solidFill>
              </a:endParaRPr>
            </a:p>
          </p:txBody>
        </p:sp>
        <p:sp>
          <p:nvSpPr>
            <p:cNvPr id="23" name="Flowchart: Delay 22">
              <a:extLst>
                <a:ext uri="{FF2B5EF4-FFF2-40B4-BE49-F238E27FC236}">
                  <a16:creationId xmlns:a16="http://schemas.microsoft.com/office/drawing/2014/main" id="{A80736AA-D57E-46BA-A908-37D6EA188037}"/>
                </a:ext>
              </a:extLst>
            </p:cNvPr>
            <p:cNvSpPr/>
            <p:nvPr/>
          </p:nvSpPr>
          <p:spPr>
            <a:xfrm rot="16200000">
              <a:off x="5809202" y="2397111"/>
              <a:ext cx="1368152" cy="1656184"/>
            </a:xfrm>
            <a:prstGeom prst="flowChartDelay">
              <a:avLst/>
            </a:prstGeom>
            <a:noFill/>
            <a:ln w="57150">
              <a:solidFill>
                <a:srgbClr val="FFC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C00000"/>
                </a:solidFill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32CC348-9212-4F41-A316-88C4CD155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6855646" y="2505125"/>
              <a:ext cx="401261" cy="2808313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2EBDB71-40A1-4FBE-8DA3-5D66F6170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06574" y="1908451"/>
              <a:ext cx="10740" cy="200082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E5DC7E6-5A0C-41D9-AFBC-16245E23F2A3}"/>
              </a:ext>
            </a:extLst>
          </p:cNvPr>
          <p:cNvSpPr txBox="1"/>
          <p:nvPr/>
        </p:nvSpPr>
        <p:spPr>
          <a:xfrm>
            <a:off x="1634044" y="4676608"/>
            <a:ext cx="187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/>
              <a:t>isotropic</a:t>
            </a:r>
            <a:endParaRPr lang="en-GB" sz="28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50707C-5A8E-4586-B184-EF9E7B95DFB0}"/>
              </a:ext>
            </a:extLst>
          </p:cNvPr>
          <p:cNvSpPr txBox="1"/>
          <p:nvPr/>
        </p:nvSpPr>
        <p:spPr>
          <a:xfrm>
            <a:off x="5790102" y="4629220"/>
            <a:ext cx="187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/>
              <a:t>anisotropic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338443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54B9-FE06-43C6-A347-40DDE1F74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955" y="222227"/>
            <a:ext cx="8655812" cy="1143000"/>
          </a:xfrm>
        </p:spPr>
        <p:txBody>
          <a:bodyPr>
            <a:normAutofit fontScale="90000"/>
          </a:bodyPr>
          <a:lstStyle/>
          <a:p>
            <a:r>
              <a:rPr lang="en-GB" sz="3600" b="1" i="0" u="none" strike="noStrike" baseline="0" dirty="0"/>
              <a:t>JAEA – ADS: Accelerator Driven Subcritical System </a:t>
            </a:r>
            <a:br>
              <a:rPr lang="en-GB" sz="1800" b="0" i="0" u="none" strike="noStrike" baseline="0" dirty="0"/>
            </a:br>
            <a:r>
              <a:rPr lang="en-GB" sz="2700" b="0" i="0" u="none" strike="noStrike" baseline="0" dirty="0" err="1"/>
              <a:t>s.c</a:t>
            </a:r>
            <a:r>
              <a:rPr lang="en-GB" sz="2700" b="0" i="0" u="none" strike="noStrike" baseline="0" dirty="0"/>
              <a:t> . CW proton </a:t>
            </a:r>
            <a:r>
              <a:rPr lang="en-GB" sz="2700" b="0" i="0" u="none" strike="noStrike" baseline="0" dirty="0" err="1"/>
              <a:t>linac</a:t>
            </a:r>
            <a:r>
              <a:rPr lang="en-GB" sz="2700" b="0" i="0" u="none" strike="noStrike" baseline="0" dirty="0"/>
              <a:t> of 30 MW &amp; subcritical nuclear reactor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4E688-2FBA-4C64-BCCC-4B59D07B6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600200"/>
            <a:ext cx="8229600" cy="4756150"/>
          </a:xfrm>
        </p:spPr>
        <p:txBody>
          <a:bodyPr>
            <a:normAutofit lnSpcReduction="10000"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i="1" dirty="0"/>
          </a:p>
          <a:p>
            <a:pPr marL="0" indent="0">
              <a:buNone/>
            </a:pPr>
            <a:endParaRPr lang="en-GB" sz="2000" i="1" dirty="0"/>
          </a:p>
          <a:p>
            <a:pPr marL="0" indent="0">
              <a:buNone/>
            </a:pPr>
            <a:endParaRPr lang="en-GB" sz="2000" i="1" dirty="0"/>
          </a:p>
          <a:p>
            <a:pPr marL="0" indent="0">
              <a:buNone/>
            </a:pPr>
            <a:r>
              <a:rPr lang="en-GB" sz="2000" i="1" dirty="0"/>
              <a:t>C. </a:t>
            </a:r>
            <a:r>
              <a:rPr lang="en-GB" sz="2000" i="1" dirty="0" err="1"/>
              <a:t>Plostinar</a:t>
            </a:r>
            <a:r>
              <a:rPr lang="en-GB" sz="2000" i="1" dirty="0"/>
              <a:t> et al. , Proc. IPAC'13, Shanghai, China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A4B30-502E-408E-936E-EDE960893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922927-30DB-4E39-A826-6609FE241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3066949"/>
            <a:ext cx="3505532" cy="239532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3B3006B-DD42-447B-9417-B531BD382087}"/>
              </a:ext>
            </a:extLst>
          </p:cNvPr>
          <p:cNvSpPr txBox="1">
            <a:spLocks/>
          </p:cNvSpPr>
          <p:nvPr/>
        </p:nvSpPr>
        <p:spPr>
          <a:xfrm>
            <a:off x="5590202" y="1365227"/>
            <a:ext cx="30963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2000" b="1" dirty="0">
                <a:latin typeface="+mn-lt"/>
              </a:rPr>
              <a:t>A </a:t>
            </a:r>
            <a:r>
              <a:rPr lang="de-DE" sz="2000" b="1" dirty="0" err="1">
                <a:latin typeface="+mn-lt"/>
              </a:rPr>
              <a:t>nearly</a:t>
            </a:r>
            <a:r>
              <a:rPr lang="de-DE" sz="2000" b="1" dirty="0">
                <a:latin typeface="+mn-lt"/>
              </a:rPr>
              <a:t> </a:t>
            </a:r>
            <a:r>
              <a:rPr lang="de-DE" sz="2000" b="1" dirty="0" err="1">
                <a:latin typeface="+mn-lt"/>
              </a:rPr>
              <a:t>equipartitioned</a:t>
            </a:r>
            <a:r>
              <a:rPr lang="de-DE" sz="2000" b="1" dirty="0">
                <a:latin typeface="+mn-lt"/>
              </a:rPr>
              <a:t> design  -  </a:t>
            </a:r>
            <a:r>
              <a:rPr lang="de-DE" sz="2000" b="1" dirty="0" err="1">
                <a:latin typeface="+mn-lt"/>
              </a:rPr>
              <a:t>no</a:t>
            </a:r>
            <a:r>
              <a:rPr lang="de-DE" sz="2000" b="1" dirty="0">
                <a:latin typeface="+mn-lt"/>
              </a:rPr>
              <a:t> </a:t>
            </a:r>
            <a:r>
              <a:rPr lang="de-DE" sz="2000" b="1" dirty="0" err="1">
                <a:latin typeface="+mn-lt"/>
              </a:rPr>
              <a:t>risk</a:t>
            </a:r>
            <a:endParaRPr lang="en-GB" sz="2000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7AFDAF-40F6-43A0-9AB2-809F7F2CA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" y="1573090"/>
            <a:ext cx="5152625" cy="3307506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A3CE2D1B-E98D-46F0-931B-4EB86F134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1302799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b="1" dirty="0"/>
              <a:t>T=1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1872E33-07FC-432F-B876-2002A98A0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1936727"/>
            <a:ext cx="11544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2000" dirty="0" err="1">
                <a:latin typeface="Symbol" panose="05050102010706020507" pitchFamily="18" charset="2"/>
              </a:rPr>
              <a:t>e</a:t>
            </a:r>
            <a:r>
              <a:rPr lang="en-US" altLang="de-DE" sz="2000" baseline="-25000" dirty="0" err="1"/>
              <a:t>z</a:t>
            </a:r>
            <a:r>
              <a:rPr lang="en-US" altLang="de-DE" sz="2000" dirty="0"/>
              <a:t>/</a:t>
            </a:r>
            <a:r>
              <a:rPr lang="en-US" altLang="de-DE" sz="2000" dirty="0">
                <a:latin typeface="Symbol" panose="05050102010706020507" pitchFamily="18" charset="2"/>
              </a:rPr>
              <a:t>e</a:t>
            </a:r>
            <a:r>
              <a:rPr lang="en-US" altLang="de-DE" sz="2000" baseline="-25000" dirty="0"/>
              <a:t>x</a:t>
            </a:r>
            <a:r>
              <a:rPr lang="en-US" altLang="de-DE" sz="2000" dirty="0"/>
              <a:t>=.83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23AFB5-A140-44C8-A41A-C89F29FC753C}"/>
              </a:ext>
            </a:extLst>
          </p:cNvPr>
          <p:cNvGrpSpPr/>
          <p:nvPr/>
        </p:nvGrpSpPr>
        <p:grpSpPr>
          <a:xfrm>
            <a:off x="94307" y="1606115"/>
            <a:ext cx="5152625" cy="3479069"/>
            <a:chOff x="94307" y="1591682"/>
            <a:chExt cx="5152625" cy="330750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03B5E20-B91A-43BC-B3AC-8E1360F37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307" y="1591682"/>
              <a:ext cx="5152625" cy="3307506"/>
            </a:xfrm>
            <a:prstGeom prst="rect">
              <a:avLst/>
            </a:prstGeom>
          </p:spPr>
        </p:pic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DF3BF480-ADD7-41DF-8181-75960A874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341" y="1936727"/>
              <a:ext cx="120417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de-DE" sz="2200" dirty="0" err="1">
                  <a:latin typeface="Symbol" panose="05050102010706020507" pitchFamily="18" charset="2"/>
                </a:rPr>
                <a:t>e</a:t>
              </a:r>
              <a:r>
                <a:rPr lang="en-US" altLang="de-DE" sz="2200" baseline="-25000" dirty="0" err="1"/>
                <a:t>z</a:t>
              </a:r>
              <a:r>
                <a:rPr lang="en-US" altLang="de-DE" sz="2200" dirty="0"/>
                <a:t>/</a:t>
              </a:r>
              <a:r>
                <a:rPr lang="en-US" altLang="de-DE" sz="2200" dirty="0">
                  <a:latin typeface="Symbol" panose="05050102010706020507" pitchFamily="18" charset="2"/>
                </a:rPr>
                <a:t>e</a:t>
              </a:r>
              <a:r>
                <a:rPr lang="en-US" altLang="de-DE" sz="2200" baseline="-25000" dirty="0"/>
                <a:t>x</a:t>
              </a:r>
              <a:r>
                <a:rPr lang="en-US" altLang="de-DE" sz="2000" dirty="0"/>
                <a:t>=.83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4329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25D79-77D3-47F4-AB9D-1A4B80584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24</a:t>
            </a:fld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45E95AF-66DF-4092-ABDC-D81BDD36AA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92735" y="819325"/>
            <a:ext cx="51432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800" i="1" dirty="0"/>
              <a:t>W. </a:t>
            </a:r>
            <a:r>
              <a:rPr lang="en-US" altLang="de-DE" sz="1800" i="1" dirty="0" err="1"/>
              <a:t>Simeoni</a:t>
            </a:r>
            <a:r>
              <a:rPr lang="en-US" altLang="de-DE" sz="1800" i="1" dirty="0"/>
              <a:t> et al, IPAC’11, San Sebastian, Spain</a:t>
            </a:r>
            <a:endParaRPr lang="en-US" altLang="de-DE" sz="2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0F08C3B-6DEE-4773-BBCC-868523398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404" y="-64372"/>
            <a:ext cx="7992888" cy="1253029"/>
          </a:xfrm>
        </p:spPr>
        <p:txBody>
          <a:bodyPr/>
          <a:lstStyle/>
          <a:p>
            <a:pPr marL="0" indent="0" algn="ctr">
              <a:buNone/>
            </a:pPr>
            <a:r>
              <a:rPr lang="de-DE" b="1" dirty="0"/>
              <a:t>IFMIF-EVEDA </a:t>
            </a:r>
          </a:p>
          <a:p>
            <a:pPr marL="0" indent="0" algn="ctr">
              <a:buNone/>
            </a:pPr>
            <a:r>
              <a:rPr lang="de-DE" sz="2400" dirty="0" err="1"/>
              <a:t>s.c</a:t>
            </a:r>
            <a:r>
              <a:rPr lang="de-DE" sz="2400" dirty="0"/>
              <a:t> .Fusion Material Irradiation Facility (F/J)</a:t>
            </a:r>
            <a:endParaRPr lang="en-GB" dirty="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60E5BF67-87D8-4B13-8AD0-38DD778D9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659372"/>
            <a:ext cx="447484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0" latinLnBrk="0" hangingPunct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de-DE" sz="2000" b="1" dirty="0"/>
              <a:t>Anisotropy</a:t>
            </a:r>
            <a:r>
              <a:rPr lang="en-US" altLang="de-DE" sz="1800" dirty="0"/>
              <a:t> effect: combined response of </a:t>
            </a:r>
            <a:r>
              <a:rPr lang="en-US" altLang="de-DE" sz="1800" b="1" dirty="0"/>
              <a:t>parametric</a:t>
            </a:r>
            <a:r>
              <a:rPr lang="en-US" altLang="de-DE" sz="1800" dirty="0"/>
              <a:t> instability and </a:t>
            </a:r>
            <a:r>
              <a:rPr lang="en-US" altLang="de-DE" sz="1800" b="1" dirty="0"/>
              <a:t>single-particle</a:t>
            </a:r>
            <a:r>
              <a:rPr lang="en-US" altLang="de-DE" sz="1800" dirty="0"/>
              <a:t> resonances </a:t>
            </a:r>
          </a:p>
          <a:p>
            <a:pPr algn="l" eaLnBrk="1" hangingPunct="1"/>
            <a:r>
              <a:rPr lang="en-US" altLang="de-DE" sz="1800" dirty="0">
                <a:sym typeface="Wingdings" panose="05000000000000000000" pitchFamily="2" charset="2"/>
              </a:rPr>
              <a:t> </a:t>
            </a:r>
            <a:r>
              <a:rPr lang="en-US" altLang="de-DE" sz="1800" b="1" dirty="0">
                <a:sym typeface="Wingdings" panose="05000000000000000000" pitchFamily="2" charset="2"/>
              </a:rPr>
              <a:t>Landau damping </a:t>
            </a:r>
            <a:r>
              <a:rPr lang="en-US" altLang="de-DE" sz="1800" dirty="0">
                <a:sym typeface="Wingdings" panose="05000000000000000000" pitchFamily="2" charset="2"/>
              </a:rPr>
              <a:t>may be ineffective here due to </a:t>
            </a:r>
            <a:r>
              <a:rPr lang="en-US" altLang="de-DE" sz="1800" b="1" dirty="0">
                <a:sym typeface="Wingdings" panose="05000000000000000000" pitchFamily="2" charset="2"/>
              </a:rPr>
              <a:t>3d  z- x/y anisotropy                - </a:t>
            </a:r>
            <a:r>
              <a:rPr lang="en-US" altLang="de-DE" sz="1800" dirty="0">
                <a:sym typeface="Wingdings" panose="05000000000000000000" pitchFamily="2" charset="2"/>
              </a:rPr>
              <a:t>specific to </a:t>
            </a:r>
            <a:r>
              <a:rPr lang="en-US" altLang="de-DE" sz="1800" b="1" dirty="0">
                <a:sym typeface="Wingdings" panose="05000000000000000000" pitchFamily="2" charset="2"/>
              </a:rPr>
              <a:t>linear accelerators, </a:t>
            </a:r>
            <a:r>
              <a:rPr lang="en-US" altLang="de-DE" sz="1800" dirty="0">
                <a:sym typeface="Wingdings" panose="05000000000000000000" pitchFamily="2" charset="2"/>
              </a:rPr>
              <a:t>where it is sometimes overlooked</a:t>
            </a:r>
            <a:r>
              <a:rPr lang="en-US" altLang="de-DE" sz="1800" b="1" dirty="0">
                <a:sym typeface="Wingdings" panose="05000000000000000000" pitchFamily="2" charset="2"/>
              </a:rPr>
              <a:t>! </a:t>
            </a:r>
            <a:endParaRPr lang="en-US" altLang="de-DE" sz="20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4F2452-9BE6-4A9C-A3B2-639198896DC2}"/>
              </a:ext>
            </a:extLst>
          </p:cNvPr>
          <p:cNvGrpSpPr/>
          <p:nvPr/>
        </p:nvGrpSpPr>
        <p:grpSpPr>
          <a:xfrm>
            <a:off x="166368" y="1003991"/>
            <a:ext cx="5179753" cy="3524305"/>
            <a:chOff x="219980" y="1075251"/>
            <a:chExt cx="5179753" cy="344422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E56E9BC-E313-42B0-840A-ED097BC6FAE9}"/>
                </a:ext>
              </a:extLst>
            </p:cNvPr>
            <p:cNvGrpSpPr/>
            <p:nvPr/>
          </p:nvGrpSpPr>
          <p:grpSpPr>
            <a:xfrm>
              <a:off x="219980" y="1075251"/>
              <a:ext cx="5179753" cy="3444225"/>
              <a:chOff x="219980" y="992887"/>
              <a:chExt cx="5179753" cy="344422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8025B230-A36F-47F4-A4F1-DFB14BF569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980" y="1166018"/>
                <a:ext cx="5179753" cy="3271094"/>
              </a:xfrm>
              <a:prstGeom prst="rect">
                <a:avLst/>
              </a:prstGeom>
            </p:spPr>
          </p:pic>
          <p:sp>
            <p:nvSpPr>
              <p:cNvPr id="10" name="Rectangle 2">
                <a:extLst>
                  <a:ext uri="{FF2B5EF4-FFF2-40B4-BE49-F238E27FC236}">
                    <a16:creationId xmlns:a16="http://schemas.microsoft.com/office/drawing/2014/main" id="{323A0DF9-46BC-4551-ADB2-BCBDD33417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6048" y="1442236"/>
                <a:ext cx="158417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de-DE" sz="2800" dirty="0" err="1">
                    <a:latin typeface="Symbol" panose="05050102010706020507" pitchFamily="18" charset="2"/>
                  </a:rPr>
                  <a:t>e</a:t>
                </a:r>
                <a:r>
                  <a:rPr lang="en-US" altLang="de-DE" sz="2800" baseline="-25000" dirty="0" err="1"/>
                  <a:t>z</a:t>
                </a:r>
                <a:r>
                  <a:rPr lang="en-US" altLang="de-DE" sz="2800" dirty="0"/>
                  <a:t>/</a:t>
                </a:r>
                <a:r>
                  <a:rPr lang="en-US" altLang="de-DE" sz="2800" dirty="0">
                    <a:latin typeface="Symbol" panose="05050102010706020507" pitchFamily="18" charset="2"/>
                  </a:rPr>
                  <a:t>e</a:t>
                </a:r>
                <a:r>
                  <a:rPr lang="en-US" altLang="de-DE" sz="2800" baseline="-25000" dirty="0"/>
                  <a:t>x</a:t>
                </a:r>
                <a:r>
                  <a:rPr lang="en-US" altLang="de-DE" sz="2400" dirty="0"/>
                  <a:t>=1.5</a:t>
                </a:r>
                <a:endParaRPr lang="en-US" altLang="de-DE" sz="2000" dirty="0"/>
              </a:p>
            </p:txBody>
          </p:sp>
          <p:sp>
            <p:nvSpPr>
              <p:cNvPr id="23" name="TextBox 3">
                <a:extLst>
                  <a:ext uri="{FF2B5EF4-FFF2-40B4-BE49-F238E27FC236}">
                    <a16:creationId xmlns:a16="http://schemas.microsoft.com/office/drawing/2014/main" id="{AD05C15F-98EB-48D7-8C52-EE49176794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5812" y="992887"/>
                <a:ext cx="58862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de-DE" b="1" dirty="0"/>
                  <a:t>T=1</a:t>
                </a:r>
              </a:p>
            </p:txBody>
          </p:sp>
        </p:grp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E2CE16EA-EFD0-4C3D-B666-1A6CE1F547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5563" y="1411257"/>
              <a:ext cx="5132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de-DE" dirty="0"/>
                <a:t>3</a:t>
              </a:r>
              <a:r>
                <a:rPr lang="en-US" altLang="de-DE" baseline="30000" dirty="0"/>
                <a:t>rd</a:t>
              </a:r>
              <a:r>
                <a:rPr lang="en-US" altLang="de-DE" dirty="0"/>
                <a:t> </a:t>
              </a: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84C49781-C0D9-435E-9E31-CEDC2A7C28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1359" y="1408837"/>
              <a:ext cx="5132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de-DE" dirty="0"/>
                <a:t>3</a:t>
              </a:r>
              <a:r>
                <a:rPr lang="en-US" altLang="de-DE" baseline="30000" dirty="0"/>
                <a:t>rd</a:t>
              </a:r>
              <a:r>
                <a:rPr lang="en-US" altLang="de-DE" dirty="0"/>
                <a:t> </a:t>
              </a:r>
            </a:p>
          </p:txBody>
        </p:sp>
        <p:sp>
          <p:nvSpPr>
            <p:cNvPr id="21" name="TextBox 17">
              <a:extLst>
                <a:ext uri="{FF2B5EF4-FFF2-40B4-BE49-F238E27FC236}">
                  <a16:creationId xmlns:a16="http://schemas.microsoft.com/office/drawing/2014/main" id="{7A55EC16-F01C-4BF4-8864-645E2160B2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2608" y="1356187"/>
              <a:ext cx="5052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de-DE" dirty="0"/>
                <a:t>4</a:t>
              </a:r>
              <a:r>
                <a:rPr lang="en-US" altLang="de-DE" baseline="30000" dirty="0"/>
                <a:t>th</a:t>
              </a:r>
              <a:r>
                <a:rPr lang="en-US" altLang="de-DE" dirty="0"/>
                <a:t> </a:t>
              </a:r>
            </a:p>
          </p:txBody>
        </p:sp>
      </p:grpSp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8FCDD008-DF3F-4D6C-8B8F-E46E952C4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959" y="1431581"/>
            <a:ext cx="2087658" cy="17941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6494E5C-D5CF-4D73-B1F9-ECB643E7D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5393807" y="3149308"/>
            <a:ext cx="413113" cy="827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81BDBB-0BB0-4FF8-ACEB-D038DF472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126" y="4060407"/>
            <a:ext cx="3691341" cy="2435724"/>
          </a:xfrm>
          <a:prstGeom prst="rect">
            <a:avLst/>
          </a:prstGeom>
        </p:spPr>
      </p:pic>
      <p:sp>
        <p:nvSpPr>
          <p:cNvPr id="26" name="Rectangle 2">
            <a:extLst>
              <a:ext uri="{FF2B5EF4-FFF2-40B4-BE49-F238E27FC236}">
                <a16:creationId xmlns:a16="http://schemas.microsoft.com/office/drawing/2014/main" id="{03AF7B1A-67BF-40CD-8A33-B27679D73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447" y="3065467"/>
            <a:ext cx="32433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0" latinLnBrk="0" hangingPunct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de-DE" sz="1600" dirty="0"/>
              <a:t>“Realistic” x-x’-initial distribution </a:t>
            </a:r>
          </a:p>
          <a:p>
            <a:pPr algn="l" eaLnBrk="1" hangingPunct="1"/>
            <a:r>
              <a:rPr lang="en-US" altLang="de-DE" sz="1600" dirty="0"/>
              <a:t>as input – not Gaussian or WB</a:t>
            </a:r>
          </a:p>
          <a:p>
            <a:pPr algn="l" eaLnBrk="1" hangingPunct="1"/>
            <a:r>
              <a:rPr lang="en-US" altLang="de-DE" sz="1600" b="1" dirty="0"/>
              <a:t>What is a realistic distribution?</a:t>
            </a:r>
            <a:endParaRPr lang="en-US" altLang="de-DE" sz="1800" b="1" dirty="0"/>
          </a:p>
        </p:txBody>
      </p:sp>
      <p:sp>
        <p:nvSpPr>
          <p:cNvPr id="24" name="TextBox 3">
            <a:extLst>
              <a:ext uri="{FF2B5EF4-FFF2-40B4-BE49-F238E27FC236}">
                <a16:creationId xmlns:a16="http://schemas.microsoft.com/office/drawing/2014/main" id="{C0909C39-03A3-4E7A-B9A3-B98779945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2848" y="2486081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dirty="0"/>
              <a:t>T~6</a:t>
            </a: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6DDFD192-DA2B-44EC-9FFE-0F3C87F7C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12" y="4279147"/>
            <a:ext cx="777489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2000" dirty="0" err="1">
                <a:latin typeface="Symbol" panose="05050102010706020507" pitchFamily="18" charset="2"/>
              </a:rPr>
              <a:t>n</a:t>
            </a:r>
            <a:r>
              <a:rPr lang="en-US" altLang="de-DE" sz="2000" baseline="-25000" dirty="0" err="1"/>
              <a:t>z</a:t>
            </a:r>
            <a:r>
              <a:rPr lang="en-US" altLang="de-DE" sz="2000" dirty="0"/>
              <a:t>/</a:t>
            </a:r>
            <a:r>
              <a:rPr lang="en-US" altLang="de-DE" sz="2000" dirty="0">
                <a:latin typeface="Symbol" panose="05050102010706020507" pitchFamily="18" charset="2"/>
              </a:rPr>
              <a:t>n </a:t>
            </a:r>
            <a:r>
              <a:rPr lang="en-US" altLang="de-DE" sz="2000" baseline="-25000" dirty="0"/>
              <a:t>x</a:t>
            </a:r>
            <a:endParaRPr lang="en-US" altLang="de-DE" sz="1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29B6867-CA98-4210-9064-3AA94B778E87}"/>
              </a:ext>
            </a:extLst>
          </p:cNvPr>
          <p:cNvCxnSpPr>
            <a:cxnSpLocks/>
          </p:cNvCxnSpPr>
          <p:nvPr/>
        </p:nvCxnSpPr>
        <p:spPr>
          <a:xfrm flipH="1">
            <a:off x="4561380" y="2780928"/>
            <a:ext cx="10620" cy="445833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3C76D102-2D91-4F58-A99A-6BDB732423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1939" y="1689403"/>
            <a:ext cx="883997" cy="499915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FFD815F-9D0E-4B1C-8789-268811A37D67}"/>
              </a:ext>
            </a:extLst>
          </p:cNvPr>
          <p:cNvCxnSpPr>
            <a:cxnSpLocks/>
          </p:cNvCxnSpPr>
          <p:nvPr/>
        </p:nvCxnSpPr>
        <p:spPr>
          <a:xfrm flipH="1">
            <a:off x="1691680" y="2054847"/>
            <a:ext cx="296190" cy="472126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983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0" dirty="0">
                <a:effectLst/>
              </a:rPr>
              <a:t> </a:t>
            </a:r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40986" y="980728"/>
            <a:ext cx="869551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Progress </a:t>
            </a:r>
            <a:r>
              <a:rPr lang="en-US" sz="2400" dirty="0"/>
              <a:t>in accelerator science is built on about 70 to 80 years of  history – also </a:t>
            </a:r>
            <a:r>
              <a:rPr lang="en-US" sz="2400" b="1" dirty="0"/>
              <a:t>on politics </a:t>
            </a:r>
            <a:r>
              <a:rPr lang="en-US" sz="2400" dirty="0"/>
              <a:t>– after the Cold War </a:t>
            </a:r>
            <a:r>
              <a:rPr lang="en-US" sz="2400" b="1" dirty="0"/>
              <a:t>now between the two big Supers.</a:t>
            </a:r>
            <a:endParaRPr lang="en-US" sz="2400" dirty="0"/>
          </a:p>
          <a:p>
            <a:endParaRPr lang="en-US" sz="2400" b="1" dirty="0"/>
          </a:p>
          <a:p>
            <a:r>
              <a:rPr lang="en-US" sz="2400" b="1" dirty="0"/>
              <a:t>APS Journal Jan/Feb 2026: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Faustina Light"/>
              </a:rPr>
              <a:t> </a:t>
            </a:r>
          </a:p>
          <a:p>
            <a:r>
              <a:rPr lang="en-GB" sz="2400" b="1" dirty="0"/>
              <a:t>The fight to keep science global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ustina Light"/>
                <a:ea typeface="+mn-ea"/>
                <a:cs typeface="+mn-cs"/>
              </a:rPr>
              <a:t>(</a:t>
            </a:r>
            <a:r>
              <a:rPr kumimoji="0" lang="en-GB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ustina Light"/>
                <a:ea typeface="+mn-ea"/>
                <a:cs typeface="+mn-cs"/>
              </a:rPr>
              <a:t>Robbert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ustina Light"/>
                <a:ea typeface="+mn-ea"/>
                <a:cs typeface="+mn-cs"/>
              </a:rPr>
              <a:t> </a:t>
            </a:r>
            <a:r>
              <a:rPr kumimoji="0" lang="en-GB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ustina Light"/>
                <a:ea typeface="+mn-ea"/>
                <a:cs typeface="+mn-cs"/>
              </a:rPr>
              <a:t>Dijkgraaf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ustina Light"/>
                <a:ea typeface="+mn-ea"/>
                <a:cs typeface="+mn-cs"/>
              </a:rPr>
              <a:t>, mathematical physicist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austina Light"/>
                <a:ea typeface="+mn-ea"/>
                <a:cs typeface="+mn-cs"/>
              </a:rPr>
              <a:t>president-elect of the International Science Council)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/>
              <a:t>““Frontier research infrastructures, such </a:t>
            </a:r>
          </a:p>
          <a:p>
            <a:pPr lvl="1"/>
            <a:r>
              <a:rPr lang="en-GB" sz="2000" dirty="0"/>
              <a:t>as the </a:t>
            </a:r>
            <a:r>
              <a:rPr lang="en-GB" sz="2000" b="1" dirty="0"/>
              <a:t>next generation of particle </a:t>
            </a:r>
          </a:p>
          <a:p>
            <a:pPr lvl="1"/>
            <a:r>
              <a:rPr lang="en-GB" sz="2000" b="1" dirty="0"/>
              <a:t>accelerators, </a:t>
            </a:r>
            <a:r>
              <a:rPr lang="en-GB" sz="2000" dirty="0"/>
              <a:t>space telescopes, or </a:t>
            </a:r>
          </a:p>
          <a:p>
            <a:pPr lvl="1"/>
            <a:r>
              <a:rPr lang="en-GB" sz="2000" dirty="0"/>
              <a:t>gravitational wave detectors … </a:t>
            </a:r>
          </a:p>
          <a:p>
            <a:pPr lvl="1"/>
            <a:r>
              <a:rPr lang="en-GB" sz="2000" dirty="0"/>
              <a:t>all demand </a:t>
            </a:r>
            <a:r>
              <a:rPr lang="en-GB" sz="2000" b="1" dirty="0"/>
              <a:t>world-scale</a:t>
            </a:r>
            <a:r>
              <a:rPr lang="en-GB" sz="2000" dirty="0"/>
              <a:t> laboratories.”</a:t>
            </a:r>
            <a:endParaRPr lang="en-US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/>
              <a:t>“Some nations are trying to shut the doors  of international collaboration</a:t>
            </a:r>
            <a:r>
              <a:rPr lang="en-GB" dirty="0"/>
              <a:t>”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b="1" dirty="0"/>
              <a:t>“Scientists can keep them open.”</a:t>
            </a:r>
          </a:p>
          <a:p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2"/>
                </a:solidFill>
              </a:rPr>
              <a:t>Let us continue to keep the doors open!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25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DCC18D-61AE-4EF9-B1C8-2AD275716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052" y="2253410"/>
            <a:ext cx="3717611" cy="24909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C64668-D72E-4249-A8B9-ED41E5845045}"/>
              </a:ext>
            </a:extLst>
          </p:cNvPr>
          <p:cNvSpPr txBox="1"/>
          <p:nvPr/>
        </p:nvSpPr>
        <p:spPr>
          <a:xfrm>
            <a:off x="1979712" y="204319"/>
            <a:ext cx="4686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Concluding Remarks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C262B59-121D-493E-A42A-CF7AF18F5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3393" y="4735949"/>
            <a:ext cx="15945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0" latinLnBrk="0" hangingPunct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de-DE" sz="1200" dirty="0"/>
              <a:t>Picture from Article</a:t>
            </a:r>
          </a:p>
        </p:txBody>
      </p:sp>
    </p:spTree>
    <p:extLst>
      <p:ext uri="{BB962C8B-B14F-4D97-AF65-F5344CB8AC3E}">
        <p14:creationId xmlns:p14="http://schemas.microsoft.com/office/powerpoint/2010/main" val="476665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FBB448-747E-467F-BCD2-4116EA18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85DB54-B2E8-41CC-832F-255F1534B3FA}"/>
              </a:ext>
            </a:extLst>
          </p:cNvPr>
          <p:cNvSpPr txBox="1"/>
          <p:nvPr/>
        </p:nvSpPr>
        <p:spPr>
          <a:xfrm>
            <a:off x="2123728" y="1340768"/>
            <a:ext cx="4686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Backups</a:t>
            </a:r>
          </a:p>
        </p:txBody>
      </p:sp>
    </p:spTree>
    <p:extLst>
      <p:ext uri="{BB962C8B-B14F-4D97-AF65-F5344CB8AC3E}">
        <p14:creationId xmlns:p14="http://schemas.microsoft.com/office/powerpoint/2010/main" val="2672808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72593E-0677-4111-A64E-79DC7D1A8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A127F-2ABD-4068-AC86-DCE0F8C9B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89" y="3429000"/>
            <a:ext cx="7821463" cy="3188291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4E36F808-E79C-4FF2-99CB-F4F7B5C34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48680"/>
            <a:ext cx="30795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0" latinLnBrk="0" hangingPunct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de-DE" sz="1600" dirty="0"/>
              <a:t>From our PRAB 2021: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3AB191-A4A2-413A-A71F-832AF1B04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96" y="124346"/>
            <a:ext cx="7423745" cy="317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74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CEB71A-C453-4B84-9577-AEE016EB7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21114D-DF89-49B4-9FC8-F29B5F30B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83" y="332656"/>
            <a:ext cx="2670375" cy="57332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F4E917-646C-49D9-B5E2-5502DBB4467D}"/>
              </a:ext>
            </a:extLst>
          </p:cNvPr>
          <p:cNvSpPr txBox="1"/>
          <p:nvPr/>
        </p:nvSpPr>
        <p:spPr>
          <a:xfrm>
            <a:off x="3059832" y="0"/>
            <a:ext cx="5104928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From our PRAB 2017</a:t>
            </a:r>
          </a:p>
          <a:p>
            <a:r>
              <a:rPr lang="en-GB" sz="1600" dirty="0"/>
              <a:t>out at later times). Note that the initial distribution has</a:t>
            </a:r>
          </a:p>
          <a:p>
            <a:r>
              <a:rPr lang="en-GB" sz="1600" dirty="0"/>
              <a:t>strictly uniform transverse density profiles with no space</a:t>
            </a:r>
          </a:p>
          <a:p>
            <a:r>
              <a:rPr lang="en-GB" sz="1600" dirty="0"/>
              <a:t>charge “pseudo-octupole” content, except on the noise</a:t>
            </a:r>
          </a:p>
          <a:p>
            <a:r>
              <a:rPr lang="en-GB" sz="1600" dirty="0"/>
              <a:t>level. Thus, this growth can be attributed only to an </a:t>
            </a:r>
            <a:r>
              <a:rPr lang="en-GB" sz="1600" b="1" dirty="0"/>
              <a:t>integer</a:t>
            </a:r>
          </a:p>
          <a:p>
            <a:r>
              <a:rPr lang="en-GB" sz="1600" dirty="0"/>
              <a:t>(n = 2) </a:t>
            </a:r>
            <a:r>
              <a:rPr lang="en-GB" sz="1600" b="1" dirty="0"/>
              <a:t>parametric resonance </a:t>
            </a:r>
            <a:r>
              <a:rPr lang="en-GB" sz="1600" dirty="0"/>
              <a:t>ϕ=</a:t>
            </a:r>
            <a:r>
              <a:rPr lang="en-GB" sz="1600" i="1" dirty="0"/>
              <a:t>4k</a:t>
            </a:r>
            <a:r>
              <a:rPr lang="en-GB" sz="1600" i="1" baseline="-25000" dirty="0"/>
              <a:t>0</a:t>
            </a:r>
            <a:r>
              <a:rPr lang="en-GB" sz="1600" baseline="-25000" dirty="0"/>
              <a:t>;x;y</a:t>
            </a:r>
            <a:r>
              <a:rPr lang="en-GB" sz="1600" dirty="0"/>
              <a:t>−Δk</a:t>
            </a:r>
            <a:r>
              <a:rPr lang="en-GB" sz="1600" baseline="-25000" dirty="0"/>
              <a:t>4;coh</a:t>
            </a:r>
            <a:r>
              <a:rPr lang="en-GB" sz="1600" dirty="0"/>
              <a:t>=360°,</a:t>
            </a:r>
          </a:p>
          <a:p>
            <a:r>
              <a:rPr lang="en-GB" sz="1600" dirty="0"/>
              <a:t>which drives its amplitude to a finite level until saturation.</a:t>
            </a:r>
          </a:p>
          <a:p>
            <a:r>
              <a:rPr lang="en-GB" sz="1600" dirty="0"/>
              <a:t>The existence of this mode is in agreement with the</a:t>
            </a:r>
          </a:p>
          <a:p>
            <a:r>
              <a:rPr lang="en-GB" sz="1600" dirty="0"/>
              <a:t>linearized theory stopband prediction at 90° of Fig. 3.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35B8E0B-1F3F-4079-A464-72CD66206A22}"/>
              </a:ext>
            </a:extLst>
          </p:cNvPr>
          <p:cNvCxnSpPr>
            <a:cxnSpLocks/>
          </p:cNvCxnSpPr>
          <p:nvPr/>
        </p:nvCxnSpPr>
        <p:spPr>
          <a:xfrm flipH="1">
            <a:off x="1259632" y="2204864"/>
            <a:ext cx="1800200" cy="2304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B76659CF-9037-491F-9536-5DEC7CA29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847" y="2374404"/>
            <a:ext cx="3194549" cy="45091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DAF145D-A461-4CB3-A834-0128D7A5D2BF}"/>
              </a:ext>
            </a:extLst>
          </p:cNvPr>
          <p:cNvSpPr txBox="1"/>
          <p:nvPr/>
        </p:nvSpPr>
        <p:spPr>
          <a:xfrm>
            <a:off x="6150166" y="2600975"/>
            <a:ext cx="27322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0" i="0" u="none" strike="noStrike" baseline="0" dirty="0">
                <a:solidFill>
                  <a:srgbClr val="231F20"/>
                </a:solidFill>
                <a:latin typeface="AdvOT483a8203"/>
              </a:rPr>
              <a:t>FIG. 4. rms emittances versus cell number for </a:t>
            </a:r>
            <a:r>
              <a:rPr lang="en-GB" sz="1600" b="0" i="0" u="none" strike="noStrike" baseline="0" dirty="0">
                <a:solidFill>
                  <a:srgbClr val="231F20"/>
                </a:solidFill>
                <a:latin typeface="AdvTTd0b5fdba.I"/>
              </a:rPr>
              <a:t>k</a:t>
            </a:r>
            <a:r>
              <a:rPr lang="en-GB" sz="700" b="0" i="0" u="none" strike="noStrike" baseline="0" dirty="0">
                <a:solidFill>
                  <a:srgbClr val="231F20"/>
                </a:solidFill>
                <a:latin typeface="AdvTTbdb21c9e"/>
              </a:rPr>
              <a:t>0</a:t>
            </a:r>
            <a:r>
              <a:rPr lang="en-GB" sz="700" b="0" i="0" u="none" strike="noStrike" baseline="0" dirty="0">
                <a:solidFill>
                  <a:srgbClr val="231F20"/>
                </a:solidFill>
                <a:latin typeface="AdvTTd0b5fdba.I"/>
              </a:rPr>
              <a:t>;x;y </a:t>
            </a:r>
            <a:r>
              <a:rPr lang="en-GB" sz="1600" dirty="0">
                <a:solidFill>
                  <a:srgbClr val="231F20"/>
                </a:solidFill>
                <a:latin typeface="AdvP4C4E74"/>
              </a:rPr>
              <a:t>=</a:t>
            </a:r>
            <a:r>
              <a:rPr lang="en-GB" sz="1600" b="0" i="0" u="none" strike="noStrike" baseline="0" dirty="0">
                <a:solidFill>
                  <a:srgbClr val="231F20"/>
                </a:solidFill>
                <a:latin typeface="AdvTTbdb21c9e"/>
              </a:rPr>
              <a:t>120</a:t>
            </a:r>
            <a:r>
              <a:rPr lang="en-GB" sz="1600" b="0" i="0" u="none" strike="noStrike" baseline="0" dirty="0">
                <a:solidFill>
                  <a:srgbClr val="231F20"/>
                </a:solidFill>
                <a:latin typeface="AdvOT483a8203"/>
              </a:rPr>
              <a:t>°,</a:t>
            </a:r>
          </a:p>
          <a:p>
            <a:pPr algn="l"/>
            <a:r>
              <a:rPr lang="en-GB" sz="1600" b="0" i="0" u="none" strike="noStrike" baseline="0" dirty="0" err="1">
                <a:solidFill>
                  <a:srgbClr val="231F20"/>
                </a:solidFill>
                <a:latin typeface="AdvTTd0b5fdba.I"/>
              </a:rPr>
              <a:t>k</a:t>
            </a:r>
            <a:r>
              <a:rPr lang="en-GB" sz="700" b="0" i="0" u="none" strike="noStrike" baseline="0" dirty="0" err="1">
                <a:solidFill>
                  <a:srgbClr val="231F20"/>
                </a:solidFill>
                <a:latin typeface="AdvTTd0b5fdba.I"/>
              </a:rPr>
              <a:t>x;y</a:t>
            </a:r>
            <a:r>
              <a:rPr lang="en-GB" sz="700" b="0" i="0" u="none" strike="noStrike" baseline="0" dirty="0">
                <a:solidFill>
                  <a:srgbClr val="231F20"/>
                </a:solidFill>
                <a:latin typeface="AdvTTd0b5fdba.I"/>
              </a:rPr>
              <a:t> </a:t>
            </a:r>
            <a:r>
              <a:rPr lang="en-GB" sz="1600" dirty="0">
                <a:solidFill>
                  <a:srgbClr val="231F20"/>
                </a:solidFill>
                <a:latin typeface="AdvP4C4E74"/>
              </a:rPr>
              <a:t>=</a:t>
            </a:r>
            <a:r>
              <a:rPr lang="en-GB" sz="1600" b="0" i="0" u="none" strike="noStrike" baseline="0" dirty="0">
                <a:solidFill>
                  <a:srgbClr val="231F20"/>
                </a:solidFill>
                <a:latin typeface="AdvTTbdb21c9e"/>
              </a:rPr>
              <a:t>80</a:t>
            </a:r>
            <a:r>
              <a:rPr lang="en-GB" sz="1600" b="0" i="0" u="none" strike="noStrike" baseline="0" dirty="0">
                <a:solidFill>
                  <a:srgbClr val="231F20"/>
                </a:solidFill>
                <a:latin typeface="AdvOT483a8203"/>
              </a:rPr>
              <a:t>° (inserts showing phase space plots at indicated cells)</a:t>
            </a:r>
          </a:p>
          <a:p>
            <a:pPr algn="l"/>
            <a:r>
              <a:rPr lang="en-GB" sz="1600" b="0" i="0" u="none" strike="noStrike" baseline="0" dirty="0">
                <a:solidFill>
                  <a:srgbClr val="231F20"/>
                </a:solidFill>
                <a:latin typeface="AdvOT483a8203"/>
              </a:rPr>
              <a:t>for KV beam (top graph) and for waterbag distribution beam</a:t>
            </a:r>
          </a:p>
          <a:p>
            <a:pPr algn="l"/>
            <a:r>
              <a:rPr lang="en-GB" sz="1600" b="0" i="0" u="none" strike="noStrike" baseline="0" dirty="0">
                <a:solidFill>
                  <a:srgbClr val="231F20"/>
                </a:solidFill>
                <a:latin typeface="AdvOT483a8203"/>
              </a:rPr>
              <a:t>(bottom graph). </a:t>
            </a:r>
          </a:p>
          <a:p>
            <a:pPr algn="l"/>
            <a:r>
              <a:rPr lang="en-GB" sz="1600" dirty="0">
                <a:solidFill>
                  <a:srgbClr val="231F20"/>
                </a:solidFill>
                <a:latin typeface="AdvOT483a8203"/>
              </a:rPr>
              <a:t>(even or odd modes – </a:t>
            </a:r>
            <a:r>
              <a:rPr lang="en-GB" sz="1600" dirty="0" err="1">
                <a:solidFill>
                  <a:srgbClr val="231F20"/>
                </a:solidFill>
                <a:latin typeface="AdvOT483a8203"/>
              </a:rPr>
              <a:t>laslett</a:t>
            </a:r>
            <a:r>
              <a:rPr lang="en-GB" sz="1600" dirty="0">
                <a:solidFill>
                  <a:srgbClr val="231F20"/>
                </a:solidFill>
                <a:latin typeface="AdvOT483a8203"/>
              </a:rPr>
              <a:t>  graph shows only 4</a:t>
            </a:r>
            <a:r>
              <a:rPr lang="en-GB" sz="1600" baseline="30000" dirty="0">
                <a:solidFill>
                  <a:srgbClr val="231F20"/>
                </a:solidFill>
                <a:latin typeface="AdvOT483a8203"/>
              </a:rPr>
              <a:t>th</a:t>
            </a:r>
            <a:r>
              <a:rPr lang="en-GB" sz="1600" dirty="0">
                <a:solidFill>
                  <a:srgbClr val="231F20"/>
                </a:solidFill>
                <a:latin typeface="AdvOT483a8203"/>
              </a:rPr>
              <a:t> even?)</a:t>
            </a:r>
            <a:endParaRPr lang="en-GB" sz="16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4F57E50-62A8-4305-A8B3-65FCD6966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8607" y="5172635"/>
            <a:ext cx="1393572" cy="141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88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11063-894B-45A8-A702-C8F5D366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29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B6542-6921-442E-8DD2-63F2784D6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692697"/>
            <a:ext cx="5131256" cy="3456384"/>
          </a:xfrm>
          <a:prstGeom prst="rect">
            <a:avLst/>
          </a:prstGeom>
        </p:spPr>
      </p:pic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248F89F1-1388-4D70-9B7B-4D63231252B7}"/>
              </a:ext>
            </a:extLst>
          </p:cNvPr>
          <p:cNvSpPr txBox="1">
            <a:spLocks/>
          </p:cNvSpPr>
          <p:nvPr/>
        </p:nvSpPr>
        <p:spPr>
          <a:xfrm>
            <a:off x="246404" y="-64372"/>
            <a:ext cx="7992888" cy="125302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b="1" dirty="0" err="1"/>
              <a:t>from</a:t>
            </a:r>
            <a:r>
              <a:rPr lang="de-DE" b="1" dirty="0"/>
              <a:t> </a:t>
            </a:r>
            <a:r>
              <a:rPr lang="de-DE" b="1" dirty="0" err="1"/>
              <a:t>my</a:t>
            </a:r>
            <a:r>
              <a:rPr lang="de-DE" b="1" dirty="0"/>
              <a:t> 1998 </a:t>
            </a:r>
            <a:r>
              <a:rPr lang="de-DE" b="1" dirty="0" err="1"/>
              <a:t>paper</a:t>
            </a:r>
            <a:r>
              <a:rPr lang="de-DE" b="1" dirty="0"/>
              <a:t> (</a:t>
            </a:r>
            <a:r>
              <a:rPr lang="de-DE" b="1" dirty="0" err="1"/>
              <a:t>constant</a:t>
            </a:r>
            <a:r>
              <a:rPr lang="de-DE" b="1" dirty="0"/>
              <a:t> </a:t>
            </a:r>
            <a:r>
              <a:rPr lang="de-DE" b="1" dirty="0" err="1"/>
              <a:t>focusing</a:t>
            </a:r>
            <a:r>
              <a:rPr lang="de-DE" b="1" dirty="0"/>
              <a:t>!):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104619-C139-4BD3-9006-6DA0BF85D1A6}"/>
              </a:ext>
            </a:extLst>
          </p:cNvPr>
          <p:cNvSpPr txBox="1"/>
          <p:nvPr/>
        </p:nvSpPr>
        <p:spPr>
          <a:xfrm>
            <a:off x="1619672" y="561456"/>
            <a:ext cx="7494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odd</a:t>
            </a:r>
            <a:r>
              <a:rPr lang="de-DE" sz="1400" dirty="0"/>
              <a:t> </a:t>
            </a:r>
            <a:r>
              <a:rPr lang="de-DE" sz="1400" dirty="0" err="1"/>
              <a:t>modes</a:t>
            </a:r>
            <a:r>
              <a:rPr lang="de-DE" sz="1400" dirty="0"/>
              <a:t> </a:t>
            </a:r>
            <a:r>
              <a:rPr lang="de-DE" sz="1400" dirty="0" err="1"/>
              <a:t>lhs</a:t>
            </a:r>
            <a:r>
              <a:rPr lang="de-DE" sz="1400" dirty="0"/>
              <a:t> </a:t>
            </a:r>
            <a:r>
              <a:rPr lang="de-DE" sz="1400" dirty="0" err="1"/>
              <a:t>from</a:t>
            </a:r>
            <a:r>
              <a:rPr lang="de-DE" sz="1400" dirty="0"/>
              <a:t> 1 </a:t>
            </a:r>
            <a:r>
              <a:rPr lang="de-DE" sz="1400" dirty="0" err="1"/>
              <a:t>even</a:t>
            </a:r>
            <a:r>
              <a:rPr lang="de-DE" sz="1400" dirty="0"/>
              <a:t>. </a:t>
            </a:r>
            <a:r>
              <a:rPr lang="de-DE" sz="1400" dirty="0" err="1"/>
              <a:t>odd</a:t>
            </a:r>
            <a:r>
              <a:rPr lang="de-DE" sz="1400" dirty="0"/>
              <a:t> </a:t>
            </a:r>
            <a:r>
              <a:rPr lang="de-DE" sz="1400" dirty="0" err="1"/>
              <a:t>rhs</a:t>
            </a:r>
            <a:r>
              <a:rPr lang="de-DE" sz="1400" dirty="0"/>
              <a:t> – </a:t>
            </a:r>
            <a:r>
              <a:rPr lang="de-DE" sz="1400" dirty="0" err="1"/>
              <a:t>only</a:t>
            </a:r>
            <a:r>
              <a:rPr lang="de-DE" sz="1400" dirty="0"/>
              <a:t> non-</a:t>
            </a:r>
            <a:r>
              <a:rPr lang="de-DE" sz="1400" dirty="0" err="1"/>
              <a:t>oscillatory</a:t>
            </a:r>
            <a:r>
              <a:rPr lang="de-DE" sz="1400" dirty="0"/>
              <a:t> (</a:t>
            </a:r>
            <a:r>
              <a:rPr lang="de-DE" sz="1400" dirty="0" err="1"/>
              <a:t>Rew</a:t>
            </a:r>
            <a:r>
              <a:rPr lang="de-DE" sz="1400" dirty="0"/>
              <a:t>=0) </a:t>
            </a:r>
            <a:r>
              <a:rPr lang="de-DE" sz="1400" dirty="0" err="1"/>
              <a:t>modes</a:t>
            </a:r>
            <a:r>
              <a:rPr lang="de-DE" sz="1400" dirty="0"/>
              <a:t> </a:t>
            </a:r>
            <a:r>
              <a:rPr lang="de-DE" sz="1400" dirty="0" err="1"/>
              <a:t>considered</a:t>
            </a:r>
            <a:r>
              <a:rPr lang="de-DE" sz="1400" dirty="0"/>
              <a:t> in final </a:t>
            </a:r>
            <a:r>
              <a:rPr lang="de-DE" sz="1400" dirty="0" err="1"/>
              <a:t>charts</a:t>
            </a:r>
            <a:r>
              <a:rPr lang="de-DE" sz="1400" dirty="0"/>
              <a:t> </a:t>
            </a:r>
            <a:endParaRPr lang="en-GB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3EAF45-3CBD-4A85-813E-9EEAFBFCE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04" y="5188479"/>
            <a:ext cx="7133908" cy="13504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DA517F-4DED-4C7B-B27A-6FB6F94FF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1319465"/>
            <a:ext cx="3189323" cy="35821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117905-6974-433A-A899-6D9CFC47B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56" y="4605098"/>
            <a:ext cx="5983336" cy="519015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67152EA-76E5-4A68-A51C-E7C37BFE5694}"/>
              </a:ext>
            </a:extLst>
          </p:cNvPr>
          <p:cNvCxnSpPr>
            <a:cxnSpLocks/>
          </p:cNvCxnSpPr>
          <p:nvPr/>
        </p:nvCxnSpPr>
        <p:spPr>
          <a:xfrm flipV="1">
            <a:off x="3486764" y="4509120"/>
            <a:ext cx="2597404" cy="660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C566F95-8110-48E2-9402-BA9EC10FBF30}"/>
              </a:ext>
            </a:extLst>
          </p:cNvPr>
          <p:cNvSpPr txBox="1"/>
          <p:nvPr/>
        </p:nvSpPr>
        <p:spPr>
          <a:xfrm>
            <a:off x="611560" y="4263302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odd</a:t>
            </a:r>
            <a:r>
              <a:rPr lang="de-DE" sz="1400" dirty="0"/>
              <a:t> </a:t>
            </a:r>
            <a:r>
              <a:rPr lang="de-DE" sz="1400" dirty="0" err="1"/>
              <a:t>mode</a:t>
            </a:r>
            <a:r>
              <a:rPr lang="de-DE" sz="1400" dirty="0"/>
              <a:t> </a:t>
            </a:r>
            <a:r>
              <a:rPr lang="de-DE" sz="1400" dirty="0" err="1"/>
              <a:t>instability</a:t>
            </a:r>
            <a:r>
              <a:rPr lang="de-DE" sz="1400" dirty="0"/>
              <a:t> </a:t>
            </a:r>
            <a:r>
              <a:rPr lang="de-DE" sz="1400" dirty="0" err="1"/>
              <a:t>require</a:t>
            </a:r>
            <a:r>
              <a:rPr lang="de-DE" sz="1400" dirty="0"/>
              <a:t> </a:t>
            </a:r>
            <a:r>
              <a:rPr lang="de-DE" sz="1400" dirty="0" err="1"/>
              <a:t>very</a:t>
            </a:r>
            <a:r>
              <a:rPr lang="de-DE" sz="1400" dirty="0"/>
              <a:t>  strong tune </a:t>
            </a:r>
            <a:r>
              <a:rPr lang="de-DE" sz="1400" dirty="0" err="1"/>
              <a:t>depression</a:t>
            </a:r>
            <a:r>
              <a:rPr lang="de-DE" sz="1400" dirty="0"/>
              <a:t> in y in </a:t>
            </a:r>
            <a:r>
              <a:rPr lang="de-DE" sz="1400" dirty="0" err="1"/>
              <a:t>this</a:t>
            </a:r>
            <a:r>
              <a:rPr lang="de-DE" sz="1400" dirty="0"/>
              <a:t> </a:t>
            </a:r>
            <a:r>
              <a:rPr lang="de-DE" sz="1400" dirty="0" err="1"/>
              <a:t>example</a:t>
            </a:r>
            <a:r>
              <a:rPr lang="de-DE" sz="1400" dirty="0"/>
              <a:t> (in </a:t>
            </a:r>
            <a:r>
              <a:rPr lang="de-DE" sz="1400" dirty="0" err="1"/>
              <a:t>sea</a:t>
            </a:r>
            <a:r>
              <a:rPr lang="de-DE" sz="1400" dirty="0"/>
              <a:t>)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309657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9830E1-6ED3-4A8A-B3B7-367D70195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771A2C-3D71-499F-B87C-2EAC77C21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5" y="320450"/>
            <a:ext cx="1929804" cy="26497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2A5DFE-5F37-44E3-BD5A-D0AA49154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119" y="4446849"/>
            <a:ext cx="1720346" cy="24395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6444CC-C302-48C2-9F5E-AE81BA14D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960" y="2639411"/>
            <a:ext cx="3237683" cy="30018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F046F7-DC32-4849-A132-6406888F4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075" y="3330253"/>
            <a:ext cx="1945044" cy="30260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D42CEE-B330-4943-8458-009B35E799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6119" y="2458748"/>
            <a:ext cx="2039101" cy="16419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24FCD9-0FEA-488E-90B9-2AE154AD74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8562" y="5820602"/>
            <a:ext cx="4467225" cy="752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4175F8-B891-49A7-A13E-6EC7E8EDA4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8387" y="89623"/>
            <a:ext cx="6176963" cy="18003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C80470-0AAE-457A-ACE1-E599BDCDC1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9941" y="2447866"/>
            <a:ext cx="3253854" cy="130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77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7AF341-41AA-4E2A-8428-FE19EE2C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83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0" dirty="0">
                <a:effectLst/>
              </a:rPr>
              <a:t> </a:t>
            </a:r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40986" y="255260"/>
            <a:ext cx="811944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Concluding Remarks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Progress </a:t>
            </a:r>
            <a:r>
              <a:rPr lang="en-US" sz="2400" dirty="0"/>
              <a:t>in accelerator science is built on quite on about 70 to 80 years of  history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New ideas </a:t>
            </a:r>
            <a:r>
              <a:rPr lang="en-US" sz="2400" dirty="0"/>
              <a:t>have been stimulating and driving progress – many never got realized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Analytical efforts </a:t>
            </a:r>
            <a:r>
              <a:rPr lang="en-US" sz="2400" dirty="0"/>
              <a:t>are history – computer simulation and AI make the game now!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Mind the </a:t>
            </a:r>
            <a:r>
              <a:rPr lang="en-US" sz="2400" b="1" dirty="0"/>
              <a:t>gap between idealized </a:t>
            </a:r>
            <a:r>
              <a:rPr lang="en-US" sz="2400" dirty="0"/>
              <a:t>simulation and data from </a:t>
            </a:r>
            <a:r>
              <a:rPr lang="en-US" sz="2400" b="1" dirty="0"/>
              <a:t>realistic input </a:t>
            </a:r>
            <a:r>
              <a:rPr lang="en-US" sz="2400" dirty="0"/>
              <a:t>or even measurements (example Landau damping 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………………………..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ctr"/>
            <a:r>
              <a:rPr lang="en-US" sz="2400" b="1" dirty="0"/>
              <a:t>continued …</a:t>
            </a: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95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\\WinfileSvL\PP$Root\Ihofmann\Eigene Dateien\GSI-files\Bock-90Jahre\Bilder\FullSizeRender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24944"/>
            <a:ext cx="3384376" cy="271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79512" y="260648"/>
            <a:ext cx="5256584" cy="227754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“Accelerator Applications in Energy “ </a:t>
            </a:r>
            <a:r>
              <a:rPr lang="en-US" sz="2000" b="1" dirty="0"/>
              <a:t>2015 Review</a:t>
            </a:r>
            <a:r>
              <a:rPr lang="en-US" sz="2400" b="1" dirty="0"/>
              <a:t>: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A</a:t>
            </a:r>
            <a:r>
              <a:rPr lang="en-US" dirty="0"/>
              <a:t>ccelerator </a:t>
            </a:r>
            <a:r>
              <a:rPr lang="en-US" sz="2000" b="1" dirty="0"/>
              <a:t>D</a:t>
            </a:r>
            <a:r>
              <a:rPr lang="en-US" dirty="0"/>
              <a:t>riven </a:t>
            </a:r>
            <a:r>
              <a:rPr lang="en-US" sz="2000" b="1" dirty="0"/>
              <a:t>S</a:t>
            </a:r>
            <a:r>
              <a:rPr lang="en-US" dirty="0"/>
              <a:t>ystems  </a:t>
            </a:r>
          </a:p>
          <a:p>
            <a:pPr algn="ctr"/>
            <a:r>
              <a:rPr lang="en-US" dirty="0"/>
              <a:t>are at </a:t>
            </a:r>
            <a:r>
              <a:rPr lang="en-US" b="1" dirty="0"/>
              <a:t>power frontier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Nuclear waste transmutation, Subcritical reactors,</a:t>
            </a:r>
          </a:p>
          <a:p>
            <a:pPr algn="ctr"/>
            <a:r>
              <a:rPr lang="en-US" dirty="0"/>
              <a:t>Others: …….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DA92-1C1F-4D76-BD0C-C78CDEB94404}" type="slidenum">
              <a:rPr lang="en-US" smtClean="0"/>
              <a:t>33</a:t>
            </a:fld>
            <a:endParaRPr lang="en-US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4DF7D99-0062-40AE-AA1E-044ED3072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204" y="241226"/>
            <a:ext cx="3365284" cy="4511431"/>
          </a:xfrm>
          <a:prstGeom prst="rect">
            <a:avLst/>
          </a:prstGeom>
        </p:spPr>
      </p:pic>
      <p:sp>
        <p:nvSpPr>
          <p:cNvPr id="9" name="Ovale Legende 5">
            <a:extLst>
              <a:ext uri="{FF2B5EF4-FFF2-40B4-BE49-F238E27FC236}">
                <a16:creationId xmlns:a16="http://schemas.microsoft.com/office/drawing/2014/main" id="{441B6733-4802-42EF-A35E-330E70332CCA}"/>
              </a:ext>
            </a:extLst>
          </p:cNvPr>
          <p:cNvSpPr/>
          <p:nvPr/>
        </p:nvSpPr>
        <p:spPr>
          <a:xfrm rot="10800000" flipH="1" flipV="1">
            <a:off x="5220072" y="5085184"/>
            <a:ext cx="1944216" cy="720080"/>
          </a:xfrm>
          <a:prstGeom prst="wedgeEllipseCallout">
            <a:avLst>
              <a:gd name="adj1" fmla="val 26817"/>
              <a:gd name="adj2" fmla="val -26843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HIDIF driver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B42CCE-A930-4171-8B77-F401873922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124744"/>
            <a:ext cx="2253452" cy="322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641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2900</Words>
  <Application>Microsoft Office PowerPoint</Application>
  <PresentationFormat>On-screen Show (4:3)</PresentationFormat>
  <Paragraphs>339</Paragraphs>
  <Slides>33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AdvOT483a8203</vt:lpstr>
      <vt:lpstr>AdvP4C4E74</vt:lpstr>
      <vt:lpstr>AdvTTbdb21c9e</vt:lpstr>
      <vt:lpstr>AdvTTd0b5fdba.I</vt:lpstr>
      <vt:lpstr>Faustina Light</vt:lpstr>
      <vt:lpstr>Arial</vt:lpstr>
      <vt:lpstr>Calibri</vt:lpstr>
      <vt:lpstr>Symbol</vt:lpstr>
      <vt:lpstr>Times New Roman</vt:lpstr>
      <vt:lpstr>Wingdings</vt:lpstr>
      <vt:lpstr>Larissa</vt:lpstr>
      <vt:lpstr>Acrobat Document</vt:lpstr>
      <vt:lpstr> Oxford, Space Charge 2026, Sept. 29 – Oct. 26 A Historical View on Research in Space Charge  for Particle Accelerators Ingo Hofmann retired, GSI / Goethe University Frankfurt  </vt:lpstr>
      <vt:lpstr>The 1940‘s – a beginning </vt:lpstr>
      <vt:lpstr>The MURA era An accelerator think tank - born from US-rivalries in 1950‘s</vt:lpstr>
      <vt:lpstr>The Michigan study group Initiated in 1954</vt:lpstr>
      <vt:lpstr>Some highlights</vt:lpstr>
      <vt:lpstr>Prominent visitors to MURA</vt:lpstr>
      <vt:lpstr>The Sputnik Crisis a political &amp; cultural shock of the 1957</vt:lpstr>
      <vt:lpstr>Further politics: The Ramsey Panel The beginning of the „end“ of MURA and its big FFAG plans</vt:lpstr>
      <vt:lpstr>A glimpse on Laslett‘s further work in this period  </vt:lpstr>
      <vt:lpstr>A switch: „Atoms for Peace“ / energy problem a parallel development of relevance</vt:lpstr>
      <vt:lpstr>Berkeley group - after 1963 </vt:lpstr>
      <vt:lpstr>International Meeting: Heavy Ion Fusion“ HIF Sparks jumped over to many Labs  </vt:lpstr>
      <vt:lpstr>John Lawson  </vt:lpstr>
      <vt:lpstr>Berkeley group HIF project</vt:lpstr>
      <vt:lpstr>Initially: it was „all theory only“  0</vt:lpstr>
      <vt:lpstr>Initially: it was „all theory only“</vt:lpstr>
      <vt:lpstr>Computer simulation „saved us“</vt:lpstr>
      <vt:lpstr>What happened next with HIF?</vt:lpstr>
      <vt:lpstr>CERN „European initiative“ – began in 1991 and ended in 1998 </vt:lpstr>
      <vt:lpstr>High intensity linac and ring projects  for p/ion (Spallation Neutron Sources … </vt:lpstr>
      <vt:lpstr>Anisotropy - between x,y and z (linacs) -  driven parametric instabilities</vt:lpstr>
      <vt:lpstr>Landau damping in anisotropic beams </vt:lpstr>
      <vt:lpstr>JAEA – ADS: Accelerator Driven Subcritical System  s.c . CW proton linac of 30 MW &amp; subcritical nuclear reactor</vt:lpstr>
      <vt:lpstr>W. Simeoni et al, IPAC’11, San Sebastian, Spain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GSI Helmholzzentrum für Schwerionenforschung 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Heavy ion fusion – a challenging proposal to make energy</dc:title>
  <dc:creator>Hofmann, Ingo Prof. Dr.</dc:creator>
  <cp:lastModifiedBy>Hofmann, Ingo Prof. Dr.</cp:lastModifiedBy>
  <cp:revision>486</cp:revision>
  <cp:lastPrinted>2026-09-29T07:08:09Z</cp:lastPrinted>
  <dcterms:created xsi:type="dcterms:W3CDTF">2017-05-31T12:50:55Z</dcterms:created>
  <dcterms:modified xsi:type="dcterms:W3CDTF">2026-10-01T06:19:33Z</dcterms:modified>
</cp:coreProperties>
</file>