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27" r:id="rId4"/>
    <p:sldMasterId id="2147483719" r:id="rId5"/>
    <p:sldMasterId id="2147483663" r:id="rId6"/>
    <p:sldMasterId id="2147483734" r:id="rId7"/>
  </p:sldMasterIdLst>
  <p:notesMasterIdLst>
    <p:notesMasterId r:id="rId17"/>
  </p:notesMasterIdLst>
  <p:handoutMasterIdLst>
    <p:handoutMasterId r:id="rId18"/>
  </p:handoutMasterIdLst>
  <p:sldIdLst>
    <p:sldId id="256" r:id="rId8"/>
    <p:sldId id="268" r:id="rId9"/>
    <p:sldId id="267" r:id="rId10"/>
    <p:sldId id="262" r:id="rId11"/>
    <p:sldId id="264" r:id="rId12"/>
    <p:sldId id="265" r:id="rId13"/>
    <p:sldId id="266" r:id="rId14"/>
    <p:sldId id="261" r:id="rId15"/>
    <p:sldId id="259" r:id="rId16"/>
  </p:sldIdLst>
  <p:sldSz cx="12192000" cy="6858000"/>
  <p:notesSz cx="6858000" cy="9144000"/>
  <p:embeddedFontLst>
    <p:embeddedFont>
      <p:font typeface="Moderat Medium" pitchFamily="2" charset="77"/>
      <p:regular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D1B"/>
    <a:srgbClr val="676767"/>
    <a:srgbClr val="003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B65B94-53A1-2D4E-A7A4-C8ED2E6DFA5C}" v="153" dt="2026-09-30T15:34:26.4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9" autoAdjust="0"/>
    <p:restoredTop sz="94658"/>
  </p:normalViewPr>
  <p:slideViewPr>
    <p:cSldViewPr snapToGrid="0">
      <p:cViewPr>
        <p:scale>
          <a:sx n="89" d="100"/>
          <a:sy n="89" d="100"/>
        </p:scale>
        <p:origin x="296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font" Target="fonts/font5.fntdata"/><Relationship Id="rId28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C82ED0-7452-4354-A24E-35FB24BF9A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6969E9-2182-2FF9-A02F-A1842CE2A4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66A77-BC89-4E24-A414-B6543411FF58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E84D48-5E89-47EA-5EE7-5780CF041D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69F5C8-55D8-4294-92FA-96C28702B9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A80C6-5E9B-493C-B5B8-6FAC8DE86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783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2065A8-3DC6-AC4C-927E-6A967E7E3C90}" type="datetimeFigureOut">
              <a:t>24/09/2026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21D56-EB6A-AA41-93CE-D429F00D9641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723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136145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780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67594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62360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747815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3910029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0134601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01346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92DD4F-46A7-7B46-A440-DE3FF117A0F8}" type="datetime1">
              <a:t>24/09/2026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264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0134600" cy="3587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0134601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09D4965-8177-C8A9-33AC-754C0ED55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06BA92C-6592-6040-88A4-24C31A134B47}" type="datetime1">
              <a:t>24/09/2026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01BF125-5608-918B-79E5-BE6B8E111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51BFCBE-908C-8ECE-F8ED-964778AC7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12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0134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4700187"/>
            <a:ext cx="10134600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4611373-ED99-15C4-4B72-2A9B821EAC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F75BFB-8850-A14E-975D-BB1E464EFE39}" type="datetime1">
              <a:t>24/09/2026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ED30078-44D0-E5C0-B24D-510F1391F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2F11EA8-20E4-A501-59E7-89936990B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18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0134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029200" cy="3852000"/>
          </a:xfrm>
          <a:prstGeom prst="rect">
            <a:avLst/>
          </a:prstGeo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24501" y="1304925"/>
            <a:ext cx="4876800" cy="3852000"/>
          </a:xfrm>
          <a:prstGeom prst="rect">
            <a:avLst/>
          </a:prstGeo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96B1B1A-8A60-7571-1DEF-DF9002566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9B17603-DEAE-A04E-8352-A5CC2C334D26}" type="datetime1">
              <a:t>24/09/2026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A238165-19F1-BC18-C20C-3CC3D2AFD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1EE5152-9164-4EB5-EAF6-34C6622C3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897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4838699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4838699" cy="2846762"/>
          </a:xfrm>
          <a:prstGeom prst="rect">
            <a:avLst/>
          </a:prstGeo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62602" y="1304925"/>
            <a:ext cx="4838699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62603" y="2330075"/>
            <a:ext cx="4838698" cy="2846762"/>
          </a:xfrm>
          <a:prstGeom prst="rect">
            <a:avLst/>
          </a:prstGeo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0134600" cy="4603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3CDD2F5-1481-9908-2B81-B0CBF2B47D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DFC3D4-6F2B-7F48-A2D8-31D501FB2671}" type="datetime1">
              <a:t>24/09/2026</a:t>
            </a:fld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6B48C32-ECD3-49D3-C88A-0D6CD7761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9971ACE-673D-0FE6-8E00-6A36AFB9B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672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275606-5858-254C-9403-E97A2124DB79}" type="datetime1"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841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4305300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57201D5-8F5F-EFFC-D1C0-6AEE32BE39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4F48101-A431-E943-9E93-3504852CCEF3}" type="datetime1">
              <a:t>24/09/2026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78B8663-1CEA-8953-DFF8-3DC54CD04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6600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21BB798-7151-8F54-8B80-FAE592194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581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458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4EA215-6C47-E848-AD3F-A942EC37690D}" type="datetime1"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4549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967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9530548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9328763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922252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727778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61FFD-C752-E845-A85E-CC8F00D15A9F}" type="datetime1"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670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ED70-D165-A540-B314-2CB83049BFC5}" type="datetime1">
              <a:t>24/09/2026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900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4E69A-7E3A-7B47-93E9-370E66B43895}" type="datetime1"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1343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A260-DEDD-784C-924D-47F5C698FF47}" type="datetime1">
              <a:t>24/09/2026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9794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E48B7-EFAD-1442-8D67-39DAAA424190}" type="datetime1">
              <a:t>24/09/2026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63157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5F4A-0A35-2349-8EDD-8200B326BB22}" type="datetime1"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01503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9B34C-86B4-6847-8ABA-9786817E9832}" type="datetime1"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0711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D63F3-56B0-2444-8548-0F1DD6BB9CFD}" type="datetime1"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1991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6270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55372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113EC2-BEE4-9EB5-5416-1753338B71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105871C-4B82-744D-BD71-17F3ABE2B1AB}" type="datetime1">
              <a:t>24/09/2026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DE758F-31C9-953E-8AE0-1F9E26582E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E4374-210F-6632-52E6-0A7BB89EC0C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479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67701" y="2286000"/>
            <a:ext cx="3644900" cy="321310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3526" y="2286000"/>
            <a:ext cx="3644900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65614" y="2286000"/>
            <a:ext cx="3644900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16459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1554707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9163027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7843107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AEBB3-9741-B644-A1DE-42939DD65BA9}" type="datetime1"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473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195B8-E4D2-5844-BC91-3F5021E564D9}" type="datetime1"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504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136E-197F-5140-BDB6-FEF227AC1A15}" type="datetime1">
              <a:t>24/09/2026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0530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3D309-5369-F34F-95D6-5EF3757A33A0}" type="datetime1"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1619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C4F45-E85D-A548-A985-B04124D97700}" type="datetime1">
              <a:t>24/09/2026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86241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0A575-81AA-D346-8E19-75FBFF32633A}" type="datetime1">
              <a:t>24/09/2026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17109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ED9C-BECD-634F-9605-52EF8248BB99}" type="datetime1"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7743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B49DC-5481-4644-AEA0-D71478D39B9A}" type="datetime1">
              <a:t>24/09/2026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9480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3" y="1"/>
            <a:ext cx="12190813" cy="6857998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1654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79682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+mj-lt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3" y="333"/>
            <a:ext cx="12190813" cy="6857332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008184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2232557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6" r:id="rId3"/>
    <p:sldLayoutId id="2147483724" r:id="rId4"/>
    <p:sldLayoutId id="2147483725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+mj-lt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5" y="761"/>
            <a:ext cx="12189289" cy="685647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1A305449-B99A-1F40-9C82-3B8A19643DFD}" type="datetime1"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7374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1" r:id="rId12"/>
    <p:sldLayoutId id="214748367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5" y="762"/>
            <a:ext cx="12189289" cy="68564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9A5491-DD56-FDB2-95FC-0B2DE0B2F75D}"/>
              </a:ext>
            </a:extLst>
          </p:cNvPr>
          <p:cNvSpPr/>
          <p:nvPr userDrawn="1"/>
        </p:nvSpPr>
        <p:spPr>
          <a:xfrm>
            <a:off x="2140527" y="5652655"/>
            <a:ext cx="3782291" cy="1111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40527" y="6127750"/>
            <a:ext cx="20677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DC0C4F4-0D2F-3C47-97FB-1D10669C917F}" type="datetime1"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32990" y="61277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182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059873"/>
            <a:ext cx="11654683" cy="45927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38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2" r:id="rId12"/>
    <p:sldLayoutId id="214748374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6.png"/><Relationship Id="rId5" Type="http://schemas.openxmlformats.org/officeDocument/2006/relationships/image" Target="../media/image12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B5CD0-94BB-02A9-D0D6-755513A29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" y="2096857"/>
            <a:ext cx="5892800" cy="1582515"/>
          </a:xfrm>
        </p:spPr>
        <p:txBody>
          <a:bodyPr>
            <a:normAutofit/>
          </a:bodyPr>
          <a:lstStyle/>
          <a:p>
            <a:r>
              <a:rPr lang="en-GB"/>
              <a:t>Mitigation of Proton Beam Instabilities under</a:t>
            </a:r>
            <a:br>
              <a:rPr lang="en-GB"/>
            </a:br>
            <a:r>
              <a:rPr lang="en-GB"/>
              <a:t>Strong Space Charge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A80B9D-A009-468E-DD38-1C459E82E2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D. W. Posthuma de Boer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7514D-CA92-5C28-8A6F-C434B7EF14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Space Charge 2026, 1</a:t>
            </a:r>
            <a:r>
              <a:rPr lang="en-GB" baseline="30000" dirty="0"/>
              <a:t>st</a:t>
            </a:r>
            <a:r>
              <a:rPr lang="en-GB" dirty="0"/>
              <a:t> October 2026</a:t>
            </a:r>
          </a:p>
        </p:txBody>
      </p:sp>
      <p:pic>
        <p:nvPicPr>
          <p:cNvPr id="6" name="Picture 5" descr="A blue square with white text&#10;&#10;Description automatically generated">
            <a:extLst>
              <a:ext uri="{FF2B5EF4-FFF2-40B4-BE49-F238E27FC236}">
                <a16:creationId xmlns:a16="http://schemas.microsoft.com/office/drawing/2014/main" id="{CF1F488C-38A2-D5DF-A090-0F0A159F1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4800" y="5480227"/>
            <a:ext cx="1080000" cy="108000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F98B2F42-A8E0-6B19-C6D0-DE7188507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1600" y="5480227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DF9358-9BD6-EC9C-D53C-59DC2E4F24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56" y="5596806"/>
            <a:ext cx="4263528" cy="74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826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B257A-3C2D-76B3-B59E-1896A920A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4E46B74-C34A-3704-B2F4-C6C96FE05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Contents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3341EEF-D0F7-FF01-E2EA-B346206A1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>
                <a:solidFill>
                  <a:schemeClr val="accent3"/>
                </a:solidFill>
              </a:rPr>
              <a:t>Background</a:t>
            </a:r>
          </a:p>
          <a:p>
            <a:pPr marL="0" indent="0">
              <a:buNone/>
            </a:pPr>
            <a:endParaRPr lang="en-GB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GB">
                <a:solidFill>
                  <a:schemeClr val="accent3"/>
                </a:solidFill>
              </a:rPr>
              <a:t>Coherent Instability – Impedance Model</a:t>
            </a:r>
          </a:p>
          <a:p>
            <a:pPr marL="0" indent="0">
              <a:buNone/>
            </a:pPr>
            <a:endParaRPr lang="en-GB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GB">
                <a:solidFill>
                  <a:schemeClr val="accent3"/>
                </a:solidFill>
              </a:rPr>
              <a:t>Experimental Results</a:t>
            </a:r>
          </a:p>
          <a:p>
            <a:pPr marL="0" indent="0">
              <a:buNone/>
            </a:pPr>
            <a:endParaRPr lang="en-GB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GB">
                <a:solidFill>
                  <a:schemeClr val="accent3"/>
                </a:solidFill>
              </a:rPr>
              <a:t>Mitigation</a:t>
            </a:r>
          </a:p>
          <a:p>
            <a:pPr marL="0" indent="0">
              <a:buNone/>
            </a:pPr>
            <a:endParaRPr lang="en-GB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GB">
                <a:solidFill>
                  <a:schemeClr val="accent3"/>
                </a:solidFill>
              </a:rPr>
              <a:t>Conclusion</a:t>
            </a:r>
            <a:endParaRPr lang="en-GB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7745AA8-D160-4B29-0F8B-5AF2E57CD13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401050" y="6359104"/>
            <a:ext cx="2743200" cy="365125"/>
          </a:xfrm>
          <a:prstGeom prst="rect">
            <a:avLst/>
          </a:prstGeom>
        </p:spPr>
        <p:txBody>
          <a:bodyPr/>
          <a:lstStyle/>
          <a:p>
            <a:fld id="{94601B8E-4C5D-4D9E-8821-9696CA0E0E3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330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899E0-C580-99E7-37F8-630A9E3A4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3FA77D9-648F-1E12-62BD-ADFD24F1B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8238322" cy="574675"/>
          </a:xfrm>
        </p:spPr>
        <p:txBody>
          <a:bodyPr>
            <a:normAutofit fontScale="90000"/>
          </a:bodyPr>
          <a:lstStyle/>
          <a:p>
            <a:r>
              <a:rPr lang="en-GB">
                <a:solidFill>
                  <a:schemeClr val="accent3"/>
                </a:solidFill>
              </a:rPr>
              <a:t>ISIS is the UKs Spallation Neutron and Muon Source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ACC90C8-0314-D7DB-2A27-8E3D01359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9141705" cy="4351338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Delivers research across many disciplines (batteries, archeology, healthcare…)</a:t>
            </a:r>
          </a:p>
          <a:p>
            <a:pPr marL="0" indent="0">
              <a:buNone/>
            </a:pPr>
            <a:r>
              <a:rPr lang="en-GB"/>
              <a:t>Driven by a Rapid Cycling Synchrotron with a dual-harmonic RF system, which delivers up to 3x10</a:t>
            </a:r>
            <a:r>
              <a:rPr lang="en-GB" baseline="30000"/>
              <a:t>13</a:t>
            </a:r>
            <a:r>
              <a:rPr lang="en-GB"/>
              <a:t> protons to its fixed targets at 50 Hz [1]</a:t>
            </a:r>
          </a:p>
          <a:p>
            <a:pPr marL="0" indent="0">
              <a:buNone/>
            </a:pPr>
            <a:r>
              <a:rPr lang="en-GB"/>
              <a:t>Typical space-charge parameters in operation are ~30 – 50 (strong) [3]</a:t>
            </a:r>
            <a:br>
              <a:rPr lang="en-GB"/>
            </a:br>
            <a:endParaRPr lang="en-GB"/>
          </a:p>
          <a:p>
            <a:pPr marL="0" indent="0">
              <a:buNone/>
            </a:pPr>
            <a:r>
              <a:rPr lang="en-GB"/>
              <a:t>Primary causes of loss include:</a:t>
            </a:r>
          </a:p>
          <a:p>
            <a:pPr lvl="1">
              <a:buFont typeface="Wingdings" pitchFamily="2" charset="2"/>
              <a:buChar char="§"/>
            </a:pPr>
            <a:r>
              <a:rPr lang="en-GB"/>
              <a:t>Direct Transverse Space Charge</a:t>
            </a:r>
          </a:p>
          <a:p>
            <a:pPr lvl="2">
              <a:buFont typeface="Wingdings" pitchFamily="2" charset="2"/>
              <a:buChar char="§"/>
            </a:pPr>
            <a:r>
              <a:rPr lang="en-GB" sz="1200">
                <a:solidFill>
                  <a:schemeClr val="accent3"/>
                </a:solidFill>
              </a:rPr>
              <a:t>C. M. Warsop (Weds), E. Ahmadi (Fri), J. Appleby (Weds)</a:t>
            </a:r>
          </a:p>
          <a:p>
            <a:pPr lvl="1">
              <a:buFont typeface="Wingdings" pitchFamily="2" charset="2"/>
              <a:buChar char="§"/>
            </a:pPr>
            <a:r>
              <a:rPr lang="en-GB"/>
              <a:t>Longitudinal Trapping</a:t>
            </a:r>
          </a:p>
          <a:p>
            <a:pPr lvl="2">
              <a:buFont typeface="Wingdings" pitchFamily="2" charset="2"/>
              <a:buChar char="§"/>
            </a:pPr>
            <a:r>
              <a:rPr lang="en-GB" sz="1200">
                <a:solidFill>
                  <a:schemeClr val="accent3"/>
                </a:solidFill>
              </a:rPr>
              <a:t>B. Kyle (Thurs)</a:t>
            </a:r>
          </a:p>
          <a:p>
            <a:pPr lvl="1">
              <a:buFont typeface="Wingdings" pitchFamily="2" charset="2"/>
              <a:buChar char="§"/>
            </a:pPr>
            <a:r>
              <a:rPr lang="en-GB">
                <a:solidFill>
                  <a:schemeClr val="accent3"/>
                </a:solidFill>
              </a:rPr>
              <a:t>Coherent Vertical Instability</a:t>
            </a:r>
          </a:p>
          <a:p>
            <a:pPr lvl="2">
              <a:buFont typeface="Wingdings" pitchFamily="2" charset="2"/>
              <a:buChar char="§"/>
            </a:pPr>
            <a:r>
              <a:rPr lang="en-GB" sz="1200">
                <a:solidFill>
                  <a:schemeClr val="accent3"/>
                </a:solidFill>
              </a:rPr>
              <a:t>D. W. Posthuma de Boer (now), F. Straniero (poster)</a:t>
            </a:r>
          </a:p>
          <a:p>
            <a:pPr marL="0" indent="0">
              <a:buNone/>
            </a:pPr>
            <a:endParaRPr lang="en-GB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D97CD09-D096-7530-287E-E0DA60CA446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A4150F-F852-372F-F2C0-F9EA00B4F9B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0127" y="5105572"/>
            <a:ext cx="2399324" cy="147379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257623D-8DE2-8D8F-8A15-42D6D16981B2}"/>
              </a:ext>
            </a:extLst>
          </p:cNvPr>
          <p:cNvGrpSpPr/>
          <p:nvPr/>
        </p:nvGrpSpPr>
        <p:grpSpPr>
          <a:xfrm>
            <a:off x="7729037" y="4077685"/>
            <a:ext cx="3746652" cy="2553689"/>
            <a:chOff x="7729037" y="4077685"/>
            <a:chExt cx="3746652" cy="255368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AF23C2F-FEE4-9856-C640-39995138A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9037" y="4077685"/>
              <a:ext cx="3746652" cy="223108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991A73-FA5E-9F4B-BA22-9195897B8C90}"/>
                </a:ext>
              </a:extLst>
            </p:cNvPr>
            <p:cNvSpPr txBox="1"/>
            <p:nvPr/>
          </p:nvSpPr>
          <p:spPr>
            <a:xfrm>
              <a:off x="8008048" y="6354375"/>
              <a:ext cx="31886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/>
                <a:t>ISIS SRM and BSRM instability results [3]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5993B28-CD90-92EA-FC41-200FABA8C98F}"/>
              </a:ext>
            </a:extLst>
          </p:cNvPr>
          <p:cNvGrpSpPr/>
          <p:nvPr/>
        </p:nvGrpSpPr>
        <p:grpSpPr>
          <a:xfrm>
            <a:off x="4934038" y="5123640"/>
            <a:ext cx="2013449" cy="1536733"/>
            <a:chOff x="4819418" y="5049039"/>
            <a:chExt cx="2013449" cy="153673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B06E5896-0E30-9511-CEF7-E1A01786B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61790" y="5049039"/>
              <a:ext cx="1971077" cy="125973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915E7F-56F2-8B85-3988-948374551BAC}"/>
                </a:ext>
              </a:extLst>
            </p:cNvPr>
            <p:cNvSpPr txBox="1"/>
            <p:nvPr/>
          </p:nvSpPr>
          <p:spPr>
            <a:xfrm>
              <a:off x="4819418" y="6308773"/>
              <a:ext cx="20134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/>
                <a:t>BPM difference plot [4]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8BCA6DE-E665-7AAE-9C90-4AAE7D2DDC34}"/>
              </a:ext>
            </a:extLst>
          </p:cNvPr>
          <p:cNvGrpSpPr/>
          <p:nvPr/>
        </p:nvGrpSpPr>
        <p:grpSpPr>
          <a:xfrm>
            <a:off x="9408404" y="60019"/>
            <a:ext cx="2444375" cy="3420575"/>
            <a:chOff x="9408404" y="60019"/>
            <a:chExt cx="2444375" cy="34205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D2A747F-D69F-ECC2-6825-D00055E04278}"/>
                </a:ext>
              </a:extLst>
            </p:cNvPr>
            <p:cNvSpPr txBox="1"/>
            <p:nvPr/>
          </p:nvSpPr>
          <p:spPr>
            <a:xfrm>
              <a:off x="9648371" y="3203595"/>
              <a:ext cx="21162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/>
                <a:t>ISIS Facility [2]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8789D29-90AA-53D4-D62A-2D5E7C98E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08404" y="60019"/>
              <a:ext cx="2444375" cy="3105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158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715EC-388C-63F1-AB6F-A22DF9F6C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533C5EA-B4EA-5573-0E30-CED803806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6717994" cy="574675"/>
          </a:xfrm>
        </p:spPr>
        <p:txBody>
          <a:bodyPr>
            <a:normAutofit/>
          </a:bodyPr>
          <a:lstStyle/>
          <a:p>
            <a:r>
              <a:rPr lang="en-GB"/>
              <a:t>The Vertical Impedance Model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461F58C-01A0-47AE-93BD-2054655D1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659014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Impedance model is targeted at identifying the driver</a:t>
            </a:r>
            <a:br>
              <a:rPr lang="en-GB" dirty="0"/>
            </a:br>
            <a:r>
              <a:rPr lang="en-GB" dirty="0"/>
              <a:t>of the 2 ms head-tail instability [5].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Low-frequency, vertical, driving resonator impedances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Includes: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Resonator from capacitively coupled RF screens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Thick resistive-wall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Terminated kicker magnets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Indirect space-charge</a:t>
            </a:r>
          </a:p>
          <a:p>
            <a:pPr marL="457200" lvl="1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Lowest frequency sideband in early part of acceleration (~100-200 kHz), overlaps with RF screen resonators.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Dominated by RF screens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FF1EF99-B289-E491-8D14-8DC88D8A6B4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DC642-4C6F-1F3D-2E92-7D20B7C43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5538" y="-5610"/>
            <a:ext cx="3747358" cy="2520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A044278-EFC3-77A8-E791-427DF8423275}"/>
              </a:ext>
            </a:extLst>
          </p:cNvPr>
          <p:cNvGrpSpPr/>
          <p:nvPr/>
        </p:nvGrpSpPr>
        <p:grpSpPr>
          <a:xfrm>
            <a:off x="9767729" y="2729963"/>
            <a:ext cx="2153653" cy="2112290"/>
            <a:chOff x="8491729" y="3063887"/>
            <a:chExt cx="2153653" cy="21122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6F83AA2-49B9-2FF1-7060-45FE74FE2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91729" y="3063887"/>
              <a:ext cx="2153653" cy="161976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BEE84A9-9604-E3FB-1BF1-8BFD904D2858}"/>
                </a:ext>
              </a:extLst>
            </p:cNvPr>
            <p:cNvSpPr txBox="1"/>
            <p:nvPr/>
          </p:nvSpPr>
          <p:spPr>
            <a:xfrm>
              <a:off x="8623676" y="4714512"/>
              <a:ext cx="18897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/>
                <a:t>Schematic of RF screen wire connections.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517C6BC-D597-5CA5-95EF-F3D9091A55E8}"/>
              </a:ext>
            </a:extLst>
          </p:cNvPr>
          <p:cNvGrpSpPr/>
          <p:nvPr/>
        </p:nvGrpSpPr>
        <p:grpSpPr>
          <a:xfrm>
            <a:off x="7172826" y="5172764"/>
            <a:ext cx="4342763" cy="1573865"/>
            <a:chOff x="7231293" y="5207037"/>
            <a:chExt cx="4342763" cy="157386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4F6AF9C-0D62-9E3A-4B50-9737054B1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31293" y="5207037"/>
              <a:ext cx="4342763" cy="1331358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CC73C53-19C8-E411-214D-4C5E1F69B460}"/>
                </a:ext>
              </a:extLst>
            </p:cNvPr>
            <p:cNvSpPr txBox="1"/>
            <p:nvPr/>
          </p:nvSpPr>
          <p:spPr>
            <a:xfrm>
              <a:off x="8589087" y="6503903"/>
              <a:ext cx="21162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/>
                <a:t>A typical ISIS superperiod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5D69E0-5B51-1D39-7B2B-D673A8494B01}"/>
              </a:ext>
            </a:extLst>
          </p:cNvPr>
          <p:cNvGrpSpPr/>
          <p:nvPr/>
        </p:nvGrpSpPr>
        <p:grpSpPr>
          <a:xfrm>
            <a:off x="7122252" y="2786797"/>
            <a:ext cx="2380067" cy="2143460"/>
            <a:chOff x="7135478" y="4397684"/>
            <a:chExt cx="2380067" cy="214346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D2802C6-A87C-158C-E8C2-674455798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35478" y="4397684"/>
              <a:ext cx="2380067" cy="167761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6B30E2-F1AE-F672-A6F6-8FE6FD6FCD61}"/>
                </a:ext>
              </a:extLst>
            </p:cNvPr>
            <p:cNvSpPr txBox="1"/>
            <p:nvPr/>
          </p:nvSpPr>
          <p:spPr>
            <a:xfrm>
              <a:off x="7234452" y="6079479"/>
              <a:ext cx="21821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/>
                <a:t>Photograph of an RF screen and ceramic vessel.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281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0BD23-BDFD-04DE-497F-B4DF038F6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5B39293-A30A-3752-5C23-A854594C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86810"/>
            <a:ext cx="5829300" cy="574675"/>
          </a:xfrm>
        </p:spPr>
        <p:txBody>
          <a:bodyPr/>
          <a:lstStyle/>
          <a:p>
            <a:r>
              <a:rPr lang="en-GB"/>
              <a:t>Low-Intensity Experiments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ECB5A2F-E51C-BDA7-A12B-5FD49667F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914400"/>
            <a:ext cx="7334938" cy="4741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Studies with operational beams challenging, so</a:t>
            </a:r>
            <a:br>
              <a:rPr lang="en-GB" dirty="0"/>
            </a:br>
            <a:r>
              <a:rPr lang="en-GB" dirty="0"/>
              <a:t>Bunched Storage Ring Mode (BSRM) used [3, 5]: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Beam stored in stationary bucket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Typically with lower intensity (SC-parameter of ~3-5)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Sweep vertical tune, record instability growth rate.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Benchmark with PyTMCI [6] predictions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Vlasov solver – </a:t>
            </a:r>
            <a:r>
              <a:rPr lang="en-GB" u="sng" dirty="0"/>
              <a:t>no direct space charge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Order of magnitude agreement in growth rate at ~85 kHz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Driver understood from impedance model as dipole/ doublet RF screens.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57CB72F-897E-5767-B1F9-22FD943E43A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9178182" y="6127750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212DB1-BFB4-FFDB-D0BE-4D08E97E7AA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8656" y="2880000"/>
            <a:ext cx="3414143" cy="216642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0E2E7DC-FC2B-BE15-41B2-A2470CE9A0B4}"/>
              </a:ext>
            </a:extLst>
          </p:cNvPr>
          <p:cNvGrpSpPr/>
          <p:nvPr/>
        </p:nvGrpSpPr>
        <p:grpSpPr>
          <a:xfrm>
            <a:off x="7413415" y="0"/>
            <a:ext cx="4258505" cy="2880221"/>
            <a:chOff x="6828496" y="146692"/>
            <a:chExt cx="4258505" cy="2880221"/>
          </a:xfrm>
        </p:grpSpPr>
        <p:pic>
          <p:nvPicPr>
            <p:cNvPr id="3078" name="Picture 6">
              <a:extLst>
                <a:ext uri="{FF2B5EF4-FFF2-40B4-BE49-F238E27FC236}">
                  <a16:creationId xmlns:a16="http://schemas.microsoft.com/office/drawing/2014/main" id="{9B5A8E56-00A2-C017-9CF0-48B77A08A6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0809" y="146692"/>
              <a:ext cx="2106192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>
              <a:extLst>
                <a:ext uri="{FF2B5EF4-FFF2-40B4-BE49-F238E27FC236}">
                  <a16:creationId xmlns:a16="http://schemas.microsoft.com/office/drawing/2014/main" id="{5A4969D5-70E9-AC03-A092-756EB170AB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0809" y="1586913"/>
              <a:ext cx="1880711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2" name="Picture 10">
              <a:extLst>
                <a:ext uri="{FF2B5EF4-FFF2-40B4-BE49-F238E27FC236}">
                  <a16:creationId xmlns:a16="http://schemas.microsoft.com/office/drawing/2014/main" id="{22444664-4CD0-30E6-0C48-73268304E6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8496" y="1586692"/>
              <a:ext cx="2152313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4" name="Picture 12">
              <a:extLst>
                <a:ext uri="{FF2B5EF4-FFF2-40B4-BE49-F238E27FC236}">
                  <a16:creationId xmlns:a16="http://schemas.microsoft.com/office/drawing/2014/main" id="{FFB818B7-BD9A-A30B-86D0-28BBE5ED93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8496" y="146692"/>
              <a:ext cx="2065402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6AA1F51-6082-6165-399A-79D1EC42D4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0465" y="5112523"/>
            <a:ext cx="2450523" cy="164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64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5FAD9-1DB9-C075-73C4-4CAC7A342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97DA9F7-7C9E-8FD9-8C7C-E634F5D6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180702" cy="574675"/>
          </a:xfrm>
        </p:spPr>
        <p:txBody>
          <a:bodyPr>
            <a:normAutofit/>
          </a:bodyPr>
          <a:lstStyle/>
          <a:p>
            <a:r>
              <a:rPr lang="en-GB"/>
              <a:t>Low-Intensity Experiments - Distribution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60198E3-6790-2872-7759-A6AEA86B7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730082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In general, distributions not well predicted by PyTMCI,</a:t>
            </a:r>
            <a:br>
              <a:rPr lang="en-GB" dirty="0"/>
            </a:br>
            <a:r>
              <a:rPr lang="en-GB" u="sng" dirty="0"/>
              <a:t>but</a:t>
            </a:r>
            <a:r>
              <a:rPr lang="en-GB" dirty="0"/>
              <a:t> is this because space-charge omitted?</a:t>
            </a:r>
          </a:p>
          <a:p>
            <a:pPr marL="0" indent="0">
              <a:buNone/>
            </a:pPr>
            <a:endParaRPr lang="en-GB" u="sng" dirty="0"/>
          </a:p>
          <a:p>
            <a:pPr marL="0" indent="0">
              <a:buNone/>
            </a:pPr>
            <a:r>
              <a:rPr lang="en-GB" dirty="0"/>
              <a:t>For most unstable setting (3.876), PyTMCI predicts</a:t>
            </a:r>
            <a:br>
              <a:rPr lang="en-GB" dirty="0"/>
            </a:br>
            <a:r>
              <a:rPr lang="en-GB" dirty="0"/>
              <a:t>several modes with similar growth rates.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If we wait a long time, one will dominate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Before that time, we’ll see a sum of several modes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Estimate ~3 ms for dominant mode with most unstable setting, but beam loss occurs after ~0.5 ms.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Space-charge definitely important – but challenging anyway.</a:t>
            </a:r>
          </a:p>
          <a:p>
            <a:pPr lvl="1">
              <a:buFont typeface="Wingdings" pitchFamily="2" charset="2"/>
              <a:buChar char="§"/>
            </a:pPr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CDA4142-A2F2-E2A3-7EB3-E5ACDF9B9E0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pPr/>
              <a:t>6</a:t>
            </a:fld>
            <a:endParaRPr lang="en-GB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8D7E0C3-B205-BA08-CB4E-417C7B7278B7}"/>
              </a:ext>
            </a:extLst>
          </p:cNvPr>
          <p:cNvGrpSpPr/>
          <p:nvPr/>
        </p:nvGrpSpPr>
        <p:grpSpPr>
          <a:xfrm>
            <a:off x="8462228" y="0"/>
            <a:ext cx="3052759" cy="1090816"/>
            <a:chOff x="7667928" y="95843"/>
            <a:chExt cx="3052759" cy="109081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6E046CD-4540-45B0-EFF8-B13084B52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7928" y="143556"/>
              <a:ext cx="1440000" cy="99539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2B05BD3-70FC-14CF-791D-B66CFA3F3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80687" y="95843"/>
              <a:ext cx="1440000" cy="1090816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FFE000-0CAC-42AB-D43C-7B1DA040261C}"/>
              </a:ext>
            </a:extLst>
          </p:cNvPr>
          <p:cNvGrpSpPr/>
          <p:nvPr/>
        </p:nvGrpSpPr>
        <p:grpSpPr>
          <a:xfrm>
            <a:off x="8462228" y="1159869"/>
            <a:ext cx="3052759" cy="1100259"/>
            <a:chOff x="7667928" y="1231442"/>
            <a:chExt cx="3052759" cy="110025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7715CB5-3EDE-DBF4-4E4E-603BF0CA6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7928" y="1304286"/>
              <a:ext cx="1440000" cy="95457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A4814FF-E0FD-92BB-6787-5B3D8E166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80687" y="1231442"/>
              <a:ext cx="1440000" cy="1100259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0822160-A9EC-5733-BAEB-1072022192FA}"/>
              </a:ext>
            </a:extLst>
          </p:cNvPr>
          <p:cNvGrpSpPr/>
          <p:nvPr/>
        </p:nvGrpSpPr>
        <p:grpSpPr>
          <a:xfrm>
            <a:off x="8462228" y="2329181"/>
            <a:ext cx="3052759" cy="1018391"/>
            <a:chOff x="7667928" y="2368733"/>
            <a:chExt cx="3052759" cy="101839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80FD81C-6946-55DA-1D45-4C7F3B81E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7928" y="2397928"/>
              <a:ext cx="1440000" cy="96000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0CD2240-1D9F-8FE4-AA9A-A5FEA6752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80687" y="2368733"/>
              <a:ext cx="1440000" cy="1018391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6A735DC-F180-25AE-D9EB-D9BD6604A4D6}"/>
              </a:ext>
            </a:extLst>
          </p:cNvPr>
          <p:cNvGrpSpPr/>
          <p:nvPr/>
        </p:nvGrpSpPr>
        <p:grpSpPr>
          <a:xfrm>
            <a:off x="8462228" y="3416625"/>
            <a:ext cx="3052759" cy="1070690"/>
            <a:chOff x="7667928" y="3475660"/>
            <a:chExt cx="3052759" cy="10706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5DDC3DC-5412-CC3E-E80A-9508A88F3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7928" y="3485048"/>
              <a:ext cx="1440000" cy="105191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3FFCD19-B512-57A3-26C5-C08A1C54E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80687" y="3475660"/>
              <a:ext cx="1440000" cy="107069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A750D49-6AFF-0FF4-BFDA-22537F7D45FF}"/>
              </a:ext>
            </a:extLst>
          </p:cNvPr>
          <p:cNvGrpSpPr/>
          <p:nvPr/>
        </p:nvGrpSpPr>
        <p:grpSpPr>
          <a:xfrm>
            <a:off x="8462228" y="4556368"/>
            <a:ext cx="3052759" cy="1041509"/>
            <a:chOff x="7667928" y="4662065"/>
            <a:chExt cx="3052759" cy="104150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1D8288F-9CBC-C03A-71EA-1C0B9FD5D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7928" y="4682023"/>
              <a:ext cx="1440000" cy="1001592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9818F7D-2CA8-551E-EDC2-09B3214B7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80687" y="4662065"/>
              <a:ext cx="1440000" cy="1041509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CDCAD5-4CA4-1964-98D2-00C20DF58885}"/>
              </a:ext>
            </a:extLst>
          </p:cNvPr>
          <p:cNvGrpSpPr/>
          <p:nvPr/>
        </p:nvGrpSpPr>
        <p:grpSpPr>
          <a:xfrm>
            <a:off x="8462228" y="5666931"/>
            <a:ext cx="3052759" cy="1019484"/>
            <a:chOff x="7667928" y="5762774"/>
            <a:chExt cx="3052759" cy="101948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642E614-F1C1-2DD4-7D34-9034FE803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7928" y="5838365"/>
              <a:ext cx="1440000" cy="94389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4565EFE-F41C-014D-83A7-56C72CF70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80687" y="5762774"/>
              <a:ext cx="1440000" cy="1014545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B686E98-CD91-DD9C-75A8-B32564BFC987}"/>
              </a:ext>
            </a:extLst>
          </p:cNvPr>
          <p:cNvSpPr txBox="1"/>
          <p:nvPr/>
        </p:nvSpPr>
        <p:spPr>
          <a:xfrm>
            <a:off x="7567529" y="360742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3.854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AA4F05-6773-FE4A-B6A9-20DF28D49837}"/>
              </a:ext>
            </a:extLst>
          </p:cNvPr>
          <p:cNvSpPr txBox="1"/>
          <p:nvPr/>
        </p:nvSpPr>
        <p:spPr>
          <a:xfrm>
            <a:off x="7567529" y="1525332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3.865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907BE7-8C82-7DDE-068B-8BA90C7194AE}"/>
              </a:ext>
            </a:extLst>
          </p:cNvPr>
          <p:cNvSpPr txBox="1"/>
          <p:nvPr/>
        </p:nvSpPr>
        <p:spPr>
          <a:xfrm>
            <a:off x="7567529" y="265371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3.876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922C0F3-5724-610E-E7C4-59BFFD6FC226}"/>
              </a:ext>
            </a:extLst>
          </p:cNvPr>
          <p:cNvSpPr txBox="1"/>
          <p:nvPr/>
        </p:nvSpPr>
        <p:spPr>
          <a:xfrm>
            <a:off x="7567529" y="3767304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3.879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849FDD-BB67-B9B1-219E-9058CDDE57C4}"/>
              </a:ext>
            </a:extLst>
          </p:cNvPr>
          <p:cNvSpPr txBox="1"/>
          <p:nvPr/>
        </p:nvSpPr>
        <p:spPr>
          <a:xfrm>
            <a:off x="7567529" y="4892456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3.884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C04F3DC-6CD6-2C96-9916-8063EEDEE542}"/>
              </a:ext>
            </a:extLst>
          </p:cNvPr>
          <p:cNvSpPr txBox="1"/>
          <p:nvPr/>
        </p:nvSpPr>
        <p:spPr>
          <a:xfrm>
            <a:off x="7567529" y="599200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3.889</a:t>
            </a:r>
          </a:p>
        </p:txBody>
      </p:sp>
    </p:spTree>
    <p:extLst>
      <p:ext uri="{BB962C8B-B14F-4D97-AF65-F5344CB8AC3E}">
        <p14:creationId xmlns:p14="http://schemas.microsoft.com/office/powerpoint/2010/main" val="185781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9D894-3432-F03C-F0B2-08AF5DC59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E1D0E93-CB2A-9E4A-963E-B7D93BDA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180702" cy="574675"/>
          </a:xfrm>
        </p:spPr>
        <p:txBody>
          <a:bodyPr>
            <a:normAutofit/>
          </a:bodyPr>
          <a:lstStyle/>
          <a:p>
            <a:r>
              <a:rPr lang="en-GB"/>
              <a:t>Mitigation under Strong Space-Charge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98DC92C-3864-39EA-853D-0B6564311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939800"/>
            <a:ext cx="7059518" cy="48550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PyTMCI also predicts key elements of observed instability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Growth rate (~0.4 ms predicted, ~0.2– 0.6 ms observed)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RCS cycle time when the beam will be unstable (~2 ms)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Impedance optimisation is still a fundamental solution.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Verified that resonant frequency follows ~1/√C [7].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C is the capacitance of rf-screen capacitors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Predicted growth times increase by 2+ orders of</a:t>
            </a:r>
            <a:br>
              <a:rPr lang="en-GB" dirty="0"/>
            </a:br>
            <a:r>
              <a:rPr lang="en-GB" dirty="0"/>
              <a:t>magnitude if all resonant frequencies reduced by factor of 3.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~10x increase in capacitance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Trial of operational capacitor replacements ongoing –impact monitored using coasting beams.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Initial results promising – but more data required.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68A2045-E7A3-18FF-B430-7B61D9C9F97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BAF8EE-7756-538B-8FAF-572125190DC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2617" y="4507178"/>
            <a:ext cx="3150690" cy="2104132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5B376F7E-83B8-3A23-EE38-598A5796D23A}"/>
              </a:ext>
            </a:extLst>
          </p:cNvPr>
          <p:cNvGrpSpPr/>
          <p:nvPr/>
        </p:nvGrpSpPr>
        <p:grpSpPr>
          <a:xfrm>
            <a:off x="7426065" y="2161266"/>
            <a:ext cx="4661646" cy="2104132"/>
            <a:chOff x="7426065" y="2161266"/>
            <a:chExt cx="4661646" cy="2104132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078F771-3D98-2FF5-7B73-162F1A913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11852" y="2161266"/>
              <a:ext cx="3075859" cy="2104132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2C97055-294D-2B26-9F35-F4EDE6801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26065" y="2266959"/>
              <a:ext cx="1413104" cy="1485462"/>
            </a:xfrm>
            <a:prstGeom prst="rect">
              <a:avLst/>
            </a:prstGeom>
          </p:spPr>
        </p:pic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EB54D1A1-006E-BD16-A598-9AD506D526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2755" y="455701"/>
            <a:ext cx="1878627" cy="1263328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9D8D4AA8-E5C7-D928-4C99-FCB370A5ED49}"/>
              </a:ext>
            </a:extLst>
          </p:cNvPr>
          <p:cNvGrpSpPr/>
          <p:nvPr/>
        </p:nvGrpSpPr>
        <p:grpSpPr>
          <a:xfrm>
            <a:off x="7000563" y="131900"/>
            <a:ext cx="2984194" cy="1910931"/>
            <a:chOff x="7000563" y="131900"/>
            <a:chExt cx="2984194" cy="1910931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8CD4351D-916A-2030-47DC-6B0243B49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0563" y="131900"/>
              <a:ext cx="2984194" cy="1910931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4E4710F-ED1D-FBCE-3B7A-FB118C5AFD11}"/>
                </a:ext>
              </a:extLst>
            </p:cNvPr>
            <p:cNvSpPr txBox="1"/>
            <p:nvPr/>
          </p:nvSpPr>
          <p:spPr>
            <a:xfrm>
              <a:off x="8839169" y="480788"/>
              <a:ext cx="1002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PyTMCI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361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7B5FB-7175-B331-3FD9-0E7151467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546A9C3-F7BE-4A45-731B-72A21D582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Conclusions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FCEEC37-47F7-6CAC-CFF8-76276B48A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253331"/>
            <a:ext cx="10165773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Instability growth rates reasonably well predicted by PyTMCI without direct SC, despite experimental space-charge parameter of ~3-5.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Driven by dipole/ doublet RF screens.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Predicting distribution could be challenging on ISIS, even without SC.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PyTMCI also reproduces key observations of an operational beam.</a:t>
            </a:r>
          </a:p>
          <a:p>
            <a:pPr lvl="1">
              <a:buFont typeface="Wingdings" pitchFamily="2" charset="2"/>
              <a:buChar char="§"/>
            </a:pPr>
            <a:r>
              <a:rPr lang="en-GB" dirty="0"/>
              <a:t>Driven by RF screens.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Traditional approach to mitigation: impedance optimisation, coasting-beam experiments to monitor progress.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Francesco Straniero combining space-charge with impedance model for ISIS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73501DC-8650-EA01-1D8A-901DA5F6B1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00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415DB-FC67-2074-647E-817F3E19F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829300" cy="574675"/>
          </a:xfrm>
        </p:spPr>
        <p:txBody>
          <a:bodyPr/>
          <a:lstStyle/>
          <a:p>
            <a:r>
              <a:rPr lang="en-GB"/>
              <a:t>References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5D906E-9C8C-DEFA-4021-AF537DBF6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256943" cy="4351338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[1] - isis.stfc.ac.uk</a:t>
            </a:r>
          </a:p>
          <a:p>
            <a:pPr marL="0" indent="0">
              <a:buNone/>
            </a:pPr>
            <a:r>
              <a:rPr lang="en-GB"/>
              <a:t>[2] - https://doi.org/10.5281/zenodo.21157242</a:t>
            </a:r>
          </a:p>
          <a:p>
            <a:pPr marL="0" indent="0">
              <a:buNone/>
            </a:pPr>
            <a:r>
              <a:rPr lang="en-GB"/>
              <a:t>[3] – R. E. Williamson, “Studies of beam instabilities and associated beam-loss on a high-intensity proton synchroton”, DPhil thesis, 2023.</a:t>
            </a:r>
          </a:p>
          <a:p>
            <a:pPr marL="0" indent="0">
              <a:buNone/>
            </a:pPr>
            <a:r>
              <a:rPr lang="en-GB"/>
              <a:t>[4] – C. Planner, “Progress to operating at 100-µA on ISIS”, Snowmass88, 1988.</a:t>
            </a:r>
          </a:p>
          <a:p>
            <a:pPr marL="0" indent="0">
              <a:buNone/>
            </a:pPr>
            <a:r>
              <a:rPr lang="en-GB"/>
              <a:t>[5] – D. W. Posthuma de Boer, “Studies of beam impedance with related beam stability and loss effects on a high intensity proton synchrotron”, DPhil thesis, 2026.</a:t>
            </a:r>
          </a:p>
          <a:p>
            <a:pPr marL="0" indent="0">
              <a:buNone/>
            </a:pPr>
            <a:r>
              <a:rPr lang="en-GB"/>
              <a:t>[6] - https://github.com/stfc/PyTMCI</a:t>
            </a:r>
          </a:p>
          <a:p>
            <a:pPr marL="0" indent="0">
              <a:buNone/>
            </a:pPr>
            <a:r>
              <a:rPr lang="en-GB"/>
              <a:t>[7] – D. W. Posthuma de Boer et al, “Low-frequency transverse resonator impedances on the ISIS proton synchrotron”, HB2025.</a:t>
            </a:r>
          </a:p>
          <a:p>
            <a:pPr marL="0" indent="0"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18123"/>
      </p:ext>
    </p:extLst>
  </p:cSld>
  <p:clrMapOvr>
    <a:masterClrMapping/>
  </p:clrMapOvr>
</p:sld>
</file>

<file path=ppt/theme/theme1.xml><?xml version="1.0" encoding="utf-8"?>
<a:theme xmlns:a="http://schemas.openxmlformats.org/drawingml/2006/main" name="1_Title slide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ISIS STFC">
      <a:majorFont>
        <a:latin typeface="Moderat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IS PowerPoint template_ModeratRoboto" id="{8E2A5BE6-CDBE-9840-9A7A-5EB00B1070A8}" vid="{DD36349C-BE0D-2A4A-AA7A-0673E8976A07}"/>
    </a:ext>
  </a:extLst>
</a:theme>
</file>

<file path=ppt/theme/theme2.xml><?xml version="1.0" encoding="utf-8"?>
<a:theme xmlns:a="http://schemas.openxmlformats.org/drawingml/2006/main" name="2_Triangle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ISIS STFC">
      <a:majorFont>
        <a:latin typeface="Moderat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IS PowerPoint template_ModeratRoboto" id="{8E2A5BE6-CDBE-9840-9A7A-5EB00B1070A8}" vid="{45D85325-CD87-314F-A126-A10CE157EEC2}"/>
    </a:ext>
  </a:extLst>
</a:theme>
</file>

<file path=ppt/theme/theme3.xml><?xml version="1.0" encoding="utf-8"?>
<a:theme xmlns:a="http://schemas.openxmlformats.org/drawingml/2006/main" name="3_Pattern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ISIS STFC">
      <a:majorFont>
        <a:latin typeface="Moderat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IS PowerPoint template_ModeratRoboto" id="{8E2A5BE6-CDBE-9840-9A7A-5EB00B1070A8}" vid="{76327572-FD37-3E44-A397-8C537EE0D96E}"/>
    </a:ext>
  </a:extLst>
</a:theme>
</file>

<file path=ppt/theme/theme4.xml><?xml version="1.0" encoding="utf-8"?>
<a:theme xmlns:a="http://schemas.openxmlformats.org/drawingml/2006/main" name="4_Blank Layout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ISIS STFC">
      <a:majorFont>
        <a:latin typeface="Moderat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IS PowerPoint template_ModeratRoboto" id="{8E2A5BE6-CDBE-9840-9A7A-5EB00B1070A8}" vid="{1BB885AF-86BA-AA49-9B73-DD82C4088DE4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453390EE4BA43A5D6133E94472E90" ma:contentTypeVersion="17" ma:contentTypeDescription="Create a new document." ma:contentTypeScope="" ma:versionID="a3dd40fe961babd590db7e6ab2b6c3cc">
  <xsd:schema xmlns:xsd="http://www.w3.org/2001/XMLSchema" xmlns:xs="http://www.w3.org/2001/XMLSchema" xmlns:p="http://schemas.microsoft.com/office/2006/metadata/properties" xmlns:ns2="7a6c5452-7205-4e2c-a322-0d36e47a4095" xmlns:ns3="4367b676-3231-4229-b246-27e36f6a6ea0" targetNamespace="http://schemas.microsoft.com/office/2006/metadata/properties" ma:root="true" ma:fieldsID="9c9a1b7cbcb1e6780652342e7736d883" ns2:_="" ns3:_="">
    <xsd:import namespace="7a6c5452-7205-4e2c-a322-0d36e47a4095"/>
    <xsd:import namespace="4367b676-3231-4229-b246-27e36f6a6e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6c5452-7205-4e2c-a322-0d36e47a40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e07c91c-676c-4292-ab42-0332d43006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7b676-3231-4229-b246-27e36f6a6e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5bb8876-a7eb-42f8-850b-785a27f532ba}" ma:internalName="TaxCatchAll" ma:showField="CatchAllData" ma:web="4367b676-3231-4229-b246-27e36f6a6e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67b676-3231-4229-b246-27e36f6a6ea0" xsi:nil="true"/>
    <lcf76f155ced4ddcb4097134ff3c332f xmlns="7a6c5452-7205-4e2c-a322-0d36e47a409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4F5BA3-79C3-4C5A-A3F0-A9B7B86BEE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6c5452-7205-4e2c-a322-0d36e47a4095"/>
    <ds:schemaRef ds:uri="4367b676-3231-4229-b246-27e36f6a6e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62D15E-264E-46BA-8227-F78B9A4A7183}">
  <ds:schemaRefs>
    <ds:schemaRef ds:uri="http://www.w3.org/XML/1998/namespace"/>
    <ds:schemaRef ds:uri="7a6c5452-7205-4e2c-a322-0d36e47a4095"/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4367b676-3231-4229-b246-27e36f6a6ea0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CB8F5E0-6443-4F3B-85F5-E23BF401A05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1_Title slide</Template>
  <TotalTime>10101</TotalTime>
  <Words>798</Words>
  <Application>Microsoft Macintosh PowerPoint</Application>
  <PresentationFormat>Widescreen</PresentationFormat>
  <Paragraphs>113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Moderat Medium</vt:lpstr>
      <vt:lpstr>Aptos</vt:lpstr>
      <vt:lpstr>Calibri</vt:lpstr>
      <vt:lpstr>Roboto</vt:lpstr>
      <vt:lpstr>Wingdings</vt:lpstr>
      <vt:lpstr>1_Title slide</vt:lpstr>
      <vt:lpstr>2_Triangles</vt:lpstr>
      <vt:lpstr>3_Pattern</vt:lpstr>
      <vt:lpstr>4_Blank Layouts</vt:lpstr>
      <vt:lpstr>Mitigation of Proton Beam Instabilities under Strong Space Charge</vt:lpstr>
      <vt:lpstr>Contents</vt:lpstr>
      <vt:lpstr>ISIS is the UKs Spallation Neutron and Muon Source</vt:lpstr>
      <vt:lpstr>The Vertical Impedance Model</vt:lpstr>
      <vt:lpstr>Low-Intensity Experiments</vt:lpstr>
      <vt:lpstr>Low-Intensity Experiments - Distribution</vt:lpstr>
      <vt:lpstr>Mitigation under Strong Space-Charge</vt:lpstr>
      <vt:lpstr>Conclusions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Posthuma de Boer, David (STFC,RAL,ISIS)</dc:creator>
  <cp:lastModifiedBy>Posthuma de Boer, David (STFC,RAL,ISIS)</cp:lastModifiedBy>
  <cp:revision>1</cp:revision>
  <dcterms:created xsi:type="dcterms:W3CDTF">2026-09-24T07:44:07Z</dcterms:created>
  <dcterms:modified xsi:type="dcterms:W3CDTF">2026-10-01T08:05:46Z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0x010100FC2453390EE4BA43A5D6133E94472E90</vt:lpwstr>
  </property>
  <property fmtid="{D5CDD505-2E9C-101B-9397-08002B2CF9AE}" pid="3" name="MediaServiceImageTags">
    <vt:lpwstr/>
  </property>
</Properties>
</file>