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3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608"/>
    <a:srgbClr val="75B44D"/>
    <a:srgbClr val="F4F4F4"/>
    <a:srgbClr val="67A93B"/>
    <a:srgbClr val="002147"/>
    <a:srgbClr val="0063A4"/>
    <a:srgbClr val="9092B9"/>
    <a:srgbClr val="80BA86"/>
    <a:srgbClr val="A8C9B8"/>
    <a:srgbClr val="C1EE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15" autoAdjust="0"/>
    <p:restoredTop sz="94660"/>
  </p:normalViewPr>
  <p:slideViewPr>
    <p:cSldViewPr snapToGrid="0">
      <p:cViewPr varScale="1">
        <p:scale>
          <a:sx n="143" d="100"/>
          <a:sy n="143" d="100"/>
        </p:scale>
        <p:origin x="150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C8C75-E872-1248-B44E-58CAAFD473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E1903E-80A8-364D-AAA9-BA6B79B204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46058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694BF-E494-334B-BE35-34F347112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7D8A27-AD10-A74F-AE81-CD06467CDF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26172" y="6356350"/>
            <a:ext cx="2743200" cy="36512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endParaRPr lang="en-GB" sz="140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45FF65-E23D-694D-AFA5-2795CE68A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12475" y="6322897"/>
            <a:ext cx="4114800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Max Topp-Mugglestone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1B3D3F-42FD-DD4E-B43E-0D6543EEB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9275" y="6322897"/>
            <a:ext cx="2743200" cy="365125"/>
          </a:xfrm>
        </p:spPr>
        <p:txBody>
          <a:bodyPr/>
          <a:lstStyle>
            <a:lvl1pPr>
              <a:defRPr sz="1600">
                <a:solidFill>
                  <a:srgbClr val="002147"/>
                </a:solidFill>
                <a:latin typeface="+mj-lt"/>
              </a:defRPr>
            </a:lvl1pPr>
          </a:lstStyle>
          <a:p>
            <a:fld id="{DF2EFCC6-1FC9-B64B-9E76-32C7CEABD3A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6910EC0-C5BE-9A44-AEAE-EAB3C5336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9197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D5363-F502-8D4E-8060-3BD27202A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450DF0-15B5-484D-9C1A-DBAA6C2C85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B8A359-A16E-B14B-BEF2-EA242FF52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1031B4-6CC5-294D-AA46-C454E8EC7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Max Topp-Mugglestone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E95B85-3460-A443-960D-0F8A3D2A8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EFCC6-1FC9-B64B-9E76-32C7CEABD3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0075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7D4FF-DA42-CA42-8658-5663EC505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809A4-555E-BD42-B99A-784EBE7FF1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176989-BD8B-B246-8624-6C1B884EAA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00E32C-DE0A-244B-ADA7-FB8561EAB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9B92C4-73A5-CE47-B15D-D59BED52B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Max Topp-Mugglestone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E07938-6164-7B40-923F-3DC70BC8E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EFCC6-1FC9-B64B-9E76-32C7CEABD3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85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27A2A-CC5A-4D45-A47E-9322B9424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7C376-CEDB-574A-81ED-2F8AD85EAB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36A25E-0617-7141-B0AD-38C1087F76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B7B05F-3166-7048-9ABA-80105D491C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4EB295-86DC-8C45-AF0E-8BDFA6507A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797225-554C-6F40-9E43-6C5EE2A91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B0B16F-A420-224B-884F-4DBA22A3E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Max Topp-Mugglestone</a:t>
            </a:r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9E89F9-772C-D94F-A6BE-7E4955B53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EFCC6-1FC9-B64B-9E76-32C7CEABD3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4626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DF1AF-76DD-4A49-8AAA-6D4FA1686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5BF649-8C1F-B941-8F2D-80C3C76B7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3BF031-6274-BA44-AF2F-05E68BCE0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Max Topp-Mugglestone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6ECFF0-434B-FA4E-B03B-11EDCE2BE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EFCC6-1FC9-B64B-9E76-32C7CEABD3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095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D553F5-BB2F-134D-B30D-EB789B5CE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D00BEC-8DCA-704E-BFCF-2C1F45B02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Max Topp-Mugglestone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9591A4-73F8-F04A-984E-C012E94FC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EFCC6-1FC9-B64B-9E76-32C7CEABD3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785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E2F25-6B70-8E4D-808C-DD79EB98D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802EB-9E69-F141-9DE4-55470E267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0BE1FE-30BB-5A47-91C6-2BE7E62FA5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A96CDF-BB8C-4A49-9F54-2F746CE2F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DC1F0E-2CFB-1646-B577-53EA04D9C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Max Topp-Mugglestone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208D49-C1CD-5448-90AA-96DC44BB0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EFCC6-1FC9-B64B-9E76-32C7CEABD3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5204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62E47-4B5A-7443-ABE4-884621764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2808B5-9D94-074A-B6A8-F5AAE00F1C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44B289-E33D-0E4F-82C6-A7001A75B9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599C52-3C05-9D4F-96A3-A96D71DE7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D574F5-C395-DC41-9468-01269D1BC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Max Topp-Mugglestone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AC7218-0873-8E4F-A635-D9F687BC5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EFCC6-1FC9-B64B-9E76-32C7CEABD3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77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43645-F820-AF4C-8A86-C966CC0EE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AC31DD-E906-5A41-B00A-199E01A350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600762-D9F5-E44F-ACB4-86F534331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52286D-05D5-BF4F-BC40-0EEA1F99F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Max Topp-Mugglestone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027F69-C4C1-7443-BB01-0131E66D1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EFCC6-1FC9-B64B-9E76-32C7CEABD3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496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E07F9A-B94E-C24D-83CF-AE380E5335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80CD03-9222-2148-9E96-9CE44233D6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92228-EBC2-8042-8DB0-B62190808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56C14-191B-0742-BA9A-62D72D07C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Max Topp-Mugglestone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187252-F039-5949-8C08-3B269E563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EFCC6-1FC9-B64B-9E76-32C7CEABD3A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9693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AA5FD1-4797-B344-B084-F00AAF7F9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BB7FB-0A09-F94B-8B12-0193A76DC0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A15ED-0D8F-6D48-9EAE-1D83D2B6E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C69E7B-981A-B346-B65D-7AE0C7C1B3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Max Topp-Mugglestone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51A37C-A7B1-3F4D-A0A2-1410C04931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FCC6-1FC9-B64B-9E76-32C7CEABD3AB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riangle 10">
            <a:extLst>
              <a:ext uri="{FF2B5EF4-FFF2-40B4-BE49-F238E27FC236}">
                <a16:creationId xmlns:a16="http://schemas.microsoft.com/office/drawing/2014/main" id="{CAF81111-DF1C-C64A-BA09-098BC12E3A87}"/>
              </a:ext>
            </a:extLst>
          </p:cNvPr>
          <p:cNvSpPr/>
          <p:nvPr userDrawn="1"/>
        </p:nvSpPr>
        <p:spPr>
          <a:xfrm rot="5400000">
            <a:off x="2833354" y="6043774"/>
            <a:ext cx="797643" cy="830809"/>
          </a:xfrm>
          <a:prstGeom prst="triangle">
            <a:avLst>
              <a:gd name="adj" fmla="val 5131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74" name="Picture 2" descr="Home | hlcb-newsletter.web.cern.ch">
            <a:extLst>
              <a:ext uri="{FF2B5EF4-FFF2-40B4-BE49-F238E27FC236}">
                <a16:creationId xmlns:a16="http://schemas.microsoft.com/office/drawing/2014/main" id="{5980E144-C49B-BDBE-A256-0BFE067DEEB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9921" y="5856887"/>
            <a:ext cx="2381338" cy="119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4029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4964DE1-8AA0-8310-0DD6-40D88E9CE9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64323"/>
            <a:ext cx="9144000" cy="23876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52F786D6-18A3-8334-680E-5B56C0F5F5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43998"/>
            <a:ext cx="9144000" cy="1655762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D342322-155B-2D91-8356-C31511BF3B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671" y="506814"/>
            <a:ext cx="2751839" cy="184025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5289A012-CD0A-2496-0851-764C1493F5C5}"/>
              </a:ext>
            </a:extLst>
          </p:cNvPr>
          <p:cNvSpPr/>
          <p:nvPr/>
        </p:nvSpPr>
        <p:spPr>
          <a:xfrm>
            <a:off x="24518" y="574336"/>
            <a:ext cx="974076" cy="29790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latin typeface="Atkinson Hyperlegible Next" pitchFamily="50" charset="0"/>
              </a:rPr>
              <a:t>Idea:</a:t>
            </a:r>
            <a:endParaRPr lang="en-US" sz="4800" b="1" dirty="0">
              <a:latin typeface="Atkinson Hyperlegible Next" pitchFamily="50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3FAE803-2209-5F4B-8C51-EC20F1F7628D}"/>
              </a:ext>
            </a:extLst>
          </p:cNvPr>
          <p:cNvSpPr txBox="1"/>
          <p:nvPr/>
        </p:nvSpPr>
        <p:spPr>
          <a:xfrm>
            <a:off x="108490" y="797098"/>
            <a:ext cx="96451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During early LHC commissioning, LHC was operated without Landau octupoles: injection was stable, but an instability occurred during ramp. The reason for this was never fully ascertained.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Two possible explanations: </a:t>
            </a:r>
            <a:r>
              <a:rPr lang="en-GB" b="1" dirty="0"/>
              <a:t>residual nonlinearities</a:t>
            </a:r>
            <a:r>
              <a:rPr lang="en-GB" dirty="0"/>
              <a:t> or </a:t>
            </a:r>
            <a:r>
              <a:rPr lang="en-GB" b="1" dirty="0"/>
              <a:t>space charge contribution</a:t>
            </a:r>
            <a:r>
              <a:rPr lang="en-GB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For intense beams at small transverse emittance, tune shift from SC can be larger than from external nonlinearities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5D26F5F-C81B-262F-9EB9-20EF1B009D4C}"/>
              </a:ext>
            </a:extLst>
          </p:cNvPr>
          <p:cNvGrpSpPr/>
          <p:nvPr/>
        </p:nvGrpSpPr>
        <p:grpSpPr>
          <a:xfrm>
            <a:off x="-54931" y="2256190"/>
            <a:ext cx="4546048" cy="1997095"/>
            <a:chOff x="7280513" y="8151020"/>
            <a:chExt cx="13800319" cy="606253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67D87D6-0B0B-7612-E64C-73764DFD99DA}"/>
                </a:ext>
              </a:extLst>
            </p:cNvPr>
            <p:cNvSpPr/>
            <p:nvPr/>
          </p:nvSpPr>
          <p:spPr>
            <a:xfrm>
              <a:off x="7280513" y="8158882"/>
              <a:ext cx="6906085" cy="85798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Without space charge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CF581CA-2E05-0A79-895C-EBDEBED96F11}"/>
                </a:ext>
              </a:extLst>
            </p:cNvPr>
            <p:cNvSpPr/>
            <p:nvPr/>
          </p:nvSpPr>
          <p:spPr>
            <a:xfrm>
              <a:off x="14127351" y="8151020"/>
              <a:ext cx="6953481" cy="865842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With space charge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8F2A34D-0A6D-6717-8025-3E779A8974F6}"/>
                </a:ext>
              </a:extLst>
            </p:cNvPr>
            <p:cNvGrpSpPr/>
            <p:nvPr/>
          </p:nvGrpSpPr>
          <p:grpSpPr>
            <a:xfrm>
              <a:off x="14286659" y="9016862"/>
              <a:ext cx="6679023" cy="5196689"/>
              <a:chOff x="14246232" y="9673109"/>
              <a:chExt cx="6679023" cy="5196689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02132FBC-F42C-DC31-AC44-D5AF4DC2EA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/>
              <a:stretch/>
            </p:blipFill>
            <p:spPr>
              <a:xfrm>
                <a:off x="14246232" y="9673109"/>
                <a:ext cx="6679023" cy="5196689"/>
              </a:xfrm>
              <a:prstGeom prst="rect">
                <a:avLst/>
              </a:prstGeom>
            </p:spPr>
          </p:pic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5E2BB6FE-FC2C-C201-EA58-F6F3FEA77296}"/>
                  </a:ext>
                </a:extLst>
              </p:cNvPr>
              <p:cNvSpPr/>
              <p:nvPr/>
            </p:nvSpPr>
            <p:spPr>
              <a:xfrm>
                <a:off x="14904724" y="13544203"/>
                <a:ext cx="198000" cy="198564"/>
              </a:xfrm>
              <a:prstGeom prst="ellipse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077C8AEB-0552-C715-6DBE-0458C4F9953D}"/>
                  </a:ext>
                </a:extLst>
              </p:cNvPr>
              <p:cNvSpPr/>
              <p:nvPr/>
            </p:nvSpPr>
            <p:spPr>
              <a:xfrm>
                <a:off x="15928761" y="13540610"/>
                <a:ext cx="198000" cy="198564"/>
              </a:xfrm>
              <a:prstGeom prst="ellipse">
                <a:avLst/>
              </a:prstGeom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0379094C-FA80-957D-BCC7-D8D813E894A1}"/>
                  </a:ext>
                </a:extLst>
              </p:cNvPr>
              <p:cNvSpPr/>
              <p:nvPr/>
            </p:nvSpPr>
            <p:spPr>
              <a:xfrm>
                <a:off x="17026991" y="13543092"/>
                <a:ext cx="198000" cy="198564"/>
              </a:xfrm>
              <a:prstGeom prst="ellipse">
                <a:avLst/>
              </a:prstGeom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58E4BCE-6C6E-B376-BB71-F0DA308380BC}"/>
                </a:ext>
              </a:extLst>
            </p:cNvPr>
            <p:cNvGrpSpPr/>
            <p:nvPr/>
          </p:nvGrpSpPr>
          <p:grpSpPr>
            <a:xfrm>
              <a:off x="7450969" y="9014808"/>
              <a:ext cx="6559753" cy="5196688"/>
              <a:chOff x="7450969" y="9014808"/>
              <a:chExt cx="6559753" cy="5196688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19F87C09-2D69-E78D-45F0-E35DAB0017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/>
              <a:stretch/>
            </p:blipFill>
            <p:spPr>
              <a:xfrm>
                <a:off x="7450969" y="9014808"/>
                <a:ext cx="6559753" cy="5196688"/>
              </a:xfrm>
              <a:prstGeom prst="rect">
                <a:avLst/>
              </a:prstGeom>
            </p:spPr>
          </p:pic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8B951BAD-E74E-8CC5-749B-520A4794A8BC}"/>
                  </a:ext>
                </a:extLst>
              </p:cNvPr>
              <p:cNvSpPr/>
              <p:nvPr/>
            </p:nvSpPr>
            <p:spPr>
              <a:xfrm>
                <a:off x="8173520" y="12875890"/>
                <a:ext cx="198000" cy="198564"/>
              </a:xfrm>
              <a:prstGeom prst="ellipse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717BAB89-F2E9-9430-AD40-C42B560499DE}"/>
                  </a:ext>
                </a:extLst>
              </p:cNvPr>
              <p:cNvSpPr/>
              <p:nvPr/>
            </p:nvSpPr>
            <p:spPr>
              <a:xfrm>
                <a:off x="9162106" y="12879057"/>
                <a:ext cx="198000" cy="198564"/>
              </a:xfrm>
              <a:prstGeom prst="ellipse">
                <a:avLst/>
              </a:prstGeom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A133BE22-F3A3-7CEE-5EF2-1D9F7FE5057C}"/>
                  </a:ext>
                </a:extLst>
              </p:cNvPr>
              <p:cNvSpPr/>
              <p:nvPr/>
            </p:nvSpPr>
            <p:spPr>
              <a:xfrm>
                <a:off x="10250061" y="12870084"/>
                <a:ext cx="198000" cy="198564"/>
              </a:xfrm>
              <a:prstGeom prst="ellipse">
                <a:avLst/>
              </a:prstGeom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D6E66DD2-863D-FC74-9B48-AB60B31877C4}"/>
              </a:ext>
            </a:extLst>
          </p:cNvPr>
          <p:cNvSpPr txBox="1"/>
          <p:nvPr/>
        </p:nvSpPr>
        <p:spPr>
          <a:xfrm>
            <a:off x="4453186" y="2239076"/>
            <a:ext cx="7737594" cy="1754326"/>
          </a:xfrm>
          <a:prstGeom prst="rect">
            <a:avLst/>
          </a:prstGeom>
          <a:solidFill>
            <a:srgbClr val="002147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b="1" dirty="0"/>
              <a:t>Tune shift measurements at injection were used to estimate residual detuning: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Coefficients combined with formulae from </a:t>
            </a:r>
            <a:r>
              <a:rPr lang="en-GB" b="1" dirty="0"/>
              <a:t>Burov</a:t>
            </a:r>
            <a:r>
              <a:rPr lang="en-GB" dirty="0"/>
              <a:t> and </a:t>
            </a:r>
            <a:r>
              <a:rPr lang="en-GB" b="1" dirty="0"/>
              <a:t>growth rate simulations </a:t>
            </a:r>
            <a:r>
              <a:rPr lang="en-GB" dirty="0"/>
              <a:t>to estimate overall stability of LHC at injection without space charge as a function of </a:t>
            </a:r>
            <a:r>
              <a:rPr lang="en-GB" b="1" dirty="0"/>
              <a:t>intensity</a:t>
            </a:r>
            <a:r>
              <a:rPr lang="en-GB" dirty="0"/>
              <a:t> and </a:t>
            </a:r>
            <a:r>
              <a:rPr lang="en-GB" b="1" dirty="0"/>
              <a:t>emittance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Effect of space charge was incorporated following formulae of </a:t>
            </a:r>
            <a:r>
              <a:rPr lang="en-GB" b="1" dirty="0" err="1"/>
              <a:t>Macridin</a:t>
            </a:r>
            <a:r>
              <a:rPr lang="en-GB" b="1" dirty="0"/>
              <a:t> et al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CFE3316-709E-7584-8A10-56EB520F07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3047" y="4604204"/>
            <a:ext cx="2195088" cy="219508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520F26A-CE3A-1333-0465-9B3BA1128C3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38024" y="4604204"/>
            <a:ext cx="2176220" cy="217622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65A83CB-036F-9C8E-D4CC-2B3D664CAFA4}"/>
              </a:ext>
            </a:extLst>
          </p:cNvPr>
          <p:cNvSpPr txBox="1"/>
          <p:nvPr/>
        </p:nvSpPr>
        <p:spPr>
          <a:xfrm>
            <a:off x="2290498" y="5037125"/>
            <a:ext cx="1757070" cy="17543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b="1" dirty="0"/>
              <a:t>No instability</a:t>
            </a:r>
            <a:r>
              <a:rPr lang="en-GB" dirty="0"/>
              <a:t>: </a:t>
            </a:r>
          </a:p>
          <a:p>
            <a:r>
              <a:rPr lang="en-GB" dirty="0"/>
              <a:t>Intensity too low to overcome Landau damping from residual nonlinearities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5AF55F7A-BADC-C475-2BC5-FE5EEFDF0E38}"/>
                  </a:ext>
                </a:extLst>
              </p:cNvPr>
              <p:cNvSpPr/>
              <p:nvPr/>
            </p:nvSpPr>
            <p:spPr>
              <a:xfrm>
                <a:off x="2290499" y="4604204"/>
                <a:ext cx="1757070" cy="432921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1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 dirty="0" smtClean="0">
                              <a:latin typeface="Cambria Math" panose="02040503050406030204" pitchFamily="18" charset="0"/>
                            </a:rPr>
                            <m:t>𝑵</m:t>
                          </m:r>
                        </m:e>
                        <m:sub>
                          <m:r>
                            <a:rPr lang="en-GB" b="1" i="1" dirty="0" smtClean="0"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GB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5AF55F7A-BADC-C475-2BC5-FE5EEFDF0E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0499" y="4604204"/>
                <a:ext cx="1757070" cy="43292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F445C02D-5A7A-7003-A206-535B6E3933BC}"/>
              </a:ext>
            </a:extLst>
          </p:cNvPr>
          <p:cNvSpPr txBox="1"/>
          <p:nvPr/>
        </p:nvSpPr>
        <p:spPr>
          <a:xfrm>
            <a:off x="6248135" y="5037125"/>
            <a:ext cx="1835146" cy="175432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b="1" dirty="0"/>
              <a:t>No SC: </a:t>
            </a:r>
            <a:r>
              <a:rPr lang="en-GB" dirty="0"/>
              <a:t>Slowly growing instability</a:t>
            </a:r>
          </a:p>
          <a:p>
            <a:r>
              <a:rPr lang="en-GB" b="1" dirty="0"/>
              <a:t>SC applied</a:t>
            </a:r>
            <a:r>
              <a:rPr lang="en-GB" dirty="0"/>
              <a:t>: damped instability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029B44F-AE9E-F0E1-9D32-F4872333C5DF}"/>
                  </a:ext>
                </a:extLst>
              </p:cNvPr>
              <p:cNvSpPr/>
              <p:nvPr/>
            </p:nvSpPr>
            <p:spPr>
              <a:xfrm>
                <a:off x="6248136" y="4604204"/>
                <a:ext cx="1840624" cy="432921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1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 dirty="0" smtClean="0">
                              <a:latin typeface="Cambria Math" panose="02040503050406030204" pitchFamily="18" charset="0"/>
                            </a:rPr>
                            <m:t>𝑵</m:t>
                          </m:r>
                        </m:e>
                        <m:sub>
                          <m:r>
                            <a:rPr lang="en-GB" b="1" i="1" dirty="0" smtClean="0"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GB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𝟏𝟏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029B44F-AE9E-F0E1-9D32-F4872333C5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136" y="4604204"/>
                <a:ext cx="1840624" cy="43292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4" name="Picture 33">
            <a:extLst>
              <a:ext uri="{FF2B5EF4-FFF2-40B4-BE49-F238E27FC236}">
                <a16:creationId xmlns:a16="http://schemas.microsoft.com/office/drawing/2014/main" id="{FA5551B4-B44B-8CA6-3ADA-D40F6B7F2E8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83281" y="4600227"/>
            <a:ext cx="2199065" cy="2199065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072EC7B9-B737-ADA8-4AC5-1B845E15F896}"/>
              </a:ext>
            </a:extLst>
          </p:cNvPr>
          <p:cNvSpPr txBox="1"/>
          <p:nvPr/>
        </p:nvSpPr>
        <p:spPr>
          <a:xfrm>
            <a:off x="10283847" y="5030483"/>
            <a:ext cx="1835146" cy="175432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b="1" dirty="0"/>
              <a:t>No SC: </a:t>
            </a:r>
            <a:r>
              <a:rPr lang="en-GB" dirty="0"/>
              <a:t>rapid instability growth (order 20k turns)</a:t>
            </a:r>
          </a:p>
          <a:p>
            <a:r>
              <a:rPr lang="en-GB" b="1" dirty="0"/>
              <a:t>SC applied</a:t>
            </a:r>
            <a:r>
              <a:rPr lang="en-GB" dirty="0"/>
              <a:t>: fully damped instability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1BC64693-A22A-11B2-8AA1-2C0EA68C8668}"/>
                  </a:ext>
                </a:extLst>
              </p:cNvPr>
              <p:cNvSpPr/>
              <p:nvPr/>
            </p:nvSpPr>
            <p:spPr>
              <a:xfrm>
                <a:off x="10283848" y="4597562"/>
                <a:ext cx="1840624" cy="432921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1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 dirty="0" smtClean="0">
                              <a:latin typeface="Cambria Math" panose="02040503050406030204" pitchFamily="18" charset="0"/>
                            </a:rPr>
                            <m:t>𝑵</m:t>
                          </m:r>
                        </m:e>
                        <m:sub>
                          <m:r>
                            <a:rPr lang="en-GB" b="1" i="1" dirty="0" smtClean="0"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b="1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GB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𝟏𝟏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1BC64693-A22A-11B2-8AA1-2C0EA68C86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3848" y="4597562"/>
                <a:ext cx="1840624" cy="43292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Left Brace 47">
            <a:extLst>
              <a:ext uri="{FF2B5EF4-FFF2-40B4-BE49-F238E27FC236}">
                <a16:creationId xmlns:a16="http://schemas.microsoft.com/office/drawing/2014/main" id="{F1168801-A26F-6F3C-C029-EBE0BB2F2F34}"/>
              </a:ext>
            </a:extLst>
          </p:cNvPr>
          <p:cNvSpPr/>
          <p:nvPr/>
        </p:nvSpPr>
        <p:spPr>
          <a:xfrm rot="5400000">
            <a:off x="1111644" y="3461077"/>
            <a:ext cx="210731" cy="2146974"/>
          </a:xfrm>
          <a:prstGeom prst="leftBrace">
            <a:avLst>
              <a:gd name="adj1" fmla="val 8333"/>
              <a:gd name="adj2" fmla="val 50000"/>
            </a:avLst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Left Brace 50">
            <a:extLst>
              <a:ext uri="{FF2B5EF4-FFF2-40B4-BE49-F238E27FC236}">
                <a16:creationId xmlns:a16="http://schemas.microsoft.com/office/drawing/2014/main" id="{080B497A-6F59-7CF3-EC50-86BB6760A16C}"/>
              </a:ext>
            </a:extLst>
          </p:cNvPr>
          <p:cNvSpPr/>
          <p:nvPr/>
        </p:nvSpPr>
        <p:spPr>
          <a:xfrm rot="5400000">
            <a:off x="5045226" y="3438642"/>
            <a:ext cx="210731" cy="2146974"/>
          </a:xfrm>
          <a:prstGeom prst="leftBrace">
            <a:avLst>
              <a:gd name="adj1" fmla="val 8333"/>
              <a:gd name="adj2" fmla="val 94720"/>
            </a:avLst>
          </a:prstGeom>
          <a:ln w="38100">
            <a:solidFill>
              <a:srgbClr val="67A93B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Left Brace 51">
            <a:extLst>
              <a:ext uri="{FF2B5EF4-FFF2-40B4-BE49-F238E27FC236}">
                <a16:creationId xmlns:a16="http://schemas.microsoft.com/office/drawing/2014/main" id="{37076B3C-E5D1-9307-D663-4C4CE9056C19}"/>
              </a:ext>
            </a:extLst>
          </p:cNvPr>
          <p:cNvSpPr/>
          <p:nvPr/>
        </p:nvSpPr>
        <p:spPr>
          <a:xfrm rot="5400000">
            <a:off x="9093500" y="3418710"/>
            <a:ext cx="210731" cy="2146974"/>
          </a:xfrm>
          <a:prstGeom prst="leftBrace">
            <a:avLst>
              <a:gd name="adj1" fmla="val 8333"/>
              <a:gd name="adj2" fmla="val 93782"/>
            </a:avLst>
          </a:prstGeom>
          <a:ln w="38100">
            <a:solidFill>
              <a:srgbClr val="FFC608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FA50D119-BF0A-8C56-8E11-1BEFFDFC6DE8}"/>
              </a:ext>
            </a:extLst>
          </p:cNvPr>
          <p:cNvCxnSpPr>
            <a:cxnSpLocks/>
          </p:cNvCxnSpPr>
          <p:nvPr/>
        </p:nvCxnSpPr>
        <p:spPr>
          <a:xfrm>
            <a:off x="2840597" y="3840991"/>
            <a:ext cx="0" cy="480515"/>
          </a:xfrm>
          <a:prstGeom prst="line">
            <a:avLst/>
          </a:prstGeom>
          <a:ln w="38100">
            <a:solidFill>
              <a:srgbClr val="75B44D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1BDEEA8E-1729-2849-F55C-FCBFB0C9FA69}"/>
              </a:ext>
            </a:extLst>
          </p:cNvPr>
          <p:cNvSpPr txBox="1"/>
          <p:nvPr/>
        </p:nvSpPr>
        <p:spPr>
          <a:xfrm>
            <a:off x="-22641" y="2622"/>
            <a:ext cx="12214641" cy="523220"/>
          </a:xfrm>
          <a:prstGeom prst="rect">
            <a:avLst/>
          </a:prstGeom>
          <a:solidFill>
            <a:srgbClr val="002147"/>
          </a:solidFill>
        </p:spPr>
        <p:txBody>
          <a:bodyPr wrap="square" rtlCol="0">
            <a:spAutoFit/>
          </a:bodyPr>
          <a:lstStyle/>
          <a:p>
            <a:r>
              <a:rPr lang="" sz="2800" b="1" dirty="0">
                <a:solidFill>
                  <a:schemeClr val="bg1"/>
                </a:solidFill>
                <a:latin typeface="Atkinson Hyperlegible Next" pitchFamily="50" charset="0"/>
              </a:rPr>
              <a:t>Landau Damping with Space Charge in the LHC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FE2F12EC-6025-A0BD-2C01-28E4B0294A3E}"/>
              </a:ext>
            </a:extLst>
          </p:cNvPr>
          <p:cNvSpPr txBox="1"/>
          <p:nvPr/>
        </p:nvSpPr>
        <p:spPr>
          <a:xfrm>
            <a:off x="7448550" y="33148"/>
            <a:ext cx="62103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  <a:latin typeface="Atkinson Hyperlegible Next" pitchFamily="50" charset="0"/>
              </a:rPr>
              <a:t>M. E. Topp-Mugglestone*, A. Oeftiger</a:t>
            </a:r>
            <a:endParaRPr lang="en-GB" sz="1400" b="1" i="1" baseline="30000" dirty="0">
              <a:solidFill>
                <a:schemeClr val="bg1"/>
              </a:solidFill>
              <a:latin typeface="Atkinson Hyperlegible Next" pitchFamily="50" charset="0"/>
            </a:endParaRPr>
          </a:p>
        </p:txBody>
      </p:sp>
      <p:cxnSp>
        <p:nvCxnSpPr>
          <p:cNvPr id="81" name="Connector: Elbow 80">
            <a:extLst>
              <a:ext uri="{FF2B5EF4-FFF2-40B4-BE49-F238E27FC236}">
                <a16:creationId xmlns:a16="http://schemas.microsoft.com/office/drawing/2014/main" id="{0B5BDA1D-1C58-853B-F737-1320C12396E0}"/>
              </a:ext>
            </a:extLst>
          </p:cNvPr>
          <p:cNvCxnSpPr>
            <a:cxnSpLocks/>
            <a:stCxn id="48" idx="1"/>
          </p:cNvCxnSpPr>
          <p:nvPr/>
        </p:nvCxnSpPr>
        <p:spPr>
          <a:xfrm rot="16200000" flipV="1">
            <a:off x="467976" y="3680165"/>
            <a:ext cx="560730" cy="937338"/>
          </a:xfrm>
          <a:prstGeom prst="bentConnector4">
            <a:avLst>
              <a:gd name="adj1" fmla="val 6794"/>
              <a:gd name="adj2" fmla="val 101958"/>
            </a:avLst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0" name="Connector: Elbow 89">
            <a:extLst>
              <a:ext uri="{FF2B5EF4-FFF2-40B4-BE49-F238E27FC236}">
                <a16:creationId xmlns:a16="http://schemas.microsoft.com/office/drawing/2014/main" id="{EB840EDB-B28D-65A4-3502-2A1DFFC0B5C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580088" y="3474645"/>
            <a:ext cx="583856" cy="1310012"/>
          </a:xfrm>
          <a:prstGeom prst="bentConnector4">
            <a:avLst>
              <a:gd name="adj1" fmla="val 5220"/>
              <a:gd name="adj2" fmla="val 97647"/>
            </a:avLst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5" name="Connector: Elbow 94">
            <a:extLst>
              <a:ext uri="{FF2B5EF4-FFF2-40B4-BE49-F238E27FC236}">
                <a16:creationId xmlns:a16="http://schemas.microsoft.com/office/drawing/2014/main" id="{BBB3993A-BB82-5D75-BB33-52535C3CFEA9}"/>
              </a:ext>
            </a:extLst>
          </p:cNvPr>
          <p:cNvCxnSpPr>
            <a:cxnSpLocks/>
            <a:stCxn id="51" idx="1"/>
          </p:cNvCxnSpPr>
          <p:nvPr/>
        </p:nvCxnSpPr>
        <p:spPr>
          <a:xfrm rot="16200000" flipV="1">
            <a:off x="2115093" y="2331392"/>
            <a:ext cx="568195" cy="3582550"/>
          </a:xfrm>
          <a:prstGeom prst="bentConnector4">
            <a:avLst>
              <a:gd name="adj1" fmla="val 17434"/>
              <a:gd name="adj2" fmla="val 100178"/>
            </a:avLst>
          </a:prstGeom>
          <a:ln w="38100">
            <a:solidFill>
              <a:srgbClr val="75B44D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5" name="Connector: Elbow 104">
            <a:extLst>
              <a:ext uri="{FF2B5EF4-FFF2-40B4-BE49-F238E27FC236}">
                <a16:creationId xmlns:a16="http://schemas.microsoft.com/office/drawing/2014/main" id="{5B0CE5ED-1B2A-8DEB-2136-2D89B2FBF2C5}"/>
              </a:ext>
            </a:extLst>
          </p:cNvPr>
          <p:cNvCxnSpPr>
            <a:cxnSpLocks/>
            <a:stCxn id="52" idx="1"/>
            <a:endCxn id="19" idx="4"/>
          </p:cNvCxnSpPr>
          <p:nvPr/>
        </p:nvCxnSpPr>
        <p:spPr>
          <a:xfrm rot="16200000" flipV="1">
            <a:off x="4352040" y="479994"/>
            <a:ext cx="510697" cy="7302980"/>
          </a:xfrm>
          <a:prstGeom prst="bentConnector5">
            <a:avLst>
              <a:gd name="adj1" fmla="val 44762"/>
              <a:gd name="adj2" fmla="val 100086"/>
              <a:gd name="adj3" fmla="val 50010"/>
            </a:avLst>
          </a:prstGeom>
          <a:ln w="38100">
            <a:solidFill>
              <a:srgbClr val="FFC608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EAAE94D4-B749-1649-4F32-DE3FF7DE4F4E}"/>
              </a:ext>
            </a:extLst>
          </p:cNvPr>
          <p:cNvCxnSpPr>
            <a:cxnSpLocks/>
          </p:cNvCxnSpPr>
          <p:nvPr/>
        </p:nvCxnSpPr>
        <p:spPr>
          <a:xfrm>
            <a:off x="3204488" y="3845343"/>
            <a:ext cx="0" cy="284308"/>
          </a:xfrm>
          <a:prstGeom prst="line">
            <a:avLst/>
          </a:prstGeom>
          <a:ln w="38100">
            <a:solidFill>
              <a:srgbClr val="FFC608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165521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tkinson Hyperlegible"/>
        <a:ea typeface=""/>
        <a:cs typeface=""/>
      </a:majorFont>
      <a:minorFont>
        <a:latin typeface="Atkinson Hyperlegib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91398</TotalTime>
  <Words>194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Atkinson Hyperlegible</vt:lpstr>
      <vt:lpstr>Atkinson Hyperlegible Next</vt:lpstr>
      <vt:lpstr>Cambria Math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VFFA Beam Dynamics Studies</dc:title>
  <dc:creator>Max Topp-Mugglestone</dc:creator>
  <cp:lastModifiedBy>Max Topp-Mugglestone</cp:lastModifiedBy>
  <cp:revision>177</cp:revision>
  <dcterms:created xsi:type="dcterms:W3CDTF">2022-06-07T19:17:34Z</dcterms:created>
  <dcterms:modified xsi:type="dcterms:W3CDTF">2026-09-29T15:18:17Z</dcterms:modified>
</cp:coreProperties>
</file>