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59" r:id="rId2"/>
    <p:sldId id="303" r:id="rId3"/>
    <p:sldId id="311" r:id="rId4"/>
    <p:sldId id="306" r:id="rId5"/>
    <p:sldId id="312" r:id="rId6"/>
    <p:sldId id="313" r:id="rId7"/>
    <p:sldId id="317" r:id="rId8"/>
    <p:sldId id="315" r:id="rId9"/>
    <p:sldId id="316" r:id="rId10"/>
    <p:sldId id="304" r:id="rId11"/>
    <p:sldId id="288" r:id="rId12"/>
    <p:sldId id="309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840">
          <p15:clr>
            <a:srgbClr val="A4A3A4"/>
          </p15:clr>
        </p15:guide>
        <p15:guide id="3" orient="horz" pos="216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na Godinho" initials="AG" lastIdx="1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2F2F2F"/>
    <a:srgbClr val="30303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8EC20E35-A176-4012-BC5E-935CFFF8708E}"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097"/>
    <p:restoredTop sz="94686"/>
  </p:normalViewPr>
  <p:slideViewPr>
    <p:cSldViewPr snapToObjects="1">
      <p:cViewPr varScale="1">
        <p:scale>
          <a:sx n="113" d="100"/>
          <a:sy n="113" d="100"/>
        </p:scale>
        <p:origin x="176" y="392"/>
      </p:cViewPr>
      <p:guideLst>
        <p:guide pos="3840"/>
        <p:guide orient="horz"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Objects="1" showGuides="1">
      <p:cViewPr varScale="1">
        <p:scale>
          <a:sx n="145" d="100"/>
          <a:sy n="145" d="100"/>
        </p:scale>
        <p:origin x="3872" y="17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4CB0CAB-A528-CD45-8F12-922B94DEC18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47AD8C8-453F-104C-B81F-526301CF4027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B72EAA-2733-D14F-950A-8F4240385864}" type="datetimeFigureOut">
              <a:rPr lang="en-US" smtClean="0"/>
              <a:t>9/24/26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4EBBD38-63DF-604F-9396-6BB85612513B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5D48731-E0D0-B242-9967-4E9E135D8D3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59750F-00B8-E148-9878-D197EE9CB8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130047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DD062E-52F7-A14D-A443-1F3854784447}" type="datetimeFigureOut">
              <a:rPr lang="en-US" smtClean="0"/>
              <a:t>9/24/26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B0EE9E-52B8-AA4F-8DD5-ED0FB4E5CB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42946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sv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4">
            <a:extLst>
              <a:ext uri="{FF2B5EF4-FFF2-40B4-BE49-F238E27FC236}">
                <a16:creationId xmlns:a16="http://schemas.microsoft.com/office/drawing/2014/main" id="{F199F5AC-E194-CCF6-245E-BE30829ED165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4742542" y="2075542"/>
            <a:ext cx="2706915" cy="2706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510538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 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0461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Autofit/>
          </a:bodyPr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19B3E2A-0B0F-434E-B8B5-23D05F72C7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F7B39-23DF-A840-A7BA-86E01E93D669}" type="datetime1">
              <a:rPr lang="de-CH" smtClean="0"/>
              <a:t>24.09.26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3CECA80-B569-3D47-B163-138B2BA81B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Presenter | Presentation Title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FD8CA65-7C13-A442-AF74-D3BBDBCB28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5EA5A-BC32-A742-B11B-8E7414D5B53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44251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56F8ADC9-30DB-1243-8F69-09A7AAEA849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07987" y="3429000"/>
            <a:ext cx="11376025" cy="2153265"/>
          </a:xfrm>
        </p:spPr>
        <p:txBody>
          <a:bodyPr anchor="t" anchorCtr="0"/>
          <a:lstStyle>
            <a:lvl1pPr algn="l">
              <a:defRPr sz="50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br>
              <a:rPr lang="en-US" dirty="0"/>
            </a:br>
            <a:endParaRPr lang="en-US" dirty="0"/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D56D6D28-7860-E045-9091-E722B9476D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07988" y="5700252"/>
            <a:ext cx="11376026" cy="803787"/>
          </a:xfrm>
        </p:spPr>
        <p:txBody>
          <a:bodyPr>
            <a:noAutofit/>
          </a:bodyPr>
          <a:lstStyle>
            <a:lvl1pPr marL="0" indent="0" algn="l">
              <a:buNone/>
              <a:defRPr sz="1700" b="1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A2679B87-F92D-91F6-69BF-481624EE6C7D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5052224" y="714489"/>
            <a:ext cx="2059046" cy="2059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189429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2ED6D585-D452-F44C-919B-4BD50B6631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1" name="Date Placeholder 10">
            <a:extLst>
              <a:ext uri="{FF2B5EF4-FFF2-40B4-BE49-F238E27FC236}">
                <a16:creationId xmlns:a16="http://schemas.microsoft.com/office/drawing/2014/main" id="{1B478EFE-6141-4244-92ED-79EEE9222B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59C3C-3539-0F4E-8F5B-F97EBD723FC3}" type="datetime1">
              <a:rPr lang="de-CH" smtClean="0"/>
              <a:t>24.09.26</a:t>
            </a:fld>
            <a:endParaRPr lang="en-US" dirty="0"/>
          </a:p>
        </p:txBody>
      </p:sp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8FF044A7-6055-B744-AD25-E9D675BBE6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Presenter | Presentation Title</a:t>
            </a:r>
            <a:endParaRPr lang="en-US" dirty="0"/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372E3875-F7E3-A247-8E75-A4EC4E7942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5EA5A-BC32-A742-B11B-8E7414D5B53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269E8E9-3C73-3745-941D-102FAF02E58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5405159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llete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/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>
                <a:solidFill>
                  <a:schemeClr val="tx2">
                    <a:lumMod val="50000"/>
                  </a:schemeClr>
                </a:solidFill>
              </a:defRPr>
            </a:lvl1pPr>
            <a:lvl2pPr marL="628650" indent="-261938">
              <a:buFont typeface="Arial" panose="020B0604020202020204" pitchFamily="34" charset="0"/>
              <a:buChar char="•"/>
              <a:tabLst/>
              <a:defRPr sz="1800">
                <a:solidFill>
                  <a:schemeClr val="tx2">
                    <a:lumMod val="50000"/>
                  </a:schemeClr>
                </a:solidFill>
              </a:defRPr>
            </a:lvl2pPr>
            <a:lvl3pPr marL="889000" indent="-260350">
              <a:buSzPct val="100000"/>
              <a:buFont typeface="Arial" panose="020B0604020202020204" pitchFamily="34" charset="0"/>
              <a:buChar char="•"/>
              <a:tabLst/>
              <a:defRPr sz="1800">
                <a:solidFill>
                  <a:schemeClr val="tx2">
                    <a:lumMod val="50000"/>
                  </a:schemeClr>
                </a:solidFill>
              </a:defRPr>
            </a:lvl3pPr>
            <a:lvl4pPr marL="1209675" indent="-269875">
              <a:buSzPct val="100000"/>
              <a:buFont typeface="Arial" panose="020B0604020202020204" pitchFamily="34" charset="0"/>
              <a:buChar char="•"/>
              <a:tabLst/>
              <a:defRPr sz="1600">
                <a:solidFill>
                  <a:schemeClr val="tx2">
                    <a:lumMod val="50000"/>
                  </a:schemeClr>
                </a:solidFill>
              </a:defRPr>
            </a:lvl4pPr>
            <a:lvl5pPr marL="2057400" indent="-228600">
              <a:buSzPct val="100000"/>
              <a:buFont typeface="Arial" charset="0"/>
              <a:buChar char="•"/>
              <a:defRPr>
                <a:solidFill>
                  <a:schemeClr val="tx2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0"/>
            <a:endParaRPr lang="en-US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2ED6D585-D452-F44C-919B-4BD50B6631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1" name="Date Placeholder 10">
            <a:extLst>
              <a:ext uri="{FF2B5EF4-FFF2-40B4-BE49-F238E27FC236}">
                <a16:creationId xmlns:a16="http://schemas.microsoft.com/office/drawing/2014/main" id="{1B478EFE-6141-4244-92ED-79EEE9222B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59C3C-3539-0F4E-8F5B-F97EBD723FC3}" type="datetime1">
              <a:rPr lang="de-CH" smtClean="0"/>
              <a:t>24.09.26</a:t>
            </a:fld>
            <a:endParaRPr lang="en-US" dirty="0"/>
          </a:p>
        </p:txBody>
      </p:sp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8FF044A7-6055-B744-AD25-E9D675BBE6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Presenter | Presentation Title</a:t>
            </a:r>
            <a:endParaRPr lang="en-US" dirty="0"/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372E3875-F7E3-A247-8E75-A4EC4E7942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5EA5A-BC32-A742-B11B-8E7414D5B53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55122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g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2ED6D585-D452-F44C-919B-4BD50B6631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1" name="Date Placeholder 10">
            <a:extLst>
              <a:ext uri="{FF2B5EF4-FFF2-40B4-BE49-F238E27FC236}">
                <a16:creationId xmlns:a16="http://schemas.microsoft.com/office/drawing/2014/main" id="{1B478EFE-6141-4244-92ED-79EEE9222B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63C51-3C01-364C-8C1F-513415625717}" type="datetime1">
              <a:rPr lang="de-CH" smtClean="0"/>
              <a:t>24.09.26</a:t>
            </a:fld>
            <a:endParaRPr lang="en-US" dirty="0"/>
          </a:p>
        </p:txBody>
      </p:sp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8FF044A7-6055-B744-AD25-E9D675BBE6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Presenter | Presentation Title</a:t>
            </a:r>
            <a:endParaRPr lang="en-US" dirty="0"/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372E3875-F7E3-A247-8E75-A4EC4E7942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5EA5A-BC32-A742-B11B-8E7414D5B53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1CBAAC3B-64E8-6A4D-B184-3057E6D0D079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07988" y="1439863"/>
            <a:ext cx="11376025" cy="4760912"/>
          </a:xfrm>
          <a:pattFill prst="lgCheck">
            <a:fgClr>
              <a:schemeClr val="accent4"/>
            </a:fgClr>
            <a:bgClr>
              <a:schemeClr val="bg1"/>
            </a:bgClr>
          </a:pattFill>
        </p:spPr>
        <p:txBody>
          <a:bodyPr anchor="ctr"/>
          <a:lstStyle>
            <a:lvl1pPr algn="ctr">
              <a:defRPr/>
            </a:lvl1pPr>
          </a:lstStyle>
          <a:p>
            <a:r>
              <a:rPr lang="en-US" dirty="0"/>
              <a:t>Drag and drop picture</a:t>
            </a:r>
          </a:p>
        </p:txBody>
      </p:sp>
    </p:spTree>
    <p:extLst>
      <p:ext uri="{BB962C8B-B14F-4D97-AF65-F5344CB8AC3E}">
        <p14:creationId xmlns:p14="http://schemas.microsoft.com/office/powerpoint/2010/main" val="29133203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page colour or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10B6E0-915E-6A4B-BE3D-83464DDCC0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3F185B5-CF74-D44D-A9E3-83166F096F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6795D28C-D9FB-D84E-8771-15AE52B73C25}" type="datetime1">
              <a:rPr lang="de-CH" smtClean="0"/>
              <a:t>24.09.26</a:t>
            </a:fld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AD60124-268E-2640-B552-632FCB92FCF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36B5EA5A-BC32-A742-B11B-8E7414D5B53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7D4B92-ED84-1D4C-81AB-7D7F79EF892F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Presenter | Presentation Title</a:t>
            </a:r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F1E223B3-FDCC-6949-9C0B-F052B97037C1}"/>
              </a:ext>
            </a:extLst>
          </p:cNvPr>
          <p:cNvCxnSpPr/>
          <p:nvPr userDrawn="1"/>
        </p:nvCxnSpPr>
        <p:spPr>
          <a:xfrm>
            <a:off x="407987" y="6266608"/>
            <a:ext cx="11376025" cy="0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D5082788-0C78-F842-A18F-84667EAC7E6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07988" y="6364800"/>
            <a:ext cx="495300" cy="393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935580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page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3">
            <a:extLst>
              <a:ext uri="{FF2B5EF4-FFF2-40B4-BE49-F238E27FC236}">
                <a16:creationId xmlns:a16="http://schemas.microsoft.com/office/drawing/2014/main" id="{01A8103C-80BA-7941-AEF5-FB81302B57A9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-45605"/>
            <a:ext cx="12192000" cy="6339300"/>
          </a:xfrm>
          <a:pattFill prst="lgCheck">
            <a:fgClr>
              <a:schemeClr val="accent4"/>
            </a:fgClr>
            <a:bgClr>
              <a:schemeClr val="bg1"/>
            </a:bgClr>
          </a:pattFill>
        </p:spPr>
        <p:txBody>
          <a:bodyPr anchor="ctr" anchorCtr="0"/>
          <a:lstStyle>
            <a:lvl1pPr algn="ctr">
              <a:defRPr/>
            </a:lvl1pPr>
          </a:lstStyle>
          <a:p>
            <a:r>
              <a:rPr lang="en-US" dirty="0"/>
              <a:t>Drag and drop picture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075612" y="-64800"/>
            <a:ext cx="4116387" cy="6358495"/>
          </a:xfrm>
          <a:solidFill>
            <a:schemeClr val="tx1">
              <a:alpha val="80000"/>
            </a:schemeClr>
          </a:solidFill>
        </p:spPr>
        <p:txBody>
          <a:bodyPr lIns="180000" tIns="180000" rIns="180000" bIns="180000"/>
          <a:lstStyle>
            <a:lvl1pPr>
              <a:defRPr sz="2800">
                <a:solidFill>
                  <a:schemeClr val="bg1"/>
                </a:solidFill>
              </a:defRPr>
            </a:lvl1pPr>
            <a:lvl2pPr marL="324000" indent="-324000">
              <a:buFont typeface="Arial" charset="0"/>
              <a:buChar char="•"/>
              <a:tabLst/>
              <a:defRPr sz="2100">
                <a:solidFill>
                  <a:schemeClr val="bg1"/>
                </a:solidFill>
              </a:defRPr>
            </a:lvl2pPr>
            <a:lvl3pPr marL="648000" indent="-324000">
              <a:buSzPct val="100000"/>
              <a:buFont typeface="Arial" panose="020B0604020202020204" pitchFamily="34" charset="0"/>
              <a:buChar char="•"/>
              <a:tabLst/>
              <a:defRPr sz="1800">
                <a:solidFill>
                  <a:schemeClr val="bg1"/>
                </a:solidFill>
              </a:defRPr>
            </a:lvl3pPr>
            <a:lvl4pPr marL="972000" indent="-324000">
              <a:buSzPct val="100000"/>
              <a:buFont typeface="Arial" charset="0"/>
              <a:buChar char="•"/>
              <a:tabLst/>
              <a:defRPr>
                <a:solidFill>
                  <a:schemeClr val="bg1"/>
                </a:solidFill>
              </a:defRPr>
            </a:lvl4pPr>
            <a:lvl5pPr marL="2057400" indent="-228600">
              <a:buSzPct val="100000"/>
              <a:buFont typeface="Arial" charset="0"/>
              <a:buChar char="•"/>
              <a:defRPr>
                <a:solidFill>
                  <a:schemeClr val="tx2">
                    <a:lumMod val="50000"/>
                  </a:schemeClr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</p:txBody>
      </p:sp>
      <p:sp>
        <p:nvSpPr>
          <p:cNvPr id="11" name="Date Placeholder 10">
            <a:extLst>
              <a:ext uri="{FF2B5EF4-FFF2-40B4-BE49-F238E27FC236}">
                <a16:creationId xmlns:a16="http://schemas.microsoft.com/office/drawing/2014/main" id="{1B478EFE-6141-4244-92ED-79EEE9222B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23244-45B8-6B4F-9B08-B3ECCA62DD59}" type="datetime1">
              <a:rPr lang="de-CH" smtClean="0"/>
              <a:t>24.09.26</a:t>
            </a:fld>
            <a:endParaRPr lang="en-US" dirty="0"/>
          </a:p>
        </p:txBody>
      </p:sp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8FF044A7-6055-B744-AD25-E9D675BBE6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Presenter | Presentation Title</a:t>
            </a:r>
            <a:endParaRPr lang="en-US" dirty="0"/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372E3875-F7E3-A247-8E75-A4EC4E7942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5EA5A-BC32-A742-B11B-8E7414D5B53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88053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07987" y="1592264"/>
            <a:ext cx="5616575" cy="460851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199" y="1592264"/>
            <a:ext cx="5611813" cy="460851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E3A8A69A-7619-C44B-A930-6AC38A3F8B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29319-06AA-7F42-ADF7-19DBBD11312C}" type="datetime1">
              <a:rPr lang="de-CH" smtClean="0"/>
              <a:t>24.09.26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9B55D6E3-4871-704B-B795-99BD30EABF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Presenter | Presentation Title</a:t>
            </a:r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BEE4B464-E744-A34F-B223-6B554979B8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5EA5A-BC32-A742-B11B-8E7414D5B53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72220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btitle and 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7988" y="365125"/>
            <a:ext cx="11380812" cy="10842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07987" y="1592263"/>
            <a:ext cx="5616575" cy="668337"/>
          </a:xfrm>
        </p:spPr>
        <p:txBody>
          <a:bodyPr anchor="t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07987" y="2427287"/>
            <a:ext cx="5616575" cy="3773488"/>
          </a:xfrm>
        </p:spPr>
        <p:txBody>
          <a:bodyPr/>
          <a:lstStyle>
            <a:lvl1pPr marL="324000" indent="-324000">
              <a:buFont typeface="Arial" panose="020B0604020202020204" pitchFamily="34" charset="0"/>
              <a:buChar char="•"/>
              <a:defRPr/>
            </a:lvl1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04966"/>
            <a:ext cx="5616600" cy="655634"/>
          </a:xfrm>
        </p:spPr>
        <p:txBody>
          <a:bodyPr anchor="t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427287"/>
            <a:ext cx="5611813" cy="3773488"/>
          </a:xfrm>
        </p:spPr>
        <p:txBody>
          <a:bodyPr/>
          <a:lstStyle>
            <a:lvl1pPr marL="324000" indent="-324000">
              <a:buFont typeface="Arial" panose="020B0604020202020204" pitchFamily="34" charset="0"/>
              <a:buChar char="•"/>
              <a:defRPr/>
            </a:lvl1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0B511762-E0C9-6C4A-9015-D9D3D4FF97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A1718-5652-6746-87EA-2129C5FBB0DE}" type="datetime1">
              <a:rPr lang="de-CH" smtClean="0"/>
              <a:t>24.09.26</a:t>
            </a:fld>
            <a:endParaRPr lang="en-US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E2689900-D127-9840-8E06-B694B9FE12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Presenter | Presentation Title</a:t>
            </a:r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7B398DFD-572D-D549-8BBF-A86A1DFF02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5EA5A-BC32-A742-B11B-8E7414D5B53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808615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434" userDrawn="1">
          <p15:clr>
            <a:srgbClr val="FBAE40"/>
          </p15:clr>
        </p15:guide>
        <p15:guide id="2" orient="horz" pos="1525" userDrawn="1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7989" y="373593"/>
            <a:ext cx="5616574" cy="1065742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07987" y="1598658"/>
            <a:ext cx="5616575" cy="4602117"/>
          </a:xfrm>
        </p:spPr>
        <p:txBody>
          <a:bodyPr/>
          <a:lstStyle>
            <a:lvl1pPr>
              <a:defRPr>
                <a:solidFill>
                  <a:schemeClr val="tx2">
                    <a:lumMod val="50000"/>
                  </a:schemeClr>
                </a:solidFill>
              </a:defRPr>
            </a:lvl1pPr>
            <a:lvl2pPr>
              <a:lnSpc>
                <a:spcPct val="100000"/>
              </a:lnSpc>
              <a:defRPr/>
            </a:lvl2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94588863-2E7B-784C-BD2D-8C3D0E7E1D84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167438" y="0"/>
            <a:ext cx="6024562" cy="6266120"/>
          </a:xfrm>
          <a:pattFill prst="lgCheck">
            <a:fgClr>
              <a:schemeClr val="accent4"/>
            </a:fgClr>
            <a:bgClr>
              <a:schemeClr val="bg1"/>
            </a:bgClr>
          </a:pattFill>
        </p:spPr>
        <p:txBody>
          <a:bodyPr anchor="ctr"/>
          <a:lstStyle>
            <a:lvl1pPr algn="ctr">
              <a:defRPr/>
            </a:lvl1pPr>
          </a:lstStyle>
          <a:p>
            <a:r>
              <a:rPr lang="en-US" dirty="0"/>
              <a:t>Drag and Drop picture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2981A2-06D5-5F4B-9504-4CD77560E607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8D329237-9A28-7F47-B6F4-ED5E1F4D6B14}" type="datetime1">
              <a:rPr lang="de-CH" smtClean="0"/>
              <a:t>24.09.26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0F37B2A-B53F-3C4D-BD2B-2DAF3F47C071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/>
              <a:t>Presenter | Presentation Title</a:t>
            </a:r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8DD1311B-199C-CA4B-81C4-F7ADC1D9977D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36B5EA5A-BC32-A742-B11B-8E7414D5B53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8717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2 Pictures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7989" y="373593"/>
            <a:ext cx="11376024" cy="1065742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07987" y="1598658"/>
            <a:ext cx="5616575" cy="4608512"/>
          </a:xfrm>
        </p:spPr>
        <p:txBody>
          <a:bodyPr/>
          <a:lstStyle>
            <a:lvl1pPr>
              <a:defRPr>
                <a:solidFill>
                  <a:schemeClr val="tx2">
                    <a:lumMod val="50000"/>
                  </a:schemeClr>
                </a:solidFill>
              </a:defRPr>
            </a:lvl1pPr>
            <a:lvl2pPr>
              <a:lnSpc>
                <a:spcPct val="100000"/>
              </a:lnSpc>
              <a:defRPr/>
            </a:lvl2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2981A2-06D5-5F4B-9504-4CD77560E607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DE4D9939-E67D-404A-BFAF-D6865F994267}" type="datetime1">
              <a:rPr lang="de-CH" smtClean="0"/>
              <a:t>24.09.26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0F37B2A-B53F-3C4D-BD2B-2DAF3F47C071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/>
              <a:t>Presenter | Presentation Title</a:t>
            </a:r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8DD1311B-199C-CA4B-81C4-F7ADC1D9977D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36B5EA5A-BC32-A742-B11B-8E7414D5B53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Picture Placeholder 5">
            <a:extLst>
              <a:ext uri="{FF2B5EF4-FFF2-40B4-BE49-F238E27FC236}">
                <a16:creationId xmlns:a16="http://schemas.microsoft.com/office/drawing/2014/main" id="{47B07ADD-2F17-5640-985B-72FA646913F0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167438" y="1592263"/>
            <a:ext cx="5616575" cy="2232025"/>
          </a:xfrm>
          <a:pattFill prst="lgCheck">
            <a:fgClr>
              <a:schemeClr val="accent4"/>
            </a:fgClr>
            <a:bgClr>
              <a:schemeClr val="bg1"/>
            </a:bgClr>
          </a:pattFill>
        </p:spPr>
        <p:txBody>
          <a:bodyPr anchor="ctr"/>
          <a:lstStyle>
            <a:lvl1pPr algn="ctr">
              <a:defRPr/>
            </a:lvl1pPr>
          </a:lstStyle>
          <a:p>
            <a:r>
              <a:rPr lang="en-US" dirty="0"/>
              <a:t>Drag and drop picture</a:t>
            </a:r>
          </a:p>
        </p:txBody>
      </p:sp>
      <p:sp>
        <p:nvSpPr>
          <p:cNvPr id="12" name="Picture Placeholder 5">
            <a:extLst>
              <a:ext uri="{FF2B5EF4-FFF2-40B4-BE49-F238E27FC236}">
                <a16:creationId xmlns:a16="http://schemas.microsoft.com/office/drawing/2014/main" id="{AB41C95B-0CD0-B44F-9130-66CCD53B86BB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6167438" y="3969703"/>
            <a:ext cx="5616575" cy="2232025"/>
          </a:xfrm>
          <a:pattFill prst="lgCheck">
            <a:fgClr>
              <a:schemeClr val="accent4"/>
            </a:fgClr>
            <a:bgClr>
              <a:schemeClr val="bg1"/>
            </a:bgClr>
          </a:pattFill>
        </p:spPr>
        <p:txBody>
          <a:bodyPr anchor="ctr"/>
          <a:lstStyle>
            <a:lvl1pPr algn="ctr">
              <a:defRPr/>
            </a:lvl1pPr>
          </a:lstStyle>
          <a:p>
            <a:r>
              <a:rPr lang="en-US" dirty="0"/>
              <a:t>Drag and drop picture</a:t>
            </a:r>
          </a:p>
        </p:txBody>
      </p:sp>
    </p:spTree>
    <p:extLst>
      <p:ext uri="{BB962C8B-B14F-4D97-AF65-F5344CB8AC3E}">
        <p14:creationId xmlns:p14="http://schemas.microsoft.com/office/powerpoint/2010/main" val="203672467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4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7989" y="373593"/>
            <a:ext cx="11376024" cy="1065742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07987" y="1598658"/>
            <a:ext cx="3708401" cy="4608512"/>
          </a:xfrm>
        </p:spPr>
        <p:txBody>
          <a:bodyPr/>
          <a:lstStyle>
            <a:lvl1pPr>
              <a:defRPr>
                <a:solidFill>
                  <a:schemeClr val="tx2">
                    <a:lumMod val="50000"/>
                  </a:schemeClr>
                </a:solidFill>
              </a:defRPr>
            </a:lvl1pPr>
            <a:lvl2pPr>
              <a:lnSpc>
                <a:spcPct val="120000"/>
              </a:lnSpc>
              <a:defRPr/>
            </a:lvl2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2981A2-06D5-5F4B-9504-4CD77560E607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C922FD57-7E01-2947-A36A-572802D78600}" type="datetime1">
              <a:rPr lang="de-CH" smtClean="0"/>
              <a:t>24.09.26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0F37B2A-B53F-3C4D-BD2B-2DAF3F47C071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/>
              <a:t>Presenter | Presentation Title</a:t>
            </a:r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8DD1311B-199C-CA4B-81C4-F7ADC1D9977D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36B5EA5A-BC32-A742-B11B-8E7414D5B53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Picture Placeholder 5">
            <a:extLst>
              <a:ext uri="{FF2B5EF4-FFF2-40B4-BE49-F238E27FC236}">
                <a16:creationId xmlns:a16="http://schemas.microsoft.com/office/drawing/2014/main" id="{255B7D9F-7313-2F46-8079-FEA6DAA0CF20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8075613" y="1592263"/>
            <a:ext cx="3708400" cy="2232025"/>
          </a:xfrm>
          <a:pattFill prst="lgCheck">
            <a:fgClr>
              <a:schemeClr val="accent4"/>
            </a:fgClr>
            <a:bgClr>
              <a:schemeClr val="bg1"/>
            </a:bgClr>
          </a:pattFill>
        </p:spPr>
        <p:txBody>
          <a:bodyPr anchor="ctr"/>
          <a:lstStyle>
            <a:lvl1pPr algn="ctr">
              <a:defRPr/>
            </a:lvl1pPr>
          </a:lstStyle>
          <a:p>
            <a:r>
              <a:rPr lang="en-US" dirty="0"/>
              <a:t>Drag and drop picture</a:t>
            </a:r>
          </a:p>
        </p:txBody>
      </p:sp>
      <p:sp>
        <p:nvSpPr>
          <p:cNvPr id="13" name="Picture Placeholder 5">
            <a:extLst>
              <a:ext uri="{FF2B5EF4-FFF2-40B4-BE49-F238E27FC236}">
                <a16:creationId xmlns:a16="http://schemas.microsoft.com/office/drawing/2014/main" id="{AECDCA30-A5C6-3549-9DAD-01819664F157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8124681" y="3969703"/>
            <a:ext cx="3659332" cy="2232025"/>
          </a:xfrm>
          <a:pattFill prst="lgCheck">
            <a:fgClr>
              <a:schemeClr val="accent4"/>
            </a:fgClr>
            <a:bgClr>
              <a:schemeClr val="bg1"/>
            </a:bgClr>
          </a:pattFill>
        </p:spPr>
        <p:txBody>
          <a:bodyPr anchor="ctr"/>
          <a:lstStyle>
            <a:lvl1pPr algn="ctr">
              <a:defRPr/>
            </a:lvl1pPr>
          </a:lstStyle>
          <a:p>
            <a:r>
              <a:rPr lang="en-US" dirty="0"/>
              <a:t>Drag and drop picture</a:t>
            </a:r>
          </a:p>
        </p:txBody>
      </p:sp>
      <p:sp>
        <p:nvSpPr>
          <p:cNvPr id="14" name="Picture Placeholder 5">
            <a:extLst>
              <a:ext uri="{FF2B5EF4-FFF2-40B4-BE49-F238E27FC236}">
                <a16:creationId xmlns:a16="http://schemas.microsoft.com/office/drawing/2014/main" id="{0332EED6-F049-354D-90C1-2CDBDFEB153D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4259263" y="1592263"/>
            <a:ext cx="3659332" cy="2232025"/>
          </a:xfrm>
          <a:pattFill prst="lgCheck">
            <a:fgClr>
              <a:schemeClr val="accent4"/>
            </a:fgClr>
            <a:bgClr>
              <a:schemeClr val="bg1"/>
            </a:bgClr>
          </a:pattFill>
        </p:spPr>
        <p:txBody>
          <a:bodyPr anchor="ctr"/>
          <a:lstStyle>
            <a:lvl1pPr algn="ctr">
              <a:defRPr/>
            </a:lvl1pPr>
          </a:lstStyle>
          <a:p>
            <a:r>
              <a:rPr lang="en-US" dirty="0"/>
              <a:t>Drag and drop picture</a:t>
            </a:r>
          </a:p>
        </p:txBody>
      </p:sp>
      <p:sp>
        <p:nvSpPr>
          <p:cNvPr id="15" name="Picture Placeholder 5">
            <a:extLst>
              <a:ext uri="{FF2B5EF4-FFF2-40B4-BE49-F238E27FC236}">
                <a16:creationId xmlns:a16="http://schemas.microsoft.com/office/drawing/2014/main" id="{A46E76A3-B525-534D-9396-8E4D08F06F6A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4259263" y="3978015"/>
            <a:ext cx="3659332" cy="2232025"/>
          </a:xfrm>
          <a:pattFill prst="lgCheck">
            <a:fgClr>
              <a:schemeClr val="accent4"/>
            </a:fgClr>
            <a:bgClr>
              <a:schemeClr val="bg1"/>
            </a:bgClr>
          </a:pattFill>
        </p:spPr>
        <p:txBody>
          <a:bodyPr anchor="ctr"/>
          <a:lstStyle>
            <a:lvl1pPr algn="ctr">
              <a:defRPr/>
            </a:lvl1pPr>
          </a:lstStyle>
          <a:p>
            <a:r>
              <a:rPr lang="en-US" dirty="0"/>
              <a:t>Drag and drop picture</a:t>
            </a:r>
          </a:p>
        </p:txBody>
      </p:sp>
    </p:spTree>
    <p:extLst>
      <p:ext uri="{BB962C8B-B14F-4D97-AF65-F5344CB8AC3E}">
        <p14:creationId xmlns:p14="http://schemas.microsoft.com/office/powerpoint/2010/main" val="340705033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btitles and 2 Pictures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7988" y="365125"/>
            <a:ext cx="11380812" cy="10842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07987" y="1592263"/>
            <a:ext cx="5616575" cy="668337"/>
          </a:xfrm>
        </p:spPr>
        <p:txBody>
          <a:bodyPr anchor="t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04966"/>
            <a:ext cx="5616600" cy="655634"/>
          </a:xfrm>
        </p:spPr>
        <p:txBody>
          <a:bodyPr anchor="t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8C125C7E-94FD-9B43-A74A-5A12DA74F2D5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07988" y="2420938"/>
            <a:ext cx="5616575" cy="3779837"/>
          </a:xfrm>
          <a:pattFill prst="lgCheck">
            <a:fgClr>
              <a:schemeClr val="accent4"/>
            </a:fgClr>
            <a:bgClr>
              <a:schemeClr val="bg1"/>
            </a:bgClr>
          </a:pattFill>
        </p:spPr>
        <p:txBody>
          <a:bodyPr anchor="ctr"/>
          <a:lstStyle>
            <a:lvl1pPr algn="ctr">
              <a:defRPr/>
            </a:lvl1pPr>
          </a:lstStyle>
          <a:p>
            <a:r>
              <a:rPr lang="en-US" dirty="0"/>
              <a:t>Drag and Drop picture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4B0609-1753-094D-A27B-B1604B6E44F9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060ADF95-1D50-A346-9F36-9D11B5959A20}" type="datetime1">
              <a:rPr lang="de-CH" smtClean="0"/>
              <a:t>24.09.26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3380C24-4584-494A-B2E2-7C02911E02E7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/>
              <a:t>Presenter | Presentation Title</a:t>
            </a:r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89BEDBAA-E014-4E48-AA09-5D0DC18C0C76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36B5EA5A-BC32-A742-B11B-8E7414D5B53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EC9037A8-3728-274F-ADAC-4D3957FCBA46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6172200" y="2420938"/>
            <a:ext cx="5616575" cy="3779837"/>
          </a:xfrm>
          <a:pattFill prst="lgCheck">
            <a:fgClr>
              <a:schemeClr val="accent4"/>
            </a:fgClr>
            <a:bgClr>
              <a:schemeClr val="bg1"/>
            </a:bgClr>
          </a:pattFill>
        </p:spPr>
        <p:txBody>
          <a:bodyPr anchor="ctr" anchorCtr="0"/>
          <a:lstStyle>
            <a:lvl1pPr algn="ctr">
              <a:defRPr/>
            </a:lvl1pPr>
          </a:lstStyle>
          <a:p>
            <a:r>
              <a:rPr lang="en-GB" dirty="0"/>
              <a:t>Drag and Drop picture</a:t>
            </a:r>
          </a:p>
        </p:txBody>
      </p:sp>
    </p:spTree>
    <p:extLst>
      <p:ext uri="{BB962C8B-B14F-4D97-AF65-F5344CB8AC3E}">
        <p14:creationId xmlns:p14="http://schemas.microsoft.com/office/powerpoint/2010/main" val="284583181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434">
          <p15:clr>
            <a:srgbClr val="FBAE40"/>
          </p15:clr>
        </p15:guide>
        <p15:guide id="2" orient="horz" pos="1525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btitle and 3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7988" y="365125"/>
            <a:ext cx="11380812" cy="10842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07987" y="1592263"/>
            <a:ext cx="3708401" cy="668337"/>
          </a:xfrm>
        </p:spPr>
        <p:txBody>
          <a:bodyPr anchor="t" anchorCtr="0"/>
          <a:lstStyle>
            <a:lvl1pPr marL="0" indent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None/>
              <a:defRPr sz="2100" b="1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8075612" y="1604966"/>
            <a:ext cx="3713187" cy="655634"/>
          </a:xfrm>
        </p:spPr>
        <p:txBody>
          <a:bodyPr anchor="t" anchorCtr="0"/>
          <a:lstStyle>
            <a:lvl1pPr marL="0" indent="0">
              <a:spcBef>
                <a:spcPts val="400"/>
              </a:spcBef>
              <a:spcAft>
                <a:spcPts val="0"/>
              </a:spcAft>
              <a:buNone/>
              <a:defRPr sz="2400" b="1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8C125C7E-94FD-9B43-A74A-5A12DA74F2D5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07989" y="2429902"/>
            <a:ext cx="3708400" cy="3779837"/>
          </a:xfrm>
          <a:pattFill prst="lgCheck">
            <a:fgClr>
              <a:schemeClr val="accent4"/>
            </a:fgClr>
            <a:bgClr>
              <a:schemeClr val="bg1"/>
            </a:bgClr>
          </a:pattFill>
        </p:spPr>
        <p:txBody>
          <a:bodyPr anchor="ctr"/>
          <a:lstStyle>
            <a:lvl1pPr algn="ctr">
              <a:defRPr/>
            </a:lvl1pPr>
          </a:lstStyle>
          <a:p>
            <a:r>
              <a:rPr lang="en-US" dirty="0"/>
              <a:t>Drag and Drop picture</a:t>
            </a:r>
          </a:p>
        </p:txBody>
      </p: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EC779F7E-9707-2542-A19F-DD09A53038A7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8075613" y="2429902"/>
            <a:ext cx="3713187" cy="3779837"/>
          </a:xfrm>
          <a:pattFill prst="lgCheck">
            <a:fgClr>
              <a:schemeClr val="accent4"/>
            </a:fgClr>
            <a:bgClr>
              <a:schemeClr val="bg1"/>
            </a:bgClr>
          </a:pattFill>
        </p:spPr>
        <p:txBody>
          <a:bodyPr anchor="ctr"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b="1"/>
            </a:lvl1pPr>
          </a:lstStyle>
          <a:p>
            <a:r>
              <a:rPr lang="en-US"/>
              <a:t>Drag and Drop picture</a:t>
            </a:r>
            <a:endParaRPr lang="en-US" dirty="0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86494478-3D3E-894B-9652-AD035750548C}"/>
              </a:ext>
            </a:extLst>
          </p:cNvPr>
          <p:cNvSpPr>
            <a:spLocks noGrp="1"/>
          </p:cNvSpPr>
          <p:nvPr>
            <p:ph type="body" idx="15"/>
          </p:nvPr>
        </p:nvSpPr>
        <p:spPr>
          <a:xfrm>
            <a:off x="4253846" y="1601227"/>
            <a:ext cx="3708401" cy="668337"/>
          </a:xfrm>
        </p:spPr>
        <p:txBody>
          <a:bodyPr anchor="t" anchorCtr="0"/>
          <a:lstStyle>
            <a:lvl1pPr marL="0" indent="0">
              <a:spcBef>
                <a:spcPts val="400"/>
              </a:spcBef>
              <a:spcAft>
                <a:spcPts val="0"/>
              </a:spcAft>
              <a:buNone/>
              <a:defRPr sz="2100" b="1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2" name="Picture Placeholder 10">
            <a:extLst>
              <a:ext uri="{FF2B5EF4-FFF2-40B4-BE49-F238E27FC236}">
                <a16:creationId xmlns:a16="http://schemas.microsoft.com/office/drawing/2014/main" id="{CF540559-B2D9-2E46-A3D6-32F0B01F69A5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4259262" y="2429902"/>
            <a:ext cx="3673475" cy="3779837"/>
          </a:xfrm>
          <a:pattFill prst="lgCheck">
            <a:fgClr>
              <a:schemeClr val="accent4"/>
            </a:fgClr>
            <a:bgClr>
              <a:schemeClr val="bg1"/>
            </a:bgClr>
          </a:pattFill>
        </p:spPr>
        <p:txBody>
          <a:bodyPr anchor="ctr"/>
          <a:lstStyle>
            <a:lvl1pPr algn="ctr">
              <a:defRPr/>
            </a:lvl1pPr>
          </a:lstStyle>
          <a:p>
            <a:r>
              <a:rPr lang="en-US" dirty="0"/>
              <a:t>Drag and Drop picture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85D2BF-D955-984C-BC88-5F6A8BCB9E71}"/>
              </a:ext>
            </a:extLst>
          </p:cNvPr>
          <p:cNvSpPr>
            <a:spLocks noGrp="1"/>
          </p:cNvSpPr>
          <p:nvPr>
            <p:ph type="dt" sz="half" idx="17"/>
          </p:nvPr>
        </p:nvSpPr>
        <p:spPr/>
        <p:txBody>
          <a:bodyPr/>
          <a:lstStyle/>
          <a:p>
            <a:fld id="{30B6D7F9-B89E-4E44-88DB-D2B03C1575BD}" type="datetime1">
              <a:rPr lang="de-CH" smtClean="0"/>
              <a:t>24.09.26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6EC0286-4FA5-DB4D-961C-C9035150A22E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en-US"/>
              <a:t>Presenter | Presentation Title</a:t>
            </a:r>
            <a:endParaRPr lang="en-US" dirty="0"/>
          </a:p>
        </p:txBody>
      </p:sp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D3A103EE-A109-9549-821B-7193CDF3E17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36B5EA5A-BC32-A742-B11B-8E7414D5B53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183538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434">
          <p15:clr>
            <a:srgbClr val="FBAE40"/>
          </p15:clr>
        </p15:guide>
        <p15:guide id="2" orient="horz" pos="1525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3 Pictures with box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7988" y="365125"/>
            <a:ext cx="11380812" cy="10842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86494478-3D3E-894B-9652-AD035750548C}"/>
              </a:ext>
            </a:extLst>
          </p:cNvPr>
          <p:cNvSpPr>
            <a:spLocks noGrp="1"/>
          </p:cNvSpPr>
          <p:nvPr>
            <p:ph type="body" idx="15"/>
          </p:nvPr>
        </p:nvSpPr>
        <p:spPr>
          <a:xfrm>
            <a:off x="4116386" y="1601376"/>
            <a:ext cx="3960000" cy="1131215"/>
          </a:xfrm>
          <a:solidFill>
            <a:schemeClr val="tx1"/>
          </a:solidFill>
          <a:ln>
            <a:noFill/>
          </a:ln>
        </p:spPr>
        <p:txBody>
          <a:bodyPr lIns="36000" tIns="36000" rIns="36000" bIns="36000" anchor="ctr" anchorCtr="0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2" name="Picture Placeholder 10">
            <a:extLst>
              <a:ext uri="{FF2B5EF4-FFF2-40B4-BE49-F238E27FC236}">
                <a16:creationId xmlns:a16="http://schemas.microsoft.com/office/drawing/2014/main" id="{CF540559-B2D9-2E46-A3D6-32F0B01F69A5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4116386" y="2732442"/>
            <a:ext cx="3959225" cy="3477297"/>
          </a:xfrm>
          <a:pattFill prst="lgCheck">
            <a:fgClr>
              <a:schemeClr val="accent4"/>
            </a:fgClr>
            <a:bgClr>
              <a:schemeClr val="bg1"/>
            </a:bgClr>
          </a:pattFill>
        </p:spPr>
        <p:txBody>
          <a:bodyPr anchor="ctr"/>
          <a:lstStyle>
            <a:lvl1pPr algn="ctr">
              <a:defRPr/>
            </a:lvl1pPr>
          </a:lstStyle>
          <a:p>
            <a:r>
              <a:rPr lang="en-US" dirty="0"/>
              <a:t>Drag and Drop picture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85D2BF-D955-984C-BC88-5F6A8BCB9E71}"/>
              </a:ext>
            </a:extLst>
          </p:cNvPr>
          <p:cNvSpPr>
            <a:spLocks noGrp="1"/>
          </p:cNvSpPr>
          <p:nvPr>
            <p:ph type="dt" sz="half" idx="17"/>
          </p:nvPr>
        </p:nvSpPr>
        <p:spPr/>
        <p:txBody>
          <a:bodyPr/>
          <a:lstStyle/>
          <a:p>
            <a:fld id="{82CA310A-8036-D740-9C67-C96559B7989C}" type="datetime1">
              <a:rPr lang="de-CH" smtClean="0"/>
              <a:t>24.09.26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6EC0286-4FA5-DB4D-961C-C9035150A22E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en-US"/>
              <a:t>Presenter | Presentation Title</a:t>
            </a:r>
            <a:endParaRPr lang="en-US" dirty="0"/>
          </a:p>
        </p:txBody>
      </p:sp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D3A103EE-A109-9549-821B-7193CDF3E17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36B5EA5A-BC32-A742-B11B-8E7414D5B53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5" name="Text Placeholder 2">
            <a:extLst>
              <a:ext uri="{FF2B5EF4-FFF2-40B4-BE49-F238E27FC236}">
                <a16:creationId xmlns:a16="http://schemas.microsoft.com/office/drawing/2014/main" id="{F0E95B09-A858-4A4A-B159-8C5B917D41E5}"/>
              </a:ext>
            </a:extLst>
          </p:cNvPr>
          <p:cNvSpPr>
            <a:spLocks noGrp="1"/>
          </p:cNvSpPr>
          <p:nvPr>
            <p:ph type="body" idx="20"/>
          </p:nvPr>
        </p:nvSpPr>
        <p:spPr>
          <a:xfrm>
            <a:off x="3275" y="5078524"/>
            <a:ext cx="3960000" cy="1131215"/>
          </a:xfrm>
          <a:solidFill>
            <a:schemeClr val="tx1"/>
          </a:solidFill>
          <a:ln>
            <a:noFill/>
          </a:ln>
        </p:spPr>
        <p:txBody>
          <a:bodyPr lIns="36000" tIns="36000" rIns="36000" bIns="36000" anchor="ctr" anchorCtr="0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6" name="Picture Placeholder 10">
            <a:extLst>
              <a:ext uri="{FF2B5EF4-FFF2-40B4-BE49-F238E27FC236}">
                <a16:creationId xmlns:a16="http://schemas.microsoft.com/office/drawing/2014/main" id="{2FF76D54-8841-EA4B-B514-DFCE90D05C81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4050" y="1601376"/>
            <a:ext cx="3959225" cy="3477297"/>
          </a:xfrm>
          <a:pattFill prst="lgCheck">
            <a:fgClr>
              <a:schemeClr val="accent4"/>
            </a:fgClr>
            <a:bgClr>
              <a:schemeClr val="bg1"/>
            </a:bgClr>
          </a:pattFill>
        </p:spPr>
        <p:txBody>
          <a:bodyPr anchor="ctr"/>
          <a:lstStyle>
            <a:lvl1pPr algn="ctr">
              <a:defRPr/>
            </a:lvl1pPr>
          </a:lstStyle>
          <a:p>
            <a:r>
              <a:rPr lang="en-US" dirty="0"/>
              <a:t>Drag and Drop picture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DED6363A-4107-5A4F-9E1E-0E88F802ABE9}"/>
              </a:ext>
            </a:extLst>
          </p:cNvPr>
          <p:cNvSpPr>
            <a:spLocks noGrp="1"/>
          </p:cNvSpPr>
          <p:nvPr>
            <p:ph type="body" idx="22"/>
          </p:nvPr>
        </p:nvSpPr>
        <p:spPr>
          <a:xfrm>
            <a:off x="8232388" y="5078524"/>
            <a:ext cx="3960000" cy="1131215"/>
          </a:xfrm>
          <a:solidFill>
            <a:schemeClr val="tx1"/>
          </a:solidFill>
          <a:ln>
            <a:noFill/>
          </a:ln>
        </p:spPr>
        <p:txBody>
          <a:bodyPr lIns="36000" tIns="36000" rIns="36000" bIns="36000" anchor="ctr" anchorCtr="0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8" name="Picture Placeholder 10">
            <a:extLst>
              <a:ext uri="{FF2B5EF4-FFF2-40B4-BE49-F238E27FC236}">
                <a16:creationId xmlns:a16="http://schemas.microsoft.com/office/drawing/2014/main" id="{91039F33-9CD5-004A-9F94-52D16B2EB081}"/>
              </a:ext>
            </a:extLst>
          </p:cNvPr>
          <p:cNvSpPr>
            <a:spLocks noGrp="1"/>
          </p:cNvSpPr>
          <p:nvPr>
            <p:ph type="pic" sz="quarter" idx="23" hasCustomPrompt="1"/>
          </p:nvPr>
        </p:nvSpPr>
        <p:spPr>
          <a:xfrm>
            <a:off x="8232388" y="1601376"/>
            <a:ext cx="3959225" cy="3477297"/>
          </a:xfrm>
          <a:pattFill prst="lgCheck">
            <a:fgClr>
              <a:schemeClr val="accent4"/>
            </a:fgClr>
            <a:bgClr>
              <a:schemeClr val="bg1"/>
            </a:bgClr>
          </a:pattFill>
        </p:spPr>
        <p:txBody>
          <a:bodyPr anchor="ctr"/>
          <a:lstStyle>
            <a:lvl1pPr algn="ctr">
              <a:defRPr/>
            </a:lvl1pPr>
          </a:lstStyle>
          <a:p>
            <a:r>
              <a:rPr lang="en-US" dirty="0"/>
              <a:t>Drag and Drop picture</a:t>
            </a:r>
          </a:p>
        </p:txBody>
      </p:sp>
    </p:spTree>
    <p:extLst>
      <p:ext uri="{BB962C8B-B14F-4D97-AF65-F5344CB8AC3E}">
        <p14:creationId xmlns:p14="http://schemas.microsoft.com/office/powerpoint/2010/main" val="355020737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434">
          <p15:clr>
            <a:srgbClr val="FBAE40"/>
          </p15:clr>
        </p15:guide>
        <p15:guide id="2" orient="horz" pos="1525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Horizontal and tex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7988" y="365125"/>
            <a:ext cx="11380812" cy="10842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8C125C7E-94FD-9B43-A74A-5A12DA74F2D5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12776" y="1592263"/>
            <a:ext cx="11376024" cy="2563906"/>
          </a:xfrm>
          <a:pattFill prst="lgCheck">
            <a:fgClr>
              <a:schemeClr val="accent4"/>
            </a:fgClr>
            <a:bgClr>
              <a:schemeClr val="bg1"/>
            </a:bgClr>
          </a:pattFill>
        </p:spPr>
        <p:txBody>
          <a:bodyPr anchor="ctr"/>
          <a:lstStyle>
            <a:lvl1pPr algn="ctr">
              <a:defRPr/>
            </a:lvl1pPr>
          </a:lstStyle>
          <a:p>
            <a:r>
              <a:rPr lang="en-US" dirty="0"/>
              <a:t>Drag and Drop picture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FB7AFC8C-E604-7447-B130-D845972B5A81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07989" y="4294188"/>
            <a:ext cx="3708400" cy="190658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3933DD4F-F84F-4A45-A378-099F8963A574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267201" y="4294188"/>
            <a:ext cx="3665537" cy="190658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423D880-B3D6-7548-AFF1-D644AAD7B366}"/>
              </a:ext>
            </a:extLst>
          </p:cNvPr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CF864767-D034-6F4D-A79A-403E389348E4}" type="datetime1">
              <a:rPr lang="de-CH" smtClean="0"/>
              <a:t>24.09.26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2487D45-A6BD-6040-8ECE-F9608F53134E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en-US"/>
              <a:t>Presenter | Presentation Title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81D3D89-638E-6949-858F-F83F83B33D28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36B5EA5A-BC32-A742-B11B-8E7414D5B53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Text Placeholder 5">
            <a:extLst>
              <a:ext uri="{FF2B5EF4-FFF2-40B4-BE49-F238E27FC236}">
                <a16:creationId xmlns:a16="http://schemas.microsoft.com/office/drawing/2014/main" id="{6A3085A2-8BF3-9742-B023-7524E7B1C8EB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8085668" y="4294188"/>
            <a:ext cx="3703132" cy="190658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6568551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434">
          <p15:clr>
            <a:srgbClr val="FBAE40"/>
          </p15:clr>
        </p15:guide>
        <p15:guide id="2" orient="horz" pos="1525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Horizontal and text in box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7988" y="365125"/>
            <a:ext cx="11380812" cy="10842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8C125C7E-94FD-9B43-A74A-5A12DA74F2D5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1592263"/>
            <a:ext cx="12192000" cy="2945870"/>
          </a:xfrm>
          <a:pattFill prst="lgCheck">
            <a:fgClr>
              <a:schemeClr val="accent4"/>
            </a:fgClr>
            <a:bgClr>
              <a:schemeClr val="bg1"/>
            </a:bgClr>
          </a:pattFill>
        </p:spPr>
        <p:txBody>
          <a:bodyPr anchor="ctr"/>
          <a:lstStyle>
            <a:lvl1pPr algn="ctr">
              <a:defRPr/>
            </a:lvl1pPr>
          </a:lstStyle>
          <a:p>
            <a:r>
              <a:rPr lang="en-US" dirty="0"/>
              <a:t>Drag and Drop picture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FB7AFC8C-E604-7447-B130-D845972B5A81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07989" y="4294188"/>
            <a:ext cx="3708400" cy="1906587"/>
          </a:xfrm>
          <a:solidFill>
            <a:schemeClr val="tx1"/>
          </a:solidFill>
        </p:spPr>
        <p:txBody>
          <a:bodyPr tIns="72000"/>
          <a:lstStyle>
            <a:lvl1pPr algn="ctr">
              <a:defRPr>
                <a:solidFill>
                  <a:schemeClr val="bg2"/>
                </a:solidFill>
              </a:defRPr>
            </a:lvl1pPr>
            <a:lvl2pPr algn="ctr">
              <a:defRPr>
                <a:solidFill>
                  <a:schemeClr val="bg2"/>
                </a:solidFill>
              </a:defRPr>
            </a:lvl2pPr>
            <a:lvl3pPr algn="ctr">
              <a:defRPr>
                <a:solidFill>
                  <a:schemeClr val="bg2"/>
                </a:solidFill>
              </a:defRPr>
            </a:lvl3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3933DD4F-F84F-4A45-A378-099F8963A574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267201" y="4294188"/>
            <a:ext cx="3665537" cy="1906587"/>
          </a:xfrm>
          <a:solidFill>
            <a:schemeClr val="tx1"/>
          </a:solidFill>
        </p:spPr>
        <p:txBody>
          <a:bodyPr tIns="72000"/>
          <a:lstStyle>
            <a:lvl1pPr algn="ctr">
              <a:defRPr>
                <a:solidFill>
                  <a:schemeClr val="bg2"/>
                </a:solidFill>
              </a:defRPr>
            </a:lvl1pPr>
            <a:lvl2pPr algn="ctr">
              <a:defRPr>
                <a:solidFill>
                  <a:schemeClr val="bg2"/>
                </a:solidFill>
              </a:defRPr>
            </a:lvl2pPr>
            <a:lvl3pPr algn="ctr">
              <a:defRPr>
                <a:solidFill>
                  <a:schemeClr val="bg2"/>
                </a:solidFill>
              </a:defRPr>
            </a:lvl3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423D880-B3D6-7548-AFF1-D644AAD7B366}"/>
              </a:ext>
            </a:extLst>
          </p:cNvPr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A5B03441-D3E1-7842-803A-ECC2015F2216}" type="datetime1">
              <a:rPr lang="de-CH" smtClean="0"/>
              <a:t>24.09.26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2487D45-A6BD-6040-8ECE-F9608F53134E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en-US"/>
              <a:t>Presenter | Presentation Title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81D3D89-638E-6949-858F-F83F83B33D28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36B5EA5A-BC32-A742-B11B-8E7414D5B53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Text Placeholder 5">
            <a:extLst>
              <a:ext uri="{FF2B5EF4-FFF2-40B4-BE49-F238E27FC236}">
                <a16:creationId xmlns:a16="http://schemas.microsoft.com/office/drawing/2014/main" id="{6A3085A2-8BF3-9742-B023-7524E7B1C8EB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8085668" y="4294188"/>
            <a:ext cx="3703132" cy="1906587"/>
          </a:xfrm>
          <a:solidFill>
            <a:schemeClr val="tx1"/>
          </a:solidFill>
        </p:spPr>
        <p:txBody>
          <a:bodyPr tIns="72000"/>
          <a:lstStyle>
            <a:lvl1pPr algn="ctr">
              <a:defRPr>
                <a:solidFill>
                  <a:schemeClr val="bg2"/>
                </a:solidFill>
              </a:defRPr>
            </a:lvl1pPr>
            <a:lvl2pPr algn="ctr">
              <a:defRPr>
                <a:solidFill>
                  <a:schemeClr val="bg2"/>
                </a:solidFill>
              </a:defRPr>
            </a:lvl2pPr>
            <a:lvl3pPr algn="ctr">
              <a:defRPr>
                <a:solidFill>
                  <a:schemeClr val="bg2"/>
                </a:solidFill>
              </a:defRPr>
            </a:lvl3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78390618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434">
          <p15:clr>
            <a:srgbClr val="FBAE40"/>
          </p15:clr>
        </p15:guide>
        <p15:guide id="2" orient="horz" pos="1525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hapter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7987" y="1709738"/>
            <a:ext cx="11376025" cy="2852737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07987" y="4589463"/>
            <a:ext cx="11376026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accent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3FFEBF6-CE90-CC4E-8695-4D9E4AF1C9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BFAC2-1082-0349-931A-E17E3D1FD5EA}" type="datetime1">
              <a:rPr lang="de-CH" smtClean="0"/>
              <a:t>24.09.26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06BCDCA-F2B2-9249-AB85-06169E64A5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Presenter | Presentation Title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6B4A1B0-EF49-4F43-ACA9-4964197397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5EA5A-BC32-A742-B11B-8E7414D5B53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632332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 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2F8F7083-D188-D543-8008-F25F138E95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7E494-8AEE-344E-B8BB-A4B2E261658F}" type="datetime1">
              <a:rPr lang="de-CH" smtClean="0"/>
              <a:t>24.09.26</a:t>
            </a:fld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DA980EB7-C2CB-9D4D-8C5E-3EB093178E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Presenter | Presentation Title</a:t>
            </a:r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2F74050C-1801-2345-9DC3-F06B163A28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5EA5A-BC32-A742-B11B-8E7414D5B53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570887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F763763-5414-8544-AF6D-F8D5C9B111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B46AD-AE35-A04A-BBC1-316D1F62DB10}" type="datetime1">
              <a:rPr lang="de-CH" smtClean="0"/>
              <a:t>24.09.26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618A5D0-906E-0046-B0F3-96283308CD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Presenter | Presentation Title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14B140E-F283-BD43-9D8C-905BDA421C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5EA5A-BC32-A742-B11B-8E7414D5B53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04371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as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3059AC4-96B9-704B-82C7-32D5BEFF3254}"/>
              </a:ext>
            </a:extLst>
          </p:cNvPr>
          <p:cNvSpPr txBox="1"/>
          <p:nvPr userDrawn="1"/>
        </p:nvSpPr>
        <p:spPr>
          <a:xfrm>
            <a:off x="407988" y="6196406"/>
            <a:ext cx="113760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0" lang="fr-CH" dirty="0" err="1"/>
              <a:t>home.cern</a:t>
            </a:r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08C33B9-27C2-73E8-E37D-336ABF63A96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558632" y="4869770"/>
            <a:ext cx="1074737" cy="1074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58736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1.emf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07988" y="373593"/>
            <a:ext cx="11376025" cy="1065742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07989" y="1592263"/>
            <a:ext cx="11376024" cy="4608512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120336" y="6378349"/>
            <a:ext cx="1620788" cy="365125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850">
                <a:solidFill>
                  <a:schemeClr val="tx1"/>
                </a:solidFill>
              </a:defRPr>
            </a:lvl1pPr>
          </a:lstStyle>
          <a:p>
            <a:fld id="{7EFCF37F-0624-3A4F-A6BC-24980A3E6108}" type="datetime1">
              <a:rPr lang="en-GB" smtClean="0"/>
              <a:pPr/>
              <a:t>24/09/2026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107546" y="6378349"/>
            <a:ext cx="681254" cy="365125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850" b="1">
                <a:solidFill>
                  <a:schemeClr val="tx1"/>
                </a:solidFill>
              </a:defRPr>
            </a:lvl1pPr>
          </a:lstStyle>
          <a:p>
            <a:fld id="{36B5EA5A-BC32-A742-B11B-8E7414D5B53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7AB22024-69B4-1F4F-8860-CB954517F65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259263" y="6378349"/>
            <a:ext cx="4285010" cy="365125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85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Presenter | Presentation Title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BD9C6532-AEDE-354E-83AD-7F67D706DF38}"/>
              </a:ext>
            </a:extLst>
          </p:cNvPr>
          <p:cNvCxnSpPr/>
          <p:nvPr userDrawn="1"/>
        </p:nvCxnSpPr>
        <p:spPr>
          <a:xfrm>
            <a:off x="407987" y="6266608"/>
            <a:ext cx="11376025" cy="0"/>
          </a:xfrm>
          <a:prstGeom prst="line">
            <a:avLst/>
          </a:prstGeom>
          <a:ln w="63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Picture 17">
            <a:extLst>
              <a:ext uri="{FF2B5EF4-FFF2-40B4-BE49-F238E27FC236}">
                <a16:creationId xmlns:a16="http://schemas.microsoft.com/office/drawing/2014/main" id="{426E9AC2-DB3F-3043-BAF1-FDB172EA2CD8}"/>
              </a:ext>
            </a:extLst>
          </p:cNvPr>
          <p:cNvPicPr>
            <a:picLocks noChangeAspect="1"/>
          </p:cNvPicPr>
          <p:nvPr userDrawn="1"/>
        </p:nvPicPr>
        <p:blipFill>
          <a:blip r:embed="rId24"/>
          <a:stretch>
            <a:fillRect/>
          </a:stretch>
        </p:blipFill>
        <p:spPr>
          <a:xfrm>
            <a:off x="407988" y="6364599"/>
            <a:ext cx="495300" cy="393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88699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49" r:id="rId2"/>
    <p:sldLayoutId id="2147483662" r:id="rId3"/>
    <p:sldLayoutId id="2147483678" r:id="rId4"/>
    <p:sldLayoutId id="2147483665" r:id="rId5"/>
    <p:sldLayoutId id="2147483668" r:id="rId6"/>
    <p:sldLayoutId id="2147483677" r:id="rId7"/>
    <p:sldLayoutId id="2147483674" r:id="rId8"/>
    <p:sldLayoutId id="2147483652" r:id="rId9"/>
    <p:sldLayoutId id="2147483653" r:id="rId10"/>
    <p:sldLayoutId id="2147483661" r:id="rId11"/>
    <p:sldLayoutId id="2147483666" r:id="rId12"/>
    <p:sldLayoutId id="2147483667" r:id="rId13"/>
    <p:sldLayoutId id="2147483658" r:id="rId14"/>
    <p:sldLayoutId id="2147483659" r:id="rId15"/>
    <p:sldLayoutId id="2147483673" r:id="rId16"/>
    <p:sldLayoutId id="2147483660" r:id="rId17"/>
    <p:sldLayoutId id="2147483671" r:id="rId18"/>
    <p:sldLayoutId id="2147483651" r:id="rId19"/>
    <p:sldLayoutId id="2147483654" r:id="rId20"/>
    <p:sldLayoutId id="2147483669" r:id="rId21"/>
    <p:sldLayoutId id="2147483655" r:id="rId22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spcAft>
          <a:spcPts val="0"/>
        </a:spcAft>
        <a:buFont typeface="Arial"/>
        <a:buNone/>
        <a:tabLst/>
        <a:defRPr sz="2100" b="1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1pPr>
      <a:lvl2pPr marL="323850" indent="-324000" algn="l" defTabSz="914400" rtl="0" eaLnBrk="1" latinLnBrk="0" hangingPunct="1">
        <a:lnSpc>
          <a:spcPct val="100000"/>
        </a:lnSpc>
        <a:spcBef>
          <a:spcPts val="500"/>
        </a:spcBef>
        <a:spcAft>
          <a:spcPts val="0"/>
        </a:spcAft>
        <a:buFont typeface="Arial" charset="0"/>
        <a:buChar char="•"/>
        <a:tabLst/>
        <a:defRPr sz="18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2pPr>
      <a:lvl3pPr marL="648000" indent="-324000" algn="l" defTabSz="914400" rtl="0" eaLnBrk="1" latinLnBrk="0" hangingPunct="1">
        <a:lnSpc>
          <a:spcPct val="100000"/>
        </a:lnSpc>
        <a:spcBef>
          <a:spcPts val="500"/>
        </a:spcBef>
        <a:spcAft>
          <a:spcPts val="0"/>
        </a:spcAft>
        <a:buFont typeface="Arial" panose="020B0604020202020204" pitchFamily="34" charset="0"/>
        <a:buChar char="•"/>
        <a:tabLst/>
        <a:defRPr sz="17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3pPr>
      <a:lvl4pPr marL="972000" indent="-324000" algn="l" defTabSz="914400" rtl="0" eaLnBrk="1" latinLnBrk="0" hangingPunct="1">
        <a:lnSpc>
          <a:spcPct val="100000"/>
        </a:lnSpc>
        <a:spcBef>
          <a:spcPts val="500"/>
        </a:spcBef>
        <a:spcAft>
          <a:spcPts val="0"/>
        </a:spcAft>
        <a:buFont typeface="Arial" panose="020B0604020202020204" pitchFamily="34" charset="0"/>
        <a:buChar char="•"/>
        <a:tabLst/>
        <a:defRPr sz="16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600" kern="1200">
          <a:solidFill>
            <a:schemeClr val="accent6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32" userDrawn="1">
          <p15:clr>
            <a:srgbClr val="F26B43"/>
          </p15:clr>
        </p15:guide>
        <p15:guide id="2" pos="3840" userDrawn="1">
          <p15:clr>
            <a:srgbClr val="F26B43"/>
          </p15:clr>
        </p15:guide>
        <p15:guide id="3" pos="7423" userDrawn="1">
          <p15:clr>
            <a:srgbClr val="F26B43"/>
          </p15:clr>
        </p15:guide>
        <p15:guide id="4" pos="257" userDrawn="1">
          <p15:clr>
            <a:srgbClr val="F26B43"/>
          </p15:clr>
        </p15:guide>
        <p15:guide id="6" pos="3795" userDrawn="1">
          <p15:clr>
            <a:srgbClr val="F26B43"/>
          </p15:clr>
        </p15:guide>
        <p15:guide id="7" pos="3885" userDrawn="1">
          <p15:clr>
            <a:srgbClr val="F26B43"/>
          </p15:clr>
        </p15:guide>
        <p15:guide id="8" pos="5087" userDrawn="1">
          <p15:clr>
            <a:srgbClr val="F26B43"/>
          </p15:clr>
        </p15:guide>
        <p15:guide id="9" pos="4997" userDrawn="1">
          <p15:clr>
            <a:srgbClr val="F26B43"/>
          </p15:clr>
        </p15:guide>
        <p15:guide id="10" pos="2683" userDrawn="1">
          <p15:clr>
            <a:srgbClr val="F26B43"/>
          </p15:clr>
        </p15:guide>
        <p15:guide id="11" pos="2593" userDrawn="1">
          <p15:clr>
            <a:srgbClr val="F26B43"/>
          </p15:clr>
        </p15:guide>
        <p15:guide id="12" orient="horz" pos="3906" userDrawn="1">
          <p15:clr>
            <a:srgbClr val="F26B43"/>
          </p15:clr>
        </p15:guide>
        <p15:guide id="13" orient="horz" pos="2409" userDrawn="1">
          <p15:clr>
            <a:srgbClr val="F26B43"/>
          </p15:clr>
        </p15:guide>
        <p15:guide id="14" orient="horz" pos="913" userDrawn="1">
          <p15:clr>
            <a:srgbClr val="F26B43"/>
          </p15:clr>
        </p15:guide>
        <p15:guide id="15" orient="horz" pos="1003" userDrawn="1">
          <p15:clr>
            <a:srgbClr val="F26B43"/>
          </p15:clr>
        </p15:guide>
        <p15:guide id="16" orient="horz" pos="2500" userDrawn="1">
          <p15:clr>
            <a:srgbClr val="F26B43"/>
          </p15:clr>
        </p15:guide>
        <p15:guide id="17" pos="6312" userDrawn="1">
          <p15:clr>
            <a:srgbClr val="F26B43"/>
          </p15:clr>
        </p15:guide>
        <p15:guide id="18" pos="6221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10.jpg"/><Relationship Id="rId4" Type="http://schemas.openxmlformats.org/officeDocument/2006/relationships/image" Target="../media/image9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6E51C5-3272-6249-822A-715EFFE0DFF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96000" y="2859911"/>
            <a:ext cx="6408093" cy="2153265"/>
          </a:xfrm>
        </p:spPr>
        <p:txBody>
          <a:bodyPr/>
          <a:lstStyle/>
          <a:p>
            <a:pPr algn="ctr"/>
            <a:r>
              <a:rPr lang="en-US" sz="4400" dirty="0"/>
              <a:t>Space-charge effects in multi-turn extraction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B999459-0238-C64F-8F4D-7EA35945354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96000" y="4293096"/>
            <a:ext cx="6924136" cy="1872208"/>
          </a:xfrm>
        </p:spPr>
        <p:txBody>
          <a:bodyPr/>
          <a:lstStyle/>
          <a:p>
            <a:pPr algn="l"/>
            <a:r>
              <a:rPr lang="en-US" sz="2000" dirty="0"/>
              <a:t>M. Giovannozzi </a:t>
            </a:r>
          </a:p>
          <a:p>
            <a:pPr algn="l"/>
            <a:endParaRPr lang="en-US" sz="1000" dirty="0"/>
          </a:p>
          <a:p>
            <a:pPr algn="l"/>
            <a:r>
              <a:rPr lang="en-US" sz="2000" dirty="0"/>
              <a:t>Acknowledgements: A. Bazzani, F. </a:t>
            </a:r>
            <a:r>
              <a:rPr lang="en-US" sz="2000" dirty="0" err="1"/>
              <a:t>Capoani</a:t>
            </a:r>
            <a:r>
              <a:rPr lang="en-US" sz="2000" dirty="0"/>
              <a:t>, H. </a:t>
            </a:r>
            <a:r>
              <a:rPr lang="en-US" sz="2000" dirty="0" err="1"/>
              <a:t>Damerau</a:t>
            </a:r>
            <a:r>
              <a:rPr lang="en-US" sz="2000" dirty="0"/>
              <a:t>, A. Franchi, S. Gilardoni, C. </a:t>
            </a:r>
            <a:r>
              <a:rPr lang="en-US" sz="2000" dirty="0" err="1"/>
              <a:t>Hernasteens</a:t>
            </a:r>
            <a:r>
              <a:rPr lang="en-US" sz="2000" dirty="0"/>
              <a:t>, A. </a:t>
            </a:r>
            <a:r>
              <a:rPr lang="en-US" sz="2000" dirty="0" err="1"/>
              <a:t>Huschauer</a:t>
            </a:r>
            <a:r>
              <a:rPr lang="en-US" sz="2000" dirty="0"/>
              <a:t>, S. Machida, O. Naumenko, F. O. </a:t>
            </a:r>
            <a:r>
              <a:rPr lang="en-US" sz="2000" dirty="0" err="1"/>
              <a:t>Pancaldi</a:t>
            </a:r>
            <a:r>
              <a:rPr lang="en-US" sz="2000" dirty="0"/>
              <a:t>, C. Prior, </a:t>
            </a:r>
          </a:p>
          <a:p>
            <a:pPr algn="l">
              <a:spcBef>
                <a:spcPts val="0"/>
              </a:spcBef>
            </a:pPr>
            <a:r>
              <a:rPr lang="en-US" sz="2000" dirty="0"/>
              <a:t> G. </a:t>
            </a:r>
            <a:r>
              <a:rPr lang="en-US" sz="2000" dirty="0" err="1"/>
              <a:t>Sterbini</a:t>
            </a:r>
            <a:r>
              <a:rPr lang="en-US" sz="2000" dirty="0"/>
              <a:t>, M. Vadai and PS, PSB OP Crews</a:t>
            </a:r>
            <a:endParaRPr lang="en-US" sz="2000" b="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8EE2F3C-513B-B159-A277-D656C23BB3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70469" y="0"/>
            <a:ext cx="484621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99439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A7C1F9EF-C371-35BC-E23D-BDBB507E12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6000" y="1592263"/>
            <a:ext cx="11376024" cy="4608512"/>
          </a:xfrm>
        </p:spPr>
        <p:txBody>
          <a:bodyPr>
            <a:normAutofit/>
          </a:bodyPr>
          <a:lstStyle/>
          <a:p>
            <a:r>
              <a:rPr lang="en-GB" sz="2400" dirty="0"/>
              <a:t>Introduction</a:t>
            </a:r>
          </a:p>
          <a:p>
            <a:r>
              <a:rPr lang="en-GB" sz="2400" dirty="0"/>
              <a:t>PS Multi-turn extraction</a:t>
            </a:r>
          </a:p>
          <a:p>
            <a:r>
              <a:rPr lang="en-GB" sz="2400" dirty="0"/>
              <a:t>Space-charge effects: measurements</a:t>
            </a:r>
          </a:p>
          <a:p>
            <a:r>
              <a:rPr lang="en-GB" sz="2400" dirty="0"/>
              <a:t>Space charge effects: numerical simulations</a:t>
            </a:r>
          </a:p>
          <a:p>
            <a:r>
              <a:rPr lang="en-GB" sz="2400" dirty="0"/>
              <a:t>Digression: crossing a 2D resonance</a:t>
            </a:r>
          </a:p>
          <a:p>
            <a:r>
              <a:rPr lang="en-GB" sz="2400" dirty="0"/>
              <a:t>Conclusions and outlook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8C66EDA6-31AF-48C7-4657-96902037FC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Outline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4FB322-85D6-2DFF-8D5E-4A9687E03F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CH" dirty="0"/>
              <a:t>01.10.2026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1D7688-5441-7EC2-8250-585F5F60BE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M. Giovannozzi | Space-charge effects in multi-turn extraction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6459EC-8241-58FB-2177-BC76F3F2AC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5EA5A-BC32-A742-B11B-8E7414D5B535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8833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DF62A4-87BB-2235-F43B-1E2272F75F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BF0C2B54-1244-BCB8-6E31-50CCA77615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7988" y="373593"/>
            <a:ext cx="11376025" cy="1065742"/>
          </a:xfrm>
        </p:spPr>
        <p:txBody>
          <a:bodyPr anchor="t">
            <a:normAutofit/>
          </a:bodyPr>
          <a:lstStyle/>
          <a:p>
            <a:r>
              <a:rPr lang="en-GB" dirty="0"/>
              <a:t>Introduction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8338A0AC-699F-29A5-DC9F-72DD1FF04B5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96000" y="1116000"/>
            <a:ext cx="5571161" cy="4608512"/>
          </a:xfrm>
        </p:spPr>
        <p:txBody>
          <a:bodyPr>
            <a:normAutofit/>
          </a:bodyPr>
          <a:lstStyle/>
          <a:p>
            <a:r>
              <a:rPr lang="en-GB" sz="2000" dirty="0"/>
              <a:t>Why multi-turn extraction?</a:t>
            </a:r>
          </a:p>
          <a:p>
            <a:pPr lvl="1"/>
            <a:r>
              <a:rPr lang="en-GB" sz="1400" dirty="0"/>
              <a:t>To transfer </a:t>
            </a:r>
            <a:r>
              <a:rPr lang="en-GB" sz="1400" b="1" dirty="0">
                <a:solidFill>
                  <a:srgbClr val="0000FF"/>
                </a:solidFill>
              </a:rPr>
              <a:t>efficiently</a:t>
            </a:r>
            <a:r>
              <a:rPr lang="en-GB" sz="1400" dirty="0"/>
              <a:t> a beam between circular accelerators of different circumference? </a:t>
            </a:r>
          </a:p>
          <a:p>
            <a:pPr lvl="1"/>
            <a:r>
              <a:rPr lang="en-GB" sz="1400" b="1" dirty="0">
                <a:solidFill>
                  <a:srgbClr val="0000FF"/>
                </a:solidFill>
              </a:rPr>
              <a:t>Efficiently</a:t>
            </a:r>
            <a:r>
              <a:rPr lang="en-GB" sz="1400" dirty="0"/>
              <a:t>         maximising the flux of particles for fixed-target physics at the receiving accelerator.</a:t>
            </a:r>
          </a:p>
          <a:p>
            <a:r>
              <a:rPr lang="en-GB" sz="2000" dirty="0"/>
              <a:t>The CERN context</a:t>
            </a:r>
          </a:p>
          <a:p>
            <a:pPr lvl="1"/>
            <a:r>
              <a:rPr lang="en-GB" sz="1400" dirty="0"/>
              <a:t>High-intensity proton beams (about 3e13 p/extraction)</a:t>
            </a:r>
          </a:p>
          <a:p>
            <a:pPr lvl="1"/>
            <a:r>
              <a:rPr lang="en-GB" sz="1400" dirty="0"/>
              <a:t>C</a:t>
            </a:r>
            <a:r>
              <a:rPr lang="en-GB" sz="1400" baseline="-25000" dirty="0"/>
              <a:t>SPS</a:t>
            </a:r>
            <a:r>
              <a:rPr lang="en-GB" sz="1400" dirty="0"/>
              <a:t>=11 C</a:t>
            </a:r>
            <a:r>
              <a:rPr lang="en-GB" sz="1400" baseline="-25000" dirty="0"/>
              <a:t>PS</a:t>
            </a:r>
          </a:p>
          <a:p>
            <a:pPr lvl="1"/>
            <a:r>
              <a:rPr lang="en-GB" sz="1400" dirty="0"/>
              <a:t>Solution proposed in the 70s         Continuous Transfer (CT).</a:t>
            </a:r>
            <a:endParaRPr lang="en-GB" sz="16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24BA41-81E1-5D63-EAE4-EC1E3308367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20336" y="6378349"/>
            <a:ext cx="1620788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r>
              <a:rPr lang="de-CH"/>
              <a:t>06.10.2025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3C914B-CC9D-D9D3-5229-E99A500CFF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259263" y="6378349"/>
            <a:ext cx="4285010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r>
              <a:rPr lang="en-US"/>
              <a:t>M. Giovannozzi | Stable islands and bent crystals for slow extraction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9792EF-B4E1-5499-01BC-CA8135B09C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07546" y="6378349"/>
            <a:ext cx="681254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36B5EA5A-BC32-A742-B11B-8E7414D5B535}" type="slidenum">
              <a:rPr lang="en-US" smtClean="0"/>
              <a:pPr>
                <a:spcAft>
                  <a:spcPts val="600"/>
                </a:spcAft>
              </a:pPr>
              <a:t>3</a:t>
            </a:fld>
            <a:endParaRPr 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C9E8423-4D59-73F9-8CC8-57D1BC421740}"/>
              </a:ext>
            </a:extLst>
          </p:cNvPr>
          <p:cNvSpPr txBox="1"/>
          <p:nvPr/>
        </p:nvSpPr>
        <p:spPr>
          <a:xfrm>
            <a:off x="7140192" y="2607306"/>
            <a:ext cx="684000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1000" dirty="0">
                <a:solidFill>
                  <a:schemeClr val="bg1"/>
                </a:solidFill>
              </a:rPr>
              <a:t>Region I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3E4D92F0-46B3-90B1-9127-DC882A60F208}"/>
              </a:ext>
            </a:extLst>
          </p:cNvPr>
          <p:cNvGrpSpPr/>
          <p:nvPr/>
        </p:nvGrpSpPr>
        <p:grpSpPr>
          <a:xfrm>
            <a:off x="5591944" y="4365104"/>
            <a:ext cx="6624736" cy="2520280"/>
            <a:chOff x="5591944" y="4577838"/>
            <a:chExt cx="6624736" cy="2520280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45BFC2E0-761B-C5DA-2D3A-CCB28327B422}"/>
                </a:ext>
              </a:extLst>
            </p:cNvPr>
            <p:cNvSpPr txBox="1"/>
            <p:nvPr/>
          </p:nvSpPr>
          <p:spPr>
            <a:xfrm>
              <a:off x="5699912" y="6251732"/>
              <a:ext cx="6444760" cy="846386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 rtlCol="0">
              <a:spAutoFit/>
            </a:bodyPr>
            <a:lstStyle/>
            <a:p>
              <a:r>
                <a:rPr lang="en-GB" sz="1100" dirty="0"/>
                <a:t>A. </a:t>
              </a:r>
              <a:r>
                <a:rPr lang="en-GB" sz="1100" dirty="0" err="1"/>
                <a:t>Neishtadt</a:t>
              </a:r>
              <a:r>
                <a:rPr lang="en-GB" sz="1100" dirty="0"/>
                <a:t>. “Passage through a separatrix in a resonance problem with a slowly-varying parameter”. J. Appl. Math. Mech. 39(4) (1975), pp. 594–605.</a:t>
              </a:r>
            </a:p>
            <a:p>
              <a:r>
                <a:rPr lang="en-GB" sz="1100" dirty="0" err="1"/>
                <a:t>Neishtadt</a:t>
              </a:r>
              <a:r>
                <a:rPr lang="en-GB" sz="1100" dirty="0"/>
                <a:t>. “On the accuracy of conservation of the adiabatic invariant”. J. Appl. Math. Mech. 45(1) (1981), pp. 58–63. </a:t>
              </a:r>
            </a:p>
            <a:p>
              <a:r>
                <a:rPr lang="en-GB" sz="1100" dirty="0"/>
                <a:t>A. </a:t>
              </a:r>
              <a:r>
                <a:rPr lang="en-GB" sz="1100" dirty="0" err="1"/>
                <a:t>Neishtadt</a:t>
              </a:r>
              <a:r>
                <a:rPr lang="en-GB" sz="1100" dirty="0"/>
                <a:t>. “Change of an Adiabatic Invariant at a Separatrix”. Fiz. </a:t>
              </a:r>
              <a:r>
                <a:rPr lang="en-GB" sz="1100" dirty="0" err="1"/>
                <a:t>Plasmy</a:t>
              </a:r>
              <a:r>
                <a:rPr lang="en-GB" sz="1100" dirty="0"/>
                <a:t> 12(992) (1986).</a:t>
              </a:r>
            </a:p>
          </p:txBody>
        </p:sp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A64D1C35-2A8D-7AF2-388B-04BCDF1E6A5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591944" y="4577838"/>
              <a:ext cx="3395885" cy="1443450"/>
            </a:xfrm>
            <a:prstGeom prst="rect">
              <a:avLst/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0765C872-A33B-65B8-14AC-E7707DBE3A1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955025" y="4709066"/>
              <a:ext cx="3261655" cy="1312222"/>
            </a:xfrm>
            <a:prstGeom prst="rect">
              <a:avLst/>
            </a:prstGeom>
          </p:spPr>
        </p:pic>
      </p:grpSp>
      <p:sp>
        <p:nvSpPr>
          <p:cNvPr id="7" name="Right Arrow 6">
            <a:extLst>
              <a:ext uri="{FF2B5EF4-FFF2-40B4-BE49-F238E27FC236}">
                <a16:creationId xmlns:a16="http://schemas.microsoft.com/office/drawing/2014/main" id="{F986A590-97C4-A88D-413E-00637F5CCB84}"/>
              </a:ext>
            </a:extLst>
          </p:cNvPr>
          <p:cNvSpPr/>
          <p:nvPr/>
        </p:nvSpPr>
        <p:spPr>
          <a:xfrm>
            <a:off x="1620000" y="1980000"/>
            <a:ext cx="360000" cy="180000"/>
          </a:xfrm>
          <a:prstGeom prst="rightArrow">
            <a:avLst/>
          </a:prstGeom>
          <a:solidFill>
            <a:srgbClr val="0000F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ight Arrow 10">
            <a:extLst>
              <a:ext uri="{FF2B5EF4-FFF2-40B4-BE49-F238E27FC236}">
                <a16:creationId xmlns:a16="http://schemas.microsoft.com/office/drawing/2014/main" id="{59878CBD-6150-0CC7-4EE8-63FEAEABB199}"/>
              </a:ext>
            </a:extLst>
          </p:cNvPr>
          <p:cNvSpPr/>
          <p:nvPr/>
        </p:nvSpPr>
        <p:spPr>
          <a:xfrm>
            <a:off x="2999656" y="3420000"/>
            <a:ext cx="360000" cy="180000"/>
          </a:xfrm>
          <a:prstGeom prst="rightArrow">
            <a:avLst/>
          </a:prstGeom>
          <a:solidFill>
            <a:srgbClr val="0000F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EE29DBEC-CB49-260B-6A98-CDE3AF2E02C6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56" t="16824" r="412" b="6299"/>
          <a:stretch>
            <a:fillRect/>
          </a:stretch>
        </p:blipFill>
        <p:spPr>
          <a:xfrm>
            <a:off x="0" y="3645024"/>
            <a:ext cx="5571161" cy="3240360"/>
          </a:xfrm>
          <a:prstGeom prst="rect">
            <a:avLst/>
          </a:prstGeom>
        </p:spPr>
      </p:pic>
      <p:pic>
        <p:nvPicPr>
          <p:cNvPr id="16" name="Picture 15" descr="Several colored circles on a white background&#10;&#10;AI-generated content may be incorrect.">
            <a:extLst>
              <a:ext uri="{FF2B5EF4-FFF2-40B4-BE49-F238E27FC236}">
                <a16:creationId xmlns:a16="http://schemas.microsoft.com/office/drawing/2014/main" id="{579F5BB9-455D-999F-B7EC-7830CE49301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6685" t="970" b="19153"/>
          <a:stretch>
            <a:fillRect/>
          </a:stretch>
        </p:blipFill>
        <p:spPr>
          <a:xfrm>
            <a:off x="10247014" y="44624"/>
            <a:ext cx="1897658" cy="1287206"/>
          </a:xfrm>
          <a:prstGeom prst="rect">
            <a:avLst/>
          </a:prstGeom>
        </p:spPr>
      </p:pic>
      <p:sp>
        <p:nvSpPr>
          <p:cNvPr id="15" name="Content Placeholder 1">
            <a:extLst>
              <a:ext uri="{FF2B5EF4-FFF2-40B4-BE49-F238E27FC236}">
                <a16:creationId xmlns:a16="http://schemas.microsoft.com/office/drawing/2014/main" id="{A9D87C47-5A8B-91E1-8EB8-A2A16FE8CB42}"/>
              </a:ext>
            </a:extLst>
          </p:cNvPr>
          <p:cNvSpPr txBox="1">
            <a:spLocks/>
          </p:cNvSpPr>
          <p:nvPr/>
        </p:nvSpPr>
        <p:spPr>
          <a:xfrm>
            <a:off x="6096001" y="1124744"/>
            <a:ext cx="6120680" cy="4608512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 typeface="Arial"/>
              <a:buNone/>
              <a:tabLst/>
              <a:defRPr sz="2100" b="1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23850" indent="-3240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Font typeface="Arial" charset="0"/>
              <a:buChar char="•"/>
              <a:tabLst/>
              <a:defRPr sz="18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48000" indent="-3240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/>
              <a:defRPr sz="17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972000" indent="-3240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600" kern="1200">
                <a:solidFill>
                  <a:schemeClr val="accent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000" dirty="0"/>
              <a:t>How to overcome extraction losses</a:t>
            </a:r>
          </a:p>
          <a:p>
            <a:pPr lvl="1"/>
            <a:r>
              <a:rPr lang="en-GB" sz="1400" dirty="0"/>
              <a:t>The CT is based on shaving the beam onto the foil of an electrostatic septum.</a:t>
            </a:r>
          </a:p>
          <a:p>
            <a:pPr lvl="1"/>
            <a:r>
              <a:rPr lang="en-GB" sz="1400" dirty="0"/>
              <a:t>An alternative consists of using the (</a:t>
            </a:r>
            <a:r>
              <a:rPr lang="en-GB" sz="1400" b="1" dirty="0">
                <a:solidFill>
                  <a:srgbClr val="0000FF"/>
                </a:solidFill>
              </a:rPr>
              <a:t>non-linear</a:t>
            </a:r>
            <a:r>
              <a:rPr lang="en-GB" sz="1400" dirty="0"/>
              <a:t>) dynamics to change the transverse beam structure.</a:t>
            </a:r>
          </a:p>
          <a:p>
            <a:r>
              <a:rPr lang="en-GB" sz="2000" dirty="0"/>
              <a:t>The solution</a:t>
            </a:r>
          </a:p>
          <a:p>
            <a:pPr lvl="1"/>
            <a:r>
              <a:rPr lang="en-GB" sz="1400" b="1" dirty="0" err="1">
                <a:solidFill>
                  <a:srgbClr val="0000FF"/>
                </a:solidFill>
              </a:rPr>
              <a:t>Sextupoles</a:t>
            </a:r>
            <a:r>
              <a:rPr lang="en-GB" sz="1400" dirty="0"/>
              <a:t> and </a:t>
            </a:r>
            <a:r>
              <a:rPr lang="en-GB" sz="1400" b="1" dirty="0">
                <a:solidFill>
                  <a:srgbClr val="0000FF"/>
                </a:solidFill>
              </a:rPr>
              <a:t>octupoles</a:t>
            </a:r>
            <a:r>
              <a:rPr lang="en-GB" sz="1400" dirty="0"/>
              <a:t> are used to create </a:t>
            </a:r>
            <a:r>
              <a:rPr lang="en-GB" sz="1400" b="1" dirty="0">
                <a:solidFill>
                  <a:srgbClr val="0000FF"/>
                </a:solidFill>
              </a:rPr>
              <a:t>stable islands </a:t>
            </a:r>
            <a:r>
              <a:rPr lang="en-GB" sz="1400" dirty="0"/>
              <a:t>in the horizontal phase space.</a:t>
            </a:r>
          </a:p>
          <a:p>
            <a:pPr lvl="1"/>
            <a:r>
              <a:rPr lang="en-GB" sz="1400" dirty="0"/>
              <a:t>A </a:t>
            </a:r>
            <a:r>
              <a:rPr lang="en-GB" sz="1400" b="1" dirty="0">
                <a:solidFill>
                  <a:srgbClr val="0000FF"/>
                </a:solidFill>
              </a:rPr>
              <a:t>tune variation </a:t>
            </a:r>
            <a:r>
              <a:rPr lang="en-GB" sz="1400" dirty="0"/>
              <a:t>is introduced to cross the fourth-order resonance.</a:t>
            </a:r>
          </a:p>
          <a:p>
            <a:pPr lvl="1"/>
            <a:r>
              <a:rPr lang="en-GB" sz="1400" dirty="0"/>
              <a:t>All this relies on </a:t>
            </a:r>
            <a:r>
              <a:rPr lang="en-GB" sz="1400" b="1" dirty="0">
                <a:solidFill>
                  <a:srgbClr val="0000FF"/>
                </a:solidFill>
              </a:rPr>
              <a:t>adiabatic trapping and transport</a:t>
            </a:r>
            <a:r>
              <a:rPr lang="en-GB" sz="1400" dirty="0"/>
              <a:t>.</a:t>
            </a:r>
          </a:p>
          <a:p>
            <a:pPr lvl="1"/>
            <a:r>
              <a:rPr lang="en-GB" sz="1400" dirty="0"/>
              <a:t>A well-established theory exists for 2D Hamiltonian systems. 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378060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B12578-464C-364F-D5D3-9E56E43A90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115A4CD2-66B4-B718-2AB8-E3769882C5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94707" y="4860630"/>
            <a:ext cx="4175843" cy="93399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dirty="0"/>
              <a:t>Since 2015, the CERN PS delivers beam to the SPS using Multi-turn Extraction (MTE)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060DFEAE-3D51-EBD6-6E24-8F74129825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PS multi-turn extraction (transverse)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4AE212-DCF7-69CB-5A46-12FBEC796C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CH" dirty="0"/>
              <a:t>01.10.2026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74A4DF-5CEC-4284-9DE9-F0E7B8AC1C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M. Giovannozzi | Space-charge effects in multi-turn extraction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254E20-6F59-3213-AB96-4006726CB2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5EA5A-BC32-A742-B11B-8E7414D5B535}" type="slidenum">
              <a:rPr lang="en-US" smtClean="0"/>
              <a:pPr/>
              <a:t>4</a:t>
            </a:fld>
            <a:endParaRPr lang="en-US" dirty="0"/>
          </a:p>
        </p:txBody>
      </p:sp>
      <p:pic>
        <p:nvPicPr>
          <p:cNvPr id="8" name="Picture 7" descr="Several colored circles on a white background&#10;&#10;AI-generated content may be incorrect.">
            <a:extLst>
              <a:ext uri="{FF2B5EF4-FFF2-40B4-BE49-F238E27FC236}">
                <a16:creationId xmlns:a16="http://schemas.microsoft.com/office/drawing/2014/main" id="{EF3A2B9D-6F46-63BC-C46C-0C726B9DCBA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6685" t="970" b="19153"/>
          <a:stretch>
            <a:fillRect/>
          </a:stretch>
        </p:blipFill>
        <p:spPr>
          <a:xfrm>
            <a:off x="10247014" y="44624"/>
            <a:ext cx="1897658" cy="1287206"/>
          </a:xfrm>
          <a:prstGeom prst="rect">
            <a:avLst/>
          </a:prstGeom>
        </p:spPr>
      </p:pic>
      <p:pic>
        <p:nvPicPr>
          <p:cNvPr id="9" name="MTE_splitting_process">
            <a:hlinkClick r:id="" action="ppaction://media"/>
            <a:extLst>
              <a:ext uri="{FF2B5EF4-FFF2-40B4-BE49-F238E27FC236}">
                <a16:creationId xmlns:a16="http://schemas.microsoft.com/office/drawing/2014/main" id="{7F1DA9A7-11B3-75EF-4F72-B8D39612B810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5"/>
          <a:srcRect l="7149" r="7166" b="4473"/>
          <a:stretch>
            <a:fillRect/>
          </a:stretch>
        </p:blipFill>
        <p:spPr>
          <a:xfrm>
            <a:off x="-11182" y="1484784"/>
            <a:ext cx="7331318" cy="466012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3C745CF0-045B-F799-26DB-D1520745B318}"/>
              </a:ext>
            </a:extLst>
          </p:cNvPr>
          <p:cNvSpPr txBox="1"/>
          <p:nvPr/>
        </p:nvSpPr>
        <p:spPr>
          <a:xfrm>
            <a:off x="2626118" y="3820398"/>
            <a:ext cx="2160240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1200" dirty="0">
                <a:solidFill>
                  <a:srgbClr val="0000FF"/>
                </a:solidFill>
              </a:rPr>
              <a:t>Courtesy A. </a:t>
            </a:r>
            <a:r>
              <a:rPr lang="en-GB" sz="1200" dirty="0" err="1">
                <a:solidFill>
                  <a:srgbClr val="0000FF"/>
                </a:solidFill>
              </a:rPr>
              <a:t>Huschauer</a:t>
            </a:r>
            <a:endParaRPr lang="en-GB" sz="1200" dirty="0">
              <a:solidFill>
                <a:srgbClr val="0000FF"/>
              </a:solidFill>
            </a:endParaRPr>
          </a:p>
        </p:txBody>
      </p:sp>
      <p:pic>
        <p:nvPicPr>
          <p:cNvPr id="7" name="Picture 27" descr="allv2">
            <a:extLst>
              <a:ext uri="{FF2B5EF4-FFF2-40B4-BE49-F238E27FC236}">
                <a16:creationId xmlns:a16="http://schemas.microsoft.com/office/drawing/2014/main" id="{3F061C7A-3ED5-C886-A2C1-0B29618A49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8128" y="1844824"/>
            <a:ext cx="4863347" cy="2449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CF53517-3F1C-CF4E-1D5C-184171759814}"/>
              </a:ext>
            </a:extLst>
          </p:cNvPr>
          <p:cNvSpPr txBox="1"/>
          <p:nvPr/>
        </p:nvSpPr>
        <p:spPr>
          <a:xfrm>
            <a:off x="0" y="1249015"/>
            <a:ext cx="12144672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2000" dirty="0">
                <a:solidFill>
                  <a:srgbClr val="0000FF"/>
                </a:solidFill>
              </a:rPr>
              <a:t>Numerical simulations performed without space-charge effects included</a:t>
            </a:r>
            <a:endParaRPr lang="en-GB" sz="2000" baseline="300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90954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5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video>
              <p:cMediaNode vol="80000">
                <p:cTn id="16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</p:childTnLst>
        </p:cTn>
      </p:par>
    </p:tnLst>
    <p:bldLst>
      <p:bldP spid="2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07E64D-D336-23F1-0662-D92A0099F8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8BA12405-ED76-DAA4-4FE4-372EAFFC14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5360" y="873769"/>
            <a:ext cx="10055670" cy="93399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2000" dirty="0"/>
              <a:t>MTE is lossless (transverse), but the beam is </a:t>
            </a:r>
            <a:r>
              <a:rPr lang="en-GB" sz="2000" dirty="0" err="1"/>
              <a:t>debunched</a:t>
            </a:r>
            <a:r>
              <a:rPr lang="en-GB" sz="2000" dirty="0"/>
              <a:t> prior to extraction: beam losses are unavoidable during the risetime of the extraction kickers. </a:t>
            </a:r>
          </a:p>
          <a:p>
            <a:pPr marL="0" indent="0" algn="r">
              <a:buNone/>
            </a:pPr>
            <a:r>
              <a:rPr lang="en-GB" sz="2000" dirty="0"/>
              <a:t>Barrier bucket solves this!</a:t>
            </a:r>
          </a:p>
          <a:p>
            <a:endParaRPr lang="en-GB" sz="2000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6BD26AD4-0B3B-58E1-1211-BC39C2C4E8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PS multi-turn extraction (longitudinal)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280895-4A40-64B7-7DA2-8ABBB718DE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CH" dirty="0"/>
              <a:t>01.10.2026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FA66CA-2790-77C6-70EC-E49723D8A8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M. Giovannozzi | Space-charge effects in multi-turn extraction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200804-F64F-21BE-5A9F-D0297F9C04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5EA5A-BC32-A742-B11B-8E7414D5B535}" type="slidenum">
              <a:rPr lang="en-US" smtClean="0"/>
              <a:pPr/>
              <a:t>5</a:t>
            </a:fld>
            <a:endParaRPr lang="en-US" dirty="0"/>
          </a:p>
        </p:txBody>
      </p:sp>
      <p:pic>
        <p:nvPicPr>
          <p:cNvPr id="8" name="Picture 7" descr="Several colored circles on a white background&#10;&#10;AI-generated content may be incorrect.">
            <a:extLst>
              <a:ext uri="{FF2B5EF4-FFF2-40B4-BE49-F238E27FC236}">
                <a16:creationId xmlns:a16="http://schemas.microsoft.com/office/drawing/2014/main" id="{96C203B5-405A-4A5A-D463-B3791BD6B0B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685" t="970" b="19153"/>
          <a:stretch>
            <a:fillRect/>
          </a:stretch>
        </p:blipFill>
        <p:spPr>
          <a:xfrm>
            <a:off x="10247014" y="44624"/>
            <a:ext cx="1897658" cy="1287206"/>
          </a:xfrm>
          <a:prstGeom prst="rect">
            <a:avLst/>
          </a:prstGeom>
        </p:spPr>
      </p:pic>
      <p:grpSp>
        <p:nvGrpSpPr>
          <p:cNvPr id="23" name="Group 22">
            <a:extLst>
              <a:ext uri="{FF2B5EF4-FFF2-40B4-BE49-F238E27FC236}">
                <a16:creationId xmlns:a16="http://schemas.microsoft.com/office/drawing/2014/main" id="{CF6E1C30-DAE0-5F86-68E7-5FE32BA0021B}"/>
              </a:ext>
            </a:extLst>
          </p:cNvPr>
          <p:cNvGrpSpPr/>
          <p:nvPr/>
        </p:nvGrpSpPr>
        <p:grpSpPr>
          <a:xfrm>
            <a:off x="5655764" y="2015162"/>
            <a:ext cx="6560916" cy="4819794"/>
            <a:chOff x="5655764" y="2015162"/>
            <a:chExt cx="6560916" cy="4819794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F6940590-4F80-A35D-0E15-CF893122B83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655764" y="2015162"/>
              <a:ext cx="6560916" cy="4819794"/>
            </a:xfrm>
            <a:prstGeom prst="rect">
              <a:avLst/>
            </a:prstGeom>
          </p:spPr>
        </p:pic>
        <p:sp>
          <p:nvSpPr>
            <p:cNvPr id="13" name="Content Placeholder 1">
              <a:extLst>
                <a:ext uri="{FF2B5EF4-FFF2-40B4-BE49-F238E27FC236}">
                  <a16:creationId xmlns:a16="http://schemas.microsoft.com/office/drawing/2014/main" id="{4EE15E1D-5C67-1150-114A-2F895C350BEA}"/>
                </a:ext>
              </a:extLst>
            </p:cNvPr>
            <p:cNvSpPr txBox="1">
              <a:spLocks/>
            </p:cNvSpPr>
            <p:nvPr/>
          </p:nvSpPr>
          <p:spPr>
            <a:xfrm>
              <a:off x="7586017" y="3284984"/>
              <a:ext cx="2182391" cy="511250"/>
            </a:xfrm>
            <a:prstGeom prst="rect">
              <a:avLst/>
            </a:prstGeom>
          </p:spPr>
          <p:txBody>
            <a:bodyPr vert="horz" lIns="0" tIns="0" rIns="0" bIns="0" rtlCol="0">
              <a:normAutofit/>
            </a:bodyPr>
            <a:lstStyle>
              <a:lvl1pPr marL="342900" indent="-3429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spcAft>
                  <a:spcPts val="0"/>
                </a:spcAft>
                <a:buFont typeface="Arial" panose="020B0604020202020204" pitchFamily="34" charset="0"/>
                <a:buChar char="•"/>
                <a:tabLst/>
                <a:defRPr sz="2100" b="1" kern="1200">
                  <a:solidFill>
                    <a:schemeClr val="tx2">
                      <a:lumMod val="50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628650" indent="-261938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spcAft>
                  <a:spcPts val="0"/>
                </a:spcAft>
                <a:buFont typeface="Arial" panose="020B0604020202020204" pitchFamily="34" charset="0"/>
                <a:buChar char="•"/>
                <a:tabLst/>
                <a:defRPr sz="1800" kern="1200">
                  <a:solidFill>
                    <a:schemeClr val="tx2">
                      <a:lumMod val="50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889000" indent="-26035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spcAft>
                  <a:spcPts val="0"/>
                </a:spcAft>
                <a:buSzPct val="100000"/>
                <a:buFont typeface="Arial" panose="020B0604020202020204" pitchFamily="34" charset="0"/>
                <a:buChar char="•"/>
                <a:tabLst/>
                <a:defRPr sz="1800" kern="1200">
                  <a:solidFill>
                    <a:schemeClr val="tx2">
                      <a:lumMod val="50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209675" indent="-269875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spcAft>
                  <a:spcPts val="0"/>
                </a:spcAft>
                <a:buSzPct val="100000"/>
                <a:buFont typeface="Arial" panose="020B0604020202020204" pitchFamily="34" charset="0"/>
                <a:buChar char="•"/>
                <a:tabLst/>
                <a:defRPr sz="1600" kern="1200">
                  <a:solidFill>
                    <a:schemeClr val="tx2">
                      <a:lumMod val="50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SzPct val="100000"/>
                <a:buFont typeface="Arial" charset="0"/>
                <a:buChar char="•"/>
                <a:defRPr sz="1600" kern="1200">
                  <a:solidFill>
                    <a:schemeClr val="tx2">
                      <a:lumMod val="50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Font typeface="Arial" panose="020B0604020202020204" pitchFamily="34" charset="0"/>
                <a:buNone/>
              </a:pPr>
              <a:r>
                <a:rPr lang="en-GB" sz="1600" dirty="0"/>
                <a:t>Beam structure in the PS prior to extraction</a:t>
              </a:r>
              <a:endParaRPr lang="en-GB" sz="2000" dirty="0"/>
            </a:p>
          </p:txBody>
        </p:sp>
        <p:sp>
          <p:nvSpPr>
            <p:cNvPr id="14" name="Content Placeholder 1">
              <a:extLst>
                <a:ext uri="{FF2B5EF4-FFF2-40B4-BE49-F238E27FC236}">
                  <a16:creationId xmlns:a16="http://schemas.microsoft.com/office/drawing/2014/main" id="{918180EC-1789-D2EC-19FF-326E89432D0B}"/>
                </a:ext>
              </a:extLst>
            </p:cNvPr>
            <p:cNvSpPr txBox="1">
              <a:spLocks/>
            </p:cNvSpPr>
            <p:nvPr/>
          </p:nvSpPr>
          <p:spPr>
            <a:xfrm>
              <a:off x="6801693" y="6093296"/>
              <a:ext cx="5054947" cy="261563"/>
            </a:xfrm>
            <a:prstGeom prst="rect">
              <a:avLst/>
            </a:prstGeom>
          </p:spPr>
          <p:txBody>
            <a:bodyPr vert="horz" lIns="0" tIns="0" rIns="0" bIns="0" rtlCol="0">
              <a:normAutofit/>
            </a:bodyPr>
            <a:lstStyle>
              <a:lvl1pPr marL="342900" indent="-3429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spcAft>
                  <a:spcPts val="0"/>
                </a:spcAft>
                <a:buFont typeface="Arial" panose="020B0604020202020204" pitchFamily="34" charset="0"/>
                <a:buChar char="•"/>
                <a:tabLst/>
                <a:defRPr sz="2100" b="1" kern="1200">
                  <a:solidFill>
                    <a:schemeClr val="tx2">
                      <a:lumMod val="50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628650" indent="-261938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spcAft>
                  <a:spcPts val="0"/>
                </a:spcAft>
                <a:buFont typeface="Arial" panose="020B0604020202020204" pitchFamily="34" charset="0"/>
                <a:buChar char="•"/>
                <a:tabLst/>
                <a:defRPr sz="1800" kern="1200">
                  <a:solidFill>
                    <a:schemeClr val="tx2">
                      <a:lumMod val="50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889000" indent="-26035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spcAft>
                  <a:spcPts val="0"/>
                </a:spcAft>
                <a:buSzPct val="100000"/>
                <a:buFont typeface="Arial" panose="020B0604020202020204" pitchFamily="34" charset="0"/>
                <a:buChar char="•"/>
                <a:tabLst/>
                <a:defRPr sz="1800" kern="1200">
                  <a:solidFill>
                    <a:schemeClr val="tx2">
                      <a:lumMod val="50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209675" indent="-269875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spcAft>
                  <a:spcPts val="0"/>
                </a:spcAft>
                <a:buSzPct val="100000"/>
                <a:buFont typeface="Arial" panose="020B0604020202020204" pitchFamily="34" charset="0"/>
                <a:buChar char="•"/>
                <a:tabLst/>
                <a:defRPr sz="1600" kern="1200">
                  <a:solidFill>
                    <a:schemeClr val="tx2">
                      <a:lumMod val="50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SzPct val="100000"/>
                <a:buFont typeface="Arial" charset="0"/>
                <a:buChar char="•"/>
                <a:defRPr sz="1600" kern="1200">
                  <a:solidFill>
                    <a:schemeClr val="tx2">
                      <a:lumMod val="50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Font typeface="Arial" panose="020B0604020202020204" pitchFamily="34" charset="0"/>
                <a:buNone/>
              </a:pPr>
              <a:r>
                <a:rPr lang="en-GB" sz="1600" dirty="0"/>
                <a:t>Beam structure in the transfer line from PS to SPS</a:t>
              </a:r>
              <a:endParaRPr lang="en-GB" sz="2000" dirty="0"/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068279E0-1713-91E7-EB93-5874EBF52458}"/>
                </a:ext>
              </a:extLst>
            </p:cNvPr>
            <p:cNvSpPr txBox="1"/>
            <p:nvPr/>
          </p:nvSpPr>
          <p:spPr>
            <a:xfrm>
              <a:off x="6240016" y="4182989"/>
              <a:ext cx="2160240" cy="1846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l"/>
              <a:r>
                <a:rPr lang="en-GB" sz="1200" dirty="0">
                  <a:solidFill>
                    <a:srgbClr val="0000FF"/>
                  </a:solidFill>
                </a:rPr>
                <a:t>Courtesy M. Vadai</a:t>
              </a: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E8B3BCE2-53DA-8063-795D-B4B0C2ABC0B1}"/>
              </a:ext>
            </a:extLst>
          </p:cNvPr>
          <p:cNvGrpSpPr/>
          <p:nvPr/>
        </p:nvGrpSpPr>
        <p:grpSpPr>
          <a:xfrm>
            <a:off x="-24680" y="1340768"/>
            <a:ext cx="5515593" cy="2232908"/>
            <a:chOff x="-24680" y="1340768"/>
            <a:chExt cx="5515593" cy="2232908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83385C36-30FC-CCC3-1C94-84D39DB13CA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-24680" y="1340768"/>
              <a:ext cx="3744416" cy="2232908"/>
            </a:xfrm>
            <a:prstGeom prst="rect">
              <a:avLst/>
            </a:prstGeom>
          </p:spPr>
        </p:pic>
        <p:sp>
          <p:nvSpPr>
            <p:cNvPr id="19" name="Content Placeholder 1">
              <a:extLst>
                <a:ext uri="{FF2B5EF4-FFF2-40B4-BE49-F238E27FC236}">
                  <a16:creationId xmlns:a16="http://schemas.microsoft.com/office/drawing/2014/main" id="{D0C70614-FC0D-4E8B-750C-75CB7BDC2AA4}"/>
                </a:ext>
              </a:extLst>
            </p:cNvPr>
            <p:cNvSpPr txBox="1">
              <a:spLocks/>
            </p:cNvSpPr>
            <p:nvPr/>
          </p:nvSpPr>
          <p:spPr>
            <a:xfrm>
              <a:off x="3884586" y="1492034"/>
              <a:ext cx="1606327" cy="1277139"/>
            </a:xfrm>
            <a:prstGeom prst="rect">
              <a:avLst/>
            </a:prstGeom>
          </p:spPr>
          <p:txBody>
            <a:bodyPr vert="horz" lIns="0" tIns="0" rIns="0" bIns="0" rtlCol="0">
              <a:normAutofit/>
            </a:bodyPr>
            <a:lstStyle>
              <a:lvl1pPr marL="342900" indent="-3429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spcAft>
                  <a:spcPts val="0"/>
                </a:spcAft>
                <a:buFont typeface="Arial" panose="020B0604020202020204" pitchFamily="34" charset="0"/>
                <a:buChar char="•"/>
                <a:tabLst/>
                <a:defRPr sz="2100" b="1" kern="1200">
                  <a:solidFill>
                    <a:schemeClr val="tx2">
                      <a:lumMod val="50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628650" indent="-261938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spcAft>
                  <a:spcPts val="0"/>
                </a:spcAft>
                <a:buFont typeface="Arial" panose="020B0604020202020204" pitchFamily="34" charset="0"/>
                <a:buChar char="•"/>
                <a:tabLst/>
                <a:defRPr sz="1800" kern="1200">
                  <a:solidFill>
                    <a:schemeClr val="tx2">
                      <a:lumMod val="50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889000" indent="-26035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spcAft>
                  <a:spcPts val="0"/>
                </a:spcAft>
                <a:buSzPct val="100000"/>
                <a:buFont typeface="Arial" panose="020B0604020202020204" pitchFamily="34" charset="0"/>
                <a:buChar char="•"/>
                <a:tabLst/>
                <a:defRPr sz="1800" kern="1200">
                  <a:solidFill>
                    <a:schemeClr val="tx2">
                      <a:lumMod val="50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209675" indent="-269875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spcAft>
                  <a:spcPts val="0"/>
                </a:spcAft>
                <a:buSzPct val="100000"/>
                <a:buFont typeface="Arial" panose="020B0604020202020204" pitchFamily="34" charset="0"/>
                <a:buChar char="•"/>
                <a:tabLst/>
                <a:defRPr sz="1600" kern="1200">
                  <a:solidFill>
                    <a:schemeClr val="tx2">
                      <a:lumMod val="50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SzPct val="100000"/>
                <a:buFont typeface="Arial" charset="0"/>
                <a:buChar char="•"/>
                <a:defRPr sz="1600" kern="1200">
                  <a:solidFill>
                    <a:schemeClr val="tx2">
                      <a:lumMod val="50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Font typeface="Arial" panose="020B0604020202020204" pitchFamily="34" charset="0"/>
                <a:buNone/>
              </a:pPr>
              <a:r>
                <a:rPr lang="en-GB" sz="1600" dirty="0"/>
                <a:t>Standard longitudinal manipulations performed on the MTE beam</a:t>
              </a:r>
              <a:endParaRPr lang="en-GB" sz="2000" dirty="0"/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616C2B2F-698D-F148-C3C7-EBF976C4911E}"/>
              </a:ext>
            </a:extLst>
          </p:cNvPr>
          <p:cNvGrpSpPr/>
          <p:nvPr/>
        </p:nvGrpSpPr>
        <p:grpSpPr>
          <a:xfrm>
            <a:off x="411671" y="3573016"/>
            <a:ext cx="5104355" cy="3289263"/>
            <a:chOff x="411671" y="3573016"/>
            <a:chExt cx="5104355" cy="3289263"/>
          </a:xfrm>
        </p:grpSpPr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7C458ED0-FD8E-E6F0-B0B0-14EEE003F03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83376" y="3573016"/>
              <a:ext cx="2720336" cy="3289263"/>
            </a:xfrm>
            <a:prstGeom prst="rect">
              <a:avLst/>
            </a:prstGeom>
          </p:spPr>
        </p:pic>
        <p:sp>
          <p:nvSpPr>
            <p:cNvPr id="17" name="Left Brace 16">
              <a:extLst>
                <a:ext uri="{FF2B5EF4-FFF2-40B4-BE49-F238E27FC236}">
                  <a16:creationId xmlns:a16="http://schemas.microsoft.com/office/drawing/2014/main" id="{689E77EA-4388-9098-07E8-8BCB3FB10CDA}"/>
                </a:ext>
              </a:extLst>
            </p:cNvPr>
            <p:cNvSpPr/>
            <p:nvPr/>
          </p:nvSpPr>
          <p:spPr>
            <a:xfrm>
              <a:off x="648000" y="4212000"/>
              <a:ext cx="252000" cy="2088000"/>
            </a:xfrm>
            <a:prstGeom prst="leftBrace">
              <a:avLst/>
            </a:prstGeom>
            <a:ln w="381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8" name="Content Placeholder 1">
              <a:extLst>
                <a:ext uri="{FF2B5EF4-FFF2-40B4-BE49-F238E27FC236}">
                  <a16:creationId xmlns:a16="http://schemas.microsoft.com/office/drawing/2014/main" id="{390C3AEF-5933-D2C0-1FFF-4131EA73177B}"/>
                </a:ext>
              </a:extLst>
            </p:cNvPr>
            <p:cNvSpPr txBox="1">
              <a:spLocks/>
            </p:cNvSpPr>
            <p:nvPr/>
          </p:nvSpPr>
          <p:spPr>
            <a:xfrm rot="16200000">
              <a:off x="-555042" y="5149701"/>
              <a:ext cx="2182391" cy="248966"/>
            </a:xfrm>
            <a:prstGeom prst="rect">
              <a:avLst/>
            </a:prstGeom>
          </p:spPr>
          <p:txBody>
            <a:bodyPr vert="horz" lIns="0" tIns="0" rIns="0" bIns="0" rtlCol="0">
              <a:normAutofit/>
            </a:bodyPr>
            <a:lstStyle>
              <a:lvl1pPr marL="342900" indent="-3429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spcAft>
                  <a:spcPts val="0"/>
                </a:spcAft>
                <a:buFont typeface="Arial" panose="020B0604020202020204" pitchFamily="34" charset="0"/>
                <a:buChar char="•"/>
                <a:tabLst/>
                <a:defRPr sz="2100" b="1" kern="1200">
                  <a:solidFill>
                    <a:schemeClr val="tx2">
                      <a:lumMod val="50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628650" indent="-261938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spcAft>
                  <a:spcPts val="0"/>
                </a:spcAft>
                <a:buFont typeface="Arial" panose="020B0604020202020204" pitchFamily="34" charset="0"/>
                <a:buChar char="•"/>
                <a:tabLst/>
                <a:defRPr sz="1800" kern="1200">
                  <a:solidFill>
                    <a:schemeClr val="tx2">
                      <a:lumMod val="50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889000" indent="-26035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spcAft>
                  <a:spcPts val="0"/>
                </a:spcAft>
                <a:buSzPct val="100000"/>
                <a:buFont typeface="Arial" panose="020B0604020202020204" pitchFamily="34" charset="0"/>
                <a:buChar char="•"/>
                <a:tabLst/>
                <a:defRPr sz="1800" kern="1200">
                  <a:solidFill>
                    <a:schemeClr val="tx2">
                      <a:lumMod val="50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209675" indent="-269875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spcAft>
                  <a:spcPts val="0"/>
                </a:spcAft>
                <a:buSzPct val="100000"/>
                <a:buFont typeface="Arial" panose="020B0604020202020204" pitchFamily="34" charset="0"/>
                <a:buChar char="•"/>
                <a:tabLst/>
                <a:defRPr sz="1600" kern="1200">
                  <a:solidFill>
                    <a:schemeClr val="tx2">
                      <a:lumMod val="50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SzPct val="100000"/>
                <a:buFont typeface="Arial" charset="0"/>
                <a:buChar char="•"/>
                <a:defRPr sz="1600" kern="1200">
                  <a:solidFill>
                    <a:schemeClr val="tx2">
                      <a:lumMod val="50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Font typeface="Arial" panose="020B0604020202020204" pitchFamily="34" charset="0"/>
                <a:buNone/>
              </a:pPr>
              <a:r>
                <a:rPr lang="en-GB" sz="1600" dirty="0">
                  <a:solidFill>
                    <a:srgbClr val="0000FF"/>
                  </a:solidFill>
                </a:rPr>
                <a:t>1 PS turn</a:t>
              </a:r>
              <a:endParaRPr lang="en-GB" sz="2000" dirty="0">
                <a:solidFill>
                  <a:srgbClr val="0000FF"/>
                </a:solidFill>
              </a:endParaRPr>
            </a:p>
          </p:txBody>
        </p:sp>
        <p:sp>
          <p:nvSpPr>
            <p:cNvPr id="20" name="Content Placeholder 1">
              <a:extLst>
                <a:ext uri="{FF2B5EF4-FFF2-40B4-BE49-F238E27FC236}">
                  <a16:creationId xmlns:a16="http://schemas.microsoft.com/office/drawing/2014/main" id="{25D70E2B-B807-DAD7-B62D-3892EB5CA0D4}"/>
                </a:ext>
              </a:extLst>
            </p:cNvPr>
            <p:cNvSpPr txBox="1">
              <a:spLocks/>
            </p:cNvSpPr>
            <p:nvPr/>
          </p:nvSpPr>
          <p:spPr>
            <a:xfrm>
              <a:off x="3503712" y="3935190"/>
              <a:ext cx="2012314" cy="2443159"/>
            </a:xfrm>
            <a:prstGeom prst="rect">
              <a:avLst/>
            </a:prstGeom>
          </p:spPr>
          <p:txBody>
            <a:bodyPr vert="horz" lIns="0" tIns="0" rIns="0" bIns="0" rtlCol="0">
              <a:normAutofit fontScale="92500"/>
            </a:bodyPr>
            <a:lstStyle>
              <a:lvl1pPr marL="342900" indent="-3429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spcAft>
                  <a:spcPts val="0"/>
                </a:spcAft>
                <a:buFont typeface="Arial" panose="020B0604020202020204" pitchFamily="34" charset="0"/>
                <a:buChar char="•"/>
                <a:tabLst/>
                <a:defRPr sz="2100" b="1" kern="1200">
                  <a:solidFill>
                    <a:schemeClr val="tx2">
                      <a:lumMod val="50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628650" indent="-261938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spcAft>
                  <a:spcPts val="0"/>
                </a:spcAft>
                <a:buFont typeface="Arial" panose="020B0604020202020204" pitchFamily="34" charset="0"/>
                <a:buChar char="•"/>
                <a:tabLst/>
                <a:defRPr sz="1800" kern="1200">
                  <a:solidFill>
                    <a:schemeClr val="tx2">
                      <a:lumMod val="50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889000" indent="-26035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spcAft>
                  <a:spcPts val="0"/>
                </a:spcAft>
                <a:buSzPct val="100000"/>
                <a:buFont typeface="Arial" panose="020B0604020202020204" pitchFamily="34" charset="0"/>
                <a:buChar char="•"/>
                <a:tabLst/>
                <a:defRPr sz="1800" kern="1200">
                  <a:solidFill>
                    <a:schemeClr val="tx2">
                      <a:lumMod val="50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209675" indent="-269875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spcAft>
                  <a:spcPts val="0"/>
                </a:spcAft>
                <a:buSzPct val="100000"/>
                <a:buFont typeface="Arial" panose="020B0604020202020204" pitchFamily="34" charset="0"/>
                <a:buChar char="•"/>
                <a:tabLst/>
                <a:defRPr sz="1600" kern="1200">
                  <a:solidFill>
                    <a:schemeClr val="tx2">
                      <a:lumMod val="50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SzPct val="100000"/>
                <a:buFont typeface="Arial" charset="0"/>
                <a:buChar char="•"/>
                <a:defRPr sz="1600" kern="1200">
                  <a:solidFill>
                    <a:schemeClr val="tx2">
                      <a:lumMod val="50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Font typeface="Arial" panose="020B0604020202020204" pitchFamily="34" charset="0"/>
                <a:buNone/>
              </a:pPr>
              <a:r>
                <a:rPr lang="en-GB" sz="1600" dirty="0">
                  <a:solidFill>
                    <a:srgbClr val="0000FF"/>
                  </a:solidFill>
                </a:rPr>
                <a:t>RF manipulations after splitting</a:t>
              </a:r>
            </a:p>
            <a:p>
              <a:pPr marL="185738" indent="-185738"/>
              <a:r>
                <a:rPr lang="en-GB" sz="1600" dirty="0">
                  <a:solidFill>
                    <a:srgbClr val="0000FF"/>
                  </a:solidFill>
                </a:rPr>
                <a:t>Reduction of voltage on main RF system.</a:t>
              </a:r>
            </a:p>
            <a:p>
              <a:pPr marL="185738" indent="-185738"/>
              <a:r>
                <a:rPr lang="en-GB" sz="1600" dirty="0">
                  <a:solidFill>
                    <a:srgbClr val="0000FF"/>
                  </a:solidFill>
                </a:rPr>
                <a:t>Increase of voltage in wideband cavity.</a:t>
              </a:r>
            </a:p>
            <a:p>
              <a:pPr marL="185738" indent="-185738"/>
              <a:r>
                <a:rPr lang="en-GB" sz="1600" dirty="0">
                  <a:solidFill>
                    <a:srgbClr val="0000FF"/>
                  </a:solidFill>
                </a:rPr>
                <a:t>Partial bunching at 200 MHz (for SPS transfer).</a:t>
              </a:r>
            </a:p>
            <a:p>
              <a:pPr marL="0" indent="0">
                <a:buFont typeface="Arial" panose="020B0604020202020204" pitchFamily="34" charset="0"/>
                <a:buNone/>
              </a:pPr>
              <a:endParaRPr lang="en-GB" sz="1600" dirty="0"/>
            </a:p>
          </p:txBody>
        </p:sp>
      </p:grpSp>
    </p:spTree>
    <p:extLst>
      <p:ext uri="{BB962C8B-B14F-4D97-AF65-F5344CB8AC3E}">
        <p14:creationId xmlns:p14="http://schemas.microsoft.com/office/powerpoint/2010/main" val="733003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567A17-4E1C-BC15-D965-4AE3CF3AEA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3FF4D247-3C13-B1A2-4DA0-39B7BECB9E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Space-charge effects: measurements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75713C-5436-D031-1F33-EAC415A3D7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CH" dirty="0"/>
              <a:t>01.10.2026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6DA878-90DC-3868-89A0-B41C4775AB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M. Giovannozzi | Space-charge effects in multi-turn extraction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27A241-DE93-A0D5-7AFB-D994099172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5EA5A-BC32-A742-B11B-8E7414D5B535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24" name="Content Placeholder 1">
            <a:extLst>
              <a:ext uri="{FF2B5EF4-FFF2-40B4-BE49-F238E27FC236}">
                <a16:creationId xmlns:a16="http://schemas.microsoft.com/office/drawing/2014/main" id="{C32BC2D5-F2BC-E429-595D-DE4CADB4933F}"/>
              </a:ext>
            </a:extLst>
          </p:cNvPr>
          <p:cNvSpPr txBox="1">
            <a:spLocks/>
          </p:cNvSpPr>
          <p:nvPr/>
        </p:nvSpPr>
        <p:spPr>
          <a:xfrm>
            <a:off x="396000" y="1115999"/>
            <a:ext cx="5452049" cy="1880953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342900" indent="-3429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/>
              <a:defRPr sz="2100" b="1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28650" indent="-261938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/>
              <a:defRPr sz="18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89000" indent="-260350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ct val="100000"/>
              <a:buFont typeface="Arial" panose="020B0604020202020204" pitchFamily="34" charset="0"/>
              <a:buChar char="•"/>
              <a:tabLst/>
              <a:defRPr sz="18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209675" indent="-269875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ct val="100000"/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SzPct val="100000"/>
              <a:buFont typeface="Arial" charset="0"/>
              <a:buChar char="•"/>
              <a:defRPr sz="16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000" dirty="0"/>
              <a:t>Experimental configuration</a:t>
            </a:r>
          </a:p>
          <a:p>
            <a:pPr lvl="1"/>
            <a:r>
              <a:rPr lang="en-GB" sz="1400" b="1" dirty="0">
                <a:solidFill>
                  <a:srgbClr val="0000FF"/>
                </a:solidFill>
              </a:rPr>
              <a:t>Magnetic status of PS frozen</a:t>
            </a:r>
            <a:r>
              <a:rPr lang="en-GB" sz="1400" dirty="0"/>
              <a:t>.</a:t>
            </a:r>
          </a:p>
          <a:p>
            <a:pPr lvl="1"/>
            <a:r>
              <a:rPr lang="en-GB" sz="1400" dirty="0"/>
              <a:t>Total beam intensity (</a:t>
            </a:r>
            <a:r>
              <a:rPr lang="en-GB" sz="1400" dirty="0" err="1"/>
              <a:t>N</a:t>
            </a:r>
            <a:r>
              <a:rPr lang="en-GB" sz="1400" baseline="-25000" dirty="0" err="1"/>
              <a:t>total</a:t>
            </a:r>
            <a:r>
              <a:rPr lang="en-GB" sz="1400" dirty="0"/>
              <a:t>) varied between 2e12 p to 2e13 p.</a:t>
            </a:r>
          </a:p>
          <a:p>
            <a:pPr lvl="1"/>
            <a:r>
              <a:rPr lang="en-GB" sz="1400" dirty="0"/>
              <a:t>Wire scanner used to determine beamlets properties vs beam intensity.</a:t>
            </a:r>
          </a:p>
          <a:p>
            <a:pPr lvl="1"/>
            <a:r>
              <a:rPr lang="en-GB" sz="1400" dirty="0"/>
              <a:t>Bunched and de-bunched versions of the beam used (NB: bunching fact approx. 1.6).</a:t>
            </a:r>
          </a:p>
          <a:p>
            <a:pPr lvl="1"/>
            <a:endParaRPr lang="en-GB" sz="1400" dirty="0"/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82F50983-2194-8EE1-F056-E2172857D9C3}"/>
              </a:ext>
            </a:extLst>
          </p:cNvPr>
          <p:cNvGrpSpPr/>
          <p:nvPr/>
        </p:nvGrpSpPr>
        <p:grpSpPr>
          <a:xfrm>
            <a:off x="5848049" y="920333"/>
            <a:ext cx="6296622" cy="4099301"/>
            <a:chOff x="5848049" y="920333"/>
            <a:chExt cx="6296622" cy="4099301"/>
          </a:xfrm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38D7848A-2A3B-6186-6CBC-F53A953E5E05}"/>
                </a:ext>
              </a:extLst>
            </p:cNvPr>
            <p:cNvGrpSpPr/>
            <p:nvPr/>
          </p:nvGrpSpPr>
          <p:grpSpPr>
            <a:xfrm>
              <a:off x="5848049" y="1268760"/>
              <a:ext cx="6296622" cy="3750874"/>
              <a:chOff x="1822770" y="3107126"/>
              <a:chExt cx="6296622" cy="3750874"/>
            </a:xfrm>
          </p:grpSpPr>
          <p:pic>
            <p:nvPicPr>
              <p:cNvPr id="7" name="Picture 2">
                <a:extLst>
                  <a:ext uri="{FF2B5EF4-FFF2-40B4-BE49-F238E27FC236}">
                    <a16:creationId xmlns:a16="http://schemas.microsoft.com/office/drawing/2014/main" id="{B14EBA17-1FEA-53EF-7F79-66A1DB491BEA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1654" r="980"/>
              <a:stretch>
                <a:fillRect/>
              </a:stretch>
            </p:blipFill>
            <p:spPr bwMode="auto">
              <a:xfrm>
                <a:off x="1822770" y="3107126"/>
                <a:ext cx="6296622" cy="375087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=""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</p:pic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9B924AFB-0702-A08B-4C77-8A9A7CCA1CEB}"/>
                  </a:ext>
                </a:extLst>
              </p:cNvPr>
              <p:cNvSpPr txBox="1"/>
              <p:nvPr/>
            </p:nvSpPr>
            <p:spPr bwMode="auto">
              <a:xfrm>
                <a:off x="3025825" y="3692128"/>
                <a:ext cx="4661520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buFont typeface="Monotype Sorts" pitchFamily="2" charset="2"/>
                  <a:buNone/>
                  <a:defRPr/>
                </a:pPr>
                <a:r>
                  <a:rPr lang="en-US" dirty="0">
                    <a:solidFill>
                      <a:srgbClr val="008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n-lt"/>
                    <a:ea typeface="+mn-ea"/>
                    <a:cs typeface="+mn-cs"/>
                  </a:rPr>
                  <a:t>Beamlets are moving with beam intensity</a:t>
                </a:r>
                <a:endParaRPr lang="en-GB" dirty="0">
                  <a:solidFill>
                    <a:srgbClr val="008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  <a:ea typeface="+mn-ea"/>
                  <a:cs typeface="+mn-cs"/>
                </a:endParaRPr>
              </a:p>
            </p:txBody>
          </p:sp>
        </p:grp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2D62CBEC-0620-BC5A-29CD-8588E42E3500}"/>
                </a:ext>
              </a:extLst>
            </p:cNvPr>
            <p:cNvSpPr txBox="1"/>
            <p:nvPr/>
          </p:nvSpPr>
          <p:spPr>
            <a:xfrm>
              <a:off x="6441412" y="920333"/>
              <a:ext cx="3903060" cy="49244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l"/>
              <a:r>
                <a:rPr lang="en-GB" sz="1600" dirty="0">
                  <a:solidFill>
                    <a:srgbClr val="0000FF"/>
                  </a:solidFill>
                </a:rPr>
                <a:t>NB: the vacuum chamber if quasi-elliptical with axes of 140x70 mm</a:t>
              </a:r>
              <a:r>
                <a:rPr lang="en-GB" sz="1600" baseline="30000" dirty="0">
                  <a:solidFill>
                    <a:srgbClr val="0000FF"/>
                  </a:solidFill>
                </a:rPr>
                <a:t>2</a:t>
              </a:r>
            </a:p>
          </p:txBody>
        </p:sp>
      </p:grpSp>
      <p:sp>
        <p:nvSpPr>
          <p:cNvPr id="29" name="Content Placeholder 1">
            <a:extLst>
              <a:ext uri="{FF2B5EF4-FFF2-40B4-BE49-F238E27FC236}">
                <a16:creationId xmlns:a16="http://schemas.microsoft.com/office/drawing/2014/main" id="{17DBDDA9-A7A9-C4B0-939D-3D3ABA999BAE}"/>
              </a:ext>
            </a:extLst>
          </p:cNvPr>
          <p:cNvSpPr txBox="1">
            <a:spLocks/>
          </p:cNvSpPr>
          <p:nvPr/>
        </p:nvSpPr>
        <p:spPr>
          <a:xfrm>
            <a:off x="396000" y="3016643"/>
            <a:ext cx="5452049" cy="3227127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342900" indent="-3429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/>
              <a:defRPr sz="2100" b="1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28650" indent="-261938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/>
              <a:defRPr sz="18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89000" indent="-260350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ct val="100000"/>
              <a:buFont typeface="Arial" panose="020B0604020202020204" pitchFamily="34" charset="0"/>
              <a:buChar char="•"/>
              <a:tabLst/>
              <a:defRPr sz="18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209675" indent="-269875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ct val="100000"/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SzPct val="100000"/>
              <a:buFont typeface="Arial" charset="0"/>
              <a:buChar char="•"/>
              <a:defRPr sz="16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000" dirty="0"/>
              <a:t>Experimental observations</a:t>
            </a:r>
            <a:endParaRPr lang="en-GB" sz="1400" dirty="0"/>
          </a:p>
          <a:p>
            <a:pPr lvl="1"/>
            <a:r>
              <a:rPr lang="en-GB" sz="1400" dirty="0"/>
              <a:t>Globally: all beamlets properties are </a:t>
            </a:r>
            <a:r>
              <a:rPr lang="en-GB" sz="1400" b="1" dirty="0">
                <a:solidFill>
                  <a:srgbClr val="0000FF"/>
                </a:solidFill>
              </a:rPr>
              <a:t>independent</a:t>
            </a:r>
            <a:r>
              <a:rPr lang="en-GB" sz="1400" dirty="0"/>
              <a:t> on bunching state.</a:t>
            </a:r>
          </a:p>
          <a:p>
            <a:pPr lvl="1"/>
            <a:r>
              <a:rPr lang="en-GB" sz="1400" dirty="0"/>
              <a:t>Properties of the core beam: </a:t>
            </a:r>
            <a:r>
              <a:rPr lang="en-GB" sz="1400" b="1" dirty="0">
                <a:solidFill>
                  <a:srgbClr val="0000FF"/>
                </a:solidFill>
              </a:rPr>
              <a:t>independent</a:t>
            </a:r>
            <a:r>
              <a:rPr lang="en-GB" sz="1400" dirty="0"/>
              <a:t> on </a:t>
            </a:r>
            <a:r>
              <a:rPr lang="en-GB" sz="1400" dirty="0" err="1"/>
              <a:t>N</a:t>
            </a:r>
            <a:r>
              <a:rPr lang="en-GB" sz="1400" baseline="-25000" dirty="0" err="1"/>
              <a:t>total</a:t>
            </a:r>
            <a:r>
              <a:rPr lang="en-GB" sz="1400" dirty="0"/>
              <a:t>.</a:t>
            </a:r>
            <a:endParaRPr lang="en-GB" sz="1400" baseline="-25000" dirty="0"/>
          </a:p>
          <a:p>
            <a:pPr lvl="1"/>
            <a:r>
              <a:rPr lang="en-GB" sz="1400" dirty="0"/>
              <a:t>Trapping fraction: </a:t>
            </a:r>
            <a:r>
              <a:rPr lang="en-GB" sz="1400" b="1" dirty="0">
                <a:solidFill>
                  <a:srgbClr val="0000FF"/>
                </a:solidFill>
              </a:rPr>
              <a:t>independent</a:t>
            </a:r>
            <a:r>
              <a:rPr lang="en-GB" sz="1400" dirty="0"/>
              <a:t> on </a:t>
            </a:r>
            <a:r>
              <a:rPr lang="en-GB" sz="1400" dirty="0" err="1"/>
              <a:t>N</a:t>
            </a:r>
            <a:r>
              <a:rPr lang="en-GB" sz="1400" baseline="-25000" dirty="0" err="1"/>
              <a:t>total</a:t>
            </a:r>
            <a:r>
              <a:rPr lang="en-GB" sz="1400" dirty="0"/>
              <a:t>. </a:t>
            </a:r>
          </a:p>
          <a:p>
            <a:pPr lvl="1"/>
            <a:r>
              <a:rPr lang="en-GB" sz="1400" dirty="0"/>
              <a:t>Properties of beamlets: position </a:t>
            </a:r>
            <a:r>
              <a:rPr lang="en-GB" sz="1400" b="1" dirty="0">
                <a:solidFill>
                  <a:srgbClr val="0000FF"/>
                </a:solidFill>
              </a:rPr>
              <a:t>linearly</a:t>
            </a:r>
            <a:r>
              <a:rPr lang="en-GB" sz="1400" dirty="0"/>
              <a:t> </a:t>
            </a:r>
            <a:r>
              <a:rPr lang="en-GB" sz="1400" b="1" dirty="0">
                <a:solidFill>
                  <a:srgbClr val="0000FF"/>
                </a:solidFill>
              </a:rPr>
              <a:t>dependent</a:t>
            </a:r>
            <a:r>
              <a:rPr lang="en-GB" sz="1400" dirty="0"/>
              <a:t> on </a:t>
            </a:r>
            <a:r>
              <a:rPr lang="en-GB" sz="1400" dirty="0" err="1"/>
              <a:t>N</a:t>
            </a:r>
            <a:r>
              <a:rPr lang="en-GB" sz="1400" baseline="-25000" dirty="0" err="1"/>
              <a:t>total</a:t>
            </a:r>
            <a:r>
              <a:rPr lang="en-GB" sz="1400" dirty="0"/>
              <a:t>; sigma </a:t>
            </a:r>
            <a:r>
              <a:rPr lang="en-GB" sz="1400" b="1" dirty="0">
                <a:solidFill>
                  <a:srgbClr val="0000FF"/>
                </a:solidFill>
              </a:rPr>
              <a:t>independent</a:t>
            </a:r>
            <a:r>
              <a:rPr lang="en-GB" sz="1400" dirty="0"/>
              <a:t> on </a:t>
            </a:r>
            <a:r>
              <a:rPr lang="en-GB" sz="1400" dirty="0" err="1"/>
              <a:t>N</a:t>
            </a:r>
            <a:r>
              <a:rPr lang="en-GB" sz="1400" baseline="-25000" dirty="0" err="1"/>
              <a:t>total</a:t>
            </a:r>
            <a:r>
              <a:rPr lang="en-GB" sz="1400" dirty="0"/>
              <a:t>.</a:t>
            </a:r>
          </a:p>
          <a:p>
            <a:r>
              <a:rPr lang="en-GB" sz="2000" dirty="0"/>
              <a:t>Interpretation</a:t>
            </a:r>
          </a:p>
          <a:p>
            <a:pPr lvl="1"/>
            <a:r>
              <a:rPr lang="en-GB" sz="1400" dirty="0"/>
              <a:t>The linear ring tune is changed by the beam intensity, which moves beamlets towards high amplitudes.</a:t>
            </a:r>
          </a:p>
          <a:p>
            <a:pPr lvl="1"/>
            <a:r>
              <a:rPr lang="en-GB" sz="1400" dirty="0"/>
              <a:t>The numerical model of the PS ring allowed “calibrating” this effect.</a:t>
            </a:r>
          </a:p>
        </p:txBody>
      </p:sp>
      <p:pic>
        <p:nvPicPr>
          <p:cNvPr id="8" name="Picture 7" descr="Several colored circles on a white background&#10;&#10;AI-generated content may be incorrect.">
            <a:extLst>
              <a:ext uri="{FF2B5EF4-FFF2-40B4-BE49-F238E27FC236}">
                <a16:creationId xmlns:a16="http://schemas.microsoft.com/office/drawing/2014/main" id="{1D3881F6-2BD6-6544-2F07-602BA31C8CC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6685" t="970" b="19153"/>
          <a:stretch>
            <a:fillRect/>
          </a:stretch>
        </p:blipFill>
        <p:spPr>
          <a:xfrm>
            <a:off x="10247014" y="44624"/>
            <a:ext cx="1897658" cy="1287206"/>
          </a:xfrm>
          <a:prstGeom prst="rect">
            <a:avLst/>
          </a:prstGeom>
        </p:spPr>
      </p:pic>
      <p:grpSp>
        <p:nvGrpSpPr>
          <p:cNvPr id="32" name="Group 31">
            <a:extLst>
              <a:ext uri="{FF2B5EF4-FFF2-40B4-BE49-F238E27FC236}">
                <a16:creationId xmlns:a16="http://schemas.microsoft.com/office/drawing/2014/main" id="{516BEC87-41AF-61FF-228F-8000E3280FF2}"/>
              </a:ext>
            </a:extLst>
          </p:cNvPr>
          <p:cNvGrpSpPr/>
          <p:nvPr/>
        </p:nvGrpSpPr>
        <p:grpSpPr>
          <a:xfrm>
            <a:off x="6525621" y="5304961"/>
            <a:ext cx="5187003" cy="932351"/>
            <a:chOff x="6393006" y="5269579"/>
            <a:chExt cx="5187003" cy="932351"/>
          </a:xfrm>
        </p:grpSpPr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C159D545-157C-CBC7-344D-FFFC1DD5B64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 t="26566" b="16697"/>
            <a:stretch>
              <a:fillRect/>
            </a:stretch>
          </p:blipFill>
          <p:spPr>
            <a:xfrm>
              <a:off x="7176120" y="5269579"/>
              <a:ext cx="3625208" cy="432000"/>
            </a:xfrm>
            <a:prstGeom prst="rect">
              <a:avLst/>
            </a:prstGeom>
          </p:spPr>
        </p:pic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10F50F61-B773-E871-A6B6-C49943F6B64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393006" y="5697930"/>
              <a:ext cx="5187003" cy="504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271158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37B5C6-E7C6-C26F-D605-0204F8F992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A889E112-9484-EB4D-7BE4-103F370257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Space-charge effects: numerical simulations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F01184-30E6-738C-FC61-6D589A8305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CH" dirty="0"/>
              <a:t>01.10.2026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1529B3-D16E-3490-6661-EF4E56EC5A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M. Giovannozzi | Space-charge effects in multi-turn extraction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1969D9-6495-7757-D91A-4DA5A67686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5EA5A-BC32-A742-B11B-8E7414D5B535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24" name="Content Placeholder 1">
            <a:extLst>
              <a:ext uri="{FF2B5EF4-FFF2-40B4-BE49-F238E27FC236}">
                <a16:creationId xmlns:a16="http://schemas.microsoft.com/office/drawing/2014/main" id="{222E83D6-5E70-11F2-297A-8E3169D12D77}"/>
              </a:ext>
            </a:extLst>
          </p:cNvPr>
          <p:cNvSpPr txBox="1">
            <a:spLocks/>
          </p:cNvSpPr>
          <p:nvPr/>
        </p:nvSpPr>
        <p:spPr>
          <a:xfrm>
            <a:off x="396000" y="1115999"/>
            <a:ext cx="5452049" cy="2168985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342900" indent="-3429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/>
              <a:defRPr sz="2100" b="1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28650" indent="-261938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/>
              <a:defRPr sz="18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89000" indent="-260350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ct val="100000"/>
              <a:buFont typeface="Arial" panose="020B0604020202020204" pitchFamily="34" charset="0"/>
              <a:buChar char="•"/>
              <a:tabLst/>
              <a:defRPr sz="18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209675" indent="-269875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ct val="100000"/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SzPct val="100000"/>
              <a:buFont typeface="Arial" charset="0"/>
              <a:buChar char="•"/>
              <a:defRPr sz="16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000" dirty="0"/>
              <a:t>Simulation configuration</a:t>
            </a:r>
          </a:p>
          <a:p>
            <a:pPr lvl="1"/>
            <a:r>
              <a:rPr lang="en-GB" sz="1400" dirty="0"/>
              <a:t>SIMPSON code with special features added.</a:t>
            </a:r>
          </a:p>
          <a:p>
            <a:pPr lvl="1"/>
            <a:r>
              <a:rPr lang="en-GB" sz="1400" dirty="0"/>
              <a:t>The goal is to study the behaviour of the position of the fixed points in the presence of space-charge effects.</a:t>
            </a:r>
          </a:p>
          <a:p>
            <a:pPr lvl="1"/>
            <a:r>
              <a:rPr lang="en-GB" sz="1400" dirty="0"/>
              <a:t>Several aspects considered: </a:t>
            </a:r>
          </a:p>
          <a:p>
            <a:pPr lvl="2"/>
            <a:r>
              <a:rPr lang="en-GB" sz="1400" dirty="0"/>
              <a:t>Interplay between space charge and non-linearities</a:t>
            </a:r>
          </a:p>
          <a:p>
            <a:pPr lvl="2"/>
            <a:r>
              <a:rPr lang="en-GB" sz="1400" dirty="0"/>
              <a:t>Boundary conditions (parallel plates or rectangular)</a:t>
            </a:r>
          </a:p>
          <a:p>
            <a:pPr lvl="2"/>
            <a:r>
              <a:rPr lang="en-GB" sz="1400" dirty="0"/>
              <a:t>Impact of beam energy</a:t>
            </a:r>
          </a:p>
        </p:txBody>
      </p:sp>
      <p:sp>
        <p:nvSpPr>
          <p:cNvPr id="29" name="Content Placeholder 1">
            <a:extLst>
              <a:ext uri="{FF2B5EF4-FFF2-40B4-BE49-F238E27FC236}">
                <a16:creationId xmlns:a16="http://schemas.microsoft.com/office/drawing/2014/main" id="{7CDC621C-B86E-2BE2-45AB-BE929F45EE19}"/>
              </a:ext>
            </a:extLst>
          </p:cNvPr>
          <p:cNvSpPr txBox="1">
            <a:spLocks/>
          </p:cNvSpPr>
          <p:nvPr/>
        </p:nvSpPr>
        <p:spPr>
          <a:xfrm>
            <a:off x="396000" y="3284984"/>
            <a:ext cx="5452049" cy="3114182"/>
          </a:xfrm>
          <a:prstGeom prst="rect">
            <a:avLst/>
          </a:prstGeom>
        </p:spPr>
        <p:txBody>
          <a:bodyPr vert="horz" lIns="0" tIns="0" rIns="0" bIns="0" rtlCol="0">
            <a:normAutofit lnSpcReduction="10000"/>
          </a:bodyPr>
          <a:lstStyle>
            <a:lvl1pPr marL="342900" indent="-3429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/>
              <a:defRPr sz="2100" b="1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28650" indent="-261938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/>
              <a:defRPr sz="18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89000" indent="-260350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ct val="100000"/>
              <a:buFont typeface="Arial" panose="020B0604020202020204" pitchFamily="34" charset="0"/>
              <a:buChar char="•"/>
              <a:tabLst/>
              <a:defRPr sz="18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209675" indent="-269875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ct val="100000"/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SzPct val="100000"/>
              <a:buFont typeface="Arial" charset="0"/>
              <a:buChar char="•"/>
              <a:defRPr sz="16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000" dirty="0"/>
              <a:t>Numerical observations</a:t>
            </a:r>
            <a:endParaRPr lang="en-GB" sz="1400" dirty="0"/>
          </a:p>
          <a:p>
            <a:pPr lvl="1"/>
            <a:r>
              <a:rPr lang="en-GB" sz="1400" dirty="0"/>
              <a:t>At 14 GeV/c </a:t>
            </a:r>
            <a:r>
              <a:rPr lang="en-GB" sz="1400" b="1" dirty="0">
                <a:solidFill>
                  <a:srgbClr val="0000FF"/>
                </a:solidFill>
              </a:rPr>
              <a:t>direct</a:t>
            </a:r>
            <a:r>
              <a:rPr lang="en-GB" sz="1400" dirty="0"/>
              <a:t> effects are </a:t>
            </a:r>
            <a:r>
              <a:rPr lang="en-GB" sz="1400" b="1" dirty="0">
                <a:solidFill>
                  <a:srgbClr val="0000FF"/>
                </a:solidFill>
              </a:rPr>
              <a:t>independent</a:t>
            </a:r>
            <a:r>
              <a:rPr lang="en-GB" sz="1400" dirty="0"/>
              <a:t> on </a:t>
            </a:r>
            <a:r>
              <a:rPr lang="en-GB" sz="1400" dirty="0" err="1"/>
              <a:t>N</a:t>
            </a:r>
            <a:r>
              <a:rPr lang="en-GB" sz="1400" baseline="-25000" dirty="0" err="1"/>
              <a:t>total</a:t>
            </a:r>
            <a:r>
              <a:rPr lang="en-GB" sz="1400" dirty="0"/>
              <a:t>.</a:t>
            </a:r>
            <a:endParaRPr lang="en-GB" sz="1400" baseline="-25000" dirty="0"/>
          </a:p>
          <a:p>
            <a:pPr lvl="1"/>
            <a:r>
              <a:rPr lang="en-GB" sz="1400" dirty="0"/>
              <a:t>At 14 GeV/c </a:t>
            </a:r>
            <a:r>
              <a:rPr lang="en-GB" sz="1400" b="1" dirty="0">
                <a:solidFill>
                  <a:srgbClr val="0000FF"/>
                </a:solidFill>
              </a:rPr>
              <a:t>indirect</a:t>
            </a:r>
            <a:r>
              <a:rPr lang="en-GB" sz="1400" dirty="0"/>
              <a:t> effects are </a:t>
            </a:r>
            <a:r>
              <a:rPr lang="en-GB" sz="1400" b="1" dirty="0">
                <a:solidFill>
                  <a:srgbClr val="0000FF"/>
                </a:solidFill>
              </a:rPr>
              <a:t>dependent</a:t>
            </a:r>
            <a:r>
              <a:rPr lang="en-GB" sz="1400" dirty="0"/>
              <a:t> on </a:t>
            </a:r>
            <a:r>
              <a:rPr lang="en-GB" sz="1400" dirty="0" err="1"/>
              <a:t>N</a:t>
            </a:r>
            <a:r>
              <a:rPr lang="en-GB" sz="1400" baseline="-25000" dirty="0" err="1"/>
              <a:t>total</a:t>
            </a:r>
            <a:r>
              <a:rPr lang="en-GB" sz="1400" dirty="0"/>
              <a:t>. </a:t>
            </a:r>
          </a:p>
          <a:p>
            <a:pPr lvl="1"/>
            <a:r>
              <a:rPr lang="en-GB" sz="1400" dirty="0"/>
              <a:t>Beyond 6 GeV/c </a:t>
            </a:r>
            <a:r>
              <a:rPr lang="en-GB" sz="1400" b="1" dirty="0">
                <a:solidFill>
                  <a:srgbClr val="0000FF"/>
                </a:solidFill>
              </a:rPr>
              <a:t>direct</a:t>
            </a:r>
            <a:r>
              <a:rPr lang="en-GB" sz="1400" dirty="0"/>
              <a:t> effect are </a:t>
            </a:r>
            <a:r>
              <a:rPr lang="en-GB" sz="1400" b="1" dirty="0">
                <a:solidFill>
                  <a:srgbClr val="0000FF"/>
                </a:solidFill>
              </a:rPr>
              <a:t>constant</a:t>
            </a:r>
            <a:r>
              <a:rPr lang="en-GB" sz="1400" dirty="0"/>
              <a:t> vs beam energy.</a:t>
            </a:r>
          </a:p>
          <a:p>
            <a:pPr lvl="1"/>
            <a:r>
              <a:rPr lang="en-GB" sz="1400" b="1" dirty="0">
                <a:solidFill>
                  <a:srgbClr val="0000FF"/>
                </a:solidFill>
              </a:rPr>
              <a:t>Indirect</a:t>
            </a:r>
            <a:r>
              <a:rPr lang="en-GB" sz="1400" dirty="0"/>
              <a:t> effect are </a:t>
            </a:r>
            <a:r>
              <a:rPr lang="en-GB" sz="1400" b="1" dirty="0">
                <a:solidFill>
                  <a:srgbClr val="0000FF"/>
                </a:solidFill>
              </a:rPr>
              <a:t>decreasing</a:t>
            </a:r>
            <a:r>
              <a:rPr lang="en-GB" sz="1400" dirty="0"/>
              <a:t> vs beam energy.</a:t>
            </a:r>
          </a:p>
          <a:p>
            <a:pPr lvl="1"/>
            <a:r>
              <a:rPr lang="en-GB" sz="1400" dirty="0"/>
              <a:t>Small difference between parallel plate or rectangular boundaries as beamlets are not often close to vertical boundaries.</a:t>
            </a:r>
          </a:p>
          <a:p>
            <a:r>
              <a:rPr lang="en-GB" sz="2000" dirty="0"/>
              <a:t>Conclusions</a:t>
            </a:r>
          </a:p>
          <a:p>
            <a:pPr lvl="1"/>
            <a:r>
              <a:rPr lang="en-GB" sz="1400" dirty="0"/>
              <a:t>Qualitative agreement between numerical simulations and experimental observations.</a:t>
            </a:r>
          </a:p>
          <a:p>
            <a:pPr lvl="1"/>
            <a:r>
              <a:rPr lang="en-GB" sz="1400" dirty="0"/>
              <a:t>Indirect effects are the origin of the displacement observed.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0DFBE2A-8D03-1AB6-D691-5D3B7F54A4B4}"/>
              </a:ext>
            </a:extLst>
          </p:cNvPr>
          <p:cNvSpPr txBox="1"/>
          <p:nvPr/>
        </p:nvSpPr>
        <p:spPr>
          <a:xfrm>
            <a:off x="3571645" y="4809129"/>
            <a:ext cx="5544616" cy="97640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39000">
                <a:schemeClr val="accent1">
                  <a:lumMod val="22000"/>
                  <a:lumOff val="78000"/>
                </a:schemeClr>
              </a:gs>
              <a:gs pos="19000">
                <a:schemeClr val="accent1">
                  <a:lumMod val="45000"/>
                  <a:lumOff val="55000"/>
                </a:schemeClr>
              </a:gs>
              <a:gs pos="80000">
                <a:schemeClr val="accent1">
                  <a:lumMod val="30000"/>
                  <a:lumOff val="70000"/>
                </a:schemeClr>
              </a:gs>
            </a:gsLst>
            <a:lin ang="0" scaled="0"/>
            <a:tileRect/>
          </a:gradFill>
          <a:ln w="50800">
            <a:solidFill>
              <a:srgbClr val="0000FF"/>
            </a:solidFill>
          </a:ln>
        </p:spPr>
        <p:txBody>
          <a:bodyPr wrap="square" lIns="72000" tIns="72000" rIns="72000" bIns="72000" rtlCol="0">
            <a:spAutoFit/>
          </a:bodyPr>
          <a:lstStyle/>
          <a:p>
            <a:pPr algn="just"/>
            <a:r>
              <a:rPr lang="en-US" b="1" dirty="0">
                <a:solidFill>
                  <a:srgbClr val="0000FF"/>
                </a:solidFill>
              </a:rPr>
              <a:t>More detail on space-charge simulations for MTE and plans for future studies have been given by F. O. </a:t>
            </a:r>
            <a:r>
              <a:rPr lang="en-US" b="1" dirty="0" err="1">
                <a:solidFill>
                  <a:srgbClr val="0000FF"/>
                </a:solidFill>
              </a:rPr>
              <a:t>Pancaldi</a:t>
            </a:r>
            <a:r>
              <a:rPr lang="en-US" b="1" dirty="0">
                <a:solidFill>
                  <a:srgbClr val="0000FF"/>
                </a:solidFill>
              </a:rPr>
              <a:t> in his poster (and flash talk). </a:t>
            </a:r>
          </a:p>
        </p:txBody>
      </p:sp>
      <p:pic>
        <p:nvPicPr>
          <p:cNvPr id="8" name="Picture 7" descr="Several colored circles on a white background&#10;&#10;AI-generated content may be incorrect.">
            <a:extLst>
              <a:ext uri="{FF2B5EF4-FFF2-40B4-BE49-F238E27FC236}">
                <a16:creationId xmlns:a16="http://schemas.microsoft.com/office/drawing/2014/main" id="{0BACD7B8-1BF6-AA1B-B505-01F613E531E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685" t="970" b="19153"/>
          <a:stretch>
            <a:fillRect/>
          </a:stretch>
        </p:blipFill>
        <p:spPr>
          <a:xfrm>
            <a:off x="10247014" y="44624"/>
            <a:ext cx="1897658" cy="1287206"/>
          </a:xfrm>
          <a:prstGeom prst="rect">
            <a:avLst/>
          </a:prstGeom>
        </p:spPr>
      </p:pic>
      <p:grpSp>
        <p:nvGrpSpPr>
          <p:cNvPr id="18" name="Group 17">
            <a:extLst>
              <a:ext uri="{FF2B5EF4-FFF2-40B4-BE49-F238E27FC236}">
                <a16:creationId xmlns:a16="http://schemas.microsoft.com/office/drawing/2014/main" id="{29919318-3DE8-4AEA-ECFC-F8242F5A625C}"/>
              </a:ext>
            </a:extLst>
          </p:cNvPr>
          <p:cNvGrpSpPr/>
          <p:nvPr/>
        </p:nvGrpSpPr>
        <p:grpSpPr>
          <a:xfrm>
            <a:off x="9195868" y="3897384"/>
            <a:ext cx="3020812" cy="2952000"/>
            <a:chOff x="9195868" y="3897384"/>
            <a:chExt cx="3020812" cy="2952000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987B7E01-1C5D-296D-547E-E7DCDE4DDA6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9195868" y="3897384"/>
              <a:ext cx="3020812" cy="2952000"/>
            </a:xfrm>
            <a:prstGeom prst="rect">
              <a:avLst/>
            </a:prstGeom>
          </p:spPr>
        </p:pic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35F4A22B-5D0F-3CFA-A645-0CF64707DF68}"/>
                </a:ext>
              </a:extLst>
            </p:cNvPr>
            <p:cNvSpPr txBox="1"/>
            <p:nvPr/>
          </p:nvSpPr>
          <p:spPr>
            <a:xfrm>
              <a:off x="9930730" y="6087773"/>
              <a:ext cx="2160240" cy="1846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l"/>
              <a:r>
                <a:rPr lang="en-GB" sz="1200" dirty="0">
                  <a:solidFill>
                    <a:srgbClr val="0000FF"/>
                  </a:solidFill>
                </a:rPr>
                <a:t>Negative amplitude detuning</a:t>
              </a:r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4F0006B4-2117-3577-A9EB-52D9214277B9}"/>
              </a:ext>
            </a:extLst>
          </p:cNvPr>
          <p:cNvGrpSpPr/>
          <p:nvPr/>
        </p:nvGrpSpPr>
        <p:grpSpPr>
          <a:xfrm>
            <a:off x="5806483" y="908728"/>
            <a:ext cx="6339674" cy="3168344"/>
            <a:chOff x="5806483" y="908728"/>
            <a:chExt cx="6339674" cy="3168344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E780F6AD-521F-D525-7196-617A2CBD55B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806483" y="908728"/>
              <a:ext cx="3241845" cy="3168000"/>
            </a:xfrm>
            <a:prstGeom prst="rect">
              <a:avLst/>
            </a:prstGeom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A82784FF-0229-55CF-ECCA-2F680FA879D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8904312" y="909072"/>
              <a:ext cx="3241845" cy="3168000"/>
            </a:xfrm>
            <a:prstGeom prst="rect">
              <a:avLst/>
            </a:prstGeom>
          </p:spPr>
        </p:pic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0B180A9B-7934-A547-CDE4-5293F465B7E4}"/>
                </a:ext>
              </a:extLst>
            </p:cNvPr>
            <p:cNvSpPr txBox="1"/>
            <p:nvPr/>
          </p:nvSpPr>
          <p:spPr>
            <a:xfrm>
              <a:off x="6625506" y="3276000"/>
              <a:ext cx="2160240" cy="1846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l"/>
              <a:r>
                <a:rPr lang="en-GB" sz="1200" dirty="0">
                  <a:solidFill>
                    <a:srgbClr val="0000FF"/>
                  </a:solidFill>
                </a:rPr>
                <a:t>Negative amplitude detuning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4BEEB0CC-9BD1-F604-81B5-3B922A4792F8}"/>
                </a:ext>
              </a:extLst>
            </p:cNvPr>
            <p:cNvSpPr txBox="1"/>
            <p:nvPr/>
          </p:nvSpPr>
          <p:spPr>
            <a:xfrm>
              <a:off x="9723335" y="3276000"/>
              <a:ext cx="2160240" cy="1846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l"/>
              <a:r>
                <a:rPr lang="en-GB" sz="1200" dirty="0">
                  <a:solidFill>
                    <a:srgbClr val="0000FF"/>
                  </a:solidFill>
                </a:rPr>
                <a:t>Positive amplitude detuning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31403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334F5E-CEAC-CF4B-B1A9-987C959E82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Picture 36">
            <a:extLst>
              <a:ext uri="{FF2B5EF4-FFF2-40B4-BE49-F238E27FC236}">
                <a16:creationId xmlns:a16="http://schemas.microsoft.com/office/drawing/2014/main" id="{63956B1C-6DB7-6907-28B0-B8F16B8BED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2071" y="3631701"/>
            <a:ext cx="4937905" cy="583029"/>
          </a:xfrm>
          <a:prstGeom prst="rect">
            <a:avLst/>
          </a:prstGeo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C905CAA5-CBA9-471A-6B24-9DFD8C5392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Digression: crossing a 2D resonance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5FED39-0D68-B78E-DFC5-28F42F7C16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CH" dirty="0"/>
              <a:t>01.10.2026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7D1BEA-2A8B-C41B-92CF-3191C12655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5EA5A-BC32-A742-B11B-8E7414D5B535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10" name="Content Placeholder 1">
            <a:extLst>
              <a:ext uri="{FF2B5EF4-FFF2-40B4-BE49-F238E27FC236}">
                <a16:creationId xmlns:a16="http://schemas.microsoft.com/office/drawing/2014/main" id="{4F309D55-0932-9EA1-59F0-67DA9CB2DB5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96000" y="1116000"/>
            <a:ext cx="5571161" cy="4608512"/>
          </a:xfrm>
        </p:spPr>
        <p:txBody>
          <a:bodyPr>
            <a:normAutofit/>
          </a:bodyPr>
          <a:lstStyle/>
          <a:p>
            <a:r>
              <a:rPr lang="en-GB" sz="2000" dirty="0"/>
              <a:t>Going beyond MTE</a:t>
            </a:r>
          </a:p>
          <a:p>
            <a:pPr lvl="1"/>
            <a:r>
              <a:rPr lang="en-GB" sz="1400" dirty="0"/>
              <a:t>MTE and its extensions are all based on resonance crossing in a single plane, i.e. 𝒎 𝝎</a:t>
            </a:r>
            <a:r>
              <a:rPr lang="en-GB" sz="1400" baseline="-25000" dirty="0"/>
              <a:t>𝒙</a:t>
            </a:r>
            <a:r>
              <a:rPr lang="en-GB" sz="1400" dirty="0"/>
              <a:t>≈ 𝒑.</a:t>
            </a:r>
          </a:p>
          <a:p>
            <a:pPr lvl="1"/>
            <a:r>
              <a:rPr lang="en-GB" sz="1400" dirty="0"/>
              <a:t>The transverse dynamics has two degrees of freedom, each characterised by a tune value, and a generic 2D resonance reads 𝒎 𝝎</a:t>
            </a:r>
            <a:r>
              <a:rPr lang="en-GB" sz="1400" baseline="-25000" dirty="0"/>
              <a:t>𝒙</a:t>
            </a:r>
            <a:r>
              <a:rPr lang="en-GB" sz="1400" dirty="0"/>
              <a:t>+𝒏 𝝎</a:t>
            </a:r>
            <a:r>
              <a:rPr lang="en-GB" sz="1400" baseline="-25000" dirty="0"/>
              <a:t>𝒚</a:t>
            </a:r>
            <a:r>
              <a:rPr lang="en-GB" sz="1400" dirty="0"/>
              <a:t> ≈ 𝒑.</a:t>
            </a:r>
          </a:p>
          <a:p>
            <a:pPr lvl="1"/>
            <a:r>
              <a:rPr lang="en-GB" sz="1400" b="1" dirty="0">
                <a:solidFill>
                  <a:srgbClr val="0000FF"/>
                </a:solidFill>
              </a:rPr>
              <a:t>Adiabatic crossing </a:t>
            </a:r>
            <a:r>
              <a:rPr lang="en-GB" sz="1400" dirty="0"/>
              <a:t>of a 2D </a:t>
            </a:r>
            <a:r>
              <a:rPr lang="en-GB" sz="1400" b="1" dirty="0">
                <a:solidFill>
                  <a:srgbClr val="0000FF"/>
                </a:solidFill>
              </a:rPr>
              <a:t>difference</a:t>
            </a:r>
            <a:r>
              <a:rPr lang="en-GB" sz="1400" dirty="0"/>
              <a:t> resonance induces </a:t>
            </a:r>
            <a:r>
              <a:rPr lang="en-GB" sz="1400" b="1" dirty="0">
                <a:solidFill>
                  <a:srgbClr val="0000FF"/>
                </a:solidFill>
              </a:rPr>
              <a:t>redistribution</a:t>
            </a:r>
            <a:r>
              <a:rPr lang="en-GB" sz="1400" dirty="0"/>
              <a:t> of transverse emittances.</a:t>
            </a:r>
          </a:p>
          <a:p>
            <a:pPr lvl="1"/>
            <a:r>
              <a:rPr lang="en-GB" sz="1400" dirty="0"/>
              <a:t>The Hamiltonian of the generic system is </a:t>
            </a:r>
          </a:p>
          <a:p>
            <a:pPr lvl="1"/>
            <a:endParaRPr lang="en-GB" sz="1400" dirty="0"/>
          </a:p>
          <a:p>
            <a:pPr lvl="1"/>
            <a:endParaRPr lang="en-GB" sz="1400" dirty="0"/>
          </a:p>
          <a:p>
            <a:pPr lvl="1"/>
            <a:endParaRPr lang="en-GB" sz="1400" dirty="0"/>
          </a:p>
          <a:p>
            <a:pPr lvl="1"/>
            <a:endParaRPr lang="en-GB" sz="1400" dirty="0"/>
          </a:p>
          <a:p>
            <a:pPr lvl="1"/>
            <a:r>
              <a:rPr lang="en-GB" sz="1400" dirty="0"/>
              <a:t>The following canonical transformation </a:t>
            </a:r>
          </a:p>
          <a:p>
            <a:pPr lvl="1"/>
            <a:endParaRPr lang="en-GB" sz="1400" dirty="0"/>
          </a:p>
          <a:p>
            <a:pPr lvl="1"/>
            <a:endParaRPr lang="en-GB" sz="1400" dirty="0"/>
          </a:p>
          <a:p>
            <a:pPr lvl="1"/>
            <a:r>
              <a:rPr lang="en-GB" sz="1400" dirty="0"/>
              <a:t>Allows recasting the Hamiltonian in the following from:</a:t>
            </a:r>
          </a:p>
          <a:p>
            <a:pPr lvl="1"/>
            <a:endParaRPr lang="en-GB" sz="1400" dirty="0"/>
          </a:p>
          <a:p>
            <a:pPr lvl="1"/>
            <a:endParaRPr lang="en-GB" sz="1400" dirty="0"/>
          </a:p>
        </p:txBody>
      </p:sp>
      <p:sp>
        <p:nvSpPr>
          <p:cNvPr id="24" name="Date Placeholder 3">
            <a:extLst>
              <a:ext uri="{FF2B5EF4-FFF2-40B4-BE49-F238E27FC236}">
                <a16:creationId xmlns:a16="http://schemas.microsoft.com/office/drawing/2014/main" id="{31396C10-A402-11DA-126B-C97EAB532814}"/>
              </a:ext>
            </a:extLst>
          </p:cNvPr>
          <p:cNvSpPr txBox="1">
            <a:spLocks/>
          </p:cNvSpPr>
          <p:nvPr/>
        </p:nvSpPr>
        <p:spPr>
          <a:xfrm>
            <a:off x="9120336" y="6378349"/>
            <a:ext cx="1620788" cy="365125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8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</a:pPr>
            <a:r>
              <a:rPr lang="de-CH"/>
              <a:t>06.10.2025</a:t>
            </a:r>
            <a:endParaRPr lang="en-US"/>
          </a:p>
        </p:txBody>
      </p:sp>
      <p:sp>
        <p:nvSpPr>
          <p:cNvPr id="25" name="Footer Placeholder 4">
            <a:extLst>
              <a:ext uri="{FF2B5EF4-FFF2-40B4-BE49-F238E27FC236}">
                <a16:creationId xmlns:a16="http://schemas.microsoft.com/office/drawing/2014/main" id="{EC1275D7-72BD-72C3-EC74-D4EBEC0F353C}"/>
              </a:ext>
            </a:extLst>
          </p:cNvPr>
          <p:cNvSpPr txBox="1">
            <a:spLocks/>
          </p:cNvSpPr>
          <p:nvPr/>
        </p:nvSpPr>
        <p:spPr>
          <a:xfrm>
            <a:off x="4259263" y="6378349"/>
            <a:ext cx="4285010" cy="365125"/>
          </a:xfrm>
          <a:prstGeom prst="rect">
            <a:avLst/>
          </a:prstGeom>
        </p:spPr>
        <p:txBody>
          <a:bodyPr vert="horz" lIns="0" tIns="45720" rIns="91440" bIns="45720" rtlCol="0" anchor="ctr">
            <a:norm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8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M. Giovannozzi | Space-charge effects in multi-turn extraction</a:t>
            </a:r>
          </a:p>
        </p:txBody>
      </p:sp>
      <p:sp>
        <p:nvSpPr>
          <p:cNvPr id="26" name="Slide Number Placeholder 5">
            <a:extLst>
              <a:ext uri="{FF2B5EF4-FFF2-40B4-BE49-F238E27FC236}">
                <a16:creationId xmlns:a16="http://schemas.microsoft.com/office/drawing/2014/main" id="{880D1429-A425-AD1A-FAC5-81059EF8D9F8}"/>
              </a:ext>
            </a:extLst>
          </p:cNvPr>
          <p:cNvSpPr txBox="1">
            <a:spLocks/>
          </p:cNvSpPr>
          <p:nvPr/>
        </p:nvSpPr>
        <p:spPr>
          <a:xfrm>
            <a:off x="11107546" y="6378349"/>
            <a:ext cx="681254" cy="365125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85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</a:pPr>
            <a:fld id="{36B5EA5A-BC32-A742-B11B-8E7414D5B535}" type="slidenum">
              <a:rPr lang="en-US" smtClean="0"/>
              <a:pPr>
                <a:spcAft>
                  <a:spcPts val="600"/>
                </a:spcAft>
              </a:pPr>
              <a:t>8</a:t>
            </a:fld>
            <a:endParaRPr lang="en-US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E7DF32A0-7031-1FCF-090F-E9E11FECC86D}"/>
              </a:ext>
            </a:extLst>
          </p:cNvPr>
          <p:cNvSpPr txBox="1"/>
          <p:nvPr/>
        </p:nvSpPr>
        <p:spPr>
          <a:xfrm>
            <a:off x="7140192" y="2607306"/>
            <a:ext cx="684000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1000" dirty="0">
                <a:solidFill>
                  <a:schemeClr val="bg1"/>
                </a:solidFill>
              </a:rPr>
              <a:t>Region I</a:t>
            </a:r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AF8E31F6-CF11-E58F-ECED-39097829E2E3}"/>
              </a:ext>
            </a:extLst>
          </p:cNvPr>
          <p:cNvSpPr>
            <a:spLocks noChangeAspect="1"/>
          </p:cNvSpPr>
          <p:nvPr/>
        </p:nvSpPr>
        <p:spPr bwMode="auto">
          <a:xfrm>
            <a:off x="3672000" y="3606374"/>
            <a:ext cx="360000" cy="360000"/>
          </a:xfrm>
          <a:prstGeom prst="ellipse">
            <a:avLst/>
          </a:prstGeom>
          <a:noFill/>
          <a:ln w="38100">
            <a:solidFill>
              <a:srgbClr val="FF6600"/>
            </a:solidFill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Tx/>
              <a:buFont typeface="Monotype Sorts" pitchFamily="2" charset="2"/>
              <a:buNone/>
              <a:tabLst/>
            </a:pPr>
            <a:endParaRPr kumimoji="0" lang="en-GB" sz="2200" b="1" i="0" u="none" strike="noStrike" cap="none" normalizeH="0" baseline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</a:endParaRPr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E88F3FF4-ED62-0593-6838-80E04ED7B363}"/>
              </a:ext>
            </a:extLst>
          </p:cNvPr>
          <p:cNvSpPr>
            <a:spLocks noChangeAspect="1"/>
          </p:cNvSpPr>
          <p:nvPr/>
        </p:nvSpPr>
        <p:spPr bwMode="auto">
          <a:xfrm>
            <a:off x="4428000" y="3606374"/>
            <a:ext cx="360000" cy="360000"/>
          </a:xfrm>
          <a:prstGeom prst="ellipse">
            <a:avLst/>
          </a:prstGeom>
          <a:noFill/>
          <a:ln w="38100">
            <a:solidFill>
              <a:srgbClr val="FF6600"/>
            </a:solidFill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Tx/>
              <a:buFont typeface="Monotype Sorts" pitchFamily="2" charset="2"/>
              <a:buNone/>
              <a:tabLst/>
            </a:pPr>
            <a:endParaRPr kumimoji="0" lang="en-GB" sz="2200" b="1" i="0" u="none" strike="noStrike" cap="none" normalizeH="0" baseline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</a:endParaRPr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4D51F17C-64BF-BC02-6ED3-F77BB16A2552}"/>
              </a:ext>
            </a:extLst>
          </p:cNvPr>
          <p:cNvSpPr>
            <a:spLocks noChangeAspect="1"/>
          </p:cNvSpPr>
          <p:nvPr/>
        </p:nvSpPr>
        <p:spPr bwMode="auto">
          <a:xfrm>
            <a:off x="5184000" y="3606374"/>
            <a:ext cx="360000" cy="360000"/>
          </a:xfrm>
          <a:prstGeom prst="ellipse">
            <a:avLst/>
          </a:prstGeom>
          <a:noFill/>
          <a:ln w="38100">
            <a:solidFill>
              <a:srgbClr val="FF6600"/>
            </a:solidFill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Tx/>
              <a:buFont typeface="Monotype Sorts" pitchFamily="2" charset="2"/>
              <a:buNone/>
              <a:tabLst/>
            </a:pPr>
            <a:endParaRPr kumimoji="0" lang="en-GB" sz="2200" b="1" i="0" u="none" strike="noStrike" cap="none" normalizeH="0" baseline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</a:endParaRPr>
          </a:p>
        </p:txBody>
      </p:sp>
      <p:sp>
        <p:nvSpPr>
          <p:cNvPr id="41" name="Text Box 4">
            <a:extLst>
              <a:ext uri="{FF2B5EF4-FFF2-40B4-BE49-F238E27FC236}">
                <a16:creationId xmlns:a16="http://schemas.microsoft.com/office/drawing/2014/main" id="{D7B5F3C6-9081-35E7-2652-B0E4917204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43161" y="3298597"/>
            <a:ext cx="2424000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76200">
                <a:solidFill>
                  <a:schemeClr val="hlink"/>
                </a:solidFill>
                <a:miter lim="800000"/>
                <a:headEnd type="none" w="sm" len="sm"/>
                <a:tailEnd type="none" w="sm" len="med"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  <a:buClrTx/>
              <a:buFontTx/>
              <a:buNone/>
              <a:defRPr/>
            </a:pPr>
            <a:r>
              <a:rPr lang="en-US" sz="1400" dirty="0">
                <a:solidFill>
                  <a:srgbClr val="FF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+mn-ea"/>
                <a:cs typeface="+mn-cs"/>
              </a:rPr>
              <a:t>Amplitude-detuning terms</a:t>
            </a:r>
            <a:endParaRPr lang="en-US" sz="1400" b="0" dirty="0">
              <a:solidFill>
                <a:srgbClr val="FF6600"/>
              </a:solidFill>
              <a:ea typeface="+mn-ea"/>
              <a:cs typeface="+mn-cs"/>
            </a:endParaRPr>
          </a:p>
        </p:txBody>
      </p:sp>
      <p:sp>
        <p:nvSpPr>
          <p:cNvPr id="46" name="Text Box 4">
            <a:extLst>
              <a:ext uri="{FF2B5EF4-FFF2-40B4-BE49-F238E27FC236}">
                <a16:creationId xmlns:a16="http://schemas.microsoft.com/office/drawing/2014/main" id="{2FF8A5AA-230E-6E71-7B21-C191DE417C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33698" y="4201343"/>
            <a:ext cx="1476876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76200">
                <a:solidFill>
                  <a:schemeClr val="hlink"/>
                </a:solidFill>
                <a:miter lim="800000"/>
                <a:headEnd type="none" w="sm" len="sm"/>
                <a:tailEnd type="none" w="sm" len="med"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  <a:buClrTx/>
              <a:buFontTx/>
              <a:buNone/>
              <a:defRPr/>
            </a:pPr>
            <a:r>
              <a:rPr lang="en-US" sz="1400" dirty="0">
                <a:solidFill>
                  <a:srgbClr val="FF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+mn-ea"/>
                <a:cs typeface="+mn-cs"/>
              </a:rPr>
              <a:t>Resonant term</a:t>
            </a:r>
            <a:endParaRPr lang="en-US" sz="1400" b="0" dirty="0">
              <a:solidFill>
                <a:srgbClr val="FF6600"/>
              </a:solidFill>
              <a:ea typeface="+mn-ea"/>
              <a:cs typeface="+mn-cs"/>
            </a:endParaRPr>
          </a:p>
        </p:txBody>
      </p:sp>
      <p:pic>
        <p:nvPicPr>
          <p:cNvPr id="47" name="Picture 46">
            <a:extLst>
              <a:ext uri="{FF2B5EF4-FFF2-40B4-BE49-F238E27FC236}">
                <a16:creationId xmlns:a16="http://schemas.microsoft.com/office/drawing/2014/main" id="{0BC2981E-DE87-0452-BC44-5D558D86AE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5440" y="4752000"/>
            <a:ext cx="2614962" cy="570749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05A91903-8D89-1549-DCD4-4503202FCAB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2071" y="5687284"/>
            <a:ext cx="5943600" cy="386334"/>
          </a:xfrm>
          <a:prstGeom prst="rect">
            <a:avLst/>
          </a:prstGeom>
        </p:spPr>
      </p:pic>
      <p:grpSp>
        <p:nvGrpSpPr>
          <p:cNvPr id="52" name="Group 51">
            <a:extLst>
              <a:ext uri="{FF2B5EF4-FFF2-40B4-BE49-F238E27FC236}">
                <a16:creationId xmlns:a16="http://schemas.microsoft.com/office/drawing/2014/main" id="{AD228D68-115B-0B6C-C5FB-FA4D949780A5}"/>
              </a:ext>
            </a:extLst>
          </p:cNvPr>
          <p:cNvGrpSpPr/>
          <p:nvPr/>
        </p:nvGrpSpPr>
        <p:grpSpPr>
          <a:xfrm>
            <a:off x="8940273" y="3477812"/>
            <a:ext cx="3276407" cy="3367860"/>
            <a:chOff x="8940273" y="3477812"/>
            <a:chExt cx="3276407" cy="3367860"/>
          </a:xfrm>
        </p:grpSpPr>
        <p:pic>
          <p:nvPicPr>
            <p:cNvPr id="49" name="Picture 48">
              <a:extLst>
                <a:ext uri="{FF2B5EF4-FFF2-40B4-BE49-F238E27FC236}">
                  <a16:creationId xmlns:a16="http://schemas.microsoft.com/office/drawing/2014/main" id="{C8775F5B-DBA1-3F0D-75A9-F7F13DD0E55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979" r="1650"/>
            <a:stretch/>
          </p:blipFill>
          <p:spPr>
            <a:xfrm>
              <a:off x="8940273" y="3672000"/>
              <a:ext cx="3276407" cy="3173672"/>
            </a:xfrm>
            <a:prstGeom prst="rect">
              <a:avLst/>
            </a:prstGeom>
          </p:spPr>
        </p:pic>
        <p:sp>
          <p:nvSpPr>
            <p:cNvPr id="50" name="Text Box 4">
              <a:extLst>
                <a:ext uri="{FF2B5EF4-FFF2-40B4-BE49-F238E27FC236}">
                  <a16:creationId xmlns:a16="http://schemas.microsoft.com/office/drawing/2014/main" id="{3C9A5C0C-44AA-FC81-2A81-63915933461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104884" y="3477812"/>
              <a:ext cx="1391716" cy="2769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76200">
                  <a:solidFill>
                    <a:schemeClr val="hlink"/>
                  </a:solidFill>
                  <a:miter lim="800000"/>
                  <a:headEnd type="none" w="sm" len="sm"/>
                  <a:tailEnd type="none" w="sm" len="med"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  <a:buClrTx/>
                <a:buFontTx/>
                <a:buNone/>
                <a:defRPr/>
              </a:pPr>
              <a:r>
                <a:rPr lang="en-US" sz="1200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+mn-cs"/>
                </a:rPr>
                <a:t>Coupling arc</a:t>
              </a:r>
              <a:endParaRPr lang="en-US" sz="1200" dirty="0">
                <a:solidFill>
                  <a:srgbClr val="0000FF"/>
                </a:solidFill>
                <a:ea typeface="+mn-ea"/>
                <a:cs typeface="+mn-cs"/>
              </a:endParaRPr>
            </a:p>
          </p:txBody>
        </p: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157A872F-BE97-2B4F-B5A7-1120FE372200}"/>
                </a:ext>
              </a:extLst>
            </p:cNvPr>
            <p:cNvSpPr txBox="1"/>
            <p:nvPr/>
          </p:nvSpPr>
          <p:spPr>
            <a:xfrm>
              <a:off x="9048328" y="6628710"/>
              <a:ext cx="2160240" cy="1846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l"/>
              <a:r>
                <a:rPr lang="en-GB" sz="1200" dirty="0">
                  <a:solidFill>
                    <a:srgbClr val="0000FF"/>
                  </a:solidFill>
                </a:rPr>
                <a:t>Courtesy F. </a:t>
              </a:r>
              <a:r>
                <a:rPr lang="en-GB" sz="1200" dirty="0" err="1">
                  <a:solidFill>
                    <a:srgbClr val="0000FF"/>
                  </a:solidFill>
                </a:rPr>
                <a:t>Capoani</a:t>
              </a:r>
              <a:endParaRPr lang="en-GB" sz="1200" dirty="0">
                <a:solidFill>
                  <a:srgbClr val="0000FF"/>
                </a:solidFill>
              </a:endParaRPr>
            </a:p>
          </p:txBody>
        </p:sp>
      </p:grpSp>
      <p:sp>
        <p:nvSpPr>
          <p:cNvPr id="35" name="Content Placeholder 1">
            <a:extLst>
              <a:ext uri="{FF2B5EF4-FFF2-40B4-BE49-F238E27FC236}">
                <a16:creationId xmlns:a16="http://schemas.microsoft.com/office/drawing/2014/main" id="{4F116102-ED37-2227-5FAA-6AF23D804EED}"/>
              </a:ext>
            </a:extLst>
          </p:cNvPr>
          <p:cNvSpPr txBox="1">
            <a:spLocks/>
          </p:cNvSpPr>
          <p:nvPr/>
        </p:nvSpPr>
        <p:spPr>
          <a:xfrm>
            <a:off x="6096000" y="1124744"/>
            <a:ext cx="5943599" cy="4608512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 typeface="Arial"/>
              <a:buNone/>
              <a:tabLst/>
              <a:defRPr sz="2100" b="1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23850" indent="-3240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Font typeface="Arial" charset="0"/>
              <a:buChar char="•"/>
              <a:tabLst/>
              <a:defRPr sz="18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48000" indent="-3240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/>
              <a:defRPr sz="17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972000" indent="-3240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600" kern="1200">
                <a:solidFill>
                  <a:schemeClr val="accent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000" dirty="0"/>
              <a:t>Observations</a:t>
            </a:r>
          </a:p>
          <a:p>
            <a:pPr lvl="1"/>
            <a:r>
              <a:rPr lang="en-GB" sz="1400" dirty="0"/>
              <a:t>𝜹 = 𝒎 𝝎</a:t>
            </a:r>
            <a:r>
              <a:rPr lang="en-GB" sz="1400" baseline="-25000" dirty="0"/>
              <a:t>𝒙</a:t>
            </a:r>
            <a:r>
              <a:rPr lang="en-GB" sz="1400" dirty="0"/>
              <a:t>−𝒏 𝝎</a:t>
            </a:r>
            <a:r>
              <a:rPr lang="en-GB" sz="1400" baseline="-25000" dirty="0"/>
              <a:t>𝒚</a:t>
            </a:r>
            <a:r>
              <a:rPr lang="en-GB" sz="1400" dirty="0"/>
              <a:t> distance from resonance.</a:t>
            </a:r>
          </a:p>
          <a:p>
            <a:pPr lvl="1"/>
            <a:r>
              <a:rPr lang="en-GB" sz="1400" dirty="0"/>
              <a:t>𝜶</a:t>
            </a:r>
            <a:r>
              <a:rPr lang="en-GB" sz="1400" baseline="-25000" dirty="0"/>
              <a:t>𝟏𝟏</a:t>
            </a:r>
            <a:r>
              <a:rPr lang="en-GB" sz="1400" dirty="0"/>
              <a:t>,𝜶</a:t>
            </a:r>
            <a:r>
              <a:rPr lang="en-GB" sz="1400" baseline="-25000" dirty="0"/>
              <a:t>𝟏𝟐</a:t>
            </a:r>
            <a:r>
              <a:rPr lang="en-GB" sz="1400" dirty="0"/>
              <a:t>  are function of amplitude-detuning.</a:t>
            </a:r>
          </a:p>
          <a:p>
            <a:pPr lvl="1"/>
            <a:r>
              <a:rPr lang="en-GB" sz="1400" dirty="0"/>
              <a:t>𝑱</a:t>
            </a:r>
            <a:r>
              <a:rPr lang="en-GB" sz="1400" baseline="-25000" dirty="0"/>
              <a:t>𝟐</a:t>
            </a:r>
            <a:r>
              <a:rPr lang="en-GB" sz="1400" dirty="0"/>
              <a:t> is a constant of motion.</a:t>
            </a:r>
          </a:p>
          <a:p>
            <a:pPr lvl="1"/>
            <a:r>
              <a:rPr lang="en-GB" sz="1400" dirty="0"/>
              <a:t>The dynamics is confined to the circle 𝑱</a:t>
            </a:r>
            <a:r>
              <a:rPr lang="en-GB" sz="1400" baseline="-25000" dirty="0"/>
              <a:t>𝟏</a:t>
            </a:r>
            <a:r>
              <a:rPr lang="en-GB" sz="1400" dirty="0"/>
              <a:t>&lt;𝑱</a:t>
            </a:r>
            <a:r>
              <a:rPr lang="en-GB" sz="1400" baseline="-25000" dirty="0"/>
              <a:t>𝟐</a:t>
            </a:r>
            <a:r>
              <a:rPr lang="en-GB" sz="1400" dirty="0"/>
              <a:t>/𝒏</a:t>
            </a:r>
          </a:p>
          <a:p>
            <a:r>
              <a:rPr lang="en-GB" sz="2000" dirty="0"/>
              <a:t>Consequences</a:t>
            </a:r>
            <a:endParaRPr lang="en-GB" sz="1700" dirty="0"/>
          </a:p>
          <a:p>
            <a:pPr lvl="1"/>
            <a:r>
              <a:rPr lang="en-GB" sz="1400" dirty="0"/>
              <a:t>Let us consider the case 𝒎=𝟏, 𝒏=𝟐. </a:t>
            </a:r>
          </a:p>
          <a:p>
            <a:pPr lvl="1"/>
            <a:r>
              <a:rPr lang="en-GB" sz="1400" dirty="0"/>
              <a:t>Hyperbolic fixed points exist, as well as separatrices (the coupling arc).</a:t>
            </a:r>
          </a:p>
          <a:p>
            <a:pPr lvl="1"/>
            <a:r>
              <a:rPr lang="en-GB" sz="1400" dirty="0"/>
              <a:t>These structures depends on 𝝎</a:t>
            </a:r>
            <a:r>
              <a:rPr lang="en-GB" sz="1400" baseline="-25000" dirty="0"/>
              <a:t>𝒙</a:t>
            </a:r>
            <a:r>
              <a:rPr lang="en-GB" sz="1400" dirty="0"/>
              <a:t>, 𝝎</a:t>
            </a:r>
            <a:r>
              <a:rPr lang="en-GB" sz="1400" baseline="-25000" dirty="0"/>
              <a:t>𝒚</a:t>
            </a:r>
            <a:r>
              <a:rPr lang="en-GB" sz="1400" dirty="0"/>
              <a:t>. </a:t>
            </a:r>
          </a:p>
          <a:p>
            <a:pPr lvl="1"/>
            <a:r>
              <a:rPr lang="en-GB" sz="1400" dirty="0"/>
              <a:t>Varying 𝜹, the coupling arc </a:t>
            </a:r>
          </a:p>
          <a:p>
            <a:pPr marL="314325" lvl="1" indent="0">
              <a:buNone/>
            </a:pPr>
            <a:r>
              <a:rPr lang="en-GB" sz="1400" dirty="0"/>
              <a:t>sweeps the phase space.</a:t>
            </a:r>
          </a:p>
          <a:p>
            <a:pPr lvl="1"/>
            <a:r>
              <a:rPr lang="en-GB" sz="1400" dirty="0"/>
              <a:t>When 𝜹  changes from −𝜹</a:t>
            </a:r>
            <a:r>
              <a:rPr lang="en-GB" sz="1400" baseline="-25000" dirty="0"/>
              <a:t>𝒎𝒂𝒙</a:t>
            </a:r>
            <a:r>
              <a:rPr lang="en-GB" sz="1400" dirty="0"/>
              <a:t> to</a:t>
            </a:r>
          </a:p>
          <a:p>
            <a:pPr marL="0" lvl="1" indent="314325">
              <a:buNone/>
            </a:pPr>
            <a:r>
              <a:rPr lang="en-GB" sz="1400" dirty="0"/>
              <a:t> 𝜹</a:t>
            </a:r>
            <a:r>
              <a:rPr lang="en-GB" sz="1400" baseline="-25000" dirty="0"/>
              <a:t>𝒎𝒂𝒙</a:t>
            </a:r>
            <a:r>
              <a:rPr lang="en-GB" sz="1400" dirty="0"/>
              <a:t> then</a:t>
            </a:r>
          </a:p>
          <a:p>
            <a:pPr lvl="2"/>
            <a:r>
              <a:rPr lang="en-GB" sz="1300" dirty="0">
                <a:solidFill>
                  <a:srgbClr val="0000FF"/>
                </a:solidFill>
              </a:rPr>
              <a:t>𝑱</a:t>
            </a:r>
            <a:r>
              <a:rPr lang="en-GB" sz="1300" baseline="-25000" dirty="0">
                <a:solidFill>
                  <a:srgbClr val="0000FF"/>
                </a:solidFill>
              </a:rPr>
              <a:t>𝒚,𝒇</a:t>
            </a:r>
            <a:r>
              <a:rPr lang="en-GB" sz="1300" dirty="0">
                <a:solidFill>
                  <a:srgbClr val="0000FF"/>
                </a:solidFill>
              </a:rPr>
              <a:t> = 𝒏/𝒎 𝑱</a:t>
            </a:r>
            <a:r>
              <a:rPr lang="en-GB" sz="1300" baseline="-25000" dirty="0">
                <a:solidFill>
                  <a:srgbClr val="0000FF"/>
                </a:solidFill>
              </a:rPr>
              <a:t>𝒙, 𝒊</a:t>
            </a:r>
            <a:r>
              <a:rPr lang="en-GB" sz="1300" dirty="0">
                <a:solidFill>
                  <a:srgbClr val="0000FF"/>
                </a:solidFill>
              </a:rPr>
              <a:t>              </a:t>
            </a:r>
          </a:p>
          <a:p>
            <a:pPr lvl="2"/>
            <a:r>
              <a:rPr lang="en-GB" sz="1300" dirty="0">
                <a:solidFill>
                  <a:srgbClr val="0000FF"/>
                </a:solidFill>
              </a:rPr>
              <a:t>𝑱</a:t>
            </a:r>
            <a:r>
              <a:rPr lang="en-GB" sz="1300" baseline="-25000" dirty="0">
                <a:solidFill>
                  <a:srgbClr val="0000FF"/>
                </a:solidFill>
              </a:rPr>
              <a:t>𝒙,𝒇</a:t>
            </a:r>
            <a:r>
              <a:rPr lang="en-GB" sz="1300" dirty="0">
                <a:solidFill>
                  <a:srgbClr val="0000FF"/>
                </a:solidFill>
              </a:rPr>
              <a:t> = 𝒎/𝒏 𝑱</a:t>
            </a:r>
            <a:r>
              <a:rPr lang="en-GB" sz="1300" baseline="-25000" dirty="0">
                <a:solidFill>
                  <a:srgbClr val="0000FF"/>
                </a:solidFill>
              </a:rPr>
              <a:t>𝒚, 𝒊</a:t>
            </a:r>
          </a:p>
          <a:p>
            <a:pPr lvl="1"/>
            <a:r>
              <a:rPr lang="en-GB" sz="1600" b="1" dirty="0">
                <a:solidFill>
                  <a:srgbClr val="0000FF"/>
                </a:solidFill>
              </a:rPr>
              <a:t>Redistribution of actions</a:t>
            </a:r>
          </a:p>
        </p:txBody>
      </p:sp>
    </p:spTree>
    <p:extLst>
      <p:ext uri="{BB962C8B-B14F-4D97-AF65-F5344CB8AC3E}">
        <p14:creationId xmlns:p14="http://schemas.microsoft.com/office/powerpoint/2010/main" val="2908516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C56B43-0945-5CFB-DC93-A1FB2CC660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E855083E-52A2-8819-84FC-FAE5B44996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Digression: crossing a 2D resonance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37C592-DF0E-A04E-FCAA-367FE6566F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CH" dirty="0"/>
              <a:t>01.10.2026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B4324F-EDDD-274D-5199-2633377B38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5EA5A-BC32-A742-B11B-8E7414D5B535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10" name="Content Placeholder 1">
            <a:extLst>
              <a:ext uri="{FF2B5EF4-FFF2-40B4-BE49-F238E27FC236}">
                <a16:creationId xmlns:a16="http://schemas.microsoft.com/office/drawing/2014/main" id="{2473BD68-23FF-6CF9-C917-1EED17EBA6B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96000" y="1115999"/>
            <a:ext cx="5571161" cy="5262349"/>
          </a:xfrm>
        </p:spPr>
        <p:txBody>
          <a:bodyPr>
            <a:normAutofit/>
          </a:bodyPr>
          <a:lstStyle/>
          <a:p>
            <a:r>
              <a:rPr lang="en-GB" sz="2000" dirty="0"/>
              <a:t>Numerical simulations</a:t>
            </a:r>
          </a:p>
          <a:p>
            <a:pPr lvl="1"/>
            <a:r>
              <a:rPr lang="en-GB" sz="1400" dirty="0"/>
              <a:t>Numerical simulations using maps confirm the analytical predictions.</a:t>
            </a:r>
          </a:p>
          <a:p>
            <a:pPr lvl="1"/>
            <a:endParaRPr lang="en-GB" sz="1400" dirty="0"/>
          </a:p>
          <a:p>
            <a:pPr lvl="1"/>
            <a:endParaRPr lang="en-GB" sz="1400" dirty="0"/>
          </a:p>
          <a:p>
            <a:pPr lvl="1"/>
            <a:endParaRPr lang="en-GB" sz="1400" dirty="0"/>
          </a:p>
          <a:p>
            <a:pPr lvl="1"/>
            <a:endParaRPr lang="en-GB" sz="1400" dirty="0"/>
          </a:p>
          <a:p>
            <a:pPr lvl="1"/>
            <a:endParaRPr lang="en-GB" sz="1400" dirty="0"/>
          </a:p>
          <a:p>
            <a:pPr lvl="1"/>
            <a:endParaRPr lang="en-GB" sz="1400" dirty="0"/>
          </a:p>
          <a:p>
            <a:pPr lvl="1"/>
            <a:endParaRPr lang="en-GB" sz="1400" dirty="0"/>
          </a:p>
          <a:p>
            <a:pPr lvl="1"/>
            <a:endParaRPr lang="en-GB" sz="1400" dirty="0"/>
          </a:p>
          <a:p>
            <a:pPr lvl="1"/>
            <a:endParaRPr lang="en-GB" sz="1400" dirty="0"/>
          </a:p>
          <a:p>
            <a:pPr lvl="1"/>
            <a:endParaRPr lang="en-GB" sz="1400" dirty="0"/>
          </a:p>
          <a:p>
            <a:pPr lvl="1"/>
            <a:endParaRPr lang="en-GB" sz="1400" dirty="0"/>
          </a:p>
          <a:p>
            <a:pPr lvl="1"/>
            <a:endParaRPr lang="en-GB" sz="1400" dirty="0"/>
          </a:p>
          <a:p>
            <a:pPr marL="366712" lvl="1" indent="0">
              <a:buNone/>
            </a:pPr>
            <a:endParaRPr lang="en-GB" sz="1400" dirty="0"/>
          </a:p>
          <a:p>
            <a:pPr lvl="1"/>
            <a:r>
              <a:rPr lang="en-GB" sz="1400" b="1" dirty="0">
                <a:solidFill>
                  <a:srgbClr val="0000FF"/>
                </a:solidFill>
              </a:rPr>
              <a:t>Higher-order resonances have been studied. Complex separatrices generate more phase space regions that might affect redistribution of emittances. </a:t>
            </a:r>
          </a:p>
        </p:txBody>
      </p:sp>
      <p:sp>
        <p:nvSpPr>
          <p:cNvPr id="24" name="Date Placeholder 3">
            <a:extLst>
              <a:ext uri="{FF2B5EF4-FFF2-40B4-BE49-F238E27FC236}">
                <a16:creationId xmlns:a16="http://schemas.microsoft.com/office/drawing/2014/main" id="{72EEEC6F-8D72-014A-33FC-704BF9F87069}"/>
              </a:ext>
            </a:extLst>
          </p:cNvPr>
          <p:cNvSpPr txBox="1">
            <a:spLocks/>
          </p:cNvSpPr>
          <p:nvPr/>
        </p:nvSpPr>
        <p:spPr>
          <a:xfrm>
            <a:off x="9120336" y="6378349"/>
            <a:ext cx="1620788" cy="365125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8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</a:pPr>
            <a:r>
              <a:rPr lang="de-CH"/>
              <a:t>06.10.2025</a:t>
            </a:r>
            <a:endParaRPr lang="en-US"/>
          </a:p>
        </p:txBody>
      </p:sp>
      <p:sp>
        <p:nvSpPr>
          <p:cNvPr id="25" name="Footer Placeholder 4">
            <a:extLst>
              <a:ext uri="{FF2B5EF4-FFF2-40B4-BE49-F238E27FC236}">
                <a16:creationId xmlns:a16="http://schemas.microsoft.com/office/drawing/2014/main" id="{A9614FD1-0AD9-2726-1134-35CB372A1C9C}"/>
              </a:ext>
            </a:extLst>
          </p:cNvPr>
          <p:cNvSpPr txBox="1">
            <a:spLocks/>
          </p:cNvSpPr>
          <p:nvPr/>
        </p:nvSpPr>
        <p:spPr>
          <a:xfrm>
            <a:off x="4259263" y="6378349"/>
            <a:ext cx="4285010" cy="365125"/>
          </a:xfrm>
          <a:prstGeom prst="rect">
            <a:avLst/>
          </a:prstGeom>
        </p:spPr>
        <p:txBody>
          <a:bodyPr vert="horz" lIns="0" tIns="45720" rIns="91440" bIns="45720" rtlCol="0" anchor="ctr">
            <a:norm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8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M. Giovannozzi | Space-charge effects in multi-turn extraction</a:t>
            </a:r>
          </a:p>
        </p:txBody>
      </p:sp>
      <p:sp>
        <p:nvSpPr>
          <p:cNvPr id="26" name="Slide Number Placeholder 5">
            <a:extLst>
              <a:ext uri="{FF2B5EF4-FFF2-40B4-BE49-F238E27FC236}">
                <a16:creationId xmlns:a16="http://schemas.microsoft.com/office/drawing/2014/main" id="{843E45D4-4864-E137-269D-0D56430A242C}"/>
              </a:ext>
            </a:extLst>
          </p:cNvPr>
          <p:cNvSpPr txBox="1">
            <a:spLocks/>
          </p:cNvSpPr>
          <p:nvPr/>
        </p:nvSpPr>
        <p:spPr>
          <a:xfrm>
            <a:off x="11107546" y="6378349"/>
            <a:ext cx="681254" cy="365125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85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</a:pPr>
            <a:fld id="{36B5EA5A-BC32-A742-B11B-8E7414D5B535}" type="slidenum">
              <a:rPr lang="en-US" smtClean="0"/>
              <a:pPr>
                <a:spcAft>
                  <a:spcPts val="600"/>
                </a:spcAft>
              </a:pPr>
              <a:t>9</a:t>
            </a:fld>
            <a:endParaRPr lang="en-US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970E407-35F4-1500-7C82-A0E566D0FE6C}"/>
              </a:ext>
            </a:extLst>
          </p:cNvPr>
          <p:cNvSpPr txBox="1"/>
          <p:nvPr/>
        </p:nvSpPr>
        <p:spPr>
          <a:xfrm>
            <a:off x="7140192" y="2607306"/>
            <a:ext cx="684000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1000" dirty="0">
                <a:solidFill>
                  <a:schemeClr val="bg1"/>
                </a:solidFill>
              </a:rPr>
              <a:t>Region I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F0C0CA0-5EAA-0468-6FC3-941B9E7CEBC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5561"/>
          <a:stretch>
            <a:fillRect/>
          </a:stretch>
        </p:blipFill>
        <p:spPr>
          <a:xfrm>
            <a:off x="444025" y="1988840"/>
            <a:ext cx="5075911" cy="337483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14DF5AD-25D2-3004-FFB8-197F6DB7A1C9}"/>
              </a:ext>
            </a:extLst>
          </p:cNvPr>
          <p:cNvSpPr txBox="1"/>
          <p:nvPr/>
        </p:nvSpPr>
        <p:spPr>
          <a:xfrm>
            <a:off x="3688207" y="1876182"/>
            <a:ext cx="2160240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sz="1200" dirty="0">
                <a:solidFill>
                  <a:srgbClr val="0000FF"/>
                </a:solidFill>
              </a:rPr>
              <a:t>Courtesy F. </a:t>
            </a:r>
            <a:r>
              <a:rPr lang="en-GB" sz="1200" dirty="0" err="1">
                <a:solidFill>
                  <a:srgbClr val="0000FF"/>
                </a:solidFill>
              </a:rPr>
              <a:t>Capoani</a:t>
            </a:r>
            <a:endParaRPr lang="en-GB" sz="1200" dirty="0">
              <a:solidFill>
                <a:srgbClr val="0000FF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E2D6A40-2880-7406-401C-120C45EDAE35}"/>
              </a:ext>
            </a:extLst>
          </p:cNvPr>
          <p:cNvSpPr txBox="1"/>
          <p:nvPr/>
        </p:nvSpPr>
        <p:spPr>
          <a:xfrm>
            <a:off x="3359696" y="3212976"/>
            <a:ext cx="1656184" cy="98488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sz="1600" dirty="0">
                <a:solidFill>
                  <a:srgbClr val="0000FF"/>
                </a:solidFill>
              </a:rPr>
              <a:t>Numerical simulation using an </a:t>
            </a:r>
            <a:r>
              <a:rPr lang="en-GB" sz="1600" dirty="0" err="1">
                <a:solidFill>
                  <a:srgbClr val="0000FF"/>
                </a:solidFill>
              </a:rPr>
              <a:t>Hénon</a:t>
            </a:r>
            <a:r>
              <a:rPr lang="en-GB" sz="1600" dirty="0">
                <a:solidFill>
                  <a:srgbClr val="0000FF"/>
                </a:solidFill>
              </a:rPr>
              <a:t>-like 4D map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465917B-A362-3C8A-B564-E2565F5C5A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41717" y="3688216"/>
            <a:ext cx="5943599" cy="3161489"/>
          </a:xfrm>
          <a:prstGeom prst="rect">
            <a:avLst/>
          </a:prstGeom>
        </p:spPr>
      </p:pic>
      <p:sp>
        <p:nvSpPr>
          <p:cNvPr id="35" name="Content Placeholder 1">
            <a:extLst>
              <a:ext uri="{FF2B5EF4-FFF2-40B4-BE49-F238E27FC236}">
                <a16:creationId xmlns:a16="http://schemas.microsoft.com/office/drawing/2014/main" id="{30BC744A-0419-53CF-75EB-BBE3E4E0A0E3}"/>
              </a:ext>
            </a:extLst>
          </p:cNvPr>
          <p:cNvSpPr txBox="1">
            <a:spLocks/>
          </p:cNvSpPr>
          <p:nvPr/>
        </p:nvSpPr>
        <p:spPr>
          <a:xfrm>
            <a:off x="6096000" y="1124744"/>
            <a:ext cx="5736038" cy="4608512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 typeface="Arial"/>
              <a:buNone/>
              <a:tabLst/>
              <a:defRPr sz="2100" b="1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23850" indent="-3240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Font typeface="Arial" charset="0"/>
              <a:buChar char="•"/>
              <a:tabLst/>
              <a:defRPr sz="18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48000" indent="-3240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/>
              <a:defRPr sz="17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972000" indent="-3240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600" kern="1200">
                <a:solidFill>
                  <a:schemeClr val="accent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000" dirty="0"/>
              <a:t>How to apply this to accelerator rings</a:t>
            </a:r>
          </a:p>
          <a:p>
            <a:pPr lvl="1"/>
            <a:r>
              <a:rPr lang="en-GB" sz="1400" dirty="0"/>
              <a:t>When moving from 4D to 6D: tune modulation due to </a:t>
            </a:r>
            <a:r>
              <a:rPr lang="en-GB" sz="1400" dirty="0" err="1"/>
              <a:t>chromaticities</a:t>
            </a:r>
            <a:r>
              <a:rPr lang="en-GB" sz="1400" dirty="0"/>
              <a:t> that generates trapping and de-trapping phenomena.</a:t>
            </a:r>
          </a:p>
          <a:p>
            <a:pPr lvl="1"/>
            <a:r>
              <a:rPr lang="en-GB" sz="1400" dirty="0"/>
              <a:t>When adding space-charge effects: new non-linearities adding to those that excite resonance. Additional tune spread that might prevent particle from crossing the resonance.</a:t>
            </a:r>
          </a:p>
          <a:p>
            <a:r>
              <a:rPr lang="en-GB" sz="2000" dirty="0"/>
              <a:t>Measurements at CERN PS</a:t>
            </a:r>
          </a:p>
          <a:p>
            <a:pPr lvl="1"/>
            <a:r>
              <a:rPr lang="en-GB" sz="1400" dirty="0"/>
              <a:t>Single bunch at injection energy.</a:t>
            </a:r>
          </a:p>
          <a:p>
            <a:pPr lvl="1"/>
            <a:r>
              <a:rPr lang="en-GB" sz="1400" dirty="0" err="1"/>
              <a:t>Sextupoles</a:t>
            </a:r>
            <a:r>
              <a:rPr lang="en-GB" sz="1400" dirty="0"/>
              <a:t> (normal and skew) and octupoles used to excite a third-order resonance.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7F3A5CF-9D58-5FAF-E28D-D44476D8C98E}"/>
              </a:ext>
            </a:extLst>
          </p:cNvPr>
          <p:cNvSpPr txBox="1"/>
          <p:nvPr/>
        </p:nvSpPr>
        <p:spPr>
          <a:xfrm>
            <a:off x="10416480" y="3604374"/>
            <a:ext cx="1764000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sz="1200" dirty="0">
                <a:solidFill>
                  <a:srgbClr val="0000FF"/>
                </a:solidFill>
              </a:rPr>
              <a:t>Courtesy O. Naumenko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9E86B50-D9AF-DDC6-8BD5-A6415939CC9E}"/>
              </a:ext>
            </a:extLst>
          </p:cNvPr>
          <p:cNvSpPr txBox="1"/>
          <p:nvPr/>
        </p:nvSpPr>
        <p:spPr>
          <a:xfrm>
            <a:off x="7795467" y="5099399"/>
            <a:ext cx="2160240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sz="1600" dirty="0">
                <a:solidFill>
                  <a:srgbClr val="0000FF"/>
                </a:solidFill>
              </a:rPr>
              <a:t>Re-distribution using resonance (1, -2)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9C1CD3F-E4A8-5AA2-D20D-0C474CD19D85}"/>
              </a:ext>
            </a:extLst>
          </p:cNvPr>
          <p:cNvSpPr txBox="1"/>
          <p:nvPr/>
        </p:nvSpPr>
        <p:spPr>
          <a:xfrm>
            <a:off x="3791744" y="5517232"/>
            <a:ext cx="4615211" cy="1253402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39000">
                <a:schemeClr val="accent1">
                  <a:lumMod val="22000"/>
                  <a:lumOff val="78000"/>
                </a:schemeClr>
              </a:gs>
              <a:gs pos="19000">
                <a:schemeClr val="accent1">
                  <a:lumMod val="45000"/>
                  <a:lumOff val="55000"/>
                </a:schemeClr>
              </a:gs>
              <a:gs pos="80000">
                <a:schemeClr val="accent1">
                  <a:lumMod val="30000"/>
                  <a:lumOff val="70000"/>
                </a:schemeClr>
              </a:gs>
            </a:gsLst>
            <a:lin ang="0" scaled="0"/>
            <a:tileRect/>
          </a:gradFill>
          <a:ln w="50800">
            <a:solidFill>
              <a:srgbClr val="0000FF"/>
            </a:solidFill>
          </a:ln>
        </p:spPr>
        <p:txBody>
          <a:bodyPr wrap="square" lIns="72000" tIns="72000" rIns="72000" bIns="72000" rtlCol="0">
            <a:spAutoFit/>
          </a:bodyPr>
          <a:lstStyle/>
          <a:p>
            <a:pPr algn="just"/>
            <a:r>
              <a:rPr lang="en-US" b="1" dirty="0">
                <a:solidFill>
                  <a:srgbClr val="0000FF"/>
                </a:solidFill>
              </a:rPr>
              <a:t>Extended experimental campaign performed also at the PSB to assess whether the method could be used to deliver a high-intensity beam to ISOLDE</a:t>
            </a:r>
          </a:p>
        </p:txBody>
      </p:sp>
    </p:spTree>
    <p:extLst>
      <p:ext uri="{BB962C8B-B14F-4D97-AF65-F5344CB8AC3E}">
        <p14:creationId xmlns:p14="http://schemas.microsoft.com/office/powerpoint/2010/main" val="3572244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2233EA-B98A-D4B4-804C-F14640A521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8817EE28-B7AC-72B1-B246-9588B98207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6000" y="1116000"/>
            <a:ext cx="11376024" cy="5121312"/>
          </a:xfrm>
        </p:spPr>
        <p:txBody>
          <a:bodyPr>
            <a:normAutofit/>
          </a:bodyPr>
          <a:lstStyle/>
          <a:p>
            <a:r>
              <a:rPr lang="en-GB" dirty="0"/>
              <a:t>MTE has proven to be a challenging and useful beam manipulation, also in terms of space-charge effects.</a:t>
            </a:r>
          </a:p>
          <a:p>
            <a:r>
              <a:rPr lang="en-GB" dirty="0"/>
              <a:t>Studies are on-going to assess adiabatic invariance in the presence of space charge and possibly when it fails. </a:t>
            </a:r>
          </a:p>
          <a:p>
            <a:r>
              <a:rPr lang="en-GB" dirty="0"/>
              <a:t>Crossing a 2D non-linear resonance has been recently proposed to re-distribute transverse emittances. Experimental tests at the CERN PS have shown that it nicely works even in the presence of space charge. Numerical simulations are on-going.</a:t>
            </a:r>
          </a:p>
          <a:p>
            <a:r>
              <a:rPr lang="en-GB" dirty="0"/>
              <a:t>In recent years, intense efforts have been devoted to study novel beam manipulations based on </a:t>
            </a:r>
            <a:r>
              <a:rPr lang="en-GB" dirty="0">
                <a:solidFill>
                  <a:srgbClr val="0000FF"/>
                </a:solidFill>
              </a:rPr>
              <a:t>single-particle</a:t>
            </a:r>
            <a:r>
              <a:rPr lang="en-GB" dirty="0"/>
              <a:t> non-linear dynamics, such as MTE, MTI, transition jumping in stable islands, halo cleaning using stable islands, cooling of annular distributions using stable islands, slow extraction with stable islands and crystal… </a:t>
            </a:r>
          </a:p>
          <a:p>
            <a:endParaRPr lang="en-GB" dirty="0"/>
          </a:p>
          <a:p>
            <a:pPr marL="0" indent="0" algn="ctr">
              <a:buNone/>
            </a:pPr>
            <a:r>
              <a:rPr lang="en-GB" sz="3200" dirty="0"/>
              <a:t>could any of these approaches be profitable also for beams under the influence of space charge?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10175B1-B710-E748-547C-3C443AEBC1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Conclusions and outlook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1C736B-EA3D-CD51-DD64-82BD2AE90E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CH" dirty="0"/>
              <a:t>01.10.2026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0B9B32-1F84-9C2F-DF2C-237EE0C21B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M. Giovannozzi | Space-charge effects in multi-turn extraction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BC30CD-9459-F21F-7D3E-3ADFC7ACA1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5EA5A-BC32-A742-B11B-8E7414D5B535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34200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7850ABD-3851-0624-4EF1-1814CAD8A264}"/>
              </a:ext>
            </a:extLst>
          </p:cNvPr>
          <p:cNvSpPr txBox="1"/>
          <p:nvPr/>
        </p:nvSpPr>
        <p:spPr>
          <a:xfrm>
            <a:off x="1884114" y="2708920"/>
            <a:ext cx="8460358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4800" dirty="0"/>
              <a:t>Thank you for your attention!!!</a:t>
            </a:r>
          </a:p>
        </p:txBody>
      </p:sp>
    </p:spTree>
    <p:extLst>
      <p:ext uri="{BB962C8B-B14F-4D97-AF65-F5344CB8AC3E}">
        <p14:creationId xmlns:p14="http://schemas.microsoft.com/office/powerpoint/2010/main" val="31426366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367474-CC7B-F7BA-31D2-DBF83ADC27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E361CEBD-5741-83A2-90FA-8880E581F6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7988" y="1052736"/>
            <a:ext cx="11448651" cy="5112568"/>
          </a:xfrm>
        </p:spPr>
        <p:txBody>
          <a:bodyPr>
            <a:noAutofit/>
          </a:bodyPr>
          <a:lstStyle/>
          <a:p>
            <a:pPr>
              <a:buFont typeface="+mj-lt"/>
              <a:buAutoNum type="arabicParenR"/>
            </a:pPr>
            <a:r>
              <a:rPr lang="en-GB" sz="1100" dirty="0"/>
              <a:t>R. Cappi, M. Giovannozzi (2002). ``Novel Method for Multi-Turn Extraction: Trapping Charged Particles in Islands of Phase Space'', Phys. Rev. Lett. 88 104801.</a:t>
            </a:r>
          </a:p>
          <a:p>
            <a:pPr>
              <a:buFont typeface="+mj-lt"/>
              <a:buAutoNum type="arabicParenR"/>
            </a:pPr>
            <a:r>
              <a:rPr lang="en-GB" sz="1100" dirty="0"/>
              <a:t>S. Gilardoni, M. Giovannozzi, and C. </a:t>
            </a:r>
            <a:r>
              <a:rPr lang="en-GB" sz="1100" dirty="0" err="1"/>
              <a:t>Hernalsteens</a:t>
            </a:r>
            <a:r>
              <a:rPr lang="en-GB" sz="1100" dirty="0"/>
              <a:t> (2013). ``First observations of intensity-dependent effects for transversely split beams during multiturn extraction studies at the CERN Proton Synchrotron'', Phys. Rev. ST Accel. Beams 16 051001.</a:t>
            </a:r>
          </a:p>
          <a:p>
            <a:pPr>
              <a:buFont typeface="+mj-lt"/>
              <a:buAutoNum type="arabicParenR"/>
            </a:pPr>
            <a:r>
              <a:rPr lang="en-GB" sz="1100" dirty="0"/>
              <a:t>J. </a:t>
            </a:r>
            <a:r>
              <a:rPr lang="en-GB" sz="1100" dirty="0" err="1"/>
              <a:t>Borburgh</a:t>
            </a:r>
            <a:r>
              <a:rPr lang="en-GB" sz="1100" dirty="0"/>
              <a:t>, S. Damjanovic, S. Gilardoni, M. Giovannozzi, C. </a:t>
            </a:r>
            <a:r>
              <a:rPr lang="en-GB" sz="1100" dirty="0" err="1"/>
              <a:t>Hernalsteens</a:t>
            </a:r>
            <a:r>
              <a:rPr lang="en-GB" sz="1100" dirty="0"/>
              <a:t>, M. Hourican, A. </a:t>
            </a:r>
            <a:r>
              <a:rPr lang="en-GB" sz="1100" dirty="0" err="1"/>
              <a:t>Huschauer</a:t>
            </a:r>
            <a:r>
              <a:rPr lang="en-GB" sz="1100" dirty="0"/>
              <a:t>, K. Kahle, G. Le Godec, O. Michels and G. </a:t>
            </a:r>
            <a:r>
              <a:rPr lang="en-GB" sz="1100" dirty="0" err="1"/>
              <a:t>Sterbini</a:t>
            </a:r>
            <a:r>
              <a:rPr lang="en-GB" sz="1100" dirty="0"/>
              <a:t> (2016). ``First implementation of transversely split proton beams in the CERN Proton Synchrotron for the fixed-target physics programme'', EPL 113 34001.</a:t>
            </a:r>
          </a:p>
          <a:p>
            <a:pPr>
              <a:buFont typeface="+mj-lt"/>
              <a:buAutoNum type="arabicParenR"/>
            </a:pPr>
            <a:r>
              <a:rPr lang="en-GB" sz="1100" dirty="0"/>
              <a:t>S. Abernethy, A. </a:t>
            </a:r>
            <a:r>
              <a:rPr lang="en-GB" sz="1100" dirty="0" err="1"/>
              <a:t>Akroh</a:t>
            </a:r>
            <a:r>
              <a:rPr lang="en-GB" sz="1100" dirty="0"/>
              <a:t>, H. Bartosik, A. Blas, T. Bohl, S. </a:t>
            </a:r>
            <a:r>
              <a:rPr lang="en-GB" sz="1100" dirty="0" err="1"/>
              <a:t>Cettour</a:t>
            </a:r>
            <a:r>
              <a:rPr lang="en-GB" sz="1100" dirty="0"/>
              <a:t>-Cave, K. Cornelis, H. </a:t>
            </a:r>
            <a:r>
              <a:rPr lang="en-GB" sz="1100" dirty="0" err="1"/>
              <a:t>Damerau</a:t>
            </a:r>
            <a:r>
              <a:rPr lang="en-GB" sz="1100" dirty="0"/>
              <a:t>, S. Gilardoni, M. Giovannozzi, C. </a:t>
            </a:r>
            <a:r>
              <a:rPr lang="en-GB" sz="1100" dirty="0" err="1"/>
              <a:t>Hernalsteens</a:t>
            </a:r>
            <a:r>
              <a:rPr lang="en-GB" sz="1100" dirty="0"/>
              <a:t>, A. </a:t>
            </a:r>
            <a:r>
              <a:rPr lang="en-GB" sz="1100" dirty="0" err="1"/>
              <a:t>Huschauer</a:t>
            </a:r>
            <a:r>
              <a:rPr lang="en-GB" sz="1100" dirty="0"/>
              <a:t>, V. Kain, D. </a:t>
            </a:r>
            <a:r>
              <a:rPr lang="en-GB" sz="1100" dirty="0" err="1"/>
              <a:t>Manglunki</a:t>
            </a:r>
            <a:r>
              <a:rPr lang="en-GB" sz="1100" dirty="0"/>
              <a:t>, G. </a:t>
            </a:r>
            <a:r>
              <a:rPr lang="en-GB" sz="1100" dirty="0" err="1"/>
              <a:t>Métral</a:t>
            </a:r>
            <a:r>
              <a:rPr lang="en-GB" sz="1100" dirty="0"/>
              <a:t>, B. Mikulec, B. Salvant, J.-L. Sanchez Alvarez, R. </a:t>
            </a:r>
            <a:r>
              <a:rPr lang="en-GB" sz="1100" dirty="0" err="1"/>
              <a:t>Steerenberg</a:t>
            </a:r>
            <a:r>
              <a:rPr lang="en-GB" sz="1100" dirty="0"/>
              <a:t>, G. </a:t>
            </a:r>
            <a:r>
              <a:rPr lang="en-GB" sz="1100" dirty="0" err="1"/>
              <a:t>Sterbini</a:t>
            </a:r>
            <a:r>
              <a:rPr lang="en-GB" sz="1100" dirty="0"/>
              <a:t>, and Y. Wu (2017). ``Operational performance of the CERN injector complex with transversely split beams'', Phys. Rev. Accel. Beams 20 014001.</a:t>
            </a:r>
          </a:p>
          <a:p>
            <a:pPr>
              <a:buFont typeface="+mj-lt"/>
              <a:buAutoNum type="arabicParenR"/>
            </a:pPr>
            <a:r>
              <a:rPr lang="en-GB" sz="1100" dirty="0"/>
              <a:t>A. </a:t>
            </a:r>
            <a:r>
              <a:rPr lang="en-GB" sz="1100" dirty="0" err="1"/>
              <a:t>Huschauer</a:t>
            </a:r>
            <a:r>
              <a:rPr lang="en-GB" sz="1100" dirty="0"/>
              <a:t>, A. Blas, J. </a:t>
            </a:r>
            <a:r>
              <a:rPr lang="en-GB" sz="1100" dirty="0" err="1"/>
              <a:t>Borburgh</a:t>
            </a:r>
            <a:r>
              <a:rPr lang="en-GB" sz="1100" dirty="0"/>
              <a:t>, S. Damjanovic, S. Gilardoni, M. Giovannozzi, M. Hourican, K. Kahle, G. Le Godec, O. Michels, G. </a:t>
            </a:r>
            <a:r>
              <a:rPr lang="en-GB" sz="1100" dirty="0" err="1"/>
              <a:t>Sterbini</a:t>
            </a:r>
            <a:r>
              <a:rPr lang="en-GB" sz="1100" dirty="0"/>
              <a:t>, and C. </a:t>
            </a:r>
            <a:r>
              <a:rPr lang="en-GB" sz="1100" dirty="0" err="1"/>
              <a:t>Hernalsteens</a:t>
            </a:r>
            <a:r>
              <a:rPr lang="en-GB" sz="1100" dirty="0"/>
              <a:t> (2017). ``Transverse beam splitting made operational: Key features of the multiturn extraction at the CERN Proton Synchrotron'', Phys. Rev. Accel. Beams 20 061001.</a:t>
            </a:r>
          </a:p>
          <a:p>
            <a:pPr>
              <a:buFont typeface="+mj-lt"/>
              <a:buAutoNum type="arabicParenR"/>
            </a:pPr>
            <a:r>
              <a:rPr lang="en-GB" sz="1100" dirty="0"/>
              <a:t>S. Machida, C. Prior, S. Gilardoni, M. Giovannozzi, A. </a:t>
            </a:r>
            <a:r>
              <a:rPr lang="en-GB" sz="1100" dirty="0" err="1"/>
              <a:t>Huschauer</a:t>
            </a:r>
            <a:r>
              <a:rPr lang="en-GB" sz="1100" dirty="0"/>
              <a:t>, and S. </a:t>
            </a:r>
            <a:r>
              <a:rPr lang="en-GB" sz="1100" dirty="0" err="1"/>
              <a:t>Hirlander</a:t>
            </a:r>
            <a:r>
              <a:rPr lang="en-GB" sz="1100" dirty="0"/>
              <a:t> (2017). ``Numerical investigation of space charge effects on the positions of beamlets for transversely split beams'', Phys. Rev. Accel. Beams 20 121001.</a:t>
            </a:r>
          </a:p>
          <a:p>
            <a:pPr>
              <a:buFont typeface="+mj-lt"/>
              <a:buAutoNum type="arabicParenR"/>
            </a:pPr>
            <a:r>
              <a:rPr lang="en-GB" sz="1100" dirty="0"/>
              <a:t>A. </a:t>
            </a:r>
            <a:r>
              <a:rPr lang="en-GB" sz="1100" dirty="0" err="1"/>
              <a:t>Huschauer</a:t>
            </a:r>
            <a:r>
              <a:rPr lang="en-GB" sz="1100" dirty="0"/>
              <a:t>   et al.  (2019). ``Advancing the CERN proton synchrotron multiturn extraction towards the high-intensity proton beams frontier'', Phys. Rev. Accel. Beams 22 104002.</a:t>
            </a:r>
          </a:p>
          <a:p>
            <a:pPr>
              <a:buFont typeface="+mj-lt"/>
              <a:buAutoNum type="arabicParenR"/>
            </a:pPr>
            <a:r>
              <a:rPr lang="en-GB" sz="1100" dirty="0"/>
              <a:t>A. Bazzani, F. </a:t>
            </a:r>
            <a:r>
              <a:rPr lang="en-GB" sz="1100" dirty="0" err="1"/>
              <a:t>Capoani</a:t>
            </a:r>
            <a:r>
              <a:rPr lang="en-GB" sz="1100" dirty="0"/>
              <a:t>, M. Giovannozzi, and A. I. </a:t>
            </a:r>
            <a:r>
              <a:rPr lang="en-GB" sz="1100" dirty="0" err="1"/>
              <a:t>Neishtadt</a:t>
            </a:r>
            <a:r>
              <a:rPr lang="en-GB" sz="1100" dirty="0"/>
              <a:t> (2021). ``Adiabaticity of emittance exchange due to crossing of the coupling resonance'', Phys. Rev. Accel. Beams 24 094002.</a:t>
            </a:r>
          </a:p>
          <a:p>
            <a:pPr>
              <a:buFont typeface="+mj-lt"/>
              <a:buAutoNum type="arabicParenR"/>
            </a:pPr>
            <a:r>
              <a:rPr lang="en-GB" sz="1100" dirty="0"/>
              <a:t>M. Vadai, A. </a:t>
            </a:r>
            <a:r>
              <a:rPr lang="en-GB" sz="1100" dirty="0" err="1"/>
              <a:t>Alomainy</a:t>
            </a:r>
            <a:r>
              <a:rPr lang="en-GB" sz="1100" dirty="0"/>
              <a:t>, H. </a:t>
            </a:r>
            <a:r>
              <a:rPr lang="en-GB" sz="1100" dirty="0" err="1"/>
              <a:t>Damerau</a:t>
            </a:r>
            <a:r>
              <a:rPr lang="en-GB" sz="1100" dirty="0"/>
              <a:t>, S. Gilardoni, M. Giovannozzi and A. </a:t>
            </a:r>
            <a:r>
              <a:rPr lang="en-GB" sz="1100" dirty="0" err="1"/>
              <a:t>Huschauer</a:t>
            </a:r>
            <a:r>
              <a:rPr lang="en-GB" sz="1100" dirty="0"/>
              <a:t> (2019). ``Barrier bucket and transversely split beams for loss-free multi-turn extraction in synchrotrons'', EPL 128 14002.</a:t>
            </a:r>
          </a:p>
          <a:p>
            <a:pPr>
              <a:buFont typeface="+mj-lt"/>
              <a:buAutoNum type="arabicParenR"/>
            </a:pPr>
            <a:r>
              <a:rPr lang="en-GB" sz="1100" dirty="0"/>
              <a:t>M. Vadai, A. </a:t>
            </a:r>
            <a:r>
              <a:rPr lang="en-GB" sz="1100" dirty="0" err="1"/>
              <a:t>Alomainy</a:t>
            </a:r>
            <a:r>
              <a:rPr lang="en-GB" sz="1100" dirty="0"/>
              <a:t>, H. </a:t>
            </a:r>
            <a:r>
              <a:rPr lang="en-GB" sz="1100" dirty="0" err="1"/>
              <a:t>Damerau</a:t>
            </a:r>
            <a:r>
              <a:rPr lang="en-GB" sz="1100" dirty="0"/>
              <a:t>, M. Giovannozzi and A. </a:t>
            </a:r>
            <a:r>
              <a:rPr lang="en-GB" sz="1100" dirty="0" err="1"/>
              <a:t>Huschauer</a:t>
            </a:r>
            <a:r>
              <a:rPr lang="en-GB" sz="1100" dirty="0"/>
              <a:t> (2022). ``Barrier bucket gymnastics and transversely split proton beams: Performance at the CERN Proton and Super Proton Synchrotrons'', Phys. Rev. Accel. Beams, 25 050101. </a:t>
            </a:r>
          </a:p>
          <a:p>
            <a:pPr>
              <a:buFont typeface="+mj-lt"/>
              <a:buAutoNum type="arabicParenR"/>
            </a:pPr>
            <a:r>
              <a:rPr lang="en-GB" sz="1100" dirty="0"/>
              <a:t>A. Bazzani, F. </a:t>
            </a:r>
            <a:r>
              <a:rPr lang="en-GB" sz="1100" dirty="0" err="1"/>
              <a:t>Capoani</a:t>
            </a:r>
            <a:r>
              <a:rPr lang="en-GB" sz="1100" dirty="0"/>
              <a:t>, M. Giovannozzi (2022). ``Manipulation of transverse emittances in circular accelerators by crossing nonlinear 2D resonances'', Eur. Phys. J. Plus 137 594.</a:t>
            </a:r>
          </a:p>
          <a:p>
            <a:pPr>
              <a:buFont typeface="+mj-lt"/>
              <a:buAutoNum type="arabicParenR"/>
            </a:pPr>
            <a:r>
              <a:rPr lang="en-GB" sz="1100" dirty="0"/>
              <a:t>A. Bazzani, F. </a:t>
            </a:r>
            <a:r>
              <a:rPr lang="en-GB" sz="1100" dirty="0" err="1"/>
              <a:t>Capoani</a:t>
            </a:r>
            <a:r>
              <a:rPr lang="en-GB" sz="1100" dirty="0"/>
              <a:t>, and M. Giovannozzi (2022). ``Hamiltonian theory of the crossing of the </a:t>
            </a:r>
            <a:r>
              <a:rPr lang="en-GB" sz="1100" i="1" dirty="0"/>
              <a:t>2Q</a:t>
            </a:r>
            <a:r>
              <a:rPr lang="en-GB" sz="1100" i="1" baseline="-25000" dirty="0"/>
              <a:t>x</a:t>
            </a:r>
            <a:r>
              <a:rPr lang="en-GB" sz="1100" i="1" dirty="0"/>
              <a:t>-2Q</a:t>
            </a:r>
            <a:r>
              <a:rPr lang="en-GB" sz="1100" i="1" baseline="-25000" dirty="0"/>
              <a:t>y </a:t>
            </a:r>
            <a:r>
              <a:rPr lang="en-GB" sz="1100" i="1" dirty="0"/>
              <a:t>= 0</a:t>
            </a:r>
            <a:r>
              <a:rPr lang="en-GB" sz="1100" dirty="0"/>
              <a:t> nonlinear coupling resonance'', Phys. Rev. Accel. Beams 25 104001.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4CA56945-3E04-13CD-FED0-0015A987B5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Selected references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26D1BF-8DB6-2C87-D0B2-C5ABCD908C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CH" dirty="0"/>
              <a:t>01.10.2026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396247-7449-AAAC-B0FE-C034A620B9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M. Giovannozzi | Space-charge effects in multi-turn extraction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2B82E0-76F9-F36B-B9FF-789B3EC343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5EA5A-BC32-A742-B11B-8E7414D5B535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5660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ERN">
      <a:dk1>
        <a:srgbClr val="0033A0"/>
      </a:dk1>
      <a:lt1>
        <a:srgbClr val="FFFFFF"/>
      </a:lt1>
      <a:dk2>
        <a:srgbClr val="2F2F2F"/>
      </a:dk2>
      <a:lt2>
        <a:srgbClr val="F8F8F8"/>
      </a:lt2>
      <a:accent1>
        <a:srgbClr val="0033A0"/>
      </a:accent1>
      <a:accent2>
        <a:srgbClr val="61C4D3"/>
      </a:accent2>
      <a:accent3>
        <a:srgbClr val="E15E32"/>
      </a:accent3>
      <a:accent4>
        <a:srgbClr val="BEBECB"/>
      </a:accent4>
      <a:accent5>
        <a:srgbClr val="6E2466"/>
      </a:accent5>
      <a:accent6>
        <a:srgbClr val="1C446A"/>
      </a:accent6>
      <a:hlink>
        <a:srgbClr val="6D2466"/>
      </a:hlink>
      <a:folHlink>
        <a:srgbClr val="61C4D3"/>
      </a:folHlink>
    </a:clrScheme>
    <a:fontScheme name="CER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lIns="0" tIns="0" rIns="0" bIns="0" rtlCol="0">
        <a:spAutoFit/>
      </a:bodyPr>
      <a:lstStyle>
        <a:defPPr algn="l">
          <a:defRPr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CERN Cobranding_16x9 PPT_v2024.pptx" id="{DFBC6625-1CCB-9E43-8DAE-BEFAD74E24A0}" vid="{9CD4E85F-30DA-2443-B3AE-B766ED3BC72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22880</TotalTime>
  <Words>2107</Words>
  <Application>Microsoft Macintosh PowerPoint</Application>
  <PresentationFormat>Widescreen</PresentationFormat>
  <Paragraphs>204</Paragraphs>
  <Slides>12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Monotype Sorts</vt:lpstr>
      <vt:lpstr>Times New Roman</vt:lpstr>
      <vt:lpstr>Office Theme</vt:lpstr>
      <vt:lpstr>Space-charge effects in multi-turn extraction</vt:lpstr>
      <vt:lpstr>Outline</vt:lpstr>
      <vt:lpstr>Introduction</vt:lpstr>
      <vt:lpstr>PS multi-turn extraction (transverse)</vt:lpstr>
      <vt:lpstr>PS multi-turn extraction (longitudinal)</vt:lpstr>
      <vt:lpstr>Space-charge effects: measurements</vt:lpstr>
      <vt:lpstr>Space-charge effects: numerical simulations</vt:lpstr>
      <vt:lpstr>Digression: crossing a 2D resonance</vt:lpstr>
      <vt:lpstr>Digression: crossing a 2D resonance</vt:lpstr>
      <vt:lpstr>Conclusions and outlook</vt:lpstr>
      <vt:lpstr>PowerPoint Presentation</vt:lpstr>
      <vt:lpstr>Selected 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Massimo Giovannozzi</dc:creator>
  <cp:lastModifiedBy>Massimo Giovannozzi</cp:lastModifiedBy>
  <cp:revision>299</cp:revision>
  <cp:lastPrinted>2020-01-30T13:49:18Z</cp:lastPrinted>
  <dcterms:created xsi:type="dcterms:W3CDTF">2025-10-02T07:29:25Z</dcterms:created>
  <dcterms:modified xsi:type="dcterms:W3CDTF">2026-10-01T15:20:20Z</dcterms:modified>
</cp:coreProperties>
</file>