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5" r:id="rId2"/>
  </p:sldMasterIdLst>
  <p:notesMasterIdLst>
    <p:notesMasterId r:id="rId21"/>
  </p:notesMasterIdLst>
  <p:handoutMasterIdLst>
    <p:handoutMasterId r:id="rId22"/>
  </p:handoutMasterIdLst>
  <p:sldIdLst>
    <p:sldId id="256" r:id="rId3"/>
    <p:sldId id="298" r:id="rId4"/>
    <p:sldId id="293" r:id="rId5"/>
    <p:sldId id="258" r:id="rId6"/>
    <p:sldId id="292" r:id="rId7"/>
    <p:sldId id="289" r:id="rId8"/>
    <p:sldId id="261" r:id="rId9"/>
    <p:sldId id="284" r:id="rId10"/>
    <p:sldId id="290" r:id="rId11"/>
    <p:sldId id="287" r:id="rId12"/>
    <p:sldId id="282" r:id="rId13"/>
    <p:sldId id="295" r:id="rId14"/>
    <p:sldId id="286" r:id="rId15"/>
    <p:sldId id="294" r:id="rId16"/>
    <p:sldId id="296" r:id="rId17"/>
    <p:sldId id="283" r:id="rId18"/>
    <p:sldId id="297" r:id="rId19"/>
    <p:sldId id="279" r:id="rId20"/>
  </p:sldIdLst>
  <p:sldSz cx="9144000" cy="6858000" type="screen4x3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ulte-Urlichs, Kathrin Dr." initials="SUKD" lastIdx="1" clrIdx="0">
    <p:extLst>
      <p:ext uri="{19B8F6BF-5375-455C-9EA6-DF929625EA0E}">
        <p15:presenceInfo xmlns:p15="http://schemas.microsoft.com/office/powerpoint/2012/main" userId="S-1-5-21-839522115-515967899-725345543-359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666666"/>
    <a:srgbClr val="EAEAEA"/>
    <a:srgbClr val="FDBB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353" autoAdjust="0"/>
    <p:restoredTop sz="77438" autoAdjust="0"/>
  </p:normalViewPr>
  <p:slideViewPr>
    <p:cSldViewPr snapToGrid="0" snapToObjects="1">
      <p:cViewPr varScale="1">
        <p:scale>
          <a:sx n="88" d="100"/>
          <a:sy n="88" d="100"/>
        </p:scale>
        <p:origin x="223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40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0B851660-0934-124D-A4B3-496C7F320307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7F3A3EDE-7EBB-0F4A-80C2-34DB9D2E2E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21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8C828EF-C252-394A-93BF-1C478CFA0896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DAE02386-BEE7-5D4D-B4E7-4BB579C478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019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2639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6348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211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26">
              <a:defRPr/>
            </a:pPr>
            <a:fld id="{A35BC269-B69C-4C32-8794-D5B9D69A6A2E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914326">
                <a:defRPr/>
              </a:pPr>
              <a:t>5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8371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576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0869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441107">
              <a:buFont typeface="Arial" panose="020B0604020202020204" pitchFamily="34" charset="0"/>
              <a:buNone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38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731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163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589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0368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41107"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395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7864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3686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fig. total deformation in mm. 0.07 mm max. (top of color scale)</a:t>
            </a:r>
          </a:p>
          <a:p>
            <a:r>
              <a:rPr lang="en-US" dirty="0"/>
              <a:t>Bottom fig. equivalent stress in Pascals.</a:t>
            </a:r>
          </a:p>
          <a:p>
            <a:endParaRPr lang="en-US" dirty="0"/>
          </a:p>
          <a:p>
            <a:r>
              <a:rPr lang="en-US" dirty="0"/>
              <a:t>[</a:t>
            </a:r>
            <a:r>
              <a:rPr lang="en-US" dirty="0" err="1"/>
              <a:t>Artjom</a:t>
            </a:r>
            <a:r>
              <a:rPr lang="en-US" dirty="0"/>
              <a:t> CAS]</a:t>
            </a:r>
          </a:p>
          <a:p>
            <a:endParaRPr lang="en-US" dirty="0"/>
          </a:p>
          <a:p>
            <a:r>
              <a:rPr lang="en-US" dirty="0"/>
              <a:t>ANSYS (Riga TU)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27077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570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916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BAD649B-0CA5-5745-AC6A-2463BE00EB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754" y="1212688"/>
            <a:ext cx="8427665" cy="53577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6507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4306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93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4535" cy="78755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4" y="6552643"/>
            <a:ext cx="8252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0" y="6560611"/>
            <a:ext cx="31365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Name/Vortragstitel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766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0" y="6560611"/>
            <a:ext cx="31365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Name/Vortragstitel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02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0" y="6560611"/>
            <a:ext cx="31365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Name/Vortragstitel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979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fair-mesh.jp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384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6242342" cy="78755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4" y="6552643"/>
            <a:ext cx="8252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362F947-6CF0-4EFC-AC87-CCBD87F5BEC7}" type="datetime1">
              <a:rPr lang="de-DE" smtClean="0"/>
              <a:t>28.09.2026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3771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>
            <a:spLocks noGrp="1"/>
          </p:cNvSpPr>
          <p:nvPr>
            <p:ph sz="half" idx="16"/>
          </p:nvPr>
        </p:nvSpPr>
        <p:spPr>
          <a:xfrm>
            <a:off x="4760354" y="1378072"/>
            <a:ext cx="4038600" cy="5040000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defRPr lang="de-DE" sz="1400" dirty="0" smtClean="0"/>
            </a:lvl1pPr>
            <a:lvl2pPr marL="355600" indent="-177800">
              <a:defRPr lang="de-DE" sz="1200" dirty="0" smtClean="0"/>
            </a:lvl2pPr>
            <a:lvl3pPr marL="539750" indent="-184150">
              <a:defRPr lang="de-DE" sz="1100" dirty="0" smtClean="0"/>
            </a:lvl3pPr>
            <a:lvl4pPr marL="719138" indent="-179388">
              <a:defRPr lang="de-DE" sz="1050" dirty="0" smtClean="0"/>
            </a:lvl4pPr>
            <a:lvl5pPr marL="896938" indent="-177800">
              <a:defRPr lang="de-DE" sz="1000" dirty="0"/>
            </a:lvl5pPr>
          </a:lstStyle>
          <a:p>
            <a:pPr lvl="0">
              <a:spcBef>
                <a:spcPts val="1800"/>
              </a:spcBef>
            </a:pPr>
            <a:r>
              <a:rPr lang="de-DE"/>
              <a:t>Formatvorlagen des Textmasters bearbeiten</a:t>
            </a:r>
          </a:p>
          <a:p>
            <a:pPr lvl="1">
              <a:spcBef>
                <a:spcPts val="1800"/>
              </a:spcBef>
            </a:pPr>
            <a:r>
              <a:rPr lang="de-DE"/>
              <a:t>Zweite Ebene</a:t>
            </a:r>
          </a:p>
          <a:p>
            <a:pPr lvl="2">
              <a:spcBef>
                <a:spcPts val="1800"/>
              </a:spcBef>
            </a:pPr>
            <a:r>
              <a:rPr lang="de-DE"/>
              <a:t>Dritte Ebene</a:t>
            </a:r>
          </a:p>
          <a:p>
            <a:pPr lvl="3">
              <a:spcBef>
                <a:spcPts val="1800"/>
              </a:spcBef>
            </a:pPr>
            <a:r>
              <a:rPr lang="de-DE"/>
              <a:t>Vierte Ebene</a:t>
            </a:r>
          </a:p>
          <a:p>
            <a:pPr lvl="4">
              <a:spcBef>
                <a:spcPts val="1800"/>
              </a:spcBef>
            </a:pPr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sz="half" idx="15"/>
          </p:nvPr>
        </p:nvSpPr>
        <p:spPr>
          <a:xfrm>
            <a:off x="350324" y="1378072"/>
            <a:ext cx="4038600" cy="5040000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defRPr lang="de-DE" sz="1400" dirty="0" smtClean="0"/>
            </a:lvl1pPr>
            <a:lvl2pPr marL="355600" indent="-177800">
              <a:defRPr lang="de-DE" sz="1200" dirty="0" smtClean="0"/>
            </a:lvl2pPr>
            <a:lvl3pPr marL="539750" indent="-184150">
              <a:defRPr lang="de-DE" sz="1100" dirty="0" smtClean="0"/>
            </a:lvl3pPr>
            <a:lvl4pPr marL="719138" indent="-179388">
              <a:defRPr lang="de-DE" sz="1050" dirty="0" smtClean="0"/>
            </a:lvl4pPr>
            <a:lvl5pPr marL="896938" indent="-177800">
              <a:defRPr lang="de-DE" sz="1000" dirty="0"/>
            </a:lvl5pPr>
          </a:lstStyle>
          <a:p>
            <a:pPr lvl="0">
              <a:spcBef>
                <a:spcPts val="1800"/>
              </a:spcBef>
            </a:pPr>
            <a:r>
              <a:rPr lang="de-DE"/>
              <a:t>Formatvorlagen des Textmasters bearbeiten</a:t>
            </a:r>
          </a:p>
          <a:p>
            <a:pPr lvl="1">
              <a:spcBef>
                <a:spcPts val="1800"/>
              </a:spcBef>
            </a:pPr>
            <a:r>
              <a:rPr lang="de-DE"/>
              <a:t>Zweite Ebene</a:t>
            </a:r>
          </a:p>
          <a:p>
            <a:pPr lvl="2">
              <a:spcBef>
                <a:spcPts val="1800"/>
              </a:spcBef>
            </a:pPr>
            <a:r>
              <a:rPr lang="de-DE"/>
              <a:t>Dritte Ebene</a:t>
            </a:r>
          </a:p>
          <a:p>
            <a:pPr lvl="3">
              <a:spcBef>
                <a:spcPts val="1800"/>
              </a:spcBef>
            </a:pPr>
            <a:r>
              <a:rPr lang="de-DE"/>
              <a:t>Vierte Ebene</a:t>
            </a:r>
          </a:p>
          <a:p>
            <a:pPr lvl="4">
              <a:spcBef>
                <a:spcPts val="1800"/>
              </a:spcBef>
            </a:pPr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41E9635-5902-43EC-8267-A01C2957F9DF}" type="datetime1">
              <a:rPr lang="de-DE" smtClean="0"/>
              <a:t>28.09.2026</a:t>
            </a:fld>
            <a:endParaRPr lang="de-DE"/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903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1051971-1EFD-4A72-99E1-DFC03392457A}" type="datetime1">
              <a:rPr lang="de-DE" smtClean="0"/>
              <a:t>28.09.2026</a:t>
            </a:fld>
            <a:endParaRPr lang="de-DE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  <p:sp>
        <p:nvSpPr>
          <p:cNvPr id="9" name="Inhaltsplatzhalter 2"/>
          <p:cNvSpPr>
            <a:spLocks noGrp="1"/>
          </p:cNvSpPr>
          <p:nvPr>
            <p:ph sz="half" idx="15"/>
          </p:nvPr>
        </p:nvSpPr>
        <p:spPr>
          <a:xfrm>
            <a:off x="350324" y="1378072"/>
            <a:ext cx="4038600" cy="5040000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defRPr lang="de-DE" sz="1400" dirty="0" smtClean="0"/>
            </a:lvl1pPr>
            <a:lvl2pPr marL="355600" indent="-177800">
              <a:defRPr lang="de-DE" sz="1200" dirty="0" smtClean="0"/>
            </a:lvl2pPr>
            <a:lvl3pPr marL="539750" indent="-184150">
              <a:defRPr lang="de-DE" sz="1100" dirty="0" smtClean="0"/>
            </a:lvl3pPr>
            <a:lvl4pPr marL="719138" indent="-179388">
              <a:defRPr lang="de-DE" sz="1050" dirty="0" smtClean="0"/>
            </a:lvl4pPr>
            <a:lvl5pPr marL="896938" indent="-177800">
              <a:defRPr lang="de-DE" sz="1000" dirty="0"/>
            </a:lvl5pPr>
          </a:lstStyle>
          <a:p>
            <a:pPr lvl="0">
              <a:spcBef>
                <a:spcPts val="1800"/>
              </a:spcBef>
            </a:pPr>
            <a:r>
              <a:rPr lang="de-DE"/>
              <a:t>Formatvorlagen des Textmasters bearbeiten</a:t>
            </a:r>
          </a:p>
          <a:p>
            <a:pPr lvl="1">
              <a:spcBef>
                <a:spcPts val="1800"/>
              </a:spcBef>
            </a:pPr>
            <a:r>
              <a:rPr lang="de-DE"/>
              <a:t>Zweite Ebene</a:t>
            </a:r>
          </a:p>
          <a:p>
            <a:pPr lvl="2">
              <a:spcBef>
                <a:spcPts val="1800"/>
              </a:spcBef>
            </a:pPr>
            <a:r>
              <a:rPr lang="de-DE"/>
              <a:t>Dritte Ebene</a:t>
            </a:r>
          </a:p>
          <a:p>
            <a:pPr lvl="3">
              <a:spcBef>
                <a:spcPts val="1800"/>
              </a:spcBef>
            </a:pPr>
            <a:r>
              <a:rPr lang="de-DE"/>
              <a:t>Vierte Ebene</a:t>
            </a:r>
          </a:p>
          <a:p>
            <a:pPr lvl="4">
              <a:spcBef>
                <a:spcPts val="1800"/>
              </a:spcBef>
            </a:pPr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2979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122F47-91AF-43E5-B374-545CA8DB99D0}" type="datetime1">
              <a:rPr lang="de-DE" smtClean="0"/>
              <a:t>28.09.2026</a:t>
            </a:fld>
            <a:endParaRPr lang="de-DE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4999055" y="1406770"/>
            <a:ext cx="4038600" cy="5034224"/>
          </a:xfrm>
        </p:spPr>
        <p:txBody>
          <a:bodyPr>
            <a:normAutofit/>
          </a:bodyPr>
          <a:lstStyle>
            <a:lvl1pPr marL="180975" indent="-180975">
              <a:spcBef>
                <a:spcPts val="1200"/>
              </a:spcBef>
              <a:defRPr sz="1600"/>
            </a:lvl1pPr>
            <a:lvl2pPr marL="542925" indent="-180975">
              <a:defRPr sz="1400"/>
            </a:lvl2pPr>
            <a:lvl3pPr marL="893763" indent="-180975">
              <a:defRPr sz="1200"/>
            </a:lvl3pPr>
            <a:lvl4pPr marL="1074738" indent="-90488">
              <a:defRPr sz="1100"/>
            </a:lvl4pPr>
            <a:lvl5pPr marL="1255713" indent="-90488"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77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9BDA54D-910E-4D89-854C-7BDF1D49F20C}" type="datetime1">
              <a:rPr lang="de-DE" smtClean="0"/>
              <a:t>28.09.2026</a:t>
            </a:fld>
            <a:endParaRPr lang="de-DE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28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Inhal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D6CB8B2-6F09-4087-B8F2-A06423FE18EA}" type="datetime1">
              <a:rPr lang="de-DE" smtClean="0"/>
              <a:t>28.09.2026</a:t>
            </a:fld>
            <a:endParaRPr lang="de-DE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vert="horz" lIns="91440" tIns="45720" rIns="91440" bIns="45720" rtlCol="0">
            <a:normAutofit/>
          </a:bodyPr>
          <a:lstStyle>
            <a:lvl1pPr marL="182563" indent="-182563">
              <a:defRPr lang="de-DE" sz="1600" dirty="0" smtClean="0"/>
            </a:lvl1pPr>
            <a:lvl2pPr marL="355600" indent="-173038">
              <a:defRPr lang="de-DE" sz="1400" dirty="0" smtClean="0"/>
            </a:lvl2pPr>
            <a:lvl3pPr marL="539750" indent="-184150">
              <a:defRPr lang="de-DE" sz="1200" dirty="0" smtClean="0"/>
            </a:lvl3pPr>
            <a:lvl4pPr marL="625475" indent="-85725">
              <a:defRPr lang="de-DE" sz="1100" dirty="0" smtClean="0"/>
            </a:lvl4pPr>
            <a:lvl5pPr marL="808038" indent="-85725">
              <a:defRPr lang="de-DE" sz="1050" dirty="0"/>
            </a:lvl5pPr>
          </a:lstStyle>
          <a:p>
            <a:pPr lvl="0">
              <a:spcBef>
                <a:spcPts val="1800"/>
              </a:spcBef>
            </a:pPr>
            <a:r>
              <a:rPr lang="de-DE"/>
              <a:t>Formatvorlagen des Textmasters bearbeiten</a:t>
            </a:r>
          </a:p>
          <a:p>
            <a:pPr lvl="1">
              <a:spcBef>
                <a:spcPts val="1800"/>
              </a:spcBef>
            </a:pPr>
            <a:r>
              <a:rPr lang="de-DE"/>
              <a:t>Zweite Ebene</a:t>
            </a:r>
          </a:p>
          <a:p>
            <a:pPr lvl="2">
              <a:spcBef>
                <a:spcPts val="1800"/>
              </a:spcBef>
            </a:pPr>
            <a:r>
              <a:rPr lang="de-DE"/>
              <a:t>Dritte Ebene</a:t>
            </a:r>
          </a:p>
          <a:p>
            <a:pPr lvl="3">
              <a:spcBef>
                <a:spcPts val="1800"/>
              </a:spcBef>
            </a:pPr>
            <a:r>
              <a:rPr lang="de-DE"/>
              <a:t>Vierte Ebene</a:t>
            </a:r>
          </a:p>
          <a:p>
            <a:pPr lvl="4">
              <a:spcBef>
                <a:spcPts val="1800"/>
              </a:spcBef>
            </a:pPr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125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fld id="{125CBDDA-5CCF-8748-8988-9DC6C8981774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16075"/>
            <a:ext cx="352713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 Helmholtzzentrum für Schwerionenforschung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70000"/>
            <a:ext cx="5584535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00456" y="6552643"/>
            <a:ext cx="848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0" y="6560611"/>
            <a:ext cx="31365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Name/Vortragstitel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188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20368"/>
            <a:ext cx="378083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 Helmholtzzentrum für Schwerionenforschung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59790"/>
            <a:ext cx="6242342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00456" y="6552643"/>
            <a:ext cx="848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E6864900-F853-48C3-9B13-0C8BA30F6D2C}" type="datetime1">
              <a:rPr lang="de-DE" smtClean="0"/>
              <a:t>28.09.2026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  <p:pic>
        <p:nvPicPr>
          <p:cNvPr id="13" name="Bild 6" descr="GSI_Logo_rgb.png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pic>
        <p:nvPicPr>
          <p:cNvPr id="14" name="Bild 12" descr="FAIR_Logo_rgb.png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3249" y="430944"/>
            <a:ext cx="775055" cy="6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19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2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8564" y="3475665"/>
            <a:ext cx="5466871" cy="779866"/>
          </a:xfrm>
        </p:spPr>
        <p:txBody>
          <a:bodyPr/>
          <a:lstStyle/>
          <a:p>
            <a:r>
              <a:rPr lang="en-US" sz="2400" b="1" dirty="0">
                <a:solidFill>
                  <a:srgbClr val="000000"/>
                </a:solidFill>
                <a:effectLst/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Plans for </a:t>
            </a:r>
            <a:r>
              <a:rPr lang="en-US" sz="2400" dirty="0">
                <a:solidFill>
                  <a:srgbClr val="000000"/>
                </a:solidFill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S</a:t>
            </a:r>
            <a:r>
              <a:rPr lang="en-US" sz="2400" b="1" dirty="0">
                <a:solidFill>
                  <a:srgbClr val="000000"/>
                </a:solidFill>
                <a:effectLst/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pace Charge </a:t>
            </a:r>
            <a:r>
              <a:rPr lang="en-US" sz="2400" dirty="0">
                <a:solidFill>
                  <a:srgbClr val="000000"/>
                </a:solidFill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C</a:t>
            </a:r>
            <a:r>
              <a:rPr lang="en-US" sz="2400" b="1" dirty="0">
                <a:solidFill>
                  <a:srgbClr val="000000"/>
                </a:solidFill>
                <a:effectLst/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ompensation with Electron </a:t>
            </a:r>
            <a:r>
              <a:rPr lang="en-US" sz="2400" dirty="0">
                <a:solidFill>
                  <a:srgbClr val="000000"/>
                </a:solidFill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L</a:t>
            </a:r>
            <a:r>
              <a:rPr lang="en-US" sz="2400" b="1" dirty="0">
                <a:solidFill>
                  <a:srgbClr val="000000"/>
                </a:solidFill>
                <a:effectLst/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enses at GSI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255531"/>
            <a:ext cx="6400800" cy="584660"/>
          </a:xfrm>
        </p:spPr>
        <p:txBody>
          <a:bodyPr>
            <a:normAutofit/>
          </a:bodyPr>
          <a:lstStyle/>
          <a:p>
            <a:r>
              <a:rPr lang="de-DE" sz="1400" dirty="0"/>
              <a:t>M. Kirk</a:t>
            </a:r>
          </a:p>
          <a:p>
            <a:r>
              <a:rPr lang="de-DE" sz="1400" dirty="0"/>
              <a:t>GSI </a:t>
            </a:r>
            <a:r>
              <a:rPr lang="de-DE" sz="1400" dirty="0" err="1"/>
              <a:t>Helmholtzzentrum</a:t>
            </a:r>
            <a:r>
              <a:rPr lang="de-DE" sz="1400" dirty="0"/>
              <a:t> für Schwerionenforschung GmbH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07C333-CAEF-4076-A14A-A77A36470252}"/>
              </a:ext>
            </a:extLst>
          </p:cNvPr>
          <p:cNvSpPr txBox="1"/>
          <p:nvPr/>
        </p:nvSpPr>
        <p:spPr>
          <a:xfrm>
            <a:off x="413236" y="6587541"/>
            <a:ext cx="85285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/>
              <a:t>Space Charge 2026, 7</a:t>
            </a:r>
            <a:r>
              <a:rPr lang="de-DE" sz="1400" baseline="30000" dirty="0"/>
              <a:t>th</a:t>
            </a:r>
            <a:r>
              <a:rPr lang="de-DE" sz="1400" dirty="0"/>
              <a:t> ICFA Beam Dynamics Mini-Workshop, 30</a:t>
            </a:r>
            <a:r>
              <a:rPr lang="de-DE" sz="1400" baseline="30000" dirty="0"/>
              <a:t>th</a:t>
            </a:r>
            <a:r>
              <a:rPr lang="de-DE" sz="1400" dirty="0"/>
              <a:t> Sept. - 2</a:t>
            </a:r>
            <a:r>
              <a:rPr lang="de-DE" sz="1400" baseline="30000" dirty="0"/>
              <a:t>nd</a:t>
            </a:r>
            <a:r>
              <a:rPr lang="de-DE" sz="1400" dirty="0"/>
              <a:t> </a:t>
            </a:r>
            <a:r>
              <a:rPr lang="de-DE" sz="1400" dirty="0" err="1"/>
              <a:t>Oct</a:t>
            </a:r>
            <a:r>
              <a:rPr lang="de-DE" sz="1400" dirty="0"/>
              <a:t>., University </a:t>
            </a:r>
            <a:r>
              <a:rPr lang="de-DE" sz="1400" dirty="0" err="1"/>
              <a:t>of</a:t>
            </a:r>
            <a:r>
              <a:rPr lang="de-DE" sz="1400" dirty="0"/>
              <a:t> Oxford</a:t>
            </a:r>
          </a:p>
        </p:txBody>
      </p:sp>
    </p:spTree>
    <p:extLst>
      <p:ext uri="{BB962C8B-B14F-4D97-AF65-F5344CB8AC3E}">
        <p14:creationId xmlns:p14="http://schemas.microsoft.com/office/powerpoint/2010/main" val="391019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9618" y="232466"/>
            <a:ext cx="5584535" cy="487422"/>
          </a:xfrm>
        </p:spPr>
        <p:txBody>
          <a:bodyPr>
            <a:noAutofit/>
          </a:bodyPr>
          <a:lstStyle/>
          <a:p>
            <a:pPr algn="ctr"/>
            <a:r>
              <a:rPr lang="de-DE" sz="3200" i="1" dirty="0" err="1">
                <a:solidFill>
                  <a:schemeClr val="tx1"/>
                </a:solidFill>
              </a:rPr>
              <a:t>Acknowledgements</a:t>
            </a:r>
            <a:endParaRPr lang="de-DE" sz="3200" i="1" dirty="0">
              <a:solidFill>
                <a:schemeClr val="tx1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0773B92-0DC5-4D87-92C4-E7CC45BE72AA}"/>
              </a:ext>
            </a:extLst>
          </p:cNvPr>
          <p:cNvSpPr txBox="1"/>
          <p:nvPr/>
        </p:nvSpPr>
        <p:spPr>
          <a:xfrm>
            <a:off x="240072" y="1679098"/>
            <a:ext cx="890392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b="1" i="0" u="none" strike="noStrike" baseline="0" dirty="0">
                <a:latin typeface="Arial" panose="020B0604020202020204" pitchFamily="34" charset="0"/>
              </a:rPr>
              <a:t>GSI</a:t>
            </a:r>
            <a:r>
              <a:rPr lang="de-DE" sz="2000" b="0" i="0" u="none" strike="noStrike" baseline="0" dirty="0">
                <a:latin typeface="Arial" panose="020B0604020202020204" pitchFamily="34" charset="0"/>
              </a:rPr>
              <a:t>:</a:t>
            </a:r>
          </a:p>
          <a:p>
            <a:pPr algn="l"/>
            <a:r>
              <a:rPr lang="de-DE" sz="2000" b="0" i="0" u="sng" strike="noStrike" baseline="0" dirty="0">
                <a:latin typeface="Arial" panose="020B0604020202020204" pitchFamily="34" charset="0"/>
              </a:rPr>
              <a:t>K. Schulte-Urlichs</a:t>
            </a:r>
            <a:r>
              <a:rPr lang="de-DE" sz="2000" b="0" i="0" u="none" strike="noStrike" baseline="0" dirty="0">
                <a:latin typeface="Arial" panose="020B0604020202020204" pitchFamily="34" charset="0"/>
              </a:rPr>
              <a:t>, K. Thoma*, D. Ondreka, P. Spiller, O. Boine-Frankenheim</a:t>
            </a:r>
            <a:endParaRPr lang="de-DE" sz="2000" b="1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de-DE" sz="2000" b="1" i="0" u="none" strike="noStrike" baseline="0" dirty="0">
                <a:latin typeface="Arial" panose="020B0604020202020204" pitchFamily="34" charset="0"/>
              </a:rPr>
              <a:t>FNAL</a:t>
            </a:r>
            <a:r>
              <a:rPr lang="de-DE" sz="2000" i="0" u="none" strike="noStrike" baseline="0" dirty="0">
                <a:latin typeface="Arial" panose="020B0604020202020204" pitchFamily="34" charset="0"/>
              </a:rPr>
              <a:t>: </a:t>
            </a:r>
          </a:p>
          <a:p>
            <a:pPr algn="l"/>
            <a:r>
              <a:rPr lang="de-DE" sz="2000" i="0" u="none" strike="noStrike" baseline="0" dirty="0">
                <a:latin typeface="Arial" panose="020B0604020202020204" pitchFamily="34" charset="0"/>
              </a:rPr>
              <a:t>G. Stancari</a:t>
            </a:r>
            <a:endParaRPr lang="de-DE" sz="2000" b="1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de-DE" sz="2000" b="1" i="0" u="none" strike="noStrike" baseline="0" dirty="0">
                <a:latin typeface="Arial" panose="020B0604020202020204" pitchFamily="34" charset="0"/>
              </a:rPr>
              <a:t>CERN</a:t>
            </a:r>
            <a:r>
              <a:rPr lang="de-DE" sz="2000" b="0" i="0" u="none" strike="noStrike" baseline="0" dirty="0">
                <a:latin typeface="Arial" panose="020B0604020202020204" pitchFamily="34" charset="0"/>
              </a:rPr>
              <a:t>: </a:t>
            </a:r>
          </a:p>
          <a:p>
            <a:pPr algn="l"/>
            <a:r>
              <a:rPr lang="de-DE" sz="2000" b="0" i="0" u="none" strike="noStrike" baseline="0" dirty="0">
                <a:latin typeface="Arial" panose="020B0604020202020204" pitchFamily="34" charset="0"/>
              </a:rPr>
              <a:t>G. </a:t>
            </a:r>
            <a:r>
              <a:rPr lang="de-DE" sz="2000" b="0" i="0" u="none" strike="noStrike" baseline="0" dirty="0" err="1">
                <a:latin typeface="Arial" panose="020B0604020202020204" pitchFamily="34" charset="0"/>
              </a:rPr>
              <a:t>Khatri</a:t>
            </a:r>
            <a:endParaRPr lang="fi-FI" sz="2000" b="1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fi-FI" sz="2000" b="1" i="0" u="none" strike="noStrike" baseline="0" dirty="0">
                <a:latin typeface="Arial" panose="020B0604020202020204" pitchFamily="34" charset="0"/>
              </a:rPr>
              <a:t>Riga TU</a:t>
            </a:r>
            <a:r>
              <a:rPr lang="fi-FI" sz="2000" b="0" i="0" u="none" strike="noStrike" baseline="0" dirty="0">
                <a:latin typeface="Arial" panose="020B0604020202020204" pitchFamily="34" charset="0"/>
              </a:rPr>
              <a:t>: </a:t>
            </a:r>
          </a:p>
          <a:p>
            <a:pPr algn="l"/>
            <a:r>
              <a:rPr lang="fi-FI" sz="2000" b="0" i="0" u="none" strike="noStrike" baseline="0" dirty="0">
                <a:latin typeface="Arial" panose="020B0604020202020204" pitchFamily="34" charset="0"/>
              </a:rPr>
              <a:t>A. Ratkus, G. Pirkus, A. Moisejevs</a:t>
            </a:r>
            <a:endParaRPr lang="de-DE" sz="2000" b="1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de-DE" sz="2000" b="1" i="0" u="none" strike="noStrike" baseline="0" dirty="0">
                <a:latin typeface="Arial" panose="020B0604020202020204" pitchFamily="34" charset="0"/>
              </a:rPr>
              <a:t>Goethe University Frankfurt</a:t>
            </a:r>
            <a:r>
              <a:rPr lang="de-DE" sz="2000" b="0" i="0" u="none" strike="noStrike" baseline="0" dirty="0">
                <a:latin typeface="Arial" panose="020B0604020202020204" pitchFamily="34" charset="0"/>
              </a:rPr>
              <a:t>: </a:t>
            </a:r>
          </a:p>
          <a:p>
            <a:pPr algn="l"/>
            <a:r>
              <a:rPr lang="de-DE" sz="2000" b="0" i="0" u="none" strike="noStrike" baseline="0" dirty="0">
                <a:latin typeface="Arial" panose="020B0604020202020204" pitchFamily="34" charset="0"/>
              </a:rPr>
              <a:t>O. Meusel, M. </a:t>
            </a:r>
            <a:r>
              <a:rPr lang="de-DE" sz="2000" b="0" i="0" u="none" strike="noStrike" baseline="0" dirty="0" err="1">
                <a:latin typeface="Arial" panose="020B0604020202020204" pitchFamily="34" charset="0"/>
              </a:rPr>
              <a:t>Droba</a:t>
            </a:r>
            <a:r>
              <a:rPr lang="de-DE" sz="2000" b="0" i="0" u="none" strike="noStrike" baseline="0" dirty="0">
                <a:latin typeface="Arial" panose="020B0604020202020204" pitchFamily="34" charset="0"/>
              </a:rPr>
              <a:t>, H. </a:t>
            </a:r>
            <a:r>
              <a:rPr lang="de-DE" sz="2000" b="0" i="0" u="none" strike="noStrike" baseline="0" dirty="0" err="1">
                <a:latin typeface="Arial" panose="020B0604020202020204" pitchFamily="34" charset="0"/>
              </a:rPr>
              <a:t>Podlech</a:t>
            </a:r>
            <a:r>
              <a:rPr lang="de-DE" sz="2000" b="0" i="0" u="none" strike="noStrike" baseline="0" dirty="0">
                <a:latin typeface="Arial" panose="020B0604020202020204" pitchFamily="34" charset="0"/>
              </a:rPr>
              <a:t>, S. Artikova, K. Thoma*</a:t>
            </a:r>
          </a:p>
          <a:p>
            <a:pPr algn="l"/>
            <a:r>
              <a:rPr lang="de-DE" sz="2000" b="1" dirty="0">
                <a:latin typeface="Arial" panose="020B0604020202020204" pitchFamily="34" charset="0"/>
              </a:rPr>
              <a:t>University </a:t>
            </a:r>
            <a:r>
              <a:rPr lang="de-DE" sz="2000" b="1" dirty="0" err="1">
                <a:latin typeface="Arial" panose="020B0604020202020204" pitchFamily="34" charset="0"/>
              </a:rPr>
              <a:t>of</a:t>
            </a:r>
            <a:r>
              <a:rPr lang="de-DE" sz="2000" b="1" dirty="0">
                <a:latin typeface="Arial" panose="020B0604020202020204" pitchFamily="34" charset="0"/>
              </a:rPr>
              <a:t> Oxford</a:t>
            </a:r>
            <a:r>
              <a:rPr lang="de-DE" sz="2000" dirty="0">
                <a:latin typeface="Arial" panose="020B0604020202020204" pitchFamily="34" charset="0"/>
              </a:rPr>
              <a:t>:</a:t>
            </a:r>
          </a:p>
          <a:p>
            <a:pPr algn="l"/>
            <a:r>
              <a:rPr lang="de-DE" sz="2000" dirty="0">
                <a:latin typeface="Arial" panose="020B0604020202020204" pitchFamily="34" charset="0"/>
              </a:rPr>
              <a:t>A. Oeftiger</a:t>
            </a:r>
          </a:p>
          <a:p>
            <a:pPr algn="l"/>
            <a:r>
              <a:rPr lang="de-DE" sz="2000" b="1" dirty="0">
                <a:latin typeface="Arial" panose="020B0604020202020204" pitchFamily="34" charset="0"/>
              </a:rPr>
              <a:t>LLNL</a:t>
            </a:r>
            <a:r>
              <a:rPr lang="de-DE" sz="2000" dirty="0">
                <a:latin typeface="Arial" panose="020B0604020202020204" pitchFamily="34" charset="0"/>
              </a:rPr>
              <a:t>:</a:t>
            </a:r>
          </a:p>
          <a:p>
            <a:pPr algn="l"/>
            <a:r>
              <a:rPr lang="de-DE" sz="2000" dirty="0">
                <a:latin typeface="Arial" panose="020B0604020202020204" pitchFamily="34" charset="0"/>
              </a:rPr>
              <a:t>W. </a:t>
            </a:r>
            <a:r>
              <a:rPr lang="de-DE" sz="2000" dirty="0" err="1">
                <a:latin typeface="Arial" panose="020B0604020202020204" pitchFamily="34" charset="0"/>
              </a:rPr>
              <a:t>Stem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08770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18C2F8-9A10-4EDB-8D96-9C5FF7BA9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34" y="192999"/>
            <a:ext cx="6988888" cy="519272"/>
          </a:xfrm>
        </p:spPr>
        <p:txBody>
          <a:bodyPr>
            <a:normAutofit/>
          </a:bodyPr>
          <a:lstStyle/>
          <a:p>
            <a:r>
              <a:rPr lang="de-DE" dirty="0"/>
              <a:t>Basic </a:t>
            </a:r>
            <a:r>
              <a:rPr lang="de-DE" dirty="0" err="1"/>
              <a:t>concept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lens</a:t>
            </a:r>
            <a:r>
              <a:rPr lang="de-DE" dirty="0"/>
              <a:t>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F9D70A8-D62F-49A4-8053-DED656C92AF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147" y="1330381"/>
            <a:ext cx="7457874" cy="2633292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C9AAAB6-0523-4428-AAD7-756CE8CCF475}"/>
              </a:ext>
            </a:extLst>
          </p:cNvPr>
          <p:cNvGrpSpPr/>
          <p:nvPr/>
        </p:nvGrpSpPr>
        <p:grpSpPr>
          <a:xfrm>
            <a:off x="-44040" y="4279211"/>
            <a:ext cx="3223961" cy="2214563"/>
            <a:chOff x="7709824" y="4397375"/>
            <a:chExt cx="3223961" cy="2214563"/>
          </a:xfrm>
        </p:grpSpPr>
        <p:sp>
          <p:nvSpPr>
            <p:cNvPr id="4" name="Textfeld 4">
              <a:extLst>
                <a:ext uri="{FF2B5EF4-FFF2-40B4-BE49-F238E27FC236}">
                  <a16:creationId xmlns:a16="http://schemas.microsoft.com/office/drawing/2014/main" id="{B21DF018-0F1E-4D2E-AEBF-D9314F9377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9824" y="4397375"/>
              <a:ext cx="32239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100" b="1" dirty="0">
                  <a:solidFill>
                    <a:srgbClr val="000000"/>
                  </a:solidFill>
                </a:rPr>
                <a:t>Modulation</a:t>
              </a:r>
              <a:r>
                <a:rPr lang="en-US" altLang="de-DE" sz="1100" dirty="0">
                  <a:solidFill>
                    <a:srgbClr val="000000"/>
                  </a:solidFill>
                </a:rPr>
                <a:t> to match longitudinal bunch profiles:</a:t>
              </a:r>
              <a:endParaRPr lang="de-DE" altLang="de-DE" sz="1100" dirty="0">
                <a:solidFill>
                  <a:srgbClr val="000000"/>
                </a:solidFill>
              </a:endParaRPr>
            </a:p>
          </p:txBody>
        </p:sp>
        <p:pic>
          <p:nvPicPr>
            <p:cNvPr id="5" name="Grafik 2">
              <a:extLst>
                <a:ext uri="{FF2B5EF4-FFF2-40B4-BE49-F238E27FC236}">
                  <a16:creationId xmlns:a16="http://schemas.microsoft.com/office/drawing/2014/main" id="{9AB2990F-2714-42A0-A5B8-009EE3359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4989" y="4643438"/>
              <a:ext cx="2308225" cy="196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6EC95AFA-71A7-4ACE-A4A6-F822B2ABC71D}"/>
              </a:ext>
            </a:extLst>
          </p:cNvPr>
          <p:cNvSpPr txBox="1"/>
          <p:nvPr/>
        </p:nvSpPr>
        <p:spPr>
          <a:xfrm>
            <a:off x="1940488" y="3128933"/>
            <a:ext cx="899670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'</a:t>
            </a:r>
            <a:r>
              <a:rPr lang="de-DE" dirty="0" err="1"/>
              <a:t>Toroid</a:t>
            </a:r>
            <a:r>
              <a:rPr lang="de-DE" dirty="0"/>
              <a:t>'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33958ED-D993-44A7-BDC3-8BD11A075095}"/>
              </a:ext>
            </a:extLst>
          </p:cNvPr>
          <p:cNvSpPr txBox="1"/>
          <p:nvPr/>
        </p:nvSpPr>
        <p:spPr>
          <a:xfrm>
            <a:off x="3568518" y="2133751"/>
            <a:ext cx="2929008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dirty="0"/>
              <a:t>Main (</a:t>
            </a:r>
            <a:r>
              <a:rPr lang="de-DE" dirty="0" err="1"/>
              <a:t>interaction</a:t>
            </a:r>
            <a:r>
              <a:rPr lang="de-DE" dirty="0"/>
              <a:t>) Solenoid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12D631-EA40-4C95-95BF-6E1513D25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394" y="4506142"/>
            <a:ext cx="2765218" cy="206451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00784E4-86A6-43BF-ACB8-EBD5A968FE09}"/>
              </a:ext>
            </a:extLst>
          </p:cNvPr>
          <p:cNvSpPr txBox="1"/>
          <p:nvPr/>
        </p:nvSpPr>
        <p:spPr>
          <a:xfrm>
            <a:off x="6743421" y="4279211"/>
            <a:ext cx="2242922" cy="26161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1100" dirty="0" err="1"/>
              <a:t>Reduced</a:t>
            </a:r>
            <a:r>
              <a:rPr lang="de-DE" sz="1100" dirty="0"/>
              <a:t> tune </a:t>
            </a:r>
            <a:r>
              <a:rPr lang="de-DE" sz="1100" dirty="0" err="1"/>
              <a:t>footprint</a:t>
            </a:r>
            <a:r>
              <a:rPr lang="de-DE" sz="1100" dirty="0"/>
              <a:t> (SIS100):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B7D68D9-5B32-4766-B156-0B747E292E26}"/>
              </a:ext>
            </a:extLst>
          </p:cNvPr>
          <p:cNvGrpSpPr/>
          <p:nvPr/>
        </p:nvGrpSpPr>
        <p:grpSpPr>
          <a:xfrm>
            <a:off x="3176161" y="4349453"/>
            <a:ext cx="3296559" cy="2119973"/>
            <a:chOff x="3196709" y="4349453"/>
            <a:chExt cx="3296559" cy="2119973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93F7E607-7A1C-4A70-8B85-5E97FCF04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84407" y="4756811"/>
              <a:ext cx="2822927" cy="656577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D5E1DDA-40D6-4B1E-8252-16326E06A0C9}"/>
                </a:ext>
              </a:extLst>
            </p:cNvPr>
            <p:cNvSpPr txBox="1"/>
            <p:nvPr/>
          </p:nvSpPr>
          <p:spPr>
            <a:xfrm>
              <a:off x="3230152" y="4349453"/>
              <a:ext cx="2326278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dirty="0">
                  <a:solidFill>
                    <a:srgbClr val="00B050"/>
                  </a:solidFill>
                </a:rPr>
                <a:t>Primary</a:t>
              </a:r>
              <a:r>
                <a:rPr lang="de-DE" dirty="0"/>
                <a:t> </a:t>
              </a:r>
              <a:r>
                <a:rPr lang="de-DE" dirty="0">
                  <a:solidFill>
                    <a:srgbClr val="00B050"/>
                  </a:solidFill>
                </a:rPr>
                <a:t>beam</a:t>
              </a:r>
              <a:r>
                <a:rPr lang="de-DE" dirty="0"/>
                <a:t> (</a:t>
              </a:r>
              <a:r>
                <a:rPr lang="de-DE" dirty="0" err="1"/>
                <a:t>ions</a:t>
              </a:r>
              <a:r>
                <a:rPr lang="de-DE" dirty="0"/>
                <a:t>):</a:t>
              </a: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EF993625-5A70-405A-88DA-E8538C3C1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87719" y="5816130"/>
              <a:ext cx="3205549" cy="653296"/>
            </a:xfrm>
            <a:prstGeom prst="rect">
              <a:avLst/>
            </a:prstGeom>
          </p:spPr>
        </p:pic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373C88F0-D147-4B9C-AB11-F45AA57F5CDE}"/>
                </a:ext>
              </a:extLst>
            </p:cNvPr>
            <p:cNvSpPr txBox="1"/>
            <p:nvPr/>
          </p:nvSpPr>
          <p:spPr>
            <a:xfrm>
              <a:off x="3196709" y="5444193"/>
              <a:ext cx="304442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dirty="0" err="1"/>
                <a:t>Compensation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r>
                <a:rPr lang="de-DE" dirty="0"/>
                <a:t> </a:t>
              </a:r>
              <a:r>
                <a:rPr lang="de-DE" dirty="0" err="1">
                  <a:solidFill>
                    <a:srgbClr val="0070C0"/>
                  </a:solidFill>
                </a:rPr>
                <a:t>electrons</a:t>
              </a:r>
              <a:r>
                <a:rPr lang="de-DE" dirty="0"/>
                <a:t>:</a:t>
              </a:r>
            </a:p>
          </p:txBody>
        </p:sp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FABE8A82-E877-4BCE-8E9D-E783457BFFE8}"/>
              </a:ext>
            </a:extLst>
          </p:cNvPr>
          <p:cNvSpPr txBox="1"/>
          <p:nvPr/>
        </p:nvSpPr>
        <p:spPr>
          <a:xfrm>
            <a:off x="3802838" y="3237319"/>
            <a:ext cx="2501006" cy="40011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/>
              <a:t>Just </a:t>
            </a:r>
            <a:r>
              <a:rPr lang="de-DE" sz="1000" dirty="0" err="1"/>
              <a:t>enough</a:t>
            </a:r>
            <a:r>
              <a:rPr lang="de-DE" sz="1000" dirty="0"/>
              <a:t> </a:t>
            </a:r>
            <a:r>
              <a:rPr lang="de-DE" sz="1000" dirty="0">
                <a:sym typeface="Symbol" panose="05050102010706020507" pitchFamily="18" charset="2"/>
              </a:rPr>
              <a:t>E (</a:t>
            </a:r>
            <a:r>
              <a:rPr lang="de-DE" sz="1000" dirty="0" err="1">
                <a:sym typeface="Symbol" panose="05050102010706020507" pitchFamily="18" charset="2"/>
              </a:rPr>
              <a:t>ion</a:t>
            </a:r>
            <a:r>
              <a:rPr lang="de-DE" sz="1000" dirty="0">
                <a:sym typeface="Symbol" panose="05050102010706020507" pitchFamily="18" charset="2"/>
              </a:rPr>
              <a:t> - e</a:t>
            </a:r>
            <a:r>
              <a:rPr lang="de-DE" sz="1000" baseline="30000" dirty="0">
                <a:sym typeface="Symbol" panose="05050102010706020507" pitchFamily="18" charset="2"/>
              </a:rPr>
              <a:t>-</a:t>
            </a:r>
            <a:r>
              <a:rPr lang="de-DE" sz="1000" dirty="0">
                <a:sym typeface="Symbol" panose="05050102010706020507" pitchFamily="18" charset="2"/>
              </a:rPr>
              <a:t>) </a:t>
            </a:r>
            <a:r>
              <a:rPr lang="de-DE" sz="1000" dirty="0" err="1">
                <a:sym typeface="Symbol" panose="05050102010706020507" pitchFamily="18" charset="2"/>
              </a:rPr>
              <a:t>to</a:t>
            </a:r>
            <a:r>
              <a:rPr lang="de-DE" sz="1000" dirty="0">
                <a:sym typeface="Symbol" panose="05050102010706020507" pitchFamily="18" charset="2"/>
              </a:rPr>
              <a:t> </a:t>
            </a:r>
            <a:r>
              <a:rPr lang="de-DE" sz="1000" dirty="0" err="1">
                <a:sym typeface="Symbol" panose="05050102010706020507" pitchFamily="18" charset="2"/>
              </a:rPr>
              <a:t>avoid</a:t>
            </a:r>
            <a:r>
              <a:rPr lang="de-DE" sz="1000" dirty="0">
                <a:sym typeface="Symbol" panose="05050102010706020507" pitchFamily="18" charset="2"/>
              </a:rPr>
              <a:t> </a:t>
            </a:r>
            <a:r>
              <a:rPr lang="de-DE" sz="1000" dirty="0" err="1">
                <a:sym typeface="Symbol" panose="05050102010706020507" pitchFamily="18" charset="2"/>
              </a:rPr>
              <a:t>cooling</a:t>
            </a:r>
            <a:endParaRPr lang="de-DE" sz="1000" dirty="0">
              <a:sym typeface="Symbol" panose="05050102010706020507" pitchFamily="18" charset="2"/>
            </a:endParaRPr>
          </a:p>
          <a:p>
            <a:pPr algn="ctr"/>
            <a:r>
              <a:rPr lang="de-DE" sz="1000" dirty="0" err="1">
                <a:sym typeface="Symbol" panose="05050102010706020507" pitchFamily="18" charset="2"/>
              </a:rPr>
              <a:t>the</a:t>
            </a:r>
            <a:r>
              <a:rPr lang="de-DE" sz="1000" dirty="0">
                <a:sym typeface="Symbol" panose="05050102010706020507" pitchFamily="18" charset="2"/>
              </a:rPr>
              <a:t> </a:t>
            </a:r>
            <a:r>
              <a:rPr lang="de-DE" sz="1000" dirty="0" err="1">
                <a:sym typeface="Symbol" panose="05050102010706020507" pitchFamily="18" charset="2"/>
              </a:rPr>
              <a:t>primary</a:t>
            </a:r>
            <a:r>
              <a:rPr lang="de-DE" sz="1000" dirty="0">
                <a:sym typeface="Symbol" panose="05050102010706020507" pitchFamily="18" charset="2"/>
              </a:rPr>
              <a:t> beam </a:t>
            </a:r>
            <a:endParaRPr lang="de-DE" sz="10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83AFA04-64F0-42B6-B0F3-0931B2D3C53F}"/>
              </a:ext>
            </a:extLst>
          </p:cNvPr>
          <p:cNvSpPr txBox="1"/>
          <p:nvPr/>
        </p:nvSpPr>
        <p:spPr>
          <a:xfrm>
            <a:off x="7209322" y="3089906"/>
            <a:ext cx="899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'</a:t>
            </a:r>
            <a:r>
              <a:rPr lang="de-DE" dirty="0" err="1"/>
              <a:t>Toroid</a:t>
            </a:r>
            <a:r>
              <a:rPr lang="de-DE" dirty="0"/>
              <a:t>'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CE6B75B-9402-4C36-B251-15F3D6D32A33}"/>
              </a:ext>
            </a:extLst>
          </p:cNvPr>
          <p:cNvSpPr txBox="1"/>
          <p:nvPr/>
        </p:nvSpPr>
        <p:spPr>
          <a:xfrm>
            <a:off x="176455" y="2513832"/>
            <a:ext cx="1250663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b="1" dirty="0">
                <a:solidFill>
                  <a:srgbClr val="00B050"/>
                </a:solidFill>
              </a:rPr>
              <a:t>Primary beam: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107588B-D0A7-4158-BCF9-B98EC98E7D1D}"/>
              </a:ext>
            </a:extLst>
          </p:cNvPr>
          <p:cNvSpPr txBox="1"/>
          <p:nvPr/>
        </p:nvSpPr>
        <p:spPr>
          <a:xfrm>
            <a:off x="7209233" y="1642993"/>
            <a:ext cx="856325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Solenoids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AEA1055-68C0-4371-A578-8C8115422DE5}"/>
              </a:ext>
            </a:extLst>
          </p:cNvPr>
          <p:cNvSpPr txBox="1"/>
          <p:nvPr/>
        </p:nvSpPr>
        <p:spPr>
          <a:xfrm>
            <a:off x="1971808" y="1610020"/>
            <a:ext cx="907621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Solenoids</a:t>
            </a:r>
            <a:r>
              <a:rPr lang="de-DE" sz="1200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endParaRPr lang="de-DE" sz="12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250DCA8-6074-40FF-A996-7E4C38168375}"/>
              </a:ext>
            </a:extLst>
          </p:cNvPr>
          <p:cNvSpPr/>
          <p:nvPr/>
        </p:nvSpPr>
        <p:spPr>
          <a:xfrm>
            <a:off x="3217257" y="4089115"/>
            <a:ext cx="5885807" cy="24815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F6AD0D5-91AD-42E0-9295-1BC0E77C0991}"/>
              </a:ext>
            </a:extLst>
          </p:cNvPr>
          <p:cNvSpPr txBox="1"/>
          <p:nvPr/>
        </p:nvSpPr>
        <p:spPr>
          <a:xfrm>
            <a:off x="6635116" y="4098152"/>
            <a:ext cx="2084225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i="1" dirty="0">
                <a:solidFill>
                  <a:prstClr val="white">
                    <a:lumMod val="50000"/>
                  </a:prstClr>
                </a:solidFill>
                <a:latin typeface="Arial"/>
              </a:rPr>
              <a:t>Artikova, Boine-Frankenheim </a:t>
            </a: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al., 2021:</a:t>
            </a:r>
            <a:endParaRPr kumimoji="0" lang="de-DE" sz="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8D30589D-2C68-4924-8F89-06DB7B5014B8}"/>
              </a:ext>
            </a:extLst>
          </p:cNvPr>
          <p:cNvSpPr txBox="1"/>
          <p:nvPr/>
        </p:nvSpPr>
        <p:spPr>
          <a:xfrm>
            <a:off x="381791" y="900652"/>
            <a:ext cx="71563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/>
              <a:t>1</a:t>
            </a:r>
            <a:r>
              <a:rPr lang="de-DE" sz="1400" baseline="30000" dirty="0"/>
              <a:t>st</a:t>
            </a:r>
            <a:r>
              <a:rPr lang="de-DE" sz="1400" dirty="0"/>
              <a:t> </a:t>
            </a:r>
            <a:r>
              <a:rPr lang="de-DE" sz="1400" dirty="0" err="1"/>
              <a:t>publication</a:t>
            </a:r>
            <a:r>
              <a:rPr lang="de-DE" sz="1400" dirty="0"/>
              <a:t>:  </a:t>
            </a:r>
            <a:r>
              <a:rPr lang="de-DE" sz="1400" dirty="0" err="1"/>
              <a:t>Burov</a:t>
            </a:r>
            <a:r>
              <a:rPr lang="de-DE" sz="1400" dirty="0"/>
              <a:t> et al., FERMILAB-TM-2125, September 2000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70F22A2-4716-4049-BC88-E0154A81DA3A}"/>
              </a:ext>
            </a:extLst>
          </p:cNvPr>
          <p:cNvSpPr txBox="1"/>
          <p:nvPr/>
        </p:nvSpPr>
        <p:spPr>
          <a:xfrm>
            <a:off x="6953189" y="6591475"/>
            <a:ext cx="25242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r>
              <a:rPr lang="de-DE" sz="1600" baseline="30000" dirty="0"/>
              <a:t> "</a:t>
            </a:r>
            <a:r>
              <a:rPr lang="de-DE" sz="1600" baseline="30000" dirty="0" err="1"/>
              <a:t>Gun</a:t>
            </a:r>
            <a:r>
              <a:rPr lang="de-DE" sz="1600" baseline="30000" dirty="0"/>
              <a:t>" and "</a:t>
            </a:r>
            <a:r>
              <a:rPr lang="de-DE" sz="1600" baseline="30000" dirty="0" err="1"/>
              <a:t>expansion</a:t>
            </a:r>
            <a:r>
              <a:rPr lang="de-DE" sz="1600" baseline="30000" dirty="0"/>
              <a:t>" </a:t>
            </a:r>
            <a:r>
              <a:rPr lang="de-DE" sz="1600" baseline="30000" dirty="0" err="1"/>
              <a:t>solenoid</a:t>
            </a:r>
            <a:endParaRPr lang="de-DE" sz="1600" dirty="0"/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65187A1E-DC6A-4612-BFC1-E595FEFF4AF7}"/>
              </a:ext>
            </a:extLst>
          </p:cNvPr>
          <p:cNvSpPr/>
          <p:nvPr/>
        </p:nvSpPr>
        <p:spPr>
          <a:xfrm>
            <a:off x="4029074" y="5926932"/>
            <a:ext cx="133351" cy="48993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6449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3F1B6-BA5D-4424-B6D0-1B9264DD9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105963"/>
            <a:ext cx="5584535" cy="787557"/>
          </a:xfrm>
        </p:spPr>
        <p:txBody>
          <a:bodyPr/>
          <a:lstStyle/>
          <a:p>
            <a:r>
              <a:rPr lang="de-DE" dirty="0"/>
              <a:t>Motivation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D7170B7-912F-4597-A82B-BE109C615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51" y="1732841"/>
            <a:ext cx="4990767" cy="34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Inhaltsplatzhalter 3">
            <a:extLst>
              <a:ext uri="{FF2B5EF4-FFF2-40B4-BE49-F238E27FC236}">
                <a16:creationId xmlns:a16="http://schemas.microsoft.com/office/drawing/2014/main" id="{4793101F-214E-459A-84E0-142D2C08FE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953838"/>
              </p:ext>
            </p:extLst>
          </p:nvPr>
        </p:nvGraphicFramePr>
        <p:xfrm>
          <a:off x="5595565" y="2266614"/>
          <a:ext cx="2878252" cy="16376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85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1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1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10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162">
                <a:tc gridSpan="6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100" b="0" baseline="0" dirty="0">
                          <a:solidFill>
                            <a:schemeClr val="tx1"/>
                          </a:solidFill>
                        </a:rPr>
                        <a:t>Primary Beam Intensities at GSI and FAIR</a:t>
                      </a:r>
                      <a:endParaRPr lang="en-GB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25200" marB="25200" anchor="ctr"/>
                </a:tc>
                <a:tc hMerge="1">
                  <a:txBody>
                    <a:bodyPr/>
                    <a:lstStyle/>
                    <a:p>
                      <a:endParaRPr lang="en-GB" sz="2400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31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GB" sz="1000" i="1" dirty="0"/>
                    </a:p>
                  </a:txBody>
                  <a:tcPr marL="54000" marR="54000" marT="25200" marB="25200" anchor="ctr"/>
                </a:tc>
                <a:tc hMerge="1">
                  <a:txBody>
                    <a:bodyPr/>
                    <a:lstStyle/>
                    <a:p>
                      <a:endParaRPr lang="en-GB" sz="2000" i="1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de-DE" sz="1000" dirty="0"/>
                        <a:t>p</a:t>
                      </a:r>
                      <a:endParaRPr lang="en-GB" sz="1000" i="1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de-DE" sz="1000" dirty="0"/>
                        <a:t>Ar</a:t>
                      </a:r>
                      <a:endParaRPr lang="en-GB" sz="100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dirty="0" err="1"/>
                        <a:t>Xe</a:t>
                      </a:r>
                      <a:endParaRPr lang="en-GB" sz="100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dirty="0"/>
                        <a:t>U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31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Charge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number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GSI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18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48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73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3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i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FAIR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1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10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21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/>
                        <a:t>28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31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Energy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[GeV/u]</a:t>
                      </a:r>
                      <a:endParaRPr lang="de-DE" sz="1000" i="0" dirty="0"/>
                    </a:p>
                  </a:txBody>
                  <a:tcPr marL="54000" marR="54000" marT="25200" marB="252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GSI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4.7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1.7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1.3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1.0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23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i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FAIR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28.8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/>
                        <a:t>6.6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/>
                        <a:t>4.0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/>
                        <a:t>2.7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231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Intensity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[Ions/s]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GSI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</a:t>
                      </a:r>
                      <a:r>
                        <a:rPr lang="en-US" sz="10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>
                          <a:solidFill>
                            <a:srgbClr val="FF0000"/>
                          </a:solidFill>
                        </a:rPr>
                        <a:t>8·10</a:t>
                      </a:r>
                      <a:r>
                        <a:rPr lang="en-GB" sz="1000" b="1" baseline="30000" dirty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en-GB" sz="1000" b="1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2·10</a:t>
                      </a:r>
                      <a:r>
                        <a:rPr lang="en-GB" sz="10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</a:t>
                      </a:r>
                      <a:endParaRPr lang="en-GB" sz="10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4·10</a:t>
                      </a:r>
                      <a:r>
                        <a:rPr lang="en-GB" sz="10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</a:t>
                      </a:r>
                      <a:endParaRPr lang="en-GB" sz="10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23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i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FAIR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sz="1000" b="1" baseline="30000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de-DE" sz="10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GB" sz="1000" b="1" baseline="30000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GB" sz="1000" b="1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5·10</a:t>
                      </a:r>
                      <a:r>
                        <a:rPr lang="en-GB" sz="1000" b="1" baseline="300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en-GB" sz="1000" b="1" baseline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3·10</a:t>
                      </a:r>
                      <a:r>
                        <a:rPr lang="en-GB" sz="1000" b="1" baseline="300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en-GB" sz="1000" b="1" baseline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Inhaltsplatzhalter 40">
            <a:extLst>
              <a:ext uri="{FF2B5EF4-FFF2-40B4-BE49-F238E27FC236}">
                <a16:creationId xmlns:a16="http://schemas.microsoft.com/office/drawing/2014/main" id="{DB85CFAA-DD3A-41F1-ABC3-34C02CB028EB}"/>
              </a:ext>
            </a:extLst>
          </p:cNvPr>
          <p:cNvSpPr txBox="1">
            <a:spLocks/>
          </p:cNvSpPr>
          <p:nvPr/>
        </p:nvSpPr>
        <p:spPr>
          <a:xfrm>
            <a:off x="5039832" y="1414841"/>
            <a:ext cx="4104168" cy="646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800" indent="-177800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400" dirty="0" smtClean="0">
                <a:solidFill>
                  <a:srgbClr val="333333"/>
                </a:solidFill>
                <a:latin typeface="Arial"/>
                <a:cs typeface="Arial"/>
              </a:defRPr>
            </a:lvl1pPr>
            <a:lvl2pPr marL="355600" lvl="1" indent="-177800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200" dirty="0" smtClean="0">
                <a:solidFill>
                  <a:srgbClr val="333333"/>
                </a:solidFill>
                <a:latin typeface="Arial"/>
                <a:cs typeface="Arial"/>
              </a:defRPr>
            </a:lvl2pPr>
            <a:lvl3pPr marL="539750" indent="-184150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100" dirty="0" smtClean="0">
                <a:solidFill>
                  <a:srgbClr val="333333"/>
                </a:solidFill>
                <a:latin typeface="Arial"/>
                <a:cs typeface="Arial"/>
              </a:defRPr>
            </a:lvl3pPr>
            <a:lvl4pPr marL="719138" indent="-179388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050" dirty="0" smtClean="0">
                <a:solidFill>
                  <a:srgbClr val="333333"/>
                </a:solidFill>
                <a:latin typeface="Arial"/>
                <a:cs typeface="Arial"/>
              </a:defRPr>
            </a:lvl4pPr>
            <a:lvl5pPr marL="896938" indent="-177800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000" dirty="0">
                <a:solidFill>
                  <a:srgbClr val="333333"/>
                </a:solidFill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sz="1100" dirty="0"/>
              <a:t>FAIR designed to increase intensity limits of GSI:</a:t>
            </a:r>
          </a:p>
          <a:p>
            <a:pPr lvl="1"/>
            <a:r>
              <a:rPr lang="en-US" sz="1000" dirty="0"/>
              <a:t>Primary beam intensities up by factor 10-100</a:t>
            </a:r>
          </a:p>
          <a:p>
            <a:pPr lvl="1"/>
            <a:r>
              <a:rPr lang="en-US" sz="1000" dirty="0"/>
              <a:t>Lower charge states to avoid </a:t>
            </a:r>
            <a:r>
              <a:rPr lang="en-US" sz="1000" b="1" dirty="0">
                <a:solidFill>
                  <a:srgbClr val="FF0000"/>
                </a:solidFill>
              </a:rPr>
              <a:t>space charge limit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07A29DC-95FA-475C-BAE1-5FFCA8529F9D}"/>
              </a:ext>
            </a:extLst>
          </p:cNvPr>
          <p:cNvSpPr txBox="1"/>
          <p:nvPr/>
        </p:nvSpPr>
        <p:spPr>
          <a:xfrm>
            <a:off x="277938" y="1394287"/>
            <a:ext cx="4039760" cy="33855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600" b="1" dirty="0"/>
              <a:t>GSI</a:t>
            </a:r>
            <a:r>
              <a:rPr lang="de-DE" sz="1600" dirty="0"/>
              <a:t> </a:t>
            </a:r>
            <a:r>
              <a:rPr lang="de-DE" sz="1600" dirty="0" err="1"/>
              <a:t>facility</a:t>
            </a:r>
            <a:r>
              <a:rPr lang="de-DE" sz="1600" dirty="0"/>
              <a:t>…                </a:t>
            </a:r>
            <a:r>
              <a:rPr lang="de-DE" sz="1600" dirty="0" err="1"/>
              <a:t>as</a:t>
            </a:r>
            <a:r>
              <a:rPr lang="de-DE" sz="1600" dirty="0"/>
              <a:t> </a:t>
            </a:r>
            <a:r>
              <a:rPr lang="de-DE" sz="1600" dirty="0" err="1"/>
              <a:t>injector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b="1" dirty="0">
                <a:solidFill>
                  <a:srgbClr val="FF0000"/>
                </a:solidFill>
              </a:rPr>
              <a:t>FAIR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4BE4F96-ECCA-4EC4-A562-5BC9379D56D1}"/>
              </a:ext>
            </a:extLst>
          </p:cNvPr>
          <p:cNvSpPr txBox="1"/>
          <p:nvPr/>
        </p:nvSpPr>
        <p:spPr>
          <a:xfrm>
            <a:off x="-14706" y="5520269"/>
            <a:ext cx="550110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just"/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"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Numerical studies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for SIS100 have shown that a few symmetrically distributed electron lenses could increase the space-charge limit by up to 50%, while a larger number potentially enables increase up to x 2"  </a:t>
            </a:r>
            <a:r>
              <a:rPr lang="en-US" sz="12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[1]</a:t>
            </a:r>
            <a:endParaRPr lang="de-DE" sz="1200" b="1" dirty="0">
              <a:solidFill>
                <a:srgbClr val="0070C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28DE737-B8D0-4129-A6BA-AA2CD2233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310" y="4285335"/>
            <a:ext cx="2942892" cy="231879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F04DF11-8810-492E-9134-890C06AAF900}"/>
              </a:ext>
            </a:extLst>
          </p:cNvPr>
          <p:cNvSpPr txBox="1"/>
          <p:nvPr/>
        </p:nvSpPr>
        <p:spPr>
          <a:xfrm>
            <a:off x="-17347" y="6222716"/>
            <a:ext cx="4761895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800" b="1" dirty="0">
                <a:solidFill>
                  <a:srgbClr val="0070C0"/>
                </a:solidFill>
              </a:rPr>
              <a:t>[1]</a:t>
            </a:r>
            <a:r>
              <a:rPr lang="de-DE" sz="800" dirty="0"/>
              <a:t>  </a:t>
            </a:r>
            <a:r>
              <a:rPr lang="en-US" sz="800" dirty="0">
                <a:effectLst/>
                <a:ea typeface="DengXian" panose="02010600030101010101" pitchFamily="2" charset="-122"/>
              </a:rPr>
              <a:t>A. Oeftiger and O. Boine-Frankenheim, “Pulsed Electron Lenses for Space Charge Mitigation”, Phys. Rev. Lett., vol. 132, p. 175001, 2024, </a:t>
            </a:r>
            <a:r>
              <a:rPr lang="en-US" sz="800" dirty="0" err="1">
                <a:effectLst/>
                <a:ea typeface="DengXian" panose="02010600030101010101" pitchFamily="2" charset="-122"/>
              </a:rPr>
              <a:t>doi</a:t>
            </a:r>
            <a:r>
              <a:rPr lang="en-US" sz="800" dirty="0">
                <a:effectLst/>
                <a:ea typeface="DengXian" panose="02010600030101010101" pitchFamily="2" charset="-122"/>
              </a:rPr>
              <a:t>: 10.1103/PhysRevLett.132.175001</a:t>
            </a:r>
            <a:endParaRPr lang="de-DE" sz="8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23F9423-1341-4AD9-B998-2EB1886060E6}"/>
              </a:ext>
            </a:extLst>
          </p:cNvPr>
          <p:cNvSpPr txBox="1"/>
          <p:nvPr/>
        </p:nvSpPr>
        <p:spPr>
          <a:xfrm>
            <a:off x="6933563" y="4098152"/>
            <a:ext cx="1276310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Oeftiger et al., 2024  </a:t>
            </a:r>
            <a:r>
              <a:rPr kumimoji="0" lang="de-DE" sz="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[1]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B06BAA9-FA67-4995-BEE1-C6C56561D7D0}"/>
              </a:ext>
            </a:extLst>
          </p:cNvPr>
          <p:cNvSpPr/>
          <p:nvPr/>
        </p:nvSpPr>
        <p:spPr>
          <a:xfrm>
            <a:off x="2171704" y="3657605"/>
            <a:ext cx="330614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65ACFAC-A62E-4682-B5DC-155C4BAC0DAF}"/>
              </a:ext>
            </a:extLst>
          </p:cNvPr>
          <p:cNvSpPr/>
          <p:nvPr/>
        </p:nvSpPr>
        <p:spPr>
          <a:xfrm>
            <a:off x="2328867" y="3357560"/>
            <a:ext cx="330614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CCECDC77-8C33-4D31-BD48-C17137433554}"/>
              </a:ext>
            </a:extLst>
          </p:cNvPr>
          <p:cNvSpPr/>
          <p:nvPr/>
        </p:nvSpPr>
        <p:spPr>
          <a:xfrm>
            <a:off x="2309815" y="4676779"/>
            <a:ext cx="187740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D86D5AF7-222F-4716-961F-8A597F0B06A8}"/>
              </a:ext>
            </a:extLst>
          </p:cNvPr>
          <p:cNvCxnSpPr>
            <a:cxnSpLocks/>
          </p:cNvCxnSpPr>
          <p:nvPr/>
        </p:nvCxnSpPr>
        <p:spPr>
          <a:xfrm>
            <a:off x="2516607" y="3705226"/>
            <a:ext cx="123822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65CA171E-B484-4351-AF3C-229AA183D68B}"/>
              </a:ext>
            </a:extLst>
          </p:cNvPr>
          <p:cNvSpPr/>
          <p:nvPr/>
        </p:nvSpPr>
        <p:spPr>
          <a:xfrm>
            <a:off x="3543300" y="4098152"/>
            <a:ext cx="328611" cy="2785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16D5071-875D-426C-8698-5250AF2B0C3D}"/>
              </a:ext>
            </a:extLst>
          </p:cNvPr>
          <p:cNvSpPr txBox="1"/>
          <p:nvPr/>
        </p:nvSpPr>
        <p:spPr>
          <a:xfrm>
            <a:off x="182551" y="4831744"/>
            <a:ext cx="1241045" cy="338554"/>
          </a:xfrm>
          <a:prstGeom prst="rect">
            <a:avLst/>
          </a:prstGeom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endParaRPr lang="de-DE" sz="800" dirty="0"/>
          </a:p>
          <a:p>
            <a:pPr algn="l"/>
            <a:r>
              <a:rPr lang="de-DE" sz="800" dirty="0" err="1"/>
              <a:t>Later</a:t>
            </a:r>
            <a:r>
              <a:rPr lang="de-DE" sz="800" dirty="0"/>
              <a:t> </a:t>
            </a:r>
            <a:r>
              <a:rPr lang="de-DE" sz="800" dirty="0" err="1"/>
              <a:t>module</a:t>
            </a:r>
            <a:r>
              <a:rPr lang="de-DE" sz="800" dirty="0"/>
              <a:t> (</a:t>
            </a:r>
            <a:r>
              <a:rPr lang="de-DE" sz="800" b="1" dirty="0"/>
              <a:t>&gt;</a:t>
            </a:r>
            <a:r>
              <a:rPr lang="de-DE" sz="800" dirty="0"/>
              <a:t> 2028)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AD4F08E0-E506-4C72-AD54-B01F532E0C80}"/>
              </a:ext>
            </a:extLst>
          </p:cNvPr>
          <p:cNvSpPr/>
          <p:nvPr/>
        </p:nvSpPr>
        <p:spPr>
          <a:xfrm>
            <a:off x="250587" y="5014363"/>
            <a:ext cx="1054338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A82C926C-BAA1-4439-8433-DF58028F5594}"/>
              </a:ext>
            </a:extLst>
          </p:cNvPr>
          <p:cNvSpPr/>
          <p:nvPr/>
        </p:nvSpPr>
        <p:spPr>
          <a:xfrm>
            <a:off x="5495632" y="5735780"/>
            <a:ext cx="378695" cy="230909"/>
          </a:xfrm>
          <a:prstGeom prst="rightArrow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5193932-528F-4EBB-8E77-F39DB000FF7B}"/>
              </a:ext>
            </a:extLst>
          </p:cNvPr>
          <p:cNvSpPr/>
          <p:nvPr/>
        </p:nvSpPr>
        <p:spPr>
          <a:xfrm>
            <a:off x="1262054" y="2433621"/>
            <a:ext cx="330614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462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feld 58"/>
          <p:cNvSpPr txBox="1"/>
          <p:nvPr/>
        </p:nvSpPr>
        <p:spPr>
          <a:xfrm>
            <a:off x="4530320" y="4703443"/>
            <a:ext cx="377576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dirty="0">
                <a:solidFill>
                  <a:prstClr val="black"/>
                </a:solidFill>
                <a:latin typeface="Arial"/>
              </a:rPr>
              <a:t>Ion beam </a:t>
            </a:r>
            <a:r>
              <a:rPr kumimoji="0" lang="de-DE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envelopes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e</a:t>
            </a:r>
            <a:r>
              <a:rPr kumimoji="0" lang="de-DE" sz="11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lens</a:t>
            </a:r>
            <a:r>
              <a:rPr lang="de-DE" sz="1100" dirty="0">
                <a:solidFill>
                  <a:prstClr val="black"/>
                </a:solidFill>
                <a:latin typeface="Arial"/>
              </a:rPr>
              <a:t> </a:t>
            </a:r>
            <a:r>
              <a:rPr lang="de-DE" sz="1100" dirty="0" err="1">
                <a:solidFill>
                  <a:prstClr val="black"/>
                </a:solidFill>
                <a:latin typeface="Arial"/>
              </a:rPr>
              <a:t>section</a:t>
            </a:r>
            <a:r>
              <a:rPr lang="de-DE" sz="1100" dirty="0">
                <a:solidFill>
                  <a:prstClr val="black"/>
                </a:solidFill>
                <a:latin typeface="Arial"/>
              </a:rPr>
              <a:t> (ELEGANT code):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-21844" y="1368450"/>
            <a:ext cx="3908761" cy="5052006"/>
          </a:xfrm>
        </p:spPr>
        <p:txBody>
          <a:bodyPr>
            <a:normAutofit/>
          </a:bodyPr>
          <a:lstStyle/>
          <a:p>
            <a:r>
              <a:rPr lang="en-US" b="1" dirty="0"/>
              <a:t>Synchrotron Cycle</a:t>
            </a:r>
          </a:p>
          <a:p>
            <a:pPr marL="177800" lvl="1" indent="0">
              <a:buNone/>
            </a:pPr>
            <a:endParaRPr lang="en-US" sz="1100" i="1" dirty="0"/>
          </a:p>
          <a:p>
            <a:pPr lvl="1"/>
            <a:r>
              <a:rPr lang="en-US" i="1" dirty="0"/>
              <a:t>Parameters determining modulation to superimpose ion and e</a:t>
            </a:r>
            <a:r>
              <a:rPr lang="en-US" i="1" baseline="30000" dirty="0"/>
              <a:t>-</a:t>
            </a:r>
            <a:r>
              <a:rPr lang="en-US" i="1" dirty="0"/>
              <a:t> bunches</a:t>
            </a:r>
          </a:p>
          <a:p>
            <a:pPr lvl="2"/>
            <a:r>
              <a:rPr lang="en-US" dirty="0">
                <a:highlight>
                  <a:srgbClr val="FFFF00"/>
                </a:highlight>
              </a:rPr>
              <a:t>Tune spread</a:t>
            </a:r>
            <a:r>
              <a:rPr lang="en-US" dirty="0"/>
              <a:t> peaks shortly after start of ramp</a:t>
            </a:r>
          </a:p>
          <a:p>
            <a:pPr lvl="2"/>
            <a:r>
              <a:rPr lang="en-US" b="1" dirty="0">
                <a:solidFill>
                  <a:srgbClr val="00B0F0"/>
                </a:solidFill>
              </a:rPr>
              <a:t>Cavity RF</a:t>
            </a:r>
            <a:r>
              <a:rPr lang="en-US" dirty="0"/>
              <a:t> and </a:t>
            </a:r>
            <a:r>
              <a:rPr lang="en-US" dirty="0">
                <a:sym typeface="Symbol" panose="05050102010706020507" pitchFamily="18" charset="2"/>
              </a:rPr>
              <a:t>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bunch length</a:t>
            </a:r>
            <a:r>
              <a:rPr lang="en-US" dirty="0"/>
              <a:t> vary strongly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b="1" dirty="0"/>
              <a:t>Electron Lens Design</a:t>
            </a:r>
          </a:p>
          <a:p>
            <a:pPr marL="177800" lvl="1" indent="0">
              <a:buNone/>
            </a:pPr>
            <a:endParaRPr lang="en-US" sz="1100" i="1" dirty="0"/>
          </a:p>
          <a:p>
            <a:pPr lvl="1"/>
            <a:r>
              <a:rPr lang="en-US" i="1" dirty="0"/>
              <a:t>RF-modulated e</a:t>
            </a:r>
            <a:r>
              <a:rPr lang="en-US" i="1" baseline="30000" dirty="0"/>
              <a:t>-</a:t>
            </a:r>
            <a:r>
              <a:rPr lang="en-US" i="1" dirty="0"/>
              <a:t> gun</a:t>
            </a:r>
          </a:p>
          <a:p>
            <a:pPr lvl="2"/>
            <a:r>
              <a:rPr lang="en-US" dirty="0"/>
              <a:t>Up to 15 A (peak) electron beam current for space charge compensation</a:t>
            </a:r>
          </a:p>
          <a:p>
            <a:pPr lvl="2"/>
            <a:r>
              <a:rPr lang="en-US" dirty="0"/>
              <a:t>0.4 - 1 MHz to follow longitudinal </a:t>
            </a:r>
            <a:r>
              <a:rPr lang="en-US" b="1" dirty="0"/>
              <a:t>bunch profile</a:t>
            </a:r>
            <a:r>
              <a:rPr lang="en-US" dirty="0"/>
              <a:t>, required bandwidth 10 MHz </a:t>
            </a:r>
          </a:p>
          <a:p>
            <a:pPr lvl="2"/>
            <a:r>
              <a:rPr lang="en-US" dirty="0"/>
              <a:t>Transverse homogeneous </a:t>
            </a:r>
            <a:r>
              <a:rPr lang="en-US" b="1" dirty="0">
                <a:solidFill>
                  <a:schemeClr val="accent6"/>
                </a:solidFill>
              </a:rPr>
              <a:t>e</a:t>
            </a:r>
            <a:r>
              <a:rPr lang="en-US" b="1" baseline="30000" dirty="0">
                <a:solidFill>
                  <a:schemeClr val="accent6"/>
                </a:solidFill>
              </a:rPr>
              <a:t>-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>
                <a:solidFill>
                  <a:schemeClr val="accent6"/>
                </a:solidFill>
              </a:rPr>
              <a:t>beam</a:t>
            </a:r>
            <a:r>
              <a:rPr lang="en-US" dirty="0"/>
              <a:t> density with </a:t>
            </a:r>
            <a:r>
              <a:rPr lang="en-US" b="1" dirty="0">
                <a:solidFill>
                  <a:schemeClr val="accent6"/>
                </a:solidFill>
              </a:rPr>
              <a:t>circular</a:t>
            </a:r>
            <a:r>
              <a:rPr lang="en-US" dirty="0"/>
              <a:t> cross section</a:t>
            </a:r>
          </a:p>
          <a:p>
            <a:pPr marL="355600" lvl="2" indent="0">
              <a:buNone/>
            </a:pPr>
            <a:endParaRPr lang="en-US" dirty="0"/>
          </a:p>
          <a:p>
            <a:pPr lvl="1"/>
            <a:r>
              <a:rPr lang="en-US" i="1" dirty="0"/>
              <a:t>Collector</a:t>
            </a:r>
          </a:p>
          <a:p>
            <a:pPr lvl="2"/>
            <a:r>
              <a:rPr lang="en-US" dirty="0"/>
              <a:t>Reduce e</a:t>
            </a:r>
            <a:r>
              <a:rPr lang="en-US" baseline="30000" dirty="0"/>
              <a:t>-</a:t>
            </a:r>
            <a:r>
              <a:rPr lang="en-US" dirty="0"/>
              <a:t> beam power density by deceleration and e</a:t>
            </a:r>
            <a:r>
              <a:rPr lang="en-US" baseline="30000" dirty="0"/>
              <a:t>-</a:t>
            </a:r>
            <a:r>
              <a:rPr lang="en-US" dirty="0"/>
              <a:t> beam expansion in a </a:t>
            </a:r>
            <a:r>
              <a:rPr lang="en-US" i="1" dirty="0"/>
              <a:t>cusp</a:t>
            </a:r>
            <a:r>
              <a:rPr lang="en-US" dirty="0"/>
              <a:t>-form B-field</a:t>
            </a:r>
          </a:p>
          <a:p>
            <a:pPr lvl="2"/>
            <a:r>
              <a:rPr lang="en-US" dirty="0"/>
              <a:t>Mitigation of secondary electrons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5926694" y="1546216"/>
            <a:ext cx="447267" cy="1331952"/>
            <a:chOff x="4658065" y="1397007"/>
            <a:chExt cx="819868" cy="1772692"/>
          </a:xfrm>
        </p:grpSpPr>
        <p:sp>
          <p:nvSpPr>
            <p:cNvPr id="33" name="Pfeil nach unten 32"/>
            <p:cNvSpPr/>
            <p:nvPr/>
          </p:nvSpPr>
          <p:spPr>
            <a:xfrm>
              <a:off x="4665133" y="1397007"/>
              <a:ext cx="812800" cy="313267"/>
            </a:xfrm>
            <a:prstGeom prst="downArrow">
              <a:avLst>
                <a:gd name="adj1" fmla="val 100000"/>
                <a:gd name="adj2" fmla="val 25132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Injection</a:t>
              </a:r>
              <a:endPara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Pfeil nach unten 33"/>
            <p:cNvSpPr/>
            <p:nvPr/>
          </p:nvSpPr>
          <p:spPr>
            <a:xfrm>
              <a:off x="4665133" y="1721751"/>
              <a:ext cx="812799" cy="363741"/>
            </a:xfrm>
            <a:prstGeom prst="downArrow">
              <a:avLst>
                <a:gd name="adj1" fmla="val 100000"/>
                <a:gd name="adj2" fmla="val 25132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Bunching</a:t>
              </a:r>
              <a:endPara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Pfeil nach unten 34"/>
            <p:cNvSpPr/>
            <p:nvPr/>
          </p:nvSpPr>
          <p:spPr>
            <a:xfrm>
              <a:off x="4658065" y="2089353"/>
              <a:ext cx="812799" cy="1080346"/>
            </a:xfrm>
            <a:prstGeom prst="downArrow">
              <a:avLst>
                <a:gd name="adj1" fmla="val 100000"/>
                <a:gd name="adj2" fmla="val 25132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Accele</a:t>
              </a: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-ration</a:t>
              </a:r>
              <a:endPara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" name="Gruppieren 9"/>
          <p:cNvGrpSpPr>
            <a:grpSpLocks noChangeAspect="1"/>
          </p:cNvGrpSpPr>
          <p:nvPr/>
        </p:nvGrpSpPr>
        <p:grpSpPr>
          <a:xfrm>
            <a:off x="4022459" y="1434286"/>
            <a:ext cx="1936708" cy="1501723"/>
            <a:chOff x="5435612" y="1193800"/>
            <a:chExt cx="3496723" cy="2726267"/>
          </a:xfrm>
        </p:grpSpPr>
        <p:grpSp>
          <p:nvGrpSpPr>
            <p:cNvPr id="13" name="Gruppieren 12"/>
            <p:cNvGrpSpPr/>
            <p:nvPr/>
          </p:nvGrpSpPr>
          <p:grpSpPr>
            <a:xfrm>
              <a:off x="5604952" y="1397000"/>
              <a:ext cx="3217333" cy="2193613"/>
              <a:chOff x="5130800" y="1397000"/>
              <a:chExt cx="3600000" cy="2193613"/>
            </a:xfrm>
          </p:grpSpPr>
          <p:sp>
            <p:nvSpPr>
              <p:cNvPr id="16" name="Rechteck 15"/>
              <p:cNvSpPr/>
              <p:nvPr/>
            </p:nvSpPr>
            <p:spPr>
              <a:xfrm>
                <a:off x="5130800" y="1397000"/>
                <a:ext cx="3600000" cy="127000"/>
              </a:xfrm>
              <a:prstGeom prst="rect">
                <a:avLst/>
              </a:prstGeom>
              <a:solidFill>
                <a:srgbClr val="FFD5D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7" name="Gruppieren 16"/>
              <p:cNvGrpSpPr/>
              <p:nvPr/>
            </p:nvGrpSpPr>
            <p:grpSpPr>
              <a:xfrm>
                <a:off x="5130800" y="1672639"/>
                <a:ext cx="3600000" cy="185736"/>
                <a:chOff x="5161589" y="2080697"/>
                <a:chExt cx="3600000" cy="619119"/>
              </a:xfrm>
            </p:grpSpPr>
            <p:sp>
              <p:nvSpPr>
                <p:cNvPr id="31" name="Rechteck 30"/>
                <p:cNvSpPr/>
                <p:nvPr/>
              </p:nvSpPr>
              <p:spPr>
                <a:xfrm>
                  <a:off x="5161589" y="2192868"/>
                  <a:ext cx="3600000" cy="404296"/>
                </a:xfrm>
                <a:prstGeom prst="rect">
                  <a:avLst/>
                </a:prstGeom>
                <a:solidFill>
                  <a:srgbClr val="FFC3C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Ellipse 29"/>
                <p:cNvSpPr/>
                <p:nvPr/>
              </p:nvSpPr>
              <p:spPr>
                <a:xfrm>
                  <a:off x="5161589" y="2090216"/>
                  <a:ext cx="1800000" cy="609600"/>
                </a:xfrm>
                <a:prstGeom prst="ellipse">
                  <a:avLst/>
                </a:prstGeom>
                <a:solidFill>
                  <a:srgbClr val="FFC3C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/>
                <p:cNvSpPr/>
                <p:nvPr/>
              </p:nvSpPr>
              <p:spPr>
                <a:xfrm>
                  <a:off x="6961589" y="2080697"/>
                  <a:ext cx="1800000" cy="609600"/>
                </a:xfrm>
                <a:prstGeom prst="ellipse">
                  <a:avLst/>
                </a:prstGeom>
                <a:solidFill>
                  <a:srgbClr val="FFC3C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uppieren 17"/>
              <p:cNvGrpSpPr/>
              <p:nvPr/>
            </p:nvGrpSpPr>
            <p:grpSpPr>
              <a:xfrm>
                <a:off x="5130800" y="2008592"/>
                <a:ext cx="3286120" cy="182880"/>
                <a:chOff x="5316557" y="3124199"/>
                <a:chExt cx="3286120" cy="609600"/>
              </a:xfrm>
            </p:grpSpPr>
            <p:sp>
              <p:nvSpPr>
                <p:cNvPr id="28" name="Ellipse 27"/>
                <p:cNvSpPr/>
                <p:nvPr/>
              </p:nvSpPr>
              <p:spPr>
                <a:xfrm>
                  <a:off x="5316557" y="3124199"/>
                  <a:ext cx="1482176" cy="609600"/>
                </a:xfrm>
                <a:prstGeom prst="ellipse">
                  <a:avLst/>
                </a:prstGeom>
                <a:solidFill>
                  <a:srgbClr val="FF9B9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Ellipse 28"/>
                <p:cNvSpPr/>
                <p:nvPr/>
              </p:nvSpPr>
              <p:spPr>
                <a:xfrm>
                  <a:off x="7120501" y="3124199"/>
                  <a:ext cx="1482176" cy="609600"/>
                </a:xfrm>
                <a:prstGeom prst="ellipse">
                  <a:avLst/>
                </a:prstGeom>
                <a:solidFill>
                  <a:srgbClr val="FF9B9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" name="Gruppieren 18"/>
              <p:cNvGrpSpPr/>
              <p:nvPr/>
            </p:nvGrpSpPr>
            <p:grpSpPr>
              <a:xfrm>
                <a:off x="5130800" y="2258823"/>
                <a:ext cx="2545032" cy="345680"/>
                <a:chOff x="5314585" y="2853266"/>
                <a:chExt cx="2545032" cy="1152265"/>
              </a:xfrm>
            </p:grpSpPr>
            <p:sp>
              <p:nvSpPr>
                <p:cNvPr id="26" name="Ellipse 25"/>
                <p:cNvSpPr/>
                <p:nvPr/>
              </p:nvSpPr>
              <p:spPr>
                <a:xfrm>
                  <a:off x="5314585" y="2853531"/>
                  <a:ext cx="738000" cy="1152000"/>
                </a:xfrm>
                <a:prstGeom prst="ellipse">
                  <a:avLst/>
                </a:prstGeom>
                <a:solidFill>
                  <a:srgbClr val="FF505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Ellipse 26"/>
                <p:cNvSpPr/>
                <p:nvPr/>
              </p:nvSpPr>
              <p:spPr>
                <a:xfrm>
                  <a:off x="7120501" y="2853266"/>
                  <a:ext cx="739116" cy="1151466"/>
                </a:xfrm>
                <a:prstGeom prst="ellipse">
                  <a:avLst/>
                </a:prstGeom>
                <a:solidFill>
                  <a:srgbClr val="FF505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" name="Gruppieren 19"/>
              <p:cNvGrpSpPr/>
              <p:nvPr/>
            </p:nvGrpSpPr>
            <p:grpSpPr>
              <a:xfrm>
                <a:off x="5130800" y="2713085"/>
                <a:ext cx="2290529" cy="380160"/>
                <a:chOff x="5314585" y="2853266"/>
                <a:chExt cx="2545032" cy="1152265"/>
              </a:xfrm>
            </p:grpSpPr>
            <p:sp>
              <p:nvSpPr>
                <p:cNvPr id="24" name="Ellipse 23"/>
                <p:cNvSpPr/>
                <p:nvPr/>
              </p:nvSpPr>
              <p:spPr>
                <a:xfrm>
                  <a:off x="5314585" y="2853531"/>
                  <a:ext cx="738000" cy="1152000"/>
                </a:xfrm>
                <a:prstGeom prst="ellipse">
                  <a:avLst/>
                </a:prstGeom>
                <a:solidFill>
                  <a:srgbClr val="FF9B9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Ellipse 24"/>
                <p:cNvSpPr/>
                <p:nvPr/>
              </p:nvSpPr>
              <p:spPr>
                <a:xfrm>
                  <a:off x="7120501" y="2853266"/>
                  <a:ext cx="739116" cy="1151466"/>
                </a:xfrm>
                <a:prstGeom prst="ellipse">
                  <a:avLst/>
                </a:prstGeom>
                <a:solidFill>
                  <a:srgbClr val="FF9B9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" name="Gruppieren 20"/>
              <p:cNvGrpSpPr/>
              <p:nvPr/>
            </p:nvGrpSpPr>
            <p:grpSpPr>
              <a:xfrm>
                <a:off x="5130800" y="3175797"/>
                <a:ext cx="2061476" cy="414816"/>
                <a:chOff x="5314585" y="2853266"/>
                <a:chExt cx="2545032" cy="1152265"/>
              </a:xfrm>
            </p:grpSpPr>
            <p:sp>
              <p:nvSpPr>
                <p:cNvPr id="22" name="Ellipse 21"/>
                <p:cNvSpPr/>
                <p:nvPr/>
              </p:nvSpPr>
              <p:spPr>
                <a:xfrm>
                  <a:off x="5314585" y="2853531"/>
                  <a:ext cx="738000" cy="1152000"/>
                </a:xfrm>
                <a:prstGeom prst="ellipse">
                  <a:avLst/>
                </a:prstGeom>
                <a:solidFill>
                  <a:srgbClr val="FFD5D5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Ellipse 22"/>
                <p:cNvSpPr/>
                <p:nvPr/>
              </p:nvSpPr>
              <p:spPr>
                <a:xfrm>
                  <a:off x="7120501" y="2853266"/>
                  <a:ext cx="739116" cy="1151466"/>
                </a:xfrm>
                <a:prstGeom prst="ellipse">
                  <a:avLst/>
                </a:prstGeom>
                <a:solidFill>
                  <a:srgbClr val="FFD5D5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14" name="Gerade Verbindung mit Pfeil 13"/>
            <p:cNvCxnSpPr/>
            <p:nvPr/>
          </p:nvCxnSpPr>
          <p:spPr>
            <a:xfrm>
              <a:off x="5435612" y="1303866"/>
              <a:ext cx="3496723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/>
            <p:cNvCxnSpPr/>
            <p:nvPr/>
          </p:nvCxnSpPr>
          <p:spPr>
            <a:xfrm>
              <a:off x="5571084" y="1193800"/>
              <a:ext cx="0" cy="272626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feld 10"/>
          <p:cNvSpPr txBox="1"/>
          <p:nvPr/>
        </p:nvSpPr>
        <p:spPr>
          <a:xfrm>
            <a:off x="4049845" y="1239514"/>
            <a:ext cx="1992853" cy="2308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prstClr val="black"/>
                </a:solidFill>
                <a:latin typeface="Arial"/>
              </a:rPr>
              <a:t>Longitudinal B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unch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900" dirty="0">
                <a:solidFill>
                  <a:prstClr val="black"/>
                </a:solidFill>
                <a:latin typeface="Arial"/>
              </a:rPr>
              <a:t>S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tructure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(time)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1" name="Gruppieren 50"/>
          <p:cNvGrpSpPr/>
          <p:nvPr/>
        </p:nvGrpSpPr>
        <p:grpSpPr>
          <a:xfrm>
            <a:off x="4003241" y="3077112"/>
            <a:ext cx="2221255" cy="1586331"/>
            <a:chOff x="4340942" y="3317373"/>
            <a:chExt cx="2221255" cy="1586331"/>
          </a:xfrm>
        </p:grpSpPr>
        <p:pic>
          <p:nvPicPr>
            <p:cNvPr id="48" name="Grafik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9080" y="3544753"/>
              <a:ext cx="1811934" cy="1358951"/>
            </a:xfrm>
            <a:prstGeom prst="rect">
              <a:avLst/>
            </a:prstGeom>
          </p:spPr>
        </p:pic>
        <p:sp>
          <p:nvSpPr>
            <p:cNvPr id="38" name="Textfeld 37"/>
            <p:cNvSpPr txBox="1"/>
            <p:nvPr/>
          </p:nvSpPr>
          <p:spPr>
            <a:xfrm>
              <a:off x="4340942" y="3317373"/>
              <a:ext cx="2221255" cy="261610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Evolution of 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bunch length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&amp;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RF</a:t>
              </a:r>
              <a:endParaRPr kumimoji="0" lang="de-DE" sz="11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9" name="Gruppieren 38"/>
          <p:cNvGrpSpPr/>
          <p:nvPr/>
        </p:nvGrpSpPr>
        <p:grpSpPr>
          <a:xfrm>
            <a:off x="6625955" y="3102103"/>
            <a:ext cx="2036900" cy="1587645"/>
            <a:chOff x="6871155" y="1198754"/>
            <a:chExt cx="2036900" cy="1587645"/>
          </a:xfrm>
        </p:grpSpPr>
        <p:pic>
          <p:nvPicPr>
            <p:cNvPr id="40" name="Picture 2" descr="Q:\GSI\FAIR\SIS18\Elektronenlinsen\Requirements\longitudinal_profile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0053" y="1380506"/>
              <a:ext cx="1863094" cy="1405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feld 40"/>
            <p:cNvSpPr txBox="1"/>
            <p:nvPr/>
          </p:nvSpPr>
          <p:spPr>
            <a:xfrm>
              <a:off x="6871155" y="1198754"/>
              <a:ext cx="203690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none" lIns="18000" tIns="45720" rIns="1800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dirty="0">
                  <a:solidFill>
                    <a:prstClr val="black"/>
                  </a:solidFill>
                  <a:latin typeface="Arial"/>
                </a:rPr>
                <a:t>L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ongitudinal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ion 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bunch profiles</a:t>
              </a:r>
              <a:endParaRPr kumimoji="0" lang="de-DE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0" name="Gruppieren 49"/>
          <p:cNvGrpSpPr/>
          <p:nvPr/>
        </p:nvGrpSpPr>
        <p:grpSpPr>
          <a:xfrm>
            <a:off x="6566242" y="1291792"/>
            <a:ext cx="2221255" cy="1803239"/>
            <a:chOff x="6838202" y="1514134"/>
            <a:chExt cx="2221255" cy="1803239"/>
          </a:xfrm>
        </p:grpSpPr>
        <p:pic>
          <p:nvPicPr>
            <p:cNvPr id="49" name="Grafik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9503" y="1726314"/>
              <a:ext cx="2121412" cy="1591059"/>
            </a:xfrm>
            <a:prstGeom prst="rect">
              <a:avLst/>
            </a:prstGeom>
          </p:spPr>
        </p:pic>
        <p:sp>
          <p:nvSpPr>
            <p:cNvPr id="46" name="Textfeld 45"/>
            <p:cNvSpPr txBox="1"/>
            <p:nvPr/>
          </p:nvSpPr>
          <p:spPr>
            <a:xfrm>
              <a:off x="6838202" y="1514134"/>
              <a:ext cx="2221255" cy="261610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Evolution of peak 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highlight>
                    <a:srgbClr val="FFFF00"/>
                  </a:highlight>
                  <a:uLnTx/>
                  <a:uFillTx/>
                  <a:latin typeface="Arial"/>
                  <a:ea typeface="+mn-ea"/>
                  <a:cs typeface="+mn-cs"/>
                </a:rPr>
                <a:t>tune spread</a:t>
              </a:r>
              <a:endPara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5967789D-3C2C-45ED-9DE4-8917A83C42D3}"/>
              </a:ext>
            </a:extLst>
          </p:cNvPr>
          <p:cNvSpPr txBox="1"/>
          <p:nvPr/>
        </p:nvSpPr>
        <p:spPr>
          <a:xfrm>
            <a:off x="3910944" y="6617751"/>
            <a:ext cx="4958769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000" b="1" dirty="0" err="1"/>
              <a:t>Electron</a:t>
            </a:r>
            <a:r>
              <a:rPr lang="de-DE" sz="1000" b="1" dirty="0"/>
              <a:t> </a:t>
            </a:r>
            <a:r>
              <a:rPr lang="de-DE" sz="1000" b="1" dirty="0" err="1"/>
              <a:t>lens</a:t>
            </a:r>
            <a:r>
              <a:rPr lang="de-DE" sz="1000" b="1" dirty="0"/>
              <a:t> </a:t>
            </a:r>
            <a:r>
              <a:rPr lang="de-DE" sz="1000" b="1" dirty="0">
                <a:solidFill>
                  <a:srgbClr val="0070C0"/>
                </a:solidFill>
              </a:rPr>
              <a:t>design </a:t>
            </a:r>
            <a:r>
              <a:rPr lang="de-DE" sz="1000" b="1" dirty="0" err="1">
                <a:solidFill>
                  <a:srgbClr val="0070C0"/>
                </a:solidFill>
              </a:rPr>
              <a:t>underway</a:t>
            </a:r>
            <a:r>
              <a:rPr lang="de-DE" sz="1000" b="1" dirty="0"/>
              <a:t>.  </a:t>
            </a:r>
            <a:r>
              <a:rPr lang="de-DE" sz="1000" b="1" dirty="0">
                <a:solidFill>
                  <a:srgbClr val="0070C0"/>
                </a:solidFill>
              </a:rPr>
              <a:t>Demonstration</a:t>
            </a:r>
            <a:r>
              <a:rPr lang="de-DE" sz="1000" b="1" dirty="0"/>
              <a:t> </a:t>
            </a:r>
            <a:r>
              <a:rPr lang="de-DE" sz="1000" b="1" dirty="0" err="1"/>
              <a:t>with</a:t>
            </a:r>
            <a:r>
              <a:rPr lang="de-DE" sz="1000" b="1" dirty="0"/>
              <a:t> SIS18 e</a:t>
            </a:r>
            <a:r>
              <a:rPr lang="de-DE" sz="1000" b="1" baseline="30000" dirty="0"/>
              <a:t>-</a:t>
            </a:r>
            <a:r>
              <a:rPr lang="de-DE" sz="1000" b="1" dirty="0"/>
              <a:t> cooler </a:t>
            </a:r>
            <a:r>
              <a:rPr lang="de-DE" sz="1000" b="1" dirty="0" err="1">
                <a:solidFill>
                  <a:srgbClr val="0070C0"/>
                </a:solidFill>
              </a:rPr>
              <a:t>to</a:t>
            </a:r>
            <a:r>
              <a:rPr lang="de-DE" sz="1000" b="1" dirty="0">
                <a:solidFill>
                  <a:srgbClr val="0070C0"/>
                </a:solidFill>
              </a:rPr>
              <a:t> </a:t>
            </a:r>
            <a:r>
              <a:rPr lang="de-DE" sz="1000" b="1" dirty="0" err="1">
                <a:solidFill>
                  <a:srgbClr val="0070C0"/>
                </a:solidFill>
              </a:rPr>
              <a:t>come</a:t>
            </a:r>
            <a:endParaRPr lang="de-DE" sz="1000" b="1" dirty="0"/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6305AC14-6479-4CCA-A85F-CE273A90EEBC}"/>
              </a:ext>
            </a:extLst>
          </p:cNvPr>
          <p:cNvSpPr/>
          <p:nvPr/>
        </p:nvSpPr>
        <p:spPr>
          <a:xfrm>
            <a:off x="6373961" y="394636"/>
            <a:ext cx="1055319" cy="6800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pic>
        <p:nvPicPr>
          <p:cNvPr id="69" name="Grafik 68">
            <a:extLst>
              <a:ext uri="{FF2B5EF4-FFF2-40B4-BE49-F238E27FC236}">
                <a16:creationId xmlns:a16="http://schemas.microsoft.com/office/drawing/2014/main" id="{87185633-3115-4346-8100-B1227FDE7F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1383" y="943494"/>
            <a:ext cx="1147328" cy="2031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5562" y="171583"/>
            <a:ext cx="6510611" cy="498434"/>
          </a:xfrm>
        </p:spPr>
        <p:txBody>
          <a:bodyPr>
            <a:normAutofit/>
          </a:bodyPr>
          <a:lstStyle/>
          <a:p>
            <a:r>
              <a:rPr lang="en-US" dirty="0"/>
              <a:t>E-Lens Requirements for SIS18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F0A9926-CCEB-4EF5-A2FD-021C497CFF69}"/>
              </a:ext>
            </a:extLst>
          </p:cNvPr>
          <p:cNvSpPr txBox="1"/>
          <p:nvPr/>
        </p:nvSpPr>
        <p:spPr>
          <a:xfrm>
            <a:off x="8054593" y="3429965"/>
            <a:ext cx="97494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 err="1"/>
              <a:t>Profiles</a:t>
            </a:r>
            <a:r>
              <a:rPr lang="de-DE" sz="800" dirty="0"/>
              <a:t>:</a:t>
            </a:r>
          </a:p>
          <a:p>
            <a:pPr algn="l"/>
            <a:r>
              <a:rPr lang="de-DE" sz="800" dirty="0"/>
              <a:t>A: Single h RF,</a:t>
            </a:r>
          </a:p>
          <a:p>
            <a:pPr algn="l"/>
            <a:r>
              <a:rPr lang="de-DE" sz="800" dirty="0"/>
              <a:t>B: </a:t>
            </a:r>
            <a:r>
              <a:rPr lang="de-DE" sz="800" b="1" dirty="0"/>
              <a:t>dual h</a:t>
            </a:r>
            <a:r>
              <a:rPr lang="de-DE" sz="800" dirty="0"/>
              <a:t> RF,</a:t>
            </a:r>
          </a:p>
          <a:p>
            <a:pPr algn="l"/>
            <a:r>
              <a:rPr lang="de-DE" sz="800" dirty="0"/>
              <a:t>C: Beam </a:t>
            </a:r>
            <a:r>
              <a:rPr lang="de-DE" sz="800" dirty="0" err="1"/>
              <a:t>blow-up</a:t>
            </a:r>
            <a:endParaRPr lang="de-DE" sz="800" dirty="0"/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0CBA783D-4D51-4866-BD52-D8BEFE8B97DE}"/>
              </a:ext>
            </a:extLst>
          </p:cNvPr>
          <p:cNvSpPr txBox="1"/>
          <p:nvPr/>
        </p:nvSpPr>
        <p:spPr>
          <a:xfrm>
            <a:off x="7551708" y="3350009"/>
            <a:ext cx="253596" cy="215444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A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284B576F-933D-435D-B733-7900B9B7FE86}"/>
              </a:ext>
            </a:extLst>
          </p:cNvPr>
          <p:cNvSpPr txBox="1"/>
          <p:nvPr/>
        </p:nvSpPr>
        <p:spPr>
          <a:xfrm>
            <a:off x="7550105" y="3550534"/>
            <a:ext cx="258404" cy="215444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b="1" dirty="0"/>
              <a:t>B</a:t>
            </a: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D9CE680D-74AC-426D-8A81-07E53F0844F9}"/>
              </a:ext>
            </a:extLst>
          </p:cNvPr>
          <p:cNvSpPr txBox="1"/>
          <p:nvPr/>
        </p:nvSpPr>
        <p:spPr>
          <a:xfrm>
            <a:off x="7548499" y="3779935"/>
            <a:ext cx="258404" cy="215444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C</a:t>
            </a:r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9287C247-701E-4E5E-B160-689682D42408}"/>
              </a:ext>
            </a:extLst>
          </p:cNvPr>
          <p:cNvSpPr/>
          <p:nvPr/>
        </p:nvSpPr>
        <p:spPr>
          <a:xfrm>
            <a:off x="6119824" y="2041359"/>
            <a:ext cx="57150" cy="49273"/>
          </a:xfrm>
          <a:prstGeom prst="ellipse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785DB519-A942-4556-996D-08ACAF0F1E93}"/>
              </a:ext>
            </a:extLst>
          </p:cNvPr>
          <p:cNvSpPr/>
          <p:nvPr/>
        </p:nvSpPr>
        <p:spPr>
          <a:xfrm>
            <a:off x="7067575" y="1967536"/>
            <a:ext cx="57150" cy="49273"/>
          </a:xfrm>
          <a:prstGeom prst="ellipse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186CDBA0-A9C6-4F0A-B728-A137E05809F2}"/>
              </a:ext>
            </a:extLst>
          </p:cNvPr>
          <p:cNvSpPr/>
          <p:nvPr/>
        </p:nvSpPr>
        <p:spPr>
          <a:xfrm>
            <a:off x="4600562" y="3489176"/>
            <a:ext cx="57150" cy="49273"/>
          </a:xfrm>
          <a:prstGeom prst="ellipse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ACD9716-5171-460C-B425-3614B11A0604}"/>
              </a:ext>
            </a:extLst>
          </p:cNvPr>
          <p:cNvSpPr txBox="1"/>
          <p:nvPr/>
        </p:nvSpPr>
        <p:spPr>
          <a:xfrm rot="16200000">
            <a:off x="3561546" y="2091505"/>
            <a:ext cx="864339" cy="2308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900" dirty="0"/>
              <a:t>Cycle time (t)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9C60DDD-3175-41D5-92E0-7F054AE83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3438" y="4902240"/>
            <a:ext cx="2221254" cy="1665940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22DBD603-D402-403C-AD44-D0B9AFC6E2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4627" y="4912026"/>
            <a:ext cx="2234758" cy="1676068"/>
          </a:xfrm>
          <a:prstGeom prst="rect">
            <a:avLst/>
          </a:prstGeom>
        </p:spPr>
      </p:pic>
      <p:sp>
        <p:nvSpPr>
          <p:cNvPr id="64" name="Textfeld 63">
            <a:extLst>
              <a:ext uri="{FF2B5EF4-FFF2-40B4-BE49-F238E27FC236}">
                <a16:creationId xmlns:a16="http://schemas.microsoft.com/office/drawing/2014/main" id="{3D82A44E-60C1-4347-A83A-0FABC1DC46FC}"/>
              </a:ext>
            </a:extLst>
          </p:cNvPr>
          <p:cNvSpPr txBox="1"/>
          <p:nvPr/>
        </p:nvSpPr>
        <p:spPr>
          <a:xfrm>
            <a:off x="5091350" y="6138866"/>
            <a:ext cx="587020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Solenoid</a:t>
            </a:r>
          </a:p>
        </p:txBody>
      </p: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11755406-148E-46C1-8959-B261BA7FFC79}"/>
              </a:ext>
            </a:extLst>
          </p:cNvPr>
          <p:cNvCxnSpPr>
            <a:cxnSpLocks/>
          </p:cNvCxnSpPr>
          <p:nvPr/>
        </p:nvCxnSpPr>
        <p:spPr>
          <a:xfrm flipH="1" flipV="1">
            <a:off x="4925858" y="6245767"/>
            <a:ext cx="234311" cy="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>
            <a:extLst>
              <a:ext uri="{FF2B5EF4-FFF2-40B4-BE49-F238E27FC236}">
                <a16:creationId xmlns:a16="http://schemas.microsoft.com/office/drawing/2014/main" id="{8B805FA5-2CA3-45B4-AFE6-A1A632C374C9}"/>
              </a:ext>
            </a:extLst>
          </p:cNvPr>
          <p:cNvCxnSpPr>
            <a:cxnSpLocks/>
          </p:cNvCxnSpPr>
          <p:nvPr/>
        </p:nvCxnSpPr>
        <p:spPr>
          <a:xfrm>
            <a:off x="5607844" y="6245767"/>
            <a:ext cx="229028" cy="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feld 100">
            <a:extLst>
              <a:ext uri="{FF2B5EF4-FFF2-40B4-BE49-F238E27FC236}">
                <a16:creationId xmlns:a16="http://schemas.microsoft.com/office/drawing/2014/main" id="{1F2E6CF0-0D6F-416C-8F32-9EB1CA1EF614}"/>
              </a:ext>
            </a:extLst>
          </p:cNvPr>
          <p:cNvSpPr txBox="1"/>
          <p:nvPr/>
        </p:nvSpPr>
        <p:spPr>
          <a:xfrm>
            <a:off x="7310155" y="6162681"/>
            <a:ext cx="587020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Solenoid</a:t>
            </a:r>
          </a:p>
        </p:txBody>
      </p:sp>
      <p:cxnSp>
        <p:nvCxnSpPr>
          <p:cNvPr id="102" name="Gerade Verbindung mit Pfeil 101">
            <a:extLst>
              <a:ext uri="{FF2B5EF4-FFF2-40B4-BE49-F238E27FC236}">
                <a16:creationId xmlns:a16="http://schemas.microsoft.com/office/drawing/2014/main" id="{5920A265-BFBF-4BE7-ABD1-37AD8AB4A83E}"/>
              </a:ext>
            </a:extLst>
          </p:cNvPr>
          <p:cNvCxnSpPr>
            <a:cxnSpLocks/>
          </p:cNvCxnSpPr>
          <p:nvPr/>
        </p:nvCxnSpPr>
        <p:spPr>
          <a:xfrm flipH="1">
            <a:off x="7151808" y="6269582"/>
            <a:ext cx="2157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mit Pfeil 102">
            <a:extLst>
              <a:ext uri="{FF2B5EF4-FFF2-40B4-BE49-F238E27FC236}">
                <a16:creationId xmlns:a16="http://schemas.microsoft.com/office/drawing/2014/main" id="{E18D317B-9682-4762-B924-44FCE200B8E9}"/>
              </a:ext>
            </a:extLst>
          </p:cNvPr>
          <p:cNvCxnSpPr>
            <a:cxnSpLocks/>
          </p:cNvCxnSpPr>
          <p:nvPr/>
        </p:nvCxnSpPr>
        <p:spPr>
          <a:xfrm>
            <a:off x="7831931" y="6270403"/>
            <a:ext cx="226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666EA62B-A356-4A58-9631-7F8E92B500C4}"/>
              </a:ext>
            </a:extLst>
          </p:cNvPr>
          <p:cNvGrpSpPr/>
          <p:nvPr/>
        </p:nvGrpSpPr>
        <p:grpSpPr>
          <a:xfrm>
            <a:off x="4883784" y="5234663"/>
            <a:ext cx="215444" cy="924598"/>
            <a:chOff x="4883784" y="5234663"/>
            <a:chExt cx="215444" cy="924598"/>
          </a:xfrm>
        </p:grpSpPr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41F8FC96-9096-47CE-9FB6-D86E64F1CD37}"/>
                </a:ext>
              </a:extLst>
            </p:cNvPr>
            <p:cNvSpPr txBox="1"/>
            <p:nvPr/>
          </p:nvSpPr>
          <p:spPr>
            <a:xfrm rot="16200000">
              <a:off x="4710018" y="5600880"/>
              <a:ext cx="562975" cy="215444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/>
                  </a:solidFill>
                </a:rPr>
                <a:t>e</a:t>
              </a:r>
              <a:r>
                <a:rPr lang="de-DE" sz="800" baseline="30000" dirty="0">
                  <a:solidFill>
                    <a:schemeClr val="accent6"/>
                  </a:solidFill>
                </a:rPr>
                <a:t>-</a:t>
              </a:r>
              <a:r>
                <a:rPr lang="de-DE" sz="800" dirty="0">
                  <a:solidFill>
                    <a:schemeClr val="accent6"/>
                  </a:solidFill>
                </a:rPr>
                <a:t> beam</a:t>
              </a:r>
            </a:p>
          </p:txBody>
        </p:sp>
        <p:cxnSp>
          <p:nvCxnSpPr>
            <p:cNvPr id="80" name="Gerade Verbindung mit Pfeil 79">
              <a:extLst>
                <a:ext uri="{FF2B5EF4-FFF2-40B4-BE49-F238E27FC236}">
                  <a16:creationId xmlns:a16="http://schemas.microsoft.com/office/drawing/2014/main" id="{3ACC5B80-A564-4B9A-9E4D-792A0FCF2D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0773" y="5234663"/>
              <a:ext cx="155" cy="2197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mit Pfeil 80">
              <a:extLst>
                <a:ext uri="{FF2B5EF4-FFF2-40B4-BE49-F238E27FC236}">
                  <a16:creationId xmlns:a16="http://schemas.microsoft.com/office/drawing/2014/main" id="{1AC24C69-3D69-4587-8578-16654C7DE821}"/>
                </a:ext>
              </a:extLst>
            </p:cNvPr>
            <p:cNvCxnSpPr>
              <a:cxnSpLocks/>
            </p:cNvCxnSpPr>
            <p:nvPr/>
          </p:nvCxnSpPr>
          <p:spPr>
            <a:xfrm>
              <a:off x="5003158" y="5963320"/>
              <a:ext cx="149" cy="1959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F3645ADE-2462-4F6C-B9CF-AA0397BE8494}"/>
              </a:ext>
            </a:extLst>
          </p:cNvPr>
          <p:cNvGrpSpPr/>
          <p:nvPr/>
        </p:nvGrpSpPr>
        <p:grpSpPr>
          <a:xfrm>
            <a:off x="7112668" y="5248949"/>
            <a:ext cx="215444" cy="924598"/>
            <a:chOff x="4883784" y="5234663"/>
            <a:chExt cx="215444" cy="924598"/>
          </a:xfrm>
        </p:grpSpPr>
        <p:sp>
          <p:nvSpPr>
            <p:cNvPr id="109" name="Textfeld 108">
              <a:extLst>
                <a:ext uri="{FF2B5EF4-FFF2-40B4-BE49-F238E27FC236}">
                  <a16:creationId xmlns:a16="http://schemas.microsoft.com/office/drawing/2014/main" id="{7696F46D-A9F0-4B18-8465-600F7D7CE423}"/>
                </a:ext>
              </a:extLst>
            </p:cNvPr>
            <p:cNvSpPr txBox="1"/>
            <p:nvPr/>
          </p:nvSpPr>
          <p:spPr>
            <a:xfrm rot="16200000">
              <a:off x="4710018" y="5600880"/>
              <a:ext cx="562975" cy="215444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/>
                  </a:solidFill>
                </a:rPr>
                <a:t>e</a:t>
              </a:r>
              <a:r>
                <a:rPr lang="de-DE" sz="800" baseline="30000" dirty="0">
                  <a:solidFill>
                    <a:schemeClr val="accent6"/>
                  </a:solidFill>
                </a:rPr>
                <a:t>-</a:t>
              </a:r>
              <a:r>
                <a:rPr lang="de-DE" sz="800" dirty="0">
                  <a:solidFill>
                    <a:schemeClr val="accent6"/>
                  </a:solidFill>
                </a:rPr>
                <a:t> beam</a:t>
              </a:r>
            </a:p>
          </p:txBody>
        </p:sp>
        <p:cxnSp>
          <p:nvCxnSpPr>
            <p:cNvPr id="110" name="Gerade Verbindung mit Pfeil 109">
              <a:extLst>
                <a:ext uri="{FF2B5EF4-FFF2-40B4-BE49-F238E27FC236}">
                  <a16:creationId xmlns:a16="http://schemas.microsoft.com/office/drawing/2014/main" id="{3CC8DF14-A1E1-43B2-8A34-F0BBFFCD1F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0773" y="5234663"/>
              <a:ext cx="155" cy="2197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mit Pfeil 110">
              <a:extLst>
                <a:ext uri="{FF2B5EF4-FFF2-40B4-BE49-F238E27FC236}">
                  <a16:creationId xmlns:a16="http://schemas.microsoft.com/office/drawing/2014/main" id="{B05B6440-D317-45D8-81D5-18A17D939008}"/>
                </a:ext>
              </a:extLst>
            </p:cNvPr>
            <p:cNvCxnSpPr>
              <a:cxnSpLocks/>
            </p:cNvCxnSpPr>
            <p:nvPr/>
          </p:nvCxnSpPr>
          <p:spPr>
            <a:xfrm>
              <a:off x="5003158" y="5963320"/>
              <a:ext cx="149" cy="1959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7" name="Grafik 76">
            <a:extLst>
              <a:ext uri="{FF2B5EF4-FFF2-40B4-BE49-F238E27FC236}">
                <a16:creationId xmlns:a16="http://schemas.microsoft.com/office/drawing/2014/main" id="{169DA14C-3B2F-4FAF-B475-F114F98B22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4803156" y="5060778"/>
            <a:ext cx="46757" cy="49284"/>
          </a:xfrm>
          <a:prstGeom prst="rect">
            <a:avLst/>
          </a:prstGeom>
        </p:spPr>
      </p:pic>
      <p:pic>
        <p:nvPicPr>
          <p:cNvPr id="113" name="Grafik 112">
            <a:extLst>
              <a:ext uri="{FF2B5EF4-FFF2-40B4-BE49-F238E27FC236}">
                <a16:creationId xmlns:a16="http://schemas.microsoft.com/office/drawing/2014/main" id="{D75FF692-2D25-4AD6-BD2D-3AF20F67E2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5813493" y="5213853"/>
            <a:ext cx="46757" cy="49284"/>
          </a:xfrm>
          <a:prstGeom prst="rect">
            <a:avLst/>
          </a:prstGeom>
        </p:spPr>
      </p:pic>
      <p:pic>
        <p:nvPicPr>
          <p:cNvPr id="114" name="Grafik 113">
            <a:extLst>
              <a:ext uri="{FF2B5EF4-FFF2-40B4-BE49-F238E27FC236}">
                <a16:creationId xmlns:a16="http://schemas.microsoft.com/office/drawing/2014/main" id="{20CF745D-7CFD-4D44-B266-47C6868BC1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030332" y="5072228"/>
            <a:ext cx="46757" cy="49284"/>
          </a:xfrm>
          <a:prstGeom prst="rect">
            <a:avLst/>
          </a:prstGeom>
        </p:spPr>
      </p:pic>
      <p:pic>
        <p:nvPicPr>
          <p:cNvPr id="115" name="Grafik 114">
            <a:extLst>
              <a:ext uri="{FF2B5EF4-FFF2-40B4-BE49-F238E27FC236}">
                <a16:creationId xmlns:a16="http://schemas.microsoft.com/office/drawing/2014/main" id="{EF634E86-6F63-414E-A040-50CB9261EA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8034680" y="5431823"/>
            <a:ext cx="46757" cy="4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32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B723B-AE9B-4025-AD99-0057A2C5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86509"/>
            <a:ext cx="5584535" cy="787557"/>
          </a:xfrm>
        </p:spPr>
        <p:txBody>
          <a:bodyPr/>
          <a:lstStyle/>
          <a:p>
            <a:r>
              <a:rPr lang="de-DE" dirty="0"/>
              <a:t>RF-</a:t>
            </a:r>
            <a:r>
              <a:rPr lang="de-DE" dirty="0" err="1"/>
              <a:t>Modulated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4EBEF95-BC4E-4EEE-ABF6-5E72A38A1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32" y="1266694"/>
            <a:ext cx="3832475" cy="1903232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121B063-A5E6-4499-984A-BB86108D8E0A}"/>
              </a:ext>
            </a:extLst>
          </p:cNvPr>
          <p:cNvGrpSpPr/>
          <p:nvPr/>
        </p:nvGrpSpPr>
        <p:grpSpPr>
          <a:xfrm>
            <a:off x="274894" y="4785295"/>
            <a:ext cx="3353983" cy="1695495"/>
            <a:chOff x="1365511" y="4387907"/>
            <a:chExt cx="3353983" cy="169549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25E531E6-68D4-46A9-9DEF-FAD2FE666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2986" y="4660948"/>
              <a:ext cx="1354894" cy="1319245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3FB5481C-FAD4-4AA7-AA69-BB17A707A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68947" y="4621998"/>
              <a:ext cx="1750547" cy="1461404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293A3A50-C46F-43DB-8C04-B0718F7E5CC4}"/>
                </a:ext>
              </a:extLst>
            </p:cNvPr>
            <p:cNvSpPr txBox="1"/>
            <p:nvPr/>
          </p:nvSpPr>
          <p:spPr>
            <a:xfrm>
              <a:off x="1365511" y="4387907"/>
              <a:ext cx="888385" cy="253916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'Target' </a:t>
              </a:r>
              <a:r>
                <a:rPr lang="de-DE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grid</a:t>
              </a:r>
              <a:endParaRPr lang="de-D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39E7CF2A-729F-41EE-8266-24974226E21E}"/>
              </a:ext>
            </a:extLst>
          </p:cNvPr>
          <p:cNvGrpSpPr/>
          <p:nvPr/>
        </p:nvGrpSpPr>
        <p:grpSpPr>
          <a:xfrm>
            <a:off x="309730" y="3212458"/>
            <a:ext cx="3307904" cy="1682231"/>
            <a:chOff x="4751575" y="4422373"/>
            <a:chExt cx="3307904" cy="168223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91B7994D-3657-4252-A0AC-AAB21CDCF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4214" y="4660947"/>
              <a:ext cx="1342799" cy="1319245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4B0B6D1-79D6-4716-9E03-4B3B6392C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8932" y="4643201"/>
              <a:ext cx="1750547" cy="1461403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0A275CC-BF0F-440D-BB13-F94F87CB8A97}"/>
                </a:ext>
              </a:extLst>
            </p:cNvPr>
            <p:cNvSpPr txBox="1"/>
            <p:nvPr/>
          </p:nvSpPr>
          <p:spPr>
            <a:xfrm>
              <a:off x="4751575" y="4422373"/>
              <a:ext cx="1257075" cy="253916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'Honey </a:t>
              </a:r>
              <a:r>
                <a:rPr lang="de-DE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comb</a:t>
              </a:r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' </a:t>
              </a:r>
              <a:r>
                <a:rPr lang="de-DE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grid</a:t>
              </a:r>
              <a:endParaRPr lang="de-D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BDB548EC-44E4-40C4-8479-FC406CAD4557}"/>
              </a:ext>
            </a:extLst>
          </p:cNvPr>
          <p:cNvSpPr txBox="1"/>
          <p:nvPr/>
        </p:nvSpPr>
        <p:spPr>
          <a:xfrm>
            <a:off x="4935443" y="3196890"/>
            <a:ext cx="1497526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Electrostatic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Analysis: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38DAE17A-991A-4ABE-B7F1-AF0E21F1D8F4}"/>
              </a:ext>
            </a:extLst>
          </p:cNvPr>
          <p:cNvGrpSpPr/>
          <p:nvPr/>
        </p:nvGrpSpPr>
        <p:grpSpPr>
          <a:xfrm>
            <a:off x="5082638" y="5233389"/>
            <a:ext cx="3059487" cy="1373270"/>
            <a:chOff x="3861811" y="3527822"/>
            <a:chExt cx="3059487" cy="1373270"/>
          </a:xfrm>
        </p:grpSpPr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534FFB3B-B796-40F0-87CA-436F62AC6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61811" y="3538709"/>
              <a:ext cx="3024361" cy="1356503"/>
            </a:xfrm>
            <a:prstGeom prst="rect">
              <a:avLst/>
            </a:prstGeom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18A26E80-28CC-4C57-95F0-3C45A7CF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70530" y="3527822"/>
              <a:ext cx="450768" cy="1373270"/>
            </a:xfrm>
            <a:prstGeom prst="rect">
              <a:avLst/>
            </a:prstGeom>
          </p:spPr>
        </p:pic>
      </p:grpSp>
      <p:sp>
        <p:nvSpPr>
          <p:cNvPr id="39" name="Textfeld 38">
            <a:extLst>
              <a:ext uri="{FF2B5EF4-FFF2-40B4-BE49-F238E27FC236}">
                <a16:creationId xmlns:a16="http://schemas.microsoft.com/office/drawing/2014/main" id="{3EBCCF62-88EB-4F44-ADC4-9EB7C72AB681}"/>
              </a:ext>
            </a:extLst>
          </p:cNvPr>
          <p:cNvSpPr txBox="1"/>
          <p:nvPr/>
        </p:nvSpPr>
        <p:spPr>
          <a:xfrm>
            <a:off x="4967402" y="5060640"/>
            <a:ext cx="1433405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800" dirty="0"/>
              <a:t>Max. 10 kV / mm </a:t>
            </a:r>
            <a:r>
              <a:rPr lang="de-DE" sz="800" b="1" dirty="0" err="1"/>
              <a:t>vacuum</a:t>
            </a:r>
            <a:r>
              <a:rPr lang="de-DE" sz="800" dirty="0"/>
              <a:t>: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9A21212E-3A09-4BAA-9698-3A2AEFD93451}"/>
              </a:ext>
            </a:extLst>
          </p:cNvPr>
          <p:cNvGrpSpPr/>
          <p:nvPr/>
        </p:nvGrpSpPr>
        <p:grpSpPr>
          <a:xfrm>
            <a:off x="4978652" y="3555844"/>
            <a:ext cx="1935716" cy="1391504"/>
            <a:chOff x="7061412" y="3432572"/>
            <a:chExt cx="1935716" cy="1391504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506CD580-A7B8-4224-A038-656821B32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61412" y="3437532"/>
              <a:ext cx="1934546" cy="1386544"/>
            </a:xfrm>
            <a:prstGeom prst="rect">
              <a:avLst/>
            </a:prstGeom>
          </p:spPr>
        </p:pic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FAF3C8C9-2FDC-48B5-BBFF-B60C5EB67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615692" y="3432572"/>
              <a:ext cx="381436" cy="1361031"/>
            </a:xfrm>
            <a:prstGeom prst="rect">
              <a:avLst/>
            </a:prstGeom>
          </p:spPr>
        </p:pic>
      </p:grpSp>
      <p:pic>
        <p:nvPicPr>
          <p:cNvPr id="3" name="Grafik 1">
            <a:extLst>
              <a:ext uri="{FF2B5EF4-FFF2-40B4-BE49-F238E27FC236}">
                <a16:creationId xmlns:a16="http://schemas.microsoft.com/office/drawing/2014/main" id="{42FF8834-4755-5592-1785-DFC9432E2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681236" y="658204"/>
            <a:ext cx="1898215" cy="309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A1B95A71-A870-45B9-A6A5-7BC88E7335EC}"/>
              </a:ext>
            </a:extLst>
          </p:cNvPr>
          <p:cNvSpPr/>
          <p:nvPr/>
        </p:nvSpPr>
        <p:spPr>
          <a:xfrm>
            <a:off x="4301350" y="2057400"/>
            <a:ext cx="571500" cy="332509"/>
          </a:xfrm>
          <a:prstGeom prst="rightArrow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3E211AF-2FDC-481E-AE37-FEFAD90CECD1}"/>
              </a:ext>
            </a:extLst>
          </p:cNvPr>
          <p:cNvGrpSpPr/>
          <p:nvPr/>
        </p:nvGrpSpPr>
        <p:grpSpPr>
          <a:xfrm>
            <a:off x="4987644" y="3416441"/>
            <a:ext cx="1702424" cy="1622523"/>
            <a:chOff x="6171437" y="4998249"/>
            <a:chExt cx="1702424" cy="1622523"/>
          </a:xfrm>
        </p:grpSpPr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52FA6521-2790-4363-BC4C-534378A5AFC5}"/>
                </a:ext>
              </a:extLst>
            </p:cNvPr>
            <p:cNvSpPr txBox="1"/>
            <p:nvPr/>
          </p:nvSpPr>
          <p:spPr>
            <a:xfrm>
              <a:off x="6171437" y="4998249"/>
              <a:ext cx="1170512" cy="215444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de-DE" sz="800" dirty="0"/>
                <a:t>Max. 1.5 kV / mm </a:t>
              </a:r>
              <a:r>
                <a:rPr lang="de-DE" sz="800" b="1" dirty="0" err="1"/>
                <a:t>air</a:t>
              </a:r>
              <a:r>
                <a:rPr lang="de-DE" sz="800" dirty="0"/>
                <a:t>: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D0020AE1-5080-4E16-B04E-8FEC28BAF4CA}"/>
                </a:ext>
              </a:extLst>
            </p:cNvPr>
            <p:cNvSpPr txBox="1"/>
            <p:nvPr/>
          </p:nvSpPr>
          <p:spPr>
            <a:xfrm>
              <a:off x="7020742" y="6405328"/>
              <a:ext cx="853119" cy="215444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sz="800" b="1" dirty="0" err="1"/>
                <a:t>Gun</a:t>
              </a:r>
              <a:r>
                <a:rPr lang="de-DE" sz="800" b="1" dirty="0"/>
                <a:t>-Solenoid</a:t>
              </a:r>
            </a:p>
          </p:txBody>
        </p:sp>
        <p:cxnSp>
          <p:nvCxnSpPr>
            <p:cNvPr id="36" name="Gerade Verbindung mit Pfeil 35">
              <a:extLst>
                <a:ext uri="{FF2B5EF4-FFF2-40B4-BE49-F238E27FC236}">
                  <a16:creationId xmlns:a16="http://schemas.microsoft.com/office/drawing/2014/main" id="{CC235997-F23F-4379-8737-86E129FCB9F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16283" y="6308251"/>
              <a:ext cx="117927" cy="1392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feld 27">
            <a:extLst>
              <a:ext uri="{FF2B5EF4-FFF2-40B4-BE49-F238E27FC236}">
                <a16:creationId xmlns:a16="http://schemas.microsoft.com/office/drawing/2014/main" id="{4E09D83B-F2ED-4F9C-AFAA-AE71E2B27F88}"/>
              </a:ext>
            </a:extLst>
          </p:cNvPr>
          <p:cNvSpPr txBox="1"/>
          <p:nvPr/>
        </p:nvSpPr>
        <p:spPr>
          <a:xfrm>
            <a:off x="4930692" y="6195556"/>
            <a:ext cx="1191352" cy="33855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b="1" dirty="0" err="1"/>
              <a:t>Gun</a:t>
            </a:r>
            <a:r>
              <a:rPr lang="de-DE" sz="800" b="1" dirty="0"/>
              <a:t>-Solenoid</a:t>
            </a:r>
            <a:endParaRPr lang="de-DE" sz="800" dirty="0"/>
          </a:p>
          <a:p>
            <a:pPr algn="l"/>
            <a:r>
              <a:rPr lang="de-DE" sz="800" dirty="0"/>
              <a:t>invisible </a:t>
            </a:r>
            <a:r>
              <a:rPr lang="de-DE" sz="800" dirty="0" err="1"/>
              <a:t>for</a:t>
            </a:r>
            <a:r>
              <a:rPr lang="de-DE" sz="800" dirty="0"/>
              <a:t> </a:t>
            </a:r>
            <a:r>
              <a:rPr lang="de-DE" sz="800" dirty="0" err="1"/>
              <a:t>illustration</a:t>
            </a:r>
            <a:endParaRPr lang="de-DE" sz="800" dirty="0"/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D4817B14-CD17-4854-9E87-2CD65CE64EC8}"/>
              </a:ext>
            </a:extLst>
          </p:cNvPr>
          <p:cNvCxnSpPr/>
          <p:nvPr/>
        </p:nvCxnSpPr>
        <p:spPr>
          <a:xfrm flipH="1">
            <a:off x="6914368" y="3988593"/>
            <a:ext cx="2055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DD71C21A-5322-4D54-92AB-120C9594FF2C}"/>
              </a:ext>
            </a:extLst>
          </p:cNvPr>
          <p:cNvSpPr txBox="1"/>
          <p:nvPr/>
        </p:nvSpPr>
        <p:spPr>
          <a:xfrm>
            <a:off x="7065759" y="3880873"/>
            <a:ext cx="734496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1.5 kV / mm</a:t>
            </a:r>
          </a:p>
        </p:txBody>
      </p: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AA52EE6E-078A-4651-B833-56013EB33FF2}"/>
              </a:ext>
            </a:extLst>
          </p:cNvPr>
          <p:cNvCxnSpPr/>
          <p:nvPr/>
        </p:nvCxnSpPr>
        <p:spPr>
          <a:xfrm flipH="1">
            <a:off x="8089712" y="5358249"/>
            <a:ext cx="2055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C0E51AE7-F5C1-4B0C-B6EA-66891926BB37}"/>
              </a:ext>
            </a:extLst>
          </p:cNvPr>
          <p:cNvSpPr txBox="1"/>
          <p:nvPr/>
        </p:nvSpPr>
        <p:spPr>
          <a:xfrm>
            <a:off x="8241103" y="5250527"/>
            <a:ext cx="705642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10 kV / mm</a:t>
            </a:r>
          </a:p>
        </p:txBody>
      </p:sp>
      <p:sp>
        <p:nvSpPr>
          <p:cNvPr id="21" name="Pfeil: nach rechts 20">
            <a:extLst>
              <a:ext uri="{FF2B5EF4-FFF2-40B4-BE49-F238E27FC236}">
                <a16:creationId xmlns:a16="http://schemas.microsoft.com/office/drawing/2014/main" id="{C95CF493-3C30-474D-BA71-87D73C61DEB4}"/>
              </a:ext>
            </a:extLst>
          </p:cNvPr>
          <p:cNvSpPr/>
          <p:nvPr/>
        </p:nvSpPr>
        <p:spPr>
          <a:xfrm>
            <a:off x="4894116" y="5647171"/>
            <a:ext cx="188522" cy="130605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4" name="Pfeil: nach rechts 33">
            <a:extLst>
              <a:ext uri="{FF2B5EF4-FFF2-40B4-BE49-F238E27FC236}">
                <a16:creationId xmlns:a16="http://schemas.microsoft.com/office/drawing/2014/main" id="{ADAE2F39-2982-4E8E-AF17-E265C0FD0E16}"/>
              </a:ext>
            </a:extLst>
          </p:cNvPr>
          <p:cNvSpPr/>
          <p:nvPr/>
        </p:nvSpPr>
        <p:spPr>
          <a:xfrm>
            <a:off x="4765143" y="4402789"/>
            <a:ext cx="188522" cy="130605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C5F7F0A-462A-486C-A026-1DDC4138AAE7}"/>
              </a:ext>
            </a:extLst>
          </p:cNvPr>
          <p:cNvSpPr txBox="1"/>
          <p:nvPr/>
        </p:nvSpPr>
        <p:spPr>
          <a:xfrm>
            <a:off x="483889" y="2010719"/>
            <a:ext cx="524594" cy="3693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b="1" dirty="0"/>
              <a:t>Air</a:t>
            </a:r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6B30371B-E76F-415A-90A3-CB88C708308E}"/>
              </a:ext>
            </a:extLst>
          </p:cNvPr>
          <p:cNvCxnSpPr>
            <a:cxnSpLocks/>
          </p:cNvCxnSpPr>
          <p:nvPr/>
        </p:nvCxnSpPr>
        <p:spPr>
          <a:xfrm flipV="1">
            <a:off x="2971030" y="2755093"/>
            <a:ext cx="0" cy="28581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B61D7231-047B-47DC-8FCB-FEA0872F2646}"/>
              </a:ext>
            </a:extLst>
          </p:cNvPr>
          <p:cNvCxnSpPr>
            <a:cxnSpLocks/>
          </p:cNvCxnSpPr>
          <p:nvPr/>
        </p:nvCxnSpPr>
        <p:spPr>
          <a:xfrm flipV="1">
            <a:off x="7589116" y="2854328"/>
            <a:ext cx="0" cy="28581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BC6B19D8-6B2F-4D30-8611-8E2131CF864A}"/>
              </a:ext>
            </a:extLst>
          </p:cNvPr>
          <p:cNvSpPr txBox="1"/>
          <p:nvPr/>
        </p:nvSpPr>
        <p:spPr>
          <a:xfrm>
            <a:off x="8192497" y="1922928"/>
            <a:ext cx="925253" cy="46166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i="1" dirty="0" err="1"/>
              <a:t>Being</a:t>
            </a:r>
            <a:endParaRPr lang="de-DE" sz="1200" i="1" dirty="0"/>
          </a:p>
          <a:p>
            <a:pPr algn="l"/>
            <a:r>
              <a:rPr lang="de-DE" sz="1200" dirty="0" err="1"/>
              <a:t>assembled</a:t>
            </a:r>
            <a:endParaRPr lang="de-DE" sz="1200" dirty="0"/>
          </a:p>
        </p:txBody>
      </p:sp>
      <p:sp>
        <p:nvSpPr>
          <p:cNvPr id="42" name="Pfeil: nach rechts 41">
            <a:extLst>
              <a:ext uri="{FF2B5EF4-FFF2-40B4-BE49-F238E27FC236}">
                <a16:creationId xmlns:a16="http://schemas.microsoft.com/office/drawing/2014/main" id="{67E7610D-0D47-4121-BAB4-D538D80B0BB3}"/>
              </a:ext>
            </a:extLst>
          </p:cNvPr>
          <p:cNvSpPr/>
          <p:nvPr/>
        </p:nvSpPr>
        <p:spPr>
          <a:xfrm>
            <a:off x="224385" y="1960201"/>
            <a:ext cx="188522" cy="130605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2209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C705E-3E3A-4944-B4CC-757DB218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66" y="19716"/>
            <a:ext cx="5584535" cy="793978"/>
          </a:xfrm>
        </p:spPr>
        <p:txBody>
          <a:bodyPr>
            <a:normAutofit/>
          </a:bodyPr>
          <a:lstStyle/>
          <a:p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Collector</a:t>
            </a: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D236262-DD2E-4C7E-BF07-1CCE57C6F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0320" y="1343747"/>
            <a:ext cx="2339337" cy="238973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304A624-5A6E-4288-AF2D-62EDD2749652}"/>
              </a:ext>
            </a:extLst>
          </p:cNvPr>
          <p:cNvSpPr txBox="1"/>
          <p:nvPr/>
        </p:nvSpPr>
        <p:spPr>
          <a:xfrm>
            <a:off x="919650" y="3752971"/>
            <a:ext cx="3021981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</a:t>
            </a:r>
            <a:r>
              <a:rPr kumimoji="0" lang="de-DE" sz="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G. Pikurs, A. Ratkus and A. </a:t>
            </a:r>
            <a:r>
              <a:rPr kumimoji="0" lang="de-DE" sz="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Moisejevs</a:t>
            </a: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RTU, 2026</a:t>
            </a:r>
          </a:p>
        </p:txBody>
      </p:sp>
      <p:graphicFrame>
        <p:nvGraphicFramePr>
          <p:cNvPr id="8" name="Tabelle 31">
            <a:extLst>
              <a:ext uri="{FF2B5EF4-FFF2-40B4-BE49-F238E27FC236}">
                <a16:creationId xmlns:a16="http://schemas.microsoft.com/office/drawing/2014/main" id="{A2F937A6-275C-45F3-BD97-6E53D9A0F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815047"/>
              </p:ext>
            </p:extLst>
          </p:nvPr>
        </p:nvGraphicFramePr>
        <p:xfrm>
          <a:off x="5100945" y="1340771"/>
          <a:ext cx="3263635" cy="239271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09904">
                  <a:extLst>
                    <a:ext uri="{9D8B030D-6E8A-4147-A177-3AD203B41FA5}">
                      <a16:colId xmlns:a16="http://schemas.microsoft.com/office/drawing/2014/main" val="4200061270"/>
                    </a:ext>
                  </a:extLst>
                </a:gridCol>
                <a:gridCol w="685231">
                  <a:extLst>
                    <a:ext uri="{9D8B030D-6E8A-4147-A177-3AD203B41FA5}">
                      <a16:colId xmlns:a16="http://schemas.microsoft.com/office/drawing/2014/main" val="4248282804"/>
                    </a:ext>
                  </a:extLst>
                </a:gridCol>
                <a:gridCol w="368500">
                  <a:extLst>
                    <a:ext uri="{9D8B030D-6E8A-4147-A177-3AD203B41FA5}">
                      <a16:colId xmlns:a16="http://schemas.microsoft.com/office/drawing/2014/main" val="3139154184"/>
                    </a:ext>
                  </a:extLst>
                </a:gridCol>
              </a:tblGrid>
              <a:tr h="240865">
                <a:tc gridSpan="3">
                  <a:txBody>
                    <a:bodyPr/>
                    <a:lstStyle/>
                    <a:p>
                      <a:r>
                        <a:rPr lang="de-DE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Collector Parameter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171387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electron current,  max. 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7880501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bias potential, max. 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-6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kV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224620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collector area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1452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cm</a:t>
                      </a:r>
                      <a:r>
                        <a:rPr lang="de-DE" sz="1000" baseline="30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1835356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inner radius , max.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215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7679263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outer radius, max.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242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314964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beam radius 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≥ 215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9781315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DC power deposition, max.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kW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1297122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power deposition within cycle, max.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kW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7489141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chamber height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mm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1253852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weight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&gt;50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290138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B-field, max.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044165"/>
                  </a:ext>
                </a:extLst>
              </a:tr>
            </a:tbl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1D037292-E04A-4EEF-B794-28C54BD25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674" y="1343748"/>
            <a:ext cx="1766137" cy="2389736"/>
          </a:xfrm>
          <a:prstGeom prst="rect">
            <a:avLst/>
          </a:prstGeom>
        </p:spPr>
      </p:pic>
      <p:pic>
        <p:nvPicPr>
          <p:cNvPr id="15" name="Picture 3" descr="A black and red letter p&#10;&#10;AI-generated content may be incorrect.">
            <a:extLst>
              <a:ext uri="{FF2B5EF4-FFF2-40B4-BE49-F238E27FC236}">
                <a16:creationId xmlns:a16="http://schemas.microsoft.com/office/drawing/2014/main" id="{BB236770-852B-47D6-90BC-20ECF0ACF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91" y="549152"/>
            <a:ext cx="1800000" cy="360914"/>
          </a:xfrm>
          <a:prstGeom prst="rect">
            <a:avLst/>
          </a:prstGeom>
        </p:spPr>
      </p:pic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FB0664D6-074A-40FA-B195-D3F38C431BFA}"/>
              </a:ext>
            </a:extLst>
          </p:cNvPr>
          <p:cNvGrpSpPr/>
          <p:nvPr/>
        </p:nvGrpSpPr>
        <p:grpSpPr>
          <a:xfrm>
            <a:off x="3113247" y="4037724"/>
            <a:ext cx="2954693" cy="2537703"/>
            <a:chOff x="11726506" y="25950636"/>
            <a:chExt cx="4907753" cy="4286816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E29835A2-2097-4ACE-8EEE-B85BE26B2825}"/>
                </a:ext>
              </a:extLst>
            </p:cNvPr>
            <p:cNvSpPr txBox="1"/>
            <p:nvPr/>
          </p:nvSpPr>
          <p:spPr>
            <a:xfrm>
              <a:off x="11726506" y="25950636"/>
              <a:ext cx="4725967" cy="467921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>
                  <a:latin typeface="Arial" panose="020B0604020202020204" pitchFamily="34" charset="0"/>
                  <a:cs typeface="Arial" panose="020B0604020202020204" pitchFamily="34" charset="0"/>
                </a:rPr>
                <a:t>Maximum Power Deposition in Cycle:</a:t>
              </a:r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2E7C32C3-5B0F-4C63-B982-03AFF4CDDCB6}"/>
                </a:ext>
              </a:extLst>
            </p:cNvPr>
            <p:cNvSpPr txBox="1"/>
            <p:nvPr/>
          </p:nvSpPr>
          <p:spPr>
            <a:xfrm>
              <a:off x="11766785" y="29561566"/>
              <a:ext cx="4867474" cy="675886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indent="0" algn="just">
                <a:buFont typeface="Wingdings" charset="2"/>
                <a:buNone/>
              </a:pP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E-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lens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is used at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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SIS18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cycle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thus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reducing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power deposition by ~0.3 </a:t>
              </a:r>
            </a:p>
          </p:txBody>
        </p:sp>
      </p:grpSp>
      <p:pic>
        <p:nvPicPr>
          <p:cNvPr id="40" name="Grafik 39">
            <a:extLst>
              <a:ext uri="{FF2B5EF4-FFF2-40B4-BE49-F238E27FC236}">
                <a16:creationId xmlns:a16="http://schemas.microsoft.com/office/drawing/2014/main" id="{9AFE55CA-FE9A-4B65-A3D5-F0CDBEB1D1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350" y="4310252"/>
            <a:ext cx="2511857" cy="2258677"/>
          </a:xfrm>
          <a:prstGeom prst="rect">
            <a:avLst/>
          </a:prstGeom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74BFA37D-2F75-4A7C-A3A5-F64764F4C6A6}"/>
              </a:ext>
            </a:extLst>
          </p:cNvPr>
          <p:cNvSpPr txBox="1"/>
          <p:nvPr/>
        </p:nvSpPr>
        <p:spPr>
          <a:xfrm>
            <a:off x="583181" y="4044144"/>
            <a:ext cx="2265364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Secondary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Mitigation: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80146E12-EBA0-40AE-AF31-2388B7D71F7A}"/>
              </a:ext>
            </a:extLst>
          </p:cNvPr>
          <p:cNvSpPr txBox="1"/>
          <p:nvPr/>
        </p:nvSpPr>
        <p:spPr>
          <a:xfrm>
            <a:off x="268371" y="6127981"/>
            <a:ext cx="1432252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Efficiency 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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99.8%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80AE148B-45EA-4758-8935-B42A5B393B0E}"/>
              </a:ext>
            </a:extLst>
          </p:cNvPr>
          <p:cNvSpPr txBox="1"/>
          <p:nvPr/>
        </p:nvSpPr>
        <p:spPr>
          <a:xfrm>
            <a:off x="366945" y="4624236"/>
            <a:ext cx="1150570" cy="40011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SE backflow:</a:t>
            </a:r>
          </a:p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11.1 mA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AC4F1C84-B3D9-4ADC-AEB2-DB193D9A5E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3635" y="4335621"/>
            <a:ext cx="2198169" cy="1810181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5FE8E4F0-93FD-426B-B5C6-D52B12EB77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9750" y="4097911"/>
            <a:ext cx="2055072" cy="1490083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E6B0C166-5363-4E1E-AE6A-DCE22BE922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4778" y="5642312"/>
            <a:ext cx="2744580" cy="97292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2A2FD9B-8A06-489B-BC74-20AF4F582381}"/>
              </a:ext>
            </a:extLst>
          </p:cNvPr>
          <p:cNvSpPr txBox="1"/>
          <p:nvPr/>
        </p:nvSpPr>
        <p:spPr>
          <a:xfrm>
            <a:off x="6268202" y="3883501"/>
            <a:ext cx="1341329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Distribution T </a:t>
            </a:r>
            <a:r>
              <a:rPr lang="de-DE" sz="1200" dirty="0">
                <a:sym typeface="Symbol" panose="05050102010706020507" pitchFamily="18" charset="2"/>
              </a:rPr>
              <a:t></a:t>
            </a:r>
            <a:r>
              <a:rPr lang="de-DE" sz="1200" dirty="0"/>
              <a:t>C:</a:t>
            </a:r>
          </a:p>
        </p:txBody>
      </p:sp>
      <p:grpSp>
        <p:nvGrpSpPr>
          <p:cNvPr id="29" name="Gruppo 6">
            <a:extLst>
              <a:ext uri="{FF2B5EF4-FFF2-40B4-BE49-F238E27FC236}">
                <a16:creationId xmlns:a16="http://schemas.microsoft.com/office/drawing/2014/main" id="{6B36A245-F0D6-46C0-890B-92F31025148D}"/>
              </a:ext>
            </a:extLst>
          </p:cNvPr>
          <p:cNvGrpSpPr/>
          <p:nvPr/>
        </p:nvGrpSpPr>
        <p:grpSpPr>
          <a:xfrm>
            <a:off x="4657991" y="153885"/>
            <a:ext cx="4269392" cy="313932"/>
            <a:chOff x="1504647" y="5471764"/>
            <a:chExt cx="7279495" cy="313932"/>
          </a:xfrm>
        </p:grpSpPr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4067BCCA-2FD8-4C61-81DC-A9D8BF82FDC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64002" y="5471764"/>
              <a:ext cx="6620140" cy="31393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800" b="0" dirty="0"/>
                <a:t>This project received funding from the European Union’s Horizon Europe Research and Innovation </a:t>
              </a:r>
              <a:r>
                <a:rPr lang="en-US" sz="800" b="0" dirty="0" err="1"/>
                <a:t>Programme</a:t>
              </a:r>
              <a:r>
                <a:rPr lang="en-US" sz="800" b="0" dirty="0"/>
                <a:t> under GA No. 101290927</a:t>
              </a:r>
            </a:p>
          </p:txBody>
        </p:sp>
        <p:pic>
          <p:nvPicPr>
            <p:cNvPr id="34" name="Picture 11">
              <a:extLst>
                <a:ext uri="{FF2B5EF4-FFF2-40B4-BE49-F238E27FC236}">
                  <a16:creationId xmlns:a16="http://schemas.microsoft.com/office/drawing/2014/main" id="{8066E041-6505-46B2-8837-D1EB8D0A07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504647" y="5506601"/>
              <a:ext cx="757116" cy="234712"/>
            </a:xfrm>
            <a:prstGeom prst="rect">
              <a:avLst/>
            </a:prstGeom>
          </p:spPr>
        </p:pic>
      </p:grpSp>
      <p:sp>
        <p:nvSpPr>
          <p:cNvPr id="37" name="Textfeld 36">
            <a:extLst>
              <a:ext uri="{FF2B5EF4-FFF2-40B4-BE49-F238E27FC236}">
                <a16:creationId xmlns:a16="http://schemas.microsoft.com/office/drawing/2014/main" id="{A261DA37-C930-4359-A476-EE4C3239CEBF}"/>
              </a:ext>
            </a:extLst>
          </p:cNvPr>
          <p:cNvSpPr txBox="1"/>
          <p:nvPr/>
        </p:nvSpPr>
        <p:spPr>
          <a:xfrm>
            <a:off x="1995764" y="5884519"/>
            <a:ext cx="1150570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-29 kV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5C186D79-3C54-41FF-A4A2-38D244776504}"/>
              </a:ext>
            </a:extLst>
          </p:cNvPr>
          <p:cNvSpPr txBox="1"/>
          <p:nvPr/>
        </p:nvSpPr>
        <p:spPr>
          <a:xfrm>
            <a:off x="572280" y="5891000"/>
            <a:ext cx="1150570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0 kV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696747D4-A118-48C6-B403-22ED14121FD9}"/>
              </a:ext>
            </a:extLst>
          </p:cNvPr>
          <p:cNvSpPr txBox="1"/>
          <p:nvPr/>
        </p:nvSpPr>
        <p:spPr>
          <a:xfrm>
            <a:off x="-62856" y="5207948"/>
            <a:ext cx="843533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Electrons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35 keV, 15 A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9D28B41-5646-449D-B7A8-3ADF0EF9E984}"/>
              </a:ext>
            </a:extLst>
          </p:cNvPr>
          <p:cNvSpPr txBox="1"/>
          <p:nvPr/>
        </p:nvSpPr>
        <p:spPr>
          <a:xfrm>
            <a:off x="541936" y="5312223"/>
            <a:ext cx="356846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9887121-BAFB-41A4-A740-176CCC81273E}"/>
              </a:ext>
            </a:extLst>
          </p:cNvPr>
          <p:cNvSpPr txBox="1"/>
          <p:nvPr/>
        </p:nvSpPr>
        <p:spPr>
          <a:xfrm>
            <a:off x="233326" y="868680"/>
            <a:ext cx="2646878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i="1" dirty="0" err="1"/>
              <a:t>Additively</a:t>
            </a:r>
            <a:r>
              <a:rPr lang="de-DE" dirty="0"/>
              <a:t> </a:t>
            </a:r>
            <a:r>
              <a:rPr lang="de-DE" dirty="0" err="1"/>
              <a:t>manufactured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9721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2C128D5-8078-4EF5-BAD8-2AB8CA053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823" y="4192621"/>
            <a:ext cx="4501947" cy="2394044"/>
          </a:xfrm>
          <a:prstGeom prst="rect">
            <a:avLst/>
          </a:prstGeom>
        </p:spPr>
      </p:pic>
      <p:sp>
        <p:nvSpPr>
          <p:cNvPr id="12" name="Inhaltsplatzhalter 4">
            <a:extLst>
              <a:ext uri="{FF2B5EF4-FFF2-40B4-BE49-F238E27FC236}">
                <a16:creationId xmlns:a16="http://schemas.microsoft.com/office/drawing/2014/main" id="{ACB14D12-9464-4B0B-A8D1-2E0D0B1430C0}"/>
              </a:ext>
            </a:extLst>
          </p:cNvPr>
          <p:cNvSpPr txBox="1">
            <a:spLocks/>
          </p:cNvSpPr>
          <p:nvPr/>
        </p:nvSpPr>
        <p:spPr>
          <a:xfrm>
            <a:off x="101864" y="1308293"/>
            <a:ext cx="5249782" cy="299133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0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6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charset="2"/>
              <a:buNone/>
            </a:pPr>
            <a:r>
              <a:rPr lang="de-DE" sz="1400" dirty="0" err="1"/>
              <a:t>Modification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SIS18 e-cooler:</a:t>
            </a:r>
          </a:p>
          <a:p>
            <a:pPr marL="0" indent="0">
              <a:spcBef>
                <a:spcPts val="0"/>
              </a:spcBef>
              <a:buFont typeface="Wingdings" charset="2"/>
              <a:buNone/>
            </a:pPr>
            <a:endParaRPr lang="de-DE" sz="800" dirty="0"/>
          </a:p>
          <a:p>
            <a:pPr>
              <a:spcBef>
                <a:spcPts val="0"/>
              </a:spcBef>
            </a:pPr>
            <a:r>
              <a:rPr lang="de-DE" sz="1200" dirty="0"/>
              <a:t>Max. B-</a:t>
            </a:r>
            <a:r>
              <a:rPr lang="de-DE" sz="1200" dirty="0" err="1"/>
              <a:t>field</a:t>
            </a:r>
            <a:r>
              <a:rPr lang="de-DE" sz="1200" dirty="0"/>
              <a:t>: e</a:t>
            </a:r>
            <a:r>
              <a:rPr lang="de-DE" sz="1200" baseline="30000" dirty="0"/>
              <a:t>-</a:t>
            </a:r>
            <a:r>
              <a:rPr lang="de-DE" sz="1200" dirty="0"/>
              <a:t> &amp; </a:t>
            </a:r>
            <a:r>
              <a:rPr lang="de-DE" sz="1200" dirty="0" err="1"/>
              <a:t>ion</a:t>
            </a:r>
            <a:r>
              <a:rPr lang="de-DE" sz="1200" dirty="0"/>
              <a:t>-beam </a:t>
            </a:r>
            <a:r>
              <a:rPr lang="de-DE" sz="1200" dirty="0" err="1"/>
              <a:t>region</a:t>
            </a:r>
            <a:r>
              <a:rPr lang="de-DE" sz="1200" dirty="0"/>
              <a:t> 0.15 T, </a:t>
            </a:r>
            <a:r>
              <a:rPr lang="de-DE" sz="1200" dirty="0" err="1"/>
              <a:t>gun</a:t>
            </a:r>
            <a:r>
              <a:rPr lang="de-DE" sz="1200" dirty="0"/>
              <a:t> &amp; </a:t>
            </a:r>
            <a:r>
              <a:rPr lang="de-DE" sz="1200" dirty="0" err="1"/>
              <a:t>collector</a:t>
            </a:r>
            <a:r>
              <a:rPr lang="de-DE" sz="1200" dirty="0"/>
              <a:t> 0.4 T</a:t>
            </a:r>
          </a:p>
          <a:p>
            <a:r>
              <a:rPr lang="de-DE" sz="1200" dirty="0"/>
              <a:t>CO </a:t>
            </a:r>
            <a:r>
              <a:rPr lang="de-DE" sz="1200" dirty="0" err="1"/>
              <a:t>simulation</a:t>
            </a:r>
            <a:r>
              <a:rPr lang="de-DE" sz="1200" dirty="0"/>
              <a:t> </a:t>
            </a:r>
            <a:r>
              <a:rPr lang="de-DE" sz="1200" dirty="0" err="1"/>
              <a:t>indicates</a:t>
            </a:r>
            <a:r>
              <a:rPr lang="de-DE" sz="1200" dirty="0"/>
              <a:t> </a:t>
            </a:r>
            <a:r>
              <a:rPr lang="de-DE" sz="1200" dirty="0" err="1"/>
              <a:t>that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>
                <a:highlight>
                  <a:srgbClr val="FFFF00"/>
                </a:highlight>
              </a:rPr>
              <a:t>0.15 T</a:t>
            </a:r>
            <a:r>
              <a:rPr lang="de-DE" sz="1200" dirty="0"/>
              <a:t> </a:t>
            </a:r>
            <a:r>
              <a:rPr lang="de-DE" sz="1200" dirty="0" err="1"/>
              <a:t>is</a:t>
            </a:r>
            <a:r>
              <a:rPr lang="de-DE" sz="1200" dirty="0"/>
              <a:t> </a:t>
            </a:r>
            <a:r>
              <a:rPr lang="de-DE" sz="1200" dirty="0" err="1"/>
              <a:t>feasable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experiments</a:t>
            </a:r>
            <a:endParaRPr lang="de-DE" sz="1200" dirty="0"/>
          </a:p>
          <a:p>
            <a:r>
              <a:rPr lang="en-US" sz="1200" dirty="0"/>
              <a:t>Gun and collector designs </a:t>
            </a:r>
            <a:r>
              <a:rPr lang="en-US" sz="1200" b="1" i="1" dirty="0"/>
              <a:t>adapted</a:t>
            </a:r>
            <a:r>
              <a:rPr lang="en-US" sz="1200" dirty="0"/>
              <a:t> to e</a:t>
            </a:r>
            <a:r>
              <a:rPr lang="en-US" sz="1200" baseline="30000" dirty="0"/>
              <a:t>-</a:t>
            </a:r>
            <a:r>
              <a:rPr lang="en-US" sz="1200" dirty="0"/>
              <a:t> cooler </a:t>
            </a:r>
          </a:p>
          <a:p>
            <a:r>
              <a:rPr lang="en-US" sz="1200" dirty="0"/>
              <a:t>Experiments on e</a:t>
            </a:r>
            <a:r>
              <a:rPr lang="en-US" sz="1200" baseline="30000" dirty="0"/>
              <a:t>-</a:t>
            </a:r>
            <a:r>
              <a:rPr lang="en-US" sz="1200" dirty="0"/>
              <a:t> cooler carried out with more to come.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Questions: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/>
              <a:t>Kicks </a:t>
            </a:r>
            <a:r>
              <a:rPr lang="de-DE" sz="1200" dirty="0" err="1"/>
              <a:t>to</a:t>
            </a:r>
            <a:r>
              <a:rPr lang="de-DE" sz="1200" dirty="0"/>
              <a:t> </a:t>
            </a:r>
            <a:r>
              <a:rPr lang="de-DE" sz="1200" dirty="0" err="1"/>
              <a:t>particles</a:t>
            </a:r>
            <a:r>
              <a:rPr lang="de-DE" sz="1200" dirty="0"/>
              <a:t> </a:t>
            </a:r>
            <a:r>
              <a:rPr lang="de-DE" sz="1200" dirty="0" err="1"/>
              <a:t>from</a:t>
            </a:r>
            <a:r>
              <a:rPr lang="de-DE" sz="1200" dirty="0"/>
              <a:t> </a:t>
            </a:r>
            <a:r>
              <a:rPr lang="de-DE" sz="1200" dirty="0" err="1"/>
              <a:t>toroids</a:t>
            </a:r>
            <a:endParaRPr lang="de-DE" sz="1200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/>
              <a:t>e</a:t>
            </a:r>
            <a:r>
              <a:rPr lang="de-DE" sz="1200" baseline="30000" dirty="0"/>
              <a:t>-</a:t>
            </a:r>
            <a:r>
              <a:rPr lang="de-DE" sz="1200" dirty="0"/>
              <a:t> </a:t>
            </a:r>
            <a:r>
              <a:rPr lang="de-DE" sz="1200" dirty="0" err="1"/>
              <a:t>beam‘s</a:t>
            </a:r>
            <a:r>
              <a:rPr lang="de-DE" sz="1200" dirty="0"/>
              <a:t> </a:t>
            </a:r>
            <a:r>
              <a:rPr lang="de-DE" sz="1200" dirty="0" err="1"/>
              <a:t>influence</a:t>
            </a:r>
            <a:r>
              <a:rPr lang="de-DE" sz="1200" dirty="0"/>
              <a:t> on </a:t>
            </a:r>
            <a:r>
              <a:rPr lang="de-DE" sz="1200" dirty="0" err="1"/>
              <a:t>ions</a:t>
            </a:r>
            <a:endParaRPr lang="de-DE" sz="1200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/>
              <a:t>'</a:t>
            </a:r>
            <a:r>
              <a:rPr lang="de-DE" sz="1200" dirty="0" err="1"/>
              <a:t>Gridded</a:t>
            </a:r>
            <a:r>
              <a:rPr lang="de-DE" sz="1200" dirty="0"/>
              <a:t>' e</a:t>
            </a:r>
            <a:r>
              <a:rPr lang="de-DE" sz="1200" baseline="30000" dirty="0"/>
              <a:t>-</a:t>
            </a:r>
            <a:r>
              <a:rPr lang="de-DE" sz="1200" dirty="0"/>
              <a:t> beam </a:t>
            </a:r>
            <a:r>
              <a:rPr lang="de-DE" sz="1200" dirty="0" err="1"/>
              <a:t>current</a:t>
            </a:r>
            <a:r>
              <a:rPr lang="de-DE" sz="1200" dirty="0"/>
              <a:t> </a:t>
            </a:r>
            <a:r>
              <a:rPr lang="de-DE" sz="1200" dirty="0" err="1"/>
              <a:t>density</a:t>
            </a:r>
            <a:r>
              <a:rPr lang="de-DE" sz="1200" dirty="0"/>
              <a:t> </a:t>
            </a:r>
            <a:r>
              <a:rPr lang="de-DE" sz="1200" dirty="0" err="1"/>
              <a:t>distribution</a:t>
            </a:r>
            <a:endParaRPr lang="de-DE" sz="1200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 err="1"/>
              <a:t>Compensation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coupling</a:t>
            </a:r>
            <a:r>
              <a:rPr lang="de-DE" sz="1200" dirty="0"/>
              <a:t> </a:t>
            </a:r>
            <a:r>
              <a:rPr lang="de-DE" sz="1200" dirty="0" err="1"/>
              <a:t>between</a:t>
            </a:r>
            <a:r>
              <a:rPr lang="de-DE" sz="1200" dirty="0"/>
              <a:t> </a:t>
            </a:r>
            <a:r>
              <a:rPr lang="de-DE" sz="1200" dirty="0" err="1"/>
              <a:t>transverse</a:t>
            </a:r>
            <a:r>
              <a:rPr lang="de-DE" sz="1200" dirty="0"/>
              <a:t> planes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 err="1"/>
              <a:t>Resonance</a:t>
            </a:r>
            <a:r>
              <a:rPr lang="de-DE" sz="1200" dirty="0"/>
              <a:t> </a:t>
            </a:r>
            <a:r>
              <a:rPr lang="de-DE" sz="1200" dirty="0" err="1"/>
              <a:t>compensation</a:t>
            </a:r>
            <a:endParaRPr lang="de-DE" sz="12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01" y="155644"/>
            <a:ext cx="5584535" cy="514143"/>
          </a:xfrm>
        </p:spPr>
        <p:txBody>
          <a:bodyPr/>
          <a:lstStyle/>
          <a:p>
            <a:r>
              <a:rPr lang="de-DE" dirty="0"/>
              <a:t>SIS18 e</a:t>
            </a:r>
            <a:r>
              <a:rPr lang="de-DE" baseline="30000" dirty="0"/>
              <a:t>-</a:t>
            </a:r>
            <a:r>
              <a:rPr lang="de-DE" dirty="0"/>
              <a:t> Cooler </a:t>
            </a:r>
            <a:r>
              <a:rPr lang="de-DE" dirty="0" err="1"/>
              <a:t>as</a:t>
            </a:r>
            <a:r>
              <a:rPr lang="de-DE" dirty="0"/>
              <a:t> Test-</a:t>
            </a:r>
            <a:r>
              <a:rPr lang="de-DE" dirty="0" err="1"/>
              <a:t>Bed</a:t>
            </a:r>
            <a:r>
              <a:rPr lang="de-DE" dirty="0"/>
              <a:t>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05A08AC-40BE-4900-AD5F-D94B929FD792}"/>
              </a:ext>
            </a:extLst>
          </p:cNvPr>
          <p:cNvSpPr txBox="1"/>
          <p:nvPr/>
        </p:nvSpPr>
        <p:spPr>
          <a:xfrm>
            <a:off x="6584392" y="1223733"/>
            <a:ext cx="1819730" cy="26161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1100" dirty="0"/>
              <a:t>SIS18 e-cooler </a:t>
            </a:r>
            <a:r>
              <a:rPr lang="de-DE" sz="1100" i="1" dirty="0"/>
              <a:t>at </a:t>
            </a:r>
            <a:r>
              <a:rPr lang="de-DE" sz="1100" i="1" dirty="0" err="1"/>
              <a:t>present</a:t>
            </a:r>
            <a:r>
              <a:rPr lang="de-DE" sz="1100" dirty="0"/>
              <a:t>:</a:t>
            </a:r>
            <a:endParaRPr lang="de-DE" sz="1100" i="1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D375DEE-0D40-4D79-9F92-23AE0BE0C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4201" y="1485343"/>
            <a:ext cx="2940113" cy="1955612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D25F11C-00E8-4791-A754-00E32CB86AC0}"/>
              </a:ext>
            </a:extLst>
          </p:cNvPr>
          <p:cNvGrpSpPr/>
          <p:nvPr/>
        </p:nvGrpSpPr>
        <p:grpSpPr>
          <a:xfrm>
            <a:off x="-126463" y="4232355"/>
            <a:ext cx="4653212" cy="2325126"/>
            <a:chOff x="4486204" y="1328360"/>
            <a:chExt cx="4653212" cy="232512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F744314D-A7BE-4528-A813-29130D501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86204" y="1586575"/>
              <a:ext cx="4653212" cy="2066911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B95F0973-3C97-4A5A-9B80-15217E3D5E60}"/>
                </a:ext>
              </a:extLst>
            </p:cNvPr>
            <p:cNvSpPr txBox="1"/>
            <p:nvPr/>
          </p:nvSpPr>
          <p:spPr>
            <a:xfrm>
              <a:off x="5669505" y="1328360"/>
              <a:ext cx="2266967" cy="261610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sz="1100" b="1" i="1" dirty="0" err="1"/>
                <a:t>Modified</a:t>
              </a:r>
              <a:r>
                <a:rPr lang="de-DE" sz="1100" dirty="0"/>
                <a:t> SIS18 e</a:t>
              </a:r>
              <a:r>
                <a:rPr lang="de-DE" sz="1100" baseline="30000" dirty="0"/>
                <a:t>-</a:t>
              </a:r>
              <a:r>
                <a:rPr lang="de-DE" sz="1100" dirty="0"/>
                <a:t> cooler design:</a:t>
              </a: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EBF2035E-D27D-4612-95B5-818295561D56}"/>
              </a:ext>
            </a:extLst>
          </p:cNvPr>
          <p:cNvSpPr txBox="1"/>
          <p:nvPr/>
        </p:nvSpPr>
        <p:spPr>
          <a:xfrm>
            <a:off x="4347406" y="3847529"/>
            <a:ext cx="4756431" cy="26161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1100" b="1" dirty="0"/>
              <a:t>SIS18 </a:t>
            </a:r>
            <a:r>
              <a:rPr lang="de-DE" sz="1100" b="1" dirty="0" err="1"/>
              <a:t>closed</a:t>
            </a:r>
            <a:r>
              <a:rPr lang="de-DE" sz="1100" b="1" dirty="0"/>
              <a:t> </a:t>
            </a:r>
            <a:r>
              <a:rPr lang="de-DE" sz="1100" b="1" dirty="0" err="1"/>
              <a:t>orbit</a:t>
            </a:r>
            <a:r>
              <a:rPr lang="de-DE" sz="1100" dirty="0"/>
              <a:t> at </a:t>
            </a:r>
            <a:r>
              <a:rPr lang="de-DE" sz="1100" dirty="0">
                <a:highlight>
                  <a:srgbClr val="FFFF00"/>
                </a:highlight>
              </a:rPr>
              <a:t>0.15 T</a:t>
            </a:r>
            <a:r>
              <a:rPr lang="de-DE" sz="1100" dirty="0"/>
              <a:t>, CST </a:t>
            </a:r>
            <a:r>
              <a:rPr lang="de-DE" sz="1100" dirty="0">
                <a:sym typeface="Wingdings" panose="05000000000000000000" pitchFamily="2" charset="2"/>
              </a:rPr>
              <a:t> ELEGANT </a:t>
            </a:r>
            <a:r>
              <a:rPr lang="de-DE" sz="1100" dirty="0" err="1">
                <a:sym typeface="Wingdings" panose="05000000000000000000" pitchFamily="2" charset="2"/>
              </a:rPr>
              <a:t>with</a:t>
            </a:r>
            <a:r>
              <a:rPr lang="de-DE" sz="1100" dirty="0">
                <a:sym typeface="Wingdings" panose="05000000000000000000" pitchFamily="2" charset="2"/>
              </a:rPr>
              <a:t> FTABLE</a:t>
            </a:r>
            <a:r>
              <a:rPr lang="de-DE" sz="1100" b="1" baseline="30000" dirty="0">
                <a:solidFill>
                  <a:srgbClr val="0070C0"/>
                </a:solidFill>
                <a:sym typeface="Wingdings" panose="05000000000000000000" pitchFamily="2" charset="2"/>
              </a:rPr>
              <a:t>*</a:t>
            </a:r>
            <a:r>
              <a:rPr lang="de-DE" sz="1100" dirty="0">
                <a:sym typeface="Wingdings" panose="05000000000000000000" pitchFamily="2" charset="2"/>
              </a:rPr>
              <a:t> </a:t>
            </a:r>
            <a:r>
              <a:rPr lang="de-DE" sz="1100" dirty="0" err="1">
                <a:sym typeface="Wingdings" panose="05000000000000000000" pitchFamily="2" charset="2"/>
              </a:rPr>
              <a:t>element</a:t>
            </a:r>
            <a:r>
              <a:rPr lang="de-DE" sz="1100" dirty="0">
                <a:sym typeface="Wingdings" panose="05000000000000000000" pitchFamily="2" charset="2"/>
              </a:rPr>
              <a:t>:</a:t>
            </a:r>
            <a:endParaRPr lang="de-DE" sz="11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50AB14C-3930-499B-B646-6D913670D319}"/>
              </a:ext>
            </a:extLst>
          </p:cNvPr>
          <p:cNvSpPr txBox="1"/>
          <p:nvPr/>
        </p:nvSpPr>
        <p:spPr>
          <a:xfrm>
            <a:off x="3973888" y="5354729"/>
            <a:ext cx="362600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/>
              <a:t>HS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A33FF1B-6411-4508-A31C-6C542CD4FAF3}"/>
              </a:ext>
            </a:extLst>
          </p:cNvPr>
          <p:cNvSpPr txBox="1"/>
          <p:nvPr/>
        </p:nvSpPr>
        <p:spPr>
          <a:xfrm>
            <a:off x="141422" y="5353123"/>
            <a:ext cx="362600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/>
              <a:t>HS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05420BB-E116-432E-A877-75D6CE1E31DD}"/>
              </a:ext>
            </a:extLst>
          </p:cNvPr>
          <p:cNvSpPr txBox="1"/>
          <p:nvPr/>
        </p:nvSpPr>
        <p:spPr>
          <a:xfrm>
            <a:off x="6631807" y="4375070"/>
            <a:ext cx="327334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HS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E096AC7-B1D8-4C8F-AB2D-F5538E79D40E}"/>
              </a:ext>
            </a:extLst>
          </p:cNvPr>
          <p:cNvSpPr txBox="1"/>
          <p:nvPr/>
        </p:nvSpPr>
        <p:spPr>
          <a:xfrm>
            <a:off x="6993991" y="4110927"/>
            <a:ext cx="630301" cy="338554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H-</a:t>
            </a:r>
            <a:r>
              <a:rPr lang="de-DE" sz="800" dirty="0" err="1"/>
              <a:t>Steerer</a:t>
            </a:r>
            <a:endParaRPr lang="de-DE" sz="800" dirty="0"/>
          </a:p>
          <a:p>
            <a:pPr algn="l"/>
            <a:r>
              <a:rPr lang="de-DE" sz="800" dirty="0"/>
              <a:t>(HS)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AC31C9E-B45A-43AB-87E7-FAA64D3DF043}"/>
              </a:ext>
            </a:extLst>
          </p:cNvPr>
          <p:cNvSpPr txBox="1"/>
          <p:nvPr/>
        </p:nvSpPr>
        <p:spPr>
          <a:xfrm>
            <a:off x="1893225" y="5218372"/>
            <a:ext cx="679994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1000" dirty="0"/>
              <a:t>Solenoid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E6486B86-E5F8-4BAD-BEB8-92896360E839}"/>
              </a:ext>
            </a:extLst>
          </p:cNvPr>
          <p:cNvSpPr txBox="1"/>
          <p:nvPr/>
        </p:nvSpPr>
        <p:spPr>
          <a:xfrm>
            <a:off x="4305300" y="6633031"/>
            <a:ext cx="49434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41107">
              <a:defRPr/>
            </a:pPr>
            <a:r>
              <a:rPr lang="en-US" sz="800" b="1" dirty="0">
                <a:solidFill>
                  <a:srgbClr val="0070C0"/>
                </a:solidFill>
              </a:rPr>
              <a:t>*</a:t>
            </a:r>
            <a:r>
              <a:rPr lang="en-US" sz="800" dirty="0"/>
              <a:t> Ref. FTABLE: A. Xiao, M. Borland et al., “Tracking particles through a general magnetic field", PAC11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3E91C2E-EA38-48B5-901A-AC4A270DEC5F}"/>
              </a:ext>
            </a:extLst>
          </p:cNvPr>
          <p:cNvSpPr txBox="1"/>
          <p:nvPr/>
        </p:nvSpPr>
        <p:spPr>
          <a:xfrm>
            <a:off x="8530550" y="6379812"/>
            <a:ext cx="503664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 .Kirk</a:t>
            </a:r>
            <a:endParaRPr kumimoji="0" lang="de-DE" sz="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822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EE7F56-B83E-482C-9574-0826134B4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202131"/>
            <a:ext cx="5584535" cy="491005"/>
          </a:xfrm>
        </p:spPr>
        <p:txBody>
          <a:bodyPr/>
          <a:lstStyle/>
          <a:p>
            <a:r>
              <a:rPr lang="de-DE" dirty="0"/>
              <a:t>Further Reading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90A585-5592-4B0F-B95A-C4EA38953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04" y="1261957"/>
            <a:ext cx="8567431" cy="53120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400" dirty="0"/>
              <a:t>S. Artikova, D. Ondreka, K. Schulte-Urlichs, P. J. Spiller,</a:t>
            </a:r>
            <a:br>
              <a:rPr lang="de-DE" sz="1400" dirty="0"/>
            </a:br>
            <a:r>
              <a:rPr lang="de-DE" sz="1400" dirty="0"/>
              <a:t>“Design and Beam Dynamics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Electron</a:t>
            </a:r>
            <a:r>
              <a:rPr lang="de-DE" sz="1400" dirty="0"/>
              <a:t> Lens </a:t>
            </a:r>
            <a:r>
              <a:rPr lang="de-DE" sz="1400" dirty="0" err="1"/>
              <a:t>for</a:t>
            </a:r>
            <a:r>
              <a:rPr lang="de-DE" sz="1400" dirty="0"/>
              <a:t> Space Charge </a:t>
            </a:r>
            <a:r>
              <a:rPr lang="de-DE" sz="1400" dirty="0" err="1"/>
              <a:t>Compensation</a:t>
            </a:r>
            <a:r>
              <a:rPr lang="de-DE" sz="1400" dirty="0"/>
              <a:t> in SIS18”, </a:t>
            </a:r>
          </a:p>
          <a:p>
            <a:pPr marL="0" indent="0">
              <a:buNone/>
            </a:pPr>
            <a:r>
              <a:rPr lang="de-DE" sz="1400" dirty="0"/>
              <a:t>IPAC'21, pp. 3614–3617</a:t>
            </a:r>
          </a:p>
          <a:p>
            <a:pPr marL="0" indent="0">
              <a:buNone/>
            </a:pPr>
            <a:endParaRPr lang="de-DE" sz="1400" dirty="0"/>
          </a:p>
          <a:p>
            <a:pPr marL="0" indent="0">
              <a:buNone/>
            </a:pPr>
            <a:r>
              <a:rPr lang="en-US" sz="1400" dirty="0"/>
              <a:t>K. Schulte-Urlichs et al.,</a:t>
            </a:r>
            <a:br>
              <a:rPr lang="en-US" sz="1400" dirty="0"/>
            </a:br>
            <a:r>
              <a:rPr lang="en-US" sz="1400" dirty="0"/>
              <a:t>“Status of the Electron Lens for Space Charge Compensation in SIS18”,</a:t>
            </a:r>
            <a:br>
              <a:rPr lang="en-US" sz="1400" dirty="0"/>
            </a:br>
            <a:r>
              <a:rPr lang="en-US" sz="1400" dirty="0"/>
              <a:t>IPAC'21, pp. 1880–1883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effectLst/>
                <a:ea typeface="DengXian" panose="02010600030101010101" pitchFamily="2" charset="-122"/>
              </a:rPr>
              <a:t>A. Oeftiger and O. Boine-Frankenheim, </a:t>
            </a:r>
          </a:p>
          <a:p>
            <a:pPr marL="0" indent="0">
              <a:buNone/>
            </a:pPr>
            <a:r>
              <a:rPr lang="en-US" sz="1400" dirty="0">
                <a:effectLst/>
                <a:ea typeface="DengXian" panose="02010600030101010101" pitchFamily="2" charset="-122"/>
              </a:rPr>
              <a:t>“Pulsed Electron Lenses for Space Charge Mitigation”, </a:t>
            </a:r>
          </a:p>
          <a:p>
            <a:pPr marL="0" indent="0">
              <a:buNone/>
            </a:pPr>
            <a:r>
              <a:rPr lang="en-US" sz="1400" dirty="0">
                <a:effectLst/>
                <a:ea typeface="DengXian" panose="02010600030101010101" pitchFamily="2" charset="-122"/>
              </a:rPr>
              <a:t>Phys. Rev. Lett., vol. 132, p. 175001, 2024, </a:t>
            </a:r>
          </a:p>
          <a:p>
            <a:pPr marL="0" indent="0">
              <a:buNone/>
            </a:pPr>
            <a:r>
              <a:rPr lang="en-US" sz="1400" dirty="0" err="1">
                <a:effectLst/>
                <a:ea typeface="DengXian" panose="02010600030101010101" pitchFamily="2" charset="-122"/>
              </a:rPr>
              <a:t>doi</a:t>
            </a:r>
            <a:r>
              <a:rPr lang="en-US" sz="1400" dirty="0">
                <a:effectLst/>
                <a:ea typeface="DengXian" panose="02010600030101010101" pitchFamily="2" charset="-122"/>
              </a:rPr>
              <a:t>: 10.1103/PhysRevLett.132.175001</a:t>
            </a:r>
          </a:p>
          <a:p>
            <a:pPr marL="0" indent="0">
              <a:buNone/>
            </a:pPr>
            <a:endParaRPr lang="de-DE" sz="1400" dirty="0"/>
          </a:p>
          <a:p>
            <a:pPr marL="0" indent="0">
              <a:buNone/>
            </a:pPr>
            <a:r>
              <a:rPr lang="en-US" sz="1400" dirty="0"/>
              <a:t>A. Xiao, M. Borland et al.,</a:t>
            </a:r>
          </a:p>
          <a:p>
            <a:pPr marL="0" indent="0">
              <a:buNone/>
            </a:pPr>
            <a:r>
              <a:rPr lang="en-US" sz="1400" dirty="0"/>
              <a:t>“Tracking particles through a general magnetic field</a:t>
            </a:r>
            <a:r>
              <a:rPr lang="en-US" sz="1400" dirty="0">
                <a:effectLst/>
                <a:ea typeface="DengXian" panose="02010600030101010101" pitchFamily="2" charset="-122"/>
              </a:rPr>
              <a:t>”</a:t>
            </a:r>
            <a:r>
              <a:rPr lang="en-US" sz="1400" dirty="0"/>
              <a:t>, </a:t>
            </a:r>
          </a:p>
          <a:p>
            <a:pPr marL="0" indent="0">
              <a:buNone/>
            </a:pPr>
            <a:r>
              <a:rPr lang="en-US" sz="1400" dirty="0"/>
              <a:t>Conf. Proc. PAC11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ea typeface="DengXian" panose="02010600030101010101" pitchFamily="2" charset="-122"/>
              </a:rPr>
              <a:t>I. </a:t>
            </a:r>
            <a:r>
              <a:rPr lang="en-US" sz="1400" dirty="0" err="1">
                <a:ea typeface="DengXian" panose="02010600030101010101" pitchFamily="2" charset="-122"/>
              </a:rPr>
              <a:t>Lobach</a:t>
            </a:r>
            <a:r>
              <a:rPr lang="en-US" sz="1400" dirty="0">
                <a:ea typeface="DengXian" panose="02010600030101010101" pitchFamily="2" charset="-122"/>
              </a:rPr>
              <a:t>, Y. Li, </a:t>
            </a:r>
          </a:p>
          <a:p>
            <a:pPr marL="0" indent="0">
              <a:buNone/>
            </a:pPr>
            <a:r>
              <a:rPr lang="en-US" sz="1400" dirty="0"/>
              <a:t>“</a:t>
            </a:r>
            <a:r>
              <a:rPr lang="en-US" sz="1400" dirty="0">
                <a:ea typeface="DengXian" panose="02010600030101010101" pitchFamily="2" charset="-122"/>
              </a:rPr>
              <a:t>Using neural-network Ansatz for the generating function in the Hamilton-Jacobi equation to obtain </a:t>
            </a:r>
            <a:r>
              <a:rPr lang="en-US" sz="1400" dirty="0" err="1">
                <a:ea typeface="DengXian" panose="02010600030101010101" pitchFamily="2" charset="-122"/>
              </a:rPr>
              <a:t>symplectic</a:t>
            </a:r>
            <a:r>
              <a:rPr lang="en-US" sz="1400" dirty="0">
                <a:ea typeface="DengXian" panose="02010600030101010101" pitchFamily="2" charset="-122"/>
              </a:rPr>
              <a:t> transfer maps for elements with any magnetic field configuration</a:t>
            </a:r>
            <a:r>
              <a:rPr lang="en-US" sz="1400" dirty="0">
                <a:effectLst/>
                <a:ea typeface="DengXian" panose="02010600030101010101" pitchFamily="2" charset="-122"/>
              </a:rPr>
              <a:t>”</a:t>
            </a:r>
            <a:r>
              <a:rPr lang="en-US" sz="1400" dirty="0">
                <a:ea typeface="DengXian" panose="02010600030101010101" pitchFamily="2" charset="-122"/>
              </a:rPr>
              <a:t>, </a:t>
            </a:r>
          </a:p>
          <a:p>
            <a:pPr marL="0" indent="0">
              <a:buNone/>
            </a:pPr>
            <a:r>
              <a:rPr lang="en-US" sz="1400" dirty="0">
                <a:ea typeface="DengXian" panose="02010600030101010101" pitchFamily="2" charset="-122"/>
              </a:rPr>
              <a:t>IPAC’26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28947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0C50C-E00D-4977-867F-CD0D43D0A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43" y="7617"/>
            <a:ext cx="8904314" cy="548928"/>
          </a:xfrm>
        </p:spPr>
        <p:txBody>
          <a:bodyPr>
            <a:normAutofit/>
          </a:bodyPr>
          <a:lstStyle/>
          <a:p>
            <a:pPr algn="ctr"/>
            <a:r>
              <a:rPr lang="de-DE" dirty="0" err="1"/>
              <a:t>History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Lenses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Space Charge </a:t>
            </a:r>
            <a:r>
              <a:rPr lang="de-DE" dirty="0" err="1"/>
              <a:t>Compensation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E05AADA-386F-469A-8F63-2523F377BB14}"/>
              </a:ext>
            </a:extLst>
          </p:cNvPr>
          <p:cNvSpPr txBox="1"/>
          <p:nvPr/>
        </p:nvSpPr>
        <p:spPr>
          <a:xfrm>
            <a:off x="114558" y="1191876"/>
            <a:ext cx="890431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A. V. Burov, G. W. Foster, V. D. </a:t>
            </a:r>
            <a:r>
              <a:rPr lang="en-US" sz="1200" dirty="0" err="1"/>
              <a:t>Shiltsev</a:t>
            </a:r>
            <a:r>
              <a:rPr lang="en-US" sz="1200" dirty="0"/>
              <a:t>, “Space-Charge Compensation in High-Intensity Proton Rings,” FERMILAB-TM-2125, September </a:t>
            </a:r>
            <a:r>
              <a:rPr lang="en-US" sz="1200" b="1" dirty="0">
                <a:highlight>
                  <a:srgbClr val="FFFF00"/>
                </a:highlight>
              </a:rPr>
              <a:t>2000</a:t>
            </a:r>
          </a:p>
          <a:p>
            <a:endParaRPr lang="de-DE" sz="1200" dirty="0"/>
          </a:p>
          <a:p>
            <a:r>
              <a:rPr lang="de-DE" sz="1200" dirty="0"/>
              <a:t>S. Machida, 2001, KEK PS </a:t>
            </a:r>
            <a:r>
              <a:rPr lang="de-DE" sz="1200" dirty="0" err="1"/>
              <a:t>simulation</a:t>
            </a:r>
            <a:endParaRPr lang="de-DE" sz="1200" dirty="0"/>
          </a:p>
          <a:p>
            <a:endParaRPr lang="de-DE" sz="1200" dirty="0"/>
          </a:p>
          <a:p>
            <a:r>
              <a:rPr lang="en-US" sz="1200" dirty="0"/>
              <a:t>Y. </a:t>
            </a:r>
            <a:r>
              <a:rPr lang="en-US" sz="1200" dirty="0" err="1"/>
              <a:t>Alexahin</a:t>
            </a:r>
            <a:r>
              <a:rPr lang="en-US" sz="1200" dirty="0"/>
              <a:t>, “Effects of Space Charge and Magnet Nonlinearities on Beam Dynamics in the Fermilab Booster”, PAC 2007, DOI 10.1109/PAC.2007.4440463</a:t>
            </a:r>
            <a:endParaRPr lang="de-DE" sz="1200" dirty="0"/>
          </a:p>
          <a:p>
            <a:endParaRPr lang="de-DE" sz="1200" dirty="0"/>
          </a:p>
          <a:p>
            <a:r>
              <a:rPr lang="de-DE" sz="1200" dirty="0"/>
              <a:t>M. </a:t>
            </a:r>
            <a:r>
              <a:rPr lang="de-DE" sz="1200" dirty="0" err="1"/>
              <a:t>Aiba</a:t>
            </a:r>
            <a:r>
              <a:rPr lang="de-DE" sz="1200" dirty="0"/>
              <a:t>, M. Chanel, U. </a:t>
            </a:r>
            <a:r>
              <a:rPr lang="de-DE" sz="1200" dirty="0" err="1"/>
              <a:t>Dorda</a:t>
            </a:r>
            <a:r>
              <a:rPr lang="de-DE" sz="1200" dirty="0"/>
              <a:t>, R. </a:t>
            </a:r>
            <a:r>
              <a:rPr lang="de-DE" sz="1200" dirty="0" err="1"/>
              <a:t>Garoby</a:t>
            </a:r>
            <a:r>
              <a:rPr lang="de-DE" sz="1200" dirty="0"/>
              <a:t>, J.-P. </a:t>
            </a:r>
            <a:r>
              <a:rPr lang="de-DE" sz="1200" dirty="0" err="1"/>
              <a:t>Koutchouk</a:t>
            </a:r>
            <a:r>
              <a:rPr lang="de-DE" sz="1200" dirty="0"/>
              <a:t>, M. Martini, E. </a:t>
            </a:r>
            <a:r>
              <a:rPr lang="de-DE" sz="1200" dirty="0" err="1"/>
              <a:t>Métral</a:t>
            </a:r>
            <a:r>
              <a:rPr lang="de-DE" sz="1200" dirty="0"/>
              <a:t>, Y. </a:t>
            </a:r>
            <a:r>
              <a:rPr lang="de-DE" sz="1200" dirty="0" err="1"/>
              <a:t>Papaphilippou</a:t>
            </a:r>
            <a:r>
              <a:rPr lang="de-DE" sz="1200" dirty="0"/>
              <a:t>, W. </a:t>
            </a:r>
            <a:r>
              <a:rPr lang="de-DE" sz="1200" dirty="0" err="1"/>
              <a:t>Scandale</a:t>
            </a:r>
            <a:r>
              <a:rPr lang="de-DE" sz="1200" dirty="0"/>
              <a:t>, F. Zimmermann, V. </a:t>
            </a:r>
            <a:r>
              <a:rPr lang="de-DE" sz="1200" dirty="0" err="1"/>
              <a:t>Shiltsev</a:t>
            </a:r>
            <a:r>
              <a:rPr lang="de-DE" sz="1200" dirty="0"/>
              <a:t>, G. Franchetti, “Space-Charge </a:t>
            </a:r>
            <a:r>
              <a:rPr lang="de-DE" sz="1200" dirty="0" err="1"/>
              <a:t>Compensation</a:t>
            </a:r>
            <a:r>
              <a:rPr lang="de-DE" sz="1200" dirty="0"/>
              <a:t> Options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LHC </a:t>
            </a:r>
            <a:r>
              <a:rPr lang="de-DE" sz="1200" dirty="0" err="1"/>
              <a:t>Injector</a:t>
            </a:r>
            <a:r>
              <a:rPr lang="de-DE" sz="1200" dirty="0"/>
              <a:t> </a:t>
            </a:r>
            <a:r>
              <a:rPr lang="de-DE" sz="1200" dirty="0" err="1"/>
              <a:t>Complex</a:t>
            </a:r>
            <a:r>
              <a:rPr lang="de-DE" sz="1200" dirty="0"/>
              <a:t>”, Proceedings </a:t>
            </a:r>
            <a:r>
              <a:rPr lang="de-DE" sz="1200" dirty="0" err="1"/>
              <a:t>of</a:t>
            </a:r>
            <a:r>
              <a:rPr lang="de-DE" sz="1200" dirty="0"/>
              <a:t> PAC'07, Albuquerque, 2007, pp. 3390–3392</a:t>
            </a:r>
          </a:p>
          <a:p>
            <a:endParaRPr lang="de-DE" sz="1200" dirty="0"/>
          </a:p>
          <a:p>
            <a:r>
              <a:rPr lang="en-US" sz="1200" dirty="0"/>
              <a:t>M. </a:t>
            </a:r>
            <a:r>
              <a:rPr lang="en-US" sz="1200" dirty="0" err="1"/>
              <a:t>Aiba</a:t>
            </a:r>
            <a:r>
              <a:rPr lang="en-US" sz="1200" dirty="0"/>
              <a:t>, “Benchmark of ACCSIM-ORBIT codes for space charge and electron-lens compensation”, CERN, 2008</a:t>
            </a:r>
            <a:endParaRPr lang="de-DE" sz="1200" dirty="0"/>
          </a:p>
          <a:p>
            <a:endParaRPr lang="de-DE" sz="1200" dirty="0"/>
          </a:p>
          <a:p>
            <a:r>
              <a:rPr lang="en-US" sz="1200" dirty="0"/>
              <a:t>Y. </a:t>
            </a:r>
            <a:r>
              <a:rPr lang="en-US" sz="1200" dirty="0" err="1"/>
              <a:t>Alexahin</a:t>
            </a:r>
            <a:r>
              <a:rPr lang="en-US" sz="1200" dirty="0"/>
              <a:t> and V. </a:t>
            </a:r>
            <a:r>
              <a:rPr lang="en-US" sz="1200" dirty="0" err="1"/>
              <a:t>Kapin</a:t>
            </a:r>
            <a:r>
              <a:rPr lang="en-US" sz="1200" dirty="0"/>
              <a:t>, “Study of Possibility of Space Charge Compensation in the Fermilab Booster with Multiple Electron Columns,” Fermilab Beams-doc-3108, June 2008</a:t>
            </a:r>
          </a:p>
          <a:p>
            <a:endParaRPr lang="en-US" sz="1200" dirty="0"/>
          </a:p>
          <a:p>
            <a:r>
              <a:rPr lang="en-US" sz="1200" dirty="0"/>
              <a:t>V. N. Litvinenko and G. Wang, “Compensating Tune Spread Induced by Space Charge in Bunched Beams”, Physical Review Special Topics — Accelerators and Beams 17, 114401 (2014)</a:t>
            </a:r>
          </a:p>
          <a:p>
            <a:endParaRPr lang="en-US" sz="1200" dirty="0"/>
          </a:p>
          <a:p>
            <a:r>
              <a:rPr lang="en-US" sz="1200" dirty="0"/>
              <a:t>O. Boine-Frankenheim and W. D. Stem, “Space charge compensation with pulsed electron lenses for intense ion beams in synchrotrons”, Nuclear Instruments and Methods in Physics Research A 896 (</a:t>
            </a:r>
            <a:r>
              <a:rPr lang="en-US" sz="1200" b="1" i="1" dirty="0"/>
              <a:t>2018</a:t>
            </a:r>
            <a:r>
              <a:rPr lang="en-US" sz="1200" dirty="0"/>
              <a:t>), 122–128. DOI: 10.1016/j.nima.2018.04.014</a:t>
            </a:r>
          </a:p>
          <a:p>
            <a:endParaRPr lang="de-DE" sz="1200" dirty="0"/>
          </a:p>
          <a:p>
            <a:r>
              <a:rPr lang="de-DE" sz="1200" dirty="0"/>
              <a:t>S. Artikova et al., </a:t>
            </a:r>
            <a:r>
              <a:rPr lang="en-US" sz="1200" dirty="0"/>
              <a:t>“</a:t>
            </a:r>
            <a:r>
              <a:rPr lang="de-DE" sz="1200" dirty="0" err="1"/>
              <a:t>Pulsed</a:t>
            </a:r>
            <a:r>
              <a:rPr lang="de-DE" sz="1200" dirty="0"/>
              <a:t> </a:t>
            </a:r>
            <a:r>
              <a:rPr lang="de-DE" sz="1200" dirty="0" err="1"/>
              <a:t>electron</a:t>
            </a:r>
            <a:r>
              <a:rPr lang="de-DE" sz="1200" dirty="0"/>
              <a:t> </a:t>
            </a:r>
            <a:r>
              <a:rPr lang="de-DE" sz="1200" dirty="0" err="1"/>
              <a:t>lenses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space</a:t>
            </a:r>
            <a:r>
              <a:rPr lang="de-DE" sz="1200" dirty="0"/>
              <a:t> </a:t>
            </a:r>
            <a:r>
              <a:rPr lang="de-DE" sz="1200" dirty="0" err="1"/>
              <a:t>charge</a:t>
            </a:r>
            <a:r>
              <a:rPr lang="de-DE" sz="1200" dirty="0"/>
              <a:t> </a:t>
            </a:r>
            <a:r>
              <a:rPr lang="de-DE" sz="1200" dirty="0" err="1"/>
              <a:t>compensation</a:t>
            </a:r>
            <a:r>
              <a:rPr lang="de-DE" sz="1200" dirty="0"/>
              <a:t> in </a:t>
            </a:r>
            <a:r>
              <a:rPr lang="de-DE" sz="1200" dirty="0" err="1"/>
              <a:t>the</a:t>
            </a:r>
            <a:r>
              <a:rPr lang="de-DE" sz="1200" dirty="0"/>
              <a:t> FAIR </a:t>
            </a:r>
            <a:r>
              <a:rPr lang="de-DE" sz="1200" dirty="0" err="1"/>
              <a:t>synchrotrons</a:t>
            </a:r>
            <a:r>
              <a:rPr lang="en-US" sz="1200" dirty="0"/>
              <a:t>”</a:t>
            </a:r>
            <a:r>
              <a:rPr lang="de-DE" sz="1200" dirty="0"/>
              <a:t>, 2021 JINST </a:t>
            </a:r>
            <a:r>
              <a:rPr lang="de-DE" sz="1200" u="sng" dirty="0"/>
              <a:t>16</a:t>
            </a:r>
            <a:r>
              <a:rPr lang="de-DE" sz="1200" dirty="0"/>
              <a:t> P03044. https://doi.org/10.1088/1748-0221/16/03/P03044</a:t>
            </a:r>
          </a:p>
          <a:p>
            <a:endParaRPr lang="en-US" sz="1200" dirty="0"/>
          </a:p>
          <a:p>
            <a:r>
              <a:rPr lang="en-US" sz="1200" dirty="0"/>
              <a:t>Y. </a:t>
            </a:r>
            <a:r>
              <a:rPr lang="en-US" sz="1200" dirty="0" err="1"/>
              <a:t>Alexahin</a:t>
            </a:r>
            <a:r>
              <a:rPr lang="en-US" sz="1200" dirty="0"/>
              <a:t> and V. V. </a:t>
            </a:r>
            <a:r>
              <a:rPr lang="en-US" sz="1200" dirty="0" err="1"/>
              <a:t>Kapin</a:t>
            </a:r>
            <a:r>
              <a:rPr lang="en-US" sz="1200" dirty="0"/>
              <a:t>, “On possibility of space-charge compensation in the Fermilab Booster with multiple electron columns”, Journal of Instrumentation 16 (2021) P03049. DOI: 10.1088/1748-0221/16/03/P03049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9779D18-C71D-4633-882D-112A43972378}"/>
              </a:ext>
            </a:extLst>
          </p:cNvPr>
          <p:cNvSpPr txBox="1"/>
          <p:nvPr/>
        </p:nvSpPr>
        <p:spPr>
          <a:xfrm>
            <a:off x="2783214" y="949326"/>
            <a:ext cx="3567002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800" i="1" dirty="0"/>
              <a:t>The </a:t>
            </a:r>
            <a:r>
              <a:rPr lang="de-DE" sz="800" i="1" dirty="0" err="1"/>
              <a:t>references</a:t>
            </a:r>
            <a:r>
              <a:rPr lang="de-DE" sz="800" i="1" dirty="0"/>
              <a:t> </a:t>
            </a:r>
            <a:r>
              <a:rPr lang="de-DE" sz="800" i="1" dirty="0" err="1"/>
              <a:t>above</a:t>
            </a:r>
            <a:r>
              <a:rPr lang="de-DE" sz="800" i="1" dirty="0"/>
              <a:t> </a:t>
            </a:r>
            <a:r>
              <a:rPr lang="de-DE" sz="800" i="1" dirty="0" err="1"/>
              <a:t>are</a:t>
            </a:r>
            <a:r>
              <a:rPr lang="de-DE" sz="800" i="1" dirty="0"/>
              <a:t> </a:t>
            </a:r>
            <a:r>
              <a:rPr lang="de-DE" sz="800" i="1" dirty="0" err="1"/>
              <a:t>up</a:t>
            </a:r>
            <a:r>
              <a:rPr lang="de-DE" sz="800" i="1" dirty="0"/>
              <a:t> </a:t>
            </a:r>
            <a:r>
              <a:rPr lang="de-DE" sz="800" i="1" dirty="0" err="1"/>
              <a:t>to</a:t>
            </a:r>
            <a:r>
              <a:rPr lang="de-DE" sz="800" i="1" dirty="0"/>
              <a:t> </a:t>
            </a:r>
            <a:r>
              <a:rPr lang="de-DE" sz="800" b="1" i="1" dirty="0" err="1"/>
              <a:t>about</a:t>
            </a:r>
            <a:r>
              <a:rPr lang="de-DE" sz="800" i="1" dirty="0"/>
              <a:t> </a:t>
            </a:r>
            <a:r>
              <a:rPr lang="de-DE" sz="800" b="1" i="1" dirty="0" err="1"/>
              <a:t>the</a:t>
            </a:r>
            <a:r>
              <a:rPr lang="de-DE" sz="800" b="1" i="1" dirty="0"/>
              <a:t> </a:t>
            </a:r>
            <a:r>
              <a:rPr lang="de-DE" sz="800" b="1" i="1" dirty="0" err="1"/>
              <a:t>point</a:t>
            </a:r>
            <a:r>
              <a:rPr lang="de-DE" sz="800" b="1" i="1" dirty="0"/>
              <a:t> </a:t>
            </a:r>
            <a:r>
              <a:rPr lang="de-DE" sz="800" i="1" dirty="0" err="1"/>
              <a:t>when</a:t>
            </a:r>
            <a:r>
              <a:rPr lang="de-DE" sz="800" i="1" dirty="0"/>
              <a:t> </a:t>
            </a:r>
            <a:r>
              <a:rPr lang="de-DE" sz="800" i="1" dirty="0" err="1"/>
              <a:t>work</a:t>
            </a:r>
            <a:r>
              <a:rPr lang="de-DE" sz="800" i="1" dirty="0"/>
              <a:t> at GSI </a:t>
            </a:r>
            <a:r>
              <a:rPr lang="de-DE" sz="800" i="1" dirty="0" err="1"/>
              <a:t>began</a:t>
            </a:r>
            <a:r>
              <a:rPr lang="de-DE" sz="8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445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154" y="232466"/>
            <a:ext cx="5584535" cy="487422"/>
          </a:xfrm>
        </p:spPr>
        <p:txBody>
          <a:bodyPr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Summary</a:t>
            </a:r>
            <a:r>
              <a:rPr lang="de-DE" dirty="0"/>
              <a:t> &amp; </a:t>
            </a:r>
            <a:r>
              <a:rPr lang="de-DE" dirty="0">
                <a:solidFill>
                  <a:srgbClr val="00B0F0"/>
                </a:solidFill>
              </a:rPr>
              <a:t>Outlook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7AE9A3C-8D0F-4D1A-908B-1A890BA63388}"/>
              </a:ext>
            </a:extLst>
          </p:cNvPr>
          <p:cNvSpPr txBox="1"/>
          <p:nvPr/>
        </p:nvSpPr>
        <p:spPr>
          <a:xfrm>
            <a:off x="132555" y="4449328"/>
            <a:ext cx="6487673" cy="138499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de-DE" sz="2800" dirty="0" err="1">
                <a:solidFill>
                  <a:srgbClr val="00B0F0"/>
                </a:solidFill>
              </a:rPr>
              <a:t>Symplectic</a:t>
            </a:r>
            <a:r>
              <a:rPr lang="de-DE" sz="2800" dirty="0">
                <a:solidFill>
                  <a:srgbClr val="00B0F0"/>
                </a:solidFill>
              </a:rPr>
              <a:t> </a:t>
            </a:r>
            <a:r>
              <a:rPr lang="de-DE" sz="2800" dirty="0" err="1">
                <a:solidFill>
                  <a:srgbClr val="00B0F0"/>
                </a:solidFill>
              </a:rPr>
              <a:t>transfer</a:t>
            </a:r>
            <a:r>
              <a:rPr lang="de-DE" sz="2800" dirty="0">
                <a:solidFill>
                  <a:srgbClr val="00B0F0"/>
                </a:solidFill>
              </a:rPr>
              <a:t> </a:t>
            </a:r>
            <a:r>
              <a:rPr lang="de-DE" sz="2800" dirty="0" err="1">
                <a:solidFill>
                  <a:srgbClr val="00B0F0"/>
                </a:solidFill>
              </a:rPr>
              <a:t>map</a:t>
            </a:r>
            <a:r>
              <a:rPr lang="de-DE" sz="2800" dirty="0">
                <a:solidFill>
                  <a:srgbClr val="00B0F0"/>
                </a:solidFill>
              </a:rPr>
              <a:t> </a:t>
            </a:r>
            <a:r>
              <a:rPr lang="de-DE" sz="2800" dirty="0" err="1">
                <a:solidFill>
                  <a:srgbClr val="00B0F0"/>
                </a:solidFill>
              </a:rPr>
              <a:t>for</a:t>
            </a:r>
            <a:r>
              <a:rPr lang="de-DE" sz="2800" dirty="0">
                <a:solidFill>
                  <a:srgbClr val="00B0F0"/>
                </a:solidFill>
              </a:rPr>
              <a:t> e-</a:t>
            </a:r>
            <a:r>
              <a:rPr lang="de-DE" sz="2800" dirty="0" err="1">
                <a:solidFill>
                  <a:srgbClr val="00B0F0"/>
                </a:solidFill>
              </a:rPr>
              <a:t>lens</a:t>
            </a:r>
            <a:r>
              <a:rPr lang="de-DE" sz="2800" dirty="0">
                <a:solidFill>
                  <a:srgbClr val="00B0F0"/>
                </a:solidFill>
                <a:highlight>
                  <a:srgbClr val="FFFF00"/>
                </a:highlight>
              </a:rPr>
              <a:t>*</a:t>
            </a:r>
            <a:endParaRPr lang="de-DE" sz="2800" dirty="0">
              <a:solidFill>
                <a:srgbClr val="00B0F0"/>
              </a:solidFill>
            </a:endParaRPr>
          </a:p>
          <a:p>
            <a:pPr algn="l"/>
            <a:endParaRPr lang="de-DE" sz="2800" dirty="0">
              <a:solidFill>
                <a:srgbClr val="00B0F0"/>
              </a:solidFill>
            </a:endParaRPr>
          </a:p>
          <a:p>
            <a:pPr algn="l"/>
            <a:r>
              <a:rPr lang="de-DE" sz="2800" dirty="0" err="1">
                <a:solidFill>
                  <a:srgbClr val="00B0F0"/>
                </a:solidFill>
              </a:rPr>
              <a:t>Resonance</a:t>
            </a:r>
            <a:r>
              <a:rPr lang="de-DE" sz="2800" dirty="0">
                <a:solidFill>
                  <a:srgbClr val="00B0F0"/>
                </a:solidFill>
              </a:rPr>
              <a:t> and </a:t>
            </a:r>
            <a:r>
              <a:rPr lang="de-DE" sz="2800" dirty="0" err="1">
                <a:solidFill>
                  <a:srgbClr val="00B0F0"/>
                </a:solidFill>
              </a:rPr>
              <a:t>coupling</a:t>
            </a:r>
            <a:r>
              <a:rPr lang="de-DE" sz="2800" dirty="0">
                <a:solidFill>
                  <a:srgbClr val="00B0F0"/>
                </a:solidFill>
              </a:rPr>
              <a:t> </a:t>
            </a:r>
            <a:r>
              <a:rPr lang="de-DE" sz="2800" dirty="0" err="1">
                <a:solidFill>
                  <a:srgbClr val="00B0F0"/>
                </a:solidFill>
              </a:rPr>
              <a:t>compensation</a:t>
            </a:r>
            <a:endParaRPr lang="de-DE" sz="2800" dirty="0">
              <a:solidFill>
                <a:srgbClr val="00B0F0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F53B23A-C603-4E38-A940-E19298621003}"/>
              </a:ext>
            </a:extLst>
          </p:cNvPr>
          <p:cNvSpPr txBox="1"/>
          <p:nvPr/>
        </p:nvSpPr>
        <p:spPr>
          <a:xfrm>
            <a:off x="132555" y="1610411"/>
            <a:ext cx="8919429" cy="224676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2800" dirty="0" err="1">
                <a:solidFill>
                  <a:srgbClr val="FF0000"/>
                </a:solidFill>
              </a:rPr>
              <a:t>Electron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lens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is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under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development</a:t>
            </a:r>
            <a:endParaRPr lang="de-DE" sz="2800" dirty="0">
              <a:solidFill>
                <a:srgbClr val="FF0000"/>
              </a:solidFill>
            </a:endParaRPr>
          </a:p>
          <a:p>
            <a:pPr algn="l"/>
            <a:endParaRPr lang="de-DE" sz="2800" dirty="0">
              <a:solidFill>
                <a:srgbClr val="FF0000"/>
              </a:solidFill>
            </a:endParaRPr>
          </a:p>
          <a:p>
            <a:pPr algn="l"/>
            <a:r>
              <a:rPr lang="de-DE" sz="2800" dirty="0" err="1">
                <a:solidFill>
                  <a:srgbClr val="FF0000"/>
                </a:solidFill>
              </a:rPr>
              <a:t>Electron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gun</a:t>
            </a:r>
            <a:r>
              <a:rPr lang="de-DE" sz="2800" dirty="0">
                <a:solidFill>
                  <a:srgbClr val="FF0000"/>
                </a:solidFill>
              </a:rPr>
              <a:t> will </a:t>
            </a:r>
            <a:r>
              <a:rPr lang="de-DE" sz="2800" dirty="0" err="1">
                <a:solidFill>
                  <a:srgbClr val="FF0000"/>
                </a:solidFill>
              </a:rPr>
              <a:t>be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ready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for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testing</a:t>
            </a:r>
            <a:r>
              <a:rPr lang="de-DE" sz="2800" dirty="0">
                <a:solidFill>
                  <a:srgbClr val="FF0000"/>
                </a:solidFill>
              </a:rPr>
              <a:t> at GSI</a:t>
            </a:r>
          </a:p>
          <a:p>
            <a:pPr algn="l"/>
            <a:endParaRPr lang="de-DE" sz="2800" dirty="0">
              <a:solidFill>
                <a:srgbClr val="FF0000"/>
              </a:solidFill>
            </a:endParaRPr>
          </a:p>
          <a:p>
            <a:pPr algn="l"/>
            <a:r>
              <a:rPr lang="de-DE" sz="2800" dirty="0">
                <a:solidFill>
                  <a:srgbClr val="FF0000"/>
                </a:solidFill>
              </a:rPr>
              <a:t>Prototype </a:t>
            </a:r>
            <a:r>
              <a:rPr lang="de-DE" sz="2800" dirty="0" err="1">
                <a:solidFill>
                  <a:srgbClr val="FF0000"/>
                </a:solidFill>
              </a:rPr>
              <a:t>electron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lens</a:t>
            </a:r>
            <a:r>
              <a:rPr lang="de-DE" sz="2800" dirty="0">
                <a:solidFill>
                  <a:srgbClr val="FF0000"/>
                </a:solidFill>
              </a:rPr>
              <a:t> in SIS18 </a:t>
            </a:r>
            <a:r>
              <a:rPr lang="de-DE" sz="2800" dirty="0" err="1">
                <a:solidFill>
                  <a:srgbClr val="FF0000"/>
                </a:solidFill>
              </a:rPr>
              <a:t>synchrotron</a:t>
            </a:r>
            <a:r>
              <a:rPr lang="de-DE" sz="2800" dirty="0">
                <a:solidFill>
                  <a:srgbClr val="FF0000"/>
                </a:solidFill>
              </a:rPr>
              <a:t> will follow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FE1ECE9-0A5F-4DBC-A485-539F6E75F6E7}"/>
              </a:ext>
            </a:extLst>
          </p:cNvPr>
          <p:cNvSpPr txBox="1"/>
          <p:nvPr/>
        </p:nvSpPr>
        <p:spPr>
          <a:xfrm>
            <a:off x="-43060" y="6354355"/>
            <a:ext cx="9350691" cy="21544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sz="800" dirty="0">
                <a:highlight>
                  <a:srgbClr val="FFFF00"/>
                </a:highlight>
                <a:ea typeface="DengXian" panose="02010600030101010101" pitchFamily="2" charset="-122"/>
              </a:rPr>
              <a:t>*</a:t>
            </a:r>
            <a:r>
              <a:rPr lang="en-US" sz="800" dirty="0">
                <a:ea typeface="DengXian" panose="02010600030101010101" pitchFamily="2" charset="-122"/>
              </a:rPr>
              <a:t> I. </a:t>
            </a:r>
            <a:r>
              <a:rPr lang="en-US" sz="800" dirty="0" err="1">
                <a:ea typeface="DengXian" panose="02010600030101010101" pitchFamily="2" charset="-122"/>
              </a:rPr>
              <a:t>Lobach</a:t>
            </a:r>
            <a:r>
              <a:rPr lang="en-US" sz="800" dirty="0">
                <a:ea typeface="DengXian" panose="02010600030101010101" pitchFamily="2" charset="-122"/>
              </a:rPr>
              <a:t>, Y. Li, </a:t>
            </a:r>
            <a:r>
              <a:rPr lang="en-US" sz="800" i="1" dirty="0">
                <a:ea typeface="DengXian" panose="02010600030101010101" pitchFamily="2" charset="-122"/>
              </a:rPr>
              <a:t>Using neural-network Ansatz for the generating function in the Hamilton-Jacobi equation to obtain </a:t>
            </a:r>
            <a:r>
              <a:rPr lang="en-US" sz="800" i="1" dirty="0" err="1">
                <a:ea typeface="DengXian" panose="02010600030101010101" pitchFamily="2" charset="-122"/>
              </a:rPr>
              <a:t>symplectic</a:t>
            </a:r>
            <a:r>
              <a:rPr lang="en-US" sz="800" i="1" dirty="0">
                <a:ea typeface="DengXian" panose="02010600030101010101" pitchFamily="2" charset="-122"/>
              </a:rPr>
              <a:t> transfer maps for elements with any magnetic field configuration</a:t>
            </a:r>
            <a:r>
              <a:rPr lang="en-US" sz="800" dirty="0">
                <a:ea typeface="DengXian" panose="02010600030101010101" pitchFamily="2" charset="-122"/>
              </a:rPr>
              <a:t>, IPAC’26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707217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20D1F-829A-4A46-A3F4-5C2A39A57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732" y="3049375"/>
            <a:ext cx="5584535" cy="759249"/>
          </a:xfrm>
        </p:spPr>
        <p:txBody>
          <a:bodyPr>
            <a:noAutofit/>
          </a:bodyPr>
          <a:lstStyle/>
          <a:p>
            <a:pPr algn="ctr"/>
            <a:r>
              <a:rPr lang="de-DE" sz="4800" dirty="0"/>
              <a:t>Reserve </a:t>
            </a:r>
            <a:r>
              <a:rPr lang="de-DE" sz="4800" dirty="0" err="1"/>
              <a:t>slides</a:t>
            </a:r>
            <a:r>
              <a:rPr lang="de-DE" sz="4800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953366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01" y="155644"/>
            <a:ext cx="7799867" cy="514143"/>
          </a:xfrm>
        </p:spPr>
        <p:txBody>
          <a:bodyPr>
            <a:normAutofit/>
          </a:bodyPr>
          <a:lstStyle/>
          <a:p>
            <a:r>
              <a:rPr lang="de-DE" dirty="0"/>
              <a:t>Transport </a:t>
            </a:r>
            <a:r>
              <a:rPr lang="de-DE" dirty="0" err="1"/>
              <a:t>Simulations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ELEGANT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F949C86-47F6-49E2-B2BB-3487688FE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516" y="1214003"/>
            <a:ext cx="3233511" cy="174756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F922EE8-9411-4438-9B7D-93D895A57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868" y="3072341"/>
            <a:ext cx="3283159" cy="172853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2B64C1A-5F77-44BE-B064-202EBE3A0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516" y="4863342"/>
            <a:ext cx="3233511" cy="174722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4A1ABA4-9A0B-435E-89F5-893E5B9FE1D3}"/>
              </a:ext>
            </a:extLst>
          </p:cNvPr>
          <p:cNvSpPr txBox="1"/>
          <p:nvPr/>
        </p:nvSpPr>
        <p:spPr>
          <a:xfrm>
            <a:off x="263220" y="938646"/>
            <a:ext cx="8206093" cy="26161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de-DE" sz="1100" dirty="0" err="1"/>
              <a:t>Lattice</a:t>
            </a:r>
            <a:r>
              <a:rPr lang="de-DE" sz="1100" dirty="0"/>
              <a:t> </a:t>
            </a:r>
            <a:r>
              <a:rPr lang="de-DE" sz="1100" dirty="0" err="1"/>
              <a:t>with</a:t>
            </a:r>
            <a:r>
              <a:rPr lang="de-DE" sz="1100" dirty="0"/>
              <a:t> EDRIFTs, CSBENDS (EDGE*_EFFECTS = 3), KQUADS. </a:t>
            </a:r>
            <a:r>
              <a:rPr lang="de-DE" sz="1100" dirty="0" err="1"/>
              <a:t>SOLEnoids</a:t>
            </a:r>
            <a:r>
              <a:rPr lang="de-DE" sz="1100" dirty="0"/>
              <a:t> at 0 </a:t>
            </a:r>
            <a:r>
              <a:rPr lang="de-DE" sz="1100" dirty="0" err="1"/>
              <a:t>mT.</a:t>
            </a:r>
            <a:r>
              <a:rPr lang="de-DE" sz="1100" dirty="0"/>
              <a:t> Tunes (4.28, 3.3), </a:t>
            </a:r>
            <a:r>
              <a:rPr lang="de-DE" sz="1100" baseline="30000" dirty="0"/>
              <a:t>12</a:t>
            </a:r>
            <a:r>
              <a:rPr lang="de-DE" sz="1100" dirty="0"/>
              <a:t>C</a:t>
            </a:r>
            <a:r>
              <a:rPr lang="de-DE" sz="1100" baseline="30000" dirty="0"/>
              <a:t>6+</a:t>
            </a:r>
            <a:r>
              <a:rPr lang="de-DE" sz="1100" dirty="0"/>
              <a:t> 11.5 MeV/u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6142ABB-A19B-4DDE-94D9-3EDCBDBC042E}"/>
              </a:ext>
            </a:extLst>
          </p:cNvPr>
          <p:cNvSpPr txBox="1"/>
          <p:nvPr/>
        </p:nvSpPr>
        <p:spPr>
          <a:xfrm>
            <a:off x="5230718" y="2715481"/>
            <a:ext cx="2563522" cy="52322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400" dirty="0"/>
              <a:t>Single </a:t>
            </a:r>
            <a:r>
              <a:rPr lang="de-DE" sz="1400" dirty="0" err="1"/>
              <a:t>particle</a:t>
            </a:r>
            <a:r>
              <a:rPr lang="de-DE" sz="1400" dirty="0"/>
              <a:t> in </a:t>
            </a:r>
            <a:r>
              <a:rPr lang="de-DE" sz="1400" dirty="0" err="1"/>
              <a:t>phase</a:t>
            </a:r>
            <a:r>
              <a:rPr lang="de-DE" sz="1400" dirty="0"/>
              <a:t> </a:t>
            </a:r>
            <a:r>
              <a:rPr lang="de-DE" sz="1400" dirty="0" err="1"/>
              <a:t>space</a:t>
            </a:r>
            <a:endParaRPr lang="de-DE" sz="1400" dirty="0"/>
          </a:p>
          <a:p>
            <a:pPr algn="l"/>
            <a:r>
              <a:rPr lang="de-DE" sz="1400" dirty="0" err="1"/>
              <a:t>tracked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10k </a:t>
            </a:r>
            <a:r>
              <a:rPr lang="de-DE" sz="1400" dirty="0" err="1"/>
              <a:t>turns</a:t>
            </a:r>
            <a:endParaRPr lang="de-DE" sz="14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8D0D2CD-0AA2-4A24-A2FB-69D4DDCF71F2}"/>
              </a:ext>
            </a:extLst>
          </p:cNvPr>
          <p:cNvSpPr txBox="1"/>
          <p:nvPr/>
        </p:nvSpPr>
        <p:spPr>
          <a:xfrm>
            <a:off x="5230718" y="5475343"/>
            <a:ext cx="3137397" cy="52322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400" dirty="0"/>
              <a:t>1k-ion </a:t>
            </a:r>
            <a:r>
              <a:rPr lang="de-DE" sz="1400" dirty="0" err="1"/>
              <a:t>waterbag</a:t>
            </a:r>
            <a:r>
              <a:rPr lang="de-DE" sz="1400" dirty="0"/>
              <a:t> </a:t>
            </a:r>
            <a:r>
              <a:rPr lang="de-DE" sz="1400" dirty="0" err="1"/>
              <a:t>tracked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10k </a:t>
            </a:r>
            <a:r>
              <a:rPr lang="de-DE" sz="1400" dirty="0" err="1"/>
              <a:t>turns</a:t>
            </a:r>
            <a:endParaRPr lang="de-DE" sz="1400" b="1" dirty="0"/>
          </a:p>
          <a:p>
            <a:pPr algn="l"/>
            <a:r>
              <a:rPr lang="de-DE" sz="1400" dirty="0">
                <a:sym typeface="Symbol" panose="05050102010706020507" pitchFamily="18" charset="2"/>
              </a:rPr>
              <a:t></a:t>
            </a:r>
            <a:r>
              <a:rPr lang="de-DE" sz="1400" dirty="0"/>
              <a:t>0.3% </a:t>
            </a:r>
            <a:r>
              <a:rPr lang="de-DE" sz="1400" dirty="0" err="1"/>
              <a:t>drop</a:t>
            </a:r>
            <a:r>
              <a:rPr lang="de-DE" sz="1400" dirty="0"/>
              <a:t> in </a:t>
            </a:r>
            <a:r>
              <a:rPr lang="de-DE" sz="1400" dirty="0" err="1"/>
              <a:t>emittance</a:t>
            </a:r>
            <a:endParaRPr lang="de-DE" sz="14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193DBB28-4D81-4143-BE29-C870CB9D03C6}"/>
              </a:ext>
            </a:extLst>
          </p:cNvPr>
          <p:cNvSpPr txBox="1"/>
          <p:nvPr/>
        </p:nvSpPr>
        <p:spPr>
          <a:xfrm>
            <a:off x="3888350" y="1281726"/>
            <a:ext cx="1223412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Horizontal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453DBB9-1CC6-478B-AC7A-ED323BC5FCAC}"/>
              </a:ext>
            </a:extLst>
          </p:cNvPr>
          <p:cNvSpPr txBox="1"/>
          <p:nvPr/>
        </p:nvSpPr>
        <p:spPr>
          <a:xfrm>
            <a:off x="4185679" y="3102631"/>
            <a:ext cx="941348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Vertical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318215-FF07-41B2-ACCC-B0514EFE5165}"/>
              </a:ext>
            </a:extLst>
          </p:cNvPr>
          <p:cNvSpPr txBox="1"/>
          <p:nvPr/>
        </p:nvSpPr>
        <p:spPr>
          <a:xfrm>
            <a:off x="990705" y="3703815"/>
            <a:ext cx="902811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8 </a:t>
            </a:r>
            <a:r>
              <a:rPr lang="de-DE" dirty="0" err="1"/>
              <a:t>mrad</a:t>
            </a:r>
            <a:endParaRPr lang="de-DE" dirty="0"/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24B58CE7-A214-45C3-80F3-7A20F7B18EB6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1442111" y="3277672"/>
            <a:ext cx="0" cy="4261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B040D19F-A9D0-438D-B0D8-C00609DFD81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1442111" y="4073147"/>
            <a:ext cx="0" cy="4261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0C2681C5-B9E7-42FB-8C57-589B349F085B}"/>
              </a:ext>
            </a:extLst>
          </p:cNvPr>
          <p:cNvSpPr txBox="1"/>
          <p:nvPr/>
        </p:nvSpPr>
        <p:spPr>
          <a:xfrm>
            <a:off x="3163038" y="4326270"/>
            <a:ext cx="88998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12 mm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AE7B07F7-D293-456F-AF10-0DE4F0B3A914}"/>
              </a:ext>
            </a:extLst>
          </p:cNvPr>
          <p:cNvCxnSpPr/>
          <p:nvPr/>
        </p:nvCxnSpPr>
        <p:spPr>
          <a:xfrm flipH="1">
            <a:off x="2185817" y="4499290"/>
            <a:ext cx="97722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297C7A69-2AEE-4CEE-B382-5D369FBE4338}"/>
              </a:ext>
            </a:extLst>
          </p:cNvPr>
          <p:cNvCxnSpPr>
            <a:stCxn id="31" idx="3"/>
          </p:cNvCxnSpPr>
          <p:nvPr/>
        </p:nvCxnSpPr>
        <p:spPr>
          <a:xfrm>
            <a:off x="4053025" y="4510936"/>
            <a:ext cx="9241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38A07D65-14CC-478E-98D1-3CD9CD874B0F}"/>
              </a:ext>
            </a:extLst>
          </p:cNvPr>
          <p:cNvSpPr txBox="1"/>
          <p:nvPr/>
        </p:nvSpPr>
        <p:spPr>
          <a:xfrm>
            <a:off x="1085356" y="1902286"/>
            <a:ext cx="902811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4 </a:t>
            </a:r>
            <a:r>
              <a:rPr lang="de-DE" dirty="0" err="1"/>
              <a:t>mrad</a:t>
            </a:r>
            <a:endParaRPr lang="de-DE" dirty="0"/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C6D6B623-73B1-40B4-820F-A5AAD6425042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1536762" y="1522970"/>
            <a:ext cx="0" cy="3793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1607E463-623B-4D3F-A31E-AFC6FD9FF9B3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1536762" y="2271618"/>
            <a:ext cx="0" cy="336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7E03E1B6-5D3A-4F3C-9EC3-A03DA3484006}"/>
              </a:ext>
            </a:extLst>
          </p:cNvPr>
          <p:cNvSpPr txBox="1"/>
          <p:nvPr/>
        </p:nvSpPr>
        <p:spPr>
          <a:xfrm>
            <a:off x="3161434" y="2515112"/>
            <a:ext cx="88998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40 mm</a:t>
            </a:r>
          </a:p>
        </p:txBody>
      </p: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5BE4A3BD-1620-4B23-805D-EA0157AFEEBB}"/>
              </a:ext>
            </a:extLst>
          </p:cNvPr>
          <p:cNvCxnSpPr>
            <a:cxnSpLocks/>
          </p:cNvCxnSpPr>
          <p:nvPr/>
        </p:nvCxnSpPr>
        <p:spPr>
          <a:xfrm flipH="1">
            <a:off x="2291694" y="2688132"/>
            <a:ext cx="86974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5319574A-289E-45AD-A8B0-6DF69E0E2ABA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4051421" y="2699778"/>
            <a:ext cx="8390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feld 45">
            <a:extLst>
              <a:ext uri="{FF2B5EF4-FFF2-40B4-BE49-F238E27FC236}">
                <a16:creationId xmlns:a16="http://schemas.microsoft.com/office/drawing/2014/main" id="{43904DE3-C86D-412E-9251-84683951E5F7}"/>
              </a:ext>
            </a:extLst>
          </p:cNvPr>
          <p:cNvSpPr txBox="1"/>
          <p:nvPr/>
        </p:nvSpPr>
        <p:spPr>
          <a:xfrm>
            <a:off x="426347" y="4960971"/>
            <a:ext cx="127951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92.55 </a:t>
            </a:r>
            <a:r>
              <a:rPr lang="de-DE" dirty="0">
                <a:sym typeface="Symbol" panose="05050102010706020507" pitchFamily="18" charset="2"/>
              </a:rPr>
              <a:t>m</a:t>
            </a:r>
            <a:r>
              <a:rPr lang="de-DE" baseline="30000" dirty="0">
                <a:sym typeface="Symbol" panose="05050102010706020507" pitchFamily="18" charset="2"/>
              </a:rPr>
              <a:t>2</a:t>
            </a:r>
            <a:endParaRPr lang="de-DE" baseline="30000" dirty="0"/>
          </a:p>
        </p:txBody>
      </p: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432B65C8-A928-4186-B315-7CF2DAAFD36B}"/>
              </a:ext>
            </a:extLst>
          </p:cNvPr>
          <p:cNvCxnSpPr/>
          <p:nvPr/>
        </p:nvCxnSpPr>
        <p:spPr>
          <a:xfrm>
            <a:off x="1608302" y="5172859"/>
            <a:ext cx="3317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D8AF0E47-14B9-4252-86E1-FFA74656F95A}"/>
              </a:ext>
            </a:extLst>
          </p:cNvPr>
          <p:cNvSpPr txBox="1"/>
          <p:nvPr/>
        </p:nvSpPr>
        <p:spPr>
          <a:xfrm>
            <a:off x="2887819" y="5007137"/>
            <a:ext cx="2125488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de-DE" sz="1200" b="1" dirty="0"/>
              <a:t>4D RMS </a:t>
            </a:r>
            <a:r>
              <a:rPr lang="de-DE" sz="1200" b="1" dirty="0" err="1"/>
              <a:t>emittance</a:t>
            </a:r>
            <a:r>
              <a:rPr lang="de-DE" sz="1200" b="1" dirty="0"/>
              <a:t> vs. turn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050275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FD6CC0-5836-4FA4-BCE3-4AEBE6CF3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05" y="160020"/>
            <a:ext cx="7052655" cy="483743"/>
          </a:xfrm>
        </p:spPr>
        <p:txBody>
          <a:bodyPr>
            <a:normAutofit fontScale="90000"/>
          </a:bodyPr>
          <a:lstStyle/>
          <a:p>
            <a:r>
              <a:rPr lang="de-DE" dirty="0"/>
              <a:t>RF-</a:t>
            </a:r>
            <a:r>
              <a:rPr lang="de-DE" dirty="0" err="1"/>
              <a:t>Modulated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 – Choice </a:t>
            </a:r>
            <a:r>
              <a:rPr lang="de-DE" dirty="0" err="1"/>
              <a:t>of</a:t>
            </a:r>
            <a:r>
              <a:rPr lang="de-DE" dirty="0"/>
              <a:t> Materials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B57BC71-CDA9-4D9B-BA18-06ACD651AD86}"/>
              </a:ext>
            </a:extLst>
          </p:cNvPr>
          <p:cNvSpPr txBox="1"/>
          <p:nvPr/>
        </p:nvSpPr>
        <p:spPr>
          <a:xfrm>
            <a:off x="898383" y="2891249"/>
            <a:ext cx="7130478" cy="1631216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2000" dirty="0"/>
              <a:t>Body </a:t>
            </a:r>
            <a:r>
              <a:rPr lang="de-DE" sz="2000" dirty="0" err="1"/>
              <a:t>parts</a:t>
            </a:r>
            <a:r>
              <a:rPr lang="de-DE" sz="2000" dirty="0"/>
              <a:t>:                Stainless </a:t>
            </a:r>
            <a:r>
              <a:rPr lang="de-DE" sz="2000" dirty="0" err="1"/>
              <a:t>steel</a:t>
            </a:r>
            <a:r>
              <a:rPr lang="de-DE" sz="2000" dirty="0"/>
              <a:t> </a:t>
            </a:r>
          </a:p>
          <a:p>
            <a:pPr algn="l"/>
            <a:r>
              <a:rPr lang="de-DE" sz="2000" dirty="0" err="1"/>
              <a:t>Insulators</a:t>
            </a:r>
            <a:r>
              <a:rPr lang="de-DE" sz="2000" dirty="0"/>
              <a:t>:                  </a:t>
            </a:r>
            <a:r>
              <a:rPr lang="de-DE" sz="2000" dirty="0" err="1"/>
              <a:t>Alumina</a:t>
            </a:r>
            <a:endParaRPr lang="de-DE" sz="2000" dirty="0"/>
          </a:p>
          <a:p>
            <a:pPr algn="l"/>
            <a:r>
              <a:rPr lang="de-DE" sz="2000" dirty="0"/>
              <a:t>Dispenser </a:t>
            </a:r>
            <a:r>
              <a:rPr lang="de-DE" sz="2000" dirty="0" err="1"/>
              <a:t>cathode</a:t>
            </a:r>
            <a:r>
              <a:rPr lang="de-DE" sz="2000" dirty="0"/>
              <a:t>:   </a:t>
            </a:r>
            <a:r>
              <a:rPr lang="de-DE" sz="2000" dirty="0" err="1"/>
              <a:t>BaO</a:t>
            </a:r>
            <a:r>
              <a:rPr lang="de-DE" sz="2000" dirty="0"/>
              <a:t>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type 311XM by Spectra-Mat Inc.</a:t>
            </a:r>
          </a:p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Modulation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grids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:      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Molybdenum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graphite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(SIGRAFINE</a:t>
            </a:r>
            <a:r>
              <a:rPr lang="de-DE" sz="2000" b="0" i="0" baseline="30000" dirty="0">
                <a:effectLst/>
              </a:rPr>
              <a:t>®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l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Focusing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electrode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:  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Molybdenum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241969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B723B-AE9B-4025-AD99-0057A2C5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79" y="201479"/>
            <a:ext cx="5584535" cy="486608"/>
          </a:xfrm>
        </p:spPr>
        <p:txBody>
          <a:bodyPr>
            <a:normAutofit/>
          </a:bodyPr>
          <a:lstStyle/>
          <a:p>
            <a:r>
              <a:rPr lang="de-DE" dirty="0"/>
              <a:t>RF-</a:t>
            </a:r>
            <a:r>
              <a:rPr lang="de-DE" dirty="0" err="1"/>
              <a:t>Modulated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endParaRPr lang="de-DE" dirty="0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CF010F1C-E5BD-4097-A7EC-747390AAC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90290"/>
            <a:ext cx="4232011" cy="25479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434F7762-D2D2-4D87-895A-7D7FA25C5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985" y="2165470"/>
            <a:ext cx="4653125" cy="299762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F8FBBE4F-D8E9-47F5-AE1E-F1F2B5C38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115" y="6058895"/>
            <a:ext cx="1844101" cy="370074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B21E01F2-C3C5-46BB-B316-DD60B6F38611}"/>
              </a:ext>
            </a:extLst>
          </p:cNvPr>
          <p:cNvSpPr txBox="1"/>
          <p:nvPr/>
        </p:nvSpPr>
        <p:spPr>
          <a:xfrm>
            <a:off x="3006981" y="1621574"/>
            <a:ext cx="318548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b="1" dirty="0" err="1"/>
              <a:t>Thermomechanical</a:t>
            </a:r>
            <a:r>
              <a:rPr lang="de-DE" dirty="0"/>
              <a:t> </a:t>
            </a:r>
            <a:r>
              <a:rPr lang="de-DE" dirty="0" err="1"/>
              <a:t>analysis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104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C705E-3E3A-4944-B4CC-757DB218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16" y="218464"/>
            <a:ext cx="5584535" cy="465502"/>
          </a:xfrm>
        </p:spPr>
        <p:txBody>
          <a:bodyPr/>
          <a:lstStyle/>
          <a:p>
            <a:r>
              <a:rPr lang="de-DE" dirty="0" err="1"/>
              <a:t>Collector</a:t>
            </a:r>
            <a:r>
              <a:rPr lang="de-DE" dirty="0"/>
              <a:t> – Stress Distribution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E7E5565D-5A2B-49C9-AC88-4AEA3B0D0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83" y="2716768"/>
            <a:ext cx="3362325" cy="116205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F6CD0F75-1201-4BCC-90E7-B4C228E58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592" y="3919572"/>
            <a:ext cx="3362325" cy="1133475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05B728DB-F309-492E-A599-A2738AB25CFA}"/>
              </a:ext>
            </a:extLst>
          </p:cNvPr>
          <p:cNvSpPr txBox="1"/>
          <p:nvPr/>
        </p:nvSpPr>
        <p:spPr>
          <a:xfrm>
            <a:off x="2830963" y="2462993"/>
            <a:ext cx="1277914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Structural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Analysis</a:t>
            </a:r>
          </a:p>
        </p:txBody>
      </p:sp>
    </p:spTree>
    <p:extLst>
      <p:ext uri="{BB962C8B-B14F-4D97-AF65-F5344CB8AC3E}">
        <p14:creationId xmlns:p14="http://schemas.microsoft.com/office/powerpoint/2010/main" val="1941564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3537F7C-337D-4D0A-BA3E-86E2CD92E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259" y="4147996"/>
            <a:ext cx="4136788" cy="2385409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3E8B6422-5179-4AC8-85D6-9F8CBEEA1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35" y="269735"/>
            <a:ext cx="3483543" cy="421982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Collector</a:t>
            </a:r>
            <a:r>
              <a:rPr lang="de-DE" dirty="0"/>
              <a:t> - </a:t>
            </a:r>
            <a:r>
              <a:rPr lang="de-DE" dirty="0" err="1"/>
              <a:t>Cusp</a:t>
            </a:r>
            <a:r>
              <a:rPr lang="de-DE" dirty="0"/>
              <a:t> Design</a:t>
            </a:r>
          </a:p>
        </p:txBody>
      </p:sp>
      <p:pic>
        <p:nvPicPr>
          <p:cNvPr id="7" name="Inhaltsplatzhalter 4">
            <a:extLst>
              <a:ext uri="{FF2B5EF4-FFF2-40B4-BE49-F238E27FC236}">
                <a16:creationId xmlns:a16="http://schemas.microsoft.com/office/drawing/2014/main" id="{A93B83AA-AEAF-4221-8FBB-133AF3A16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044926" y="1249472"/>
            <a:ext cx="3944567" cy="292820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DA2CD6B-7D72-4428-9999-6693639FAB4A}"/>
              </a:ext>
            </a:extLst>
          </p:cNvPr>
          <p:cNvSpPr txBox="1"/>
          <p:nvPr/>
        </p:nvSpPr>
        <p:spPr>
          <a:xfrm>
            <a:off x="5542148" y="1249472"/>
            <a:ext cx="3340665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de-DE" sz="1200" dirty="0" err="1">
                <a:solidFill>
                  <a:prstClr val="black"/>
                </a:solidFill>
                <a:latin typeface="Arial"/>
              </a:rPr>
              <a:t>transverse</a:t>
            </a:r>
            <a:r>
              <a:rPr lang="de-DE" sz="1200" dirty="0">
                <a:solidFill>
                  <a:prstClr val="black"/>
                </a:solidFill>
                <a:latin typeface="Arial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Arial"/>
              </a:rPr>
              <a:t>velocity</a:t>
            </a:r>
            <a:r>
              <a:rPr lang="de-DE" sz="1200" dirty="0">
                <a:solidFill>
                  <a:prstClr val="black"/>
                </a:solidFill>
                <a:latin typeface="Arial"/>
              </a:rPr>
              <a:t> vs. longitudinal </a:t>
            </a:r>
            <a:r>
              <a:rPr lang="de-DE" sz="1200" dirty="0" err="1">
                <a:solidFill>
                  <a:prstClr val="black"/>
                </a:solidFill>
                <a:latin typeface="Arial"/>
              </a:rPr>
              <a:t>velocity</a:t>
            </a:r>
            <a:endParaRPr lang="de-DE" sz="12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18458BC-C50E-41B9-9A60-E621397BE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62" y="1490161"/>
            <a:ext cx="4554352" cy="241714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68A68CE-2031-420E-85D0-397809EE1EDB}"/>
              </a:ext>
            </a:extLst>
          </p:cNvPr>
          <p:cNvSpPr txBox="1"/>
          <p:nvPr/>
        </p:nvSpPr>
        <p:spPr>
          <a:xfrm>
            <a:off x="1823588" y="1369293"/>
            <a:ext cx="3340665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de-DE" sz="1200" dirty="0" err="1">
                <a:solidFill>
                  <a:prstClr val="black"/>
                </a:solidFill>
                <a:latin typeface="Arial"/>
              </a:rPr>
              <a:t>Cusp</a:t>
            </a:r>
            <a:r>
              <a:rPr lang="de-DE" sz="1200" dirty="0">
                <a:solidFill>
                  <a:prstClr val="black"/>
                </a:solidFill>
                <a:latin typeface="Arial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Arial"/>
              </a:rPr>
              <a:t>field</a:t>
            </a:r>
            <a:endParaRPr lang="de-DE" sz="12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527E842-D5A5-4AE5-A2EE-11298E941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7047" y="1767161"/>
            <a:ext cx="1555433" cy="3941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A46C101-E79A-4DBC-BB6C-A9BC5900A414}"/>
              </a:ext>
            </a:extLst>
          </p:cNvPr>
          <p:cNvSpPr txBox="1"/>
          <p:nvPr/>
        </p:nvSpPr>
        <p:spPr>
          <a:xfrm>
            <a:off x="6012667" y="5979712"/>
            <a:ext cx="2159566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de-DE" dirty="0" err="1">
                <a:solidFill>
                  <a:prstClr val="black"/>
                </a:solidFill>
                <a:latin typeface="Arial"/>
              </a:rPr>
              <a:t>Approx</a:t>
            </a:r>
            <a:r>
              <a:rPr lang="de-DE" dirty="0">
                <a:solidFill>
                  <a:prstClr val="black"/>
                </a:solidFill>
                <a:latin typeface="Arial"/>
              </a:rPr>
              <a:t>. 7% </a:t>
            </a:r>
            <a:r>
              <a:rPr lang="de-DE" dirty="0" err="1">
                <a:solidFill>
                  <a:prstClr val="black"/>
                </a:solidFill>
                <a:latin typeface="Arial"/>
              </a:rPr>
              <a:t>losses</a:t>
            </a:r>
            <a:r>
              <a:rPr lang="de-DE" dirty="0">
                <a:solidFill>
                  <a:prstClr val="black"/>
                </a:solidFill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011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FD6CC0-5836-4FA4-BCE3-4AEBE6CF3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96236"/>
            <a:ext cx="5584535" cy="787557"/>
          </a:xfrm>
        </p:spPr>
        <p:txBody>
          <a:bodyPr/>
          <a:lstStyle/>
          <a:p>
            <a:r>
              <a:rPr lang="de-DE" dirty="0"/>
              <a:t>RF-</a:t>
            </a:r>
            <a:r>
              <a:rPr lang="de-DE" dirty="0" err="1"/>
              <a:t>Modulated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7B1F9BF-2E53-406B-BE11-0CC0D880D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389" y="1565040"/>
            <a:ext cx="5803137" cy="37125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de-DE" i="1" dirty="0" err="1">
                <a:solidFill>
                  <a:schemeClr val="tx1"/>
                </a:solidFill>
              </a:rPr>
              <a:t>Electron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gun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parts</a:t>
            </a:r>
            <a:r>
              <a:rPr lang="de-DE" i="1" dirty="0">
                <a:solidFill>
                  <a:schemeClr val="tx1"/>
                </a:solidFill>
              </a:rPr>
              <a:t> &amp; </a:t>
            </a:r>
            <a:r>
              <a:rPr lang="de-DE" i="1" dirty="0" err="1">
                <a:solidFill>
                  <a:schemeClr val="tx1"/>
                </a:solidFill>
              </a:rPr>
              <a:t>assembly</a:t>
            </a:r>
            <a:r>
              <a:rPr lang="de-DE" i="1" dirty="0">
                <a:solidFill>
                  <a:schemeClr val="tx1"/>
                </a:solidFill>
              </a:rPr>
              <a:t>: </a:t>
            </a:r>
            <a:r>
              <a:rPr lang="de-DE" b="1" i="1" dirty="0">
                <a:solidFill>
                  <a:schemeClr val="tx1"/>
                </a:solidFill>
              </a:rPr>
              <a:t>NTG</a:t>
            </a:r>
            <a:r>
              <a:rPr lang="de-DE" i="1" dirty="0">
                <a:solidFill>
                  <a:schemeClr val="tx1"/>
                </a:solidFill>
              </a:rPr>
              <a:t> GmbH &amp; Co. KG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1B01AAAC-41A7-4B47-8E0E-1376EAD51F2A}"/>
              </a:ext>
            </a:extLst>
          </p:cNvPr>
          <p:cNvGrpSpPr/>
          <p:nvPr/>
        </p:nvGrpSpPr>
        <p:grpSpPr>
          <a:xfrm>
            <a:off x="6357800" y="2496845"/>
            <a:ext cx="2154939" cy="3095411"/>
            <a:chOff x="6746420" y="3228365"/>
            <a:chExt cx="2154939" cy="3095411"/>
          </a:xfrm>
        </p:grpSpPr>
        <p:pic>
          <p:nvPicPr>
            <p:cNvPr id="3" name="Grafik 1">
              <a:extLst>
                <a:ext uri="{FF2B5EF4-FFF2-40B4-BE49-F238E27FC236}">
                  <a16:creationId xmlns:a16="http://schemas.microsoft.com/office/drawing/2014/main" id="{E6E4EA93-282C-4911-8EBB-4629FBF549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6420" y="3228365"/>
              <a:ext cx="2154939" cy="309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6827DE0A-8E83-4E74-AD9C-6C7A014F5E94}"/>
                </a:ext>
              </a:extLst>
            </p:cNvPr>
            <p:cNvSpPr txBox="1"/>
            <p:nvPr/>
          </p:nvSpPr>
          <p:spPr>
            <a:xfrm>
              <a:off x="7666042" y="5355125"/>
              <a:ext cx="351378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b="1" dirty="0"/>
                <a:t>A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B9C72F2D-59B6-43BF-A6D2-3BADC145B8CF}"/>
                </a:ext>
              </a:extLst>
            </p:cNvPr>
            <p:cNvSpPr txBox="1"/>
            <p:nvPr/>
          </p:nvSpPr>
          <p:spPr>
            <a:xfrm>
              <a:off x="7667706" y="3433378"/>
              <a:ext cx="351378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b="1" dirty="0">
                  <a:highlight>
                    <a:srgbClr val="FFFF00"/>
                  </a:highlight>
                </a:rPr>
                <a:t>B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09E1358A-C671-4421-B01E-D4E55E8CBBCD}"/>
              </a:ext>
            </a:extLst>
          </p:cNvPr>
          <p:cNvGrpSpPr/>
          <p:nvPr/>
        </p:nvGrpSpPr>
        <p:grpSpPr>
          <a:xfrm>
            <a:off x="439508" y="2252418"/>
            <a:ext cx="4862219" cy="3617835"/>
            <a:chOff x="588098" y="2046678"/>
            <a:chExt cx="4862219" cy="361783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B840639-F32C-430B-BEF1-5BE229410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541" y="2046678"/>
              <a:ext cx="1230591" cy="165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603017AF-A2EA-46FA-9DD5-1D704DB31953}"/>
                </a:ext>
              </a:extLst>
            </p:cNvPr>
            <p:cNvGrpSpPr/>
            <p:nvPr/>
          </p:nvGrpSpPr>
          <p:grpSpPr>
            <a:xfrm>
              <a:off x="588098" y="2563571"/>
              <a:ext cx="1526847" cy="1730857"/>
              <a:chOff x="933857" y="2212693"/>
              <a:chExt cx="1526847" cy="1730857"/>
            </a:xfrm>
          </p:grpSpPr>
          <p:pic>
            <p:nvPicPr>
              <p:cNvPr id="1027" name="Picture 3">
                <a:extLst>
                  <a:ext uri="{FF2B5EF4-FFF2-40B4-BE49-F238E27FC236}">
                    <a16:creationId xmlns:a16="http://schemas.microsoft.com/office/drawing/2014/main" id="{B6D8D80B-B7C3-4F10-A143-4CE90EF575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404" y="2212693"/>
                <a:ext cx="1222111" cy="16903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8ABFBCB7-A9FD-44E2-AA66-BE7E644E7E16}"/>
                  </a:ext>
                </a:extLst>
              </p:cNvPr>
              <p:cNvSpPr/>
              <p:nvPr/>
            </p:nvSpPr>
            <p:spPr>
              <a:xfrm>
                <a:off x="933857" y="3346318"/>
                <a:ext cx="1526847" cy="5972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E95F2285-946F-41BF-9CA1-B00C2FD733EF}"/>
                </a:ext>
              </a:extLst>
            </p:cNvPr>
            <p:cNvGrpSpPr/>
            <p:nvPr/>
          </p:nvGrpSpPr>
          <p:grpSpPr>
            <a:xfrm>
              <a:off x="1774913" y="3974160"/>
              <a:ext cx="3403808" cy="1690353"/>
              <a:chOff x="1774913" y="3974160"/>
              <a:chExt cx="3403808" cy="1690353"/>
            </a:xfrm>
          </p:grpSpPr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21AB21BF-0D65-477A-97BA-0D1370B10A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74913" y="3974160"/>
                <a:ext cx="3403808" cy="1690353"/>
              </a:xfrm>
              <a:prstGeom prst="rect">
                <a:avLst/>
              </a:prstGeom>
            </p:spPr>
          </p:pic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EB5C0C50-AA74-45BD-94DB-024300312FE2}"/>
                  </a:ext>
                </a:extLst>
              </p:cNvPr>
              <p:cNvSpPr txBox="1"/>
              <p:nvPr/>
            </p:nvSpPr>
            <p:spPr>
              <a:xfrm>
                <a:off x="2720719" y="5102996"/>
                <a:ext cx="351378" cy="36933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spAutoFit/>
              </a:bodyPr>
              <a:lstStyle/>
              <a:p>
                <a:pPr algn="l"/>
                <a:r>
                  <a:rPr lang="de-DE" b="1" dirty="0"/>
                  <a:t>A</a:t>
                </a:r>
              </a:p>
            </p:txBody>
          </p: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9B9E732A-A440-4FE8-ADFA-74569330EC3F}"/>
                  </a:ext>
                </a:extLst>
              </p:cNvPr>
              <p:cNvSpPr txBox="1"/>
              <p:nvPr/>
            </p:nvSpPr>
            <p:spPr>
              <a:xfrm>
                <a:off x="4120994" y="5238059"/>
                <a:ext cx="351378" cy="36933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spAutoFit/>
              </a:bodyPr>
              <a:lstStyle/>
              <a:p>
                <a:pPr algn="l"/>
                <a:r>
                  <a:rPr lang="de-DE" b="1" dirty="0">
                    <a:highlight>
                      <a:srgbClr val="FFFF00"/>
                    </a:highlight>
                  </a:rPr>
                  <a:t>B</a:t>
                </a:r>
              </a:p>
            </p:txBody>
          </p:sp>
        </p:grpSp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790AD19E-87DA-4BF9-9815-CAA8313BC06C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>
              <a:off x="1351522" y="3697196"/>
              <a:ext cx="474098" cy="3306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Grafik 1">
              <a:extLst>
                <a:ext uri="{FF2B5EF4-FFF2-40B4-BE49-F238E27FC236}">
                  <a16:creationId xmlns:a16="http://schemas.microsoft.com/office/drawing/2014/main" id="{2B3E90AF-49F9-4F3F-9744-F8EF6542F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0143" y="2134107"/>
              <a:ext cx="1590174" cy="1564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Gerade Verbindung mit Pfeil 10">
              <a:extLst>
                <a:ext uri="{FF2B5EF4-FFF2-40B4-BE49-F238E27FC236}">
                  <a16:creationId xmlns:a16="http://schemas.microsoft.com/office/drawing/2014/main" id="{AF5248A4-7568-43F6-BB3F-61026F9CF613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4459548" y="3698141"/>
              <a:ext cx="195682" cy="46402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 Verbindung mit Pfeil 3">
              <a:extLst>
                <a:ext uri="{FF2B5EF4-FFF2-40B4-BE49-F238E27FC236}">
                  <a16:creationId xmlns:a16="http://schemas.microsoft.com/office/drawing/2014/main" id="{B83E41F5-40C3-4D08-869D-CAC9D5783314}"/>
                </a:ext>
              </a:extLst>
            </p:cNvPr>
            <p:cNvCxnSpPr>
              <a:cxnSpLocks/>
              <a:stCxn id="1026" idx="2"/>
            </p:cNvCxnSpPr>
            <p:nvPr/>
          </p:nvCxnSpPr>
          <p:spPr>
            <a:xfrm>
              <a:off x="3001837" y="3698141"/>
              <a:ext cx="0" cy="3826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9066270"/>
      </p:ext>
    </p:extLst>
  </p:cSld>
  <p:clrMapOvr>
    <a:masterClrMapping/>
  </p:clrMapOvr>
</p:sld>
</file>

<file path=ppt/theme/theme1.xml><?xml version="1.0" encoding="utf-8"?>
<a:theme xmlns:a="http://schemas.openxmlformats.org/drawingml/2006/main" name="fair-gsi-folienmaster_2017_onering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4" id="{F395C2AE-BE17-204E-B78B-80960EBFEC08}" vid="{0D7BF73E-5158-474F-A29B-4B67545AFA3C}"/>
    </a:ext>
  </a:extLst>
</a:theme>
</file>

<file path=ppt/theme/theme2.xml><?xml version="1.0" encoding="utf-8"?>
<a:theme xmlns:a="http://schemas.openxmlformats.org/drawingml/2006/main" name="Design1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esign1" id="{E5A4A30E-694C-4459-999D-D0A040A35830}" vid="{F033F5D5-1E26-4E3C-8234-CC23B04B27F6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gsi-folienmaster_2019_4zu3</Template>
  <TotalTime>0</TotalTime>
  <Words>1740</Words>
  <Application>Microsoft Office PowerPoint</Application>
  <PresentationFormat>Bildschirmpräsentation (4:3)</PresentationFormat>
  <Paragraphs>318</Paragraphs>
  <Slides>18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7" baseType="lpstr">
      <vt:lpstr>Aptos</vt:lpstr>
      <vt:lpstr>Arial</vt:lpstr>
      <vt:lpstr>Calibri</vt:lpstr>
      <vt:lpstr>Symbol</vt:lpstr>
      <vt:lpstr>Times New Roman</vt:lpstr>
      <vt:lpstr>Verdana</vt:lpstr>
      <vt:lpstr>Wingdings</vt:lpstr>
      <vt:lpstr>fair-gsi-folienmaster_2017_onering</vt:lpstr>
      <vt:lpstr>Design1</vt:lpstr>
      <vt:lpstr>Plans for Space Charge Compensation with Electron Lenses at GSI</vt:lpstr>
      <vt:lpstr>Acknowledgements</vt:lpstr>
      <vt:lpstr>Basic concept of an electron lens </vt:lpstr>
      <vt:lpstr>Motivation</vt:lpstr>
      <vt:lpstr>E-Lens Requirements for SIS18</vt:lpstr>
      <vt:lpstr>RF-Modulated Electron Gun </vt:lpstr>
      <vt:lpstr>Electron Collector</vt:lpstr>
      <vt:lpstr>SIS18 e- Cooler as Test-Bed </vt:lpstr>
      <vt:lpstr>Further Reading</vt:lpstr>
      <vt:lpstr>History of Electron Lenses for Space Charge Compensation</vt:lpstr>
      <vt:lpstr>Summary &amp; Outlook</vt:lpstr>
      <vt:lpstr>Reserve slides …</vt:lpstr>
      <vt:lpstr>Transport Simulations with ELEGANT</vt:lpstr>
      <vt:lpstr>RF-Modulated Electron Gun – Choice of Materials</vt:lpstr>
      <vt:lpstr>RF-Modulated Electron Gun</vt:lpstr>
      <vt:lpstr>Collector – Stress Distribution</vt:lpstr>
      <vt:lpstr>Collector - Cusp Design</vt:lpstr>
      <vt:lpstr>RF-Modulated Electron Gun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Plans for space-charge compensation with electron lenses at GSI</dc:title>
  <dc:creator>Schulte-Urlichs, Kathrin Dr.</dc:creator>
  <cp:lastModifiedBy>Kirk, Markus Melvyn Dr.</cp:lastModifiedBy>
  <cp:revision>724</cp:revision>
  <cp:lastPrinted>2026-09-25T08:08:18Z</cp:lastPrinted>
  <dcterms:created xsi:type="dcterms:W3CDTF">2026-08-19T09:58:11Z</dcterms:created>
  <dcterms:modified xsi:type="dcterms:W3CDTF">2026-09-28T16:54:01Z</dcterms:modified>
</cp:coreProperties>
</file>